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C0DB1-BBCB-4A52-87C6-1377388DD397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8ED92-07B8-4FE1-A0CE-50FF3C32A4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BD27-C088-4A49-9BE8-8F65CEEDDAFC}" type="datetime1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3196-F7D9-4273-B0B1-0DCEBC4737A7}" type="datetime1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8661-3A7D-4F42-A4F2-837437C05174}" type="datetime1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99658-7781-41FA-9F1F-64C94EEF86E8}" type="datetime1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1478-A528-4CDC-B1E6-FFBFA211EA43}" type="datetime1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583F-B667-4B3C-94A1-C33613D2D948}" type="datetime1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FD23-681E-4D72-9F9A-1C2D6E77D674}" type="datetime1">
              <a:rPr lang="en-US" smtClean="0"/>
              <a:pPr/>
              <a:t>4/1/2013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4C1E-AD26-4CE1-98DC-CFA64414046F}" type="datetime1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BF51-09E4-4729-B816-5FC71C7FCF88}" type="datetime1">
              <a:rPr lang="en-US" smtClean="0"/>
              <a:pPr/>
              <a:t>4/1/2013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D63C-4312-4047-9A64-F7B7664057B7}" type="datetime1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DBA5-C64F-4A8A-AADA-53F02A332757}" type="datetime1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2356B-EA43-400A-AF05-130DAD6EFD1E}" type="datetime1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CEE53-BC81-4862-8D85-07F302C40673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Veljko</a:t>
            </a:r>
            <a:r>
              <a:rPr lang="en-US" dirty="0" smtClean="0"/>
              <a:t> </a:t>
            </a:r>
            <a:r>
              <a:rPr lang="en-US" dirty="0" err="1" smtClean="0"/>
              <a:t>Milutinovic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6CEE53-BC81-4862-8D85-07F302C40673}" type="slidenum">
              <a:rPr lang="en-US" smtClean="0"/>
              <a:pPr/>
              <a:t>1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4600" dirty="0" smtClean="0"/>
              <a:t>Step#15: H2020 Proposal </a:t>
            </a:r>
            <a:r>
              <a:rPr lang="en-US" sz="4600" dirty="0" smtClean="0"/>
              <a:t>Preparation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   Essence:</a:t>
            </a:r>
            <a:br>
              <a:rPr lang="en-US" dirty="0" smtClean="0"/>
            </a:br>
            <a:r>
              <a:rPr lang="en-US" dirty="0" smtClean="0"/>
              <a:t>         Introduction to a vector of National ICE companies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   Mechanism:</a:t>
            </a:r>
            <a:br>
              <a:rPr lang="en-US" dirty="0" smtClean="0"/>
            </a:br>
            <a:r>
              <a:rPr lang="en-US" dirty="0" smtClean="0"/>
              <a:t>         40 different partners from 40 different EU countries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   Entrance Tickets:</a:t>
            </a:r>
            <a:br>
              <a:rPr lang="en-US" dirty="0" smtClean="0"/>
            </a:br>
            <a:r>
              <a:rPr lang="en-US" dirty="0" smtClean="0"/>
              <a:t>             a. Have an educational course (on-site or via-</a:t>
            </a:r>
            <a:r>
              <a:rPr lang="en-US" dirty="0" err="1" smtClean="0"/>
              <a:t>skype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          b. Have a paper published at a peer-review conference:</a:t>
            </a:r>
            <a:br>
              <a:rPr lang="en-US" dirty="0" smtClean="0"/>
            </a:br>
            <a:r>
              <a:rPr lang="en-US" dirty="0" smtClean="0"/>
              <a:t>                 Proof of understanding and building credentials</a:t>
            </a:r>
            <a:br>
              <a:rPr lang="en-US" dirty="0" smtClean="0"/>
            </a:br>
            <a:r>
              <a:rPr lang="en-US" dirty="0" smtClean="0"/>
              <a:t>             c. Have a research idea compatible with the call</a:t>
            </a:r>
            <a:br>
              <a:rPr lang="en-US" dirty="0" smtClean="0"/>
            </a:br>
            <a:r>
              <a:rPr lang="en-US" dirty="0" smtClean="0"/>
              <a:t>             d. Have a national ICE formed, as an affiliate of ICE.SRB:</a:t>
            </a:r>
            <a:br>
              <a:rPr lang="en-US" dirty="0" smtClean="0"/>
            </a:br>
            <a:r>
              <a:rPr lang="en-US" dirty="0" smtClean="0"/>
              <a:t>                 NGBT (no give before take)</a:t>
            </a:r>
            <a:br>
              <a:rPr lang="en-US" dirty="0" smtClean="0"/>
            </a:br>
            <a:r>
              <a:rPr lang="en-US" dirty="0" smtClean="0"/>
              <a:t>                 50% stays locally</a:t>
            </a:r>
            <a:br>
              <a:rPr lang="en-US" dirty="0" smtClean="0"/>
            </a:br>
            <a:r>
              <a:rPr lang="en-US" dirty="0" smtClean="0"/>
              <a:t>                 50% goes to ICE.SRB (for using the brand and technology)</a:t>
            </a:r>
            <a:br>
              <a:rPr lang="en-US" dirty="0" smtClean="0"/>
            </a:br>
            <a:r>
              <a:rPr lang="en-US" dirty="0" smtClean="0"/>
              <a:t>                     Half goes to ICE.USA</a:t>
            </a:r>
            <a:br>
              <a:rPr lang="en-US" dirty="0" smtClean="0"/>
            </a:br>
            <a:r>
              <a:rPr lang="en-US" dirty="0" smtClean="0"/>
              <a:t>                     Half stays at ICE.SRB</a:t>
            </a:r>
            <a:br>
              <a:rPr lang="en-US" dirty="0" smtClean="0"/>
            </a:br>
            <a:r>
              <a:rPr lang="en-US" dirty="0" smtClean="0"/>
              <a:t>                         Half stays with </a:t>
            </a:r>
            <a:r>
              <a:rPr lang="en-US" dirty="0" smtClean="0"/>
              <a:t>the majority </a:t>
            </a:r>
            <a:r>
              <a:rPr lang="en-US" dirty="0" smtClean="0"/>
              <a:t>owner</a:t>
            </a:r>
            <a:br>
              <a:rPr lang="en-US" dirty="0" smtClean="0"/>
            </a:br>
            <a:r>
              <a:rPr lang="en-US" dirty="0" smtClean="0"/>
              <a:t>                         Half goes to share-holders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   Axiomatic issue: Unlimited </a:t>
            </a:r>
            <a:r>
              <a:rPr lang="en-US" dirty="0" err="1" smtClean="0"/>
              <a:t>IntraBorder</a:t>
            </a:r>
            <a:r>
              <a:rPr lang="en-US" dirty="0" smtClean="0"/>
              <a:t>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10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382000" cy="5516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	Step#16: Proposal</a:t>
            </a:r>
            <a:br>
              <a:rPr lang="en-US" sz="24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400" dirty="0" smtClean="0"/>
              <a:t>    </a:t>
            </a:r>
            <a:r>
              <a:rPr lang="en-US" sz="2400" dirty="0" smtClean="0"/>
              <a:t>        </a:t>
            </a:r>
            <a:r>
              <a:rPr lang="en-US" sz="2400" dirty="0" smtClean="0"/>
              <a:t>     Building on the top of Public Domain</a:t>
            </a:r>
            <a:br>
              <a:rPr lang="en-US" sz="2400" dirty="0" smtClean="0"/>
            </a:br>
            <a:r>
              <a:rPr lang="en-US" sz="2400" dirty="0" smtClean="0"/>
              <a:t> </a:t>
            </a:r>
            <a:r>
              <a:rPr lang="en-US" sz="2400" dirty="0" smtClean="0"/>
              <a:t>        </a:t>
            </a:r>
            <a:r>
              <a:rPr lang="en-US" sz="2400" dirty="0" smtClean="0"/>
              <a:t>  </a:t>
            </a:r>
            <a:r>
              <a:rPr lang="en-US" sz="2400" dirty="0" smtClean="0"/>
              <a:t> </a:t>
            </a:r>
            <a:r>
              <a:rPr lang="en-US" sz="2400" dirty="0" smtClean="0"/>
              <a:t>     Improvements in 8 domain avenues!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Step#17: Patenting</a:t>
            </a:r>
            <a:br>
              <a:rPr lang="en-US" sz="24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400" dirty="0" smtClean="0"/>
              <a:t>  </a:t>
            </a:r>
            <a:r>
              <a:rPr lang="en-US" sz="2400" dirty="0" smtClean="0"/>
              <a:t>        </a:t>
            </a:r>
            <a:r>
              <a:rPr lang="en-US" sz="2400" dirty="0" smtClean="0"/>
              <a:t>       Dr. </a:t>
            </a:r>
            <a:r>
              <a:rPr lang="en-US" sz="2400" dirty="0" err="1" smtClean="0"/>
              <a:t>Moskowitz</a:t>
            </a:r>
            <a:r>
              <a:rPr lang="en-US" sz="2400" dirty="0" smtClean="0"/>
              <a:t> holds (alone) 4 major MG </a:t>
            </a:r>
            <a:r>
              <a:rPr lang="en-US" sz="2400" dirty="0" smtClean="0"/>
              <a:t>patents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Step#18: Conferencing</a:t>
            </a:r>
            <a:br>
              <a:rPr lang="en-US" sz="24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400" dirty="0" smtClean="0"/>
              <a:t>        </a:t>
            </a:r>
            <a:r>
              <a:rPr lang="en-US" sz="2400" dirty="0" smtClean="0"/>
              <a:t>        </a:t>
            </a:r>
            <a:r>
              <a:rPr lang="en-US" sz="2400" dirty="0" smtClean="0"/>
              <a:t> e.g., </a:t>
            </a:r>
            <a:r>
              <a:rPr lang="en-US" sz="2400" dirty="0" smtClean="0"/>
              <a:t>VIPSI Brainstorming</a:t>
            </a:r>
            <a:r>
              <a:rPr lang="en-US" sz="2400" dirty="0" smtClean="0"/>
              <a:t>: What next?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Step#19: </a:t>
            </a:r>
            <a:r>
              <a:rPr lang="en-US" sz="2400" dirty="0" err="1" smtClean="0"/>
              <a:t>Journalization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Step#20: Exchange or JPMorgan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11</a:t>
            </a:fld>
            <a:r>
              <a:rPr lang="en-US" dirty="0" smtClean="0"/>
              <a:t>/30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MindGenomics</a:t>
            </a:r>
            <a:r>
              <a:rPr lang="en-US" dirty="0" smtClean="0"/>
              <a:t> Process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Basic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0037"/>
            <a:ext cx="8229600" cy="4525963"/>
          </a:xfrm>
        </p:spPr>
        <p:txBody>
          <a:bodyPr/>
          <a:lstStyle/>
          <a:p>
            <a:r>
              <a:rPr lang="en-US" dirty="0" err="1" smtClean="0"/>
              <a:t>IdeaMap</a:t>
            </a:r>
            <a:endParaRPr lang="en-US" dirty="0" smtClean="0"/>
          </a:p>
          <a:p>
            <a:r>
              <a:rPr lang="en-US" dirty="0" err="1" smtClean="0"/>
              <a:t>MindGenomics</a:t>
            </a:r>
            <a:endParaRPr lang="en-US" dirty="0" smtClean="0"/>
          </a:p>
          <a:p>
            <a:r>
              <a:rPr lang="en-US" dirty="0" err="1" smtClean="0"/>
              <a:t>AddressableMinds</a:t>
            </a:r>
            <a:endParaRPr lang="en-US" dirty="0" smtClean="0"/>
          </a:p>
          <a:p>
            <a:r>
              <a:rPr lang="en-US" dirty="0" smtClean="0"/>
              <a:t>RDE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12</a:t>
            </a:fld>
            <a:r>
              <a:rPr lang="en-US" dirty="0" smtClean="0"/>
              <a:t>/30</a:t>
            </a:r>
            <a:endParaRPr lang="en-US" dirty="0"/>
          </a:p>
        </p:txBody>
      </p:sp>
      <p:pic>
        <p:nvPicPr>
          <p:cNvPr id="2050" name="Picture 2" descr="D:\1nenad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76600"/>
            <a:ext cx="421885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IdeaMap</a:t>
            </a:r>
            <a:r>
              <a:rPr lang="en-US" dirty="0" smtClean="0"/>
              <a:t> = 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8991600" cy="4525963"/>
          </a:xfrm>
        </p:spPr>
        <p:txBody>
          <a:bodyPr/>
          <a:lstStyle/>
          <a:p>
            <a:r>
              <a:rPr lang="en-US" dirty="0" smtClean="0"/>
              <a:t>Function: Running a study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Input: </a:t>
            </a:r>
            <a:endParaRPr lang="en-US" dirty="0" smtClean="0"/>
          </a:p>
          <a:p>
            <a:pPr lvl="1"/>
            <a:r>
              <a:rPr lang="en-US" dirty="0" smtClean="0"/>
              <a:t>	</a:t>
            </a:r>
            <a:r>
              <a:rPr lang="en-US" dirty="0" smtClean="0"/>
              <a:t>Demographic (facts </a:t>
            </a:r>
            <a:r>
              <a:rPr lang="en-US" dirty="0" smtClean="0"/>
              <a:t>for the polling </a:t>
            </a:r>
            <a:r>
              <a:rPr lang="en-US" dirty="0" smtClean="0"/>
              <a:t>agency)</a:t>
            </a:r>
          </a:p>
          <a:p>
            <a:pPr lvl="1"/>
            <a:r>
              <a:rPr lang="en-US" dirty="0" smtClean="0"/>
              <a:t>  Silos </a:t>
            </a:r>
            <a:r>
              <a:rPr lang="en-US" dirty="0" smtClean="0"/>
              <a:t>(concepts of interest for </a:t>
            </a:r>
            <a:r>
              <a:rPr lang="en-US" dirty="0" smtClean="0"/>
              <a:t>marketing)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Elements </a:t>
            </a:r>
            <a:r>
              <a:rPr lang="en-US" dirty="0" smtClean="0"/>
              <a:t>(concept related marketing slogans)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13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</a:t>
            </a:r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     </a:t>
            </a:r>
            <a:r>
              <a:rPr lang="en-US" dirty="0" smtClean="0"/>
              <a:t>1</a:t>
            </a:r>
            <a:r>
              <a:rPr lang="en-US" dirty="0" smtClean="0"/>
              <a:t>. VIGNETTES</a:t>
            </a:r>
          </a:p>
          <a:p>
            <a:pPr>
              <a:buNone/>
            </a:pPr>
            <a:r>
              <a:rPr lang="en-US" dirty="0" smtClean="0"/>
              <a:t>     </a:t>
            </a:r>
            <a:r>
              <a:rPr lang="en-US" dirty="0" smtClean="0"/>
              <a:t>2</a:t>
            </a:r>
            <a:r>
              <a:rPr lang="en-US" dirty="0" smtClean="0"/>
              <a:t>. POLLING AGENCY INTERFACE</a:t>
            </a:r>
          </a:p>
          <a:p>
            <a:endParaRPr lang="en-US" dirty="0"/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14</a:t>
            </a:fld>
            <a:r>
              <a:rPr lang="en-US" dirty="0" smtClean="0"/>
              <a:t>/30</a:t>
            </a:r>
            <a:endParaRPr lang="en-US" dirty="0"/>
          </a:p>
        </p:txBody>
      </p:sp>
      <p:pic>
        <p:nvPicPr>
          <p:cNvPr id="3074" name="Picture 2" descr="D:\1nenad\1926-ford-model-t-assembly-line-photo-338182-s-1280x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667000"/>
            <a:ext cx="6172201" cy="3770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      1. VIGNETTES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5486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Vignettes </a:t>
            </a:r>
            <a:r>
              <a:rPr lang="en-US" sz="1600" dirty="0" smtClean="0"/>
              <a:t>(screens with a scenario and questions): 40 or 48</a:t>
            </a:r>
          </a:p>
          <a:p>
            <a:pPr>
              <a:buNone/>
            </a:pPr>
            <a:r>
              <a:rPr lang="en-US" sz="1600" dirty="0" smtClean="0"/>
              <a:t>	Scenario </a:t>
            </a:r>
            <a:r>
              <a:rPr lang="en-US" sz="1600" dirty="0" smtClean="0"/>
              <a:t>(one silo and 3 to 4 elements from other silos)</a:t>
            </a:r>
          </a:p>
          <a:p>
            <a:pPr>
              <a:buNone/>
            </a:pPr>
            <a:r>
              <a:rPr lang="en-US" sz="1600" dirty="0" smtClean="0"/>
              <a:t>	Questions </a:t>
            </a:r>
            <a:r>
              <a:rPr lang="en-US" sz="1600" dirty="0" smtClean="0"/>
              <a:t>(2 or 3): Think? Like? </a:t>
            </a:r>
            <a:r>
              <a:rPr lang="en-US" sz="1600" dirty="0" err="1" smtClean="0"/>
              <a:t>HowMuch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Scale: Each question on the scale ZERO to </a:t>
            </a:r>
            <a:r>
              <a:rPr lang="en-US" sz="1600" dirty="0" smtClean="0"/>
              <a:t>9, or 1 to 9.</a:t>
            </a:r>
            <a:endParaRPr lang="en-US" sz="1600" dirty="0"/>
          </a:p>
          <a:p>
            <a:r>
              <a:rPr lang="en-US" sz="1600" dirty="0" smtClean="0"/>
              <a:t>Important:</a:t>
            </a:r>
            <a:br>
              <a:rPr lang="en-US" sz="1600" dirty="0" smtClean="0"/>
            </a:br>
            <a:r>
              <a:rPr lang="en-US" sz="1600" dirty="0" smtClean="0"/>
              <a:t>         Questions are NEVER demographic!</a:t>
            </a:r>
            <a:br>
              <a:rPr lang="en-US" sz="1600" dirty="0" smtClean="0"/>
            </a:br>
            <a:r>
              <a:rPr lang="en-US" sz="1600" dirty="0" smtClean="0"/>
              <a:t>         </a:t>
            </a:r>
            <a:r>
              <a:rPr lang="en-US" sz="1600" dirty="0" smtClean="0"/>
              <a:t>Questions are:</a:t>
            </a:r>
            <a:br>
              <a:rPr lang="en-US" sz="1600" dirty="0" smtClean="0"/>
            </a:br>
            <a:r>
              <a:rPr lang="en-US" sz="1600" dirty="0" smtClean="0"/>
              <a:t>	           PSYCHOGRAPHIC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                        (What do you like in this 50Y old picture?)</a:t>
            </a:r>
            <a:br>
              <a:rPr lang="en-US" sz="1600" dirty="0" smtClean="0"/>
            </a:br>
            <a:r>
              <a:rPr lang="en-US" sz="1600" dirty="0" smtClean="0"/>
              <a:t>                        BEHAVIOURISIC</a:t>
            </a:r>
            <a:br>
              <a:rPr lang="en-US" sz="1600" dirty="0" smtClean="0"/>
            </a:br>
            <a:r>
              <a:rPr lang="en-US" sz="1600" dirty="0" smtClean="0"/>
              <a:t>                        (Do you like the </a:t>
            </a:r>
            <a:r>
              <a:rPr lang="en-US" sz="1600" dirty="0" smtClean="0"/>
              <a:t>meeting </a:t>
            </a:r>
            <a:r>
              <a:rPr lang="en-US" sz="1600" dirty="0" smtClean="0"/>
              <a:t>to be casual?)</a:t>
            </a:r>
            <a:br>
              <a:rPr lang="en-US" sz="1600" dirty="0" smtClean="0"/>
            </a:br>
            <a:r>
              <a:rPr lang="en-US" sz="1600" dirty="0" smtClean="0"/>
              <a:t>                        MERCANTILISTIC</a:t>
            </a:r>
            <a:br>
              <a:rPr lang="en-US" sz="1600" dirty="0" smtClean="0"/>
            </a:br>
            <a:r>
              <a:rPr lang="en-US" sz="1600" dirty="0" smtClean="0"/>
              <a:t>                        (How much are you willing to pay or donate?)</a:t>
            </a:r>
            <a:br>
              <a:rPr lang="en-US" sz="1600" dirty="0" smtClean="0"/>
            </a:br>
            <a:r>
              <a:rPr lang="en-US" sz="1600" dirty="0" smtClean="0"/>
              <a:t>         </a:t>
            </a:r>
            <a:r>
              <a:rPr lang="en-US" sz="1600" dirty="0" smtClean="0"/>
              <a:t>Patent: </a:t>
            </a:r>
            <a:r>
              <a:rPr lang="en-US" sz="1600" dirty="0" smtClean="0"/>
              <a:t>If 2 questions, then: B+M (more common)</a:t>
            </a:r>
            <a:br>
              <a:rPr lang="en-US" sz="1600" dirty="0" smtClean="0"/>
            </a:br>
            <a:r>
              <a:rPr lang="en-US" sz="1600" dirty="0" smtClean="0"/>
              <a:t>         </a:t>
            </a:r>
            <a:r>
              <a:rPr lang="en-US" sz="1600" dirty="0" smtClean="0"/>
              <a:t>Patent: </a:t>
            </a:r>
            <a:r>
              <a:rPr lang="en-US" sz="1600" dirty="0" smtClean="0"/>
              <a:t>Combinations form consistency sets catch </a:t>
            </a:r>
            <a:r>
              <a:rPr lang="en-US" sz="1600" dirty="0" smtClean="0"/>
              <a:t>liars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                        </a:t>
            </a:r>
            <a:r>
              <a:rPr lang="en-US" sz="1600" dirty="0" smtClean="0"/>
              <a:t>(acceptable justification for </a:t>
            </a:r>
            <a:r>
              <a:rPr lang="en-US" sz="1600" dirty="0" smtClean="0"/>
              <a:t>polling </a:t>
            </a:r>
            <a:r>
              <a:rPr lang="en-US" sz="1600" dirty="0" smtClean="0"/>
              <a:t>re-requests)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         </a:t>
            </a:r>
            <a:r>
              <a:rPr lang="en-US" sz="1600" dirty="0" err="1" smtClean="0"/>
              <a:t>IdeaMap</a:t>
            </a:r>
            <a:r>
              <a:rPr lang="en-US" sz="1600" dirty="0" smtClean="0"/>
              <a:t>: Others who </a:t>
            </a:r>
            <a:r>
              <a:rPr lang="en-US" sz="1600" dirty="0" smtClean="0"/>
              <a:t>praised/liked/bought </a:t>
            </a:r>
            <a:r>
              <a:rPr lang="en-US" sz="1600" dirty="0" smtClean="0"/>
              <a:t>the same book as you,</a:t>
            </a:r>
            <a:br>
              <a:rPr lang="en-US" sz="1600" dirty="0" smtClean="0"/>
            </a:br>
            <a:r>
              <a:rPr lang="en-US" sz="1600" dirty="0" smtClean="0"/>
              <a:t>                           also purchased ... </a:t>
            </a:r>
            <a:r>
              <a:rPr lang="en-US" sz="1600" dirty="0" smtClean="0"/>
              <a:t>(patent)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         </a:t>
            </a:r>
            <a:r>
              <a:rPr lang="en-US" sz="1600" dirty="0" err="1" smtClean="0"/>
              <a:t>IdeaMap</a:t>
            </a:r>
            <a:r>
              <a:rPr lang="en-US" sz="1600" dirty="0" smtClean="0"/>
              <a:t>: Number of vignettes is study dependent </a:t>
            </a:r>
            <a:r>
              <a:rPr lang="en-US" sz="1600" dirty="0" smtClean="0"/>
              <a:t>(patent)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         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15</a:t>
            </a:fld>
            <a:r>
              <a:rPr lang="en-US" dirty="0" smtClean="0"/>
              <a:t>/30</a:t>
            </a:r>
            <a:endParaRPr lang="en-US" dirty="0"/>
          </a:p>
        </p:txBody>
      </p:sp>
      <p:pic>
        <p:nvPicPr>
          <p:cNvPr id="1026" name="Picture 2" descr="D:\1nenad\vinj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025" y="1695450"/>
            <a:ext cx="3762375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dirty="0" smtClean="0"/>
              <a:t>. POLLING AGENCY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9677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Several million people on file: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Field House and Amazon Turk</a:t>
            </a:r>
            <a:br>
              <a:rPr lang="en-US" sz="2800" dirty="0" smtClean="0"/>
            </a:b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Each person willing to read and click 96 times         </a:t>
            </a:r>
          </a:p>
          <a:p>
            <a:pPr>
              <a:buNone/>
            </a:pPr>
            <a:r>
              <a:rPr lang="en-US" sz="2800" dirty="0" smtClean="0"/>
              <a:t>(typical 2 </a:t>
            </a:r>
            <a:r>
              <a:rPr lang="en-US" sz="2800" dirty="0" smtClean="0"/>
              <a:t>questions, </a:t>
            </a:r>
            <a:r>
              <a:rPr lang="en-US" sz="2800" dirty="0" smtClean="0"/>
              <a:t>in each one of 48 vignettes)</a:t>
            </a:r>
            <a:br>
              <a:rPr lang="en-US" sz="2800" dirty="0" smtClean="0"/>
            </a:br>
            <a:endParaRPr lang="en-US" sz="2800" dirty="0"/>
          </a:p>
          <a:p>
            <a:pPr>
              <a:buNone/>
            </a:pPr>
            <a:r>
              <a:rPr lang="en-US" sz="2800" dirty="0" smtClean="0"/>
              <a:t>Requests and re-requests</a:t>
            </a:r>
          </a:p>
          <a:p>
            <a:pPr>
              <a:buNone/>
            </a:pPr>
            <a:r>
              <a:rPr lang="en-US" sz="2800" dirty="0" smtClean="0"/>
              <a:t>(demographic data </a:t>
            </a:r>
            <a:r>
              <a:rPr lang="en-US" sz="2800" dirty="0" smtClean="0"/>
              <a:t>must be precisely </a:t>
            </a:r>
            <a:r>
              <a:rPr lang="en-US" sz="2800" dirty="0" smtClean="0"/>
              <a:t>defined in re-requests)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16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Elements ranked by utility values  </a:t>
            </a:r>
          </a:p>
          <a:p>
            <a:pPr>
              <a:buNone/>
            </a:pPr>
            <a:r>
              <a:rPr lang="en-US" dirty="0" smtClean="0"/>
              <a:t>(each element gets a utility value assigned)</a:t>
            </a:r>
          </a:p>
          <a:p>
            <a:pPr>
              <a:buNone/>
            </a:pPr>
            <a:r>
              <a:rPr lang="en-US" dirty="0" smtClean="0"/>
              <a:t>          </a:t>
            </a:r>
          </a:p>
          <a:p>
            <a:pPr>
              <a:buNone/>
            </a:pPr>
            <a:r>
              <a:rPr lang="en-US" dirty="0" smtClean="0"/>
              <a:t>Clusters of mind sets</a:t>
            </a:r>
          </a:p>
          <a:p>
            <a:pPr>
              <a:buNone/>
            </a:pPr>
            <a:r>
              <a:rPr lang="en-US" dirty="0" smtClean="0"/>
              <a:t>(to select three clusters manually)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</a:t>
            </a:r>
            <a:r>
              <a:rPr lang="en-US" dirty="0" smtClean="0">
                <a:solidFill>
                  <a:srgbClr val="FF0000"/>
                </a:solidFill>
              </a:rPr>
              <a:t>   INSERT 3 FIGURES FROM MOSKOWITZ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17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MidGenomics</a:t>
            </a:r>
            <a:r>
              <a:rPr lang="en-US" dirty="0" smtClean="0"/>
              <a:t> =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The scientific process of discovery:</a:t>
            </a:r>
            <a:br>
              <a:rPr lang="en-US" dirty="0" smtClean="0"/>
            </a:br>
            <a:r>
              <a:rPr lang="en-US" dirty="0" smtClean="0"/>
              <a:t>a. How people think</a:t>
            </a:r>
            <a:br>
              <a:rPr lang="en-US" dirty="0" smtClean="0"/>
            </a:br>
            <a:r>
              <a:rPr lang="en-US" dirty="0" smtClean="0"/>
              <a:t>b. How people feel</a:t>
            </a:r>
            <a:br>
              <a:rPr lang="en-US" dirty="0" smtClean="0"/>
            </a:br>
            <a:r>
              <a:rPr lang="en-US" dirty="0" smtClean="0"/>
              <a:t>c. What are they ready to pay</a:t>
            </a:r>
            <a:br>
              <a:rPr lang="en-US" dirty="0" smtClean="0"/>
            </a:br>
            <a:r>
              <a:rPr lang="en-US" dirty="0" smtClean="0"/>
              <a:t>d. [and in future, how they change]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 the following:</a:t>
            </a:r>
            <a:br>
              <a:rPr lang="en-US" dirty="0" smtClean="0"/>
            </a:br>
            <a:r>
              <a:rPr lang="en-US" dirty="0" smtClean="0"/>
              <a:t>a. Product</a:t>
            </a:r>
            <a:br>
              <a:rPr lang="en-US" dirty="0" smtClean="0"/>
            </a:br>
            <a:r>
              <a:rPr lang="en-US" dirty="0" smtClean="0"/>
              <a:t>b. Service</a:t>
            </a:r>
            <a:br>
              <a:rPr lang="en-US" dirty="0" smtClean="0"/>
            </a:br>
            <a:r>
              <a:rPr lang="en-US" dirty="0" smtClean="0"/>
              <a:t>c. Idea</a:t>
            </a:r>
            <a:br>
              <a:rPr lang="en-US" dirty="0" smtClean="0"/>
            </a:br>
            <a:r>
              <a:rPr lang="en-US" dirty="0" smtClean="0"/>
              <a:t>d. [HR]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Typing is a part of MG!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18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AddressableMinds</a:t>
            </a:r>
            <a:r>
              <a:rPr lang="en-US" dirty="0" smtClean="0"/>
              <a:t> = A Set of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Set of people who belong to</a:t>
            </a:r>
            <a:br>
              <a:rPr lang="en-US" dirty="0" smtClean="0"/>
            </a:br>
            <a:r>
              <a:rPr lang="en-US" dirty="0" smtClean="0"/>
              <a:t>one of the categories discovered by MG!</a:t>
            </a:r>
            <a:br>
              <a:rPr lang="en-US" dirty="0" smtClean="0"/>
            </a:br>
            <a:r>
              <a:rPr lang="en-US" dirty="0" smtClean="0"/>
              <a:t>Only such people can be typed!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19</a:t>
            </a:fld>
            <a:r>
              <a:rPr lang="en-US" dirty="0" smtClean="0"/>
              <a:t>/30</a:t>
            </a:r>
            <a:endParaRPr lang="en-US" dirty="0"/>
          </a:p>
        </p:txBody>
      </p:sp>
      <p:pic>
        <p:nvPicPr>
          <p:cNvPr id="4099" name="Picture 3" descr="D:\1nenad\aa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429000"/>
            <a:ext cx="4572001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ICE of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991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Formed around </a:t>
            </a:r>
            <a:r>
              <a:rPr lang="en-US" sz="2800" dirty="0" smtClean="0"/>
              <a:t>NYU: </a:t>
            </a:r>
            <a:r>
              <a:rPr lang="en-US" sz="2800" dirty="0" smtClean="0"/>
              <a:t>Queens College</a:t>
            </a:r>
          </a:p>
          <a:p>
            <a:r>
              <a:rPr lang="en-US" sz="2800" dirty="0" smtClean="0"/>
              <a:t>Goals: Teaching + Consulting + Research</a:t>
            </a:r>
          </a:p>
          <a:p>
            <a:r>
              <a:rPr lang="en-US" sz="2800" dirty="0" smtClean="0"/>
              <a:t>Teaching: Army of promoters + Educating future experts</a:t>
            </a:r>
          </a:p>
          <a:p>
            <a:r>
              <a:rPr lang="en-US" sz="2800" dirty="0" smtClean="0"/>
              <a:t>Consulting: e.g.,</a:t>
            </a:r>
            <a:br>
              <a:rPr lang="en-US" sz="2800" dirty="0" smtClean="0"/>
            </a:br>
            <a:r>
              <a:rPr lang="en-US" sz="2800" dirty="0" smtClean="0"/>
              <a:t>     Pfizer animal health care</a:t>
            </a:r>
            <a:br>
              <a:rPr lang="en-US" sz="2800" dirty="0" smtClean="0"/>
            </a:br>
            <a:r>
              <a:rPr lang="en-US" sz="2800" dirty="0" smtClean="0"/>
              <a:t>     Private prenatal hospital rooms</a:t>
            </a:r>
            <a:br>
              <a:rPr lang="en-US" sz="2800" dirty="0" smtClean="0"/>
            </a:br>
            <a:r>
              <a:rPr lang="en-US" sz="2800" dirty="0" smtClean="0"/>
              <a:t>     Student mind sets elaborated</a:t>
            </a:r>
            <a:br>
              <a:rPr lang="en-US" sz="2800" dirty="0" smtClean="0"/>
            </a:br>
            <a:r>
              <a:rPr lang="en-US" sz="2800" dirty="0" smtClean="0"/>
              <a:t>     (self-esteem, control, concentration)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2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RDE = Rules Developed Experimentation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Alias: Development of </a:t>
            </a:r>
            <a:r>
              <a:rPr lang="en-US" sz="2800" dirty="0" err="1" smtClean="0"/>
              <a:t>MicroScience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Goal: Finding minds of given characteristics</a:t>
            </a:r>
            <a:br>
              <a:rPr lang="en-US" sz="2800" dirty="0" smtClean="0"/>
            </a:br>
            <a:r>
              <a:rPr lang="en-US" sz="2800" dirty="0" smtClean="0"/>
              <a:t>Example: Peter Coleman (conflict resolution in Israel)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       </a:t>
            </a:r>
            <a:r>
              <a:rPr lang="en-US" sz="2800" dirty="0" err="1" smtClean="0"/>
              <a:t>Scenaria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 smtClean="0"/>
              <a:t>  </a:t>
            </a:r>
            <a:r>
              <a:rPr lang="en-US" sz="2800" dirty="0" smtClean="0"/>
              <a:t>1. $ to ALL</a:t>
            </a:r>
            <a:br>
              <a:rPr lang="en-US" sz="2800" dirty="0" smtClean="0"/>
            </a:br>
            <a:r>
              <a:rPr lang="en-US" sz="2800" dirty="0" smtClean="0"/>
              <a:t>                 2. Finding what they </a:t>
            </a:r>
            <a:r>
              <a:rPr lang="en-US" sz="2800" dirty="0" smtClean="0"/>
              <a:t>like, </a:t>
            </a:r>
            <a:r>
              <a:rPr lang="en-US" sz="2800" dirty="0" smtClean="0"/>
              <a:t>and make it!</a:t>
            </a:r>
            <a:br>
              <a:rPr lang="en-US" sz="2800" dirty="0" smtClean="0"/>
            </a:br>
            <a:r>
              <a:rPr lang="en-US" sz="2800" dirty="0" smtClean="0"/>
              <a:t>                 3. The best:</a:t>
            </a:r>
            <a:br>
              <a:rPr lang="en-US" sz="2800" dirty="0" smtClean="0"/>
            </a:br>
            <a:r>
              <a:rPr lang="en-US" sz="2800" dirty="0" smtClean="0"/>
              <a:t>                    </a:t>
            </a:r>
            <a:r>
              <a:rPr lang="en-US" sz="2800" dirty="0" smtClean="0"/>
              <a:t> Finding </a:t>
            </a:r>
            <a:r>
              <a:rPr lang="en-US" sz="2800" dirty="0" smtClean="0"/>
              <a:t>mindsets who like to cooperate online,</a:t>
            </a:r>
            <a:br>
              <a:rPr lang="en-US" sz="2800" dirty="0" smtClean="0"/>
            </a:br>
            <a:r>
              <a:rPr lang="en-US" sz="2800" dirty="0" smtClean="0"/>
              <a:t>                   </a:t>
            </a:r>
            <a:r>
              <a:rPr lang="en-US" sz="2800" dirty="0" smtClean="0"/>
              <a:t>  </a:t>
            </a:r>
            <a:r>
              <a:rPr lang="en-US" sz="2800" dirty="0" smtClean="0"/>
              <a:t>and offering them a business opportunity :)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20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RESTAURANT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Step#1: Talk and Google, to understand the essence</a:t>
            </a:r>
            <a:r>
              <a:rPr lang="en-US" dirty="0" smtClean="0"/>
              <a:t>!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Step#2: Make 6 Silos (e.g., music, food, wines, ambience, </a:t>
            </a:r>
            <a:r>
              <a:rPr lang="en-US" dirty="0" smtClean="0"/>
              <a:t>...)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Step#3: Make 6 elements per Silo (slogans)</a:t>
            </a:r>
            <a:br>
              <a:rPr lang="en-US" dirty="0" smtClean="0"/>
            </a:br>
            <a:r>
              <a:rPr lang="en-US" dirty="0" smtClean="0"/>
              <a:t>               This results in 36 marketing slogans, some good some bad:</a:t>
            </a:r>
            <a:br>
              <a:rPr lang="en-US" dirty="0" smtClean="0"/>
            </a:br>
            <a:r>
              <a:rPr lang="en-US" dirty="0" smtClean="0"/>
              <a:t>               </a:t>
            </a:r>
            <a:r>
              <a:rPr lang="en-US" dirty="0" err="1" smtClean="0"/>
              <a:t>IdeaMap</a:t>
            </a:r>
            <a:r>
              <a:rPr lang="en-US" dirty="0" smtClean="0"/>
              <a:t> will rank them and will give each one a weight</a:t>
            </a:r>
            <a:br>
              <a:rPr lang="en-US" dirty="0" smtClean="0"/>
            </a:br>
            <a:r>
              <a:rPr lang="en-US" dirty="0" smtClean="0"/>
              <a:t>               Those above a threshold: Good</a:t>
            </a:r>
            <a:br>
              <a:rPr lang="en-US" dirty="0" smtClean="0"/>
            </a:br>
            <a:r>
              <a:rPr lang="en-US" dirty="0" smtClean="0"/>
              <a:t>               Those below the threshold: Bad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</a:t>
            </a:r>
            <a:r>
              <a:rPr lang="en-US" dirty="0" smtClean="0"/>
              <a:t>               Examples:</a:t>
            </a:r>
            <a:br>
              <a:rPr lang="en-US" dirty="0" smtClean="0"/>
            </a:br>
            <a:r>
              <a:rPr lang="en-US" dirty="0" smtClean="0"/>
              <a:t>        	          a. Food, wine, and opera - the best choice for the first date</a:t>
            </a:r>
            <a:br>
              <a:rPr lang="en-US" dirty="0" smtClean="0"/>
            </a:br>
            <a:r>
              <a:rPr lang="en-US" dirty="0" smtClean="0"/>
              <a:t>        	          b. Select tunes to fit your wine </a:t>
            </a:r>
            <a:r>
              <a:rPr lang="en-US" dirty="0" smtClean="0"/>
              <a:t>bouquet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</a:t>
            </a:r>
            <a:r>
              <a:rPr lang="en-US" dirty="0" smtClean="0"/>
              <a:t>        c. ...</a:t>
            </a:r>
            <a:br>
              <a:rPr lang="en-US" dirty="0" smtClean="0"/>
            </a:br>
            <a:r>
              <a:rPr lang="en-US" dirty="0" smtClean="0"/>
              <a:t>               These should be generated by a </a:t>
            </a:r>
            <a:r>
              <a:rPr lang="en-US" dirty="0" err="1" smtClean="0"/>
              <a:t>PsychoAnalyst</a:t>
            </a:r>
            <a:r>
              <a:rPr lang="en-US" dirty="0" smtClean="0"/>
              <a:t>! </a:t>
            </a:r>
            <a:r>
              <a:rPr lang="en-US" dirty="0" smtClean="0"/>
              <a:t>Long story!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21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5250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Step#4: Submit all 36 to </a:t>
            </a:r>
            <a:r>
              <a:rPr lang="en-US" dirty="0" err="1" smtClean="0"/>
              <a:t>IdeaMap</a:t>
            </a:r>
            <a:r>
              <a:rPr lang="en-US" dirty="0" smtClean="0"/>
              <a:t>, after the MJ is ready for you.</a:t>
            </a:r>
            <a:br>
              <a:rPr lang="en-US" dirty="0" smtClean="0"/>
            </a:br>
            <a:r>
              <a:rPr lang="en-US" dirty="0" smtClean="0"/>
              <a:t>               This means: An account was formed to which you log in.</a:t>
            </a:r>
            <a:br>
              <a:rPr lang="en-US" dirty="0" smtClean="0"/>
            </a:br>
            <a:r>
              <a:rPr lang="en-US" dirty="0" smtClean="0"/>
              <a:t>               Upon creation of the account: Type 36 elements and press SUBMIT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Step#5: Get 48 vignettes, each one 2 questions; each question 1 to 9.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Step#6: Find </a:t>
            </a:r>
            <a:r>
              <a:rPr lang="en-US" dirty="0" smtClean="0"/>
              <a:t>the </a:t>
            </a:r>
            <a:r>
              <a:rPr lang="en-US" dirty="0" smtClean="0"/>
              <a:t>polling agency</a:t>
            </a:r>
            <a:br>
              <a:rPr lang="en-US" dirty="0" smtClean="0"/>
            </a:br>
            <a:r>
              <a:rPr lang="en-US" dirty="0" smtClean="0"/>
              <a:t>               and give them demographic requests for 300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Step#7: Polling in which the polling agency (PA) does not see vignettes!</a:t>
            </a:r>
            <a:br>
              <a:rPr lang="en-US" dirty="0" smtClean="0"/>
            </a:br>
            <a:r>
              <a:rPr lang="en-US" dirty="0" smtClean="0"/>
              <a:t>               PA sends only the URL to polling individuals (PI)</a:t>
            </a:r>
            <a:br>
              <a:rPr lang="en-US" dirty="0" smtClean="0"/>
            </a:br>
            <a:r>
              <a:rPr lang="en-US" dirty="0" smtClean="0"/>
              <a:t>               PI = </a:t>
            </a:r>
            <a:r>
              <a:rPr lang="en-US" dirty="0" err="1" smtClean="0"/>
              <a:t>pollees</a:t>
            </a:r>
            <a:r>
              <a:rPr lang="en-US" dirty="0" smtClean="0"/>
              <a:t> or </a:t>
            </a:r>
            <a:r>
              <a:rPr lang="en-US" dirty="0" err="1" smtClean="0"/>
              <a:t>pollers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         PIs log in remotely and click 96 times.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22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Step#8: Consistency check by </a:t>
            </a:r>
            <a:r>
              <a:rPr lang="en-US" dirty="0" err="1" smtClean="0"/>
              <a:t>IdeaMap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         If an inconsistency is caught, MJ re-requests N repeats,</a:t>
            </a:r>
            <a:br>
              <a:rPr lang="en-US" dirty="0" smtClean="0"/>
            </a:br>
            <a:r>
              <a:rPr lang="en-US" dirty="0" smtClean="0"/>
              <a:t>        	      and specifies their demographics.</a:t>
            </a:r>
            <a:br>
              <a:rPr lang="en-US" dirty="0" smtClean="0"/>
            </a:br>
            <a:r>
              <a:rPr lang="en-US" dirty="0" smtClean="0"/>
              <a:t>               If the PA assumes abuse (getting more than 300 w/o pay),</a:t>
            </a:r>
            <a:br>
              <a:rPr lang="en-US" dirty="0" smtClean="0"/>
            </a:br>
            <a:r>
              <a:rPr lang="en-US" dirty="0" smtClean="0"/>
              <a:t>               MJ shows the inconsistencies!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Step#9: Getting reports, manual clustering,</a:t>
            </a:r>
            <a:br>
              <a:rPr lang="en-US" dirty="0" smtClean="0"/>
            </a:br>
            <a:r>
              <a:rPr lang="en-US" dirty="0" smtClean="0"/>
              <a:t>               and selecting top 3 slogans for each cluster.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 </a:t>
            </a:r>
            <a:r>
              <a:rPr lang="en-US" dirty="0" smtClean="0">
                <a:solidFill>
                  <a:srgbClr val="FF0000"/>
                </a:solidFill>
              </a:rPr>
              <a:t>  INSERT SLIDES 16-20 THAT EXPLAIN THE PROCESS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Step#10: Shipping top 3 slogans for each cluster to media!</a:t>
            </a:r>
            <a:br>
              <a:rPr lang="en-US" dirty="0" smtClean="0"/>
            </a:br>
            <a:r>
              <a:rPr lang="en-US" dirty="0" smtClean="0"/>
              <a:t>                 </a:t>
            </a:r>
            <a:r>
              <a:rPr lang="en-US" dirty="0" smtClean="0"/>
              <a:t>Billboards</a:t>
            </a:r>
            <a:r>
              <a:rPr lang="en-US" dirty="0" smtClean="0"/>
              <a:t>, TV, Radio, Web, </a:t>
            </a:r>
            <a:r>
              <a:rPr lang="en-US" dirty="0" smtClean="0"/>
              <a:t>...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           Maximal number of slogans for a campaign: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23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Axiom#1: The compile time axiom!</a:t>
            </a:r>
            <a:br>
              <a:rPr lang="en-US" dirty="0" smtClean="0"/>
            </a:br>
            <a:r>
              <a:rPr lang="en-US" dirty="0" smtClean="0"/>
              <a:t>             Type them before they get to the restaurant,</a:t>
            </a:r>
            <a:br>
              <a:rPr lang="en-US" dirty="0" smtClean="0"/>
            </a:br>
            <a:r>
              <a:rPr lang="en-US" dirty="0" smtClean="0"/>
              <a:t>             e.g., when making the reservation,</a:t>
            </a:r>
            <a:br>
              <a:rPr lang="en-US" dirty="0" smtClean="0"/>
            </a:br>
            <a:r>
              <a:rPr lang="en-US" dirty="0" smtClean="0"/>
              <a:t>             via web (interactive login)</a:t>
            </a:r>
            <a:br>
              <a:rPr lang="en-US" dirty="0" smtClean="0"/>
            </a:br>
            <a:r>
              <a:rPr lang="en-US" dirty="0" smtClean="0"/>
              <a:t>             or phone (direct call or call center).</a:t>
            </a:r>
            <a:endParaRPr lang="en-US" dirty="0"/>
          </a:p>
          <a:p>
            <a:pPr>
              <a:buNone/>
            </a:pPr>
            <a:r>
              <a:rPr lang="en-US" dirty="0" smtClean="0"/>
              <a:t>Axiom#2: After they come, they do not like to "push buttons",</a:t>
            </a:r>
            <a:br>
              <a:rPr lang="en-US" dirty="0" smtClean="0"/>
            </a:br>
            <a:r>
              <a:rPr lang="en-US" dirty="0" smtClean="0"/>
              <a:t>             so if you have a "fresh-from-the-oven" offer,</a:t>
            </a:r>
            <a:br>
              <a:rPr lang="en-US" dirty="0" smtClean="0"/>
            </a:br>
            <a:r>
              <a:rPr lang="en-US" dirty="0" smtClean="0"/>
              <a:t>             </a:t>
            </a:r>
            <a:r>
              <a:rPr lang="en-US" dirty="0" smtClean="0"/>
              <a:t>or </a:t>
            </a:r>
            <a:r>
              <a:rPr lang="en-US" dirty="0" smtClean="0"/>
              <a:t>the guest just </a:t>
            </a:r>
            <a:r>
              <a:rPr lang="en-US" dirty="0" smtClean="0"/>
              <a:t>dropped-in </a:t>
            </a:r>
            <a:r>
              <a:rPr lang="en-US" dirty="0" smtClean="0"/>
              <a:t>un-announced,</a:t>
            </a:r>
            <a:br>
              <a:rPr lang="en-US" dirty="0" smtClean="0"/>
            </a:br>
            <a:r>
              <a:rPr lang="en-US" dirty="0" smtClean="0"/>
              <a:t>             the value exchange must be considerable</a:t>
            </a:r>
            <a:br>
              <a:rPr lang="en-US" dirty="0" smtClean="0"/>
            </a:br>
            <a:r>
              <a:rPr lang="en-US" dirty="0" smtClean="0"/>
              <a:t>             (TABLET with 3 questions to select a free appetizer).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Final GOAL: Increased </a:t>
            </a:r>
            <a:r>
              <a:rPr lang="en-US" dirty="0" smtClean="0"/>
              <a:t>the spending </a:t>
            </a:r>
            <a:r>
              <a:rPr lang="en-US" dirty="0" smtClean="0"/>
              <a:t>and many happy returns :)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24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THE OPTIMAL NUMBER OF TYPING QUESTIONS!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INSERT 3 VM PAPERS IN IEE and 1 IN IEEE!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25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Experimental </a:t>
            </a:r>
            <a:r>
              <a:rPr lang="en-US" dirty="0" smtClean="0"/>
              <a:t>design: </a:t>
            </a:r>
            <a:br>
              <a:rPr lang="en-US" dirty="0" smtClean="0"/>
            </a:br>
            <a:r>
              <a:rPr lang="en-US" dirty="0" smtClean="0"/>
              <a:t>S</a:t>
            </a:r>
            <a:r>
              <a:rPr lang="en-US" dirty="0" smtClean="0"/>
              <a:t>ets the </a:t>
            </a:r>
            <a:r>
              <a:rPr lang="en-US" dirty="0" smtClean="0"/>
              <a:t>vignettes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smtClean="0"/>
              <a:t>Linear </a:t>
            </a:r>
            <a:r>
              <a:rPr lang="en-US" dirty="0" smtClean="0"/>
              <a:t>regression deconstructs </a:t>
            </a:r>
            <a:r>
              <a:rPr lang="en-US" dirty="0" smtClean="0"/>
              <a:t>combinations,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detects lies as a byproduct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smtClean="0"/>
              <a:t>Clustering </a:t>
            </a:r>
            <a:r>
              <a:rPr lang="en-US" dirty="0" smtClean="0"/>
              <a:t>and </a:t>
            </a:r>
            <a:r>
              <a:rPr lang="en-US" dirty="0" err="1" smtClean="0"/>
              <a:t>discriminant</a:t>
            </a:r>
            <a:r>
              <a:rPr lang="en-US" dirty="0" smtClean="0"/>
              <a:t> function </a:t>
            </a:r>
            <a:r>
              <a:rPr lang="en-US" dirty="0" smtClean="0"/>
              <a:t>analysis: </a:t>
            </a:r>
            <a:r>
              <a:rPr lang="en-US" dirty="0" smtClean="0"/>
              <a:t>C</a:t>
            </a:r>
            <a:r>
              <a:rPr lang="en-US" dirty="0" smtClean="0"/>
              <a:t>reate </a:t>
            </a:r>
            <a:r>
              <a:rPr lang="en-US" dirty="0" smtClean="0"/>
              <a:t>Qs for Typing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smtClean="0"/>
              <a:t>Empathy </a:t>
            </a:r>
            <a:r>
              <a:rPr lang="en-US" dirty="0" smtClean="0"/>
              <a:t>mining: </a:t>
            </a:r>
            <a:br>
              <a:rPr lang="en-US" dirty="0" smtClean="0"/>
            </a:br>
            <a:r>
              <a:rPr lang="en-US" dirty="0" smtClean="0"/>
              <a:t>Media based preprocessor - ongoing research!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26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MyPapers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i="1" dirty="0" err="1" smtClean="0"/>
              <a:t>Milutinovic</a:t>
            </a:r>
            <a:r>
              <a:rPr lang="en-US" i="1" dirty="0" smtClean="0"/>
              <a:t>, V., A Comparison of Suboptimal Detection Algorithms Applied to the Additive Mix of Orthogonal Sinusoidal Signals, IEEE Transactions on </a:t>
            </a:r>
            <a:r>
              <a:rPr lang="en-US" i="1" dirty="0" err="1" smtClean="0"/>
              <a:t>Communicatiions</a:t>
            </a:r>
            <a:r>
              <a:rPr lang="en-US" i="1" dirty="0" smtClean="0"/>
              <a:t>, Vol. COM-36, No. 5, May 1988, pp. 538-543. </a:t>
            </a:r>
          </a:p>
          <a:p>
            <a:pPr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Milutinovic</a:t>
            </a:r>
            <a:r>
              <a:rPr lang="en-US" i="1" dirty="0" smtClean="0"/>
              <a:t>, V., </a:t>
            </a:r>
            <a:r>
              <a:rPr lang="en-US" i="1" dirty="0" err="1" smtClean="0"/>
              <a:t>Knezevic</a:t>
            </a:r>
            <a:r>
              <a:rPr lang="en-US" i="1" dirty="0" smtClean="0"/>
              <a:t>, P., </a:t>
            </a:r>
            <a:r>
              <a:rPr lang="en-US" i="1" dirty="0" err="1" smtClean="0"/>
              <a:t>Radunovic</a:t>
            </a:r>
            <a:r>
              <a:rPr lang="en-US" i="1" dirty="0" smtClean="0"/>
              <a:t>, B., </a:t>
            </a:r>
            <a:r>
              <a:rPr lang="en-US" i="1" dirty="0" err="1" smtClean="0"/>
              <a:t>Casselman</a:t>
            </a:r>
            <a:r>
              <a:rPr lang="en-US" i="1" dirty="0" smtClean="0"/>
              <a:t>, S., </a:t>
            </a:r>
            <a:r>
              <a:rPr lang="en-US" i="1" dirty="0" err="1" smtClean="0"/>
              <a:t>Schewel</a:t>
            </a:r>
            <a:r>
              <a:rPr lang="en-US" i="1" dirty="0" smtClean="0"/>
              <a:t>, J., </a:t>
            </a:r>
            <a:r>
              <a:rPr lang="en-US" i="1" dirty="0" err="1" smtClean="0"/>
              <a:t>Obelix</a:t>
            </a:r>
            <a:r>
              <a:rPr lang="en-US" i="1" dirty="0" smtClean="0"/>
              <a:t> Searches Internet Using Customer Data, IEEE COMPUTER, July 2000 (impact factor 2.205/2010</a:t>
            </a:r>
            <a:r>
              <a:rPr lang="en-US" i="1" dirty="0" smtClean="0"/>
              <a:t>).</a:t>
            </a:r>
          </a:p>
          <a:p>
            <a:pPr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Milutinovic</a:t>
            </a:r>
            <a:r>
              <a:rPr lang="en-US" i="1" dirty="0" smtClean="0"/>
              <a:t>, V., </a:t>
            </a:r>
            <a:r>
              <a:rPr lang="en-US" i="1" dirty="0" err="1" smtClean="0"/>
              <a:t>Cvetkovic</a:t>
            </a:r>
            <a:r>
              <a:rPr lang="en-US" i="1" dirty="0" smtClean="0"/>
              <a:t>, D., </a:t>
            </a:r>
            <a:r>
              <a:rPr lang="en-US" i="1" dirty="0" err="1" smtClean="0"/>
              <a:t>Mirkovic</a:t>
            </a:r>
            <a:r>
              <a:rPr lang="en-US" i="1" dirty="0" smtClean="0"/>
              <a:t>, J., Genetic Search Based on Multiple Mutation Approaches, IEEE COMPUTER, November 2000 (impact factor 2.205/2010).</a:t>
            </a:r>
          </a:p>
          <a:p>
            <a:pPr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i="1" dirty="0" err="1" smtClean="0"/>
              <a:t>Milutinovic</a:t>
            </a:r>
            <a:r>
              <a:rPr lang="en-US" i="1" dirty="0" smtClean="0"/>
              <a:t>, V., </a:t>
            </a:r>
            <a:r>
              <a:rPr lang="en-US" i="1" dirty="0" err="1" smtClean="0"/>
              <a:t>Ngom</a:t>
            </a:r>
            <a:r>
              <a:rPr lang="en-US" i="1" dirty="0" smtClean="0"/>
              <a:t>, A., </a:t>
            </a:r>
            <a:r>
              <a:rPr lang="en-US" i="1" dirty="0" err="1" smtClean="0"/>
              <a:t>Stojmenovic</a:t>
            </a:r>
            <a:r>
              <a:rPr lang="en-US" i="1" dirty="0" smtClean="0"/>
              <a:t>, I., STRIP --- A Strip Based Neural Network Growth Algorithm for Learning Multiple-Valued Functions, IEEE TRANSACTIONS ON NEURAL NETWORKS, March 2001, Vol.12, No.2, pp. 212-227 (impact factor 2.889/2010).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27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MyFP7s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BalCon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ProSense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ArtTreat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HiPeac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28</a:t>
            </a:fld>
            <a:r>
              <a:rPr lang="en-US" dirty="0" smtClean="0"/>
              <a:t>/30</a:t>
            </a:r>
            <a:endParaRPr lang="en-US" dirty="0"/>
          </a:p>
        </p:txBody>
      </p:sp>
      <p:pic>
        <p:nvPicPr>
          <p:cNvPr id="5122" name="Picture 2" descr="D:\1nenad\Europe-physical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0"/>
            <a:ext cx="6096000" cy="4304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NB: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 smtClean="0"/>
              <a:t>. Using induction (</a:t>
            </a:r>
            <a:r>
              <a:rPr lang="en-US" dirty="0" err="1" smtClean="0"/>
              <a:t>datamining</a:t>
            </a:r>
            <a:r>
              <a:rPr lang="en-US" dirty="0" smtClean="0"/>
              <a:t>) create rules</a:t>
            </a:r>
            <a:br>
              <a:rPr lang="en-US" dirty="0" smtClean="0"/>
            </a:br>
            <a:r>
              <a:rPr lang="en-US" dirty="0" smtClean="0"/>
              <a:t>2. Using deduction (from global to specific)</a:t>
            </a:r>
            <a:br>
              <a:rPr lang="en-US" dirty="0" smtClean="0"/>
            </a:br>
            <a:r>
              <a:rPr lang="en-US" dirty="0" smtClean="0"/>
              <a:t>    create questions from which one can deduce</a:t>
            </a:r>
            <a:br>
              <a:rPr lang="en-US" dirty="0" smtClean="0"/>
            </a:br>
            <a:r>
              <a:rPr lang="en-US" dirty="0" smtClean="0"/>
              <a:t>3. Example: Cooperation over children!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ENABLERS: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 smtClean="0"/>
              <a:t>. Technology enables each individual </a:t>
            </a:r>
            <a:br>
              <a:rPr lang="en-US" dirty="0" smtClean="0"/>
            </a:br>
            <a:r>
              <a:rPr lang="en-US" dirty="0" smtClean="0"/>
              <a:t>    to be addresses in a different way</a:t>
            </a:r>
            <a:br>
              <a:rPr lang="en-US" dirty="0" smtClean="0"/>
            </a:br>
            <a:r>
              <a:rPr lang="en-US" dirty="0" smtClean="0"/>
              <a:t>2. Condition: Modern behavior</a:t>
            </a:r>
            <a:br>
              <a:rPr lang="en-US" dirty="0" smtClean="0"/>
            </a:br>
            <a:r>
              <a:rPr lang="en-US" dirty="0" smtClean="0"/>
              <a:t>3. Example: Drop in who does not push buttons ;)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STRATEGIC LAYERS: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 smtClean="0"/>
              <a:t>. SRB -&gt; </a:t>
            </a:r>
            <a:r>
              <a:rPr lang="en-US" dirty="0" smtClean="0"/>
              <a:t>Europe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JPM == World</a:t>
            </a:r>
            <a:br>
              <a:rPr lang="en-US" dirty="0" smtClean="0"/>
            </a:br>
            <a:r>
              <a:rPr lang="en-US" dirty="0" smtClean="0"/>
              <a:t>3. MAT == Universe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29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Vision for Europe: National ICE Growing </a:t>
            </a:r>
            <a:r>
              <a:rPr lang="en-US" dirty="0" err="1" smtClean="0"/>
              <a:t>MultiNational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9228" y="1722437"/>
            <a:ext cx="9829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	Step#1: </a:t>
            </a:r>
            <a:r>
              <a:rPr lang="en-US" sz="2400" dirty="0" smtClean="0"/>
              <a:t>Getting incorporated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Step#2: The 50/50 memorandum/contract with </a:t>
            </a:r>
            <a:r>
              <a:rPr lang="en-US" sz="2400" dirty="0" smtClean="0"/>
              <a:t>the ICE </a:t>
            </a:r>
            <a:r>
              <a:rPr lang="en-US" sz="2400" dirty="0" smtClean="0"/>
              <a:t>of USA</a:t>
            </a:r>
            <a:br>
              <a:rPr lang="en-US" sz="2400" dirty="0" smtClean="0"/>
            </a:br>
            <a:r>
              <a:rPr lang="en-US" sz="2400" dirty="0" smtClean="0"/>
              <a:t>Step#3: </a:t>
            </a:r>
            <a:r>
              <a:rPr lang="en-US" sz="2400" dirty="0" smtClean="0"/>
              <a:t>The B2C </a:t>
            </a:r>
            <a:r>
              <a:rPr lang="en-US" sz="2400" dirty="0" smtClean="0"/>
              <a:t>infrastructure (.</a:t>
            </a:r>
            <a:r>
              <a:rPr lang="en-US" sz="2400" dirty="0" err="1" smtClean="0"/>
              <a:t>ppt</a:t>
            </a:r>
            <a:r>
              <a:rPr lang="en-US" sz="2400" dirty="0" smtClean="0"/>
              <a:t> explanation + customer contract)</a:t>
            </a:r>
          </a:p>
          <a:p>
            <a:pPr>
              <a:buNone/>
            </a:pP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400" dirty="0" smtClean="0"/>
              <a:t>	       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	       </a:t>
            </a:r>
            <a:r>
              <a:rPr lang="en-US" sz="2400" dirty="0" smtClean="0"/>
              <a:t>The pitch of the explanation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       a. If MG is used as a one-step process: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Better </a:t>
            </a:r>
            <a:r>
              <a:rPr lang="en-US" sz="2400" dirty="0" smtClean="0"/>
              <a:t>5% to 25% or more</a:t>
            </a:r>
            <a:br>
              <a:rPr lang="en-US" sz="2400" dirty="0" smtClean="0"/>
            </a:br>
            <a:r>
              <a:rPr lang="en-US" sz="2400" dirty="0" smtClean="0"/>
              <a:t>	       b. If MG is used as a two-step process: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UNIQUE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       c. Axioms of MG: Think? Like? How much ready to pay/donate?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3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Step#4: The First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1371600"/>
            <a:ext cx="979714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        From min 1Y to max 3Y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          Price Structure = </a:t>
            </a:r>
            <a:r>
              <a:rPr lang="en-US" sz="2400" dirty="0" err="1" smtClean="0"/>
              <a:t>Expences</a:t>
            </a:r>
            <a:r>
              <a:rPr lang="en-US" sz="2400" dirty="0" smtClean="0"/>
              <a:t> + </a:t>
            </a:r>
            <a:r>
              <a:rPr lang="en-US" sz="2400" dirty="0" smtClean="0"/>
              <a:t>Fee(ICE)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          Expenses:</a:t>
            </a:r>
            <a:br>
              <a:rPr lang="en-US" sz="2400" dirty="0" smtClean="0"/>
            </a:br>
            <a:r>
              <a:rPr lang="en-US" sz="2400" dirty="0" smtClean="0"/>
              <a:t>               Polling + Travel (if any) + Specifics (if any)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          </a:t>
            </a:r>
            <a:r>
              <a:rPr lang="en-US" sz="2400" dirty="0" smtClean="0"/>
              <a:t>Fee(ICE):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           </a:t>
            </a:r>
            <a:r>
              <a:rPr lang="en-US" sz="2400" dirty="0" err="1" smtClean="0"/>
              <a:t>MicroScience</a:t>
            </a:r>
            <a:r>
              <a:rPr lang="en-US" sz="2400" dirty="0" smtClean="0"/>
              <a:t> (one time) + </a:t>
            </a:r>
            <a:r>
              <a:rPr lang="en-US" sz="2400" dirty="0" err="1" smtClean="0"/>
              <a:t>IndividualTyping</a:t>
            </a:r>
            <a:r>
              <a:rPr lang="en-US" sz="2400" dirty="0" smtClean="0"/>
              <a:t> (one month) = $2K</a:t>
            </a:r>
            <a:br>
              <a:rPr lang="en-US" sz="2400" dirty="0" smtClean="0"/>
            </a:br>
            <a:r>
              <a:rPr lang="en-US" sz="2400" dirty="0" smtClean="0"/>
              <a:t>               </a:t>
            </a:r>
            <a:r>
              <a:rPr lang="en-US" sz="2400" dirty="0" err="1" smtClean="0"/>
              <a:t>IndividualTyping</a:t>
            </a:r>
            <a:r>
              <a:rPr lang="en-US" sz="2400" dirty="0" smtClean="0"/>
              <a:t> </a:t>
            </a:r>
            <a:r>
              <a:rPr lang="en-US" sz="2400" dirty="0" smtClean="0"/>
              <a:t>(monthly) = $200</a:t>
            </a:r>
            <a:br>
              <a:rPr lang="en-US" sz="2400" dirty="0" smtClean="0"/>
            </a:br>
            <a:r>
              <a:rPr lang="en-US" sz="2400" dirty="0" smtClean="0"/>
              <a:t>               </a:t>
            </a:r>
            <a:r>
              <a:rPr lang="en-US" sz="2400" dirty="0" err="1" smtClean="0"/>
              <a:t>Sefte</a:t>
            </a:r>
            <a:r>
              <a:rPr lang="en-US" sz="2400" dirty="0" smtClean="0"/>
              <a:t> = 50% off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       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4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MindGenomics</a:t>
            </a:r>
            <a:r>
              <a:rPr lang="en-US" dirty="0" smtClean="0"/>
              <a:t> </a:t>
            </a:r>
            <a:r>
              <a:rPr lang="en-US" dirty="0" smtClean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991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Step#5: LESSONS LEARNED ANALYZED</a:t>
            </a:r>
            <a:r>
              <a:rPr lang="en-US" dirty="0" smtClean="0"/>
              <a:t>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Step#6: Careful selection of </a:t>
            </a:r>
            <a:r>
              <a:rPr lang="en-US" dirty="0" smtClean="0"/>
              <a:t>the </a:t>
            </a:r>
            <a:r>
              <a:rPr lang="en-US" dirty="0" smtClean="0"/>
              <a:t>next 9 projects!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5</a:t>
            </a:fld>
            <a:r>
              <a:rPr lang="en-US" dirty="0" smtClean="0"/>
              <a:t>/30</a:t>
            </a:r>
            <a:endParaRPr lang="en-US" dirty="0"/>
          </a:p>
        </p:txBody>
      </p:sp>
      <p:pic>
        <p:nvPicPr>
          <p:cNvPr id="1026" name="Picture 2" descr="D:\1nenad\Learning_Pyram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09800"/>
            <a:ext cx="3733800" cy="344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MindGenomics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4488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Step#7: Another 9 projects @ 50% discount </a:t>
            </a:r>
            <a:br>
              <a:rPr lang="en-US" dirty="0" smtClean="0"/>
            </a:br>
            <a:r>
              <a:rPr lang="en-US" dirty="0" smtClean="0"/>
              <a:t>	      in cooperation with ICE(USA)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Step#8: Lecturing in front of few big prospects.</a:t>
            </a:r>
            <a:br>
              <a:rPr lang="en-US" dirty="0" smtClean="0"/>
            </a:br>
            <a:r>
              <a:rPr lang="en-US" dirty="0" smtClean="0"/>
              <a:t>               Definition of a Big Prospect:</a:t>
            </a:r>
            <a:br>
              <a:rPr lang="en-US" dirty="0" smtClean="0"/>
            </a:br>
            <a:r>
              <a:rPr lang="en-US" dirty="0" smtClean="0"/>
              <a:t>                   Chain of Identical Units or Single Multi Variety Production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         Examples: Dealerships (e.g., VW) or Monopolists (e.g., DELTA)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Step#9: Automating the process:</a:t>
            </a:r>
            <a:br>
              <a:rPr lang="en-US" dirty="0" smtClean="0"/>
            </a:br>
            <a:r>
              <a:rPr lang="en-US" dirty="0" smtClean="0"/>
              <a:t>               Setting the production rules</a:t>
            </a:r>
            <a:br>
              <a:rPr lang="en-US" dirty="0" smtClean="0"/>
            </a:br>
            <a:r>
              <a:rPr lang="en-US" dirty="0" smtClean="0"/>
              <a:t>               Setting the quality control rules</a:t>
            </a:r>
            <a:br>
              <a:rPr lang="en-US" dirty="0" smtClean="0"/>
            </a:br>
            <a:r>
              <a:rPr lang="en-US" dirty="0" smtClean="0"/>
              <a:t>               Teaching the HRs</a:t>
            </a:r>
            <a:br>
              <a:rPr lang="en-US" dirty="0" smtClean="0"/>
            </a:br>
            <a:r>
              <a:rPr lang="en-US" dirty="0" smtClean="0"/>
              <a:t>               Setting the quality control of quality controllers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6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Step#10: Lecturing in front of many small firms!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15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             Local USA Chamber of Commerce</a:t>
            </a:r>
            <a:br>
              <a:rPr lang="en-US" sz="2400" dirty="0" smtClean="0"/>
            </a:br>
            <a:r>
              <a:rPr lang="en-US" sz="2400" dirty="0" smtClean="0"/>
              <a:t>             Local National Chamber of Commerce</a:t>
            </a:r>
            <a:br>
              <a:rPr lang="en-US" sz="2400" dirty="0" smtClean="0"/>
            </a:br>
            <a:r>
              <a:rPr lang="en-US" sz="2400" dirty="0" smtClean="0"/>
              <a:t>             Local Commercial Chambers of Managers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             Pitch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400" dirty="0" smtClean="0"/>
              <a:t>             This is a game of large numbers!</a:t>
            </a:r>
            <a:br>
              <a:rPr lang="en-US" sz="2400" dirty="0" smtClean="0"/>
            </a:br>
            <a:r>
              <a:rPr lang="en-US" sz="2400" dirty="0" smtClean="0"/>
              <a:t>             Worst seller </a:t>
            </a:r>
            <a:r>
              <a:rPr lang="en-US" sz="2400" dirty="0" smtClean="0"/>
              <a:t>with </a:t>
            </a:r>
            <a:r>
              <a:rPr lang="en-US" sz="2400" dirty="0" smtClean="0"/>
              <a:t>MG </a:t>
            </a:r>
            <a:r>
              <a:rPr lang="en-US" sz="2400" dirty="0" smtClean="0"/>
              <a:t>vs </a:t>
            </a:r>
            <a:r>
              <a:rPr lang="en-US" sz="2400" dirty="0" smtClean="0"/>
              <a:t>Best seller </a:t>
            </a:r>
            <a:r>
              <a:rPr lang="en-US" sz="2400" dirty="0" smtClean="0"/>
              <a:t>w/o </a:t>
            </a:r>
            <a:r>
              <a:rPr lang="en-US" sz="2400" dirty="0" smtClean="0"/>
              <a:t>MG = 23% better</a:t>
            </a:r>
            <a:br>
              <a:rPr lang="en-US" sz="2400" dirty="0" smtClean="0"/>
            </a:br>
            <a:r>
              <a:rPr lang="en-US" sz="2400" dirty="0" smtClean="0"/>
              <a:t>             The gain is statistical (invisible becomes visible)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7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MindGenomics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Step#11: Learning How to Close the Sale in Big Noise!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           Suggestions</a:t>
            </a:r>
            <a:r>
              <a:rPr lang="en-US" dirty="0" smtClean="0"/>
              <a:t>: Not to hire a marketing agency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            </a:t>
            </a:r>
            <a:r>
              <a:rPr lang="en-US" dirty="0" smtClean="0"/>
              <a:t>  a. One </a:t>
            </a:r>
            <a:r>
              <a:rPr lang="en-US" dirty="0" smtClean="0"/>
              <a:t>of </a:t>
            </a:r>
            <a:r>
              <a:rPr lang="en-US" dirty="0" smtClean="0"/>
              <a:t>co-owners</a:t>
            </a:r>
            <a:br>
              <a:rPr lang="en-US" dirty="0" smtClean="0"/>
            </a:br>
            <a:r>
              <a:rPr lang="en-US" dirty="0" smtClean="0"/>
              <a:t> 		 (</a:t>
            </a:r>
            <a:r>
              <a:rPr lang="en-US" dirty="0" smtClean="0"/>
              <a:t>for big prospects)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            </a:t>
            </a:r>
            <a:r>
              <a:rPr lang="en-US" dirty="0" smtClean="0"/>
              <a:t> </a:t>
            </a:r>
            <a:r>
              <a:rPr lang="en-US" dirty="0" smtClean="0"/>
              <a:t> </a:t>
            </a:r>
            <a:r>
              <a:rPr lang="en-US" dirty="0" smtClean="0"/>
              <a:t>b. N </a:t>
            </a:r>
            <a:r>
              <a:rPr lang="en-US" dirty="0" smtClean="0"/>
              <a:t>assistants under one of co-owners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 </a:t>
            </a:r>
            <a:r>
              <a:rPr lang="en-US" dirty="0" smtClean="0"/>
              <a:t>(</a:t>
            </a:r>
            <a:r>
              <a:rPr lang="en-US" dirty="0" smtClean="0"/>
              <a:t>for many small)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Step#12: Classification of Master Targets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           Master targets are classified as: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              a. Those having a problem</a:t>
            </a:r>
            <a:br>
              <a:rPr lang="en-US" dirty="0" smtClean="0"/>
            </a:br>
            <a:r>
              <a:rPr lang="en-US" dirty="0" smtClean="0"/>
              <a:t>                         e.g., NY Times selling subscription to college students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                  b. Those anticipating the problem</a:t>
            </a:r>
            <a:br>
              <a:rPr lang="en-US" dirty="0" smtClean="0"/>
            </a:br>
            <a:r>
              <a:rPr lang="en-US" dirty="0" smtClean="0"/>
              <a:t>                        e.g., Politicians before entering a campaign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8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MindGenomics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002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Step#13: Education at a vector of universities!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             </a:t>
            </a:r>
            <a:r>
              <a:rPr lang="en-US" sz="2400" dirty="0" smtClean="0"/>
              <a:t>    </a:t>
            </a:r>
            <a:r>
              <a:rPr lang="en-US" sz="2400" dirty="0" smtClean="0"/>
              <a:t>a. Course </a:t>
            </a:r>
            <a:r>
              <a:rPr lang="en-US" sz="2400" dirty="0" smtClean="0"/>
              <a:t>structure (</a:t>
            </a:r>
            <a:r>
              <a:rPr lang="en-US" sz="2400" dirty="0" smtClean="0"/>
              <a:t>e.g., Freshmen's MATH 110 @ NYU):</a:t>
            </a:r>
            <a:br>
              <a:rPr lang="en-US" sz="2400" dirty="0" smtClean="0"/>
            </a:br>
            <a:r>
              <a:rPr lang="en-US" sz="2400" dirty="0" smtClean="0"/>
              <a:t>                 	1/3 </a:t>
            </a:r>
            <a:r>
              <a:rPr lang="en-US" sz="2400" dirty="0" smtClean="0"/>
              <a:t>Statistics (</a:t>
            </a:r>
            <a:r>
              <a:rPr lang="en-US" sz="2400" dirty="0" smtClean="0"/>
              <a:t>including linear regression)</a:t>
            </a:r>
            <a:br>
              <a:rPr lang="en-US" sz="2400" dirty="0" smtClean="0"/>
            </a:br>
            <a:r>
              <a:rPr lang="en-US" sz="2400" dirty="0" smtClean="0"/>
              <a:t>                 	1/3 The MG process</a:t>
            </a:r>
            <a:br>
              <a:rPr lang="en-US" sz="2400" dirty="0" smtClean="0"/>
            </a:br>
            <a:r>
              <a:rPr lang="en-US" sz="2400" dirty="0" smtClean="0"/>
              <a:t>                 	1/3 An MG class </a:t>
            </a:r>
            <a:r>
              <a:rPr lang="en-US" sz="2400" dirty="0" smtClean="0"/>
              <a:t>project</a:t>
            </a:r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                 </a:t>
            </a:r>
            <a:r>
              <a:rPr lang="en-US" sz="2400" dirty="0" smtClean="0"/>
              <a:t>b. Invited lectures (e.g., Master and PhD Students)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Step#14: All child diseases cured!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EE53-BC81-4862-8D85-07F302C40673}" type="slidenum">
              <a:rPr lang="en-US" smtClean="0"/>
              <a:pPr/>
              <a:t>9</a:t>
            </a:fld>
            <a:r>
              <a:rPr lang="en-US" dirty="0" smtClean="0"/>
              <a:t>/30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362</Words>
  <Application>Microsoft Office PowerPoint</Application>
  <PresentationFormat>On-screen Show (4:3)</PresentationFormat>
  <Paragraphs>139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The ICE of USA</vt:lpstr>
      <vt:lpstr>Vision for Europe: National ICE Growing MultiNational</vt:lpstr>
      <vt:lpstr>Step#4: The First Project</vt:lpstr>
      <vt:lpstr>The MindGenomics Process</vt:lpstr>
      <vt:lpstr>The MindGenomics Process</vt:lpstr>
      <vt:lpstr>Step#10: Lecturing in front of many small firms!</vt:lpstr>
      <vt:lpstr>The MindGenomics Process</vt:lpstr>
      <vt:lpstr>The MindGenomics Process</vt:lpstr>
      <vt:lpstr>Slide 10</vt:lpstr>
      <vt:lpstr>The MindGenomics Process</vt:lpstr>
      <vt:lpstr>Definitions of Basic Terms</vt:lpstr>
      <vt:lpstr>IdeaMap = A Program</vt:lpstr>
      <vt:lpstr>Intermediate Products</vt:lpstr>
      <vt:lpstr>      1. VIGNETTES</vt:lpstr>
      <vt:lpstr>2. POLLING AGENCY INTERFACE</vt:lpstr>
      <vt:lpstr>Output</vt:lpstr>
      <vt:lpstr>MidGenomics = A Process</vt:lpstr>
      <vt:lpstr>AddressableMinds = A Set of People</vt:lpstr>
      <vt:lpstr>RDE = Rules Developed Experimentation</vt:lpstr>
      <vt:lpstr>A RESTAURANT EXAMPLE</vt:lpstr>
      <vt:lpstr>Slide 22</vt:lpstr>
      <vt:lpstr>Slide 23</vt:lpstr>
      <vt:lpstr>TYPING</vt:lpstr>
      <vt:lpstr>ANALYSIS OF THE OPTIMAL NUMBER OF TYPING QUESTIONS!</vt:lpstr>
      <vt:lpstr>ESSENCE</vt:lpstr>
      <vt:lpstr>MyPapers!</vt:lpstr>
      <vt:lpstr>MyFP7s</vt:lpstr>
      <vt:lpstr>Slide 29</vt:lpstr>
    </vt:vector>
  </TitlesOfParts>
  <Company>Elektrotehnicki Fakultet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RTI katedra</dc:creator>
  <cp:lastModifiedBy>RTI katedra</cp:lastModifiedBy>
  <cp:revision>13</cp:revision>
  <dcterms:created xsi:type="dcterms:W3CDTF">2013-04-01T10:54:24Z</dcterms:created>
  <dcterms:modified xsi:type="dcterms:W3CDTF">2013-04-01T14:18:38Z</dcterms:modified>
</cp:coreProperties>
</file>