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61"/>
  </p:notesMasterIdLst>
  <p:handoutMasterIdLst>
    <p:handoutMasterId r:id="rId62"/>
  </p:handoutMasterIdLst>
  <p:sldIdLst>
    <p:sldId id="280" r:id="rId6"/>
    <p:sldId id="309" r:id="rId7"/>
    <p:sldId id="311" r:id="rId8"/>
    <p:sldId id="310" r:id="rId9"/>
    <p:sldId id="281" r:id="rId10"/>
    <p:sldId id="312" r:id="rId11"/>
    <p:sldId id="282" r:id="rId12"/>
    <p:sldId id="284" r:id="rId13"/>
    <p:sldId id="314" r:id="rId14"/>
    <p:sldId id="313" r:id="rId15"/>
    <p:sldId id="283" r:id="rId16"/>
    <p:sldId id="259" r:id="rId17"/>
    <p:sldId id="260" r:id="rId18"/>
    <p:sldId id="261" r:id="rId19"/>
    <p:sldId id="257" r:id="rId20"/>
    <p:sldId id="258" r:id="rId21"/>
    <p:sldId id="267" r:id="rId22"/>
    <p:sldId id="268" r:id="rId23"/>
    <p:sldId id="269" r:id="rId24"/>
    <p:sldId id="264" r:id="rId25"/>
    <p:sldId id="270" r:id="rId26"/>
    <p:sldId id="271" r:id="rId27"/>
    <p:sldId id="276" r:id="rId28"/>
    <p:sldId id="272" r:id="rId29"/>
    <p:sldId id="273" r:id="rId30"/>
    <p:sldId id="275" r:id="rId31"/>
    <p:sldId id="277" r:id="rId32"/>
    <p:sldId id="278" r:id="rId33"/>
    <p:sldId id="285" r:id="rId34"/>
    <p:sldId id="290" r:id="rId35"/>
    <p:sldId id="297" r:id="rId36"/>
    <p:sldId id="295" r:id="rId37"/>
    <p:sldId id="298" r:id="rId38"/>
    <p:sldId id="296" r:id="rId39"/>
    <p:sldId id="315" r:id="rId40"/>
    <p:sldId id="316" r:id="rId41"/>
    <p:sldId id="317" r:id="rId42"/>
    <p:sldId id="323" r:id="rId43"/>
    <p:sldId id="319" r:id="rId44"/>
    <p:sldId id="320" r:id="rId45"/>
    <p:sldId id="288" r:id="rId46"/>
    <p:sldId id="318" r:id="rId47"/>
    <p:sldId id="321" r:id="rId48"/>
    <p:sldId id="322" r:id="rId49"/>
    <p:sldId id="299" r:id="rId50"/>
    <p:sldId id="300" r:id="rId51"/>
    <p:sldId id="301" r:id="rId52"/>
    <p:sldId id="302" r:id="rId53"/>
    <p:sldId id="304" r:id="rId54"/>
    <p:sldId id="325" r:id="rId55"/>
    <p:sldId id="305" r:id="rId56"/>
    <p:sldId id="326" r:id="rId57"/>
    <p:sldId id="306" r:id="rId58"/>
    <p:sldId id="327" r:id="rId59"/>
    <p:sldId id="30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6424-221A-1A44-BC81-BCF05A8EC2FC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80-7504-8947-82F9-B05363A0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79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42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D9D99-1035-47EC-9031-3D557D593D80}" type="slidenum">
              <a:rPr lang="en-US"/>
              <a:pPr/>
              <a:t>40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46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51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53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54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55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2040F-61A7-4A70-99FD-1077E87F0CFE}" type="slidenum">
              <a:rPr lang="en-US"/>
              <a:pPr/>
              <a:t>37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AD22-0407-2A46-9FCE-35536B8D7AAB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316-937B-4E4D-BA9D-EA87CE11CDDE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39F-4176-5946-8FFE-757F4452CF66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BFF62C-75B4-534C-B030-96FD8980DB04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69D-18AA-F34A-8E8E-8061A4061623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CF6-1608-B245-AD49-0F5358361B0D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6CE728C-58F7-7447-8817-E874F24B9732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297BE4-AC50-DF4F-BBB9-C9D6DEDF5AF3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EFDA2F5-BB68-524D-B31A-5F1901A38303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DB9-CF35-954C-8E59-50762563FE5E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F7032A-86E9-F74B-AAB3-4E21AABA8AC9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3BDD40-59CB-BC42-8569-B014EE81CDE6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B771148-0E39-0B47-8BDA-CCCDA4C1C509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C128EB9-382C-C446-AA1A-1E844ED5DE87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2980797-1905-694A-9D96-BB0413019497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8EB58-49EE-684D-B818-4ACCC7BF7314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6DFC9-C384-C542-BAEF-23F05F5AC268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12B6FA5-5C07-3249-B6E3-02BAEC63FA13}" type="datetime1">
              <a:rPr lang="en-US" smtClean="0"/>
              <a:pPr/>
              <a:t>10/25/2012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A35-7137-4140-BC40-D0AA9BE0C250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90D-3F6D-8747-A7CE-ABE8A6888E9A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4E1E3-49B9-4B4D-9B9D-EFA46A52D0CB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39E-0764-2046-9188-3DE7131D3CE9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A33E-AAE4-4841-BDE4-E2FF6F75497F}" type="datetime1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7F64D9-030C-A943-AC65-FB6A7930FF0B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10/25/2012</a:t>
            </a:fld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10600" cy="2015196"/>
          </a:xfrm>
        </p:spPr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Milutinovi</a:t>
            </a:r>
            <a:r>
              <a:rPr lang="x-none" b="1" dirty="0" smtClean="0"/>
              <a:t>ć</a:t>
            </a:r>
            <a:r>
              <a:rPr lang="en-US" b="1" dirty="0" smtClean="0"/>
              <a:t>, G. Rakocevic,</a:t>
            </a:r>
            <a:r>
              <a:rPr lang="x-none" b="1" dirty="0" smtClean="0"/>
              <a:t> S</a:t>
            </a:r>
            <a:r>
              <a:rPr lang="en-US" b="1" dirty="0" smtClean="0"/>
              <a:t>.</a:t>
            </a:r>
            <a:r>
              <a:rPr lang="x-none" b="1" dirty="0" smtClean="0"/>
              <a:t> Stojanović</a:t>
            </a:r>
            <a:r>
              <a:rPr lang="en-US" b="1" dirty="0" smtClean="0"/>
              <a:t>, </a:t>
            </a:r>
            <a:r>
              <a:rPr lang="x-none" b="1" dirty="0"/>
              <a:t>and</a:t>
            </a:r>
            <a:r>
              <a:rPr lang="en-US" b="1" dirty="0" smtClean="0"/>
              <a:t> Z. </a:t>
            </a:r>
            <a:r>
              <a:rPr lang="en-US" b="1" dirty="0" err="1" smtClean="0"/>
              <a:t>Sustran</a:t>
            </a:r>
            <a:endParaRPr lang="x-none" b="1" dirty="0" smtClean="0"/>
          </a:p>
          <a:p>
            <a:r>
              <a:rPr lang="en-US" sz="1800" dirty="0" smtClean="0"/>
              <a:t>University of Belgrade</a:t>
            </a:r>
          </a:p>
          <a:p>
            <a:r>
              <a:rPr lang="x-none" b="1" dirty="0"/>
              <a:t>Oskar Mencer</a:t>
            </a:r>
          </a:p>
          <a:p>
            <a:r>
              <a:rPr lang="en-US" sz="1800" dirty="0" smtClean="0"/>
              <a:t>Imperial College, London</a:t>
            </a:r>
          </a:p>
          <a:p>
            <a:r>
              <a:rPr lang="en-GB" b="1" dirty="0" smtClean="0"/>
              <a:t>Oliver Pell</a:t>
            </a:r>
            <a:r>
              <a:rPr lang="x-non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err="1" smtClean="0"/>
              <a:t>Maxeler</a:t>
            </a:r>
            <a:r>
              <a:rPr lang="en-US" sz="1800" dirty="0" smtClean="0"/>
              <a:t> Technologies, London and Palo Alto</a:t>
            </a:r>
            <a:endParaRPr lang="en-US" sz="1800" dirty="0"/>
          </a:p>
          <a:p>
            <a:r>
              <a:rPr lang="en-US" b="1" dirty="0" smtClean="0"/>
              <a:t>Michael Flynn</a:t>
            </a:r>
          </a:p>
          <a:p>
            <a:r>
              <a:rPr lang="en-US" sz="1800" dirty="0" smtClean="0"/>
              <a:t>Stanford University, Palo Alto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981200"/>
          </a:xfrm>
        </p:spPr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</a:t>
            </a:r>
            <a:r>
              <a:rPr lang="en-GB" dirty="0" err="1" smtClean="0"/>
              <a:t>SuperComputing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ExaScale</a:t>
            </a:r>
            <a:r>
              <a:rPr lang="en-GB" dirty="0" smtClean="0"/>
              <a:t> DM/FF: </a:t>
            </a:r>
            <a:br>
              <a:rPr lang="en-GB" dirty="0" smtClean="0"/>
            </a:br>
            <a:r>
              <a:rPr lang="en-GB" dirty="0" smtClean="0"/>
              <a:t>Revisiting the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-111125"/>
            <a:ext cx="12801600" cy="710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Essence: Our Paper in IEEE Computer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way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038600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better, real and anecdotic?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 (CUDA and </a:t>
            </a:r>
            <a:r>
              <a:rPr lang="en-US" sz="2800" dirty="0" err="1" smtClean="0"/>
              <a:t>rCUDA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/55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/55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533400" y="4876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 = kfU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2667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410200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0000"/>
                </a:solidFill>
              </a:rPr>
              <a:t>Essence of the Paradigm: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3820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For Big Data DM/FM algorithms </a:t>
            </a:r>
            <a:br>
              <a:rPr lang="en-US" sz="3200" dirty="0" smtClean="0"/>
            </a:br>
            <a:r>
              <a:rPr lang="en-US" sz="3200" dirty="0" smtClean="0"/>
              <a:t>and for the same hardware price as before, </a:t>
            </a:r>
            <a:br>
              <a:rPr lang="en-US" sz="3200" dirty="0" smtClean="0"/>
            </a:br>
            <a:r>
              <a:rPr lang="en-US" sz="3200" dirty="0" smtClean="0"/>
              <a:t>achieving: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speed-up, 20-200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monthly electricity bills, reduced 20 times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size, 20 times smaller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9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gates: 1C+nJava+4Java</a:t>
            </a:r>
          </a:p>
          <a:p>
            <a:pPr lvl="1"/>
            <a:r>
              <a:rPr lang="en-US" dirty="0" smtClean="0"/>
              <a:t>No caches, etc. (300 students/year: BGD, BCN, </a:t>
            </a:r>
            <a:r>
              <a:rPr lang="en-US" dirty="0" err="1" smtClean="0"/>
              <a:t>LjU</a:t>
            </a:r>
            <a:r>
              <a:rPr lang="en-US" dirty="0" smtClean="0"/>
              <a:t>, ICL,…)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 for the real hardware</a:t>
            </a:r>
          </a:p>
          <a:p>
            <a:pPr lvl="1"/>
            <a:r>
              <a:rPr lang="en-US" dirty="0" smtClean="0"/>
              <a:t>Fortunately, only several minutes for the simulator</a:t>
            </a:r>
          </a:p>
          <a:p>
            <a:pPr lvl="1"/>
            <a:r>
              <a:rPr lang="en-US" dirty="0" smtClean="0"/>
              <a:t>The simulator supports </a:t>
            </a:r>
            <a:br>
              <a:rPr lang="en-US" dirty="0" smtClean="0"/>
            </a:br>
            <a:r>
              <a:rPr lang="en-US" dirty="0" smtClean="0"/>
              <a:t>both the large JPMorgan machine</a:t>
            </a:r>
            <a:br>
              <a:rPr lang="en-US" dirty="0" smtClean="0"/>
            </a:br>
            <a:r>
              <a:rPr lang="en-US" dirty="0" smtClean="0"/>
              <a:t>as well as the smallest “University Support” machine</a:t>
            </a:r>
          </a:p>
          <a:p>
            <a:pPr lvl="1"/>
            <a:endParaRPr lang="en-US" dirty="0"/>
          </a:p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Tabula@2GHz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/55</a:t>
            </a:r>
            <a:endParaRPr lang="en-US" dirty="0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0" y="563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Data: Toy Benchmarks (e.g., </a:t>
            </a:r>
            <a:r>
              <a:rPr lang="en-US" dirty="0" err="1" smtClean="0"/>
              <a:t>Linpack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 (benchmarks  </a:t>
            </a:r>
            <a:br>
              <a:rPr lang="en-US" dirty="0" smtClean="0"/>
            </a:br>
            <a:r>
              <a:rPr lang="en-US" dirty="0" err="1" smtClean="0"/>
              <a:t>favorising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compared to Intel,…)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Revisiting the Top 500 </a:t>
            </a:r>
            <a:r>
              <a:rPr lang="en-GB" dirty="0" err="1" smtClean="0"/>
              <a:t>SuperComputer</a:t>
            </a:r>
            <a:r>
              <a:rPr lang="en-GB" dirty="0" smtClean="0"/>
              <a:t> Benchmarks</a:t>
            </a:r>
          </a:p>
          <a:p>
            <a:pPr lvl="1"/>
            <a:r>
              <a:rPr lang="en-GB" dirty="0" smtClean="0"/>
              <a:t>Our paper in Communications of the ACM</a:t>
            </a:r>
          </a:p>
          <a:p>
            <a:r>
              <a:rPr lang="en-GB" dirty="0" smtClean="0"/>
              <a:t>Revisiting all major Big Data DM algorithms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choreography, data movement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and the algorithmic computation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6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29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</a:t>
            </a:r>
            <a:r>
              <a:rPr lang="en-GB" dirty="0" err="1" smtClean="0"/>
              <a:t>ExaScale</a:t>
            </a:r>
            <a:r>
              <a:rPr lang="en-GB" dirty="0" smtClean="0"/>
              <a:t> DM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European Dimension of the Paradigm: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371601"/>
            <a:ext cx="85344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Absolutely all results achieved with: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200" dirty="0" smtClean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all hardware produced in Europe,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         specifically UK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all software generated by programmers</a:t>
            </a:r>
            <a:br>
              <a:rPr lang="en-US" sz="3200" dirty="0" smtClean="0"/>
            </a:br>
            <a:r>
              <a:rPr lang="en-US" sz="3200" dirty="0" smtClean="0"/>
              <a:t>			of EU and WB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54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r>
              <a:rPr lang="en-GB" dirty="0" smtClean="0"/>
              <a:t>: Business</a:t>
            </a:r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database: DM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transactional: Science (FF)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Major Classes of Algorithms, </a:t>
            </a:r>
            <a:br>
              <a:rPr lang="en-GB" dirty="0" smtClean="0"/>
            </a:br>
            <a:r>
              <a:rPr lang="en-GB" dirty="0" smtClean="0"/>
              <a:t>from the Computational 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32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Coarse Grained: </a:t>
            </a:r>
            <a:r>
              <a:rPr lang="en-GB" dirty="0" err="1" smtClean="0"/>
              <a:t>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33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Monitoring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34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Fine Grained, Stateless: The BSOP Control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35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19256" cy="4495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Selected FF Examples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76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2D9C5-9C72-4C75-A1BC-B4986A40F6AC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3" y="2940050"/>
            <a:ext cx="2624137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775" y="2940050"/>
            <a:ext cx="2136775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2288" y="1355725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Performance of one MAX2 card vs. 1 CPU core</a:t>
            </a:r>
          </a:p>
          <a:p>
            <a:pPr marL="863600" lvl="1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Land case (8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params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), speedup of 230x</a:t>
            </a:r>
          </a:p>
          <a:p>
            <a:pPr marL="863600" lvl="1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Marine case (6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params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), speedup of 190x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2288" y="433388"/>
            <a:ext cx="8218487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The CRS Results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09825" y="2752725"/>
            <a:ext cx="1752600" cy="6397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CPU Coherency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3325" y="2755900"/>
            <a:ext cx="1860550" cy="6397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MAX2 Coherency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57242"/>
            <a:ext cx="2133600" cy="365125"/>
          </a:xfr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37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Seismic Imaging</a:t>
            </a:r>
            <a:endParaRPr lang="en-GB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1049128"/>
            <a:ext cx="9144000" cy="8572560"/>
            <a:chOff x="0" y="1857364"/>
            <a:chExt cx="9144000" cy="85725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4282" y="1857364"/>
              <a:ext cx="8572560" cy="8572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Group 6"/>
            <p:cNvGrpSpPr/>
            <p:nvPr/>
          </p:nvGrpSpPr>
          <p:grpSpPr>
            <a:xfrm>
              <a:off x="0" y="1927860"/>
              <a:ext cx="9144000" cy="5215916"/>
              <a:chOff x="0" y="1927860"/>
              <a:chExt cx="9144000" cy="521591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4572008"/>
                <a:ext cx="9144000" cy="2571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" y="1927860"/>
                <a:ext cx="8535104" cy="26532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0" y="3861048"/>
            <a:ext cx="8316416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79512" y="3861048"/>
            <a:ext cx="8496944" cy="25884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on </a:t>
            </a:r>
            <a:r>
              <a:rPr lang="en-GB" sz="3200" dirty="0" err="1" smtClean="0"/>
              <a:t>MaxNode</a:t>
            </a:r>
            <a:r>
              <a:rPr lang="en-GB" sz="3200" dirty="0" smtClean="0"/>
              <a:t> servers</a:t>
            </a:r>
            <a:br>
              <a:rPr lang="en-GB" sz="3200" dirty="0" smtClean="0"/>
            </a:br>
            <a:r>
              <a:rPr lang="en-GB" sz="3200" dirty="0" smtClean="0"/>
              <a:t>-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parallel </a:t>
            </a:r>
            <a:r>
              <a:rPr lang="en-GB" sz="2400" dirty="0" smtClean="0"/>
              <a:t>compute pipelines per chip</a:t>
            </a:r>
            <a:br>
              <a:rPr lang="en-GB" sz="2400" dirty="0" smtClean="0"/>
            </a:br>
            <a:r>
              <a:rPr lang="en-GB" sz="2400" dirty="0" smtClean="0"/>
              <a:t>- 150MHz =&gt; low power consumption!</a:t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en-GB" sz="2400" noProof="0" dirty="0" smtClean="0"/>
              <a:t>30x faster than microprocessors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bottom-wave3-MaxBlue.png"/>
          <p:cNvPicPr>
            <a:picLocks noChangeAspect="1"/>
          </p:cNvPicPr>
          <p:nvPr/>
        </p:nvPicPr>
        <p:blipFill>
          <a:blip r:embed="rId4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Rectangle 15"/>
          <p:cNvSpPr/>
          <p:nvPr/>
        </p:nvSpPr>
        <p:spPr>
          <a:xfrm>
            <a:off x="179512" y="563183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An Implementation of the Acoustic Wave Equation on FPGAs </a:t>
            </a:r>
            <a:br>
              <a:rPr lang="en-GB" b="1" dirty="0" smtClean="0"/>
            </a:br>
            <a:r>
              <a:rPr lang="en-US" dirty="0" smtClean="0"/>
              <a:t>T. Nemeth</a:t>
            </a:r>
            <a:r>
              <a:rPr lang="en-US" baseline="30000" dirty="0" smtClean="0"/>
              <a:t>†</a:t>
            </a:r>
            <a:r>
              <a:rPr lang="en-US" dirty="0" smtClean="0"/>
              <a:t>, J. Stefani</a:t>
            </a:r>
            <a:r>
              <a:rPr lang="en-US" baseline="30000" dirty="0" smtClean="0"/>
              <a:t>†</a:t>
            </a:r>
            <a:r>
              <a:rPr lang="en-US" dirty="0" smtClean="0"/>
              <a:t>, W. Liu</a:t>
            </a:r>
            <a:r>
              <a:rPr lang="en-US" baseline="30000" dirty="0" smtClean="0"/>
              <a:t>†</a:t>
            </a:r>
            <a:r>
              <a:rPr lang="en-US" dirty="0" smtClean="0"/>
              <a:t>, R. </a:t>
            </a:r>
            <a:r>
              <a:rPr lang="en-US" dirty="0" err="1" smtClean="0"/>
              <a:t>Dimond</a:t>
            </a:r>
            <a:r>
              <a:rPr lang="en-US" baseline="30000" dirty="0" smtClean="0"/>
              <a:t>‡</a:t>
            </a:r>
            <a:r>
              <a:rPr lang="en-US" dirty="0" smtClean="0"/>
              <a:t>, O. Pell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R.Ergas</a:t>
            </a:r>
            <a:r>
              <a:rPr lang="en-US" baseline="30000" dirty="0" smtClean="0"/>
              <a:t>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†</a:t>
            </a:r>
            <a:r>
              <a:rPr lang="en-US" dirty="0" smtClean="0"/>
              <a:t>Chevron, </a:t>
            </a:r>
            <a:r>
              <a:rPr lang="en-US" baseline="30000" dirty="0" smtClean="0"/>
              <a:t>‡</a:t>
            </a:r>
            <a:r>
              <a:rPr lang="en-US" dirty="0" smtClean="0"/>
              <a:t>Maxeler, </a:t>
            </a:r>
            <a:r>
              <a:rPr lang="en-US" baseline="30000" dirty="0" smtClean="0"/>
              <a:t>§</a:t>
            </a:r>
            <a:r>
              <a:rPr lang="en-US" dirty="0" smtClean="0"/>
              <a:t>Formerly Chevron, SEG 2008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38</a:t>
            </a:fld>
            <a:r>
              <a:rPr lang="en-GB" dirty="0" smtClean="0"/>
              <a:t>/55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4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err="1" smtClean="0">
                <a:solidFill>
                  <a:srgbClr val="FF0000"/>
                </a:solidFill>
              </a:rPr>
              <a:t>ControlFlow</a:t>
            </a:r>
            <a:r>
              <a:rPr lang="en-US" sz="4800" dirty="0" smtClean="0">
                <a:solidFill>
                  <a:srgbClr val="FF0000"/>
                </a:solidFill>
              </a:rPr>
              <a:t> vs. </a:t>
            </a:r>
            <a:r>
              <a:rPr lang="en-US" sz="4800" dirty="0" err="1" smtClean="0">
                <a:solidFill>
                  <a:srgbClr val="FF0000"/>
                </a:solidFill>
              </a:rPr>
              <a:t>DataFlow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ControlFlow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Top500 ranks using </a:t>
            </a:r>
            <a:r>
              <a:rPr lang="en-US" sz="3000" dirty="0" err="1" smtClean="0"/>
              <a:t>Linpack</a:t>
            </a:r>
            <a:r>
              <a:rPr lang="en-US" sz="3000" dirty="0" smtClean="0"/>
              <a:t> (Japanese K,…)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0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DataFlow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Coarse Grain (HEP) vs. Fine Grain (Maxeler)</a:t>
            </a:r>
            <a:endParaRPr lang="en-US" sz="30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10574" y="6181531"/>
            <a:ext cx="73342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4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6900" cy="1133475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16900" cy="4513262"/>
          </a:xfrm>
          <a:ln/>
        </p:spPr>
        <p:txBody>
          <a:bodyPr tIns="0"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 for Monitoring and Control in Seismic processing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Stacking: Speed-up 217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p:oleObj spid="_x0000_s1065" name="Equazione" r:id="rId3" imgW="3873500" imgH="508000" progId="Equation.3">
                  <p:embed/>
                </p:oleObj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41</a:t>
            </a:fld>
            <a:r>
              <a:rPr lang="en-GB" dirty="0" smtClean="0"/>
              <a:t>/55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01419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This is about algorithmic changes, </a:t>
            </a:r>
            <a:br>
              <a:rPr lang="en-GB" sz="4800" dirty="0" smtClean="0"/>
            </a:br>
            <a:r>
              <a:rPr lang="en-GB" sz="4800" dirty="0" smtClean="0"/>
              <a:t>to maximize </a:t>
            </a:r>
            <a:br>
              <a:rPr lang="en-GB" sz="4800" dirty="0" smtClean="0"/>
            </a:br>
            <a:r>
              <a:rPr lang="en-GB" sz="4800" dirty="0" smtClean="0"/>
              <a:t>the algorithm to architecture match:</a:t>
            </a:r>
          </a:p>
          <a:p>
            <a:pPr marL="0" indent="0" algn="ctr">
              <a:buNone/>
            </a:pPr>
            <a:r>
              <a:rPr lang="en-GB" sz="4800" dirty="0" smtClean="0"/>
              <a:t>Data choreography </a:t>
            </a:r>
            <a:br>
              <a:rPr lang="en-GB" sz="4800" dirty="0" smtClean="0"/>
            </a:br>
            <a:r>
              <a:rPr lang="en-GB" sz="4800" dirty="0" smtClean="0"/>
              <a:t>and </a:t>
            </a:r>
            <a:br>
              <a:rPr lang="en-GB" sz="4800" dirty="0" smtClean="0"/>
            </a:br>
            <a:r>
              <a:rPr lang="en-GB" sz="4800" dirty="0" smtClean="0"/>
              <a:t>process modifications</a:t>
            </a:r>
          </a:p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The winning paradigm 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4800" dirty="0" smtClean="0">
                <a:solidFill>
                  <a:srgbClr val="FF0000"/>
                </a:solidFill>
              </a:rPr>
              <a:t>of Big Data DM/FF?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45</a:t>
            </a:fld>
            <a:r>
              <a:rPr lang="en-GB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Conclusion: Nota </a:t>
            </a:r>
            <a:r>
              <a:rPr lang="en-GB" sz="4400" dirty="0" err="1">
                <a:solidFill>
                  <a:srgbClr val="FF0000"/>
                </a:solidFill>
              </a:rPr>
              <a:t>B</a:t>
            </a:r>
            <a:r>
              <a:rPr lang="en-GB" sz="4400" dirty="0" err="1" smtClean="0">
                <a:solidFill>
                  <a:srgbClr val="FF0000"/>
                </a:solidFill>
              </a:rPr>
              <a:t>ene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BSC</a:t>
            </a:r>
          </a:p>
          <a:p>
            <a:r>
              <a:rPr lang="en-GB" dirty="0" smtClean="0"/>
              <a:t>+ Imperial College </a:t>
            </a:r>
            <a:br>
              <a:rPr lang="en-GB" dirty="0" smtClean="0"/>
            </a:br>
            <a:r>
              <a:rPr lang="en-GB" dirty="0" smtClean="0"/>
              <a:t>+ Maxeler</a:t>
            </a:r>
          </a:p>
          <a:p>
            <a:r>
              <a:rPr lang="en-GB" dirty="0" smtClean="0"/>
              <a:t>+ Belgrade </a:t>
            </a:r>
            <a:r>
              <a:rPr lang="en-GB" dirty="0" smtClean="0">
                <a:sym typeface="Wingdings"/>
              </a:rPr>
              <a:t>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6400800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46/55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rgbClr val="464646"/>
                </a:solidFill>
                <a:latin typeface="Lucida Sans Unicode" charset="0"/>
              </a:rPr>
              <a:t>The </a:t>
            </a:r>
            <a:r>
              <a:rPr lang="en-US" sz="4800" b="1" dirty="0" err="1">
                <a:solidFill>
                  <a:srgbClr val="464646"/>
                </a:solidFill>
                <a:latin typeface="Lucida Sans Unicode" charset="0"/>
              </a:rPr>
              <a:t>TriPeak</a:t>
            </a:r>
            <a:endParaRPr lang="en-US" sz="48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39020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</a:t>
            </a:r>
            <a:r>
              <a:rPr lang="en-US" sz="2600" dirty="0" smtClean="0"/>
              <a:t>marriage?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 smtClean="0"/>
              <a:t>MontBlanc</a:t>
            </a:r>
            <a:r>
              <a:rPr lang="en-US" sz="2600" dirty="0" smtClean="0"/>
              <a:t> (</a:t>
            </a:r>
            <a:r>
              <a:rPr lang="en-US" sz="2600" dirty="0" err="1" smtClean="0"/>
              <a:t>ompSS</a:t>
            </a:r>
            <a:r>
              <a:rPr lang="en-US" sz="2600" dirty="0" smtClean="0"/>
              <a:t>) </a:t>
            </a:r>
            <a:r>
              <a:rPr lang="en-US" sz="2600" dirty="0"/>
              <a:t>and </a:t>
            </a:r>
            <a:r>
              <a:rPr lang="en-US" sz="2600" dirty="0" err="1" smtClean="0"/>
              <a:t>Maxeler</a:t>
            </a:r>
            <a:r>
              <a:rPr lang="en-US" sz="2600" dirty="0" smtClean="0"/>
              <a:t> (an accelerator)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</a:t>
            </a:r>
            <a:r>
              <a:rPr lang="en-US" sz="2600" dirty="0" smtClean="0"/>
              <a:t>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The Big Data DM algorithms: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What part goes to </a:t>
            </a:r>
            <a:r>
              <a:rPr lang="en-US" sz="2600" dirty="0" err="1" smtClean="0"/>
              <a:t>MontBlanc</a:t>
            </a:r>
            <a:r>
              <a:rPr lang="en-US" sz="2600" dirty="0" smtClean="0"/>
              <a:t> and what to Maxeler?</a:t>
            </a:r>
            <a:endParaRPr lang="en-US" sz="26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29600" y="6324600"/>
            <a:ext cx="91439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464646"/>
                </a:solidFill>
                <a:latin typeface="Lucida Sans Unicode" charset="0"/>
              </a:rPr>
              <a:t>Core of the Symbiotic 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Success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95400"/>
            <a:ext cx="8763000" cy="5434013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 intelligent </a:t>
            </a:r>
            <a:r>
              <a:rPr lang="en-US" dirty="0" smtClean="0"/>
              <a:t>DM algorithmic scheduler</a:t>
            </a:r>
            <a:r>
              <a:rPr lang="en-US" dirty="0"/>
              <a:t>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(</a:t>
            </a:r>
            <a:r>
              <a:rPr lang="en-US" dirty="0" err="1"/>
              <a:t>MontBllanc</a:t>
            </a:r>
            <a:r>
              <a:rPr lang="en-US" dirty="0"/>
              <a:t> or </a:t>
            </a:r>
            <a:r>
              <a:rPr lang="en-US" dirty="0" err="1"/>
              <a:t>Maxeler</a:t>
            </a:r>
            <a:r>
              <a:rPr lang="en-US" dirty="0" smtClean="0"/>
              <a:t>): </a:t>
            </a:r>
            <a:r>
              <a:rPr lang="en-US" dirty="0" err="1" smtClean="0"/>
              <a:t>LoC</a:t>
            </a:r>
            <a:r>
              <a:rPr lang="en-US" dirty="0" smtClean="0"/>
              <a:t> 1M vs 2K vs 20K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the current data </a:t>
            </a:r>
            <a:r>
              <a:rPr lang="en-US" dirty="0" smtClean="0"/>
              <a:t>values.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8175" y="6324600"/>
            <a:ext cx="885825" cy="371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err="1" smtClean="0"/>
              <a:t>DataFlow</a:t>
            </a:r>
            <a:r>
              <a:rPr lang="en-US" sz="4000" dirty="0" smtClean="0"/>
              <a:t> 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fontScale="92500"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cost.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Examples using Maxeler:</a:t>
            </a:r>
            <a:endParaRPr lang="en-US" sz="2400" dirty="0"/>
          </a:p>
          <a:p>
            <a:pPr indent="-334963">
              <a:spcAft>
                <a:spcPct val="0"/>
              </a:spcAft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 (20-40), Banking (200-1000, with JP Morgan 20%),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</a:t>
            </a:r>
            <a:r>
              <a:rPr lang="en-US" sz="2400" dirty="0"/>
              <a:t>&amp;C (New York City</a:t>
            </a:r>
            <a:r>
              <a:rPr lang="en-US" sz="2400" dirty="0" smtClean="0"/>
              <a:t>), Datamining (Google</a:t>
            </a:r>
            <a:r>
              <a:rPr lang="en-US" sz="2400" smtClean="0"/>
              <a:t>), …</a:t>
            </a:r>
            <a:endParaRPr lang="en-US" sz="2400" dirty="0"/>
          </a:p>
        </p:txBody>
      </p:sp>
      <p:pic>
        <p:nvPicPr>
          <p:cNvPr id="2" name="Picture 1" descr="Screen Shot 2012-10-03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1371600" cy="1301588"/>
          </a:xfrm>
          <a:prstGeom prst="rect">
            <a:avLst/>
          </a:prstGeom>
        </p:spPr>
      </p:pic>
      <p:pic>
        <p:nvPicPr>
          <p:cNvPr id="3" name="Picture 2" descr="Screen Shot 2012-10-03 at 1.31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1193003" cy="1172610"/>
          </a:xfrm>
          <a:prstGeom prst="rect">
            <a:avLst/>
          </a:prstGeom>
        </p:spPr>
      </p:pic>
      <p:pic>
        <p:nvPicPr>
          <p:cNvPr id="4" name="Picture 3" descr="Screen Shot 2012-10-03 at 1.32.0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1089574" cy="1092200"/>
          </a:xfrm>
          <a:prstGeom prst="rect">
            <a:avLst/>
          </a:prstGeom>
        </p:spPr>
      </p:pic>
      <p:pic>
        <p:nvPicPr>
          <p:cNvPr id="5" name="Picture 4" descr="Screen Shot 2012-10-03 at 1.3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0"/>
            <a:ext cx="1154203" cy="1021979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3820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: Teaching (Google: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prof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 </a:t>
            </a:r>
            <a:r>
              <a:rPr lang="en-US" sz="3600" b="1" dirty="0" err="1" smtClean="0">
                <a:solidFill>
                  <a:srgbClr val="464646"/>
                </a:solidFill>
                <a:latin typeface="Lucida Sans Unicode" charset="0"/>
              </a:rPr>
              <a:t>vm</a:t>
            </a:r>
            <a:r>
              <a:rPr lang="en-US" sz="3600" b="1" dirty="0" smtClean="0">
                <a:solidFill>
                  <a:srgbClr val="464646"/>
                </a:solidFill>
                <a:latin typeface="Lucida Sans Unicode" charset="0"/>
              </a:rPr>
              <a:t>)</a:t>
            </a:r>
            <a:endParaRPr lang="en-US" sz="36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914400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TEACHING, VLSI, </a:t>
            </a:r>
            <a:r>
              <a:rPr lang="en-US" sz="1600" dirty="0" err="1" smtClean="0"/>
              <a:t>PowerPoints</a:t>
            </a:r>
            <a:r>
              <a:rPr lang="en-US" sz="1600" dirty="0" smtClean="0"/>
              <a:t>,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Explanations, August 2012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</a:t>
            </a:r>
            <a:r>
              <a:rPr lang="en-US" sz="1600" dirty="0" err="1" smtClean="0"/>
              <a:t>Veljko</a:t>
            </a:r>
            <a:r>
              <a:rPr lang="en-US" sz="1600" dirty="0" smtClean="0"/>
              <a:t> </a:t>
            </a:r>
            <a:r>
              <a:rPr lang="en-US" sz="1600" dirty="0" err="1" smtClean="0"/>
              <a:t>Anegdotic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Oskar Talk, August </a:t>
            </a:r>
            <a:r>
              <a:rPr lang="en-US" sz="1600" dirty="0" smtClean="0"/>
              <a:t>2012</a:t>
            </a: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Forbes Article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</a:t>
            </a:r>
            <a:r>
              <a:rPr lang="en-US" sz="1600" dirty="0" smtClean="0"/>
              <a:t>by JP </a:t>
            </a:r>
            <a:r>
              <a:rPr lang="en-US" sz="1600" dirty="0" smtClean="0"/>
              <a:t>Morgan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Flyer by </a:t>
            </a:r>
            <a:r>
              <a:rPr lang="en-US" sz="1600" dirty="0" err="1" smtClean="0"/>
              <a:t>Maxeler</a:t>
            </a:r>
            <a:r>
              <a:rPr lang="en-US" sz="1600" dirty="0" smtClean="0"/>
              <a:t> HPC</a:t>
            </a: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Tutorial Slides by Sasha and </a:t>
            </a:r>
            <a:r>
              <a:rPr lang="en-US" sz="1600" dirty="0" err="1" smtClean="0"/>
              <a:t>Veljko</a:t>
            </a:r>
            <a:r>
              <a:rPr lang="en-US" sz="1600" dirty="0" smtClean="0"/>
              <a:t>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Advances in Computers by Elsevier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Paper, unconditionally accepted for Communications of the ACM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Tutorial Slides by Oskar: Theory (7 parts)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New York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Jacob, Alabama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Slides by Sasha: Practice (Current Update)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err="1" smtClean="0"/>
              <a:t>Maxeler</a:t>
            </a:r>
            <a:r>
              <a:rPr lang="en-US" sz="1600" dirty="0" smtClean="0"/>
              <a:t> in </a:t>
            </a:r>
            <a:r>
              <a:rPr lang="en-US" sz="1600" dirty="0" smtClean="0"/>
              <a:t>Mathematics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Examples generated in Belgrade</a:t>
            </a:r>
            <a:endParaRPr lang="en-US" sz="1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 COURSE ALSO INCLUDES DARPA METHODOLOGY FOR MICROPROCESSOR DESIGN,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an example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33931"/>
            <a:ext cx="838200" cy="37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Research (Google: good method)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90625"/>
            <a:ext cx="9144000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#1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A: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of approximately the same </a:t>
            </a:r>
            <a:r>
              <a:rPr lang="en-US" sz="2400" dirty="0" err="1" smtClean="0"/>
              <a:t>PurchasePrice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B: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C: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algorithmic modifications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Curve D: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 after data 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Structure of a Typical Research Paper: Scenario #2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A: Comparison of Algorithms on a </a:t>
            </a:r>
            <a:r>
              <a:rPr lang="en-US" sz="2400" dirty="0" err="1" smtClean="0"/>
              <a:t>MultiCore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B: Comparison of Algorithms on a </a:t>
            </a:r>
            <a:r>
              <a:rPr lang="en-US" sz="2400" dirty="0" err="1" smtClean="0"/>
              <a:t>ManyCore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C: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 direct algorithm migration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D: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algorithmic modifications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CurveSet</a:t>
            </a:r>
            <a:r>
              <a:rPr lang="en-US" sz="2400" dirty="0" smtClean="0"/>
              <a:t> E: Comparison on </a:t>
            </a:r>
            <a:r>
              <a:rPr lang="en-US" sz="2400" dirty="0" err="1" smtClean="0"/>
              <a:t>Maxeler</a:t>
            </a:r>
            <a:r>
              <a:rPr lang="en-US" sz="2400" dirty="0" smtClean="0"/>
              <a:t>, after data choreography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1" y="6324599"/>
            <a:ext cx="838200" cy="314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915400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Maxeler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: Topics (Google: </a:t>
            </a:r>
            <a:r>
              <a:rPr lang="en-US" sz="3200" b="1" dirty="0" err="1" smtClean="0">
                <a:solidFill>
                  <a:srgbClr val="464646"/>
                </a:solidFill>
                <a:latin typeface="Lucida Sans Unicode" charset="0"/>
              </a:rPr>
              <a:t>HiPeac</a:t>
            </a:r>
            <a:r>
              <a:rPr lang="en-US" sz="3200" b="1" dirty="0" smtClean="0">
                <a:solidFill>
                  <a:srgbClr val="464646"/>
                </a:solidFill>
                <a:latin typeface="Lucida Sans Unicode" charset="0"/>
              </a:rPr>
              <a:t> Berlin)</a:t>
            </a: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90625"/>
            <a:ext cx="7620000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b="1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SRB </a:t>
            </a:r>
            <a:r>
              <a:rPr lang="en-US" sz="2400" b="1" dirty="0" smtClean="0"/>
              <a:t>(TR):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KG: Blood Flow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NS</a:t>
            </a:r>
            <a:r>
              <a:rPr lang="en-US" sz="2400" dirty="0" smtClean="0"/>
              <a:t>: Combinatorial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BG1: </a:t>
            </a:r>
            <a:r>
              <a:rPr lang="en-US" sz="2400" dirty="0" err="1" smtClean="0"/>
              <a:t>MiSANU</a:t>
            </a:r>
            <a:r>
              <a:rPr lang="en-US" sz="2400" dirty="0" smtClean="0"/>
              <a:t> Math</a:t>
            </a:r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BG2: </a:t>
            </a:r>
            <a:r>
              <a:rPr lang="en-US" sz="2400" dirty="0" err="1" smtClean="0"/>
              <a:t>Meteos</a:t>
            </a:r>
            <a:r>
              <a:rPr lang="en-US" sz="2400" dirty="0" smtClean="0"/>
              <a:t> Meteorology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BG3: Physics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BG4: </a:t>
            </a:r>
            <a:r>
              <a:rPr lang="en-US" sz="2400" dirty="0" smtClean="0"/>
              <a:t>Physics 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 </a:t>
            </a:r>
            <a:r>
              <a:rPr lang="en-US" sz="2400" dirty="0" smtClean="0"/>
              <a:t>         (reusability with MPI/</a:t>
            </a:r>
            <a:r>
              <a:rPr lang="en-US" sz="2400" dirty="0" err="1" smtClean="0"/>
              <a:t>OpenMP</a:t>
            </a:r>
            <a:r>
              <a:rPr lang="en-US" sz="2400" dirty="0" smtClean="0"/>
              <a:t> vs effort to accelerate)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FP7 (Call 11):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ICL, UK,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BSC, Spain,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QPLAN, Greece,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ETF, Serbia,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University of Siena, Italy,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IJS, </a:t>
            </a:r>
            <a:r>
              <a:rPr lang="en-US" sz="2400" dirty="0" smtClean="0"/>
              <a:t>Slovenia, …</a:t>
            </a: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248399"/>
            <a:ext cx="866775" cy="390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6238875"/>
            <a:ext cx="2223984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" y="-131872"/>
            <a:ext cx="3657600" cy="180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9" name="Picture 3" descr="D:\1nenad\max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/55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 (1C +5Java)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/>
              <a:t>/55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2822</TotalTime>
  <Words>1571</Words>
  <Application>Microsoft Office PowerPoint</Application>
  <PresentationFormat>On-screen Show (4:3)</PresentationFormat>
  <Paragraphs>416</Paragraphs>
  <Slides>55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SuperComputing  for ExaScale DM/FF:  Revisiting the Algorithms</vt:lpstr>
      <vt:lpstr>Essence of the Paradigm:</vt:lpstr>
      <vt:lpstr>European Dimension of the Paradigm:</vt:lpstr>
      <vt:lpstr>ControlFlow vs. DataFlow:</vt:lpstr>
      <vt:lpstr>Essence of the DataFlow Approach!</vt:lpstr>
      <vt:lpstr>Slide 6</vt:lpstr>
      <vt:lpstr>ControlFlow vs. DataFlow</vt:lpstr>
      <vt:lpstr>DataFlow Programming (1C +5Java)</vt:lpstr>
      <vt:lpstr>Slide 9</vt:lpstr>
      <vt:lpstr>Slide 10</vt:lpstr>
      <vt:lpstr>Essence: Our Paper in IEEE Computer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DM</vt:lpstr>
      <vt:lpstr>Maxeler Hardware</vt:lpstr>
      <vt:lpstr>Major Classes of Algorithms,  from the Computational Perspective</vt:lpstr>
      <vt:lpstr>Coarse Grained: Modeling</vt:lpstr>
      <vt:lpstr>Fine Grained, Shared Data: Monitoring</vt:lpstr>
      <vt:lpstr>Fine Grained, Stateless: The BSOP Control</vt:lpstr>
      <vt:lpstr>Selected FF Examples</vt:lpstr>
      <vt:lpstr>Slide 36</vt:lpstr>
      <vt:lpstr>Slide 37</vt:lpstr>
      <vt:lpstr>Seismic Imaging</vt:lpstr>
      <vt:lpstr>Slide 39</vt:lpstr>
      <vt:lpstr>Slide 40</vt:lpstr>
      <vt:lpstr>Trace Stacking: Speed-up 217</vt:lpstr>
      <vt:lpstr>Slide 42</vt:lpstr>
      <vt:lpstr>Slide 43</vt:lpstr>
      <vt:lpstr>Slide 44</vt:lpstr>
      <vt:lpstr>Conclusion: Nota Bene</vt:lpstr>
      <vt:lpstr>Slide 46</vt:lpstr>
      <vt:lpstr>The TriPeak</vt:lpstr>
      <vt:lpstr>Core of the Symbiotic Success</vt:lpstr>
      <vt:lpstr>Slide 49</vt:lpstr>
      <vt:lpstr>Maxeler: Teaching (Google: prof vm)</vt:lpstr>
      <vt:lpstr>Slide 51</vt:lpstr>
      <vt:lpstr>Maxeler: Research (Google: good method)</vt:lpstr>
      <vt:lpstr>Slide 53</vt:lpstr>
      <vt:lpstr>Maxeler: Topics (Google: HiPeac Berlin)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RTI katedra</cp:lastModifiedBy>
  <cp:revision>150</cp:revision>
  <dcterms:created xsi:type="dcterms:W3CDTF">2006-08-16T00:00:00Z</dcterms:created>
  <dcterms:modified xsi:type="dcterms:W3CDTF">2012-10-25T11:05:04Z</dcterms:modified>
</cp:coreProperties>
</file>