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7"/>
  </p:notesMasterIdLst>
  <p:handoutMasterIdLst>
    <p:handoutMasterId r:id="rId78"/>
  </p:handout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23" r:id="rId12"/>
    <p:sldId id="257" r:id="rId13"/>
    <p:sldId id="305" r:id="rId14"/>
    <p:sldId id="260" r:id="rId15"/>
    <p:sldId id="262" r:id="rId16"/>
    <p:sldId id="261" r:id="rId17"/>
    <p:sldId id="357" r:id="rId18"/>
    <p:sldId id="358" r:id="rId19"/>
    <p:sldId id="359" r:id="rId20"/>
    <p:sldId id="360" r:id="rId21"/>
    <p:sldId id="284" r:id="rId22"/>
    <p:sldId id="282" r:id="rId23"/>
    <p:sldId id="258" r:id="rId24"/>
    <p:sldId id="268" r:id="rId25"/>
    <p:sldId id="269" r:id="rId26"/>
    <p:sldId id="272" r:id="rId27"/>
    <p:sldId id="273" r:id="rId28"/>
    <p:sldId id="361" r:id="rId29"/>
    <p:sldId id="274" r:id="rId30"/>
    <p:sldId id="283" r:id="rId31"/>
    <p:sldId id="278" r:id="rId32"/>
    <p:sldId id="279" r:id="rId33"/>
    <p:sldId id="280" r:id="rId34"/>
    <p:sldId id="281" r:id="rId35"/>
    <p:sldId id="362" r:id="rId36"/>
    <p:sldId id="277" r:id="rId37"/>
    <p:sldId id="285" r:id="rId38"/>
    <p:sldId id="286" r:id="rId39"/>
    <p:sldId id="259" r:id="rId40"/>
    <p:sldId id="298" r:id="rId41"/>
    <p:sldId id="299" r:id="rId42"/>
    <p:sldId id="289" r:id="rId43"/>
    <p:sldId id="300" r:id="rId44"/>
    <p:sldId id="301" r:id="rId45"/>
    <p:sldId id="275" r:id="rId46"/>
    <p:sldId id="304" r:id="rId47"/>
    <p:sldId id="276" r:id="rId48"/>
    <p:sldId id="306" r:id="rId49"/>
    <p:sldId id="368" r:id="rId50"/>
    <p:sldId id="367" r:id="rId51"/>
    <p:sldId id="290" r:id="rId52"/>
    <p:sldId id="307" r:id="rId53"/>
    <p:sldId id="312" r:id="rId54"/>
    <p:sldId id="363" r:id="rId55"/>
    <p:sldId id="308" r:id="rId56"/>
    <p:sldId id="364" r:id="rId57"/>
    <p:sldId id="309" r:id="rId58"/>
    <p:sldId id="287" r:id="rId59"/>
    <p:sldId id="314" r:id="rId60"/>
    <p:sldId id="315" r:id="rId61"/>
    <p:sldId id="313" r:id="rId62"/>
    <p:sldId id="365" r:id="rId63"/>
    <p:sldId id="317" r:id="rId64"/>
    <p:sldId id="318" r:id="rId65"/>
    <p:sldId id="288" r:id="rId66"/>
    <p:sldId id="326" r:id="rId67"/>
    <p:sldId id="327" r:id="rId68"/>
    <p:sldId id="329" r:id="rId69"/>
    <p:sldId id="328" r:id="rId70"/>
    <p:sldId id="366" r:id="rId71"/>
    <p:sldId id="369" r:id="rId72"/>
    <p:sldId id="370" r:id="rId73"/>
    <p:sldId id="373" r:id="rId74"/>
    <p:sldId id="371" r:id="rId75"/>
    <p:sldId id="372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99" autoAdjust="0"/>
  </p:normalViewPr>
  <p:slideViewPr>
    <p:cSldViewPr>
      <p:cViewPr varScale="1">
        <p:scale>
          <a:sx n="101" d="100"/>
          <a:sy n="101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FC1D1-6BFE-46EA-A3EC-D6261CF380B6}" type="datetimeFigureOut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310D-E9AE-479F-A2E8-2349101B4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433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A33C-AC4F-4E26-B5C3-97BB69A29BA6}" type="datetimeFigureOut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42DB-1CA3-4D35-8427-7BABCF53B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315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42DB-1CA3-4D35-8427-7BABCF53B7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51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A81414-3D8E-460E-B22F-858709C67955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09600" y="3505200"/>
            <a:ext cx="7924800" cy="4571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190CD-CFCD-46CB-981F-F4129B291BED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06D34-9F39-4A3A-96B1-96557E6FE956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D82C2-0913-4CE4-BBC2-9455200E6A7D}" type="datetime1">
              <a:rPr lang="en-US" smtClean="0"/>
              <a:pPr/>
              <a:t>04.12.2013.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6553200" y="0"/>
            <a:ext cx="2590800" cy="381000"/>
          </a:xfrm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pPr lvl="0"/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68DAF-1F0A-4DFA-A8BC-0E8AE4465830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61F08-D9C7-43B7-9191-2B46A90D178A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F94AB-8BCA-44B8-B278-634D14F4BEA3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EEE56-3FAB-4DF4-B3DB-846B2C365A8A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1689C-764F-44C0-8A13-FAD95ECEFFCC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39D82E-0614-42C2-B58B-0FFA8CCD3799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7759F9-B142-41CA-A74B-231766853A92}" type="datetime1">
              <a:rPr lang="en-US" smtClean="0"/>
              <a:pPr/>
              <a:t>04.12.2013.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62000" y="5562600"/>
            <a:ext cx="3802003" cy="10349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36689" y="6118579"/>
            <a:ext cx="3886200" cy="5870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6095999"/>
            <a:ext cx="3402314" cy="77612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1307054" y="4782902"/>
            <a:ext cx="776121" cy="3402314"/>
          </a:xfrm>
          <a:prstGeom prst="line">
            <a:avLst/>
          </a:prstGeom>
          <a:noFill/>
          <a:ln w="2857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426368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26D146-BBE9-46A1-8148-A49DF720F888}" type="datetime1">
              <a:rPr lang="en-US" smtClean="0"/>
              <a:pPr/>
              <a:t>04.12.2013.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>
            <a:off x="95956" y="722489"/>
            <a:ext cx="132644" cy="5144911"/>
          </a:xfrm>
          <a:custGeom>
            <a:avLst/>
            <a:gdLst>
              <a:gd name="connsiteX0" fmla="*/ 389466 w 389466"/>
              <a:gd name="connsiteY0" fmla="*/ 0 h 5840118"/>
              <a:gd name="connsiteX1" fmla="*/ 95955 w 389466"/>
              <a:gd name="connsiteY1" fmla="*/ 914400 h 5840118"/>
              <a:gd name="connsiteX2" fmla="*/ 299155 w 389466"/>
              <a:gd name="connsiteY2" fmla="*/ 2348089 h 5840118"/>
              <a:gd name="connsiteX3" fmla="*/ 16933 w 389466"/>
              <a:gd name="connsiteY3" fmla="*/ 3815644 h 5840118"/>
              <a:gd name="connsiteX4" fmla="*/ 197555 w 389466"/>
              <a:gd name="connsiteY4" fmla="*/ 5542844 h 5840118"/>
              <a:gd name="connsiteX5" fmla="*/ 186266 w 389466"/>
              <a:gd name="connsiteY5" fmla="*/ 5599289 h 584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466" h="5840118">
                <a:moveTo>
                  <a:pt x="389466" y="0"/>
                </a:moveTo>
                <a:cubicBezTo>
                  <a:pt x="250236" y="261526"/>
                  <a:pt x="111007" y="523052"/>
                  <a:pt x="95955" y="914400"/>
                </a:cubicBezTo>
                <a:cubicBezTo>
                  <a:pt x="80903" y="1305748"/>
                  <a:pt x="312325" y="1864548"/>
                  <a:pt x="299155" y="2348089"/>
                </a:cubicBezTo>
                <a:cubicBezTo>
                  <a:pt x="285985" y="2831630"/>
                  <a:pt x="33866" y="3283185"/>
                  <a:pt x="16933" y="3815644"/>
                </a:cubicBezTo>
                <a:cubicBezTo>
                  <a:pt x="0" y="4348103"/>
                  <a:pt x="169333" y="5245570"/>
                  <a:pt x="197555" y="5542844"/>
                </a:cubicBezTo>
                <a:cubicBezTo>
                  <a:pt x="225777" y="5840118"/>
                  <a:pt x="206021" y="5719703"/>
                  <a:pt x="186266" y="5599289"/>
                </a:cubicBezTo>
              </a:path>
            </a:pathLst>
          </a:custGeom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>
            <a:off x="152400" y="703674"/>
            <a:ext cx="124178" cy="5163726"/>
          </a:xfrm>
          <a:custGeom>
            <a:avLst/>
            <a:gdLst>
              <a:gd name="connsiteX0" fmla="*/ 101600 w 129822"/>
              <a:gd name="connsiteY0" fmla="*/ 52682 h 5900326"/>
              <a:gd name="connsiteX1" fmla="*/ 101600 w 129822"/>
              <a:gd name="connsiteY1" fmla="*/ 176859 h 5900326"/>
              <a:gd name="connsiteX2" fmla="*/ 112888 w 129822"/>
              <a:gd name="connsiteY2" fmla="*/ 1113837 h 5900326"/>
              <a:gd name="connsiteX3" fmla="*/ 11288 w 129822"/>
              <a:gd name="connsiteY3" fmla="*/ 1949215 h 5900326"/>
              <a:gd name="connsiteX4" fmla="*/ 124177 w 129822"/>
              <a:gd name="connsiteY4" fmla="*/ 3123259 h 5900326"/>
              <a:gd name="connsiteX5" fmla="*/ 45155 w 129822"/>
              <a:gd name="connsiteY5" fmla="*/ 4466637 h 5900326"/>
              <a:gd name="connsiteX6" fmla="*/ 11288 w 129822"/>
              <a:gd name="connsiteY6" fmla="*/ 5866459 h 5900326"/>
              <a:gd name="connsiteX7" fmla="*/ 11288 w 129822"/>
              <a:gd name="connsiteY7" fmla="*/ 5866459 h 5900326"/>
              <a:gd name="connsiteX8" fmla="*/ 0 w 129822"/>
              <a:gd name="connsiteY8" fmla="*/ 5900326 h 590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822" h="5900326">
                <a:moveTo>
                  <a:pt x="101600" y="52682"/>
                </a:moveTo>
                <a:cubicBezTo>
                  <a:pt x="100659" y="26341"/>
                  <a:pt x="99719" y="0"/>
                  <a:pt x="101600" y="176859"/>
                </a:cubicBezTo>
                <a:cubicBezTo>
                  <a:pt x="103481" y="353718"/>
                  <a:pt x="127940" y="818444"/>
                  <a:pt x="112888" y="1113837"/>
                </a:cubicBezTo>
                <a:cubicBezTo>
                  <a:pt x="97836" y="1409230"/>
                  <a:pt x="9407" y="1614311"/>
                  <a:pt x="11288" y="1949215"/>
                </a:cubicBezTo>
                <a:cubicBezTo>
                  <a:pt x="13169" y="2284119"/>
                  <a:pt x="118532" y="2703689"/>
                  <a:pt x="124177" y="3123259"/>
                </a:cubicBezTo>
                <a:cubicBezTo>
                  <a:pt x="129822" y="3542829"/>
                  <a:pt x="63970" y="4009437"/>
                  <a:pt x="45155" y="4466637"/>
                </a:cubicBezTo>
                <a:cubicBezTo>
                  <a:pt x="26340" y="4923837"/>
                  <a:pt x="11288" y="5866459"/>
                  <a:pt x="11288" y="5866459"/>
                </a:cubicBezTo>
                <a:lnTo>
                  <a:pt x="11288" y="5866459"/>
                </a:lnTo>
                <a:lnTo>
                  <a:pt x="0" y="5900326"/>
                </a:lnTo>
              </a:path>
            </a:pathLst>
          </a:custGeom>
          <a:ln>
            <a:solidFill>
              <a:schemeClr val="bg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 userDrawn="1"/>
        </p:nvSpPr>
        <p:spPr>
          <a:xfrm>
            <a:off x="112889" y="801511"/>
            <a:ext cx="193792" cy="5034845"/>
          </a:xfrm>
          <a:custGeom>
            <a:avLst/>
            <a:gdLst>
              <a:gd name="connsiteX0" fmla="*/ 45155 w 193792"/>
              <a:gd name="connsiteY0" fmla="*/ 0 h 5034845"/>
              <a:gd name="connsiteX1" fmla="*/ 101600 w 193792"/>
              <a:gd name="connsiteY1" fmla="*/ 711200 h 5034845"/>
              <a:gd name="connsiteX2" fmla="*/ 180622 w 193792"/>
              <a:gd name="connsiteY2" fmla="*/ 1535289 h 5034845"/>
              <a:gd name="connsiteX3" fmla="*/ 22578 w 193792"/>
              <a:gd name="connsiteY3" fmla="*/ 2630311 h 5034845"/>
              <a:gd name="connsiteX4" fmla="*/ 124178 w 193792"/>
              <a:gd name="connsiteY4" fmla="*/ 3635022 h 5034845"/>
              <a:gd name="connsiteX5" fmla="*/ 0 w 193792"/>
              <a:gd name="connsiteY5" fmla="*/ 5034845 h 503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92" h="5034845">
                <a:moveTo>
                  <a:pt x="45155" y="0"/>
                </a:moveTo>
                <a:cubicBezTo>
                  <a:pt x="62088" y="227659"/>
                  <a:pt x="79022" y="455319"/>
                  <a:pt x="101600" y="711200"/>
                </a:cubicBezTo>
                <a:cubicBezTo>
                  <a:pt x="124178" y="967082"/>
                  <a:pt x="193792" y="1215437"/>
                  <a:pt x="180622" y="1535289"/>
                </a:cubicBezTo>
                <a:cubicBezTo>
                  <a:pt x="167452" y="1855141"/>
                  <a:pt x="31985" y="2280356"/>
                  <a:pt x="22578" y="2630311"/>
                </a:cubicBezTo>
                <a:cubicBezTo>
                  <a:pt x="13171" y="2980266"/>
                  <a:pt x="127941" y="3234266"/>
                  <a:pt x="124178" y="3635022"/>
                </a:cubicBezTo>
                <a:cubicBezTo>
                  <a:pt x="120415" y="4035778"/>
                  <a:pt x="60207" y="4535311"/>
                  <a:pt x="0" y="5034845"/>
                </a:cubicBezTo>
              </a:path>
            </a:pathLst>
          </a:custGeom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8153400" y="6446966"/>
            <a:ext cx="914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B6F15528-21DE-4FAA-801E-634DDDAF4B2B}" type="slidenum">
              <a:rPr lang="en-US" sz="1200" smtClean="0"/>
              <a:pPr algn="r"/>
              <a:t>‹#›</a:t>
            </a:fld>
            <a:r>
              <a:rPr lang="en-US" sz="1200" dirty="0" smtClean="0"/>
              <a:t>/75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ojsasa@etf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Selected </a:t>
            </a:r>
            <a:br>
              <a:rPr lang="en-US" dirty="0" smtClean="0"/>
            </a:br>
            <a:r>
              <a:rPr lang="en-US" dirty="0" err="1" smtClean="0"/>
              <a:t>MaxCompiler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3672703"/>
            <a:ext cx="2971800" cy="1417593"/>
          </a:xfrm>
        </p:spPr>
        <p:txBody>
          <a:bodyPr/>
          <a:lstStyle/>
          <a:p>
            <a:pPr algn="ctr"/>
            <a:r>
              <a:rPr lang="en-US" dirty="0" err="1" smtClean="0"/>
              <a:t>Sasa</a:t>
            </a:r>
            <a:r>
              <a:rPr lang="en-US" dirty="0" smtClean="0"/>
              <a:t> </a:t>
            </a:r>
            <a:r>
              <a:rPr lang="en-US" dirty="0" err="1" smtClean="0"/>
              <a:t>Stojanovic</a:t>
            </a:r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stojsasa@etf.rs</a:t>
            </a:r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3672703"/>
            <a:ext cx="2743200" cy="1417593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err="1" smtClean="0">
                <a:solidFill>
                  <a:schemeClr val="tx2"/>
                </a:solidFill>
              </a:rPr>
              <a:t>Zivojin</a:t>
            </a:r>
            <a:r>
              <a:rPr lang="en-US" sz="2700" dirty="0" smtClean="0">
                <a:solidFill>
                  <a:schemeClr val="tx2"/>
                </a:solidFill>
              </a:rPr>
              <a:t> </a:t>
            </a:r>
            <a:r>
              <a:rPr lang="en-US" sz="2700" dirty="0" err="1" smtClean="0">
                <a:solidFill>
                  <a:schemeClr val="tx2"/>
                </a:solidFill>
              </a:rPr>
              <a:t>Sustran</a:t>
            </a:r>
            <a:endParaRPr lang="en-US" sz="2700" dirty="0" smtClean="0">
              <a:solidFill>
                <a:schemeClr val="tx2"/>
              </a:solidFill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err="1" smtClean="0">
                <a:solidFill>
                  <a:schemeClr val="tx2"/>
                </a:solidFill>
                <a:hlinkClick r:id="rId2"/>
              </a:rPr>
              <a:t>zika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@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etf.rs</a:t>
            </a:r>
            <a:endParaRPr kumimoji="0" lang="sl-SI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sl-SI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Java to configure </a:t>
            </a:r>
            <a:r>
              <a:rPr lang="en-US" dirty="0" err="1" smtClean="0"/>
              <a:t>Maxeler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C to program the host!</a:t>
            </a:r>
          </a:p>
          <a:p>
            <a:endParaRPr lang="en-US" dirty="0" smtClean="0"/>
          </a:p>
          <a:p>
            <a:r>
              <a:rPr lang="en-US" dirty="0" smtClean="0"/>
              <a:t>One or more kernels!</a:t>
            </a:r>
            <a:br>
              <a:rPr lang="en-US" dirty="0" smtClean="0"/>
            </a:br>
            <a:r>
              <a:rPr lang="en-US" dirty="0" smtClean="0"/>
              <a:t>Only one manager!</a:t>
            </a:r>
          </a:p>
          <a:p>
            <a:endParaRPr lang="en-US" dirty="0" smtClean="0"/>
          </a:p>
          <a:p>
            <a:r>
              <a:rPr lang="en-US" dirty="0" smtClean="0"/>
              <a:t>In theory,</a:t>
            </a:r>
            <a:br>
              <a:rPr lang="en-US" dirty="0" smtClean="0"/>
            </a:br>
            <a:r>
              <a:rPr lang="en-US" dirty="0" smtClean="0"/>
              <a:t>   Simulator builder not needed</a:t>
            </a:r>
            <a:br>
              <a:rPr lang="en-US" dirty="0" smtClean="0"/>
            </a:br>
            <a:r>
              <a:rPr lang="en-US" dirty="0" smtClean="0"/>
              <a:t>   if a card is used.</a:t>
            </a:r>
            <a:br>
              <a:rPr lang="en-US" dirty="0" smtClean="0"/>
            </a:br>
            <a:r>
              <a:rPr lang="en-US" dirty="0" smtClean="0"/>
              <a:t>In practice,</a:t>
            </a:r>
            <a:br>
              <a:rPr lang="en-US" dirty="0" smtClean="0"/>
            </a:br>
            <a:r>
              <a:rPr lang="en-US" dirty="0" smtClean="0"/>
              <a:t>   you need it until the testing is over,</a:t>
            </a:r>
            <a:br>
              <a:rPr lang="en-US" dirty="0" smtClean="0"/>
            </a:br>
            <a:r>
              <a:rPr lang="en-US" dirty="0" smtClean="0"/>
              <a:t>   since the compilation process is slow, for hardware,</a:t>
            </a:r>
            <a:br>
              <a:rPr lang="en-US" dirty="0" smtClean="0"/>
            </a:br>
            <a:r>
              <a:rPr lang="en-US" dirty="0" smtClean="0"/>
              <a:t>   and fast, for software (simulator).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N.B.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E#1: Hello world</a:t>
            </a:r>
          </a:p>
          <a:p>
            <a:r>
              <a:rPr lang="en-US" dirty="0" smtClean="0"/>
              <a:t>E#2: Vector addition</a:t>
            </a:r>
          </a:p>
          <a:p>
            <a:r>
              <a:rPr lang="en-US" dirty="0" smtClean="0"/>
              <a:t>E#3: Type mixing</a:t>
            </a:r>
          </a:p>
          <a:p>
            <a:r>
              <a:rPr lang="en-US" dirty="0" smtClean="0"/>
              <a:t>E#4: Addition of a constant and a vector</a:t>
            </a:r>
          </a:p>
          <a:p>
            <a:r>
              <a:rPr lang="en-US" dirty="0" smtClean="0"/>
              <a:t>E#5: Input/output control</a:t>
            </a:r>
          </a:p>
          <a:p>
            <a:r>
              <a:rPr lang="en-US" dirty="0" smtClean="0"/>
              <a:t>E#6: Conditional execution</a:t>
            </a:r>
          </a:p>
          <a:p>
            <a:r>
              <a:rPr lang="en-US" dirty="0" smtClean="0"/>
              <a:t>E#7: Moving average 1D</a:t>
            </a:r>
          </a:p>
          <a:p>
            <a:r>
              <a:rPr lang="en-US" dirty="0" smtClean="0"/>
              <a:t>E#8: Moving average 2D</a:t>
            </a:r>
          </a:p>
          <a:p>
            <a:r>
              <a:rPr lang="en-US" dirty="0" smtClean="0"/>
              <a:t>E#9: Array summation </a:t>
            </a:r>
          </a:p>
          <a:p>
            <a:r>
              <a:rPr lang="en-US" dirty="0" smtClean="0"/>
              <a:t>E#10: Optimization of E#9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                            1/2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9"/>
            <a:ext cx="8991600" cy="43860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Write a program that sends the “Hello World!” string</a:t>
            </a:r>
            <a:br>
              <a:rPr lang="en-US" dirty="0" smtClean="0"/>
            </a:br>
            <a:r>
              <a:rPr lang="en-US" dirty="0" smtClean="0"/>
              <a:t>to the MAX2 card, for the MAX2 card kernel</a:t>
            </a:r>
            <a:br>
              <a:rPr lang="en-US" dirty="0" smtClean="0"/>
            </a:br>
            <a:r>
              <a:rPr lang="en-US" dirty="0" smtClean="0"/>
              <a:t>to return it back to the host.</a:t>
            </a:r>
          </a:p>
          <a:p>
            <a:endParaRPr lang="en-US" dirty="0" smtClean="0"/>
          </a:p>
          <a:p>
            <a:r>
              <a:rPr lang="en-US" dirty="0" smtClean="0"/>
              <a:t>To be learned through this example:</a:t>
            </a:r>
          </a:p>
          <a:p>
            <a:pPr lvl="1"/>
            <a:r>
              <a:rPr lang="en-US" dirty="0" smtClean="0"/>
              <a:t>How to make the configuration of the accelerator (MAX2 card) using Java:</a:t>
            </a:r>
          </a:p>
          <a:p>
            <a:pPr lvl="2"/>
            <a:r>
              <a:rPr lang="en-US" dirty="0" smtClean="0"/>
              <a:t>How to make a simple kernel (ops description) using Java (the only language),</a:t>
            </a:r>
          </a:p>
          <a:p>
            <a:pPr lvl="2"/>
            <a:r>
              <a:rPr lang="en-US" dirty="0" smtClean="0"/>
              <a:t>How to write the standard manager (</a:t>
            </a:r>
            <a:r>
              <a:rPr lang="en-US" dirty="0" err="1" smtClean="0"/>
              <a:t>config</a:t>
            </a:r>
            <a:r>
              <a:rPr lang="en-US" dirty="0" smtClean="0"/>
              <a:t> description based on kernel(s))</a:t>
            </a:r>
            <a:br>
              <a:rPr lang="en-US" dirty="0" smtClean="0"/>
            </a:br>
            <a:r>
              <a:rPr lang="en-US" dirty="0" smtClean="0"/>
              <a:t>using Java,</a:t>
            </a:r>
          </a:p>
          <a:p>
            <a:pPr lvl="1"/>
            <a:r>
              <a:rPr lang="en-US" dirty="0" smtClean="0"/>
              <a:t>How to test the kernel using a test (</a:t>
            </a:r>
            <a:r>
              <a:rPr lang="en-US" dirty="0" err="1" smtClean="0"/>
              <a:t>code+data</a:t>
            </a:r>
            <a:r>
              <a:rPr lang="en-US" dirty="0" smtClean="0"/>
              <a:t>) written in Java,</a:t>
            </a:r>
          </a:p>
          <a:p>
            <a:pPr lvl="1"/>
            <a:r>
              <a:rPr lang="en-US" dirty="0" smtClean="0"/>
              <a:t>How to compile the Java code for MAX2,</a:t>
            </a:r>
          </a:p>
          <a:p>
            <a:pPr lvl="1"/>
            <a:r>
              <a:rPr lang="en-US" dirty="0" smtClean="0"/>
              <a:t>How to write a simple C code that runs on the host</a:t>
            </a:r>
            <a:br>
              <a:rPr lang="en-US" dirty="0" smtClean="0"/>
            </a:br>
            <a:r>
              <a:rPr lang="en-US" dirty="0" smtClean="0"/>
              <a:t>and triggers the kernel,</a:t>
            </a:r>
          </a:p>
          <a:p>
            <a:pPr lvl="2"/>
            <a:r>
              <a:rPr lang="en-US" dirty="0" smtClean="0"/>
              <a:t>How to write the C code that streams data to the kernel,</a:t>
            </a:r>
          </a:p>
          <a:p>
            <a:pPr lvl="2"/>
            <a:r>
              <a:rPr lang="en-US" dirty="0" smtClean="0"/>
              <a:t>How to write the C code that accepts data from the kernel,</a:t>
            </a:r>
          </a:p>
          <a:p>
            <a:pPr lvl="1"/>
            <a:r>
              <a:rPr lang="en-US" dirty="0" smtClean="0"/>
              <a:t>How to simulate and execute an application program in C</a:t>
            </a:r>
            <a:br>
              <a:rPr lang="en-US" dirty="0" smtClean="0"/>
            </a:br>
            <a:r>
              <a:rPr lang="en-US" dirty="0" smtClean="0"/>
              <a:t>that runs on the host and periodically calls the accelerator.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No.1: Hello World!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One or more kernel files, to define operations of the application: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&gt;Kernel[&lt;</a:t>
            </a:r>
            <a:r>
              <a:rPr lang="en-US" dirty="0" err="1" smtClean="0"/>
              <a:t>additional_name</a:t>
            </a:r>
            <a:r>
              <a:rPr lang="en-US" dirty="0" smtClean="0"/>
              <a:t>&gt;].</a:t>
            </a:r>
            <a:r>
              <a:rPr lang="en-US" dirty="0" err="1" smtClean="0"/>
              <a:t>maxj</a:t>
            </a:r>
            <a:endParaRPr lang="en-US" dirty="0" smtClean="0"/>
          </a:p>
          <a:p>
            <a:r>
              <a:rPr lang="en-US" dirty="0" smtClean="0"/>
              <a:t>One (or more) Java file, for simulation of the kernel(s):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</a:t>
            </a:r>
            <a:r>
              <a:rPr lang="en-US" dirty="0" err="1" smtClean="0"/>
              <a:t>SimRunner.maxj</a:t>
            </a:r>
            <a:endParaRPr lang="en-US" dirty="0" smtClean="0"/>
          </a:p>
          <a:p>
            <a:r>
              <a:rPr lang="en-US" dirty="0" smtClean="0"/>
              <a:t>One manager file for transforming the kernel(s) </a:t>
            </a:r>
            <a:br>
              <a:rPr lang="en-US" dirty="0" smtClean="0"/>
            </a:br>
            <a:r>
              <a:rPr lang="en-US" dirty="0" smtClean="0"/>
              <a:t>into the configuration of the MAX card</a:t>
            </a:r>
            <a:br>
              <a:rPr lang="en-US" dirty="0" smtClean="0"/>
            </a:br>
            <a:r>
              <a:rPr lang="en-US" dirty="0" smtClean="0"/>
              <a:t>(instantiation and connection of kernels):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</a:t>
            </a:r>
            <a:r>
              <a:rPr lang="en-US" dirty="0" err="1" smtClean="0"/>
              <a:t>Manager.maxj</a:t>
            </a:r>
            <a:endParaRPr lang="en-US" dirty="0" smtClean="0"/>
          </a:p>
          <a:p>
            <a:r>
              <a:rPr lang="en-US" dirty="0" smtClean="0"/>
              <a:t>One Java file, for compilation configuration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</a:t>
            </a:r>
            <a:r>
              <a:rPr lang="en-US" dirty="0" err="1" smtClean="0"/>
              <a:t>EngineParameter.maxj</a:t>
            </a:r>
            <a:endParaRPr lang="en-US" dirty="0" smtClean="0"/>
          </a:p>
          <a:p>
            <a:r>
              <a:rPr lang="en-US" dirty="0" smtClean="0"/>
              <a:t>Simulator builder:</a:t>
            </a:r>
          </a:p>
          <a:p>
            <a:pPr lvl="1"/>
            <a:r>
              <a:rPr lang="en-US" dirty="0" smtClean="0"/>
              <a:t>Simulation Run Rules</a:t>
            </a:r>
          </a:p>
          <a:p>
            <a:r>
              <a:rPr lang="en-US" dirty="0" smtClean="0"/>
              <a:t>Hardware builder:</a:t>
            </a:r>
          </a:p>
          <a:p>
            <a:pPr lvl="1"/>
            <a:r>
              <a:rPr lang="en-US" dirty="0" smtClean="0"/>
              <a:t>DFE Run Rules</a:t>
            </a:r>
          </a:p>
          <a:p>
            <a:r>
              <a:rPr lang="en-US" dirty="0" smtClean="0"/>
              <a:t>Application code that uses the MAX card accelerator: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</a:t>
            </a:r>
            <a:r>
              <a:rPr lang="en-US" dirty="0" err="1" smtClean="0"/>
              <a:t>CpuCode.c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Files in a MAX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example1;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example1Kernel extends Kernel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private static final </a:t>
            </a:r>
            <a:r>
              <a:rPr lang="en-US" dirty="0" err="1" smtClean="0"/>
              <a:t>DFEType</a:t>
            </a:r>
            <a:r>
              <a:rPr lang="en-US" dirty="0" smtClean="0"/>
              <a:t> type = </a:t>
            </a:r>
            <a:r>
              <a:rPr lang="en-US" dirty="0" err="1" smtClean="0"/>
              <a:t>dfeInt</a:t>
            </a:r>
            <a:r>
              <a:rPr lang="en-US" dirty="0" smtClean="0"/>
              <a:t>(8);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example1Kernel(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type);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result = x;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type);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example1Kernel.maxj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00600" y="43434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4191000"/>
            <a:ext cx="38862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is possible to substitute the last three lines with:</a:t>
            </a:r>
          </a:p>
          <a:p>
            <a:pPr algn="ctr"/>
            <a:r>
              <a:rPr lang="en-US" dirty="0" err="1" smtClean="0"/>
              <a:t>io.output</a:t>
            </a:r>
            <a:r>
              <a:rPr lang="en-US" dirty="0" smtClean="0"/>
              <a:t>("z", result, type);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example1UnitTest;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com.maxeler.maxcompiler.v2.managers.standard.SimulationManager;</a:t>
            </a:r>
          </a:p>
          <a:p>
            <a:pPr>
              <a:buNone/>
            </a:pPr>
            <a:r>
              <a:rPr lang="en-US" dirty="0" smtClean="0"/>
              <a:t>import example1.example1Kernel;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example1SimRunner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("example1Sim");</a:t>
            </a:r>
          </a:p>
          <a:p>
            <a:pPr>
              <a:buNone/>
            </a:pPr>
            <a:r>
              <a:rPr lang="en-US" dirty="0" smtClean="0"/>
              <a:t>		example1Kernel k = new example1Kernel(</a:t>
            </a:r>
            <a:r>
              <a:rPr lang="en-US" dirty="0" err="1" smtClean="0"/>
              <a:t>m.makeKernelParameters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2, 3, 4, 5, 6, 7, 8 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example1SimRunner.maxj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dirty="0" smtClean="0"/>
              <a:t>#include &lt;</a:t>
            </a:r>
            <a:r>
              <a:rPr lang="en-US" sz="5600" dirty="0" err="1" smtClean="0"/>
              <a:t>math.h</a:t>
            </a:r>
            <a:r>
              <a:rPr lang="en-US" sz="5600" dirty="0" smtClean="0"/>
              <a:t>&gt;</a:t>
            </a:r>
          </a:p>
          <a:p>
            <a:pPr>
              <a:buNone/>
            </a:pPr>
            <a:r>
              <a:rPr lang="en-US" sz="5600" dirty="0" smtClean="0"/>
              <a:t>#include &lt;</a:t>
            </a:r>
            <a:r>
              <a:rPr lang="en-US" sz="5600" dirty="0" err="1" smtClean="0"/>
              <a:t>stdio.h</a:t>
            </a:r>
            <a:r>
              <a:rPr lang="en-US" sz="5600" dirty="0" smtClean="0"/>
              <a:t>&gt;</a:t>
            </a:r>
          </a:p>
          <a:p>
            <a:pPr>
              <a:buNone/>
            </a:pPr>
            <a:r>
              <a:rPr lang="en-US" sz="5600" dirty="0" smtClean="0"/>
              <a:t>#include &lt;</a:t>
            </a:r>
            <a:r>
              <a:rPr lang="en-US" sz="5600" dirty="0" err="1" smtClean="0"/>
              <a:t>stdlib.h</a:t>
            </a:r>
            <a:r>
              <a:rPr lang="en-US" sz="5600" dirty="0" smtClean="0"/>
              <a:t>&gt;</a:t>
            </a:r>
          </a:p>
          <a:p>
            <a:pPr>
              <a:buNone/>
            </a:pPr>
            <a:r>
              <a:rPr lang="en-US" sz="5600" dirty="0" smtClean="0"/>
              <a:t>#include &lt;</a:t>
            </a:r>
            <a:r>
              <a:rPr lang="en-US" sz="5600" dirty="0" err="1" smtClean="0"/>
              <a:t>inttypes.h</a:t>
            </a:r>
            <a:r>
              <a:rPr lang="en-US" sz="5600" dirty="0" smtClean="0"/>
              <a:t>&gt;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smtClean="0"/>
              <a:t>#include "</a:t>
            </a:r>
            <a:r>
              <a:rPr lang="en-US" sz="5600" dirty="0" err="1" smtClean="0"/>
              <a:t>Maxfiles.h</a:t>
            </a:r>
            <a:r>
              <a:rPr lang="en-US" sz="5600" dirty="0" smtClean="0"/>
              <a:t>"</a:t>
            </a:r>
          </a:p>
          <a:p>
            <a:pPr>
              <a:buNone/>
            </a:pPr>
            <a:r>
              <a:rPr lang="en-US" sz="5600" dirty="0" smtClean="0"/>
              <a:t>#include "</a:t>
            </a:r>
            <a:r>
              <a:rPr lang="en-US" sz="5600" dirty="0" err="1" smtClean="0"/>
              <a:t>MaxSLiCInterface.h</a:t>
            </a:r>
            <a:r>
              <a:rPr lang="en-US" sz="5600" dirty="0" smtClean="0"/>
              <a:t>"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smtClean="0"/>
              <a:t>#define SIZE 16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err="1" smtClean="0"/>
              <a:t>int</a:t>
            </a:r>
            <a:r>
              <a:rPr lang="en-US" sz="5600" dirty="0" smtClean="0"/>
              <a:t> main(void)</a:t>
            </a:r>
          </a:p>
          <a:p>
            <a:pPr>
              <a:buNone/>
            </a:pPr>
            <a:r>
              <a:rPr lang="en-US" sz="5600" dirty="0" smtClean="0"/>
              <a:t>{</a:t>
            </a:r>
          </a:p>
          <a:p>
            <a:pPr>
              <a:buNone/>
            </a:pPr>
            <a:r>
              <a:rPr lang="en-US" sz="5600" dirty="0" smtClean="0"/>
              <a:t>	char x[SIZE] = "Hello World";</a:t>
            </a:r>
          </a:p>
          <a:p>
            <a:pPr>
              <a:buNone/>
            </a:pPr>
            <a:r>
              <a:rPr lang="en-US" sz="5600" dirty="0" smtClean="0"/>
              <a:t>	char z[SIZE];</a:t>
            </a:r>
          </a:p>
          <a:p>
            <a:pPr>
              <a:buNone/>
            </a:pPr>
            <a:r>
              <a:rPr lang="en-US" sz="5600" dirty="0" smtClean="0"/>
              <a:t>	int8_t test;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smtClean="0"/>
              <a:t>	</a:t>
            </a:r>
            <a:r>
              <a:rPr lang="en-US" sz="5600" dirty="0" err="1" smtClean="0"/>
              <a:t>printf</a:t>
            </a:r>
            <a:r>
              <a:rPr lang="en-US" sz="5600" dirty="0" smtClean="0"/>
              <a:t>("Running on DFE.\n");</a:t>
            </a:r>
          </a:p>
          <a:p>
            <a:pPr>
              <a:buNone/>
            </a:pPr>
            <a:r>
              <a:rPr lang="en-US" sz="5600" dirty="0" smtClean="0"/>
              <a:t>	example1(SIZE, x, z);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smtClean="0"/>
              <a:t>	</a:t>
            </a:r>
            <a:r>
              <a:rPr lang="en-US" sz="5600" dirty="0" err="1" smtClean="0"/>
              <a:t>printf</a:t>
            </a:r>
            <a:r>
              <a:rPr lang="en-US" sz="5600" dirty="0" smtClean="0"/>
              <a:t>("Result: %s\</a:t>
            </a:r>
            <a:r>
              <a:rPr lang="en-US" sz="5600" dirty="0" err="1" smtClean="0"/>
              <a:t>n",z</a:t>
            </a:r>
            <a:r>
              <a:rPr lang="en-US" sz="5600" dirty="0" smtClean="0"/>
              <a:t>);</a:t>
            </a:r>
          </a:p>
          <a:p>
            <a:pPr>
              <a:buNone/>
            </a:pPr>
            <a:r>
              <a:rPr lang="en-US" sz="5600" dirty="0" smtClean="0"/>
              <a:t>	</a:t>
            </a:r>
            <a:r>
              <a:rPr lang="en-US" sz="5600" dirty="0" err="1" smtClean="0"/>
              <a:t>printf</a:t>
            </a:r>
            <a:r>
              <a:rPr lang="en-US" sz="5600" dirty="0" smtClean="0"/>
              <a:t>("Done.\n");</a:t>
            </a:r>
          </a:p>
          <a:p>
            <a:pPr>
              <a:buNone/>
            </a:pPr>
            <a:r>
              <a:rPr lang="en-US" sz="5600" dirty="0" smtClean="0"/>
              <a:t>	return 0;</a:t>
            </a:r>
          </a:p>
          <a:p>
            <a:pPr>
              <a:buNone/>
            </a:pPr>
            <a:r>
              <a:rPr lang="en-US" sz="5600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example1CpuCode.c   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package example1;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import static com.maxeler.maxcompiler.v2.managers.standard.Manager.link;</a:t>
            </a:r>
          </a:p>
          <a:p>
            <a:pPr>
              <a:buNone/>
            </a:pPr>
            <a:r>
              <a:rPr lang="en-US" sz="1400" dirty="0" smtClean="0"/>
              <a:t>import com.maxeler.maxcompiler.v2.build.EngineParameters;</a:t>
            </a:r>
          </a:p>
          <a:p>
            <a:pPr>
              <a:buNone/>
            </a:pPr>
            <a:r>
              <a:rPr lang="en-US" sz="1400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sz="1400" dirty="0" smtClean="0"/>
              <a:t>import com.maxeler.maxcompiler.v2.managers.BuildConfig;</a:t>
            </a:r>
          </a:p>
          <a:p>
            <a:pPr>
              <a:buNone/>
            </a:pPr>
            <a:r>
              <a:rPr lang="en-US" sz="1400" dirty="0" smtClean="0"/>
              <a:t>import com.maxeler.maxcompiler.v2.managers.engine_interfaces.CPUTypes;</a:t>
            </a:r>
          </a:p>
          <a:p>
            <a:pPr>
              <a:buNone/>
            </a:pPr>
            <a:r>
              <a:rPr lang="en-US" sz="1400" dirty="0" smtClean="0"/>
              <a:t>import com.maxeler.maxcompiler.v2.managers.engine_interfaces.EngineInterface;</a:t>
            </a:r>
          </a:p>
          <a:p>
            <a:pPr>
              <a:buNone/>
            </a:pPr>
            <a:r>
              <a:rPr lang="en-US" sz="1400" dirty="0" smtClean="0"/>
              <a:t>import com.maxeler.maxcompiler.v2.managers.engine_interfaces.InterfaceParam;</a:t>
            </a:r>
          </a:p>
          <a:p>
            <a:pPr>
              <a:buNone/>
            </a:pPr>
            <a:r>
              <a:rPr lang="en-US" sz="1400" dirty="0" smtClean="0"/>
              <a:t>import com.maxeler.maxcompiler.v2.managers.standard.IOLink.IODestination;</a:t>
            </a:r>
          </a:p>
          <a:p>
            <a:pPr>
              <a:buNone/>
            </a:pPr>
            <a:r>
              <a:rPr lang="en-US" sz="1400" dirty="0" smtClean="0"/>
              <a:t>import com.maxeler.maxcompiler.v2.managers.standard.Manager;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public class example1Manager {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private static final String </a:t>
            </a:r>
            <a:r>
              <a:rPr lang="en-US" sz="1400" dirty="0" err="1" smtClean="0"/>
              <a:t>s_kernelName</a:t>
            </a:r>
            <a:r>
              <a:rPr lang="en-US" sz="1400" dirty="0" smtClean="0"/>
              <a:t> = "example1Kernel";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example1Manager.maxj   1/4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public static void main(String[] </a:t>
            </a:r>
            <a:r>
              <a:rPr lang="en-US" sz="1800" dirty="0" err="1" smtClean="0"/>
              <a:t>args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EngineParameters</a:t>
            </a:r>
            <a:r>
              <a:rPr lang="en-US" sz="1800" dirty="0" smtClean="0"/>
              <a:t> </a:t>
            </a:r>
            <a:r>
              <a:rPr lang="en-US" sz="1800" dirty="0" err="1" smtClean="0"/>
              <a:t>params</a:t>
            </a:r>
            <a:r>
              <a:rPr lang="en-US" sz="1800" dirty="0" smtClean="0"/>
              <a:t> = new </a:t>
            </a:r>
            <a:r>
              <a:rPr lang="en-US" sz="1800" dirty="0" err="1" smtClean="0"/>
              <a:t>EngineParameters</a:t>
            </a:r>
            <a:r>
              <a:rPr lang="en-US" sz="1800" dirty="0" smtClean="0"/>
              <a:t>(</a:t>
            </a:r>
            <a:r>
              <a:rPr lang="en-US" sz="1800" dirty="0" err="1" smtClean="0"/>
              <a:t>args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	Manager </a:t>
            </a:r>
            <a:r>
              <a:rPr lang="en-US" sz="1800" dirty="0" err="1" smtClean="0"/>
              <a:t>manager</a:t>
            </a:r>
            <a:r>
              <a:rPr lang="en-US" sz="1800" dirty="0" smtClean="0"/>
              <a:t> = new Manager(</a:t>
            </a:r>
            <a:r>
              <a:rPr lang="en-US" sz="1800" dirty="0" err="1" smtClean="0"/>
              <a:t>params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	Kernel </a:t>
            </a:r>
            <a:r>
              <a:rPr lang="en-US" sz="1800" dirty="0" err="1" smtClean="0"/>
              <a:t>kernel</a:t>
            </a:r>
            <a:r>
              <a:rPr lang="en-US" sz="1800" dirty="0" smtClean="0"/>
              <a:t>   = new example1Kernel(</a:t>
            </a:r>
            <a:r>
              <a:rPr lang="en-US" sz="1800" dirty="0" err="1" smtClean="0"/>
              <a:t>manager.makeKernelParameters</a:t>
            </a:r>
            <a:r>
              <a:rPr lang="en-US" sz="1800" dirty="0" smtClean="0"/>
              <a:t>(</a:t>
            </a:r>
            <a:r>
              <a:rPr lang="en-US" sz="1800" dirty="0" err="1" smtClean="0"/>
              <a:t>s_kernelName</a:t>
            </a:r>
            <a:r>
              <a:rPr lang="en-US" sz="1800" dirty="0" smtClean="0"/>
              <a:t>));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manager.setKernel</a:t>
            </a:r>
            <a:r>
              <a:rPr lang="en-US" sz="1800" dirty="0" smtClean="0"/>
              <a:t>(kernel);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manager.setIO</a:t>
            </a:r>
            <a:r>
              <a:rPr lang="en-US" sz="1800" dirty="0" smtClean="0"/>
              <a:t>(link("</a:t>
            </a:r>
            <a:r>
              <a:rPr lang="en-US" sz="1800" dirty="0" err="1" smtClean="0"/>
              <a:t>x",IODestination.CPU</a:t>
            </a:r>
            <a:r>
              <a:rPr lang="en-US" sz="1800" dirty="0" smtClean="0"/>
              <a:t>),</a:t>
            </a:r>
            <a:br>
              <a:rPr lang="en-US" sz="1800" dirty="0" smtClean="0"/>
            </a:br>
            <a:r>
              <a:rPr lang="en-US" sz="1800" dirty="0" smtClean="0"/>
              <a:t>			link("z", IODestination.CPU));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manager.createSLiCinterface</a:t>
            </a:r>
            <a:r>
              <a:rPr lang="en-US" sz="1800" dirty="0" smtClean="0"/>
              <a:t>(</a:t>
            </a:r>
            <a:r>
              <a:rPr lang="en-US" sz="1800" dirty="0" err="1" smtClean="0"/>
              <a:t>interfaceDefault</a:t>
            </a:r>
            <a:r>
              <a:rPr lang="en-US" sz="1800" dirty="0" smtClean="0"/>
              <a:t>());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configBuild</a:t>
            </a:r>
            <a:r>
              <a:rPr lang="en-US" sz="1800" dirty="0" smtClean="0"/>
              <a:t>(manager, </a:t>
            </a:r>
            <a:r>
              <a:rPr lang="en-US" sz="1800" dirty="0" err="1" smtClean="0"/>
              <a:t>params</a:t>
            </a:r>
            <a:r>
              <a:rPr lang="en-US" sz="1800" dirty="0" smtClean="0"/>
              <a:t>);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manager.build</a:t>
            </a:r>
            <a:r>
              <a:rPr lang="en-US" sz="1800" dirty="0" smtClean="0"/>
              <a:t>();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example1Manager.maxj   2/4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private static 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interfaceDefault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engine_interface</a:t>
            </a:r>
            <a:r>
              <a:rPr lang="en-US" dirty="0" smtClean="0"/>
              <a:t> = </a:t>
            </a:r>
            <a:br>
              <a:rPr lang="en-US" dirty="0" smtClean="0"/>
            </a:br>
            <a:r>
              <a:rPr lang="en-US" dirty="0" smtClean="0"/>
              <a:t>		new </a:t>
            </a:r>
            <a:r>
              <a:rPr lang="en-US" dirty="0" err="1" smtClean="0"/>
              <a:t>EngineInterface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CPUTypes</a:t>
            </a:r>
            <a:r>
              <a:rPr lang="en-US" dirty="0" smtClean="0"/>
              <a:t>   type = CPUTypes.INT8;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       size = </a:t>
            </a:r>
            <a:r>
              <a:rPr lang="en-US" dirty="0" err="1" smtClean="0"/>
              <a:t>type.sizeInBytes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InterfaceParam</a:t>
            </a:r>
            <a:r>
              <a:rPr lang="en-US" dirty="0" smtClean="0"/>
              <a:t>  N    = </a:t>
            </a:r>
            <a:r>
              <a:rPr lang="en-US" dirty="0" err="1" smtClean="0"/>
              <a:t>engine_interface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			</a:t>
            </a:r>
            <a:r>
              <a:rPr lang="en-US" dirty="0" err="1" smtClean="0"/>
              <a:t>addParam</a:t>
            </a:r>
            <a:r>
              <a:rPr lang="en-US" dirty="0" smtClean="0"/>
              <a:t>("N", CPUTypes.INT);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engine_interface.setTicks</a:t>
            </a:r>
            <a:r>
              <a:rPr lang="en-US" dirty="0" smtClean="0"/>
              <a:t>(</a:t>
            </a:r>
            <a:r>
              <a:rPr lang="en-US" dirty="0" err="1" smtClean="0"/>
              <a:t>s_kernelName</a:t>
            </a:r>
            <a:r>
              <a:rPr lang="en-US" dirty="0" smtClean="0"/>
              <a:t>, N);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("x",   type, N * size);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("z", type, N * size);</a:t>
            </a:r>
          </a:p>
          <a:p>
            <a:pPr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engine_interface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example1Manager.maxj   3/4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One has to know</a:t>
            </a:r>
            <a:br>
              <a:rPr lang="en-US" dirty="0" smtClean="0"/>
            </a:br>
            <a:r>
              <a:rPr lang="en-US" dirty="0" smtClean="0"/>
              <a:t>how to program </a:t>
            </a:r>
            <a:r>
              <a:rPr lang="en-US" dirty="0" err="1" smtClean="0"/>
              <a:t>Maxeler</a:t>
            </a:r>
            <a:r>
              <a:rPr lang="en-US" dirty="0" smtClean="0"/>
              <a:t> machines,</a:t>
            </a:r>
            <a:br>
              <a:rPr lang="en-US" dirty="0" smtClean="0"/>
            </a:br>
            <a:r>
              <a:rPr lang="en-US" dirty="0" smtClean="0"/>
              <a:t>in order to get </a:t>
            </a:r>
            <a:br>
              <a:rPr lang="en-US" dirty="0" smtClean="0"/>
            </a:br>
            <a:r>
              <a:rPr lang="en-US" dirty="0" smtClean="0"/>
              <a:t>the best possible speedup out of them!</a:t>
            </a:r>
          </a:p>
          <a:p>
            <a:endParaRPr lang="en-US" dirty="0" smtClean="0"/>
          </a:p>
          <a:p>
            <a:r>
              <a:rPr lang="en-US" dirty="0" smtClean="0"/>
              <a:t>For some applications (G),</a:t>
            </a:r>
            <a:br>
              <a:rPr lang="en-US" dirty="0" smtClean="0"/>
            </a:br>
            <a:r>
              <a:rPr lang="en-US" dirty="0" smtClean="0"/>
              <a:t>there is a large difference between</a:t>
            </a:r>
            <a:br>
              <a:rPr lang="en-US" dirty="0" smtClean="0"/>
            </a:br>
            <a:r>
              <a:rPr lang="en-US" dirty="0" smtClean="0"/>
              <a:t>what an experienced programmer achieves,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what an un-experienced one can achieve!</a:t>
            </a:r>
          </a:p>
          <a:p>
            <a:endParaRPr lang="en-US" dirty="0" smtClean="0"/>
          </a:p>
          <a:p>
            <a:r>
              <a:rPr lang="en-US" dirty="0" smtClean="0"/>
              <a:t>For some other applications (B),</a:t>
            </a:r>
            <a:br>
              <a:rPr lang="en-US" dirty="0" smtClean="0"/>
            </a:br>
            <a:r>
              <a:rPr lang="en-US" dirty="0" smtClean="0"/>
              <a:t>no matter how experienced the programmer is,</a:t>
            </a:r>
            <a:br>
              <a:rPr lang="en-US" dirty="0" smtClean="0"/>
            </a:br>
            <a:r>
              <a:rPr lang="en-US" dirty="0" smtClean="0"/>
              <a:t>the speedup will not be revolutionary</a:t>
            </a:r>
            <a:br>
              <a:rPr lang="en-US" dirty="0" smtClean="0"/>
            </a:br>
            <a:r>
              <a:rPr lang="en-US" dirty="0" smtClean="0"/>
              <a:t>(may be even &lt;1).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How-to? What-to?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private static void </a:t>
            </a:r>
            <a:r>
              <a:rPr lang="en-US" sz="2000" dirty="0" err="1" smtClean="0"/>
              <a:t>configBuild</a:t>
            </a:r>
            <a:r>
              <a:rPr lang="en-US" sz="2000" dirty="0" smtClean="0"/>
              <a:t>(Manager </a:t>
            </a:r>
            <a:r>
              <a:rPr lang="en-US" sz="2000" dirty="0" err="1" smtClean="0"/>
              <a:t>manager</a:t>
            </a:r>
            <a:r>
              <a:rPr lang="en-US" sz="2000" dirty="0" smtClean="0"/>
              <a:t>, </a:t>
            </a:r>
            <a:r>
              <a:rPr lang="en-US" sz="2000" dirty="0" err="1" smtClean="0"/>
              <a:t>EngineParameters</a:t>
            </a:r>
            <a:r>
              <a:rPr lang="en-US" sz="2000" dirty="0" smtClean="0"/>
              <a:t> </a:t>
            </a:r>
            <a:r>
              <a:rPr lang="en-US" sz="2000" dirty="0" err="1" smtClean="0"/>
              <a:t>params</a:t>
            </a:r>
            <a:r>
              <a:rPr lang="en-US" sz="2000" dirty="0" smtClean="0"/>
              <a:t>) {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manager.setEnableStreamStatusBlocks</a:t>
            </a:r>
            <a:r>
              <a:rPr lang="en-US" sz="2000" dirty="0" smtClean="0"/>
              <a:t>(false);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BuildConfig</a:t>
            </a:r>
            <a:r>
              <a:rPr lang="en-US" sz="2000" dirty="0" smtClean="0"/>
              <a:t> </a:t>
            </a:r>
            <a:r>
              <a:rPr lang="en-US" sz="2000" dirty="0" err="1" smtClean="0"/>
              <a:t>buildConfig</a:t>
            </a:r>
            <a:r>
              <a:rPr lang="en-US" sz="2000" dirty="0" smtClean="0"/>
              <a:t> = </a:t>
            </a:r>
            <a:r>
              <a:rPr lang="en-US" sz="2000" dirty="0" err="1" smtClean="0"/>
              <a:t>manager.getBuildConfig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buildConfig.setMPPRCostTableSearchRange</a:t>
            </a:r>
            <a:r>
              <a:rPr lang="en-US" sz="2000" dirty="0" smtClean="0"/>
              <a:t>(</a:t>
            </a:r>
            <a:br>
              <a:rPr lang="en-US" sz="2000" dirty="0" smtClean="0"/>
            </a:br>
            <a:r>
              <a:rPr lang="en-US" sz="2000" dirty="0" smtClean="0"/>
              <a:t>	    </a:t>
            </a:r>
            <a:r>
              <a:rPr lang="en-US" sz="2000" dirty="0" err="1" smtClean="0"/>
              <a:t>params.getMPPRStartCT</a:t>
            </a:r>
            <a:r>
              <a:rPr lang="en-US" sz="2000" dirty="0" smtClean="0"/>
              <a:t>(), </a:t>
            </a:r>
            <a:r>
              <a:rPr lang="en-US" sz="2000" dirty="0" err="1" smtClean="0"/>
              <a:t>params.getMPPREndCT</a:t>
            </a:r>
            <a:r>
              <a:rPr lang="en-US" sz="2000" dirty="0" smtClean="0"/>
              <a:t>());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buildConfig.setMPPRParallelism</a:t>
            </a:r>
            <a:r>
              <a:rPr lang="en-US" sz="2000" dirty="0" smtClean="0"/>
              <a:t>(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dirty="0" err="1" smtClean="0"/>
              <a:t>params.getMPPRThreads</a:t>
            </a:r>
            <a:r>
              <a:rPr lang="en-US" sz="2000" dirty="0" smtClean="0"/>
              <a:t>());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buildConfig.setMPPRRetryNearMissesThreshold</a:t>
            </a:r>
            <a:r>
              <a:rPr lang="en-US" sz="2000" dirty="0" smtClean="0"/>
              <a:t>(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dirty="0" err="1" smtClean="0"/>
              <a:t>params.getMPPRRetryThreshold</a:t>
            </a:r>
            <a:r>
              <a:rPr lang="en-US" sz="2000" dirty="0" smtClean="0"/>
              <a:t>());</a:t>
            </a:r>
          </a:p>
          <a:p>
            <a:pPr>
              <a:buNone/>
            </a:pPr>
            <a:r>
              <a:rPr lang="en-US" sz="2000" dirty="0" smtClean="0"/>
              <a:t>	}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example1Manager.maxj   4/4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9" y="1447801"/>
            <a:ext cx="8634572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Floating point numbers - </a:t>
            </a:r>
            <a:r>
              <a:rPr lang="en-US" dirty="0" err="1" smtClean="0"/>
              <a:t>DFEFloat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dfeFloat</a:t>
            </a:r>
            <a:r>
              <a:rPr lang="en-US" dirty="0" smtClean="0"/>
              <a:t>(</a:t>
            </a:r>
            <a:r>
              <a:rPr lang="en-US" dirty="0" err="1" smtClean="0"/>
              <a:t>exponent_bits</a:t>
            </a:r>
            <a:r>
              <a:rPr lang="en-US" dirty="0" smtClean="0"/>
              <a:t>, </a:t>
            </a:r>
            <a:r>
              <a:rPr lang="en-US" dirty="0" err="1" smtClean="0"/>
              <a:t>mantissa_bits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float ~ </a:t>
            </a:r>
            <a:r>
              <a:rPr lang="en-US" dirty="0" err="1" smtClean="0"/>
              <a:t>dfeFloat</a:t>
            </a:r>
            <a:r>
              <a:rPr lang="en-US" dirty="0" smtClean="0"/>
              <a:t>(8,24)</a:t>
            </a:r>
          </a:p>
          <a:p>
            <a:pPr lvl="1"/>
            <a:r>
              <a:rPr lang="en-US" dirty="0" smtClean="0"/>
              <a:t>double ~ </a:t>
            </a:r>
            <a:r>
              <a:rPr lang="en-US" dirty="0" err="1" smtClean="0"/>
              <a:t>dfeFloat</a:t>
            </a:r>
            <a:r>
              <a:rPr lang="en-US" dirty="0" smtClean="0"/>
              <a:t>(11,53)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Fixed point numbers - </a:t>
            </a:r>
            <a:r>
              <a:rPr lang="en-US" dirty="0" err="1" smtClean="0"/>
              <a:t>DFEFix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dfeFix</a:t>
            </a:r>
            <a:r>
              <a:rPr lang="en-US" dirty="0" smtClean="0"/>
              <a:t>(</a:t>
            </a:r>
            <a:r>
              <a:rPr lang="en-US" dirty="0" err="1" smtClean="0"/>
              <a:t>integer_bits</a:t>
            </a:r>
            <a:r>
              <a:rPr lang="en-US" dirty="0" smtClean="0"/>
              <a:t>, </a:t>
            </a:r>
            <a:r>
              <a:rPr lang="en-US" dirty="0" err="1" smtClean="0"/>
              <a:t>fractional_bits</a:t>
            </a:r>
            <a:r>
              <a:rPr lang="en-US" dirty="0" smtClean="0"/>
              <a:t>, </a:t>
            </a:r>
            <a:r>
              <a:rPr lang="en-US" dirty="0" err="1" smtClean="0"/>
              <a:t>sign_mode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SignMode.UNSIGNED</a:t>
            </a:r>
            <a:endParaRPr lang="en-US" dirty="0" smtClean="0"/>
          </a:p>
          <a:p>
            <a:pPr lvl="2"/>
            <a:r>
              <a:rPr lang="en-US" dirty="0" err="1" smtClean="0"/>
              <a:t>SignMode.TWOSCOMPLEMENT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Integers - </a:t>
            </a:r>
            <a:r>
              <a:rPr lang="en-US" dirty="0" err="1" smtClean="0"/>
              <a:t>DFEFix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dfeInt</a:t>
            </a:r>
            <a:r>
              <a:rPr lang="en-US" dirty="0" smtClean="0"/>
              <a:t>(bits) ~ </a:t>
            </a:r>
            <a:r>
              <a:rPr lang="en-US" dirty="0" err="1" smtClean="0"/>
              <a:t>dfeFix</a:t>
            </a:r>
            <a:r>
              <a:rPr lang="en-US" dirty="0" smtClean="0"/>
              <a:t>(bits, 0, </a:t>
            </a:r>
            <a:r>
              <a:rPr lang="en-US" dirty="0" err="1" smtClean="0"/>
              <a:t>SignMode.TWOSCOMPLEMENT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Unsigned integers - </a:t>
            </a:r>
            <a:r>
              <a:rPr lang="en-US" dirty="0" err="1" smtClean="0"/>
              <a:t>DFEFix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dfeUint</a:t>
            </a:r>
            <a:r>
              <a:rPr lang="en-US" dirty="0" smtClean="0"/>
              <a:t>(bits) ~ </a:t>
            </a:r>
            <a:r>
              <a:rPr lang="en-US" dirty="0" err="1" smtClean="0"/>
              <a:t>dfeFix</a:t>
            </a:r>
            <a:r>
              <a:rPr lang="en-US" dirty="0" smtClean="0"/>
              <a:t>(bits, 0, </a:t>
            </a:r>
            <a:r>
              <a:rPr lang="en-US" dirty="0" err="1" smtClean="0"/>
              <a:t>SignMode.UNSIGNED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Boolean – </a:t>
            </a:r>
            <a:r>
              <a:rPr lang="en-US" dirty="0" err="1" smtClean="0"/>
              <a:t>DFEFix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dfeBool</a:t>
            </a:r>
            <a:r>
              <a:rPr lang="en-US" dirty="0" smtClean="0"/>
              <a:t>() ~ </a:t>
            </a:r>
            <a:r>
              <a:rPr lang="en-US" dirty="0" err="1" smtClean="0"/>
              <a:t>dfeFix</a:t>
            </a:r>
            <a:r>
              <a:rPr lang="en-US" dirty="0" smtClean="0"/>
              <a:t>(1, 0, </a:t>
            </a:r>
            <a:r>
              <a:rPr lang="en-US" dirty="0" err="1" smtClean="0"/>
              <a:t>SignMode.UNSIGNED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 ~ true</a:t>
            </a:r>
          </a:p>
          <a:p>
            <a:pPr lvl="1"/>
            <a:r>
              <a:rPr lang="en-US" dirty="0" smtClean="0"/>
              <a:t>2 ~ false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Raw bits – </a:t>
            </a:r>
            <a:r>
              <a:rPr lang="en-US" dirty="0" err="1" smtClean="0"/>
              <a:t>DFERawBits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dfeRawBits</a:t>
            </a:r>
            <a:r>
              <a:rPr lang="en-US" dirty="0" smtClean="0"/>
              <a:t>(width)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Primitive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686800" cy="25572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a program </a:t>
            </a:r>
            <a:br>
              <a:rPr lang="en-US" dirty="0" smtClean="0"/>
            </a:br>
            <a:r>
              <a:rPr lang="en-US" dirty="0" smtClean="0"/>
              <a:t>that adds two arrays </a:t>
            </a:r>
            <a:br>
              <a:rPr lang="en-US" dirty="0" smtClean="0"/>
            </a:br>
            <a:r>
              <a:rPr lang="en-US" dirty="0" smtClean="0"/>
              <a:t>of floating point numbers. </a:t>
            </a:r>
          </a:p>
          <a:p>
            <a:r>
              <a:rPr lang="en-US" dirty="0" smtClean="0"/>
              <a:t>Program reads the size of arrays, </a:t>
            </a:r>
            <a:br>
              <a:rPr lang="en-US" dirty="0" smtClean="0"/>
            </a:br>
            <a:r>
              <a:rPr lang="en-US" dirty="0" smtClean="0"/>
              <a:t>makes two arrays</a:t>
            </a:r>
            <a:br>
              <a:rPr lang="en-US" dirty="0" smtClean="0"/>
            </a:br>
            <a:r>
              <a:rPr lang="en-US" dirty="0" smtClean="0"/>
              <a:t>with an arbitrary content (test inputs), </a:t>
            </a:r>
            <a:br>
              <a:rPr lang="en-US" dirty="0" smtClean="0"/>
            </a:br>
            <a:r>
              <a:rPr lang="en-US" dirty="0" smtClean="0"/>
              <a:t>and adds them using a MAX card.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No. 2: Vector Addition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package example2;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sz="1200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sz="1200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sz="1200" dirty="0" smtClean="0"/>
              <a:t>import com.maxeler.maxcompiler.v2.kernelcompiler.types.base.DFEVar;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public class example2Kernel extends Kernel {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private static final </a:t>
            </a:r>
            <a:r>
              <a:rPr lang="en-US" sz="1200" dirty="0" err="1" smtClean="0"/>
              <a:t>DFEType</a:t>
            </a:r>
            <a:r>
              <a:rPr lang="en-US" sz="1200" dirty="0" smtClean="0"/>
              <a:t> type = </a:t>
            </a:r>
            <a:r>
              <a:rPr lang="en-US" sz="1200" dirty="0" err="1" smtClean="0"/>
              <a:t>dfeFloat</a:t>
            </a:r>
            <a:r>
              <a:rPr lang="en-US" sz="1200" dirty="0" smtClean="0"/>
              <a:t>(8, 24);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public example2Kernel(</a:t>
            </a:r>
            <a:r>
              <a:rPr lang="en-US" sz="1200" dirty="0" err="1" smtClean="0"/>
              <a:t>KernelParameters</a:t>
            </a:r>
            <a:r>
              <a:rPr lang="en-US" sz="1200" dirty="0" smtClean="0"/>
              <a:t> parameters) {</a:t>
            </a:r>
          </a:p>
          <a:p>
            <a:pPr>
              <a:buNone/>
            </a:pPr>
            <a:r>
              <a:rPr lang="en-US" sz="1200" dirty="0" smtClean="0"/>
              <a:t>		super(parameters);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DFEVar</a:t>
            </a:r>
            <a:r>
              <a:rPr lang="en-US" sz="1200" dirty="0" smtClean="0"/>
              <a:t> x = </a:t>
            </a:r>
            <a:r>
              <a:rPr lang="en-US" sz="1200" dirty="0" err="1" smtClean="0"/>
              <a:t>io.input</a:t>
            </a:r>
            <a:r>
              <a:rPr lang="en-US" sz="1200" dirty="0" smtClean="0"/>
              <a:t>("x", type);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DFEVar</a:t>
            </a:r>
            <a:r>
              <a:rPr lang="en-US" sz="1200" dirty="0" smtClean="0"/>
              <a:t> y = </a:t>
            </a:r>
            <a:r>
              <a:rPr lang="en-US" sz="1200" dirty="0" err="1" smtClean="0"/>
              <a:t>io.input</a:t>
            </a:r>
            <a:r>
              <a:rPr lang="en-US" sz="1200" dirty="0" smtClean="0"/>
              <a:t>("y", type);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DFEVar</a:t>
            </a:r>
            <a:r>
              <a:rPr lang="en-US" sz="1200" dirty="0" smtClean="0"/>
              <a:t> result = x + y;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io.output</a:t>
            </a:r>
            <a:r>
              <a:rPr lang="en-US" sz="1200" dirty="0" smtClean="0"/>
              <a:t>("z", result, type);</a:t>
            </a:r>
          </a:p>
          <a:p>
            <a:pPr>
              <a:buNone/>
            </a:pPr>
            <a:r>
              <a:rPr lang="en-US" sz="1200" dirty="0" smtClean="0"/>
              <a:t>	}</a:t>
            </a:r>
          </a:p>
          <a:p>
            <a:pPr>
              <a:buNone/>
            </a:pPr>
            <a:r>
              <a:rPr lang="en-US" sz="1200" dirty="0" smtClean="0"/>
              <a:t>}</a:t>
            </a:r>
          </a:p>
          <a:p>
            <a:pPr>
              <a:buNone/>
            </a:pPr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example2Kernel.maxj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2242"/>
            <a:ext cx="8229600" cy="5224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package example2UnitTest;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import com.maxeler.maxcompiler.v2.managers.standard.SimulationManager;</a:t>
            </a:r>
          </a:p>
          <a:p>
            <a:pPr>
              <a:buNone/>
            </a:pPr>
            <a:r>
              <a:rPr lang="en-US" sz="1100" dirty="0" smtClean="0"/>
              <a:t>import example2.example2Kernel;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public class example2SimRunner {</a:t>
            </a:r>
          </a:p>
          <a:p>
            <a:pPr>
              <a:buNone/>
            </a:pPr>
            <a:r>
              <a:rPr lang="en-US" sz="1100" dirty="0" smtClean="0"/>
              <a:t>	public static void main(String[] </a:t>
            </a:r>
            <a:r>
              <a:rPr lang="en-US" sz="1100" dirty="0" err="1" smtClean="0"/>
              <a:t>args</a:t>
            </a:r>
            <a:r>
              <a:rPr lang="en-US" sz="1100" dirty="0" smtClean="0"/>
              <a:t>) {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SimulationManager</a:t>
            </a:r>
            <a:r>
              <a:rPr lang="en-US" sz="1100" dirty="0" smtClean="0"/>
              <a:t> m = new </a:t>
            </a:r>
            <a:r>
              <a:rPr lang="en-US" sz="1100" dirty="0" err="1" smtClean="0"/>
              <a:t>SimulationManager</a:t>
            </a:r>
            <a:r>
              <a:rPr lang="en-US" sz="1100" dirty="0" smtClean="0"/>
              <a:t>("example2Sim");</a:t>
            </a:r>
          </a:p>
          <a:p>
            <a:pPr>
              <a:buNone/>
            </a:pPr>
            <a:r>
              <a:rPr lang="en-US" sz="1100" dirty="0" smtClean="0"/>
              <a:t>		example2Kernel k = new example2Kernel( </a:t>
            </a:r>
            <a:r>
              <a:rPr lang="en-US" sz="1100" dirty="0" err="1" smtClean="0"/>
              <a:t>m.makeKernelParameters</a:t>
            </a:r>
            <a:r>
              <a:rPr lang="en-US" sz="1100" dirty="0" smtClean="0"/>
              <a:t>() 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m.setKernel</a:t>
            </a:r>
            <a:r>
              <a:rPr lang="en-US" sz="1100" dirty="0" smtClean="0"/>
              <a:t>(k);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m.setInputData</a:t>
            </a:r>
            <a:r>
              <a:rPr lang="en-US" sz="1100" dirty="0" smtClean="0"/>
              <a:t>("x", 1, 2, 3, 4, 5, 6, 7, 8);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m.setInputData</a:t>
            </a:r>
            <a:r>
              <a:rPr lang="en-US" sz="1100" dirty="0" smtClean="0"/>
              <a:t>("y", 2, 3, 4, 5, 6, 7, 8, 9);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m.setKernelCycles</a:t>
            </a:r>
            <a:r>
              <a:rPr lang="en-US" sz="1100" dirty="0" smtClean="0"/>
              <a:t>(8);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m.runTest</a:t>
            </a:r>
            <a:r>
              <a:rPr lang="en-US" sz="1100" dirty="0" smtClean="0"/>
              <a:t>();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m.dumpOutput</a:t>
            </a:r>
            <a:r>
              <a:rPr lang="en-US" sz="1100" dirty="0" smtClean="0"/>
              <a:t>();</a:t>
            </a:r>
          </a:p>
          <a:p>
            <a:pPr>
              <a:buNone/>
            </a:pPr>
            <a:r>
              <a:rPr lang="en-US" sz="1100" dirty="0" smtClean="0"/>
              <a:t>		double </a:t>
            </a:r>
            <a:r>
              <a:rPr lang="en-US" sz="1100" dirty="0" err="1" smtClean="0"/>
              <a:t>expectedOutput</a:t>
            </a:r>
            <a:r>
              <a:rPr lang="en-US" sz="1100" dirty="0" smtClean="0"/>
              <a:t>[] = { 3, 5, 7, 9, 11, 13, 15, 17 };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m.checkOutputData</a:t>
            </a:r>
            <a:r>
              <a:rPr lang="en-US" sz="1100" dirty="0" smtClean="0"/>
              <a:t>("z", </a:t>
            </a:r>
            <a:r>
              <a:rPr lang="en-US" sz="1100" dirty="0" err="1" smtClean="0"/>
              <a:t>expectedOutput</a:t>
            </a:r>
            <a:r>
              <a:rPr lang="en-US" sz="1100" dirty="0" smtClean="0"/>
              <a:t>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m.logMsg</a:t>
            </a:r>
            <a:r>
              <a:rPr lang="en-US" sz="1100" dirty="0" smtClean="0"/>
              <a:t>("Test passed OK!");</a:t>
            </a:r>
          </a:p>
          <a:p>
            <a:pPr>
              <a:buNone/>
            </a:pPr>
            <a:r>
              <a:rPr lang="en-US" sz="1100" dirty="0" smtClean="0"/>
              <a:t>	}</a:t>
            </a:r>
          </a:p>
          <a:p>
            <a:pPr>
              <a:buNone/>
            </a:pPr>
            <a:r>
              <a:rPr lang="en-US" sz="11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example2SimRunner.maxj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#include &lt;</a:t>
            </a:r>
            <a:r>
              <a:rPr lang="en-US" sz="1200" dirty="0" err="1" smtClean="0"/>
              <a:t>math.h</a:t>
            </a:r>
            <a:r>
              <a:rPr lang="en-US" sz="1200" dirty="0" smtClean="0"/>
              <a:t>&gt;</a:t>
            </a:r>
          </a:p>
          <a:p>
            <a:pPr>
              <a:buNone/>
            </a:pPr>
            <a:r>
              <a:rPr lang="en-US" sz="1200" dirty="0" smtClean="0"/>
              <a:t>#include &lt;</a:t>
            </a:r>
            <a:r>
              <a:rPr lang="en-US" sz="1200" dirty="0" err="1" smtClean="0"/>
              <a:t>stdio.h</a:t>
            </a:r>
            <a:r>
              <a:rPr lang="en-US" sz="1200" dirty="0" smtClean="0"/>
              <a:t>&gt;</a:t>
            </a:r>
          </a:p>
          <a:p>
            <a:pPr>
              <a:buNone/>
            </a:pPr>
            <a:r>
              <a:rPr lang="en-US" sz="1200" dirty="0" smtClean="0"/>
              <a:t>#include &lt;</a:t>
            </a:r>
            <a:r>
              <a:rPr lang="en-US" sz="1200" dirty="0" err="1" smtClean="0"/>
              <a:t>stdlib.h</a:t>
            </a:r>
            <a:r>
              <a:rPr lang="en-US" sz="1200" dirty="0" smtClean="0"/>
              <a:t>&gt;</a:t>
            </a:r>
          </a:p>
          <a:p>
            <a:pPr>
              <a:buNone/>
            </a:pPr>
            <a:r>
              <a:rPr lang="en-US" sz="1200" dirty="0" smtClean="0"/>
              <a:t>#include &lt;</a:t>
            </a:r>
            <a:r>
              <a:rPr lang="en-US" sz="1200" dirty="0" err="1" smtClean="0"/>
              <a:t>inttypes.h</a:t>
            </a:r>
            <a:r>
              <a:rPr lang="en-US" sz="1200" dirty="0" smtClean="0"/>
              <a:t>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#include "</a:t>
            </a:r>
            <a:r>
              <a:rPr lang="en-US" sz="1200" dirty="0" err="1" smtClean="0"/>
              <a:t>Maxfiles.h</a:t>
            </a:r>
            <a:r>
              <a:rPr lang="en-US" sz="1200" dirty="0" smtClean="0"/>
              <a:t>"</a:t>
            </a:r>
          </a:p>
          <a:p>
            <a:pPr>
              <a:buNone/>
            </a:pPr>
            <a:r>
              <a:rPr lang="en-US" sz="1200" dirty="0" smtClean="0"/>
              <a:t>#include "</a:t>
            </a:r>
            <a:r>
              <a:rPr lang="en-US" sz="1200" dirty="0" err="1" smtClean="0"/>
              <a:t>MaxSLiCInterface.h</a:t>
            </a:r>
            <a:r>
              <a:rPr lang="en-US" sz="1200" dirty="0" smtClean="0"/>
              <a:t>"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err="1" smtClean="0"/>
              <a:t>int</a:t>
            </a:r>
            <a:r>
              <a:rPr lang="en-US" sz="1200" dirty="0" smtClean="0"/>
              <a:t> main(void) {</a:t>
            </a:r>
          </a:p>
          <a:p>
            <a:pPr>
              <a:buNone/>
            </a:pPr>
            <a:r>
              <a:rPr lang="en-US" sz="1200" dirty="0" smtClean="0"/>
              <a:t>	float *data_in1, *data_in2, *</a:t>
            </a:r>
            <a:r>
              <a:rPr lang="en-US" sz="1200" dirty="0" err="1" smtClean="0"/>
              <a:t>data_out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	uint64_t N, </a:t>
            </a:r>
            <a:r>
              <a:rPr lang="en-US" sz="1200" dirty="0" err="1" smtClean="0"/>
              <a:t>i</a:t>
            </a:r>
            <a:r>
              <a:rPr lang="en-US" sz="1200" dirty="0" smtClean="0"/>
              <a:t>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printf</a:t>
            </a:r>
            <a:r>
              <a:rPr lang="en-US" sz="1200" dirty="0" smtClean="0"/>
              <a:t>("Enter size of array: ");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scanf</a:t>
            </a:r>
            <a:r>
              <a:rPr lang="en-US" sz="1200" dirty="0" smtClean="0"/>
              <a:t>("%"PRIu64, &amp;N);</a:t>
            </a:r>
          </a:p>
          <a:p>
            <a:pPr>
              <a:buNone/>
            </a:pPr>
            <a:r>
              <a:rPr lang="en-US" sz="1200" dirty="0" smtClean="0"/>
              <a:t>	data_in1 = </a:t>
            </a:r>
            <a:r>
              <a:rPr lang="en-US" sz="1200" dirty="0" err="1" smtClean="0"/>
              <a:t>malloc</a:t>
            </a:r>
            <a:r>
              <a:rPr lang="en-US" sz="1200" dirty="0" smtClean="0"/>
              <a:t>(N * </a:t>
            </a:r>
            <a:r>
              <a:rPr lang="en-US" sz="1200" dirty="0" err="1" smtClean="0"/>
              <a:t>sizeof</a:t>
            </a:r>
            <a:r>
              <a:rPr lang="en-US" sz="1200" dirty="0" smtClean="0"/>
              <a:t>(float));</a:t>
            </a:r>
          </a:p>
          <a:p>
            <a:pPr>
              <a:buNone/>
            </a:pPr>
            <a:r>
              <a:rPr lang="en-US" sz="1200" dirty="0" smtClean="0"/>
              <a:t>	data_in2 = </a:t>
            </a:r>
            <a:r>
              <a:rPr lang="en-US" sz="1200" dirty="0" err="1" smtClean="0"/>
              <a:t>malloc</a:t>
            </a:r>
            <a:r>
              <a:rPr lang="en-US" sz="1200" dirty="0" smtClean="0"/>
              <a:t>(N * </a:t>
            </a:r>
            <a:r>
              <a:rPr lang="en-US" sz="1200" dirty="0" err="1" smtClean="0"/>
              <a:t>sizeof</a:t>
            </a:r>
            <a:r>
              <a:rPr lang="en-US" sz="1200" dirty="0" smtClean="0"/>
              <a:t>(float));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data_out</a:t>
            </a:r>
            <a:r>
              <a:rPr lang="en-US" sz="1200" dirty="0" smtClean="0"/>
              <a:t> = </a:t>
            </a:r>
            <a:r>
              <a:rPr lang="en-US" sz="1200" dirty="0" err="1" smtClean="0"/>
              <a:t>malloc</a:t>
            </a:r>
            <a:r>
              <a:rPr lang="en-US" sz="1200" dirty="0" smtClean="0"/>
              <a:t>(N * </a:t>
            </a:r>
            <a:r>
              <a:rPr lang="en-US" sz="1200" dirty="0" err="1" smtClean="0"/>
              <a:t>sizeof</a:t>
            </a:r>
            <a:r>
              <a:rPr lang="en-US" sz="1200" dirty="0" smtClean="0"/>
              <a:t>(float));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for (</a:t>
            </a:r>
            <a:r>
              <a:rPr lang="en-US" sz="1200" dirty="0" err="1" smtClean="0"/>
              <a:t>i</a:t>
            </a:r>
            <a:r>
              <a:rPr lang="en-US" sz="1200" dirty="0" smtClean="0"/>
              <a:t> = 0; </a:t>
            </a:r>
            <a:r>
              <a:rPr lang="en-US" sz="1200" dirty="0" err="1" smtClean="0"/>
              <a:t>i</a:t>
            </a:r>
            <a:r>
              <a:rPr lang="en-US" sz="1200" dirty="0" smtClean="0"/>
              <a:t> &lt; N; ++</a:t>
            </a:r>
            <a:r>
              <a:rPr lang="en-US" sz="1200" dirty="0" err="1" smtClean="0"/>
              <a:t>i</a:t>
            </a:r>
            <a:r>
              <a:rPr lang="en-US" sz="1200" dirty="0" smtClean="0"/>
              <a:t>) {</a:t>
            </a:r>
          </a:p>
          <a:p>
            <a:pPr>
              <a:buNone/>
            </a:pPr>
            <a:r>
              <a:rPr lang="en-US" sz="1200" dirty="0" smtClean="0"/>
              <a:t>		data_in1[</a:t>
            </a:r>
            <a:r>
              <a:rPr lang="en-US" sz="1200" dirty="0" err="1" smtClean="0"/>
              <a:t>i</a:t>
            </a:r>
            <a:r>
              <a:rPr lang="en-US" sz="1200" dirty="0" smtClean="0"/>
              <a:t>] = (random() % 100) / 100.0 * 100;</a:t>
            </a:r>
          </a:p>
          <a:p>
            <a:pPr>
              <a:buNone/>
            </a:pPr>
            <a:r>
              <a:rPr lang="en-US" sz="1200" dirty="0" smtClean="0"/>
              <a:t>		data_in2[</a:t>
            </a:r>
            <a:r>
              <a:rPr lang="en-US" sz="1200" dirty="0" err="1" smtClean="0"/>
              <a:t>i</a:t>
            </a:r>
            <a:r>
              <a:rPr lang="en-US" sz="1200" dirty="0" smtClean="0"/>
              <a:t>] = (random() % 100) / 100.0 * 100;</a:t>
            </a:r>
          </a:p>
          <a:p>
            <a:pPr>
              <a:buNone/>
            </a:pPr>
            <a:r>
              <a:rPr lang="en-US" sz="1200" dirty="0" smtClean="0"/>
              <a:t>	}</a:t>
            </a:r>
          </a:p>
          <a:p>
            <a:pPr>
              <a:buNone/>
            </a:pP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example2CpuCode.c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("Running on DFE.\n");</a:t>
            </a:r>
          </a:p>
          <a:p>
            <a:pPr>
              <a:buNone/>
            </a:pPr>
            <a:r>
              <a:rPr lang="en-US" dirty="0" smtClean="0"/>
              <a:t>	example2(N, data_in1, data_in2, </a:t>
            </a:r>
            <a:r>
              <a:rPr lang="en-US" dirty="0" err="1" smtClean="0"/>
              <a:t>data_out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DFE.\n");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data_in1[</a:t>
            </a:r>
            <a:r>
              <a:rPr lang="en-US" dirty="0" err="1" smtClean="0"/>
              <a:t>i</a:t>
            </a:r>
            <a:r>
              <a:rPr lang="en-US" dirty="0" smtClean="0"/>
              <a:t>] + data_in2[</a:t>
            </a:r>
            <a:r>
              <a:rPr lang="en-US" dirty="0" err="1" smtClean="0"/>
              <a:t>i</a:t>
            </a:r>
            <a:r>
              <a:rPr lang="en-US" dirty="0" smtClean="0"/>
              <a:t>]) 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%"PRIu64".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	(float) data_in1[</a:t>
            </a:r>
            <a:r>
              <a:rPr lang="en-US" dirty="0" err="1" smtClean="0"/>
              <a:t>i</a:t>
            </a:r>
            <a:r>
              <a:rPr lang="en-US" dirty="0" smtClean="0"/>
              <a:t>] + data_in2[</a:t>
            </a:r>
            <a:r>
              <a:rPr lang="en-US" dirty="0" err="1" smtClean="0"/>
              <a:t>i</a:t>
            </a:r>
            <a:r>
              <a:rPr lang="en-US" dirty="0" smtClean="0"/>
              <a:t>],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("Done.\n");</a:t>
            </a:r>
          </a:p>
          <a:p>
            <a:pPr>
              <a:buNone/>
            </a:pPr>
            <a:r>
              <a:rPr lang="en-US" dirty="0" smtClean="0"/>
              <a:t>	free(data_in1);free(data_in2);free(</a:t>
            </a:r>
            <a:r>
              <a:rPr lang="en-US" dirty="0" err="1" smtClean="0"/>
              <a:t>data_out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example2CpuCode.c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...</a:t>
            </a:r>
          </a:p>
          <a:p>
            <a:pPr>
              <a:buNone/>
            </a:pPr>
            <a:r>
              <a:rPr lang="en-US" dirty="0" smtClean="0"/>
              <a:t>private static 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interfaceDefault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engine_interface</a:t>
            </a:r>
            <a:r>
              <a:rPr lang="en-US" dirty="0" smtClean="0"/>
              <a:t> = new </a:t>
            </a:r>
            <a:r>
              <a:rPr lang="en-US" dirty="0" err="1" smtClean="0"/>
              <a:t>EngineInterface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CPUTypes</a:t>
            </a:r>
            <a:r>
              <a:rPr lang="en-US" dirty="0" smtClean="0"/>
              <a:t>   type = </a:t>
            </a:r>
            <a:r>
              <a:rPr lang="en-US" dirty="0" err="1" smtClean="0"/>
              <a:t>CPUTypes.FLOAT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       size = </a:t>
            </a:r>
            <a:r>
              <a:rPr lang="en-US" dirty="0" err="1" smtClean="0"/>
              <a:t>type.sizeInBytes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InterfaceParam</a:t>
            </a:r>
            <a:r>
              <a:rPr lang="en-US" dirty="0" smtClean="0"/>
              <a:t>  N    = </a:t>
            </a:r>
            <a:r>
              <a:rPr lang="en-US" dirty="0" err="1" smtClean="0"/>
              <a:t>engine_interface.addParam</a:t>
            </a:r>
            <a:r>
              <a:rPr lang="en-US" dirty="0" smtClean="0"/>
              <a:t>("N", 				CPUTypes.UINT64);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engine_interface.setTicks</a:t>
            </a:r>
            <a:r>
              <a:rPr lang="en-US" dirty="0" smtClean="0"/>
              <a:t>(</a:t>
            </a:r>
            <a:r>
              <a:rPr lang="en-US" dirty="0" err="1" smtClean="0"/>
              <a:t>s_kernelName</a:t>
            </a:r>
            <a:r>
              <a:rPr lang="en-US" dirty="0" smtClean="0"/>
              <a:t>, N);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("x",   type, N * size);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("y",   type, N * size);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("z", type, N * size);</a:t>
            </a:r>
          </a:p>
          <a:p>
            <a:pPr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engine_interface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example2Manager.c (part)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1"/>
            <a:ext cx="85344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the same as in the example no 2, </a:t>
            </a:r>
            <a:br>
              <a:rPr lang="en-US" dirty="0" smtClean="0"/>
            </a:br>
            <a:r>
              <a:rPr lang="en-US" dirty="0" smtClean="0"/>
              <a:t>with the following modification: </a:t>
            </a:r>
          </a:p>
          <a:p>
            <a:pPr>
              <a:buNone/>
            </a:pP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one input array contains floating point numbers,</a:t>
            </a:r>
            <a:br>
              <a:rPr lang="en-US" dirty="0" smtClean="0"/>
            </a:br>
            <a:r>
              <a:rPr lang="en-US" dirty="0" smtClean="0"/>
              <a:t>and the other one contains integers.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 3: Type Mixing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n-US" dirty="0" err="1" smtClean="0"/>
              <a:t>Lemas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1. The how-to and how-not-to is important to know!</a:t>
            </a:r>
          </a:p>
          <a:p>
            <a:pPr lvl="1"/>
            <a:r>
              <a:rPr lang="en-US" dirty="0" smtClean="0"/>
              <a:t>2. The what-to and what-not-to is important to know!</a:t>
            </a:r>
          </a:p>
          <a:p>
            <a:endParaRPr lang="en-US" dirty="0" smtClean="0"/>
          </a:p>
          <a:p>
            <a:r>
              <a:rPr lang="en-US" dirty="0" smtClean="0"/>
              <a:t>N.B.</a:t>
            </a:r>
          </a:p>
          <a:p>
            <a:pPr lvl="1"/>
            <a:r>
              <a:rPr lang="en-US" dirty="0" smtClean="0"/>
              <a:t>The how-to is taught through</a:t>
            </a:r>
            <a:br>
              <a:rPr lang="en-US" dirty="0" smtClean="0"/>
            </a:br>
            <a:r>
              <a:rPr lang="en-US" dirty="0" smtClean="0"/>
              <a:t>most of the examples to follow </a:t>
            </a:r>
            <a:br>
              <a:rPr lang="en-US" dirty="0" smtClean="0"/>
            </a:br>
            <a:r>
              <a:rPr lang="en-US" dirty="0" smtClean="0"/>
              <a:t>(all except the introductory ones).</a:t>
            </a:r>
          </a:p>
          <a:p>
            <a:pPr lvl="1"/>
            <a:r>
              <a:rPr lang="en-US" dirty="0" smtClean="0"/>
              <a:t>The what-to/what-not-to is taught using a figure.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Casting here means moving data from one form to another,</a:t>
            </a:r>
            <a:br>
              <a:rPr lang="en-US" dirty="0" smtClean="0"/>
            </a:br>
            <a:r>
              <a:rPr lang="en-US" dirty="0" smtClean="0"/>
              <a:t>without changing their essence.</a:t>
            </a:r>
          </a:p>
          <a:p>
            <a:endParaRPr lang="en-US" dirty="0" smtClean="0"/>
          </a:p>
          <a:p>
            <a:r>
              <a:rPr lang="en-US" dirty="0" smtClean="0"/>
              <a:t>Type is:</a:t>
            </a:r>
          </a:p>
          <a:p>
            <a:pPr lvl="1"/>
            <a:r>
              <a:rPr lang="en-US" dirty="0" smtClean="0"/>
              <a:t>specified for inputs and outputs,</a:t>
            </a:r>
          </a:p>
          <a:p>
            <a:pPr lvl="1"/>
            <a:r>
              <a:rPr lang="en-US" dirty="0" smtClean="0"/>
              <a:t>propagated from inputs, down the dataflow graph to outputs,</a:t>
            </a:r>
          </a:p>
          <a:p>
            <a:pPr lvl="1"/>
            <a:r>
              <a:rPr lang="en-US" dirty="0" smtClean="0"/>
              <a:t>used to check that output stream has correct type.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conversion is needed, </a:t>
            </a:r>
            <a:br>
              <a:rPr lang="en-US" dirty="0" smtClean="0"/>
            </a:br>
            <a:r>
              <a:rPr lang="en-US" dirty="0" smtClean="0"/>
              <a:t>explicit conversion (cast) is required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to do it?</a:t>
            </a:r>
          </a:p>
          <a:p>
            <a:pPr lvl="1"/>
            <a:r>
              <a:rPr lang="en-US" dirty="0" smtClean="0"/>
              <a:t>use the method cast in class </a:t>
            </a:r>
            <a:r>
              <a:rPr lang="en-US" dirty="0" err="1" smtClean="0"/>
              <a:t>DFEVar</a:t>
            </a:r>
            <a:r>
              <a:rPr lang="en-US" dirty="0" smtClean="0"/>
              <a:t>,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Additional hardware required</a:t>
            </a:r>
            <a:br>
              <a:rPr lang="en-US" dirty="0" smtClean="0"/>
            </a:br>
            <a:r>
              <a:rPr lang="en-US" dirty="0" smtClean="0"/>
              <a:t>(especially for conversion to or from floating point numbers),</a:t>
            </a:r>
          </a:p>
          <a:p>
            <a:pPr lvl="1"/>
            <a:r>
              <a:rPr lang="en-US" dirty="0" smtClean="0"/>
              <a:t>introduces additional latency.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Cast between a floating point number and an integer number </a:t>
            </a:r>
            <a:br>
              <a:rPr lang="en-US" dirty="0" smtClean="0"/>
            </a:br>
            <a:r>
              <a:rPr lang="en-US" dirty="0" smtClean="0"/>
              <a:t>is done by rounding to the nearest integer!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package example3;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sz="1200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sz="1200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sz="1200" dirty="0" smtClean="0"/>
              <a:t>import com.maxeler.maxcompiler.v2.kernelcompiler.types.base.DFEVar;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public class example3Kernel extends Kernel {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private static final </a:t>
            </a:r>
            <a:r>
              <a:rPr lang="en-US" sz="1200" dirty="0" err="1" smtClean="0"/>
              <a:t>DFEType</a:t>
            </a:r>
            <a:r>
              <a:rPr lang="en-US" sz="1200" dirty="0" smtClean="0"/>
              <a:t> type1 = </a:t>
            </a:r>
            <a:r>
              <a:rPr lang="en-US" sz="1200" dirty="0" err="1" smtClean="0"/>
              <a:t>dfeFloat</a:t>
            </a:r>
            <a:r>
              <a:rPr lang="en-US" sz="1200" dirty="0" smtClean="0"/>
              <a:t>(8, 24), </a:t>
            </a:r>
            <a:r>
              <a:rPr lang="en-US" sz="1200" dirty="0" smtClean="0">
                <a:solidFill>
                  <a:srgbClr val="FF0000"/>
                </a:solidFill>
              </a:rPr>
              <a:t>type2 = </a:t>
            </a:r>
            <a:r>
              <a:rPr lang="en-US" sz="1200" dirty="0" err="1" smtClean="0">
                <a:solidFill>
                  <a:srgbClr val="FF0000"/>
                </a:solidFill>
              </a:rPr>
              <a:t>dfeInt</a:t>
            </a:r>
            <a:r>
              <a:rPr lang="en-US" sz="1200" dirty="0" smtClean="0">
                <a:solidFill>
                  <a:srgbClr val="FF0000"/>
                </a:solidFill>
              </a:rPr>
              <a:t>(32)</a:t>
            </a:r>
            <a:r>
              <a:rPr lang="en-US" sz="1200" dirty="0" smtClean="0"/>
              <a:t>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public example3Kernel(</a:t>
            </a:r>
            <a:r>
              <a:rPr lang="en-US" sz="1200" dirty="0" err="1" smtClean="0"/>
              <a:t>KernelParameters</a:t>
            </a:r>
            <a:r>
              <a:rPr lang="en-US" sz="1200" dirty="0" smtClean="0"/>
              <a:t> parameters) {</a:t>
            </a:r>
          </a:p>
          <a:p>
            <a:pPr>
              <a:buNone/>
            </a:pPr>
            <a:r>
              <a:rPr lang="en-US" sz="1200" dirty="0" smtClean="0"/>
              <a:t>		super(parameters);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DFEVar</a:t>
            </a:r>
            <a:r>
              <a:rPr lang="en-US" sz="1200" dirty="0" smtClean="0"/>
              <a:t> x = </a:t>
            </a:r>
            <a:r>
              <a:rPr lang="en-US" sz="1200" dirty="0" err="1" smtClean="0"/>
              <a:t>io.input</a:t>
            </a:r>
            <a:r>
              <a:rPr lang="en-US" sz="1200" dirty="0" smtClean="0"/>
              <a:t>("x", type1);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DFEVar</a:t>
            </a:r>
            <a:r>
              <a:rPr lang="en-US" sz="1200" dirty="0" smtClean="0"/>
              <a:t> y = </a:t>
            </a:r>
            <a:r>
              <a:rPr lang="en-US" sz="1200" dirty="0" err="1" smtClean="0"/>
              <a:t>io.input</a:t>
            </a:r>
            <a:r>
              <a:rPr lang="en-US" sz="1200" dirty="0" smtClean="0"/>
              <a:t>("y", </a:t>
            </a:r>
            <a:r>
              <a:rPr lang="en-US" sz="1200" dirty="0" smtClean="0">
                <a:solidFill>
                  <a:srgbClr val="FF0000"/>
                </a:solidFill>
              </a:rPr>
              <a:t>type2</a:t>
            </a:r>
            <a:r>
              <a:rPr lang="en-US" sz="1200" dirty="0" smtClean="0"/>
              <a:t>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DFEVar</a:t>
            </a:r>
            <a:r>
              <a:rPr lang="en-US" sz="1200" dirty="0" smtClean="0"/>
              <a:t> result = x + </a:t>
            </a:r>
            <a:r>
              <a:rPr lang="en-US" sz="1200" dirty="0" err="1" smtClean="0">
                <a:solidFill>
                  <a:srgbClr val="FF0000"/>
                </a:solidFill>
              </a:rPr>
              <a:t>y.cast</a:t>
            </a:r>
            <a:r>
              <a:rPr lang="en-US" sz="1200" dirty="0" smtClean="0">
                <a:solidFill>
                  <a:srgbClr val="FF0000"/>
                </a:solidFill>
              </a:rPr>
              <a:t>(type1)</a:t>
            </a:r>
            <a:r>
              <a:rPr lang="en-US" sz="1200" dirty="0" smtClean="0"/>
              <a:t>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io.output</a:t>
            </a:r>
            <a:r>
              <a:rPr lang="en-US" sz="1200" dirty="0" smtClean="0"/>
              <a:t>("z", result, type1);</a:t>
            </a:r>
          </a:p>
          <a:p>
            <a:pPr>
              <a:buNone/>
            </a:pPr>
            <a:r>
              <a:rPr lang="en-US" sz="1200" dirty="0" smtClean="0"/>
              <a:t>	}</a:t>
            </a:r>
          </a:p>
          <a:p>
            <a:pPr>
              <a:buNone/>
            </a:pP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example3Kernel.maxj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package example3UnitTest;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import com.maxeler.maxcompiler.v2.managers.standard.SimulationManager;</a:t>
            </a:r>
          </a:p>
          <a:p>
            <a:pPr>
              <a:buNone/>
            </a:pPr>
            <a:r>
              <a:rPr lang="en-US" sz="1200" dirty="0" smtClean="0"/>
              <a:t>import example2.example2Kernel;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public class example2SimRunner {</a:t>
            </a:r>
          </a:p>
          <a:p>
            <a:pPr>
              <a:buNone/>
            </a:pPr>
            <a:r>
              <a:rPr lang="en-US" sz="1200" dirty="0" smtClean="0"/>
              <a:t>	public static void main(String[] </a:t>
            </a:r>
            <a:r>
              <a:rPr lang="en-US" sz="1200" dirty="0" err="1" smtClean="0"/>
              <a:t>args</a:t>
            </a:r>
            <a:r>
              <a:rPr lang="en-US" sz="1200" dirty="0" smtClean="0"/>
              <a:t>) {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SimulationManager</a:t>
            </a:r>
            <a:r>
              <a:rPr lang="en-US" sz="1200" dirty="0" smtClean="0"/>
              <a:t> m = new </a:t>
            </a:r>
            <a:r>
              <a:rPr lang="en-US" sz="1200" dirty="0" err="1" smtClean="0"/>
              <a:t>SimulationManager</a:t>
            </a:r>
            <a:r>
              <a:rPr lang="en-US" sz="1200" dirty="0" smtClean="0"/>
              <a:t>("example3Sim");</a:t>
            </a:r>
          </a:p>
          <a:p>
            <a:pPr>
              <a:buNone/>
            </a:pPr>
            <a:r>
              <a:rPr lang="en-US" sz="1200" dirty="0" smtClean="0"/>
              <a:t>		example3Kernel k = new example3Kernel( </a:t>
            </a:r>
            <a:r>
              <a:rPr lang="en-US" sz="1200" dirty="0" err="1" smtClean="0"/>
              <a:t>m.makeKernelParameters</a:t>
            </a:r>
            <a:r>
              <a:rPr lang="en-US" sz="1200" dirty="0" smtClean="0"/>
              <a:t>() );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m.setKernel</a:t>
            </a:r>
            <a:r>
              <a:rPr lang="en-US" sz="1200" dirty="0" smtClean="0"/>
              <a:t>(k);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m.setInputData</a:t>
            </a:r>
            <a:r>
              <a:rPr lang="en-US" sz="1200" dirty="0" smtClean="0"/>
              <a:t>("x", 1, 2, 3, 4, 5, 6, 7, 8);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m.setInputData</a:t>
            </a:r>
            <a:r>
              <a:rPr lang="en-US" sz="1200" dirty="0" smtClean="0"/>
              <a:t>("y", 2, 3, 4, 5, 6, 7, 8, 9);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m.setKernelCycles</a:t>
            </a:r>
            <a:r>
              <a:rPr lang="en-US" sz="1200" dirty="0" smtClean="0"/>
              <a:t>(8);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m.runTest</a:t>
            </a:r>
            <a:r>
              <a:rPr lang="en-US" sz="1200" dirty="0" smtClean="0"/>
              <a:t>();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m.dumpOutput</a:t>
            </a:r>
            <a:r>
              <a:rPr lang="en-US" sz="1200" dirty="0" smtClean="0"/>
              <a:t>();</a:t>
            </a:r>
          </a:p>
          <a:p>
            <a:pPr>
              <a:buNone/>
            </a:pPr>
            <a:r>
              <a:rPr lang="en-US" sz="1200" dirty="0" smtClean="0"/>
              <a:t>		double </a:t>
            </a:r>
            <a:r>
              <a:rPr lang="en-US" sz="1200" dirty="0" err="1" smtClean="0"/>
              <a:t>expectedOutput</a:t>
            </a:r>
            <a:r>
              <a:rPr lang="en-US" sz="1200" dirty="0" smtClean="0"/>
              <a:t>[] = { 3, 5, 7, 9, 11, 13, 15, 17 };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m.checkOutputData</a:t>
            </a:r>
            <a:r>
              <a:rPr lang="en-US" sz="1200" dirty="0" smtClean="0"/>
              <a:t>("z", </a:t>
            </a:r>
            <a:r>
              <a:rPr lang="en-US" sz="1200" dirty="0" err="1" smtClean="0"/>
              <a:t>expectedOutput</a:t>
            </a:r>
            <a:r>
              <a:rPr lang="en-US" sz="1200" dirty="0" smtClean="0"/>
              <a:t>);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m.logMsg</a:t>
            </a:r>
            <a:r>
              <a:rPr lang="en-US" sz="1200" dirty="0" smtClean="0"/>
              <a:t>("Test passed OK!");</a:t>
            </a:r>
          </a:p>
          <a:p>
            <a:pPr>
              <a:buNone/>
            </a:pPr>
            <a:r>
              <a:rPr lang="en-US" sz="1200" dirty="0" smtClean="0"/>
              <a:t>	}</a:t>
            </a:r>
          </a:p>
          <a:p>
            <a:pPr>
              <a:buNone/>
            </a:pPr>
            <a:r>
              <a:rPr lang="en-US" sz="12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example3SimRunner.maxj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#include &lt;</a:t>
            </a:r>
            <a:r>
              <a:rPr lang="en-US" sz="1200" dirty="0" err="1" smtClean="0"/>
              <a:t>math.h</a:t>
            </a:r>
            <a:r>
              <a:rPr lang="en-US" sz="1200" dirty="0" smtClean="0"/>
              <a:t>&gt;</a:t>
            </a:r>
          </a:p>
          <a:p>
            <a:pPr>
              <a:buNone/>
            </a:pPr>
            <a:r>
              <a:rPr lang="en-US" sz="1200" dirty="0" smtClean="0"/>
              <a:t>#include &lt;</a:t>
            </a:r>
            <a:r>
              <a:rPr lang="en-US" sz="1200" dirty="0" err="1" smtClean="0"/>
              <a:t>stdio.h</a:t>
            </a:r>
            <a:r>
              <a:rPr lang="en-US" sz="1200" dirty="0" smtClean="0"/>
              <a:t>&gt;</a:t>
            </a:r>
          </a:p>
          <a:p>
            <a:pPr>
              <a:buNone/>
            </a:pPr>
            <a:r>
              <a:rPr lang="en-US" sz="1200" dirty="0" smtClean="0"/>
              <a:t>#include &lt;</a:t>
            </a:r>
            <a:r>
              <a:rPr lang="en-US" sz="1200" dirty="0" err="1" smtClean="0"/>
              <a:t>stdlib.h</a:t>
            </a:r>
            <a:r>
              <a:rPr lang="en-US" sz="1200" dirty="0" smtClean="0"/>
              <a:t>&gt;</a:t>
            </a:r>
          </a:p>
          <a:p>
            <a:pPr>
              <a:buNone/>
            </a:pPr>
            <a:r>
              <a:rPr lang="en-US" sz="1200" dirty="0" smtClean="0"/>
              <a:t>#include &lt;</a:t>
            </a:r>
            <a:r>
              <a:rPr lang="en-US" sz="1200" dirty="0" err="1" smtClean="0"/>
              <a:t>inttypes.h</a:t>
            </a:r>
            <a:r>
              <a:rPr lang="en-US" sz="1200" dirty="0" smtClean="0"/>
              <a:t>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#include "</a:t>
            </a:r>
            <a:r>
              <a:rPr lang="en-US" sz="1200" dirty="0" err="1" smtClean="0"/>
              <a:t>MaxSLiCInterface.h</a:t>
            </a:r>
            <a:r>
              <a:rPr lang="en-US" sz="1200" dirty="0" smtClean="0"/>
              <a:t>"</a:t>
            </a:r>
          </a:p>
          <a:p>
            <a:pPr>
              <a:buNone/>
            </a:pPr>
            <a:r>
              <a:rPr lang="en-US" sz="1200" dirty="0" smtClean="0"/>
              <a:t>#include "</a:t>
            </a:r>
            <a:r>
              <a:rPr lang="en-US" sz="1200" dirty="0" err="1" smtClean="0"/>
              <a:t>Maxfiles.h</a:t>
            </a:r>
            <a:r>
              <a:rPr lang="en-US" sz="1200" dirty="0" smtClean="0"/>
              <a:t>"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err="1" smtClean="0"/>
              <a:t>int</a:t>
            </a:r>
            <a:r>
              <a:rPr lang="en-US" sz="1200" dirty="0" smtClean="0"/>
              <a:t> main(void) {</a:t>
            </a:r>
          </a:p>
          <a:p>
            <a:pPr>
              <a:buNone/>
            </a:pPr>
            <a:r>
              <a:rPr lang="en-US" sz="1200" dirty="0" smtClean="0"/>
              <a:t>	float *data_in1, *</a:t>
            </a:r>
            <a:r>
              <a:rPr lang="en-US" sz="1200" dirty="0" err="1" smtClean="0"/>
              <a:t>data_out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int</a:t>
            </a:r>
            <a:r>
              <a:rPr lang="en-US" sz="1200" dirty="0" smtClean="0"/>
              <a:t> *data_in2;</a:t>
            </a:r>
          </a:p>
          <a:p>
            <a:pPr>
              <a:buNone/>
            </a:pPr>
            <a:r>
              <a:rPr lang="en-US" sz="1200" dirty="0" smtClean="0"/>
              <a:t>	uint64_t N, </a:t>
            </a:r>
            <a:r>
              <a:rPr lang="en-US" sz="1200" dirty="0" err="1" smtClean="0"/>
              <a:t>i</a:t>
            </a:r>
            <a:r>
              <a:rPr lang="en-US" sz="1200" dirty="0" smtClean="0"/>
              <a:t>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printf</a:t>
            </a:r>
            <a:r>
              <a:rPr lang="en-US" sz="1200" dirty="0" smtClean="0"/>
              <a:t>("Enter size of array: "); </a:t>
            </a:r>
            <a:r>
              <a:rPr lang="en-US" sz="1200" dirty="0" err="1" smtClean="0"/>
              <a:t>scanf</a:t>
            </a:r>
            <a:r>
              <a:rPr lang="en-US" sz="1200" dirty="0" smtClean="0"/>
              <a:t>("%"PRIu64, &amp;N);</a:t>
            </a:r>
          </a:p>
          <a:p>
            <a:pPr>
              <a:buNone/>
            </a:pPr>
            <a:r>
              <a:rPr lang="en-US" sz="1200" dirty="0" smtClean="0"/>
              <a:t>	data_in1 = </a:t>
            </a:r>
            <a:r>
              <a:rPr lang="en-US" sz="1200" dirty="0" err="1" smtClean="0"/>
              <a:t>malloc</a:t>
            </a:r>
            <a:r>
              <a:rPr lang="en-US" sz="1200" dirty="0" smtClean="0"/>
              <a:t>(N * </a:t>
            </a:r>
            <a:r>
              <a:rPr lang="en-US" sz="1200" dirty="0" err="1" smtClean="0"/>
              <a:t>sizeof</a:t>
            </a:r>
            <a:r>
              <a:rPr lang="en-US" sz="1200" dirty="0" smtClean="0"/>
              <a:t>(float));</a:t>
            </a:r>
          </a:p>
          <a:p>
            <a:pPr>
              <a:buNone/>
            </a:pPr>
            <a:r>
              <a:rPr lang="en-US" sz="1200" dirty="0" smtClean="0"/>
              <a:t>	data_in2 = </a:t>
            </a:r>
            <a:r>
              <a:rPr lang="en-US" sz="1200" dirty="0" err="1" smtClean="0"/>
              <a:t>malloc</a:t>
            </a:r>
            <a:r>
              <a:rPr lang="en-US" sz="1200" dirty="0" smtClean="0"/>
              <a:t>(N * </a:t>
            </a:r>
            <a:r>
              <a:rPr lang="en-US" sz="1200" dirty="0" err="1" smtClean="0"/>
              <a:t>sizeof</a:t>
            </a:r>
            <a:r>
              <a:rPr lang="en-US" sz="1200" dirty="0" smtClean="0"/>
              <a:t>(</a:t>
            </a:r>
            <a:r>
              <a:rPr lang="en-US" sz="1200" dirty="0" err="1" smtClean="0"/>
              <a:t>int</a:t>
            </a:r>
            <a:r>
              <a:rPr lang="en-US" sz="1200" dirty="0" smtClean="0"/>
              <a:t>));</a:t>
            </a:r>
          </a:p>
          <a:p>
            <a:pPr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data_out</a:t>
            </a:r>
            <a:r>
              <a:rPr lang="en-US" sz="1200" dirty="0" smtClean="0"/>
              <a:t> = </a:t>
            </a:r>
            <a:r>
              <a:rPr lang="en-US" sz="1200" dirty="0" err="1" smtClean="0"/>
              <a:t>malloc</a:t>
            </a:r>
            <a:r>
              <a:rPr lang="en-US" sz="1200" dirty="0" smtClean="0"/>
              <a:t>(N * </a:t>
            </a:r>
            <a:r>
              <a:rPr lang="en-US" sz="1200" dirty="0" err="1" smtClean="0"/>
              <a:t>sizeof</a:t>
            </a:r>
            <a:r>
              <a:rPr lang="en-US" sz="1200" dirty="0" smtClean="0"/>
              <a:t>(float));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for (</a:t>
            </a:r>
            <a:r>
              <a:rPr lang="en-US" sz="1200" dirty="0" err="1" smtClean="0"/>
              <a:t>i</a:t>
            </a:r>
            <a:r>
              <a:rPr lang="en-US" sz="1200" dirty="0" smtClean="0"/>
              <a:t> = 0; </a:t>
            </a:r>
            <a:r>
              <a:rPr lang="en-US" sz="1200" dirty="0" err="1" smtClean="0"/>
              <a:t>i</a:t>
            </a:r>
            <a:r>
              <a:rPr lang="en-US" sz="1200" dirty="0" smtClean="0"/>
              <a:t> &lt; N; ++</a:t>
            </a:r>
            <a:r>
              <a:rPr lang="en-US" sz="1200" dirty="0" err="1" smtClean="0"/>
              <a:t>i</a:t>
            </a:r>
            <a:r>
              <a:rPr lang="en-US" sz="1200" dirty="0" smtClean="0"/>
              <a:t>) {</a:t>
            </a:r>
          </a:p>
          <a:p>
            <a:pPr>
              <a:buNone/>
            </a:pPr>
            <a:r>
              <a:rPr lang="en-US" sz="1200" dirty="0" smtClean="0"/>
              <a:t>		data_in1[</a:t>
            </a:r>
            <a:r>
              <a:rPr lang="en-US" sz="1200" dirty="0" err="1" smtClean="0"/>
              <a:t>i</a:t>
            </a:r>
            <a:r>
              <a:rPr lang="en-US" sz="1200" dirty="0" smtClean="0"/>
              <a:t>] = (random() % 100) / 100.0 * 100;</a:t>
            </a:r>
          </a:p>
          <a:p>
            <a:pPr>
              <a:buNone/>
            </a:pPr>
            <a:r>
              <a:rPr lang="en-US" sz="1200" dirty="0" smtClean="0"/>
              <a:t>		data_in2[</a:t>
            </a:r>
            <a:r>
              <a:rPr lang="en-US" sz="1200" dirty="0" err="1" smtClean="0"/>
              <a:t>i</a:t>
            </a:r>
            <a:r>
              <a:rPr lang="en-US" sz="1200" dirty="0" smtClean="0"/>
              <a:t>] = random() % 100;</a:t>
            </a:r>
          </a:p>
          <a:p>
            <a:pPr>
              <a:buNone/>
            </a:pPr>
            <a:r>
              <a:rPr lang="en-US" sz="1200" dirty="0" smtClean="0"/>
              <a:t>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example3CpuCode.c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("Running on DFE.\n");</a:t>
            </a:r>
          </a:p>
          <a:p>
            <a:pPr>
              <a:buNone/>
            </a:pPr>
            <a:r>
              <a:rPr lang="en-US" dirty="0" smtClean="0"/>
              <a:t>	example3(N, data_in1, data_in2, </a:t>
            </a:r>
            <a:r>
              <a:rPr lang="en-US" dirty="0" err="1" smtClean="0"/>
              <a:t>data_out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DFE.\n");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data_in1[</a:t>
            </a:r>
            <a:r>
              <a:rPr lang="en-US" dirty="0" err="1" smtClean="0"/>
              <a:t>i</a:t>
            </a:r>
            <a:r>
              <a:rPr lang="en-US" dirty="0" smtClean="0"/>
              <a:t>] + data_in2[</a:t>
            </a:r>
            <a:r>
              <a:rPr lang="en-US" dirty="0" err="1" smtClean="0"/>
              <a:t>i</a:t>
            </a:r>
            <a:r>
              <a:rPr lang="en-US" dirty="0" smtClean="0"/>
              <a:t>]) 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%"PRIu64".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		(float) data_in1[</a:t>
            </a:r>
            <a:r>
              <a:rPr lang="en-US" dirty="0" err="1" smtClean="0"/>
              <a:t>i</a:t>
            </a:r>
            <a:r>
              <a:rPr lang="en-US" dirty="0" smtClean="0"/>
              <a:t>] + data_in2[</a:t>
            </a:r>
            <a:r>
              <a:rPr lang="en-US" dirty="0" err="1" smtClean="0"/>
              <a:t>i</a:t>
            </a:r>
            <a:r>
              <a:rPr lang="en-US" dirty="0" smtClean="0"/>
              <a:t>],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("Done.\n");</a:t>
            </a:r>
          </a:p>
          <a:p>
            <a:pPr>
              <a:buNone/>
            </a:pPr>
            <a:r>
              <a:rPr lang="en-US" dirty="0" smtClean="0"/>
              <a:t>	free(data_in1);free(data_in2);free(</a:t>
            </a:r>
            <a:r>
              <a:rPr lang="en-US" dirty="0" err="1" smtClean="0"/>
              <a:t>data_out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example3CpuCode.c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private static 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interfaceDefault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engine_interface</a:t>
            </a:r>
            <a:r>
              <a:rPr lang="en-US" dirty="0" smtClean="0"/>
              <a:t> = new </a:t>
            </a:r>
            <a:r>
              <a:rPr lang="en-US" dirty="0" err="1" smtClean="0"/>
              <a:t>EngineInterface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CPUTypes</a:t>
            </a:r>
            <a:r>
              <a:rPr lang="en-US" dirty="0" smtClean="0"/>
              <a:t> type1 = </a:t>
            </a:r>
            <a:r>
              <a:rPr lang="en-US" dirty="0" err="1" smtClean="0"/>
              <a:t>CPUTypes.FLOAT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		type2 = CPUTypes.INT32;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size1 = type1.sizeInBytes(), size2 = type2.sizeInBytes();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InterfaceParam</a:t>
            </a:r>
            <a:r>
              <a:rPr lang="en-US" dirty="0" smtClean="0"/>
              <a:t> N = </a:t>
            </a:r>
            <a:r>
              <a:rPr lang="en-US" dirty="0" err="1" smtClean="0"/>
              <a:t>engine_interface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addParam</a:t>
            </a:r>
            <a:r>
              <a:rPr lang="en-US" dirty="0" smtClean="0"/>
              <a:t>("N", CPUTypes.UINT64);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engine_interface.setTicks</a:t>
            </a:r>
            <a:r>
              <a:rPr lang="en-US" dirty="0" smtClean="0"/>
              <a:t>(</a:t>
            </a:r>
            <a:r>
              <a:rPr lang="en-US" dirty="0" err="1" smtClean="0"/>
              <a:t>s_kernelName</a:t>
            </a:r>
            <a:r>
              <a:rPr lang="en-US" dirty="0" smtClean="0"/>
              <a:t>, N);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("x", type1, N * size1);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("y", type2, N * size2);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("z", type1, N * size1);</a:t>
            </a:r>
          </a:p>
          <a:p>
            <a:pPr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engine_interface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example3Manager.maxj (part)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Command:</a:t>
            </a:r>
          </a:p>
          <a:p>
            <a:pPr lvl="1"/>
            <a:r>
              <a:rPr lang="en-US" dirty="0" err="1" smtClean="0"/>
              <a:t>maxRenderGraphs</a:t>
            </a:r>
            <a:r>
              <a:rPr lang="en-US" dirty="0" smtClean="0"/>
              <a:t> &lt;</a:t>
            </a:r>
            <a:r>
              <a:rPr lang="en-US" dirty="0" err="1" smtClean="0"/>
              <a:t>build_dir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build_dir</a:t>
            </a:r>
            <a:r>
              <a:rPr lang="en-US" dirty="0" smtClean="0"/>
              <a:t>&gt; - directory where the design is compiled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the virtual machine, </a:t>
            </a:r>
            <a:br>
              <a:rPr lang="en-US" dirty="0" smtClean="0"/>
            </a:br>
            <a:r>
              <a:rPr lang="en-US" dirty="0" smtClean="0"/>
              <a:t>directory “Desktop/</a:t>
            </a:r>
            <a:r>
              <a:rPr lang="en-US" dirty="0" err="1" smtClean="0"/>
              <a:t>MaxCompiler</a:t>
            </a:r>
            <a:r>
              <a:rPr lang="en-US" dirty="0" smtClean="0"/>
              <a:t>-Builds”</a:t>
            </a:r>
            <a:br>
              <a:rPr lang="en-US" dirty="0" smtClean="0"/>
            </a:br>
            <a:r>
              <a:rPr lang="en-US" dirty="0" smtClean="0"/>
              <a:t>contains the build directories.</a:t>
            </a:r>
          </a:p>
          <a:p>
            <a:endParaRPr lang="en-US" dirty="0" smtClean="0"/>
          </a:p>
          <a:p>
            <a:r>
              <a:rPr lang="en-US" dirty="0" smtClean="0"/>
              <a:t>Example for application “example2”:</a:t>
            </a:r>
          </a:p>
          <a:p>
            <a:pPr lvl="1"/>
            <a:r>
              <a:rPr lang="en-US" dirty="0" err="1" smtClean="0"/>
              <a:t>maxRenderGraphs</a:t>
            </a:r>
            <a:r>
              <a:rPr lang="en-US" dirty="0" smtClean="0"/>
              <a:t> example_MAX2336B_DFE_SIM/</a:t>
            </a:r>
          </a:p>
          <a:p>
            <a:pPr lvl="1"/>
            <a:r>
              <a:rPr lang="en-US" dirty="0" smtClean="0"/>
              <a:t>Renders graphs for the resulting max file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Sasa\Desktop\UPC-kurs\z2\example2Kernel_fin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10684"/>
            <a:ext cx="8229600" cy="3666869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Kernel Graph for Example No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Users\Sasa\Desktop\UPC-kurs\z3\example3Kernel_fin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818639"/>
            <a:ext cx="8229600" cy="3850959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Kernel Graph for Example No 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04800" y="4038600"/>
            <a:ext cx="304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458200" cy="2819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program that adds a constant </a:t>
            </a:r>
            <a:br>
              <a:rPr lang="en-US" dirty="0" smtClean="0"/>
            </a:br>
            <a:r>
              <a:rPr lang="en-US" dirty="0" smtClean="0"/>
              <a:t>to an array that contains floating point numbers.</a:t>
            </a:r>
          </a:p>
          <a:p>
            <a:r>
              <a:rPr lang="en-US" dirty="0" smtClean="0"/>
              <a:t>Program:</a:t>
            </a:r>
          </a:p>
          <a:p>
            <a:pPr lvl="1"/>
            <a:r>
              <a:rPr lang="en-US" dirty="0" smtClean="0"/>
              <a:t>reads the size of the array and</a:t>
            </a:r>
            <a:br>
              <a:rPr lang="en-US" dirty="0" smtClean="0"/>
            </a:br>
            <a:r>
              <a:rPr lang="en-US" dirty="0" smtClean="0"/>
              <a:t>the constant that will add to elements of the array,</a:t>
            </a:r>
          </a:p>
          <a:p>
            <a:pPr lvl="1"/>
            <a:r>
              <a:rPr lang="en-US" dirty="0" smtClean="0"/>
              <a:t>makes one array in an arbitrary way, and</a:t>
            </a:r>
          </a:p>
          <a:p>
            <a:pPr lvl="1"/>
            <a:r>
              <a:rPr lang="en-US" dirty="0" smtClean="0"/>
              <a:t>adds the constant to the array using the MAX card.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4: Addition </a:t>
            </a:r>
            <a:br>
              <a:rPr lang="en-US" dirty="0" smtClean="0"/>
            </a:br>
            <a:r>
              <a:rPr lang="en-US" dirty="0" smtClean="0"/>
              <a:t>of a Constant and a Vector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Essential Figure: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562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Assumptions:</a:t>
            </a:r>
          </a:p>
          <a:p>
            <a:r>
              <a:rPr lang="en-US" dirty="0" smtClean="0"/>
              <a:t>  1. Software includes enough parallelism to keep all cores busy</a:t>
            </a:r>
          </a:p>
          <a:p>
            <a:r>
              <a:rPr lang="en-US" dirty="0" smtClean="0"/>
              <a:t>  2. The only limiting factor is the number of cores.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04800" y="1752600"/>
          <a:ext cx="8305800" cy="3883269"/>
        </p:xfrm>
        <a:graphic>
          <a:graphicData uri="http://schemas.openxmlformats.org/presentationml/2006/ole">
            <p:oleObj spid="_x0000_s1031" name="Visio" r:id="rId3" imgW="6914105" imgH="3322266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1371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GPU</a:t>
            </a:r>
            <a:r>
              <a:rPr lang="en-US" sz="1400" i="1" dirty="0" smtClean="0"/>
              <a:t> =  </a:t>
            </a:r>
          </a:p>
          <a:p>
            <a:r>
              <a:rPr lang="en-US" sz="1400" i="1" dirty="0" smtClean="0"/>
              <a:t>N * N</a:t>
            </a:r>
            <a:r>
              <a:rPr lang="en-US" sz="1400" i="1" baseline="-25000" dirty="0" smtClean="0"/>
              <a:t>OPS</a:t>
            </a:r>
            <a:r>
              <a:rPr lang="en-US" sz="1400" i="1" dirty="0" smtClean="0"/>
              <a:t> * C</a:t>
            </a:r>
            <a:r>
              <a:rPr lang="en-US" sz="1400" i="1" baseline="-25000" dirty="0" smtClean="0"/>
              <a:t>GPU</a:t>
            </a:r>
            <a:r>
              <a:rPr lang="en-US" sz="1400" i="1" dirty="0" smtClean="0"/>
              <a:t>*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clkGPU</a:t>
            </a:r>
            <a:r>
              <a:rPr lang="en-US" sz="1400" i="1" dirty="0" smtClean="0"/>
              <a:t> / </a:t>
            </a:r>
            <a:r>
              <a:rPr lang="en-US" sz="1400" i="1" dirty="0" err="1" smtClean="0"/>
              <a:t>N</a:t>
            </a:r>
            <a:r>
              <a:rPr lang="en-US" sz="1400" i="1" baseline="-25000" dirty="0" err="1" smtClean="0"/>
              <a:t>coresGPU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371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CPU</a:t>
            </a:r>
            <a:r>
              <a:rPr lang="en-US" sz="1400" i="1" dirty="0" smtClean="0"/>
              <a:t> =  </a:t>
            </a:r>
          </a:p>
          <a:p>
            <a:r>
              <a:rPr lang="en-US" sz="1400" i="1" dirty="0" smtClean="0"/>
              <a:t>N * N</a:t>
            </a:r>
            <a:r>
              <a:rPr lang="en-US" sz="1400" i="1" baseline="-25000" dirty="0" smtClean="0"/>
              <a:t>OPS</a:t>
            </a:r>
            <a:r>
              <a:rPr lang="en-US" sz="1400" i="1" dirty="0" smtClean="0"/>
              <a:t> * C</a:t>
            </a:r>
            <a:r>
              <a:rPr lang="en-US" sz="1400" i="1" baseline="-25000" dirty="0" smtClean="0"/>
              <a:t>CPU</a:t>
            </a:r>
            <a:r>
              <a:rPr lang="en-US" sz="1400" i="1" dirty="0" smtClean="0"/>
              <a:t>*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clkCPU</a:t>
            </a:r>
            <a:r>
              <a:rPr lang="en-US" sz="1400" i="1" dirty="0" smtClean="0"/>
              <a:t> /</a:t>
            </a:r>
            <a:r>
              <a:rPr lang="en-US" sz="1400" i="1" dirty="0" err="1" smtClean="0"/>
              <a:t>N</a:t>
            </a:r>
            <a:r>
              <a:rPr lang="en-US" sz="1400" i="1" baseline="-25000" dirty="0" err="1" smtClean="0"/>
              <a:t>coresCPU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1371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DF</a:t>
            </a:r>
            <a:r>
              <a:rPr lang="en-US" sz="1400" i="1" dirty="0" smtClean="0"/>
              <a:t> =  N</a:t>
            </a:r>
            <a:r>
              <a:rPr lang="en-US" sz="1400" i="1" baseline="-25000" dirty="0" smtClean="0"/>
              <a:t>OPS</a:t>
            </a:r>
            <a:r>
              <a:rPr lang="en-US" sz="1400" i="1" dirty="0" smtClean="0"/>
              <a:t> * C</a:t>
            </a:r>
            <a:r>
              <a:rPr lang="en-US" sz="1400" i="1" baseline="-25000" dirty="0" smtClean="0"/>
              <a:t>DF</a:t>
            </a:r>
            <a:r>
              <a:rPr lang="en-US" sz="1400" i="1" dirty="0" smtClean="0"/>
              <a:t> * 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clkDF</a:t>
            </a:r>
            <a:r>
              <a:rPr lang="en-US" sz="1400" i="1" dirty="0" smtClean="0"/>
              <a:t> + </a:t>
            </a:r>
            <a:br>
              <a:rPr lang="en-US" sz="1400" i="1" dirty="0" smtClean="0"/>
            </a:br>
            <a:r>
              <a:rPr lang="en-US" sz="1400" i="1" dirty="0" smtClean="0"/>
              <a:t>         (N – 1) * </a:t>
            </a:r>
            <a:r>
              <a:rPr lang="en-US" sz="1400" i="1" dirty="0" err="1" smtClean="0"/>
              <a:t>T</a:t>
            </a:r>
            <a:r>
              <a:rPr lang="en-US" sz="1400" i="1" baseline="-25000" dirty="0" err="1" smtClean="0"/>
              <a:t>clkDF</a:t>
            </a:r>
            <a:r>
              <a:rPr lang="en-US" sz="1400" i="1" dirty="0" smtClean="0"/>
              <a:t> / N</a:t>
            </a:r>
            <a:r>
              <a:rPr lang="en-US" sz="1400" i="1" baseline="-25000" dirty="0" smtClean="0"/>
              <a:t>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example4;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example4Kernel extends Kernel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private static final </a:t>
            </a:r>
            <a:r>
              <a:rPr lang="en-US" dirty="0" err="1" smtClean="0"/>
              <a:t>DFEType</a:t>
            </a:r>
            <a:r>
              <a:rPr lang="en-US" dirty="0" smtClean="0"/>
              <a:t> type = </a:t>
            </a:r>
            <a:r>
              <a:rPr lang="en-US" dirty="0" err="1" smtClean="0"/>
              <a:t>dfeFloat</a:t>
            </a:r>
            <a:r>
              <a:rPr lang="en-US" dirty="0" smtClean="0"/>
              <a:t>(8,24);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example4Kernel(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type);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y = </a:t>
            </a:r>
            <a:r>
              <a:rPr lang="en-US" dirty="0" err="1" smtClean="0"/>
              <a:t>io.scalarInput</a:t>
            </a:r>
            <a:r>
              <a:rPr lang="en-US" dirty="0" smtClean="0"/>
              <a:t>("y", type);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sum = x + y;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sum, type);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Example4Kernel.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example4SimRunner.</a:t>
            </a:r>
            <a:r>
              <a:rPr lang="sl-SI" dirty="0" smtClean="0"/>
              <a:t>maxj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Before the kernel run, invoke: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setScalarInput</a:t>
            </a:r>
            <a:r>
              <a:rPr lang="en-US" dirty="0" smtClean="0"/>
              <a:t>(“y”,2);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example4</a:t>
            </a:r>
            <a:r>
              <a:rPr lang="sl-SI" dirty="0" smtClean="0"/>
              <a:t>Manager</a:t>
            </a:r>
            <a:r>
              <a:rPr lang="en-US" dirty="0" smtClean="0"/>
              <a:t>.</a:t>
            </a:r>
            <a:r>
              <a:rPr lang="sl-SI" dirty="0" smtClean="0"/>
              <a:t>maxj</a:t>
            </a:r>
            <a:r>
              <a:rPr lang="en-US" dirty="0" smtClean="0"/>
              <a:t>:</a:t>
            </a:r>
            <a:endParaRPr lang="sl-SI" dirty="0" smtClean="0"/>
          </a:p>
          <a:p>
            <a:pPr lvl="1"/>
            <a:r>
              <a:rPr lang="sl-SI" dirty="0" smtClean="0"/>
              <a:t>Create the scalar parameter</a:t>
            </a:r>
            <a:br>
              <a:rPr lang="sl-SI" dirty="0" smtClean="0"/>
            </a:br>
            <a:r>
              <a:rPr lang="en-US" dirty="0" err="1" smtClean="0"/>
              <a:t>InterfaceParam</a:t>
            </a:r>
            <a:r>
              <a:rPr lang="en-US" dirty="0" smtClean="0"/>
              <a:t>  y    = </a:t>
            </a:r>
            <a:r>
              <a:rPr lang="sl-SI" dirty="0" smtClean="0"/>
              <a:t>	</a:t>
            </a:r>
            <a:r>
              <a:rPr lang="en-US" dirty="0" err="1" smtClean="0"/>
              <a:t>engine_interface.addParam</a:t>
            </a:r>
            <a:r>
              <a:rPr lang="en-US" dirty="0" smtClean="0"/>
              <a:t>("y", type);</a:t>
            </a:r>
            <a:endParaRPr lang="sl-SI" dirty="0" smtClean="0"/>
          </a:p>
          <a:p>
            <a:pPr lvl="1"/>
            <a:r>
              <a:rPr lang="sl-SI" dirty="0" smtClean="0"/>
              <a:t>Connect the parameter to scalar variable in kernel</a:t>
            </a:r>
            <a:br>
              <a:rPr lang="sl-SI" dirty="0" smtClean="0"/>
            </a:br>
            <a:r>
              <a:rPr lang="sl-SI" dirty="0" smtClean="0"/>
              <a:t>engine_interface.setScalar(s_kernelName, "y", y);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Modifications in Example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same as in example no 4, </a:t>
            </a:r>
            <a:br>
              <a:rPr lang="en-US" dirty="0" smtClean="0"/>
            </a:br>
            <a:r>
              <a:rPr lang="en-US" dirty="0" smtClean="0"/>
              <a:t>with the following modification: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controlled inputs and counters.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5: </a:t>
            </a:r>
            <a:r>
              <a:rPr lang="en-US" dirty="0" err="1" smtClean="0"/>
              <a:t>Input/Output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800" dirty="0" smtClean="0"/>
              <a:t>package example5;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sz="4800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sz="4800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sz="4800" dirty="0" smtClean="0"/>
              <a:t>import com.maxeler.maxcompiler.v2.kernelcompiler.types.base.DFEVar;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public class example5Kernel extends Kernel {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	private static final </a:t>
            </a:r>
            <a:r>
              <a:rPr lang="en-US" sz="4800" dirty="0" err="1" smtClean="0"/>
              <a:t>DFEType</a:t>
            </a:r>
            <a:r>
              <a:rPr lang="en-US" sz="4800" dirty="0" smtClean="0"/>
              <a:t> type = </a:t>
            </a:r>
            <a:r>
              <a:rPr lang="en-US" sz="4800" dirty="0" err="1" smtClean="0"/>
              <a:t>dfeFloat</a:t>
            </a:r>
            <a:r>
              <a:rPr lang="en-US" sz="4800" dirty="0" smtClean="0"/>
              <a:t>(8,24);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	public example5Kernel(</a:t>
            </a:r>
            <a:r>
              <a:rPr lang="en-US" sz="4800" dirty="0" err="1" smtClean="0"/>
              <a:t>KernelParameters</a:t>
            </a:r>
            <a:r>
              <a:rPr lang="en-US" sz="4800" dirty="0" smtClean="0"/>
              <a:t> parameters) {</a:t>
            </a:r>
          </a:p>
          <a:p>
            <a:pPr>
              <a:buNone/>
            </a:pPr>
            <a:r>
              <a:rPr lang="en-US" sz="4800" dirty="0" smtClean="0"/>
              <a:t>		super(parameters);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		</a:t>
            </a:r>
            <a:r>
              <a:rPr lang="en-US" sz="4800" dirty="0" err="1" smtClean="0"/>
              <a:t>DFEVar</a:t>
            </a:r>
            <a:r>
              <a:rPr lang="en-US" sz="4800" dirty="0" smtClean="0"/>
              <a:t> </a:t>
            </a:r>
            <a:r>
              <a:rPr lang="en-US" sz="4800" dirty="0" err="1" smtClean="0"/>
              <a:t>cnt</a:t>
            </a:r>
            <a:r>
              <a:rPr lang="en-US" sz="4800" dirty="0" smtClean="0"/>
              <a:t> = </a:t>
            </a:r>
            <a:r>
              <a:rPr lang="en-US" sz="4800" dirty="0" err="1" smtClean="0"/>
              <a:t>control.count.simpleCounter</a:t>
            </a:r>
            <a:r>
              <a:rPr lang="en-US" sz="4800" dirty="0" smtClean="0"/>
              <a:t>(32);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		</a:t>
            </a:r>
            <a:r>
              <a:rPr lang="en-US" sz="4800" dirty="0" err="1" smtClean="0"/>
              <a:t>DFEVar</a:t>
            </a:r>
            <a:r>
              <a:rPr lang="en-US" sz="4800" dirty="0" smtClean="0"/>
              <a:t> x = </a:t>
            </a:r>
            <a:r>
              <a:rPr lang="en-US" sz="4800" dirty="0" err="1" smtClean="0"/>
              <a:t>io.input</a:t>
            </a:r>
            <a:r>
              <a:rPr lang="en-US" sz="4800" dirty="0" smtClean="0"/>
              <a:t>("x", type);</a:t>
            </a:r>
          </a:p>
          <a:p>
            <a:pPr>
              <a:buNone/>
            </a:pPr>
            <a:r>
              <a:rPr lang="en-US" sz="4800" dirty="0" smtClean="0"/>
              <a:t>		</a:t>
            </a:r>
            <a:r>
              <a:rPr lang="en-US" sz="4800" dirty="0" err="1" smtClean="0"/>
              <a:t>DFEVar</a:t>
            </a:r>
            <a:r>
              <a:rPr lang="en-US" sz="4800" dirty="0" smtClean="0"/>
              <a:t> y = </a:t>
            </a:r>
            <a:r>
              <a:rPr lang="en-US" sz="4800" dirty="0" err="1" smtClean="0"/>
              <a:t>io.input</a:t>
            </a:r>
            <a:r>
              <a:rPr lang="en-US" sz="4800" dirty="0" smtClean="0"/>
              <a:t>("y", type, </a:t>
            </a:r>
            <a:r>
              <a:rPr lang="en-US" sz="4800" dirty="0" err="1" smtClean="0"/>
              <a:t>cnt.eq</a:t>
            </a:r>
            <a:r>
              <a:rPr lang="en-US" sz="4800" dirty="0" smtClean="0"/>
              <a:t>(0));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		</a:t>
            </a:r>
            <a:r>
              <a:rPr lang="en-US" sz="4800" dirty="0" err="1" smtClean="0"/>
              <a:t>DFEVar</a:t>
            </a:r>
            <a:r>
              <a:rPr lang="en-US" sz="4800" dirty="0" smtClean="0"/>
              <a:t> sum = x + y;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		</a:t>
            </a:r>
            <a:r>
              <a:rPr lang="en-US" sz="4800" dirty="0" err="1" smtClean="0"/>
              <a:t>io.output</a:t>
            </a:r>
            <a:r>
              <a:rPr lang="en-US" sz="4800" dirty="0" smtClean="0"/>
              <a:t>("z", sum, type);</a:t>
            </a:r>
          </a:p>
          <a:p>
            <a:pPr>
              <a:buNone/>
            </a:pPr>
            <a:r>
              <a:rPr lang="en-US" sz="4800" dirty="0" smtClean="0"/>
              <a:t>	}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example5Kernel.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package example5UnitTest;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import com.maxeler.maxcompiler.v2.managers.standard.SimulationManager;</a:t>
            </a:r>
          </a:p>
          <a:p>
            <a:pPr>
              <a:buNone/>
            </a:pPr>
            <a:r>
              <a:rPr lang="en-US" sz="1100" dirty="0" smtClean="0"/>
              <a:t>import example5.example5Kernel;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public class example5SimRunner {</a:t>
            </a:r>
          </a:p>
          <a:p>
            <a:pPr>
              <a:buNone/>
            </a:pPr>
            <a:r>
              <a:rPr lang="en-US" sz="1100" dirty="0" smtClean="0"/>
              <a:t>	public static void main(String[] </a:t>
            </a:r>
            <a:r>
              <a:rPr lang="en-US" sz="1100" dirty="0" err="1" smtClean="0"/>
              <a:t>args</a:t>
            </a:r>
            <a:r>
              <a:rPr lang="en-US" sz="1100" dirty="0" smtClean="0"/>
              <a:t>) {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SimulationManager</a:t>
            </a:r>
            <a:r>
              <a:rPr lang="en-US" sz="1100" dirty="0" smtClean="0"/>
              <a:t> m = new </a:t>
            </a:r>
            <a:r>
              <a:rPr lang="en-US" sz="1100" dirty="0" err="1" smtClean="0"/>
              <a:t>SimulationManager</a:t>
            </a:r>
            <a:r>
              <a:rPr lang="en-US" sz="1100" dirty="0" smtClean="0"/>
              <a:t>("example5Sim");</a:t>
            </a:r>
          </a:p>
          <a:p>
            <a:pPr>
              <a:buNone/>
            </a:pPr>
            <a:r>
              <a:rPr lang="en-US" sz="1100" dirty="0" smtClean="0"/>
              <a:t>		example5Kernel k = new example5Kernel(</a:t>
            </a:r>
            <a:r>
              <a:rPr lang="en-US" sz="1100" dirty="0" err="1" smtClean="0"/>
              <a:t>m.makeKernelParameters</a:t>
            </a:r>
            <a:r>
              <a:rPr lang="en-US" sz="1100" dirty="0" smtClean="0"/>
              <a:t>());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m.setKernel</a:t>
            </a:r>
            <a:r>
              <a:rPr lang="en-US" sz="1100" dirty="0" smtClean="0"/>
              <a:t>(k);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m.setInputData</a:t>
            </a:r>
            <a:r>
              <a:rPr lang="en-US" sz="1100" dirty="0" smtClean="0"/>
              <a:t>("x",1,2,3,4,5,6,7,8);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m.setInputData</a:t>
            </a:r>
            <a:r>
              <a:rPr lang="en-US" sz="1100" dirty="0" smtClean="0"/>
              <a:t>("y",2);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m.setKernelCycles</a:t>
            </a:r>
            <a:r>
              <a:rPr lang="en-US" sz="1100" dirty="0" smtClean="0"/>
              <a:t>(8);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m.runTest</a:t>
            </a:r>
            <a:r>
              <a:rPr lang="en-US" sz="1100" dirty="0" smtClean="0"/>
              <a:t>();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m.dumpOutput</a:t>
            </a:r>
            <a:r>
              <a:rPr lang="en-US" sz="1100" dirty="0" smtClean="0"/>
              <a:t>();</a:t>
            </a:r>
          </a:p>
          <a:p>
            <a:pPr>
              <a:buNone/>
            </a:pPr>
            <a:r>
              <a:rPr lang="en-US" sz="1100" dirty="0" smtClean="0"/>
              <a:t>		double </a:t>
            </a:r>
            <a:r>
              <a:rPr lang="en-US" sz="1100" dirty="0" err="1" smtClean="0"/>
              <a:t>expectedOutput</a:t>
            </a:r>
            <a:r>
              <a:rPr lang="en-US" sz="1100" dirty="0" smtClean="0"/>
              <a:t>[] = {3,4,5,6,7,8,9,10};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m.checkOutputData</a:t>
            </a:r>
            <a:r>
              <a:rPr lang="en-US" sz="1100" dirty="0" smtClean="0"/>
              <a:t>("z", </a:t>
            </a:r>
            <a:r>
              <a:rPr lang="en-US" sz="1100" dirty="0" err="1" smtClean="0"/>
              <a:t>expectedOutput</a:t>
            </a:r>
            <a:r>
              <a:rPr lang="en-US" sz="1100" dirty="0" smtClean="0"/>
              <a:t>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m.logMsg</a:t>
            </a:r>
            <a:r>
              <a:rPr lang="en-US" sz="1100" dirty="0" smtClean="0"/>
              <a:t>("Test passed OK!");</a:t>
            </a:r>
          </a:p>
          <a:p>
            <a:pPr>
              <a:buNone/>
            </a:pPr>
            <a:r>
              <a:rPr lang="en-US" sz="1100" dirty="0" smtClean="0"/>
              <a:t>	}</a:t>
            </a:r>
          </a:p>
          <a:p>
            <a:pPr>
              <a:buNone/>
            </a:pPr>
            <a:r>
              <a:rPr lang="en-US" sz="1100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example5SimRunner.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Translate the following part of code </a:t>
            </a:r>
            <a:br>
              <a:rPr lang="en-US" dirty="0" smtClean="0"/>
            </a:br>
            <a:r>
              <a:rPr lang="en-US" dirty="0" smtClean="0"/>
              <a:t>for the </a:t>
            </a:r>
            <a:r>
              <a:rPr lang="en-US" dirty="0" err="1" smtClean="0"/>
              <a:t>Maxeler</a:t>
            </a:r>
            <a:r>
              <a:rPr lang="en-US" dirty="0" smtClean="0"/>
              <a:t> MAX2 card: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/>
              <a:t>for(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&lt;N; </a:t>
            </a:r>
            <a:r>
              <a:rPr lang="en-US" sz="1800" dirty="0" err="1" smtClean="0"/>
              <a:t>i</a:t>
            </a:r>
            <a:r>
              <a:rPr lang="en-US" sz="1800" dirty="0" smtClean="0"/>
              <a:t>++)</a:t>
            </a:r>
          </a:p>
          <a:p>
            <a:pPr>
              <a:buNone/>
            </a:pPr>
            <a:r>
              <a:rPr lang="en-US" sz="1800" dirty="0" smtClean="0"/>
              <a:t>	if(a[</a:t>
            </a:r>
            <a:r>
              <a:rPr lang="en-US" sz="1800" dirty="0" err="1" smtClean="0"/>
              <a:t>i</a:t>
            </a:r>
            <a:r>
              <a:rPr lang="en-US" sz="1800" dirty="0" smtClean="0"/>
              <a:t>] != b[</a:t>
            </a:r>
            <a:r>
              <a:rPr lang="en-US" sz="1800" dirty="0" err="1" smtClean="0"/>
              <a:t>i</a:t>
            </a:r>
            <a:r>
              <a:rPr lang="en-US" sz="1800" dirty="0" smtClean="0"/>
              <a:t>]){</a:t>
            </a:r>
          </a:p>
          <a:p>
            <a:pPr>
              <a:buNone/>
            </a:pPr>
            <a:r>
              <a:rPr lang="en-US" sz="1800" dirty="0" smtClean="0"/>
              <a:t>		c[</a:t>
            </a:r>
            <a:r>
              <a:rPr lang="en-US" sz="1800" dirty="0" err="1" smtClean="0"/>
              <a:t>i</a:t>
            </a:r>
            <a:r>
              <a:rPr lang="en-US" sz="1800" dirty="0" smtClean="0"/>
              <a:t>] = b[</a:t>
            </a:r>
            <a:r>
              <a:rPr lang="en-US" sz="1800" dirty="0" err="1" smtClean="0"/>
              <a:t>i</a:t>
            </a:r>
            <a:r>
              <a:rPr lang="en-US" sz="1800" dirty="0" smtClean="0"/>
              <a:t>]-a[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	d[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]*b[</a:t>
            </a:r>
            <a:r>
              <a:rPr lang="en-US" sz="1800" dirty="0" err="1" smtClean="0"/>
              <a:t>i</a:t>
            </a:r>
            <a:r>
              <a:rPr lang="en-US" sz="1800" dirty="0" smtClean="0"/>
              <a:t>]/c[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}else {</a:t>
            </a:r>
          </a:p>
          <a:p>
            <a:pPr>
              <a:buNone/>
            </a:pPr>
            <a:r>
              <a:rPr lang="en-US" sz="1800" dirty="0" smtClean="0"/>
              <a:t>		c[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	d[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]+b[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6: Conditional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package example6;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sz="1100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sz="1100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sz="1100" dirty="0" smtClean="0"/>
              <a:t>import com.maxeler.maxcompiler.v2.kernelcompiler.types.base.DFEVar;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public class example6Kernel extends Kernel {</a:t>
            </a:r>
          </a:p>
          <a:p>
            <a:pPr>
              <a:buNone/>
            </a:pPr>
            <a:r>
              <a:rPr lang="en-US" sz="1100" dirty="0" smtClean="0"/>
              <a:t>	private static final </a:t>
            </a:r>
            <a:r>
              <a:rPr lang="en-US" sz="1100" dirty="0" err="1" smtClean="0"/>
              <a:t>DFEType</a:t>
            </a:r>
            <a:r>
              <a:rPr lang="en-US" sz="1100" dirty="0" smtClean="0"/>
              <a:t> type = </a:t>
            </a:r>
            <a:r>
              <a:rPr lang="en-US" sz="1100" dirty="0" err="1" smtClean="0"/>
              <a:t>dfeFloat</a:t>
            </a:r>
            <a:r>
              <a:rPr lang="en-US" sz="1100" dirty="0" smtClean="0"/>
              <a:t>(8, 24);</a:t>
            </a:r>
          </a:p>
          <a:p>
            <a:pPr>
              <a:buNone/>
            </a:pPr>
            <a:r>
              <a:rPr lang="en-US" sz="1100" dirty="0" smtClean="0"/>
              <a:t>	public example6Kernel(</a:t>
            </a:r>
            <a:r>
              <a:rPr lang="en-US" sz="1100" dirty="0" err="1" smtClean="0"/>
              <a:t>KernelParameters</a:t>
            </a:r>
            <a:r>
              <a:rPr lang="en-US" sz="1100" dirty="0" smtClean="0"/>
              <a:t> parameters) {</a:t>
            </a:r>
          </a:p>
          <a:p>
            <a:pPr>
              <a:buNone/>
            </a:pPr>
            <a:r>
              <a:rPr lang="en-US" sz="1100" dirty="0" smtClean="0"/>
              <a:t>		super(parameters);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DFEVar</a:t>
            </a:r>
            <a:r>
              <a:rPr lang="en-US" sz="1100" dirty="0" smtClean="0"/>
              <a:t> a = </a:t>
            </a:r>
            <a:r>
              <a:rPr lang="en-US" sz="1100" dirty="0" err="1" smtClean="0"/>
              <a:t>io.input</a:t>
            </a:r>
            <a:r>
              <a:rPr lang="en-US" sz="1100" dirty="0" smtClean="0"/>
              <a:t>("a", type);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DFEVar</a:t>
            </a:r>
            <a:r>
              <a:rPr lang="en-US" sz="1100" dirty="0" smtClean="0"/>
              <a:t> b = </a:t>
            </a:r>
            <a:r>
              <a:rPr lang="en-US" sz="1100" dirty="0" err="1" smtClean="0"/>
              <a:t>io.input</a:t>
            </a:r>
            <a:r>
              <a:rPr lang="en-US" sz="1100" dirty="0" smtClean="0"/>
              <a:t>("b", type);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DFEVar</a:t>
            </a:r>
            <a:r>
              <a:rPr lang="en-US" sz="1100" dirty="0" smtClean="0"/>
              <a:t> c, d;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c = ~</a:t>
            </a:r>
            <a:r>
              <a:rPr lang="en-US" sz="1100" dirty="0" err="1" smtClean="0"/>
              <a:t>a.eq</a:t>
            </a:r>
            <a:r>
              <a:rPr lang="en-US" sz="1100" dirty="0" smtClean="0"/>
              <a:t>(b) ? b - a : a;</a:t>
            </a:r>
          </a:p>
          <a:p>
            <a:pPr>
              <a:buNone/>
            </a:pPr>
            <a:r>
              <a:rPr lang="en-US" sz="1100" dirty="0" smtClean="0"/>
              <a:t>		d = </a:t>
            </a:r>
            <a:r>
              <a:rPr lang="en-US" sz="1100" dirty="0" err="1" smtClean="0"/>
              <a:t>a.eq</a:t>
            </a:r>
            <a:r>
              <a:rPr lang="en-US" sz="1100" dirty="0" smtClean="0"/>
              <a:t>(b) ? a + b : a * b / c;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io.output</a:t>
            </a:r>
            <a:r>
              <a:rPr lang="en-US" sz="1100" dirty="0" smtClean="0"/>
              <a:t>("c", c, type);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io.output</a:t>
            </a:r>
            <a:r>
              <a:rPr lang="en-US" sz="1100" dirty="0" smtClean="0"/>
              <a:t>("d", d, type);</a:t>
            </a:r>
          </a:p>
          <a:p>
            <a:pPr>
              <a:buNone/>
            </a:pPr>
            <a:r>
              <a:rPr lang="en-US" sz="1100" dirty="0" smtClean="0"/>
              <a:t>	}</a:t>
            </a:r>
          </a:p>
          <a:p>
            <a:pPr>
              <a:buNone/>
            </a:pPr>
            <a:r>
              <a:rPr lang="en-US" sz="1100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example6Kernel.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534400" cy="31668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moving average over an array,</a:t>
            </a:r>
            <a:br>
              <a:rPr lang="en-US" dirty="0" smtClean="0"/>
            </a:br>
            <a:r>
              <a:rPr lang="en-US" dirty="0" smtClean="0"/>
              <a:t>calculating the average value</a:t>
            </a:r>
            <a:br>
              <a:rPr lang="en-US" dirty="0" smtClean="0"/>
            </a:br>
            <a:r>
              <a:rPr lang="en-US" dirty="0" smtClean="0"/>
              <a:t>for each one of the three successive elements </a:t>
            </a:r>
            <a:br>
              <a:rPr lang="en-US" dirty="0" smtClean="0"/>
            </a:br>
            <a:r>
              <a:rPr lang="en-US" dirty="0" smtClean="0"/>
              <a:t>of the input array.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(a[0]+a[1])/2 ,              	for </a:t>
            </a: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err="1" smtClean="0"/>
              <a:t>avg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(a[i-1]+a[</a:t>
            </a:r>
            <a:r>
              <a:rPr lang="en-US" dirty="0" err="1" smtClean="0"/>
              <a:t>i</a:t>
            </a:r>
            <a:r>
              <a:rPr lang="en-US" dirty="0" smtClean="0"/>
              <a:t>]+a[i+1])/3 , 	for 0 &lt; </a:t>
            </a:r>
            <a:r>
              <a:rPr lang="en-US" dirty="0" err="1" smtClean="0"/>
              <a:t>i</a:t>
            </a:r>
            <a:r>
              <a:rPr lang="en-US" dirty="0" smtClean="0"/>
              <a:t> &lt; n-1;</a:t>
            </a:r>
          </a:p>
          <a:p>
            <a:pPr>
              <a:buNone/>
            </a:pPr>
            <a:r>
              <a:rPr lang="en-US" dirty="0" smtClean="0"/>
              <a:t>             (a[n-2]+</a:t>
            </a:r>
            <a:r>
              <a:rPr lang="en-US" smtClean="0"/>
              <a:t>a[n-3</a:t>
            </a:r>
            <a:r>
              <a:rPr lang="en-US" smtClean="0"/>
              <a:t>])/2,</a:t>
            </a:r>
            <a:r>
              <a:rPr lang="en-US" dirty="0" smtClean="0"/>
              <a:t>		for </a:t>
            </a:r>
            <a:r>
              <a:rPr lang="en-US" dirty="0" err="1" smtClean="0"/>
              <a:t>i</a:t>
            </a:r>
            <a:r>
              <a:rPr lang="en-US" dirty="0" smtClean="0"/>
              <a:t> = n-1.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7: Moving Average 1D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7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1828800" y="3276600"/>
            <a:ext cx="152400" cy="1219200"/>
          </a:xfrm>
          <a:prstGeom prst="leftBrace">
            <a:avLst/>
          </a:prstGeom>
          <a:ln>
            <a:solidFill>
              <a:schemeClr val="tx1"/>
            </a:solidFill>
          </a:ln>
          <a:effectLst>
            <a:glow rad="101600">
              <a:schemeClr val="bg1">
                <a:lumMod val="85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package example7;</a:t>
            </a:r>
          </a:p>
          <a:p>
            <a:pPr>
              <a:buNone/>
            </a:pPr>
            <a:r>
              <a:rPr lang="en-US" sz="1100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sz="1100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sz="1100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sz="1100" dirty="0" smtClean="0"/>
              <a:t>import com.maxeler.maxcompiler.v2.kernelcompiler.types.base.DFEVar;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public class example7Kernel extends Kernel {</a:t>
            </a:r>
          </a:p>
          <a:p>
            <a:pPr>
              <a:buNone/>
            </a:pPr>
            <a:r>
              <a:rPr lang="en-US" sz="1100" dirty="0" smtClean="0"/>
              <a:t>	private static final </a:t>
            </a:r>
            <a:r>
              <a:rPr lang="en-US" sz="1100" dirty="0" err="1" smtClean="0"/>
              <a:t>DFEType</a:t>
            </a:r>
            <a:r>
              <a:rPr lang="en-US" sz="1100" dirty="0" smtClean="0"/>
              <a:t> type = </a:t>
            </a:r>
            <a:r>
              <a:rPr lang="en-US" sz="1100" dirty="0" err="1" smtClean="0"/>
              <a:t>dfeFloat</a:t>
            </a:r>
            <a:r>
              <a:rPr lang="en-US" sz="1100" dirty="0" smtClean="0"/>
              <a:t>(8, 24);</a:t>
            </a:r>
          </a:p>
          <a:p>
            <a:pPr>
              <a:buNone/>
            </a:pPr>
            <a:r>
              <a:rPr lang="en-US" sz="1100" dirty="0" smtClean="0"/>
              <a:t>	public example7Kernel(</a:t>
            </a:r>
            <a:r>
              <a:rPr lang="en-US" sz="1100" dirty="0" err="1" smtClean="0"/>
              <a:t>KernelParameters</a:t>
            </a:r>
            <a:r>
              <a:rPr lang="en-US" sz="1100" dirty="0" smtClean="0"/>
              <a:t> parameters) {</a:t>
            </a:r>
          </a:p>
          <a:p>
            <a:pPr>
              <a:buNone/>
            </a:pPr>
            <a:r>
              <a:rPr lang="en-US" sz="1100" dirty="0" smtClean="0"/>
              <a:t>		super(parameters);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DFEVar</a:t>
            </a:r>
            <a:r>
              <a:rPr lang="en-US" sz="1100" dirty="0" smtClean="0"/>
              <a:t> x = </a:t>
            </a:r>
            <a:r>
              <a:rPr lang="en-US" sz="1100" dirty="0" err="1" smtClean="0"/>
              <a:t>io.input</a:t>
            </a:r>
            <a:r>
              <a:rPr lang="en-US" sz="1100" dirty="0" smtClean="0"/>
              <a:t>("x", type);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DFEVar</a:t>
            </a:r>
            <a:r>
              <a:rPr lang="en-US" sz="1100" dirty="0" smtClean="0"/>
              <a:t> N = </a:t>
            </a:r>
            <a:r>
              <a:rPr lang="en-US" sz="1100" dirty="0" err="1" smtClean="0"/>
              <a:t>io.scalarInput</a:t>
            </a:r>
            <a:r>
              <a:rPr lang="en-US" sz="1100" dirty="0" smtClean="0"/>
              <a:t>("N", </a:t>
            </a:r>
            <a:r>
              <a:rPr lang="en-US" sz="1100" dirty="0" err="1" smtClean="0"/>
              <a:t>dfeUInt</a:t>
            </a:r>
            <a:r>
              <a:rPr lang="en-US" sz="1100" dirty="0" smtClean="0"/>
              <a:t>(64));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DFEVar</a:t>
            </a:r>
            <a:r>
              <a:rPr lang="en-US" sz="1100" dirty="0" smtClean="0"/>
              <a:t> </a:t>
            </a:r>
            <a:r>
              <a:rPr lang="en-US" sz="1100" dirty="0" err="1" smtClean="0"/>
              <a:t>cnt</a:t>
            </a:r>
            <a:r>
              <a:rPr lang="en-US" sz="1100" dirty="0" smtClean="0"/>
              <a:t> = </a:t>
            </a:r>
            <a:r>
              <a:rPr lang="en-US" sz="1100" dirty="0" err="1" smtClean="0"/>
              <a:t>control.count.simpleCounter</a:t>
            </a:r>
            <a:r>
              <a:rPr lang="en-US" sz="1100" dirty="0" smtClean="0"/>
              <a:t>(64);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DFEVar</a:t>
            </a:r>
            <a:r>
              <a:rPr lang="en-US" sz="1100" dirty="0" smtClean="0"/>
              <a:t> </a:t>
            </a:r>
            <a:r>
              <a:rPr lang="en-US" sz="1100" dirty="0" err="1" smtClean="0"/>
              <a:t>prev</a:t>
            </a:r>
            <a:r>
              <a:rPr lang="en-US" sz="1100" dirty="0" smtClean="0"/>
              <a:t>, next, divider, result;</a:t>
            </a:r>
          </a:p>
          <a:p>
            <a:pPr>
              <a:buNone/>
            </a:pPr>
            <a:r>
              <a:rPr lang="en-US" sz="1100" dirty="0"/>
              <a:t>	</a:t>
            </a:r>
            <a:r>
              <a:rPr lang="en-US" sz="1100" dirty="0" smtClean="0"/>
              <a:t>	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prev</a:t>
            </a:r>
            <a:r>
              <a:rPr lang="en-US" sz="1100" dirty="0" smtClean="0"/>
              <a:t> = </a:t>
            </a:r>
            <a:r>
              <a:rPr lang="en-US" sz="1100" dirty="0" err="1" smtClean="0"/>
              <a:t>cnt.eq</a:t>
            </a:r>
            <a:r>
              <a:rPr lang="en-US" sz="1100" dirty="0" smtClean="0"/>
              <a:t>(0) ? 0 : </a:t>
            </a:r>
            <a:r>
              <a:rPr lang="en-US" sz="1100" dirty="0" err="1" smtClean="0"/>
              <a:t>stream.offset</a:t>
            </a:r>
            <a:r>
              <a:rPr lang="en-US" sz="1100" dirty="0" smtClean="0"/>
              <a:t>(x, -1);</a:t>
            </a:r>
          </a:p>
          <a:p>
            <a:pPr>
              <a:buNone/>
            </a:pPr>
            <a:r>
              <a:rPr lang="en-US" sz="1100" dirty="0" smtClean="0"/>
              <a:t>		next = </a:t>
            </a:r>
            <a:r>
              <a:rPr lang="en-US" sz="1100" dirty="0" err="1" smtClean="0"/>
              <a:t>cnt.eq</a:t>
            </a:r>
            <a:r>
              <a:rPr lang="en-US" sz="1100" dirty="0" smtClean="0"/>
              <a:t>(N - 1) ? 0 : </a:t>
            </a:r>
            <a:r>
              <a:rPr lang="en-US" sz="1100" dirty="0" err="1" smtClean="0"/>
              <a:t>stream.offset</a:t>
            </a:r>
            <a:r>
              <a:rPr lang="en-US" sz="1100" dirty="0" smtClean="0"/>
              <a:t>(x, +1);</a:t>
            </a:r>
          </a:p>
          <a:p>
            <a:pPr>
              <a:buNone/>
            </a:pPr>
            <a:r>
              <a:rPr lang="en-US" sz="1100" dirty="0" smtClean="0"/>
              <a:t>		divider = (</a:t>
            </a:r>
            <a:r>
              <a:rPr lang="en-US" sz="1100" dirty="0" err="1" smtClean="0"/>
              <a:t>cnt.eq</a:t>
            </a:r>
            <a:r>
              <a:rPr lang="en-US" sz="1100" dirty="0" smtClean="0"/>
              <a:t>(0) |  </a:t>
            </a:r>
            <a:r>
              <a:rPr lang="en-US" sz="1100" dirty="0" err="1" smtClean="0"/>
              <a:t>cnt.eq</a:t>
            </a:r>
            <a:r>
              <a:rPr lang="en-US" sz="1100" dirty="0" smtClean="0"/>
              <a:t>(N - 1)) ? constant.var(type,2): 3;</a:t>
            </a:r>
          </a:p>
          <a:p>
            <a:pPr>
              <a:buNone/>
            </a:pPr>
            <a:r>
              <a:rPr lang="en-US" sz="1100" dirty="0" smtClean="0"/>
              <a:t>		result = (</a:t>
            </a:r>
            <a:r>
              <a:rPr lang="en-US" sz="1100" dirty="0" err="1" smtClean="0"/>
              <a:t>prev</a:t>
            </a:r>
            <a:r>
              <a:rPr lang="en-US" sz="1100" dirty="0" smtClean="0"/>
              <a:t> + next + x)/divider;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io.output</a:t>
            </a:r>
            <a:r>
              <a:rPr lang="en-US" sz="1100" dirty="0" smtClean="0"/>
              <a:t>("z", result, type);</a:t>
            </a:r>
          </a:p>
          <a:p>
            <a:pPr>
              <a:buNone/>
            </a:pPr>
            <a:r>
              <a:rPr lang="en-US" sz="1100" dirty="0" smtClean="0"/>
              <a:t>	}</a:t>
            </a:r>
          </a:p>
          <a:p>
            <a:pPr>
              <a:buNone/>
            </a:pPr>
            <a:r>
              <a:rPr lang="en-US" sz="1100" dirty="0" smtClean="0"/>
              <a:t>}</a:t>
            </a:r>
          </a:p>
          <a:p>
            <a:pPr>
              <a:buNone/>
            </a:pPr>
            <a:endParaRPr lang="en-US" sz="11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example7Kernel.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7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5400" y="4191000"/>
            <a:ext cx="38862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x.simWatch</a:t>
            </a:r>
            <a:r>
              <a:rPr lang="en-US" dirty="0"/>
              <a:t>("x");</a:t>
            </a:r>
          </a:p>
          <a:p>
            <a:r>
              <a:rPr lang="en-US" dirty="0" err="1"/>
              <a:t>prev.simWatch</a:t>
            </a:r>
            <a:r>
              <a:rPr lang="en-US" dirty="0"/>
              <a:t>("</a:t>
            </a:r>
            <a:r>
              <a:rPr lang="en-US" dirty="0" err="1"/>
              <a:t>xprev</a:t>
            </a:r>
            <a:r>
              <a:rPr lang="en-US" dirty="0"/>
              <a:t>");</a:t>
            </a:r>
          </a:p>
          <a:p>
            <a:r>
              <a:rPr lang="en-US" dirty="0" err="1"/>
              <a:t>next.simWatch</a:t>
            </a:r>
            <a:r>
              <a:rPr lang="en-US" dirty="0"/>
              <a:t>("</a:t>
            </a:r>
            <a:r>
              <a:rPr lang="en-US" dirty="0" err="1"/>
              <a:t>xnext</a:t>
            </a:r>
            <a:r>
              <a:rPr lang="en-US" dirty="0"/>
              <a:t>");</a:t>
            </a:r>
          </a:p>
          <a:p>
            <a:r>
              <a:rPr lang="en-US" dirty="0" err="1"/>
              <a:t>cnt.simWatch</a:t>
            </a:r>
            <a:r>
              <a:rPr lang="en-US" dirty="0"/>
              <a:t>("</a:t>
            </a:r>
            <a:r>
              <a:rPr lang="en-US" dirty="0" err="1"/>
              <a:t>i</a:t>
            </a:r>
            <a:r>
              <a:rPr lang="en-US" dirty="0"/>
              <a:t>");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2362200" y="4800600"/>
            <a:ext cx="27432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watches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7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809" y="2620309"/>
            <a:ext cx="5152381" cy="2247619"/>
          </a:xfrm>
        </p:spPr>
      </p:pic>
    </p:spTree>
    <p:extLst>
      <p:ext uri="{BB962C8B-B14F-4D97-AF65-F5344CB8AC3E}">
        <p14:creationId xmlns="" xmlns:p14="http://schemas.microsoft.com/office/powerpoint/2010/main" val="13707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is </a:t>
            </a:r>
            <a:r>
              <a:rPr lang="en-US" dirty="0" err="1" smtClean="0"/>
              <a:t>Maxeler</a:t>
            </a:r>
            <a:r>
              <a:rPr lang="en-US" dirty="0" smtClean="0"/>
              <a:t> better?</a:t>
            </a:r>
          </a:p>
          <a:p>
            <a:pPr lvl="1"/>
            <a:r>
              <a:rPr lang="en-US" dirty="0" smtClean="0"/>
              <a:t>If</a:t>
            </a:r>
            <a:br>
              <a:rPr lang="en-US" dirty="0" smtClean="0"/>
            </a:br>
            <a:r>
              <a:rPr lang="en-US" dirty="0" smtClean="0"/>
              <a:t>  the number of operations in a single loop iteration</a:t>
            </a:r>
            <a:br>
              <a:rPr lang="en-US" dirty="0" smtClean="0"/>
            </a:br>
            <a:r>
              <a:rPr lang="en-US" dirty="0" smtClean="0"/>
              <a:t>  is above some critical value</a:t>
            </a:r>
          </a:p>
          <a:p>
            <a:pPr lvl="1"/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>  More data items means more advantage for </a:t>
            </a:r>
            <a:r>
              <a:rPr lang="en-US" dirty="0" err="1" smtClean="0"/>
              <a:t>Maxeler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other words:</a:t>
            </a:r>
          </a:p>
          <a:p>
            <a:pPr lvl="1"/>
            <a:r>
              <a:rPr lang="en-US" dirty="0" smtClean="0"/>
              <a:t>More data does not mean better performance </a:t>
            </a:r>
            <a:br>
              <a:rPr lang="en-US" dirty="0" smtClean="0"/>
            </a:br>
            <a:r>
              <a:rPr lang="en-US" dirty="0" smtClean="0"/>
              <a:t>if the #operations/iteration is below a critical value.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Conclusion: </a:t>
            </a:r>
          </a:p>
          <a:p>
            <a:pPr lvl="1"/>
            <a:r>
              <a:rPr lang="en-US" dirty="0" smtClean="0"/>
              <a:t>If we see an application with a small #operations/iteration, it is possibly (not always) a “what-not-to” application,</a:t>
            </a:r>
            <a:br>
              <a:rPr lang="en-US" dirty="0" smtClean="0"/>
            </a:br>
            <a:r>
              <a:rPr lang="en-US" dirty="0" smtClean="0"/>
              <a:t>and we better execute it on the host;</a:t>
            </a:r>
            <a:br>
              <a:rPr lang="en-US" dirty="0" smtClean="0"/>
            </a:br>
            <a:r>
              <a:rPr lang="en-US" dirty="0" smtClean="0"/>
              <a:t>otherwise, we will (or may) have a slowdown.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Bottomline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Line Callout 2 4"/>
          <p:cNvSpPr/>
          <p:nvPr/>
        </p:nvSpPr>
        <p:spPr>
          <a:xfrm>
            <a:off x="5638800" y="2362200"/>
            <a:ext cx="3352800" cy="381000"/>
          </a:xfrm>
          <a:prstGeom prst="borderCallout2">
            <a:avLst>
              <a:gd name="adj1" fmla="val 60986"/>
              <a:gd name="adj2" fmla="val -1200"/>
              <a:gd name="adj3" fmla="val 58502"/>
              <a:gd name="adj4" fmla="val -16667"/>
              <a:gd name="adj5" fmla="val 5699"/>
              <a:gd name="adj6" fmla="val -230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ADDITIVE SPEEDUP ENABLER</a:t>
            </a:r>
            <a:endParaRPr lang="en-US" dirty="0"/>
          </a:p>
        </p:txBody>
      </p:sp>
      <p:sp>
        <p:nvSpPr>
          <p:cNvPr id="6" name="Line Callout 2 5"/>
          <p:cNvSpPr/>
          <p:nvPr/>
        </p:nvSpPr>
        <p:spPr>
          <a:xfrm>
            <a:off x="5638800" y="3124200"/>
            <a:ext cx="3352800" cy="381000"/>
          </a:xfrm>
          <a:prstGeom prst="borderCallout2">
            <a:avLst>
              <a:gd name="adj1" fmla="val 60986"/>
              <a:gd name="adj2" fmla="val -1200"/>
              <a:gd name="adj3" fmla="val 58502"/>
              <a:gd name="adj4" fmla="val -16667"/>
              <a:gd name="adj5" fmla="val -4301"/>
              <a:gd name="adj6" fmla="val -24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ADDITIVE SPEEDUP MAKER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Simulation watches</a:t>
            </a:r>
          </a:p>
          <a:p>
            <a:pPr lvl="1"/>
            <a:r>
              <a:rPr lang="en-US" dirty="0" smtClean="0"/>
              <a:t>Tell us the value of any specified </a:t>
            </a:r>
            <a:r>
              <a:rPr lang="en-US" dirty="0" err="1" smtClean="0"/>
              <a:t>DFEVar</a:t>
            </a:r>
            <a:r>
              <a:rPr lang="en-US" dirty="0" smtClean="0"/>
              <a:t> for every Kernel tick</a:t>
            </a:r>
          </a:p>
          <a:p>
            <a:r>
              <a:rPr lang="en-US" dirty="0" smtClean="0"/>
              <a:t>Simulation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smtClean="0"/>
              <a:t>Allow us to print and format the print values explicitly from streams within the Kernel on every tick</a:t>
            </a:r>
          </a:p>
          <a:p>
            <a:pPr lvl="1"/>
            <a:r>
              <a:rPr lang="en-US" dirty="0" err="1" smtClean="0"/>
              <a:t>debug.simPrintf</a:t>
            </a:r>
            <a:r>
              <a:rPr lang="en-US" dirty="0" smtClean="0"/>
              <a:t>(String </a:t>
            </a:r>
            <a:r>
              <a:rPr lang="en-US" dirty="0" err="1" smtClean="0"/>
              <a:t>message,Object</a:t>
            </a:r>
            <a:r>
              <a:rPr lang="en-US" dirty="0" smtClean="0"/>
              <a:t> … </a:t>
            </a:r>
            <a:r>
              <a:rPr lang="en-US" dirty="0" err="1" smtClean="0"/>
              <a:t>arg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debug.simPrintf</a:t>
            </a:r>
            <a:r>
              <a:rPr lang="en-US" dirty="0" smtClean="0"/>
              <a:t>(</a:t>
            </a:r>
            <a:r>
              <a:rPr lang="en-US" dirty="0" err="1" smtClean="0"/>
              <a:t>DFEVar</a:t>
            </a:r>
            <a:r>
              <a:rPr lang="en-US" dirty="0" smtClean="0"/>
              <a:t> condition,			 			String </a:t>
            </a:r>
            <a:r>
              <a:rPr lang="en-US" dirty="0" err="1" smtClean="0"/>
              <a:t>message,Object</a:t>
            </a:r>
            <a:r>
              <a:rPr lang="en-US" dirty="0" smtClean="0"/>
              <a:t> </a:t>
            </a:r>
            <a:r>
              <a:rPr lang="en-US" dirty="0"/>
              <a:t>… </a:t>
            </a:r>
            <a:r>
              <a:rPr lang="en-US" dirty="0" err="1"/>
              <a:t>arg</a:t>
            </a:r>
            <a:r>
              <a:rPr lang="en-US" dirty="0" smtClean="0"/>
              <a:t>);</a:t>
            </a:r>
          </a:p>
          <a:p>
            <a:r>
              <a:rPr lang="en-US" dirty="0" smtClean="0"/>
              <a:t>DFE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smtClean="0"/>
              <a:t>Same as the simulation 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Available for DFE runs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Example No. 7</a:t>
            </a:r>
          </a:p>
        </p:txBody>
      </p:sp>
    </p:spTree>
    <p:extLst>
      <p:ext uri="{BB962C8B-B14F-4D97-AF65-F5344CB8AC3E}">
        <p14:creationId xmlns="" xmlns:p14="http://schemas.microsoft.com/office/powerpoint/2010/main" val="17417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moving average along a 2D matrix </a:t>
            </a:r>
            <a:br>
              <a:rPr lang="en-US" dirty="0" smtClean="0"/>
            </a:br>
            <a:r>
              <a:rPr lang="en-US" dirty="0" smtClean="0"/>
              <a:t>of the size </a:t>
            </a:r>
            <a:r>
              <a:rPr lang="en-US" dirty="0" err="1" smtClean="0"/>
              <a:t>MxN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the matrix to the MAX2 card</a:t>
            </a:r>
            <a:br>
              <a:rPr lang="en-US" dirty="0" smtClean="0"/>
            </a:br>
            <a:r>
              <a:rPr lang="en-US" dirty="0" smtClean="0"/>
              <a:t>through one stream,</a:t>
            </a:r>
            <a:br>
              <a:rPr lang="en-US" dirty="0" smtClean="0"/>
            </a:br>
            <a:r>
              <a:rPr lang="en-US" dirty="0" smtClean="0"/>
              <a:t>row by row.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8: Moving Average 2D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example8;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com.maxeler.maxcompiler.v2.kernelcompiler.stdlib.core.CounterChain;</a:t>
            </a:r>
          </a:p>
          <a:p>
            <a:pPr>
              <a:buNone/>
            </a:pPr>
            <a:r>
              <a:rPr lang="en-US" dirty="0" smtClean="0"/>
              <a:t>import com.maxeler.maxcompiler.v2.kernelcompiler.stdlib.core.Stream.OffsetExpr;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example8Kernel extends Kernel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private static final </a:t>
            </a:r>
            <a:r>
              <a:rPr lang="en-US" dirty="0" err="1" smtClean="0"/>
              <a:t>DFEType</a:t>
            </a:r>
            <a:r>
              <a:rPr lang="en-US" dirty="0" smtClean="0"/>
              <a:t> type = </a:t>
            </a:r>
            <a:r>
              <a:rPr lang="en-US" dirty="0" err="1" smtClean="0"/>
              <a:t>dfeFloat</a:t>
            </a:r>
            <a:r>
              <a:rPr lang="en-US" dirty="0" smtClean="0"/>
              <a:t>(8, 24), </a:t>
            </a:r>
            <a:r>
              <a:rPr lang="en-US" dirty="0" err="1" smtClean="0"/>
              <a:t>type_cnt</a:t>
            </a:r>
            <a:r>
              <a:rPr lang="en-US" dirty="0" smtClean="0"/>
              <a:t> = </a:t>
            </a:r>
            <a:r>
              <a:rPr lang="en-US" dirty="0" err="1" smtClean="0"/>
              <a:t>dfeInt</a:t>
            </a:r>
            <a:r>
              <a:rPr lang="en-US" dirty="0" smtClean="0"/>
              <a:t>(33);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example8Kernel(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matrix = </a:t>
            </a:r>
            <a:r>
              <a:rPr lang="en-US" dirty="0" err="1" smtClean="0"/>
              <a:t>io.input</a:t>
            </a:r>
            <a:r>
              <a:rPr lang="en-US" dirty="0" smtClean="0"/>
              <a:t>("matrix", type);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M = </a:t>
            </a:r>
            <a:r>
              <a:rPr lang="en-US" dirty="0" err="1" smtClean="0"/>
              <a:t>io.scalarInput</a:t>
            </a:r>
            <a:r>
              <a:rPr lang="en-US" dirty="0" smtClean="0"/>
              <a:t>("M", </a:t>
            </a:r>
            <a:r>
              <a:rPr lang="en-US" dirty="0" err="1" smtClean="0"/>
              <a:t>dfeUInt</a:t>
            </a:r>
            <a:r>
              <a:rPr lang="en-US" dirty="0" smtClean="0"/>
              <a:t>(32)), N = </a:t>
            </a:r>
            <a:r>
              <a:rPr lang="en-US" dirty="0" err="1" smtClean="0"/>
              <a:t>io.scalarInput</a:t>
            </a:r>
            <a:r>
              <a:rPr lang="en-US" dirty="0" smtClean="0"/>
              <a:t>("N",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dfeUInt</a:t>
            </a:r>
            <a:r>
              <a:rPr lang="en-US" dirty="0" smtClean="0"/>
              <a:t>(32));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OffsetExpr</a:t>
            </a:r>
            <a:r>
              <a:rPr lang="en-US" dirty="0" smtClean="0"/>
              <a:t> </a:t>
            </a:r>
            <a:r>
              <a:rPr lang="en-US" dirty="0" err="1" smtClean="0"/>
              <a:t>Nof</a:t>
            </a:r>
            <a:r>
              <a:rPr lang="en-US" dirty="0" smtClean="0"/>
              <a:t> = </a:t>
            </a:r>
            <a:r>
              <a:rPr lang="en-US" dirty="0" err="1" smtClean="0"/>
              <a:t>stream.makeOffsetParam</a:t>
            </a:r>
            <a:r>
              <a:rPr lang="en-US" dirty="0" smtClean="0"/>
              <a:t>("</a:t>
            </a:r>
            <a:r>
              <a:rPr lang="en-US" dirty="0" err="1" smtClean="0"/>
              <a:t>Nof</a:t>
            </a:r>
            <a:r>
              <a:rPr lang="en-US" dirty="0" smtClean="0"/>
              <a:t>", 3, 128);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cc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j = </a:t>
            </a:r>
            <a:r>
              <a:rPr lang="en-US" dirty="0" err="1" smtClean="0"/>
              <a:t>cc.addCounter</a:t>
            </a:r>
            <a:r>
              <a:rPr lang="en-US" dirty="0" smtClean="0"/>
              <a:t>(M, 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cc.addCounter</a:t>
            </a:r>
            <a:r>
              <a:rPr lang="en-US" dirty="0" smtClean="0"/>
              <a:t>(N, 1);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example8Kernel.</a:t>
            </a:r>
            <a:r>
              <a:rPr lang="sl-SI" dirty="0" smtClean="0"/>
              <a:t>maxj</a:t>
            </a:r>
            <a:r>
              <a:rPr lang="en-US" dirty="0" smtClean="0"/>
              <a:t>          1/</a:t>
            </a:r>
            <a:r>
              <a:rPr lang="sl-SI" dirty="0" smtClean="0"/>
              <a:t>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DFEVar</a:t>
            </a:r>
            <a:r>
              <a:rPr lang="en-US" sz="1200" dirty="0" smtClean="0"/>
              <a:t> window[] = new </a:t>
            </a:r>
            <a:r>
              <a:rPr lang="en-US" sz="1200" dirty="0" err="1" smtClean="0"/>
              <a:t>DFEVar</a:t>
            </a:r>
            <a:r>
              <a:rPr lang="en-US" sz="1200" dirty="0" smtClean="0"/>
              <a:t>[9];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int</a:t>
            </a:r>
            <a:r>
              <a:rPr lang="en-US" sz="1200" dirty="0" smtClean="0"/>
              <a:t> k = 0;</a:t>
            </a:r>
          </a:p>
          <a:p>
            <a:pPr>
              <a:buNone/>
            </a:pPr>
            <a:r>
              <a:rPr lang="en-US" sz="1200" dirty="0" smtClean="0"/>
              <a:t>		for (</a:t>
            </a:r>
            <a:r>
              <a:rPr lang="en-US" sz="1200" dirty="0" err="1" smtClean="0"/>
              <a:t>int</a:t>
            </a:r>
            <a:r>
              <a:rPr lang="en-US" sz="1200" dirty="0" smtClean="0"/>
              <a:t> x = -1; x &lt;= 1; x++)</a:t>
            </a:r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sl-SI" sz="1200" dirty="0" smtClean="0"/>
              <a:t>	</a:t>
            </a:r>
            <a:r>
              <a:rPr lang="en-US" sz="1200" dirty="0" smtClean="0"/>
              <a:t>for (</a:t>
            </a:r>
            <a:r>
              <a:rPr lang="en-US" sz="1200" dirty="0" err="1" smtClean="0"/>
              <a:t>int</a:t>
            </a:r>
            <a:r>
              <a:rPr lang="en-US" sz="1200" dirty="0" smtClean="0"/>
              <a:t> y = -1; y &lt;= 1; y++)</a:t>
            </a:r>
          </a:p>
          <a:p>
            <a:pPr>
              <a:buNone/>
            </a:pPr>
            <a:r>
              <a:rPr lang="en-US" sz="1200" dirty="0" smtClean="0"/>
              <a:t>			window[k++] = ((</a:t>
            </a:r>
            <a:r>
              <a:rPr lang="en-US" sz="1200" dirty="0" err="1" smtClean="0"/>
              <a:t>i.cast</a:t>
            </a:r>
            <a:r>
              <a:rPr lang="en-US" sz="1200" dirty="0" smtClean="0"/>
              <a:t>(</a:t>
            </a:r>
            <a:r>
              <a:rPr lang="en-US" sz="1200" dirty="0" err="1" smtClean="0"/>
              <a:t>type_cnt</a:t>
            </a:r>
            <a:r>
              <a:rPr lang="en-US" sz="1200" dirty="0" smtClean="0"/>
              <a:t>) + x &gt;= 0)</a:t>
            </a:r>
          </a:p>
          <a:p>
            <a:pPr>
              <a:buNone/>
            </a:pPr>
            <a:r>
              <a:rPr lang="en-US" sz="1200" dirty="0" smtClean="0"/>
              <a:t>				&amp; (</a:t>
            </a:r>
            <a:r>
              <a:rPr lang="en-US" sz="1200" dirty="0" err="1" smtClean="0"/>
              <a:t>i.cast</a:t>
            </a:r>
            <a:r>
              <a:rPr lang="en-US" sz="1200" dirty="0" smtClean="0"/>
              <a:t>(</a:t>
            </a:r>
            <a:r>
              <a:rPr lang="en-US" sz="1200" dirty="0" err="1" smtClean="0"/>
              <a:t>type_cnt</a:t>
            </a:r>
            <a:r>
              <a:rPr lang="en-US" sz="1200" dirty="0" smtClean="0"/>
              <a:t>) + x &lt; </a:t>
            </a:r>
            <a:r>
              <a:rPr lang="en-US" sz="1200" dirty="0" err="1" smtClean="0"/>
              <a:t>N.cast</a:t>
            </a:r>
            <a:r>
              <a:rPr lang="en-US" sz="1200" dirty="0" smtClean="0"/>
              <a:t>(</a:t>
            </a:r>
            <a:r>
              <a:rPr lang="en-US" sz="1200" dirty="0" err="1" smtClean="0"/>
              <a:t>type_cnt</a:t>
            </a:r>
            <a:r>
              <a:rPr lang="en-US" sz="1200" dirty="0" smtClean="0"/>
              <a:t>))</a:t>
            </a:r>
          </a:p>
          <a:p>
            <a:pPr>
              <a:buNone/>
            </a:pPr>
            <a:r>
              <a:rPr lang="en-US" sz="1200" dirty="0" smtClean="0"/>
              <a:t>				&amp; (</a:t>
            </a:r>
            <a:r>
              <a:rPr lang="en-US" sz="1200" dirty="0" err="1" smtClean="0"/>
              <a:t>j.cast</a:t>
            </a:r>
            <a:r>
              <a:rPr lang="en-US" sz="1200" dirty="0" smtClean="0"/>
              <a:t>(</a:t>
            </a:r>
            <a:r>
              <a:rPr lang="en-US" sz="1200" dirty="0" err="1" smtClean="0"/>
              <a:t>type_cnt</a:t>
            </a:r>
            <a:r>
              <a:rPr lang="en-US" sz="1200" dirty="0" smtClean="0"/>
              <a:t>) + y &gt;= 0) &amp; (</a:t>
            </a:r>
            <a:r>
              <a:rPr lang="en-US" sz="1200" dirty="0" err="1" smtClean="0"/>
              <a:t>j.cast</a:t>
            </a:r>
            <a:r>
              <a:rPr lang="en-US" sz="1200" dirty="0" smtClean="0"/>
              <a:t>(</a:t>
            </a:r>
            <a:r>
              <a:rPr lang="en-US" sz="1200" dirty="0" err="1" smtClean="0"/>
              <a:t>type_cnt</a:t>
            </a:r>
            <a:r>
              <a:rPr lang="en-US" sz="1200" dirty="0" smtClean="0"/>
              <a:t>) + y &lt; </a:t>
            </a:r>
            <a:r>
              <a:rPr lang="en-US" sz="1200" dirty="0" err="1" smtClean="0"/>
              <a:t>M.cast</a:t>
            </a:r>
            <a:r>
              <a:rPr lang="en-US" sz="1200" dirty="0" smtClean="0"/>
              <a:t>(</a:t>
            </a:r>
            <a:r>
              <a:rPr lang="en-US" sz="1200" dirty="0" err="1" smtClean="0"/>
              <a:t>type_cnt</a:t>
            </a:r>
            <a:r>
              <a:rPr lang="en-US" sz="1200" dirty="0" smtClean="0"/>
              <a:t>))) </a:t>
            </a:r>
            <a:r>
              <a:rPr lang="sl-SI" sz="1200" dirty="0" smtClean="0"/>
              <a:t>			</a:t>
            </a:r>
            <a:r>
              <a:rPr lang="en-US" sz="1200" dirty="0" smtClean="0"/>
              <a:t>? </a:t>
            </a:r>
            <a:r>
              <a:rPr lang="en-US" sz="1200" dirty="0" err="1" smtClean="0"/>
              <a:t>stream.offset</a:t>
            </a:r>
            <a:r>
              <a:rPr lang="en-US" sz="1200" dirty="0" smtClean="0"/>
              <a:t>(matrix, x + y * </a:t>
            </a:r>
            <a:r>
              <a:rPr lang="en-US" sz="1200" dirty="0" err="1" smtClean="0"/>
              <a:t>Nof</a:t>
            </a:r>
            <a:r>
              <a:rPr lang="en-US" sz="1200" dirty="0" smtClean="0"/>
              <a:t>) : 0;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</a:t>
            </a:r>
            <a:r>
              <a:rPr lang="en-US" sz="1200" dirty="0" err="1" smtClean="0"/>
              <a:t>DFEVar</a:t>
            </a:r>
            <a:r>
              <a:rPr lang="en-US" sz="1200" dirty="0" smtClean="0"/>
              <a:t> sum = constant.var(type, 0);</a:t>
            </a:r>
          </a:p>
          <a:p>
            <a:pPr>
              <a:buNone/>
            </a:pPr>
            <a:r>
              <a:rPr lang="en-US" sz="1200" dirty="0" smtClean="0"/>
              <a:t>		for (</a:t>
            </a:r>
            <a:r>
              <a:rPr lang="en-US" sz="1200" dirty="0" err="1" smtClean="0"/>
              <a:t>DFEVar</a:t>
            </a:r>
            <a:r>
              <a:rPr lang="en-US" sz="1200" dirty="0" smtClean="0"/>
              <a:t> </a:t>
            </a:r>
            <a:r>
              <a:rPr lang="en-US" sz="1200" dirty="0" err="1" smtClean="0"/>
              <a:t>dfeVar</a:t>
            </a:r>
            <a:r>
              <a:rPr lang="en-US" sz="1200" dirty="0" smtClean="0"/>
              <a:t> : window) {</a:t>
            </a:r>
          </a:p>
          <a:p>
            <a:pPr>
              <a:buNone/>
            </a:pPr>
            <a:r>
              <a:rPr lang="en-US" sz="1200" dirty="0" smtClean="0"/>
              <a:t>			sum = sum + </a:t>
            </a:r>
            <a:r>
              <a:rPr lang="en-US" sz="1200" dirty="0" err="1" smtClean="0"/>
              <a:t>dfeVar</a:t>
            </a:r>
            <a:r>
              <a:rPr lang="en-US" sz="1200" dirty="0" smtClean="0"/>
              <a:t>;</a:t>
            </a:r>
          </a:p>
          <a:p>
            <a:pPr>
              <a:buNone/>
            </a:pPr>
            <a:r>
              <a:rPr lang="en-US" sz="1200" dirty="0" smtClean="0"/>
              <a:t>		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example8Kernel.</a:t>
            </a:r>
            <a:r>
              <a:rPr lang="sl-SI" dirty="0" smtClean="0"/>
              <a:t>maxj</a:t>
            </a:r>
            <a:r>
              <a:rPr lang="en-US" dirty="0" smtClean="0"/>
              <a:t>          2/</a:t>
            </a:r>
            <a:r>
              <a:rPr lang="sl-SI" dirty="0" smtClean="0"/>
              <a:t>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DFEVar</a:t>
            </a:r>
            <a:r>
              <a:rPr lang="en-US" sz="1600" dirty="0" smtClean="0"/>
              <a:t> divider = </a:t>
            </a:r>
            <a:r>
              <a:rPr lang="en-US" sz="1600" dirty="0" err="1" smtClean="0"/>
              <a:t>i.eq</a:t>
            </a:r>
            <a:r>
              <a:rPr lang="en-US" sz="1600" dirty="0" smtClean="0"/>
              <a:t>(0) | </a:t>
            </a:r>
            <a:r>
              <a:rPr lang="en-US" sz="1600" dirty="0" err="1" smtClean="0"/>
              <a:t>i.eq</a:t>
            </a:r>
            <a:r>
              <a:rPr lang="en-US" sz="1600" dirty="0" smtClean="0"/>
              <a:t>(N - 1) | </a:t>
            </a:r>
            <a:r>
              <a:rPr lang="en-US" sz="1600" dirty="0" err="1" smtClean="0"/>
              <a:t>j.eq</a:t>
            </a:r>
            <a:r>
              <a:rPr lang="en-US" sz="1600" dirty="0" smtClean="0"/>
              <a:t>(0) | </a:t>
            </a:r>
            <a:r>
              <a:rPr lang="en-US" sz="1600" dirty="0" err="1" smtClean="0"/>
              <a:t>j.eq</a:t>
            </a:r>
            <a:r>
              <a:rPr lang="en-US" sz="1600" dirty="0" smtClean="0"/>
              <a:t>(M - 1) ?</a:t>
            </a: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sl-SI" sz="1600" dirty="0" smtClean="0"/>
              <a:t>		</a:t>
            </a:r>
            <a:r>
              <a:rPr lang="en-US" sz="1600" dirty="0" smtClean="0"/>
              <a:t>((</a:t>
            </a:r>
            <a:r>
              <a:rPr lang="en-US" sz="1600" dirty="0" err="1" smtClean="0"/>
              <a:t>i.eq</a:t>
            </a:r>
            <a:r>
              <a:rPr lang="en-US" sz="1600" dirty="0" smtClean="0"/>
              <a:t>(0) | </a:t>
            </a:r>
            <a:r>
              <a:rPr lang="en-US" sz="1600" dirty="0" err="1" smtClean="0"/>
              <a:t>i.eq</a:t>
            </a:r>
            <a:r>
              <a:rPr lang="en-US" sz="1600" dirty="0" smtClean="0"/>
              <a:t>(N - 1)) &amp; (</a:t>
            </a:r>
            <a:r>
              <a:rPr lang="en-US" sz="1600" dirty="0" err="1" smtClean="0"/>
              <a:t>j.eq</a:t>
            </a:r>
            <a:r>
              <a:rPr lang="en-US" sz="1600" dirty="0" smtClean="0"/>
              <a:t>(0) | </a:t>
            </a:r>
            <a:r>
              <a:rPr lang="en-US" sz="1600" dirty="0" err="1" smtClean="0"/>
              <a:t>j.eq</a:t>
            </a:r>
            <a:r>
              <a:rPr lang="en-US" sz="1600" dirty="0" smtClean="0"/>
              <a:t>(M - 1)) ? </a:t>
            </a: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sl-SI" sz="1600" dirty="0" smtClean="0"/>
              <a:t>		</a:t>
            </a:r>
            <a:r>
              <a:rPr lang="en-US" sz="1600" dirty="0" smtClean="0"/>
              <a:t>constant.var(type, 4) : 6) : 9;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DFEVar</a:t>
            </a:r>
            <a:r>
              <a:rPr lang="en-US" sz="1600" dirty="0" smtClean="0"/>
              <a:t> result = sum/divider;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io.output</a:t>
            </a:r>
            <a:r>
              <a:rPr lang="en-US" sz="1600" dirty="0" smtClean="0"/>
              <a:t>("z", result, type);</a:t>
            </a:r>
          </a:p>
          <a:p>
            <a:pPr>
              <a:buNone/>
            </a:pPr>
            <a:r>
              <a:rPr lang="en-US" sz="1600" dirty="0" smtClean="0"/>
              <a:t>	}</a:t>
            </a:r>
          </a:p>
          <a:p>
            <a:pPr>
              <a:buNone/>
            </a:pPr>
            <a:r>
              <a:rPr lang="en-US" sz="1600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example8Kernel.</a:t>
            </a:r>
            <a:r>
              <a:rPr lang="sl-SI" dirty="0" smtClean="0"/>
              <a:t>maxj</a:t>
            </a:r>
            <a:r>
              <a:rPr lang="en-US" dirty="0" smtClean="0"/>
              <a:t>          </a:t>
            </a:r>
            <a:r>
              <a:rPr lang="sl-SI" dirty="0" smtClean="0"/>
              <a:t>3</a:t>
            </a:r>
            <a:r>
              <a:rPr lang="en-US" dirty="0" smtClean="0"/>
              <a:t>/</a:t>
            </a:r>
            <a:r>
              <a:rPr lang="sl-SI" dirty="0" smtClean="0"/>
              <a:t>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000" dirty="0" smtClean="0"/>
              <a:t>package example8UnitTest;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import com.maxeler.maxcompiler.v2.managers.standard.SimulationManager;</a:t>
            </a:r>
          </a:p>
          <a:p>
            <a:pPr>
              <a:buNone/>
            </a:pPr>
            <a:r>
              <a:rPr lang="en-US" sz="1000" dirty="0" smtClean="0"/>
              <a:t>import example8.example8Kernel;</a:t>
            </a:r>
          </a:p>
          <a:p>
            <a:pPr>
              <a:buNone/>
            </a:pPr>
            <a:r>
              <a:rPr lang="en-US" sz="1000" dirty="0" smtClean="0"/>
              <a:t>public class example8SimRunner {</a:t>
            </a:r>
          </a:p>
          <a:p>
            <a:pPr>
              <a:buNone/>
            </a:pPr>
            <a:r>
              <a:rPr lang="en-US" sz="1000" dirty="0" smtClean="0"/>
              <a:t>	public static void main(String[] </a:t>
            </a:r>
            <a:r>
              <a:rPr lang="en-US" sz="1000" dirty="0" err="1" smtClean="0"/>
              <a:t>args</a:t>
            </a:r>
            <a:r>
              <a:rPr lang="en-US" sz="1000" dirty="0" smtClean="0"/>
              <a:t>) {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SimulationManager</a:t>
            </a:r>
            <a:r>
              <a:rPr lang="en-US" sz="1000" dirty="0" smtClean="0"/>
              <a:t> m = new </a:t>
            </a:r>
            <a:r>
              <a:rPr lang="en-US" sz="1000" dirty="0" err="1" smtClean="0"/>
              <a:t>SimulationManager</a:t>
            </a:r>
            <a:r>
              <a:rPr lang="en-US" sz="1000" dirty="0" smtClean="0"/>
              <a:t>("example8Sim");</a:t>
            </a:r>
          </a:p>
          <a:p>
            <a:pPr>
              <a:buNone/>
            </a:pPr>
            <a:r>
              <a:rPr lang="en-US" sz="1000" dirty="0" smtClean="0"/>
              <a:t>		example8Kernel k = new example8Kernel( </a:t>
            </a:r>
            <a:r>
              <a:rPr lang="en-US" sz="1000" dirty="0" err="1" smtClean="0"/>
              <a:t>m.makeKernelParameters</a:t>
            </a:r>
            <a:r>
              <a:rPr lang="en-US" sz="1000" dirty="0" smtClean="0"/>
              <a:t>() );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m.setKernel</a:t>
            </a:r>
            <a:r>
              <a:rPr lang="en-US" sz="1000" dirty="0" smtClean="0"/>
              <a:t>(k);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m.setInputData</a:t>
            </a:r>
            <a:r>
              <a:rPr lang="en-US" sz="1000" dirty="0" smtClean="0"/>
              <a:t>("matrix", 1, 2, 3, 4, 5, 6, 7, 8, 9, 10,11,12, 13,14,15,16);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m.setScalarInput</a:t>
            </a:r>
            <a:r>
              <a:rPr lang="en-US" sz="1000" dirty="0" smtClean="0"/>
              <a:t>("M", 4);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m.setScalarInput</a:t>
            </a:r>
            <a:r>
              <a:rPr lang="en-US" sz="1000" dirty="0" smtClean="0"/>
              <a:t>("N", 4);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m.setStreamOffsetParam</a:t>
            </a:r>
            <a:r>
              <a:rPr lang="en-US" sz="1000" dirty="0" smtClean="0"/>
              <a:t>("Nof",4);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m.setKernelCycles</a:t>
            </a:r>
            <a:r>
              <a:rPr lang="en-US" sz="1000" dirty="0" smtClean="0"/>
              <a:t>(16);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m.runTest</a:t>
            </a:r>
            <a:r>
              <a:rPr lang="en-US" sz="1000" dirty="0" smtClean="0"/>
              <a:t>();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m.dumpOutput</a:t>
            </a:r>
            <a:r>
              <a:rPr lang="en-US" sz="1000" dirty="0" smtClean="0"/>
              <a:t>();</a:t>
            </a:r>
          </a:p>
          <a:p>
            <a:pPr>
              <a:buNone/>
            </a:pPr>
            <a:r>
              <a:rPr lang="en-US" sz="1000" dirty="0" smtClean="0"/>
              <a:t>		double </a:t>
            </a:r>
            <a:r>
              <a:rPr lang="en-US" sz="1000" dirty="0" err="1" smtClean="0"/>
              <a:t>expectedOutput</a:t>
            </a:r>
            <a:r>
              <a:rPr lang="en-US" sz="1000" dirty="0" smtClean="0"/>
              <a:t>[] = { 3.5, 4, 5, 5.5, 5.5, 6, 7, 7.5, 9.5, 10, 11, 11.5, 11.5, 12, 13, 13.5 };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m.checkOutputData</a:t>
            </a:r>
            <a:r>
              <a:rPr lang="en-US" sz="1000" dirty="0" smtClean="0"/>
              <a:t>("z", </a:t>
            </a:r>
            <a:r>
              <a:rPr lang="en-US" sz="1000" dirty="0" err="1" smtClean="0"/>
              <a:t>expectedOutput</a:t>
            </a:r>
            <a:r>
              <a:rPr lang="en-US" sz="1000" dirty="0" smtClean="0"/>
              <a:t>);</a:t>
            </a:r>
          </a:p>
          <a:p>
            <a:pPr>
              <a:buNone/>
            </a:pPr>
            <a:r>
              <a:rPr lang="en-US" sz="1000" dirty="0" smtClean="0"/>
              <a:t>		</a:t>
            </a:r>
            <a:r>
              <a:rPr lang="en-US" sz="1000" dirty="0" err="1" smtClean="0"/>
              <a:t>m.logMsg</a:t>
            </a:r>
            <a:r>
              <a:rPr lang="en-US" sz="1000" dirty="0" smtClean="0"/>
              <a:t>("Test passed OK!");</a:t>
            </a:r>
          </a:p>
          <a:p>
            <a:pPr>
              <a:buNone/>
            </a:pPr>
            <a:r>
              <a:rPr lang="en-US" sz="1000" dirty="0" smtClean="0"/>
              <a:t>	}</a:t>
            </a:r>
          </a:p>
          <a:p>
            <a:pPr>
              <a:buNone/>
            </a:pPr>
            <a:r>
              <a:rPr lang="en-US" sz="1000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example8SimRunner.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private static </a:t>
            </a:r>
            <a:r>
              <a:rPr lang="en-US" sz="1100" dirty="0" err="1" smtClean="0"/>
              <a:t>EngineInterface</a:t>
            </a:r>
            <a:r>
              <a:rPr lang="en-US" sz="1100" dirty="0" smtClean="0"/>
              <a:t> </a:t>
            </a:r>
            <a:r>
              <a:rPr lang="en-US" sz="1100" dirty="0" err="1" smtClean="0"/>
              <a:t>interfaceDefault</a:t>
            </a:r>
            <a:r>
              <a:rPr lang="en-US" sz="1100" dirty="0" smtClean="0"/>
              <a:t>() {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EngineInterface</a:t>
            </a:r>
            <a:r>
              <a:rPr lang="en-US" sz="1100" dirty="0" smtClean="0"/>
              <a:t> </a:t>
            </a:r>
            <a:r>
              <a:rPr lang="en-US" sz="1100" dirty="0" err="1" smtClean="0"/>
              <a:t>engine_interface</a:t>
            </a:r>
            <a:r>
              <a:rPr lang="en-US" sz="1100" dirty="0" smtClean="0"/>
              <a:t> = new </a:t>
            </a:r>
            <a:r>
              <a:rPr lang="en-US" sz="1100" dirty="0" err="1" smtClean="0"/>
              <a:t>EngineInterface</a:t>
            </a:r>
            <a:r>
              <a:rPr lang="en-US" sz="1100" dirty="0" smtClean="0"/>
              <a:t>();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CPUTypes</a:t>
            </a:r>
            <a:r>
              <a:rPr lang="en-US" sz="1100" dirty="0" smtClean="0"/>
              <a:t>   type = </a:t>
            </a:r>
            <a:r>
              <a:rPr lang="en-US" sz="1100" dirty="0" err="1" smtClean="0"/>
              <a:t>CPUTypes.FLOAT</a:t>
            </a:r>
            <a:r>
              <a:rPr lang="en-US" sz="1100" dirty="0" smtClean="0"/>
              <a:t>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int</a:t>
            </a:r>
            <a:r>
              <a:rPr lang="en-US" sz="1100" dirty="0" smtClean="0"/>
              <a:t>        size = </a:t>
            </a:r>
            <a:r>
              <a:rPr lang="en-US" sz="1100" dirty="0" err="1" smtClean="0"/>
              <a:t>type.sizeInBytes</a:t>
            </a:r>
            <a:r>
              <a:rPr lang="en-US" sz="1100" dirty="0" smtClean="0"/>
              <a:t>();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InterfaceParam</a:t>
            </a:r>
            <a:r>
              <a:rPr lang="en-US" sz="1100" dirty="0" smtClean="0"/>
              <a:t>  M    = </a:t>
            </a:r>
            <a:r>
              <a:rPr lang="en-US" sz="1100" dirty="0" err="1" smtClean="0"/>
              <a:t>engine_interface.addParam</a:t>
            </a:r>
            <a:r>
              <a:rPr lang="en-US" sz="1100" dirty="0" smtClean="0"/>
              <a:t>("M", CPUTypes.UINT64),</a:t>
            </a:r>
          </a:p>
          <a:p>
            <a:pPr>
              <a:buNone/>
            </a:pPr>
            <a:r>
              <a:rPr lang="en-US" sz="1100" dirty="0" smtClean="0"/>
              <a:t>		N = </a:t>
            </a:r>
            <a:r>
              <a:rPr lang="en-US" sz="1100" dirty="0" err="1" smtClean="0"/>
              <a:t>engine_interface.addParam</a:t>
            </a:r>
            <a:r>
              <a:rPr lang="en-US" sz="1100" dirty="0" smtClean="0"/>
              <a:t>("N", CPUTypes.UINT64);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InterfaceParam</a:t>
            </a:r>
            <a:r>
              <a:rPr lang="en-US" sz="1100" dirty="0" smtClean="0"/>
              <a:t>  SIZE    = </a:t>
            </a:r>
            <a:r>
              <a:rPr lang="en-US" sz="1100" dirty="0" err="1" smtClean="0"/>
              <a:t>engine_interface.addParam</a:t>
            </a:r>
            <a:r>
              <a:rPr lang="en-US" sz="1100" dirty="0" smtClean="0"/>
              <a:t>("SIZE", CPUTypes.UINT64);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InterfaceParam</a:t>
            </a:r>
            <a:r>
              <a:rPr lang="en-US" sz="1100" dirty="0" smtClean="0"/>
              <a:t> </a:t>
            </a:r>
            <a:r>
              <a:rPr lang="en-US" sz="1100" dirty="0" err="1" smtClean="0"/>
              <a:t>Nof</a:t>
            </a:r>
            <a:r>
              <a:rPr lang="en-US" sz="1100" dirty="0" smtClean="0"/>
              <a:t> = </a:t>
            </a:r>
            <a:r>
              <a:rPr lang="en-US" sz="1100" dirty="0" err="1" smtClean="0"/>
              <a:t>engine_interface.addParam</a:t>
            </a:r>
            <a:r>
              <a:rPr lang="en-US" sz="1100" dirty="0" smtClean="0"/>
              <a:t>("Nof",CPUTypes.UINT64);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engine_interface.setTicks</a:t>
            </a:r>
            <a:r>
              <a:rPr lang="en-US" sz="1100" dirty="0" smtClean="0"/>
              <a:t>(</a:t>
            </a:r>
            <a:r>
              <a:rPr lang="en-US" sz="1100" dirty="0" err="1" smtClean="0"/>
              <a:t>s_kernelName</a:t>
            </a:r>
            <a:r>
              <a:rPr lang="en-US" sz="1100" dirty="0" smtClean="0"/>
              <a:t>, SIZE);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engine_interface.setScalar</a:t>
            </a:r>
            <a:r>
              <a:rPr lang="en-US" sz="1100" dirty="0" smtClean="0"/>
              <a:t>(</a:t>
            </a:r>
            <a:r>
              <a:rPr lang="en-US" sz="1100" dirty="0" err="1" smtClean="0"/>
              <a:t>s_kernelName</a:t>
            </a:r>
            <a:r>
              <a:rPr lang="en-US" sz="1100" dirty="0" smtClean="0"/>
              <a:t>, "M", M);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engine_interface.setScalar</a:t>
            </a:r>
            <a:r>
              <a:rPr lang="en-US" sz="1100" dirty="0" smtClean="0"/>
              <a:t>(</a:t>
            </a:r>
            <a:r>
              <a:rPr lang="en-US" sz="1100" dirty="0" err="1" smtClean="0"/>
              <a:t>s_kernelName</a:t>
            </a:r>
            <a:r>
              <a:rPr lang="en-US" sz="1100" dirty="0" smtClean="0"/>
              <a:t>, "N", N);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engine_interface.setOffset</a:t>
            </a:r>
            <a:r>
              <a:rPr lang="en-US" sz="1100" dirty="0" smtClean="0"/>
              <a:t>(</a:t>
            </a:r>
            <a:r>
              <a:rPr lang="en-US" sz="1100" dirty="0" err="1" smtClean="0"/>
              <a:t>s_kernelName</a:t>
            </a:r>
            <a:r>
              <a:rPr lang="en-US" sz="1100" dirty="0" smtClean="0"/>
              <a:t>, "</a:t>
            </a:r>
            <a:r>
              <a:rPr lang="en-US" sz="1100" dirty="0" err="1" smtClean="0"/>
              <a:t>Nof",Nof</a:t>
            </a:r>
            <a:r>
              <a:rPr lang="en-US" sz="1100" dirty="0" smtClean="0"/>
              <a:t>);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engine_interface.setStream</a:t>
            </a:r>
            <a:r>
              <a:rPr lang="en-US" sz="1100" dirty="0" smtClean="0"/>
              <a:t>("matrix",   type, SIZE * size);</a:t>
            </a:r>
          </a:p>
          <a:p>
            <a:pPr>
              <a:buNone/>
            </a:pPr>
            <a:r>
              <a:rPr lang="en-US" sz="1100" dirty="0" smtClean="0"/>
              <a:t>		</a:t>
            </a:r>
            <a:r>
              <a:rPr lang="en-US" sz="1100" dirty="0" err="1" smtClean="0"/>
              <a:t>engine_interface.setStream</a:t>
            </a:r>
            <a:r>
              <a:rPr lang="en-US" sz="1100" dirty="0" smtClean="0"/>
              <a:t>("z", type, SIZE * size);</a:t>
            </a:r>
          </a:p>
          <a:p>
            <a:pPr>
              <a:buNone/>
            </a:pPr>
            <a:r>
              <a:rPr lang="en-US" sz="1100" dirty="0" smtClean="0"/>
              <a:t>		return </a:t>
            </a:r>
            <a:r>
              <a:rPr lang="en-US" sz="1100" dirty="0" err="1" smtClean="0"/>
              <a:t>engine_interface</a:t>
            </a:r>
            <a:r>
              <a:rPr lang="en-US" sz="1100" dirty="0" smtClean="0"/>
              <a:t>;</a:t>
            </a:r>
          </a:p>
          <a:p>
            <a:pPr>
              <a:buNone/>
            </a:pPr>
            <a:r>
              <a:rPr lang="en-US" sz="1100" dirty="0" smtClean="0"/>
              <a:t>	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</a:t>
            </a:r>
            <a:r>
              <a:rPr lang="sl-SI" dirty="0" smtClean="0"/>
              <a:t>Manager</a:t>
            </a:r>
            <a:r>
              <a:rPr lang="en-US" dirty="0" smtClean="0"/>
              <a:t>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The function prototype is:</a:t>
            </a:r>
            <a:br>
              <a:rPr lang="sl-SI" dirty="0" smtClean="0"/>
            </a:br>
            <a:r>
              <a:rPr lang="pt-BR" sz="2400" dirty="0" smtClean="0"/>
              <a:t>example8(M, N, </a:t>
            </a:r>
            <a:r>
              <a:rPr lang="sl-SI" sz="2400" dirty="0" smtClean="0"/>
              <a:t>Offset</a:t>
            </a:r>
            <a:r>
              <a:rPr lang="pt-BR" sz="2400" dirty="0" smtClean="0"/>
              <a:t>,</a:t>
            </a:r>
            <a:r>
              <a:rPr lang="sl-SI" sz="2400" dirty="0" smtClean="0"/>
              <a:t>SIZE,</a:t>
            </a:r>
            <a:r>
              <a:rPr lang="pt-BR" sz="2400" dirty="0" smtClean="0"/>
              <a:t> data_in, data_out);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</a:t>
            </a:r>
            <a:r>
              <a:rPr lang="sl-SI" dirty="0" smtClean="0"/>
              <a:t>Cpu</a:t>
            </a:r>
            <a:r>
              <a:rPr lang="en-US" dirty="0" smtClean="0"/>
              <a:t>Code.</a:t>
            </a:r>
            <a:r>
              <a:rPr lang="sl-SI" dirty="0" smtClean="0"/>
              <a:t>c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the sum of </a:t>
            </a:r>
            <a:r>
              <a:rPr lang="en-US" i="1" dirty="0" smtClean="0"/>
              <a:t>n</a:t>
            </a:r>
            <a:r>
              <a:rPr lang="en-US" dirty="0" smtClean="0"/>
              <a:t> floating point numbers.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No. 9: Array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example9;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com.maxeler.maxcompiler.v2.kernelcompiler.stdlib.core.Stream.OffsetExpr;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example9Kernel extends Kernel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private static final </a:t>
            </a:r>
            <a:r>
              <a:rPr lang="en-US" dirty="0" err="1" smtClean="0"/>
              <a:t>DFEType</a:t>
            </a:r>
            <a:r>
              <a:rPr lang="en-US" dirty="0" smtClean="0"/>
              <a:t> type = </a:t>
            </a:r>
            <a:r>
              <a:rPr lang="en-US" dirty="0" err="1" smtClean="0"/>
              <a:t>dfeFloat</a:t>
            </a:r>
            <a:r>
              <a:rPr lang="en-US" dirty="0" smtClean="0"/>
              <a:t>(8, 24);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example9Kernel(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sum, </a:t>
            </a:r>
            <a:r>
              <a:rPr lang="en-US" dirty="0" err="1" smtClean="0"/>
              <a:t>cnt</a:t>
            </a:r>
            <a:r>
              <a:rPr lang="en-US" dirty="0" smtClean="0"/>
              <a:t>, result, </a:t>
            </a:r>
            <a:r>
              <a:rPr lang="en-US" dirty="0" err="1" smtClean="0"/>
              <a:t>loopVal</a:t>
            </a:r>
            <a:r>
              <a:rPr lang="en-US" dirty="0" smtClean="0"/>
              <a:t>, </a:t>
            </a:r>
            <a:r>
              <a:rPr lang="en-US" dirty="0" err="1" smtClean="0"/>
              <a:t>cnt_output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sum = </a:t>
            </a:r>
            <a:r>
              <a:rPr lang="en-US" dirty="0" err="1" smtClean="0"/>
              <a:t>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type);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result = x + (</a:t>
            </a:r>
            <a:r>
              <a:rPr lang="en-US" dirty="0" err="1" smtClean="0"/>
              <a:t>cnt</a:t>
            </a:r>
            <a:r>
              <a:rPr lang="en-US" dirty="0" smtClean="0"/>
              <a:t> &lt; </a:t>
            </a:r>
            <a:r>
              <a:rPr lang="sl-SI" dirty="0" smtClean="0"/>
              <a:t>1</a:t>
            </a:r>
            <a:r>
              <a:rPr lang="en-US" dirty="0" smtClean="0"/>
              <a:t>?0:sum);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</a:t>
            </a:r>
            <a:r>
              <a:rPr lang="sl-SI" dirty="0" smtClean="0"/>
              <a:t>1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type);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example9Kernel.java,    try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181600" y="2514600"/>
            <a:ext cx="1981200" cy="1600200"/>
          </a:xfrm>
          <a:prstGeom prst="cloudCallout">
            <a:avLst>
              <a:gd name="adj1" fmla="val -123609"/>
              <a:gd name="adj2" fmla="val 67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Maxeler</a:t>
            </a:r>
            <a:r>
              <a:rPr lang="en-US" dirty="0" smtClean="0"/>
              <a:t>: One new result in each cycle</a:t>
            </a:r>
            <a:br>
              <a:rPr lang="en-US" dirty="0" smtClean="0"/>
            </a:br>
            <a:r>
              <a:rPr lang="en-US" dirty="0" smtClean="0"/>
              <a:t>  e.g.  Clock = 100MHz</a:t>
            </a:r>
            <a:br>
              <a:rPr lang="en-US" dirty="0" smtClean="0"/>
            </a:br>
            <a:r>
              <a:rPr lang="en-US" dirty="0" smtClean="0"/>
              <a:t>          Period = 10ns</a:t>
            </a:r>
            <a:br>
              <a:rPr lang="en-US" dirty="0" smtClean="0"/>
            </a:br>
            <a:r>
              <a:rPr lang="en-US" dirty="0" smtClean="0"/>
              <a:t>          One result every 10ns</a:t>
            </a:r>
            <a:br>
              <a:rPr lang="en-US" dirty="0" smtClean="0"/>
            </a:br>
            <a:r>
              <a:rPr lang="en-US" dirty="0" smtClean="0"/>
              <a:t>[No matter how many operations in each loop iteration]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Consequently: More operations does not mean proportionally more time;</a:t>
            </a:r>
            <a:br>
              <a:rPr lang="en-US" dirty="0" smtClean="0"/>
            </a:br>
            <a:r>
              <a:rPr lang="en-US" dirty="0" smtClean="0"/>
              <a:t>however, more operations means higher latency till the first result.</a:t>
            </a:r>
          </a:p>
          <a:p>
            <a:endParaRPr lang="en-US" dirty="0" smtClean="0"/>
          </a:p>
          <a:p>
            <a:r>
              <a:rPr lang="en-US" dirty="0" smtClean="0"/>
              <a:t>CPU: One new result after each iteration</a:t>
            </a:r>
            <a:br>
              <a:rPr lang="en-US" dirty="0" smtClean="0"/>
            </a:br>
            <a:r>
              <a:rPr lang="en-US" dirty="0" smtClean="0"/>
              <a:t>  e.g. Clock=10GHz (!?)</a:t>
            </a:r>
            <a:br>
              <a:rPr lang="en-US" dirty="0" smtClean="0"/>
            </a:br>
            <a:r>
              <a:rPr lang="en-US" dirty="0" smtClean="0"/>
              <a:t>         Period = 100ps</a:t>
            </a:r>
            <a:br>
              <a:rPr lang="en-US" dirty="0" smtClean="0"/>
            </a:br>
            <a:r>
              <a:rPr lang="en-US" dirty="0" smtClean="0"/>
              <a:t>         One result every 100ps times #ops</a:t>
            </a:r>
            <a:br>
              <a:rPr lang="en-US" dirty="0" smtClean="0"/>
            </a:br>
            <a:r>
              <a:rPr lang="en-US" dirty="0" smtClean="0"/>
              <a:t>[If #ops &gt; 100 =&gt; </a:t>
            </a:r>
            <a:r>
              <a:rPr lang="en-US" dirty="0" err="1" smtClean="0"/>
              <a:t>Maxeler</a:t>
            </a:r>
            <a:r>
              <a:rPr lang="en-US" dirty="0" smtClean="0"/>
              <a:t> is better, although it uses a slower clock]</a:t>
            </a:r>
          </a:p>
          <a:p>
            <a:endParaRPr lang="en-US" dirty="0" smtClean="0"/>
          </a:p>
          <a:p>
            <a:r>
              <a:rPr lang="en-US" dirty="0" smtClean="0"/>
              <a:t>Also: The CPU example will feature an additional slowdown,</a:t>
            </a:r>
            <a:br>
              <a:rPr lang="en-US" dirty="0" smtClean="0"/>
            </a:br>
            <a:r>
              <a:rPr lang="en-US" dirty="0" smtClean="0"/>
              <a:t>due to memory hierarchy access and pipeline related hazards</a:t>
            </a:r>
            <a:br>
              <a:rPr lang="en-US" dirty="0" smtClean="0"/>
            </a:br>
            <a:r>
              <a:rPr lang="en-US" dirty="0" smtClean="0"/>
              <a:t>         =&gt; </a:t>
            </a:r>
            <a:br>
              <a:rPr lang="en-US" dirty="0" smtClean="0"/>
            </a:br>
            <a:r>
              <a:rPr lang="en-US" dirty="0" smtClean="0"/>
              <a:t>critical #ops (bringing the same performance) is significantly below 100!!!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have it more concrete: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30740" y="1481138"/>
            <a:ext cx="468252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of Dataflow for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example9;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com.maxeler.maxcompiler.v2.kernelcompiler.stdlib.core.Stream.OffsetExpr;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example9Kernel extends Kernel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private static final </a:t>
            </a:r>
            <a:r>
              <a:rPr lang="en-US" dirty="0" err="1" smtClean="0"/>
              <a:t>DFEType</a:t>
            </a:r>
            <a:r>
              <a:rPr lang="en-US" dirty="0" smtClean="0"/>
              <a:t> type = </a:t>
            </a:r>
            <a:r>
              <a:rPr lang="en-US" dirty="0" err="1" smtClean="0"/>
              <a:t>dfeFloat</a:t>
            </a:r>
            <a:r>
              <a:rPr lang="en-US" dirty="0" smtClean="0"/>
              <a:t>(8, 24);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example9Kernel(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sum, </a:t>
            </a:r>
            <a:r>
              <a:rPr lang="en-US" dirty="0" err="1" smtClean="0"/>
              <a:t>cnt</a:t>
            </a:r>
            <a:r>
              <a:rPr lang="en-US" dirty="0" smtClean="0"/>
              <a:t>, result, </a:t>
            </a:r>
            <a:r>
              <a:rPr lang="en-US" dirty="0" err="1" smtClean="0"/>
              <a:t>loopVal</a:t>
            </a:r>
            <a:r>
              <a:rPr lang="en-US" dirty="0" smtClean="0"/>
              <a:t>, </a:t>
            </a:r>
            <a:r>
              <a:rPr lang="en-US" dirty="0" err="1" smtClean="0"/>
              <a:t>cnt_output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OffsetExpr</a:t>
            </a:r>
            <a:r>
              <a:rPr lang="en-US" dirty="0" smtClean="0"/>
              <a:t> loop = </a:t>
            </a:r>
            <a:r>
              <a:rPr lang="en-US" dirty="0" err="1" smtClean="0"/>
              <a:t>stream.makeOffsetAutoLoop</a:t>
            </a:r>
            <a:r>
              <a:rPr lang="en-US" dirty="0" smtClean="0"/>
              <a:t>("loop");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loopVal</a:t>
            </a:r>
            <a:r>
              <a:rPr lang="en-US" dirty="0" smtClean="0"/>
              <a:t> = </a:t>
            </a:r>
            <a:r>
              <a:rPr lang="en-US" dirty="0" err="1" smtClean="0"/>
              <a:t>loop.getDFEVar</a:t>
            </a:r>
            <a:r>
              <a:rPr lang="en-US" dirty="0" smtClean="0"/>
              <a:t>(</a:t>
            </a:r>
            <a:r>
              <a:rPr lang="en-US" dirty="0" err="1" smtClean="0"/>
              <a:t>this,dfeUInt</a:t>
            </a:r>
            <a:r>
              <a:rPr lang="en-US" dirty="0" smtClean="0"/>
              <a:t>(64));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cnt_output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(8,loopVal.cast(</a:t>
            </a:r>
            <a:r>
              <a:rPr lang="en-US" dirty="0" err="1" smtClean="0"/>
              <a:t>dfeUInt</a:t>
            </a:r>
            <a:r>
              <a:rPr lang="en-US" dirty="0" smtClean="0"/>
              <a:t>(8)));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example9Kernel.</a:t>
            </a:r>
            <a:r>
              <a:rPr lang="sl-SI" dirty="0" smtClean="0"/>
              <a:t>maxj</a:t>
            </a:r>
            <a:r>
              <a:rPr lang="en-US" dirty="0" smtClean="0"/>
              <a:t>       </a:t>
            </a:r>
            <a:r>
              <a:rPr lang="sl-SI" dirty="0" smtClean="0"/>
              <a:t>1/2</a:t>
            </a:r>
            <a:r>
              <a:rPr lang="en-US" dirty="0" smtClean="0"/>
              <a:t>  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1600" dirty="0" smtClean="0"/>
              <a:t>		</a:t>
            </a:r>
            <a:r>
              <a:rPr lang="en-US" sz="1600" dirty="0" smtClean="0"/>
              <a:t>sum = </a:t>
            </a:r>
            <a:r>
              <a:rPr lang="en-US" sz="1600" dirty="0" err="1" smtClean="0"/>
              <a:t>type.newInstance</a:t>
            </a:r>
            <a:r>
              <a:rPr lang="en-US" sz="1600" dirty="0" smtClean="0"/>
              <a:t>(this);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DFEVar</a:t>
            </a:r>
            <a:r>
              <a:rPr lang="en-US" sz="1600" dirty="0" smtClean="0"/>
              <a:t> x = </a:t>
            </a:r>
            <a:r>
              <a:rPr lang="en-US" sz="1600" dirty="0" err="1" smtClean="0"/>
              <a:t>io.input</a:t>
            </a:r>
            <a:r>
              <a:rPr lang="en-US" sz="1600" dirty="0" smtClean="0"/>
              <a:t>("x", </a:t>
            </a:r>
            <a:r>
              <a:rPr lang="en-US" sz="1600" dirty="0" err="1" smtClean="0"/>
              <a:t>type,cnt_output.eq</a:t>
            </a:r>
            <a:r>
              <a:rPr lang="en-US" sz="1600" dirty="0" smtClean="0"/>
              <a:t>(0));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result = x + (</a:t>
            </a:r>
            <a:r>
              <a:rPr lang="en-US" sz="1600" dirty="0" err="1" smtClean="0"/>
              <a:t>cnt</a:t>
            </a:r>
            <a:r>
              <a:rPr lang="en-US" sz="1600" dirty="0" smtClean="0"/>
              <a:t> &lt; loopVal?0:sum);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sum &lt;== </a:t>
            </a:r>
            <a:r>
              <a:rPr lang="en-US" sz="1600" dirty="0" err="1" smtClean="0"/>
              <a:t>stream.offset</a:t>
            </a:r>
            <a:r>
              <a:rPr lang="en-US" sz="1600" dirty="0" smtClean="0"/>
              <a:t>(result, -loop);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io.output</a:t>
            </a:r>
            <a:r>
              <a:rPr lang="en-US" sz="1600" dirty="0" smtClean="0"/>
              <a:t>("z", result, type, </a:t>
            </a:r>
            <a:r>
              <a:rPr lang="en-US" sz="1600" dirty="0" err="1" smtClean="0"/>
              <a:t>cnt_output.eq</a:t>
            </a:r>
            <a:r>
              <a:rPr lang="en-US" sz="1600" dirty="0" smtClean="0"/>
              <a:t>(0));</a:t>
            </a:r>
          </a:p>
          <a:p>
            <a:pPr>
              <a:buNone/>
            </a:pPr>
            <a:r>
              <a:rPr lang="en-US" sz="1600" dirty="0" smtClean="0"/>
              <a:t>	}</a:t>
            </a:r>
          </a:p>
          <a:p>
            <a:pPr>
              <a:buNone/>
            </a:pPr>
            <a:r>
              <a:rPr lang="en-US" sz="1600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example9Kernel.</a:t>
            </a:r>
            <a:r>
              <a:rPr lang="sl-SI" dirty="0" smtClean="0"/>
              <a:t>maxj</a:t>
            </a:r>
            <a:r>
              <a:rPr lang="en-US" dirty="0" smtClean="0"/>
              <a:t>       </a:t>
            </a:r>
            <a:r>
              <a:rPr lang="sl-SI" dirty="0" smtClean="0"/>
              <a:t>2/2</a:t>
            </a:r>
            <a:r>
              <a:rPr lang="en-US" dirty="0" smtClean="0"/>
              <a:t>  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5334000" y="2209800"/>
            <a:ext cx="4267200" cy="1447800"/>
          </a:xfrm>
          <a:prstGeom prst="wedgeEllipseCallout">
            <a:avLst>
              <a:gd name="adj1" fmla="val -67525"/>
              <a:gd name="adj2" fmla="val 40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Solution:</a:t>
            </a:r>
          </a:p>
          <a:p>
            <a:pPr algn="ctr"/>
            <a:r>
              <a:rPr lang="en-US" dirty="0" smtClean="0"/>
              <a:t>New offset</a:t>
            </a:r>
          </a:p>
          <a:p>
            <a:pPr algn="ctr"/>
            <a:r>
              <a:rPr lang="en-US" dirty="0" smtClean="0"/>
              <a:t>=</a:t>
            </a:r>
          </a:p>
          <a:p>
            <a:pPr algn="ctr"/>
            <a:r>
              <a:rPr lang="en-US" dirty="0" smtClean="0"/>
              <a:t>Depth of pipeline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example9UnitTest;</a:t>
            </a:r>
          </a:p>
          <a:p>
            <a:pPr>
              <a:buNone/>
            </a:pPr>
            <a:r>
              <a:rPr lang="en-US" dirty="0" smtClean="0"/>
              <a:t>import com.maxeler.maxcompiler.v2.managers.standard.SimulationManager;</a:t>
            </a:r>
          </a:p>
          <a:p>
            <a:pPr>
              <a:buNone/>
            </a:pPr>
            <a:r>
              <a:rPr lang="en-US" dirty="0" smtClean="0"/>
              <a:t>import example9.example9Kernel;</a:t>
            </a:r>
          </a:p>
          <a:p>
            <a:pPr>
              <a:buNone/>
            </a:pPr>
            <a:r>
              <a:rPr lang="en-US" dirty="0" smtClean="0"/>
              <a:t>public class example9SimRunner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("example9Sim");</a:t>
            </a:r>
          </a:p>
          <a:p>
            <a:pPr>
              <a:buNone/>
            </a:pPr>
            <a:r>
              <a:rPr lang="en-US" dirty="0" smtClean="0"/>
              <a:t>		example9Kernel k = new example9Kernel(</a:t>
            </a:r>
            <a:r>
              <a:rPr lang="en-US" dirty="0" err="1" smtClean="0"/>
              <a:t>m.makeKernelParameters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loopSize</a:t>
            </a:r>
            <a:r>
              <a:rPr lang="en-US" dirty="0" smtClean="0"/>
              <a:t> = </a:t>
            </a:r>
            <a:r>
              <a:rPr lang="en-US" dirty="0" err="1" smtClean="0"/>
              <a:t>m.getOffsetAutoLoopSize</a:t>
            </a:r>
            <a:r>
              <a:rPr lang="en-US" dirty="0" smtClean="0"/>
              <a:t>("loop");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(3 * </a:t>
            </a:r>
            <a:r>
              <a:rPr lang="en-US" dirty="0" err="1" smtClean="0"/>
              <a:t>loopSize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3, 6 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example9SimRunner.</a:t>
            </a:r>
            <a:r>
              <a:rPr lang="sl-SI" dirty="0" smtClean="0"/>
              <a:t>maxj</a:t>
            </a:r>
            <a:r>
              <a:rPr lang="en-US" dirty="0" smtClean="0"/>
              <a:t>    #2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private static 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interfaceDefault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engine_interface</a:t>
            </a:r>
            <a:r>
              <a:rPr lang="en-US" dirty="0" smtClean="0"/>
              <a:t> = new </a:t>
            </a:r>
            <a:r>
              <a:rPr lang="en-US" dirty="0" err="1" smtClean="0"/>
              <a:t>EngineInterface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CPUTypes</a:t>
            </a:r>
            <a:r>
              <a:rPr lang="en-US" dirty="0" smtClean="0"/>
              <a:t>   type = </a:t>
            </a:r>
            <a:r>
              <a:rPr lang="en-US" dirty="0" err="1" smtClean="0"/>
              <a:t>CPUTypes.FLOAT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       size = </a:t>
            </a:r>
            <a:r>
              <a:rPr lang="en-US" dirty="0" err="1" smtClean="0"/>
              <a:t>type.sizeInBytes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InterfaceParam</a:t>
            </a:r>
            <a:r>
              <a:rPr lang="en-US" dirty="0" smtClean="0"/>
              <a:t>  N    = </a:t>
            </a:r>
            <a:r>
              <a:rPr lang="en-US" dirty="0" err="1" smtClean="0"/>
              <a:t>engine_interface.addParam</a:t>
            </a:r>
            <a:r>
              <a:rPr lang="en-US" dirty="0" smtClean="0"/>
              <a:t>("N", </a:t>
            </a:r>
            <a:r>
              <a:rPr lang="sl-SI" dirty="0" smtClean="0"/>
              <a:t>					</a:t>
            </a:r>
            <a:r>
              <a:rPr lang="en-US" dirty="0" smtClean="0"/>
              <a:t>CPUTypes.INT);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InterfaceParam</a:t>
            </a:r>
            <a:r>
              <a:rPr lang="en-US" dirty="0" smtClean="0"/>
              <a:t> </a:t>
            </a:r>
            <a:r>
              <a:rPr lang="en-US" dirty="0" err="1" smtClean="0"/>
              <a:t>loopOffset</a:t>
            </a:r>
            <a:r>
              <a:rPr lang="en-US" dirty="0" smtClean="0"/>
              <a:t> = </a:t>
            </a:r>
            <a:r>
              <a:rPr lang="sl-SI" dirty="0" smtClean="0"/>
              <a:t>						</a:t>
            </a:r>
            <a:r>
              <a:rPr lang="en-US" dirty="0" err="1" smtClean="0"/>
              <a:t>engine_interface.getAutoLoopOffset</a:t>
            </a:r>
            <a:r>
              <a:rPr lang="en-US" dirty="0" smtClean="0"/>
              <a:t>(</a:t>
            </a:r>
            <a:r>
              <a:rPr lang="en-US" dirty="0" err="1" smtClean="0"/>
              <a:t>s_kernelName,"loop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engine_interface.ignoreAutoLoopOffset</a:t>
            </a:r>
            <a:r>
              <a:rPr lang="en-US" dirty="0" smtClean="0"/>
              <a:t>(</a:t>
            </a:r>
            <a:r>
              <a:rPr lang="en-US" dirty="0" err="1" smtClean="0"/>
              <a:t>s_kernelName</a:t>
            </a:r>
            <a:r>
              <a:rPr lang="en-US" dirty="0" smtClean="0"/>
              <a:t>, "loop");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engine_interface.setTicks</a:t>
            </a:r>
            <a:r>
              <a:rPr lang="en-US" dirty="0" smtClean="0"/>
              <a:t>(</a:t>
            </a:r>
            <a:r>
              <a:rPr lang="en-US" dirty="0" err="1" smtClean="0"/>
              <a:t>s_kernelName</a:t>
            </a:r>
            <a:r>
              <a:rPr lang="en-US" dirty="0" smtClean="0"/>
              <a:t>, N*</a:t>
            </a:r>
            <a:r>
              <a:rPr lang="en-US" dirty="0" err="1" smtClean="0"/>
              <a:t>loopOffset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("x",   type, N * size);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("z", type, N * size);</a:t>
            </a:r>
          </a:p>
          <a:p>
            <a:pPr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engine_interface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example9</a:t>
            </a:r>
            <a:r>
              <a:rPr lang="sl-SI" dirty="0" smtClean="0"/>
              <a:t>Manager</a:t>
            </a:r>
            <a:r>
              <a:rPr lang="en-US" dirty="0" smtClean="0"/>
              <a:t>.</a:t>
            </a:r>
            <a:r>
              <a:rPr lang="sl-SI" dirty="0" smtClean="0"/>
              <a:t>maxj</a:t>
            </a:r>
            <a:r>
              <a:rPr lang="en-US" dirty="0" smtClean="0"/>
              <a:t> </a:t>
            </a:r>
            <a:r>
              <a:rPr lang="sl-SI" dirty="0" smtClean="0"/>
              <a:t>   </a:t>
            </a:r>
            <a:r>
              <a:rPr lang="en-US" dirty="0" smtClean="0"/>
              <a:t>  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optimized program that calculates the sum of numbers in an input array</a:t>
            </a:r>
          </a:p>
          <a:p>
            <a:r>
              <a:rPr lang="en-US" dirty="0" smtClean="0"/>
              <a:t>First, calculate several parallel/partial sums; then, add them at the 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10: </a:t>
            </a:r>
            <a:br>
              <a:rPr lang="en-US" dirty="0" smtClean="0"/>
            </a:br>
            <a:r>
              <a:rPr lang="en-US" dirty="0" smtClean="0"/>
              <a:t>Optimized Array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example10;</a:t>
            </a:r>
          </a:p>
          <a:p>
            <a:pPr>
              <a:buNone/>
            </a:pPr>
            <a:r>
              <a:rPr lang="en-US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com.maxeler.maxcompiler.v2.kernelcompiler.stdlib.core.Stream.OffsetExpr;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com.maxeler.maxcompiler.v2.kernelcompiler.types.base.DFEVar;</a:t>
            </a:r>
          </a:p>
          <a:p>
            <a:pPr>
              <a:buNone/>
            </a:pPr>
            <a:r>
              <a:rPr lang="en-US" dirty="0" smtClean="0"/>
              <a:t>public class example10Kernel1 extends Kernel {</a:t>
            </a:r>
          </a:p>
          <a:p>
            <a:pPr>
              <a:buNone/>
            </a:pPr>
            <a:r>
              <a:rPr lang="en-US" dirty="0" smtClean="0"/>
              <a:t>	private static final </a:t>
            </a:r>
            <a:r>
              <a:rPr lang="en-US" dirty="0" err="1" smtClean="0"/>
              <a:t>DFEType</a:t>
            </a:r>
            <a:r>
              <a:rPr lang="en-US" dirty="0" smtClean="0"/>
              <a:t> type = </a:t>
            </a:r>
            <a:r>
              <a:rPr lang="en-US" dirty="0" err="1" smtClean="0"/>
              <a:t>dfeFloat</a:t>
            </a:r>
            <a:r>
              <a:rPr lang="en-US" dirty="0" smtClean="0"/>
              <a:t>(8,24),</a:t>
            </a:r>
          </a:p>
          <a:p>
            <a:pPr>
              <a:buNone/>
            </a:pPr>
            <a:r>
              <a:rPr lang="en-US" dirty="0" smtClean="0"/>
              <a:t>	uint64 = </a:t>
            </a:r>
            <a:r>
              <a:rPr lang="en-US" dirty="0" err="1" smtClean="0"/>
              <a:t>dfeUInt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public example10Kernel1(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N = </a:t>
            </a:r>
            <a:r>
              <a:rPr lang="en-US" dirty="0" err="1" smtClean="0"/>
              <a:t>io.scalarInput</a:t>
            </a:r>
            <a:r>
              <a:rPr lang="en-US" dirty="0" smtClean="0"/>
              <a:t>("size", uint64);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, result, sum;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OffsetExpr</a:t>
            </a:r>
            <a:r>
              <a:rPr lang="en-US" dirty="0" smtClean="0"/>
              <a:t> loop  = </a:t>
            </a:r>
            <a:r>
              <a:rPr lang="en-US" dirty="0" err="1" smtClean="0"/>
              <a:t>stream.makeOffsetAutoLoop</a:t>
            </a:r>
            <a:r>
              <a:rPr lang="en-US" dirty="0" smtClean="0"/>
              <a:t>("loop");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</a:t>
            </a:r>
            <a:r>
              <a:rPr lang="en-US" dirty="0" err="1" smtClean="0"/>
              <a:t>loopOffset</a:t>
            </a:r>
            <a:r>
              <a:rPr lang="en-US" dirty="0" smtClean="0"/>
              <a:t> = </a:t>
            </a:r>
            <a:r>
              <a:rPr lang="en-US" dirty="0" err="1" smtClean="0"/>
              <a:t>loop.getDFEVar</a:t>
            </a:r>
            <a:r>
              <a:rPr lang="en-US" dirty="0" smtClean="0"/>
              <a:t>(this,uint64);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sum = </a:t>
            </a:r>
            <a:r>
              <a:rPr lang="en-US" dirty="0" err="1" smtClean="0"/>
              <a:t>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type);</a:t>
            </a:r>
          </a:p>
          <a:p>
            <a:pPr>
              <a:buNone/>
            </a:pPr>
            <a:r>
              <a:rPr lang="en-US" dirty="0" smtClean="0"/>
              <a:t>		result = x + (</a:t>
            </a:r>
            <a:r>
              <a:rPr lang="en-US" dirty="0" err="1" smtClean="0"/>
              <a:t>cnt</a:t>
            </a:r>
            <a:r>
              <a:rPr lang="en-US" dirty="0" smtClean="0"/>
              <a:t> &lt; loopOffset?0:sum);</a:t>
            </a:r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-loop);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type, </a:t>
            </a:r>
            <a:r>
              <a:rPr lang="en-US" dirty="0" err="1" smtClean="0"/>
              <a:t>cnt</a:t>
            </a:r>
            <a:r>
              <a:rPr lang="en-US" dirty="0" smtClean="0"/>
              <a:t> &gt;= N - </a:t>
            </a:r>
            <a:r>
              <a:rPr lang="en-US" dirty="0" err="1" smtClean="0"/>
              <a:t>loopOffset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example10Kernel1.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example10;</a:t>
            </a:r>
          </a:p>
          <a:p>
            <a:pPr>
              <a:buNone/>
            </a:pPr>
            <a:r>
              <a:rPr lang="en-US" dirty="0" smtClean="0"/>
              <a:t>import com.maxeler.maxcompiler.v2.kernelcompiler.Kernel;</a:t>
            </a:r>
          </a:p>
          <a:p>
            <a:pPr>
              <a:buNone/>
            </a:pPr>
            <a:r>
              <a:rPr lang="en-US" dirty="0" smtClean="0"/>
              <a:t>import com.maxeler.maxcompiler.v2.kernelcompiler.KernelParameters;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com.maxeler.maxcompiler.v2.kernelcompiler.stdlib.core.Stream.OffsetExpr;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com.maxeler.maxcompiler.v2.kernelcompiler.types.base.DFEType;</a:t>
            </a:r>
          </a:p>
          <a:p>
            <a:pPr>
              <a:buNone/>
            </a:pPr>
            <a:r>
              <a:rPr lang="en-US" dirty="0" smtClean="0"/>
              <a:t>import com.maxeler.maxcompiler.v2.kernelcompiler.types.base.DFEVar;</a:t>
            </a:r>
          </a:p>
          <a:p>
            <a:pPr>
              <a:buNone/>
            </a:pPr>
            <a:r>
              <a:rPr lang="en-US" dirty="0" smtClean="0"/>
              <a:t>public class example10Kernel2 extends Kernel {</a:t>
            </a:r>
          </a:p>
          <a:p>
            <a:pPr>
              <a:buNone/>
            </a:pPr>
            <a:r>
              <a:rPr lang="en-US" dirty="0" smtClean="0"/>
              <a:t>	private static final </a:t>
            </a:r>
            <a:r>
              <a:rPr lang="en-US" dirty="0" err="1" smtClean="0"/>
              <a:t>DFEType</a:t>
            </a:r>
            <a:r>
              <a:rPr lang="en-US" dirty="0" smtClean="0"/>
              <a:t> type = </a:t>
            </a:r>
            <a:r>
              <a:rPr lang="en-US" dirty="0" err="1" smtClean="0"/>
              <a:t>dfeFloat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public example10Kernel2(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sum, </a:t>
            </a:r>
            <a:r>
              <a:rPr lang="en-US" dirty="0" err="1" smtClean="0"/>
              <a:t>cnt</a:t>
            </a:r>
            <a:r>
              <a:rPr lang="en-US" dirty="0" smtClean="0"/>
              <a:t>, result, </a:t>
            </a:r>
            <a:r>
              <a:rPr lang="en-US" dirty="0" err="1" smtClean="0"/>
              <a:t>loopVal</a:t>
            </a:r>
            <a:r>
              <a:rPr lang="en-US" dirty="0" smtClean="0"/>
              <a:t>, </a:t>
            </a:r>
            <a:r>
              <a:rPr lang="en-US" dirty="0" err="1" smtClean="0"/>
              <a:t>cnt_output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OffsetExpr</a:t>
            </a:r>
            <a:r>
              <a:rPr lang="en-US" dirty="0" smtClean="0"/>
              <a:t> loop = </a:t>
            </a:r>
            <a:r>
              <a:rPr lang="en-US" dirty="0" err="1" smtClean="0"/>
              <a:t>stream.makeOffsetAutoLoop</a:t>
            </a:r>
            <a:r>
              <a:rPr lang="en-US" dirty="0" smtClean="0"/>
              <a:t>("loop");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loopVal</a:t>
            </a:r>
            <a:r>
              <a:rPr lang="en-US" dirty="0" smtClean="0"/>
              <a:t> = </a:t>
            </a:r>
            <a:r>
              <a:rPr lang="en-US" dirty="0" err="1" smtClean="0"/>
              <a:t>loop.getDFEVar</a:t>
            </a:r>
            <a:r>
              <a:rPr lang="en-US" dirty="0" smtClean="0"/>
              <a:t>(</a:t>
            </a:r>
            <a:r>
              <a:rPr lang="en-US" dirty="0" err="1" smtClean="0"/>
              <a:t>this,dfeUInt</a:t>
            </a:r>
            <a:r>
              <a:rPr lang="en-US" dirty="0" smtClean="0"/>
              <a:t>(64));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cnt_output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(8,loopVal.cast(</a:t>
            </a:r>
            <a:r>
              <a:rPr lang="en-US" dirty="0" err="1" smtClean="0"/>
              <a:t>dfeUInt</a:t>
            </a:r>
            <a:r>
              <a:rPr lang="en-US" dirty="0" smtClean="0"/>
              <a:t>(8)));</a:t>
            </a:r>
          </a:p>
          <a:p>
            <a:pPr>
              <a:buNone/>
            </a:pPr>
            <a:r>
              <a:rPr lang="en-US" dirty="0" smtClean="0"/>
              <a:t>		sum = </a:t>
            </a:r>
            <a:r>
              <a:rPr lang="en-US" dirty="0" err="1" smtClean="0"/>
              <a:t>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type,cnt_output.eq</a:t>
            </a:r>
            <a:r>
              <a:rPr lang="en-US" dirty="0" smtClean="0"/>
              <a:t>(0));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result = x + (</a:t>
            </a:r>
            <a:r>
              <a:rPr lang="en-US" dirty="0" err="1" smtClean="0"/>
              <a:t>cnt</a:t>
            </a:r>
            <a:r>
              <a:rPr lang="en-US" dirty="0" smtClean="0"/>
              <a:t> &lt; loopVal?0:sum);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-loop);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type, </a:t>
            </a:r>
            <a:r>
              <a:rPr lang="en-US" dirty="0" err="1" smtClean="0"/>
              <a:t>cnt</a:t>
            </a:r>
            <a:r>
              <a:rPr lang="en-US" dirty="0" smtClean="0"/>
              <a:t> &gt;= </a:t>
            </a:r>
            <a:r>
              <a:rPr lang="en-US" dirty="0" err="1" smtClean="0"/>
              <a:t>loopVal</a:t>
            </a:r>
            <a:r>
              <a:rPr lang="en-US" dirty="0" smtClean="0"/>
              <a:t>*loopVal-4);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example10Kernel2.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6908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example10UnitTest;</a:t>
            </a:r>
          </a:p>
          <a:p>
            <a:pPr>
              <a:buNone/>
            </a:pPr>
            <a:r>
              <a:rPr lang="en-US" dirty="0" smtClean="0"/>
              <a:t>import com.maxeler.maxcompiler.v2.managers.standard.SimulationManager;</a:t>
            </a:r>
          </a:p>
          <a:p>
            <a:pPr>
              <a:buNone/>
            </a:pPr>
            <a:r>
              <a:rPr lang="en-US" dirty="0" smtClean="0"/>
              <a:t>import example10.example10Kernel1;</a:t>
            </a:r>
          </a:p>
          <a:p>
            <a:pPr>
              <a:buNone/>
            </a:pPr>
            <a:r>
              <a:rPr lang="en-US" dirty="0" smtClean="0"/>
              <a:t>public class example10SimRunner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("example10Sim");</a:t>
            </a:r>
          </a:p>
          <a:p>
            <a:pPr>
              <a:buNone/>
            </a:pPr>
            <a:r>
              <a:rPr lang="en-US" dirty="0" smtClean="0"/>
              <a:t>		example10Kernel1 k = new example10Kernel1(</a:t>
            </a:r>
            <a:r>
              <a:rPr lang="en-US" dirty="0" err="1" smtClean="0"/>
              <a:t>m.makeKernelParameters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loopSize</a:t>
            </a:r>
            <a:r>
              <a:rPr lang="en-US" dirty="0" smtClean="0"/>
              <a:t> = </a:t>
            </a:r>
            <a:r>
              <a:rPr lang="en-US" dirty="0" err="1" smtClean="0"/>
              <a:t>m.getOffsetAutoLoopSize</a:t>
            </a:r>
            <a:r>
              <a:rPr lang="en-US" dirty="0" smtClean="0"/>
              <a:t>("loop");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8, 9, 10, 11, 12, 13, 14, 15, 16, 17, 18, 19, 20, 21, 22, 23, 24, 25, 26);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m.setScalarInput</a:t>
            </a:r>
            <a:r>
              <a:rPr lang="en-US" dirty="0" smtClean="0"/>
              <a:t>("size", 26);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(26);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new double[</a:t>
            </a:r>
            <a:r>
              <a:rPr lang="en-US" dirty="0" err="1" smtClean="0"/>
              <a:t>loopSize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0;i &lt; </a:t>
            </a:r>
            <a:r>
              <a:rPr lang="en-US" dirty="0" err="1" smtClean="0"/>
              <a:t>loopSize;i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expectedOutput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i</a:t>
            </a:r>
            <a:r>
              <a:rPr lang="en-US" dirty="0" smtClean="0"/>
              <a:t>*2 + 2 + </a:t>
            </a:r>
            <a:r>
              <a:rPr lang="en-US" dirty="0" err="1" smtClean="0"/>
              <a:t>loopSize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example10SimRunner.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30987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public class example10Manager extends </a:t>
            </a:r>
            <a:r>
              <a:rPr lang="en-US" dirty="0" err="1" smtClean="0"/>
              <a:t>CustomManager</a:t>
            </a:r>
            <a:r>
              <a:rPr lang="en-US" dirty="0" smtClean="0"/>
              <a:t>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private static final String s_kernelName1 = "example10Kernel1",s_kernelName2 = "example10Kernel2";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example10Manager(</a:t>
            </a:r>
            <a:r>
              <a:rPr lang="en-US" dirty="0" err="1" smtClean="0"/>
              <a:t>EngineParameters</a:t>
            </a:r>
            <a:r>
              <a:rPr lang="en-US" dirty="0" smtClean="0"/>
              <a:t> </a:t>
            </a:r>
            <a:r>
              <a:rPr lang="en-US" dirty="0" err="1" smtClean="0"/>
              <a:t>engineParameters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super(</a:t>
            </a:r>
            <a:r>
              <a:rPr lang="en-US" dirty="0" err="1" smtClean="0"/>
              <a:t>engineParameters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KernelBlock</a:t>
            </a:r>
            <a:r>
              <a:rPr lang="en-US" dirty="0" smtClean="0"/>
              <a:t> block1 = </a:t>
            </a:r>
            <a:r>
              <a:rPr lang="en-US" dirty="0" err="1" smtClean="0"/>
              <a:t>addKernel</a:t>
            </a:r>
            <a:r>
              <a:rPr lang="en-US" dirty="0" smtClean="0"/>
              <a:t>(new example10Kernel1(</a:t>
            </a:r>
            <a:r>
              <a:rPr lang="en-US" dirty="0" err="1" smtClean="0"/>
              <a:t>makeKernelParameters</a:t>
            </a:r>
            <a:r>
              <a:rPr lang="en-US" dirty="0" smtClean="0"/>
              <a:t>(s_kernelName1)));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KernelBlock</a:t>
            </a:r>
            <a:r>
              <a:rPr lang="en-US" dirty="0" smtClean="0"/>
              <a:t> block2 = </a:t>
            </a:r>
            <a:r>
              <a:rPr lang="en-US" dirty="0" err="1" smtClean="0"/>
              <a:t>addKernel</a:t>
            </a:r>
            <a:r>
              <a:rPr lang="en-US" dirty="0" smtClean="0"/>
              <a:t>(new example10Kernel2(</a:t>
            </a:r>
            <a:r>
              <a:rPr lang="en-US" dirty="0" err="1" smtClean="0"/>
              <a:t>makeKernelParameters</a:t>
            </a:r>
            <a:r>
              <a:rPr lang="en-US" dirty="0" smtClean="0"/>
              <a:t>(s_kernelName2)));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for (String </a:t>
            </a:r>
            <a:r>
              <a:rPr lang="en-US" dirty="0" err="1" smtClean="0"/>
              <a:t>inputName</a:t>
            </a:r>
            <a:r>
              <a:rPr lang="en-US" dirty="0" smtClean="0"/>
              <a:t>: block1.getAllInputs())</a:t>
            </a:r>
          </a:p>
          <a:p>
            <a:pPr>
              <a:buNone/>
            </a:pPr>
            <a:r>
              <a:rPr lang="en-US" dirty="0" smtClean="0"/>
              <a:t>			block1.getInput(</a:t>
            </a:r>
            <a:r>
              <a:rPr lang="en-US" dirty="0" err="1" smtClean="0"/>
              <a:t>inputName</a:t>
            </a:r>
            <a:r>
              <a:rPr lang="en-US" dirty="0" smtClean="0"/>
              <a:t>).connect(</a:t>
            </a:r>
            <a:r>
              <a:rPr lang="en-US" dirty="0" err="1" smtClean="0"/>
              <a:t>addStreamFromCPU</a:t>
            </a:r>
            <a:r>
              <a:rPr lang="en-US" dirty="0" smtClean="0"/>
              <a:t>(</a:t>
            </a:r>
            <a:r>
              <a:rPr lang="en-US" dirty="0" err="1" smtClean="0"/>
              <a:t>inputName</a:t>
            </a:r>
            <a:r>
              <a:rPr lang="en-US" dirty="0" smtClean="0"/>
              <a:t>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block2.getInput("x") &lt;== block1.getOutput("z");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for (String </a:t>
            </a:r>
            <a:r>
              <a:rPr lang="en-US" dirty="0" err="1" smtClean="0"/>
              <a:t>outputName</a:t>
            </a:r>
            <a:r>
              <a:rPr lang="en-US" dirty="0" smtClean="0"/>
              <a:t>: block2.getAllOutputs())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addStreamToCPU</a:t>
            </a:r>
            <a:r>
              <a:rPr lang="en-US" dirty="0" smtClean="0"/>
              <a:t>(</a:t>
            </a:r>
            <a:r>
              <a:rPr lang="en-US" dirty="0" err="1" smtClean="0"/>
              <a:t>outputName</a:t>
            </a:r>
            <a:r>
              <a:rPr lang="en-US" dirty="0" smtClean="0"/>
              <a:t>).connect(block2.getOutput(</a:t>
            </a:r>
            <a:r>
              <a:rPr lang="en-US" dirty="0" err="1" smtClean="0"/>
              <a:t>outputName</a:t>
            </a:r>
            <a:r>
              <a:rPr lang="en-US" dirty="0" smtClean="0"/>
              <a:t>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createSLiCinterface</a:t>
            </a:r>
            <a:r>
              <a:rPr lang="en-US" dirty="0" smtClean="0"/>
              <a:t>(</a:t>
            </a:r>
            <a:r>
              <a:rPr lang="en-US" dirty="0" err="1" smtClean="0"/>
              <a:t>interfaceDefault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configBuild</a:t>
            </a:r>
            <a:r>
              <a:rPr lang="en-US" dirty="0" smtClean="0"/>
              <a:t>(</a:t>
            </a:r>
            <a:r>
              <a:rPr lang="en-US" dirty="0" err="1" smtClean="0"/>
              <a:t>this,engineParameters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example10Manager.</a:t>
            </a:r>
            <a:r>
              <a:rPr lang="sl-SI" dirty="0" smtClean="0"/>
              <a:t>maxj	1/2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Maxeler</a:t>
            </a:r>
            <a:r>
              <a:rPr lang="en-US" dirty="0" smtClean="0"/>
              <a:t> has no cache,</a:t>
            </a:r>
            <a:br>
              <a:rPr lang="en-US" dirty="0" smtClean="0"/>
            </a:br>
            <a:r>
              <a:rPr lang="en-US" dirty="0" smtClean="0"/>
              <a:t>but does have a memory hierarchy.</a:t>
            </a:r>
          </a:p>
          <a:p>
            <a:endParaRPr lang="en-US" dirty="0" smtClean="0"/>
          </a:p>
          <a:p>
            <a:r>
              <a:rPr lang="en-US" dirty="0" smtClean="0"/>
              <a:t>However,</a:t>
            </a:r>
            <a:br>
              <a:rPr lang="en-US" dirty="0" smtClean="0"/>
            </a:br>
            <a:r>
              <a:rPr lang="en-US" dirty="0" smtClean="0"/>
              <a:t>   memory hierarchy access with </a:t>
            </a:r>
            <a:r>
              <a:rPr lang="en-US" dirty="0" err="1" smtClean="0"/>
              <a:t>Maxeler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is carefully planed</a:t>
            </a:r>
            <a:br>
              <a:rPr lang="en-US" dirty="0" smtClean="0"/>
            </a:br>
            <a:r>
              <a:rPr lang="en-US" dirty="0" smtClean="0"/>
              <a:t>   by the programmer</a:t>
            </a:r>
            <a:br>
              <a:rPr lang="en-US" dirty="0" smtClean="0"/>
            </a:br>
            <a:r>
              <a:rPr lang="en-US" dirty="0" smtClean="0"/>
              <a:t>   at the program write time</a:t>
            </a:r>
          </a:p>
          <a:p>
            <a:endParaRPr lang="en-US" dirty="0" smtClean="0"/>
          </a:p>
          <a:p>
            <a:r>
              <a:rPr lang="en-US" dirty="0" smtClean="0"/>
              <a:t>As opposed to</a:t>
            </a:r>
            <a:br>
              <a:rPr lang="en-US" dirty="0" smtClean="0"/>
            </a:br>
            <a:r>
              <a:rPr lang="en-US" dirty="0" smtClean="0"/>
              <a:t>   memory hierarchy access </a:t>
            </a:r>
            <a:br>
              <a:rPr lang="en-US" dirty="0" smtClean="0"/>
            </a:br>
            <a:r>
              <a:rPr lang="en-US" dirty="0" smtClean="0"/>
              <a:t>   with a </a:t>
            </a:r>
            <a:r>
              <a:rPr lang="en-US" dirty="0" err="1" smtClean="0"/>
              <a:t>multicore</a:t>
            </a:r>
            <a:r>
              <a:rPr lang="en-US" dirty="0" smtClean="0"/>
              <a:t> CPU/GPU</a:t>
            </a:r>
            <a:br>
              <a:rPr lang="en-US" dirty="0" smtClean="0"/>
            </a:br>
            <a:r>
              <a:rPr lang="en-US" dirty="0" smtClean="0"/>
              <a:t>   which calculates the access address </a:t>
            </a:r>
            <a:br>
              <a:rPr lang="en-US" dirty="0" smtClean="0"/>
            </a:br>
            <a:r>
              <a:rPr lang="en-US" dirty="0" smtClean="0"/>
              <a:t>   at the program run time.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</a:t>
            </a:r>
            <a:r>
              <a:rPr lang="en-US" dirty="0" err="1" smtClean="0"/>
              <a:t>missunderstand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30987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private static 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interfaceDefault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EngineInterface</a:t>
            </a:r>
            <a:r>
              <a:rPr lang="en-US" dirty="0" smtClean="0"/>
              <a:t> </a:t>
            </a:r>
            <a:r>
              <a:rPr lang="en-US" dirty="0" err="1" smtClean="0"/>
              <a:t>engine_interface</a:t>
            </a:r>
            <a:r>
              <a:rPr lang="en-US" dirty="0" smtClean="0"/>
              <a:t> = new </a:t>
            </a:r>
            <a:r>
              <a:rPr lang="en-US" dirty="0" err="1" smtClean="0"/>
              <a:t>EngineInterface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CPUTypes</a:t>
            </a:r>
            <a:r>
              <a:rPr lang="en-US" dirty="0" smtClean="0"/>
              <a:t>   type = </a:t>
            </a:r>
            <a:r>
              <a:rPr lang="en-US" dirty="0" err="1" smtClean="0"/>
              <a:t>CPUTypes.FLOAT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       size = </a:t>
            </a:r>
            <a:r>
              <a:rPr lang="en-US" dirty="0" err="1" smtClean="0"/>
              <a:t>type.sizeInBytes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InterfaceParam</a:t>
            </a:r>
            <a:r>
              <a:rPr lang="en-US" dirty="0" smtClean="0"/>
              <a:t>  N    = </a:t>
            </a:r>
            <a:r>
              <a:rPr lang="en-US" dirty="0" err="1" smtClean="0"/>
              <a:t>engine_interface.addParam</a:t>
            </a:r>
            <a:r>
              <a:rPr lang="en-US" dirty="0" smtClean="0"/>
              <a:t>("N", CPUTypes.UINT32);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InterfaceParam</a:t>
            </a:r>
            <a:r>
              <a:rPr lang="en-US" dirty="0" smtClean="0"/>
              <a:t>  a    = </a:t>
            </a:r>
            <a:r>
              <a:rPr lang="en-US" dirty="0" err="1" smtClean="0"/>
              <a:t>engine_interface.addParam</a:t>
            </a:r>
            <a:r>
              <a:rPr lang="en-US" dirty="0" smtClean="0"/>
              <a:t>("size", CPUTypes.UINT32);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InterfaceParam</a:t>
            </a:r>
            <a:r>
              <a:rPr lang="en-US" dirty="0" smtClean="0"/>
              <a:t> </a:t>
            </a:r>
            <a:r>
              <a:rPr lang="en-US" dirty="0" err="1" smtClean="0"/>
              <a:t>loopOffset</a:t>
            </a:r>
            <a:r>
              <a:rPr lang="en-US" dirty="0" smtClean="0"/>
              <a:t> = </a:t>
            </a:r>
            <a:r>
              <a:rPr lang="en-US" dirty="0" err="1" smtClean="0"/>
              <a:t>engine_interface.getAutoLoopOffset</a:t>
            </a:r>
            <a:r>
              <a:rPr lang="en-US" dirty="0" smtClean="0"/>
              <a:t>(s_kernelName2, "loop");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engine_interface.ignoreAutoLoopOffset</a:t>
            </a:r>
            <a:r>
              <a:rPr lang="en-US" dirty="0" smtClean="0"/>
              <a:t>(s_kernelName2, "loop");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engine_interface.setTicks</a:t>
            </a:r>
            <a:r>
              <a:rPr lang="en-US" dirty="0" smtClean="0"/>
              <a:t>(s_kernelName1, N);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engine_interface.setScalar</a:t>
            </a:r>
            <a:r>
              <a:rPr lang="en-US" dirty="0" smtClean="0"/>
              <a:t>(s_kernelName1, "size", a);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("x",   type, N * size);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engine_interface.setTicks</a:t>
            </a:r>
            <a:r>
              <a:rPr lang="en-US" dirty="0" smtClean="0"/>
              <a:t>(s_kernelName2, </a:t>
            </a:r>
            <a:r>
              <a:rPr lang="en-US" dirty="0" err="1" smtClean="0"/>
              <a:t>loopOffset</a:t>
            </a:r>
            <a:r>
              <a:rPr lang="en-US" dirty="0" smtClean="0"/>
              <a:t>*</a:t>
            </a:r>
            <a:r>
              <a:rPr lang="en-US" dirty="0" err="1" smtClean="0"/>
              <a:t>loopOffset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engine_interface.setStream</a:t>
            </a:r>
            <a:r>
              <a:rPr lang="en-US" dirty="0" smtClean="0"/>
              <a:t>("z", type, 4*size);</a:t>
            </a:r>
          </a:p>
          <a:p>
            <a:pPr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engine_interface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example10Manager.</a:t>
            </a:r>
            <a:r>
              <a:rPr lang="sl-SI" dirty="0" smtClean="0"/>
              <a:t>maxj	2/2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optimized program that applies filter to an image</a:t>
            </a:r>
          </a:p>
          <a:p>
            <a:r>
              <a:rPr lang="en-US" dirty="0" smtClean="0"/>
              <a:t>Every pixel in a row is multiplied by coefficient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– position of the pixel in a row</a:t>
            </a:r>
          </a:p>
          <a:p>
            <a:r>
              <a:rPr lang="en-US" dirty="0" smtClean="0"/>
              <a:t>x – row width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11: </a:t>
            </a:r>
            <a:br>
              <a:rPr lang="en-US" dirty="0" smtClean="0"/>
            </a:br>
            <a:r>
              <a:rPr lang="en-US" dirty="0" smtClean="0"/>
              <a:t>Image filter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11</a:t>
            </a:r>
            <a:endParaRPr lang="en-US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524000" y="3352800"/>
          <a:ext cx="5940425" cy="1447800"/>
        </p:xfrm>
        <a:graphic>
          <a:graphicData uri="http://schemas.openxmlformats.org/presentationml/2006/ole">
            <p:oleObj spid="_x0000_s37891" name="Document" r:id="rId3" imgW="5940848" imgH="160970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public class example11Kernel extends Kernel {</a:t>
            </a:r>
          </a:p>
          <a:p>
            <a:pPr>
              <a:buNone/>
            </a:pPr>
            <a:r>
              <a:rPr lang="en-US" dirty="0" smtClean="0"/>
              <a:t>	private static final </a:t>
            </a:r>
            <a:r>
              <a:rPr lang="en-US" dirty="0" err="1" smtClean="0"/>
              <a:t>DFEType</a:t>
            </a:r>
            <a:r>
              <a:rPr lang="en-US" dirty="0" smtClean="0"/>
              <a:t> type = </a:t>
            </a:r>
            <a:r>
              <a:rPr lang="en-US" dirty="0" err="1" smtClean="0"/>
              <a:t>dfeUInt</a:t>
            </a:r>
            <a:r>
              <a:rPr lang="en-US" dirty="0" smtClean="0"/>
              <a:t>(32), </a:t>
            </a:r>
            <a:r>
              <a:rPr lang="en-US" dirty="0" err="1" smtClean="0"/>
              <a:t>coefficient_type</a:t>
            </a:r>
            <a:r>
              <a:rPr lang="en-US" dirty="0" smtClean="0"/>
              <a:t> = </a:t>
            </a:r>
            <a:r>
              <a:rPr lang="en-US" dirty="0" err="1" smtClean="0"/>
              <a:t>dfeFloat</a:t>
            </a:r>
            <a:r>
              <a:rPr lang="en-US" dirty="0" smtClean="0"/>
              <a:t>(8,24);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protected example11Kernel(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image_width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</a:t>
            </a:r>
            <a:r>
              <a:rPr lang="en-US" dirty="0" err="1" smtClean="0"/>
              <a:t>inImage</a:t>
            </a:r>
            <a:r>
              <a:rPr lang="en-US" dirty="0" smtClean="0"/>
              <a:t> = </a:t>
            </a:r>
            <a:r>
              <a:rPr lang="en-US" dirty="0" err="1" smtClean="0"/>
              <a:t>io.input</a:t>
            </a:r>
            <a:r>
              <a:rPr lang="en-US" dirty="0" smtClean="0"/>
              <a:t>("</a:t>
            </a:r>
            <a:r>
              <a:rPr lang="en-US" dirty="0" err="1" smtClean="0"/>
              <a:t>imageInput</a:t>
            </a:r>
            <a:r>
              <a:rPr lang="en-US" dirty="0" smtClean="0"/>
              <a:t>", type);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</a:t>
            </a:r>
            <a:r>
              <a:rPr lang="en-US" dirty="0" err="1" smtClean="0"/>
              <a:t>cnt_chain</a:t>
            </a:r>
            <a:r>
              <a:rPr lang="en-US" dirty="0" smtClean="0"/>
              <a:t>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pixel = </a:t>
            </a:r>
            <a:r>
              <a:rPr lang="en-US" dirty="0" err="1" smtClean="0"/>
              <a:t>cnt_chain.addCounter</a:t>
            </a:r>
            <a:r>
              <a:rPr lang="en-US" dirty="0" smtClean="0"/>
              <a:t>(</a:t>
            </a:r>
            <a:r>
              <a:rPr lang="en-US" dirty="0" err="1" smtClean="0"/>
              <a:t>image_width</a:t>
            </a:r>
            <a:r>
              <a:rPr lang="en-US" dirty="0" smtClean="0"/>
              <a:t>, 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component = </a:t>
            </a:r>
            <a:r>
              <a:rPr lang="en-US" dirty="0" err="1" smtClean="0"/>
              <a:t>cnt_chain.addCounter</a:t>
            </a:r>
            <a:r>
              <a:rPr lang="en-US" dirty="0" smtClean="0"/>
              <a:t>(3, 1);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Memory&lt;</a:t>
            </a:r>
            <a:r>
              <a:rPr lang="en-US" dirty="0" err="1" smtClean="0"/>
              <a:t>DFEVar</a:t>
            </a:r>
            <a:r>
              <a:rPr lang="en-US" dirty="0" smtClean="0"/>
              <a:t>&gt; </a:t>
            </a:r>
            <a:r>
              <a:rPr lang="en-US" dirty="0" err="1" smtClean="0"/>
              <a:t>mappedRom</a:t>
            </a:r>
            <a:r>
              <a:rPr lang="en-US" dirty="0" smtClean="0"/>
              <a:t> = </a:t>
            </a:r>
            <a:r>
              <a:rPr lang="en-US" dirty="0" err="1" smtClean="0"/>
              <a:t>mem.alloc</a:t>
            </a:r>
            <a:r>
              <a:rPr lang="en-US" dirty="0" smtClean="0"/>
              <a:t>(</a:t>
            </a:r>
            <a:r>
              <a:rPr lang="en-US" dirty="0" err="1" smtClean="0"/>
              <a:t>coefficient_type</a:t>
            </a:r>
            <a:r>
              <a:rPr lang="en-US" dirty="0" smtClean="0"/>
              <a:t>, </a:t>
            </a:r>
            <a:r>
              <a:rPr lang="en-US" dirty="0" err="1" smtClean="0"/>
              <a:t>image_width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mappedRom.mapToCPU</a:t>
            </a:r>
            <a:r>
              <a:rPr lang="en-US" dirty="0" smtClean="0"/>
              <a:t>("</a:t>
            </a:r>
            <a:r>
              <a:rPr lang="en-US" dirty="0" err="1" smtClean="0"/>
              <a:t>mappedRom</a:t>
            </a:r>
            <a:r>
              <a:rPr lang="en-US" dirty="0" smtClean="0"/>
              <a:t>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DFEVar</a:t>
            </a:r>
            <a:r>
              <a:rPr lang="en-US" dirty="0" smtClean="0"/>
              <a:t> result = </a:t>
            </a:r>
            <a:r>
              <a:rPr lang="en-US" dirty="0" err="1" smtClean="0"/>
              <a:t>inImage.cast</a:t>
            </a:r>
            <a:r>
              <a:rPr lang="en-US" dirty="0" smtClean="0"/>
              <a:t>(</a:t>
            </a:r>
            <a:r>
              <a:rPr lang="en-US" dirty="0" err="1" smtClean="0"/>
              <a:t>coefficient_type</a:t>
            </a:r>
            <a:r>
              <a:rPr lang="en-US" dirty="0" smtClean="0"/>
              <a:t>) * </a:t>
            </a:r>
            <a:r>
              <a:rPr lang="en-US" dirty="0" err="1" smtClean="0"/>
              <a:t>mappedRom.read</a:t>
            </a:r>
            <a:r>
              <a:rPr lang="en-US" dirty="0" smtClean="0"/>
              <a:t>(pixel);</a:t>
            </a:r>
          </a:p>
          <a:p>
            <a:pPr>
              <a:buNone/>
            </a:pPr>
            <a:r>
              <a:rPr lang="en-US" dirty="0" smtClean="0"/>
              <a:t>		result = </a:t>
            </a:r>
            <a:r>
              <a:rPr lang="en-US" dirty="0" err="1" smtClean="0"/>
              <a:t>result.cast</a:t>
            </a:r>
            <a:r>
              <a:rPr lang="en-US" dirty="0" smtClean="0"/>
              <a:t>(type);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</a:t>
            </a:r>
            <a:r>
              <a:rPr lang="en-US" dirty="0" err="1" smtClean="0"/>
              <a:t>imageOutput</a:t>
            </a:r>
            <a:r>
              <a:rPr lang="en-US" dirty="0" smtClean="0"/>
              <a:t>", result, type);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example11Kernel.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Manager implicitly creates </a:t>
            </a:r>
            <a:r>
              <a:rPr lang="en-US" dirty="0" err="1" smtClean="0"/>
              <a:t>SliC</a:t>
            </a:r>
            <a:r>
              <a:rPr lang="en-US" dirty="0" smtClean="0"/>
              <a:t> parameter for initializing ROM memory</a:t>
            </a:r>
          </a:p>
          <a:p>
            <a:r>
              <a:rPr lang="en-US" dirty="0" smtClean="0"/>
              <a:t>Static initialization of ROM</a:t>
            </a:r>
          </a:p>
          <a:p>
            <a:pPr lvl="1"/>
            <a:r>
              <a:rPr lang="en-US" dirty="0" smtClean="0"/>
              <a:t>Requires recompilation </a:t>
            </a:r>
          </a:p>
          <a:p>
            <a:pPr lvl="1">
              <a:buNone/>
            </a:pPr>
            <a:r>
              <a:rPr lang="en-US" dirty="0" smtClean="0"/>
              <a:t>double contents[] = …;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 lvl="1">
              <a:buNone/>
            </a:pPr>
            <a:r>
              <a:rPr lang="en-US" dirty="0" smtClean="0"/>
              <a:t>Memory&lt;</a:t>
            </a:r>
            <a:r>
              <a:rPr lang="en-US" dirty="0" err="1" smtClean="0"/>
              <a:t>DFEVar</a:t>
            </a:r>
            <a:r>
              <a:rPr lang="en-US" dirty="0" smtClean="0"/>
              <a:t>&gt; ROM = 				</a:t>
            </a:r>
            <a:r>
              <a:rPr lang="en-US" dirty="0" err="1" smtClean="0"/>
              <a:t>mem.alloc</a:t>
            </a:r>
            <a:r>
              <a:rPr lang="en-US" dirty="0" smtClean="0"/>
              <a:t>(</a:t>
            </a:r>
            <a:r>
              <a:rPr lang="en-US" dirty="0" err="1" smtClean="0"/>
              <a:t>dfeFloat</a:t>
            </a:r>
            <a:r>
              <a:rPr lang="en-US" dirty="0" smtClean="0"/>
              <a:t>(8,24), </a:t>
            </a:r>
            <a:r>
              <a:rPr lang="en-US" dirty="0" err="1" smtClean="0"/>
              <a:t>dataSize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ROM .</a:t>
            </a:r>
            <a:r>
              <a:rPr lang="en-US" dirty="0" err="1" smtClean="0"/>
              <a:t>setContents</a:t>
            </a:r>
            <a:r>
              <a:rPr lang="en-US" dirty="0" smtClean="0"/>
              <a:t>(contents);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 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example 11</a:t>
            </a:r>
          </a:p>
          <a:p>
            <a:r>
              <a:rPr lang="en-US" dirty="0" smtClean="0"/>
              <a:t>Use RAM memory and input stream to initialize memory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12: </a:t>
            </a:r>
            <a:br>
              <a:rPr lang="en-US" dirty="0" smtClean="0"/>
            </a:br>
            <a:r>
              <a:rPr lang="en-US" dirty="0" smtClean="0"/>
              <a:t>Image filter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12</a:t>
            </a:r>
            <a:endParaRPr lang="en-US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public class example12Kernel extends Kernel {</a:t>
            </a:r>
          </a:p>
          <a:p>
            <a:pPr>
              <a:buNone/>
            </a:pPr>
            <a:r>
              <a:rPr lang="en-US" sz="1400" dirty="0" smtClean="0"/>
              <a:t>	private static final </a:t>
            </a:r>
            <a:r>
              <a:rPr lang="en-US" sz="1400" dirty="0" err="1" smtClean="0"/>
              <a:t>DFEType</a:t>
            </a:r>
            <a:r>
              <a:rPr lang="en-US" sz="1400" dirty="0" smtClean="0"/>
              <a:t> type = </a:t>
            </a:r>
            <a:r>
              <a:rPr lang="en-US" sz="1400" dirty="0" err="1" smtClean="0"/>
              <a:t>dfeUInt</a:t>
            </a:r>
            <a:r>
              <a:rPr lang="en-US" sz="1400" dirty="0" smtClean="0"/>
              <a:t>(32), </a:t>
            </a:r>
            <a:r>
              <a:rPr lang="en-US" sz="1400" dirty="0" err="1" smtClean="0"/>
              <a:t>coefficient_type</a:t>
            </a:r>
            <a:r>
              <a:rPr lang="en-US" sz="1400" dirty="0" smtClean="0"/>
              <a:t> = </a:t>
            </a:r>
            <a:r>
              <a:rPr lang="en-US" sz="1400" dirty="0" err="1" smtClean="0"/>
              <a:t>dfeFloat</a:t>
            </a:r>
            <a:r>
              <a:rPr lang="en-US" sz="1400" dirty="0" smtClean="0"/>
              <a:t>(8,24);</a:t>
            </a:r>
          </a:p>
          <a:p>
            <a:pPr>
              <a:buNone/>
            </a:pPr>
            <a:r>
              <a:rPr lang="en-US" sz="1400" dirty="0" smtClean="0"/>
              <a:t>	protected example12Kernel(</a:t>
            </a:r>
            <a:r>
              <a:rPr lang="en-US" sz="1400" dirty="0" err="1" smtClean="0"/>
              <a:t>KernelParameters</a:t>
            </a:r>
            <a:r>
              <a:rPr lang="en-US" sz="1400" dirty="0" smtClean="0"/>
              <a:t> parameters,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image_width</a:t>
            </a:r>
            <a:r>
              <a:rPr lang="en-US" sz="1400" dirty="0" smtClean="0"/>
              <a:t>) {</a:t>
            </a:r>
          </a:p>
          <a:p>
            <a:pPr>
              <a:buNone/>
            </a:pPr>
            <a:r>
              <a:rPr lang="en-US" sz="1400" dirty="0" smtClean="0"/>
              <a:t>		super(parameters);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DFEVar</a:t>
            </a:r>
            <a:r>
              <a:rPr lang="en-US" sz="1400" dirty="0" smtClean="0"/>
              <a:t> </a:t>
            </a:r>
            <a:r>
              <a:rPr lang="en-US" sz="1400" dirty="0" err="1" smtClean="0"/>
              <a:t>input_coefficients_cnt</a:t>
            </a:r>
            <a:r>
              <a:rPr lang="en-US" sz="1400" dirty="0" smtClean="0"/>
              <a:t> = </a:t>
            </a:r>
            <a:r>
              <a:rPr lang="en-US" sz="1400" dirty="0" err="1" smtClean="0"/>
              <a:t>control.count.simpleCounter</a:t>
            </a:r>
            <a:r>
              <a:rPr lang="en-US" sz="1400" dirty="0" smtClean="0"/>
              <a:t>(64);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DFEVar</a:t>
            </a:r>
            <a:r>
              <a:rPr lang="en-US" sz="1400" dirty="0" smtClean="0"/>
              <a:t> work = ~(</a:t>
            </a:r>
            <a:r>
              <a:rPr lang="en-US" sz="1400" dirty="0" err="1" smtClean="0"/>
              <a:t>input_coefficients_cnt</a:t>
            </a:r>
            <a:r>
              <a:rPr lang="en-US" sz="1400" dirty="0" smtClean="0"/>
              <a:t> &lt; </a:t>
            </a:r>
            <a:r>
              <a:rPr lang="en-US" sz="1400" dirty="0" err="1" smtClean="0"/>
              <a:t>image_width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DFEVar</a:t>
            </a:r>
            <a:r>
              <a:rPr lang="en-US" sz="1400" dirty="0" smtClean="0"/>
              <a:t> </a:t>
            </a:r>
            <a:r>
              <a:rPr lang="en-US" sz="1400" dirty="0" err="1" smtClean="0"/>
              <a:t>inImage</a:t>
            </a:r>
            <a:r>
              <a:rPr lang="en-US" sz="1400" dirty="0" smtClean="0"/>
              <a:t> = </a:t>
            </a:r>
            <a:r>
              <a:rPr lang="en-US" sz="1400" dirty="0" err="1" smtClean="0"/>
              <a:t>io.input</a:t>
            </a:r>
            <a:r>
              <a:rPr lang="en-US" sz="1400" dirty="0" smtClean="0"/>
              <a:t>("</a:t>
            </a:r>
            <a:r>
              <a:rPr lang="en-US" sz="1400" dirty="0" err="1" smtClean="0"/>
              <a:t>imageInput</a:t>
            </a:r>
            <a:r>
              <a:rPr lang="en-US" sz="1400" dirty="0" smtClean="0"/>
              <a:t>", </a:t>
            </a:r>
            <a:r>
              <a:rPr lang="en-US" sz="1400" dirty="0" err="1" smtClean="0"/>
              <a:t>type,work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DFEVar</a:t>
            </a:r>
            <a:r>
              <a:rPr lang="en-US" sz="1400" dirty="0" smtClean="0"/>
              <a:t> </a:t>
            </a:r>
            <a:r>
              <a:rPr lang="en-US" sz="1400" dirty="0" err="1" smtClean="0"/>
              <a:t>inCoefficients</a:t>
            </a:r>
            <a:r>
              <a:rPr lang="en-US" sz="1400" dirty="0" smtClean="0"/>
              <a:t> = </a:t>
            </a:r>
            <a:r>
              <a:rPr lang="en-US" sz="1400" dirty="0" err="1" smtClean="0"/>
              <a:t>io.input</a:t>
            </a:r>
            <a:r>
              <a:rPr lang="en-US" sz="1400" dirty="0" smtClean="0"/>
              <a:t>("</a:t>
            </a:r>
            <a:r>
              <a:rPr lang="en-US" sz="1400" dirty="0" err="1" smtClean="0"/>
              <a:t>inputCoefficients</a:t>
            </a:r>
            <a:r>
              <a:rPr lang="en-US" sz="1400" dirty="0" smtClean="0"/>
              <a:t>", </a:t>
            </a:r>
            <a:r>
              <a:rPr lang="en-US" sz="1400" dirty="0" err="1" smtClean="0"/>
              <a:t>coefficient_type,~work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CounterChain</a:t>
            </a:r>
            <a:r>
              <a:rPr lang="en-US" sz="1400" dirty="0" smtClean="0"/>
              <a:t> </a:t>
            </a:r>
            <a:r>
              <a:rPr lang="en-US" sz="1400" dirty="0" err="1" smtClean="0"/>
              <a:t>cnt_chain</a:t>
            </a:r>
            <a:r>
              <a:rPr lang="en-US" sz="1400" dirty="0" smtClean="0"/>
              <a:t> = </a:t>
            </a:r>
            <a:r>
              <a:rPr lang="en-US" sz="1400" dirty="0" err="1" smtClean="0"/>
              <a:t>control.count.makeCounterChain</a:t>
            </a:r>
            <a:r>
              <a:rPr lang="en-US" sz="1400" dirty="0" smtClean="0"/>
              <a:t>(work);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DFEVar</a:t>
            </a:r>
            <a:r>
              <a:rPr lang="en-US" sz="1400" dirty="0" smtClean="0"/>
              <a:t> pixel = </a:t>
            </a:r>
            <a:r>
              <a:rPr lang="en-US" sz="1400" dirty="0" err="1" smtClean="0"/>
              <a:t>cnt_chain.addCounter</a:t>
            </a:r>
            <a:r>
              <a:rPr lang="en-US" sz="1400" dirty="0" smtClean="0"/>
              <a:t>(</a:t>
            </a:r>
            <a:r>
              <a:rPr lang="en-US" sz="1400" dirty="0" err="1" smtClean="0"/>
              <a:t>image_width</a:t>
            </a:r>
            <a:r>
              <a:rPr lang="en-US" sz="1400" dirty="0" smtClean="0"/>
              <a:t>, 1);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DFEVar</a:t>
            </a:r>
            <a:r>
              <a:rPr lang="en-US" sz="1400" dirty="0" smtClean="0"/>
              <a:t> component = </a:t>
            </a:r>
            <a:r>
              <a:rPr lang="en-US" sz="1400" dirty="0" err="1" smtClean="0"/>
              <a:t>cnt_chain.addCounter</a:t>
            </a:r>
            <a:r>
              <a:rPr lang="en-US" sz="1400" dirty="0" smtClean="0"/>
              <a:t>(3, 1);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Memory&lt;</a:t>
            </a:r>
            <a:r>
              <a:rPr lang="en-US" sz="1400" dirty="0" err="1" smtClean="0"/>
              <a:t>DFEVar</a:t>
            </a:r>
            <a:r>
              <a:rPr lang="en-US" sz="1400" dirty="0" smtClean="0"/>
              <a:t>&gt; ram = </a:t>
            </a:r>
            <a:r>
              <a:rPr lang="en-US" sz="1400" dirty="0" err="1" smtClean="0"/>
              <a:t>mem.alloc</a:t>
            </a:r>
            <a:r>
              <a:rPr lang="en-US" sz="1400" dirty="0" smtClean="0"/>
              <a:t>(</a:t>
            </a:r>
            <a:r>
              <a:rPr lang="en-US" sz="1400" dirty="0" err="1" smtClean="0"/>
              <a:t>coefficient_type</a:t>
            </a:r>
            <a:r>
              <a:rPr lang="en-US" sz="1400" dirty="0" smtClean="0"/>
              <a:t>, </a:t>
            </a:r>
            <a:r>
              <a:rPr lang="en-US" sz="1400" dirty="0" err="1" smtClean="0"/>
              <a:t>image_width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ram.write</a:t>
            </a:r>
            <a:r>
              <a:rPr lang="en-US" sz="1400" dirty="0" smtClean="0"/>
              <a:t>(</a:t>
            </a:r>
            <a:r>
              <a:rPr lang="en-US" sz="1400" dirty="0" err="1" smtClean="0"/>
              <a:t>input_coefficients_cnt.cast</a:t>
            </a:r>
            <a:r>
              <a:rPr lang="en-US" sz="1400" dirty="0" smtClean="0"/>
              <a:t>(</a:t>
            </a:r>
            <a:r>
              <a:rPr lang="en-US" sz="1400" dirty="0" err="1" smtClean="0"/>
              <a:t>dfeUInt</a:t>
            </a:r>
            <a:r>
              <a:rPr lang="en-US" sz="1400" dirty="0" smtClean="0"/>
              <a:t>(8)), </a:t>
            </a:r>
            <a:r>
              <a:rPr lang="en-US" sz="1400" dirty="0" err="1" smtClean="0"/>
              <a:t>inCoefficients</a:t>
            </a:r>
            <a:r>
              <a:rPr lang="en-US" sz="1400" dirty="0" smtClean="0"/>
              <a:t>, ~work);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DFEVar</a:t>
            </a:r>
            <a:r>
              <a:rPr lang="en-US" sz="1400" dirty="0" smtClean="0"/>
              <a:t> result = </a:t>
            </a:r>
            <a:r>
              <a:rPr lang="en-US" sz="1400" dirty="0" err="1" smtClean="0"/>
              <a:t>inImage.cast</a:t>
            </a:r>
            <a:r>
              <a:rPr lang="en-US" sz="1400" dirty="0" smtClean="0"/>
              <a:t>(</a:t>
            </a:r>
            <a:r>
              <a:rPr lang="en-US" sz="1400" dirty="0" err="1" smtClean="0"/>
              <a:t>coefficient_type</a:t>
            </a:r>
            <a:r>
              <a:rPr lang="en-US" sz="1400" dirty="0" smtClean="0"/>
              <a:t>) * </a:t>
            </a:r>
            <a:r>
              <a:rPr lang="en-US" sz="1400" dirty="0" err="1" smtClean="0"/>
              <a:t>ram.read</a:t>
            </a:r>
            <a:r>
              <a:rPr lang="en-US" sz="1400" dirty="0" smtClean="0"/>
              <a:t>(pixel);</a:t>
            </a:r>
          </a:p>
          <a:p>
            <a:pPr>
              <a:buNone/>
            </a:pPr>
            <a:r>
              <a:rPr lang="en-US" sz="1400" dirty="0" smtClean="0"/>
              <a:t>		result = </a:t>
            </a:r>
            <a:r>
              <a:rPr lang="en-US" sz="1400" dirty="0" err="1" smtClean="0"/>
              <a:t>result.cast</a:t>
            </a:r>
            <a:r>
              <a:rPr lang="en-US" sz="1400" dirty="0" smtClean="0"/>
              <a:t>(type);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io.output</a:t>
            </a:r>
            <a:r>
              <a:rPr lang="en-US" sz="1400" dirty="0" smtClean="0"/>
              <a:t>("</a:t>
            </a:r>
            <a:r>
              <a:rPr lang="en-US" sz="1400" dirty="0" err="1" smtClean="0"/>
              <a:t>imageOutput</a:t>
            </a:r>
            <a:r>
              <a:rPr lang="en-US" sz="1400" dirty="0" smtClean="0"/>
              <a:t>", result, </a:t>
            </a:r>
            <a:r>
              <a:rPr lang="en-US" sz="1400" dirty="0" err="1" smtClean="0"/>
              <a:t>type,work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	}</a:t>
            </a:r>
          </a:p>
          <a:p>
            <a:pPr>
              <a:buNone/>
            </a:pPr>
            <a:r>
              <a:rPr lang="en-US" sz="1400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example12Kernel.</a:t>
            </a:r>
            <a:r>
              <a:rPr lang="sl-SI" dirty="0" smtClean="0"/>
              <a:t>maxj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are ready for examples which show how-to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My questions,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from time to time,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will ask you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about time consequences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of how-not-to alternatives 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by Questioning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chosen many simple examples</a:t>
            </a:r>
            <a:br>
              <a:rPr lang="en-US" dirty="0" smtClean="0"/>
            </a:br>
            <a:r>
              <a:rPr lang="en-US" dirty="0" smtClean="0"/>
              <a:t>[small steps]</a:t>
            </a:r>
            <a:br>
              <a:rPr lang="en-US" dirty="0" smtClean="0"/>
            </a:br>
            <a:r>
              <a:rPr lang="en-US" dirty="0" smtClean="0"/>
              <a:t>which together build a realistic application</a:t>
            </a:r>
            <a:br>
              <a:rPr lang="en-US" dirty="0" smtClean="0"/>
            </a:br>
            <a:r>
              <a:rPr lang="en-US" dirty="0" smtClean="0"/>
              <a:t>[mountain top]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N.B.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951706" y="4533900"/>
            <a:ext cx="838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066800" y="44196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1295400" y="49530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028700" y="49149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066800" y="3810000"/>
            <a:ext cx="685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91478" y="3985591"/>
            <a:ext cx="371061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47800" y="4038600"/>
            <a:ext cx="371061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71600" y="4038600"/>
            <a:ext cx="371061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H="1">
            <a:off x="858078" y="3985592"/>
            <a:ext cx="513522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H="1">
            <a:off x="914400" y="4038601"/>
            <a:ext cx="513522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838200" y="4038601"/>
            <a:ext cx="513522" cy="152400"/>
          </a:xfrm>
          <a:custGeom>
            <a:avLst/>
            <a:gdLst>
              <a:gd name="connsiteX0" fmla="*/ 0 w 371061"/>
              <a:gd name="connsiteY0" fmla="*/ 0 h 114400"/>
              <a:gd name="connsiteX1" fmla="*/ 106018 w 371061"/>
              <a:gd name="connsiteY1" fmla="*/ 13252 h 114400"/>
              <a:gd name="connsiteX2" fmla="*/ 132522 w 371061"/>
              <a:gd name="connsiteY2" fmla="*/ 39757 h 114400"/>
              <a:gd name="connsiteX3" fmla="*/ 172279 w 371061"/>
              <a:gd name="connsiteY3" fmla="*/ 53009 h 114400"/>
              <a:gd name="connsiteX4" fmla="*/ 212035 w 371061"/>
              <a:gd name="connsiteY4" fmla="*/ 79513 h 114400"/>
              <a:gd name="connsiteX5" fmla="*/ 371061 w 371061"/>
              <a:gd name="connsiteY5" fmla="*/ 106018 h 1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061" h="114400">
                <a:moveTo>
                  <a:pt x="0" y="0"/>
                </a:moveTo>
                <a:cubicBezTo>
                  <a:pt x="35339" y="4417"/>
                  <a:pt x="71906" y="3018"/>
                  <a:pt x="106018" y="13252"/>
                </a:cubicBezTo>
                <a:cubicBezTo>
                  <a:pt x="117985" y="16842"/>
                  <a:pt x="121808" y="33329"/>
                  <a:pt x="132522" y="39757"/>
                </a:cubicBezTo>
                <a:cubicBezTo>
                  <a:pt x="144500" y="46944"/>
                  <a:pt x="159027" y="48592"/>
                  <a:pt x="172279" y="53009"/>
                </a:cubicBezTo>
                <a:cubicBezTo>
                  <a:pt x="185531" y="61844"/>
                  <a:pt x="197481" y="73044"/>
                  <a:pt x="212035" y="79513"/>
                </a:cubicBezTo>
                <a:cubicBezTo>
                  <a:pt x="290529" y="114400"/>
                  <a:pt x="288430" y="106018"/>
                  <a:pt x="371061" y="1060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219200" y="3886200"/>
            <a:ext cx="7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24000" y="3886200"/>
            <a:ext cx="7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1295400" y="44196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048000" y="4343400"/>
            <a:ext cx="381000" cy="914400"/>
            <a:chOff x="2362200" y="3810000"/>
            <a:chExt cx="685800" cy="1447800"/>
          </a:xfrm>
        </p:grpSpPr>
        <p:cxnSp>
          <p:nvCxnSpPr>
            <p:cNvPr id="30" name="Straight Connector 29"/>
            <p:cNvCxnSpPr/>
            <p:nvPr/>
          </p:nvCxnSpPr>
          <p:spPr>
            <a:xfrm rot="5400000">
              <a:off x="2247900" y="4533900"/>
              <a:ext cx="8389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3629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2591594" y="49530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324894" y="49149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2362200" y="3810000"/>
              <a:ext cx="685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5146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8194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25915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590006" y="40386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 rot="16200000" flipH="1">
            <a:off x="2895600" y="47244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3657600" y="4343400"/>
            <a:ext cx="381000" cy="914400"/>
            <a:chOff x="2362200" y="3810000"/>
            <a:chExt cx="685800" cy="1447800"/>
          </a:xfrm>
        </p:grpSpPr>
        <p:cxnSp>
          <p:nvCxnSpPr>
            <p:cNvPr id="60" name="Straight Connector 59"/>
            <p:cNvCxnSpPr/>
            <p:nvPr/>
          </p:nvCxnSpPr>
          <p:spPr>
            <a:xfrm rot="5400000">
              <a:off x="2247900" y="4533900"/>
              <a:ext cx="8389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3629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2591594" y="49530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324894" y="49149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2362200" y="3810000"/>
              <a:ext cx="685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25146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8194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25915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590006" y="40386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/>
          <p:nvPr/>
        </p:nvCxnSpPr>
        <p:spPr>
          <a:xfrm rot="16200000" flipH="1">
            <a:off x="3505200" y="47244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4267200" y="4343400"/>
            <a:ext cx="381000" cy="914400"/>
            <a:chOff x="2362200" y="3810000"/>
            <a:chExt cx="685800" cy="1447800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2247900" y="4533900"/>
              <a:ext cx="8389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23629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2591594" y="49530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2324894" y="49149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2362200" y="3810000"/>
              <a:ext cx="685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25146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28194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25915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590006" y="40386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/>
          <p:cNvCxnSpPr/>
          <p:nvPr/>
        </p:nvCxnSpPr>
        <p:spPr>
          <a:xfrm rot="16200000" flipH="1">
            <a:off x="4114800" y="47244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4864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vs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6781800" y="4343400"/>
            <a:ext cx="381000" cy="914400"/>
            <a:chOff x="2362200" y="3810000"/>
            <a:chExt cx="685800" cy="1447800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2247900" y="4533900"/>
              <a:ext cx="8389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23629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2591594" y="49530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324894" y="4914900"/>
              <a:ext cx="381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2362200" y="3810000"/>
              <a:ext cx="685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25146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819400" y="3886200"/>
              <a:ext cx="76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91594" y="4419600"/>
              <a:ext cx="381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590006" y="40386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Straight Connector 91"/>
          <p:cNvCxnSpPr/>
          <p:nvPr/>
        </p:nvCxnSpPr>
        <p:spPr>
          <a:xfrm rot="16200000" flipH="1">
            <a:off x="6629400" y="47244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6553200" y="48006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 flipH="1">
            <a:off x="6477000" y="4876800"/>
            <a:ext cx="22860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838200" y="5486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905000" y="5486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three sons with 1-stick bunches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5486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3-stick bunch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8228</TotalTime>
  <Words>1741</Words>
  <Application>Microsoft Office PowerPoint</Application>
  <PresentationFormat>On-screen Show (4:3)</PresentationFormat>
  <Paragraphs>1123</Paragraphs>
  <Slides>75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75</vt:i4>
      </vt:variant>
    </vt:vector>
  </HeadingPairs>
  <TitlesOfParts>
    <vt:vector size="78" baseType="lpstr">
      <vt:lpstr>Concourse</vt:lpstr>
      <vt:lpstr>Visio</vt:lpstr>
      <vt:lpstr>Document</vt:lpstr>
      <vt:lpstr>Selected  MaxCompiler Examples</vt:lpstr>
      <vt:lpstr>How-to? What-to?</vt:lpstr>
      <vt:lpstr>Lemas</vt:lpstr>
      <vt:lpstr>The Essential Figure:</vt:lpstr>
      <vt:lpstr>Bottomline:</vt:lpstr>
      <vt:lpstr>To have it more concrete:</vt:lpstr>
      <vt:lpstr>Don’t missunderstand!</vt:lpstr>
      <vt:lpstr>Teaching by Questioning</vt:lpstr>
      <vt:lpstr>N.B.</vt:lpstr>
      <vt:lpstr>N.B.</vt:lpstr>
      <vt:lpstr>Content                             1/2</vt:lpstr>
      <vt:lpstr>Example No.1: Hello World!</vt:lpstr>
      <vt:lpstr>Standard Files in a MAX Project</vt:lpstr>
      <vt:lpstr>example1Kernel.maxj</vt:lpstr>
      <vt:lpstr>example1SimRunner.maxj</vt:lpstr>
      <vt:lpstr>example1CpuCode.c          </vt:lpstr>
      <vt:lpstr>example1Manager.maxj   1/4       </vt:lpstr>
      <vt:lpstr>example1Manager.maxj   2/4       </vt:lpstr>
      <vt:lpstr>example1Manager.maxj   3/4       </vt:lpstr>
      <vt:lpstr>example1Manager.maxj   4/4       </vt:lpstr>
      <vt:lpstr>Hardware Types</vt:lpstr>
      <vt:lpstr>Hardware Primitive Types</vt:lpstr>
      <vt:lpstr>Example No. 2: Vector Addition</vt:lpstr>
      <vt:lpstr>example2Kernel.maxj</vt:lpstr>
      <vt:lpstr>example2SimRunner.maxj</vt:lpstr>
      <vt:lpstr>example2CpuCode.c 1/2</vt:lpstr>
      <vt:lpstr>example2CpuCode.c 2/2</vt:lpstr>
      <vt:lpstr>example2Manager.c (part)</vt:lpstr>
      <vt:lpstr>Example No. 3: Type Mixing</vt:lpstr>
      <vt:lpstr>Type Conversion</vt:lpstr>
      <vt:lpstr>example3Kernel.maxj</vt:lpstr>
      <vt:lpstr>example3SimRunner.maxj</vt:lpstr>
      <vt:lpstr>example3CpuCode.c 1/2</vt:lpstr>
      <vt:lpstr>example3CpuCode.c 2/2</vt:lpstr>
      <vt:lpstr>example3Manager.maxj (part)</vt:lpstr>
      <vt:lpstr>Generating Graph</vt:lpstr>
      <vt:lpstr>Final Kernel Graph for Example No 2</vt:lpstr>
      <vt:lpstr>Final Kernel Graph for Example No 3</vt:lpstr>
      <vt:lpstr>Example No. 4: Addition  of a Constant and a Vector</vt:lpstr>
      <vt:lpstr>Example4Kernel.maxj</vt:lpstr>
      <vt:lpstr>Other Modifications in Example 4</vt:lpstr>
      <vt:lpstr>Example No. 5: Input/Output Control</vt:lpstr>
      <vt:lpstr>example5Kernel.maxj</vt:lpstr>
      <vt:lpstr>example5SimRunner.maxj</vt:lpstr>
      <vt:lpstr>Example No. 6: Conditional Execution</vt:lpstr>
      <vt:lpstr>example6Kernel.maxj</vt:lpstr>
      <vt:lpstr>Example No. 7: Moving Average 1D</vt:lpstr>
      <vt:lpstr>example7Kernel.maxj</vt:lpstr>
      <vt:lpstr>Simulation watches</vt:lpstr>
      <vt:lpstr>Debugging</vt:lpstr>
      <vt:lpstr>Example No. 8: Moving Average 2D</vt:lpstr>
      <vt:lpstr>example8Kernel.maxj          1/3</vt:lpstr>
      <vt:lpstr>example8Kernel.maxj          2/3</vt:lpstr>
      <vt:lpstr>example8Kernel.maxj          3/3</vt:lpstr>
      <vt:lpstr>example8SimRunner.maxj</vt:lpstr>
      <vt:lpstr>example8Manager.maxj</vt:lpstr>
      <vt:lpstr>example8CpuCode.c     </vt:lpstr>
      <vt:lpstr>Example No. 9: Array summation</vt:lpstr>
      <vt:lpstr>example9Kernel.java,    try #1</vt:lpstr>
      <vt:lpstr>Graph of Dataflow for Summation</vt:lpstr>
      <vt:lpstr>example9Kernel.maxj       1/2   #2</vt:lpstr>
      <vt:lpstr>example9Kernel.maxj       2/2   #2</vt:lpstr>
      <vt:lpstr>example9SimRunner.maxj    #2</vt:lpstr>
      <vt:lpstr>example9Manager.maxj       #2</vt:lpstr>
      <vt:lpstr>Example No. 10:  Optimized Array Summation</vt:lpstr>
      <vt:lpstr>example10Kernel1.maxj</vt:lpstr>
      <vt:lpstr>example10Kernel2.maxj</vt:lpstr>
      <vt:lpstr>example10SimRunner.maxj</vt:lpstr>
      <vt:lpstr>example10Manager.maxj 1/2</vt:lpstr>
      <vt:lpstr>example10Manager.maxj 2/2</vt:lpstr>
      <vt:lpstr>Example No. 11:  Image filter</vt:lpstr>
      <vt:lpstr>example11Kernel.maxj</vt:lpstr>
      <vt:lpstr>Example No. 11</vt:lpstr>
      <vt:lpstr>Example No. 12:  Image filter</vt:lpstr>
      <vt:lpstr>example12Kernel.maxj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Zivojin Sustran</cp:lastModifiedBy>
  <cp:revision>310</cp:revision>
  <dcterms:created xsi:type="dcterms:W3CDTF">2006-08-16T00:00:00Z</dcterms:created>
  <dcterms:modified xsi:type="dcterms:W3CDTF">2013-12-04T10:44:59Z</dcterms:modified>
</cp:coreProperties>
</file>