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711" r:id="rId3"/>
    <p:sldMasterId id="2147483722" r:id="rId4"/>
  </p:sldMasterIdLst>
  <p:notesMasterIdLst>
    <p:notesMasterId r:id="rId73"/>
  </p:notesMasterIdLst>
  <p:sldIdLst>
    <p:sldId id="267" r:id="rId5"/>
    <p:sldId id="761" r:id="rId6"/>
    <p:sldId id="775" r:id="rId7"/>
    <p:sldId id="777" r:id="rId8"/>
    <p:sldId id="778" r:id="rId9"/>
    <p:sldId id="764" r:id="rId10"/>
    <p:sldId id="765" r:id="rId11"/>
    <p:sldId id="779" r:id="rId12"/>
    <p:sldId id="848" r:id="rId13"/>
    <p:sldId id="771" r:id="rId14"/>
    <p:sldId id="849" r:id="rId15"/>
    <p:sldId id="850" r:id="rId16"/>
    <p:sldId id="851" r:id="rId17"/>
    <p:sldId id="852" r:id="rId18"/>
    <p:sldId id="853" r:id="rId19"/>
    <p:sldId id="784" r:id="rId20"/>
    <p:sldId id="785" r:id="rId21"/>
    <p:sldId id="786" r:id="rId22"/>
    <p:sldId id="787" r:id="rId23"/>
    <p:sldId id="788" r:id="rId24"/>
    <p:sldId id="789" r:id="rId25"/>
    <p:sldId id="790" r:id="rId26"/>
    <p:sldId id="801" r:id="rId27"/>
    <p:sldId id="799" r:id="rId28"/>
    <p:sldId id="798" r:id="rId29"/>
    <p:sldId id="800" r:id="rId30"/>
    <p:sldId id="828" r:id="rId31"/>
    <p:sldId id="829" r:id="rId32"/>
    <p:sldId id="830" r:id="rId33"/>
    <p:sldId id="831" r:id="rId34"/>
    <p:sldId id="832" r:id="rId35"/>
    <p:sldId id="833" r:id="rId36"/>
    <p:sldId id="834" r:id="rId37"/>
    <p:sldId id="835" r:id="rId38"/>
    <p:sldId id="836" r:id="rId39"/>
    <p:sldId id="837" r:id="rId40"/>
    <p:sldId id="838" r:id="rId41"/>
    <p:sldId id="863" r:id="rId42"/>
    <p:sldId id="803" r:id="rId43"/>
    <p:sldId id="802" r:id="rId44"/>
    <p:sldId id="840" r:id="rId45"/>
    <p:sldId id="839" r:id="rId46"/>
    <p:sldId id="841" r:id="rId47"/>
    <p:sldId id="842" r:id="rId48"/>
    <p:sldId id="843" r:id="rId49"/>
    <p:sldId id="857" r:id="rId50"/>
    <p:sldId id="859" r:id="rId51"/>
    <p:sldId id="860" r:id="rId52"/>
    <p:sldId id="858" r:id="rId53"/>
    <p:sldId id="844" r:id="rId54"/>
    <p:sldId id="845" r:id="rId55"/>
    <p:sldId id="805" r:id="rId56"/>
    <p:sldId id="806" r:id="rId57"/>
    <p:sldId id="810" r:id="rId58"/>
    <p:sldId id="813" r:id="rId59"/>
    <p:sldId id="814" r:id="rId60"/>
    <p:sldId id="816" r:id="rId61"/>
    <p:sldId id="818" r:id="rId62"/>
    <p:sldId id="824" r:id="rId63"/>
    <p:sldId id="825" r:id="rId64"/>
    <p:sldId id="826" r:id="rId65"/>
    <p:sldId id="847" r:id="rId66"/>
    <p:sldId id="773" r:id="rId67"/>
    <p:sldId id="854" r:id="rId68"/>
    <p:sldId id="855" r:id="rId69"/>
    <p:sldId id="862" r:id="rId70"/>
    <p:sldId id="856" r:id="rId71"/>
    <p:sldId id="864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orgi Gaydadjiev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E5BF"/>
    <a:srgbClr val="347DCB"/>
    <a:srgbClr val="3BCC78"/>
    <a:srgbClr val="55A154"/>
    <a:srgbClr val="1F6A3F"/>
    <a:srgbClr val="448BE4"/>
    <a:srgbClr val="CF510B"/>
    <a:srgbClr val="71160B"/>
    <a:srgbClr val="861A0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22" autoAdjust="0"/>
  </p:normalViewPr>
  <p:slideViewPr>
    <p:cSldViewPr snapToGrid="0">
      <p:cViewPr>
        <p:scale>
          <a:sx n="81" d="100"/>
          <a:sy n="81" d="100"/>
        </p:scale>
        <p:origin x="-103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-212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commentAuthors" Target="commentAuthors.xml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jpg"/><Relationship Id="rId1" Type="http://schemas.openxmlformats.org/officeDocument/2006/relationships/image" Target="../media/image13.gif"/><Relationship Id="rId2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jpg"/><Relationship Id="rId1" Type="http://schemas.openxmlformats.org/officeDocument/2006/relationships/image" Target="../media/image13.gif"/><Relationship Id="rId2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B642B-AFFA-44BA-B197-1D47CEC01942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8ECEF7BD-CDB8-4100-BF62-76D16F9A2590}">
      <dgm:prSet phldrT="[Text]"/>
      <dgm:spPr>
        <a:gradFill flip="none" rotWithShape="0">
          <a:gsLst>
            <a:gs pos="0">
              <a:schemeClr val="accent1">
                <a:lumMod val="50000"/>
                <a:tint val="66000"/>
                <a:satMod val="160000"/>
              </a:schemeClr>
            </a:gs>
            <a:gs pos="50000">
              <a:schemeClr val="accent1">
                <a:lumMod val="50000"/>
                <a:tint val="44500"/>
                <a:satMod val="160000"/>
              </a:schemeClr>
            </a:gs>
            <a:gs pos="100000">
              <a:schemeClr val="accent1">
                <a:lumMod val="5000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GB" smtClean="0">
              <a:solidFill>
                <a:schemeClr val="tx1"/>
              </a:solidFill>
            </a:rPr>
            <a:t>Roots at Stanford University, Bell Labs, </a:t>
          </a:r>
          <a:br>
            <a:rPr lang="en-GB" smtClean="0">
              <a:solidFill>
                <a:schemeClr val="tx1"/>
              </a:solidFill>
            </a:rPr>
          </a:br>
          <a:r>
            <a:rPr lang="en-GB" smtClean="0">
              <a:solidFill>
                <a:schemeClr val="tx1"/>
              </a:solidFill>
            </a:rPr>
            <a:t>and Imperial College London</a:t>
          </a:r>
          <a:endParaRPr lang="en-US" dirty="0">
            <a:solidFill>
              <a:schemeClr val="tx1"/>
            </a:solidFill>
          </a:endParaRPr>
        </a:p>
      </dgm:t>
    </dgm:pt>
    <dgm:pt modelId="{3C92C365-AD1C-4802-9890-9A35645D989C}" type="parTrans" cxnId="{BBA86FAC-6CF7-4DE6-907D-A45CE749D2BA}">
      <dgm:prSet/>
      <dgm:spPr/>
      <dgm:t>
        <a:bodyPr/>
        <a:lstStyle/>
        <a:p>
          <a:endParaRPr lang="en-US"/>
        </a:p>
      </dgm:t>
    </dgm:pt>
    <dgm:pt modelId="{3CA892D8-E6B3-48D1-8B84-5D96CF49D5D6}" type="sibTrans" cxnId="{BBA86FAC-6CF7-4DE6-907D-A45CE749D2BA}">
      <dgm:prSet/>
      <dgm:spPr/>
      <dgm:t>
        <a:bodyPr/>
        <a:lstStyle/>
        <a:p>
          <a:endParaRPr lang="en-US"/>
        </a:p>
      </dgm:t>
    </dgm:pt>
    <dgm:pt modelId="{F8041670-F26D-4D4F-8E42-7D22F13C9733}">
      <dgm:prSet phldrT="[Text]"/>
      <dgm:spPr>
        <a:gradFill flip="none" rotWithShape="0">
          <a:gsLst>
            <a:gs pos="0">
              <a:schemeClr val="accent1">
                <a:lumMod val="50000"/>
                <a:tint val="66000"/>
                <a:satMod val="160000"/>
              </a:schemeClr>
            </a:gs>
            <a:gs pos="50000">
              <a:schemeClr val="accent1">
                <a:lumMod val="50000"/>
                <a:tint val="44500"/>
                <a:satMod val="160000"/>
              </a:schemeClr>
            </a:gs>
            <a:gs pos="100000">
              <a:schemeClr val="accent1">
                <a:lumMod val="5000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Founded in 2003, </a:t>
          </a:r>
          <a:br>
            <a:rPr lang="en-GB" dirty="0" smtClean="0">
              <a:solidFill>
                <a:schemeClr val="tx1"/>
              </a:solidFill>
            </a:rPr>
          </a:br>
          <a:r>
            <a:rPr lang="en-GB" dirty="0" smtClean="0">
              <a:solidFill>
                <a:schemeClr val="tx1"/>
              </a:solidFill>
            </a:rPr>
            <a:t>incorporated in Delaware and England</a:t>
          </a:r>
          <a:endParaRPr lang="en-US" dirty="0">
            <a:solidFill>
              <a:schemeClr val="tx1"/>
            </a:solidFill>
          </a:endParaRPr>
        </a:p>
      </dgm:t>
    </dgm:pt>
    <dgm:pt modelId="{05DA8DD4-8E1E-44BD-8E8B-5685A31F5ACF}" type="parTrans" cxnId="{972DD7FD-3489-41F7-8506-BDB1045BFCBE}">
      <dgm:prSet/>
      <dgm:spPr/>
      <dgm:t>
        <a:bodyPr/>
        <a:lstStyle/>
        <a:p>
          <a:endParaRPr lang="en-US"/>
        </a:p>
      </dgm:t>
    </dgm:pt>
    <dgm:pt modelId="{7A590DFD-113F-4F46-8A6F-E86A9F6678A7}" type="sibTrans" cxnId="{972DD7FD-3489-41F7-8506-BDB1045BFCBE}">
      <dgm:prSet/>
      <dgm:spPr/>
      <dgm:t>
        <a:bodyPr/>
        <a:lstStyle/>
        <a:p>
          <a:endParaRPr lang="en-US"/>
        </a:p>
      </dgm:t>
    </dgm:pt>
    <dgm:pt modelId="{33D18D80-41DA-4749-83BC-67191821BDD2}">
      <dgm:prSet phldrT="[Text]"/>
      <dgm:spPr>
        <a:gradFill flip="none" rotWithShape="0">
          <a:gsLst>
            <a:gs pos="0">
              <a:schemeClr val="accent1">
                <a:lumMod val="50000"/>
                <a:tint val="66000"/>
                <a:satMod val="160000"/>
              </a:schemeClr>
            </a:gs>
            <a:gs pos="50000">
              <a:schemeClr val="accent1">
                <a:lumMod val="50000"/>
                <a:tint val="44500"/>
                <a:satMod val="160000"/>
              </a:schemeClr>
            </a:gs>
            <a:gs pos="100000">
              <a:schemeClr val="accent1">
                <a:lumMod val="50000"/>
                <a:tint val="23500"/>
                <a:satMod val="160000"/>
              </a:scheme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r>
            <a:rPr lang="en-GB" smtClean="0">
              <a:solidFill>
                <a:schemeClr val="tx1"/>
              </a:solidFill>
            </a:rPr>
            <a:t>2006: starting Finite Difference project</a:t>
          </a:r>
        </a:p>
        <a:p>
          <a:r>
            <a:rPr lang="en-GB" smtClean="0">
              <a:solidFill>
                <a:schemeClr val="tx1"/>
              </a:solidFill>
            </a:rPr>
            <a:t>with Chevron in San Ramon CA</a:t>
          </a:r>
          <a:endParaRPr lang="en-US" dirty="0">
            <a:solidFill>
              <a:schemeClr val="tx1"/>
            </a:solidFill>
          </a:endParaRPr>
        </a:p>
      </dgm:t>
    </dgm:pt>
    <dgm:pt modelId="{D3DA5946-956E-43EF-860F-84D6574CC45F}" type="parTrans" cxnId="{336C910C-E58B-41F1-A088-683B4C353AF7}">
      <dgm:prSet/>
      <dgm:spPr/>
      <dgm:t>
        <a:bodyPr/>
        <a:lstStyle/>
        <a:p>
          <a:endParaRPr lang="en-US"/>
        </a:p>
      </dgm:t>
    </dgm:pt>
    <dgm:pt modelId="{5FFE33B9-0B8C-419C-B521-DBBE0DCB69EF}" type="sibTrans" cxnId="{336C910C-E58B-41F1-A088-683B4C353AF7}">
      <dgm:prSet/>
      <dgm:spPr/>
      <dgm:t>
        <a:bodyPr/>
        <a:lstStyle/>
        <a:p>
          <a:endParaRPr lang="en-US"/>
        </a:p>
      </dgm:t>
    </dgm:pt>
    <dgm:pt modelId="{A3BAAA67-169C-4165-9A27-F7A9CFEFCCF6}">
      <dgm:prSet phldrT="[Text]"/>
      <dgm:spPr>
        <a:gradFill flip="none" rotWithShape="0">
          <a:gsLst>
            <a:gs pos="0">
              <a:schemeClr val="accent1">
                <a:lumMod val="50000"/>
                <a:tint val="66000"/>
                <a:satMod val="160000"/>
              </a:schemeClr>
            </a:gs>
            <a:gs pos="50000">
              <a:schemeClr val="accent1">
                <a:lumMod val="50000"/>
                <a:tint val="44500"/>
                <a:satMod val="160000"/>
              </a:schemeClr>
            </a:gs>
            <a:gs pos="100000">
              <a:schemeClr val="accent1">
                <a:lumMod val="5000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GB" smtClean="0">
              <a:solidFill>
                <a:schemeClr val="tx1"/>
              </a:solidFill>
            </a:rPr>
            <a:t>2011: 20% stake to JP Morgan’s</a:t>
          </a:r>
          <a:br>
            <a:rPr lang="en-GB" smtClean="0">
              <a:solidFill>
                <a:schemeClr val="tx1"/>
              </a:solidFill>
            </a:rPr>
          </a:br>
          <a:r>
            <a:rPr lang="en-GB" smtClean="0">
              <a:solidFill>
                <a:schemeClr val="tx1"/>
              </a:solidFill>
            </a:rPr>
            <a:t>strategic investments group (AFTA award for risk analytics) </a:t>
          </a:r>
          <a:endParaRPr lang="en-US" dirty="0">
            <a:solidFill>
              <a:schemeClr val="tx1"/>
            </a:solidFill>
          </a:endParaRPr>
        </a:p>
      </dgm:t>
    </dgm:pt>
    <dgm:pt modelId="{69F73DB3-5207-4782-9EDC-72508B1CEBDF}" type="parTrans" cxnId="{9504F1D2-4F8A-489B-A9C2-DF0ED1C9E289}">
      <dgm:prSet/>
      <dgm:spPr/>
      <dgm:t>
        <a:bodyPr/>
        <a:lstStyle/>
        <a:p>
          <a:endParaRPr lang="en-US"/>
        </a:p>
      </dgm:t>
    </dgm:pt>
    <dgm:pt modelId="{833E1CBE-3E4D-4B6E-BDB7-55FC30863E7C}" type="sibTrans" cxnId="{9504F1D2-4F8A-489B-A9C2-DF0ED1C9E289}">
      <dgm:prSet/>
      <dgm:spPr/>
      <dgm:t>
        <a:bodyPr/>
        <a:lstStyle/>
        <a:p>
          <a:endParaRPr lang="en-US"/>
        </a:p>
      </dgm:t>
    </dgm:pt>
    <dgm:pt modelId="{5F7682F0-9FD1-41CF-A846-E9347DAD970B}">
      <dgm:prSet phldrT="[Text]"/>
      <dgm:spPr>
        <a:gradFill flip="none" rotWithShape="0">
          <a:gsLst>
            <a:gs pos="0">
              <a:schemeClr val="accent1">
                <a:lumMod val="50000"/>
                <a:tint val="66000"/>
                <a:satMod val="160000"/>
              </a:schemeClr>
            </a:gs>
            <a:gs pos="50000">
              <a:schemeClr val="accent1">
                <a:lumMod val="50000"/>
                <a:tint val="44500"/>
                <a:satMod val="160000"/>
              </a:schemeClr>
            </a:gs>
            <a:gs pos="100000">
              <a:schemeClr val="accent1">
                <a:lumMod val="5000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GB" smtClean="0">
              <a:solidFill>
                <a:schemeClr val="tx1"/>
              </a:solidFill>
            </a:rPr>
            <a:t>2010: ENI (Italy) buys largest Maxeler Supercomputer </a:t>
          </a:r>
          <a:br>
            <a:rPr lang="en-GB" smtClean="0">
              <a:solidFill>
                <a:schemeClr val="tx1"/>
              </a:solidFill>
            </a:rPr>
          </a:br>
          <a:r>
            <a:rPr lang="en-GB" smtClean="0">
              <a:solidFill>
                <a:schemeClr val="tx1"/>
              </a:solidFill>
            </a:rPr>
            <a:t>for Seismic Imaging</a:t>
          </a:r>
          <a:endParaRPr lang="en-US" dirty="0">
            <a:solidFill>
              <a:schemeClr val="tx1"/>
            </a:solidFill>
          </a:endParaRPr>
        </a:p>
      </dgm:t>
    </dgm:pt>
    <dgm:pt modelId="{52C123CA-F153-4781-9E3F-1C69EABBFD00}" type="parTrans" cxnId="{92ADA6CA-538C-4FEE-BD93-C47EF868AD5A}">
      <dgm:prSet/>
      <dgm:spPr/>
      <dgm:t>
        <a:bodyPr/>
        <a:lstStyle/>
        <a:p>
          <a:endParaRPr lang="en-US"/>
        </a:p>
      </dgm:t>
    </dgm:pt>
    <dgm:pt modelId="{5DE8EA4C-79C5-45EC-814D-98DAB35500B4}" type="sibTrans" cxnId="{92ADA6CA-538C-4FEE-BD93-C47EF868AD5A}">
      <dgm:prSet/>
      <dgm:spPr/>
      <dgm:t>
        <a:bodyPr/>
        <a:lstStyle/>
        <a:p>
          <a:endParaRPr lang="en-US"/>
        </a:p>
      </dgm:t>
    </dgm:pt>
    <dgm:pt modelId="{D066305A-1915-9744-8A4C-B141C03136A2}">
      <dgm:prSet phldrT="[Text]"/>
      <dgm:spPr>
        <a:gradFill flip="none" rotWithShape="0">
          <a:gsLst>
            <a:gs pos="0">
              <a:schemeClr val="accent1">
                <a:lumMod val="50000"/>
                <a:tint val="66000"/>
                <a:satMod val="160000"/>
              </a:schemeClr>
            </a:gs>
            <a:gs pos="50000">
              <a:schemeClr val="accent1">
                <a:lumMod val="50000"/>
                <a:tint val="44500"/>
                <a:satMod val="160000"/>
              </a:schemeClr>
            </a:gs>
            <a:gs pos="100000">
              <a:schemeClr val="accent1">
                <a:lumMod val="5000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smtClean="0">
              <a:solidFill>
                <a:schemeClr val="tx1"/>
              </a:solidFill>
            </a:rPr>
            <a:t>2014 Series B: CME Group, Juniper, Galaxis Capital</a:t>
          </a:r>
          <a:endParaRPr lang="en-US" dirty="0">
            <a:solidFill>
              <a:schemeClr val="tx1"/>
            </a:solidFill>
          </a:endParaRPr>
        </a:p>
      </dgm:t>
    </dgm:pt>
    <dgm:pt modelId="{28672879-5A28-C94F-BB61-21F7398820F6}" type="parTrans" cxnId="{AF48259E-0592-AC4C-91AA-10A1711AD5AD}">
      <dgm:prSet/>
      <dgm:spPr/>
      <dgm:t>
        <a:bodyPr/>
        <a:lstStyle/>
        <a:p>
          <a:endParaRPr lang="en-US"/>
        </a:p>
      </dgm:t>
    </dgm:pt>
    <dgm:pt modelId="{7AB58467-81AC-E14D-B8DA-F1D062A36B08}" type="sibTrans" cxnId="{AF48259E-0592-AC4C-91AA-10A1711AD5AD}">
      <dgm:prSet/>
      <dgm:spPr/>
      <dgm:t>
        <a:bodyPr/>
        <a:lstStyle/>
        <a:p>
          <a:endParaRPr lang="en-US"/>
        </a:p>
      </dgm:t>
    </dgm:pt>
    <dgm:pt modelId="{AE801FCA-AC58-FD4F-98AD-C999EE7BBB9A}">
      <dgm:prSet phldrT="[Text]"/>
      <dgm:spPr>
        <a:gradFill flip="none" rotWithShape="0">
          <a:gsLst>
            <a:gs pos="0">
              <a:schemeClr val="accent1">
                <a:lumMod val="50000"/>
                <a:tint val="66000"/>
                <a:satMod val="160000"/>
              </a:schemeClr>
            </a:gs>
            <a:gs pos="50000">
              <a:schemeClr val="accent1">
                <a:lumMod val="50000"/>
                <a:tint val="44500"/>
                <a:satMod val="160000"/>
              </a:schemeClr>
            </a:gs>
            <a:gs pos="100000">
              <a:schemeClr val="accent1">
                <a:lumMod val="5000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2016: </a:t>
          </a:r>
          <a:r>
            <a:rPr lang="en-US" dirty="0" smtClean="0">
              <a:solidFill>
                <a:schemeClr val="tx1"/>
              </a:solidFill>
            </a:rPr>
            <a:t>Hitachi Data Systems, Amazon Web Services</a:t>
          </a:r>
          <a:endParaRPr lang="en-US" dirty="0">
            <a:solidFill>
              <a:schemeClr val="tx1"/>
            </a:solidFill>
          </a:endParaRPr>
        </a:p>
      </dgm:t>
    </dgm:pt>
    <dgm:pt modelId="{11FFD8D9-AE4F-9E4C-B430-8B4C54732EB4}" type="parTrans" cxnId="{96CF6708-3DAF-AF4F-8D9C-DF81C72A6231}">
      <dgm:prSet/>
      <dgm:spPr/>
      <dgm:t>
        <a:bodyPr/>
        <a:lstStyle/>
        <a:p>
          <a:endParaRPr lang="en-US"/>
        </a:p>
      </dgm:t>
    </dgm:pt>
    <dgm:pt modelId="{DBD4BC06-0A00-B646-8CDA-4A5E88E5B58B}" type="sibTrans" cxnId="{96CF6708-3DAF-AF4F-8D9C-DF81C72A6231}">
      <dgm:prSet/>
      <dgm:spPr/>
      <dgm:t>
        <a:bodyPr/>
        <a:lstStyle/>
        <a:p>
          <a:endParaRPr lang="en-US"/>
        </a:p>
      </dgm:t>
    </dgm:pt>
    <dgm:pt modelId="{2FD538FC-458C-4630-8609-52E732383C4A}" type="pres">
      <dgm:prSet presAssocID="{3DDB642B-AFFA-44BA-B197-1D47CEC01942}" presName="linearFlow" presStyleCnt="0">
        <dgm:presLayoutVars>
          <dgm:dir/>
          <dgm:resizeHandles val="exact"/>
        </dgm:presLayoutVars>
      </dgm:prSet>
      <dgm:spPr/>
    </dgm:pt>
    <dgm:pt modelId="{ACF8EA2D-02F1-4F73-97EC-B1154F733F09}" type="pres">
      <dgm:prSet presAssocID="{8ECEF7BD-CDB8-4100-BF62-76D16F9A2590}" presName="composite" presStyleCnt="0"/>
      <dgm:spPr/>
    </dgm:pt>
    <dgm:pt modelId="{710235E0-7136-464C-8DB7-8F5491AB3849}" type="pres">
      <dgm:prSet presAssocID="{8ECEF7BD-CDB8-4100-BF62-76D16F9A2590}" presName="imgShp" presStyleLbl="fgImgPlace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13F44EC-C2AD-4434-98AC-A106EE287815}" type="pres">
      <dgm:prSet presAssocID="{8ECEF7BD-CDB8-4100-BF62-76D16F9A2590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ADF808-731E-49B9-A4B9-78978C1393B4}" type="pres">
      <dgm:prSet presAssocID="{3CA892D8-E6B3-48D1-8B84-5D96CF49D5D6}" presName="spacing" presStyleCnt="0"/>
      <dgm:spPr/>
    </dgm:pt>
    <dgm:pt modelId="{1CEE9D7E-BDAD-4F51-9BBE-DA51F83F6AC2}" type="pres">
      <dgm:prSet presAssocID="{F8041670-F26D-4D4F-8E42-7D22F13C9733}" presName="composite" presStyleCnt="0"/>
      <dgm:spPr/>
    </dgm:pt>
    <dgm:pt modelId="{C1085C72-D5E5-4101-AF56-20018507E041}" type="pres">
      <dgm:prSet presAssocID="{F8041670-F26D-4D4F-8E42-7D22F13C9733}" presName="imgShp" presStyleLbl="fgImgPlac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BABFB21-25DC-41E1-B6EE-B93656D927F7}" type="pres">
      <dgm:prSet presAssocID="{F8041670-F26D-4D4F-8E42-7D22F13C9733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848F60-858C-48A2-9487-6131D350DDD3}" type="pres">
      <dgm:prSet presAssocID="{7A590DFD-113F-4F46-8A6F-E86A9F6678A7}" presName="spacing" presStyleCnt="0"/>
      <dgm:spPr/>
    </dgm:pt>
    <dgm:pt modelId="{2EBD2731-57B6-46FB-830B-FE1E0E86BA8E}" type="pres">
      <dgm:prSet presAssocID="{33D18D80-41DA-4749-83BC-67191821BDD2}" presName="composite" presStyleCnt="0"/>
      <dgm:spPr/>
    </dgm:pt>
    <dgm:pt modelId="{E7A91494-3B86-40E0-BCB7-C6BB10C9A409}" type="pres">
      <dgm:prSet presAssocID="{33D18D80-41DA-4749-83BC-67191821BDD2}" presName="imgShp" presStyleLbl="fgImgPlace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C6E297B-C49B-4198-85D8-C1B680E431EB}" type="pres">
      <dgm:prSet presAssocID="{33D18D80-41DA-4749-83BC-67191821BDD2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4098B-ECA0-4A89-BF39-CA007682A293}" type="pres">
      <dgm:prSet presAssocID="{5FFE33B9-0B8C-419C-B521-DBBE0DCB69EF}" presName="spacing" presStyleCnt="0"/>
      <dgm:spPr/>
    </dgm:pt>
    <dgm:pt modelId="{2F6EE2E1-08EA-4769-A2C4-A3366E1D1CC7}" type="pres">
      <dgm:prSet presAssocID="{5F7682F0-9FD1-41CF-A846-E9347DAD970B}" presName="composite" presStyleCnt="0"/>
      <dgm:spPr/>
    </dgm:pt>
    <dgm:pt modelId="{540ABF9C-3273-4408-AB97-6BCA7CB9DE17}" type="pres">
      <dgm:prSet presAssocID="{5F7682F0-9FD1-41CF-A846-E9347DAD970B}" presName="imgShp" presStyleLbl="fgImgPlace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B5191E11-FD35-4753-8B2B-9E633AAB74BA}" type="pres">
      <dgm:prSet presAssocID="{5F7682F0-9FD1-41CF-A846-E9347DAD970B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50F5C-0808-4068-9C46-A2B14FA45DC6}" type="pres">
      <dgm:prSet presAssocID="{5DE8EA4C-79C5-45EC-814D-98DAB35500B4}" presName="spacing" presStyleCnt="0"/>
      <dgm:spPr/>
    </dgm:pt>
    <dgm:pt modelId="{6BD10FC5-21E4-4399-9D96-80120F4812A6}" type="pres">
      <dgm:prSet presAssocID="{A3BAAA67-169C-4165-9A27-F7A9CFEFCCF6}" presName="composite" presStyleCnt="0"/>
      <dgm:spPr/>
    </dgm:pt>
    <dgm:pt modelId="{3BA4E29D-ED01-4E89-94D4-2DFD44430CE4}" type="pres">
      <dgm:prSet presAssocID="{A3BAAA67-169C-4165-9A27-F7A9CFEFCCF6}" presName="imgShp" presStyleLbl="fgImgPlace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76587FD6-18BE-4D73-A75B-5D5862583685}" type="pres">
      <dgm:prSet presAssocID="{A3BAAA67-169C-4165-9A27-F7A9CFEFCCF6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DD91CB-2004-7C4B-A525-9833CAAF2F0F}" type="pres">
      <dgm:prSet presAssocID="{833E1CBE-3E4D-4B6E-BDB7-55FC30863E7C}" presName="spacing" presStyleCnt="0"/>
      <dgm:spPr/>
    </dgm:pt>
    <dgm:pt modelId="{6B991E77-F05A-954F-8B1E-3D630830E207}" type="pres">
      <dgm:prSet presAssocID="{D066305A-1915-9744-8A4C-B141C03136A2}" presName="composite" presStyleCnt="0"/>
      <dgm:spPr/>
    </dgm:pt>
    <dgm:pt modelId="{B6A7F71F-8363-384B-848F-C47170A0F0E4}" type="pres">
      <dgm:prSet presAssocID="{D066305A-1915-9744-8A4C-B141C03136A2}" presName="imgShp" presStyleLbl="f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CCF18AED-F7D2-7F4A-ADE7-00F0FB30C14A}" type="pres">
      <dgm:prSet presAssocID="{D066305A-1915-9744-8A4C-B141C03136A2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7C57F5-EF36-3D49-916A-216D5D337A14}" type="pres">
      <dgm:prSet presAssocID="{7AB58467-81AC-E14D-B8DA-F1D062A36B08}" presName="spacing" presStyleCnt="0"/>
      <dgm:spPr/>
    </dgm:pt>
    <dgm:pt modelId="{F63F0311-F9EE-974C-AF47-EEAF8C09B413}" type="pres">
      <dgm:prSet presAssocID="{AE801FCA-AC58-FD4F-98AD-C999EE7BBB9A}" presName="composite" presStyleCnt="0"/>
      <dgm:spPr/>
    </dgm:pt>
    <dgm:pt modelId="{53135925-4A3E-8949-81C8-E0746383A2AE}" type="pres">
      <dgm:prSet presAssocID="{AE801FCA-AC58-FD4F-98AD-C999EE7BBB9A}" presName="imgShp" presStyleLbl="f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95F316D-F24D-3949-9CC8-29B1F276AEC0}" type="pres">
      <dgm:prSet presAssocID="{AE801FCA-AC58-FD4F-98AD-C999EE7BBB9A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FE4E22-FCC8-8347-9823-7E55EE582F18}" type="presOf" srcId="{F8041670-F26D-4D4F-8E42-7D22F13C9733}" destId="{FBABFB21-25DC-41E1-B6EE-B93656D927F7}" srcOrd="0" destOrd="0" presId="urn:microsoft.com/office/officeart/2005/8/layout/vList3#1"/>
    <dgm:cxn modelId="{9B5CF270-C852-C842-8CE6-50F979C437CE}" type="presOf" srcId="{D066305A-1915-9744-8A4C-B141C03136A2}" destId="{CCF18AED-F7D2-7F4A-ADE7-00F0FB30C14A}" srcOrd="0" destOrd="0" presId="urn:microsoft.com/office/officeart/2005/8/layout/vList3#1"/>
    <dgm:cxn modelId="{21028DC5-8991-6A4A-B2CD-02021C90DDF7}" type="presOf" srcId="{5F7682F0-9FD1-41CF-A846-E9347DAD970B}" destId="{B5191E11-FD35-4753-8B2B-9E633AAB74BA}" srcOrd="0" destOrd="0" presId="urn:microsoft.com/office/officeart/2005/8/layout/vList3#1"/>
    <dgm:cxn modelId="{AF48259E-0592-AC4C-91AA-10A1711AD5AD}" srcId="{3DDB642B-AFFA-44BA-B197-1D47CEC01942}" destId="{D066305A-1915-9744-8A4C-B141C03136A2}" srcOrd="5" destOrd="0" parTransId="{28672879-5A28-C94F-BB61-21F7398820F6}" sibTransId="{7AB58467-81AC-E14D-B8DA-F1D062A36B08}"/>
    <dgm:cxn modelId="{336C910C-E58B-41F1-A088-683B4C353AF7}" srcId="{3DDB642B-AFFA-44BA-B197-1D47CEC01942}" destId="{33D18D80-41DA-4749-83BC-67191821BDD2}" srcOrd="2" destOrd="0" parTransId="{D3DA5946-956E-43EF-860F-84D6574CC45F}" sibTransId="{5FFE33B9-0B8C-419C-B521-DBBE0DCB69EF}"/>
    <dgm:cxn modelId="{9504F1D2-4F8A-489B-A9C2-DF0ED1C9E289}" srcId="{3DDB642B-AFFA-44BA-B197-1D47CEC01942}" destId="{A3BAAA67-169C-4165-9A27-F7A9CFEFCCF6}" srcOrd="4" destOrd="0" parTransId="{69F73DB3-5207-4782-9EDC-72508B1CEBDF}" sibTransId="{833E1CBE-3E4D-4B6E-BDB7-55FC30863E7C}"/>
    <dgm:cxn modelId="{E095DE6A-F2D1-6447-B7EE-2604A366F535}" type="presOf" srcId="{3DDB642B-AFFA-44BA-B197-1D47CEC01942}" destId="{2FD538FC-458C-4630-8609-52E732383C4A}" srcOrd="0" destOrd="0" presId="urn:microsoft.com/office/officeart/2005/8/layout/vList3#1"/>
    <dgm:cxn modelId="{F32A4325-81D7-664C-8C6E-94DE9358DB03}" type="presOf" srcId="{8ECEF7BD-CDB8-4100-BF62-76D16F9A2590}" destId="{513F44EC-C2AD-4434-98AC-A106EE287815}" srcOrd="0" destOrd="0" presId="urn:microsoft.com/office/officeart/2005/8/layout/vList3#1"/>
    <dgm:cxn modelId="{BBA86FAC-6CF7-4DE6-907D-A45CE749D2BA}" srcId="{3DDB642B-AFFA-44BA-B197-1D47CEC01942}" destId="{8ECEF7BD-CDB8-4100-BF62-76D16F9A2590}" srcOrd="0" destOrd="0" parTransId="{3C92C365-AD1C-4802-9890-9A35645D989C}" sibTransId="{3CA892D8-E6B3-48D1-8B84-5D96CF49D5D6}"/>
    <dgm:cxn modelId="{F3A2C8B2-F4F2-A242-97A5-3D20250A1398}" type="presOf" srcId="{AE801FCA-AC58-FD4F-98AD-C999EE7BBB9A}" destId="{895F316D-F24D-3949-9CC8-29B1F276AEC0}" srcOrd="0" destOrd="0" presId="urn:microsoft.com/office/officeart/2005/8/layout/vList3#1"/>
    <dgm:cxn modelId="{96CF6708-3DAF-AF4F-8D9C-DF81C72A6231}" srcId="{3DDB642B-AFFA-44BA-B197-1D47CEC01942}" destId="{AE801FCA-AC58-FD4F-98AD-C999EE7BBB9A}" srcOrd="6" destOrd="0" parTransId="{11FFD8D9-AE4F-9E4C-B430-8B4C54732EB4}" sibTransId="{DBD4BC06-0A00-B646-8CDA-4A5E88E5B58B}"/>
    <dgm:cxn modelId="{1A933640-A85B-964A-AE26-4A48DF48283F}" type="presOf" srcId="{A3BAAA67-169C-4165-9A27-F7A9CFEFCCF6}" destId="{76587FD6-18BE-4D73-A75B-5D5862583685}" srcOrd="0" destOrd="0" presId="urn:microsoft.com/office/officeart/2005/8/layout/vList3#1"/>
    <dgm:cxn modelId="{92ADA6CA-538C-4FEE-BD93-C47EF868AD5A}" srcId="{3DDB642B-AFFA-44BA-B197-1D47CEC01942}" destId="{5F7682F0-9FD1-41CF-A846-E9347DAD970B}" srcOrd="3" destOrd="0" parTransId="{52C123CA-F153-4781-9E3F-1C69EABBFD00}" sibTransId="{5DE8EA4C-79C5-45EC-814D-98DAB35500B4}"/>
    <dgm:cxn modelId="{643C1FBD-1193-C445-A8F0-6D8AA8CFC644}" type="presOf" srcId="{33D18D80-41DA-4749-83BC-67191821BDD2}" destId="{4C6E297B-C49B-4198-85D8-C1B680E431EB}" srcOrd="0" destOrd="0" presId="urn:microsoft.com/office/officeart/2005/8/layout/vList3#1"/>
    <dgm:cxn modelId="{972DD7FD-3489-41F7-8506-BDB1045BFCBE}" srcId="{3DDB642B-AFFA-44BA-B197-1D47CEC01942}" destId="{F8041670-F26D-4D4F-8E42-7D22F13C9733}" srcOrd="1" destOrd="0" parTransId="{05DA8DD4-8E1E-44BD-8E8B-5685A31F5ACF}" sibTransId="{7A590DFD-113F-4F46-8A6F-E86A9F6678A7}"/>
    <dgm:cxn modelId="{326B5B31-EFFE-1940-B1CC-FA430ACC33F6}" type="presParOf" srcId="{2FD538FC-458C-4630-8609-52E732383C4A}" destId="{ACF8EA2D-02F1-4F73-97EC-B1154F733F09}" srcOrd="0" destOrd="0" presId="urn:microsoft.com/office/officeart/2005/8/layout/vList3#1"/>
    <dgm:cxn modelId="{512B2B65-8434-3B4B-90EC-E583C8CFCD03}" type="presParOf" srcId="{ACF8EA2D-02F1-4F73-97EC-B1154F733F09}" destId="{710235E0-7136-464C-8DB7-8F5491AB3849}" srcOrd="0" destOrd="0" presId="urn:microsoft.com/office/officeart/2005/8/layout/vList3#1"/>
    <dgm:cxn modelId="{C6F4B0D4-2C68-3B4B-B61F-CAD0C6C7A145}" type="presParOf" srcId="{ACF8EA2D-02F1-4F73-97EC-B1154F733F09}" destId="{513F44EC-C2AD-4434-98AC-A106EE287815}" srcOrd="1" destOrd="0" presId="urn:microsoft.com/office/officeart/2005/8/layout/vList3#1"/>
    <dgm:cxn modelId="{6DDE6AAD-5073-284C-A1DA-90E17193F22C}" type="presParOf" srcId="{2FD538FC-458C-4630-8609-52E732383C4A}" destId="{14ADF808-731E-49B9-A4B9-78978C1393B4}" srcOrd="1" destOrd="0" presId="urn:microsoft.com/office/officeart/2005/8/layout/vList3#1"/>
    <dgm:cxn modelId="{D897CDE3-F6F6-9548-AC94-A1A93B76373F}" type="presParOf" srcId="{2FD538FC-458C-4630-8609-52E732383C4A}" destId="{1CEE9D7E-BDAD-4F51-9BBE-DA51F83F6AC2}" srcOrd="2" destOrd="0" presId="urn:microsoft.com/office/officeart/2005/8/layout/vList3#1"/>
    <dgm:cxn modelId="{794FA51D-2ED4-3D44-B839-4BEC40F45B1D}" type="presParOf" srcId="{1CEE9D7E-BDAD-4F51-9BBE-DA51F83F6AC2}" destId="{C1085C72-D5E5-4101-AF56-20018507E041}" srcOrd="0" destOrd="0" presId="urn:microsoft.com/office/officeart/2005/8/layout/vList3#1"/>
    <dgm:cxn modelId="{9712BB55-AB98-DA4D-83B0-41352E8B1023}" type="presParOf" srcId="{1CEE9D7E-BDAD-4F51-9BBE-DA51F83F6AC2}" destId="{FBABFB21-25DC-41E1-B6EE-B93656D927F7}" srcOrd="1" destOrd="0" presId="urn:microsoft.com/office/officeart/2005/8/layout/vList3#1"/>
    <dgm:cxn modelId="{5859B8F2-E971-8943-B25E-25443B6E5518}" type="presParOf" srcId="{2FD538FC-458C-4630-8609-52E732383C4A}" destId="{81848F60-858C-48A2-9487-6131D350DDD3}" srcOrd="3" destOrd="0" presId="urn:microsoft.com/office/officeart/2005/8/layout/vList3#1"/>
    <dgm:cxn modelId="{69CCAE76-84B3-0647-AA29-3C2BE7D14AE4}" type="presParOf" srcId="{2FD538FC-458C-4630-8609-52E732383C4A}" destId="{2EBD2731-57B6-46FB-830B-FE1E0E86BA8E}" srcOrd="4" destOrd="0" presId="urn:microsoft.com/office/officeart/2005/8/layout/vList3#1"/>
    <dgm:cxn modelId="{C71B2EAE-C6A9-DD4B-A035-924ADF86ADB0}" type="presParOf" srcId="{2EBD2731-57B6-46FB-830B-FE1E0E86BA8E}" destId="{E7A91494-3B86-40E0-BCB7-C6BB10C9A409}" srcOrd="0" destOrd="0" presId="urn:microsoft.com/office/officeart/2005/8/layout/vList3#1"/>
    <dgm:cxn modelId="{0FD22FD8-05D5-C34A-972A-455D85CC8979}" type="presParOf" srcId="{2EBD2731-57B6-46FB-830B-FE1E0E86BA8E}" destId="{4C6E297B-C49B-4198-85D8-C1B680E431EB}" srcOrd="1" destOrd="0" presId="urn:microsoft.com/office/officeart/2005/8/layout/vList3#1"/>
    <dgm:cxn modelId="{956CD1A1-1DC3-C548-AAFF-EDE57EFA62DB}" type="presParOf" srcId="{2FD538FC-458C-4630-8609-52E732383C4A}" destId="{D034098B-ECA0-4A89-BF39-CA007682A293}" srcOrd="5" destOrd="0" presId="urn:microsoft.com/office/officeart/2005/8/layout/vList3#1"/>
    <dgm:cxn modelId="{89B8A42E-9788-3B43-BA39-76DF0A4E1BF2}" type="presParOf" srcId="{2FD538FC-458C-4630-8609-52E732383C4A}" destId="{2F6EE2E1-08EA-4769-A2C4-A3366E1D1CC7}" srcOrd="6" destOrd="0" presId="urn:microsoft.com/office/officeart/2005/8/layout/vList3#1"/>
    <dgm:cxn modelId="{05F16E21-4413-DB42-9687-3A8732378D04}" type="presParOf" srcId="{2F6EE2E1-08EA-4769-A2C4-A3366E1D1CC7}" destId="{540ABF9C-3273-4408-AB97-6BCA7CB9DE17}" srcOrd="0" destOrd="0" presId="urn:microsoft.com/office/officeart/2005/8/layout/vList3#1"/>
    <dgm:cxn modelId="{37F4B00B-4D1B-D54D-8EB5-8493EBEEFE5D}" type="presParOf" srcId="{2F6EE2E1-08EA-4769-A2C4-A3366E1D1CC7}" destId="{B5191E11-FD35-4753-8B2B-9E633AAB74BA}" srcOrd="1" destOrd="0" presId="urn:microsoft.com/office/officeart/2005/8/layout/vList3#1"/>
    <dgm:cxn modelId="{1FB714C0-7332-DE4D-B5FC-32B57F15824F}" type="presParOf" srcId="{2FD538FC-458C-4630-8609-52E732383C4A}" destId="{31650F5C-0808-4068-9C46-A2B14FA45DC6}" srcOrd="7" destOrd="0" presId="urn:microsoft.com/office/officeart/2005/8/layout/vList3#1"/>
    <dgm:cxn modelId="{E008154C-087E-6043-ABA1-FCD869B9E8CF}" type="presParOf" srcId="{2FD538FC-458C-4630-8609-52E732383C4A}" destId="{6BD10FC5-21E4-4399-9D96-80120F4812A6}" srcOrd="8" destOrd="0" presId="urn:microsoft.com/office/officeart/2005/8/layout/vList3#1"/>
    <dgm:cxn modelId="{C2FE2B5E-2FFD-0C4C-A77E-4473E50DBA58}" type="presParOf" srcId="{6BD10FC5-21E4-4399-9D96-80120F4812A6}" destId="{3BA4E29D-ED01-4E89-94D4-2DFD44430CE4}" srcOrd="0" destOrd="0" presId="urn:microsoft.com/office/officeart/2005/8/layout/vList3#1"/>
    <dgm:cxn modelId="{5491D4C0-6661-3D4E-B082-67B2BF5D338E}" type="presParOf" srcId="{6BD10FC5-21E4-4399-9D96-80120F4812A6}" destId="{76587FD6-18BE-4D73-A75B-5D5862583685}" srcOrd="1" destOrd="0" presId="urn:microsoft.com/office/officeart/2005/8/layout/vList3#1"/>
    <dgm:cxn modelId="{BC9168EA-0D14-5D4E-9EBF-54B33E85AED8}" type="presParOf" srcId="{2FD538FC-458C-4630-8609-52E732383C4A}" destId="{AFDD91CB-2004-7C4B-A525-9833CAAF2F0F}" srcOrd="9" destOrd="0" presId="urn:microsoft.com/office/officeart/2005/8/layout/vList3#1"/>
    <dgm:cxn modelId="{B2DF7986-F8A7-BB46-8733-50AC2DE6759D}" type="presParOf" srcId="{2FD538FC-458C-4630-8609-52E732383C4A}" destId="{6B991E77-F05A-954F-8B1E-3D630830E207}" srcOrd="10" destOrd="0" presId="urn:microsoft.com/office/officeart/2005/8/layout/vList3#1"/>
    <dgm:cxn modelId="{15694793-BA1D-2740-B834-9176E98BC822}" type="presParOf" srcId="{6B991E77-F05A-954F-8B1E-3D630830E207}" destId="{B6A7F71F-8363-384B-848F-C47170A0F0E4}" srcOrd="0" destOrd="0" presId="urn:microsoft.com/office/officeart/2005/8/layout/vList3#1"/>
    <dgm:cxn modelId="{4B9A8F36-8896-164A-94C3-F56681670567}" type="presParOf" srcId="{6B991E77-F05A-954F-8B1E-3D630830E207}" destId="{CCF18AED-F7D2-7F4A-ADE7-00F0FB30C14A}" srcOrd="1" destOrd="0" presId="urn:microsoft.com/office/officeart/2005/8/layout/vList3#1"/>
    <dgm:cxn modelId="{F43C4C79-4056-754C-B32E-00BE52F6ABCF}" type="presParOf" srcId="{2FD538FC-458C-4630-8609-52E732383C4A}" destId="{F67C57F5-EF36-3D49-916A-216D5D337A14}" srcOrd="11" destOrd="0" presId="urn:microsoft.com/office/officeart/2005/8/layout/vList3#1"/>
    <dgm:cxn modelId="{311BC366-AF3A-A140-A13B-4C31B3CCB074}" type="presParOf" srcId="{2FD538FC-458C-4630-8609-52E732383C4A}" destId="{F63F0311-F9EE-974C-AF47-EEAF8C09B413}" srcOrd="12" destOrd="0" presId="urn:microsoft.com/office/officeart/2005/8/layout/vList3#1"/>
    <dgm:cxn modelId="{14437A68-2056-AF43-908C-21A237414FB7}" type="presParOf" srcId="{F63F0311-F9EE-974C-AF47-EEAF8C09B413}" destId="{53135925-4A3E-8949-81C8-E0746383A2AE}" srcOrd="0" destOrd="0" presId="urn:microsoft.com/office/officeart/2005/8/layout/vList3#1"/>
    <dgm:cxn modelId="{78249D1E-E28A-2147-BEB9-1F1F9BE64B5D}" type="presParOf" srcId="{F63F0311-F9EE-974C-AF47-EEAF8C09B413}" destId="{895F316D-F24D-3949-9CC8-29B1F276AEC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F44EC-C2AD-4434-98AC-A106EE287815}">
      <dsp:nvSpPr>
        <dsp:cNvPr id="0" name=""/>
        <dsp:cNvSpPr/>
      </dsp:nvSpPr>
      <dsp:spPr>
        <a:xfrm rot="10800000">
          <a:off x="1533770" y="582"/>
          <a:ext cx="5472684" cy="621248"/>
        </a:xfrm>
        <a:prstGeom prst="homePlate">
          <a:avLst/>
        </a:prstGeom>
        <a:gradFill flip="none" rotWithShape="0">
          <a:gsLst>
            <a:gs pos="0">
              <a:schemeClr val="accent1">
                <a:lumMod val="50000"/>
                <a:tint val="66000"/>
                <a:satMod val="160000"/>
              </a:schemeClr>
            </a:gs>
            <a:gs pos="50000">
              <a:schemeClr val="accent1">
                <a:lumMod val="50000"/>
                <a:tint val="44500"/>
                <a:satMod val="160000"/>
              </a:schemeClr>
            </a:gs>
            <a:gs pos="100000">
              <a:schemeClr val="accent1">
                <a:lumMod val="5000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953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smtClean="0">
              <a:solidFill>
                <a:schemeClr val="tx1"/>
              </a:solidFill>
            </a:rPr>
            <a:t>Roots at Stanford University, Bell Labs, </a:t>
          </a:r>
          <a:br>
            <a:rPr lang="en-GB" sz="1500" kern="1200" smtClean="0">
              <a:solidFill>
                <a:schemeClr val="tx1"/>
              </a:solidFill>
            </a:rPr>
          </a:br>
          <a:r>
            <a:rPr lang="en-GB" sz="1500" kern="1200" smtClean="0">
              <a:solidFill>
                <a:schemeClr val="tx1"/>
              </a:solidFill>
            </a:rPr>
            <a:t>and Imperial College London</a:t>
          </a:r>
          <a:endParaRPr lang="en-US" sz="1500" kern="1200" dirty="0">
            <a:solidFill>
              <a:schemeClr val="tx1"/>
            </a:solidFill>
          </a:endParaRPr>
        </a:p>
      </dsp:txBody>
      <dsp:txXfrm rot="10800000">
        <a:off x="1689082" y="582"/>
        <a:ext cx="5317372" cy="621248"/>
      </dsp:txXfrm>
    </dsp:sp>
    <dsp:sp modelId="{710235E0-7136-464C-8DB7-8F5491AB3849}">
      <dsp:nvSpPr>
        <dsp:cNvPr id="0" name=""/>
        <dsp:cNvSpPr/>
      </dsp:nvSpPr>
      <dsp:spPr>
        <a:xfrm>
          <a:off x="1223145" y="582"/>
          <a:ext cx="621248" cy="62124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ABFB21-25DC-41E1-B6EE-B93656D927F7}">
      <dsp:nvSpPr>
        <dsp:cNvPr id="0" name=""/>
        <dsp:cNvSpPr/>
      </dsp:nvSpPr>
      <dsp:spPr>
        <a:xfrm rot="10800000">
          <a:off x="1533770" y="807278"/>
          <a:ext cx="5472684" cy="621248"/>
        </a:xfrm>
        <a:prstGeom prst="homePlate">
          <a:avLst/>
        </a:prstGeom>
        <a:gradFill flip="none" rotWithShape="0">
          <a:gsLst>
            <a:gs pos="0">
              <a:schemeClr val="accent1">
                <a:lumMod val="50000"/>
                <a:tint val="66000"/>
                <a:satMod val="160000"/>
              </a:schemeClr>
            </a:gs>
            <a:gs pos="50000">
              <a:schemeClr val="accent1">
                <a:lumMod val="50000"/>
                <a:tint val="44500"/>
                <a:satMod val="160000"/>
              </a:schemeClr>
            </a:gs>
            <a:gs pos="100000">
              <a:schemeClr val="accent1">
                <a:lumMod val="5000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953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>
              <a:solidFill>
                <a:schemeClr val="tx1"/>
              </a:solidFill>
            </a:rPr>
            <a:t>Founded in 2003, </a:t>
          </a:r>
          <a:br>
            <a:rPr lang="en-GB" sz="1500" kern="1200" dirty="0" smtClean="0">
              <a:solidFill>
                <a:schemeClr val="tx1"/>
              </a:solidFill>
            </a:rPr>
          </a:br>
          <a:r>
            <a:rPr lang="en-GB" sz="1500" kern="1200" dirty="0" smtClean="0">
              <a:solidFill>
                <a:schemeClr val="tx1"/>
              </a:solidFill>
            </a:rPr>
            <a:t>incorporated in Delaware and England</a:t>
          </a:r>
          <a:endParaRPr lang="en-US" sz="1500" kern="1200" dirty="0">
            <a:solidFill>
              <a:schemeClr val="tx1"/>
            </a:solidFill>
          </a:endParaRPr>
        </a:p>
      </dsp:txBody>
      <dsp:txXfrm rot="10800000">
        <a:off x="1689082" y="807278"/>
        <a:ext cx="5317372" cy="621248"/>
      </dsp:txXfrm>
    </dsp:sp>
    <dsp:sp modelId="{C1085C72-D5E5-4101-AF56-20018507E041}">
      <dsp:nvSpPr>
        <dsp:cNvPr id="0" name=""/>
        <dsp:cNvSpPr/>
      </dsp:nvSpPr>
      <dsp:spPr>
        <a:xfrm>
          <a:off x="1223145" y="807278"/>
          <a:ext cx="621248" cy="62124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6E297B-C49B-4198-85D8-C1B680E431EB}">
      <dsp:nvSpPr>
        <dsp:cNvPr id="0" name=""/>
        <dsp:cNvSpPr/>
      </dsp:nvSpPr>
      <dsp:spPr>
        <a:xfrm rot="10800000">
          <a:off x="1533770" y="1613974"/>
          <a:ext cx="5472684" cy="621248"/>
        </a:xfrm>
        <a:prstGeom prst="homePlate">
          <a:avLst/>
        </a:prstGeom>
        <a:gradFill flip="none" rotWithShape="0">
          <a:gsLst>
            <a:gs pos="0">
              <a:schemeClr val="accent1">
                <a:lumMod val="50000"/>
                <a:tint val="66000"/>
                <a:satMod val="160000"/>
              </a:schemeClr>
            </a:gs>
            <a:gs pos="50000">
              <a:schemeClr val="accent1">
                <a:lumMod val="50000"/>
                <a:tint val="44500"/>
                <a:satMod val="160000"/>
              </a:schemeClr>
            </a:gs>
            <a:gs pos="100000">
              <a:schemeClr val="accent1">
                <a:lumMod val="5000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953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smtClean="0">
              <a:solidFill>
                <a:schemeClr val="tx1"/>
              </a:solidFill>
            </a:rPr>
            <a:t>2006: starting Finite Difference project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smtClean="0">
              <a:solidFill>
                <a:schemeClr val="tx1"/>
              </a:solidFill>
            </a:rPr>
            <a:t>with Chevron in San Ramon CA</a:t>
          </a:r>
          <a:endParaRPr lang="en-US" sz="1500" kern="1200" dirty="0">
            <a:solidFill>
              <a:schemeClr val="tx1"/>
            </a:solidFill>
          </a:endParaRPr>
        </a:p>
      </dsp:txBody>
      <dsp:txXfrm rot="10800000">
        <a:off x="1689082" y="1613974"/>
        <a:ext cx="5317372" cy="621248"/>
      </dsp:txXfrm>
    </dsp:sp>
    <dsp:sp modelId="{E7A91494-3B86-40E0-BCB7-C6BB10C9A409}">
      <dsp:nvSpPr>
        <dsp:cNvPr id="0" name=""/>
        <dsp:cNvSpPr/>
      </dsp:nvSpPr>
      <dsp:spPr>
        <a:xfrm>
          <a:off x="1223145" y="1613974"/>
          <a:ext cx="621248" cy="62124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91E11-FD35-4753-8B2B-9E633AAB74BA}">
      <dsp:nvSpPr>
        <dsp:cNvPr id="0" name=""/>
        <dsp:cNvSpPr/>
      </dsp:nvSpPr>
      <dsp:spPr>
        <a:xfrm rot="10800000">
          <a:off x="1533770" y="2420669"/>
          <a:ext cx="5472684" cy="621248"/>
        </a:xfrm>
        <a:prstGeom prst="homePlate">
          <a:avLst/>
        </a:prstGeom>
        <a:gradFill flip="none" rotWithShape="0">
          <a:gsLst>
            <a:gs pos="0">
              <a:schemeClr val="accent1">
                <a:lumMod val="50000"/>
                <a:tint val="66000"/>
                <a:satMod val="160000"/>
              </a:schemeClr>
            </a:gs>
            <a:gs pos="50000">
              <a:schemeClr val="accent1">
                <a:lumMod val="50000"/>
                <a:tint val="44500"/>
                <a:satMod val="160000"/>
              </a:schemeClr>
            </a:gs>
            <a:gs pos="100000">
              <a:schemeClr val="accent1">
                <a:lumMod val="5000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953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smtClean="0">
              <a:solidFill>
                <a:schemeClr val="tx1"/>
              </a:solidFill>
            </a:rPr>
            <a:t>2010: ENI (Italy) buys largest Maxeler Supercomputer </a:t>
          </a:r>
          <a:br>
            <a:rPr lang="en-GB" sz="1500" kern="1200" smtClean="0">
              <a:solidFill>
                <a:schemeClr val="tx1"/>
              </a:solidFill>
            </a:rPr>
          </a:br>
          <a:r>
            <a:rPr lang="en-GB" sz="1500" kern="1200" smtClean="0">
              <a:solidFill>
                <a:schemeClr val="tx1"/>
              </a:solidFill>
            </a:rPr>
            <a:t>for Seismic Imaging</a:t>
          </a:r>
          <a:endParaRPr lang="en-US" sz="1500" kern="1200" dirty="0">
            <a:solidFill>
              <a:schemeClr val="tx1"/>
            </a:solidFill>
          </a:endParaRPr>
        </a:p>
      </dsp:txBody>
      <dsp:txXfrm rot="10800000">
        <a:off x="1689082" y="2420669"/>
        <a:ext cx="5317372" cy="621248"/>
      </dsp:txXfrm>
    </dsp:sp>
    <dsp:sp modelId="{540ABF9C-3273-4408-AB97-6BCA7CB9DE17}">
      <dsp:nvSpPr>
        <dsp:cNvPr id="0" name=""/>
        <dsp:cNvSpPr/>
      </dsp:nvSpPr>
      <dsp:spPr>
        <a:xfrm>
          <a:off x="1223145" y="2420669"/>
          <a:ext cx="621248" cy="62124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87FD6-18BE-4D73-A75B-5D5862583685}">
      <dsp:nvSpPr>
        <dsp:cNvPr id="0" name=""/>
        <dsp:cNvSpPr/>
      </dsp:nvSpPr>
      <dsp:spPr>
        <a:xfrm rot="10800000">
          <a:off x="1533770" y="3227365"/>
          <a:ext cx="5472684" cy="621248"/>
        </a:xfrm>
        <a:prstGeom prst="homePlate">
          <a:avLst/>
        </a:prstGeom>
        <a:gradFill flip="none" rotWithShape="0">
          <a:gsLst>
            <a:gs pos="0">
              <a:schemeClr val="accent1">
                <a:lumMod val="50000"/>
                <a:tint val="66000"/>
                <a:satMod val="160000"/>
              </a:schemeClr>
            </a:gs>
            <a:gs pos="50000">
              <a:schemeClr val="accent1">
                <a:lumMod val="50000"/>
                <a:tint val="44500"/>
                <a:satMod val="160000"/>
              </a:schemeClr>
            </a:gs>
            <a:gs pos="100000">
              <a:schemeClr val="accent1">
                <a:lumMod val="5000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953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smtClean="0">
              <a:solidFill>
                <a:schemeClr val="tx1"/>
              </a:solidFill>
            </a:rPr>
            <a:t>2011: 20% stake to JP Morgan’s</a:t>
          </a:r>
          <a:br>
            <a:rPr lang="en-GB" sz="1500" kern="1200" smtClean="0">
              <a:solidFill>
                <a:schemeClr val="tx1"/>
              </a:solidFill>
            </a:rPr>
          </a:br>
          <a:r>
            <a:rPr lang="en-GB" sz="1500" kern="1200" smtClean="0">
              <a:solidFill>
                <a:schemeClr val="tx1"/>
              </a:solidFill>
            </a:rPr>
            <a:t>strategic investments group (AFTA award for risk analytics) </a:t>
          </a:r>
          <a:endParaRPr lang="en-US" sz="1500" kern="1200" dirty="0">
            <a:solidFill>
              <a:schemeClr val="tx1"/>
            </a:solidFill>
          </a:endParaRPr>
        </a:p>
      </dsp:txBody>
      <dsp:txXfrm rot="10800000">
        <a:off x="1689082" y="3227365"/>
        <a:ext cx="5317372" cy="621248"/>
      </dsp:txXfrm>
    </dsp:sp>
    <dsp:sp modelId="{3BA4E29D-ED01-4E89-94D4-2DFD44430CE4}">
      <dsp:nvSpPr>
        <dsp:cNvPr id="0" name=""/>
        <dsp:cNvSpPr/>
      </dsp:nvSpPr>
      <dsp:spPr>
        <a:xfrm>
          <a:off x="1223145" y="3227365"/>
          <a:ext cx="621248" cy="621248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18AED-F7D2-7F4A-ADE7-00F0FB30C14A}">
      <dsp:nvSpPr>
        <dsp:cNvPr id="0" name=""/>
        <dsp:cNvSpPr/>
      </dsp:nvSpPr>
      <dsp:spPr>
        <a:xfrm rot="10800000">
          <a:off x="1533770" y="4034061"/>
          <a:ext cx="5472684" cy="621248"/>
        </a:xfrm>
        <a:prstGeom prst="homePlate">
          <a:avLst/>
        </a:prstGeom>
        <a:gradFill flip="none" rotWithShape="0">
          <a:gsLst>
            <a:gs pos="0">
              <a:schemeClr val="accent1">
                <a:lumMod val="50000"/>
                <a:tint val="66000"/>
                <a:satMod val="160000"/>
              </a:schemeClr>
            </a:gs>
            <a:gs pos="50000">
              <a:schemeClr val="accent1">
                <a:lumMod val="50000"/>
                <a:tint val="44500"/>
                <a:satMod val="160000"/>
              </a:schemeClr>
            </a:gs>
            <a:gs pos="100000">
              <a:schemeClr val="accent1">
                <a:lumMod val="5000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953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>
              <a:solidFill>
                <a:schemeClr val="tx1"/>
              </a:solidFill>
            </a:rPr>
            <a:t>2014 Series B: CME Group, Juniper, Galaxis Capital</a:t>
          </a:r>
          <a:endParaRPr lang="en-US" sz="1500" kern="1200" dirty="0">
            <a:solidFill>
              <a:schemeClr val="tx1"/>
            </a:solidFill>
          </a:endParaRPr>
        </a:p>
      </dsp:txBody>
      <dsp:txXfrm rot="10800000">
        <a:off x="1689082" y="4034061"/>
        <a:ext cx="5317372" cy="621248"/>
      </dsp:txXfrm>
    </dsp:sp>
    <dsp:sp modelId="{B6A7F71F-8363-384B-848F-C47170A0F0E4}">
      <dsp:nvSpPr>
        <dsp:cNvPr id="0" name=""/>
        <dsp:cNvSpPr/>
      </dsp:nvSpPr>
      <dsp:spPr>
        <a:xfrm>
          <a:off x="1223145" y="4034061"/>
          <a:ext cx="621248" cy="621248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5F316D-F24D-3949-9CC8-29B1F276AEC0}">
      <dsp:nvSpPr>
        <dsp:cNvPr id="0" name=""/>
        <dsp:cNvSpPr/>
      </dsp:nvSpPr>
      <dsp:spPr>
        <a:xfrm rot="10800000">
          <a:off x="1533770" y="4840756"/>
          <a:ext cx="5472684" cy="621248"/>
        </a:xfrm>
        <a:prstGeom prst="homePlate">
          <a:avLst/>
        </a:prstGeom>
        <a:gradFill flip="none" rotWithShape="0">
          <a:gsLst>
            <a:gs pos="0">
              <a:schemeClr val="accent1">
                <a:lumMod val="50000"/>
                <a:tint val="66000"/>
                <a:satMod val="160000"/>
              </a:schemeClr>
            </a:gs>
            <a:gs pos="50000">
              <a:schemeClr val="accent1">
                <a:lumMod val="50000"/>
                <a:tint val="44500"/>
                <a:satMod val="160000"/>
              </a:schemeClr>
            </a:gs>
            <a:gs pos="100000">
              <a:schemeClr val="accent1">
                <a:lumMod val="5000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953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2016: </a:t>
          </a:r>
          <a:r>
            <a:rPr lang="en-US" sz="1500" kern="1200" dirty="0" smtClean="0">
              <a:solidFill>
                <a:schemeClr val="tx1"/>
              </a:solidFill>
            </a:rPr>
            <a:t>Hitachi Data Systems, Amazon Web Services</a:t>
          </a:r>
          <a:endParaRPr lang="en-US" sz="1500" kern="1200" dirty="0">
            <a:solidFill>
              <a:schemeClr val="tx1"/>
            </a:solidFill>
          </a:endParaRPr>
        </a:p>
      </dsp:txBody>
      <dsp:txXfrm rot="10800000">
        <a:off x="1689082" y="4840756"/>
        <a:ext cx="5317372" cy="621248"/>
      </dsp:txXfrm>
    </dsp:sp>
    <dsp:sp modelId="{53135925-4A3E-8949-81C8-E0746383A2AE}">
      <dsp:nvSpPr>
        <dsp:cNvPr id="0" name=""/>
        <dsp:cNvSpPr/>
      </dsp:nvSpPr>
      <dsp:spPr>
        <a:xfrm>
          <a:off x="1223145" y="4840756"/>
          <a:ext cx="621248" cy="621248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498B1-DBA4-462D-AF78-5EF9A056FBDC}" type="datetimeFigureOut">
              <a:rPr lang="en-GB" smtClean="0"/>
              <a:pPr/>
              <a:t>06/09/17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2BF07-5018-4829-BCDB-3778A5A6970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453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2BF07-5018-4829-BCDB-3778A5A69704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22146" y="3714623"/>
            <a:ext cx="4977162" cy="3519116"/>
          </a:xfrm>
          <a:prstGeom prst="rect">
            <a:avLst/>
          </a:prstGeom>
        </p:spPr>
        <p:txBody>
          <a:bodyPr lIns="80152" tIns="80152" rIns="80152" bIns="80152" anchor="t" anchorCtr="0">
            <a:noAutofit/>
          </a:bodyPr>
          <a:lstStyle/>
          <a:p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585788"/>
            <a:ext cx="3913187" cy="2933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extension</a:t>
            </a:r>
            <a:r>
              <a:rPr lang="en-US" baseline="0" dirty="0" smtClean="0"/>
              <a:t> of the Java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2BF07-5018-4829-BCDB-3778A5A69704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669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typically we develop applications on a existing</a:t>
            </a:r>
            <a:r>
              <a:rPr lang="en-US" baseline="0" dirty="0" smtClean="0"/>
              <a:t> stack of hardware, software and libraries,</a:t>
            </a:r>
            <a:endParaRPr lang="en-US" dirty="0" smtClean="0"/>
          </a:p>
          <a:p>
            <a:r>
              <a:rPr lang="en-US" dirty="0" smtClean="0"/>
              <a:t>here I come back to</a:t>
            </a:r>
            <a:r>
              <a:rPr lang="en-US" baseline="0" dirty="0" smtClean="0"/>
              <a:t> the Intel quote, if we just program an existing chip with an existing stack I get inefficient results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instead we cut</a:t>
            </a:r>
            <a:r>
              <a:rPr lang="en-US" baseline="0" dirty="0" smtClean="0"/>
              <a:t> across layers of abstraction and co develop architecture and algorithm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 instance I might change my algorithm for a star-based stencil to a cube because I’m IO limited but I can afford the extra compute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2BF07-5018-4829-BCDB-3778A5A69704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954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E476A-D6DA-4928-86C0-9171E9E7733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41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</a:t>
            </a:r>
            <a:r>
              <a:rPr lang="en-US" baseline="0" dirty="0" smtClean="0"/>
              <a:t>o more production than </a:t>
            </a:r>
            <a:r>
              <a:rPr lang="en-US" baseline="0" dirty="0" err="1" smtClean="0"/>
              <a:t>OpenCL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2BF07-5018-4829-BCDB-3778A5A69704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48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61840-20B7-4E67-8915-CB1EF5872143}" type="slidenum">
              <a:rPr lang="en-GB" smtClean="0"/>
              <a:pPr/>
              <a:t>52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</a:t>
            </a:r>
            <a:r>
              <a:rPr lang="en-US" baseline="0" dirty="0" smtClean="0"/>
              <a:t> dense unit</a:t>
            </a:r>
          </a:p>
          <a:p>
            <a:r>
              <a:rPr lang="en-US" baseline="0" dirty="0" smtClean="0"/>
              <a:t>connect to standard servers via Infiniband</a:t>
            </a:r>
          </a:p>
          <a:p>
            <a:r>
              <a:rPr lang="en-US" baseline="0" dirty="0" smtClean="0"/>
              <a:t>flexible scaling, vary number of CPU servers and MPC-Xs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2BF07-5018-4829-BCDB-3778A5A69704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979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rack</a:t>
            </a:r>
            <a:r>
              <a:rPr lang="en-US" baseline="0" dirty="0" smtClean="0"/>
              <a:t> can be </a:t>
            </a:r>
            <a:r>
              <a:rPr lang="en-US" baseline="0" dirty="0" err="1" smtClean="0"/>
              <a:t>optimised</a:t>
            </a:r>
            <a:r>
              <a:rPr lang="en-US" baseline="0" dirty="0" smtClean="0"/>
              <a:t> to application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2BF07-5018-4829-BCDB-3778A5A69704}" type="slidenum">
              <a:rPr lang="en-GB" smtClean="0"/>
              <a:pPr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572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an example from</a:t>
            </a:r>
            <a:r>
              <a:rPr lang="en-US" baseline="0" dirty="0" smtClean="0"/>
              <a:t> finance</a:t>
            </a:r>
          </a:p>
          <a:p>
            <a:r>
              <a:rPr lang="en-US" baseline="0" dirty="0" smtClean="0"/>
              <a:t>basically and application or domain specific appliance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2BF07-5018-4829-BCDB-3778A5A69704}" type="slidenum">
              <a:rPr lang="en-GB" smtClean="0"/>
              <a:pPr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840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</a:t>
            </a:r>
            <a:r>
              <a:rPr lang="en-US" baseline="0" dirty="0" smtClean="0"/>
              <a:t> an example of an general HPC system at a UK research foundation</a:t>
            </a:r>
          </a:p>
          <a:p>
            <a:r>
              <a:rPr lang="en-US" baseline="0" dirty="0" smtClean="0"/>
              <a:t>the hardware consists of…</a:t>
            </a:r>
          </a:p>
          <a:p>
            <a:r>
              <a:rPr lang="en-US" baseline="0" dirty="0" smtClean="0"/>
              <a:t>completely different use case than previous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2BF07-5018-4829-BCDB-3778A5A69704}" type="slidenum">
              <a:rPr lang="en-GB" smtClean="0"/>
              <a:pPr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069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55700" y="585788"/>
            <a:ext cx="3911600" cy="2933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22146" y="3714623"/>
            <a:ext cx="4977162" cy="3519116"/>
          </a:xfrm>
          <a:prstGeom prst="rect">
            <a:avLst/>
          </a:prstGeom>
          <a:noFill/>
          <a:ln>
            <a:noFill/>
          </a:ln>
        </p:spPr>
        <p:txBody>
          <a:bodyPr lIns="80152" tIns="80152" rIns="80152" bIns="80152" anchor="t" anchorCtr="0">
            <a:noAutofit/>
          </a:bodyPr>
          <a:lstStyle/>
          <a:p>
            <a:pPr>
              <a:buSzPct val="25000"/>
            </a:pPr>
            <a:r>
              <a:rPr lang="en-GB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But performance isn’t “free” anymore.</a:t>
            </a:r>
          </a:p>
          <a:p>
            <a:pPr>
              <a:buSzPct val="25000"/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en-GB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the first 35 years in this chart, control flow performance scaled exponentially with growing frequency and a larger number of smaller transistors. If you had code that was portable enough, you could buy a new processor every year or two, recompile it and watch your runtime drop some measurable factor – the compiler did most of the work when instruction sets got better for example.</a:t>
            </a:r>
          </a:p>
          <a:p>
            <a:pPr>
              <a:buSzPct val="25000"/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en-GB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Since 2005, that pattern has broken down. Individual cores aren’t getting more powerful, and frequency has basically leveled off. Moore’s law still holds, we’re still adding transistors to a chip at a growing pace, but now we do it by duplicating the core </a:t>
            </a:r>
            <a:r>
              <a:rPr lang="en-GB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GB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times. Theoretically, performance goes up, but now the programmer has to expose it directly by finding things for multiple threads to do asynchronously, it doesn’t just come from recompiling.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benefit of this is high parallelism and</a:t>
            </a:r>
            <a:r>
              <a:rPr lang="en-GB" baseline="0" dirty="0" smtClean="0"/>
              <a:t> things arrive exactly at the right time (minimizing movements)</a:t>
            </a:r>
            <a:endParaRPr lang="en-GB" dirty="0" smtClean="0"/>
          </a:p>
          <a:p>
            <a:r>
              <a:rPr lang="en-GB" dirty="0" smtClean="0"/>
              <a:t>this</a:t>
            </a:r>
            <a:r>
              <a:rPr lang="en-GB" baseline="0" dirty="0" smtClean="0"/>
              <a:t> is how we address many “parallel” problems, </a:t>
            </a:r>
            <a:r>
              <a:rPr lang="en-GB" baseline="0" dirty="0" err="1" smtClean="0"/>
              <a:t>e.g</a:t>
            </a:r>
            <a:r>
              <a:rPr lang="en-GB" baseline="0" dirty="0" smtClean="0"/>
              <a:t> in car manufacturing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2BF07-5018-4829-BCDB-3778A5A69704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r>
              <a:rPr lang="en-US" baseline="0" dirty="0" smtClean="0"/>
              <a:t> of company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2BF07-5018-4829-BCDB-3778A5A6970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64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2BF07-5018-4829-BCDB-3778A5A6970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398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22146" y="3714623"/>
            <a:ext cx="4977162" cy="3519116"/>
          </a:xfrm>
          <a:prstGeom prst="rect">
            <a:avLst/>
          </a:prstGeom>
        </p:spPr>
        <p:txBody>
          <a:bodyPr lIns="80152" tIns="80152" rIns="80152" bIns="80152" anchor="t" anchorCtr="0">
            <a:noAutofit/>
          </a:bodyPr>
          <a:lstStyle/>
          <a:p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585788"/>
            <a:ext cx="3913187" cy="2933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22146" y="3714623"/>
            <a:ext cx="4977162" cy="3519116"/>
          </a:xfrm>
          <a:prstGeom prst="rect">
            <a:avLst/>
          </a:prstGeom>
        </p:spPr>
        <p:txBody>
          <a:bodyPr lIns="80152" tIns="80152" rIns="80152" bIns="80152" anchor="t" anchorCtr="0">
            <a:noAutofit/>
          </a:bodyPr>
          <a:lstStyle/>
          <a:p>
            <a:endParaRPr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585788"/>
            <a:ext cx="3913187" cy="2933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22146" y="3714623"/>
            <a:ext cx="4977162" cy="3519116"/>
          </a:xfrm>
          <a:prstGeom prst="rect">
            <a:avLst/>
          </a:prstGeom>
        </p:spPr>
        <p:txBody>
          <a:bodyPr lIns="80152" tIns="80152" rIns="80152" bIns="80152" anchor="t" anchorCtr="0">
            <a:noAutofit/>
          </a:bodyPr>
          <a:lstStyle/>
          <a:p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585788"/>
            <a:ext cx="3913187" cy="2933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22146" y="3714623"/>
            <a:ext cx="4977162" cy="3519116"/>
          </a:xfrm>
          <a:prstGeom prst="rect">
            <a:avLst/>
          </a:prstGeom>
        </p:spPr>
        <p:txBody>
          <a:bodyPr lIns="80152" tIns="80152" rIns="80152" bIns="80152" anchor="t" anchorCtr="0">
            <a:noAutofit/>
          </a:bodyPr>
          <a:lstStyle/>
          <a:p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585788"/>
            <a:ext cx="3913187" cy="2933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ax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584" y="5924872"/>
            <a:ext cx="5752728" cy="52846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GB" dirty="0"/>
          </a:p>
        </p:txBody>
      </p:sp>
      <p:pic>
        <p:nvPicPr>
          <p:cNvPr id="7" name="Picture 6" descr="FullLogoVector_Inverted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8518" y="4498112"/>
            <a:ext cx="2235290" cy="1019120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38584" y="6309320"/>
            <a:ext cx="5689600" cy="647700"/>
          </a:xfrm>
        </p:spPr>
        <p:txBody>
          <a:bodyPr>
            <a:normAutofit/>
          </a:bodyPr>
          <a:lstStyle>
            <a:lvl1pPr>
              <a:buNone/>
              <a:defRPr sz="2000" b="0" baseline="0">
                <a:solidFill>
                  <a:schemeClr val="accent3"/>
                </a:solidFill>
              </a:defRPr>
            </a:lvl1pPr>
            <a:lvl5pPr algn="l">
              <a:buNone/>
              <a:defRPr/>
            </a:lvl5pPr>
          </a:lstStyle>
          <a:p>
            <a:pPr lvl="0"/>
            <a:r>
              <a:rPr lang="en-GB" dirty="0" smtClean="0"/>
              <a:t>Speaker, Month YYYY</a:t>
            </a:r>
            <a:endParaRPr lang="en-GB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75656" y="1628800"/>
            <a:ext cx="7524328" cy="2088232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6296" y="260648"/>
            <a:ext cx="1728192" cy="58655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77909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7" y="1892778"/>
            <a:ext cx="4677687" cy="2143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E7DA-F94B-4684-82D1-1B40ABCED2CB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6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370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5539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832"/>
            <a:ext cx="4040188" cy="42093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68760"/>
            <a:ext cx="4041775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832"/>
            <a:ext cx="4041775" cy="42093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21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229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654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Max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LogoVector_Inverted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8518" y="4498112"/>
            <a:ext cx="2235290" cy="1019120"/>
          </a:xfrm>
          <a:prstGeom prst="rect">
            <a:avLst/>
          </a:prstGeom>
        </p:spPr>
      </p:pic>
      <p:sp>
        <p:nvSpPr>
          <p:cNvPr id="8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75656" y="1628800"/>
            <a:ext cx="7524328" cy="2088232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60648"/>
            <a:ext cx="5111750" cy="5865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571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3475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731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6296" y="260648"/>
            <a:ext cx="1728192" cy="58655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77909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635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E7DA-F94B-4684-82D1-1B40ABCED2CB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303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274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0176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3533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028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373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265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Survivng the end of frequency scaling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E7DA-F94B-4684-82D1-1B40ABCED2C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60648"/>
            <a:ext cx="5111750" cy="5865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6617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33893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8913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6296" y="260648"/>
            <a:ext cx="1728192" cy="58655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77909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2487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716589" y="323951"/>
            <a:ext cx="8009863" cy="478991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3366"/>
            </a:outerShdw>
          </a:effectLst>
        </p:spPr>
        <p:txBody>
          <a:bodyPr lIns="80152" tIns="80152" rIns="80152" bIns="80152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2043"/>
              </a:buClr>
              <a:buFont typeface="Calibri"/>
              <a:buNone/>
              <a:defRPr sz="3000" b="1" i="0" u="none" strike="noStrike" cap="none">
                <a:solidFill>
                  <a:srgbClr val="0320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Calibri"/>
              <a:buNone/>
              <a:defRPr sz="3000" b="1">
                <a:latin typeface="Calibri"/>
                <a:ea typeface="Calibri"/>
                <a:cs typeface="Calibri"/>
                <a:sym typeface="Calibri"/>
              </a:defRPr>
            </a:lvl2pPr>
            <a:lvl3pPr lvl="2" indent="0" rtl="0">
              <a:spcBef>
                <a:spcPts val="0"/>
              </a:spcBef>
              <a:buFont typeface="Calibri"/>
              <a:buNone/>
              <a:defRPr sz="3000" b="1">
                <a:latin typeface="Calibri"/>
                <a:ea typeface="Calibri"/>
                <a:cs typeface="Calibri"/>
                <a:sym typeface="Calibri"/>
              </a:defRPr>
            </a:lvl3pPr>
            <a:lvl4pPr lvl="3" indent="0" rtl="0">
              <a:spcBef>
                <a:spcPts val="0"/>
              </a:spcBef>
              <a:buFont typeface="Calibri"/>
              <a:buNone/>
              <a:defRPr sz="3000" b="1">
                <a:latin typeface="Calibri"/>
                <a:ea typeface="Calibri"/>
                <a:cs typeface="Calibri"/>
                <a:sym typeface="Calibri"/>
              </a:defRPr>
            </a:lvl4pPr>
            <a:lvl5pPr lvl="4" indent="0" rtl="0">
              <a:spcBef>
                <a:spcPts val="0"/>
              </a:spcBef>
              <a:buFont typeface="Calibri"/>
              <a:buNone/>
              <a:defRPr sz="3000" b="1">
                <a:latin typeface="Calibri"/>
                <a:ea typeface="Calibri"/>
                <a:cs typeface="Calibri"/>
                <a:sym typeface="Calibri"/>
              </a:defRPr>
            </a:lvl5pPr>
            <a:lvl6pPr lvl="5" indent="0" rtl="0">
              <a:spcBef>
                <a:spcPts val="0"/>
              </a:spcBef>
              <a:buFont typeface="Calibri"/>
              <a:buNone/>
              <a:defRPr sz="3000" b="1">
                <a:latin typeface="Calibri"/>
                <a:ea typeface="Calibri"/>
                <a:cs typeface="Calibri"/>
                <a:sym typeface="Calibri"/>
              </a:defRPr>
            </a:lvl6pPr>
            <a:lvl7pPr lvl="6" indent="0" rtl="0">
              <a:spcBef>
                <a:spcPts val="0"/>
              </a:spcBef>
              <a:buFont typeface="Calibri"/>
              <a:buNone/>
              <a:defRPr sz="3000" b="1">
                <a:latin typeface="Calibri"/>
                <a:ea typeface="Calibri"/>
                <a:cs typeface="Calibri"/>
                <a:sym typeface="Calibri"/>
              </a:defRPr>
            </a:lvl7pPr>
            <a:lvl8pPr lvl="7" indent="0" rtl="0">
              <a:spcBef>
                <a:spcPts val="0"/>
              </a:spcBef>
              <a:buFont typeface="Calibri"/>
              <a:buNone/>
              <a:defRPr sz="3000" b="1">
                <a:latin typeface="Calibri"/>
                <a:ea typeface="Calibri"/>
                <a:cs typeface="Calibri"/>
                <a:sym typeface="Calibri"/>
              </a:defRPr>
            </a:lvl8pPr>
            <a:lvl9pPr lvl="8" indent="0" rtl="0">
              <a:spcBef>
                <a:spcPts val="0"/>
              </a:spcBef>
              <a:buFont typeface="Calibri"/>
              <a:buNone/>
              <a:defRPr sz="3000" b="1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716589" y="1390713"/>
            <a:ext cx="8009863" cy="4933618"/>
          </a:xfrm>
          <a:prstGeom prst="rect">
            <a:avLst/>
          </a:prstGeom>
          <a:noFill/>
          <a:ln>
            <a:noFill/>
          </a:ln>
        </p:spPr>
        <p:txBody>
          <a:bodyPr lIns="80152" tIns="80152" rIns="80152" bIns="80152" anchor="t" anchorCtr="0"/>
          <a:lstStyle>
            <a:lvl1pPr marL="267218" marR="0" lvl="0" indent="-128042" algn="just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>
                <a:srgbClr val="032043"/>
              </a:buClr>
              <a:buSzPct val="100000"/>
              <a:buFont typeface="Calibri"/>
              <a:buChar char="⬥"/>
              <a:defRPr sz="1100" b="0" i="0" u="none" strike="noStrike" cap="none">
                <a:solidFill>
                  <a:srgbClr val="0320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45570" marR="0" lvl="1" indent="-150310" algn="just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>
                <a:srgbClr val="032043"/>
              </a:buClr>
              <a:buSzPct val="84615"/>
              <a:buFont typeface="Calibri"/>
              <a:buChar char="⬥"/>
              <a:defRPr sz="1100" b="0" i="0" u="none" strike="noStrike" cap="none">
                <a:solidFill>
                  <a:srgbClr val="0320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12789" marR="0" lvl="2" indent="-167011" algn="just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>
                <a:srgbClr val="032043"/>
              </a:buClr>
              <a:buSzPct val="76923"/>
              <a:buFont typeface="Calibri"/>
              <a:buChar char="⬥"/>
              <a:defRPr sz="1100" b="0" i="0" u="none" strike="noStrike" cap="none">
                <a:solidFill>
                  <a:srgbClr val="0320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80007" marR="0" lvl="3" indent="-172578" algn="just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>
                <a:srgbClr val="032043"/>
              </a:buClr>
              <a:buSzPct val="69230"/>
              <a:buFont typeface="Calibri"/>
              <a:buChar char="⬥"/>
              <a:defRPr sz="1100" b="0" i="0" u="none" strike="noStrike" cap="none">
                <a:solidFill>
                  <a:srgbClr val="0320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47225" marR="0" lvl="4" indent="-172578" algn="just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>
                <a:srgbClr val="032043"/>
              </a:buClr>
              <a:buSzPct val="69230"/>
              <a:buFont typeface="Calibri"/>
              <a:buChar char="⬥"/>
              <a:defRPr sz="1100" b="0" i="0" u="none" strike="noStrike" cap="none">
                <a:solidFill>
                  <a:srgbClr val="0320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155877" algn="l" rtl="0">
              <a:lnSpc>
                <a:spcPct val="100000"/>
              </a:lnSpc>
              <a:spcBef>
                <a:spcPts val="263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Calibri"/>
              <a:buChar char="⬥"/>
              <a:defRPr sz="12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155877" algn="l" rtl="0">
              <a:lnSpc>
                <a:spcPct val="100000"/>
              </a:lnSpc>
              <a:spcBef>
                <a:spcPts val="263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Calibri"/>
              <a:buChar char="⬥"/>
              <a:defRPr sz="12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1568" marR="0" lvl="7" indent="27835" algn="l" rtl="0">
              <a:lnSpc>
                <a:spcPct val="100000"/>
              </a:lnSpc>
              <a:spcBef>
                <a:spcPts val="43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08066" marR="0" lvl="8" indent="27835" algn="l" rtl="0">
              <a:lnSpc>
                <a:spcPct val="100000"/>
              </a:lnSpc>
              <a:spcBef>
                <a:spcPts val="43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7" name="Shape 27"/>
          <p:cNvCxnSpPr/>
          <p:nvPr/>
        </p:nvCxnSpPr>
        <p:spPr>
          <a:xfrm>
            <a:off x="716586" y="847761"/>
            <a:ext cx="932118" cy="0"/>
          </a:xfrm>
          <a:prstGeom prst="straightConnector1">
            <a:avLst/>
          </a:prstGeom>
          <a:noFill/>
          <a:ln w="222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Shape 28"/>
          <p:cNvCxnSpPr/>
          <p:nvPr/>
        </p:nvCxnSpPr>
        <p:spPr>
          <a:xfrm>
            <a:off x="1597299" y="847761"/>
            <a:ext cx="7124696" cy="0"/>
          </a:xfrm>
          <a:prstGeom prst="straightConnector1">
            <a:avLst/>
          </a:prstGeom>
          <a:noFill/>
          <a:ln w="22225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 rot="-5400000">
            <a:off x="-2846885" y="3100773"/>
            <a:ext cx="6192333" cy="372282"/>
          </a:xfrm>
          <a:prstGeom prst="rect">
            <a:avLst/>
          </a:prstGeom>
          <a:noFill/>
          <a:ln>
            <a:noFill/>
          </a:ln>
        </p:spPr>
        <p:txBody>
          <a:bodyPr lIns="80152" tIns="80152" rIns="80152" bIns="80152" anchor="ctr" anchorCtr="0"/>
          <a:lstStyle>
            <a:lvl1pPr marL="0" marR="0" lvl="0" indent="0" algn="just" rtl="0">
              <a:lnSpc>
                <a:spcPct val="100000"/>
              </a:lnSpc>
              <a:spcBef>
                <a:spcPts val="964"/>
              </a:spcBef>
              <a:spcAft>
                <a:spcPts val="0"/>
              </a:spcAft>
              <a:buClr>
                <a:srgbClr val="003366"/>
              </a:buClr>
              <a:buFont typeface="Calibri"/>
              <a:buNone/>
              <a:defRPr sz="2800" b="1" i="0" u="none" strike="noStrike" cap="none">
                <a:solidFill>
                  <a:srgbClr val="0320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just" rtl="0">
              <a:lnSpc>
                <a:spcPct val="100000"/>
              </a:lnSpc>
              <a:spcBef>
                <a:spcPts val="964"/>
              </a:spcBef>
              <a:spcAft>
                <a:spcPts val="0"/>
              </a:spcAft>
              <a:buClr>
                <a:srgbClr val="003366"/>
              </a:buClr>
              <a:buFont typeface="Calibri"/>
              <a:buNone/>
              <a:defRPr sz="2800" b="1" i="0" u="none" strike="noStrike" cap="none">
                <a:solidFill>
                  <a:srgbClr val="0320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just" rtl="0">
              <a:lnSpc>
                <a:spcPct val="100000"/>
              </a:lnSpc>
              <a:spcBef>
                <a:spcPts val="964"/>
              </a:spcBef>
              <a:spcAft>
                <a:spcPts val="0"/>
              </a:spcAft>
              <a:buClr>
                <a:srgbClr val="003366"/>
              </a:buClr>
              <a:buFont typeface="Calibri"/>
              <a:buNone/>
              <a:defRPr sz="2800" b="1" i="0" u="none" strike="noStrike" cap="none">
                <a:solidFill>
                  <a:srgbClr val="0320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just" rtl="0">
              <a:lnSpc>
                <a:spcPct val="100000"/>
              </a:lnSpc>
              <a:spcBef>
                <a:spcPts val="964"/>
              </a:spcBef>
              <a:spcAft>
                <a:spcPts val="0"/>
              </a:spcAft>
              <a:buClr>
                <a:srgbClr val="003366"/>
              </a:buClr>
              <a:buFont typeface="Calibri"/>
              <a:buNone/>
              <a:defRPr sz="2800" b="1" i="0" u="none" strike="noStrike" cap="none">
                <a:solidFill>
                  <a:srgbClr val="0320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just" rtl="0">
              <a:lnSpc>
                <a:spcPct val="100000"/>
              </a:lnSpc>
              <a:spcBef>
                <a:spcPts val="964"/>
              </a:spcBef>
              <a:spcAft>
                <a:spcPts val="0"/>
              </a:spcAft>
              <a:buClr>
                <a:srgbClr val="003366"/>
              </a:buClr>
              <a:buFont typeface="Calibri"/>
              <a:buNone/>
              <a:defRPr sz="2800" b="1" i="0" u="none" strike="noStrike" cap="none">
                <a:solidFill>
                  <a:srgbClr val="0320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7438" marR="0" lvl="5" indent="27835" algn="l" rtl="0">
              <a:lnSpc>
                <a:spcPct val="100000"/>
              </a:lnSpc>
              <a:spcBef>
                <a:spcPts val="43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3936" marR="0" lvl="6" indent="27835" algn="l" rtl="0">
              <a:lnSpc>
                <a:spcPct val="100000"/>
              </a:lnSpc>
              <a:spcBef>
                <a:spcPts val="43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1568" marR="0" lvl="7" indent="27835" algn="l" rtl="0">
              <a:lnSpc>
                <a:spcPct val="100000"/>
              </a:lnSpc>
              <a:spcBef>
                <a:spcPts val="43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08066" marR="0" lvl="8" indent="27835" algn="l" rtl="0">
              <a:lnSpc>
                <a:spcPct val="100000"/>
              </a:lnSpc>
              <a:spcBef>
                <a:spcPts val="43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3"/>
          </p:nvPr>
        </p:nvSpPr>
        <p:spPr>
          <a:xfrm>
            <a:off x="716590" y="900764"/>
            <a:ext cx="8005758" cy="413946"/>
          </a:xfrm>
          <a:prstGeom prst="rect">
            <a:avLst/>
          </a:prstGeom>
          <a:solidFill>
            <a:srgbClr val="D3E6FD"/>
          </a:solidFill>
          <a:ln w="9525" cap="flat" cmpd="sng">
            <a:solidFill>
              <a:srgbClr val="8AA8B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0152" tIns="80152" rIns="80152" bIns="80152" anchor="ctr" anchorCtr="0"/>
          <a:lstStyle>
            <a:lvl1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Font typeface="Calibri"/>
              <a:buNone/>
              <a:defRPr sz="1600" b="1" i="0" u="none" strike="noStrike" cap="none">
                <a:solidFill>
                  <a:srgbClr val="0320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498" marR="0" lvl="1" indent="0" algn="just" rtl="0">
              <a:lnSpc>
                <a:spcPct val="100000"/>
              </a:lnSpc>
              <a:spcBef>
                <a:spcPts val="701"/>
              </a:spcBef>
              <a:spcAft>
                <a:spcPts val="0"/>
              </a:spcAft>
              <a:buClr>
                <a:srgbClr val="003366"/>
              </a:buClr>
              <a:buFont typeface="Calibri"/>
              <a:buNone/>
              <a:defRPr sz="2000" b="1" i="0" u="none" strike="noStrike" cap="none">
                <a:solidFill>
                  <a:srgbClr val="0320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4129" marR="0" lvl="2" indent="0" algn="just" rtl="0">
              <a:lnSpc>
                <a:spcPct val="100000"/>
              </a:lnSpc>
              <a:spcBef>
                <a:spcPts val="614"/>
              </a:spcBef>
              <a:spcAft>
                <a:spcPts val="0"/>
              </a:spcAft>
              <a:buClr>
                <a:srgbClr val="003366"/>
              </a:buClr>
              <a:buFont typeface="Calibri"/>
              <a:buNone/>
              <a:defRPr sz="1800" b="1" i="0" u="none" strike="noStrike" cap="none">
                <a:solidFill>
                  <a:srgbClr val="0320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0627" marR="0" lvl="3" indent="0" algn="just" rtl="0">
              <a:lnSpc>
                <a:spcPct val="100000"/>
              </a:lnSpc>
              <a:spcBef>
                <a:spcPts val="526"/>
              </a:spcBef>
              <a:spcAft>
                <a:spcPts val="0"/>
              </a:spcAft>
              <a:buClr>
                <a:srgbClr val="003366"/>
              </a:buClr>
              <a:buFont typeface="Calibri"/>
              <a:buNone/>
              <a:defRPr sz="1600" b="1" i="0" u="none" strike="noStrike" cap="none">
                <a:solidFill>
                  <a:srgbClr val="0320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37125" marR="0" lvl="4" indent="0" algn="just" rtl="0">
              <a:lnSpc>
                <a:spcPct val="100000"/>
              </a:lnSpc>
              <a:spcBef>
                <a:spcPts val="526"/>
              </a:spcBef>
              <a:spcAft>
                <a:spcPts val="0"/>
              </a:spcAft>
              <a:buClr>
                <a:srgbClr val="003366"/>
              </a:buClr>
              <a:buFont typeface="Calibri"/>
              <a:buNone/>
              <a:defRPr sz="1600" b="1" i="0" u="none" strike="noStrike" cap="none">
                <a:solidFill>
                  <a:srgbClr val="0320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93623" marR="0" lvl="5" indent="0" algn="l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61254" marR="0" lvl="6" indent="0" algn="l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17752" marR="0" lvl="7" indent="0" algn="l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74250" marR="0" lvl="8" indent="0" algn="l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8466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4040188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56792"/>
            <a:ext cx="4040188" cy="45693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08720"/>
            <a:ext cx="4041775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56792"/>
            <a:ext cx="4041775" cy="45693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60648"/>
            <a:ext cx="5111750" cy="5865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.xml"/><Relationship Id="rId12" Type="http://schemas.openxmlformats.org/officeDocument/2006/relationships/image" Target="../media/image3.png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3" Type="http://schemas.openxmlformats.org/officeDocument/2006/relationships/image" Target="../media/image6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ve2-MaxBlue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2E2A2-5F50-45A9-B0ED-7EB9A391C62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ttom-wave3-MaxBlue.png"/>
          <p:cNvPicPr>
            <a:picLocks noChangeAspect="1"/>
          </p:cNvPicPr>
          <p:nvPr/>
        </p:nvPicPr>
        <p:blipFill>
          <a:blip r:embed="rId13" cstate="print"/>
          <a:srcRect t="8984" r="28654" b="31546"/>
          <a:stretch>
            <a:fillRect/>
          </a:stretch>
        </p:blipFill>
        <p:spPr>
          <a:xfrm>
            <a:off x="0" y="6237312"/>
            <a:ext cx="9144000" cy="6480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94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9" name="Picture 8" descr="FullLogoVector_Inverted3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856282" y="6355746"/>
            <a:ext cx="1180214" cy="467540"/>
          </a:xfrm>
          <a:prstGeom prst="rect">
            <a:avLst/>
          </a:prstGeom>
          <a:effectLst>
            <a:outerShdw blurRad="50800" dist="38100" dir="2700000" algn="ctr" rotWithShape="0">
              <a:schemeClr val="accent5">
                <a:alpha val="70000"/>
              </a:scheme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72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1pPr>
          </a:lstStyle>
          <a:p>
            <a:fld id="{F162D9C5-9C72-4C75-A1BC-B4986A40F6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00736" y="6552076"/>
            <a:ext cx="2895600" cy="4303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smtClean="0"/>
              <a:t>Survivng the end of frequency scaling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98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73737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ttom-wave3-MaxBlue.png"/>
          <p:cNvPicPr>
            <a:picLocks noChangeAspect="1"/>
          </p:cNvPicPr>
          <p:nvPr/>
        </p:nvPicPr>
        <p:blipFill>
          <a:blip r:embed="rId12" cstate="print"/>
          <a:srcRect t="8984" r="28654" b="31546"/>
          <a:stretch>
            <a:fillRect/>
          </a:stretch>
        </p:blipFill>
        <p:spPr>
          <a:xfrm>
            <a:off x="0" y="6237312"/>
            <a:ext cx="9144000" cy="6480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94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9" name="Picture 8" descr="FullLogoVector_Inverted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856282" y="6355746"/>
            <a:ext cx="1180214" cy="467540"/>
          </a:xfrm>
          <a:prstGeom prst="rect">
            <a:avLst/>
          </a:prstGeom>
          <a:effectLst>
            <a:outerShdw blurRad="50800" dist="38100" dir="2700000" algn="ctr" rotWithShape="0">
              <a:schemeClr val="accent5">
                <a:alpha val="70000"/>
              </a:scheme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72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1pPr>
          </a:lstStyle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00736" y="6552076"/>
            <a:ext cx="2895600" cy="4303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17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ttom-wave3-MaxBlue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0" y="6237312"/>
            <a:ext cx="9144000" cy="6480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94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9" name="Picture 8" descr="FullLogoVector_Inverted3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856282" y="6355746"/>
            <a:ext cx="1180214" cy="467540"/>
          </a:xfrm>
          <a:prstGeom prst="rect">
            <a:avLst/>
          </a:prstGeom>
          <a:effectLst>
            <a:outerShdw blurRad="50800" dist="38100" dir="2700000" algn="ctr" rotWithShape="0">
              <a:schemeClr val="accent5">
                <a:alpha val="70000"/>
              </a:scheme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72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1pPr>
          </a:lstStyle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00736" y="6552076"/>
            <a:ext cx="2895600" cy="43038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smtClean="0">
                <a:solidFill>
                  <a:srgbClr val="FFFFFF"/>
                </a:solidFill>
                <a:latin typeface="Calibri"/>
              </a:rPr>
              <a:t>Survivng the end of frequency scaling</a:t>
            </a:r>
            <a:endParaRPr lang="en-GB" dirty="0" smtClean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754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73737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hyperlink" Target="http://doi.ieeecomputersociety.org/10.1109/MC.2015.368" TargetMode="External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4.png"/><Relationship Id="rId3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5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tchips.org/" TargetMode="External"/><Relationship Id="rId4" Type="http://schemas.openxmlformats.org/officeDocument/2006/relationships/hyperlink" Target="http://www.cmegroup.com/trading/interest-rates/dsf-analytics.html" TargetMode="External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4301" y="1061379"/>
            <a:ext cx="8885684" cy="3477971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Maxeler Dataflow Programming </a:t>
            </a:r>
            <a:r>
              <a:rPr lang="en-US" sz="4000" dirty="0"/>
              <a:t>for Amazon EC2 F1 Instances </a:t>
            </a:r>
            <a:endParaRPr lang="en-US" sz="4000" dirty="0" smtClean="0"/>
          </a:p>
          <a:p>
            <a:pPr algn="ctr"/>
            <a:r>
              <a:rPr lang="en-US" sz="2000" dirty="0" smtClean="0"/>
              <a:t>Tobias Becker</a:t>
            </a:r>
          </a:p>
          <a:p>
            <a:pPr algn="ctr"/>
            <a:r>
              <a:rPr lang="en-US" sz="2000" dirty="0" smtClean="0"/>
              <a:t>Maxeler Technologies</a:t>
            </a:r>
          </a:p>
          <a:p>
            <a:pPr algn="ctr"/>
            <a:endParaRPr lang="en-US" sz="2000" dirty="0" smtClean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38584" y="5924871"/>
            <a:ext cx="8325050" cy="80309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Tutorial</a:t>
            </a:r>
          </a:p>
          <a:p>
            <a:r>
              <a:rPr lang="en-US" dirty="0" smtClean="0"/>
              <a:t>FPL 2017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build a Dataflow </a:t>
            </a:r>
            <a:r>
              <a:rPr lang="en-US" dirty="0"/>
              <a:t>C</a:t>
            </a:r>
            <a:r>
              <a:rPr lang="en-US" dirty="0" smtClean="0"/>
              <a:t>omputer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10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7166" y="1364151"/>
            <a:ext cx="1736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control flow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251013" y="1312712"/>
            <a:ext cx="1395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data flow</a:t>
            </a:r>
            <a:endParaRPr lang="en-US" sz="2400" b="1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0" y="1583671"/>
            <a:ext cx="3543152" cy="3026224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754" y="1536631"/>
            <a:ext cx="3997805" cy="35279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5510" y="4970531"/>
            <a:ext cx="47884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Data moves </a:t>
            </a:r>
            <a:r>
              <a:rPr lang="en-US" dirty="0" smtClean="0"/>
              <a:t>continuously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</a:t>
            </a:r>
            <a:r>
              <a:rPr lang="en-US" dirty="0"/>
              <a:t>wasted silicon: maximum c</a:t>
            </a:r>
            <a:r>
              <a:rPr lang="en-US" dirty="0" smtClean="0"/>
              <a:t>ompute density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No </a:t>
            </a:r>
            <a:r>
              <a:rPr lang="en-US" dirty="0" smtClean="0"/>
              <a:t>wasted </a:t>
            </a:r>
            <a:r>
              <a:rPr lang="en-US" dirty="0"/>
              <a:t>clock cycles: predictable </a:t>
            </a:r>
            <a:r>
              <a:rPr lang="en-US" dirty="0" smtClean="0"/>
              <a:t>speed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Optimal solution for a specific problem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030" y="4997492"/>
            <a:ext cx="43140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Simple and general purpose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Forces sequential model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Wastes silicon area on ALU “life support”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Inefficient and unpredictable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55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7423" y="2589391"/>
            <a:ext cx="5891772" cy="274320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3366"/>
            </a:outerShdw>
          </a:effectLst>
        </p:spPr>
        <p:txBody>
          <a:bodyPr lIns="91944" tIns="91944" rIns="91944" bIns="91944" anchor="t" anchorCtr="0">
            <a:noAutofit/>
          </a:bodyPr>
          <a:lstStyle/>
          <a:p>
            <a:pPr>
              <a:buSzPct val="25000"/>
            </a:pPr>
            <a:r>
              <a:rPr lang="en-GB"/>
              <a:t>Building a Dataflow Computer</a:t>
            </a:r>
          </a:p>
        </p:txBody>
      </p:sp>
      <p:grpSp>
        <p:nvGrpSpPr>
          <p:cNvPr id="236" name="Shape 236"/>
          <p:cNvGrpSpPr/>
          <p:nvPr/>
        </p:nvGrpSpPr>
        <p:grpSpPr>
          <a:xfrm>
            <a:off x="1841680" y="2599472"/>
            <a:ext cx="5858423" cy="2708311"/>
            <a:chOff x="2153422" y="2865436"/>
            <a:chExt cx="6850084" cy="2985411"/>
          </a:xfrm>
        </p:grpSpPr>
        <p:sp>
          <p:nvSpPr>
            <p:cNvPr id="237" name="Shape 237"/>
            <p:cNvSpPr/>
            <p:nvPr/>
          </p:nvSpPr>
          <p:spPr>
            <a:xfrm>
              <a:off x="2831306" y="5380037"/>
              <a:ext cx="1371599" cy="457200"/>
            </a:xfrm>
            <a:prstGeom prst="rect">
              <a:avLst/>
            </a:prstGeom>
            <a:solidFill>
              <a:srgbClr val="E6EFF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4463678" y="5380678"/>
              <a:ext cx="1796627" cy="457200"/>
            </a:xfrm>
            <a:prstGeom prst="rect">
              <a:avLst/>
            </a:prstGeom>
            <a:solidFill>
              <a:srgbClr val="E6EFF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9" name="Shape 239"/>
            <p:cNvCxnSpPr/>
            <p:nvPr/>
          </p:nvCxnSpPr>
          <p:spPr>
            <a:xfrm>
              <a:off x="2374106" y="3094036"/>
              <a:ext cx="6629400" cy="0"/>
            </a:xfrm>
            <a:prstGeom prst="straightConnector1">
              <a:avLst/>
            </a:prstGeom>
            <a:noFill/>
            <a:ln w="38100" cap="rnd" cmpd="sng">
              <a:solidFill>
                <a:srgbClr val="36363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Shape 240"/>
            <p:cNvCxnSpPr/>
            <p:nvPr/>
          </p:nvCxnSpPr>
          <p:spPr>
            <a:xfrm rot="10800000">
              <a:off x="9003506" y="3094037"/>
              <a:ext cx="0" cy="2286000"/>
            </a:xfrm>
            <a:prstGeom prst="straightConnector1">
              <a:avLst/>
            </a:prstGeom>
            <a:noFill/>
            <a:ln w="38100" cap="rnd" cmpd="sng">
              <a:solidFill>
                <a:srgbClr val="36363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Shape 241"/>
            <p:cNvCxnSpPr/>
            <p:nvPr/>
          </p:nvCxnSpPr>
          <p:spPr>
            <a:xfrm>
              <a:off x="6260305" y="5380037"/>
              <a:ext cx="2743199" cy="0"/>
            </a:xfrm>
            <a:prstGeom prst="straightConnector1">
              <a:avLst/>
            </a:prstGeom>
            <a:noFill/>
            <a:ln w="38100" cap="rnd" cmpd="sng">
              <a:solidFill>
                <a:srgbClr val="36363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Shape 242"/>
            <p:cNvCxnSpPr/>
            <p:nvPr/>
          </p:nvCxnSpPr>
          <p:spPr>
            <a:xfrm>
              <a:off x="6260305" y="5380037"/>
              <a:ext cx="0" cy="457200"/>
            </a:xfrm>
            <a:prstGeom prst="straightConnector1">
              <a:avLst/>
            </a:prstGeom>
            <a:noFill/>
            <a:ln w="38100" cap="rnd" cmpd="sng">
              <a:solidFill>
                <a:srgbClr val="36363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Shape 243"/>
            <p:cNvCxnSpPr/>
            <p:nvPr/>
          </p:nvCxnSpPr>
          <p:spPr>
            <a:xfrm rot="10800000">
              <a:off x="4463677" y="5837237"/>
              <a:ext cx="1796627" cy="0"/>
            </a:xfrm>
            <a:prstGeom prst="straightConnector1">
              <a:avLst/>
            </a:prstGeom>
            <a:noFill/>
            <a:ln w="38100" cap="rnd" cmpd="sng">
              <a:solidFill>
                <a:srgbClr val="36363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Shape 244"/>
            <p:cNvCxnSpPr/>
            <p:nvPr/>
          </p:nvCxnSpPr>
          <p:spPr>
            <a:xfrm>
              <a:off x="4463678" y="5393648"/>
              <a:ext cx="0" cy="457200"/>
            </a:xfrm>
            <a:prstGeom prst="straightConnector1">
              <a:avLst/>
            </a:prstGeom>
            <a:noFill/>
            <a:ln w="38100" cap="rnd" cmpd="sng">
              <a:solidFill>
                <a:srgbClr val="36363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Shape 245"/>
            <p:cNvCxnSpPr/>
            <p:nvPr/>
          </p:nvCxnSpPr>
          <p:spPr>
            <a:xfrm>
              <a:off x="4202905" y="5393648"/>
              <a:ext cx="0" cy="457200"/>
            </a:xfrm>
            <a:prstGeom prst="straightConnector1">
              <a:avLst/>
            </a:prstGeom>
            <a:noFill/>
            <a:ln w="38100" cap="rnd" cmpd="sng">
              <a:solidFill>
                <a:srgbClr val="36363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Shape 246"/>
            <p:cNvCxnSpPr/>
            <p:nvPr/>
          </p:nvCxnSpPr>
          <p:spPr>
            <a:xfrm>
              <a:off x="2851065" y="5380037"/>
              <a:ext cx="0" cy="457200"/>
            </a:xfrm>
            <a:prstGeom prst="straightConnector1">
              <a:avLst/>
            </a:prstGeom>
            <a:noFill/>
            <a:ln w="38100" cap="rnd" cmpd="sng">
              <a:solidFill>
                <a:srgbClr val="36363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Shape 247"/>
            <p:cNvCxnSpPr/>
            <p:nvPr/>
          </p:nvCxnSpPr>
          <p:spPr>
            <a:xfrm rot="10800000">
              <a:off x="2374107" y="5393648"/>
              <a:ext cx="457199" cy="0"/>
            </a:xfrm>
            <a:prstGeom prst="straightConnector1">
              <a:avLst/>
            </a:prstGeom>
            <a:noFill/>
            <a:ln w="38100" cap="rnd" cmpd="sng">
              <a:solidFill>
                <a:srgbClr val="36363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Shape 248"/>
            <p:cNvCxnSpPr/>
            <p:nvPr/>
          </p:nvCxnSpPr>
          <p:spPr>
            <a:xfrm>
              <a:off x="2354348" y="2865436"/>
              <a:ext cx="19756" cy="2743199"/>
            </a:xfrm>
            <a:prstGeom prst="straightConnector1">
              <a:avLst/>
            </a:prstGeom>
            <a:noFill/>
            <a:ln w="38100" cap="rnd" cmpd="sng">
              <a:solidFill>
                <a:srgbClr val="36363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Shape 249"/>
            <p:cNvCxnSpPr/>
            <p:nvPr/>
          </p:nvCxnSpPr>
          <p:spPr>
            <a:xfrm>
              <a:off x="2869431" y="5837237"/>
              <a:ext cx="1351839" cy="0"/>
            </a:xfrm>
            <a:prstGeom prst="straightConnector1">
              <a:avLst/>
            </a:prstGeom>
            <a:noFill/>
            <a:ln w="38100" cap="rnd" cmpd="sng">
              <a:solidFill>
                <a:srgbClr val="36363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Shape 250"/>
            <p:cNvCxnSpPr/>
            <p:nvPr/>
          </p:nvCxnSpPr>
          <p:spPr>
            <a:xfrm>
              <a:off x="4202905" y="5393648"/>
              <a:ext cx="260772" cy="0"/>
            </a:xfrm>
            <a:prstGeom prst="straightConnector1">
              <a:avLst/>
            </a:prstGeom>
            <a:noFill/>
            <a:ln w="38100" cap="rnd" cmpd="sng">
              <a:solidFill>
                <a:srgbClr val="36363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Shape 251"/>
            <p:cNvCxnSpPr/>
            <p:nvPr/>
          </p:nvCxnSpPr>
          <p:spPr>
            <a:xfrm rot="10800000">
              <a:off x="2153422" y="2865436"/>
              <a:ext cx="181167" cy="0"/>
            </a:xfrm>
            <a:prstGeom prst="straightConnector1">
              <a:avLst/>
            </a:prstGeom>
            <a:noFill/>
            <a:ln w="38100" cap="rnd" cmpd="sng">
              <a:solidFill>
                <a:srgbClr val="36363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" name="TextBox 20"/>
          <p:cNvSpPr txBox="1"/>
          <p:nvPr/>
        </p:nvSpPr>
        <p:spPr>
          <a:xfrm>
            <a:off x="1332602" y="1489591"/>
            <a:ext cx="3111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 from a Dataflow card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057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1618" y="2590219"/>
            <a:ext cx="5891772" cy="274873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3366"/>
            </a:outerShdw>
          </a:effectLst>
        </p:spPr>
        <p:txBody>
          <a:bodyPr lIns="91944" tIns="91944" rIns="91944" bIns="91944" anchor="t" anchorCtr="0">
            <a:noAutofit/>
          </a:bodyPr>
          <a:lstStyle/>
          <a:p>
            <a:pPr>
              <a:buSzPct val="25000"/>
            </a:pPr>
            <a:r>
              <a:rPr lang="en-GB"/>
              <a:t>The Dataflow Engine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2602" y="1489591"/>
            <a:ext cx="6482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Compute kernels carry out dataflow computations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150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1618" y="2587652"/>
            <a:ext cx="5891772" cy="3799563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3366"/>
            </a:outerShdw>
          </a:effectLst>
        </p:spPr>
        <p:txBody>
          <a:bodyPr lIns="91944" tIns="91944" rIns="91944" bIns="91944" anchor="t" anchorCtr="0">
            <a:noAutofit/>
          </a:bodyPr>
          <a:lstStyle/>
          <a:p>
            <a:pPr>
              <a:buSzPct val="25000"/>
            </a:pPr>
            <a:r>
              <a:rPr lang="en-GB"/>
              <a:t>The Dataflow Engine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2602" y="1489591"/>
            <a:ext cx="4969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Streaming interface from CPU via </a:t>
            </a:r>
            <a:r>
              <a:rPr lang="en-US" sz="2400" dirty="0" err="1" smtClean="0"/>
              <a:t>PCIe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864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1618" y="2578292"/>
            <a:ext cx="5891772" cy="379956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3366"/>
            </a:outerShdw>
          </a:effectLst>
        </p:spPr>
        <p:txBody>
          <a:bodyPr lIns="91944" tIns="91944" rIns="91944" bIns="91944" anchor="t" anchorCtr="0">
            <a:noAutofit/>
          </a:bodyPr>
          <a:lstStyle/>
          <a:p>
            <a:pPr>
              <a:buSzPct val="25000"/>
            </a:pPr>
            <a:r>
              <a:rPr lang="en-GB"/>
              <a:t>The Dataflow Engine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2602" y="1489591"/>
            <a:ext cx="7499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High-bandwidth access to local memory for large data sets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538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758" y="1737485"/>
            <a:ext cx="8451825" cy="464022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3366"/>
            </a:outerShdw>
          </a:effectLst>
        </p:spPr>
        <p:txBody>
          <a:bodyPr lIns="91944" tIns="91944" rIns="91944" bIns="91944" anchor="t" anchorCtr="0">
            <a:noAutofit/>
          </a:bodyPr>
          <a:lstStyle/>
          <a:p>
            <a:pPr>
              <a:buSzPct val="25000"/>
            </a:pPr>
            <a:r>
              <a:rPr lang="en-GB"/>
              <a:t>The Dataflow Engine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2602" y="1489591"/>
            <a:ext cx="6691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Optional networking and local </a:t>
            </a:r>
            <a:r>
              <a:rPr lang="en-US" sz="2400" dirty="0" err="1" smtClean="0"/>
              <a:t>MaxRing</a:t>
            </a:r>
            <a:r>
              <a:rPr lang="en-US" sz="2400" dirty="0" smtClean="0"/>
              <a:t> connections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373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3"/>
          <p:cNvGrpSpPr/>
          <p:nvPr/>
        </p:nvGrpSpPr>
        <p:grpSpPr>
          <a:xfrm>
            <a:off x="6575898" y="1193062"/>
            <a:ext cx="1741491" cy="4092814"/>
            <a:chOff x="6575898" y="1460422"/>
            <a:chExt cx="1741491" cy="4092814"/>
          </a:xfrm>
        </p:grpSpPr>
        <p:grpSp>
          <p:nvGrpSpPr>
            <p:cNvPr id="6" name="Group 4"/>
            <p:cNvGrpSpPr/>
            <p:nvPr/>
          </p:nvGrpSpPr>
          <p:grpSpPr>
            <a:xfrm>
              <a:off x="6575898" y="1460423"/>
              <a:ext cx="1741491" cy="4092818"/>
              <a:chOff x="3959932" y="548682"/>
              <a:chExt cx="1332148" cy="2844314"/>
            </a:xfrm>
          </p:grpSpPr>
          <p:sp>
            <p:nvSpPr>
              <p:cNvPr id="58" name="Pentagon 57"/>
              <p:cNvSpPr/>
              <p:nvPr/>
            </p:nvSpPr>
            <p:spPr>
              <a:xfrm rot="5400000">
                <a:off x="3994483" y="530679"/>
                <a:ext cx="468052" cy="504057"/>
              </a:xfrm>
              <a:prstGeom prst="homePlat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959932" y="1340768"/>
                <a:ext cx="540060" cy="504056"/>
              </a:xfrm>
              <a:prstGeom prst="ellipse">
                <a:avLst/>
              </a:prstGeom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959932" y="2132856"/>
                <a:ext cx="540060" cy="504056"/>
              </a:xfrm>
              <a:prstGeom prst="ellipse">
                <a:avLst/>
              </a:prstGeom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+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61" name="Straight Arrow Connector 60"/>
              <p:cNvCxnSpPr>
                <a:stCxn id="59" idx="4"/>
                <a:endCxn id="60" idx="0"/>
              </p:cNvCxnSpPr>
              <p:nvPr/>
            </p:nvCxnSpPr>
            <p:spPr>
              <a:xfrm rot="5400000">
                <a:off x="4085946" y="1988840"/>
                <a:ext cx="288032" cy="158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Flowchart: Process 61"/>
              <p:cNvSpPr/>
              <p:nvPr/>
            </p:nvSpPr>
            <p:spPr>
              <a:xfrm>
                <a:off x="4680012" y="1948589"/>
                <a:ext cx="612068" cy="323515"/>
              </a:xfrm>
              <a:prstGeom prst="flowChartProcess">
                <a:avLst/>
              </a:prstGeom>
              <a:solidFill>
                <a:srgbClr val="FFCD78"/>
              </a:solidFill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rgbClr val="000000"/>
                    </a:solidFill>
                    <a:latin typeface="Calibri"/>
                  </a:rPr>
                  <a:t>30</a:t>
                </a:r>
                <a:endParaRPr lang="en-GB" sz="16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63" name="Shape 62"/>
              <p:cNvCxnSpPr>
                <a:stCxn id="62" idx="2"/>
                <a:endCxn id="60" idx="6"/>
              </p:cNvCxnSpPr>
              <p:nvPr/>
            </p:nvCxnSpPr>
            <p:spPr>
              <a:xfrm rot="5400000">
                <a:off x="4686630" y="2085468"/>
                <a:ext cx="112780" cy="486054"/>
              </a:xfrm>
              <a:prstGeom prst="bentConnector2">
                <a:avLst/>
              </a:prstGeom>
              <a:ln w="15875">
                <a:solidFill>
                  <a:schemeClr val="accent5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Pentagon 63"/>
              <p:cNvSpPr/>
              <p:nvPr/>
            </p:nvSpPr>
            <p:spPr>
              <a:xfrm rot="16200000">
                <a:off x="3997391" y="2906941"/>
                <a:ext cx="468052" cy="504057"/>
              </a:xfrm>
              <a:prstGeom prst="homePlat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y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65" name="Straight Arrow Connector 64"/>
              <p:cNvCxnSpPr>
                <a:stCxn id="60" idx="4"/>
                <a:endCxn id="64" idx="3"/>
              </p:cNvCxnSpPr>
              <p:nvPr/>
            </p:nvCxnSpPr>
            <p:spPr>
              <a:xfrm rot="16200000" flipH="1">
                <a:off x="4086674" y="2780200"/>
                <a:ext cx="288032" cy="145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Shape 25"/>
            <p:cNvCxnSpPr>
              <a:stCxn id="58" idx="3"/>
              <a:endCxn id="59" idx="1"/>
            </p:cNvCxnSpPr>
            <p:nvPr/>
          </p:nvCxnSpPr>
          <p:spPr>
            <a:xfrm rot="5400000">
              <a:off x="6516905" y="2296310"/>
              <a:ext cx="572487" cy="247713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hape 25"/>
            <p:cNvCxnSpPr>
              <a:stCxn id="58" idx="3"/>
              <a:endCxn id="59" idx="7"/>
            </p:cNvCxnSpPr>
            <p:nvPr/>
          </p:nvCxnSpPr>
          <p:spPr>
            <a:xfrm rot="16200000" flipH="1">
              <a:off x="6766516" y="2294410"/>
              <a:ext cx="572487" cy="251511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5"/>
          <p:cNvGrpSpPr/>
          <p:nvPr/>
        </p:nvGrpSpPr>
        <p:grpSpPr>
          <a:xfrm>
            <a:off x="1196502" y="1081543"/>
            <a:ext cx="7217922" cy="4244501"/>
            <a:chOff x="1196502" y="1348903"/>
            <a:chExt cx="7217922" cy="4244501"/>
          </a:xfrm>
        </p:grpSpPr>
        <p:sp>
          <p:nvSpPr>
            <p:cNvPr id="37" name="Rectangle 36"/>
            <p:cNvSpPr/>
            <p:nvPr/>
          </p:nvSpPr>
          <p:spPr>
            <a:xfrm>
              <a:off x="1196502" y="3112851"/>
              <a:ext cx="4396902" cy="359923"/>
            </a:xfrm>
            <a:prstGeom prst="rect">
              <a:avLst/>
            </a:prstGeom>
            <a:solidFill>
              <a:srgbClr val="FFCD78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212717" y="4131013"/>
              <a:ext cx="4396902" cy="359923"/>
            </a:xfrm>
            <a:prstGeom prst="rect">
              <a:avLst/>
            </a:prstGeom>
            <a:solidFill>
              <a:srgbClr val="CCF171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228925" y="3641365"/>
              <a:ext cx="4396902" cy="359923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830749" y="3638117"/>
              <a:ext cx="680936" cy="359923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45" name="Straight Arrow Connector 44"/>
            <p:cNvCxnSpPr>
              <a:stCxn id="37" idx="3"/>
              <a:endCxn id="43" idx="1"/>
            </p:cNvCxnSpPr>
            <p:nvPr/>
          </p:nvCxnSpPr>
          <p:spPr>
            <a:xfrm flipV="1">
              <a:off x="5593404" y="1783405"/>
              <a:ext cx="885216" cy="1509408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40" idx="0"/>
              <a:endCxn id="42" idx="1"/>
            </p:cNvCxnSpPr>
            <p:nvPr/>
          </p:nvCxnSpPr>
          <p:spPr>
            <a:xfrm flipV="1">
              <a:off x="3171217" y="2872919"/>
              <a:ext cx="3258765" cy="765198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39" idx="3"/>
              <a:endCxn id="44" idx="1"/>
            </p:cNvCxnSpPr>
            <p:nvPr/>
          </p:nvCxnSpPr>
          <p:spPr>
            <a:xfrm>
              <a:off x="5625827" y="3821327"/>
              <a:ext cx="791184" cy="153234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38" idx="3"/>
              <a:endCxn id="41" idx="1"/>
            </p:cNvCxnSpPr>
            <p:nvPr/>
          </p:nvCxnSpPr>
          <p:spPr>
            <a:xfrm>
              <a:off x="5609619" y="4310975"/>
              <a:ext cx="820364" cy="869004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6429983" y="4766553"/>
              <a:ext cx="1005194" cy="826851"/>
            </a:xfrm>
            <a:prstGeom prst="rect">
              <a:avLst/>
            </a:prstGeom>
            <a:solidFill>
              <a:srgbClr val="CCF171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429982" y="2394628"/>
              <a:ext cx="988978" cy="956581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478620" y="1348903"/>
              <a:ext cx="979251" cy="869003"/>
            </a:xfrm>
            <a:prstGeom prst="rect">
              <a:avLst/>
            </a:prstGeom>
            <a:solidFill>
              <a:srgbClr val="FFCD78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417011" y="3413585"/>
              <a:ext cx="1997413" cy="1121951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189" y="2639048"/>
            <a:ext cx="5680963" cy="1484590"/>
          </a:xfrm>
        </p:spPr>
        <p:txBody>
          <a:bodyPr>
            <a:noAutofit/>
          </a:bodyPr>
          <a:lstStyle/>
          <a:p>
            <a:pPr>
              <a:buNone/>
            </a:pPr>
            <a:endParaRPr lang="en-GB" sz="14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DFEVar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x = 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io.input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("x", 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dfe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(11));</a:t>
            </a:r>
          </a:p>
          <a:p>
            <a:pPr>
              <a:buNone/>
            </a:pPr>
            <a:endParaRPr lang="en-GB" sz="14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400" dirty="0" err="1">
                <a:latin typeface="Courier New" pitchFamily="49" charset="0"/>
                <a:cs typeface="Courier New" pitchFamily="49" charset="0"/>
              </a:rPr>
              <a:t>DFEVar</a:t>
            </a:r>
            <a:r>
              <a:rPr lang="en-GB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result = x * x + 30;</a:t>
            </a:r>
          </a:p>
          <a:p>
            <a:pPr>
              <a:buNone/>
            </a:pPr>
            <a:endParaRPr lang="en-GB" sz="14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io.output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("y", result, 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dfe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(23));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16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MaxJ</a:t>
            </a:r>
            <a:r>
              <a:rPr lang="en-GB" dirty="0" smtClean="0"/>
              <a:t> </a:t>
            </a:r>
            <a:r>
              <a:rPr lang="en-GB" dirty="0" smtClean="0"/>
              <a:t>example: X</a:t>
            </a:r>
            <a:r>
              <a:rPr lang="en-GB" baseline="30000" dirty="0" smtClean="0"/>
              <a:t>2</a:t>
            </a:r>
            <a:r>
              <a:rPr lang="en-GB" dirty="0" smtClean="0"/>
              <a:t> + 30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1152128" y="1268760"/>
            <a:ext cx="4499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333333"/>
                </a:solidFill>
                <a:latin typeface="Calibri"/>
                <a:cs typeface="Calibri"/>
              </a:rPr>
              <a:t>C Code:</a:t>
            </a:r>
          </a:p>
          <a:p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for(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=0;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&lt;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NumIterations</a:t>
            </a:r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;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++){</a:t>
            </a:r>
          </a:p>
          <a:p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result[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] = x[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] * x[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] + 30;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endParaRPr lang="en-GB" sz="1600" dirty="0">
              <a:solidFill>
                <a:srgbClr val="3333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8" name="Curved Right Arrow 7"/>
          <p:cNvSpPr/>
          <p:nvPr/>
        </p:nvSpPr>
        <p:spPr>
          <a:xfrm>
            <a:off x="395536" y="1700808"/>
            <a:ext cx="648072" cy="165618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00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3"/>
          <p:cNvGrpSpPr/>
          <p:nvPr/>
        </p:nvGrpSpPr>
        <p:grpSpPr>
          <a:xfrm>
            <a:off x="3887924" y="1532430"/>
            <a:ext cx="1741491" cy="4092814"/>
            <a:chOff x="6575898" y="1460422"/>
            <a:chExt cx="1741491" cy="4092814"/>
          </a:xfrm>
        </p:grpSpPr>
        <p:grpSp>
          <p:nvGrpSpPr>
            <p:cNvPr id="6" name="Group 4"/>
            <p:cNvGrpSpPr/>
            <p:nvPr/>
          </p:nvGrpSpPr>
          <p:grpSpPr>
            <a:xfrm>
              <a:off x="6575898" y="1460423"/>
              <a:ext cx="1741491" cy="4092818"/>
              <a:chOff x="3959932" y="548682"/>
              <a:chExt cx="1332148" cy="2844314"/>
            </a:xfrm>
          </p:grpSpPr>
          <p:sp>
            <p:nvSpPr>
              <p:cNvPr id="58" name="Pentagon 57"/>
              <p:cNvSpPr/>
              <p:nvPr/>
            </p:nvSpPr>
            <p:spPr>
              <a:xfrm rot="5400000">
                <a:off x="3994483" y="530679"/>
                <a:ext cx="468052" cy="504057"/>
              </a:xfrm>
              <a:prstGeom prst="homePlat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959932" y="1340768"/>
                <a:ext cx="540060" cy="504056"/>
              </a:xfrm>
              <a:prstGeom prst="ellipse">
                <a:avLst/>
              </a:prstGeom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959932" y="2132856"/>
                <a:ext cx="540060" cy="504056"/>
              </a:xfrm>
              <a:prstGeom prst="ellipse">
                <a:avLst/>
              </a:prstGeom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+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61" name="Straight Arrow Connector 60"/>
              <p:cNvCxnSpPr>
                <a:stCxn id="59" idx="4"/>
                <a:endCxn id="60" idx="0"/>
              </p:cNvCxnSpPr>
              <p:nvPr/>
            </p:nvCxnSpPr>
            <p:spPr>
              <a:xfrm rot="5400000">
                <a:off x="4085946" y="1988840"/>
                <a:ext cx="288032" cy="158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Flowchart: Process 61"/>
              <p:cNvSpPr/>
              <p:nvPr/>
            </p:nvSpPr>
            <p:spPr>
              <a:xfrm>
                <a:off x="4680012" y="1948589"/>
                <a:ext cx="612068" cy="323515"/>
              </a:xfrm>
              <a:prstGeom prst="flowChartProcess">
                <a:avLst/>
              </a:prstGeom>
              <a:solidFill>
                <a:srgbClr val="FFCD78"/>
              </a:solidFill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rgbClr val="000000"/>
                    </a:solidFill>
                    <a:latin typeface="Calibri"/>
                  </a:rPr>
                  <a:t>30</a:t>
                </a:r>
                <a:endParaRPr lang="en-GB" sz="16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63" name="Shape 62"/>
              <p:cNvCxnSpPr>
                <a:stCxn id="62" idx="2"/>
                <a:endCxn id="60" idx="6"/>
              </p:cNvCxnSpPr>
              <p:nvPr/>
            </p:nvCxnSpPr>
            <p:spPr>
              <a:xfrm rot="5400000">
                <a:off x="4686630" y="2085468"/>
                <a:ext cx="112780" cy="486054"/>
              </a:xfrm>
              <a:prstGeom prst="bentConnector2">
                <a:avLst/>
              </a:prstGeom>
              <a:ln w="15875">
                <a:solidFill>
                  <a:schemeClr val="accent5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Pentagon 63"/>
              <p:cNvSpPr/>
              <p:nvPr/>
            </p:nvSpPr>
            <p:spPr>
              <a:xfrm rot="16200000">
                <a:off x="3997391" y="2906941"/>
                <a:ext cx="468052" cy="504057"/>
              </a:xfrm>
              <a:prstGeom prst="homePlat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y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65" name="Straight Arrow Connector 64"/>
              <p:cNvCxnSpPr>
                <a:stCxn id="60" idx="4"/>
                <a:endCxn id="64" idx="3"/>
              </p:cNvCxnSpPr>
              <p:nvPr/>
            </p:nvCxnSpPr>
            <p:spPr>
              <a:xfrm rot="16200000" flipH="1">
                <a:off x="4086674" y="2780200"/>
                <a:ext cx="288032" cy="145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Shape 25"/>
            <p:cNvCxnSpPr>
              <a:stCxn id="58" idx="3"/>
              <a:endCxn id="59" idx="1"/>
            </p:cNvCxnSpPr>
            <p:nvPr/>
          </p:nvCxnSpPr>
          <p:spPr>
            <a:xfrm rot="5400000">
              <a:off x="6516905" y="2296310"/>
              <a:ext cx="572487" cy="247713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hape 25"/>
            <p:cNvCxnSpPr>
              <a:stCxn id="58" idx="3"/>
              <a:endCxn id="59" idx="7"/>
            </p:cNvCxnSpPr>
            <p:nvPr/>
          </p:nvCxnSpPr>
          <p:spPr>
            <a:xfrm rot="16200000" flipH="1">
              <a:off x="6766516" y="2294410"/>
              <a:ext cx="572487" cy="251511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Streaming Data through the Kernel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17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rot="5400000">
            <a:off x="4121950" y="1430778"/>
            <a:ext cx="252028" cy="1588"/>
          </a:xfrm>
          <a:prstGeom prst="straightConnector1">
            <a:avLst/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2483768" y="1016732"/>
            <a:ext cx="1944216" cy="288032"/>
            <a:chOff x="1187624" y="1556792"/>
            <a:chExt cx="1944216" cy="288032"/>
          </a:xfrm>
        </p:grpSpPr>
        <p:sp>
          <p:nvSpPr>
            <p:cNvPr id="36" name="Flowchart: Process 35"/>
            <p:cNvSpPr/>
            <p:nvPr/>
          </p:nvSpPr>
          <p:spPr>
            <a:xfrm>
              <a:off x="1187624" y="1556792"/>
              <a:ext cx="1944216" cy="288032"/>
            </a:xfrm>
            <a:prstGeom prst="flowChartProcess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000000"/>
                  </a:solidFill>
                  <a:latin typeface="Calibri"/>
                </a:rPr>
                <a:t>5    4    3    2    1    0</a:t>
              </a:r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rot="5400000">
              <a:off x="2663788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2339752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2015716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1691680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1367644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4103948" y="5877272"/>
            <a:ext cx="1944216" cy="288032"/>
            <a:chOff x="1187624" y="1556792"/>
            <a:chExt cx="1944216" cy="288032"/>
          </a:xfrm>
        </p:grpSpPr>
        <p:sp>
          <p:nvSpPr>
            <p:cNvPr id="77" name="Flowchart: Process 76"/>
            <p:cNvSpPr/>
            <p:nvPr/>
          </p:nvSpPr>
          <p:spPr>
            <a:xfrm>
              <a:off x="1187624" y="1556792"/>
              <a:ext cx="1944216" cy="288032"/>
            </a:xfrm>
            <a:prstGeom prst="flowChartProcess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r>
                <a:rPr lang="en-GB" dirty="0" smtClean="0">
                  <a:solidFill>
                    <a:srgbClr val="000000"/>
                  </a:solidFill>
                  <a:latin typeface="Calibri"/>
                </a:rPr>
                <a:t>30    </a:t>
              </a:r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>
            <a:xfrm rot="5400000">
              <a:off x="2663788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2339752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2015716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1691680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1367644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Arrow Connector 82"/>
          <p:cNvCxnSpPr/>
          <p:nvPr/>
        </p:nvCxnSpPr>
        <p:spPr>
          <a:xfrm rot="5400000">
            <a:off x="4122744" y="5750464"/>
            <a:ext cx="252028" cy="1588"/>
          </a:xfrm>
          <a:prstGeom prst="straightConnector1">
            <a:avLst/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lowchart: Process 85"/>
          <p:cNvSpPr/>
          <p:nvPr/>
        </p:nvSpPr>
        <p:spPr>
          <a:xfrm>
            <a:off x="4031940" y="4545124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30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Flowchart: Process 86"/>
          <p:cNvSpPr/>
          <p:nvPr/>
        </p:nvSpPr>
        <p:spPr>
          <a:xfrm>
            <a:off x="4031940" y="3392996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0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" name="Flowchart: Process 87"/>
          <p:cNvSpPr/>
          <p:nvPr/>
        </p:nvSpPr>
        <p:spPr>
          <a:xfrm>
            <a:off x="4031940" y="2204864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0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066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/>
          <p:nvPr/>
        </p:nvGrpSpPr>
        <p:grpSpPr>
          <a:xfrm>
            <a:off x="3887924" y="1532430"/>
            <a:ext cx="1741491" cy="4092814"/>
            <a:chOff x="6575898" y="1460422"/>
            <a:chExt cx="1741491" cy="4092814"/>
          </a:xfrm>
        </p:grpSpPr>
        <p:grpSp>
          <p:nvGrpSpPr>
            <p:cNvPr id="5" name="Group 4"/>
            <p:cNvGrpSpPr/>
            <p:nvPr/>
          </p:nvGrpSpPr>
          <p:grpSpPr>
            <a:xfrm>
              <a:off x="6575898" y="1460423"/>
              <a:ext cx="1741491" cy="4092818"/>
              <a:chOff x="3959932" y="548682"/>
              <a:chExt cx="1332148" cy="2844314"/>
            </a:xfrm>
          </p:grpSpPr>
          <p:sp>
            <p:nvSpPr>
              <p:cNvPr id="58" name="Pentagon 57"/>
              <p:cNvSpPr/>
              <p:nvPr/>
            </p:nvSpPr>
            <p:spPr>
              <a:xfrm rot="5400000">
                <a:off x="3994483" y="530679"/>
                <a:ext cx="468052" cy="504057"/>
              </a:xfrm>
              <a:prstGeom prst="homePlat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959932" y="1340768"/>
                <a:ext cx="540060" cy="504056"/>
              </a:xfrm>
              <a:prstGeom prst="ellipse">
                <a:avLst/>
              </a:prstGeom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959932" y="2132856"/>
                <a:ext cx="540060" cy="504056"/>
              </a:xfrm>
              <a:prstGeom prst="ellipse">
                <a:avLst/>
              </a:prstGeom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+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61" name="Straight Arrow Connector 60"/>
              <p:cNvCxnSpPr>
                <a:stCxn id="59" idx="4"/>
                <a:endCxn id="60" idx="0"/>
              </p:cNvCxnSpPr>
              <p:nvPr/>
            </p:nvCxnSpPr>
            <p:spPr>
              <a:xfrm rot="5400000">
                <a:off x="4085946" y="1988840"/>
                <a:ext cx="288032" cy="158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Flowchart: Process 61"/>
              <p:cNvSpPr/>
              <p:nvPr/>
            </p:nvSpPr>
            <p:spPr>
              <a:xfrm>
                <a:off x="4680012" y="1948589"/>
                <a:ext cx="612068" cy="323515"/>
              </a:xfrm>
              <a:prstGeom prst="flowChartProcess">
                <a:avLst/>
              </a:prstGeom>
              <a:solidFill>
                <a:srgbClr val="FFCD78"/>
              </a:solidFill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rgbClr val="000000"/>
                    </a:solidFill>
                    <a:latin typeface="Calibri"/>
                  </a:rPr>
                  <a:t>30</a:t>
                </a:r>
                <a:endParaRPr lang="en-GB" sz="16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63" name="Shape 62"/>
              <p:cNvCxnSpPr>
                <a:stCxn id="62" idx="2"/>
                <a:endCxn id="60" idx="6"/>
              </p:cNvCxnSpPr>
              <p:nvPr/>
            </p:nvCxnSpPr>
            <p:spPr>
              <a:xfrm rot="5400000">
                <a:off x="4686630" y="2085468"/>
                <a:ext cx="112780" cy="486054"/>
              </a:xfrm>
              <a:prstGeom prst="bentConnector2">
                <a:avLst/>
              </a:prstGeom>
              <a:ln w="15875">
                <a:solidFill>
                  <a:schemeClr val="accent5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Pentagon 63"/>
              <p:cNvSpPr/>
              <p:nvPr/>
            </p:nvSpPr>
            <p:spPr>
              <a:xfrm rot="16200000">
                <a:off x="3997391" y="2906941"/>
                <a:ext cx="468052" cy="504057"/>
              </a:xfrm>
              <a:prstGeom prst="homePlat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y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65" name="Straight Arrow Connector 64"/>
              <p:cNvCxnSpPr>
                <a:stCxn id="60" idx="4"/>
                <a:endCxn id="64" idx="3"/>
              </p:cNvCxnSpPr>
              <p:nvPr/>
            </p:nvCxnSpPr>
            <p:spPr>
              <a:xfrm rot="16200000" flipH="1">
                <a:off x="4086674" y="2780200"/>
                <a:ext cx="288032" cy="145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Shape 25"/>
            <p:cNvCxnSpPr>
              <a:stCxn id="58" idx="3"/>
              <a:endCxn id="59" idx="1"/>
            </p:cNvCxnSpPr>
            <p:nvPr/>
          </p:nvCxnSpPr>
          <p:spPr>
            <a:xfrm rot="5400000">
              <a:off x="6516905" y="2296310"/>
              <a:ext cx="572487" cy="247713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hape 25"/>
            <p:cNvCxnSpPr>
              <a:stCxn id="58" idx="3"/>
              <a:endCxn id="59" idx="7"/>
            </p:cNvCxnSpPr>
            <p:nvPr/>
          </p:nvCxnSpPr>
          <p:spPr>
            <a:xfrm rot="16200000" flipH="1">
              <a:off x="6766516" y="2294410"/>
              <a:ext cx="572487" cy="251511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Streaming Data through the Kernel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18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rot="5400000">
            <a:off x="4121950" y="1430778"/>
            <a:ext cx="252028" cy="1588"/>
          </a:xfrm>
          <a:prstGeom prst="straightConnector1">
            <a:avLst/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4"/>
          <p:cNvGrpSpPr/>
          <p:nvPr/>
        </p:nvGrpSpPr>
        <p:grpSpPr>
          <a:xfrm>
            <a:off x="2807804" y="1016732"/>
            <a:ext cx="1944216" cy="288032"/>
            <a:chOff x="1187624" y="1556792"/>
            <a:chExt cx="1944216" cy="288032"/>
          </a:xfrm>
        </p:grpSpPr>
        <p:sp>
          <p:nvSpPr>
            <p:cNvPr id="36" name="Flowchart: Process 35"/>
            <p:cNvSpPr/>
            <p:nvPr/>
          </p:nvSpPr>
          <p:spPr>
            <a:xfrm>
              <a:off x="1187624" y="1556792"/>
              <a:ext cx="1944216" cy="288032"/>
            </a:xfrm>
            <a:prstGeom prst="flowChartProcess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000000"/>
                  </a:solidFill>
                  <a:latin typeface="Calibri"/>
                </a:rPr>
                <a:t>5    4    3    2    1    0</a:t>
              </a:r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rot="5400000">
              <a:off x="2663788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2339752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2015716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1691680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1367644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75"/>
          <p:cNvGrpSpPr/>
          <p:nvPr/>
        </p:nvGrpSpPr>
        <p:grpSpPr>
          <a:xfrm>
            <a:off x="3815916" y="5877272"/>
            <a:ext cx="1944216" cy="288032"/>
            <a:chOff x="1187624" y="1556792"/>
            <a:chExt cx="1944216" cy="288032"/>
          </a:xfrm>
        </p:grpSpPr>
        <p:sp>
          <p:nvSpPr>
            <p:cNvPr id="77" name="Flowchart: Process 76"/>
            <p:cNvSpPr/>
            <p:nvPr/>
          </p:nvSpPr>
          <p:spPr>
            <a:xfrm>
              <a:off x="1187624" y="1556792"/>
              <a:ext cx="1944216" cy="288032"/>
            </a:xfrm>
            <a:prstGeom prst="flowChartProcess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r>
                <a:rPr lang="en-GB" dirty="0" smtClean="0">
                  <a:solidFill>
                    <a:srgbClr val="000000"/>
                  </a:solidFill>
                  <a:latin typeface="Calibri"/>
                </a:rPr>
                <a:t>30  31    </a:t>
              </a:r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>
            <a:xfrm rot="5400000">
              <a:off x="2663788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2339752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2015716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1691680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1367644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Arrow Connector 82"/>
          <p:cNvCxnSpPr/>
          <p:nvPr/>
        </p:nvCxnSpPr>
        <p:spPr>
          <a:xfrm rot="5400000">
            <a:off x="4122744" y="5750464"/>
            <a:ext cx="252028" cy="1588"/>
          </a:xfrm>
          <a:prstGeom prst="straightConnector1">
            <a:avLst/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lowchart: Process 85"/>
          <p:cNvSpPr/>
          <p:nvPr/>
        </p:nvSpPr>
        <p:spPr>
          <a:xfrm>
            <a:off x="4031940" y="4545124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31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Flowchart: Process 86"/>
          <p:cNvSpPr/>
          <p:nvPr/>
        </p:nvSpPr>
        <p:spPr>
          <a:xfrm>
            <a:off x="4031940" y="3392996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1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" name="Flowchart: Process 87"/>
          <p:cNvSpPr/>
          <p:nvPr/>
        </p:nvSpPr>
        <p:spPr>
          <a:xfrm>
            <a:off x="4031940" y="2204864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1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5660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/>
          <p:nvPr/>
        </p:nvGrpSpPr>
        <p:grpSpPr>
          <a:xfrm>
            <a:off x="3887924" y="1532430"/>
            <a:ext cx="1741491" cy="4092814"/>
            <a:chOff x="6575898" y="1460422"/>
            <a:chExt cx="1741491" cy="4092814"/>
          </a:xfrm>
        </p:grpSpPr>
        <p:grpSp>
          <p:nvGrpSpPr>
            <p:cNvPr id="5" name="Group 4"/>
            <p:cNvGrpSpPr/>
            <p:nvPr/>
          </p:nvGrpSpPr>
          <p:grpSpPr>
            <a:xfrm>
              <a:off x="6575898" y="1460423"/>
              <a:ext cx="1741491" cy="4092818"/>
              <a:chOff x="3959932" y="548682"/>
              <a:chExt cx="1332148" cy="2844314"/>
            </a:xfrm>
          </p:grpSpPr>
          <p:sp>
            <p:nvSpPr>
              <p:cNvPr id="58" name="Pentagon 57"/>
              <p:cNvSpPr/>
              <p:nvPr/>
            </p:nvSpPr>
            <p:spPr>
              <a:xfrm rot="5400000">
                <a:off x="3994483" y="530679"/>
                <a:ext cx="468052" cy="504057"/>
              </a:xfrm>
              <a:prstGeom prst="homePlat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959932" y="1340768"/>
                <a:ext cx="540060" cy="504056"/>
              </a:xfrm>
              <a:prstGeom prst="ellipse">
                <a:avLst/>
              </a:prstGeom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959932" y="2132856"/>
                <a:ext cx="540060" cy="504056"/>
              </a:xfrm>
              <a:prstGeom prst="ellipse">
                <a:avLst/>
              </a:prstGeom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+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61" name="Straight Arrow Connector 60"/>
              <p:cNvCxnSpPr>
                <a:stCxn id="59" idx="4"/>
                <a:endCxn id="60" idx="0"/>
              </p:cNvCxnSpPr>
              <p:nvPr/>
            </p:nvCxnSpPr>
            <p:spPr>
              <a:xfrm rot="5400000">
                <a:off x="4085946" y="1988840"/>
                <a:ext cx="288032" cy="158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Flowchart: Process 61"/>
              <p:cNvSpPr/>
              <p:nvPr/>
            </p:nvSpPr>
            <p:spPr>
              <a:xfrm>
                <a:off x="4680012" y="1948589"/>
                <a:ext cx="612068" cy="323515"/>
              </a:xfrm>
              <a:prstGeom prst="flowChartProcess">
                <a:avLst/>
              </a:prstGeom>
              <a:solidFill>
                <a:srgbClr val="FFCD78"/>
              </a:solidFill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rgbClr val="000000"/>
                    </a:solidFill>
                    <a:latin typeface="Calibri"/>
                  </a:rPr>
                  <a:t>30</a:t>
                </a:r>
                <a:endParaRPr lang="en-GB" sz="16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63" name="Shape 62"/>
              <p:cNvCxnSpPr>
                <a:stCxn id="62" idx="2"/>
                <a:endCxn id="60" idx="6"/>
              </p:cNvCxnSpPr>
              <p:nvPr/>
            </p:nvCxnSpPr>
            <p:spPr>
              <a:xfrm rot="5400000">
                <a:off x="4686630" y="2085468"/>
                <a:ext cx="112780" cy="486054"/>
              </a:xfrm>
              <a:prstGeom prst="bentConnector2">
                <a:avLst/>
              </a:prstGeom>
              <a:ln w="15875">
                <a:solidFill>
                  <a:schemeClr val="accent5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Pentagon 63"/>
              <p:cNvSpPr/>
              <p:nvPr/>
            </p:nvSpPr>
            <p:spPr>
              <a:xfrm rot="16200000">
                <a:off x="3997391" y="2906941"/>
                <a:ext cx="468052" cy="504057"/>
              </a:xfrm>
              <a:prstGeom prst="homePlat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y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65" name="Straight Arrow Connector 64"/>
              <p:cNvCxnSpPr>
                <a:stCxn id="60" idx="4"/>
                <a:endCxn id="64" idx="3"/>
              </p:cNvCxnSpPr>
              <p:nvPr/>
            </p:nvCxnSpPr>
            <p:spPr>
              <a:xfrm rot="16200000" flipH="1">
                <a:off x="4086674" y="2780200"/>
                <a:ext cx="288032" cy="145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Shape 25"/>
            <p:cNvCxnSpPr>
              <a:stCxn id="58" idx="3"/>
              <a:endCxn id="59" idx="1"/>
            </p:cNvCxnSpPr>
            <p:nvPr/>
          </p:nvCxnSpPr>
          <p:spPr>
            <a:xfrm rot="5400000">
              <a:off x="6516905" y="2296310"/>
              <a:ext cx="572487" cy="247713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hape 25"/>
            <p:cNvCxnSpPr>
              <a:stCxn id="58" idx="3"/>
              <a:endCxn id="59" idx="7"/>
            </p:cNvCxnSpPr>
            <p:nvPr/>
          </p:nvCxnSpPr>
          <p:spPr>
            <a:xfrm rot="16200000" flipH="1">
              <a:off x="6766516" y="2294410"/>
              <a:ext cx="572487" cy="251511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Streaming Data through the Kernel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19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rot="5400000">
            <a:off x="4121950" y="1430778"/>
            <a:ext cx="252028" cy="1588"/>
          </a:xfrm>
          <a:prstGeom prst="straightConnector1">
            <a:avLst/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4"/>
          <p:cNvGrpSpPr/>
          <p:nvPr/>
        </p:nvGrpSpPr>
        <p:grpSpPr>
          <a:xfrm>
            <a:off x="3131840" y="1016732"/>
            <a:ext cx="1944216" cy="288032"/>
            <a:chOff x="1187624" y="1556792"/>
            <a:chExt cx="1944216" cy="288032"/>
          </a:xfrm>
        </p:grpSpPr>
        <p:sp>
          <p:nvSpPr>
            <p:cNvPr id="36" name="Flowchart: Process 35"/>
            <p:cNvSpPr/>
            <p:nvPr/>
          </p:nvSpPr>
          <p:spPr>
            <a:xfrm>
              <a:off x="1187624" y="1556792"/>
              <a:ext cx="1944216" cy="288032"/>
            </a:xfrm>
            <a:prstGeom prst="flowChartProcess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000000"/>
                  </a:solidFill>
                  <a:latin typeface="Calibri"/>
                </a:rPr>
                <a:t>5    4    3    2    1    0</a:t>
              </a:r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rot="5400000">
              <a:off x="2663788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2339752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2015716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1691680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1367644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75"/>
          <p:cNvGrpSpPr/>
          <p:nvPr/>
        </p:nvGrpSpPr>
        <p:grpSpPr>
          <a:xfrm>
            <a:off x="3455876" y="5877272"/>
            <a:ext cx="1944216" cy="288032"/>
            <a:chOff x="1187624" y="1556792"/>
            <a:chExt cx="1944216" cy="288032"/>
          </a:xfrm>
        </p:grpSpPr>
        <p:sp>
          <p:nvSpPr>
            <p:cNvPr id="77" name="Flowchart: Process 76"/>
            <p:cNvSpPr/>
            <p:nvPr/>
          </p:nvSpPr>
          <p:spPr>
            <a:xfrm>
              <a:off x="1187624" y="1556792"/>
              <a:ext cx="1944216" cy="288032"/>
            </a:xfrm>
            <a:prstGeom prst="flowChartProcess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r>
                <a:rPr lang="en-GB" dirty="0" smtClean="0">
                  <a:solidFill>
                    <a:srgbClr val="000000"/>
                  </a:solidFill>
                  <a:latin typeface="Calibri"/>
                </a:rPr>
                <a:t>30  31  34    </a:t>
              </a:r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>
            <a:xfrm rot="5400000">
              <a:off x="2663788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2339752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2015716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1691680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1367644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Arrow Connector 82"/>
          <p:cNvCxnSpPr/>
          <p:nvPr/>
        </p:nvCxnSpPr>
        <p:spPr>
          <a:xfrm rot="5400000">
            <a:off x="4122744" y="5750464"/>
            <a:ext cx="252028" cy="1588"/>
          </a:xfrm>
          <a:prstGeom prst="straightConnector1">
            <a:avLst/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lowchart: Process 85"/>
          <p:cNvSpPr/>
          <p:nvPr/>
        </p:nvSpPr>
        <p:spPr>
          <a:xfrm>
            <a:off x="4031940" y="4545124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34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Flowchart: Process 86"/>
          <p:cNvSpPr/>
          <p:nvPr/>
        </p:nvSpPr>
        <p:spPr>
          <a:xfrm>
            <a:off x="4031940" y="3392996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4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" name="Flowchart: Process 87"/>
          <p:cNvSpPr/>
          <p:nvPr/>
        </p:nvSpPr>
        <p:spPr>
          <a:xfrm>
            <a:off x="4031940" y="2204864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2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469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General introduction to Maxeler Dataflo</a:t>
            </a:r>
            <a:r>
              <a:rPr lang="en-US" dirty="0" smtClean="0"/>
              <a:t>w Computing and </a:t>
            </a:r>
            <a:r>
              <a:rPr lang="en-US" dirty="0" err="1" smtClean="0"/>
              <a:t>MaxCompiler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Practical application porting and </a:t>
            </a:r>
            <a:r>
              <a:rPr lang="en-US" dirty="0" err="1" smtClean="0"/>
              <a:t>Loopflow</a:t>
            </a:r>
            <a:r>
              <a:rPr lang="en-US" dirty="0" smtClean="0"/>
              <a:t> graph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Programming Amazon EC2 F1 instances with </a:t>
            </a:r>
            <a:r>
              <a:rPr lang="en-US" dirty="0" err="1" smtClean="0"/>
              <a:t>MaxCompiler</a:t>
            </a:r>
            <a:r>
              <a:rPr lang="en-US" dirty="0" smtClean="0"/>
              <a:t> and running applications on AWS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2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44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/>
          <p:nvPr/>
        </p:nvGrpSpPr>
        <p:grpSpPr>
          <a:xfrm>
            <a:off x="3887924" y="1532430"/>
            <a:ext cx="1741491" cy="4092814"/>
            <a:chOff x="6575898" y="1460422"/>
            <a:chExt cx="1741491" cy="4092814"/>
          </a:xfrm>
        </p:grpSpPr>
        <p:grpSp>
          <p:nvGrpSpPr>
            <p:cNvPr id="5" name="Group 4"/>
            <p:cNvGrpSpPr/>
            <p:nvPr/>
          </p:nvGrpSpPr>
          <p:grpSpPr>
            <a:xfrm>
              <a:off x="6575898" y="1460423"/>
              <a:ext cx="1741491" cy="4092818"/>
              <a:chOff x="3959932" y="548682"/>
              <a:chExt cx="1332148" cy="2844314"/>
            </a:xfrm>
          </p:grpSpPr>
          <p:sp>
            <p:nvSpPr>
              <p:cNvPr id="58" name="Pentagon 57"/>
              <p:cNvSpPr/>
              <p:nvPr/>
            </p:nvSpPr>
            <p:spPr>
              <a:xfrm rot="5400000">
                <a:off x="3994483" y="530679"/>
                <a:ext cx="468052" cy="504057"/>
              </a:xfrm>
              <a:prstGeom prst="homePlat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959932" y="1340768"/>
                <a:ext cx="540060" cy="504056"/>
              </a:xfrm>
              <a:prstGeom prst="ellipse">
                <a:avLst/>
              </a:prstGeom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959932" y="2132856"/>
                <a:ext cx="540060" cy="504056"/>
              </a:xfrm>
              <a:prstGeom prst="ellipse">
                <a:avLst/>
              </a:prstGeom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+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61" name="Straight Arrow Connector 60"/>
              <p:cNvCxnSpPr>
                <a:stCxn id="59" idx="4"/>
                <a:endCxn id="60" idx="0"/>
              </p:cNvCxnSpPr>
              <p:nvPr/>
            </p:nvCxnSpPr>
            <p:spPr>
              <a:xfrm rot="5400000">
                <a:off x="4085946" y="1988840"/>
                <a:ext cx="288032" cy="158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Flowchart: Process 61"/>
              <p:cNvSpPr/>
              <p:nvPr/>
            </p:nvSpPr>
            <p:spPr>
              <a:xfrm>
                <a:off x="4680012" y="1948589"/>
                <a:ext cx="612068" cy="323515"/>
              </a:xfrm>
              <a:prstGeom prst="flowChartProcess">
                <a:avLst/>
              </a:prstGeom>
              <a:solidFill>
                <a:srgbClr val="FFCD78"/>
              </a:solidFill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rgbClr val="000000"/>
                    </a:solidFill>
                    <a:latin typeface="Calibri"/>
                  </a:rPr>
                  <a:t>30</a:t>
                </a:r>
                <a:endParaRPr lang="en-GB" sz="16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63" name="Shape 62"/>
              <p:cNvCxnSpPr>
                <a:stCxn id="62" idx="2"/>
                <a:endCxn id="60" idx="6"/>
              </p:cNvCxnSpPr>
              <p:nvPr/>
            </p:nvCxnSpPr>
            <p:spPr>
              <a:xfrm rot="5400000">
                <a:off x="4686630" y="2085468"/>
                <a:ext cx="112780" cy="486054"/>
              </a:xfrm>
              <a:prstGeom prst="bentConnector2">
                <a:avLst/>
              </a:prstGeom>
              <a:ln w="15875">
                <a:solidFill>
                  <a:schemeClr val="accent5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Pentagon 63"/>
              <p:cNvSpPr/>
              <p:nvPr/>
            </p:nvSpPr>
            <p:spPr>
              <a:xfrm rot="16200000">
                <a:off x="3997391" y="2906941"/>
                <a:ext cx="468052" cy="504057"/>
              </a:xfrm>
              <a:prstGeom prst="homePlat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y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65" name="Straight Arrow Connector 64"/>
              <p:cNvCxnSpPr>
                <a:stCxn id="60" idx="4"/>
                <a:endCxn id="64" idx="3"/>
              </p:cNvCxnSpPr>
              <p:nvPr/>
            </p:nvCxnSpPr>
            <p:spPr>
              <a:xfrm rot="16200000" flipH="1">
                <a:off x="4086674" y="2780200"/>
                <a:ext cx="288032" cy="145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Shape 25"/>
            <p:cNvCxnSpPr>
              <a:stCxn id="58" idx="3"/>
              <a:endCxn id="59" idx="1"/>
            </p:cNvCxnSpPr>
            <p:nvPr/>
          </p:nvCxnSpPr>
          <p:spPr>
            <a:xfrm rot="5400000">
              <a:off x="6516905" y="2296310"/>
              <a:ext cx="572487" cy="247713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hape 25"/>
            <p:cNvCxnSpPr>
              <a:stCxn id="58" idx="3"/>
              <a:endCxn id="59" idx="7"/>
            </p:cNvCxnSpPr>
            <p:nvPr/>
          </p:nvCxnSpPr>
          <p:spPr>
            <a:xfrm rot="16200000" flipH="1">
              <a:off x="6766516" y="2294410"/>
              <a:ext cx="572487" cy="251511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Streaming Data through the Kernel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20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rot="5400000">
            <a:off x="4121950" y="1430778"/>
            <a:ext cx="252028" cy="1588"/>
          </a:xfrm>
          <a:prstGeom prst="straightConnector1">
            <a:avLst/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4"/>
          <p:cNvGrpSpPr/>
          <p:nvPr/>
        </p:nvGrpSpPr>
        <p:grpSpPr>
          <a:xfrm>
            <a:off x="3455876" y="1016732"/>
            <a:ext cx="1944216" cy="288032"/>
            <a:chOff x="1187624" y="1556792"/>
            <a:chExt cx="1944216" cy="288032"/>
          </a:xfrm>
        </p:grpSpPr>
        <p:sp>
          <p:nvSpPr>
            <p:cNvPr id="36" name="Flowchart: Process 35"/>
            <p:cNvSpPr/>
            <p:nvPr/>
          </p:nvSpPr>
          <p:spPr>
            <a:xfrm>
              <a:off x="1187624" y="1556792"/>
              <a:ext cx="1944216" cy="288032"/>
            </a:xfrm>
            <a:prstGeom prst="flowChartProcess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000000"/>
                  </a:solidFill>
                  <a:latin typeface="Calibri"/>
                </a:rPr>
                <a:t>5    4    3    2    1    0</a:t>
              </a:r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rot="5400000">
              <a:off x="2663788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2339752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2015716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1691680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1367644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75"/>
          <p:cNvGrpSpPr/>
          <p:nvPr/>
        </p:nvGrpSpPr>
        <p:grpSpPr>
          <a:xfrm>
            <a:off x="3131840" y="5877272"/>
            <a:ext cx="1944216" cy="288032"/>
            <a:chOff x="1187624" y="1556792"/>
            <a:chExt cx="1944216" cy="288032"/>
          </a:xfrm>
        </p:grpSpPr>
        <p:sp>
          <p:nvSpPr>
            <p:cNvPr id="77" name="Flowchart: Process 76"/>
            <p:cNvSpPr/>
            <p:nvPr/>
          </p:nvSpPr>
          <p:spPr>
            <a:xfrm>
              <a:off x="1187624" y="1556792"/>
              <a:ext cx="1944216" cy="288032"/>
            </a:xfrm>
            <a:prstGeom prst="flowChartProcess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r>
                <a:rPr lang="en-GB" dirty="0" smtClean="0">
                  <a:solidFill>
                    <a:srgbClr val="000000"/>
                  </a:solidFill>
                  <a:latin typeface="Calibri"/>
                </a:rPr>
                <a:t>30  31  34  39    </a:t>
              </a:r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>
            <a:xfrm rot="5400000">
              <a:off x="2663788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2339752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2015716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1691680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1367644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Arrow Connector 82"/>
          <p:cNvCxnSpPr/>
          <p:nvPr/>
        </p:nvCxnSpPr>
        <p:spPr>
          <a:xfrm rot="5400000">
            <a:off x="4122744" y="5750464"/>
            <a:ext cx="252028" cy="1588"/>
          </a:xfrm>
          <a:prstGeom prst="straightConnector1">
            <a:avLst/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lowchart: Process 85"/>
          <p:cNvSpPr/>
          <p:nvPr/>
        </p:nvSpPr>
        <p:spPr>
          <a:xfrm>
            <a:off x="4031940" y="4545124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39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Flowchart: Process 86"/>
          <p:cNvSpPr/>
          <p:nvPr/>
        </p:nvSpPr>
        <p:spPr>
          <a:xfrm>
            <a:off x="4031940" y="3392996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9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" name="Flowchart: Process 87"/>
          <p:cNvSpPr/>
          <p:nvPr/>
        </p:nvSpPr>
        <p:spPr>
          <a:xfrm>
            <a:off x="4031940" y="2204864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3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26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/>
          <p:nvPr/>
        </p:nvGrpSpPr>
        <p:grpSpPr>
          <a:xfrm>
            <a:off x="3887924" y="1532430"/>
            <a:ext cx="1741491" cy="4092814"/>
            <a:chOff x="6575898" y="1460422"/>
            <a:chExt cx="1741491" cy="4092814"/>
          </a:xfrm>
        </p:grpSpPr>
        <p:grpSp>
          <p:nvGrpSpPr>
            <p:cNvPr id="5" name="Group 4"/>
            <p:cNvGrpSpPr/>
            <p:nvPr/>
          </p:nvGrpSpPr>
          <p:grpSpPr>
            <a:xfrm>
              <a:off x="6575898" y="1460423"/>
              <a:ext cx="1741491" cy="4092818"/>
              <a:chOff x="3959932" y="548682"/>
              <a:chExt cx="1332148" cy="2844314"/>
            </a:xfrm>
          </p:grpSpPr>
          <p:sp>
            <p:nvSpPr>
              <p:cNvPr id="58" name="Pentagon 57"/>
              <p:cNvSpPr/>
              <p:nvPr/>
            </p:nvSpPr>
            <p:spPr>
              <a:xfrm rot="5400000">
                <a:off x="3994483" y="530679"/>
                <a:ext cx="468052" cy="504057"/>
              </a:xfrm>
              <a:prstGeom prst="homePlat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959932" y="1340768"/>
                <a:ext cx="540060" cy="504056"/>
              </a:xfrm>
              <a:prstGeom prst="ellipse">
                <a:avLst/>
              </a:prstGeom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959932" y="2132856"/>
                <a:ext cx="540060" cy="504056"/>
              </a:xfrm>
              <a:prstGeom prst="ellipse">
                <a:avLst/>
              </a:prstGeom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+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61" name="Straight Arrow Connector 60"/>
              <p:cNvCxnSpPr>
                <a:stCxn id="59" idx="4"/>
                <a:endCxn id="60" idx="0"/>
              </p:cNvCxnSpPr>
              <p:nvPr/>
            </p:nvCxnSpPr>
            <p:spPr>
              <a:xfrm rot="5400000">
                <a:off x="4085946" y="1988840"/>
                <a:ext cx="288032" cy="158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Flowchart: Process 61"/>
              <p:cNvSpPr/>
              <p:nvPr/>
            </p:nvSpPr>
            <p:spPr>
              <a:xfrm>
                <a:off x="4680012" y="1948589"/>
                <a:ext cx="612068" cy="323515"/>
              </a:xfrm>
              <a:prstGeom prst="flowChartProcess">
                <a:avLst/>
              </a:prstGeom>
              <a:solidFill>
                <a:srgbClr val="FFCD78"/>
              </a:solidFill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rgbClr val="000000"/>
                    </a:solidFill>
                    <a:latin typeface="Calibri"/>
                  </a:rPr>
                  <a:t>30</a:t>
                </a:r>
                <a:endParaRPr lang="en-GB" sz="16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63" name="Shape 62"/>
              <p:cNvCxnSpPr>
                <a:stCxn id="62" idx="2"/>
                <a:endCxn id="60" idx="6"/>
              </p:cNvCxnSpPr>
              <p:nvPr/>
            </p:nvCxnSpPr>
            <p:spPr>
              <a:xfrm rot="5400000">
                <a:off x="4686630" y="2085468"/>
                <a:ext cx="112780" cy="486054"/>
              </a:xfrm>
              <a:prstGeom prst="bentConnector2">
                <a:avLst/>
              </a:prstGeom>
              <a:ln w="15875">
                <a:solidFill>
                  <a:schemeClr val="accent5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Pentagon 63"/>
              <p:cNvSpPr/>
              <p:nvPr/>
            </p:nvSpPr>
            <p:spPr>
              <a:xfrm rot="16200000">
                <a:off x="3997391" y="2906941"/>
                <a:ext cx="468052" cy="504057"/>
              </a:xfrm>
              <a:prstGeom prst="homePlat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y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65" name="Straight Arrow Connector 64"/>
              <p:cNvCxnSpPr>
                <a:stCxn id="60" idx="4"/>
                <a:endCxn id="64" idx="3"/>
              </p:cNvCxnSpPr>
              <p:nvPr/>
            </p:nvCxnSpPr>
            <p:spPr>
              <a:xfrm rot="16200000" flipH="1">
                <a:off x="4086674" y="2780200"/>
                <a:ext cx="288032" cy="145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Shape 25"/>
            <p:cNvCxnSpPr>
              <a:stCxn id="58" idx="3"/>
              <a:endCxn id="59" idx="1"/>
            </p:cNvCxnSpPr>
            <p:nvPr/>
          </p:nvCxnSpPr>
          <p:spPr>
            <a:xfrm rot="5400000">
              <a:off x="6516905" y="2296310"/>
              <a:ext cx="572487" cy="247713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hape 25"/>
            <p:cNvCxnSpPr>
              <a:stCxn id="58" idx="3"/>
              <a:endCxn id="59" idx="7"/>
            </p:cNvCxnSpPr>
            <p:nvPr/>
          </p:nvCxnSpPr>
          <p:spPr>
            <a:xfrm rot="16200000" flipH="1">
              <a:off x="6766516" y="2294410"/>
              <a:ext cx="572487" cy="251511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Streaming Data through the Kernel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21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rot="5400000">
            <a:off x="4121950" y="1430778"/>
            <a:ext cx="252028" cy="1588"/>
          </a:xfrm>
          <a:prstGeom prst="straightConnector1">
            <a:avLst/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4"/>
          <p:cNvGrpSpPr/>
          <p:nvPr/>
        </p:nvGrpSpPr>
        <p:grpSpPr>
          <a:xfrm>
            <a:off x="3779912" y="1016732"/>
            <a:ext cx="1944216" cy="288032"/>
            <a:chOff x="1187624" y="1556792"/>
            <a:chExt cx="1944216" cy="288032"/>
          </a:xfrm>
        </p:grpSpPr>
        <p:sp>
          <p:nvSpPr>
            <p:cNvPr id="36" name="Flowchart: Process 35"/>
            <p:cNvSpPr/>
            <p:nvPr/>
          </p:nvSpPr>
          <p:spPr>
            <a:xfrm>
              <a:off x="1187624" y="1556792"/>
              <a:ext cx="1944216" cy="288032"/>
            </a:xfrm>
            <a:prstGeom prst="flowChartProcess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000000"/>
                  </a:solidFill>
                  <a:latin typeface="Calibri"/>
                </a:rPr>
                <a:t>5    4    3    2    1    0</a:t>
              </a:r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rot="5400000">
              <a:off x="2663788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2339752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2015716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1691680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1367644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75"/>
          <p:cNvGrpSpPr/>
          <p:nvPr/>
        </p:nvGrpSpPr>
        <p:grpSpPr>
          <a:xfrm>
            <a:off x="2771800" y="5877272"/>
            <a:ext cx="1944216" cy="288032"/>
            <a:chOff x="1187624" y="1556792"/>
            <a:chExt cx="1944216" cy="288032"/>
          </a:xfrm>
        </p:grpSpPr>
        <p:sp>
          <p:nvSpPr>
            <p:cNvPr id="77" name="Flowchart: Process 76"/>
            <p:cNvSpPr/>
            <p:nvPr/>
          </p:nvSpPr>
          <p:spPr>
            <a:xfrm>
              <a:off x="1187624" y="1556792"/>
              <a:ext cx="1944216" cy="288032"/>
            </a:xfrm>
            <a:prstGeom prst="flowChartProcess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r>
                <a:rPr lang="en-GB" dirty="0" smtClean="0">
                  <a:solidFill>
                    <a:srgbClr val="000000"/>
                  </a:solidFill>
                  <a:latin typeface="Calibri"/>
                </a:rPr>
                <a:t>30  31  34  39 </a:t>
              </a: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GB" dirty="0" smtClean="0">
                  <a:solidFill>
                    <a:srgbClr val="000000"/>
                  </a:solidFill>
                  <a:latin typeface="Calibri"/>
                </a:rPr>
                <a:t>46    </a:t>
              </a:r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>
            <a:xfrm rot="5400000">
              <a:off x="2663788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2339752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2015716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1691680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1367644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Arrow Connector 82"/>
          <p:cNvCxnSpPr/>
          <p:nvPr/>
        </p:nvCxnSpPr>
        <p:spPr>
          <a:xfrm rot="5400000">
            <a:off x="4122744" y="5750464"/>
            <a:ext cx="252028" cy="1588"/>
          </a:xfrm>
          <a:prstGeom prst="straightConnector1">
            <a:avLst/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lowchart: Process 85"/>
          <p:cNvSpPr/>
          <p:nvPr/>
        </p:nvSpPr>
        <p:spPr>
          <a:xfrm>
            <a:off x="4031940" y="4545124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46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Flowchart: Process 86"/>
          <p:cNvSpPr/>
          <p:nvPr/>
        </p:nvSpPr>
        <p:spPr>
          <a:xfrm>
            <a:off x="4031940" y="3392996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16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" name="Flowchart: Process 87"/>
          <p:cNvSpPr/>
          <p:nvPr/>
        </p:nvSpPr>
        <p:spPr>
          <a:xfrm>
            <a:off x="4031940" y="2204864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4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358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/>
          <p:nvPr/>
        </p:nvGrpSpPr>
        <p:grpSpPr>
          <a:xfrm>
            <a:off x="3887924" y="1532430"/>
            <a:ext cx="1741491" cy="4092814"/>
            <a:chOff x="6575898" y="1460422"/>
            <a:chExt cx="1741491" cy="4092814"/>
          </a:xfrm>
        </p:grpSpPr>
        <p:grpSp>
          <p:nvGrpSpPr>
            <p:cNvPr id="5" name="Group 4"/>
            <p:cNvGrpSpPr/>
            <p:nvPr/>
          </p:nvGrpSpPr>
          <p:grpSpPr>
            <a:xfrm>
              <a:off x="6575898" y="1460423"/>
              <a:ext cx="1741491" cy="4092818"/>
              <a:chOff x="3959932" y="548682"/>
              <a:chExt cx="1332148" cy="2844314"/>
            </a:xfrm>
          </p:grpSpPr>
          <p:sp>
            <p:nvSpPr>
              <p:cNvPr id="58" name="Pentagon 57"/>
              <p:cNvSpPr/>
              <p:nvPr/>
            </p:nvSpPr>
            <p:spPr>
              <a:xfrm rot="5400000">
                <a:off x="3994483" y="530679"/>
                <a:ext cx="468052" cy="504057"/>
              </a:xfrm>
              <a:prstGeom prst="homePlat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959932" y="1340768"/>
                <a:ext cx="540060" cy="504056"/>
              </a:xfrm>
              <a:prstGeom prst="ellipse">
                <a:avLst/>
              </a:prstGeom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959932" y="2132856"/>
                <a:ext cx="540060" cy="504056"/>
              </a:xfrm>
              <a:prstGeom prst="ellipse">
                <a:avLst/>
              </a:prstGeom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+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61" name="Straight Arrow Connector 60"/>
              <p:cNvCxnSpPr>
                <a:stCxn id="59" idx="4"/>
                <a:endCxn id="60" idx="0"/>
              </p:cNvCxnSpPr>
              <p:nvPr/>
            </p:nvCxnSpPr>
            <p:spPr>
              <a:xfrm rot="5400000">
                <a:off x="4085946" y="1988840"/>
                <a:ext cx="288032" cy="158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Flowchart: Process 61"/>
              <p:cNvSpPr/>
              <p:nvPr/>
            </p:nvSpPr>
            <p:spPr>
              <a:xfrm>
                <a:off x="4680012" y="1948589"/>
                <a:ext cx="612068" cy="323515"/>
              </a:xfrm>
              <a:prstGeom prst="flowChartProcess">
                <a:avLst/>
              </a:prstGeom>
              <a:solidFill>
                <a:srgbClr val="FFCD78"/>
              </a:solidFill>
              <a:ln w="952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rgbClr val="000000"/>
                    </a:solidFill>
                    <a:latin typeface="Calibri"/>
                  </a:rPr>
                  <a:t>30</a:t>
                </a:r>
                <a:endParaRPr lang="en-GB" sz="16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63" name="Shape 62"/>
              <p:cNvCxnSpPr>
                <a:stCxn id="62" idx="2"/>
                <a:endCxn id="60" idx="6"/>
              </p:cNvCxnSpPr>
              <p:nvPr/>
            </p:nvCxnSpPr>
            <p:spPr>
              <a:xfrm rot="5400000">
                <a:off x="4686630" y="2085468"/>
                <a:ext cx="112780" cy="486054"/>
              </a:xfrm>
              <a:prstGeom prst="bentConnector2">
                <a:avLst/>
              </a:prstGeom>
              <a:ln w="15875">
                <a:solidFill>
                  <a:schemeClr val="accent5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Pentagon 63"/>
              <p:cNvSpPr/>
              <p:nvPr/>
            </p:nvSpPr>
            <p:spPr>
              <a:xfrm rot="16200000">
                <a:off x="3997391" y="2906941"/>
                <a:ext cx="468052" cy="504057"/>
              </a:xfrm>
              <a:prstGeom prst="homePlat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GB" dirty="0" smtClean="0">
                    <a:solidFill>
                      <a:srgbClr val="FFFFFF"/>
                    </a:solidFill>
                    <a:latin typeface="Calibri"/>
                  </a:rPr>
                  <a:t>y</a:t>
                </a:r>
                <a:endParaRPr lang="en-GB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65" name="Straight Arrow Connector 64"/>
              <p:cNvCxnSpPr>
                <a:stCxn id="60" idx="4"/>
                <a:endCxn id="64" idx="3"/>
              </p:cNvCxnSpPr>
              <p:nvPr/>
            </p:nvCxnSpPr>
            <p:spPr>
              <a:xfrm rot="16200000" flipH="1">
                <a:off x="4086674" y="2780200"/>
                <a:ext cx="288032" cy="145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Shape 25"/>
            <p:cNvCxnSpPr>
              <a:stCxn id="58" idx="3"/>
              <a:endCxn id="59" idx="1"/>
            </p:cNvCxnSpPr>
            <p:nvPr/>
          </p:nvCxnSpPr>
          <p:spPr>
            <a:xfrm rot="5400000">
              <a:off x="6516905" y="2296310"/>
              <a:ext cx="572487" cy="247713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hape 25"/>
            <p:cNvCxnSpPr>
              <a:stCxn id="58" idx="3"/>
              <a:endCxn id="59" idx="7"/>
            </p:cNvCxnSpPr>
            <p:nvPr/>
          </p:nvCxnSpPr>
          <p:spPr>
            <a:xfrm rot="16200000" flipH="1">
              <a:off x="6766516" y="2294410"/>
              <a:ext cx="572487" cy="251511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Streaming Data through the Kernel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22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rot="5400000">
            <a:off x="4121950" y="1430778"/>
            <a:ext cx="252028" cy="1588"/>
          </a:xfrm>
          <a:prstGeom prst="straightConnector1">
            <a:avLst/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4"/>
          <p:cNvGrpSpPr/>
          <p:nvPr/>
        </p:nvGrpSpPr>
        <p:grpSpPr>
          <a:xfrm>
            <a:off x="4067944" y="1016732"/>
            <a:ext cx="1944216" cy="288032"/>
            <a:chOff x="1187624" y="1556792"/>
            <a:chExt cx="1944216" cy="288032"/>
          </a:xfrm>
        </p:grpSpPr>
        <p:sp>
          <p:nvSpPr>
            <p:cNvPr id="36" name="Flowchart: Process 35"/>
            <p:cNvSpPr/>
            <p:nvPr/>
          </p:nvSpPr>
          <p:spPr>
            <a:xfrm>
              <a:off x="1187624" y="1556792"/>
              <a:ext cx="1944216" cy="288032"/>
            </a:xfrm>
            <a:prstGeom prst="flowChartProcess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000000"/>
                  </a:solidFill>
                  <a:latin typeface="Calibri"/>
                </a:rPr>
                <a:t>5    4    3    2    1    0</a:t>
              </a:r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rot="5400000">
              <a:off x="2663788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2339752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2015716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1691680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1367644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75"/>
          <p:cNvGrpSpPr/>
          <p:nvPr/>
        </p:nvGrpSpPr>
        <p:grpSpPr>
          <a:xfrm>
            <a:off x="2483768" y="5877272"/>
            <a:ext cx="1944216" cy="288032"/>
            <a:chOff x="1187624" y="1556792"/>
            <a:chExt cx="1944216" cy="288032"/>
          </a:xfrm>
        </p:grpSpPr>
        <p:sp>
          <p:nvSpPr>
            <p:cNvPr id="77" name="Flowchart: Process 76"/>
            <p:cNvSpPr/>
            <p:nvPr/>
          </p:nvSpPr>
          <p:spPr>
            <a:xfrm>
              <a:off x="1187624" y="1556792"/>
              <a:ext cx="1944216" cy="288032"/>
            </a:xfrm>
            <a:prstGeom prst="flowChartProcess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0" rtlCol="0" anchor="ctr"/>
            <a:lstStyle/>
            <a:p>
              <a:r>
                <a:rPr lang="en-GB" dirty="0" smtClean="0">
                  <a:solidFill>
                    <a:srgbClr val="000000"/>
                  </a:solidFill>
                  <a:latin typeface="Calibri"/>
                </a:rPr>
                <a:t>30  31  34  39 </a:t>
              </a:r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GB" dirty="0" smtClean="0">
                  <a:solidFill>
                    <a:srgbClr val="000000"/>
                  </a:solidFill>
                  <a:latin typeface="Calibri"/>
                </a:rPr>
                <a:t>46 </a:t>
              </a:r>
              <a:r>
                <a:rPr lang="en-GB" sz="1200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GB" dirty="0" smtClean="0">
                  <a:solidFill>
                    <a:srgbClr val="000000"/>
                  </a:solidFill>
                  <a:latin typeface="Calibri"/>
                </a:rPr>
                <a:t>55    </a:t>
              </a:r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>
            <a:xfrm rot="5400000">
              <a:off x="2663788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2339752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2015716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1691680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1367644" y="1700808"/>
              <a:ext cx="28803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Arrow Connector 82"/>
          <p:cNvCxnSpPr/>
          <p:nvPr/>
        </p:nvCxnSpPr>
        <p:spPr>
          <a:xfrm rot="5400000">
            <a:off x="4122744" y="5750464"/>
            <a:ext cx="252028" cy="1588"/>
          </a:xfrm>
          <a:prstGeom prst="straightConnector1">
            <a:avLst/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Flowchart: Process 85"/>
          <p:cNvSpPr/>
          <p:nvPr/>
        </p:nvSpPr>
        <p:spPr>
          <a:xfrm>
            <a:off x="4031940" y="4545124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55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7" name="Flowchart: Process 86"/>
          <p:cNvSpPr/>
          <p:nvPr/>
        </p:nvSpPr>
        <p:spPr>
          <a:xfrm>
            <a:off x="4031940" y="3392996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25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" name="Flowchart: Process 87"/>
          <p:cNvSpPr/>
          <p:nvPr/>
        </p:nvSpPr>
        <p:spPr>
          <a:xfrm>
            <a:off x="4031940" y="2204864"/>
            <a:ext cx="432048" cy="288032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Calibri"/>
              </a:rPr>
              <a:t>5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291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You can use the full power of Java to write a program that </a:t>
            </a:r>
            <a:r>
              <a:rPr lang="en-GB" i="1" dirty="0" smtClean="0"/>
              <a:t>generates</a:t>
            </a:r>
            <a:r>
              <a:rPr lang="en-GB" dirty="0" smtClean="0"/>
              <a:t> the dataflow graph</a:t>
            </a:r>
          </a:p>
          <a:p>
            <a:r>
              <a:rPr lang="en-GB" dirty="0" smtClean="0"/>
              <a:t>Java </a:t>
            </a:r>
            <a:r>
              <a:rPr lang="en-GB" dirty="0" smtClean="0"/>
              <a:t>statically evaluated</a:t>
            </a:r>
          </a:p>
          <a:p>
            <a:pPr lvl="1"/>
            <a:r>
              <a:rPr lang="en-GB" dirty="0" smtClean="0"/>
              <a:t>variables </a:t>
            </a:r>
            <a:r>
              <a:rPr lang="en-GB" dirty="0" smtClean="0"/>
              <a:t>can be used as constants in hardware</a:t>
            </a:r>
          </a:p>
          <a:p>
            <a:pPr lvl="1"/>
            <a:r>
              <a:rPr lang="en-GB" dirty="0" err="1" smtClean="0"/>
              <a:t>int</a:t>
            </a:r>
            <a:r>
              <a:rPr lang="en-GB" dirty="0" smtClean="0"/>
              <a:t> y; </a:t>
            </a:r>
            <a:r>
              <a:rPr lang="en-GB" dirty="0" err="1" smtClean="0"/>
              <a:t>DFEVar</a:t>
            </a:r>
            <a:r>
              <a:rPr lang="en-GB" dirty="0" smtClean="0"/>
              <a:t> x; x = x + y; </a:t>
            </a:r>
            <a:endParaRPr lang="en-GB" dirty="0" smtClean="0"/>
          </a:p>
          <a:p>
            <a:r>
              <a:rPr lang="en-GB" dirty="0"/>
              <a:t>Java conditionals and loops choose </a:t>
            </a:r>
            <a:r>
              <a:rPr lang="en-GB" i="1" dirty="0"/>
              <a:t>how</a:t>
            </a:r>
            <a:r>
              <a:rPr lang="en-GB" dirty="0"/>
              <a:t> to generate hardware </a:t>
            </a:r>
            <a:r>
              <a:rPr lang="en-GB" dirty="0">
                <a:sym typeface="Wingdings" pitchFamily="2" charset="2"/>
              </a:rPr>
              <a:t> not make run-time </a:t>
            </a:r>
            <a:r>
              <a:rPr lang="en-GB" dirty="0" smtClean="0">
                <a:sym typeface="Wingdings" pitchFamily="2" charset="2"/>
              </a:rPr>
              <a:t>decisions</a:t>
            </a:r>
            <a:endParaRPr lang="en-GB" dirty="0" smtClean="0"/>
          </a:p>
          <a:p>
            <a:r>
              <a:rPr lang="en-GB" dirty="0" smtClean="0"/>
              <a:t>Need type to handle run-time data: </a:t>
            </a:r>
            <a:r>
              <a:rPr lang="en-GB" dirty="0" err="1" smtClean="0"/>
              <a:t>DFEVar</a:t>
            </a:r>
            <a:endParaRPr lang="en-GB" dirty="0" smtClean="0"/>
          </a:p>
          <a:p>
            <a:pPr lvl="1"/>
            <a:r>
              <a:rPr lang="en-GB" dirty="0" err="1"/>
              <a:t>DFEVar</a:t>
            </a:r>
            <a:r>
              <a:rPr lang="en-GB" dirty="0"/>
              <a:t> </a:t>
            </a:r>
            <a:r>
              <a:rPr lang="en-GB" dirty="0" smtClean="0"/>
              <a:t>variables can not be read in Java!</a:t>
            </a:r>
          </a:p>
          <a:p>
            <a:pPr lvl="1"/>
            <a:r>
              <a:rPr lang="en-GB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Cannot do: </a:t>
            </a:r>
            <a:r>
              <a:rPr lang="en-GB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int</a:t>
            </a:r>
            <a:r>
              <a:rPr lang="en-GB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y; </a:t>
            </a:r>
            <a:r>
              <a:rPr lang="en-GB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DFEVar</a:t>
            </a:r>
            <a:r>
              <a:rPr lang="en-GB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x; y = x</a:t>
            </a:r>
            <a:r>
              <a:rPr lang="en-GB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;</a:t>
            </a:r>
            <a:endParaRPr lang="en-GB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MaxJ</a:t>
            </a:r>
            <a:r>
              <a:rPr lang="en-GB" dirty="0" smtClean="0"/>
              <a:t>: Java </a:t>
            </a:r>
            <a:r>
              <a:rPr lang="en-GB" dirty="0" smtClean="0"/>
              <a:t>meta-programming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99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Java </a:t>
            </a:r>
            <a:r>
              <a:rPr lang="en-GB" dirty="0" smtClean="0"/>
              <a:t>Variables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86658" y="1016732"/>
            <a:ext cx="403341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333333"/>
                </a:solidFill>
                <a:latin typeface="Calibri"/>
              </a:rPr>
              <a:t>What’s the value of h if we stream in 1?</a:t>
            </a:r>
          </a:p>
          <a:p>
            <a:endParaRPr lang="en-GB" dirty="0" smtClean="0">
              <a:solidFill>
                <a:srgbClr val="333333"/>
              </a:solidFill>
              <a:latin typeface="Calibri"/>
            </a:endParaRPr>
          </a:p>
          <a:p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DFE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x =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io.input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(“x”, type);</a:t>
            </a:r>
          </a:p>
          <a:p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s = 2;</a:t>
            </a:r>
          </a:p>
          <a:p>
            <a:endParaRPr lang="en-GB" sz="1600" dirty="0" smtClean="0">
              <a:solidFill>
                <a:srgbClr val="3333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s = s + 5;</a:t>
            </a:r>
          </a:p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= x + 10;</a:t>
            </a:r>
          </a:p>
          <a:p>
            <a:endParaRPr lang="en-GB" sz="1600" dirty="0" smtClean="0">
              <a:solidFill>
                <a:srgbClr val="3333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= x + s;</a:t>
            </a:r>
            <a:endParaRPr lang="en-GB" sz="1600" dirty="0">
              <a:solidFill>
                <a:srgbClr val="333333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2" name="Group 33"/>
          <p:cNvGrpSpPr/>
          <p:nvPr/>
        </p:nvGrpSpPr>
        <p:grpSpPr>
          <a:xfrm>
            <a:off x="6165705" y="908720"/>
            <a:ext cx="1790671" cy="2565576"/>
            <a:chOff x="6165705" y="1232756"/>
            <a:chExt cx="1790671" cy="2565576"/>
          </a:xfrm>
        </p:grpSpPr>
        <p:sp>
          <p:nvSpPr>
            <p:cNvPr id="8" name="Oval 7"/>
            <p:cNvSpPr/>
            <p:nvPr/>
          </p:nvSpPr>
          <p:spPr>
            <a:xfrm>
              <a:off x="6201709" y="2665156"/>
              <a:ext cx="706010" cy="725309"/>
            </a:xfrm>
            <a:prstGeom prst="ellipse">
              <a:avLst/>
            </a:prstGeom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FFFFFF"/>
                  </a:solidFill>
                  <a:latin typeface="Calibri"/>
                </a:rPr>
                <a:t>+</a:t>
              </a:r>
              <a:endParaRPr lang="en-GB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201709" y="1765613"/>
              <a:ext cx="706010" cy="725309"/>
            </a:xfrm>
            <a:prstGeom prst="ellipse">
              <a:avLst/>
            </a:prstGeom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FFFFFF"/>
                  </a:solidFill>
                  <a:latin typeface="Calibri"/>
                </a:rPr>
                <a:t>+</a:t>
              </a:r>
              <a:endParaRPr lang="en-GB" dirty="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10" name="Straight Arrow Connector 9"/>
            <p:cNvCxnSpPr>
              <a:stCxn id="8" idx="4"/>
            </p:cNvCxnSpPr>
            <p:nvPr/>
          </p:nvCxnSpPr>
          <p:spPr>
            <a:xfrm rot="16200000" flipH="1">
              <a:off x="6360208" y="3584970"/>
              <a:ext cx="396046" cy="703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endCxn id="9" idx="0"/>
            </p:cNvCxnSpPr>
            <p:nvPr/>
          </p:nvCxnSpPr>
          <p:spPr>
            <a:xfrm rot="16200000" flipH="1">
              <a:off x="6303618" y="1514516"/>
              <a:ext cx="499383" cy="281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Process 11"/>
            <p:cNvSpPr/>
            <p:nvPr/>
          </p:nvSpPr>
          <p:spPr>
            <a:xfrm>
              <a:off x="7156231" y="1669866"/>
              <a:ext cx="800145" cy="282970"/>
            </a:xfrm>
            <a:prstGeom prst="flowChartProcess">
              <a:avLst/>
            </a:prstGeom>
            <a:solidFill>
              <a:srgbClr val="FFCD78"/>
            </a:solidFill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rgbClr val="000000"/>
                  </a:solidFill>
                  <a:latin typeface="Calibri"/>
                </a:rPr>
                <a:t>10</a:t>
              </a: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3" name="Shape 12"/>
            <p:cNvCxnSpPr>
              <a:stCxn id="12" idx="2"/>
              <a:endCxn id="9" idx="6"/>
            </p:cNvCxnSpPr>
            <p:nvPr/>
          </p:nvCxnSpPr>
          <p:spPr>
            <a:xfrm rot="5400000">
              <a:off x="7144296" y="1716260"/>
              <a:ext cx="175432" cy="648585"/>
            </a:xfrm>
            <a:prstGeom prst="bentConnector2">
              <a:avLst/>
            </a:prstGeom>
            <a:ln w="15875">
              <a:solidFill>
                <a:schemeClr val="accent5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4"/>
              <a:endCxn id="8" idx="0"/>
            </p:cNvCxnSpPr>
            <p:nvPr/>
          </p:nvCxnSpPr>
          <p:spPr>
            <a:xfrm rot="5400000">
              <a:off x="6467597" y="2578039"/>
              <a:ext cx="174234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lowchart: Process 19"/>
            <p:cNvSpPr/>
            <p:nvPr/>
          </p:nvSpPr>
          <p:spPr>
            <a:xfrm>
              <a:off x="6165705" y="1232756"/>
              <a:ext cx="800145" cy="288032"/>
            </a:xfrm>
            <a:prstGeom prst="flowChartProcess">
              <a:avLst/>
            </a:prstGeom>
            <a:solidFill>
              <a:srgbClr val="FFCD78"/>
            </a:solidFill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rgbClr val="000000"/>
                  </a:solidFill>
                  <a:latin typeface="Calibri"/>
                </a:rPr>
                <a:t>1</a:t>
              </a: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Flowchart: Process 21"/>
            <p:cNvSpPr/>
            <p:nvPr/>
          </p:nvSpPr>
          <p:spPr>
            <a:xfrm>
              <a:off x="7137813" y="2569966"/>
              <a:ext cx="800145" cy="282970"/>
            </a:xfrm>
            <a:prstGeom prst="flowChartProcess">
              <a:avLst/>
            </a:prstGeom>
            <a:solidFill>
              <a:srgbClr val="FFCD78"/>
            </a:solidFill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rgbClr val="000000"/>
                  </a:solidFill>
                  <a:latin typeface="Calibri"/>
                </a:rPr>
                <a:t>7</a:t>
              </a: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23" name="Shape 22"/>
            <p:cNvCxnSpPr>
              <a:stCxn id="22" idx="2"/>
              <a:endCxn id="8" idx="6"/>
            </p:cNvCxnSpPr>
            <p:nvPr/>
          </p:nvCxnSpPr>
          <p:spPr>
            <a:xfrm rot="5400000">
              <a:off x="7135366" y="2625290"/>
              <a:ext cx="174875" cy="630167"/>
            </a:xfrm>
            <a:prstGeom prst="bentConnector2">
              <a:avLst/>
            </a:prstGeom>
            <a:ln w="15875">
              <a:solidFill>
                <a:schemeClr val="accent5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588224" y="3429000"/>
              <a:ext cx="9721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333333"/>
                  </a:solidFill>
                  <a:latin typeface="Calibri"/>
                </a:rPr>
                <a:t>18</a:t>
              </a:r>
              <a:endParaRPr lang="en-GB" b="1" dirty="0">
                <a:solidFill>
                  <a:srgbClr val="333333"/>
                </a:solidFill>
                <a:latin typeface="Calibri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187624" y="3753036"/>
            <a:ext cx="40684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333333"/>
                </a:solidFill>
                <a:latin typeface="Calibri"/>
              </a:rPr>
              <a:t>What’s the value of s if we stream in 1?</a:t>
            </a:r>
          </a:p>
          <a:p>
            <a:endParaRPr lang="en-GB" dirty="0" smtClean="0">
              <a:solidFill>
                <a:srgbClr val="333333"/>
              </a:solidFill>
              <a:latin typeface="Calibri"/>
            </a:endParaRPr>
          </a:p>
          <a:p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DFE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x =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io.input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(“x”, type);</a:t>
            </a:r>
          </a:p>
          <a:p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s = 2;</a:t>
            </a:r>
          </a:p>
          <a:p>
            <a:endParaRPr lang="en-GB" sz="1600" dirty="0" smtClean="0">
              <a:solidFill>
                <a:srgbClr val="3333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s = s + 5;</a:t>
            </a:r>
          </a:p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= x + 10;</a:t>
            </a:r>
          </a:p>
          <a:p>
            <a:endParaRPr lang="en-GB" sz="1600" dirty="0" smtClean="0">
              <a:solidFill>
                <a:srgbClr val="3333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s = x + s;</a:t>
            </a:r>
            <a:endParaRPr lang="en-GB" sz="1600" dirty="0">
              <a:solidFill>
                <a:srgbClr val="333333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6" name="Group 37"/>
          <p:cNvGrpSpPr/>
          <p:nvPr/>
        </p:nvGrpSpPr>
        <p:grpSpPr>
          <a:xfrm>
            <a:off x="5040052" y="3753036"/>
            <a:ext cx="3456384" cy="2651522"/>
            <a:chOff x="5508104" y="3753036"/>
            <a:chExt cx="3456384" cy="2651522"/>
          </a:xfrm>
        </p:grpSpPr>
        <p:sp>
          <p:nvSpPr>
            <p:cNvPr id="36" name="&quot;No&quot; Symbol 35"/>
            <p:cNvSpPr/>
            <p:nvPr/>
          </p:nvSpPr>
          <p:spPr>
            <a:xfrm>
              <a:off x="6228184" y="3753036"/>
              <a:ext cx="1944216" cy="1728192"/>
            </a:xfrm>
            <a:prstGeom prst="noSmoking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508104" y="5481228"/>
              <a:ext cx="34563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333333"/>
                  </a:solidFill>
                  <a:latin typeface="Calibri"/>
                </a:rPr>
                <a:t>Compile error. </a:t>
              </a:r>
            </a:p>
            <a:p>
              <a:pPr algn="ctr"/>
              <a:r>
                <a:rPr lang="en-GB" dirty="0" smtClean="0">
                  <a:solidFill>
                    <a:srgbClr val="333333"/>
                  </a:solidFill>
                  <a:latin typeface="Calibri"/>
                </a:rPr>
                <a:t>You can’t assign a hardware value to a Java </a:t>
              </a:r>
              <a:r>
                <a:rPr lang="en-GB" dirty="0" err="1" smtClean="0">
                  <a:solidFill>
                    <a:srgbClr val="333333"/>
                  </a:solidFill>
                  <a:latin typeface="Calibri"/>
                </a:rPr>
                <a:t>int</a:t>
              </a:r>
              <a:endParaRPr lang="en-GB" dirty="0">
                <a:solidFill>
                  <a:srgbClr val="333333"/>
                </a:solidFill>
                <a:latin typeface="Calibri"/>
              </a:endParaRPr>
            </a:p>
          </p:txBody>
        </p:sp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24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55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Control </a:t>
            </a:r>
            <a:r>
              <a:rPr lang="en-GB" dirty="0" smtClean="0"/>
              <a:t>Statements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25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2100" y="1376772"/>
            <a:ext cx="3276364" cy="3780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84826" y="1448780"/>
            <a:ext cx="2757810" cy="3651426"/>
            <a:chOff x="1777873" y="1177453"/>
            <a:chExt cx="2757810" cy="3651426"/>
          </a:xfrm>
        </p:grpSpPr>
        <p:sp>
          <p:nvSpPr>
            <p:cNvPr id="9" name="Pentagon 8"/>
            <p:cNvSpPr/>
            <p:nvPr/>
          </p:nvSpPr>
          <p:spPr>
            <a:xfrm rot="5400000">
              <a:off x="2741138" y="1220537"/>
              <a:ext cx="389832" cy="303664"/>
            </a:xfrm>
            <a:prstGeom prst="homePlate">
              <a:avLst>
                <a:gd name="adj" fmla="val 75290"/>
              </a:avLst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>
                <a:lnSpc>
                  <a:spcPct val="80000"/>
                </a:lnSpc>
              </a:pPr>
              <a:r>
                <a:rPr lang="en-GB" sz="1400" dirty="0" smtClean="0">
                  <a:solidFill>
                    <a:srgbClr val="333333"/>
                  </a:solidFill>
                  <a:latin typeface="Calibri"/>
                </a:rPr>
                <a:t>x</a:t>
              </a:r>
              <a:endParaRPr lang="en-GB" sz="1400" dirty="0">
                <a:solidFill>
                  <a:srgbClr val="333333"/>
                </a:solidFill>
                <a:latin typeface="Calibri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690521" y="2598800"/>
              <a:ext cx="478380" cy="4758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smtClean="0">
                  <a:solidFill>
                    <a:srgbClr val="000000"/>
                  </a:solidFill>
                  <a:latin typeface="Calibri"/>
                </a:rPr>
                <a:t>+</a:t>
              </a:r>
              <a:endParaRPr lang="en-GB" sz="2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" name="Flowchart: Process 11"/>
            <p:cNvSpPr/>
            <p:nvPr/>
          </p:nvSpPr>
          <p:spPr>
            <a:xfrm>
              <a:off x="3168650" y="2334795"/>
              <a:ext cx="468829" cy="238137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rgbClr val="000000"/>
                  </a:solidFill>
                  <a:latin typeface="Calibri"/>
                </a:rPr>
                <a:t>1</a:t>
              </a:r>
              <a:endParaRPr lang="en-GB" sz="120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2" name="Shape 12"/>
            <p:cNvCxnSpPr>
              <a:stCxn id="11" idx="2"/>
              <a:endCxn id="10" idx="6"/>
            </p:cNvCxnSpPr>
            <p:nvPr/>
          </p:nvCxnSpPr>
          <p:spPr>
            <a:xfrm rot="5400000">
              <a:off x="3154091" y="2587742"/>
              <a:ext cx="263785" cy="234164"/>
            </a:xfrm>
            <a:prstGeom prst="bentConnector2">
              <a:avLst/>
            </a:prstGeom>
            <a:ln w="317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Pentagon 12"/>
            <p:cNvSpPr/>
            <p:nvPr/>
          </p:nvSpPr>
          <p:spPr>
            <a:xfrm rot="16200000">
              <a:off x="3209464" y="4460659"/>
              <a:ext cx="417913" cy="318527"/>
            </a:xfrm>
            <a:prstGeom prst="homePlate">
              <a:avLst>
                <a:gd name="adj" fmla="val 58728"/>
              </a:avLst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sz="1400" dirty="0" smtClean="0">
                  <a:solidFill>
                    <a:srgbClr val="000000"/>
                  </a:solidFill>
                  <a:latin typeface="Calibri"/>
                </a:rPr>
                <a:t>y</a:t>
              </a:r>
              <a:endParaRPr lang="en-GB" sz="1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638098" y="2566972"/>
              <a:ext cx="448788" cy="48167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smtClean="0">
                  <a:solidFill>
                    <a:srgbClr val="000000"/>
                  </a:solidFill>
                  <a:latin typeface="Calibri"/>
                </a:rPr>
                <a:t>-</a:t>
              </a:r>
              <a:endParaRPr lang="en-GB" sz="2800" b="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" name="Flowchart: Process 16"/>
            <p:cNvSpPr/>
            <p:nvPr/>
          </p:nvSpPr>
          <p:spPr>
            <a:xfrm>
              <a:off x="4072693" y="2326856"/>
              <a:ext cx="462990" cy="232194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rgbClr val="000000"/>
                  </a:solidFill>
                  <a:latin typeface="Calibri"/>
                </a:rPr>
                <a:t>1</a:t>
              </a:r>
              <a:endParaRPr lang="en-GB" sz="120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6" name="Shape 17"/>
            <p:cNvCxnSpPr>
              <a:stCxn id="15" idx="2"/>
              <a:endCxn id="14" idx="6"/>
            </p:cNvCxnSpPr>
            <p:nvPr/>
          </p:nvCxnSpPr>
          <p:spPr>
            <a:xfrm rot="5400000">
              <a:off x="4071158" y="2574778"/>
              <a:ext cx="248759" cy="217302"/>
            </a:xfrm>
            <a:prstGeom prst="bentConnector2">
              <a:avLst/>
            </a:prstGeom>
            <a:ln w="317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1777873" y="2637784"/>
              <a:ext cx="435428" cy="4628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 smtClean="0">
                  <a:solidFill>
                    <a:srgbClr val="000000"/>
                  </a:solidFill>
                  <a:latin typeface="Calibri"/>
                </a:rPr>
                <a:t>&gt;</a:t>
              </a:r>
              <a:endParaRPr lang="en-GB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" name="Flowchart: Process 26"/>
            <p:cNvSpPr/>
            <p:nvPr/>
          </p:nvSpPr>
          <p:spPr>
            <a:xfrm>
              <a:off x="2214933" y="2341676"/>
              <a:ext cx="472929" cy="236424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rgbClr val="000000"/>
                  </a:solidFill>
                  <a:latin typeface="Calibri"/>
                </a:rPr>
                <a:t>10</a:t>
              </a:r>
              <a:endParaRPr lang="en-GB" sz="120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9" name="Shape 27"/>
            <p:cNvCxnSpPr>
              <a:stCxn id="18" idx="2"/>
              <a:endCxn id="17" idx="6"/>
            </p:cNvCxnSpPr>
            <p:nvPr/>
          </p:nvCxnSpPr>
          <p:spPr>
            <a:xfrm rot="5400000">
              <a:off x="2186798" y="2604604"/>
              <a:ext cx="291104" cy="238097"/>
            </a:xfrm>
            <a:prstGeom prst="bentConnector2">
              <a:avLst/>
            </a:prstGeom>
            <a:ln w="3175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lowchart: Manual Operation 28"/>
            <p:cNvSpPr/>
            <p:nvPr/>
          </p:nvSpPr>
          <p:spPr>
            <a:xfrm>
              <a:off x="2694462" y="3424701"/>
              <a:ext cx="1445738" cy="260672"/>
            </a:xfrm>
            <a:prstGeom prst="flowChartManualOperation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21" name="Straight Arrow Connector 20"/>
            <p:cNvCxnSpPr>
              <a:stCxn id="10" idx="4"/>
            </p:cNvCxnSpPr>
            <p:nvPr/>
          </p:nvCxnSpPr>
          <p:spPr>
            <a:xfrm>
              <a:off x="2929711" y="3074634"/>
              <a:ext cx="8382" cy="36384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881137" y="3051315"/>
              <a:ext cx="585" cy="36117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>
              <a:stCxn id="9" idx="3"/>
              <a:endCxn id="10" idx="0"/>
            </p:cNvCxnSpPr>
            <p:nvPr/>
          </p:nvCxnSpPr>
          <p:spPr>
            <a:xfrm rot="5400000">
              <a:off x="2417126" y="2079870"/>
              <a:ext cx="1031515" cy="6343"/>
            </a:xfrm>
            <a:prstGeom prst="bentConnector3">
              <a:avLst>
                <a:gd name="adj1" fmla="val 50000"/>
              </a:avLst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3"/>
            <p:cNvCxnSpPr>
              <a:stCxn id="9" idx="3"/>
              <a:endCxn id="17" idx="0"/>
            </p:cNvCxnSpPr>
            <p:nvPr/>
          </p:nvCxnSpPr>
          <p:spPr>
            <a:xfrm rot="5400000">
              <a:off x="1930572" y="1632301"/>
              <a:ext cx="1070499" cy="940467"/>
            </a:xfrm>
            <a:prstGeom prst="bentConnector3">
              <a:avLst>
                <a:gd name="adj1" fmla="val 50000"/>
              </a:avLst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9" idx="3"/>
              <a:endCxn id="14" idx="0"/>
            </p:cNvCxnSpPr>
            <p:nvPr/>
          </p:nvCxnSpPr>
          <p:spPr>
            <a:xfrm rot="16200000" flipH="1">
              <a:off x="2899430" y="1603909"/>
              <a:ext cx="999687" cy="926438"/>
            </a:xfrm>
            <a:prstGeom prst="bentConnector3">
              <a:avLst>
                <a:gd name="adj1" fmla="val 53176"/>
              </a:avLst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stCxn id="17" idx="4"/>
              <a:endCxn id="20" idx="1"/>
            </p:cNvCxnSpPr>
            <p:nvPr/>
          </p:nvCxnSpPr>
          <p:spPr>
            <a:xfrm rot="16200000" flipH="1">
              <a:off x="2190105" y="2906105"/>
              <a:ext cx="454413" cy="843449"/>
            </a:xfrm>
            <a:prstGeom prst="bentConnector2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0" idx="2"/>
              <a:endCxn id="13" idx="3"/>
            </p:cNvCxnSpPr>
            <p:nvPr/>
          </p:nvCxnSpPr>
          <p:spPr>
            <a:xfrm>
              <a:off x="3417331" y="3685373"/>
              <a:ext cx="1090" cy="72559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79512" y="2168860"/>
            <a:ext cx="61206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lass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SimpleKernel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extends Kernel { </a:t>
            </a:r>
            <a:endParaRPr lang="en-GB" sz="1600" dirty="0">
              <a:solidFill>
                <a:srgbClr val="3333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SimpleKernel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DFE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x = </a:t>
            </a:r>
            <a:r>
              <a:rPr lang="en-GB" sz="1600" b="1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io.input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(“x”, </a:t>
            </a:r>
            <a:r>
              <a:rPr lang="en-GB" sz="1600" b="1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dfe</a:t>
            </a:r>
            <a:r>
              <a:rPr lang="en-GB" sz="1600" b="1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Fix</a:t>
            </a:r>
            <a:r>
              <a:rPr lang="en-GB" sz="1600" b="1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(24)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DFE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result = (x&gt;10) ? x+1 : x-1;</a:t>
            </a:r>
          </a:p>
          <a:p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GB" sz="1600" b="1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io.output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(“y”, result,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dfe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Fix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(25));</a:t>
            </a:r>
          </a:p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  }</a:t>
            </a:r>
          </a:p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en-GB" sz="1600" dirty="0" smtClean="0">
              <a:solidFill>
                <a:srgbClr val="333333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4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994122"/>
          </a:xfrm>
        </p:spPr>
        <p:txBody>
          <a:bodyPr>
            <a:normAutofit/>
          </a:bodyPr>
          <a:lstStyle/>
          <a:p>
            <a:r>
              <a:rPr lang="en-GB" dirty="0" smtClean="0"/>
              <a:t>Example</a:t>
            </a:r>
            <a:r>
              <a:rPr lang="en-GB" dirty="0"/>
              <a:t>: </a:t>
            </a:r>
            <a:r>
              <a:rPr lang="en-GB" dirty="0" smtClean="0"/>
              <a:t>Loops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486962" y="1120095"/>
            <a:ext cx="45725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333333"/>
                </a:solidFill>
                <a:latin typeface="Calibri"/>
              </a:rPr>
              <a:t>What dataflow graph is generated?</a:t>
            </a:r>
          </a:p>
          <a:p>
            <a:endParaRPr lang="en-GB" sz="1600" dirty="0" smtClean="0">
              <a:solidFill>
                <a:srgbClr val="333333"/>
              </a:solidFill>
              <a:latin typeface="Calibri"/>
            </a:endParaRPr>
          </a:p>
          <a:p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DFEVar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x =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io.input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(“x”, type);</a:t>
            </a:r>
          </a:p>
          <a:p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DFEVar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y = x;</a:t>
            </a:r>
          </a:p>
          <a:p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for (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= 1;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&lt;= 3;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++) {</a:t>
            </a:r>
          </a:p>
          <a:p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	y = y +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io.output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(“y”, y, type);</a:t>
            </a:r>
          </a:p>
        </p:txBody>
      </p:sp>
      <p:grpSp>
        <p:nvGrpSpPr>
          <p:cNvPr id="2" name="Group 35"/>
          <p:cNvGrpSpPr/>
          <p:nvPr/>
        </p:nvGrpSpPr>
        <p:grpSpPr>
          <a:xfrm>
            <a:off x="6106873" y="1124744"/>
            <a:ext cx="1741491" cy="4720808"/>
            <a:chOff x="6106873" y="1124744"/>
            <a:chExt cx="1741491" cy="4720808"/>
          </a:xfrm>
        </p:grpSpPr>
        <p:sp>
          <p:nvSpPr>
            <p:cNvPr id="15" name="Pentagon 14"/>
            <p:cNvSpPr/>
            <p:nvPr/>
          </p:nvSpPr>
          <p:spPr>
            <a:xfrm rot="5400000">
              <a:off x="6121228" y="1132023"/>
              <a:ext cx="673502" cy="658944"/>
            </a:xfrm>
            <a:prstGeom prst="homePlat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 smtClean="0">
                  <a:solidFill>
                    <a:srgbClr val="FFFFFF"/>
                  </a:solidFill>
                  <a:latin typeface="Calibri"/>
                </a:rPr>
                <a:t>x</a:t>
              </a:r>
              <a:endParaRPr lang="en-GB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106873" y="2061563"/>
              <a:ext cx="706010" cy="725309"/>
            </a:xfrm>
            <a:prstGeom prst="ellipse">
              <a:avLst/>
            </a:prstGeom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FFFFFF"/>
                  </a:solidFill>
                  <a:latin typeface="Calibri"/>
                </a:rPr>
                <a:t>+</a:t>
              </a:r>
              <a:endParaRPr lang="en-GB" dirty="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17" name="Straight Arrow Connector 16"/>
            <p:cNvCxnSpPr>
              <a:stCxn id="15" idx="3"/>
              <a:endCxn id="16" idx="0"/>
            </p:cNvCxnSpPr>
            <p:nvPr/>
          </p:nvCxnSpPr>
          <p:spPr>
            <a:xfrm rot="16200000" flipH="1">
              <a:off x="6327270" y="1928954"/>
              <a:ext cx="263317" cy="189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lowchart: Process 17"/>
            <p:cNvSpPr/>
            <p:nvPr/>
          </p:nvSpPr>
          <p:spPr>
            <a:xfrm>
              <a:off x="7048219" y="1796412"/>
              <a:ext cx="800145" cy="465521"/>
            </a:xfrm>
            <a:prstGeom prst="flowChartProcess">
              <a:avLst/>
            </a:prstGeom>
            <a:solidFill>
              <a:srgbClr val="FFCD78"/>
            </a:solidFill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rgbClr val="000000"/>
                  </a:solidFill>
                  <a:latin typeface="Calibri"/>
                </a:rPr>
                <a:t>1</a:t>
              </a: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19" name="Shape 18"/>
            <p:cNvCxnSpPr>
              <a:stCxn id="18" idx="2"/>
              <a:endCxn id="16" idx="6"/>
            </p:cNvCxnSpPr>
            <p:nvPr/>
          </p:nvCxnSpPr>
          <p:spPr>
            <a:xfrm rot="5400000">
              <a:off x="7049446" y="2025372"/>
              <a:ext cx="162284" cy="635409"/>
            </a:xfrm>
            <a:prstGeom prst="bentConnector2">
              <a:avLst/>
            </a:prstGeom>
            <a:ln w="15875">
              <a:solidFill>
                <a:schemeClr val="accent5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entagon 19"/>
            <p:cNvSpPr/>
            <p:nvPr/>
          </p:nvSpPr>
          <p:spPr>
            <a:xfrm rot="16200000">
              <a:off x="6125029" y="5179329"/>
              <a:ext cx="673502" cy="658944"/>
            </a:xfrm>
            <a:prstGeom prst="homePlat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 smtClean="0">
                  <a:solidFill>
                    <a:srgbClr val="FFFFFF"/>
                  </a:solidFill>
                  <a:latin typeface="Calibri"/>
                </a:rPr>
                <a:t>y</a:t>
              </a:r>
              <a:endParaRPr lang="en-GB" dirty="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21" name="Straight Arrow Connector 20"/>
            <p:cNvCxnSpPr>
              <a:stCxn id="27" idx="4"/>
              <a:endCxn id="20" idx="3"/>
            </p:cNvCxnSpPr>
            <p:nvPr/>
          </p:nvCxnSpPr>
          <p:spPr>
            <a:xfrm rot="16200000" flipH="1">
              <a:off x="6316813" y="5027082"/>
              <a:ext cx="288033" cy="190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6106873" y="3078588"/>
              <a:ext cx="706010" cy="725309"/>
            </a:xfrm>
            <a:prstGeom prst="ellipse">
              <a:avLst/>
            </a:prstGeom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FFFFFF"/>
                  </a:solidFill>
                  <a:latin typeface="Calibri"/>
                </a:rPr>
                <a:t>+</a:t>
              </a:r>
              <a:endParaRPr lang="en-GB" dirty="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23" name="Straight Arrow Connector 22"/>
            <p:cNvCxnSpPr>
              <a:stCxn id="16" idx="4"/>
              <a:endCxn id="22" idx="0"/>
            </p:cNvCxnSpPr>
            <p:nvPr/>
          </p:nvCxnSpPr>
          <p:spPr>
            <a:xfrm rot="5400000">
              <a:off x="6314020" y="2932730"/>
              <a:ext cx="291716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lowchart: Process 23"/>
            <p:cNvSpPr/>
            <p:nvPr/>
          </p:nvSpPr>
          <p:spPr>
            <a:xfrm>
              <a:off x="7048219" y="2813437"/>
              <a:ext cx="800145" cy="465521"/>
            </a:xfrm>
            <a:prstGeom prst="flowChartProcess">
              <a:avLst/>
            </a:prstGeom>
            <a:solidFill>
              <a:srgbClr val="FFCD78"/>
            </a:solidFill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rgbClr val="000000"/>
                  </a:solidFill>
                  <a:latin typeface="Calibri"/>
                </a:rPr>
                <a:t>2</a:t>
              </a: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25" name="Shape 24"/>
            <p:cNvCxnSpPr>
              <a:stCxn id="24" idx="2"/>
              <a:endCxn id="22" idx="6"/>
            </p:cNvCxnSpPr>
            <p:nvPr/>
          </p:nvCxnSpPr>
          <p:spPr>
            <a:xfrm rot="5400000">
              <a:off x="7049446" y="3042397"/>
              <a:ext cx="162284" cy="635409"/>
            </a:xfrm>
            <a:prstGeom prst="bentConnector2">
              <a:avLst/>
            </a:prstGeom>
            <a:ln w="15875">
              <a:solidFill>
                <a:schemeClr val="accent5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6106873" y="4158708"/>
              <a:ext cx="706010" cy="725309"/>
            </a:xfrm>
            <a:prstGeom prst="ellipse">
              <a:avLst/>
            </a:prstGeom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FFFFFF"/>
                  </a:solidFill>
                  <a:latin typeface="Calibri"/>
                </a:rPr>
                <a:t>+</a:t>
              </a:r>
              <a:endParaRPr lang="en-GB" dirty="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28" name="Straight Arrow Connector 27"/>
            <p:cNvCxnSpPr>
              <a:stCxn id="22" idx="4"/>
              <a:endCxn id="27" idx="0"/>
            </p:cNvCxnSpPr>
            <p:nvPr/>
          </p:nvCxnSpPr>
          <p:spPr>
            <a:xfrm rot="5400000">
              <a:off x="6282473" y="3981302"/>
              <a:ext cx="354811" cy="1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lowchart: Process 28"/>
            <p:cNvSpPr/>
            <p:nvPr/>
          </p:nvSpPr>
          <p:spPr>
            <a:xfrm>
              <a:off x="7048219" y="3893557"/>
              <a:ext cx="800145" cy="465521"/>
            </a:xfrm>
            <a:prstGeom prst="flowChartProcess">
              <a:avLst/>
            </a:prstGeom>
            <a:solidFill>
              <a:srgbClr val="FFCD78"/>
            </a:solidFill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rgbClr val="000000"/>
                  </a:solidFill>
                  <a:latin typeface="Calibri"/>
                </a:rPr>
                <a:t>3</a:t>
              </a: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30" name="Shape 29"/>
            <p:cNvCxnSpPr>
              <a:stCxn id="29" idx="2"/>
              <a:endCxn id="27" idx="6"/>
            </p:cNvCxnSpPr>
            <p:nvPr/>
          </p:nvCxnSpPr>
          <p:spPr>
            <a:xfrm rot="5400000">
              <a:off x="7049446" y="4122517"/>
              <a:ext cx="162284" cy="635409"/>
            </a:xfrm>
            <a:prstGeom prst="bentConnector2">
              <a:avLst/>
            </a:prstGeom>
            <a:ln w="15875">
              <a:solidFill>
                <a:schemeClr val="accent5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467544" y="4509120"/>
            <a:ext cx="4788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alibri"/>
              </a:rPr>
              <a:t>Can make the loop any size – until you run out of space on the chip!  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Calibri"/>
              </a:rPr>
              <a:t>Larger loops can be partially unrolled in space and reused multiple times in time</a:t>
            </a: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26</a:t>
            </a:fld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985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4743"/>
            <a:ext cx="8229600" cy="2772309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Consider: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In fn2, we can change the value of C without recompiling, but it is constant for the whole loop</a:t>
            </a:r>
          </a:p>
          <a:p>
            <a:r>
              <a:rPr lang="en-GB" dirty="0" err="1" smtClean="0"/>
              <a:t>MaxCompiler</a:t>
            </a:r>
            <a:r>
              <a:rPr lang="en-GB" dirty="0" smtClean="0"/>
              <a:t> equivalent:</a:t>
            </a:r>
          </a:p>
          <a:p>
            <a:pPr>
              <a:buNone/>
            </a:pP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Scalar Inputs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7745" y="1478596"/>
            <a:ext cx="4610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7675" algn="l"/>
              </a:tabLst>
            </a:pP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void fn1(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 N, 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 *q, 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 *p) {</a:t>
            </a:r>
          </a:p>
          <a:p>
            <a:pPr>
              <a:tabLst>
                <a:tab pos="447675" algn="l"/>
              </a:tabLst>
            </a:pP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	for (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 = 0; 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 &lt; N; 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++)</a:t>
            </a:r>
          </a:p>
          <a:p>
            <a:pPr>
              <a:tabLst>
                <a:tab pos="447675" algn="l"/>
              </a:tabLst>
            </a:pP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		q[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] = p[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] + 4;</a:t>
            </a:r>
          </a:p>
          <a:p>
            <a:pPr>
              <a:tabLst>
                <a:tab pos="447675" algn="l"/>
              </a:tabLst>
            </a:pP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69286" y="1494810"/>
            <a:ext cx="4766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7675" algn="l"/>
              </a:tabLst>
            </a:pP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void fn2(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 N, 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 *q, 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 *p, 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 C) {</a:t>
            </a:r>
          </a:p>
          <a:p>
            <a:pPr>
              <a:tabLst>
                <a:tab pos="447675" algn="l"/>
              </a:tabLst>
            </a:pP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	for (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 = 0; 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 &lt; N; 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++)</a:t>
            </a:r>
          </a:p>
          <a:p>
            <a:pPr>
              <a:tabLst>
                <a:tab pos="447675" algn="l"/>
              </a:tabLst>
            </a:pP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		q[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] = p[</a:t>
            </a:r>
            <a:r>
              <a:rPr lang="en-GB" sz="14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] + C;</a:t>
            </a:r>
          </a:p>
          <a:p>
            <a:pPr>
              <a:tabLst>
                <a:tab pos="447675" algn="l"/>
              </a:tabLst>
            </a:pPr>
            <a:r>
              <a:rPr lang="en-GB" sz="1400" dirty="0" smtClean="0"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66168" y="1707192"/>
            <a:ext cx="79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VS.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19325" y="3312541"/>
            <a:ext cx="8392927" cy="3000478"/>
            <a:chOff x="819325" y="3312541"/>
            <a:chExt cx="8392927" cy="3000478"/>
          </a:xfrm>
        </p:grpSpPr>
        <p:sp>
          <p:nvSpPr>
            <p:cNvPr id="10" name="Pentagon 9"/>
            <p:cNvSpPr/>
            <p:nvPr/>
          </p:nvSpPr>
          <p:spPr>
            <a:xfrm rot="5400000">
              <a:off x="6187095" y="3319820"/>
              <a:ext cx="673502" cy="658944"/>
            </a:xfrm>
            <a:prstGeom prst="homePlat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 smtClean="0"/>
                <a:t>d</a:t>
              </a:r>
              <a:endParaRPr lang="en-GB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6172741" y="4395541"/>
              <a:ext cx="706010" cy="725310"/>
            </a:xfrm>
            <a:prstGeom prst="ellipse">
              <a:avLst/>
            </a:prstGeom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+</a:t>
              </a:r>
              <a:endParaRPr lang="en-GB" dirty="0"/>
            </a:p>
          </p:txBody>
        </p:sp>
        <p:cxnSp>
          <p:nvCxnSpPr>
            <p:cNvPr id="13" name="Straight Arrow Connector 12"/>
            <p:cNvCxnSpPr>
              <a:stCxn id="10" idx="3"/>
              <a:endCxn id="12" idx="0"/>
            </p:cNvCxnSpPr>
            <p:nvPr/>
          </p:nvCxnSpPr>
          <p:spPr>
            <a:xfrm rot="16200000" flipH="1">
              <a:off x="6320047" y="4189842"/>
              <a:ext cx="409498" cy="19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hape 14"/>
            <p:cNvCxnSpPr>
              <a:stCxn id="21" idx="2"/>
              <a:endCxn id="12" idx="6"/>
            </p:cNvCxnSpPr>
            <p:nvPr/>
          </p:nvCxnSpPr>
          <p:spPr>
            <a:xfrm rot="5400000">
              <a:off x="7005896" y="4143485"/>
              <a:ext cx="487566" cy="741856"/>
            </a:xfrm>
            <a:prstGeom prst="bentConnector2">
              <a:avLst/>
            </a:prstGeom>
            <a:ln w="15875">
              <a:solidFill>
                <a:schemeClr val="accent5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entagon 15"/>
            <p:cNvSpPr/>
            <p:nvPr/>
          </p:nvSpPr>
          <p:spPr>
            <a:xfrm rot="16200000">
              <a:off x="6190897" y="5474496"/>
              <a:ext cx="673502" cy="658944"/>
            </a:xfrm>
            <a:prstGeom prst="homePlat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 smtClean="0"/>
                <a:t>q</a:t>
              </a:r>
              <a:endParaRPr lang="en-GB" dirty="0"/>
            </a:p>
          </p:txBody>
        </p:sp>
        <p:cxnSp>
          <p:nvCxnSpPr>
            <p:cNvPr id="17" name="Straight Arrow Connector 16"/>
            <p:cNvCxnSpPr>
              <a:stCxn id="12" idx="4"/>
              <a:endCxn id="16" idx="3"/>
            </p:cNvCxnSpPr>
            <p:nvPr/>
          </p:nvCxnSpPr>
          <p:spPr>
            <a:xfrm rot="16200000" flipH="1">
              <a:off x="6353514" y="5293083"/>
              <a:ext cx="346366" cy="190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819325" y="3667919"/>
              <a:ext cx="56161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 smtClean="0">
                  <a:latin typeface="Courier New" pitchFamily="49" charset="0"/>
                  <a:cs typeface="Courier New" pitchFamily="49" charset="0"/>
                </a:rPr>
                <a:t>DFEVar</a:t>
              </a:r>
              <a:r>
                <a:rPr lang="en-GB" sz="1600" dirty="0" smtClean="0">
                  <a:latin typeface="Courier New" pitchFamily="49" charset="0"/>
                  <a:cs typeface="Courier New" pitchFamily="49" charset="0"/>
                </a:rPr>
                <a:t> p = </a:t>
              </a:r>
              <a:r>
                <a:rPr lang="en-GB" sz="1600" dirty="0" err="1" smtClean="0">
                  <a:latin typeface="Courier New" pitchFamily="49" charset="0"/>
                  <a:cs typeface="Courier New" pitchFamily="49" charset="0"/>
                </a:rPr>
                <a:t>io.input</a:t>
              </a:r>
              <a:r>
                <a:rPr lang="en-GB" sz="1600" dirty="0" smtClean="0">
                  <a:latin typeface="Courier New" pitchFamily="49" charset="0"/>
                  <a:cs typeface="Courier New" pitchFamily="49" charset="0"/>
                </a:rPr>
                <a:t>(“p”, </a:t>
              </a:r>
              <a:r>
                <a:rPr lang="en-GB" sz="1600" dirty="0" err="1" smtClean="0">
                  <a:latin typeface="Courier New" pitchFamily="49" charset="0"/>
                  <a:cs typeface="Courier New" pitchFamily="49" charset="0"/>
                </a:rPr>
                <a:t>dfeInt</a:t>
              </a:r>
              <a:r>
                <a:rPr lang="en-GB" sz="1600" dirty="0" smtClean="0">
                  <a:latin typeface="Courier New" pitchFamily="49" charset="0"/>
                  <a:cs typeface="Courier New" pitchFamily="49" charset="0"/>
                </a:rPr>
                <a:t>(32));</a:t>
              </a:r>
            </a:p>
            <a:p>
              <a:r>
                <a:rPr lang="en-GB" sz="1600" dirty="0" err="1" smtClean="0">
                  <a:latin typeface="Courier New" pitchFamily="49" charset="0"/>
                  <a:cs typeface="Courier New" pitchFamily="49" charset="0"/>
                </a:rPr>
                <a:t>DFEVar</a:t>
              </a:r>
              <a:r>
                <a:rPr lang="en-GB" sz="1600" dirty="0" smtClean="0">
                  <a:latin typeface="Courier New" pitchFamily="49" charset="0"/>
                  <a:cs typeface="Courier New" pitchFamily="49" charset="0"/>
                </a:rPr>
                <a:t> C = </a:t>
              </a:r>
              <a:r>
                <a:rPr lang="en-GB" sz="1600" dirty="0" err="1" smtClean="0">
                  <a:latin typeface="Courier New" pitchFamily="49" charset="0"/>
                  <a:cs typeface="Courier New" pitchFamily="49" charset="0"/>
                </a:rPr>
                <a:t>io.scalarInput</a:t>
              </a:r>
              <a:r>
                <a:rPr lang="en-GB" sz="1600" dirty="0" smtClean="0">
                  <a:latin typeface="Courier New" pitchFamily="49" charset="0"/>
                  <a:cs typeface="Courier New" pitchFamily="49" charset="0"/>
                </a:rPr>
                <a:t>(“C”, </a:t>
              </a:r>
              <a:r>
                <a:rPr lang="en-GB" sz="1600" dirty="0" err="1" smtClean="0">
                  <a:latin typeface="Courier New" pitchFamily="49" charset="0"/>
                  <a:cs typeface="Courier New" pitchFamily="49" charset="0"/>
                </a:rPr>
                <a:t>dfeInt</a:t>
              </a:r>
              <a:r>
                <a:rPr lang="en-GB" sz="1600" dirty="0" smtClean="0">
                  <a:latin typeface="Courier New" pitchFamily="49" charset="0"/>
                  <a:cs typeface="Courier New" pitchFamily="49" charset="0"/>
                </a:rPr>
                <a:t>(32));</a:t>
              </a:r>
            </a:p>
            <a:p>
              <a:endParaRPr lang="en-GB" sz="1600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GB" sz="1600" dirty="0" err="1" smtClean="0">
                  <a:latin typeface="Courier New" pitchFamily="49" charset="0"/>
                  <a:cs typeface="Courier New" pitchFamily="49" charset="0"/>
                </a:rPr>
                <a:t>DFEVar</a:t>
              </a:r>
              <a:r>
                <a:rPr lang="en-GB" sz="1600" dirty="0" smtClean="0">
                  <a:latin typeface="Courier New" pitchFamily="49" charset="0"/>
                  <a:cs typeface="Courier New" pitchFamily="49" charset="0"/>
                </a:rPr>
                <a:t> q = p + C;</a:t>
              </a:r>
            </a:p>
            <a:p>
              <a:endParaRPr lang="en-GB" sz="1600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GB" sz="1600" dirty="0" err="1" smtClean="0">
                  <a:latin typeface="Courier New" pitchFamily="49" charset="0"/>
                  <a:cs typeface="Courier New" pitchFamily="49" charset="0"/>
                </a:rPr>
                <a:t>io.output</a:t>
              </a:r>
              <a:r>
                <a:rPr lang="en-GB" sz="1600" dirty="0" smtClean="0">
                  <a:latin typeface="Courier New" pitchFamily="49" charset="0"/>
                  <a:cs typeface="Courier New" pitchFamily="49" charset="0"/>
                </a:rPr>
                <a:t>(“q”, q, </a:t>
              </a:r>
              <a:r>
                <a:rPr lang="en-GB" sz="1600" dirty="0" err="1" smtClean="0">
                  <a:latin typeface="Courier New" pitchFamily="49" charset="0"/>
                  <a:cs typeface="Courier New" pitchFamily="49" charset="0"/>
                </a:rPr>
                <a:t>dfeInt</a:t>
              </a:r>
              <a:r>
                <a:rPr lang="en-GB" sz="1600" dirty="0" smtClean="0">
                  <a:latin typeface="Courier New" pitchFamily="49" charset="0"/>
                  <a:cs typeface="Courier New" pitchFamily="49" charset="0"/>
                </a:rPr>
                <a:t>(32));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28645" y="5389689"/>
              <a:ext cx="34825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A scalar input can be changed once per stream, loaded into the chip before computation starts.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32084" y="3696698"/>
              <a:ext cx="1177046" cy="5739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96936" y="3765740"/>
              <a:ext cx="1046392" cy="43204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accent5"/>
                  </a:solidFill>
                </a:rPr>
                <a:t>C</a:t>
              </a:r>
              <a:endParaRPr lang="en-GB" dirty="0">
                <a:solidFill>
                  <a:schemeClr val="accent5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8229800" y="3991740"/>
              <a:ext cx="681462" cy="1029"/>
            </a:xfrm>
            <a:prstGeom prst="straightConnector1">
              <a:avLst/>
            </a:prstGeom>
            <a:ln w="15875">
              <a:solidFill>
                <a:schemeClr val="accent1"/>
              </a:solidFill>
              <a:prstDash val="sysDash"/>
              <a:headEnd type="triangle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385482" y="3572640"/>
              <a:ext cx="826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i="1" dirty="0" smtClean="0"/>
                <a:t>Written by host</a:t>
              </a:r>
              <a:endParaRPr lang="en-GB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5633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2412268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 </a:t>
            </a:r>
            <a:r>
              <a:rPr lang="en-GB" dirty="0" smtClean="0"/>
              <a:t>MAX5 DFE </a:t>
            </a:r>
            <a:r>
              <a:rPr lang="en-GB" dirty="0" smtClean="0"/>
              <a:t>has a </a:t>
            </a:r>
            <a:r>
              <a:rPr lang="en-GB" dirty="0" smtClean="0"/>
              <a:t>40 MB </a:t>
            </a:r>
            <a:r>
              <a:rPr lang="en-GB" dirty="0" smtClean="0"/>
              <a:t>of very fast SRAM on the chip</a:t>
            </a:r>
          </a:p>
          <a:p>
            <a:r>
              <a:rPr lang="en-GB" dirty="0" smtClean="0"/>
              <a:t>Can be used to explicitly store data on chip:</a:t>
            </a:r>
          </a:p>
          <a:p>
            <a:pPr lvl="1"/>
            <a:r>
              <a:rPr lang="en-GB" dirty="0" smtClean="0"/>
              <a:t>Lookup tables</a:t>
            </a:r>
          </a:p>
          <a:p>
            <a:pPr lvl="1"/>
            <a:r>
              <a:rPr lang="en-GB" dirty="0" smtClean="0"/>
              <a:t>Temporary Buffers</a:t>
            </a:r>
          </a:p>
          <a:p>
            <a:r>
              <a:rPr lang="en-GB" i="1" dirty="0" smtClean="0"/>
              <a:t>Mapped</a:t>
            </a:r>
            <a:r>
              <a:rPr lang="en-GB" dirty="0" smtClean="0"/>
              <a:t> ROMs/RAMs can also be accessed by host</a:t>
            </a:r>
            <a:endParaRPr lang="en-GB" i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On-chip memories / tables</a:t>
            </a:r>
            <a:endParaRPr lang="en-GB" dirty="0"/>
          </a:p>
        </p:txBody>
      </p:sp>
      <p:sp>
        <p:nvSpPr>
          <p:cNvPr id="6" name="Pentagon 5"/>
          <p:cNvSpPr/>
          <p:nvPr/>
        </p:nvSpPr>
        <p:spPr>
          <a:xfrm rot="5400000">
            <a:off x="6726429" y="3436279"/>
            <a:ext cx="673502" cy="658944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 smtClean="0"/>
              <a:t>d</a:t>
            </a:r>
            <a:endParaRPr lang="en-GB" dirty="0"/>
          </a:p>
        </p:txBody>
      </p:sp>
      <p:cxnSp>
        <p:nvCxnSpPr>
          <p:cNvPr id="8" name="Straight Arrow Connector 7"/>
          <p:cNvCxnSpPr>
            <a:stCxn id="6" idx="3"/>
            <a:endCxn id="14" idx="0"/>
          </p:cNvCxnSpPr>
          <p:nvPr/>
        </p:nvCxnSpPr>
        <p:spPr>
          <a:xfrm rot="5400000">
            <a:off x="6892423" y="4266355"/>
            <a:ext cx="334611" cy="690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entagon 9"/>
          <p:cNvSpPr/>
          <p:nvPr/>
        </p:nvSpPr>
        <p:spPr>
          <a:xfrm rot="16200000">
            <a:off x="6730231" y="5590955"/>
            <a:ext cx="673502" cy="658944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 smtClean="0"/>
              <a:t>q</a:t>
            </a:r>
            <a:endParaRPr lang="en-GB" dirty="0"/>
          </a:p>
        </p:txBody>
      </p:sp>
      <p:cxnSp>
        <p:nvCxnSpPr>
          <p:cNvPr id="11" name="Straight Arrow Connector 10"/>
          <p:cNvCxnSpPr>
            <a:stCxn id="14" idx="2"/>
            <a:endCxn id="10" idx="3"/>
          </p:cNvCxnSpPr>
          <p:nvPr/>
        </p:nvCxnSpPr>
        <p:spPr>
          <a:xfrm rot="16200000" flipH="1">
            <a:off x="6902394" y="5419087"/>
            <a:ext cx="318471" cy="1070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4895" y="4631648"/>
            <a:ext cx="6289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DFEVar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 p = 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io.input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(“p”, 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dfeInt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(10));</a:t>
            </a:r>
          </a:p>
          <a:p>
            <a:endParaRPr lang="en-GB" sz="16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DFEVar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 q = 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mem.romMapped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(“table”, p, </a:t>
            </a:r>
            <a:br>
              <a:rPr lang="en-GB" sz="1600" dirty="0" smtClean="0">
                <a:latin typeface="Courier New" pitchFamily="49" charset="0"/>
                <a:cs typeface="Courier New" pitchFamily="49" charset="0"/>
              </a:rPr>
            </a:b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                        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dfeInt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(32), 1024);</a:t>
            </a:r>
          </a:p>
          <a:p>
            <a:endParaRPr lang="en-GB" sz="16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io.output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(“q”, q, 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dfeInt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(32));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08204" y="4437113"/>
            <a:ext cx="1296144" cy="82809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5"/>
                </a:solidFill>
              </a:rPr>
              <a:t>Mapped ROM </a:t>
            </a:r>
            <a:r>
              <a:rPr lang="en-GB" i="1" dirty="0" smtClean="0">
                <a:solidFill>
                  <a:schemeClr val="accent5"/>
                </a:solidFill>
              </a:rPr>
              <a:t>table</a:t>
            </a:r>
            <a:endParaRPr lang="en-GB" dirty="0">
              <a:solidFill>
                <a:schemeClr val="accent5"/>
              </a:solidFill>
            </a:endParaRPr>
          </a:p>
        </p:txBody>
      </p:sp>
      <p:cxnSp>
        <p:nvCxnSpPr>
          <p:cNvPr id="21" name="Straight Arrow Connector 20"/>
          <p:cNvCxnSpPr>
            <a:stCxn id="14" idx="3"/>
          </p:cNvCxnSpPr>
          <p:nvPr/>
        </p:nvCxnSpPr>
        <p:spPr>
          <a:xfrm flipV="1">
            <a:off x="7704348" y="4850130"/>
            <a:ext cx="681462" cy="1029"/>
          </a:xfrm>
          <a:prstGeom prst="straightConnector1">
            <a:avLst/>
          </a:prstGeom>
          <a:ln w="15875">
            <a:solidFill>
              <a:schemeClr val="accent1"/>
            </a:solidFill>
            <a:prstDash val="sysDash"/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860030" y="4431030"/>
            <a:ext cx="826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Written by host</a:t>
            </a:r>
            <a:endParaRPr lang="en-GB" sz="1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838891" y="3426095"/>
            <a:ext cx="6289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for (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 = 0; 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 &lt; N; 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++) {</a:t>
            </a:r>
          </a:p>
          <a:p>
            <a:pPr>
              <a:tabLst>
                <a:tab pos="534988" algn="l"/>
              </a:tabLst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	q[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] = table[ p[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] ];</a:t>
            </a:r>
          </a:p>
          <a:p>
            <a:pPr>
              <a:tabLst>
                <a:tab pos="534988" algn="l"/>
              </a:tabLst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16" name="Down Arrow 15"/>
          <p:cNvSpPr/>
          <p:nvPr/>
        </p:nvSpPr>
        <p:spPr>
          <a:xfrm rot="19800000">
            <a:off x="1437067" y="4113895"/>
            <a:ext cx="435579" cy="5384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01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4744"/>
            <a:ext cx="8686800" cy="5001419"/>
          </a:xfrm>
        </p:spPr>
        <p:txBody>
          <a:bodyPr/>
          <a:lstStyle/>
          <a:p>
            <a:r>
              <a:rPr lang="en-GB" dirty="0" smtClean="0"/>
              <a:t>In general we have streams, ROMs (tables) and scalars</a:t>
            </a:r>
          </a:p>
          <a:p>
            <a:r>
              <a:rPr lang="en-GB" dirty="0" smtClean="0"/>
              <a:t>Use the most appropriate mechanism for the type of data and required host access speed. </a:t>
            </a:r>
          </a:p>
          <a:p>
            <a:r>
              <a:rPr lang="en-GB" dirty="0" smtClean="0"/>
              <a:t>Stream inputs/outputs can operate for a subset of cycles using a </a:t>
            </a:r>
            <a:r>
              <a:rPr lang="en-GB" i="1" dirty="0" smtClean="0"/>
              <a:t>control</a:t>
            </a:r>
            <a:r>
              <a:rPr lang="en-GB" dirty="0" smtClean="0"/>
              <a:t> signal to turn them on/off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Getting data in and out of the chip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6186" y="3654588"/>
          <a:ext cx="8852172" cy="254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71618"/>
                <a:gridCol w="2016224"/>
                <a:gridCol w="2196244"/>
                <a:gridCol w="1968086"/>
              </a:tblGrid>
              <a:tr h="511360">
                <a:tc>
                  <a:txBody>
                    <a:bodyPr/>
                    <a:lstStyle/>
                    <a:p>
                      <a:r>
                        <a:rPr lang="en-GB" sz="2200" dirty="0" smtClean="0"/>
                        <a:t>Type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Size (items)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Host write speed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Chip</a:t>
                      </a:r>
                      <a:r>
                        <a:rPr lang="en-GB" sz="2200" baseline="0" dirty="0" smtClean="0"/>
                        <a:t> area cost</a:t>
                      </a:r>
                      <a:endParaRPr lang="en-GB" sz="2200" dirty="0"/>
                    </a:p>
                  </a:txBody>
                  <a:tcPr/>
                </a:tc>
              </a:tr>
              <a:tr h="511360">
                <a:tc>
                  <a:txBody>
                    <a:bodyPr/>
                    <a:lstStyle/>
                    <a:p>
                      <a:r>
                        <a:rPr lang="en-GB" sz="2200" dirty="0" smtClean="0"/>
                        <a:t>Scalar input/output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1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Slow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Low</a:t>
                      </a:r>
                      <a:endParaRPr lang="en-GB" sz="2200" dirty="0"/>
                    </a:p>
                  </a:txBody>
                  <a:tcPr/>
                </a:tc>
              </a:tr>
              <a:tr h="673839">
                <a:tc>
                  <a:txBody>
                    <a:bodyPr/>
                    <a:lstStyle/>
                    <a:p>
                      <a:r>
                        <a:rPr lang="en-GB" sz="2200" dirty="0" smtClean="0"/>
                        <a:t>Mapped memory</a:t>
                      </a:r>
                    </a:p>
                    <a:p>
                      <a:r>
                        <a:rPr lang="en-GB" sz="2200" dirty="0" smtClean="0"/>
                        <a:t>(ROM</a:t>
                      </a:r>
                      <a:r>
                        <a:rPr lang="en-GB" sz="2200" baseline="0" dirty="0" smtClean="0"/>
                        <a:t> / RAM)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Up to a</a:t>
                      </a:r>
                      <a:r>
                        <a:rPr lang="en-GB" sz="2200" baseline="0" dirty="0" smtClean="0"/>
                        <a:t> few thousand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Slow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Moderate</a:t>
                      </a:r>
                      <a:endParaRPr lang="en-GB" sz="2200" dirty="0"/>
                    </a:p>
                  </a:txBody>
                  <a:tcPr/>
                </a:tc>
              </a:tr>
              <a:tr h="673839">
                <a:tc>
                  <a:txBody>
                    <a:bodyPr/>
                    <a:lstStyle/>
                    <a:p>
                      <a:r>
                        <a:rPr lang="en-GB" sz="2200" dirty="0" smtClean="0"/>
                        <a:t>Stream input/output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Thousands to billions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Fast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/>
                        <a:t>Highest</a:t>
                      </a:r>
                      <a:endParaRPr lang="en-GB" sz="2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194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3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Computers Inefficient?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889" y="1363956"/>
            <a:ext cx="6890704" cy="4929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1737" y="928901"/>
            <a:ext cx="1692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Metaphor</a:t>
            </a:r>
            <a:endParaRPr lang="en-US" sz="2400" dirty="0"/>
          </a:p>
        </p:txBody>
      </p:sp>
      <p:sp>
        <p:nvSpPr>
          <p:cNvPr id="7" name="Oval 6"/>
          <p:cNvSpPr/>
          <p:nvPr/>
        </p:nvSpPr>
        <p:spPr>
          <a:xfrm>
            <a:off x="5265727" y="3527475"/>
            <a:ext cx="143358" cy="141099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451915" y="2978050"/>
            <a:ext cx="350324" cy="45984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91292" y="2616741"/>
            <a:ext cx="2108983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Work happens here!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36687" y="1619526"/>
            <a:ext cx="625141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62305" y="2998182"/>
            <a:ext cx="625141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7772" y="5132299"/>
            <a:ext cx="625141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34601" y="5646888"/>
            <a:ext cx="625141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4015" y="3445315"/>
            <a:ext cx="398704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33225" y="3641510"/>
            <a:ext cx="803504" cy="3693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7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Stream Offsets Example</a:t>
            </a:r>
            <a:r>
              <a:rPr lang="en-GB" dirty="0" smtClean="0"/>
              <a:t>: </a:t>
            </a:r>
            <a:r>
              <a:rPr lang="en-GB" dirty="0" smtClean="0"/>
              <a:t>Moving Average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30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2100" y="1376772"/>
            <a:ext cx="3276364" cy="3780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2" name="Picture 31" descr="Fig_SimpleMAVGraphTime.png"/>
          <p:cNvPicPr>
            <a:picLocks noChangeAspect="1"/>
          </p:cNvPicPr>
          <p:nvPr/>
        </p:nvPicPr>
        <p:blipFill rotWithShape="1">
          <a:blip r:embed="rId3" cstate="print"/>
          <a:srcRect t="12903" b="11663"/>
          <a:stretch/>
        </p:blipFill>
        <p:spPr>
          <a:xfrm>
            <a:off x="6372200" y="1124745"/>
            <a:ext cx="2887353" cy="4680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2960" y="1519892"/>
            <a:ext cx="6552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lass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MovingAvgKernel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extends Kernel { </a:t>
            </a:r>
            <a:endParaRPr lang="en-GB" sz="1600" dirty="0">
              <a:solidFill>
                <a:srgbClr val="3333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MovingAvgKernel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DFE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x =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io.input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(“x”, </a:t>
            </a:r>
            <a:r>
              <a:rPr lang="en-GB" sz="1600" b="1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dfe</a:t>
            </a:r>
            <a:r>
              <a:rPr lang="en-GB" sz="1600" b="1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GB" sz="1600" b="1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(7,17)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GB" sz="1600" dirty="0" err="1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DFEVar</a:t>
            </a:r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prev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GB" sz="1600" b="1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stream.offset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(x, -1)</a:t>
            </a:r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;</a:t>
            </a:r>
            <a:endParaRPr lang="en-GB" sz="1600" dirty="0" smtClean="0">
              <a:solidFill>
                <a:srgbClr val="33333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GB" sz="1600" dirty="0" err="1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DFEVar</a:t>
            </a:r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next </a:t>
            </a:r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GB" sz="1600" b="1" dirty="0" err="1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stream.offset</a:t>
            </a:r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(x,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1</a:t>
            </a:r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);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GB" sz="1600" dirty="0" err="1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DFEVar</a:t>
            </a:r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sum =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prev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+ x + next;      </a:t>
            </a:r>
          </a:p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GB" sz="1600" dirty="0" err="1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DFEVar</a:t>
            </a:r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result = sum / 3;</a:t>
            </a:r>
          </a:p>
          <a:p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io.output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(“y”, result, 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dfe</a:t>
            </a:r>
            <a:r>
              <a:rPr lang="en-GB" sz="1600" dirty="0" err="1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(7,17));</a:t>
            </a:r>
          </a:p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   }</a:t>
            </a:r>
          </a:p>
          <a:p>
            <a:r>
              <a:rPr lang="en-GB" sz="1600" dirty="0">
                <a:solidFill>
                  <a:srgbClr val="333333"/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en-GB" sz="1600" dirty="0" smtClean="0">
              <a:solidFill>
                <a:srgbClr val="333333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350" y="4165601"/>
            <a:ext cx="2161115" cy="2118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425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Kernel Execution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A8B99-9408-4755-83CD-5550CF8601E7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5" name="Picture 4" descr="Fig_SimpleMAVGraphTim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00364" y="1196752"/>
            <a:ext cx="3071834" cy="450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1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Kernel Execution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A8B99-9408-4755-83CD-5550CF8601E7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5" name="Picture 4" descr="Fig_SimpleMAVGraphTim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86116" y="1196752"/>
            <a:ext cx="2857520" cy="450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7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Kernel Execution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A8B99-9408-4755-83CD-5550CF8601E7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5" name="Picture 4" descr="Fig_SimpleMAVGraphTim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447846" y="1196752"/>
            <a:ext cx="2214578" cy="450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1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Kernel Execution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A8B99-9408-4755-83CD-5550CF8601E7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5" name="Picture 4" descr="Fig_SimpleMAVGraphTim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429024" y="1268760"/>
            <a:ext cx="2143108" cy="450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9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_SimpleMAVGraphTim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97002" y="1268760"/>
            <a:ext cx="2500331" cy="447975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Kernel Execution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A8B99-9408-4755-83CD-5550CF8601E7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83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Kernel Execution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A8B99-9408-4755-83CD-5550CF8601E7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5" name="Picture 4" descr="Fig_SimpleMAVGraphTim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81229" y="1268760"/>
            <a:ext cx="3071834" cy="450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37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532" y="1412776"/>
            <a:ext cx="8450271" cy="470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94122"/>
          </a:xfrm>
        </p:spPr>
        <p:txBody>
          <a:bodyPr>
            <a:normAutofit/>
          </a:bodyPr>
          <a:lstStyle/>
          <a:p>
            <a:r>
              <a:rPr lang="en-GB" dirty="0" smtClean="0"/>
              <a:t>Kernel Handling Boundary Cases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913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027"/>
          <p:cNvGrpSpPr>
            <a:grpSpLocks/>
          </p:cNvGrpSpPr>
          <p:nvPr/>
        </p:nvGrpSpPr>
        <p:grpSpPr bwMode="auto">
          <a:xfrm>
            <a:off x="575556" y="1975271"/>
            <a:ext cx="3813944" cy="4123502"/>
            <a:chOff x="1544" y="880"/>
            <a:chExt cx="2720" cy="3000"/>
          </a:xfrm>
        </p:grpSpPr>
        <p:sp>
          <p:nvSpPr>
            <p:cNvPr id="19462" name="Rectangle 1028"/>
            <p:cNvSpPr>
              <a:spLocks noChangeArrowheads="1"/>
            </p:cNvSpPr>
            <p:nvPr/>
          </p:nvSpPr>
          <p:spPr bwMode="auto">
            <a:xfrm>
              <a:off x="1544" y="1400"/>
              <a:ext cx="2720" cy="384"/>
            </a:xfrm>
            <a:prstGeom prst="rect">
              <a:avLst/>
            </a:prstGeom>
            <a:noFill/>
            <a:ln w="444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Program 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in HL Language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463" name="Rectangle 1029"/>
            <p:cNvSpPr>
              <a:spLocks noChangeArrowheads="1"/>
            </p:cNvSpPr>
            <p:nvPr/>
          </p:nvSpPr>
          <p:spPr bwMode="auto">
            <a:xfrm>
              <a:off x="1544" y="1920"/>
              <a:ext cx="2720" cy="384"/>
            </a:xfrm>
            <a:prstGeom prst="rect">
              <a:avLst/>
            </a:prstGeom>
            <a:noFill/>
            <a:ln w="444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Machine Architecture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464" name="Rectangle 1030"/>
            <p:cNvSpPr>
              <a:spLocks noChangeArrowheads="1"/>
            </p:cNvSpPr>
            <p:nvPr/>
          </p:nvSpPr>
          <p:spPr bwMode="auto">
            <a:xfrm>
              <a:off x="1544" y="2456"/>
              <a:ext cx="2720" cy="384"/>
            </a:xfrm>
            <a:prstGeom prst="rect">
              <a:avLst/>
            </a:prstGeom>
            <a:noFill/>
            <a:ln w="444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Implementation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465" name="Rectangle 1031"/>
            <p:cNvSpPr>
              <a:spLocks noChangeArrowheads="1"/>
            </p:cNvSpPr>
            <p:nvPr/>
          </p:nvSpPr>
          <p:spPr bwMode="auto">
            <a:xfrm>
              <a:off x="1544" y="2976"/>
              <a:ext cx="2720" cy="384"/>
            </a:xfrm>
            <a:prstGeom prst="rect">
              <a:avLst/>
            </a:prstGeom>
            <a:noFill/>
            <a:ln w="444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Circuits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466" name="Rectangle 1032"/>
            <p:cNvSpPr>
              <a:spLocks noChangeArrowheads="1"/>
            </p:cNvSpPr>
            <p:nvPr/>
          </p:nvSpPr>
          <p:spPr bwMode="auto">
            <a:xfrm>
              <a:off x="1544" y="880"/>
              <a:ext cx="2720" cy="384"/>
            </a:xfrm>
            <a:prstGeom prst="rect">
              <a:avLst/>
            </a:prstGeom>
            <a:noFill/>
            <a:ln w="444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Algorithm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9467" name="Rectangle 1033"/>
            <p:cNvSpPr>
              <a:spLocks noChangeArrowheads="1"/>
            </p:cNvSpPr>
            <p:nvPr/>
          </p:nvSpPr>
          <p:spPr bwMode="auto">
            <a:xfrm>
              <a:off x="1544" y="3496"/>
              <a:ext cx="2720" cy="384"/>
            </a:xfrm>
            <a:prstGeom prst="rect">
              <a:avLst/>
            </a:prstGeom>
            <a:noFill/>
            <a:ln w="444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Devices</a:t>
              </a:r>
              <a:endParaRPr lang="en-US" sz="1400">
                <a:solidFill>
                  <a:schemeClr val="tx1"/>
                </a:solidFill>
              </a:endParaRPr>
            </a:p>
          </p:txBody>
        </p:sp>
      </p:grpSp>
      <p:sp>
        <p:nvSpPr>
          <p:cNvPr id="19459" name="Rectangle 1034"/>
          <p:cNvSpPr>
            <a:spLocks noChangeArrowheads="1"/>
          </p:cNvSpPr>
          <p:nvPr/>
        </p:nvSpPr>
        <p:spPr bwMode="auto">
          <a:xfrm>
            <a:off x="1691680" y="1404644"/>
            <a:ext cx="15773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Problem</a:t>
            </a:r>
          </a:p>
        </p:txBody>
      </p:sp>
      <p:sp>
        <p:nvSpPr>
          <p:cNvPr id="19460" name="Rectangle 1035"/>
          <p:cNvSpPr>
            <a:spLocks noChangeArrowheads="1"/>
          </p:cNvSpPr>
          <p:nvPr/>
        </p:nvSpPr>
        <p:spPr bwMode="auto">
          <a:xfrm>
            <a:off x="1907704" y="6161238"/>
            <a:ext cx="11848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Solutions</a:t>
            </a:r>
          </a:p>
        </p:txBody>
      </p:sp>
      <p:sp>
        <p:nvSpPr>
          <p:cNvPr id="305164" name="AutoShape 1036"/>
          <p:cNvSpPr>
            <a:spLocks noChangeArrowheads="1"/>
          </p:cNvSpPr>
          <p:nvPr/>
        </p:nvSpPr>
        <p:spPr bwMode="auto">
          <a:xfrm>
            <a:off x="575556" y="1788339"/>
            <a:ext cx="3813944" cy="4310434"/>
          </a:xfrm>
          <a:prstGeom prst="triangle">
            <a:avLst>
              <a:gd name="adj" fmla="val 50000"/>
            </a:avLst>
          </a:prstGeom>
          <a:solidFill>
            <a:schemeClr val="bg1">
              <a:alpha val="50195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74638"/>
            <a:ext cx="8496300" cy="99412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</a:rPr>
              <a:t>Thinking Vertically about Computing </a:t>
            </a:r>
            <a:r>
              <a:rPr lang="en-US" dirty="0">
                <a:latin typeface="Arial" charset="0"/>
              </a:rPr>
              <a:t>Problems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20172" y="1880828"/>
            <a:ext cx="1604895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 smtClean="0"/>
              <a:t>?</a:t>
            </a:r>
            <a:endParaRPr lang="en-US" sz="23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028" y="1421612"/>
            <a:ext cx="4279280" cy="4887708"/>
          </a:xfrm>
          <a:prstGeom prst="rect">
            <a:avLst/>
          </a:prstGeom>
        </p:spPr>
      </p:pic>
      <p:sp>
        <p:nvSpPr>
          <p:cNvPr id="16" name="Rectangle 1035"/>
          <p:cNvSpPr>
            <a:spLocks noChangeArrowheads="1"/>
          </p:cNvSpPr>
          <p:nvPr/>
        </p:nvSpPr>
        <p:spPr bwMode="auto">
          <a:xfrm rot="20946394">
            <a:off x="3203848" y="6129300"/>
            <a:ext cx="11848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bg1">
                    <a:lumMod val="75000"/>
                  </a:schemeClr>
                </a:solidFill>
              </a:rPr>
              <a:t>Solutions</a:t>
            </a:r>
          </a:p>
        </p:txBody>
      </p:sp>
      <p:sp>
        <p:nvSpPr>
          <p:cNvPr id="17" name="Rectangle 1035"/>
          <p:cNvSpPr>
            <a:spLocks noChangeArrowheads="1"/>
          </p:cNvSpPr>
          <p:nvPr/>
        </p:nvSpPr>
        <p:spPr bwMode="auto">
          <a:xfrm rot="172377">
            <a:off x="620843" y="6266754"/>
            <a:ext cx="11848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bg1">
                    <a:lumMod val="75000"/>
                  </a:schemeClr>
                </a:solidFill>
              </a:rPr>
              <a:t>Solutions</a:t>
            </a:r>
          </a:p>
        </p:txBody>
      </p:sp>
      <p:sp>
        <p:nvSpPr>
          <p:cNvPr id="18" name="Rectangle 1035"/>
          <p:cNvSpPr>
            <a:spLocks noChangeArrowheads="1"/>
          </p:cNvSpPr>
          <p:nvPr/>
        </p:nvSpPr>
        <p:spPr bwMode="auto">
          <a:xfrm>
            <a:off x="899592" y="5949280"/>
            <a:ext cx="11848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bg1">
                    <a:lumMod val="75000"/>
                  </a:schemeClr>
                </a:solidFill>
              </a:rPr>
              <a:t>Solutions</a:t>
            </a:r>
          </a:p>
        </p:txBody>
      </p:sp>
      <p:sp>
        <p:nvSpPr>
          <p:cNvPr id="19" name="Rectangle 1035"/>
          <p:cNvSpPr>
            <a:spLocks noChangeArrowheads="1"/>
          </p:cNvSpPr>
          <p:nvPr/>
        </p:nvSpPr>
        <p:spPr bwMode="auto">
          <a:xfrm>
            <a:off x="4968044" y="1016732"/>
            <a:ext cx="3924436" cy="101566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Co-</a:t>
            </a:r>
            <a:r>
              <a:rPr lang="en-US" sz="2000" dirty="0" err="1" smtClean="0"/>
              <a:t>o</a:t>
            </a:r>
            <a:r>
              <a:rPr lang="en-US" sz="2000" dirty="0" err="1" smtClean="0">
                <a:solidFill>
                  <a:schemeClr val="tx1"/>
                </a:solidFill>
              </a:rPr>
              <a:t>ptimise</a:t>
            </a:r>
            <a:r>
              <a:rPr lang="en-US" sz="2000" dirty="0" smtClean="0">
                <a:solidFill>
                  <a:schemeClr val="tx1"/>
                </a:solidFill>
              </a:rPr>
              <a:t> the HW and the SW stack for the performance critical areas of the application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0" y="6557242"/>
            <a:ext cx="2133600" cy="365125"/>
          </a:xfrm>
        </p:spPr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</a:rPr>
              <a:pPr/>
              <a:t>38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6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64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236538"/>
            <a:ext cx="8219256" cy="994122"/>
          </a:xfrm>
        </p:spPr>
        <p:txBody>
          <a:bodyPr/>
          <a:lstStyle/>
          <a:p>
            <a:r>
              <a:rPr lang="en-US" dirty="0" smtClean="0"/>
              <a:t>Dedicated </a:t>
            </a:r>
            <a:r>
              <a:rPr lang="en-US" dirty="0" err="1" smtClean="0"/>
              <a:t>optimisations</a:t>
            </a:r>
            <a:endParaRPr lang="en-US" sz="18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890072"/>
              </p:ext>
            </p:extLst>
          </p:nvPr>
        </p:nvGraphicFramePr>
        <p:xfrm>
          <a:off x="467544" y="1561410"/>
          <a:ext cx="8146152" cy="381642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390395"/>
                <a:gridCol w="4755757"/>
              </a:tblGrid>
              <a:tr h="45153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Multiple scales of computing</a:t>
                      </a:r>
                      <a:endParaRPr lang="en-US" sz="2000" dirty="0"/>
                    </a:p>
                  </a:txBody>
                  <a:tcPr>
                    <a:solidFill>
                      <a:srgbClr val="00508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Important features for optimization</a:t>
                      </a:r>
                      <a:endParaRPr lang="en-US" sz="2000" dirty="0"/>
                    </a:p>
                  </a:txBody>
                  <a:tcPr>
                    <a:solidFill>
                      <a:srgbClr val="005089"/>
                    </a:solidFill>
                  </a:tcPr>
                </a:tc>
              </a:tr>
              <a:tr h="45153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complete system level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Symbol" charset="0"/>
                        <a:buChar char=""/>
                      </a:pPr>
                      <a:r>
                        <a:rPr lang="en-US" sz="2000" dirty="0" smtClean="0"/>
                        <a:t>balance compute,</a:t>
                      </a:r>
                      <a:r>
                        <a:rPr lang="en-US" sz="2000" baseline="0" dirty="0" smtClean="0"/>
                        <a:t> storage and IO</a:t>
                      </a:r>
                    </a:p>
                  </a:txBody>
                  <a:tcPr/>
                </a:tc>
              </a:tr>
              <a:tr h="77936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parallel</a:t>
                      </a:r>
                      <a:r>
                        <a:rPr lang="en-US" sz="2000" baseline="0" dirty="0" smtClean="0"/>
                        <a:t> node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Symbol" charset="0"/>
                        <a:buChar char=""/>
                      </a:pPr>
                      <a:r>
                        <a:rPr lang="en-US" sz="2000" dirty="0" smtClean="0"/>
                        <a:t>maximize utilization of compute and interconnect</a:t>
                      </a:r>
                    </a:p>
                  </a:txBody>
                  <a:tcPr/>
                </a:tc>
              </a:tr>
              <a:tr h="45153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microarchitecture</a:t>
                      </a:r>
                      <a:r>
                        <a:rPr lang="en-US" sz="2000" baseline="0" dirty="0" smtClean="0"/>
                        <a:t> level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Symbol" charset="0"/>
                        <a:buChar char=""/>
                      </a:pPr>
                      <a:r>
                        <a:rPr lang="en-US" sz="2000" dirty="0" smtClean="0"/>
                        <a:t>minimize data movement </a:t>
                      </a:r>
                    </a:p>
                  </a:txBody>
                  <a:tcPr/>
                </a:tc>
              </a:tr>
              <a:tr h="77936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arithmetic level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Symbol" charset="0"/>
                        <a:buChar char=""/>
                      </a:pPr>
                      <a:r>
                        <a:rPr lang="en-US" sz="2000" dirty="0" smtClean="0"/>
                        <a:t>tradeoff range, precision and accuracy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= discretize in time, space and value</a:t>
                      </a:r>
                    </a:p>
                  </a:txBody>
                  <a:tcPr/>
                </a:tc>
              </a:tr>
              <a:tr h="45153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bit level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Symbol" charset="0"/>
                        <a:buChar char=""/>
                      </a:pPr>
                      <a:r>
                        <a:rPr lang="en-US" sz="2000" dirty="0" smtClean="0"/>
                        <a:t>encode and add redundancy</a:t>
                      </a:r>
                    </a:p>
                  </a:txBody>
                  <a:tcPr/>
                </a:tc>
              </a:tr>
              <a:tr h="45153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transistor level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=&gt; create the illusion of ‘0’ and ‘1’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19198" y="5655738"/>
            <a:ext cx="672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Calibri"/>
              </a:rPr>
              <a:t>And more, e.g., trade Communication (Time) for Computation (Space)</a:t>
            </a:r>
            <a:endParaRPr lang="en-US" dirty="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557242"/>
            <a:ext cx="2133600" cy="365125"/>
          </a:xfrm>
        </p:spPr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39</a:t>
            </a:fld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547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4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Computers Inefficient?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1737" y="928901"/>
            <a:ext cx="2232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about this?</a:t>
            </a: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175888" y="4007229"/>
            <a:ext cx="3312635" cy="2286116"/>
            <a:chOff x="1175889" y="1363956"/>
            <a:chExt cx="6890704" cy="49293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5889" y="1363956"/>
              <a:ext cx="6890704" cy="4929389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5265727" y="3527475"/>
              <a:ext cx="143358" cy="141099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5451915" y="2978050"/>
              <a:ext cx="350324" cy="45984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791292" y="2616742"/>
              <a:ext cx="2260269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Work happens here!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36686" y="1619527"/>
              <a:ext cx="82687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Data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62305" y="2998182"/>
              <a:ext cx="82687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Data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27773" y="5132299"/>
              <a:ext cx="82687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Data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34600" y="5646888"/>
              <a:ext cx="82687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Data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04015" y="3445316"/>
              <a:ext cx="60813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L1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33226" y="3641509"/>
              <a:ext cx="80350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L2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711098" y="4006347"/>
            <a:ext cx="3312635" cy="2286116"/>
            <a:chOff x="1175889" y="1363956"/>
            <a:chExt cx="6890704" cy="4929389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5889" y="1363956"/>
              <a:ext cx="6890704" cy="4929389"/>
            </a:xfrm>
            <a:prstGeom prst="rect">
              <a:avLst/>
            </a:prstGeom>
          </p:spPr>
        </p:pic>
        <p:sp>
          <p:nvSpPr>
            <p:cNvPr id="54" name="Oval 53"/>
            <p:cNvSpPr/>
            <p:nvPr/>
          </p:nvSpPr>
          <p:spPr>
            <a:xfrm>
              <a:off x="5265727" y="3527475"/>
              <a:ext cx="143358" cy="141099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H="1">
              <a:off x="5451915" y="2978050"/>
              <a:ext cx="350324" cy="45984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5791292" y="2616742"/>
              <a:ext cx="2260269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Work happens here!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436686" y="1619527"/>
              <a:ext cx="82687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Data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662305" y="2998182"/>
              <a:ext cx="82687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Data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427773" y="5132299"/>
              <a:ext cx="82687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Data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34600" y="5646888"/>
              <a:ext cx="82687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Data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704015" y="3445316"/>
              <a:ext cx="60813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L1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33226" y="3641509"/>
              <a:ext cx="80350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L2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175021" y="1575733"/>
            <a:ext cx="3312635" cy="2286116"/>
            <a:chOff x="1175889" y="1363956"/>
            <a:chExt cx="6890704" cy="4929389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5889" y="1363956"/>
              <a:ext cx="6890704" cy="4929389"/>
            </a:xfrm>
            <a:prstGeom prst="rect">
              <a:avLst/>
            </a:prstGeom>
          </p:spPr>
        </p:pic>
        <p:sp>
          <p:nvSpPr>
            <p:cNvPr id="65" name="Oval 64"/>
            <p:cNvSpPr/>
            <p:nvPr/>
          </p:nvSpPr>
          <p:spPr>
            <a:xfrm>
              <a:off x="5265727" y="3527475"/>
              <a:ext cx="143358" cy="141099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>
              <a:off x="5451915" y="2978050"/>
              <a:ext cx="350324" cy="45984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5791292" y="2616742"/>
              <a:ext cx="2260269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Work happens here!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436686" y="1619527"/>
              <a:ext cx="82687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Data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662305" y="2998182"/>
              <a:ext cx="82687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Data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427773" y="5132299"/>
              <a:ext cx="82687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Data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434600" y="5646888"/>
              <a:ext cx="82687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Data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704015" y="3445316"/>
              <a:ext cx="60813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L1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433226" y="3641509"/>
              <a:ext cx="80350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L2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10231" y="1574851"/>
            <a:ext cx="3312635" cy="2286116"/>
            <a:chOff x="1175889" y="1363956"/>
            <a:chExt cx="6890704" cy="4929389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5889" y="1363956"/>
              <a:ext cx="6890704" cy="4929389"/>
            </a:xfrm>
            <a:prstGeom prst="rect">
              <a:avLst/>
            </a:prstGeom>
          </p:spPr>
        </p:pic>
        <p:sp>
          <p:nvSpPr>
            <p:cNvPr id="76" name="Oval 75"/>
            <p:cNvSpPr/>
            <p:nvPr/>
          </p:nvSpPr>
          <p:spPr>
            <a:xfrm>
              <a:off x="5265727" y="3527475"/>
              <a:ext cx="143358" cy="141099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 flipH="1">
              <a:off x="5451915" y="2978050"/>
              <a:ext cx="350324" cy="45984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5791292" y="2616742"/>
              <a:ext cx="2260269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Work happens here!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436686" y="1619527"/>
              <a:ext cx="82687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Data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662305" y="2998182"/>
              <a:ext cx="82687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Data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7773" y="5132299"/>
              <a:ext cx="82687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Data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434600" y="5646888"/>
              <a:ext cx="82687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Data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704015" y="3445316"/>
              <a:ext cx="60813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L1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433226" y="3641509"/>
              <a:ext cx="803504" cy="492872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L2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10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39125" cy="642937"/>
          </a:xfrm>
        </p:spPr>
        <p:txBody>
          <a:bodyPr>
            <a:normAutofit/>
          </a:bodyPr>
          <a:lstStyle/>
          <a:p>
            <a:r>
              <a:rPr lang="en-GB" dirty="0"/>
              <a:t>Trading memory for </a:t>
            </a:r>
            <a:r>
              <a:rPr lang="en-GB" dirty="0" smtClean="0"/>
              <a:t>compute resources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642938"/>
            <a:ext cx="9043988" cy="51435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GB" sz="1000" dirty="0" smtClean="0"/>
          </a:p>
          <a:p>
            <a:pPr eaLnBrk="1" hangingPunct="1">
              <a:buFontTx/>
              <a:buNone/>
            </a:pPr>
            <a:endParaRPr lang="en-GB" sz="1000" dirty="0" smtClean="0"/>
          </a:p>
          <a:p>
            <a:pPr eaLnBrk="1" hangingPunct="1">
              <a:buFontTx/>
              <a:buNone/>
            </a:pPr>
            <a:r>
              <a:rPr lang="en-GB" sz="1000" dirty="0" smtClean="0"/>
              <a:t> </a:t>
            </a:r>
          </a:p>
          <a:p>
            <a:pPr eaLnBrk="1" hangingPunct="1">
              <a:buFontTx/>
              <a:buNone/>
            </a:pPr>
            <a:r>
              <a:rPr lang="en-GB" dirty="0" smtClean="0"/>
              <a:t>  </a:t>
            </a:r>
            <a:r>
              <a:rPr lang="en-GB" sz="2400" dirty="0" smtClean="0"/>
              <a:t>Computing f(x) in the range [</a:t>
            </a:r>
            <a:r>
              <a:rPr lang="en-GB" sz="2400" dirty="0" err="1" smtClean="0"/>
              <a:t>a,b</a:t>
            </a:r>
            <a:r>
              <a:rPr lang="en-GB" sz="2400" dirty="0" smtClean="0"/>
              <a:t>] with |E| ≤ 2⁻ⁿ</a:t>
            </a:r>
          </a:p>
          <a:p>
            <a:pPr eaLnBrk="1" hangingPunct="1">
              <a:buFontTx/>
              <a:buNone/>
            </a:pPr>
            <a:r>
              <a:rPr lang="en-GB" sz="2400" i="1" dirty="0" smtClean="0"/>
              <a:t>   Table                   </a:t>
            </a:r>
            <a:r>
              <a:rPr lang="en-GB" sz="2400" i="1" dirty="0" err="1" smtClean="0"/>
              <a:t>Table+Arithmetic</a:t>
            </a:r>
            <a:r>
              <a:rPr lang="en-GB" sz="2400" i="1" dirty="0" smtClean="0"/>
              <a:t>                     Arithmetic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57250" y="2571750"/>
            <a:ext cx="7858125" cy="1588"/>
          </a:xfrm>
          <a:prstGeom prst="straightConnector1">
            <a:avLst/>
          </a:prstGeom>
          <a:ln w="19050">
            <a:solidFill>
              <a:srgbClr val="00206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857250" y="2786063"/>
            <a:ext cx="642938" cy="857250"/>
            <a:chOff x="857224" y="5500702"/>
            <a:chExt cx="642942" cy="857256"/>
          </a:xfrm>
        </p:grpSpPr>
        <p:sp>
          <p:nvSpPr>
            <p:cNvPr id="8" name="Rectangle 7"/>
            <p:cNvSpPr/>
            <p:nvPr/>
          </p:nvSpPr>
          <p:spPr>
            <a:xfrm>
              <a:off x="857224" y="5500702"/>
              <a:ext cx="642942" cy="714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57224" y="5572139"/>
              <a:ext cx="642942" cy="71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7224" y="5643578"/>
              <a:ext cx="642942" cy="714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57224" y="5715015"/>
              <a:ext cx="642942" cy="71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57224" y="5786454"/>
              <a:ext cx="642942" cy="714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57224" y="5857891"/>
              <a:ext cx="642942" cy="71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57224" y="5929330"/>
              <a:ext cx="642942" cy="714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57224" y="6000767"/>
              <a:ext cx="642942" cy="71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57224" y="6072206"/>
              <a:ext cx="642942" cy="714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57224" y="6143643"/>
              <a:ext cx="642942" cy="71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57224" y="6215082"/>
              <a:ext cx="642942" cy="714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57224" y="6286519"/>
              <a:ext cx="642942" cy="71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214688" y="2786063"/>
            <a:ext cx="642937" cy="857250"/>
            <a:chOff x="857224" y="5500702"/>
            <a:chExt cx="642942" cy="857256"/>
          </a:xfrm>
        </p:grpSpPr>
        <p:sp>
          <p:nvSpPr>
            <p:cNvPr id="22" name="Rectangle 21"/>
            <p:cNvSpPr/>
            <p:nvPr/>
          </p:nvSpPr>
          <p:spPr>
            <a:xfrm>
              <a:off x="857224" y="5500702"/>
              <a:ext cx="642942" cy="714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57224" y="5572139"/>
              <a:ext cx="642942" cy="71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57224" y="5643578"/>
              <a:ext cx="642942" cy="714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57224" y="5715015"/>
              <a:ext cx="642942" cy="71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57224" y="5786454"/>
              <a:ext cx="642942" cy="714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57224" y="5857891"/>
              <a:ext cx="642942" cy="71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57224" y="5929330"/>
              <a:ext cx="642942" cy="714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57224" y="6000767"/>
              <a:ext cx="642942" cy="71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57224" y="6072206"/>
              <a:ext cx="642942" cy="714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57224" y="6143643"/>
              <a:ext cx="642942" cy="71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57224" y="6215082"/>
              <a:ext cx="642942" cy="714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57224" y="6286519"/>
              <a:ext cx="642942" cy="71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26631" name="TextBox 33"/>
          <p:cNvSpPr txBox="1">
            <a:spLocks noChangeArrowheads="1"/>
          </p:cNvSpPr>
          <p:nvPr/>
        </p:nvSpPr>
        <p:spPr bwMode="auto">
          <a:xfrm>
            <a:off x="3857625" y="2854325"/>
            <a:ext cx="2273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>
                <a:latin typeface="Calibri" pitchFamily="34" charset="0"/>
              </a:rPr>
              <a:t> and +,-,×,÷</a:t>
            </a:r>
          </a:p>
        </p:txBody>
      </p:sp>
      <p:sp>
        <p:nvSpPr>
          <p:cNvPr id="26632" name="Rectangle 34"/>
          <p:cNvSpPr>
            <a:spLocks noChangeArrowheads="1"/>
          </p:cNvSpPr>
          <p:nvPr/>
        </p:nvSpPr>
        <p:spPr bwMode="auto">
          <a:xfrm>
            <a:off x="7213600" y="2854325"/>
            <a:ext cx="1358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>
                <a:latin typeface="Calibri" pitchFamily="34" charset="0"/>
              </a:rPr>
              <a:t>+,-,×,÷</a:t>
            </a:r>
          </a:p>
        </p:txBody>
      </p:sp>
      <p:sp>
        <p:nvSpPr>
          <p:cNvPr id="26633" name="TextBox 35"/>
          <p:cNvSpPr txBox="1">
            <a:spLocks noChangeArrowheads="1"/>
          </p:cNvSpPr>
          <p:nvPr/>
        </p:nvSpPr>
        <p:spPr bwMode="auto">
          <a:xfrm>
            <a:off x="557213" y="4064000"/>
            <a:ext cx="356059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>
                <a:cs typeface="Arial" pitchFamily="34" charset="0"/>
              </a:rPr>
              <a:t>uniform </a:t>
            </a:r>
            <a:r>
              <a:rPr lang="en-GB" sz="2400" dirty="0" err="1">
                <a:cs typeface="Arial" pitchFamily="34" charset="0"/>
              </a:rPr>
              <a:t>vs</a:t>
            </a:r>
            <a:r>
              <a:rPr lang="en-GB" sz="2400" dirty="0">
                <a:cs typeface="Arial" pitchFamily="34" charset="0"/>
              </a:rPr>
              <a:t> non-uniform</a:t>
            </a:r>
          </a:p>
          <a:p>
            <a:pPr>
              <a:buFont typeface="Wingdings" pitchFamily="2" charset="2"/>
              <a:buChar char="§"/>
            </a:pPr>
            <a:r>
              <a:rPr lang="en-GB" sz="2400" dirty="0">
                <a:cs typeface="Arial" pitchFamily="34" charset="0"/>
              </a:rPr>
              <a:t> number of table entries</a:t>
            </a:r>
          </a:p>
          <a:p>
            <a:pPr>
              <a:buFont typeface="Wingdings" pitchFamily="2" charset="2"/>
              <a:buChar char="§"/>
            </a:pPr>
            <a:r>
              <a:rPr lang="en-GB" sz="2400" dirty="0">
                <a:cs typeface="Arial" pitchFamily="34" charset="0"/>
              </a:rPr>
              <a:t> how many coefficients</a:t>
            </a:r>
          </a:p>
        </p:txBody>
      </p:sp>
      <p:sp>
        <p:nvSpPr>
          <p:cNvPr id="26634" name="TextBox 36"/>
          <p:cNvSpPr txBox="1">
            <a:spLocks noChangeArrowheads="1"/>
          </p:cNvSpPr>
          <p:nvPr/>
        </p:nvSpPr>
        <p:spPr bwMode="auto">
          <a:xfrm>
            <a:off x="4772025" y="4056063"/>
            <a:ext cx="435247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2400">
                <a:latin typeface="Calibri" pitchFamily="34" charset="0"/>
              </a:rPr>
              <a:t> </a:t>
            </a:r>
            <a:r>
              <a:rPr lang="en-GB" sz="2400">
                <a:cs typeface="Arial" pitchFamily="34" charset="0"/>
              </a:rPr>
              <a:t>polynomial or rational approx</a:t>
            </a:r>
          </a:p>
          <a:p>
            <a:pPr>
              <a:buFont typeface="Wingdings" pitchFamily="2" charset="2"/>
              <a:buChar char="§"/>
            </a:pPr>
            <a:r>
              <a:rPr lang="en-GB" sz="2400">
                <a:cs typeface="Arial" pitchFamily="34" charset="0"/>
              </a:rPr>
              <a:t> continued fractions </a:t>
            </a:r>
          </a:p>
          <a:p>
            <a:pPr>
              <a:buFont typeface="Wingdings" pitchFamily="2" charset="2"/>
              <a:buChar char="§"/>
            </a:pPr>
            <a:r>
              <a:rPr lang="en-GB" sz="2400">
                <a:cs typeface="Arial" pitchFamily="34" charset="0"/>
              </a:rPr>
              <a:t> multi-partite tables</a:t>
            </a:r>
          </a:p>
        </p:txBody>
      </p:sp>
      <p:sp>
        <p:nvSpPr>
          <p:cNvPr id="26635" name="Rectangle 39"/>
          <p:cNvSpPr>
            <a:spLocks noChangeArrowheads="1"/>
          </p:cNvSpPr>
          <p:nvPr/>
        </p:nvSpPr>
        <p:spPr bwMode="auto">
          <a:xfrm>
            <a:off x="1137069" y="5662409"/>
            <a:ext cx="701506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 dirty="0">
                <a:cs typeface="Arial" pitchFamily="34" charset="0"/>
              </a:rPr>
              <a:t>Underlying hardware/technology changes the optimum</a:t>
            </a:r>
          </a:p>
        </p:txBody>
      </p:sp>
      <p:sp>
        <p:nvSpPr>
          <p:cNvPr id="3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162D9C5-9C72-4C75-A1BC-B4986A40F6AC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43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4744"/>
            <a:ext cx="8686800" cy="5001419"/>
          </a:xfrm>
        </p:spPr>
        <p:txBody>
          <a:bodyPr>
            <a:normAutofit lnSpcReduction="10000"/>
          </a:bodyPr>
          <a:lstStyle/>
          <a:p>
            <a:pPr eaLnBrk="0" hangingPunct="0"/>
            <a:r>
              <a:rPr lang="en-GB" dirty="0" smtClean="0">
                <a:solidFill>
                  <a:srgbClr val="0000FF"/>
                </a:solidFill>
              </a:rPr>
              <a:t>CPUs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endParaRPr lang="en-GB" dirty="0" smtClean="0">
              <a:solidFill>
                <a:srgbClr val="0000FF"/>
              </a:solidFill>
            </a:endParaRPr>
          </a:p>
          <a:p>
            <a:pPr eaLnBrk="0" hangingPunct="0">
              <a:buNone/>
            </a:pPr>
            <a:r>
              <a:rPr lang="en-GB" sz="2400" dirty="0" smtClean="0"/>
              <a:t>	- </a:t>
            </a:r>
            <a:r>
              <a:rPr lang="en-US" sz="2400" dirty="0" smtClean="0"/>
              <a:t>Integer</a:t>
            </a:r>
            <a:r>
              <a:rPr lang="en-GB" sz="2400" dirty="0" smtClean="0"/>
              <a:t>: unsigned, </a:t>
            </a:r>
            <a:r>
              <a:rPr lang="en-GB" sz="2400" dirty="0" smtClean="0"/>
              <a:t>signed</a:t>
            </a:r>
          </a:p>
          <a:p>
            <a:pPr eaLnBrk="0" hangingPunct="0">
              <a:buNone/>
            </a:pPr>
            <a:r>
              <a:rPr lang="en-GB" sz="2400" dirty="0" smtClean="0"/>
              <a:t>	- </a:t>
            </a:r>
            <a:r>
              <a:rPr lang="en-US" sz="2400" dirty="0" smtClean="0"/>
              <a:t>Floating Point: IEEE single-precision, double-precision </a:t>
            </a:r>
          </a:p>
          <a:p>
            <a:pPr eaLnBrk="0" hangingPunct="0">
              <a:buNone/>
            </a:pPr>
            <a:endParaRPr lang="en-US" dirty="0" smtClean="0"/>
          </a:p>
          <a:p>
            <a:pPr eaLnBrk="0" hangingPunct="0"/>
            <a:r>
              <a:rPr lang="en-GB" dirty="0" smtClean="0">
                <a:solidFill>
                  <a:srgbClr val="0000FF"/>
                </a:solidFill>
              </a:rPr>
              <a:t>DFEs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  <a:endParaRPr lang="en-US" dirty="0" smtClean="0">
              <a:solidFill>
                <a:srgbClr val="0000FF"/>
              </a:solidFill>
            </a:endParaRPr>
          </a:p>
          <a:p>
            <a:pPr lvl="1" eaLnBrk="0" hangingPunct="0"/>
            <a:r>
              <a:rPr lang="en-US" dirty="0" smtClean="0"/>
              <a:t>Fixed point</a:t>
            </a:r>
          </a:p>
          <a:p>
            <a:pPr lvl="1" eaLnBrk="0" hangingPunct="0"/>
            <a:r>
              <a:rPr lang="en-US" sz="2400" dirty="0" smtClean="0"/>
              <a:t>Logarithmic</a:t>
            </a:r>
            <a:r>
              <a:rPr lang="en-GB" sz="2400" dirty="0" smtClean="0"/>
              <a:t> number representation</a:t>
            </a:r>
          </a:p>
          <a:p>
            <a:pPr lvl="1" eaLnBrk="0" hangingPunct="0"/>
            <a:r>
              <a:rPr lang="en-US" sz="2400" dirty="0" smtClean="0"/>
              <a:t>Redundant </a:t>
            </a:r>
            <a:r>
              <a:rPr lang="en-GB" sz="2400" dirty="0" smtClean="0"/>
              <a:t>n</a:t>
            </a:r>
            <a:r>
              <a:rPr lang="en-US" sz="2400" dirty="0" smtClean="0"/>
              <a:t>umber </a:t>
            </a:r>
            <a:r>
              <a:rPr lang="en-GB" sz="2400" dirty="0" smtClean="0"/>
              <a:t>s</a:t>
            </a:r>
            <a:r>
              <a:rPr lang="en-US" sz="2400" dirty="0" err="1" smtClean="0"/>
              <a:t>ystem</a:t>
            </a:r>
            <a:r>
              <a:rPr lang="en-GB" sz="2400" dirty="0" smtClean="0"/>
              <a:t>s</a:t>
            </a:r>
            <a:r>
              <a:rPr lang="en-US" sz="2400" dirty="0" smtClean="0"/>
              <a:t>:</a:t>
            </a:r>
            <a:r>
              <a:rPr lang="en-GB" sz="2400" dirty="0" smtClean="0"/>
              <a:t> use more bits, compute faster</a:t>
            </a:r>
            <a:r>
              <a:rPr lang="en-US" sz="2400" dirty="0" smtClean="0"/>
              <a:t> </a:t>
            </a:r>
          </a:p>
          <a:p>
            <a:pPr lvl="2" eaLnBrk="0" hangingPunct="0"/>
            <a:r>
              <a:rPr lang="en-GB" sz="2400" dirty="0" smtClean="0"/>
              <a:t>Signed-digit representation</a:t>
            </a:r>
          </a:p>
          <a:p>
            <a:pPr lvl="2" eaLnBrk="0" hangingPunct="0"/>
            <a:r>
              <a:rPr lang="en-US" sz="2400" dirty="0" smtClean="0"/>
              <a:t>Residue </a:t>
            </a:r>
            <a:r>
              <a:rPr lang="en-GB" sz="2400" dirty="0" smtClean="0"/>
              <a:t>n</a:t>
            </a:r>
            <a:r>
              <a:rPr lang="en-US" sz="2400" dirty="0" smtClean="0"/>
              <a:t>umber </a:t>
            </a:r>
            <a:r>
              <a:rPr lang="en-GB" sz="2400" dirty="0" smtClean="0"/>
              <a:t>s</a:t>
            </a:r>
            <a:r>
              <a:rPr lang="en-US" sz="2400" dirty="0" err="1" smtClean="0"/>
              <a:t>ystem</a:t>
            </a:r>
            <a:r>
              <a:rPr lang="en-GB" sz="2400" dirty="0" smtClean="0"/>
              <a:t> (modulo arithmetic)</a:t>
            </a:r>
          </a:p>
          <a:p>
            <a:pPr lvl="1" eaLnBrk="0" hangingPunct="0"/>
            <a:r>
              <a:rPr lang="en-GB" dirty="0" smtClean="0"/>
              <a:t>Decimal: decimal floating point, binary coded decimal</a:t>
            </a:r>
          </a:p>
          <a:p>
            <a:pPr lvl="1" eaLnBrk="0" hangingPunct="0">
              <a:buNone/>
            </a:pPr>
            <a:endParaRPr lang="en-US" sz="2800" dirty="0" smtClean="0"/>
          </a:p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A8B99-9408-4755-83CD-5550CF8601E7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Number Representation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63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53856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Consider fixed point </a:t>
            </a:r>
            <a:br>
              <a:rPr lang="en-GB" dirty="0" smtClean="0"/>
            </a:br>
            <a:r>
              <a:rPr lang="en-GB" dirty="0" smtClean="0"/>
              <a:t>compared to single precision floating point</a:t>
            </a:r>
          </a:p>
          <a:p>
            <a:r>
              <a:rPr lang="en-GB" dirty="0" smtClean="0"/>
              <a:t>If range is tightly confined, </a:t>
            </a:r>
            <a:br>
              <a:rPr lang="en-GB" dirty="0" smtClean="0"/>
            </a:br>
            <a:r>
              <a:rPr lang="en-GB" dirty="0" smtClean="0"/>
              <a:t>we could use </a:t>
            </a:r>
            <a:r>
              <a:rPr lang="en-GB" i="1" dirty="0" smtClean="0"/>
              <a:t>24-bit</a:t>
            </a:r>
            <a:r>
              <a:rPr lang="en-GB" dirty="0" smtClean="0"/>
              <a:t> fixed point </a:t>
            </a:r>
          </a:p>
          <a:p>
            <a:r>
              <a:rPr lang="en-GB" dirty="0" smtClean="0"/>
              <a:t>If data has a wider range, may need </a:t>
            </a:r>
            <a:r>
              <a:rPr lang="en-GB" i="1" dirty="0" smtClean="0"/>
              <a:t>32-bit </a:t>
            </a:r>
            <a:r>
              <a:rPr lang="en-GB" dirty="0" smtClean="0"/>
              <a:t>fixed point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Arithmetic is not 100% of the chip. In practice, often see ~5x performance boost from fixed point.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Benefits of Fixed Point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205363"/>
              </p:ext>
            </p:extLst>
          </p:nvPr>
        </p:nvGraphicFramePr>
        <p:xfrm>
          <a:off x="536309" y="3397951"/>
          <a:ext cx="8298200" cy="16368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10857"/>
                <a:gridCol w="1979246"/>
                <a:gridCol w="2489981"/>
                <a:gridCol w="2518116"/>
              </a:tblGrid>
              <a:tr h="545630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/>
                        <a:t>dfeFloat</a:t>
                      </a:r>
                      <a:r>
                        <a:rPr lang="en-GB" sz="2400" dirty="0" smtClean="0"/>
                        <a:t>(8,24)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/>
                        <a:t>dfeFixOffset</a:t>
                      </a:r>
                      <a:r>
                        <a:rPr lang="en-GB" sz="2400" dirty="0" smtClean="0"/>
                        <a:t>(24,..)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/>
                        <a:t>dfeFixOffset</a:t>
                      </a:r>
                      <a:r>
                        <a:rPr lang="en-GB" sz="2400" dirty="0" smtClean="0"/>
                        <a:t>(32,..)</a:t>
                      </a:r>
                      <a:endParaRPr lang="en-GB" sz="2400" dirty="0"/>
                    </a:p>
                  </a:txBody>
                  <a:tcPr/>
                </a:tc>
              </a:tr>
              <a:tr h="54563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Add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 smtClean="0"/>
                        <a:t>500 logic</a:t>
                      </a:r>
                      <a:r>
                        <a:rPr lang="en-GB" sz="2400" baseline="0" dirty="0" smtClean="0"/>
                        <a:t> cell</a:t>
                      </a:r>
                      <a:r>
                        <a:rPr lang="en-GB" sz="2400" dirty="0" smtClean="0"/>
                        <a:t>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 smtClean="0"/>
                        <a:t>24 logic</a:t>
                      </a:r>
                      <a:r>
                        <a:rPr lang="en-GB" sz="2400" baseline="0" dirty="0" smtClean="0"/>
                        <a:t> cell</a:t>
                      </a:r>
                      <a:r>
                        <a:rPr lang="en-GB" sz="2400" dirty="0" smtClean="0"/>
                        <a:t>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 smtClean="0"/>
                        <a:t>32 logic</a:t>
                      </a:r>
                      <a:r>
                        <a:rPr lang="en-GB" sz="2400" baseline="0" dirty="0" smtClean="0"/>
                        <a:t> cell</a:t>
                      </a:r>
                      <a:r>
                        <a:rPr lang="en-GB" sz="2400" dirty="0" smtClean="0"/>
                        <a:t>s</a:t>
                      </a:r>
                      <a:endParaRPr lang="en-GB" sz="2400" dirty="0"/>
                    </a:p>
                  </a:txBody>
                  <a:tcPr/>
                </a:tc>
              </a:tr>
              <a:tr h="54563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Multiply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 smtClean="0"/>
                        <a:t>2 MULTs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 smtClean="0"/>
                        <a:t>2</a:t>
                      </a:r>
                      <a:r>
                        <a:rPr lang="en-GB" sz="2400" baseline="0" dirty="0" smtClean="0"/>
                        <a:t> MULTs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 smtClean="0"/>
                        <a:t>4 MULTs</a:t>
                      </a:r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90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3"/>
          <p:cNvSpPr txBox="1">
            <a:spLocks/>
          </p:cNvSpPr>
          <p:nvPr/>
        </p:nvSpPr>
        <p:spPr>
          <a:xfrm>
            <a:off x="457200" y="274638"/>
            <a:ext cx="8219256" cy="994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73737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Fixed-point bit</a:t>
            </a:r>
            <a:r>
              <a:rPr lang="en-GB" dirty="0"/>
              <a:t>-width </a:t>
            </a:r>
            <a:r>
              <a:rPr lang="en-GB" dirty="0" smtClean="0"/>
              <a:t>exploration </a:t>
            </a:r>
            <a:endParaRPr lang="en-GB" dirty="0"/>
          </a:p>
        </p:txBody>
      </p:sp>
      <p:graphicFrame>
        <p:nvGraphicFramePr>
          <p:cNvPr id="7" name="Object 3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1316797"/>
              </p:ext>
            </p:extLst>
          </p:nvPr>
        </p:nvGraphicFramePr>
        <p:xfrm>
          <a:off x="408931" y="949592"/>
          <a:ext cx="5788669" cy="453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Visio" r:id="rId4" imgW="10580906" imgH="8283952" progId="Visio.Drawing.11">
                  <p:embed/>
                </p:oleObj>
              </mc:Choice>
              <mc:Fallback>
                <p:oleObj name="Visio" r:id="rId4" imgW="10580906" imgH="82839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931" y="949592"/>
                        <a:ext cx="5788669" cy="453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6197600" y="1710035"/>
            <a:ext cx="281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Different </a:t>
            </a:r>
            <a:r>
              <a:rPr lang="en-US" sz="1400" dirty="0"/>
              <a:t>parts </a:t>
            </a:r>
            <a:r>
              <a:rPr lang="en-US" sz="1400" dirty="0" smtClean="0"/>
              <a:t>are explored </a:t>
            </a:r>
            <a:r>
              <a:rPr lang="en-US" sz="1400" i="1" dirty="0" smtClean="0"/>
              <a:t>separately</a:t>
            </a:r>
            <a:r>
              <a:rPr lang="en-US" sz="1400" dirty="0"/>
              <a:t>, i.e., when </a:t>
            </a:r>
            <a:r>
              <a:rPr lang="en-US" sz="1400" dirty="0" smtClean="0"/>
              <a:t>we investigate </a:t>
            </a:r>
            <a:r>
              <a:rPr lang="en-US" sz="1400" dirty="0"/>
              <a:t>one </a:t>
            </a:r>
            <a:r>
              <a:rPr lang="en-US" sz="1400" dirty="0" smtClean="0"/>
              <a:t>part</a:t>
            </a:r>
            <a:r>
              <a:rPr lang="en-US" sz="1400" dirty="0"/>
              <a:t>, we keep the bit-widths in other parts a constant high value</a:t>
            </a:r>
          </a:p>
        </p:txBody>
      </p:sp>
      <p:sp>
        <p:nvSpPr>
          <p:cNvPr id="5" name="Rectangle 4"/>
          <p:cNvSpPr/>
          <p:nvPr/>
        </p:nvSpPr>
        <p:spPr>
          <a:xfrm>
            <a:off x="6235700" y="3774387"/>
            <a:ext cx="27686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3399"/>
              </a:buClr>
            </a:pPr>
            <a:r>
              <a:rPr lang="en-US" sz="1400" dirty="0">
                <a:solidFill>
                  <a:srgbClr val="000000"/>
                </a:solidFill>
                <a:ea typeface="宋体" charset="0"/>
              </a:rPr>
              <a:t>Similarly, we observe a significant drop of the error when the SQRT bit-width increases from 8 to 10</a:t>
            </a:r>
          </a:p>
          <a:p>
            <a:pPr>
              <a:buClr>
                <a:srgbClr val="003399"/>
              </a:buClr>
              <a:buFont typeface="Wingdings" charset="0"/>
              <a:buChar char="q"/>
            </a:pPr>
            <a:endParaRPr lang="en-US" sz="900" dirty="0">
              <a:solidFill>
                <a:srgbClr val="000000"/>
              </a:solidFill>
              <a:ea typeface="宋体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25600" y="5509736"/>
            <a:ext cx="728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imilar </a:t>
            </a:r>
            <a:r>
              <a:rPr lang="en-US" sz="1400" dirty="0"/>
              <a:t>precision thresholds </a:t>
            </a:r>
            <a:r>
              <a:rPr lang="en-US" sz="1400" dirty="0" smtClean="0"/>
              <a:t>observed in </a:t>
            </a:r>
            <a:r>
              <a:rPr lang="en-US" sz="1400" dirty="0"/>
              <a:t>both synthetic and field results. This behavior enables an automatic tool to determine the minimum precision that still keeps the result </a:t>
            </a:r>
            <a:r>
              <a:rPr lang="en-US" sz="1400" i="1" dirty="0"/>
              <a:t>good enough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901" y="6097546"/>
            <a:ext cx="8447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H.Fu</a:t>
            </a:r>
            <a:r>
              <a:rPr lang="en-US" sz="1400" dirty="0" smtClean="0"/>
              <a:t>, W. Osborne, R. </a:t>
            </a:r>
            <a:r>
              <a:rPr lang="en-US" sz="1400" dirty="0"/>
              <a:t>G. </a:t>
            </a:r>
            <a:r>
              <a:rPr lang="en-US" sz="1400" dirty="0" smtClean="0"/>
              <a:t>Clapp, O. </a:t>
            </a:r>
            <a:r>
              <a:rPr lang="en-US" sz="1400" dirty="0"/>
              <a:t>Pell, Accelerating Seismic </a:t>
            </a:r>
            <a:r>
              <a:rPr lang="en-US" sz="1400" dirty="0" smtClean="0"/>
              <a:t>Computations [], </a:t>
            </a:r>
            <a:r>
              <a:rPr lang="en-US" sz="1400" dirty="0"/>
              <a:t>70th EAGE </a:t>
            </a:r>
            <a:r>
              <a:rPr lang="en-US" sz="1400" dirty="0" smtClean="0"/>
              <a:t>Conference, </a:t>
            </a:r>
            <a:r>
              <a:rPr lang="en-US" sz="1400" dirty="0"/>
              <a:t>Italy, </a:t>
            </a:r>
            <a:r>
              <a:rPr lang="en-US" sz="1400" dirty="0" smtClean="0"/>
              <a:t>2008] </a:t>
            </a:r>
            <a:endParaRPr lang="en-US" sz="1400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557242"/>
            <a:ext cx="2133600" cy="365125"/>
          </a:xfrm>
        </p:spPr>
        <p:txBody>
          <a:bodyPr/>
          <a:lstStyle/>
          <a:p>
            <a:fld id="{F162D9C5-9C72-4C75-A1BC-B4986A40F6AC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4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374477" y="878559"/>
            <a:ext cx="4833720" cy="3232885"/>
            <a:chOff x="2374477" y="878559"/>
            <a:chExt cx="4833720" cy="3232885"/>
          </a:xfrm>
        </p:grpSpPr>
        <p:grpSp>
          <p:nvGrpSpPr>
            <p:cNvPr id="123" name="Group 122"/>
            <p:cNvGrpSpPr/>
            <p:nvPr/>
          </p:nvGrpSpPr>
          <p:grpSpPr>
            <a:xfrm>
              <a:off x="2374477" y="878559"/>
              <a:ext cx="4833720" cy="3232885"/>
              <a:chOff x="2374477" y="878559"/>
              <a:chExt cx="4833720" cy="3232885"/>
            </a:xfrm>
          </p:grpSpPr>
          <p:sp>
            <p:nvSpPr>
              <p:cNvPr id="124" name="Text Box 37"/>
              <p:cNvSpPr txBox="1">
                <a:spLocks noChangeArrowheads="1"/>
              </p:cNvSpPr>
              <p:nvPr/>
            </p:nvSpPr>
            <p:spPr bwMode="auto">
              <a:xfrm>
                <a:off x="2374477" y="2209760"/>
                <a:ext cx="829371" cy="956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9pPr>
              </a:lstStyle>
              <a:p>
                <a:pPr algn="ctr"/>
                <a:r>
                  <a:rPr lang="en-US" sz="1400" dirty="0" smtClean="0"/>
                  <a:t>PCI</a:t>
                </a:r>
              </a:p>
              <a:p>
                <a:pPr algn="ctr"/>
                <a:endParaRPr lang="en-US" sz="1400" dirty="0"/>
              </a:p>
              <a:p>
                <a:pPr algn="ctr"/>
                <a:endParaRPr lang="en-US" sz="1400" dirty="0" smtClean="0"/>
              </a:p>
              <a:p>
                <a:pPr algn="ctr"/>
                <a:r>
                  <a:rPr lang="en-US" sz="1400" dirty="0" smtClean="0"/>
                  <a:t>Express</a:t>
                </a:r>
                <a:endParaRPr lang="en-US" sz="1400" dirty="0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3220540" y="878559"/>
                <a:ext cx="2719612" cy="27363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26" name="Rectangle 12"/>
              <p:cNvSpPr>
                <a:spLocks noChangeArrowheads="1"/>
              </p:cNvSpPr>
              <p:nvPr/>
            </p:nvSpPr>
            <p:spPr bwMode="auto">
              <a:xfrm>
                <a:off x="3491880" y="1981897"/>
                <a:ext cx="2304256" cy="1400175"/>
              </a:xfrm>
              <a:prstGeom prst="rect">
                <a:avLst/>
              </a:prstGeom>
              <a:solidFill>
                <a:srgbClr val="FFD3B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GB" dirty="0" smtClean="0">
                    <a:solidFill>
                      <a:srgbClr val="333333"/>
                    </a:solidFill>
                    <a:latin typeface="Calibri"/>
                  </a:rPr>
                  <a:t>Manager</a:t>
                </a:r>
                <a:endParaRPr lang="en-GB" dirty="0">
                  <a:solidFill>
                    <a:srgbClr val="333333"/>
                  </a:solidFill>
                  <a:latin typeface="Calibri"/>
                </a:endParaRPr>
              </a:p>
            </p:txBody>
          </p:sp>
          <p:sp>
            <p:nvSpPr>
              <p:cNvPr id="127" name="Text Box 13"/>
              <p:cNvSpPr txBox="1">
                <a:spLocks noChangeArrowheads="1"/>
              </p:cNvSpPr>
              <p:nvPr/>
            </p:nvSpPr>
            <p:spPr bwMode="auto">
              <a:xfrm>
                <a:off x="5064869" y="1670400"/>
                <a:ext cx="643423" cy="371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9pPr>
              </a:lstStyle>
              <a:p>
                <a:r>
                  <a:rPr lang="en-US" dirty="0" smtClean="0"/>
                  <a:t>DFE</a:t>
                </a:r>
                <a:endParaRPr lang="en-US" dirty="0"/>
              </a:p>
            </p:txBody>
          </p:sp>
          <p:sp>
            <p:nvSpPr>
              <p:cNvPr id="128" name="AutoShape 14"/>
              <p:cNvSpPr>
                <a:spLocks noChangeArrowheads="1"/>
              </p:cNvSpPr>
              <p:nvPr/>
            </p:nvSpPr>
            <p:spPr bwMode="auto">
              <a:xfrm rot="16200000">
                <a:off x="2664160" y="2296887"/>
                <a:ext cx="266700" cy="846061"/>
              </a:xfrm>
              <a:prstGeom prst="upDownArrow">
                <a:avLst>
                  <a:gd name="adj1" fmla="val 50000"/>
                  <a:gd name="adj2" fmla="val 102381"/>
                </a:avLst>
              </a:prstGeom>
              <a:solidFill>
                <a:srgbClr val="9EB3D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rgbClr val="333333"/>
                  </a:solidFill>
                  <a:latin typeface="Calibri"/>
                </a:endParaRPr>
              </a:p>
            </p:txBody>
          </p:sp>
          <p:grpSp>
            <p:nvGrpSpPr>
              <p:cNvPr id="129" name="Group 3"/>
              <p:cNvGrpSpPr>
                <a:grpSpLocks/>
              </p:cNvGrpSpPr>
              <p:nvPr/>
            </p:nvGrpSpPr>
            <p:grpSpPr bwMode="auto">
              <a:xfrm>
                <a:off x="3707904" y="958683"/>
                <a:ext cx="1242074" cy="624374"/>
                <a:chOff x="137" y="2369"/>
                <a:chExt cx="1008" cy="528"/>
              </a:xfrm>
            </p:grpSpPr>
            <p:grpSp>
              <p:nvGrpSpPr>
                <p:cNvPr id="136" name="Group 4"/>
                <p:cNvGrpSpPr>
                  <a:grpSpLocks/>
                </p:cNvGrpSpPr>
                <p:nvPr/>
              </p:nvGrpSpPr>
              <p:grpSpPr bwMode="auto">
                <a:xfrm>
                  <a:off x="137" y="2369"/>
                  <a:ext cx="1008" cy="528"/>
                  <a:chOff x="137" y="2369"/>
                  <a:chExt cx="1008" cy="528"/>
                </a:xfrm>
              </p:grpSpPr>
              <p:sp>
                <p:nvSpPr>
                  <p:cNvPr id="138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281" y="2513"/>
                    <a:ext cx="864" cy="384"/>
                  </a:xfrm>
                  <a:prstGeom prst="rect">
                    <a:avLst/>
                  </a:prstGeom>
                  <a:solidFill>
                    <a:srgbClr val="9EB3D7"/>
                  </a:solidFill>
                  <a:ln w="19080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333333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9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232" y="2465"/>
                    <a:ext cx="864" cy="384"/>
                  </a:xfrm>
                  <a:prstGeom prst="rect">
                    <a:avLst/>
                  </a:prstGeom>
                  <a:solidFill>
                    <a:srgbClr val="9EB3D7"/>
                  </a:solidFill>
                  <a:ln w="19080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333333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0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84" y="2416"/>
                    <a:ext cx="864" cy="384"/>
                  </a:xfrm>
                  <a:prstGeom prst="rect">
                    <a:avLst/>
                  </a:prstGeom>
                  <a:solidFill>
                    <a:srgbClr val="9EB3D7"/>
                  </a:solidFill>
                  <a:ln w="19080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333333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1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37" y="2369"/>
                    <a:ext cx="864" cy="384"/>
                  </a:xfrm>
                  <a:prstGeom prst="rect">
                    <a:avLst/>
                  </a:prstGeom>
                  <a:solidFill>
                    <a:srgbClr val="9EB3D7"/>
                  </a:solidFill>
                  <a:ln w="19080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333333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3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50" y="2386"/>
                  <a:ext cx="633" cy="232"/>
                </a:xfrm>
                <a:prstGeom prst="rect">
                  <a:avLst/>
                </a:prstGeom>
                <a:solidFill>
                  <a:srgbClr val="9EB3D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1pPr>
                  <a:lvl2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2pPr>
                  <a:lvl3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3pPr>
                  <a:lvl4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4pPr>
                  <a:lvl5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9pPr>
                </a:lstStyle>
                <a:p>
                  <a:r>
                    <a:rPr lang="en-US" dirty="0">
                      <a:solidFill>
                        <a:srgbClr val="FFFFFF"/>
                      </a:solidFill>
                    </a:rPr>
                    <a:t>Memory</a:t>
                  </a:r>
                </a:p>
              </p:txBody>
            </p:sp>
          </p:grpSp>
          <p:sp>
            <p:nvSpPr>
              <p:cNvPr id="130" name="Oval 38"/>
              <p:cNvSpPr>
                <a:spLocks noChangeArrowheads="1"/>
              </p:cNvSpPr>
              <p:nvPr/>
            </p:nvSpPr>
            <p:spPr bwMode="auto">
              <a:xfrm>
                <a:off x="4499992" y="2157936"/>
                <a:ext cx="1224136" cy="1046722"/>
              </a:xfrm>
              <a:prstGeom prst="ellipse">
                <a:avLst/>
              </a:prstGeom>
              <a:solidFill>
                <a:srgbClr val="FFFFFF"/>
              </a:solidFill>
              <a:ln w="28440">
                <a:solidFill>
                  <a:srgbClr val="FFFFFF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333333"/>
                  </a:solidFill>
                  <a:latin typeface="Calibri"/>
                </a:endParaRPr>
              </a:p>
            </p:txBody>
          </p:sp>
          <p:cxnSp>
            <p:nvCxnSpPr>
              <p:cNvPr id="131" name="Straight Connector 130"/>
              <p:cNvCxnSpPr>
                <a:stCxn id="130" idx="0"/>
              </p:cNvCxnSpPr>
              <p:nvPr/>
            </p:nvCxnSpPr>
            <p:spPr>
              <a:xfrm rot="5400000" flipH="1" flipV="1">
                <a:off x="5533496" y="483236"/>
                <a:ext cx="1253264" cy="2096136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>
                <a:stCxn id="130" idx="4"/>
              </p:cNvCxnSpPr>
              <p:nvPr/>
            </p:nvCxnSpPr>
            <p:spPr>
              <a:xfrm rot="16200000" flipH="1">
                <a:off x="5977432" y="2339286"/>
                <a:ext cx="365393" cy="2096136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TextBox 132"/>
              <p:cNvSpPr txBox="1"/>
              <p:nvPr/>
            </p:nvSpPr>
            <p:spPr>
              <a:xfrm>
                <a:off x="3779912" y="3742112"/>
                <a:ext cx="20272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err="1" smtClean="0">
                    <a:solidFill>
                      <a:srgbClr val="333333"/>
                    </a:solidFill>
                    <a:latin typeface="Calibri"/>
                  </a:rPr>
                  <a:t>MyManager</a:t>
                </a:r>
                <a:r>
                  <a:rPr lang="en-GB" dirty="0" smtClean="0">
                    <a:solidFill>
                      <a:srgbClr val="333333"/>
                    </a:solidFill>
                    <a:latin typeface="Calibri"/>
                  </a:rPr>
                  <a:t> (.</a:t>
                </a:r>
                <a:r>
                  <a:rPr lang="en-GB" dirty="0" err="1" smtClean="0">
                    <a:solidFill>
                      <a:srgbClr val="333333"/>
                    </a:solidFill>
                    <a:latin typeface="Calibri"/>
                  </a:rPr>
                  <a:t>maxj</a:t>
                </a:r>
                <a:r>
                  <a:rPr lang="en-GB" dirty="0" smtClean="0">
                    <a:solidFill>
                      <a:srgbClr val="333333"/>
                    </a:solidFill>
                    <a:latin typeface="Calibri"/>
                  </a:rPr>
                  <a:t>)</a:t>
                </a:r>
                <a:endParaRPr lang="en-GB" dirty="0">
                  <a:solidFill>
                    <a:srgbClr val="333333"/>
                  </a:solidFill>
                  <a:latin typeface="Calibri"/>
                </a:endParaRPr>
              </a:p>
            </p:txBody>
          </p:sp>
          <p:sp>
            <p:nvSpPr>
              <p:cNvPr id="134" name="AutoShape 14"/>
              <p:cNvSpPr>
                <a:spLocks noChangeArrowheads="1"/>
              </p:cNvSpPr>
              <p:nvPr/>
            </p:nvSpPr>
            <p:spPr bwMode="auto">
              <a:xfrm>
                <a:off x="4211960" y="1581872"/>
                <a:ext cx="266700" cy="456828"/>
              </a:xfrm>
              <a:prstGeom prst="upDownArrow">
                <a:avLst>
                  <a:gd name="adj1" fmla="val 32043"/>
                  <a:gd name="adj2" fmla="val 47909"/>
                </a:avLst>
              </a:prstGeom>
              <a:solidFill>
                <a:srgbClr val="9EB3D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rgbClr val="333333"/>
                  </a:solidFill>
                  <a:latin typeface="Calibri"/>
                </a:endParaRPr>
              </a:p>
            </p:txBody>
          </p:sp>
        </p:grp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40052" y="2240868"/>
              <a:ext cx="396044" cy="938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1" name="Rectangle 70"/>
          <p:cNvSpPr/>
          <p:nvPr/>
        </p:nvSpPr>
        <p:spPr>
          <a:xfrm>
            <a:off x="3245766" y="4077072"/>
            <a:ext cx="2675864" cy="22145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95586" y="4140228"/>
            <a:ext cx="29698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333333"/>
                </a:solidFill>
                <a:latin typeface="Calibri"/>
              </a:rPr>
              <a:t>Manager </a:t>
            </a:r>
            <a:r>
              <a:rPr lang="en-GB" sz="1400" dirty="0">
                <a:solidFill>
                  <a:srgbClr val="333333"/>
                </a:solidFill>
                <a:latin typeface="Calibri"/>
              </a:rPr>
              <a:t>m = new Manager</a:t>
            </a:r>
            <a:r>
              <a:rPr lang="en-GB" sz="1400" dirty="0" smtClean="0">
                <a:solidFill>
                  <a:srgbClr val="333333"/>
                </a:solidFill>
                <a:latin typeface="Calibri"/>
              </a:rPr>
              <a:t>();</a:t>
            </a:r>
            <a:endParaRPr lang="en-GB" sz="1400" dirty="0">
              <a:solidFill>
                <a:srgbClr val="333333"/>
              </a:solidFill>
              <a:latin typeface="Calibri"/>
            </a:endParaRPr>
          </a:p>
          <a:p>
            <a:r>
              <a:rPr lang="en-GB" sz="1400" dirty="0" smtClean="0">
                <a:solidFill>
                  <a:srgbClr val="333333"/>
                </a:solidFill>
                <a:latin typeface="Calibri"/>
              </a:rPr>
              <a:t>Kernel </a:t>
            </a:r>
            <a:r>
              <a:rPr lang="en-GB" sz="1400" dirty="0">
                <a:solidFill>
                  <a:srgbClr val="333333"/>
                </a:solidFill>
                <a:latin typeface="Calibri"/>
              </a:rPr>
              <a:t>k = </a:t>
            </a:r>
            <a:endParaRPr lang="en-GB" sz="1400" dirty="0" smtClean="0">
              <a:solidFill>
                <a:srgbClr val="333333"/>
              </a:solidFill>
              <a:latin typeface="Calibri"/>
            </a:endParaRPr>
          </a:p>
          <a:p>
            <a:r>
              <a:rPr lang="en-GB" sz="1400" dirty="0" smtClean="0">
                <a:solidFill>
                  <a:srgbClr val="333333"/>
                </a:solidFill>
                <a:latin typeface="Calibri"/>
              </a:rPr>
              <a:t>     new </a:t>
            </a:r>
            <a:r>
              <a:rPr lang="en-GB" sz="1400" dirty="0" err="1" smtClean="0">
                <a:solidFill>
                  <a:srgbClr val="333333"/>
                </a:solidFill>
                <a:latin typeface="Calibri"/>
              </a:rPr>
              <a:t>MyKernel</a:t>
            </a:r>
            <a:r>
              <a:rPr lang="en-GB" sz="1400" dirty="0" smtClean="0">
                <a:solidFill>
                  <a:srgbClr val="333333"/>
                </a:solidFill>
                <a:latin typeface="Calibri"/>
              </a:rPr>
              <a:t>();</a:t>
            </a:r>
            <a:endParaRPr lang="en-GB" sz="1400" dirty="0">
              <a:solidFill>
                <a:srgbClr val="333333"/>
              </a:solidFill>
              <a:latin typeface="Calibri"/>
            </a:endParaRPr>
          </a:p>
          <a:p>
            <a:endParaRPr lang="en-GB" sz="1400" dirty="0">
              <a:solidFill>
                <a:srgbClr val="333333"/>
              </a:solidFill>
              <a:latin typeface="Calibri"/>
            </a:endParaRPr>
          </a:p>
          <a:p>
            <a:r>
              <a:rPr lang="en-GB" sz="1400" dirty="0" err="1" smtClean="0">
                <a:solidFill>
                  <a:srgbClr val="333333"/>
                </a:solidFill>
                <a:latin typeface="Calibri"/>
              </a:rPr>
              <a:t>m.setKernel</a:t>
            </a:r>
            <a:r>
              <a:rPr lang="en-GB" sz="1400" dirty="0" smtClean="0">
                <a:solidFill>
                  <a:srgbClr val="333333"/>
                </a:solidFill>
                <a:latin typeface="Calibri"/>
              </a:rPr>
              <a:t>(k</a:t>
            </a:r>
            <a:r>
              <a:rPr lang="en-GB" sz="1400" dirty="0">
                <a:solidFill>
                  <a:srgbClr val="333333"/>
                </a:solidFill>
                <a:latin typeface="Calibri"/>
              </a:rPr>
              <a:t>);</a:t>
            </a:r>
          </a:p>
          <a:p>
            <a:r>
              <a:rPr lang="en-GB" sz="1400" dirty="0" err="1" smtClean="0">
                <a:solidFill>
                  <a:srgbClr val="333333"/>
                </a:solidFill>
                <a:latin typeface="Calibri"/>
              </a:rPr>
              <a:t>m.setIO</a:t>
            </a:r>
            <a:r>
              <a:rPr lang="en-GB" sz="1400" dirty="0" smtClean="0">
                <a:solidFill>
                  <a:srgbClr val="333333"/>
                </a:solidFill>
                <a:latin typeface="Calibri"/>
              </a:rPr>
              <a:t>(</a:t>
            </a:r>
          </a:p>
          <a:p>
            <a:r>
              <a:rPr lang="en-GB" sz="1400" dirty="0" smtClean="0">
                <a:solidFill>
                  <a:srgbClr val="333333"/>
                </a:solidFill>
                <a:latin typeface="Calibri"/>
              </a:rPr>
              <a:t>    link(“x", CPU),</a:t>
            </a:r>
          </a:p>
          <a:p>
            <a:endParaRPr lang="en-GB" sz="1400" dirty="0" smtClean="0">
              <a:solidFill>
                <a:srgbClr val="333333"/>
              </a:solidFill>
              <a:latin typeface="Calibri"/>
            </a:endParaRPr>
          </a:p>
          <a:p>
            <a:r>
              <a:rPr lang="en-GB" sz="1400" dirty="0" err="1" smtClean="0">
                <a:solidFill>
                  <a:srgbClr val="333333"/>
                </a:solidFill>
                <a:latin typeface="Calibri"/>
              </a:rPr>
              <a:t>m.build</a:t>
            </a:r>
            <a:r>
              <a:rPr lang="en-GB" sz="1400" dirty="0">
                <a:solidFill>
                  <a:srgbClr val="333333"/>
                </a:solidFill>
                <a:latin typeface="Calibri"/>
              </a:rPr>
              <a:t>();</a:t>
            </a:r>
          </a:p>
        </p:txBody>
      </p:sp>
      <p:sp>
        <p:nvSpPr>
          <p:cNvPr id="77" name="Rectangle 76"/>
          <p:cNvSpPr/>
          <p:nvPr/>
        </p:nvSpPr>
        <p:spPr>
          <a:xfrm>
            <a:off x="3195586" y="4140228"/>
            <a:ext cx="29698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dirty="0" smtClean="0">
              <a:solidFill>
                <a:srgbClr val="333333"/>
              </a:solidFill>
              <a:latin typeface="Calibri"/>
            </a:endParaRPr>
          </a:p>
          <a:p>
            <a:endParaRPr lang="en-GB" sz="1400" dirty="0">
              <a:solidFill>
                <a:srgbClr val="333333"/>
              </a:solidFill>
              <a:latin typeface="Calibri"/>
            </a:endParaRPr>
          </a:p>
          <a:p>
            <a:endParaRPr lang="en-GB" sz="1400" dirty="0" smtClean="0">
              <a:solidFill>
                <a:srgbClr val="333333"/>
              </a:solidFill>
              <a:latin typeface="Calibri"/>
            </a:endParaRPr>
          </a:p>
          <a:p>
            <a:endParaRPr lang="en-GB" sz="1400" dirty="0">
              <a:solidFill>
                <a:srgbClr val="333333"/>
              </a:solidFill>
              <a:latin typeface="Calibri"/>
            </a:endParaRPr>
          </a:p>
          <a:p>
            <a:endParaRPr lang="en-GB" sz="1400" dirty="0" smtClean="0">
              <a:solidFill>
                <a:srgbClr val="333333"/>
              </a:solidFill>
              <a:latin typeface="Calibri"/>
            </a:endParaRPr>
          </a:p>
          <a:p>
            <a:endParaRPr lang="en-GB" sz="1400" dirty="0" smtClean="0">
              <a:solidFill>
                <a:srgbClr val="333333"/>
              </a:solidFill>
              <a:latin typeface="Calibri"/>
            </a:endParaRPr>
          </a:p>
          <a:p>
            <a:endParaRPr lang="en-GB" sz="1400" dirty="0" smtClean="0">
              <a:solidFill>
                <a:srgbClr val="333333"/>
              </a:solidFill>
              <a:latin typeface="Calibri"/>
            </a:endParaRPr>
          </a:p>
          <a:p>
            <a:r>
              <a:rPr lang="en-GB" sz="1400" dirty="0" smtClean="0">
                <a:solidFill>
                  <a:srgbClr val="333333"/>
                </a:solidFill>
                <a:latin typeface="Calibri"/>
              </a:rPr>
              <a:t>    link(“y", CPU));</a:t>
            </a:r>
            <a:endParaRPr lang="en-GB" sz="1400" dirty="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43508" y="4869160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 smtClean="0">
                <a:solidFill>
                  <a:srgbClr val="333333"/>
                </a:solidFill>
                <a:latin typeface="Calibri"/>
              </a:rPr>
              <a:t>MyKernel</a:t>
            </a:r>
            <a:r>
              <a:rPr lang="en-GB" sz="1400" dirty="0" smtClean="0">
                <a:solidFill>
                  <a:srgbClr val="333333"/>
                </a:solidFill>
                <a:latin typeface="Calibri"/>
              </a:rPr>
              <a:t>(DATA_SIZE,</a:t>
            </a:r>
          </a:p>
          <a:p>
            <a:r>
              <a:rPr lang="en-GB" sz="1400" dirty="0" smtClean="0">
                <a:solidFill>
                  <a:srgbClr val="333333"/>
                </a:solidFill>
                <a:latin typeface="Calibri"/>
              </a:rPr>
              <a:t>                   x, DATA_SIZE*4,</a:t>
            </a:r>
          </a:p>
          <a:p>
            <a:r>
              <a:rPr lang="en-GB" sz="1400" dirty="0" smtClean="0">
                <a:solidFill>
                  <a:srgbClr val="333333"/>
                </a:solidFill>
                <a:latin typeface="Calibri"/>
              </a:rPr>
              <a:t>                   y, DATA_SIZE*4);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43508" y="4185084"/>
            <a:ext cx="2964298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1400" dirty="0">
              <a:solidFill>
                <a:srgbClr val="333333"/>
              </a:solidFill>
              <a:latin typeface="Calibri"/>
            </a:endParaRPr>
          </a:p>
          <a:p>
            <a:endParaRPr lang="en-GB" sz="1400" dirty="0" smtClean="0">
              <a:solidFill>
                <a:srgbClr val="333333"/>
              </a:solidFill>
              <a:latin typeface="Calibri"/>
            </a:endParaRPr>
          </a:p>
          <a:p>
            <a:endParaRPr lang="en-GB" sz="1400" dirty="0" smtClean="0">
              <a:solidFill>
                <a:srgbClr val="333333"/>
              </a:solidFill>
              <a:latin typeface="Calibri"/>
            </a:endParaRPr>
          </a:p>
          <a:p>
            <a:r>
              <a:rPr lang="nn-NO" sz="1400" dirty="0" smtClean="0">
                <a:solidFill>
                  <a:srgbClr val="333333"/>
                </a:solidFill>
                <a:latin typeface="Calibri"/>
              </a:rPr>
              <a:t>for (int i =0; i &lt; DATA_SIZE; i++)</a:t>
            </a:r>
          </a:p>
          <a:p>
            <a:r>
              <a:rPr lang="nn-NO" sz="1400" dirty="0" smtClean="0">
                <a:solidFill>
                  <a:srgbClr val="333333"/>
                </a:solidFill>
                <a:latin typeface="Calibri"/>
              </a:rPr>
              <a:t>    y[i]= x[i] * x[i] + 30;</a:t>
            </a:r>
          </a:p>
        </p:txBody>
      </p:sp>
      <p:grpSp>
        <p:nvGrpSpPr>
          <p:cNvPr id="3" name="Group 74"/>
          <p:cNvGrpSpPr/>
          <p:nvPr/>
        </p:nvGrpSpPr>
        <p:grpSpPr>
          <a:xfrm>
            <a:off x="251520" y="861792"/>
            <a:ext cx="2088232" cy="3249652"/>
            <a:chOff x="251520" y="1124744"/>
            <a:chExt cx="2088232" cy="3249652"/>
          </a:xfrm>
        </p:grpSpPr>
        <p:grpSp>
          <p:nvGrpSpPr>
            <p:cNvPr id="8" name="Group 48"/>
            <p:cNvGrpSpPr/>
            <p:nvPr/>
          </p:nvGrpSpPr>
          <p:grpSpPr>
            <a:xfrm>
              <a:off x="251520" y="1124744"/>
              <a:ext cx="2088232" cy="2736304"/>
              <a:chOff x="251520" y="1124744"/>
              <a:chExt cx="2088232" cy="273630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51520" y="1124744"/>
                <a:ext cx="2088232" cy="27363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6" name="AutoShape 1"/>
              <p:cNvSpPr>
                <a:spLocks noChangeArrowheads="1"/>
              </p:cNvSpPr>
              <p:nvPr/>
            </p:nvSpPr>
            <p:spPr bwMode="auto">
              <a:xfrm>
                <a:off x="416174" y="1217390"/>
                <a:ext cx="1800225" cy="1619250"/>
              </a:xfrm>
              <a:prstGeom prst="roundRect">
                <a:avLst>
                  <a:gd name="adj" fmla="val 97"/>
                </a:avLst>
              </a:prstGeom>
              <a:solidFill>
                <a:srgbClr val="9EB3D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rgbClr val="333333"/>
                  </a:solidFill>
                  <a:latin typeface="Calibri"/>
                </a:endParaRPr>
              </a:p>
            </p:txBody>
          </p:sp>
          <p:grpSp>
            <p:nvGrpSpPr>
              <p:cNvPr id="9" name="Group 3"/>
              <p:cNvGrpSpPr>
                <a:grpSpLocks/>
              </p:cNvGrpSpPr>
              <p:nvPr/>
            </p:nvGrpSpPr>
            <p:grpSpPr bwMode="auto">
              <a:xfrm>
                <a:off x="540942" y="2925438"/>
                <a:ext cx="1598613" cy="863599"/>
                <a:chOff x="137" y="2352"/>
                <a:chExt cx="1007" cy="544"/>
              </a:xfrm>
            </p:grpSpPr>
            <p:grpSp>
              <p:nvGrpSpPr>
                <p:cNvPr id="23" name="Group 4"/>
                <p:cNvGrpSpPr>
                  <a:grpSpLocks/>
                </p:cNvGrpSpPr>
                <p:nvPr/>
              </p:nvGrpSpPr>
              <p:grpSpPr bwMode="auto">
                <a:xfrm>
                  <a:off x="137" y="2369"/>
                  <a:ext cx="1007" cy="527"/>
                  <a:chOff x="137" y="2369"/>
                  <a:chExt cx="1007" cy="527"/>
                </a:xfrm>
              </p:grpSpPr>
              <p:sp>
                <p:nvSpPr>
                  <p:cNvPr id="11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281" y="2513"/>
                    <a:ext cx="864" cy="384"/>
                  </a:xfrm>
                  <a:prstGeom prst="rect">
                    <a:avLst/>
                  </a:prstGeom>
                  <a:solidFill>
                    <a:srgbClr val="9EB3D7"/>
                  </a:solidFill>
                  <a:ln w="19080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333333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232" y="2465"/>
                    <a:ext cx="864" cy="384"/>
                  </a:xfrm>
                  <a:prstGeom prst="rect">
                    <a:avLst/>
                  </a:prstGeom>
                  <a:solidFill>
                    <a:srgbClr val="9EB3D7"/>
                  </a:solidFill>
                  <a:ln w="19080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333333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84" y="2416"/>
                    <a:ext cx="864" cy="384"/>
                  </a:xfrm>
                  <a:prstGeom prst="rect">
                    <a:avLst/>
                  </a:prstGeom>
                  <a:solidFill>
                    <a:srgbClr val="9EB3D7"/>
                  </a:solidFill>
                  <a:ln w="19080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333333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37" y="2369"/>
                    <a:ext cx="864" cy="384"/>
                  </a:xfrm>
                  <a:prstGeom prst="rect">
                    <a:avLst/>
                  </a:prstGeom>
                  <a:solidFill>
                    <a:srgbClr val="9EB3D7"/>
                  </a:solidFill>
                  <a:ln w="19080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333333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67" y="2352"/>
                  <a:ext cx="640" cy="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1pPr>
                  <a:lvl2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2pPr>
                  <a:lvl3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3pPr>
                  <a:lvl4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4pPr>
                  <a:lvl5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9pPr>
                </a:lstStyle>
                <a:p>
                  <a:pPr algn="ctr"/>
                  <a:r>
                    <a:rPr lang="en-US" dirty="0" smtClean="0">
                      <a:solidFill>
                        <a:srgbClr val="FFFFFF"/>
                      </a:solidFill>
                    </a:rPr>
                    <a:t>Main</a:t>
                  </a:r>
                </a:p>
                <a:p>
                  <a:pPr algn="ctr"/>
                  <a:r>
                    <a:rPr lang="en-US" dirty="0" smtClean="0">
                      <a:solidFill>
                        <a:srgbClr val="FFFFFF"/>
                      </a:solidFill>
                    </a:rPr>
                    <a:t>Memory</a:t>
                  </a: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5" name="Text Box 10"/>
              <p:cNvSpPr txBox="1">
                <a:spLocks noChangeArrowheads="1"/>
              </p:cNvSpPr>
              <p:nvPr/>
            </p:nvSpPr>
            <p:spPr bwMode="auto">
              <a:xfrm>
                <a:off x="395536" y="1196752"/>
                <a:ext cx="661988" cy="368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9pPr>
              </a:lstStyle>
              <a:p>
                <a:r>
                  <a:rPr lang="en-US">
                    <a:solidFill>
                      <a:srgbClr val="FFFFFF"/>
                    </a:solidFill>
                  </a:rPr>
                  <a:t>CPU</a:t>
                </a:r>
              </a:p>
            </p:txBody>
          </p:sp>
          <p:sp>
            <p:nvSpPr>
              <p:cNvPr id="20" name="Oval 38"/>
              <p:cNvSpPr>
                <a:spLocks noChangeArrowheads="1"/>
              </p:cNvSpPr>
              <p:nvPr/>
            </p:nvSpPr>
            <p:spPr bwMode="auto">
              <a:xfrm>
                <a:off x="810116" y="1506315"/>
                <a:ext cx="914400" cy="523875"/>
              </a:xfrm>
              <a:prstGeom prst="ellipse">
                <a:avLst/>
              </a:prstGeom>
              <a:solidFill>
                <a:srgbClr val="FFFFFF"/>
              </a:solidFill>
              <a:ln w="28440">
                <a:solidFill>
                  <a:srgbClr val="FFFFFF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GB" dirty="0" smtClean="0">
                    <a:solidFill>
                      <a:srgbClr val="333333"/>
                    </a:solidFill>
                    <a:latin typeface="Calibri"/>
                  </a:rPr>
                  <a:t>CPU</a:t>
                </a:r>
              </a:p>
              <a:p>
                <a:r>
                  <a:rPr lang="en-GB" dirty="0" smtClean="0">
                    <a:solidFill>
                      <a:srgbClr val="333333"/>
                    </a:solidFill>
                    <a:latin typeface="Calibri"/>
                  </a:rPr>
                  <a:t>Code </a:t>
                </a:r>
                <a:endParaRPr lang="en-GB" dirty="0">
                  <a:solidFill>
                    <a:srgbClr val="333333"/>
                  </a:solidFill>
                  <a:latin typeface="Calibri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51950" y="4005064"/>
              <a:ext cx="1499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333333"/>
                  </a:solidFill>
                  <a:latin typeface="Calibri"/>
                </a:rPr>
                <a:t>Host Code (.c)</a:t>
              </a:r>
              <a:endParaRPr lang="en-GB" dirty="0">
                <a:solidFill>
                  <a:srgbClr val="333333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Development Process</a:t>
            </a:r>
            <a:endParaRPr lang="en-GB" dirty="0"/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A8B99-9408-4755-83CD-5550CF8601E7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44</a:t>
            </a:fld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4" name="Group 47"/>
          <p:cNvGrpSpPr/>
          <p:nvPr/>
        </p:nvGrpSpPr>
        <p:grpSpPr>
          <a:xfrm>
            <a:off x="416174" y="1854550"/>
            <a:ext cx="1800225" cy="720725"/>
            <a:chOff x="416174" y="2117502"/>
            <a:chExt cx="1800225" cy="720725"/>
          </a:xfrm>
        </p:grpSpPr>
        <p:sp>
          <p:nvSpPr>
            <p:cNvPr id="7" name="AutoShape 2"/>
            <p:cNvSpPr>
              <a:spLocks noChangeArrowheads="1"/>
            </p:cNvSpPr>
            <p:nvPr/>
          </p:nvSpPr>
          <p:spPr bwMode="auto">
            <a:xfrm>
              <a:off x="416174" y="2117502"/>
              <a:ext cx="1800225" cy="720725"/>
            </a:xfrm>
            <a:prstGeom prst="roundRect">
              <a:avLst>
                <a:gd name="adj" fmla="val 218"/>
              </a:avLst>
            </a:prstGeom>
            <a:solidFill>
              <a:srgbClr val="FFD3B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8000" tIns="-61200" rIns="18000" bIns="45000" anchor="ctr" anchorCtr="1"/>
            <a:lstStyle/>
            <a:p>
              <a:pPr algn="ctr">
                <a:lnSpc>
                  <a:spcPts val="2813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dirty="0" err="1" smtClean="0">
                  <a:solidFill>
                    <a:srgbClr val="000000"/>
                  </a:solidFill>
                  <a:latin typeface="Calibri"/>
                  <a:ea typeface="DejaVu LGC Sans" charset="0"/>
                  <a:cs typeface="DejaVu LGC Sans" charset="0"/>
                </a:rPr>
                <a:t>SLiC</a:t>
              </a:r>
              <a:endParaRPr lang="en-US" dirty="0">
                <a:solidFill>
                  <a:srgbClr val="000000"/>
                </a:solidFill>
                <a:latin typeface="Calibri"/>
                <a:ea typeface="DejaVu LGC Sans" charset="0"/>
                <a:cs typeface="DejaVu LGC Sans" charset="0"/>
              </a:endParaRPr>
            </a:p>
            <a:p>
              <a:pPr algn="ctr">
                <a:lnSpc>
                  <a:spcPts val="2813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dirty="0" err="1">
                  <a:solidFill>
                    <a:srgbClr val="000000"/>
                  </a:solidFill>
                  <a:latin typeface="Calibri"/>
                  <a:ea typeface="DejaVu LGC Sans" charset="0"/>
                  <a:cs typeface="DejaVu LGC Sans" charset="0"/>
                </a:rPr>
                <a:t>MaxelerOS</a:t>
              </a:r>
              <a:endParaRPr lang="en-US" dirty="0">
                <a:solidFill>
                  <a:srgbClr val="000000"/>
                </a:solidFill>
                <a:latin typeface="Calibri"/>
                <a:ea typeface="DejaVu LGC Sans" charset="0"/>
                <a:cs typeface="DejaVu LGC Sans" charset="0"/>
              </a:endParaRPr>
            </a:p>
          </p:txBody>
        </p:sp>
        <p:sp>
          <p:nvSpPr>
            <p:cNvPr id="21" name="Line 75"/>
            <p:cNvSpPr>
              <a:spLocks noChangeShapeType="1"/>
            </p:cNvSpPr>
            <p:nvPr/>
          </p:nvSpPr>
          <p:spPr bwMode="auto">
            <a:xfrm>
              <a:off x="416174" y="2117502"/>
              <a:ext cx="1800225" cy="1588"/>
            </a:xfrm>
            <a:prstGeom prst="line">
              <a:avLst/>
            </a:prstGeom>
            <a:noFill/>
            <a:ln w="180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333333"/>
                </a:solidFill>
                <a:latin typeface="Calibri"/>
              </a:endParaRPr>
            </a:p>
          </p:txBody>
        </p:sp>
        <p:sp>
          <p:nvSpPr>
            <p:cNvPr id="22" name="Line 76"/>
            <p:cNvSpPr>
              <a:spLocks noChangeShapeType="1"/>
            </p:cNvSpPr>
            <p:nvPr/>
          </p:nvSpPr>
          <p:spPr bwMode="auto">
            <a:xfrm>
              <a:off x="416174" y="2476277"/>
              <a:ext cx="1800225" cy="1588"/>
            </a:xfrm>
            <a:prstGeom prst="line">
              <a:avLst/>
            </a:prstGeom>
            <a:noFill/>
            <a:ln w="180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333333"/>
                </a:solidFill>
                <a:latin typeface="Calibri"/>
              </a:endParaRPr>
            </a:p>
          </p:txBody>
        </p:sp>
      </p:grpSp>
      <p:grpSp>
        <p:nvGrpSpPr>
          <p:cNvPr id="42" name="Group 52"/>
          <p:cNvGrpSpPr/>
          <p:nvPr/>
        </p:nvGrpSpPr>
        <p:grpSpPr>
          <a:xfrm>
            <a:off x="6084168" y="3753036"/>
            <a:ext cx="3672408" cy="1935398"/>
            <a:chOff x="6084168" y="4005064"/>
            <a:chExt cx="3672408" cy="1935398"/>
          </a:xfrm>
        </p:grpSpPr>
        <p:sp>
          <p:nvSpPr>
            <p:cNvPr id="35" name="Rectangle 34"/>
            <p:cNvSpPr/>
            <p:nvPr/>
          </p:nvSpPr>
          <p:spPr>
            <a:xfrm>
              <a:off x="6084168" y="4340024"/>
              <a:ext cx="3672408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60000"/>
              <a:endParaRPr lang="en-GB" sz="1400" dirty="0" smtClean="0">
                <a:solidFill>
                  <a:srgbClr val="333333"/>
                </a:solidFill>
                <a:latin typeface="Calibri"/>
              </a:endParaRPr>
            </a:p>
            <a:p>
              <a:pPr defTabSz="360000"/>
              <a:endParaRPr lang="en-GB" sz="1400" dirty="0" smtClean="0">
                <a:solidFill>
                  <a:srgbClr val="333333"/>
                </a:solidFill>
                <a:latin typeface="Calibri"/>
              </a:endParaRPr>
            </a:p>
            <a:p>
              <a:pPr defTabSz="360000"/>
              <a:r>
                <a:rPr lang="en-GB" sz="1400" dirty="0" err="1" smtClean="0">
                  <a:solidFill>
                    <a:srgbClr val="333333"/>
                  </a:solidFill>
                  <a:latin typeface="Calibri"/>
                </a:rPr>
                <a:t>DFEVar</a:t>
              </a:r>
              <a:r>
                <a:rPr lang="en-GB" sz="1400" dirty="0" smtClean="0">
                  <a:solidFill>
                    <a:srgbClr val="333333"/>
                  </a:solidFill>
                  <a:latin typeface="Calibri"/>
                </a:rPr>
                <a:t> </a:t>
              </a:r>
              <a:r>
                <a:rPr lang="en-GB" sz="1400" dirty="0">
                  <a:solidFill>
                    <a:srgbClr val="333333"/>
                  </a:solidFill>
                  <a:latin typeface="Calibri"/>
                </a:rPr>
                <a:t>x = </a:t>
              </a:r>
              <a:r>
                <a:rPr lang="en-GB" sz="1400" dirty="0" err="1">
                  <a:solidFill>
                    <a:srgbClr val="333333"/>
                  </a:solidFill>
                  <a:latin typeface="Calibri"/>
                </a:rPr>
                <a:t>io.input</a:t>
              </a:r>
              <a:r>
                <a:rPr lang="en-GB" sz="1400" dirty="0">
                  <a:solidFill>
                    <a:srgbClr val="333333"/>
                  </a:solidFill>
                  <a:latin typeface="Calibri"/>
                </a:rPr>
                <a:t>("x", </a:t>
              </a:r>
              <a:r>
                <a:rPr lang="en-GB" sz="1400" dirty="0" err="1" smtClean="0">
                  <a:solidFill>
                    <a:srgbClr val="333333"/>
                  </a:solidFill>
                  <a:latin typeface="Calibri"/>
                </a:rPr>
                <a:t>dfeInt</a:t>
              </a:r>
              <a:r>
                <a:rPr lang="en-GB" sz="1400" dirty="0" smtClean="0">
                  <a:solidFill>
                    <a:srgbClr val="333333"/>
                  </a:solidFill>
                  <a:latin typeface="Calibri"/>
                </a:rPr>
                <a:t>(32));</a:t>
              </a:r>
              <a:endParaRPr lang="en-GB" sz="1400" dirty="0">
                <a:solidFill>
                  <a:srgbClr val="333333"/>
                </a:solidFill>
                <a:latin typeface="Calibri"/>
              </a:endParaRPr>
            </a:p>
            <a:p>
              <a:pPr defTabSz="360000"/>
              <a:endParaRPr lang="en-GB" sz="1400" dirty="0">
                <a:solidFill>
                  <a:srgbClr val="333333"/>
                </a:solidFill>
                <a:latin typeface="Calibri"/>
              </a:endParaRPr>
            </a:p>
            <a:p>
              <a:pPr defTabSz="360000"/>
              <a:r>
                <a:rPr lang="en-GB" sz="1400" dirty="0" err="1" smtClean="0">
                  <a:solidFill>
                    <a:srgbClr val="333333"/>
                  </a:solidFill>
                  <a:latin typeface="Calibri"/>
                </a:rPr>
                <a:t>DFEVar</a:t>
              </a:r>
              <a:r>
                <a:rPr lang="en-GB" sz="1400" dirty="0" smtClean="0">
                  <a:solidFill>
                    <a:srgbClr val="333333"/>
                  </a:solidFill>
                  <a:latin typeface="Calibri"/>
                </a:rPr>
                <a:t> </a:t>
              </a:r>
              <a:r>
                <a:rPr lang="en-GB" sz="1400" dirty="0">
                  <a:solidFill>
                    <a:srgbClr val="333333"/>
                  </a:solidFill>
                  <a:latin typeface="Calibri"/>
                </a:rPr>
                <a:t>result = </a:t>
              </a:r>
              <a:r>
                <a:rPr lang="en-GB" sz="1400" dirty="0" smtClean="0">
                  <a:solidFill>
                    <a:srgbClr val="333333"/>
                  </a:solidFill>
                  <a:latin typeface="Calibri"/>
                </a:rPr>
                <a:t>x * x + 30;</a:t>
              </a:r>
            </a:p>
            <a:p>
              <a:pPr defTabSz="360000"/>
              <a:endParaRPr lang="en-GB" sz="1400" dirty="0">
                <a:solidFill>
                  <a:srgbClr val="333333"/>
                </a:solidFill>
                <a:latin typeface="Calibri"/>
              </a:endParaRPr>
            </a:p>
            <a:p>
              <a:pPr defTabSz="360000"/>
              <a:r>
                <a:rPr lang="en-GB" sz="1400" dirty="0" err="1" smtClean="0">
                  <a:solidFill>
                    <a:srgbClr val="333333"/>
                  </a:solidFill>
                  <a:latin typeface="Calibri"/>
                </a:rPr>
                <a:t>io.output</a:t>
              </a:r>
              <a:r>
                <a:rPr lang="en-GB" sz="1400" dirty="0">
                  <a:solidFill>
                    <a:srgbClr val="333333"/>
                  </a:solidFill>
                  <a:latin typeface="Calibri"/>
                </a:rPr>
                <a:t>("y", result, </a:t>
              </a:r>
              <a:r>
                <a:rPr lang="en-GB" sz="1400" dirty="0" err="1" smtClean="0">
                  <a:solidFill>
                    <a:srgbClr val="333333"/>
                  </a:solidFill>
                  <a:latin typeface="Calibri"/>
                </a:rPr>
                <a:t>dfeInt</a:t>
              </a:r>
              <a:r>
                <a:rPr lang="en-GB" sz="1400" dirty="0" smtClean="0">
                  <a:solidFill>
                    <a:srgbClr val="333333"/>
                  </a:solidFill>
                  <a:latin typeface="Calibri"/>
                </a:rPr>
                <a:t>(32));</a:t>
              </a:r>
              <a:endParaRPr lang="en-GB" sz="1400" dirty="0">
                <a:solidFill>
                  <a:srgbClr val="333333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839225" y="4005064"/>
              <a:ext cx="1786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err="1" smtClean="0">
                  <a:solidFill>
                    <a:srgbClr val="333333"/>
                  </a:solidFill>
                  <a:latin typeface="Calibri"/>
                </a:rPr>
                <a:t>MyKernel</a:t>
              </a:r>
              <a:r>
                <a:rPr lang="en-GB" dirty="0" smtClean="0">
                  <a:solidFill>
                    <a:srgbClr val="333333"/>
                  </a:solidFill>
                  <a:latin typeface="Calibri"/>
                </a:rPr>
                <a:t> (.</a:t>
              </a:r>
              <a:r>
                <a:rPr lang="en-GB" dirty="0" err="1" smtClean="0">
                  <a:solidFill>
                    <a:srgbClr val="333333"/>
                  </a:solidFill>
                  <a:latin typeface="Calibri"/>
                </a:rPr>
                <a:t>maxj</a:t>
              </a:r>
              <a:r>
                <a:rPr lang="en-GB" dirty="0" smtClean="0">
                  <a:solidFill>
                    <a:srgbClr val="333333"/>
                  </a:solidFill>
                  <a:latin typeface="Calibri"/>
                </a:rPr>
                <a:t>)</a:t>
              </a:r>
              <a:endParaRPr lang="en-GB" dirty="0">
                <a:solidFill>
                  <a:srgbClr val="333333"/>
                </a:solidFill>
                <a:latin typeface="Calibri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143508" y="4156490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dirty="0">
              <a:solidFill>
                <a:srgbClr val="333333"/>
              </a:solidFill>
              <a:latin typeface="Calibri"/>
            </a:endParaRPr>
          </a:p>
          <a:p>
            <a:endParaRPr lang="en-GB" sz="1400" dirty="0" smtClean="0">
              <a:solidFill>
                <a:srgbClr val="333333"/>
              </a:solidFill>
              <a:latin typeface="Calibri"/>
            </a:endParaRPr>
          </a:p>
          <a:p>
            <a:r>
              <a:rPr lang="en-GB" sz="1400" dirty="0" err="1" smtClean="0">
                <a:solidFill>
                  <a:srgbClr val="333333"/>
                </a:solidFill>
                <a:latin typeface="Calibri"/>
              </a:rPr>
              <a:t>int</a:t>
            </a:r>
            <a:r>
              <a:rPr lang="en-GB" sz="1400" dirty="0" smtClean="0">
                <a:solidFill>
                  <a:srgbClr val="333333"/>
                </a:solidFill>
                <a:latin typeface="Calibri"/>
              </a:rPr>
              <a:t>*x, *y;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42844" y="4077072"/>
            <a:ext cx="3000396" cy="22145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100092" y="4077072"/>
            <a:ext cx="3000364" cy="22145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00186" y="4159396"/>
            <a:ext cx="32403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dirty="0" smtClean="0">
              <a:solidFill>
                <a:srgbClr val="333333"/>
              </a:solidFill>
              <a:latin typeface="Calibri"/>
            </a:endParaRPr>
          </a:p>
          <a:p>
            <a:endParaRPr lang="en-GB" sz="1400" dirty="0" smtClean="0">
              <a:solidFill>
                <a:srgbClr val="333333"/>
              </a:solidFill>
              <a:latin typeface="Calibri"/>
            </a:endParaRPr>
          </a:p>
          <a:p>
            <a:endParaRPr lang="en-GB" sz="1400" dirty="0" smtClean="0">
              <a:solidFill>
                <a:srgbClr val="333333"/>
              </a:solidFill>
              <a:latin typeface="Calibri"/>
            </a:endParaRPr>
          </a:p>
          <a:p>
            <a:endParaRPr lang="en-GB" sz="1400" dirty="0" smtClean="0">
              <a:solidFill>
                <a:srgbClr val="333333"/>
              </a:solidFill>
              <a:latin typeface="Calibri"/>
            </a:endParaRPr>
          </a:p>
          <a:p>
            <a:endParaRPr lang="en-GB" sz="1400" dirty="0" smtClean="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316286" y="2835326"/>
            <a:ext cx="288862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  <a:latin typeface="Calibri"/>
              </a:rPr>
              <a:t>y</a:t>
            </a:r>
          </a:p>
        </p:txBody>
      </p:sp>
      <p:cxnSp>
        <p:nvCxnSpPr>
          <p:cNvPr id="98" name="Elbow Connector 68"/>
          <p:cNvCxnSpPr/>
          <p:nvPr/>
        </p:nvCxnSpPr>
        <p:spPr>
          <a:xfrm>
            <a:off x="3220543" y="2640646"/>
            <a:ext cx="1891517" cy="564012"/>
          </a:xfrm>
          <a:prstGeom prst="bentConnector4">
            <a:avLst>
              <a:gd name="adj1" fmla="val 33821"/>
              <a:gd name="adj2" fmla="val 140531"/>
            </a:avLst>
          </a:prstGeom>
          <a:ln w="50800"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6" name="Elbow Connector 63"/>
          <p:cNvCxnSpPr>
            <a:endCxn id="95" idx="0"/>
          </p:cNvCxnSpPr>
          <p:nvPr/>
        </p:nvCxnSpPr>
        <p:spPr>
          <a:xfrm rot="10800000" flipV="1">
            <a:off x="1460717" y="2640646"/>
            <a:ext cx="1759826" cy="194680"/>
          </a:xfrm>
          <a:prstGeom prst="bentConnector2">
            <a:avLst/>
          </a:prstGeom>
          <a:ln w="508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48" name="Group 147"/>
          <p:cNvGrpSpPr/>
          <p:nvPr/>
        </p:nvGrpSpPr>
        <p:grpSpPr>
          <a:xfrm>
            <a:off x="7305467" y="832839"/>
            <a:ext cx="1128654" cy="2704920"/>
            <a:chOff x="7305467" y="832839"/>
            <a:chExt cx="1128654" cy="2704920"/>
          </a:xfrm>
        </p:grpSpPr>
        <p:sp>
          <p:nvSpPr>
            <p:cNvPr id="38" name="Rectangle 37"/>
            <p:cNvSpPr/>
            <p:nvPr/>
          </p:nvSpPr>
          <p:spPr>
            <a:xfrm>
              <a:off x="7452320" y="832839"/>
              <a:ext cx="36004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3" name="Pentagon 62"/>
            <p:cNvSpPr/>
            <p:nvPr/>
          </p:nvSpPr>
          <p:spPr>
            <a:xfrm rot="5400000">
              <a:off x="7314770" y="889938"/>
              <a:ext cx="436494" cy="427059"/>
            </a:xfrm>
            <a:prstGeom prst="homePlat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 smtClean="0">
                  <a:solidFill>
                    <a:srgbClr val="FFFFFF"/>
                  </a:solidFill>
                  <a:latin typeface="Calibri"/>
                </a:rPr>
                <a:t>x</a:t>
              </a:r>
              <a:endParaRPr lang="en-GB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7305467" y="1623901"/>
              <a:ext cx="457562" cy="470070"/>
            </a:xfrm>
            <a:prstGeom prst="ellipse">
              <a:avLst/>
            </a:prstGeom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FFFFFF"/>
                  </a:solidFill>
                  <a:latin typeface="Calibri"/>
                </a:rPr>
                <a:t>x</a:t>
              </a:r>
              <a:endParaRPr lang="en-GB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7305467" y="2362583"/>
              <a:ext cx="457562" cy="470070"/>
            </a:xfrm>
            <a:prstGeom prst="ellipse">
              <a:avLst/>
            </a:prstGeom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FFFFFF"/>
                  </a:solidFill>
                  <a:latin typeface="Calibri"/>
                </a:rPr>
                <a:t>+</a:t>
              </a:r>
              <a:endParaRPr lang="en-GB" dirty="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67" name="Straight Arrow Connector 66"/>
            <p:cNvCxnSpPr>
              <a:stCxn id="64" idx="4"/>
              <a:endCxn id="65" idx="0"/>
            </p:cNvCxnSpPr>
            <p:nvPr/>
          </p:nvCxnSpPr>
          <p:spPr>
            <a:xfrm rot="5400000">
              <a:off x="7399942" y="2228345"/>
              <a:ext cx="268612" cy="134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lowchart: Process 67"/>
            <p:cNvSpPr/>
            <p:nvPr/>
          </p:nvSpPr>
          <p:spPr>
            <a:xfrm>
              <a:off x="7915550" y="2026819"/>
              <a:ext cx="518571" cy="301702"/>
            </a:xfrm>
            <a:prstGeom prst="flowChartProcess">
              <a:avLst/>
            </a:prstGeom>
            <a:solidFill>
              <a:srgbClr val="FFCD78"/>
            </a:solidFill>
            <a:ln w="952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rgbClr val="000000"/>
                  </a:solidFill>
                  <a:latin typeface="Calibri"/>
                </a:rPr>
                <a:t>30</a:t>
              </a:r>
              <a:endParaRPr lang="en-GB" sz="160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69" name="Shape 68"/>
            <p:cNvCxnSpPr>
              <a:stCxn id="68" idx="2"/>
              <a:endCxn id="65" idx="6"/>
            </p:cNvCxnSpPr>
            <p:nvPr/>
          </p:nvCxnSpPr>
          <p:spPr>
            <a:xfrm rot="5400000">
              <a:off x="7834384" y="2257166"/>
              <a:ext cx="269098" cy="411806"/>
            </a:xfrm>
            <a:prstGeom prst="bentConnector2">
              <a:avLst/>
            </a:prstGeom>
            <a:ln w="15875">
              <a:solidFill>
                <a:schemeClr val="accent5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Pentagon 72"/>
            <p:cNvSpPr/>
            <p:nvPr/>
          </p:nvSpPr>
          <p:spPr>
            <a:xfrm rot="16200000">
              <a:off x="7317234" y="3105982"/>
              <a:ext cx="436494" cy="427059"/>
            </a:xfrm>
            <a:prstGeom prst="homePlat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 smtClean="0">
                  <a:solidFill>
                    <a:srgbClr val="FFFFFF"/>
                  </a:solidFill>
                  <a:latin typeface="Calibri"/>
                </a:rPr>
                <a:t>y</a:t>
              </a:r>
              <a:endParaRPr lang="en-GB" dirty="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74" name="Straight Arrow Connector 73"/>
            <p:cNvCxnSpPr>
              <a:stCxn id="65" idx="4"/>
              <a:endCxn id="73" idx="3"/>
            </p:cNvCxnSpPr>
            <p:nvPr/>
          </p:nvCxnSpPr>
          <p:spPr>
            <a:xfrm rot="16200000" flipH="1">
              <a:off x="7400559" y="2966342"/>
              <a:ext cx="268612" cy="123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hape 25"/>
            <p:cNvCxnSpPr>
              <a:stCxn id="63" idx="3"/>
              <a:endCxn id="64" idx="1"/>
            </p:cNvCxnSpPr>
            <p:nvPr/>
          </p:nvCxnSpPr>
          <p:spPr>
            <a:xfrm rot="5400000">
              <a:off x="7267233" y="1426957"/>
              <a:ext cx="371026" cy="160542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hape 25"/>
            <p:cNvCxnSpPr>
              <a:stCxn id="63" idx="3"/>
              <a:endCxn id="64" idx="7"/>
            </p:cNvCxnSpPr>
            <p:nvPr/>
          </p:nvCxnSpPr>
          <p:spPr>
            <a:xfrm rot="16200000" flipH="1">
              <a:off x="7429006" y="1425726"/>
              <a:ext cx="371026" cy="163004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98"/>
          <p:cNvGrpSpPr/>
          <p:nvPr/>
        </p:nvGrpSpPr>
        <p:grpSpPr>
          <a:xfrm>
            <a:off x="915731" y="2219091"/>
            <a:ext cx="4214066" cy="985567"/>
            <a:chOff x="915731" y="2482043"/>
            <a:chExt cx="4214066" cy="985567"/>
          </a:xfrm>
        </p:grpSpPr>
        <p:sp>
          <p:nvSpPr>
            <p:cNvPr id="43" name="TextBox 42"/>
            <p:cNvSpPr txBox="1"/>
            <p:nvPr/>
          </p:nvSpPr>
          <p:spPr>
            <a:xfrm>
              <a:off x="915731" y="3098278"/>
              <a:ext cx="284052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  <a:latin typeface="Calibri"/>
                </a:rPr>
                <a:t>x</a:t>
              </a:r>
              <a:endParaRPr lang="en-GB" dirty="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93" name="Elbow Connector 55"/>
            <p:cNvCxnSpPr/>
            <p:nvPr/>
          </p:nvCxnSpPr>
          <p:spPr>
            <a:xfrm flipV="1">
              <a:off x="3203848" y="2482043"/>
              <a:ext cx="1925949" cy="226877"/>
            </a:xfrm>
            <a:prstGeom prst="bentConnector4">
              <a:avLst>
                <a:gd name="adj1" fmla="val 43917"/>
                <a:gd name="adj2" fmla="val 200759"/>
              </a:avLst>
            </a:prstGeom>
            <a:ln w="50800"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4" name="Elbow Connector 60"/>
            <p:cNvCxnSpPr/>
            <p:nvPr/>
          </p:nvCxnSpPr>
          <p:spPr>
            <a:xfrm rot="5400000" flipH="1" flipV="1">
              <a:off x="1944469" y="1822208"/>
              <a:ext cx="389358" cy="2162783"/>
            </a:xfrm>
            <a:prstGeom prst="bentConnector2">
              <a:avLst/>
            </a:prstGeom>
            <a:ln w="50800">
              <a:tailEnd type="non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189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7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 Single Corner Rectangle 28"/>
          <p:cNvSpPr/>
          <p:nvPr/>
        </p:nvSpPr>
        <p:spPr>
          <a:xfrm>
            <a:off x="2187159" y="1171776"/>
            <a:ext cx="6403476" cy="1008112"/>
          </a:xfrm>
          <a:prstGeom prst="round1Rect">
            <a:avLst/>
          </a:prstGeom>
          <a:solidFill>
            <a:srgbClr val="9EB3D7"/>
          </a:solidFill>
          <a:ln>
            <a:solidFill>
              <a:srgbClr val="9EB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058306" y="2257583"/>
            <a:ext cx="7749103" cy="2351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owchart: Document 29"/>
          <p:cNvSpPr/>
          <p:nvPr/>
        </p:nvSpPr>
        <p:spPr>
          <a:xfrm>
            <a:off x="5561958" y="1279788"/>
            <a:ext cx="1336489" cy="756084"/>
          </a:xfrm>
          <a:prstGeom prst="flowChartDocument">
            <a:avLst/>
          </a:prstGeom>
          <a:solidFill>
            <a:srgbClr val="FFD3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chemeClr val="tx1"/>
                </a:solidFill>
              </a:rPr>
              <a:t>MyManager.maxj</a:t>
            </a:r>
            <a:endParaRPr lang="en-GB" sz="1200" dirty="0" smtClean="0">
              <a:solidFill>
                <a:schemeClr val="tx1"/>
              </a:solidFill>
            </a:endParaRPr>
          </a:p>
        </p:txBody>
      </p:sp>
      <p:sp>
        <p:nvSpPr>
          <p:cNvPr id="31" name="Flowchart: Document 30"/>
          <p:cNvSpPr/>
          <p:nvPr/>
        </p:nvSpPr>
        <p:spPr>
          <a:xfrm>
            <a:off x="7172924" y="1279788"/>
            <a:ext cx="1273695" cy="720080"/>
          </a:xfrm>
          <a:prstGeom prst="flowChartDocument">
            <a:avLst/>
          </a:prstGeom>
          <a:solidFill>
            <a:srgbClr val="FFD3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>
                <a:solidFill>
                  <a:schemeClr val="tx1"/>
                </a:solidFill>
              </a:rPr>
              <a:t>MyKernel.maxj</a:t>
            </a:r>
            <a:endParaRPr lang="en-GB" sz="1200" dirty="0" smtClean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81941" y="1822035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User Input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399745" y="1492805"/>
            <a:ext cx="745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MaxIDE</a:t>
            </a:r>
            <a:endParaRPr lang="en-US" sz="1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GB" dirty="0" err="1" smtClean="0"/>
              <a:t>MaxCompiler</a:t>
            </a:r>
            <a:r>
              <a:rPr lang="en-GB" dirty="0" smtClean="0"/>
              <a:t> Details</a:t>
            </a:r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5" name="Flowchart: Document 4"/>
          <p:cNvSpPr/>
          <p:nvPr/>
        </p:nvSpPr>
        <p:spPr>
          <a:xfrm>
            <a:off x="2685979" y="1243784"/>
            <a:ext cx="1008112" cy="828092"/>
          </a:xfrm>
          <a:prstGeom prst="flowChartDocument">
            <a:avLst/>
          </a:prstGeom>
          <a:solidFill>
            <a:srgbClr val="FFD3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Host Application *.c, *.f90 ...</a:t>
            </a:r>
          </a:p>
        </p:txBody>
      </p:sp>
      <p:cxnSp>
        <p:nvCxnSpPr>
          <p:cNvPr id="10" name="Straight Arrow Connector 9"/>
          <p:cNvCxnSpPr>
            <a:stCxn id="5" idx="2"/>
            <a:endCxn id="12" idx="0"/>
          </p:cNvCxnSpPr>
          <p:nvPr/>
        </p:nvCxnSpPr>
        <p:spPr>
          <a:xfrm>
            <a:off x="3190035" y="2017130"/>
            <a:ext cx="0" cy="7388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541963" y="2755952"/>
            <a:ext cx="1296144" cy="648072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Compiler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41963" y="4016092"/>
            <a:ext cx="1296144" cy="648072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Linker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stCxn id="12" idx="4"/>
            <a:endCxn id="14" idx="0"/>
          </p:cNvCxnSpPr>
          <p:nvPr/>
        </p:nvCxnSpPr>
        <p:spPr>
          <a:xfrm>
            <a:off x="3190035" y="3404024"/>
            <a:ext cx="0" cy="612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45819" y="4916192"/>
            <a:ext cx="345638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4"/>
            <a:endCxn id="22" idx="0"/>
          </p:cNvCxnSpPr>
          <p:nvPr/>
        </p:nvCxnSpPr>
        <p:spPr>
          <a:xfrm>
            <a:off x="3190035" y="4664164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Document 21"/>
          <p:cNvSpPr/>
          <p:nvPr/>
        </p:nvSpPr>
        <p:spPr>
          <a:xfrm>
            <a:off x="2685979" y="5168220"/>
            <a:ext cx="1008112" cy="828092"/>
          </a:xfrm>
          <a:prstGeom prst="flowChartDocument">
            <a:avLst/>
          </a:prstGeom>
          <a:solidFill>
            <a:srgbClr val="FFD3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Executable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7787" y="4916192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Output</a:t>
            </a:r>
            <a:endParaRPr lang="en-US" dirty="0"/>
          </a:p>
        </p:txBody>
      </p:sp>
      <p:sp>
        <p:nvSpPr>
          <p:cNvPr id="32" name="Flowchart: Document 31"/>
          <p:cNvSpPr/>
          <p:nvPr/>
        </p:nvSpPr>
        <p:spPr>
          <a:xfrm>
            <a:off x="6502403" y="3944084"/>
            <a:ext cx="1188132" cy="828092"/>
          </a:xfrm>
          <a:prstGeom prst="flowChartDocument">
            <a:avLst/>
          </a:prstGeom>
          <a:solidFill>
            <a:srgbClr val="FFD3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.max File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(Simulation or DFE)</a:t>
            </a:r>
          </a:p>
        </p:txBody>
      </p:sp>
      <p:sp>
        <p:nvSpPr>
          <p:cNvPr id="36" name="Oval 35"/>
          <p:cNvSpPr/>
          <p:nvPr/>
        </p:nvSpPr>
        <p:spPr>
          <a:xfrm>
            <a:off x="6214371" y="2611936"/>
            <a:ext cx="1728192" cy="864096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MaxCompiler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>
            <a:stCxn id="30" idx="2"/>
            <a:endCxn id="36" idx="1"/>
          </p:cNvCxnSpPr>
          <p:nvPr/>
        </p:nvCxnSpPr>
        <p:spPr>
          <a:xfrm>
            <a:off x="6230203" y="1985886"/>
            <a:ext cx="237256" cy="7525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1" idx="2"/>
            <a:endCxn id="36" idx="7"/>
          </p:cNvCxnSpPr>
          <p:nvPr/>
        </p:nvCxnSpPr>
        <p:spPr>
          <a:xfrm flipH="1">
            <a:off x="7689475" y="1952263"/>
            <a:ext cx="120297" cy="7862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6" idx="4"/>
            <a:endCxn id="32" idx="0"/>
          </p:cNvCxnSpPr>
          <p:nvPr/>
        </p:nvCxnSpPr>
        <p:spPr>
          <a:xfrm>
            <a:off x="7078467" y="3476032"/>
            <a:ext cx="18002" cy="468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4126139" y="2611936"/>
            <a:ext cx="1440160" cy="648072"/>
          </a:xfrm>
          <a:prstGeom prst="ellipse">
            <a:avLst/>
          </a:prstGeom>
          <a:solidFill>
            <a:srgbClr val="9EB3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 smtClean="0">
                <a:solidFill>
                  <a:schemeClr val="tx1"/>
                </a:solidFill>
              </a:rPr>
              <a:t>maxelerOS</a:t>
            </a:r>
            <a:endParaRPr lang="en-GB" sz="1400" dirty="0" smtClean="0">
              <a:solidFill>
                <a:schemeClr val="tx1"/>
              </a:solidFill>
            </a:endParaRPr>
          </a:p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Library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885779" y="3260008"/>
            <a:ext cx="1440160" cy="648072"/>
          </a:xfrm>
          <a:prstGeom prst="ellipse">
            <a:avLst/>
          </a:prstGeom>
          <a:solidFill>
            <a:srgbClr val="9EB3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 smtClean="0">
                <a:solidFill>
                  <a:schemeClr val="tx1"/>
                </a:solidFill>
              </a:rPr>
              <a:t>SLiC</a:t>
            </a:r>
            <a:endParaRPr lang="en-GB" sz="1400" dirty="0" smtClean="0">
              <a:solidFill>
                <a:schemeClr val="tx1"/>
              </a:solidFill>
            </a:endParaRP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l</a:t>
            </a:r>
            <a:r>
              <a:rPr lang="en-GB" sz="1400" dirty="0" smtClean="0">
                <a:solidFill>
                  <a:schemeClr val="tx1"/>
                </a:solidFill>
              </a:rPr>
              <a:t>ibrary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65" name="Straight Arrow Connector 64"/>
          <p:cNvCxnSpPr>
            <a:stCxn id="62" idx="3"/>
            <a:endCxn id="14" idx="7"/>
          </p:cNvCxnSpPr>
          <p:nvPr/>
        </p:nvCxnSpPr>
        <p:spPr>
          <a:xfrm flipH="1">
            <a:off x="3648291" y="3165100"/>
            <a:ext cx="688755" cy="94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3" idx="5"/>
            <a:endCxn id="14" idx="1"/>
          </p:cNvCxnSpPr>
          <p:nvPr/>
        </p:nvCxnSpPr>
        <p:spPr>
          <a:xfrm>
            <a:off x="2115032" y="3813172"/>
            <a:ext cx="616747" cy="2978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32" idx="1"/>
            <a:endCxn id="14" idx="6"/>
          </p:cNvCxnSpPr>
          <p:nvPr/>
        </p:nvCxnSpPr>
        <p:spPr>
          <a:xfrm flipH="1" flipV="1">
            <a:off x="3838107" y="4340128"/>
            <a:ext cx="2664296" cy="180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649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ttom-wave3-MaxBlue.png"/>
          <p:cNvPicPr>
            <a:picLocks noChangeAspect="1"/>
          </p:cNvPicPr>
          <p:nvPr/>
        </p:nvPicPr>
        <p:blipFill>
          <a:blip r:embed="rId2" cstate="print"/>
          <a:srcRect t="8984" r="28654" b="31546"/>
          <a:stretch>
            <a:fillRect/>
          </a:stretch>
        </p:blipFill>
        <p:spPr>
          <a:xfrm>
            <a:off x="0" y="6237312"/>
            <a:ext cx="9144000" cy="648072"/>
          </a:xfrm>
          <a:prstGeom prst="rect">
            <a:avLst/>
          </a:prstGeom>
        </p:spPr>
      </p:pic>
      <p:pic>
        <p:nvPicPr>
          <p:cNvPr id="7" name="Picture 6" descr="FullLogoVector_Inverted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6282" y="6355746"/>
            <a:ext cx="1180214" cy="467540"/>
          </a:xfrm>
          <a:prstGeom prst="rect">
            <a:avLst/>
          </a:prstGeom>
          <a:effectLst>
            <a:outerShdw blurRad="50800" dist="38100" dir="2700000" algn="ctr" rotWithShape="0">
              <a:schemeClr val="accent5">
                <a:alpha val="70000"/>
              </a:schemeClr>
            </a:outerShdw>
          </a:effectLst>
        </p:spPr>
      </p:pic>
      <p:sp>
        <p:nvSpPr>
          <p:cNvPr id="6" name="Content Placeholder 27"/>
          <p:cNvSpPr txBox="1">
            <a:spLocks/>
          </p:cNvSpPr>
          <p:nvPr/>
        </p:nvSpPr>
        <p:spPr>
          <a:xfrm>
            <a:off x="457200" y="1124744"/>
            <a:ext cx="8229600" cy="547260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MaxCompiler</a:t>
            </a:r>
            <a:r>
              <a:rPr lang="en-GB" sz="3200" noProof="0" dirty="0" smtClean="0"/>
              <a:t> – Java-driven dataflow compiler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SLiC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Interface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lang="en-GB" sz="3200" dirty="0" smtClean="0"/>
              <a:t>CPU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integration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MaxelerOS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optimized DFE &lt;-&gt; CPU link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Seamless simulation</a:t>
            </a:r>
            <a:r>
              <a:rPr kumimoji="0" lang="en-GB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environment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maxcompil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184" y="1628800"/>
            <a:ext cx="8397288" cy="3024336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DFE </a:t>
            </a:r>
            <a:r>
              <a:rPr lang="en-GB" dirty="0" smtClean="0"/>
              <a:t>Programming in </a:t>
            </a:r>
            <a:r>
              <a:rPr lang="en-GB" dirty="0" err="1" smtClean="0"/>
              <a:t>MaxIDE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96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it maps to hardware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43508" y="836712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16:27: MaxCompiler version: 2012.2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16:27: Build “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MyKernel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" start time: Mon Apr 08 16:27:24 BST 2013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16:27: Main build process running as user training1 on host Maxworkstation7478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16:27: Build location: /home/training1/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maxcompiler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-builds/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MyKernel</a:t>
            </a:r>
            <a:endParaRPr lang="en-GB" sz="1000" dirty="0" smtClean="0">
              <a:solidFill>
                <a:srgbClr val="5F5F5F"/>
              </a:solidFill>
              <a:latin typeface="Courier New" pitchFamily="49" charset="0"/>
            </a:endParaRP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16:27: Instantiating manager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16:27: Instantiating kernel “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MyKernel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"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16:27: Compiling manager (CPU I/O Only)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16:27: Compiling kernel "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MyKernel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"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16:27: Generating input files (VHDL, 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netlists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, 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CoreGen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16:27: Running back-end  build (12 phases)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16:27: (1/12) - Prepare 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MaxFile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 Data (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GenerateMaxFileDataFile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16:27: (2/12) - Synthesize DFE Modules (XST)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16:30: (3/12) - Link DFE Modules (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NGCBuild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16:30: (4/12) - Prepare for Resource Analysis (EDIF2MxruBuildPass)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16:30: (5/12) - Generate Preliminary Annotated Source Code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16:30: (6/12) - Report Resource Usage (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ResourceCounter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16:30: About to start chip vendor Map/Place/Route 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toolflow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. This will take some time.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16:30: (7/12) - Prepare for Placement (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NGDBuild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16:30: (8/12) - Place and Route DFE (MPPR)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16:30: Executing MPPR with 1 cost tables and 1 threads.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16:30: MPPR: Starting 1 cost table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16:43: MPPR: Cost table 1 met timing with score 0 (best score 0)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16:43: (9/12) - Prepare for Resource Analysis (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XDLBuild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16:44: (10/12) - Generate Resource Report (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ResourceUsageBuildPass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16:44: (11/12) - Generate Annotated Source Code (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ResourceAnnotationBuildPass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16:44: (12/12) - Generate 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MaxFile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 (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GenerateMaxFile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16:45: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16:45: FINAL RESOURCE USAGE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16:45: LUTs: 9503 / 149760 (6.35%)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16:45: FFs: 12749 / 149760 (8.51%)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16:45: BRAMs: 34 / 516 (6.59%)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16:45: DSPs: 0 / 1056 (0.00%)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16:45: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16:45: 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MaxFile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: /home/training1/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maxcompiler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-builds/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MyKernel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/results/MyKernel.max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(MD5Sum: e564cd922aeeda04acfa2f4ecce8236d)</a:t>
            </a:r>
          </a:p>
          <a:p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Mon 16:45: Build completed: Mon Apr 08 16:45:58 BST 2013 (took 18 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mins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, 33 </a:t>
            </a:r>
            <a:r>
              <a:rPr lang="en-GB" sz="1000" dirty="0" err="1" smtClean="0">
                <a:solidFill>
                  <a:srgbClr val="5F5F5F"/>
                </a:solidFill>
                <a:latin typeface="Courier New" pitchFamily="49" charset="0"/>
              </a:rPr>
              <a:t>secs</a:t>
            </a:r>
            <a:r>
              <a:rPr lang="en-GB" sz="1000" dirty="0" smtClean="0">
                <a:solidFill>
                  <a:srgbClr val="5F5F5F"/>
                </a:solidFill>
                <a:latin typeface="Courier New" pitchFamily="49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608" y="2384885"/>
            <a:ext cx="5976664" cy="2484276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8"/>
          <p:cNvGrpSpPr/>
          <p:nvPr/>
        </p:nvGrpSpPr>
        <p:grpSpPr>
          <a:xfrm>
            <a:off x="5782493" y="1160748"/>
            <a:ext cx="3361507" cy="1191386"/>
            <a:chOff x="5782493" y="1808820"/>
            <a:chExt cx="3361507" cy="1191386"/>
          </a:xfrm>
        </p:grpSpPr>
        <p:sp>
          <p:nvSpPr>
            <p:cNvPr id="7" name="TextBox 6"/>
            <p:cNvSpPr txBox="1"/>
            <p:nvPr/>
          </p:nvSpPr>
          <p:spPr>
            <a:xfrm>
              <a:off x="6372200" y="1808820"/>
              <a:ext cx="2771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FPGA vendor specific </a:t>
              </a:r>
              <a:br>
                <a:rPr lang="en-GB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</a:br>
              <a:r>
                <a:rPr lang="en-GB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back-end tool flow</a:t>
              </a:r>
            </a:p>
            <a:p>
              <a:r>
                <a:rPr lang="en-GB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sym typeface="Wingdings" pitchFamily="2" charset="2"/>
                </a:rPr>
                <a:t>Abstracted by MaxCompiler</a:t>
              </a:r>
              <a:endParaRPr lang="en-GB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 rot="8100000">
              <a:off x="5782493" y="2474912"/>
              <a:ext cx="642026" cy="525294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6453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Allows you to see what lines of code are using what resources and focus optimization</a:t>
            </a:r>
          </a:p>
          <a:p>
            <a:pPr lvl="1"/>
            <a:r>
              <a:rPr lang="en-GB" dirty="0" smtClean="0"/>
              <a:t>Separate reports for each kernel and for the manager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Resource Usage Reporting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-72516" y="2503924"/>
            <a:ext cx="113052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LUTs     FFs   BRAMs    DSPs : MyKernel.java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 727     871     1.0       2 : resources used by this file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0.24%   0.15%   0.09%   0.10% : % of available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71.41%  61.82% 100.00% 100.00% : % of total used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94.29%  97.21% 100.00% 100.00% : % of user resources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                             :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                             : public class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MyKernel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extends Kernel {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                             :   public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MyKernel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(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KernelParameters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parameters) {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                             :      super(parameters);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   1      31     0.0       0 :     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DFEVar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p =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io.input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("p",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dfeFloat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(8,24));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   2       9     0.0       0 :     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DFEVar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q =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io.input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("q",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dfeUInt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(8));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                             :     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DFEVar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offset =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io.scalarInput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("offset",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dfeUInt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(8));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   8       8     0.0       0 :     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DFEVar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addr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= offset + q;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  18      40     1.0       0 :     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DFEVar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v =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mem.romMapped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("table",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addr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, 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                             :                             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dfeFloat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(8,24), 256);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 139     145     0.0       2 :      p = p * p;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 401     541     0.0       0 :      p = p + v;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                             :     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io.output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("r", p, </a:t>
            </a:r>
            <a:r>
              <a:rPr lang="en-GB" sz="1300" dirty="0" err="1" smtClean="0">
                <a:latin typeface="Courier New" pitchFamily="49" charset="0"/>
                <a:cs typeface="Courier New" pitchFamily="49" charset="0"/>
              </a:rPr>
              <a:t>dfeFloat</a:t>
            </a:r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(8,24));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                             :   }</a:t>
            </a:r>
          </a:p>
          <a:p>
            <a:r>
              <a:rPr lang="en-GB" sz="1300" dirty="0" smtClean="0">
                <a:latin typeface="Courier New" pitchFamily="49" charset="0"/>
                <a:cs typeface="Courier New" pitchFamily="49" charset="0"/>
              </a:rPr>
              <a:t>                                 : }</a:t>
            </a:r>
            <a:endParaRPr lang="en-GB" sz="13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>
            <a:normAutofit/>
          </a:bodyPr>
          <a:lstStyle/>
          <a:p>
            <a:r>
              <a:rPr lang="en-GB" dirty="0" err="1" smtClean="0"/>
              <a:t>MaxCompiler</a:t>
            </a:r>
            <a:r>
              <a:rPr lang="en-GB" dirty="0" smtClean="0"/>
              <a:t> gives detailed latency and area annotation back to the programmer inside </a:t>
            </a:r>
            <a:r>
              <a:rPr lang="en-GB" dirty="0" err="1" smtClean="0"/>
              <a:t>MaxIDE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Evaluate precise effect of code</a:t>
            </a:r>
          </a:p>
          <a:p>
            <a:pPr>
              <a:buNone/>
            </a:pPr>
            <a:r>
              <a:rPr lang="en-GB" dirty="0" smtClean="0"/>
              <a:t>     on latency and chip area</a:t>
            </a:r>
          </a:p>
          <a:p>
            <a:pPr>
              <a:buNone/>
            </a:pP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Optimization Feedback inside </a:t>
            </a:r>
            <a:r>
              <a:rPr lang="en-GB" dirty="0" err="1" smtClean="0"/>
              <a:t>MaxIDE</a:t>
            </a:r>
            <a:endParaRPr lang="en-US" dirty="0"/>
          </a:p>
        </p:txBody>
      </p:sp>
      <p:sp>
        <p:nvSpPr>
          <p:cNvPr id="1029" name="AutoShape 5" descr="Inline images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latencyanno.png"/>
          <p:cNvPicPr>
            <a:picLocks noChangeAspect="1"/>
          </p:cNvPicPr>
          <p:nvPr/>
        </p:nvPicPr>
        <p:blipFill>
          <a:blip r:embed="rId2" cstate="print"/>
          <a:srcRect t="76384" r="15669" b="8702"/>
          <a:stretch>
            <a:fillRect/>
          </a:stretch>
        </p:blipFill>
        <p:spPr>
          <a:xfrm>
            <a:off x="933872" y="2204864"/>
            <a:ext cx="7300966" cy="1008112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573832" y="3573016"/>
            <a:ext cx="80502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12.8ns</a:t>
            </a:r>
          </a:p>
        </p:txBody>
      </p:sp>
      <p:cxnSp>
        <p:nvCxnSpPr>
          <p:cNvPr id="78" name="Straight Arrow Connector 77"/>
          <p:cNvCxnSpPr>
            <a:stCxn id="76" idx="0"/>
            <a:endCxn id="88" idx="1"/>
          </p:cNvCxnSpPr>
          <p:nvPr/>
        </p:nvCxnSpPr>
        <p:spPr>
          <a:xfrm flipV="1">
            <a:off x="976347" y="2610549"/>
            <a:ext cx="533589" cy="96246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797968" y="3573016"/>
            <a:ext cx="68800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6.4ns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408118" y="34290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+</a:t>
            </a:r>
            <a:endParaRPr lang="en-US" sz="3200" dirty="0"/>
          </a:p>
        </p:txBody>
      </p:sp>
      <p:sp>
        <p:nvSpPr>
          <p:cNvPr id="84" name="TextBox 83"/>
          <p:cNvSpPr txBox="1"/>
          <p:nvPr/>
        </p:nvSpPr>
        <p:spPr>
          <a:xfrm>
            <a:off x="2518048" y="34290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=</a:t>
            </a:r>
            <a:endParaRPr lang="en-US" sz="3200" dirty="0"/>
          </a:p>
        </p:txBody>
      </p:sp>
      <p:pic>
        <p:nvPicPr>
          <p:cNvPr id="85" name="Content Placeholder 3" descr="kernel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7429" y="3714367"/>
            <a:ext cx="2495475" cy="2336389"/>
          </a:xfrm>
          <a:prstGeom prst="rect">
            <a:avLst/>
          </a:prstGeom>
        </p:spPr>
      </p:pic>
      <p:pic>
        <p:nvPicPr>
          <p:cNvPr id="88" name="Picture 87" descr="latencyanno.png"/>
          <p:cNvPicPr>
            <a:picLocks noChangeAspect="1"/>
          </p:cNvPicPr>
          <p:nvPr/>
        </p:nvPicPr>
        <p:blipFill>
          <a:blip r:embed="rId2" cstate="print"/>
          <a:srcRect l="13332" t="76384" r="81294" b="21455"/>
          <a:stretch>
            <a:fillRect/>
          </a:stretch>
        </p:blipFill>
        <p:spPr>
          <a:xfrm>
            <a:off x="1509936" y="2520562"/>
            <a:ext cx="432048" cy="179973"/>
          </a:xfrm>
          <a:prstGeom prst="rect">
            <a:avLst/>
          </a:prstGeom>
        </p:spPr>
      </p:pic>
      <p:pic>
        <p:nvPicPr>
          <p:cNvPr id="89" name="Picture 88" descr="latencyanno.png"/>
          <p:cNvPicPr>
            <a:picLocks noChangeAspect="1"/>
          </p:cNvPicPr>
          <p:nvPr/>
        </p:nvPicPr>
        <p:blipFill>
          <a:blip r:embed="rId2" cstate="print"/>
          <a:srcRect l="13332" t="76384" r="81294" b="21455"/>
          <a:stretch>
            <a:fillRect/>
          </a:stretch>
        </p:blipFill>
        <p:spPr>
          <a:xfrm>
            <a:off x="1509936" y="2888987"/>
            <a:ext cx="432048" cy="179973"/>
          </a:xfrm>
          <a:prstGeom prst="rect">
            <a:avLst/>
          </a:prstGeom>
        </p:spPr>
      </p:pic>
      <p:cxnSp>
        <p:nvCxnSpPr>
          <p:cNvPr id="80" name="Straight Arrow Connector 79"/>
          <p:cNvCxnSpPr>
            <a:stCxn id="79" idx="0"/>
            <a:endCxn id="89" idx="3"/>
          </p:cNvCxnSpPr>
          <p:nvPr/>
        </p:nvCxnSpPr>
        <p:spPr>
          <a:xfrm flipH="1" flipV="1">
            <a:off x="1941984" y="2978974"/>
            <a:ext cx="199989" cy="59404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937155" y="3573016"/>
            <a:ext cx="305947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19.2ns (total compute latency)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0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3366"/>
            </a:outerShdw>
          </a:effectLst>
        </p:spPr>
        <p:txBody>
          <a:bodyPr lIns="91944" tIns="91944" rIns="91944" bIns="91944" anchor="t" anchorCtr="0">
            <a:noAutofit/>
          </a:bodyPr>
          <a:lstStyle/>
          <a:p>
            <a:pPr>
              <a:buSzPct val="25000"/>
            </a:pPr>
            <a:r>
              <a:rPr lang="en-GB"/>
              <a:t>The End of Performance</a:t>
            </a:r>
          </a:p>
        </p:txBody>
      </p:sp>
      <p:pic>
        <p:nvPicPr>
          <p:cNvPr id="165" name="Shape 165" descr="Image result for end of dennard scal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0210" y="1594008"/>
            <a:ext cx="6838565" cy="45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/>
          <p:nvPr/>
        </p:nvSpPr>
        <p:spPr>
          <a:xfrm>
            <a:off x="768888" y="6324331"/>
            <a:ext cx="4010279" cy="279210"/>
          </a:xfrm>
          <a:prstGeom prst="rect">
            <a:avLst/>
          </a:prstGeom>
          <a:noFill/>
          <a:ln>
            <a:noFill/>
          </a:ln>
        </p:spPr>
        <p:txBody>
          <a:bodyPr lIns="80152" tIns="40065" rIns="80152" bIns="4006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http://doi.ieeecomputersociety.org/10.1109/MC.2015.368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5899" y="972155"/>
            <a:ext cx="52581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 Frequency levels off, cores fill in the gap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310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 smtClean="0">
                <a:solidFill>
                  <a:srgbClr val="7C7C7C"/>
                </a:solidFill>
              </a:rPr>
              <a:t>MaxJ</a:t>
            </a:r>
            <a:r>
              <a:rPr lang="en-GB" sz="3600" dirty="0" smtClean="0">
                <a:solidFill>
                  <a:srgbClr val="7C7C7C"/>
                </a:solidFill>
              </a:rPr>
              <a:t> to VHDL number of lines</a:t>
            </a:r>
            <a:endParaRPr lang="en-GB" sz="36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400" b="1" i="0" u="none" strike="noStrike" cap="none" baseline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lang="en-GB" sz="1400" b="1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2500" y="388518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011862" y="525976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579963"/>
              </p:ext>
            </p:extLst>
          </p:nvPr>
        </p:nvGraphicFramePr>
        <p:xfrm>
          <a:off x="457200" y="979864"/>
          <a:ext cx="8219256" cy="5237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95501"/>
                <a:gridCol w="1511300"/>
                <a:gridCol w="1485899"/>
                <a:gridCol w="3126556"/>
              </a:tblGrid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/>
                        <a:t>MaxJ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VHDL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(note)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Gzip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2,104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1,469,012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FFT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221 / 1,413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116,227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without / with  </a:t>
                      </a:r>
                      <a:r>
                        <a:rPr lang="en-US" sz="1600" dirty="0" err="1" smtClean="0"/>
                        <a:t>maxpower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BQCD (</a:t>
                      </a:r>
                      <a:r>
                        <a:rPr lang="en-US" sz="1600" dirty="0" err="1" smtClean="0"/>
                        <a:t>Dslash</a:t>
                      </a:r>
                      <a:r>
                        <a:rPr lang="en-US" sz="1600" dirty="0" smtClean="0"/>
                        <a:t>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3,889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556,404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including ±1%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baseline="0" dirty="0" err="1" smtClean="0"/>
                        <a:t>MaxJ</a:t>
                      </a:r>
                      <a:r>
                        <a:rPr lang="en-GB" sz="1600" baseline="0" dirty="0" smtClean="0"/>
                        <a:t> comments (50 lines)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Trace search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2,343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463,998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DNMO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6,692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549,761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RDO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13,210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1,222,536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3,246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1,269,657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MC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2,869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1,808,593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PP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7,917 </a:t>
                      </a:r>
                    </a:p>
                    <a:p>
                      <a:pPr algn="ctr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1,276,930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RTM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399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842,435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Matrix multiply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398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388,206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NEMO (zdf_loop8)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361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94,856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559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614" y="868948"/>
            <a:ext cx="7400962" cy="544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488990"/>
            <a:ext cx="27814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Real data flow graph as 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generated by </a:t>
            </a:r>
            <a:r>
              <a:rPr lang="en-US" dirty="0" err="1">
                <a:solidFill>
                  <a:schemeClr val="accent5"/>
                </a:solidFill>
              </a:rPr>
              <a:t>MaxCompiler</a:t>
            </a:r>
            <a:r>
              <a:rPr lang="en-US" dirty="0">
                <a:solidFill>
                  <a:schemeClr val="accent5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4866 nodes;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10,000s of stages/cycles</a:t>
            </a:r>
          </a:p>
        </p:txBody>
      </p:sp>
      <p:pic>
        <p:nvPicPr>
          <p:cNvPr id="5" name="Picture 4" descr="FullLogoVector_Inverted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6282" y="6355746"/>
            <a:ext cx="1180214" cy="467540"/>
          </a:xfrm>
          <a:prstGeom prst="rect">
            <a:avLst/>
          </a:prstGeom>
          <a:effectLst>
            <a:outerShdw blurRad="50800" dist="38100" dir="2700000" algn="ctr" rotWithShape="0">
              <a:schemeClr val="accent5">
                <a:alpha val="70000"/>
              </a:schemeClr>
            </a:outerShdw>
          </a:effec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57200" y="274638"/>
            <a:ext cx="8219256" cy="9941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Enabling large scale dataflow designs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377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 smtClean="0"/>
              <a:t>S</a:t>
            </a:r>
            <a:r>
              <a:rPr lang="en-GB" dirty="0" smtClean="0"/>
              <a:t>imple </a:t>
            </a:r>
            <a:r>
              <a:rPr lang="en-GB" b="1" dirty="0" smtClean="0"/>
              <a:t>Li</a:t>
            </a:r>
            <a:r>
              <a:rPr lang="en-GB" dirty="0" smtClean="0"/>
              <a:t>ve </a:t>
            </a:r>
            <a:r>
              <a:rPr lang="en-GB" b="1" dirty="0" smtClean="0"/>
              <a:t>C</a:t>
            </a:r>
            <a:r>
              <a:rPr lang="en-GB" dirty="0" smtClean="0"/>
              <a:t>PU Interface:</a:t>
            </a:r>
          </a:p>
          <a:p>
            <a:pPr lvl="1">
              <a:buNone/>
            </a:pPr>
            <a:r>
              <a:rPr lang="en-GB" dirty="0" smtClean="0"/>
              <a:t>Combination of fixed software function calls and </a:t>
            </a:r>
          </a:p>
          <a:p>
            <a:pPr lvl="1">
              <a:buNone/>
            </a:pPr>
            <a:r>
              <a:rPr lang="en-GB" dirty="0" err="1" smtClean="0"/>
              <a:t>MaxCompiler</a:t>
            </a:r>
            <a:r>
              <a:rPr lang="en-GB" dirty="0" smtClean="0"/>
              <a:t>-generated code for interacting with DFEs</a:t>
            </a:r>
          </a:p>
          <a:p>
            <a:pPr lvl="1">
              <a:buNone/>
            </a:pPr>
            <a:endParaRPr lang="en-GB" dirty="0" smtClean="0"/>
          </a:p>
          <a:p>
            <a:r>
              <a:rPr lang="en-GB" dirty="0" err="1" smtClean="0"/>
              <a:t>SLiC</a:t>
            </a:r>
            <a:r>
              <a:rPr lang="en-GB" dirty="0" smtClean="0"/>
              <a:t> has a layered interface:</a:t>
            </a:r>
          </a:p>
          <a:p>
            <a:pPr lvl="1"/>
            <a:r>
              <a:rPr lang="en-GB" b="1" dirty="0" smtClean="0"/>
              <a:t>Basic Static </a:t>
            </a:r>
            <a:r>
              <a:rPr lang="en-GB" dirty="0" smtClean="0"/>
              <a:t>– Single function-call to execute and complete a compute action on any appropriate DFE available</a:t>
            </a:r>
          </a:p>
          <a:p>
            <a:pPr lvl="1"/>
            <a:r>
              <a:rPr lang="en-GB" b="1" dirty="0" smtClean="0"/>
              <a:t>Advanced Static</a:t>
            </a:r>
            <a:r>
              <a:rPr lang="en-GB" dirty="0" smtClean="0"/>
              <a:t> – Can be more specific about which DFE to use and enables use of multiple DFEs at once</a:t>
            </a:r>
          </a:p>
          <a:p>
            <a:pPr lvl="1"/>
            <a:r>
              <a:rPr lang="en-GB" b="1" dirty="0" smtClean="0"/>
              <a:t>Dynamic</a:t>
            </a:r>
            <a:r>
              <a:rPr lang="en-GB" dirty="0" smtClean="0"/>
              <a:t> – Remove dependency on generated code from </a:t>
            </a:r>
            <a:r>
              <a:rPr lang="en-GB" dirty="0" err="1" smtClean="0"/>
              <a:t>MaxCompiler</a:t>
            </a:r>
            <a:r>
              <a:rPr lang="en-GB" dirty="0" smtClean="0"/>
              <a:t> in .max-file for maximum flexibility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By default all functions in all layers can be used from C</a:t>
            </a:r>
          </a:p>
          <a:p>
            <a:endParaRPr lang="en-GB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SLiC</a:t>
            </a:r>
            <a:r>
              <a:rPr lang="en-GB" dirty="0" smtClean="0"/>
              <a:t> Interface: CPU &lt;-&gt; DFE API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79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60032" y="1163885"/>
            <a:ext cx="4283968" cy="5001419"/>
          </a:xfrm>
        </p:spPr>
        <p:txBody>
          <a:bodyPr/>
          <a:lstStyle/>
          <a:p>
            <a:r>
              <a:rPr lang="en-GB" dirty="0" smtClean="0"/>
              <a:t>Choose a DFE configuration which gets </a:t>
            </a:r>
            <a:r>
              <a:rPr lang="en-GB" i="1" dirty="0" smtClean="0"/>
              <a:t>linked</a:t>
            </a:r>
            <a:r>
              <a:rPr lang="en-GB" dirty="0" smtClean="0"/>
              <a:t> into your CPU application</a:t>
            </a:r>
          </a:p>
          <a:p>
            <a:r>
              <a:rPr lang="en-GB" dirty="0" smtClean="0"/>
              <a:t>Call the DFE via standard function calls</a:t>
            </a:r>
          </a:p>
          <a:p>
            <a:r>
              <a:rPr lang="en-GB" dirty="0" smtClean="0"/>
              <a:t>Data will be transferred to/from the DFE automatically to carry out the computation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</a:t>
            </a:r>
            <a:r>
              <a:rPr lang="en-GB" dirty="0" err="1" smtClean="0"/>
              <a:t>SLiC</a:t>
            </a:r>
            <a:r>
              <a:rPr lang="en-GB" dirty="0" smtClean="0"/>
              <a:t> Application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16024" y="1067246"/>
            <a:ext cx="50760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2563" algn="l"/>
                <a:tab pos="355600" algn="l"/>
              </a:tabLst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#include “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Convolve.h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"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#include "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MaxSLiCInterface.h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"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6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6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 main(</a:t>
            </a:r>
            <a:r>
              <a:rPr lang="en-GB" sz="16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void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6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const </a:t>
            </a:r>
            <a:r>
              <a:rPr lang="en-GB" sz="16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6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size = 384;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6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sizeBytes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 = size * </a:t>
            </a:r>
            <a:r>
              <a:rPr lang="en-GB" sz="1600" dirty="0" err="1" smtClean="0">
                <a:latin typeface="Courier New" pitchFamily="49" charset="0"/>
                <a:cs typeface="Courier New" pitchFamily="49" charset="0"/>
              </a:rPr>
              <a:t>sizeof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(float);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6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 *x, *y, *z1, *z2;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6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 coeff1 = 3, coeff2 = 5;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6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6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printf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("Generating data...\n");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Initialize x, y data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6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6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printf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("Convolving on DFE...\n");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6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	Convolve(size, coeff1, x, y, z1);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6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	Convolve(size, coeff2, x, z1, z2); 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	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6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printf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("Done.\n");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	return 0;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GB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745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54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Simple Manager + CPU code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11247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CPU code (.c)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12160" y="112474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Manager (.</a:t>
            </a:r>
            <a:r>
              <a:rPr lang="en-GB" b="1" dirty="0" err="1" smtClean="0"/>
              <a:t>maxj</a:t>
            </a:r>
            <a:r>
              <a:rPr lang="en-GB" b="1" dirty="0" smtClean="0"/>
              <a:t>)</a:t>
            </a:r>
            <a:endParaRPr lang="en-GB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0" y="908720"/>
            <a:ext cx="0" cy="5544616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08512" y="1484784"/>
            <a:ext cx="493204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public class 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ConvolveManager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public static void 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main(String[] 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args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) {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100" dirty="0" smtClean="0">
                <a:solidFill>
                  <a:srgbClr val="92D050"/>
                </a:solidFill>
                <a:latin typeface="Courier New" pitchFamily="49" charset="0"/>
                <a:cs typeface="Courier New" pitchFamily="49" charset="0"/>
              </a:rPr>
              <a:t>// Create kernel and manager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EngineParameters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p = new 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EngineParameters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args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Manager m = 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Manager(p);</a:t>
            </a:r>
          </a:p>
          <a:p>
            <a:pPr defTabSz="882650">
              <a:tabLst>
                <a:tab pos="182563" algn="l"/>
                <a:tab pos="355600" algn="l"/>
                <a:tab pos="538163" algn="l"/>
                <a:tab pos="179705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Kernel  k  = 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ConvolveKernel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</a:t>
            </a:r>
            <a:br>
              <a:rPr lang="en-GB" sz="1100" dirty="0" smtClean="0">
                <a:latin typeface="Courier New" pitchFamily="49" charset="0"/>
                <a:cs typeface="Courier New" pitchFamily="49" charset="0"/>
              </a:rPr>
            </a:b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		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m.makeKernelParameters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());</a:t>
            </a:r>
          </a:p>
          <a:p>
            <a:pPr defTabSz="882650">
              <a:tabLst>
                <a:tab pos="182563" algn="l"/>
                <a:tab pos="355600" algn="l"/>
                <a:tab pos="538163" algn="l"/>
                <a:tab pos="179705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</a:p>
          <a:p>
            <a:pPr defTabSz="882650">
              <a:tabLst>
                <a:tab pos="182563" algn="l"/>
                <a:tab pos="355600" algn="l"/>
                <a:tab pos="538163" algn="l"/>
                <a:tab pos="179705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100" dirty="0" smtClean="0">
                <a:solidFill>
                  <a:srgbClr val="92D050"/>
                </a:solidFill>
                <a:latin typeface="Courier New" pitchFamily="49" charset="0"/>
                <a:cs typeface="Courier New" pitchFamily="49" charset="0"/>
              </a:rPr>
              <a:t>// Set-up kernel I/O to/from CPU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100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m.setKernel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(k);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100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m.setIO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	</a:t>
            </a:r>
            <a:r>
              <a:rPr lang="en-GB" sz="11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link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("x", IODestination.CPU),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	</a:t>
            </a:r>
            <a:r>
              <a:rPr lang="en-GB" sz="11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link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("y", IODestination.CPU),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	</a:t>
            </a:r>
            <a:r>
              <a:rPr lang="en-GB" sz="11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link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("z", IODestination.CPU));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100" dirty="0" smtClean="0">
                <a:solidFill>
                  <a:srgbClr val="92D050"/>
                </a:solidFill>
                <a:latin typeface="Courier New" pitchFamily="49" charset="0"/>
                <a:cs typeface="Courier New" pitchFamily="49" charset="0"/>
              </a:rPr>
              <a:t>// Auto-generate simple </a:t>
            </a:r>
            <a:r>
              <a:rPr lang="en-GB" sz="1100" dirty="0" err="1" smtClean="0">
                <a:solidFill>
                  <a:srgbClr val="92D050"/>
                </a:solidFill>
                <a:latin typeface="Courier New" pitchFamily="49" charset="0"/>
                <a:cs typeface="Courier New" pitchFamily="49" charset="0"/>
              </a:rPr>
              <a:t>SLiC</a:t>
            </a:r>
            <a:r>
              <a:rPr lang="en-GB" sz="1100" dirty="0" smtClean="0">
                <a:solidFill>
                  <a:srgbClr val="92D050"/>
                </a:solidFill>
                <a:latin typeface="Courier New" pitchFamily="49" charset="0"/>
                <a:cs typeface="Courier New" pitchFamily="49" charset="0"/>
              </a:rPr>
              <a:t> interface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100" b="1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m.createSLiCinterface</a:t>
            </a: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endParaRPr lang="en-GB" sz="1100" b="1" dirty="0" smtClean="0">
              <a:solidFill>
                <a:srgbClr val="00B0F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100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m.build</a:t>
            </a:r>
            <a:r>
              <a:rPr lang="en-GB" sz="11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();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}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GB" sz="11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016" y="1484784"/>
            <a:ext cx="45720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#include “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Convolve.h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"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#include "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MaxSLiCInterface.h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"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main(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void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const </a:t>
            </a: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size = 384;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sizeBytes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= size * 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sizeof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(float);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float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*x, *y, *z1, *z2;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coeff1 = 3, coeff2 = 5;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printf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("Generating data...\n");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Allocate </a:t>
            </a:r>
            <a:r>
              <a:rPr lang="en-GB" sz="11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x,y,z</a:t>
            </a: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of </a:t>
            </a:r>
            <a:r>
              <a:rPr lang="en-GB" sz="11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sizeBytes</a:t>
            </a:r>
            <a:endParaRPr lang="en-GB" sz="11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Initialize x, y data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printf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("Convolving on DFE...\n");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	Convolve(size, coeff1, x, y, z1);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	Convolve(size, coeff2, x, z1, z2); 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printf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("Done.\n");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return 0;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GB" sz="1100" dirty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907704" y="4437112"/>
            <a:ext cx="5688632" cy="1872208"/>
            <a:chOff x="1907704" y="4437112"/>
            <a:chExt cx="5688632" cy="1872208"/>
          </a:xfrm>
        </p:grpSpPr>
        <p:sp>
          <p:nvSpPr>
            <p:cNvPr id="17" name="TextBox 16"/>
            <p:cNvSpPr txBox="1"/>
            <p:nvPr/>
          </p:nvSpPr>
          <p:spPr>
            <a:xfrm>
              <a:off x="1907704" y="5432157"/>
              <a:ext cx="5688632" cy="87716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 smtClean="0">
                  <a:cs typeface="Courier New" pitchFamily="49" charset="0"/>
                </a:rPr>
                <a:t>SLiC</a:t>
              </a:r>
              <a:r>
                <a:rPr lang="en-GB" b="1" dirty="0" smtClean="0">
                  <a:cs typeface="Courier New" pitchFamily="49" charset="0"/>
                </a:rPr>
                <a:t> function generated in </a:t>
              </a:r>
              <a:r>
                <a:rPr lang="en-GB" b="1" dirty="0" err="1" smtClean="0">
                  <a:cs typeface="Courier New" pitchFamily="49" charset="0"/>
                </a:rPr>
                <a:t>MaxFile</a:t>
              </a:r>
              <a:endParaRPr lang="en-GB" b="1" dirty="0" smtClean="0">
                <a:cs typeface="Courier New" pitchFamily="49" charset="0"/>
              </a:endParaRPr>
            </a:p>
            <a:p>
              <a:r>
                <a:rPr lang="en-GB" sz="1100" dirty="0" smtClean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void </a:t>
              </a:r>
              <a:r>
                <a:rPr lang="en-GB" sz="1100" dirty="0" smtClean="0">
                  <a:solidFill>
                    <a:srgbClr val="00B0F0"/>
                  </a:solidFill>
                  <a:latin typeface="Courier New" pitchFamily="49" charset="0"/>
                  <a:cs typeface="Courier New" pitchFamily="49" charset="0"/>
                </a:rPr>
                <a:t>Convolve</a:t>
              </a:r>
              <a:r>
                <a:rPr lang="en-GB" sz="1100" dirty="0" smtClean="0"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GB" sz="1100" dirty="0" smtClean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int32_t</a:t>
              </a:r>
              <a:r>
                <a:rPr lang="en-GB" sz="1100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GB" sz="1100" dirty="0" err="1" smtClean="0">
                  <a:latin typeface="Courier New" pitchFamily="49" charset="0"/>
                  <a:cs typeface="Courier New" pitchFamily="49" charset="0"/>
                </a:rPr>
                <a:t>param_N</a:t>
              </a:r>
              <a:r>
                <a:rPr lang="en-GB" sz="1100" dirty="0" smtClean="0">
                  <a:latin typeface="Courier New" pitchFamily="49" charset="0"/>
                  <a:cs typeface="Courier New" pitchFamily="49" charset="0"/>
                </a:rPr>
                <a:t>, </a:t>
              </a:r>
              <a:r>
                <a:rPr lang="en-GB" sz="1100" dirty="0" smtClean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double</a:t>
              </a:r>
              <a:r>
                <a:rPr lang="en-GB" sz="1100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GB" sz="1100" dirty="0" err="1" smtClean="0">
                  <a:latin typeface="Courier New" pitchFamily="49" charset="0"/>
                  <a:cs typeface="Courier New" pitchFamily="49" charset="0"/>
                </a:rPr>
                <a:t>inscalar_ConvolveKernel_a</a:t>
              </a:r>
              <a:r>
                <a:rPr lang="en-GB" sz="1100" dirty="0" smtClean="0">
                  <a:latin typeface="Courier New" pitchFamily="49" charset="0"/>
                  <a:cs typeface="Courier New" pitchFamily="49" charset="0"/>
                </a:rPr>
                <a:t>,</a:t>
              </a:r>
            </a:p>
            <a:p>
              <a:r>
                <a:rPr lang="en-GB" sz="1100" dirty="0" smtClean="0">
                  <a:latin typeface="Courier New" pitchFamily="49" charset="0"/>
                  <a:cs typeface="Courier New" pitchFamily="49" charset="0"/>
                </a:rPr>
                <a:t>	</a:t>
              </a:r>
              <a:r>
                <a:rPr lang="en-GB" sz="1100" dirty="0" smtClean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const float* </a:t>
              </a:r>
              <a:r>
                <a:rPr lang="en-GB" sz="1100" dirty="0" err="1" smtClean="0">
                  <a:latin typeface="Courier New" pitchFamily="49" charset="0"/>
                  <a:cs typeface="Courier New" pitchFamily="49" charset="0"/>
                </a:rPr>
                <a:t>instream_x</a:t>
              </a:r>
              <a:r>
                <a:rPr lang="en-GB" sz="1100" dirty="0" smtClean="0">
                  <a:latin typeface="Courier New" pitchFamily="49" charset="0"/>
                  <a:cs typeface="Courier New" pitchFamily="49" charset="0"/>
                </a:rPr>
                <a:t>, </a:t>
              </a:r>
              <a:r>
                <a:rPr lang="en-GB" sz="1100" dirty="0" smtClean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const float* </a:t>
              </a:r>
              <a:r>
                <a:rPr lang="en-GB" sz="1100" dirty="0" err="1" smtClean="0">
                  <a:latin typeface="Courier New" pitchFamily="49" charset="0"/>
                  <a:cs typeface="Courier New" pitchFamily="49" charset="0"/>
                </a:rPr>
                <a:t>instream_y</a:t>
              </a:r>
              <a:r>
                <a:rPr lang="en-GB" sz="1100" dirty="0" smtClean="0">
                  <a:latin typeface="Courier New" pitchFamily="49" charset="0"/>
                  <a:cs typeface="Courier New" pitchFamily="49" charset="0"/>
                </a:rPr>
                <a:t>,</a:t>
              </a:r>
            </a:p>
            <a:p>
              <a:r>
                <a:rPr lang="en-GB" sz="1100" dirty="0" smtClean="0">
                  <a:latin typeface="Courier New" pitchFamily="49" charset="0"/>
                  <a:cs typeface="Courier New" pitchFamily="49" charset="0"/>
                </a:rPr>
                <a:t>	</a:t>
              </a:r>
              <a:r>
                <a:rPr lang="en-GB" sz="1100" dirty="0" smtClean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float* </a:t>
              </a:r>
              <a:r>
                <a:rPr lang="en-GB" sz="1100" dirty="0" err="1" smtClean="0">
                  <a:latin typeface="Courier New" pitchFamily="49" charset="0"/>
                  <a:cs typeface="Courier New" pitchFamily="49" charset="0"/>
                </a:rPr>
                <a:t>outstream_z</a:t>
              </a:r>
              <a:r>
                <a:rPr lang="en-GB" sz="1100" dirty="0" smtClean="0">
                  <a:latin typeface="Courier New" pitchFamily="49" charset="0"/>
                  <a:cs typeface="Courier New" pitchFamily="49" charset="0"/>
                </a:rPr>
                <a:t>);</a:t>
              </a:r>
              <a:endParaRPr lang="en-GB" sz="1100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5879433" y="4857871"/>
              <a:ext cx="697502" cy="432048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Arrow 20"/>
            <p:cNvSpPr/>
            <p:nvPr/>
          </p:nvSpPr>
          <p:spPr>
            <a:xfrm rot="16200000">
              <a:off x="1918993" y="4713855"/>
              <a:ext cx="985534" cy="432048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7591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Advanced Static </a:t>
            </a:r>
            <a:r>
              <a:rPr lang="en-GB" dirty="0" err="1" smtClean="0"/>
              <a:t>SLiC</a:t>
            </a:r>
            <a:r>
              <a:rPr lang="en-GB" dirty="0" smtClean="0"/>
              <a:t> Level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11247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CPU code (.c)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12160" y="112474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Manager (.</a:t>
            </a:r>
            <a:r>
              <a:rPr lang="en-GB" b="1" dirty="0" err="1" smtClean="0"/>
              <a:t>maxj</a:t>
            </a:r>
            <a:r>
              <a:rPr lang="en-GB" b="1" dirty="0" smtClean="0"/>
              <a:t>)</a:t>
            </a:r>
            <a:endParaRPr lang="en-GB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0" y="908720"/>
            <a:ext cx="0" cy="5544616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08512" y="1484784"/>
            <a:ext cx="493204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public class 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ConvolveManager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public static void 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main(String[] 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args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) {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100" dirty="0" smtClean="0">
                <a:solidFill>
                  <a:srgbClr val="92D050"/>
                </a:solidFill>
                <a:latin typeface="Courier New" pitchFamily="49" charset="0"/>
                <a:cs typeface="Courier New" pitchFamily="49" charset="0"/>
              </a:rPr>
              <a:t>// Create kernel and manager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EngineParameters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p = new 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EngineParameters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args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Manager m = 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Manager(p);</a:t>
            </a:r>
          </a:p>
          <a:p>
            <a:pPr defTabSz="882650">
              <a:tabLst>
                <a:tab pos="182563" algn="l"/>
                <a:tab pos="355600" algn="l"/>
                <a:tab pos="538163" algn="l"/>
                <a:tab pos="179705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Kernel  k  = 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ConvolveKernel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</a:t>
            </a:r>
            <a:br>
              <a:rPr lang="en-GB" sz="1100" dirty="0" smtClean="0">
                <a:latin typeface="Courier New" pitchFamily="49" charset="0"/>
                <a:cs typeface="Courier New" pitchFamily="49" charset="0"/>
              </a:rPr>
            </a:b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		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m.makeKernelParameters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());</a:t>
            </a:r>
          </a:p>
          <a:p>
            <a:pPr defTabSz="882650">
              <a:tabLst>
                <a:tab pos="182563" algn="l"/>
                <a:tab pos="355600" algn="l"/>
                <a:tab pos="538163" algn="l"/>
                <a:tab pos="179705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</a:p>
          <a:p>
            <a:pPr defTabSz="882650">
              <a:tabLst>
                <a:tab pos="182563" algn="l"/>
                <a:tab pos="355600" algn="l"/>
                <a:tab pos="538163" algn="l"/>
                <a:tab pos="179705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100" dirty="0" smtClean="0">
                <a:solidFill>
                  <a:srgbClr val="92D050"/>
                </a:solidFill>
                <a:latin typeface="Courier New" pitchFamily="49" charset="0"/>
                <a:cs typeface="Courier New" pitchFamily="49" charset="0"/>
              </a:rPr>
              <a:t>// Set-up kernel I/O to/from CPU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100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m.setKernel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(k);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100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m.setIO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	</a:t>
            </a:r>
            <a:r>
              <a:rPr lang="en-GB" sz="11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link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("x", IODestination.CPU),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	</a:t>
            </a:r>
            <a:r>
              <a:rPr lang="en-GB" sz="11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link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("y", IODestination.CPU),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	</a:t>
            </a:r>
            <a:r>
              <a:rPr lang="en-GB" sz="11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link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("z", IODestination.CPU));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100" dirty="0" smtClean="0">
                <a:solidFill>
                  <a:srgbClr val="92D050"/>
                </a:solidFill>
                <a:latin typeface="Courier New" pitchFamily="49" charset="0"/>
                <a:cs typeface="Courier New" pitchFamily="49" charset="0"/>
              </a:rPr>
              <a:t>// Auto-generate simple </a:t>
            </a:r>
            <a:r>
              <a:rPr lang="en-GB" sz="1100" dirty="0" err="1" smtClean="0">
                <a:solidFill>
                  <a:srgbClr val="92D050"/>
                </a:solidFill>
                <a:latin typeface="Courier New" pitchFamily="49" charset="0"/>
                <a:cs typeface="Courier New" pitchFamily="49" charset="0"/>
              </a:rPr>
              <a:t>SLiC</a:t>
            </a:r>
            <a:r>
              <a:rPr lang="en-GB" sz="1100" dirty="0" smtClean="0">
                <a:solidFill>
                  <a:srgbClr val="92D050"/>
                </a:solidFill>
                <a:latin typeface="Courier New" pitchFamily="49" charset="0"/>
                <a:cs typeface="Courier New" pitchFamily="49" charset="0"/>
              </a:rPr>
              <a:t> interface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100" b="1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m.createSLiCinterface</a:t>
            </a: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endParaRPr lang="en-GB" sz="1100" b="1" dirty="0" smtClean="0">
              <a:solidFill>
                <a:srgbClr val="00B0F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GB" sz="1100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m.build</a:t>
            </a:r>
            <a:r>
              <a:rPr lang="en-GB" sz="11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();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}</a:t>
            </a:r>
          </a:p>
          <a:p>
            <a:pPr>
              <a:tabLst>
                <a:tab pos="182563" algn="l"/>
                <a:tab pos="355600" algn="l"/>
                <a:tab pos="538163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GB" sz="11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016" y="1484784"/>
            <a:ext cx="4572000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#include “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Convolve.h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"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#include "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MaxSLiCInterface.h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"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main(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void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...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printf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("Convolving on DFE...\n");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Create actions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Convolve_actions_t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 act1 = {size,coeff1,x,y,z1};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Convolve_actions_t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 act2 = {size,coeff2,x,z1,z2};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solidFill>
                <a:schemeClr val="accent6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Load DFE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max_file_t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* 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maxfile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Convolve_init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max_engine_t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 *eng = 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max_load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maxfile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, "*");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solidFill>
                <a:schemeClr val="accent6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Run actions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b="1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Convolve_run</a:t>
            </a:r>
            <a:r>
              <a:rPr lang="en-GB" sz="1100" b="1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(eng, &amp;act1);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b="1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Convolve_run</a:t>
            </a:r>
            <a:r>
              <a:rPr lang="en-GB" sz="1100" b="1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(eng, &amp;act2);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solidFill>
                <a:schemeClr val="accent6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Unload DFE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max_unload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(eng);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max_file_free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maxfile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printf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("Done.\n");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return 0;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GB" sz="1100" dirty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41890" y="3645024"/>
            <a:ext cx="6602110" cy="3168352"/>
            <a:chOff x="2541890" y="3645024"/>
            <a:chExt cx="6602110" cy="3168352"/>
          </a:xfrm>
        </p:grpSpPr>
        <p:sp>
          <p:nvSpPr>
            <p:cNvPr id="17" name="TextBox 16"/>
            <p:cNvSpPr txBox="1"/>
            <p:nvPr/>
          </p:nvSpPr>
          <p:spPr>
            <a:xfrm>
              <a:off x="3275856" y="5089827"/>
              <a:ext cx="5868144" cy="172354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 smtClean="0">
                  <a:cs typeface="Courier New" pitchFamily="49" charset="0"/>
                </a:rPr>
                <a:t>SLiC</a:t>
              </a:r>
              <a:r>
                <a:rPr lang="en-GB" b="1" dirty="0" smtClean="0">
                  <a:cs typeface="Courier New" pitchFamily="49" charset="0"/>
                </a:rPr>
                <a:t> </a:t>
              </a:r>
              <a:r>
                <a:rPr lang="en-GB" b="1" i="1" dirty="0" smtClean="0">
                  <a:cs typeface="Courier New" pitchFamily="49" charset="0"/>
                </a:rPr>
                <a:t>actions</a:t>
              </a:r>
              <a:r>
                <a:rPr lang="en-GB" b="1" dirty="0" smtClean="0">
                  <a:cs typeface="Courier New" pitchFamily="49" charset="0"/>
                </a:rPr>
                <a:t> </a:t>
              </a:r>
              <a:r>
                <a:rPr lang="en-GB" b="1" dirty="0" err="1" smtClean="0">
                  <a:cs typeface="Courier New" pitchFamily="49" charset="0"/>
                </a:rPr>
                <a:t>structs</a:t>
              </a:r>
              <a:r>
                <a:rPr lang="en-GB" b="1" dirty="0" smtClean="0">
                  <a:cs typeface="Courier New" pitchFamily="49" charset="0"/>
                </a:rPr>
                <a:t> and run function generated in </a:t>
              </a:r>
              <a:r>
                <a:rPr lang="en-GB" b="1" dirty="0" err="1" smtClean="0">
                  <a:cs typeface="Courier New" pitchFamily="49" charset="0"/>
                </a:rPr>
                <a:t>MaxFile</a:t>
              </a:r>
              <a:endParaRPr lang="en-GB" b="1" dirty="0" smtClean="0">
                <a:cs typeface="Courier New" pitchFamily="49" charset="0"/>
              </a:endParaRPr>
            </a:p>
            <a:p>
              <a:r>
                <a:rPr lang="en-GB" sz="1100" dirty="0" err="1" smtClean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typedef</a:t>
              </a:r>
              <a:r>
                <a:rPr lang="en-GB" sz="1100" dirty="0" smtClean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GB" sz="1100" dirty="0" err="1" smtClean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struct</a:t>
              </a:r>
              <a:r>
                <a:rPr lang="en-GB" sz="1100" dirty="0" smtClean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{ </a:t>
              </a:r>
            </a:p>
            <a:p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	</a:t>
              </a:r>
              <a:r>
                <a:rPr lang="en-GB" sz="1100" dirty="0" smtClean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int32_t</a:t>
              </a:r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GB" sz="1100" dirty="0" err="1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param_N</a:t>
              </a:r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; </a:t>
              </a:r>
              <a:r>
                <a:rPr lang="en-GB" sz="1100" dirty="0" smtClean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double</a:t>
              </a:r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GB" sz="1100" dirty="0" err="1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inscalar_ConvolveKernel_a</a:t>
              </a:r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; </a:t>
              </a:r>
            </a:p>
            <a:p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	</a:t>
              </a:r>
              <a:r>
                <a:rPr lang="en-GB" sz="1100" dirty="0" smtClean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const float* </a:t>
              </a:r>
              <a:r>
                <a:rPr lang="en-GB" sz="1100" dirty="0" err="1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instream_x</a:t>
              </a:r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; c</a:t>
              </a:r>
              <a:r>
                <a:rPr lang="en-GB" sz="1100" dirty="0" smtClean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onst float*</a:t>
              </a:r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GB" sz="1100" dirty="0" err="1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instream_y</a:t>
              </a:r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;</a:t>
              </a:r>
            </a:p>
            <a:p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	</a:t>
              </a:r>
              <a:r>
                <a:rPr lang="en-GB" sz="1100" dirty="0" smtClean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float* </a:t>
              </a:r>
              <a:r>
                <a:rPr lang="en-GB" sz="1100" dirty="0" err="1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outstream_z</a:t>
              </a:r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;</a:t>
              </a:r>
            </a:p>
            <a:p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} </a:t>
              </a:r>
              <a:r>
                <a:rPr lang="en-GB" sz="1100" b="1" dirty="0" err="1" smtClean="0">
                  <a:solidFill>
                    <a:srgbClr val="00B0F0"/>
                  </a:solidFill>
                  <a:latin typeface="Courier New" pitchFamily="49" charset="0"/>
                  <a:cs typeface="Courier New" pitchFamily="49" charset="0"/>
                </a:rPr>
                <a:t>Convolve_actions_t</a:t>
              </a:r>
              <a:r>
                <a:rPr lang="en-GB" sz="1100" b="1" dirty="0" smtClean="0">
                  <a:solidFill>
                    <a:srgbClr val="00B0F0"/>
                  </a:solidFill>
                  <a:latin typeface="Courier New" pitchFamily="49" charset="0"/>
                  <a:cs typeface="Courier New" pitchFamily="49" charset="0"/>
                </a:rPr>
                <a:t>;</a:t>
              </a:r>
            </a:p>
            <a:p>
              <a:endParaRPr lang="en-GB" sz="1100" dirty="0" smtClean="0">
                <a:solidFill>
                  <a:schemeClr val="accent5"/>
                </a:solidFill>
                <a:latin typeface="Courier New" pitchFamily="49" charset="0"/>
                <a:cs typeface="Courier New" pitchFamily="49" charset="0"/>
              </a:endParaRPr>
            </a:p>
            <a:p>
              <a:r>
                <a:rPr lang="en-GB" sz="1100" dirty="0" smtClean="0">
                  <a:solidFill>
                    <a:srgbClr val="7030A0"/>
                  </a:solidFill>
                  <a:latin typeface="Courier New" pitchFamily="49" charset="0"/>
                  <a:cs typeface="Courier New" pitchFamily="49" charset="0"/>
                </a:rPr>
                <a:t>void</a:t>
              </a:r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GB" sz="1100" b="1" dirty="0" err="1" smtClean="0">
                  <a:solidFill>
                    <a:srgbClr val="00B0F0"/>
                  </a:solidFill>
                  <a:latin typeface="Courier New" pitchFamily="49" charset="0"/>
                  <a:cs typeface="Courier New" pitchFamily="49" charset="0"/>
                </a:rPr>
                <a:t>Convolve_run</a:t>
              </a:r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GB" sz="1100" dirty="0" err="1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max_engine_t</a:t>
              </a:r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 *engine,</a:t>
              </a:r>
            </a:p>
            <a:p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	</a:t>
              </a:r>
              <a:r>
                <a:rPr lang="en-GB" sz="1100" dirty="0" err="1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Convolve_actions_t</a:t>
              </a:r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 *</a:t>
              </a:r>
              <a:r>
                <a:rPr lang="en-GB" sz="1100" dirty="0" err="1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interface_actions</a:t>
              </a:r>
              <a:r>
                <a:rPr lang="en-GB" sz="1100" dirty="0" smtClean="0">
                  <a:solidFill>
                    <a:schemeClr val="accent5"/>
                  </a:solidFill>
                  <a:latin typeface="Courier New" pitchFamily="49" charset="0"/>
                  <a:cs typeface="Courier New" pitchFamily="49" charset="0"/>
                </a:rPr>
                <a:t>);</a:t>
              </a:r>
              <a:endParaRPr lang="en-GB" sz="1100" dirty="0">
                <a:solidFill>
                  <a:schemeClr val="accent5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5400000">
              <a:off x="6192179" y="4761150"/>
              <a:ext cx="360041" cy="288032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ight Arrow 15"/>
            <p:cNvSpPr/>
            <p:nvPr/>
          </p:nvSpPr>
          <p:spPr>
            <a:xfrm rot="16200000">
              <a:off x="3499866" y="4213102"/>
              <a:ext cx="1424188" cy="288032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ight Arrow 17"/>
            <p:cNvSpPr/>
            <p:nvPr/>
          </p:nvSpPr>
          <p:spPr>
            <a:xfrm rot="11937617">
              <a:off x="2541890" y="4798836"/>
              <a:ext cx="755809" cy="347685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2404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0" y="1124744"/>
            <a:ext cx="4572000" cy="5328592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Any use of a DFE has the same basic stages</a:t>
            </a:r>
          </a:p>
          <a:p>
            <a:endParaRPr lang="en-GB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GB" i="1" dirty="0" smtClean="0">
                <a:solidFill>
                  <a:srgbClr val="17A6D9"/>
                </a:solidFill>
              </a:rPr>
              <a:t>Initialize</a:t>
            </a:r>
            <a:r>
              <a:rPr lang="en-GB" dirty="0" smtClean="0"/>
              <a:t> </a:t>
            </a:r>
            <a:r>
              <a:rPr lang="en-GB" dirty="0" err="1" smtClean="0"/>
              <a:t>MaxFile</a:t>
            </a:r>
            <a:r>
              <a:rPr lang="en-GB" dirty="0" smtClean="0"/>
              <a:t> data structure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i="1" dirty="0" smtClean="0">
                <a:solidFill>
                  <a:srgbClr val="17A6D9"/>
                </a:solidFill>
              </a:rPr>
              <a:t>Load</a:t>
            </a:r>
            <a:r>
              <a:rPr lang="en-GB" dirty="0" smtClean="0"/>
              <a:t> </a:t>
            </a:r>
            <a:r>
              <a:rPr lang="en-GB" dirty="0" err="1" smtClean="0"/>
              <a:t>MaxFile</a:t>
            </a:r>
            <a:r>
              <a:rPr lang="en-GB" dirty="0" smtClean="0"/>
              <a:t> onto a DFE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i="1" dirty="0" smtClean="0">
                <a:solidFill>
                  <a:srgbClr val="17A6D9"/>
                </a:solidFill>
              </a:rPr>
              <a:t>Run</a:t>
            </a:r>
            <a:r>
              <a:rPr lang="en-GB" i="1" dirty="0" smtClean="0"/>
              <a:t> </a:t>
            </a:r>
            <a:r>
              <a:rPr lang="en-GB" dirty="0" smtClean="0"/>
              <a:t>one or more actions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i="1" dirty="0" smtClean="0">
                <a:solidFill>
                  <a:srgbClr val="17A6D9"/>
                </a:solidFill>
              </a:rPr>
              <a:t>Unload</a:t>
            </a:r>
            <a:r>
              <a:rPr lang="en-GB" dirty="0" smtClean="0"/>
              <a:t> DFE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GB" i="1" dirty="0" smtClean="0">
                <a:solidFill>
                  <a:srgbClr val="17A6D9"/>
                </a:solidFill>
              </a:rPr>
              <a:t>Free</a:t>
            </a:r>
            <a:r>
              <a:rPr lang="en-GB" i="1" dirty="0" smtClean="0"/>
              <a:t> </a:t>
            </a:r>
            <a:r>
              <a:rPr lang="en-GB" dirty="0" err="1" smtClean="0"/>
              <a:t>MaxFile</a:t>
            </a:r>
            <a:endParaRPr lang="en-GB" dirty="0" smtClean="0"/>
          </a:p>
          <a:p>
            <a:pPr marL="514350" indent="-514350"/>
            <a:endParaRPr lang="en-GB" i="1" dirty="0" smtClean="0"/>
          </a:p>
          <a:p>
            <a:pPr marL="514350" indent="-514350"/>
            <a:r>
              <a:rPr lang="en-GB" dirty="0" smtClean="0"/>
              <a:t>Actions are </a:t>
            </a:r>
            <a:r>
              <a:rPr lang="en-GB" dirty="0" err="1" smtClean="0"/>
              <a:t>structs</a:t>
            </a:r>
            <a:r>
              <a:rPr lang="en-GB" dirty="0" smtClean="0"/>
              <a:t> that can be created separately from being run</a:t>
            </a:r>
            <a:r>
              <a:rPr lang="en-GB" i="1" dirty="0" smtClean="0"/>
              <a:t>	</a:t>
            </a:r>
            <a:endParaRPr lang="en-GB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 Stages of using an Engine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11247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CPU code (.c)</a:t>
            </a:r>
            <a:endParaRPr lang="en-GB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4016" y="1484785"/>
            <a:ext cx="457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#include “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Convolve.h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"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#include "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MaxSLiCInterface.h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"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main(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void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...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printf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("Convolving on DFE...\n");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Create actions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Convolve_actions_t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 act1 = {size,coeff1,x,y,z1};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Convolve_actions_t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 act2 = {size,coeff2,x,z1,z2};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solidFill>
                <a:schemeClr val="accent6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Load DFE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max_file_t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* 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maxfile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Convolve_init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max_engine_t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 *eng = 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max_load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maxfile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, "*");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solidFill>
                <a:schemeClr val="accent6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Run actions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b="1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Convolve_run</a:t>
            </a:r>
            <a:r>
              <a:rPr lang="en-GB" sz="1100" b="1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(eng, &amp;act1);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b="1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Convolve_run</a:t>
            </a:r>
            <a:r>
              <a:rPr lang="en-GB" sz="1100" b="1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(eng, &amp;act2);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solidFill>
                <a:schemeClr val="accent6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Unload DFE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max_unload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(eng);</a:t>
            </a:r>
            <a:b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max_file_free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maxfile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printf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("Done.\n");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return 0;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GB" sz="11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843808" y="2564904"/>
            <a:ext cx="2160240" cy="1296144"/>
          </a:xfrm>
          <a:prstGeom prst="straightConnector1">
            <a:avLst/>
          </a:prstGeom>
          <a:ln w="38100">
            <a:solidFill>
              <a:srgbClr val="17A6D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843808" y="3212976"/>
            <a:ext cx="2160240" cy="864096"/>
          </a:xfrm>
          <a:prstGeom prst="straightConnector1">
            <a:avLst/>
          </a:prstGeom>
          <a:ln w="38100">
            <a:solidFill>
              <a:srgbClr val="17A6D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555776" y="3645024"/>
            <a:ext cx="2448272" cy="1080120"/>
          </a:xfrm>
          <a:prstGeom prst="straightConnector1">
            <a:avLst/>
          </a:prstGeom>
          <a:ln w="38100">
            <a:solidFill>
              <a:srgbClr val="17A6D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763688" y="3933056"/>
            <a:ext cx="3240360" cy="1368152"/>
          </a:xfrm>
          <a:prstGeom prst="straightConnector1">
            <a:avLst/>
          </a:prstGeom>
          <a:ln w="38100">
            <a:solidFill>
              <a:srgbClr val="17A6D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reeform 52"/>
          <p:cNvSpPr/>
          <p:nvPr/>
        </p:nvSpPr>
        <p:spPr>
          <a:xfrm>
            <a:off x="-71496" y="3510844"/>
            <a:ext cx="5003536" cy="2654460"/>
          </a:xfrm>
          <a:custGeom>
            <a:avLst/>
            <a:gdLst>
              <a:gd name="connsiteX0" fmla="*/ 4778963 w 4778963"/>
              <a:gd name="connsiteY0" fmla="*/ 1840089 h 2462859"/>
              <a:gd name="connsiteX1" fmla="*/ 2329274 w 4778963"/>
              <a:gd name="connsiteY1" fmla="*/ 2449689 h 2462859"/>
              <a:gd name="connsiteX2" fmla="*/ 319852 w 4778963"/>
              <a:gd name="connsiteY2" fmla="*/ 1761067 h 2462859"/>
              <a:gd name="connsiteX3" fmla="*/ 410163 w 4778963"/>
              <a:gd name="connsiteY3" fmla="*/ 0 h 2462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8963" h="2462859">
                <a:moveTo>
                  <a:pt x="4778963" y="1840089"/>
                </a:moveTo>
                <a:cubicBezTo>
                  <a:pt x="3925711" y="2151474"/>
                  <a:pt x="3072459" y="2462859"/>
                  <a:pt x="2329274" y="2449689"/>
                </a:cubicBezTo>
                <a:cubicBezTo>
                  <a:pt x="1586089" y="2436519"/>
                  <a:pt x="639704" y="2169348"/>
                  <a:pt x="319852" y="1761067"/>
                </a:cubicBezTo>
                <a:cubicBezTo>
                  <a:pt x="0" y="1352786"/>
                  <a:pt x="205081" y="676393"/>
                  <a:pt x="410163" y="0"/>
                </a:cubicBezTo>
              </a:path>
            </a:pathLst>
          </a:custGeom>
          <a:ln w="38100">
            <a:solidFill>
              <a:srgbClr val="17A6D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339752" y="4293096"/>
            <a:ext cx="2664296" cy="1152128"/>
          </a:xfrm>
          <a:prstGeom prst="straightConnector1">
            <a:avLst/>
          </a:prstGeom>
          <a:ln w="38100">
            <a:solidFill>
              <a:srgbClr val="17A6D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97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Advanced Dynamic Level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403648" y="11247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CPU code (.c)</a:t>
            </a:r>
            <a:endParaRPr lang="en-GB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4016" y="1484784"/>
            <a:ext cx="59401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#include “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Convolve.h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"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#include "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MaxSLiCInterface.h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"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main(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void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...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printf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("Convolving on DFE...\n");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Set-up action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max_file_t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* 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maxfile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Convolve_init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b="1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max_actions_t</a:t>
            </a: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* act1 = </a:t>
            </a:r>
            <a:r>
              <a:rPr lang="en-GB" sz="1100" b="1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max_actions_init</a:t>
            </a: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GB" sz="1100" b="1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maxfile</a:t>
            </a: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, "default");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chemeClr val="accent5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max_set_param_uint64t(act1, "N", size);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b="1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max_set_double</a:t>
            </a: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(act1, "</a:t>
            </a:r>
            <a:r>
              <a:rPr lang="en-GB" sz="1100" b="1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ConvolveKernel</a:t>
            </a: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", "a", coeff1);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b="1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max_queue_input</a:t>
            </a: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(act1, "x", x, </a:t>
            </a:r>
            <a:r>
              <a:rPr lang="en-GB" sz="1100" b="1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sizeBytes</a:t>
            </a: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b="1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max_queue_input</a:t>
            </a: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(act1, "y", y, </a:t>
            </a:r>
            <a:r>
              <a:rPr lang="en-GB" sz="1100" b="1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sizeBytes</a:t>
            </a: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b="1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max_queue_output</a:t>
            </a: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(act1, "z", z1, </a:t>
            </a:r>
            <a:r>
              <a:rPr lang="en-GB" sz="1100" b="1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sizeBytes</a:t>
            </a: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solidFill>
                <a:schemeClr val="accent5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Load DFE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max_engine_t</a:t>
            </a:r>
            <a:r>
              <a:rPr lang="en-GB" sz="11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 *eng = </a:t>
            </a:r>
            <a:r>
              <a:rPr lang="en-GB" sz="1100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max_load</a:t>
            </a:r>
            <a:r>
              <a:rPr lang="en-GB" sz="11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GB" sz="1100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maxfile</a:t>
            </a:r>
            <a:r>
              <a:rPr lang="en-GB" sz="11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, "*");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solidFill>
                <a:schemeClr val="accent5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Run action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chemeClr val="accent5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b="1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max_run</a:t>
            </a: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(eng, act1);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solidFill>
                <a:schemeClr val="accent5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Unload DFE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max_unload</a:t>
            </a:r>
            <a:r>
              <a:rPr lang="en-GB" sz="1100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(eng);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chemeClr val="accent5"/>
                </a:solidFill>
                <a:latin typeface="Courier New" pitchFamily="49" charset="0"/>
                <a:cs typeface="Courier New" pitchFamily="49" charset="0"/>
              </a:rPr>
              <a:t>	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chemeClr val="accent5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Free action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chemeClr val="accent5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b="1" dirty="0" err="1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max_actions_free</a:t>
            </a:r>
            <a:r>
              <a:rPr lang="en-GB" sz="1100" b="1" dirty="0" smtClean="0">
                <a:solidFill>
                  <a:srgbClr val="00B0F0"/>
                </a:solidFill>
                <a:latin typeface="Courier New" pitchFamily="49" charset="0"/>
                <a:cs typeface="Courier New" pitchFamily="49" charset="0"/>
              </a:rPr>
              <a:t>(act1); </a:t>
            </a:r>
            <a:r>
              <a:rPr lang="en-GB" sz="1100" b="1" dirty="0" smtClean="0">
                <a:latin typeface="Courier New" pitchFamily="49" charset="0"/>
                <a:cs typeface="Courier New" pitchFamily="49" charset="0"/>
              </a:rPr>
              <a:t>	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printf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("Done.\n");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return 0;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GB" sz="1100" dirty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23728" y="1280949"/>
            <a:ext cx="7020272" cy="4812347"/>
            <a:chOff x="2123728" y="1280949"/>
            <a:chExt cx="7020272" cy="4812347"/>
          </a:xfrm>
        </p:grpSpPr>
        <p:cxnSp>
          <p:nvCxnSpPr>
            <p:cNvPr id="11" name="Straight Arrow Connector 10"/>
            <p:cNvCxnSpPr/>
            <p:nvPr/>
          </p:nvCxnSpPr>
          <p:spPr>
            <a:xfrm flipH="1" flipV="1">
              <a:off x="5004048" y="3429000"/>
              <a:ext cx="720080" cy="288032"/>
            </a:xfrm>
            <a:prstGeom prst="straightConnector1">
              <a:avLst/>
            </a:prstGeom>
            <a:ln w="38100">
              <a:solidFill>
                <a:srgbClr val="17A6D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4211960" y="3861048"/>
              <a:ext cx="1584176" cy="216024"/>
            </a:xfrm>
            <a:prstGeom prst="straightConnector1">
              <a:avLst/>
            </a:prstGeom>
            <a:ln w="38100">
              <a:solidFill>
                <a:srgbClr val="17A6D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2123728" y="4437112"/>
              <a:ext cx="3600400" cy="648072"/>
            </a:xfrm>
            <a:prstGeom prst="straightConnector1">
              <a:avLst/>
            </a:prstGeom>
            <a:ln w="38100">
              <a:solidFill>
                <a:srgbClr val="17A6D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2411760" y="5229200"/>
              <a:ext cx="3312368" cy="864096"/>
            </a:xfrm>
            <a:prstGeom prst="straightConnector1">
              <a:avLst/>
            </a:prstGeom>
            <a:ln w="38100">
              <a:solidFill>
                <a:srgbClr val="17A6D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5292080" y="1280949"/>
              <a:ext cx="3851920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1463" indent="-180975">
                <a:buFont typeface="Arial" pitchFamily="34" charset="0"/>
                <a:buChar char="•"/>
              </a:pPr>
              <a:r>
                <a:rPr lang="en-GB" sz="2400" dirty="0" smtClean="0"/>
                <a:t>Same semantics as Advanced Static, </a:t>
              </a:r>
              <a:r>
                <a:rPr lang="en-GB" sz="2400" dirty="0" smtClean="0">
                  <a:solidFill>
                    <a:srgbClr val="00B0F0"/>
                  </a:solidFill>
                </a:rPr>
                <a:t>but</a:t>
              </a:r>
            </a:p>
            <a:p>
              <a:pPr marL="271463" indent="-180975">
                <a:buFont typeface="Arial" pitchFamily="34" charset="0"/>
                <a:buChar char="•"/>
              </a:pPr>
              <a:endParaRPr lang="en-GB" sz="2400" dirty="0" smtClean="0">
                <a:solidFill>
                  <a:srgbClr val="00B0F0"/>
                </a:solidFill>
              </a:endParaRPr>
            </a:p>
            <a:p>
              <a:pPr marL="271463" indent="-180975">
                <a:buFont typeface="Arial" pitchFamily="34" charset="0"/>
                <a:buChar char="•"/>
              </a:pPr>
              <a:r>
                <a:rPr lang="en-GB" sz="2400" i="1" dirty="0" smtClean="0"/>
                <a:t>Actions</a:t>
              </a:r>
              <a:r>
                <a:rPr lang="en-GB" sz="2400" dirty="0" smtClean="0"/>
                <a:t> are now dynamically created objects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en-GB" sz="2400" dirty="0" smtClean="0">
                  <a:solidFill>
                    <a:srgbClr val="00B0F0"/>
                  </a:solidFill>
                </a:rPr>
                <a:t>Init</a:t>
              </a:r>
              <a:r>
                <a:rPr lang="en-GB" sz="2400" dirty="0" smtClean="0"/>
                <a:t> action object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en-GB" sz="2400" dirty="0" smtClean="0">
                  <a:solidFill>
                    <a:srgbClr val="00B0F0"/>
                  </a:solidFill>
                </a:rPr>
                <a:t>Set values </a:t>
              </a:r>
              <a:r>
                <a:rPr lang="en-GB" sz="2400" dirty="0" smtClean="0"/>
                <a:t>in action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en-GB" sz="2400" dirty="0" smtClean="0">
                  <a:solidFill>
                    <a:srgbClr val="00B0F0"/>
                  </a:solidFill>
                </a:rPr>
                <a:t>Run</a:t>
              </a:r>
              <a:r>
                <a:rPr lang="en-GB" sz="2400" dirty="0" smtClean="0"/>
                <a:t> action</a:t>
              </a:r>
              <a:br>
                <a:rPr lang="en-GB" sz="2400" dirty="0" smtClean="0"/>
              </a:br>
              <a:r>
                <a:rPr lang="en-GB" sz="2400" dirty="0" smtClean="0"/>
                <a:t>(and reuse if desired)</a:t>
              </a:r>
            </a:p>
            <a:p>
              <a:pPr marL="914400" lvl="1" indent="-457200">
                <a:buFont typeface="+mj-lt"/>
                <a:buAutoNum type="arabicPeriod"/>
              </a:pPr>
              <a:r>
                <a:rPr lang="en-GB" sz="2400" dirty="0" smtClean="0">
                  <a:solidFill>
                    <a:srgbClr val="00B0F0"/>
                  </a:solidFill>
                </a:rPr>
                <a:t>Free</a:t>
              </a:r>
              <a:r>
                <a:rPr lang="en-GB" sz="2400" dirty="0" smtClean="0"/>
                <a:t> action object</a:t>
              </a:r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81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Comparing </a:t>
            </a:r>
            <a:r>
              <a:rPr lang="en-GB" dirty="0" err="1" smtClean="0"/>
              <a:t>SLiC</a:t>
            </a:r>
            <a:r>
              <a:rPr lang="en-GB" dirty="0" smtClean="0"/>
              <a:t> Levels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58</a:t>
            </a:fld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9512" y="1075928"/>
          <a:ext cx="8784976" cy="49682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16224"/>
                <a:gridCol w="2376264"/>
                <a:gridCol w="2196244"/>
                <a:gridCol w="2196244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Basic Static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Advanced Static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Advanced</a:t>
                      </a:r>
                      <a:r>
                        <a:rPr lang="en-GB" baseline="0" dirty="0" smtClean="0"/>
                        <a:t> Dynamic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Operating</a:t>
                      </a:r>
                      <a:r>
                        <a:rPr lang="en-GB" b="1" baseline="0" dirty="0" smtClean="0"/>
                        <a:t> model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Simple function call</a:t>
                      </a:r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Construct actions object and </a:t>
                      </a:r>
                      <a:r>
                        <a:rPr lang="en-GB" i="1" dirty="0" smtClean="0"/>
                        <a:t>run</a:t>
                      </a:r>
                      <a:r>
                        <a:rPr lang="en-GB" i="0" dirty="0" smtClean="0"/>
                        <a:t> on engine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Engine loads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On first use, </a:t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>can’t control which DFE</a:t>
                      </a:r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Explicitly on </a:t>
                      </a:r>
                      <a:r>
                        <a:rPr lang="en-GB" dirty="0" err="1" smtClean="0">
                          <a:solidFill>
                            <a:srgbClr val="00B0F0"/>
                          </a:solidFill>
                        </a:rPr>
                        <a:t>max_load</a:t>
                      </a:r>
                      <a:endParaRPr lang="en-GB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Engine unloads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On process exit</a:t>
                      </a:r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Explicitly on </a:t>
                      </a:r>
                      <a:r>
                        <a:rPr lang="en-GB" dirty="0" err="1" smtClean="0">
                          <a:solidFill>
                            <a:srgbClr val="00B0F0"/>
                          </a:solidFill>
                        </a:rPr>
                        <a:t>max_unload</a:t>
                      </a:r>
                      <a:endParaRPr lang="en-GB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Actions are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/>
                        <a:t>Not needed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accent5"/>
                          </a:solidFill>
                        </a:rPr>
                        <a:t>Struct</a:t>
                      </a:r>
                      <a:endParaRPr lang="en-GB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5"/>
                          </a:solidFill>
                        </a:rPr>
                        <a:t>Object</a:t>
                      </a:r>
                      <a:endParaRPr lang="en-GB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Complexity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Simplest</a:t>
                      </a:r>
                      <a:r>
                        <a:rPr lang="en-GB" baseline="0" dirty="0" smtClean="0"/>
                        <a:t>, easiest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5"/>
                          </a:solidFill>
                        </a:rPr>
                        <a:t>Moderate</a:t>
                      </a:r>
                      <a:endParaRPr lang="en-GB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5"/>
                          </a:solidFill>
                        </a:rPr>
                        <a:t>Complex</a:t>
                      </a:r>
                      <a:endParaRPr lang="en-GB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Flexibility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Low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5"/>
                          </a:solidFill>
                        </a:rPr>
                        <a:t>Medium</a:t>
                      </a:r>
                      <a:endParaRPr lang="en-GB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5"/>
                          </a:solidFill>
                        </a:rPr>
                        <a:t>High</a:t>
                      </a:r>
                      <a:endParaRPr lang="en-GB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Dependency on specific </a:t>
                      </a:r>
                      <a:r>
                        <a:rPr lang="en-GB" b="1" dirty="0" err="1" smtClean="0"/>
                        <a:t>MaxFile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High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5"/>
                          </a:solidFill>
                        </a:rPr>
                        <a:t>High</a:t>
                      </a:r>
                      <a:endParaRPr lang="en-GB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5"/>
                          </a:solidFill>
                        </a:rPr>
                        <a:t>Low</a:t>
                      </a:r>
                      <a:endParaRPr lang="en-GB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Main uses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Simple applications or</a:t>
                      </a:r>
                      <a:r>
                        <a:rPr lang="en-GB" baseline="0" dirty="0" smtClean="0"/>
                        <a:t> self-contained functionality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5"/>
                          </a:solidFill>
                        </a:rPr>
                        <a:t>Applications needing explicit</a:t>
                      </a:r>
                      <a:r>
                        <a:rPr lang="en-GB" baseline="0" dirty="0" smtClean="0">
                          <a:solidFill>
                            <a:schemeClr val="accent5"/>
                          </a:solidFill>
                        </a:rPr>
                        <a:t> control over which DFEs are used or what actions are run</a:t>
                      </a:r>
                      <a:endParaRPr lang="en-GB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5"/>
                          </a:solidFill>
                        </a:rPr>
                        <a:t>Maximum control over actions,</a:t>
                      </a:r>
                      <a:r>
                        <a:rPr lang="en-GB" baseline="0" dirty="0" smtClean="0">
                          <a:solidFill>
                            <a:schemeClr val="accent5"/>
                          </a:solidFill>
                        </a:rPr>
                        <a:t> debugging and for meta-programming with </a:t>
                      </a:r>
                      <a:r>
                        <a:rPr lang="en-GB" baseline="0" dirty="0" err="1" smtClean="0">
                          <a:solidFill>
                            <a:schemeClr val="accent5"/>
                          </a:solidFill>
                        </a:rPr>
                        <a:t>maxfiles</a:t>
                      </a:r>
                      <a:endParaRPr lang="en-GB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27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2376264"/>
          </a:xfrm>
        </p:spPr>
        <p:txBody>
          <a:bodyPr>
            <a:normAutofit/>
          </a:bodyPr>
          <a:lstStyle/>
          <a:p>
            <a:r>
              <a:rPr lang="en-GB" dirty="0" smtClean="0"/>
              <a:t>Non-blocking run functions return immediately, allowing CPU execution to continue</a:t>
            </a:r>
          </a:p>
          <a:p>
            <a:r>
              <a:rPr lang="en-GB" dirty="0" smtClean="0"/>
              <a:t>Functions return a </a:t>
            </a:r>
            <a:r>
              <a:rPr lang="en-GB" i="1" dirty="0" smtClean="0"/>
              <a:t>run handle</a:t>
            </a:r>
            <a:endParaRPr lang="en-GB" dirty="0" smtClean="0"/>
          </a:p>
          <a:p>
            <a:pPr lvl="1"/>
            <a:r>
              <a:rPr lang="en-GB" dirty="0" smtClean="0"/>
              <a:t>At some point later must </a:t>
            </a:r>
            <a:r>
              <a:rPr lang="en-GB" i="1" dirty="0" smtClean="0">
                <a:solidFill>
                  <a:srgbClr val="17A6D9"/>
                </a:solidFill>
              </a:rPr>
              <a:t>wait</a:t>
            </a:r>
            <a:r>
              <a:rPr lang="en-GB" dirty="0" smtClean="0"/>
              <a:t> or </a:t>
            </a:r>
            <a:r>
              <a:rPr lang="en-GB" i="1" dirty="0" err="1" smtClean="0">
                <a:solidFill>
                  <a:srgbClr val="17A6D9"/>
                </a:solidFill>
              </a:rPr>
              <a:t>nowait</a:t>
            </a:r>
            <a:r>
              <a:rPr lang="en-GB" dirty="0" smtClean="0"/>
              <a:t> this handle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59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Non-blocking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313167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Advanced Static CPU code (.c)</a:t>
            </a:r>
            <a:endParaRPr lang="en-GB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0" y="3284985"/>
            <a:ext cx="0" cy="2952327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36504" y="3501008"/>
            <a:ext cx="49320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2563" algn="l"/>
                <a:tab pos="355600" algn="l"/>
              </a:tabLst>
            </a:pP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main(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void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...</a:t>
            </a:r>
            <a:endParaRPr lang="en-GB" sz="11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max_actions_t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* a1, a2, a3;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Load DFE and prepare actions to run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max_wait_t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* w1 = 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max_run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(eng, a1);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max_wait_t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* w2 = 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max_run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(eng, a2);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max_wait_t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* w3 = 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max_run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(eng, a3);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Run other computation on CPU in parallel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chemeClr val="accent5"/>
                </a:solidFill>
                <a:latin typeface="Courier New" pitchFamily="49" charset="0"/>
                <a:cs typeface="Courier New" pitchFamily="49" charset="0"/>
              </a:rPr>
              <a:t>	...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Synchronize when last action has completed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max_nowait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(w1); 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max_nowait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(w2);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b="1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max_wait</a:t>
            </a:r>
            <a:r>
              <a:rPr lang="en-GB" sz="1100" b="1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(w3);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...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GB" sz="11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016" y="3501008"/>
            <a:ext cx="457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2563" algn="l"/>
                <a:tab pos="355600" algn="l"/>
              </a:tabLst>
            </a:pPr>
            <a:r>
              <a:rPr lang="en-GB" sz="11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main(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void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...</a:t>
            </a:r>
            <a:endParaRPr lang="en-GB" sz="11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latin typeface="Courier New" pitchFamily="49" charset="0"/>
                <a:cs typeface="Courier New" pitchFamily="49" charset="0"/>
              </a:rPr>
              <a:t>Convolve_actions_t</a:t>
            </a: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 a1, a2, a3;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Load DFE and prepare actions to run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max_wait_t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* w1 = 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Convolve_run_nonblock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(eng, &amp;a1);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max_wait_t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* w2 = 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Convolve_run_nonblock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(eng, &amp;a2);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max_wait_t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* w3 = 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Convolve_run_nonblock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(eng, &amp;a3);</a:t>
            </a:r>
          </a:p>
          <a:p>
            <a:pPr>
              <a:tabLst>
                <a:tab pos="182563" algn="l"/>
                <a:tab pos="355600" algn="l"/>
              </a:tabLst>
            </a:pPr>
            <a:endParaRPr lang="en-GB" sz="1100" dirty="0" smtClean="0">
              <a:latin typeface="Courier New" pitchFamily="49" charset="0"/>
              <a:cs typeface="Courier New" pitchFamily="49" charset="0"/>
            </a:endParaRP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Run other computation on CPU in parallel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chemeClr val="accent5"/>
                </a:solidFill>
                <a:latin typeface="Courier New" pitchFamily="49" charset="0"/>
                <a:cs typeface="Courier New" pitchFamily="49" charset="0"/>
              </a:rPr>
              <a:t>	...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 Synchronize when last action has completed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max_nowait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(w1); 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max_nowait</a:t>
            </a:r>
            <a:r>
              <a:rPr lang="en-GB" sz="1100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(w2);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b="1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GB" sz="1100" b="1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max_wait</a:t>
            </a:r>
            <a:r>
              <a:rPr lang="en-GB" sz="1100" b="1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(w3);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	...</a:t>
            </a:r>
          </a:p>
          <a:p>
            <a:pPr>
              <a:tabLst>
                <a:tab pos="182563" algn="l"/>
                <a:tab pos="355600" algn="l"/>
              </a:tabLst>
            </a:pPr>
            <a:r>
              <a:rPr lang="en-GB" sz="11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GB" sz="11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4048" y="313167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Advanced Dynamic CPU code (.c)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3826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6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3995" y="274638"/>
            <a:ext cx="8956660" cy="994122"/>
          </a:xfrm>
        </p:spPr>
        <p:txBody>
          <a:bodyPr>
            <a:normAutofit/>
          </a:bodyPr>
          <a:lstStyle/>
          <a:p>
            <a:r>
              <a:rPr lang="en-US" dirty="0" smtClean="0"/>
              <a:t>The real challenge: data movements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092200"/>
            <a:ext cx="4376500" cy="2121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618" y="6030267"/>
            <a:ext cx="8443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</a:t>
            </a:r>
            <a:r>
              <a:rPr lang="en-US" sz="1200" dirty="0" err="1" smtClean="0"/>
              <a:t>Pedram</a:t>
            </a:r>
            <a:r>
              <a:rPr lang="en-US" sz="1200" dirty="0"/>
              <a:t>, </a:t>
            </a:r>
            <a:r>
              <a:rPr lang="en-US" sz="1200" dirty="0" smtClean="0"/>
              <a:t>Richardson</a:t>
            </a:r>
            <a:r>
              <a:rPr lang="en-US" sz="1200" dirty="0"/>
              <a:t>, </a:t>
            </a:r>
            <a:r>
              <a:rPr lang="en-US" sz="1200" dirty="0" err="1" smtClean="0"/>
              <a:t>Galal</a:t>
            </a:r>
            <a:r>
              <a:rPr lang="en-US" sz="1200" dirty="0" smtClean="0"/>
              <a:t>, </a:t>
            </a:r>
            <a:r>
              <a:rPr lang="en-US" sz="1200" dirty="0" err="1"/>
              <a:t>Kvatinsky</a:t>
            </a:r>
            <a:r>
              <a:rPr lang="en-US" sz="1200" dirty="0"/>
              <a:t>, </a:t>
            </a:r>
            <a:r>
              <a:rPr lang="en-US" sz="1200" dirty="0" smtClean="0"/>
              <a:t>and Horowitz, </a:t>
            </a:r>
            <a:r>
              <a:rPr lang="en-US" sz="1200" i="1" dirty="0"/>
              <a:t>Dark Memory and Accelerator-Rich System Optimization in the Dark Silicon </a:t>
            </a:r>
            <a:r>
              <a:rPr lang="en-US" sz="1200" i="1" dirty="0" smtClean="0"/>
              <a:t>Era</a:t>
            </a:r>
            <a:r>
              <a:rPr lang="en-US" sz="1200" dirty="0" smtClean="0"/>
              <a:t>, </a:t>
            </a:r>
          </a:p>
          <a:p>
            <a:r>
              <a:rPr lang="en-US" sz="1200" dirty="0" smtClean="0"/>
              <a:t>April 2016, IEEE Design &amp; Test]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1078404"/>
            <a:ext cx="4089400" cy="2148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62500" y="3467100"/>
            <a:ext cx="41941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i="1" dirty="0" smtClean="0"/>
              <a:t>“As </a:t>
            </a:r>
            <a:r>
              <a:rPr lang="en-US" sz="1400" i="1" dirty="0"/>
              <a:t>a result the most important optimization must be done at the algorithm level, to reduce off- chip memory accesses, to create </a:t>
            </a:r>
            <a:r>
              <a:rPr lang="en-US" sz="1400" b="1" i="1" dirty="0"/>
              <a:t>Dark Memory</a:t>
            </a:r>
            <a:r>
              <a:rPr lang="en-US" sz="1400" i="1" dirty="0"/>
              <a:t>. </a:t>
            </a:r>
            <a:r>
              <a:rPr lang="en-US" sz="1400" i="1" dirty="0">
                <a:solidFill>
                  <a:srgbClr val="FF0000"/>
                </a:solidFill>
              </a:rPr>
              <a:t>The algorithms must first be (re)written </a:t>
            </a:r>
            <a:r>
              <a:rPr lang="en-US" sz="1400" i="1" dirty="0"/>
              <a:t>for both locality and parallelism before you tailor the hardware to accelerate them</a:t>
            </a:r>
            <a:r>
              <a:rPr lang="en-US" sz="1400" i="1" dirty="0" smtClean="0"/>
              <a:t>.” </a:t>
            </a:r>
            <a:endParaRPr lang="en-US" sz="14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" y="3467100"/>
            <a:ext cx="4251341" cy="2209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96366" y="4924517"/>
            <a:ext cx="41941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“</a:t>
            </a:r>
            <a:r>
              <a:rPr lang="en-US" sz="1400" i="1" dirty="0"/>
              <a:t>My hypothesis is that we can solve [the software crisis in parallel computing], but only if we work from the algorithm down to the hardware — not the traditional hardware first mentality</a:t>
            </a:r>
            <a:r>
              <a:rPr lang="en-US" sz="1400" dirty="0"/>
              <a:t>.” Tim Mattson, principal engineer at Intel.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9085" y="4653584"/>
            <a:ext cx="245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agreement with Intel: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4744"/>
            <a:ext cx="8686800" cy="5001419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17A6D9"/>
                </a:solidFill>
              </a:rPr>
              <a:t>Fixed size set of engines</a:t>
            </a:r>
            <a:r>
              <a:rPr lang="en-GB" dirty="0" smtClean="0"/>
              <a:t> loaded with the same </a:t>
            </a:r>
            <a:r>
              <a:rPr lang="en-GB" dirty="0" err="1" smtClean="0"/>
              <a:t>MaxFile</a:t>
            </a:r>
            <a:endParaRPr lang="en-GB" dirty="0" smtClean="0"/>
          </a:p>
          <a:p>
            <a:r>
              <a:rPr lang="en-GB" dirty="0" smtClean="0"/>
              <a:t>MaxRing connections between engines in the array</a:t>
            </a:r>
          </a:p>
          <a:p>
            <a:r>
              <a:rPr lang="en-GB" dirty="0" smtClean="0"/>
              <a:t>The whole array can be run with a single command</a:t>
            </a:r>
          </a:p>
          <a:p>
            <a:endParaRPr lang="en-GB" dirty="0" smtClean="0"/>
          </a:p>
          <a:p>
            <a:r>
              <a:rPr lang="en-GB" dirty="0" smtClean="0"/>
              <a:t>Advanced static &amp; dynamic interfaces only</a:t>
            </a:r>
          </a:p>
          <a:p>
            <a:pPr lvl="1"/>
            <a:r>
              <a:rPr lang="en-GB" dirty="0" smtClean="0"/>
              <a:t>Load with </a:t>
            </a:r>
            <a:r>
              <a:rPr lang="en-GB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max_load_array</a:t>
            </a:r>
            <a:endParaRPr lang="en-GB" dirty="0" smtClean="0">
              <a:solidFill>
                <a:srgbClr val="17A6D9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GB" dirty="0" smtClean="0"/>
              <a:t>Run with </a:t>
            </a:r>
            <a:r>
              <a:rPr lang="en-GB" dirty="0" smtClean="0">
                <a:solidFill>
                  <a:srgbClr val="17A6D9"/>
                </a:solidFill>
              </a:rPr>
              <a:t>&lt;</a:t>
            </a:r>
            <a:r>
              <a:rPr lang="en-GB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MaxFile</a:t>
            </a:r>
            <a:r>
              <a:rPr lang="en-GB" dirty="0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&gt;_</a:t>
            </a:r>
            <a:r>
              <a:rPr lang="en-GB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run_array</a:t>
            </a:r>
            <a:r>
              <a:rPr lang="en-GB" dirty="0" smtClean="0"/>
              <a:t> (static) or </a:t>
            </a:r>
            <a:r>
              <a:rPr lang="en-GB" dirty="0" err="1" smtClean="0">
                <a:solidFill>
                  <a:srgbClr val="17A6D9"/>
                </a:solidFill>
                <a:latin typeface="Courier New" pitchFamily="49" charset="0"/>
                <a:cs typeface="Courier New" pitchFamily="49" charset="0"/>
              </a:rPr>
              <a:t>max_run_array</a:t>
            </a:r>
            <a:r>
              <a:rPr lang="en-GB" dirty="0" smtClean="0"/>
              <a:t> (dynamic)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60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Arrays of DFEs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144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4744"/>
            <a:ext cx="8686800" cy="5400600"/>
          </a:xfrm>
        </p:spPr>
        <p:txBody>
          <a:bodyPr>
            <a:normAutofit/>
          </a:bodyPr>
          <a:lstStyle/>
          <a:p>
            <a:r>
              <a:rPr lang="en-GB" dirty="0" smtClean="0"/>
              <a:t>Groups are pools of engines with the same </a:t>
            </a:r>
            <a:r>
              <a:rPr lang="en-GB" dirty="0" err="1" smtClean="0"/>
              <a:t>MaxFile</a:t>
            </a:r>
            <a:r>
              <a:rPr lang="en-GB" dirty="0" smtClean="0"/>
              <a:t> that can be shared</a:t>
            </a:r>
          </a:p>
          <a:p>
            <a:pPr lvl="1"/>
            <a:r>
              <a:rPr lang="en-GB" dirty="0" smtClean="0">
                <a:solidFill>
                  <a:srgbClr val="17A6D9"/>
                </a:solidFill>
              </a:rPr>
              <a:t>Multiple processes on multiple nodes can share multiple DFEs</a:t>
            </a:r>
          </a:p>
          <a:p>
            <a:r>
              <a:rPr lang="en-GB" dirty="0" smtClean="0"/>
              <a:t>Can have a fixed size, or can change size dynamically depending on demand at run-time</a:t>
            </a:r>
          </a:p>
          <a:p>
            <a:r>
              <a:rPr lang="en-GB" dirty="0" smtClean="0"/>
              <a:t>A single process can </a:t>
            </a:r>
            <a:r>
              <a:rPr lang="en-GB" i="1" dirty="0" smtClean="0"/>
              <a:t>lock</a:t>
            </a:r>
            <a:r>
              <a:rPr lang="en-GB" dirty="0" smtClean="0"/>
              <a:t> an engine from a group</a:t>
            </a:r>
          </a:p>
          <a:p>
            <a:pPr lvl="1"/>
            <a:r>
              <a:rPr lang="en-GB" dirty="0" smtClean="0"/>
              <a:t>Provides exclusive use for the duration of the lock</a:t>
            </a:r>
          </a:p>
          <a:p>
            <a:endParaRPr lang="en-GB" dirty="0" smtClean="0"/>
          </a:p>
          <a:p>
            <a:r>
              <a:rPr lang="en-GB" dirty="0" smtClean="0"/>
              <a:t>Useful for optimizing execution of short actions where DFEs all have the same state e.g. searching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61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272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Enable </a:t>
            </a:r>
            <a:r>
              <a:rPr lang="en-GB" dirty="0" err="1" smtClean="0"/>
              <a:t>SLiC</a:t>
            </a:r>
            <a:r>
              <a:rPr lang="en-GB" dirty="0" smtClean="0"/>
              <a:t> calls across many languages:</a:t>
            </a:r>
          </a:p>
          <a:p>
            <a:pPr lvl="1"/>
            <a:r>
              <a:rPr lang="en-GB" dirty="0" smtClean="0"/>
              <a:t>Currently: C, Python, MATLAB, R</a:t>
            </a:r>
          </a:p>
          <a:p>
            <a:pPr lvl="1"/>
            <a:r>
              <a:rPr lang="en-GB" dirty="0" smtClean="0"/>
              <a:t>Upcoming: Java, Excel</a:t>
            </a:r>
          </a:p>
          <a:p>
            <a:r>
              <a:rPr lang="en-GB" dirty="0" smtClean="0"/>
              <a:t>Any .max-file usable from any supported language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SLiC</a:t>
            </a:r>
            <a:r>
              <a:rPr lang="en-GB" dirty="0" smtClean="0"/>
              <a:t> Skins</a:t>
            </a:r>
            <a:endParaRPr lang="en-GB" dirty="0"/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4248622" y="3284984"/>
            <a:ext cx="828675" cy="539626"/>
          </a:xfrm>
          <a:prstGeom prst="flowChart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723900" algn="l"/>
              </a:tabLst>
            </a:pPr>
            <a:r>
              <a:rPr lang="en-US" dirty="0">
                <a:solidFill>
                  <a:schemeClr val="lt1"/>
                </a:solidFill>
              </a:rPr>
              <a:t>.max file</a:t>
            </a:r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auto">
          <a:xfrm flipH="1">
            <a:off x="3888582" y="4293096"/>
            <a:ext cx="1547812" cy="69691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-54000" tIns="10800" rIns="-54000" bIns="10800" anchor="ctr" anchorCtr="1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GB" sz="1500" dirty="0" err="1" smtClean="0">
                <a:solidFill>
                  <a:srgbClr val="FFFFFF"/>
                </a:solidFill>
              </a:rPr>
              <a:t>SLiC</a:t>
            </a:r>
            <a:r>
              <a:rPr lang="en-GB" sz="1500" dirty="0" smtClean="0">
                <a:solidFill>
                  <a:srgbClr val="FFFFFF"/>
                </a:solidFill>
              </a:rPr>
              <a:t>-Compile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GB" sz="1500" dirty="0" smtClean="0">
                <a:solidFill>
                  <a:srgbClr val="FFFFFF"/>
                </a:solidFill>
              </a:rPr>
              <a:t>tool</a:t>
            </a:r>
            <a:endParaRPr lang="en-GB" sz="1500" dirty="0">
              <a:solidFill>
                <a:srgbClr val="FFFFFF"/>
              </a:solidFill>
            </a:endParaRPr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auto">
          <a:xfrm flipH="1">
            <a:off x="1331640" y="5375238"/>
            <a:ext cx="1152525" cy="625475"/>
          </a:xfrm>
          <a:prstGeom prst="ellipse">
            <a:avLst/>
          </a:prstGeom>
          <a:gradFill flip="none" rotWithShape="1">
            <a:gsLst>
              <a:gs pos="0">
                <a:srgbClr val="C95EA4">
                  <a:shade val="30000"/>
                  <a:satMod val="115000"/>
                </a:srgbClr>
              </a:gs>
              <a:gs pos="50000">
                <a:srgbClr val="C95EA4">
                  <a:shade val="67500"/>
                  <a:satMod val="115000"/>
                </a:srgbClr>
              </a:gs>
              <a:gs pos="100000">
                <a:srgbClr val="C95EA4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lIns="-54000" tIns="10800" rIns="-54000" bIns="10800" anchor="ctr" anchorCtr="1"/>
          <a:lstStyle/>
          <a:p>
            <a:pPr algn="ctr">
              <a:lnSpc>
                <a:spcPct val="100000"/>
              </a:lnSpc>
              <a:tabLst>
                <a:tab pos="723900" algn="l"/>
              </a:tabLst>
            </a:pPr>
            <a:r>
              <a:rPr lang="en-GB" sz="1500" dirty="0" smtClean="0">
                <a:solidFill>
                  <a:srgbClr val="FFFFFF"/>
                </a:solidFill>
              </a:rPr>
              <a:t>MATLAB:</a:t>
            </a:r>
          </a:p>
          <a:p>
            <a:pPr algn="ctr">
              <a:lnSpc>
                <a:spcPct val="100000"/>
              </a:lnSpc>
              <a:tabLst>
                <a:tab pos="723900" algn="l"/>
              </a:tabLst>
            </a:pPr>
            <a:r>
              <a:rPr lang="en-GB" sz="1500" dirty="0" smtClean="0">
                <a:solidFill>
                  <a:srgbClr val="FFFFFF"/>
                </a:solidFill>
              </a:rPr>
              <a:t>.</a:t>
            </a:r>
            <a:r>
              <a:rPr lang="en-GB" sz="1500" dirty="0" err="1" smtClean="0">
                <a:solidFill>
                  <a:srgbClr val="FFFFFF"/>
                </a:solidFill>
              </a:rPr>
              <a:t>mex</a:t>
            </a:r>
            <a:r>
              <a:rPr lang="en-GB" sz="1500" dirty="0" smtClean="0">
                <a:solidFill>
                  <a:srgbClr val="FFFFFF"/>
                </a:solidFill>
              </a:rPr>
              <a:t> + .m</a:t>
            </a:r>
            <a:endParaRPr lang="en-GB" sz="1500" dirty="0">
              <a:solidFill>
                <a:srgbClr val="FFFFFF"/>
              </a:solidFill>
            </a:endParaRP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 flipH="1">
            <a:off x="2709590" y="5375238"/>
            <a:ext cx="1152525" cy="625475"/>
          </a:xfrm>
          <a:prstGeom prst="ellipse">
            <a:avLst/>
          </a:prstGeom>
          <a:gradFill flip="none" rotWithShape="1">
            <a:gsLst>
              <a:gs pos="0">
                <a:srgbClr val="C95EA4">
                  <a:shade val="30000"/>
                  <a:satMod val="115000"/>
                </a:srgbClr>
              </a:gs>
              <a:gs pos="50000">
                <a:srgbClr val="C95EA4">
                  <a:shade val="67500"/>
                  <a:satMod val="115000"/>
                </a:srgbClr>
              </a:gs>
              <a:gs pos="100000">
                <a:srgbClr val="C95EA4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lIns="-54000" tIns="10800" rIns="-54000" bIns="10800" anchor="ctr" anchorCtr="1"/>
          <a:lstStyle/>
          <a:p>
            <a:pPr algn="ctr">
              <a:lnSpc>
                <a:spcPct val="100000"/>
              </a:lnSpc>
              <a:tabLst>
                <a:tab pos="723900" algn="l"/>
              </a:tabLst>
            </a:pPr>
            <a:r>
              <a:rPr lang="en-GB" sz="1500" dirty="0">
                <a:solidFill>
                  <a:srgbClr val="FFFFFF"/>
                </a:solidFill>
              </a:rPr>
              <a:t>C/C</a:t>
            </a:r>
            <a:r>
              <a:rPr lang="en-GB" sz="1500" dirty="0" smtClean="0">
                <a:solidFill>
                  <a:srgbClr val="FFFFFF"/>
                </a:solidFill>
              </a:rPr>
              <a:t>++:</a:t>
            </a:r>
          </a:p>
          <a:p>
            <a:pPr algn="ctr">
              <a:lnSpc>
                <a:spcPct val="100000"/>
              </a:lnSpc>
              <a:tabLst>
                <a:tab pos="723900" algn="l"/>
              </a:tabLst>
            </a:pPr>
            <a:r>
              <a:rPr lang="en-GB" sz="1500" dirty="0" smtClean="0">
                <a:solidFill>
                  <a:srgbClr val="FFFFFF"/>
                </a:solidFill>
              </a:rPr>
              <a:t>.o</a:t>
            </a:r>
            <a:endParaRPr lang="en-GB" sz="1500" dirty="0">
              <a:solidFill>
                <a:srgbClr val="FFFFFF"/>
              </a:solidFill>
            </a:endParaRPr>
          </a:p>
        </p:txBody>
      </p:sp>
      <p:sp>
        <p:nvSpPr>
          <p:cNvPr id="15" name="Oval 18"/>
          <p:cNvSpPr>
            <a:spLocks noChangeArrowheads="1"/>
          </p:cNvSpPr>
          <p:nvPr/>
        </p:nvSpPr>
        <p:spPr bwMode="auto">
          <a:xfrm flipH="1">
            <a:off x="6804248" y="5375238"/>
            <a:ext cx="1152525" cy="625475"/>
          </a:xfrm>
          <a:prstGeom prst="ellipse">
            <a:avLst/>
          </a:prstGeom>
          <a:gradFill flip="none" rotWithShape="1">
            <a:gsLst>
              <a:gs pos="0">
                <a:srgbClr val="C95EA4">
                  <a:shade val="30000"/>
                  <a:satMod val="115000"/>
                </a:srgbClr>
              </a:gs>
              <a:gs pos="50000">
                <a:srgbClr val="C95EA4">
                  <a:shade val="67500"/>
                  <a:satMod val="115000"/>
                </a:srgbClr>
              </a:gs>
              <a:gs pos="100000">
                <a:srgbClr val="C95EA4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lIns="-54000" tIns="10800" rIns="-54000" bIns="10800" anchor="ctr" anchorCtr="1"/>
          <a:lstStyle/>
          <a:p>
            <a:pPr algn="ctr">
              <a:lnSpc>
                <a:spcPct val="100000"/>
              </a:lnSpc>
              <a:tabLst>
                <a:tab pos="723900" algn="l"/>
              </a:tabLst>
            </a:pPr>
            <a:r>
              <a:rPr lang="en-GB" sz="1500" dirty="0" smtClean="0">
                <a:solidFill>
                  <a:srgbClr val="FFFFFF"/>
                </a:solidFill>
              </a:rPr>
              <a:t>R:</a:t>
            </a:r>
          </a:p>
          <a:p>
            <a:pPr algn="ctr">
              <a:lnSpc>
                <a:spcPct val="100000"/>
              </a:lnSpc>
              <a:tabLst>
                <a:tab pos="723900" algn="l"/>
              </a:tabLst>
            </a:pPr>
            <a:r>
              <a:rPr lang="en-GB" sz="1500" dirty="0" smtClean="0">
                <a:solidFill>
                  <a:srgbClr val="FFFFFF"/>
                </a:solidFill>
              </a:rPr>
              <a:t>.</a:t>
            </a:r>
            <a:r>
              <a:rPr lang="en-GB" sz="1500" dirty="0" err="1" smtClean="0">
                <a:solidFill>
                  <a:srgbClr val="FFFFFF"/>
                </a:solidFill>
              </a:rPr>
              <a:t>tar.gz</a:t>
            </a:r>
            <a:endParaRPr lang="en-GB" sz="1500" dirty="0">
              <a:solidFill>
                <a:srgbClr val="FFFFFF"/>
              </a:solidFill>
            </a:endParaRPr>
          </a:p>
        </p:txBody>
      </p:sp>
      <p:sp>
        <p:nvSpPr>
          <p:cNvPr id="16" name="Oval 19"/>
          <p:cNvSpPr>
            <a:spLocks noChangeArrowheads="1"/>
          </p:cNvSpPr>
          <p:nvPr/>
        </p:nvSpPr>
        <p:spPr bwMode="auto">
          <a:xfrm flipH="1">
            <a:off x="5435699" y="5375238"/>
            <a:ext cx="1152525" cy="625475"/>
          </a:xfrm>
          <a:prstGeom prst="ellipse">
            <a:avLst/>
          </a:prstGeom>
          <a:gradFill flip="none" rotWithShape="1">
            <a:gsLst>
              <a:gs pos="0">
                <a:srgbClr val="C95EA4">
                  <a:shade val="30000"/>
                  <a:satMod val="115000"/>
                </a:srgbClr>
              </a:gs>
              <a:gs pos="50000">
                <a:srgbClr val="C95EA4">
                  <a:shade val="67500"/>
                  <a:satMod val="115000"/>
                </a:srgbClr>
              </a:gs>
              <a:gs pos="100000">
                <a:srgbClr val="C95EA4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lIns="-54000" tIns="10800" rIns="-54000" bIns="10800" anchor="ctr" anchorCtr="1"/>
          <a:lstStyle/>
          <a:p>
            <a:pPr algn="ctr">
              <a:lnSpc>
                <a:spcPct val="100000"/>
              </a:lnSpc>
              <a:tabLst>
                <a:tab pos="723900" algn="l"/>
              </a:tabLst>
            </a:pPr>
            <a:r>
              <a:rPr lang="en-GB" sz="1500" dirty="0" smtClean="0">
                <a:solidFill>
                  <a:srgbClr val="FFFFFF"/>
                </a:solidFill>
              </a:rPr>
              <a:t>Python:</a:t>
            </a:r>
          </a:p>
          <a:p>
            <a:pPr algn="ctr">
              <a:lnSpc>
                <a:spcPct val="100000"/>
              </a:lnSpc>
              <a:tabLst>
                <a:tab pos="723900" algn="l"/>
              </a:tabLst>
            </a:pPr>
            <a:r>
              <a:rPr lang="en-GB" sz="1500" dirty="0" smtClean="0">
                <a:solidFill>
                  <a:srgbClr val="FFFFFF"/>
                </a:solidFill>
              </a:rPr>
              <a:t>.</a:t>
            </a:r>
            <a:r>
              <a:rPr lang="en-GB" sz="1500" dirty="0" err="1" smtClean="0">
                <a:solidFill>
                  <a:srgbClr val="FFFFFF"/>
                </a:solidFill>
              </a:rPr>
              <a:t>py</a:t>
            </a:r>
            <a:r>
              <a:rPr lang="en-GB" sz="1500" dirty="0" smtClean="0">
                <a:solidFill>
                  <a:srgbClr val="FFFFFF"/>
                </a:solidFill>
              </a:rPr>
              <a:t> + .so</a:t>
            </a:r>
            <a:endParaRPr lang="en-GB" sz="1500" dirty="0">
              <a:solidFill>
                <a:srgbClr val="FFFFFF"/>
              </a:solidFill>
            </a:endParaRPr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4680670" y="3861048"/>
            <a:ext cx="1587" cy="3603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GB"/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>
            <a:off x="5221015" y="4940697"/>
            <a:ext cx="323850" cy="39528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GB"/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>
            <a:off x="5471840" y="4797822"/>
            <a:ext cx="1547813" cy="53975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GB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 flipH="1">
            <a:off x="3706540" y="4940697"/>
            <a:ext cx="327025" cy="39528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GB"/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 flipH="1">
            <a:off x="2231753" y="4797822"/>
            <a:ext cx="1550987" cy="53975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97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DFE hardware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63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" name="image3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09305" y="1567991"/>
            <a:ext cx="7729090" cy="376317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14389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MPC-X2000</a:t>
            </a:r>
            <a:endParaRPr lang="en-GB" dirty="0"/>
          </a:p>
        </p:txBody>
      </p:sp>
      <p:sp>
        <p:nvSpPr>
          <p:cNvPr id="18" name="Content Placeholder 17"/>
          <p:cNvSpPr>
            <a:spLocks noGrp="1"/>
          </p:cNvSpPr>
          <p:nvPr>
            <p:ph sz="half" idx="1"/>
          </p:nvPr>
        </p:nvSpPr>
        <p:spPr>
          <a:xfrm>
            <a:off x="241174" y="1124744"/>
            <a:ext cx="6654926" cy="5049993"/>
          </a:xfrm>
        </p:spPr>
        <p:txBody>
          <a:bodyPr>
            <a:normAutofit/>
          </a:bodyPr>
          <a:lstStyle/>
          <a:p>
            <a:r>
              <a:rPr lang="en-GB" dirty="0" smtClean="0"/>
              <a:t>8 MAX4 DFEs (up to 768GB RAM)</a:t>
            </a:r>
          </a:p>
          <a:p>
            <a:r>
              <a:rPr lang="en-GB" dirty="0" smtClean="0"/>
              <a:t>High-speed </a:t>
            </a:r>
            <a:r>
              <a:rPr lang="en-GB" dirty="0" err="1" smtClean="0"/>
              <a:t>MaxRing</a:t>
            </a:r>
            <a:endParaRPr lang="en-GB" dirty="0" smtClean="0"/>
          </a:p>
          <a:p>
            <a:r>
              <a:rPr lang="en-GB" dirty="0" smtClean="0"/>
              <a:t>Zero-copy RDMA between </a:t>
            </a:r>
            <a:br>
              <a:rPr lang="en-GB" dirty="0" smtClean="0"/>
            </a:br>
            <a:r>
              <a:rPr lang="en-GB" dirty="0" smtClean="0"/>
              <a:t>CPUs and DFEs over Infiniband</a:t>
            </a:r>
          </a:p>
          <a:p>
            <a:r>
              <a:rPr lang="en-GB" dirty="0" smtClean="0"/>
              <a:t>Dynamic CPU/DFE balancing</a:t>
            </a:r>
            <a:endParaRPr lang="en-GB" dirty="0"/>
          </a:p>
        </p:txBody>
      </p:sp>
      <p:pic>
        <p:nvPicPr>
          <p:cNvPr id="31746" name="Picture 2" descr="Y:\maxeler\MaxelerInc\salesInc\marketing\Products\Pandora\Front_BoxOpe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94163" y="1628800"/>
            <a:ext cx="4342333" cy="1560120"/>
          </a:xfrm>
          <a:prstGeom prst="rect">
            <a:avLst/>
          </a:prstGeom>
          <a:noFill/>
        </p:spPr>
      </p:pic>
      <p:pic>
        <p:nvPicPr>
          <p:cNvPr id="51" name="Picture 50" descr="diagram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717032"/>
            <a:ext cx="2664296" cy="2775855"/>
          </a:xfrm>
          <a:prstGeom prst="rect">
            <a:avLst/>
          </a:prstGeom>
        </p:spPr>
      </p:pic>
      <p:pic>
        <p:nvPicPr>
          <p:cNvPr id="8" name="Picture 2" descr="ArchitectureMPC-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2776" y="3966542"/>
            <a:ext cx="4985728" cy="2198762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06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4744"/>
            <a:ext cx="4510844" cy="5001419"/>
          </a:xfrm>
        </p:spPr>
        <p:txBody>
          <a:bodyPr/>
          <a:lstStyle/>
          <a:p>
            <a:r>
              <a:rPr lang="en-GB" dirty="0" smtClean="0"/>
              <a:t>Optimized to balance resources for particular application challenges</a:t>
            </a:r>
          </a:p>
          <a:p>
            <a:r>
              <a:rPr lang="en-GB" dirty="0" smtClean="0"/>
              <a:t>Flexible at design-time and at run-time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65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Rack-level optimisation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3" cstate="print"/>
          <a:srcRect l="3163" r="71462" b="2251"/>
          <a:stretch>
            <a:fillRect/>
          </a:stretch>
        </p:blipFill>
        <p:spPr bwMode="auto">
          <a:xfrm>
            <a:off x="6040735" y="404664"/>
            <a:ext cx="1189156" cy="5328592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3" cstate="print"/>
          <a:srcRect l="39861" r="37091" b="2251"/>
          <a:stretch>
            <a:fillRect/>
          </a:stretch>
        </p:blipFill>
        <p:spPr bwMode="auto">
          <a:xfrm>
            <a:off x="7596336" y="404664"/>
            <a:ext cx="1080120" cy="532859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652120" y="566124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333333"/>
                </a:solidFill>
                <a:latin typeface="Calibri"/>
              </a:rPr>
              <a:t>48U seismic imaging cluster</a:t>
            </a:r>
            <a:endParaRPr lang="en-GB" dirty="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566124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333333"/>
                </a:solidFill>
                <a:latin typeface="Calibri"/>
              </a:rPr>
              <a:t>42U in-memory analytics cluster</a:t>
            </a:r>
            <a:endParaRPr lang="en-GB" dirty="0">
              <a:solidFill>
                <a:srgbClr val="333333"/>
              </a:solidFill>
              <a:latin typeface="Calibri"/>
            </a:endParaRPr>
          </a:p>
        </p:txBody>
      </p:sp>
      <p:pic>
        <p:nvPicPr>
          <p:cNvPr id="10" name="Picture 2" descr="Y:\maxeler\MaxelerInc\salesInc\marketing\Products\Pandora\Front_BoxOpe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1476" y="4437112"/>
            <a:ext cx="3540644" cy="1272088"/>
          </a:xfrm>
          <a:prstGeom prst="rect">
            <a:avLst/>
          </a:prstGeom>
          <a:noFill/>
        </p:spPr>
      </p:pic>
      <p:pic>
        <p:nvPicPr>
          <p:cNvPr id="11" name="Picture 10" descr="diagram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4005064"/>
            <a:ext cx="1800200" cy="187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175940"/>
            <a:ext cx="9180512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Finance: Risk Analytics Platform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964488" cy="452596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Combine Trading and Risk in a unified platform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see </a:t>
            </a:r>
            <a:r>
              <a:rPr lang="en-US" sz="2000" dirty="0">
                <a:latin typeface="Arial"/>
                <a:cs typeface="Arial"/>
                <a:hlinkClick r:id="rId3"/>
              </a:rPr>
              <a:t>www.hotchips.org</a:t>
            </a:r>
            <a:r>
              <a:rPr lang="en-US" sz="2000" dirty="0">
                <a:latin typeface="Arial"/>
                <a:cs typeface="Arial"/>
              </a:rPr>
              <a:t>, 2013 at </a:t>
            </a:r>
            <a:r>
              <a:rPr lang="en-US" sz="2000" dirty="0" smtClean="0">
                <a:latin typeface="Arial"/>
                <a:cs typeface="Arial"/>
              </a:rPr>
              <a:t>Stanford, </a:t>
            </a:r>
            <a:r>
              <a:rPr lang="en-US" sz="2000" dirty="0">
                <a:latin typeface="Arial"/>
                <a:cs typeface="Arial"/>
              </a:rPr>
              <a:t>d</a:t>
            </a:r>
            <a:r>
              <a:rPr lang="en-US" sz="2000" dirty="0" smtClean="0">
                <a:latin typeface="Arial"/>
                <a:cs typeface="Arial"/>
              </a:rPr>
              <a:t>eployment at </a:t>
            </a:r>
            <a:r>
              <a:rPr lang="en-US" sz="2000" dirty="0">
                <a:latin typeface="Arial"/>
                <a:cs typeface="Arial"/>
              </a:rPr>
              <a:t>CME Group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  <a:hlinkClick r:id="rId4"/>
              </a:rPr>
              <a:t>http://www.cmegroup.com/trading/interest-rates/dsf-</a:t>
            </a:r>
            <a:r>
              <a:rPr lang="en-US" sz="2000" dirty="0" smtClean="0">
                <a:latin typeface="Arial"/>
                <a:cs typeface="Arial"/>
                <a:hlinkClick r:id="rId4"/>
              </a:rPr>
              <a:t>analytics.html</a:t>
            </a:r>
            <a:endParaRPr lang="en-US" sz="2000" dirty="0">
              <a:latin typeface="Arial"/>
              <a:cs typeface="Arial"/>
            </a:endParaRPr>
          </a:p>
          <a:p>
            <a:r>
              <a:rPr lang="en-GB" sz="2000" dirty="0">
                <a:latin typeface="Arial"/>
                <a:cs typeface="Arial"/>
              </a:rPr>
              <a:t>Moving risk computations from local overnight to corporation global </a:t>
            </a:r>
            <a:br>
              <a:rPr lang="en-GB" sz="2000" dirty="0">
                <a:latin typeface="Arial"/>
                <a:cs typeface="Arial"/>
              </a:rPr>
            </a:br>
            <a:r>
              <a:rPr lang="en-GB" sz="2000" dirty="0">
                <a:latin typeface="Arial"/>
                <a:cs typeface="Arial"/>
              </a:rPr>
              <a:t>in real-time, moving traders from looking back to looking forward.</a:t>
            </a:r>
            <a:endParaRPr lang="en-US" sz="2000" dirty="0">
              <a:latin typeface="Arial"/>
              <a:cs typeface="Arial"/>
            </a:endParaRPr>
          </a:p>
          <a:p>
            <a:endParaRPr lang="en-US" sz="2800" dirty="0"/>
          </a:p>
          <a:p>
            <a:endParaRPr lang="en-US" sz="2800" dirty="0">
              <a:latin typeface="Arial"/>
              <a:cs typeface="Arial"/>
            </a:endParaRPr>
          </a:p>
        </p:txBody>
      </p:sp>
      <p:pic>
        <p:nvPicPr>
          <p:cNvPr id="5" name="Picture 3" descr="MaxNode10G_Rear"/>
          <p:cNvPicPr>
            <a:picLocks noChangeAspect="1" noChangeArrowheads="1"/>
          </p:cNvPicPr>
          <p:nvPr/>
        </p:nvPicPr>
        <p:blipFill>
          <a:blip r:embed="rId5" cstate="print"/>
          <a:srcRect l="755" t="18898" r="2564" b="33584"/>
          <a:stretch>
            <a:fillRect/>
          </a:stretch>
        </p:blipFill>
        <p:spPr bwMode="auto">
          <a:xfrm>
            <a:off x="242745" y="4314583"/>
            <a:ext cx="2910447" cy="29423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 descr="MaxNode10G_Rear"/>
          <p:cNvPicPr>
            <a:picLocks noChangeAspect="1" noChangeArrowheads="1"/>
          </p:cNvPicPr>
          <p:nvPr/>
        </p:nvPicPr>
        <p:blipFill>
          <a:blip r:embed="rId5" cstate="print"/>
          <a:srcRect l="755" t="18898" r="2564" b="33584"/>
          <a:stretch>
            <a:fillRect/>
          </a:stretch>
        </p:blipFill>
        <p:spPr bwMode="auto">
          <a:xfrm>
            <a:off x="242745" y="4602614"/>
            <a:ext cx="2910447" cy="29423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3" descr="MaxNode10G_Rear"/>
          <p:cNvPicPr>
            <a:picLocks noChangeAspect="1" noChangeArrowheads="1"/>
          </p:cNvPicPr>
          <p:nvPr/>
        </p:nvPicPr>
        <p:blipFill>
          <a:blip r:embed="rId5" cstate="print"/>
          <a:srcRect l="755" t="18898" r="2564" b="33584"/>
          <a:stretch>
            <a:fillRect/>
          </a:stretch>
        </p:blipFill>
        <p:spPr bwMode="auto">
          <a:xfrm>
            <a:off x="242745" y="4890647"/>
            <a:ext cx="2910447" cy="29423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Down Arrow 9"/>
          <p:cNvSpPr/>
          <p:nvPr/>
        </p:nvSpPr>
        <p:spPr>
          <a:xfrm>
            <a:off x="890816" y="3954542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 defTabSz="914118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682904" y="3954542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 defTabSz="914118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402984" y="3954542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 defTabSz="914118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0742" y="3585210"/>
            <a:ext cx="1269899" cy="338554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defTabSz="914118"/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Market data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36806" y="3306471"/>
            <a:ext cx="718729" cy="590064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algn="ctr" defTabSz="914118"/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Trade </a:t>
            </a:r>
          </a:p>
          <a:p>
            <a:pPr algn="ctr" defTabSz="914118"/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data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1644" y="3090447"/>
            <a:ext cx="1041268" cy="838930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algn="ctr" defTabSz="914118"/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Prop</a:t>
            </a:r>
          </a:p>
          <a:p>
            <a:pPr algn="ctr" defTabSz="914118"/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customer </a:t>
            </a:r>
          </a:p>
          <a:p>
            <a:pPr algn="ctr" defTabSz="914118"/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data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1250856" y="5322694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 defTabSz="914118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2042944" y="5322694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 defTabSz="914118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043" y="5610726"/>
            <a:ext cx="2135521" cy="338554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algn="ctr" defTabSz="914118"/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Real-time risk reports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AutoShape 2" descr="https://mail.google.com/mail/u/0/?ui=2&amp;ik=ece460e17d&amp;view=att&amp;th=13fc425937546d60&amp;attid=0.1&amp;disp=emb&amp;zw&amp;atsh=1"/>
          <p:cNvSpPr>
            <a:spLocks noChangeAspect="1" noChangeArrowheads="1"/>
          </p:cNvSpPr>
          <p:nvPr/>
        </p:nvSpPr>
        <p:spPr bwMode="auto">
          <a:xfrm>
            <a:off x="155575" y="-144457"/>
            <a:ext cx="304800" cy="304801"/>
          </a:xfrm>
          <a:prstGeom prst="rect">
            <a:avLst/>
          </a:prstGeom>
          <a:noFill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defTabSz="914118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8" name="AutoShape 4" descr="https://mail.google.com/mail/u/0/?ui=2&amp;ik=ece460e17d&amp;view=att&amp;th=13fc425937546d60&amp;attid=0.1&amp;disp=emb&amp;zw&amp;atsh=1"/>
          <p:cNvSpPr>
            <a:spLocks noChangeAspect="1" noChangeArrowheads="1"/>
          </p:cNvSpPr>
          <p:nvPr/>
        </p:nvSpPr>
        <p:spPr bwMode="auto">
          <a:xfrm>
            <a:off x="155575" y="-144457"/>
            <a:ext cx="304800" cy="304801"/>
          </a:xfrm>
          <a:prstGeom prst="rect">
            <a:avLst/>
          </a:prstGeom>
          <a:noFill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defTabSz="914118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0" name="AutoShape 6" descr="https://mail.google.com/mail/u/0/?ui=2&amp;ik=ece460e17d&amp;view=att&amp;th=13fc425937546d60&amp;attid=0.1&amp;disp=emb&amp;zw&amp;atsh=1"/>
          <p:cNvSpPr>
            <a:spLocks noChangeAspect="1" noChangeArrowheads="1"/>
          </p:cNvSpPr>
          <p:nvPr/>
        </p:nvSpPr>
        <p:spPr bwMode="auto">
          <a:xfrm>
            <a:off x="155575" y="-144457"/>
            <a:ext cx="304800" cy="304801"/>
          </a:xfrm>
          <a:prstGeom prst="rect">
            <a:avLst/>
          </a:prstGeom>
          <a:noFill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defTabSz="914118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2" name="AutoShape 8" descr="https://mail.google.com/mail/u/0/?ui=2&amp;ik=ece460e17d&amp;view=att&amp;th=13fc425937546d60&amp;attid=0.1&amp;disp=emb&amp;zw&amp;atsh=1"/>
          <p:cNvSpPr>
            <a:spLocks noChangeAspect="1" noChangeArrowheads="1"/>
          </p:cNvSpPr>
          <p:nvPr/>
        </p:nvSpPr>
        <p:spPr bwMode="auto">
          <a:xfrm>
            <a:off x="155575" y="-144457"/>
            <a:ext cx="304800" cy="304801"/>
          </a:xfrm>
          <a:prstGeom prst="rect">
            <a:avLst/>
          </a:prstGeom>
          <a:noFill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defTabSz="914118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Picture 21" descr="pic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3645030"/>
            <a:ext cx="7114092" cy="204039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27059" y="5877272"/>
            <a:ext cx="6461165" cy="646303"/>
          </a:xfrm>
          <a:prstGeom prst="rect">
            <a:avLst/>
          </a:prstGeom>
        </p:spPr>
        <p:txBody>
          <a:bodyPr wrap="none" lIns="91411" tIns="45706" rIns="91411" bIns="45706">
            <a:spAutoFit/>
          </a:bodyPr>
          <a:lstStyle/>
          <a:p>
            <a:pPr defTabSz="914118"/>
            <a:r>
              <a:rPr lang="en-US" b="1" i="1" dirty="0">
                <a:solidFill>
                  <a:srgbClr val="FF6600"/>
                </a:solidFill>
                <a:latin typeface="Calibri"/>
              </a:rPr>
              <a:t>Wall Street Journal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, Maxeler Makes Waves With Dataflow Design, </a:t>
            </a:r>
            <a:br>
              <a:rPr lang="en-US" i="1" dirty="0">
                <a:solidFill>
                  <a:prstClr val="black"/>
                </a:solidFill>
                <a:latin typeface="Calibri"/>
              </a:rPr>
            </a:br>
            <a:r>
              <a:rPr lang="en-US" b="1" i="1" dirty="0">
                <a:solidFill>
                  <a:srgbClr val="9BBB59">
                    <a:lumMod val="75000"/>
                  </a:srgbClr>
                </a:solidFill>
                <a:latin typeface="Calibri"/>
              </a:rPr>
              <a:t>American Finance Technology Award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, New York, Dec 2011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44870" y="3347700"/>
            <a:ext cx="2895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18"/>
            <a:r>
              <a:rPr lang="en-US" dirty="0">
                <a:solidFill>
                  <a:prstClr val="black"/>
                </a:solidFill>
                <a:latin typeface="Calibri"/>
              </a:rPr>
              <a:t>Price calculations per second</a:t>
            </a:r>
          </a:p>
        </p:txBody>
      </p:sp>
    </p:spTree>
    <p:extLst>
      <p:ext uri="{BB962C8B-B14F-4D97-AF65-F5344CB8AC3E}">
        <p14:creationId xmlns:p14="http://schemas.microsoft.com/office/powerpoint/2010/main" val="1474386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4744"/>
            <a:ext cx="4826000" cy="500141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Maxeler at </a:t>
            </a:r>
            <a:r>
              <a:rPr lang="en-US" dirty="0"/>
              <a:t>STFC, </a:t>
            </a:r>
            <a:r>
              <a:rPr lang="en-US" dirty="0" err="1"/>
              <a:t>Daresbury</a:t>
            </a:r>
            <a:r>
              <a:rPr lang="en-US" dirty="0"/>
              <a:t> Lab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/>
              <a:t>5x MPC-X, 40x </a:t>
            </a:r>
            <a:r>
              <a:rPr lang="en-US" dirty="0" smtClean="0"/>
              <a:t>DFEs</a:t>
            </a:r>
            <a:endParaRPr lang="en-US" dirty="0"/>
          </a:p>
          <a:p>
            <a:pPr lvl="1"/>
            <a:r>
              <a:rPr lang="en-US" dirty="0"/>
              <a:t>5x CPU nodes, 1x management </a:t>
            </a:r>
            <a:r>
              <a:rPr lang="en-US" dirty="0" smtClean="0"/>
              <a:t>node</a:t>
            </a:r>
          </a:p>
          <a:p>
            <a:pPr lvl="1"/>
            <a:r>
              <a:rPr lang="en-US" dirty="0" smtClean="0"/>
              <a:t>Connected via Infiniband</a:t>
            </a:r>
            <a:endParaRPr lang="en-US" dirty="0"/>
          </a:p>
          <a:p>
            <a:pPr lvl="1"/>
            <a:r>
              <a:rPr lang="en-US" dirty="0" smtClean="0"/>
              <a:t>Storage: </a:t>
            </a:r>
            <a:r>
              <a:rPr lang="en-GB" dirty="0"/>
              <a:t>2 </a:t>
            </a:r>
            <a:r>
              <a:rPr lang="en-GB" dirty="0" err="1"/>
              <a:t>Panasas</a:t>
            </a:r>
            <a:r>
              <a:rPr lang="en-GB" dirty="0"/>
              <a:t> </a:t>
            </a:r>
            <a:r>
              <a:rPr lang="en-GB" dirty="0" smtClean="0"/>
              <a:t>Shelves</a:t>
            </a:r>
            <a:endParaRPr lang="en-US" dirty="0"/>
          </a:p>
          <a:p>
            <a:pPr lvl="1"/>
            <a:r>
              <a:rPr lang="en-US" dirty="0"/>
              <a:t>Air cooled, liquid cooled rear </a:t>
            </a:r>
            <a:r>
              <a:rPr lang="en-US" dirty="0" smtClean="0"/>
              <a:t>door</a:t>
            </a:r>
          </a:p>
          <a:p>
            <a:r>
              <a:rPr lang="en-US" dirty="0" smtClean="0"/>
              <a:t>Multi-user HPC</a:t>
            </a:r>
          </a:p>
          <a:p>
            <a:pPr lvl="1">
              <a:defRPr/>
            </a:pPr>
            <a:r>
              <a:rPr lang="en-GB" dirty="0" smtClean="0"/>
              <a:t>Node </a:t>
            </a:r>
            <a:r>
              <a:rPr lang="en-GB" dirty="0"/>
              <a:t>configuration, </a:t>
            </a:r>
            <a:r>
              <a:rPr lang="en-GB" dirty="0" smtClean="0"/>
              <a:t>provisioning</a:t>
            </a:r>
            <a:endParaRPr lang="en-GB" dirty="0"/>
          </a:p>
          <a:p>
            <a:pPr lvl="1">
              <a:defRPr/>
            </a:pPr>
            <a:r>
              <a:rPr lang="en-GB" dirty="0" smtClean="0"/>
              <a:t>Job </a:t>
            </a:r>
            <a:r>
              <a:rPr lang="en-GB" dirty="0"/>
              <a:t>distribution and management</a:t>
            </a:r>
          </a:p>
          <a:p>
            <a:pPr lvl="1">
              <a:defRPr/>
            </a:pPr>
            <a:r>
              <a:rPr lang="en-GB" dirty="0" err="1" smtClean="0"/>
              <a:t>MaxelerOS</a:t>
            </a:r>
            <a:r>
              <a:rPr lang="en-GB" dirty="0" smtClean="0"/>
              <a:t> </a:t>
            </a:r>
            <a:r>
              <a:rPr lang="en-GB" dirty="0"/>
              <a:t>orchestrator: </a:t>
            </a:r>
            <a:r>
              <a:rPr lang="en-GB" dirty="0" smtClean="0"/>
              <a:t>DFEs managemen</a:t>
            </a:r>
            <a:r>
              <a:rPr lang="en-GB" dirty="0"/>
              <a:t>t</a:t>
            </a:r>
            <a:r>
              <a:rPr lang="en-GB" dirty="0" smtClean="0"/>
              <a:t> </a:t>
            </a:r>
            <a:endParaRPr lang="en-GB" dirty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67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Dataflow HPC at UK National Lab (STFC)</a:t>
            </a:r>
            <a:endParaRPr lang="en-US" dirty="0"/>
          </a:p>
        </p:txBody>
      </p:sp>
      <p:pic>
        <p:nvPicPr>
          <p:cNvPr id="5" name="Picture 4" descr="instal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5542" y="901700"/>
            <a:ext cx="3728946" cy="5373677"/>
          </a:xfrm>
          <a:prstGeom prst="rect">
            <a:avLst/>
          </a:prstGeom>
        </p:spPr>
      </p:pic>
      <p:grpSp>
        <p:nvGrpSpPr>
          <p:cNvPr id="90" name="Group 89"/>
          <p:cNvGrpSpPr/>
          <p:nvPr/>
        </p:nvGrpSpPr>
        <p:grpSpPr>
          <a:xfrm>
            <a:off x="513436" y="2620936"/>
            <a:ext cx="7634075" cy="3890872"/>
            <a:chOff x="689092" y="2620936"/>
            <a:chExt cx="7634075" cy="3890872"/>
          </a:xfrm>
        </p:grpSpPr>
        <p:sp>
          <p:nvSpPr>
            <p:cNvPr id="89" name="Rectangle 88"/>
            <p:cNvSpPr/>
            <p:nvPr/>
          </p:nvSpPr>
          <p:spPr>
            <a:xfrm>
              <a:off x="689092" y="2620936"/>
              <a:ext cx="7634075" cy="389087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849146" y="2768804"/>
              <a:ext cx="7308304" cy="3583367"/>
              <a:chOff x="683568" y="1001333"/>
              <a:chExt cx="7308304" cy="3583367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683568" y="1196752"/>
                <a:ext cx="7308304" cy="3387948"/>
                <a:chOff x="683568" y="1196752"/>
                <a:chExt cx="7308304" cy="3387948"/>
              </a:xfrm>
            </p:grpSpPr>
            <p:sp>
              <p:nvSpPr>
                <p:cNvPr id="87" name="Oval 86"/>
                <p:cNvSpPr/>
                <p:nvPr/>
              </p:nvSpPr>
              <p:spPr>
                <a:xfrm>
                  <a:off x="971600" y="1196752"/>
                  <a:ext cx="7020272" cy="33879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683568" y="1209527"/>
                  <a:ext cx="1512169" cy="923330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b="1" dirty="0" smtClean="0">
                      <a:solidFill>
                        <a:schemeClr val="accent5"/>
                      </a:solidFill>
                    </a:rPr>
                    <a:t>Orchestrated</a:t>
                  </a:r>
                </a:p>
                <a:p>
                  <a:pPr algn="ctr"/>
                  <a:r>
                    <a:rPr lang="en-GB" b="1" dirty="0" smtClean="0">
                      <a:solidFill>
                        <a:schemeClr val="accent5"/>
                      </a:solidFill>
                    </a:rPr>
                    <a:t>Cluster of</a:t>
                  </a:r>
                </a:p>
                <a:p>
                  <a:pPr algn="ctr"/>
                  <a:r>
                    <a:rPr lang="en-GB" b="1" dirty="0" smtClean="0">
                      <a:solidFill>
                        <a:schemeClr val="accent5"/>
                      </a:solidFill>
                    </a:rPr>
                    <a:t>DFEs</a:t>
                  </a:r>
                  <a:endParaRPr lang="en-GB" b="1" dirty="0">
                    <a:solidFill>
                      <a:schemeClr val="accent5"/>
                    </a:solidFill>
                  </a:endParaRP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4020746" y="1001333"/>
                <a:ext cx="2809726" cy="2859715"/>
                <a:chOff x="4020746" y="980728"/>
                <a:chExt cx="2809726" cy="2859715"/>
              </a:xfrm>
            </p:grpSpPr>
            <p:sp>
              <p:nvSpPr>
                <p:cNvPr id="85" name="Oval 84"/>
                <p:cNvSpPr/>
                <p:nvPr/>
              </p:nvSpPr>
              <p:spPr>
                <a:xfrm rot="2465541">
                  <a:off x="4020746" y="1098549"/>
                  <a:ext cx="1900479" cy="2741894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5512932" y="980728"/>
                  <a:ext cx="1317540" cy="369332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GB" b="1" dirty="0" smtClean="0"/>
                    <a:t>Reservation</a:t>
                  </a:r>
                  <a:endParaRPr lang="en-GB" b="1" dirty="0"/>
                </a:p>
              </p:txBody>
            </p:sp>
          </p:grpSp>
          <p:sp>
            <p:nvSpPr>
              <p:cNvPr id="54" name="TextBox 53"/>
              <p:cNvSpPr txBox="1"/>
              <p:nvPr/>
            </p:nvSpPr>
            <p:spPr>
              <a:xfrm>
                <a:off x="2771800" y="1772816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MAIA</a:t>
                </a:r>
                <a:endParaRPr lang="en-GB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283968" y="2123564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MAIA</a:t>
                </a:r>
                <a:endParaRPr lang="en-GB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99992" y="1628800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MAIA</a:t>
                </a:r>
                <a:endParaRPr lang="en-GB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123728" y="2339588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MAIA</a:t>
                </a:r>
                <a:endParaRPr lang="en-GB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915816" y="2339588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MAIA</a:t>
                </a:r>
                <a:endParaRPr lang="en-GB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851920" y="2627620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MAIA</a:t>
                </a:r>
                <a:endParaRPr lang="en-GB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644008" y="2771636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MAIA</a:t>
                </a:r>
                <a:endParaRPr lang="en-GB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148064" y="1916832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MAIA</a:t>
                </a:r>
                <a:endParaRPr lang="en-GB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475656" y="3491716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MAIA</a:t>
                </a:r>
                <a:endParaRPr lang="en-GB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347864" y="3501008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MAIA</a:t>
                </a:r>
                <a:endParaRPr lang="en-GB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339752" y="3275692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MAIA</a:t>
                </a:r>
                <a:endParaRPr lang="en-GB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339752" y="3789040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MAIA</a:t>
                </a:r>
                <a:endParaRPr lang="en-GB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275856" y="3933056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MAIA</a:t>
                </a:r>
                <a:endParaRPr lang="en-GB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5537448" y="3797920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CORIA</a:t>
                </a:r>
                <a:endParaRPr lang="en-GB" dirty="0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5766544" y="2993504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CORIA</a:t>
                </a:r>
                <a:endParaRPr lang="en-GB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6282680" y="2362572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CORIA</a:t>
                </a:r>
                <a:endParaRPr lang="en-GB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6685384" y="2958564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CORIA</a:t>
                </a:r>
                <a:endParaRPr lang="en-GB" dirty="0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456908" y="3522836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CORIA</a:t>
                </a:r>
                <a:endParaRPr lang="en-GB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932040" y="2276872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MAIA</a:t>
                </a:r>
                <a:endParaRPr lang="en-GB" dirty="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4139952" y="3068960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MAIA</a:t>
                </a:r>
                <a:endParaRPr lang="en-GB" dirty="0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322316" y="3992240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MAIA</a:t>
                </a:r>
                <a:endParaRPr lang="en-GB" dirty="0"/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3937000" y="1524000"/>
                <a:ext cx="2032000" cy="1930400"/>
                <a:chOff x="3937000" y="1524000"/>
                <a:chExt cx="2032000" cy="1930400"/>
              </a:xfrm>
            </p:grpSpPr>
            <p:grpSp>
              <p:nvGrpSpPr>
                <p:cNvPr id="79" name="Group 78"/>
                <p:cNvGrpSpPr/>
                <p:nvPr/>
              </p:nvGrpSpPr>
              <p:grpSpPr>
                <a:xfrm>
                  <a:off x="4089400" y="1524000"/>
                  <a:ext cx="1879600" cy="1231900"/>
                  <a:chOff x="4089400" y="1524000"/>
                  <a:chExt cx="1879600" cy="1231900"/>
                </a:xfrm>
              </p:grpSpPr>
              <p:sp>
                <p:nvSpPr>
                  <p:cNvPr id="83" name="Freeform 82"/>
                  <p:cNvSpPr/>
                  <p:nvPr/>
                </p:nvSpPr>
                <p:spPr>
                  <a:xfrm>
                    <a:off x="4089400" y="1524000"/>
                    <a:ext cx="1879600" cy="1231900"/>
                  </a:xfrm>
                  <a:custGeom>
                    <a:avLst/>
                    <a:gdLst>
                      <a:gd name="connsiteX0" fmla="*/ 762000 w 1879600"/>
                      <a:gd name="connsiteY0" fmla="*/ 0 h 1231900"/>
                      <a:gd name="connsiteX1" fmla="*/ 0 w 1879600"/>
                      <a:gd name="connsiteY1" fmla="*/ 787400 h 1231900"/>
                      <a:gd name="connsiteX2" fmla="*/ 1524000 w 1879600"/>
                      <a:gd name="connsiteY2" fmla="*/ 1231900 h 1231900"/>
                      <a:gd name="connsiteX3" fmla="*/ 1879600 w 1879600"/>
                      <a:gd name="connsiteY3" fmla="*/ 533400 h 1231900"/>
                      <a:gd name="connsiteX4" fmla="*/ 762000 w 1879600"/>
                      <a:gd name="connsiteY4" fmla="*/ 0 h 1231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600" h="1231900">
                        <a:moveTo>
                          <a:pt x="762000" y="0"/>
                        </a:moveTo>
                        <a:lnTo>
                          <a:pt x="0" y="787400"/>
                        </a:lnTo>
                        <a:lnTo>
                          <a:pt x="1524000" y="1231900"/>
                        </a:lnTo>
                        <a:lnTo>
                          <a:pt x="1879600" y="533400"/>
                        </a:lnTo>
                        <a:lnTo>
                          <a:pt x="762000" y="0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4355976" y="1907540"/>
                    <a:ext cx="93610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b="1" dirty="0" smtClean="0">
                        <a:solidFill>
                          <a:srgbClr val="FF0000"/>
                        </a:solidFill>
                      </a:rPr>
                      <a:t>GROUP</a:t>
                    </a:r>
                    <a:endParaRPr lang="en-GB" b="1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80" name="Group 79"/>
                <p:cNvGrpSpPr/>
                <p:nvPr/>
              </p:nvGrpSpPr>
              <p:grpSpPr>
                <a:xfrm>
                  <a:off x="3937000" y="2628900"/>
                  <a:ext cx="1549400" cy="825500"/>
                  <a:chOff x="3937000" y="2628900"/>
                  <a:chExt cx="1549400" cy="825500"/>
                </a:xfrm>
              </p:grpSpPr>
              <p:sp>
                <p:nvSpPr>
                  <p:cNvPr id="81" name="Freeform 80"/>
                  <p:cNvSpPr/>
                  <p:nvPr/>
                </p:nvSpPr>
                <p:spPr>
                  <a:xfrm>
                    <a:off x="3937000" y="2628900"/>
                    <a:ext cx="1549400" cy="825500"/>
                  </a:xfrm>
                  <a:custGeom>
                    <a:avLst/>
                    <a:gdLst>
                      <a:gd name="connsiteX0" fmla="*/ 0 w 1549400"/>
                      <a:gd name="connsiteY0" fmla="*/ 0 h 825500"/>
                      <a:gd name="connsiteX1" fmla="*/ 1549400 w 1549400"/>
                      <a:gd name="connsiteY1" fmla="*/ 203200 h 825500"/>
                      <a:gd name="connsiteX2" fmla="*/ 1371600 w 1549400"/>
                      <a:gd name="connsiteY2" fmla="*/ 736600 h 825500"/>
                      <a:gd name="connsiteX3" fmla="*/ 266700 w 1549400"/>
                      <a:gd name="connsiteY3" fmla="*/ 825500 h 825500"/>
                      <a:gd name="connsiteX4" fmla="*/ 0 w 1549400"/>
                      <a:gd name="connsiteY4" fmla="*/ 0 h 825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9400" h="825500">
                        <a:moveTo>
                          <a:pt x="0" y="0"/>
                        </a:moveTo>
                        <a:lnTo>
                          <a:pt x="1549400" y="203200"/>
                        </a:lnTo>
                        <a:lnTo>
                          <a:pt x="1371600" y="736600"/>
                        </a:lnTo>
                        <a:lnTo>
                          <a:pt x="266700" y="8255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3995936" y="2843644"/>
                    <a:ext cx="936104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b="1" dirty="0" smtClean="0">
                        <a:solidFill>
                          <a:srgbClr val="FF0000"/>
                        </a:solidFill>
                      </a:rPr>
                      <a:t>ARRAY</a:t>
                    </a:r>
                    <a:endParaRPr lang="en-GB" b="1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76" name="Group 75"/>
              <p:cNvGrpSpPr/>
              <p:nvPr/>
            </p:nvGrpSpPr>
            <p:grpSpPr>
              <a:xfrm>
                <a:off x="950392" y="3327769"/>
                <a:ext cx="1342752" cy="805572"/>
                <a:chOff x="950392" y="3327772"/>
                <a:chExt cx="1342752" cy="805572"/>
              </a:xfrm>
            </p:grpSpPr>
            <p:sp>
              <p:nvSpPr>
                <p:cNvPr id="77" name="&quot;No&quot; Symbol 76"/>
                <p:cNvSpPr/>
                <p:nvPr/>
              </p:nvSpPr>
              <p:spPr>
                <a:xfrm>
                  <a:off x="1573064" y="3327772"/>
                  <a:ext cx="720080" cy="648072"/>
                </a:xfrm>
                <a:prstGeom prst="noSmoking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950392" y="3764012"/>
                  <a:ext cx="755784" cy="369332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GB" b="1" dirty="0" smtClean="0">
                      <a:solidFill>
                        <a:schemeClr val="bg1"/>
                      </a:solidFill>
                    </a:rPr>
                    <a:t>Retire</a:t>
                  </a:r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1954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68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part 1…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08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24" y="346646"/>
            <a:ext cx="8532440" cy="994122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Data-Flow </a:t>
            </a:r>
            <a:r>
              <a:rPr lang="en-GB" dirty="0" smtClean="0"/>
              <a:t>Computing</a:t>
            </a:r>
            <a:endParaRPr lang="en-US" sz="2200" dirty="0"/>
          </a:p>
        </p:txBody>
      </p:sp>
      <p:sp>
        <p:nvSpPr>
          <p:cNvPr id="12" name="Right Arrow 11"/>
          <p:cNvSpPr/>
          <p:nvPr/>
        </p:nvSpPr>
        <p:spPr>
          <a:xfrm rot="10800000">
            <a:off x="2051721" y="3819872"/>
            <a:ext cx="1152128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95536" y="3852971"/>
            <a:ext cx="22029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+mj-lt"/>
              </a:rPr>
              <a:t>One result </a:t>
            </a:r>
          </a:p>
          <a:p>
            <a:r>
              <a:rPr lang="en-GB" sz="2400" dirty="0" smtClean="0">
                <a:latin typeface="+mj-lt"/>
              </a:rPr>
              <a:t>per clock cycle</a:t>
            </a:r>
            <a:endParaRPr lang="en-US" sz="2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4463" y="1463824"/>
            <a:ext cx="881713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“Systolic Arrays” without nearest neighbour interconnect restrictions</a:t>
            </a:r>
          </a:p>
          <a:p>
            <a:endParaRPr lang="en-GB" sz="2400" dirty="0" smtClean="0"/>
          </a:p>
          <a:p>
            <a:r>
              <a:rPr lang="en-GB" sz="2400" dirty="0" smtClean="0"/>
              <a:t>Static ultra-deep (&gt;1,000 stages) computing pipelines</a:t>
            </a:r>
            <a:endParaRPr lang="en-US" sz="24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/>
              <a:pPr/>
              <a:t>7</a:t>
            </a:fld>
            <a:endParaRPr lang="en-GB"/>
          </a:p>
        </p:txBody>
      </p:sp>
      <p:grpSp>
        <p:nvGrpSpPr>
          <p:cNvPr id="3" name="Group 31"/>
          <p:cNvGrpSpPr/>
          <p:nvPr/>
        </p:nvGrpSpPr>
        <p:grpSpPr>
          <a:xfrm>
            <a:off x="3419872" y="3387824"/>
            <a:ext cx="5328592" cy="1440160"/>
            <a:chOff x="3419872" y="2276872"/>
            <a:chExt cx="5328592" cy="1440160"/>
          </a:xfrm>
        </p:grpSpPr>
        <p:sp>
          <p:nvSpPr>
            <p:cNvPr id="4" name="Rectangle 3"/>
            <p:cNvSpPr/>
            <p:nvPr/>
          </p:nvSpPr>
          <p:spPr>
            <a:xfrm>
              <a:off x="4211960" y="2276872"/>
              <a:ext cx="144016" cy="1440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364088" y="2276872"/>
              <a:ext cx="144016" cy="1440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516216" y="2276872"/>
              <a:ext cx="144016" cy="1440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812360" y="2276872"/>
              <a:ext cx="144016" cy="1440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419872" y="2564904"/>
              <a:ext cx="4032448" cy="864096"/>
              <a:chOff x="1403648" y="2564904"/>
              <a:chExt cx="4032448" cy="864096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627784" y="2564904"/>
                <a:ext cx="432048" cy="86409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3779912" y="2564904"/>
                <a:ext cx="432048" cy="86409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004048" y="2564904"/>
                <a:ext cx="432048" cy="86409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03648" y="2564904"/>
                <a:ext cx="432048" cy="864096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8316416" y="2564904"/>
              <a:ext cx="432048" cy="864096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assembly_line_blocks_300_clr_4639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99792"/>
            <a:ext cx="5040560" cy="23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15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About Maxeler </a:t>
            </a:r>
            <a:r>
              <a:rPr lang="en-GB" sz="3200" dirty="0" smtClean="0"/>
              <a:t>Technologies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D9C5-9C72-4C75-A1BC-B4986A40F6AC}" type="slidenum">
              <a:rPr lang="en-GB" smtClean="0">
                <a:solidFill>
                  <a:srgbClr val="FFFFFF"/>
                </a:solidFill>
                <a:latin typeface="Calibri"/>
              </a:rPr>
              <a:pPr/>
              <a:t>8</a:t>
            </a:fld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76315420"/>
              </p:ext>
            </p:extLst>
          </p:nvPr>
        </p:nvGraphicFramePr>
        <p:xfrm>
          <a:off x="914400" y="876300"/>
          <a:ext cx="8229600" cy="546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181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Maxeler’s</a:t>
            </a:r>
            <a:r>
              <a:rPr lang="en-GB" dirty="0" smtClean="0"/>
              <a:t> offering</a:t>
            </a:r>
            <a:endParaRPr lang="en-GB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684114" y="1099671"/>
            <a:ext cx="5337175" cy="2605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/>
              <a:t>Dataflow computing </a:t>
            </a:r>
            <a:r>
              <a:rPr lang="en-GB" sz="3200" dirty="0" smtClean="0"/>
              <a:t>systems </a:t>
            </a:r>
            <a:r>
              <a:rPr lang="en-GB" sz="3200" dirty="0" smtClean="0"/>
              <a:t>Software &amp; Applications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729" r="27746"/>
          <a:stretch/>
        </p:blipFill>
        <p:spPr>
          <a:xfrm>
            <a:off x="6260641" y="1005540"/>
            <a:ext cx="2719787" cy="5262559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557242"/>
            <a:ext cx="2133600" cy="365125"/>
          </a:xfrm>
        </p:spPr>
        <p:txBody>
          <a:bodyPr/>
          <a:lstStyle/>
          <a:p>
            <a:fld id="{F162D9C5-9C72-4C75-A1BC-B4986A40F6AC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1" name="Picture 10" descr="maxcompil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299" y="4321861"/>
            <a:ext cx="5506229" cy="1983103"/>
          </a:xfrm>
          <a:prstGeom prst="rect">
            <a:avLst/>
          </a:prstGeom>
        </p:spPr>
      </p:pic>
      <p:pic>
        <p:nvPicPr>
          <p:cNvPr id="13" name="Picture 12" descr="hw_ps_500ts_160x140x32_cropp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99647" y="2528510"/>
            <a:ext cx="2023386" cy="159908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376" y="2569882"/>
            <a:ext cx="3143583" cy="159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252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ection 1 - MaxBlue">
  <a:themeElements>
    <a:clrScheme name="Maxeler">
      <a:dk1>
        <a:srgbClr val="000000"/>
      </a:dk1>
      <a:lt1>
        <a:srgbClr val="FFFFFF"/>
      </a:lt1>
      <a:dk2>
        <a:srgbClr val="535353"/>
      </a:dk2>
      <a:lt2>
        <a:srgbClr val="FFFFFF"/>
      </a:lt2>
      <a:accent1>
        <a:srgbClr val="005089"/>
      </a:accent1>
      <a:accent2>
        <a:srgbClr val="FFFFFF"/>
      </a:accent2>
      <a:accent3>
        <a:srgbClr val="A6A6A6"/>
      </a:accent3>
      <a:accent4>
        <a:srgbClr val="333333"/>
      </a:accent4>
      <a:accent5>
        <a:srgbClr val="000000"/>
      </a:accent5>
      <a:accent6>
        <a:srgbClr val="535353"/>
      </a:accent6>
      <a:hlink>
        <a:srgbClr val="0000FF"/>
      </a:hlink>
      <a:folHlink>
        <a:srgbClr val="800080"/>
      </a:folHlink>
    </a:clrScheme>
    <a:fontScheme name="Maxeler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xBlue slides - wave footer">
  <a:themeElements>
    <a:clrScheme name="Maxeler">
      <a:dk1>
        <a:srgbClr val="333333"/>
      </a:dk1>
      <a:lt1>
        <a:srgbClr val="FFFFFF"/>
      </a:lt1>
      <a:dk2>
        <a:srgbClr val="005089"/>
      </a:dk2>
      <a:lt2>
        <a:srgbClr val="FFFFFF"/>
      </a:lt2>
      <a:accent1>
        <a:srgbClr val="A6A6A6"/>
      </a:accent1>
      <a:accent2>
        <a:srgbClr val="FFFFFF"/>
      </a:accent2>
      <a:accent3>
        <a:srgbClr val="005089"/>
      </a:accent3>
      <a:accent4>
        <a:srgbClr val="333333"/>
      </a:accent4>
      <a:accent5>
        <a:srgbClr val="000000"/>
      </a:accent5>
      <a:accent6>
        <a:srgbClr val="535353"/>
      </a:accent6>
      <a:hlink>
        <a:srgbClr val="0000FF"/>
      </a:hlink>
      <a:folHlink>
        <a:srgbClr val="800080"/>
      </a:folHlink>
    </a:clrScheme>
    <a:fontScheme name="Maxeler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axBlue slides - wave footer">
  <a:themeElements>
    <a:clrScheme name="Maxeler">
      <a:dk1>
        <a:srgbClr val="333333"/>
      </a:dk1>
      <a:lt1>
        <a:srgbClr val="FFFFFF"/>
      </a:lt1>
      <a:dk2>
        <a:srgbClr val="005089"/>
      </a:dk2>
      <a:lt2>
        <a:srgbClr val="FFFFFF"/>
      </a:lt2>
      <a:accent1>
        <a:srgbClr val="A6A6A6"/>
      </a:accent1>
      <a:accent2>
        <a:srgbClr val="FFFFFF"/>
      </a:accent2>
      <a:accent3>
        <a:srgbClr val="005089"/>
      </a:accent3>
      <a:accent4>
        <a:srgbClr val="333333"/>
      </a:accent4>
      <a:accent5>
        <a:srgbClr val="000000"/>
      </a:accent5>
      <a:accent6>
        <a:srgbClr val="535353"/>
      </a:accent6>
      <a:hlink>
        <a:srgbClr val="0000FF"/>
      </a:hlink>
      <a:folHlink>
        <a:srgbClr val="800080"/>
      </a:folHlink>
    </a:clrScheme>
    <a:fontScheme name="Maxeler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axBlue slides - wave footer">
  <a:themeElements>
    <a:clrScheme name="Maxeler">
      <a:dk1>
        <a:srgbClr val="333333"/>
      </a:dk1>
      <a:lt1>
        <a:srgbClr val="FFFFFF"/>
      </a:lt1>
      <a:dk2>
        <a:srgbClr val="005089"/>
      </a:dk2>
      <a:lt2>
        <a:srgbClr val="FFFFFF"/>
      </a:lt2>
      <a:accent1>
        <a:srgbClr val="A6A6A6"/>
      </a:accent1>
      <a:accent2>
        <a:srgbClr val="FFFFFF"/>
      </a:accent2>
      <a:accent3>
        <a:srgbClr val="005089"/>
      </a:accent3>
      <a:accent4>
        <a:srgbClr val="333333"/>
      </a:accent4>
      <a:accent5>
        <a:srgbClr val="000000"/>
      </a:accent5>
      <a:accent6>
        <a:srgbClr val="535353"/>
      </a:accent6>
      <a:hlink>
        <a:srgbClr val="0000FF"/>
      </a:hlink>
      <a:folHlink>
        <a:srgbClr val="800080"/>
      </a:folHlink>
    </a:clrScheme>
    <a:fontScheme name="Maxeler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MaxTemplate_July15_2011</Template>
  <TotalTime>14483</TotalTime>
  <Words>4350</Words>
  <Application>Microsoft Macintosh PowerPoint</Application>
  <PresentationFormat>On-screen Show (4:3)</PresentationFormat>
  <Paragraphs>1130</Paragraphs>
  <Slides>68</Slides>
  <Notes>19</Notes>
  <HiddenSlides>5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Section 1 - MaxBlue</vt:lpstr>
      <vt:lpstr>MaxBlue slides - wave footer</vt:lpstr>
      <vt:lpstr>1_MaxBlue slides - wave footer</vt:lpstr>
      <vt:lpstr>2_MaxBlue slides - wave footer</vt:lpstr>
      <vt:lpstr>Visio</vt:lpstr>
      <vt:lpstr>PowerPoint Presentation</vt:lpstr>
      <vt:lpstr>Overview</vt:lpstr>
      <vt:lpstr>What Makes Computers Inefficient?</vt:lpstr>
      <vt:lpstr>What Makes Computers Inefficient?</vt:lpstr>
      <vt:lpstr>The End of Performance</vt:lpstr>
      <vt:lpstr>The real challenge: data movements</vt:lpstr>
      <vt:lpstr>Data-Flow Computing</vt:lpstr>
      <vt:lpstr>About Maxeler Technologies</vt:lpstr>
      <vt:lpstr>Maxeler’s offering</vt:lpstr>
      <vt:lpstr>How to build a Dataflow Computer</vt:lpstr>
      <vt:lpstr>Building a Dataflow Computer</vt:lpstr>
      <vt:lpstr>The Dataflow Engine</vt:lpstr>
      <vt:lpstr>The Dataflow Engine</vt:lpstr>
      <vt:lpstr>The Dataflow Engine</vt:lpstr>
      <vt:lpstr>The Dataflow Engine</vt:lpstr>
      <vt:lpstr>MaxJ example: X2 + 30</vt:lpstr>
      <vt:lpstr>Streaming Data through the Kernel</vt:lpstr>
      <vt:lpstr>Streaming Data through the Kernel</vt:lpstr>
      <vt:lpstr>Streaming Data through the Kernel</vt:lpstr>
      <vt:lpstr>Streaming Data through the Kernel</vt:lpstr>
      <vt:lpstr>Streaming Data through the Kernel</vt:lpstr>
      <vt:lpstr>Streaming Data through the Kernel</vt:lpstr>
      <vt:lpstr>MaxJ: Java meta-programming</vt:lpstr>
      <vt:lpstr>Java Variables</vt:lpstr>
      <vt:lpstr>Control Statements</vt:lpstr>
      <vt:lpstr>Example: Loops</vt:lpstr>
      <vt:lpstr>Scalar Inputs</vt:lpstr>
      <vt:lpstr>On-chip memories / tables</vt:lpstr>
      <vt:lpstr>Getting data in and out of the chip</vt:lpstr>
      <vt:lpstr>Stream Offsets Example: Moving Average</vt:lpstr>
      <vt:lpstr>Kernel Execution</vt:lpstr>
      <vt:lpstr>Kernel Execution</vt:lpstr>
      <vt:lpstr>Kernel Execution</vt:lpstr>
      <vt:lpstr>Kernel Execution</vt:lpstr>
      <vt:lpstr>Kernel Execution</vt:lpstr>
      <vt:lpstr>Kernel Execution</vt:lpstr>
      <vt:lpstr>Kernel Handling Boundary Cases</vt:lpstr>
      <vt:lpstr>Thinking Vertically about Computing Problems</vt:lpstr>
      <vt:lpstr>Dedicated optimisations</vt:lpstr>
      <vt:lpstr>Trading memory for compute resources</vt:lpstr>
      <vt:lpstr>Number Representation</vt:lpstr>
      <vt:lpstr>Benefits of Fixed Point</vt:lpstr>
      <vt:lpstr>PowerPoint Presentation</vt:lpstr>
      <vt:lpstr>Development Process</vt:lpstr>
      <vt:lpstr>MaxCompiler Details </vt:lpstr>
      <vt:lpstr>DFE Programming in MaxIDE</vt:lpstr>
      <vt:lpstr>How it maps to hardware</vt:lpstr>
      <vt:lpstr>Resource Usage Reporting</vt:lpstr>
      <vt:lpstr>Optimization Feedback inside MaxIDE</vt:lpstr>
      <vt:lpstr>MaxJ to VHDL number of lines</vt:lpstr>
      <vt:lpstr>PowerPoint Presentation</vt:lpstr>
      <vt:lpstr>SLiC Interface: CPU &lt;-&gt; DFE API</vt:lpstr>
      <vt:lpstr>Example SLiC Application</vt:lpstr>
      <vt:lpstr>Simple Manager + CPU code</vt:lpstr>
      <vt:lpstr>Advanced Static SLiC Level</vt:lpstr>
      <vt:lpstr>Different Stages of using an Engine</vt:lpstr>
      <vt:lpstr>Advanced Dynamic Level</vt:lpstr>
      <vt:lpstr>Comparing SLiC Levels</vt:lpstr>
      <vt:lpstr>Non-blocking</vt:lpstr>
      <vt:lpstr>Arrays of DFEs</vt:lpstr>
      <vt:lpstr>Groups</vt:lpstr>
      <vt:lpstr>SLiC Skins</vt:lpstr>
      <vt:lpstr>The DFE hardware</vt:lpstr>
      <vt:lpstr>MPC-X2000</vt:lpstr>
      <vt:lpstr>Rack-level optimisation</vt:lpstr>
      <vt:lpstr>Finance: Risk Analytics Platform</vt:lpstr>
      <vt:lpstr>Dataflow HPC at UK National Lab (STFC)</vt:lpstr>
      <vt:lpstr>End of part 1…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Helen Collicutt</dc:creator>
  <cp:lastModifiedBy>Tobias Becker</cp:lastModifiedBy>
  <cp:revision>390</cp:revision>
  <dcterms:created xsi:type="dcterms:W3CDTF">2011-07-15T22:28:52Z</dcterms:created>
  <dcterms:modified xsi:type="dcterms:W3CDTF">2017-09-07T13:18:22Z</dcterms:modified>
</cp:coreProperties>
</file>