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2" r:id="rId4"/>
    <p:sldMasterId id="2147483688" r:id="rId5"/>
    <p:sldMasterId id="2147483686" r:id="rId6"/>
    <p:sldMasterId id="2147483690" r:id="rId7"/>
    <p:sldMasterId id="2147483684" r:id="rId8"/>
  </p:sldMasterIdLst>
  <p:notesMasterIdLst>
    <p:notesMasterId r:id="rId27"/>
  </p:notesMasterIdLst>
  <p:sldIdLst>
    <p:sldId id="271" r:id="rId9"/>
    <p:sldId id="396" r:id="rId10"/>
    <p:sldId id="406" r:id="rId11"/>
    <p:sldId id="405" r:id="rId12"/>
    <p:sldId id="398" r:id="rId13"/>
    <p:sldId id="378" r:id="rId14"/>
    <p:sldId id="388" r:id="rId15"/>
    <p:sldId id="389" r:id="rId16"/>
    <p:sldId id="380" r:id="rId17"/>
    <p:sldId id="381" r:id="rId18"/>
    <p:sldId id="401" r:id="rId19"/>
    <p:sldId id="402" r:id="rId20"/>
    <p:sldId id="403" r:id="rId21"/>
    <p:sldId id="404" r:id="rId22"/>
    <p:sldId id="382" r:id="rId23"/>
    <p:sldId id="383" r:id="rId24"/>
    <p:sldId id="386" r:id="rId25"/>
    <p:sldId id="3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F171"/>
    <a:srgbClr val="C95EA4"/>
    <a:srgbClr val="FF9E1D"/>
    <a:srgbClr val="FFCD78"/>
    <a:srgbClr val="808080"/>
    <a:srgbClr val="737373"/>
    <a:srgbClr val="5B7AAF"/>
    <a:srgbClr val="02B2AE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1421" autoAdjust="0"/>
  </p:normalViewPr>
  <p:slideViewPr>
    <p:cSldViewPr>
      <p:cViewPr>
        <p:scale>
          <a:sx n="75" d="100"/>
          <a:sy n="75" d="100"/>
        </p:scale>
        <p:origin x="-141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498B1-DBA4-462D-AF78-5EF9A056FBDC}" type="datetimeFigureOut">
              <a:rPr lang="en-GB" smtClean="0"/>
              <a:pPr/>
              <a:t>02/04/2014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2BF07-5018-4829-BCDB-3778A5A697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5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Each node </a:t>
            </a:r>
            <a:r>
              <a:rPr lang="en-GB" baseline="0" dirty="0" smtClean="0"/>
              <a:t>pulls data in, </a:t>
            </a:r>
            <a:r>
              <a:rPr lang="en-GB" dirty="0" smtClean="0"/>
              <a:t>pushes intermediate results</a:t>
            </a:r>
            <a:r>
              <a:rPr lang="en-GB" baseline="0" dirty="0" smtClean="0"/>
              <a:t> 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Race to Zero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584" y="5924872"/>
            <a:ext cx="5752728" cy="5284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pic>
        <p:nvPicPr>
          <p:cNvPr id="7" name="Picture 6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38584" y="6309320"/>
            <a:ext cx="5689600" cy="647700"/>
          </a:xfrm>
        </p:spPr>
        <p:txBody>
          <a:bodyPr>
            <a:normAutofit/>
          </a:bodyPr>
          <a:lstStyle>
            <a:lvl1pPr>
              <a:buNone/>
              <a:defRPr sz="2000" b="0" baseline="0">
                <a:solidFill>
                  <a:schemeClr val="accent3"/>
                </a:solidFill>
              </a:defRPr>
            </a:lvl1pPr>
            <a:lvl5pPr algn="l">
              <a:buNone/>
              <a:defRPr/>
            </a:lvl5pPr>
          </a:lstStyle>
          <a:p>
            <a:pPr lvl="0"/>
            <a:r>
              <a:rPr lang="en-GB" dirty="0" smtClean="0"/>
              <a:t>Speaker, Month YYYY</a:t>
            </a:r>
            <a:endParaRPr lang="en-GB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ax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LogoVector_Inverted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8518" y="4498112"/>
            <a:ext cx="2235290" cy="1019120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5656" y="1628800"/>
            <a:ext cx="7524328" cy="2088232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ve2-MaxBlue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E2A2-5F50-45A9-B0ED-7EB9A391C62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7373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33E9-C6A2-4CD1-8E06-3D4C54F9721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wave2-orange-02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33E9-C6A2-4CD1-8E06-3D4C54F9721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wave2-orange-02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" y="0"/>
            <a:ext cx="914308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33E9-C6A2-4CD1-8E06-3D4C54F9721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wave2-orange-02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" y="0"/>
            <a:ext cx="9143084" cy="6857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33E9-C6A2-4CD1-8E06-3D4C54F9721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wave2-orange-02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0" y="0"/>
            <a:ext cx="9141257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33E9-C6A2-4CD1-8E06-3D4C54F9721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wave2-orange-02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" y="0"/>
            <a:ext cx="9143083" cy="6857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Survivng the end of frequency scaling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33E9-C6A2-4CD1-8E06-3D4C54F9721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wave2-orange-02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" y="0"/>
            <a:ext cx="9143085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filesrv1\itay\IAI\HiT\OpenSPL_large_wmv.wmv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8584" y="5924872"/>
            <a:ext cx="5797612" cy="528464"/>
          </a:xfrm>
        </p:spPr>
        <p:txBody>
          <a:bodyPr>
            <a:normAutofit/>
          </a:bodyPr>
          <a:lstStyle/>
          <a:p>
            <a:pPr fontAlgn="base"/>
            <a:r>
              <a:rPr lang="en-GB" b="1" dirty="0" smtClean="0"/>
              <a:t>Itay Greenspon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2014 </a:t>
            </a:r>
            <a:r>
              <a:rPr lang="en-GB" dirty="0" err="1" smtClean="0"/>
              <a:t>HiT</a:t>
            </a:r>
            <a:r>
              <a:rPr lang="en-GB" dirty="0" smtClean="0"/>
              <a:t> Embedded Systems, Holon, Israel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800" dirty="0" smtClean="0"/>
              <a:t>Open Spatial Programming (</a:t>
            </a:r>
            <a:r>
              <a:rPr lang="en-GB" sz="4800" dirty="0" err="1" smtClean="0"/>
              <a:t>OpenSPL</a:t>
            </a:r>
            <a:r>
              <a:rPr lang="en-GB" sz="4800" dirty="0" smtClean="0"/>
              <a:t>) and </a:t>
            </a:r>
            <a:r>
              <a:rPr lang="en-GB" sz="4800" dirty="0" err="1" smtClean="0"/>
              <a:t>Multiscale</a:t>
            </a:r>
            <a:r>
              <a:rPr lang="en-GB" sz="4800" dirty="0" smtClean="0"/>
              <a:t> Dataflow Computing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OpenSPL</a:t>
            </a:r>
            <a:r>
              <a:rPr lang="en-GB" dirty="0" smtClean="0"/>
              <a:t> Models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-1417" b="-1417"/>
          <a:stretch/>
        </p:blipFill>
        <p:spPr>
          <a:xfrm>
            <a:off x="539552" y="5409220"/>
            <a:ext cx="3195363" cy="1121308"/>
          </a:xfr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016732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Memory:</a:t>
            </a:r>
          </a:p>
          <a:p>
            <a:pPr lvl="1"/>
            <a:r>
              <a:rPr lang="en-GB" dirty="0" smtClean="0"/>
              <a:t>Fast Memory (FMEM): many, small in size, low latency</a:t>
            </a:r>
          </a:p>
          <a:p>
            <a:pPr lvl="1"/>
            <a:r>
              <a:rPr lang="en-GB" dirty="0" smtClean="0"/>
              <a:t>Large Memory (LMEM): few, large in size, high latency</a:t>
            </a:r>
            <a:endParaRPr lang="en-GB" dirty="0"/>
          </a:p>
          <a:p>
            <a:pPr lvl="1"/>
            <a:r>
              <a:rPr lang="en-GB" dirty="0" smtClean="0"/>
              <a:t>Scalars: many, tiny, lowest latency, fixed during exec.</a:t>
            </a:r>
          </a:p>
          <a:p>
            <a:r>
              <a:rPr lang="en-GB" dirty="0" smtClean="0"/>
              <a:t>Execution:</a:t>
            </a:r>
          </a:p>
          <a:p>
            <a:pPr lvl="1"/>
            <a:r>
              <a:rPr lang="en-GB" dirty="0" smtClean="0"/>
              <a:t>datasets + scalar settings sent as atomic “actions”</a:t>
            </a:r>
          </a:p>
          <a:p>
            <a:pPr lvl="1"/>
            <a:r>
              <a:rPr lang="en-GB" dirty="0" smtClean="0"/>
              <a:t>all data flows through the system synchronously in “ticks”</a:t>
            </a:r>
          </a:p>
          <a:p>
            <a:r>
              <a:rPr lang="en-GB" dirty="0" smtClean="0"/>
              <a:t>Programming:</a:t>
            </a:r>
          </a:p>
          <a:p>
            <a:pPr lvl="1"/>
            <a:r>
              <a:rPr lang="en-GB" dirty="0" smtClean="0"/>
              <a:t>API allows construction of a graph computation</a:t>
            </a:r>
          </a:p>
          <a:p>
            <a:pPr lvl="1"/>
            <a:r>
              <a:rPr lang="en-GB" dirty="0" smtClean="0"/>
              <a:t>meta-programming allows complex construction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OpenSPL</a:t>
            </a:r>
            <a:r>
              <a:rPr lang="en-GB" dirty="0" smtClean="0"/>
              <a:t> Machine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-1417" b="-1417"/>
          <a:stretch/>
        </p:blipFill>
        <p:spPr>
          <a:xfrm>
            <a:off x="539552" y="5409220"/>
            <a:ext cx="3195363" cy="1121308"/>
          </a:xfr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160748"/>
            <a:ext cx="8229600" cy="4356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 spatial computing machine system consists of:</a:t>
            </a:r>
          </a:p>
          <a:p>
            <a:pPr lvl="1"/>
            <a:r>
              <a:rPr lang="en-GB" dirty="0" smtClean="0"/>
              <a:t>appropriate hardware technology, a.k.a. the Spatial Computing Substrate (SCS)  (flexible arithmetic/computation units and interconnect) </a:t>
            </a:r>
          </a:p>
          <a:p>
            <a:pPr lvl="1"/>
            <a:r>
              <a:rPr lang="en-GB" dirty="0" smtClean="0"/>
              <a:t>an SCS specific compilation tool-chain</a:t>
            </a:r>
          </a:p>
          <a:p>
            <a:pPr lvl="1"/>
            <a:r>
              <a:rPr lang="en-GB" dirty="0" smtClean="0"/>
              <a:t>CPU-based runtime for control of SCS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Computation divided into discrete kernels interconnected by data flow streams to form bigger entities </a:t>
            </a:r>
          </a:p>
          <a:p>
            <a:endParaRPr lang="en-GB" dirty="0" smtClean="0"/>
          </a:p>
          <a:p>
            <a:r>
              <a:rPr lang="en-GB" dirty="0" smtClean="0"/>
              <a:t>In a spatial system one or more SCS engines exist, each executing a single action at any moment in time</a:t>
            </a:r>
          </a:p>
          <a:p>
            <a:endParaRPr lang="en-GB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3"/>
          <p:cNvGrpSpPr/>
          <p:nvPr/>
        </p:nvGrpSpPr>
        <p:grpSpPr>
          <a:xfrm>
            <a:off x="6575898" y="1460422"/>
            <a:ext cx="1741491" cy="4092814"/>
            <a:chOff x="6575898" y="1460422"/>
            <a:chExt cx="1741491" cy="4092814"/>
          </a:xfrm>
        </p:grpSpPr>
        <p:grpSp>
          <p:nvGrpSpPr>
            <p:cNvPr id="6" name="Group 4"/>
            <p:cNvGrpSpPr/>
            <p:nvPr/>
          </p:nvGrpSpPr>
          <p:grpSpPr>
            <a:xfrm>
              <a:off x="6575898" y="1460423"/>
              <a:ext cx="1741491" cy="4092818"/>
              <a:chOff x="3959932" y="548682"/>
              <a:chExt cx="1332148" cy="2844314"/>
            </a:xfrm>
          </p:grpSpPr>
          <p:sp>
            <p:nvSpPr>
              <p:cNvPr id="58" name="Pentagon 57"/>
              <p:cNvSpPr/>
              <p:nvPr/>
            </p:nvSpPr>
            <p:spPr>
              <a:xfrm rot="5400000">
                <a:off x="3994483" y="530679"/>
                <a:ext cx="468052" cy="504057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959932" y="1340768"/>
                <a:ext cx="540060" cy="504056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x</a:t>
                </a:r>
                <a:endParaRPr lang="en-GB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959932" y="2132856"/>
                <a:ext cx="540060" cy="504056"/>
              </a:xfrm>
              <a:prstGeom prst="ellipse">
                <a:avLst/>
              </a:prstGeom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+</a:t>
                </a:r>
                <a:endParaRPr lang="en-GB" dirty="0"/>
              </a:p>
            </p:txBody>
          </p:sp>
          <p:cxnSp>
            <p:nvCxnSpPr>
              <p:cNvPr id="61" name="Straight Arrow Connector 60"/>
              <p:cNvCxnSpPr>
                <a:stCxn id="59" idx="4"/>
                <a:endCxn id="60" idx="0"/>
              </p:cNvCxnSpPr>
              <p:nvPr/>
            </p:nvCxnSpPr>
            <p:spPr>
              <a:xfrm rot="5400000">
                <a:off x="4085946" y="1988840"/>
                <a:ext cx="288032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lowchart: Process 61"/>
              <p:cNvSpPr/>
              <p:nvPr/>
            </p:nvSpPr>
            <p:spPr>
              <a:xfrm>
                <a:off x="4680012" y="1948589"/>
                <a:ext cx="612068" cy="323515"/>
              </a:xfrm>
              <a:prstGeom prst="flowChartProcess">
                <a:avLst/>
              </a:prstGeom>
              <a:solidFill>
                <a:srgbClr val="FFCD78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accent5"/>
                    </a:solidFill>
                  </a:rPr>
                  <a:t>30</a:t>
                </a:r>
                <a:endParaRPr lang="en-GB" sz="1600" dirty="0">
                  <a:solidFill>
                    <a:schemeClr val="accent5"/>
                  </a:solidFill>
                </a:endParaRPr>
              </a:p>
            </p:txBody>
          </p:sp>
          <p:cxnSp>
            <p:nvCxnSpPr>
              <p:cNvPr id="63" name="Shape 62"/>
              <p:cNvCxnSpPr>
                <a:stCxn id="62" idx="2"/>
                <a:endCxn id="60" idx="6"/>
              </p:cNvCxnSpPr>
              <p:nvPr/>
            </p:nvCxnSpPr>
            <p:spPr>
              <a:xfrm rot="5400000">
                <a:off x="4686630" y="2085468"/>
                <a:ext cx="112780" cy="486054"/>
              </a:xfrm>
              <a:prstGeom prst="bentConnector2">
                <a:avLst/>
              </a:prstGeom>
              <a:ln w="15875">
                <a:solidFill>
                  <a:schemeClr val="accent5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Pentagon 63"/>
              <p:cNvSpPr/>
              <p:nvPr/>
            </p:nvSpPr>
            <p:spPr>
              <a:xfrm rot="16200000">
                <a:off x="3997391" y="2906941"/>
                <a:ext cx="468052" cy="504057"/>
              </a:xfrm>
              <a:prstGeom prst="homePlat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GB" dirty="0" smtClean="0"/>
                  <a:t>y</a:t>
                </a:r>
                <a:endParaRPr lang="en-GB" dirty="0"/>
              </a:p>
            </p:txBody>
          </p:sp>
          <p:cxnSp>
            <p:nvCxnSpPr>
              <p:cNvPr id="65" name="Straight Arrow Connector 64"/>
              <p:cNvCxnSpPr>
                <a:stCxn id="60" idx="4"/>
                <a:endCxn id="64" idx="3"/>
              </p:cNvCxnSpPr>
              <p:nvPr/>
            </p:nvCxnSpPr>
            <p:spPr>
              <a:xfrm rot="16200000" flipH="1">
                <a:off x="4086674" y="2780200"/>
                <a:ext cx="288032" cy="145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hape 25"/>
            <p:cNvCxnSpPr>
              <a:stCxn id="58" idx="3"/>
              <a:endCxn id="59" idx="1"/>
            </p:cNvCxnSpPr>
            <p:nvPr/>
          </p:nvCxnSpPr>
          <p:spPr>
            <a:xfrm rot="5400000">
              <a:off x="6516905" y="2296310"/>
              <a:ext cx="572487" cy="247713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hape 25"/>
            <p:cNvCxnSpPr>
              <a:stCxn id="58" idx="3"/>
              <a:endCxn id="59" idx="7"/>
            </p:cNvCxnSpPr>
            <p:nvPr/>
          </p:nvCxnSpPr>
          <p:spPr>
            <a:xfrm rot="16200000" flipH="1">
              <a:off x="6766516" y="2294410"/>
              <a:ext cx="572487" cy="251511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5"/>
          <p:cNvGrpSpPr/>
          <p:nvPr/>
        </p:nvGrpSpPr>
        <p:grpSpPr>
          <a:xfrm>
            <a:off x="1196502" y="1348903"/>
            <a:ext cx="7217922" cy="4244501"/>
            <a:chOff x="1196502" y="1348903"/>
            <a:chExt cx="7217922" cy="4244501"/>
          </a:xfrm>
        </p:grpSpPr>
        <p:sp>
          <p:nvSpPr>
            <p:cNvPr id="37" name="Rectangle 36"/>
            <p:cNvSpPr/>
            <p:nvPr/>
          </p:nvSpPr>
          <p:spPr>
            <a:xfrm>
              <a:off x="1196502" y="3112851"/>
              <a:ext cx="4396902" cy="359923"/>
            </a:xfrm>
            <a:prstGeom prst="rect">
              <a:avLst/>
            </a:prstGeom>
            <a:solidFill>
              <a:srgbClr val="FFCD78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12717" y="4131013"/>
              <a:ext cx="4396902" cy="359923"/>
            </a:xfrm>
            <a:prstGeom prst="rect">
              <a:avLst/>
            </a:prstGeom>
            <a:solidFill>
              <a:srgbClr val="CCF171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28925" y="3641365"/>
              <a:ext cx="4396902" cy="35992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30749" y="3638117"/>
              <a:ext cx="680936" cy="359923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Arrow Connector 44"/>
            <p:cNvCxnSpPr>
              <a:stCxn id="37" idx="3"/>
              <a:endCxn id="43" idx="1"/>
            </p:cNvCxnSpPr>
            <p:nvPr/>
          </p:nvCxnSpPr>
          <p:spPr>
            <a:xfrm flipV="1">
              <a:off x="5593404" y="1783405"/>
              <a:ext cx="885216" cy="150940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0" idx="0"/>
              <a:endCxn id="42" idx="1"/>
            </p:cNvCxnSpPr>
            <p:nvPr/>
          </p:nvCxnSpPr>
          <p:spPr>
            <a:xfrm rot="5400000" flipH="1" flipV="1">
              <a:off x="4444736" y="1652872"/>
              <a:ext cx="711726" cy="3258765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9" idx="3"/>
              <a:endCxn id="44" idx="1"/>
            </p:cNvCxnSpPr>
            <p:nvPr/>
          </p:nvCxnSpPr>
          <p:spPr>
            <a:xfrm>
              <a:off x="5625827" y="3821327"/>
              <a:ext cx="791184" cy="17997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8" idx="3"/>
              <a:endCxn id="41" idx="1"/>
            </p:cNvCxnSpPr>
            <p:nvPr/>
          </p:nvCxnSpPr>
          <p:spPr>
            <a:xfrm>
              <a:off x="5609619" y="4310975"/>
              <a:ext cx="820364" cy="869004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429983" y="4766553"/>
              <a:ext cx="1005194" cy="826851"/>
            </a:xfrm>
            <a:prstGeom prst="rect">
              <a:avLst/>
            </a:prstGeom>
            <a:solidFill>
              <a:srgbClr val="CCF171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29982" y="2448100"/>
              <a:ext cx="988978" cy="956581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478620" y="1348903"/>
              <a:ext cx="979251" cy="869003"/>
            </a:xfrm>
            <a:prstGeom prst="rect">
              <a:avLst/>
            </a:prstGeom>
            <a:solidFill>
              <a:srgbClr val="FFCD78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417011" y="3440321"/>
              <a:ext cx="1997413" cy="1121951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189" y="2852936"/>
            <a:ext cx="5680963" cy="1484590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SCSVar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x =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("x",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scsInt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(32));</a:t>
            </a:r>
          </a:p>
          <a:p>
            <a:pPr>
              <a:buNone/>
            </a:pPr>
            <a:endParaRPr lang="en-GB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SCSVar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 result = x * x + 30;</a:t>
            </a:r>
          </a:p>
          <a:p>
            <a:pPr>
              <a:buNone/>
            </a:pPr>
            <a:endParaRPr lang="en-GB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io.output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("y", result, </a:t>
            </a:r>
            <a:r>
              <a:rPr lang="en-GB" sz="1400" dirty="0" err="1" smtClean="0">
                <a:latin typeface="Courier New" pitchFamily="49" charset="0"/>
                <a:cs typeface="Courier New" pitchFamily="49" charset="0"/>
              </a:rPr>
              <a:t>scsInt</a:t>
            </a:r>
            <a:r>
              <a:rPr lang="en-GB" sz="1400" dirty="0" smtClean="0">
                <a:latin typeface="Courier New" pitchFamily="49" charset="0"/>
                <a:cs typeface="Courier New" pitchFamily="49" charset="0"/>
              </a:rPr>
              <a:t>(32));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OpenSPL</a:t>
            </a:r>
            <a:r>
              <a:rPr lang="en-GB" dirty="0" smtClean="0"/>
              <a:t> Example: X</a:t>
            </a:r>
            <a:r>
              <a:rPr lang="en-GB" baseline="30000" dirty="0" smtClean="0"/>
              <a:t>2</a:t>
            </a:r>
            <a:r>
              <a:rPr lang="en-GB" dirty="0" smtClean="0"/>
              <a:t> + 30</a:t>
            </a:r>
            <a:endParaRPr lang="en-GB" dirty="0"/>
          </a:p>
        </p:txBody>
      </p:sp>
      <p:pic>
        <p:nvPicPr>
          <p:cNvPr id="30" name="Content Placeholder 5"/>
          <p:cNvPicPr>
            <a:picLocks noChangeAspect="1"/>
          </p:cNvPicPr>
          <p:nvPr/>
        </p:nvPicPr>
        <p:blipFill rotWithShape="1">
          <a:blip r:embed="rId2" cstate="print"/>
          <a:srcRect t="-1417" b="-1417"/>
          <a:stretch/>
        </p:blipFill>
        <p:spPr>
          <a:xfrm>
            <a:off x="539552" y="5409220"/>
            <a:ext cx="3195363" cy="1121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OpenSPL</a:t>
            </a:r>
            <a:r>
              <a:rPr lang="en-GB" dirty="0"/>
              <a:t> </a:t>
            </a:r>
            <a:r>
              <a:rPr lang="en-GB" dirty="0" smtClean="0"/>
              <a:t>Example: Moving Average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472100" y="1376772"/>
            <a:ext cx="3276364" cy="3780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0"/>
          <p:cNvGrpSpPr/>
          <p:nvPr/>
        </p:nvGrpSpPr>
        <p:grpSpPr>
          <a:xfrm>
            <a:off x="5688124" y="1052736"/>
            <a:ext cx="2448272" cy="5261102"/>
            <a:chOff x="4948295" y="213799"/>
            <a:chExt cx="2904753" cy="6100040"/>
          </a:xfrm>
        </p:grpSpPr>
        <p:pic>
          <p:nvPicPr>
            <p:cNvPr id="32" name="Picture 31" descr="Fig_SimpleMAVGraphTim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4948295" y="213799"/>
              <a:ext cx="2904753" cy="6100040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/>
            <p:nvPr/>
          </p:nvCxnSpPr>
          <p:spPr>
            <a:xfrm>
              <a:off x="6653791" y="912857"/>
              <a:ext cx="60849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5271716" y="5655999"/>
              <a:ext cx="60849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75556" y="296094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SCSVar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x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(“x”,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scsFloat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(7,17));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SCSVar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stream.offset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(x, -1)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SCSVar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next 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GB" sz="1600" dirty="0" err="1">
                <a:latin typeface="Courier New" pitchFamily="49" charset="0"/>
                <a:cs typeface="Courier New" pitchFamily="49" charset="0"/>
              </a:rPr>
              <a:t>stream.offset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(x, 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1</a:t>
            </a:r>
            <a:r>
              <a:rPr lang="en-GB" sz="1600" dirty="0"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SCSVar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sum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+ x + next;      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SCSVar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result = sum / 3;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io.output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(“y”, result,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scsFloat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(7,17));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7604" y="166480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 = (X</a:t>
            </a:r>
            <a:r>
              <a:rPr lang="en-GB" sz="3200" baseline="-25000" dirty="0" smtClean="0"/>
              <a:t>n-1</a:t>
            </a:r>
            <a:r>
              <a:rPr lang="en-GB" sz="3200" dirty="0" smtClean="0"/>
              <a:t> + X + X</a:t>
            </a:r>
            <a:r>
              <a:rPr lang="en-GB" sz="3200" baseline="-25000" dirty="0" smtClean="0"/>
              <a:t>n+1</a:t>
            </a:r>
            <a:r>
              <a:rPr lang="en-GB" sz="3200" dirty="0" smtClean="0"/>
              <a:t>) / 3</a:t>
            </a:r>
            <a:endParaRPr lang="en-GB" sz="3200" dirty="0"/>
          </a:p>
        </p:txBody>
      </p:sp>
      <p:pic>
        <p:nvPicPr>
          <p:cNvPr id="15" name="Content Placeholder 5"/>
          <p:cNvPicPr>
            <a:picLocks noChangeAspect="1"/>
          </p:cNvPicPr>
          <p:nvPr/>
        </p:nvPicPr>
        <p:blipFill rotWithShape="1">
          <a:blip r:embed="rId3" cstate="print"/>
          <a:srcRect t="-1417" b="-1417"/>
          <a:stretch/>
        </p:blipFill>
        <p:spPr>
          <a:xfrm>
            <a:off x="539552" y="5409220"/>
            <a:ext cx="3195363" cy="11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OpenSPL</a:t>
            </a:r>
            <a:r>
              <a:rPr lang="en-GB" dirty="0"/>
              <a:t> </a:t>
            </a:r>
            <a:r>
              <a:rPr lang="en-GB" dirty="0" smtClean="0"/>
              <a:t>Example: Choices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14</a:t>
            </a:fld>
            <a:endParaRPr lang="en-GB"/>
          </a:p>
        </p:txBody>
      </p:sp>
      <p:grpSp>
        <p:nvGrpSpPr>
          <p:cNvPr id="2" name="Group 6"/>
          <p:cNvGrpSpPr/>
          <p:nvPr/>
        </p:nvGrpSpPr>
        <p:grpSpPr>
          <a:xfrm>
            <a:off x="5702622" y="1520788"/>
            <a:ext cx="2757810" cy="3651426"/>
            <a:chOff x="1777873" y="1177453"/>
            <a:chExt cx="2757810" cy="3651426"/>
          </a:xfrm>
        </p:grpSpPr>
        <p:sp>
          <p:nvSpPr>
            <p:cNvPr id="9" name="Pentagon 8"/>
            <p:cNvSpPr/>
            <p:nvPr/>
          </p:nvSpPr>
          <p:spPr>
            <a:xfrm rot="5400000">
              <a:off x="2741138" y="1220537"/>
              <a:ext cx="389832" cy="303664"/>
            </a:xfrm>
            <a:prstGeom prst="homePlate">
              <a:avLst>
                <a:gd name="adj" fmla="val 7529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>
                <a:lnSpc>
                  <a:spcPct val="80000"/>
                </a:lnSpc>
              </a:pPr>
              <a:r>
                <a:rPr lang="en-GB" sz="1400" dirty="0" smtClean="0">
                  <a:solidFill>
                    <a:schemeClr val="tx1"/>
                  </a:solidFill>
                </a:rPr>
                <a:t>x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690521" y="2598800"/>
              <a:ext cx="478380" cy="4758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solidFill>
                    <a:srgbClr val="000000"/>
                  </a:solidFill>
                </a:rPr>
                <a:t>+</a:t>
              </a:r>
              <a:endParaRPr lang="en-GB" sz="2800" dirty="0">
                <a:solidFill>
                  <a:srgbClr val="000000"/>
                </a:solidFill>
              </a:endParaRPr>
            </a:p>
          </p:txBody>
        </p:sp>
        <p:sp>
          <p:nvSpPr>
            <p:cNvPr id="11" name="Flowchart: Process 11"/>
            <p:cNvSpPr/>
            <p:nvPr/>
          </p:nvSpPr>
          <p:spPr>
            <a:xfrm>
              <a:off x="3168650" y="2334795"/>
              <a:ext cx="468829" cy="238137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hape 12"/>
            <p:cNvCxnSpPr>
              <a:stCxn id="11" idx="2"/>
              <a:endCxn id="10" idx="6"/>
            </p:cNvCxnSpPr>
            <p:nvPr/>
          </p:nvCxnSpPr>
          <p:spPr>
            <a:xfrm rot="5400000">
              <a:off x="3154091" y="2587742"/>
              <a:ext cx="263785" cy="234164"/>
            </a:xfrm>
            <a:prstGeom prst="bentConnector2">
              <a:avLst/>
            </a:prstGeom>
            <a:ln w="3175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entagon 12"/>
            <p:cNvSpPr/>
            <p:nvPr/>
          </p:nvSpPr>
          <p:spPr>
            <a:xfrm rot="16200000">
              <a:off x="3209464" y="4460659"/>
              <a:ext cx="417913" cy="318527"/>
            </a:xfrm>
            <a:prstGeom prst="homePlate">
              <a:avLst>
                <a:gd name="adj" fmla="val 58728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y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638098" y="2566972"/>
              <a:ext cx="448788" cy="4816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rgbClr val="000000"/>
                  </a:solidFill>
                </a:rPr>
                <a:t>-</a:t>
              </a:r>
              <a:endParaRPr lang="en-GB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Flowchart: Process 16"/>
            <p:cNvSpPr/>
            <p:nvPr/>
          </p:nvSpPr>
          <p:spPr>
            <a:xfrm>
              <a:off x="4072693" y="2326856"/>
              <a:ext cx="462990" cy="232194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Shape 17"/>
            <p:cNvCxnSpPr>
              <a:stCxn id="15" idx="2"/>
              <a:endCxn id="14" idx="6"/>
            </p:cNvCxnSpPr>
            <p:nvPr/>
          </p:nvCxnSpPr>
          <p:spPr>
            <a:xfrm rot="5400000">
              <a:off x="4071158" y="2574778"/>
              <a:ext cx="248759" cy="217302"/>
            </a:xfrm>
            <a:prstGeom prst="bentConnector2">
              <a:avLst/>
            </a:prstGeom>
            <a:ln w="3175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777873" y="2637784"/>
              <a:ext cx="435428" cy="4628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rgbClr val="000000"/>
                  </a:solidFill>
                </a:rPr>
                <a:t>&gt;</a:t>
              </a: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Flowchart: Process 26"/>
            <p:cNvSpPr/>
            <p:nvPr/>
          </p:nvSpPr>
          <p:spPr>
            <a:xfrm>
              <a:off x="2214933" y="2341676"/>
              <a:ext cx="472929" cy="236424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rgbClr val="000000"/>
                  </a:solidFill>
                </a:rPr>
                <a:t>10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9" name="Shape 27"/>
            <p:cNvCxnSpPr>
              <a:stCxn id="18" idx="2"/>
              <a:endCxn id="17" idx="6"/>
            </p:cNvCxnSpPr>
            <p:nvPr/>
          </p:nvCxnSpPr>
          <p:spPr>
            <a:xfrm rot="5400000">
              <a:off x="2186798" y="2604604"/>
              <a:ext cx="291104" cy="238097"/>
            </a:xfrm>
            <a:prstGeom prst="bentConnector2">
              <a:avLst/>
            </a:prstGeom>
            <a:ln w="3175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Manual Operation 28"/>
            <p:cNvSpPr/>
            <p:nvPr/>
          </p:nvSpPr>
          <p:spPr>
            <a:xfrm>
              <a:off x="2694462" y="3424701"/>
              <a:ext cx="1445738" cy="260672"/>
            </a:xfrm>
            <a:prstGeom prst="flowChartManualOperati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/>
            <p:cNvCxnSpPr>
              <a:stCxn id="10" idx="4"/>
            </p:cNvCxnSpPr>
            <p:nvPr/>
          </p:nvCxnSpPr>
          <p:spPr>
            <a:xfrm>
              <a:off x="2929711" y="3074634"/>
              <a:ext cx="8382" cy="36384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881137" y="3051315"/>
              <a:ext cx="585" cy="36117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9" idx="3"/>
              <a:endCxn id="10" idx="0"/>
            </p:cNvCxnSpPr>
            <p:nvPr/>
          </p:nvCxnSpPr>
          <p:spPr>
            <a:xfrm rot="5400000">
              <a:off x="2417126" y="2079870"/>
              <a:ext cx="1031515" cy="6343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9" idx="3"/>
              <a:endCxn id="17" idx="0"/>
            </p:cNvCxnSpPr>
            <p:nvPr/>
          </p:nvCxnSpPr>
          <p:spPr>
            <a:xfrm rot="5400000">
              <a:off x="1930572" y="1632301"/>
              <a:ext cx="1070499" cy="940467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9" idx="3"/>
              <a:endCxn id="14" idx="0"/>
            </p:cNvCxnSpPr>
            <p:nvPr/>
          </p:nvCxnSpPr>
          <p:spPr>
            <a:xfrm rot="16200000" flipH="1">
              <a:off x="2899430" y="1603909"/>
              <a:ext cx="999687" cy="926438"/>
            </a:xfrm>
            <a:prstGeom prst="bentConnector3">
              <a:avLst>
                <a:gd name="adj1" fmla="val 53176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17" idx="4"/>
              <a:endCxn id="20" idx="1"/>
            </p:cNvCxnSpPr>
            <p:nvPr/>
          </p:nvCxnSpPr>
          <p:spPr>
            <a:xfrm rot="16200000" flipH="1">
              <a:off x="2190105" y="2906105"/>
              <a:ext cx="454413" cy="843449"/>
            </a:xfrm>
            <a:prstGeom prst="bentConnector2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2"/>
              <a:endCxn id="13" idx="3"/>
            </p:cNvCxnSpPr>
            <p:nvPr/>
          </p:nvCxnSpPr>
          <p:spPr>
            <a:xfrm>
              <a:off x="3417331" y="3685373"/>
              <a:ext cx="1090" cy="72559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31540" y="292494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SCSVar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x =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io.input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(“x”,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scsUInt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(24));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SCSVar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 result = (x&gt;10) ? x+1 : x-1;</a:t>
            </a:r>
          </a:p>
          <a:p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io.output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(“y”, result, 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scsUInt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(24));</a:t>
            </a:r>
          </a:p>
        </p:txBody>
      </p:sp>
      <p:pic>
        <p:nvPicPr>
          <p:cNvPr id="30" name="Content Placeholder 5"/>
          <p:cNvPicPr>
            <a:picLocks noChangeAspect="1"/>
          </p:cNvPicPr>
          <p:nvPr/>
        </p:nvPicPr>
        <p:blipFill rotWithShape="1">
          <a:blip r:embed="rId2" cstate="print"/>
          <a:srcRect t="-1417" b="-1417"/>
          <a:stretch/>
        </p:blipFill>
        <p:spPr>
          <a:xfrm>
            <a:off x="539552" y="5409220"/>
            <a:ext cx="3195363" cy="11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Arithmetic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540" y="1043735"/>
            <a:ext cx="8229600" cy="27453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Operations instantiated </a:t>
            </a:r>
            <a:r>
              <a:rPr lang="en-US" dirty="0"/>
              <a:t>as </a:t>
            </a:r>
            <a:r>
              <a:rPr lang="en-US" dirty="0" smtClean="0"/>
              <a:t>separate </a:t>
            </a:r>
            <a:r>
              <a:rPr lang="en-US" dirty="0"/>
              <a:t>arithmetic </a:t>
            </a:r>
            <a:r>
              <a:rPr lang="en-US" dirty="0" smtClean="0"/>
              <a:t>units</a:t>
            </a:r>
          </a:p>
          <a:p>
            <a:r>
              <a:rPr lang="en-US" dirty="0" smtClean="0"/>
              <a:t>Units along data paths use custom arithmetic </a:t>
            </a:r>
            <a:r>
              <a:rPr lang="en-US" dirty="0"/>
              <a:t>and </a:t>
            </a:r>
            <a:r>
              <a:rPr lang="en-US" dirty="0" smtClean="0"/>
              <a:t>number representation</a:t>
            </a:r>
          </a:p>
          <a:p>
            <a:r>
              <a:rPr lang="en-US" dirty="0" smtClean="0"/>
              <a:t>The above may reduce individual unit sizes</a:t>
            </a:r>
          </a:p>
          <a:p>
            <a:pPr lvl="1"/>
            <a:r>
              <a:rPr lang="en-US" dirty="0" smtClean="0"/>
              <a:t>can maximize the number that fit on a given SCS</a:t>
            </a:r>
          </a:p>
          <a:p>
            <a:r>
              <a:rPr lang="en-US" dirty="0" smtClean="0"/>
              <a:t>Data rates of memory and I/O communication may also be maximized due to scaled down data sizes</a:t>
            </a: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 cstate="print"/>
          <a:srcRect t="-1417" b="-1417"/>
          <a:stretch/>
        </p:blipFill>
        <p:spPr>
          <a:xfrm>
            <a:off x="539552" y="5409220"/>
            <a:ext cx="3195363" cy="11213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1600" y="4149080"/>
            <a:ext cx="90010" cy="36004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1600" y="4149080"/>
            <a:ext cx="90010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061610" y="4149080"/>
            <a:ext cx="90010" cy="360040"/>
          </a:xfrm>
          <a:prstGeom prst="rect">
            <a:avLst/>
          </a:prstGeom>
          <a:solidFill>
            <a:srgbClr val="CCF17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151620" y="4149080"/>
            <a:ext cx="90010" cy="360040"/>
          </a:xfrm>
          <a:prstGeom prst="rect">
            <a:avLst/>
          </a:prstGeom>
          <a:solidFill>
            <a:srgbClr val="CCF17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241630" y="4149080"/>
            <a:ext cx="90010" cy="360040"/>
          </a:xfrm>
          <a:prstGeom prst="rect">
            <a:avLst/>
          </a:prstGeom>
          <a:solidFill>
            <a:srgbClr val="CCF17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331640" y="4149080"/>
            <a:ext cx="90010" cy="360040"/>
          </a:xfrm>
          <a:prstGeom prst="rect">
            <a:avLst/>
          </a:prstGeom>
          <a:solidFill>
            <a:srgbClr val="CCF17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421650" y="4149080"/>
            <a:ext cx="90010" cy="360040"/>
          </a:xfrm>
          <a:prstGeom prst="rect">
            <a:avLst/>
          </a:prstGeom>
          <a:solidFill>
            <a:srgbClr val="CCF17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1511660" y="4149080"/>
            <a:ext cx="90010" cy="360040"/>
          </a:xfrm>
          <a:prstGeom prst="rect">
            <a:avLst/>
          </a:prstGeom>
          <a:solidFill>
            <a:srgbClr val="CCF17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1601670" y="4149080"/>
            <a:ext cx="90010" cy="360040"/>
          </a:xfrm>
          <a:prstGeom prst="rect">
            <a:avLst/>
          </a:prstGeom>
          <a:solidFill>
            <a:srgbClr val="CCF17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691680" y="4149080"/>
            <a:ext cx="90010" cy="36004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91680" y="4149080"/>
            <a:ext cx="90010" cy="360040"/>
          </a:xfrm>
          <a:prstGeom prst="rect">
            <a:avLst/>
          </a:prstGeom>
          <a:solidFill>
            <a:srgbClr val="CCF17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178169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187170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196171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205172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5172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214173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223174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232175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241176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176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250177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259178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268179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277180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7180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286181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295182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304183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313184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3184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322185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3" name="Rectangle 42"/>
          <p:cNvSpPr/>
          <p:nvPr/>
        </p:nvSpPr>
        <p:spPr>
          <a:xfrm>
            <a:off x="331186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340187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349188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49188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7" name="Rectangle 46"/>
          <p:cNvSpPr/>
          <p:nvPr/>
        </p:nvSpPr>
        <p:spPr>
          <a:xfrm>
            <a:off x="358189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367190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49" name="Rectangle 48"/>
          <p:cNvSpPr/>
          <p:nvPr/>
        </p:nvSpPr>
        <p:spPr>
          <a:xfrm>
            <a:off x="3761910" y="414908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895879" y="4170270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</a:t>
            </a:r>
            <a:endParaRPr lang="en-GB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971600" y="3834045"/>
            <a:ext cx="98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Exponent (8)</a:t>
            </a:r>
            <a:endParaRPr lang="en-GB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141730" y="3834045"/>
            <a:ext cx="1036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Mantissa (23)</a:t>
            </a:r>
            <a:endParaRPr lang="en-GB" sz="1200" dirty="0"/>
          </a:p>
        </p:txBody>
      </p:sp>
      <p:sp>
        <p:nvSpPr>
          <p:cNvPr id="55" name="Rectangle 54"/>
          <p:cNvSpPr/>
          <p:nvPr/>
        </p:nvSpPr>
        <p:spPr>
          <a:xfrm>
            <a:off x="5922150" y="4869160"/>
            <a:ext cx="90010" cy="36004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922150" y="4869160"/>
            <a:ext cx="90010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57" name="Rectangle 56"/>
          <p:cNvSpPr/>
          <p:nvPr/>
        </p:nvSpPr>
        <p:spPr>
          <a:xfrm>
            <a:off x="6012160" y="4869160"/>
            <a:ext cx="90010" cy="360040"/>
          </a:xfrm>
          <a:prstGeom prst="rect">
            <a:avLst/>
          </a:prstGeom>
          <a:solidFill>
            <a:srgbClr val="CCF17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58" name="Rectangle 57"/>
          <p:cNvSpPr/>
          <p:nvPr/>
        </p:nvSpPr>
        <p:spPr>
          <a:xfrm>
            <a:off x="6102170" y="4869160"/>
            <a:ext cx="90010" cy="360040"/>
          </a:xfrm>
          <a:prstGeom prst="rect">
            <a:avLst/>
          </a:prstGeom>
          <a:solidFill>
            <a:srgbClr val="CCF17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59" name="Rectangle 58"/>
          <p:cNvSpPr/>
          <p:nvPr/>
        </p:nvSpPr>
        <p:spPr>
          <a:xfrm>
            <a:off x="6192180" y="4869160"/>
            <a:ext cx="90010" cy="360040"/>
          </a:xfrm>
          <a:prstGeom prst="rect">
            <a:avLst/>
          </a:prstGeom>
          <a:solidFill>
            <a:srgbClr val="CCF17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67" name="Rectangle 66"/>
          <p:cNvSpPr/>
          <p:nvPr/>
        </p:nvSpPr>
        <p:spPr>
          <a:xfrm>
            <a:off x="6282190" y="486916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68" name="Rectangle 67"/>
          <p:cNvSpPr/>
          <p:nvPr/>
        </p:nvSpPr>
        <p:spPr>
          <a:xfrm>
            <a:off x="6372200" y="486916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69" name="Rectangle 68"/>
          <p:cNvSpPr/>
          <p:nvPr/>
        </p:nvSpPr>
        <p:spPr>
          <a:xfrm>
            <a:off x="6462210" y="486916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70" name="Rectangle 69"/>
          <p:cNvSpPr/>
          <p:nvPr/>
        </p:nvSpPr>
        <p:spPr>
          <a:xfrm>
            <a:off x="6552220" y="486916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552220" y="486916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72" name="Rectangle 71"/>
          <p:cNvSpPr/>
          <p:nvPr/>
        </p:nvSpPr>
        <p:spPr>
          <a:xfrm>
            <a:off x="6642230" y="486916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73" name="Rectangle 72"/>
          <p:cNvSpPr/>
          <p:nvPr/>
        </p:nvSpPr>
        <p:spPr>
          <a:xfrm>
            <a:off x="6732240" y="486916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74" name="Rectangle 73"/>
          <p:cNvSpPr/>
          <p:nvPr/>
        </p:nvSpPr>
        <p:spPr>
          <a:xfrm>
            <a:off x="6822250" y="486916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75" name="Rectangle 74"/>
          <p:cNvSpPr/>
          <p:nvPr/>
        </p:nvSpPr>
        <p:spPr>
          <a:xfrm>
            <a:off x="6912260" y="486916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912260" y="486916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77" name="Rectangle 76"/>
          <p:cNvSpPr/>
          <p:nvPr/>
        </p:nvSpPr>
        <p:spPr>
          <a:xfrm>
            <a:off x="7002270" y="486916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78" name="Rectangle 77"/>
          <p:cNvSpPr/>
          <p:nvPr/>
        </p:nvSpPr>
        <p:spPr>
          <a:xfrm>
            <a:off x="7092280" y="4869160"/>
            <a:ext cx="90010" cy="360040"/>
          </a:xfrm>
          <a:prstGeom prst="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95" name="TextBox 94"/>
          <p:cNvSpPr txBox="1"/>
          <p:nvPr/>
        </p:nvSpPr>
        <p:spPr>
          <a:xfrm>
            <a:off x="5846429" y="4890350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</a:t>
            </a:r>
            <a:endParaRPr lang="en-GB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5697125" y="4554125"/>
            <a:ext cx="98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Exponent (3)</a:t>
            </a:r>
            <a:endParaRPr lang="en-GB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6236247" y="5229200"/>
            <a:ext cx="1036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Mantissa (10)</a:t>
            </a:r>
            <a:endParaRPr lang="en-GB" sz="1200" dirty="0"/>
          </a:p>
        </p:txBody>
      </p:sp>
      <p:cxnSp>
        <p:nvCxnSpPr>
          <p:cNvPr id="99" name="Elbow Connector 98"/>
          <p:cNvCxnSpPr>
            <a:endCxn id="95" idx="1"/>
          </p:cNvCxnSpPr>
          <p:nvPr/>
        </p:nvCxnSpPr>
        <p:spPr>
          <a:xfrm rot="16200000" flipH="1">
            <a:off x="3965064" y="3147484"/>
            <a:ext cx="375423" cy="3387308"/>
          </a:xfrm>
          <a:prstGeom prst="bentConnector2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816805" y="5049180"/>
            <a:ext cx="286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Potentially optimal encoding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4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/>
          <a:srcRect t="-1417" b="-1417"/>
          <a:stretch/>
        </p:blipFill>
        <p:spPr>
          <a:xfrm>
            <a:off x="539552" y="5409220"/>
            <a:ext cx="3195363" cy="11213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Arithmetic at All Levels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540" y="998730"/>
            <a:ext cx="8229600" cy="46265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rithmetic optimizations at the </a:t>
            </a:r>
            <a:r>
              <a:rPr lang="en-US" b="1" dirty="0" smtClean="0"/>
              <a:t>bit level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minimizing </a:t>
            </a:r>
            <a:r>
              <a:rPr lang="en-US" dirty="0"/>
              <a:t>the number of ’1’s in </a:t>
            </a:r>
            <a:r>
              <a:rPr lang="en-US" dirty="0" smtClean="0"/>
              <a:t>binary numbers, leading to </a:t>
            </a:r>
            <a:r>
              <a:rPr lang="en-US" dirty="0"/>
              <a:t>linear savings of both space and </a:t>
            </a:r>
            <a:r>
              <a:rPr lang="en-US" dirty="0" smtClean="0"/>
              <a:t>power (the </a:t>
            </a:r>
            <a:r>
              <a:rPr lang="en-US" dirty="0"/>
              <a:t>zeros are omitted in the </a:t>
            </a:r>
            <a:r>
              <a:rPr lang="en-US" dirty="0" smtClean="0"/>
              <a:t>implementation)</a:t>
            </a:r>
          </a:p>
          <a:p>
            <a:r>
              <a:rPr lang="en-US" b="1" dirty="0" smtClean="0"/>
              <a:t>Higher </a:t>
            </a:r>
            <a:r>
              <a:rPr lang="en-US" b="1" dirty="0"/>
              <a:t>level </a:t>
            </a:r>
            <a:r>
              <a:rPr lang="en-US" b="1" dirty="0" smtClean="0"/>
              <a:t>arithmetic </a:t>
            </a:r>
            <a:r>
              <a:rPr lang="en-US" dirty="0" smtClean="0"/>
              <a:t>optimizations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in matrix </a:t>
            </a:r>
            <a:r>
              <a:rPr lang="en-US" dirty="0"/>
              <a:t>algebra, </a:t>
            </a:r>
            <a:r>
              <a:rPr lang="en-US" dirty="0" smtClean="0"/>
              <a:t>the </a:t>
            </a:r>
            <a:r>
              <a:rPr lang="en-US" dirty="0"/>
              <a:t>location of </a:t>
            </a:r>
            <a:r>
              <a:rPr lang="en-US" dirty="0" smtClean="0"/>
              <a:t>all </a:t>
            </a:r>
            <a:r>
              <a:rPr lang="en-US" dirty="0"/>
              <a:t>non-zero elements in sparse matrix </a:t>
            </a:r>
            <a:r>
              <a:rPr lang="en-US" dirty="0" smtClean="0"/>
              <a:t>computations is important </a:t>
            </a:r>
          </a:p>
          <a:p>
            <a:r>
              <a:rPr lang="en-US" dirty="0" smtClean="0"/>
              <a:t>Spatial </a:t>
            </a:r>
            <a:r>
              <a:rPr lang="en-US" b="1" dirty="0" smtClean="0"/>
              <a:t>encoding of </a:t>
            </a:r>
            <a:r>
              <a:rPr lang="en-US" b="1" dirty="0"/>
              <a:t>data </a:t>
            </a:r>
            <a:r>
              <a:rPr lang="en-US" dirty="0"/>
              <a:t>structures </a:t>
            </a:r>
            <a:r>
              <a:rPr lang="en-US" dirty="0" smtClean="0"/>
              <a:t>can </a:t>
            </a:r>
            <a:r>
              <a:rPr lang="en-US" dirty="0"/>
              <a:t>reduce </a:t>
            </a:r>
            <a:r>
              <a:rPr lang="en-US" dirty="0" smtClean="0"/>
              <a:t>transfers  </a:t>
            </a:r>
            <a:r>
              <a:rPr lang="en-US" dirty="0"/>
              <a:t>between memory and computational </a:t>
            </a:r>
            <a:r>
              <a:rPr lang="en-US" dirty="0" smtClean="0"/>
              <a:t>units (boost </a:t>
            </a:r>
            <a:r>
              <a:rPr lang="en-US" dirty="0"/>
              <a:t>performance and </a:t>
            </a:r>
            <a:r>
              <a:rPr lang="en-US" dirty="0" smtClean="0"/>
              <a:t>improve efficiency)</a:t>
            </a:r>
            <a:endParaRPr lang="en-US" dirty="0"/>
          </a:p>
          <a:p>
            <a:pPr lvl="1"/>
            <a:r>
              <a:rPr lang="en-US" dirty="0" smtClean="0"/>
              <a:t>In temporal </a:t>
            </a:r>
            <a:r>
              <a:rPr lang="en-US" dirty="0"/>
              <a:t>computing encoding and </a:t>
            </a:r>
            <a:r>
              <a:rPr lang="en-US" dirty="0" smtClean="0"/>
              <a:t>decoding </a:t>
            </a:r>
            <a:r>
              <a:rPr lang="en-US" dirty="0"/>
              <a:t>would take time and eventually </a:t>
            </a:r>
            <a:r>
              <a:rPr lang="en-US" dirty="0" smtClean="0"/>
              <a:t>can cancel </a:t>
            </a:r>
            <a:r>
              <a:rPr lang="en-US" dirty="0"/>
              <a:t>out all of the </a:t>
            </a:r>
            <a:r>
              <a:rPr lang="en-US" dirty="0" smtClean="0"/>
              <a:t>advantages </a:t>
            </a:r>
            <a:endParaRPr lang="en-US" dirty="0"/>
          </a:p>
          <a:p>
            <a:pPr lvl="1"/>
            <a:r>
              <a:rPr lang="en-US" dirty="0"/>
              <a:t>In spatial computing, encoding and decoding just consume a </a:t>
            </a:r>
            <a:r>
              <a:rPr lang="en-US" dirty="0" smtClean="0"/>
              <a:t>bit more of additional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572508"/>
          </a:xfrm>
        </p:spPr>
        <p:txBody>
          <a:bodyPr>
            <a:normAutofit/>
          </a:bodyPr>
          <a:lstStyle/>
          <a:p>
            <a:r>
              <a:rPr lang="en-US" dirty="0" smtClean="0"/>
              <a:t>Spatial </a:t>
            </a:r>
            <a:r>
              <a:rPr lang="en-US" dirty="0"/>
              <a:t>computing systems </a:t>
            </a:r>
            <a:r>
              <a:rPr lang="en-US" dirty="0" smtClean="0"/>
              <a:t>generate </a:t>
            </a:r>
            <a:r>
              <a:rPr lang="en-US" dirty="0"/>
              <a:t>one result during every </a:t>
            </a:r>
            <a:r>
              <a:rPr lang="en-US" dirty="0" smtClean="0"/>
              <a:t>tick</a:t>
            </a:r>
          </a:p>
          <a:p>
            <a:r>
              <a:rPr lang="en-US" dirty="0" smtClean="0"/>
              <a:t>SC </a:t>
            </a:r>
            <a:r>
              <a:rPr lang="en-US" dirty="0"/>
              <a:t>system </a:t>
            </a:r>
            <a:r>
              <a:rPr lang="en-US" dirty="0" smtClean="0"/>
              <a:t>efficiency is strongly determined by how efficiently data can be fed from external sources</a:t>
            </a:r>
          </a:p>
          <a:p>
            <a:r>
              <a:rPr lang="en-US" dirty="0" smtClean="0"/>
              <a:t>Fair comparison metrics are needed, among others:</a:t>
            </a:r>
          </a:p>
          <a:p>
            <a:pPr lvl="1"/>
            <a:r>
              <a:rPr lang="en-US" dirty="0" smtClean="0"/>
              <a:t>computations </a:t>
            </a:r>
            <a:r>
              <a:rPr lang="en-US" dirty="0"/>
              <a:t>per cubic foot of datacenter </a:t>
            </a:r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computations </a:t>
            </a:r>
            <a:r>
              <a:rPr lang="en-US" dirty="0"/>
              <a:t>per </a:t>
            </a:r>
            <a:r>
              <a:rPr lang="en-US" dirty="0" smtClean="0"/>
              <a:t>Watt</a:t>
            </a:r>
          </a:p>
          <a:p>
            <a:pPr lvl="1"/>
            <a:r>
              <a:rPr lang="en-US" dirty="0" smtClean="0"/>
              <a:t>operational </a:t>
            </a:r>
            <a:r>
              <a:rPr lang="en-US" dirty="0"/>
              <a:t>costs per </a:t>
            </a:r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Benchmarking Spatial Computers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/>
          <a:srcRect t="-1417" b="-1417"/>
          <a:stretch/>
        </p:blipFill>
        <p:spPr>
          <a:xfrm>
            <a:off x="539552" y="5409220"/>
            <a:ext cx="3195363" cy="11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99644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Multiscale</a:t>
            </a:r>
            <a:r>
              <a:rPr lang="en-US" dirty="0" smtClean="0"/>
              <a:t> Dataflow Engine (DFE) by Maxeler is the first SCS implementation, used by:</a:t>
            </a:r>
          </a:p>
          <a:p>
            <a:pPr lvl="1"/>
            <a:r>
              <a:rPr lang="en-US" dirty="0" smtClean="0"/>
              <a:t>Chevron</a:t>
            </a:r>
          </a:p>
          <a:p>
            <a:pPr lvl="1"/>
            <a:r>
              <a:rPr lang="en-US" dirty="0" smtClean="0"/>
              <a:t>ENI</a:t>
            </a:r>
          </a:p>
          <a:p>
            <a:pPr lvl="1"/>
            <a:r>
              <a:rPr lang="en-US" dirty="0" smtClean="0"/>
              <a:t>JP Morgan</a:t>
            </a:r>
          </a:p>
          <a:p>
            <a:pPr lvl="1"/>
            <a:r>
              <a:rPr lang="en-US" dirty="0" smtClean="0"/>
              <a:t>CME Group </a:t>
            </a:r>
          </a:p>
          <a:p>
            <a:endParaRPr lang="en-US" dirty="0" smtClean="0"/>
          </a:p>
          <a:p>
            <a:r>
              <a:rPr lang="en-US" dirty="0" smtClean="0"/>
              <a:t>Open research areas</a:t>
            </a:r>
          </a:p>
          <a:p>
            <a:pPr lvl="1"/>
            <a:r>
              <a:rPr lang="en-US" dirty="0" smtClean="0"/>
              <a:t>map on to CPUs (e.g. using </a:t>
            </a:r>
            <a:r>
              <a:rPr lang="en-US" dirty="0" err="1" smtClean="0"/>
              <a:t>OpenMP</a:t>
            </a:r>
            <a:r>
              <a:rPr lang="en-US" dirty="0" smtClean="0"/>
              <a:t>/MPI)</a:t>
            </a:r>
          </a:p>
          <a:p>
            <a:pPr lvl="1"/>
            <a:r>
              <a:rPr lang="en-US" dirty="0" smtClean="0"/>
              <a:t>GPUs</a:t>
            </a:r>
          </a:p>
          <a:p>
            <a:pPr lvl="1"/>
            <a:r>
              <a:rPr lang="en-US" dirty="0" smtClean="0"/>
              <a:t>other accelerator technology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 Implementation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/>
          <a:srcRect t="-1417" b="-1417"/>
          <a:stretch/>
        </p:blipFill>
        <p:spPr>
          <a:xfrm>
            <a:off x="539552" y="5409220"/>
            <a:ext cx="3195363" cy="112130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3607" t="4678" r="33095"/>
          <a:stretch>
            <a:fillRect/>
          </a:stretch>
        </p:blipFill>
        <p:spPr bwMode="auto">
          <a:xfrm>
            <a:off x="6057165" y="1718810"/>
            <a:ext cx="2925325" cy="366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39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</a:t>
            </a:r>
            <a:r>
              <a:rPr lang="en-GB" dirty="0" err="1" smtClean="0"/>
              <a:t>OpenSPL</a:t>
            </a:r>
            <a:endParaRPr lang="en-GB" dirty="0" smtClean="0"/>
          </a:p>
          <a:p>
            <a:r>
              <a:rPr lang="en-GB" dirty="0" err="1" smtClean="0"/>
              <a:t>OpenSPL</a:t>
            </a:r>
            <a:r>
              <a:rPr lang="en-GB" dirty="0" smtClean="0"/>
              <a:t> models</a:t>
            </a:r>
          </a:p>
          <a:p>
            <a:r>
              <a:rPr lang="en-GB" dirty="0" smtClean="0"/>
              <a:t>Spatial arithmetic</a:t>
            </a:r>
          </a:p>
          <a:p>
            <a:r>
              <a:rPr lang="en-GB" dirty="0" smtClean="0"/>
              <a:t>Code examples</a:t>
            </a:r>
          </a:p>
          <a:p>
            <a:r>
              <a:rPr lang="en-GB" dirty="0" smtClean="0"/>
              <a:t>Implementations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/>
          <a:srcRect t="-1417" b="-1417"/>
          <a:stretch/>
        </p:blipFill>
        <p:spPr>
          <a:xfrm>
            <a:off x="539552" y="5409220"/>
            <a:ext cx="3195363" cy="11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/>
          <a:srcRect t="-1417" b="-1417"/>
          <a:stretch/>
        </p:blipFill>
        <p:spPr>
          <a:xfrm>
            <a:off x="539552" y="5409220"/>
            <a:ext cx="3195363" cy="11213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OpenSPL</a:t>
            </a:r>
            <a:r>
              <a:rPr lang="en-GB" dirty="0" smtClean="0"/>
              <a:t> Introduction Video</a:t>
            </a:r>
            <a:endParaRPr lang="en-GB" dirty="0"/>
          </a:p>
        </p:txBody>
      </p:sp>
      <p:pic>
        <p:nvPicPr>
          <p:cNvPr id="9" name="OpenSPL_large_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06615" y="1268760"/>
            <a:ext cx="6926739" cy="3896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457200" y="1124745"/>
            <a:ext cx="4114799" cy="230425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 program is a sequence of instructions </a:t>
            </a:r>
          </a:p>
          <a:p>
            <a:r>
              <a:rPr lang="en-GB" dirty="0" smtClean="0"/>
              <a:t>Performance is dominated by:</a:t>
            </a:r>
          </a:p>
          <a:p>
            <a:pPr lvl="1"/>
            <a:r>
              <a:rPr lang="en-GB" dirty="0" smtClean="0"/>
              <a:t>Memory latency</a:t>
            </a:r>
          </a:p>
          <a:p>
            <a:pPr lvl="1"/>
            <a:r>
              <a:rPr lang="en-GB" dirty="0" smtClean="0"/>
              <a:t>ALU availability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Temporal Computing (1D)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572000" y="1628800"/>
            <a:ext cx="1440160" cy="1440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221615" y="4904873"/>
            <a:ext cx="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286635" y="4374105"/>
            <a:ext cx="360038" cy="720080"/>
          </a:xfrm>
          <a:prstGeom prst="rect">
            <a:avLst/>
          </a:prstGeom>
          <a:solidFill>
            <a:srgbClr val="FF9E1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Get Inst.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6732240" y="1673805"/>
            <a:ext cx="1174340" cy="1440160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Memory</a:t>
            </a:r>
            <a:endParaRPr lang="en-GB" dirty="0"/>
          </a:p>
        </p:txBody>
      </p:sp>
      <p:cxnSp>
        <p:nvCxnSpPr>
          <p:cNvPr id="17" name="Elbow Connector 16"/>
          <p:cNvCxnSpPr>
            <a:stCxn id="10" idx="0"/>
            <a:endCxn id="15" idx="1"/>
          </p:cNvCxnSpPr>
          <p:nvPr/>
        </p:nvCxnSpPr>
        <p:spPr>
          <a:xfrm rot="16200000" flipH="1">
            <a:off x="6283242" y="637637"/>
            <a:ext cx="45005" cy="2027330"/>
          </a:xfrm>
          <a:prstGeom prst="bentConnector3">
            <a:avLst>
              <a:gd name="adj1" fmla="val -812714"/>
            </a:avLst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5" idx="3"/>
            <a:endCxn id="10" idx="2"/>
          </p:cNvCxnSpPr>
          <p:nvPr/>
        </p:nvCxnSpPr>
        <p:spPr>
          <a:xfrm rot="5400000" flipH="1">
            <a:off x="6283242" y="2077798"/>
            <a:ext cx="45005" cy="2027330"/>
          </a:xfrm>
          <a:prstGeom prst="bentConnector3">
            <a:avLst>
              <a:gd name="adj1" fmla="val -6772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66755" y="4369459"/>
            <a:ext cx="225025" cy="720080"/>
          </a:xfrm>
          <a:prstGeom prst="rect">
            <a:avLst/>
          </a:prstGeom>
          <a:solidFill>
            <a:srgbClr val="C95EA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P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6675" y="4369459"/>
            <a:ext cx="720080" cy="72008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Read data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91780" y="4369459"/>
            <a:ext cx="720080" cy="72008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Write Result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1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91980" y="4369459"/>
            <a:ext cx="225025" cy="720080"/>
          </a:xfrm>
          <a:prstGeom prst="rect">
            <a:avLst/>
          </a:prstGeom>
          <a:solidFill>
            <a:srgbClr val="C95EA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P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71900" y="4369459"/>
            <a:ext cx="720080" cy="72008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Read data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2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17005" y="4369459"/>
            <a:ext cx="720080" cy="72008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Write Result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2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17205" y="4374105"/>
            <a:ext cx="225025" cy="720080"/>
          </a:xfrm>
          <a:prstGeom prst="rect">
            <a:avLst/>
          </a:prstGeom>
          <a:solidFill>
            <a:srgbClr val="C95EA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P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97125" y="4374105"/>
            <a:ext cx="720080" cy="72008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Read data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3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42230" y="4374105"/>
            <a:ext cx="720080" cy="72008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Write Result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3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33600" y="3383995"/>
            <a:ext cx="2590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Actual computation time</a:t>
            </a:r>
            <a:endParaRPr lang="en-GB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2533650" y="3753327"/>
            <a:ext cx="238150" cy="542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851919" y="3753327"/>
            <a:ext cx="540061" cy="530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6" idx="3"/>
          </p:cNvCxnSpPr>
          <p:nvPr/>
        </p:nvCxnSpPr>
        <p:spPr>
          <a:xfrm>
            <a:off x="4723924" y="3568661"/>
            <a:ext cx="1693281" cy="715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Content Placeholder 5"/>
          <p:cNvPicPr>
            <a:picLocks noChangeAspect="1"/>
          </p:cNvPicPr>
          <p:nvPr/>
        </p:nvPicPr>
        <p:blipFill rotWithShape="1">
          <a:blip r:embed="rId2" cstate="print"/>
          <a:srcRect t="-1417" b="-1417"/>
          <a:stretch/>
        </p:blipFill>
        <p:spPr>
          <a:xfrm>
            <a:off x="539552" y="5409220"/>
            <a:ext cx="3195363" cy="1121308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3311860" y="4374105"/>
            <a:ext cx="360038" cy="720080"/>
          </a:xfrm>
          <a:prstGeom prst="rect">
            <a:avLst/>
          </a:prstGeom>
          <a:solidFill>
            <a:srgbClr val="FF9E1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Get Inst.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2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337086" y="4374105"/>
            <a:ext cx="360038" cy="720080"/>
          </a:xfrm>
          <a:prstGeom prst="rect">
            <a:avLst/>
          </a:prstGeom>
          <a:solidFill>
            <a:srgbClr val="FF9E1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Get Inst.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3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71600" y="5089539"/>
            <a:ext cx="7155795" cy="0"/>
          </a:xfrm>
          <a:prstGeom prst="straightConnector1">
            <a:avLst/>
          </a:prstGeom>
          <a:ln w="2540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5" grpId="0" animBg="1"/>
      <p:bldP spid="26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6" grpId="0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Content Placeholder 5"/>
          <p:cNvPicPr>
            <a:picLocks noChangeAspect="1"/>
          </p:cNvPicPr>
          <p:nvPr/>
        </p:nvPicPr>
        <p:blipFill rotWithShape="1">
          <a:blip r:embed="rId3" cstate="print"/>
          <a:srcRect t="-1417" b="-1417"/>
          <a:stretch/>
        </p:blipFill>
        <p:spPr>
          <a:xfrm>
            <a:off x="539552" y="5409220"/>
            <a:ext cx="3195363" cy="11213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Spatial Computing (2D)</a:t>
            </a:r>
            <a:endParaRPr lang="en-GB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611560" y="1916832"/>
            <a:ext cx="720080" cy="1152128"/>
          </a:xfrm>
          <a:prstGeom prst="flowChartMagneticDisk">
            <a:avLst/>
          </a:prstGeom>
          <a:solidFill>
            <a:srgbClr val="00B0F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</a:t>
            </a:r>
          </a:p>
          <a:p>
            <a:pPr algn="ctr"/>
            <a:r>
              <a:rPr lang="en-GB" dirty="0" smtClean="0"/>
              <a:t>in</a:t>
            </a:r>
            <a:endParaRPr lang="en-GB" dirty="0"/>
          </a:p>
        </p:txBody>
      </p:sp>
      <p:grpSp>
        <p:nvGrpSpPr>
          <p:cNvPr id="45" name="Group 44"/>
          <p:cNvGrpSpPr/>
          <p:nvPr/>
        </p:nvGrpSpPr>
        <p:grpSpPr>
          <a:xfrm>
            <a:off x="1965310" y="1880828"/>
            <a:ext cx="900100" cy="1908212"/>
            <a:chOff x="2321750" y="2960948"/>
            <a:chExt cx="900100" cy="1908212"/>
          </a:xfrm>
          <a:gradFill flip="none" rotWithShape="1">
            <a:gsLst>
              <a:gs pos="0">
                <a:srgbClr val="C95EA4">
                  <a:shade val="30000"/>
                  <a:satMod val="115000"/>
                </a:srgbClr>
              </a:gs>
              <a:gs pos="50000">
                <a:srgbClr val="C95EA4">
                  <a:shade val="67500"/>
                  <a:satMod val="115000"/>
                </a:srgbClr>
              </a:gs>
              <a:gs pos="100000">
                <a:srgbClr val="C95EA4">
                  <a:shade val="100000"/>
                  <a:satMod val="115000"/>
                </a:srgbClr>
              </a:gs>
            </a:gsLst>
            <a:lin ang="8100000" scaled="1"/>
            <a:tileRect/>
          </a:gradFill>
        </p:grpSpPr>
        <p:sp>
          <p:nvSpPr>
            <p:cNvPr id="5" name="Rounded Rectangle 4"/>
            <p:cNvSpPr/>
            <p:nvPr/>
          </p:nvSpPr>
          <p:spPr>
            <a:xfrm>
              <a:off x="2321750" y="2960948"/>
              <a:ext cx="900100" cy="72008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ALU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21750" y="4149080"/>
              <a:ext cx="900100" cy="72008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ALU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99080" y="1556792"/>
            <a:ext cx="900100" cy="2916324"/>
            <a:chOff x="3671900" y="2564904"/>
            <a:chExt cx="900100" cy="2916324"/>
          </a:xfrm>
          <a:gradFill flip="none" rotWithShape="1">
            <a:gsLst>
              <a:gs pos="0">
                <a:srgbClr val="C95EA4">
                  <a:shade val="30000"/>
                  <a:satMod val="115000"/>
                </a:srgbClr>
              </a:gs>
              <a:gs pos="50000">
                <a:srgbClr val="C95EA4">
                  <a:shade val="67500"/>
                  <a:satMod val="115000"/>
                </a:srgbClr>
              </a:gs>
              <a:gs pos="100000">
                <a:srgbClr val="C95EA4">
                  <a:shade val="100000"/>
                  <a:satMod val="115000"/>
                </a:srgbClr>
              </a:gs>
            </a:gsLst>
            <a:lin ang="8100000" scaled="1"/>
            <a:tileRect/>
          </a:gradFill>
        </p:grpSpPr>
        <p:sp>
          <p:nvSpPr>
            <p:cNvPr id="7" name="Rounded Rectangle 6"/>
            <p:cNvSpPr/>
            <p:nvPr/>
          </p:nvSpPr>
          <p:spPr>
            <a:xfrm>
              <a:off x="3671900" y="3681028"/>
              <a:ext cx="900100" cy="72008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Buffer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71900" y="4761148"/>
              <a:ext cx="900100" cy="72008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ALU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71900" y="2564904"/>
              <a:ext cx="900100" cy="72008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Control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32850" y="1772816"/>
            <a:ext cx="900100" cy="1800200"/>
            <a:chOff x="5040052" y="3176972"/>
            <a:chExt cx="900100" cy="1800200"/>
          </a:xfrm>
          <a:gradFill flip="none" rotWithShape="1">
            <a:gsLst>
              <a:gs pos="0">
                <a:srgbClr val="C95EA4">
                  <a:shade val="30000"/>
                  <a:satMod val="115000"/>
                </a:srgbClr>
              </a:gs>
              <a:gs pos="50000">
                <a:srgbClr val="C95EA4">
                  <a:shade val="67500"/>
                  <a:satMod val="115000"/>
                </a:srgbClr>
              </a:gs>
              <a:gs pos="100000">
                <a:srgbClr val="C95EA4">
                  <a:shade val="100000"/>
                  <a:satMod val="115000"/>
                </a:srgbClr>
              </a:gs>
            </a:gsLst>
            <a:lin ang="8100000" scaled="1"/>
            <a:tileRect/>
          </a:gradFill>
        </p:grpSpPr>
        <p:sp>
          <p:nvSpPr>
            <p:cNvPr id="11" name="Rounded Rectangle 10"/>
            <p:cNvSpPr/>
            <p:nvPr/>
          </p:nvSpPr>
          <p:spPr>
            <a:xfrm>
              <a:off x="5040052" y="4257092"/>
              <a:ext cx="900100" cy="72008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ALU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40052" y="3176972"/>
              <a:ext cx="900100" cy="72008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Control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566620" y="2213865"/>
            <a:ext cx="900100" cy="720080"/>
          </a:xfrm>
          <a:prstGeom prst="roundRect">
            <a:avLst/>
          </a:prstGeom>
          <a:gradFill flip="none" rotWithShape="1">
            <a:gsLst>
              <a:gs pos="0">
                <a:srgbClr val="C95EA4">
                  <a:shade val="30000"/>
                  <a:satMod val="115000"/>
                </a:srgbClr>
              </a:gs>
              <a:gs pos="50000">
                <a:srgbClr val="C95EA4">
                  <a:shade val="67500"/>
                  <a:satMod val="115000"/>
                </a:srgbClr>
              </a:gs>
              <a:gs pos="100000">
                <a:srgbClr val="C95EA4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ALU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7956376" y="1995190"/>
            <a:ext cx="720080" cy="1152128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data</a:t>
            </a:r>
          </a:p>
          <a:p>
            <a:pPr algn="ctr"/>
            <a:r>
              <a:rPr lang="en-GB" dirty="0" smtClean="0">
                <a:solidFill>
                  <a:schemeClr val="accent2"/>
                </a:solidFill>
              </a:rPr>
              <a:t>out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16" name="Elbow Connector 15"/>
          <p:cNvCxnSpPr>
            <a:stCxn id="6" idx="4"/>
            <a:endCxn id="5" idx="1"/>
          </p:cNvCxnSpPr>
          <p:nvPr/>
        </p:nvCxnSpPr>
        <p:spPr>
          <a:xfrm flipV="1">
            <a:off x="1331640" y="2240868"/>
            <a:ext cx="633670" cy="252028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4"/>
            <a:endCxn id="8" idx="1"/>
          </p:cNvCxnSpPr>
          <p:nvPr/>
        </p:nvCxnSpPr>
        <p:spPr>
          <a:xfrm>
            <a:off x="1331640" y="2492896"/>
            <a:ext cx="633670" cy="936104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5" idx="3"/>
            <a:endCxn id="10" idx="1"/>
          </p:cNvCxnSpPr>
          <p:nvPr/>
        </p:nvCxnSpPr>
        <p:spPr>
          <a:xfrm flipV="1">
            <a:off x="2865410" y="1916832"/>
            <a:ext cx="633670" cy="324036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3"/>
            <a:endCxn id="9" idx="1"/>
          </p:cNvCxnSpPr>
          <p:nvPr/>
        </p:nvCxnSpPr>
        <p:spPr>
          <a:xfrm>
            <a:off x="2865410" y="3429000"/>
            <a:ext cx="633670" cy="684076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8" idx="3"/>
            <a:endCxn id="7" idx="1"/>
          </p:cNvCxnSpPr>
          <p:nvPr/>
        </p:nvCxnSpPr>
        <p:spPr>
          <a:xfrm flipV="1">
            <a:off x="2865410" y="3032956"/>
            <a:ext cx="633670" cy="396044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0" idx="3"/>
            <a:endCxn id="12" idx="1"/>
          </p:cNvCxnSpPr>
          <p:nvPr/>
        </p:nvCxnSpPr>
        <p:spPr>
          <a:xfrm>
            <a:off x="4399180" y="1916832"/>
            <a:ext cx="633670" cy="216024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7" idx="3"/>
            <a:endCxn id="12" idx="1"/>
          </p:cNvCxnSpPr>
          <p:nvPr/>
        </p:nvCxnSpPr>
        <p:spPr>
          <a:xfrm flipV="1">
            <a:off x="4399180" y="2132856"/>
            <a:ext cx="633670" cy="900100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9" idx="3"/>
            <a:endCxn id="11" idx="1"/>
          </p:cNvCxnSpPr>
          <p:nvPr/>
        </p:nvCxnSpPr>
        <p:spPr>
          <a:xfrm flipV="1">
            <a:off x="4399180" y="3212976"/>
            <a:ext cx="633670" cy="900100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2" idx="3"/>
            <a:endCxn id="13" idx="1"/>
          </p:cNvCxnSpPr>
          <p:nvPr/>
        </p:nvCxnSpPr>
        <p:spPr>
          <a:xfrm>
            <a:off x="5932950" y="2132856"/>
            <a:ext cx="633670" cy="441049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1" idx="3"/>
            <a:endCxn id="13" idx="1"/>
          </p:cNvCxnSpPr>
          <p:nvPr/>
        </p:nvCxnSpPr>
        <p:spPr>
          <a:xfrm flipV="1">
            <a:off x="5932950" y="2573905"/>
            <a:ext cx="633670" cy="639071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3"/>
            <a:endCxn id="14" idx="2"/>
          </p:cNvCxnSpPr>
          <p:nvPr/>
        </p:nvCxnSpPr>
        <p:spPr>
          <a:xfrm flipV="1">
            <a:off x="7466720" y="2571254"/>
            <a:ext cx="489656" cy="2651"/>
          </a:xfrm>
          <a:prstGeom prst="straightConnector1">
            <a:avLst/>
          </a:prstGeom>
          <a:ln w="25400" cmpd="sng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4" idx="3"/>
            <a:endCxn id="6" idx="3"/>
          </p:cNvCxnSpPr>
          <p:nvPr/>
        </p:nvCxnSpPr>
        <p:spPr>
          <a:xfrm rot="5400000" flipH="1">
            <a:off x="4604829" y="-564269"/>
            <a:ext cx="78358" cy="7344816"/>
          </a:xfrm>
          <a:prstGeom prst="bentConnector3">
            <a:avLst>
              <a:gd name="adj1" fmla="val -1847674"/>
            </a:avLst>
          </a:prstGeom>
          <a:ln w="2540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Arrow 43"/>
          <p:cNvSpPr/>
          <p:nvPr/>
        </p:nvSpPr>
        <p:spPr>
          <a:xfrm>
            <a:off x="971599" y="1052736"/>
            <a:ext cx="7335815" cy="504056"/>
          </a:xfrm>
          <a:prstGeom prst="rightArrow">
            <a:avLst/>
          </a:prstGeom>
          <a:gradFill flip="none" rotWithShape="1">
            <a:gsLst>
              <a:gs pos="100000">
                <a:srgbClr val="002060"/>
              </a:gs>
              <a:gs pos="18000">
                <a:srgbClr val="00B0F0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Synchronous data movement</a:t>
            </a:r>
            <a:endParaRPr lang="en-GB" dirty="0"/>
          </a:p>
        </p:txBody>
      </p:sp>
      <p:sp>
        <p:nvSpPr>
          <p:cNvPr id="69" name="TextBox 68"/>
          <p:cNvSpPr txBox="1"/>
          <p:nvPr/>
        </p:nvSpPr>
        <p:spPr>
          <a:xfrm>
            <a:off x="8217405" y="5399928"/>
            <a:ext cx="71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72" name="Rectangle 71"/>
          <p:cNvSpPr/>
          <p:nvPr/>
        </p:nvSpPr>
        <p:spPr>
          <a:xfrm>
            <a:off x="2411761" y="4914165"/>
            <a:ext cx="4410490" cy="2250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Read data [1..N]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546775" y="5139190"/>
            <a:ext cx="4770530" cy="225025"/>
          </a:xfrm>
          <a:prstGeom prst="rect">
            <a:avLst/>
          </a:prstGeom>
          <a:solidFill>
            <a:srgbClr val="C95EA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Computation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041831" y="5364215"/>
            <a:ext cx="4410489" cy="225025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Write results [1..N]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572000" y="5769260"/>
            <a:ext cx="2366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Throughput dominated</a:t>
            </a:r>
            <a:endParaRPr lang="en-GB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411760" y="5589240"/>
            <a:ext cx="5738136" cy="0"/>
          </a:xfrm>
          <a:prstGeom prst="straightConnector1">
            <a:avLst/>
          </a:prstGeom>
          <a:ln w="2540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 animBg="1"/>
      <p:bldP spid="85" grpId="0" animBg="1"/>
      <p:bldP spid="86" grpId="0" animBg="1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5"/>
          <p:cNvPicPr>
            <a:picLocks noChangeAspect="1"/>
          </p:cNvPicPr>
          <p:nvPr/>
        </p:nvPicPr>
        <p:blipFill rotWithShape="1">
          <a:blip r:embed="rId2" cstate="print"/>
          <a:srcRect t="-1417" b="-1417"/>
          <a:stretch/>
        </p:blipFill>
        <p:spPr>
          <a:xfrm>
            <a:off x="539552" y="5409220"/>
            <a:ext cx="3195363" cy="11213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OpenSPL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95536" y="2996952"/>
            <a:ext cx="82296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tx1"/>
                </a:solidFill>
              </a:rPr>
              <a:t>Founding Corporations: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Founding Academic Partners: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t="29803"/>
          <a:stretch/>
        </p:blipFill>
        <p:spPr>
          <a:xfrm>
            <a:off x="0" y="836712"/>
            <a:ext cx="9144000" cy="2275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04" y="3429000"/>
            <a:ext cx="9144000" cy="982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08" y="4869160"/>
            <a:ext cx="9144508" cy="5944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83488" y="5841268"/>
            <a:ext cx="256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http://</a:t>
            </a:r>
            <a:r>
              <a:rPr lang="en-US" u="sng" dirty="0" err="1" smtClean="0">
                <a:solidFill>
                  <a:srgbClr val="0000FF"/>
                </a:solidFill>
              </a:rPr>
              <a:t>www.OpenSPL.org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7932" y="5867980"/>
            <a:ext cx="249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launched </a:t>
            </a:r>
            <a:r>
              <a:rPr lang="en-US" dirty="0"/>
              <a:t>on Dec 9, 2013</a:t>
            </a:r>
          </a:p>
        </p:txBody>
      </p:sp>
    </p:spTree>
    <p:extLst>
      <p:ext uri="{BB962C8B-B14F-4D97-AF65-F5344CB8AC3E}">
        <p14:creationId xmlns:p14="http://schemas.microsoft.com/office/powerpoint/2010/main" val="1010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1-18 at 21.49.2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3" b="69649"/>
          <a:stretch/>
        </p:blipFill>
        <p:spPr>
          <a:xfrm>
            <a:off x="0" y="800708"/>
            <a:ext cx="9144000" cy="206647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3BAA-13DA-FB44-AD9C-897E7C6F45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Screen Shot 2014-01-18 at 21.49.2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88" b="57"/>
          <a:stretch/>
        </p:blipFill>
        <p:spPr>
          <a:xfrm>
            <a:off x="-7557" y="2865638"/>
            <a:ext cx="9151558" cy="8513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012" y="3717032"/>
            <a:ext cx="89644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New </a:t>
            </a:r>
            <a:r>
              <a:rPr lang="en-US" sz="2800" b="1" dirty="0"/>
              <a:t>CME Electronic Trading </a:t>
            </a:r>
            <a:r>
              <a:rPr lang="en-US" sz="2800" b="1" dirty="0" smtClean="0"/>
              <a:t>Gateway will be going </a:t>
            </a:r>
            <a:r>
              <a:rPr lang="en-US" sz="2800" b="1" dirty="0"/>
              <a:t>live in March </a:t>
            </a:r>
            <a:r>
              <a:rPr lang="en-US" sz="2800" b="1" dirty="0" smtClean="0"/>
              <a:t>2014!</a:t>
            </a:r>
          </a:p>
          <a:p>
            <a:r>
              <a:rPr lang="en-US" b="1" dirty="0" smtClean="0"/>
              <a:t>Webinar Page</a:t>
            </a:r>
            <a:r>
              <a:rPr lang="en-US" b="1" dirty="0"/>
              <a:t>: </a:t>
            </a:r>
            <a:r>
              <a:rPr lang="en-US" u="sng" dirty="0">
                <a:solidFill>
                  <a:srgbClr val="3366FF"/>
                </a:solidFill>
              </a:rPr>
              <a:t>http://</a:t>
            </a:r>
            <a:r>
              <a:rPr lang="en-US" u="sng" dirty="0" err="1">
                <a:solidFill>
                  <a:srgbClr val="3366FF"/>
                </a:solidFill>
              </a:rPr>
              <a:t>www.cmegroup.com</a:t>
            </a:r>
            <a:r>
              <a:rPr lang="en-US" u="sng" dirty="0">
                <a:solidFill>
                  <a:srgbClr val="3366FF"/>
                </a:solidFill>
              </a:rPr>
              <a:t>/education/new-</a:t>
            </a:r>
            <a:r>
              <a:rPr lang="en-US" u="sng" dirty="0" err="1">
                <a:solidFill>
                  <a:srgbClr val="3366FF"/>
                </a:solidFill>
              </a:rPr>
              <a:t>ilink</a:t>
            </a:r>
            <a:r>
              <a:rPr lang="en-US" u="sng" dirty="0">
                <a:solidFill>
                  <a:srgbClr val="3366FF"/>
                </a:solidFill>
              </a:rPr>
              <a:t>-architecture-</a:t>
            </a:r>
            <a:r>
              <a:rPr lang="en-US" u="sng" dirty="0" err="1">
                <a:solidFill>
                  <a:srgbClr val="3366FF"/>
                </a:solidFill>
              </a:rPr>
              <a:t>webinar.html</a:t>
            </a:r>
            <a:r>
              <a:rPr lang="en-US" u="sng" dirty="0">
                <a:solidFill>
                  <a:srgbClr val="3366FF"/>
                </a:solidFill>
              </a:rPr>
              <a:t> </a:t>
            </a:r>
          </a:p>
          <a:p>
            <a:endParaRPr lang="en-US" dirty="0" smtClean="0"/>
          </a:p>
          <a:p>
            <a:pPr algn="just"/>
            <a:r>
              <a:rPr lang="en-US" b="1" dirty="0" smtClean="0"/>
              <a:t>CME </a:t>
            </a:r>
            <a:r>
              <a:rPr lang="en-US" b="1" dirty="0"/>
              <a:t>Group </a:t>
            </a:r>
            <a:r>
              <a:rPr lang="en-US" dirty="0"/>
              <a:t>Inc. (Chicago Mercantile Exchange) is </a:t>
            </a:r>
            <a:r>
              <a:rPr lang="en-US" b="1" dirty="0"/>
              <a:t>one of the largest </a:t>
            </a:r>
            <a:r>
              <a:rPr lang="en-US" dirty="0"/>
              <a:t>options and futures </a:t>
            </a:r>
            <a:r>
              <a:rPr lang="en-US" b="1" dirty="0"/>
              <a:t>exchanges</a:t>
            </a:r>
            <a:r>
              <a:rPr lang="en-US" dirty="0"/>
              <a:t>. It owns and operates large derivatives and futures exchanges in Chicago, and New York City, as well as online trading platforms. It also </a:t>
            </a:r>
            <a:r>
              <a:rPr lang="en-US" b="1" dirty="0"/>
              <a:t>owns</a:t>
            </a:r>
            <a:r>
              <a:rPr lang="en-US" dirty="0"/>
              <a:t> the </a:t>
            </a:r>
            <a:r>
              <a:rPr lang="en-US" b="1" dirty="0"/>
              <a:t>Dow Jones </a:t>
            </a:r>
            <a:r>
              <a:rPr lang="en-US" dirty="0"/>
              <a:t>stock and financial indexes, and </a:t>
            </a:r>
            <a:r>
              <a:rPr lang="en-US" b="1" dirty="0"/>
              <a:t>CME Clearing </a:t>
            </a:r>
            <a:r>
              <a:rPr lang="en-US" dirty="0"/>
              <a:t>Services, which provides settlement and clearing of exchange trades. </a:t>
            </a:r>
            <a:r>
              <a:rPr lang="en-US" dirty="0" smtClean="0"/>
              <a:t>…. [from Wikipedia]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98630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600" dirty="0" err="1" smtClean="0"/>
              <a:t>OpenSPL</a:t>
            </a:r>
            <a:r>
              <a:rPr lang="en-US" sz="3600" dirty="0" smtClean="0"/>
              <a:t> in Practice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50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OpenSPL</a:t>
            </a:r>
            <a:r>
              <a:rPr lang="en-GB" dirty="0" smtClean="0"/>
              <a:t> - Why Now?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-1417" b="-1417"/>
          <a:stretch/>
        </p:blipFill>
        <p:spPr>
          <a:xfrm>
            <a:off x="539552" y="5409220"/>
            <a:ext cx="3195363" cy="1121308"/>
          </a:xfr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124744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Semiconductor technology is ready</a:t>
            </a:r>
          </a:p>
          <a:p>
            <a:pPr lvl="1"/>
            <a:r>
              <a:rPr lang="en-GB" dirty="0" smtClean="0"/>
              <a:t>Within ten years (2003 </a:t>
            </a:r>
            <a:r>
              <a:rPr lang="en-GB" dirty="0"/>
              <a:t>to </a:t>
            </a:r>
            <a:r>
              <a:rPr lang="en-GB" dirty="0" smtClean="0"/>
              <a:t>2013) the number of transistors on a chip went </a:t>
            </a:r>
            <a:r>
              <a:rPr lang="en-GB" dirty="0"/>
              <a:t>up from 400M (Itanium 2) to </a:t>
            </a:r>
            <a:r>
              <a:rPr lang="en-GB" dirty="0" smtClean="0"/>
              <a:t>5Bln </a:t>
            </a:r>
            <a:r>
              <a:rPr lang="en-GB" dirty="0"/>
              <a:t>(Xeon Phi</a:t>
            </a:r>
            <a:r>
              <a:rPr lang="en-GB" dirty="0" smtClean="0"/>
              <a:t>)</a:t>
            </a:r>
          </a:p>
          <a:p>
            <a:r>
              <a:rPr lang="en-GB" dirty="0" smtClean="0"/>
              <a:t>Memory performance isn’t keeping up</a:t>
            </a:r>
          </a:p>
          <a:p>
            <a:pPr lvl="1"/>
            <a:r>
              <a:rPr lang="en-GB" dirty="0" smtClean="0"/>
              <a:t>Memory density has followed the trend set by Moore’s law</a:t>
            </a:r>
          </a:p>
          <a:p>
            <a:pPr lvl="1"/>
            <a:r>
              <a:rPr lang="en-GB" dirty="0" smtClean="0"/>
              <a:t>But Memory latency has increased from 10s to 100s of CPU clock cycles</a:t>
            </a:r>
          </a:p>
          <a:p>
            <a:pPr lvl="1"/>
            <a:r>
              <a:rPr lang="en-GB" dirty="0" smtClean="0"/>
              <a:t>As a result,  On-die cache % of total die area has increased from 15% (1um) to  40% (32nm) </a:t>
            </a:r>
          </a:p>
          <a:p>
            <a:pPr lvl="1"/>
            <a:r>
              <a:rPr lang="en-GB" dirty="0" smtClean="0"/>
              <a:t>The memory latency gap could eliminate most of the benefits of CPU improvements</a:t>
            </a:r>
          </a:p>
          <a:p>
            <a:r>
              <a:rPr lang="en-GB" dirty="0" err="1" smtClean="0"/>
              <a:t>Exascale</a:t>
            </a:r>
            <a:r>
              <a:rPr lang="en-GB" dirty="0" smtClean="0"/>
              <a:t> challenges (10^18 FLOPS)</a:t>
            </a:r>
          </a:p>
          <a:p>
            <a:pPr lvl="1"/>
            <a:r>
              <a:rPr lang="en-GB" dirty="0" smtClean="0"/>
              <a:t>clock frequencies stagnated in the few GHz range</a:t>
            </a:r>
          </a:p>
          <a:p>
            <a:pPr lvl="1"/>
            <a:r>
              <a:rPr lang="en-GB" dirty="0" smtClean="0"/>
              <a:t>energy usage and Power wastage of modern HPC systems are becoming a huge economic burden that can not be ignored any longer</a:t>
            </a:r>
          </a:p>
          <a:p>
            <a:pPr lvl="1"/>
            <a:r>
              <a:rPr lang="en-GB" dirty="0" smtClean="0"/>
              <a:t>requirements for annual performance improvements grow steadily </a:t>
            </a:r>
          </a:p>
          <a:p>
            <a:pPr lvl="1"/>
            <a:r>
              <a:rPr lang="en-GB" dirty="0" smtClean="0"/>
              <a:t>programmers continue to rely on sequential execution (1D approach)</a:t>
            </a:r>
          </a:p>
          <a:p>
            <a:r>
              <a:rPr lang="en-GB" dirty="0" smtClean="0"/>
              <a:t>For affordable </a:t>
            </a:r>
            <a:r>
              <a:rPr lang="en-GB" dirty="0" err="1" smtClean="0"/>
              <a:t>exascale</a:t>
            </a:r>
            <a:r>
              <a:rPr lang="en-GB" dirty="0" smtClean="0"/>
              <a:t> systems </a:t>
            </a: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 Novel approach is needed</a:t>
            </a:r>
            <a:endParaRPr lang="en-GB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OpenSPL</a:t>
            </a:r>
            <a:r>
              <a:rPr lang="en-GB" dirty="0" smtClean="0"/>
              <a:t> Basics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-1417" b="-1417"/>
          <a:stretch/>
        </p:blipFill>
        <p:spPr>
          <a:xfrm>
            <a:off x="539552" y="5409220"/>
            <a:ext cx="3195363" cy="1121308"/>
          </a:xfr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016732"/>
            <a:ext cx="839927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Control and Data-flows are decoupled</a:t>
            </a:r>
          </a:p>
          <a:p>
            <a:pPr lvl="1"/>
            <a:r>
              <a:rPr lang="en-GB" dirty="0" smtClean="0"/>
              <a:t>both are fully programmable</a:t>
            </a:r>
          </a:p>
          <a:p>
            <a:pPr lvl="1"/>
            <a:r>
              <a:rPr lang="en-GB" dirty="0" smtClean="0"/>
              <a:t>can run in parallel for maximum performance</a:t>
            </a:r>
          </a:p>
          <a:p>
            <a:r>
              <a:rPr lang="en-GB" dirty="0" smtClean="0"/>
              <a:t>Operations exist in space and by default run in parallel</a:t>
            </a:r>
          </a:p>
          <a:p>
            <a:pPr lvl="1"/>
            <a:r>
              <a:rPr lang="en-GB" dirty="0" smtClean="0"/>
              <a:t>their number is limited only by the available space</a:t>
            </a:r>
          </a:p>
          <a:p>
            <a:r>
              <a:rPr lang="en-GB" dirty="0" smtClean="0"/>
              <a:t>All operations can be customized at various levels </a:t>
            </a:r>
          </a:p>
          <a:p>
            <a:pPr lvl="1"/>
            <a:r>
              <a:rPr lang="en-GB" dirty="0" smtClean="0"/>
              <a:t>e.g., from algorithm down to the number representation</a:t>
            </a:r>
          </a:p>
          <a:p>
            <a:r>
              <a:rPr lang="en-GB" dirty="0" smtClean="0"/>
              <a:t>Data sets (actions) streams through the operations</a:t>
            </a:r>
          </a:p>
          <a:p>
            <a:r>
              <a:rPr lang="en-GB" dirty="0" smtClean="0"/>
              <a:t>The data transport and processing can be matched</a:t>
            </a:r>
          </a:p>
          <a:p>
            <a:pPr>
              <a:buNone/>
            </a:pPr>
            <a:endParaRPr lang="en-GB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1 - MaxBlue">
  <a:themeElements>
    <a:clrScheme name="Maxeler">
      <a:dk1>
        <a:srgbClr val="000000"/>
      </a:dk1>
      <a:lt1>
        <a:srgbClr val="FFFFFF"/>
      </a:lt1>
      <a:dk2>
        <a:srgbClr val="535353"/>
      </a:dk2>
      <a:lt2>
        <a:srgbClr val="FFFFFF"/>
      </a:lt2>
      <a:accent1>
        <a:srgbClr val="005089"/>
      </a:accent1>
      <a:accent2>
        <a:srgbClr val="FFFFFF"/>
      </a:accent2>
      <a:accent3>
        <a:srgbClr val="A6A6A6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2 - Orange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tion 3 - Green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ection 4 - Purple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ection 5 - Red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ection 6 - Aqua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ection 7 - Yellow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MaxTemplate_July15_2011</Template>
  <TotalTime>4741</TotalTime>
  <Words>1087</Words>
  <Application>Microsoft Office PowerPoint</Application>
  <PresentationFormat>On-screen Show (4:3)</PresentationFormat>
  <Paragraphs>234</Paragraphs>
  <Slides>18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Section 1 - MaxBlue</vt:lpstr>
      <vt:lpstr>MaxBlue slides - wave footer</vt:lpstr>
      <vt:lpstr>Section 2 - Orange</vt:lpstr>
      <vt:lpstr>Section 3 - Green</vt:lpstr>
      <vt:lpstr>Section 4 - Purple</vt:lpstr>
      <vt:lpstr>Section 5 - Red</vt:lpstr>
      <vt:lpstr>Section 6 - Aqua</vt:lpstr>
      <vt:lpstr>Section 7 - Yellow</vt:lpstr>
      <vt:lpstr>PowerPoint Presentation</vt:lpstr>
      <vt:lpstr>Outline</vt:lpstr>
      <vt:lpstr>OpenSPL Introduction Video</vt:lpstr>
      <vt:lpstr>Temporal Computing (1D)</vt:lpstr>
      <vt:lpstr>Spatial Computing (2D)</vt:lpstr>
      <vt:lpstr>OpenSPL</vt:lpstr>
      <vt:lpstr>PowerPoint Presentation</vt:lpstr>
      <vt:lpstr>OpenSPL - Why Now?</vt:lpstr>
      <vt:lpstr>OpenSPL Basics</vt:lpstr>
      <vt:lpstr>OpenSPL Models</vt:lpstr>
      <vt:lpstr>OpenSPL Machine</vt:lpstr>
      <vt:lpstr>OpenSPL Example: X2 + 30</vt:lpstr>
      <vt:lpstr>OpenSPL Example: Moving Average</vt:lpstr>
      <vt:lpstr>OpenSPL Example: Choices</vt:lpstr>
      <vt:lpstr>Spatial Arithmetic</vt:lpstr>
      <vt:lpstr>Spatial Arithmetic at All Levels</vt:lpstr>
      <vt:lpstr>Benchmarking Spatial Computers</vt:lpstr>
      <vt:lpstr>SCS Implementation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 Collicutt</dc:creator>
  <cp:lastModifiedBy>Nemanja</cp:lastModifiedBy>
  <cp:revision>246</cp:revision>
  <dcterms:created xsi:type="dcterms:W3CDTF">2011-07-15T19:39:06Z</dcterms:created>
  <dcterms:modified xsi:type="dcterms:W3CDTF">2014-04-02T09:45:56Z</dcterms:modified>
</cp:coreProperties>
</file>