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9"/>
  </p:notes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23" r:id="rId12"/>
    <p:sldId id="324" r:id="rId13"/>
    <p:sldId id="257" r:id="rId14"/>
    <p:sldId id="305" r:id="rId15"/>
    <p:sldId id="260" r:id="rId16"/>
    <p:sldId id="262" r:id="rId17"/>
    <p:sldId id="264" r:id="rId18"/>
    <p:sldId id="263" r:id="rId19"/>
    <p:sldId id="261" r:id="rId20"/>
    <p:sldId id="265" r:id="rId21"/>
    <p:sldId id="266" r:id="rId22"/>
    <p:sldId id="267" r:id="rId23"/>
    <p:sldId id="284" r:id="rId24"/>
    <p:sldId id="282" r:id="rId25"/>
    <p:sldId id="258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83" r:id="rId34"/>
    <p:sldId id="278" r:id="rId35"/>
    <p:sldId id="279" r:id="rId36"/>
    <p:sldId id="280" r:id="rId37"/>
    <p:sldId id="281" r:id="rId38"/>
    <p:sldId id="277" r:id="rId39"/>
    <p:sldId id="285" r:id="rId40"/>
    <p:sldId id="286" r:id="rId41"/>
    <p:sldId id="259" r:id="rId42"/>
    <p:sldId id="298" r:id="rId43"/>
    <p:sldId id="299" r:id="rId44"/>
    <p:sldId id="289" r:id="rId45"/>
    <p:sldId id="300" r:id="rId46"/>
    <p:sldId id="301" r:id="rId47"/>
    <p:sldId id="302" r:id="rId48"/>
    <p:sldId id="303" r:id="rId49"/>
    <p:sldId id="275" r:id="rId50"/>
    <p:sldId id="304" r:id="rId51"/>
    <p:sldId id="311" r:id="rId52"/>
    <p:sldId id="276" r:id="rId53"/>
    <p:sldId id="306" r:id="rId54"/>
    <p:sldId id="290" r:id="rId55"/>
    <p:sldId id="307" r:id="rId56"/>
    <p:sldId id="312" r:id="rId57"/>
    <p:sldId id="308" r:id="rId58"/>
    <p:sldId id="309" r:id="rId59"/>
    <p:sldId id="310" r:id="rId60"/>
    <p:sldId id="287" r:id="rId61"/>
    <p:sldId id="314" r:id="rId62"/>
    <p:sldId id="315" r:id="rId63"/>
    <p:sldId id="313" r:id="rId64"/>
    <p:sldId id="317" r:id="rId65"/>
    <p:sldId id="318" r:id="rId66"/>
    <p:sldId id="319" r:id="rId67"/>
    <p:sldId id="316" r:id="rId68"/>
    <p:sldId id="322" r:id="rId69"/>
    <p:sldId id="320" r:id="rId70"/>
    <p:sldId id="321" r:id="rId71"/>
    <p:sldId id="288" r:id="rId72"/>
    <p:sldId id="326" r:id="rId73"/>
    <p:sldId id="327" r:id="rId74"/>
    <p:sldId id="329" r:id="rId75"/>
    <p:sldId id="328" r:id="rId76"/>
    <p:sldId id="330" r:id="rId77"/>
    <p:sldId id="331" r:id="rId78"/>
    <p:sldId id="332" r:id="rId79"/>
    <p:sldId id="333" r:id="rId80"/>
    <p:sldId id="291" r:id="rId81"/>
    <p:sldId id="293" r:id="rId82"/>
    <p:sldId id="292" r:id="rId83"/>
    <p:sldId id="294" r:id="rId84"/>
    <p:sldId id="295" r:id="rId85"/>
    <p:sldId id="296" r:id="rId86"/>
    <p:sldId id="297" r:id="rId87"/>
    <p:sldId id="325" r:id="rId8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99" autoAdjust="0"/>
  </p:normalViewPr>
  <p:slideViewPr>
    <p:cSldViewPr>
      <p:cViewPr>
        <p:scale>
          <a:sx n="100" d="100"/>
          <a:sy n="100" d="100"/>
        </p:scale>
        <p:origin x="-193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2A33C-AC4F-4E26-B5C3-97BB69A29BA6}" type="datetimeFigureOut">
              <a:rPr lang="en-US" smtClean="0"/>
              <a:pPr/>
              <a:t>5/3/2012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B42DB-1CA3-4D35-8427-7BABCF53B7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B42DB-1CA3-4D35-8427-7BABCF53B7B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A81414-3D8E-460E-B22F-858709C67955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09600" y="3505200"/>
            <a:ext cx="7924800" cy="45719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3190CD-CFCD-46CB-981F-F4129B291BED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1143000"/>
            <a:ext cx="5334000" cy="762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806D34-9F39-4A3A-96B1-96557E6FE956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FD82C2-0913-4CE4-BBC2-9455200E6A7D}" type="datetime1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143000"/>
            <a:ext cx="5334000" cy="762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6553200" y="0"/>
            <a:ext cx="2590800" cy="381000"/>
          </a:xfrm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pPr lvl="0"/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68DAF-1F0A-4DFA-A8BC-0E8AE4465830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61F08-D9C7-43B7-9191-2B46A90D178A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2F94AB-8BCA-44B8-B278-634D14F4BEA3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200" y="1143000"/>
            <a:ext cx="5334000" cy="762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EEE56-3FAB-4DF4-B3DB-846B2C365A8A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1689C-764F-44C0-8A13-FAD95ECEFFCC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39D82E-0614-42C2-B58B-0FFA8CCD3799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7759F9-B142-41CA-A74B-231766853A92}" type="datetime1">
              <a:rPr lang="en-US" smtClean="0"/>
              <a:pPr/>
              <a:t>5/3/2012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62000" y="5562600"/>
            <a:ext cx="3802003" cy="103490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36689" y="6118579"/>
            <a:ext cx="3886200" cy="5870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6095999"/>
            <a:ext cx="3402314" cy="776121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>
            <a:stCxn id="14" idx="0"/>
            <a:endCxn id="14" idx="4"/>
          </p:cNvCxnSpPr>
          <p:nvPr/>
        </p:nvCxnSpPr>
        <p:spPr>
          <a:xfrm rot="16200000" flipH="1">
            <a:off x="1307054" y="4782902"/>
            <a:ext cx="776121" cy="3402314"/>
          </a:xfrm>
          <a:prstGeom prst="line">
            <a:avLst/>
          </a:prstGeom>
          <a:noFill/>
          <a:ln w="2857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426368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826D146-BBE9-46A1-8148-A49DF720F888}" type="datetime1">
              <a:rPr lang="en-US" smtClean="0"/>
              <a:pPr/>
              <a:t>5/3/2012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7" name="Freeform 16"/>
          <p:cNvSpPr/>
          <p:nvPr userDrawn="1"/>
        </p:nvSpPr>
        <p:spPr>
          <a:xfrm>
            <a:off x="95956" y="722489"/>
            <a:ext cx="132644" cy="5144911"/>
          </a:xfrm>
          <a:custGeom>
            <a:avLst/>
            <a:gdLst>
              <a:gd name="connsiteX0" fmla="*/ 389466 w 389466"/>
              <a:gd name="connsiteY0" fmla="*/ 0 h 5840118"/>
              <a:gd name="connsiteX1" fmla="*/ 95955 w 389466"/>
              <a:gd name="connsiteY1" fmla="*/ 914400 h 5840118"/>
              <a:gd name="connsiteX2" fmla="*/ 299155 w 389466"/>
              <a:gd name="connsiteY2" fmla="*/ 2348089 h 5840118"/>
              <a:gd name="connsiteX3" fmla="*/ 16933 w 389466"/>
              <a:gd name="connsiteY3" fmla="*/ 3815644 h 5840118"/>
              <a:gd name="connsiteX4" fmla="*/ 197555 w 389466"/>
              <a:gd name="connsiteY4" fmla="*/ 5542844 h 5840118"/>
              <a:gd name="connsiteX5" fmla="*/ 186266 w 389466"/>
              <a:gd name="connsiteY5" fmla="*/ 5599289 h 584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9466" h="5840118">
                <a:moveTo>
                  <a:pt x="389466" y="0"/>
                </a:moveTo>
                <a:cubicBezTo>
                  <a:pt x="250236" y="261526"/>
                  <a:pt x="111007" y="523052"/>
                  <a:pt x="95955" y="914400"/>
                </a:cubicBezTo>
                <a:cubicBezTo>
                  <a:pt x="80903" y="1305748"/>
                  <a:pt x="312325" y="1864548"/>
                  <a:pt x="299155" y="2348089"/>
                </a:cubicBezTo>
                <a:cubicBezTo>
                  <a:pt x="285985" y="2831630"/>
                  <a:pt x="33866" y="3283185"/>
                  <a:pt x="16933" y="3815644"/>
                </a:cubicBezTo>
                <a:cubicBezTo>
                  <a:pt x="0" y="4348103"/>
                  <a:pt x="169333" y="5245570"/>
                  <a:pt x="197555" y="5542844"/>
                </a:cubicBezTo>
                <a:cubicBezTo>
                  <a:pt x="225777" y="5840118"/>
                  <a:pt x="206021" y="5719703"/>
                  <a:pt x="186266" y="5599289"/>
                </a:cubicBezTo>
              </a:path>
            </a:pathLst>
          </a:custGeom>
          <a:effectLst>
            <a:outerShdw blurRad="76200" dist="50800" dir="5400000" algn="ctr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 userDrawn="1"/>
        </p:nvSpPr>
        <p:spPr>
          <a:xfrm>
            <a:off x="152400" y="703674"/>
            <a:ext cx="124178" cy="5163726"/>
          </a:xfrm>
          <a:custGeom>
            <a:avLst/>
            <a:gdLst>
              <a:gd name="connsiteX0" fmla="*/ 101600 w 129822"/>
              <a:gd name="connsiteY0" fmla="*/ 52682 h 5900326"/>
              <a:gd name="connsiteX1" fmla="*/ 101600 w 129822"/>
              <a:gd name="connsiteY1" fmla="*/ 176859 h 5900326"/>
              <a:gd name="connsiteX2" fmla="*/ 112888 w 129822"/>
              <a:gd name="connsiteY2" fmla="*/ 1113837 h 5900326"/>
              <a:gd name="connsiteX3" fmla="*/ 11288 w 129822"/>
              <a:gd name="connsiteY3" fmla="*/ 1949215 h 5900326"/>
              <a:gd name="connsiteX4" fmla="*/ 124177 w 129822"/>
              <a:gd name="connsiteY4" fmla="*/ 3123259 h 5900326"/>
              <a:gd name="connsiteX5" fmla="*/ 45155 w 129822"/>
              <a:gd name="connsiteY5" fmla="*/ 4466637 h 5900326"/>
              <a:gd name="connsiteX6" fmla="*/ 11288 w 129822"/>
              <a:gd name="connsiteY6" fmla="*/ 5866459 h 5900326"/>
              <a:gd name="connsiteX7" fmla="*/ 11288 w 129822"/>
              <a:gd name="connsiteY7" fmla="*/ 5866459 h 5900326"/>
              <a:gd name="connsiteX8" fmla="*/ 0 w 129822"/>
              <a:gd name="connsiteY8" fmla="*/ 5900326 h 5900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822" h="5900326">
                <a:moveTo>
                  <a:pt x="101600" y="52682"/>
                </a:moveTo>
                <a:cubicBezTo>
                  <a:pt x="100659" y="26341"/>
                  <a:pt x="99719" y="0"/>
                  <a:pt x="101600" y="176859"/>
                </a:cubicBezTo>
                <a:cubicBezTo>
                  <a:pt x="103481" y="353718"/>
                  <a:pt x="127940" y="818444"/>
                  <a:pt x="112888" y="1113837"/>
                </a:cubicBezTo>
                <a:cubicBezTo>
                  <a:pt x="97836" y="1409230"/>
                  <a:pt x="9407" y="1614311"/>
                  <a:pt x="11288" y="1949215"/>
                </a:cubicBezTo>
                <a:cubicBezTo>
                  <a:pt x="13169" y="2284119"/>
                  <a:pt x="118532" y="2703689"/>
                  <a:pt x="124177" y="3123259"/>
                </a:cubicBezTo>
                <a:cubicBezTo>
                  <a:pt x="129822" y="3542829"/>
                  <a:pt x="63970" y="4009437"/>
                  <a:pt x="45155" y="4466637"/>
                </a:cubicBezTo>
                <a:cubicBezTo>
                  <a:pt x="26340" y="4923837"/>
                  <a:pt x="11288" y="5866459"/>
                  <a:pt x="11288" y="5866459"/>
                </a:cubicBezTo>
                <a:lnTo>
                  <a:pt x="11288" y="5866459"/>
                </a:lnTo>
                <a:lnTo>
                  <a:pt x="0" y="5900326"/>
                </a:lnTo>
              </a:path>
            </a:pathLst>
          </a:custGeom>
          <a:ln>
            <a:solidFill>
              <a:schemeClr val="bg2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Freeform 19"/>
          <p:cNvSpPr/>
          <p:nvPr userDrawn="1"/>
        </p:nvSpPr>
        <p:spPr>
          <a:xfrm>
            <a:off x="112889" y="801511"/>
            <a:ext cx="193792" cy="5034845"/>
          </a:xfrm>
          <a:custGeom>
            <a:avLst/>
            <a:gdLst>
              <a:gd name="connsiteX0" fmla="*/ 45155 w 193792"/>
              <a:gd name="connsiteY0" fmla="*/ 0 h 5034845"/>
              <a:gd name="connsiteX1" fmla="*/ 101600 w 193792"/>
              <a:gd name="connsiteY1" fmla="*/ 711200 h 5034845"/>
              <a:gd name="connsiteX2" fmla="*/ 180622 w 193792"/>
              <a:gd name="connsiteY2" fmla="*/ 1535289 h 5034845"/>
              <a:gd name="connsiteX3" fmla="*/ 22578 w 193792"/>
              <a:gd name="connsiteY3" fmla="*/ 2630311 h 5034845"/>
              <a:gd name="connsiteX4" fmla="*/ 124178 w 193792"/>
              <a:gd name="connsiteY4" fmla="*/ 3635022 h 5034845"/>
              <a:gd name="connsiteX5" fmla="*/ 0 w 193792"/>
              <a:gd name="connsiteY5" fmla="*/ 5034845 h 5034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792" h="5034845">
                <a:moveTo>
                  <a:pt x="45155" y="0"/>
                </a:moveTo>
                <a:cubicBezTo>
                  <a:pt x="62088" y="227659"/>
                  <a:pt x="79022" y="455319"/>
                  <a:pt x="101600" y="711200"/>
                </a:cubicBezTo>
                <a:cubicBezTo>
                  <a:pt x="124178" y="967082"/>
                  <a:pt x="193792" y="1215437"/>
                  <a:pt x="180622" y="1535289"/>
                </a:cubicBezTo>
                <a:cubicBezTo>
                  <a:pt x="167452" y="1855141"/>
                  <a:pt x="31985" y="2280356"/>
                  <a:pt x="22578" y="2630311"/>
                </a:cubicBezTo>
                <a:cubicBezTo>
                  <a:pt x="13171" y="2980266"/>
                  <a:pt x="127941" y="3234266"/>
                  <a:pt x="124178" y="3635022"/>
                </a:cubicBezTo>
                <a:cubicBezTo>
                  <a:pt x="120415" y="4035778"/>
                  <a:pt x="60207" y="4535311"/>
                  <a:pt x="0" y="5034845"/>
                </a:cubicBezTo>
              </a:path>
            </a:pathLst>
          </a:custGeom>
          <a:effectLst>
            <a:outerShdw blurRad="50800" dist="38100" algn="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8153400" y="6446966"/>
            <a:ext cx="9144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B6F15528-21DE-4FAA-801E-634DDDAF4B2B}" type="slidenum">
              <a:rPr lang="en-US" sz="1200" smtClean="0"/>
              <a:pPr algn="r"/>
              <a:t>‹#›</a:t>
            </a:fld>
            <a:r>
              <a:rPr lang="en-US" sz="1200" dirty="0" smtClean="0"/>
              <a:t>/x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Selected </a:t>
            </a:r>
            <a:br>
              <a:rPr lang="en-US" dirty="0" smtClean="0"/>
            </a:br>
            <a:r>
              <a:rPr lang="en-US" dirty="0" err="1" smtClean="0"/>
              <a:t>MaxCompiler</a:t>
            </a:r>
            <a:r>
              <a:rPr lang="en-US" dirty="0" smtClean="0"/>
              <a:t>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Sasa</a:t>
            </a:r>
            <a:r>
              <a:rPr lang="en-US" dirty="0" smtClean="0"/>
              <a:t> </a:t>
            </a:r>
            <a:r>
              <a:rPr lang="en-US" dirty="0" err="1" smtClean="0"/>
              <a:t>Stojanovic</a:t>
            </a:r>
            <a:endParaRPr lang="en-US" dirty="0" smtClean="0"/>
          </a:p>
          <a:p>
            <a:r>
              <a:rPr lang="en-US" dirty="0" smtClean="0"/>
              <a:t>stojsasa@etf.rs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Java to configure </a:t>
            </a:r>
            <a:r>
              <a:rPr lang="en-US" dirty="0" err="1" smtClean="0"/>
              <a:t>Maxeler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dirty="0" smtClean="0"/>
              <a:t>C to program the host!</a:t>
            </a:r>
          </a:p>
          <a:p>
            <a:endParaRPr lang="en-US" dirty="0" smtClean="0"/>
          </a:p>
          <a:p>
            <a:r>
              <a:rPr lang="en-US" dirty="0" smtClean="0"/>
              <a:t>One or more </a:t>
            </a:r>
            <a:r>
              <a:rPr lang="en-US" dirty="0" smtClean="0"/>
              <a:t>kernels!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Only one </a:t>
            </a:r>
            <a:r>
              <a:rPr lang="en-US" dirty="0" smtClean="0"/>
              <a:t>manager!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theory,</a:t>
            </a:r>
            <a:br>
              <a:rPr lang="en-US" dirty="0" smtClean="0"/>
            </a:br>
            <a:r>
              <a:rPr lang="en-US" dirty="0" smtClean="0"/>
              <a:t>   Simulator builder not needed</a:t>
            </a:r>
            <a:br>
              <a:rPr lang="en-US" dirty="0" smtClean="0"/>
            </a:br>
            <a:r>
              <a:rPr lang="en-US" dirty="0" smtClean="0"/>
              <a:t>   if a card is used.</a:t>
            </a:r>
            <a:br>
              <a:rPr lang="en-US" dirty="0" smtClean="0"/>
            </a:br>
            <a:r>
              <a:rPr lang="en-US" dirty="0" smtClean="0"/>
              <a:t>In practice,</a:t>
            </a:r>
            <a:br>
              <a:rPr lang="en-US" dirty="0" smtClean="0"/>
            </a:br>
            <a:r>
              <a:rPr lang="en-US" dirty="0" smtClean="0"/>
              <a:t>   you need it </a:t>
            </a:r>
            <a:r>
              <a:rPr lang="en-US" dirty="0" smtClean="0"/>
              <a:t>until the</a:t>
            </a:r>
            <a:r>
              <a:rPr lang="en-US" dirty="0" smtClean="0"/>
              <a:t> </a:t>
            </a:r>
            <a:r>
              <a:rPr lang="en-US" dirty="0" smtClean="0"/>
              <a:t>testing is over,</a:t>
            </a:r>
            <a:br>
              <a:rPr lang="en-US" dirty="0" smtClean="0"/>
            </a:br>
            <a:r>
              <a:rPr lang="en-US" dirty="0" smtClean="0"/>
              <a:t>   since the compilation process </a:t>
            </a:r>
            <a:r>
              <a:rPr lang="en-US" dirty="0" smtClean="0"/>
              <a:t>is slow, for </a:t>
            </a:r>
            <a:r>
              <a:rPr lang="en-US" dirty="0" smtClean="0"/>
              <a:t>hardware,</a:t>
            </a:r>
            <a:br>
              <a:rPr lang="en-US" dirty="0" smtClean="0"/>
            </a:br>
            <a:r>
              <a:rPr lang="en-US" dirty="0" smtClean="0"/>
              <a:t>   and fast, for software (simulator).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N.B.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E#1: Hello world</a:t>
            </a:r>
          </a:p>
          <a:p>
            <a:r>
              <a:rPr lang="en-US" dirty="0" smtClean="0"/>
              <a:t>E#2: Vector addition</a:t>
            </a:r>
          </a:p>
          <a:p>
            <a:r>
              <a:rPr lang="en-US" dirty="0" smtClean="0"/>
              <a:t>E#3: Type mixing</a:t>
            </a:r>
          </a:p>
          <a:p>
            <a:r>
              <a:rPr lang="en-US" dirty="0" smtClean="0"/>
              <a:t>E#4: Addition of a constant and a vector</a:t>
            </a:r>
          </a:p>
          <a:p>
            <a:r>
              <a:rPr lang="en-US" dirty="0" smtClean="0"/>
              <a:t>E#5: Input/output control</a:t>
            </a:r>
          </a:p>
          <a:p>
            <a:r>
              <a:rPr lang="en-US" dirty="0" smtClean="0"/>
              <a:t>E#6: Conditional execution</a:t>
            </a:r>
          </a:p>
          <a:p>
            <a:r>
              <a:rPr lang="en-US" dirty="0" smtClean="0"/>
              <a:t>E#7: Moving average 1D</a:t>
            </a:r>
          </a:p>
          <a:p>
            <a:r>
              <a:rPr lang="en-US" dirty="0" smtClean="0"/>
              <a:t>E#8: Moving average 2D</a:t>
            </a:r>
          </a:p>
          <a:p>
            <a:r>
              <a:rPr lang="en-US" dirty="0" smtClean="0"/>
              <a:t>E#9: Array summation </a:t>
            </a:r>
          </a:p>
          <a:p>
            <a:r>
              <a:rPr lang="en-US" dirty="0" smtClean="0"/>
              <a:t>E#10: Optimization of E#9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                            1/2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E#11: TBD</a:t>
            </a:r>
          </a:p>
          <a:p>
            <a:r>
              <a:rPr lang="en-US" dirty="0" smtClean="0"/>
              <a:t>E#12: TBD</a:t>
            </a:r>
          </a:p>
          <a:p>
            <a:r>
              <a:rPr lang="en-US" dirty="0" smtClean="0"/>
              <a:t>E#13: TBD</a:t>
            </a:r>
          </a:p>
          <a:p>
            <a:r>
              <a:rPr lang="en-US" dirty="0" smtClean="0"/>
              <a:t>E#14: TBD</a:t>
            </a:r>
          </a:p>
          <a:p>
            <a:r>
              <a:rPr lang="en-US" dirty="0" smtClean="0"/>
              <a:t>E#15: TBD</a:t>
            </a:r>
          </a:p>
          <a:p>
            <a:r>
              <a:rPr lang="en-US" dirty="0" smtClean="0"/>
              <a:t>E#16: TBD</a:t>
            </a:r>
          </a:p>
          <a:p>
            <a:r>
              <a:rPr lang="en-US" dirty="0" smtClean="0"/>
              <a:t>E#17: TBD</a:t>
            </a:r>
          </a:p>
          <a:p>
            <a:r>
              <a:rPr lang="en-US" dirty="0" smtClean="0"/>
              <a:t>E#18: TBD</a:t>
            </a:r>
          </a:p>
          <a:p>
            <a:r>
              <a:rPr lang="en-US" dirty="0" smtClean="0"/>
              <a:t>E#19: TBD</a:t>
            </a:r>
          </a:p>
          <a:p>
            <a:r>
              <a:rPr lang="en-US" dirty="0" smtClean="0"/>
              <a:t>E#20: TBD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                        2/2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9"/>
            <a:ext cx="8991600" cy="43860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Write a program that sends the “Hello World!” string</a:t>
            </a:r>
            <a:br>
              <a:rPr lang="en-US" dirty="0" smtClean="0"/>
            </a:br>
            <a:r>
              <a:rPr lang="en-US" dirty="0" smtClean="0"/>
              <a:t>to the MAX2 card, for the MAX2 card kernel</a:t>
            </a:r>
            <a:br>
              <a:rPr lang="en-US" dirty="0" smtClean="0"/>
            </a:br>
            <a:r>
              <a:rPr lang="en-US" dirty="0" smtClean="0"/>
              <a:t>to return it back to the host.</a:t>
            </a:r>
          </a:p>
          <a:p>
            <a:endParaRPr lang="en-US" dirty="0" smtClean="0"/>
          </a:p>
          <a:p>
            <a:r>
              <a:rPr lang="en-US" dirty="0" smtClean="0"/>
              <a:t>To be learned through this example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How to make the configuration of the accelerator (MAX2 card) using Java:</a:t>
            </a:r>
            <a:endParaRPr lang="en-US" dirty="0" smtClean="0"/>
          </a:p>
          <a:p>
            <a:pPr lvl="2"/>
            <a:r>
              <a:rPr lang="en-US" dirty="0" smtClean="0"/>
              <a:t>How to make a simple </a:t>
            </a:r>
            <a:r>
              <a:rPr lang="en-US" dirty="0" smtClean="0"/>
              <a:t>kernel (ops description) using Java (the only language),</a:t>
            </a:r>
            <a:endParaRPr lang="en-US" dirty="0" smtClean="0"/>
          </a:p>
          <a:p>
            <a:pPr lvl="2"/>
            <a:r>
              <a:rPr lang="en-US" dirty="0" smtClean="0"/>
              <a:t>How </a:t>
            </a:r>
            <a:r>
              <a:rPr lang="en-US" dirty="0" smtClean="0"/>
              <a:t>to </a:t>
            </a:r>
            <a:r>
              <a:rPr lang="en-US" dirty="0" smtClean="0"/>
              <a:t>write </a:t>
            </a:r>
            <a:r>
              <a:rPr lang="en-US" dirty="0" smtClean="0"/>
              <a:t>the standard </a:t>
            </a:r>
            <a:r>
              <a:rPr lang="en-US" dirty="0" smtClean="0"/>
              <a:t>manager (</a:t>
            </a:r>
            <a:r>
              <a:rPr lang="en-US" dirty="0" err="1" smtClean="0"/>
              <a:t>config</a:t>
            </a:r>
            <a:r>
              <a:rPr lang="en-US" dirty="0" smtClean="0"/>
              <a:t> description based on kernel(s))</a:t>
            </a:r>
            <a:br>
              <a:rPr lang="en-US" dirty="0" smtClean="0"/>
            </a:br>
            <a:r>
              <a:rPr lang="en-US" dirty="0" smtClean="0"/>
              <a:t>using Java,</a:t>
            </a:r>
            <a:endParaRPr lang="en-US" dirty="0" smtClean="0"/>
          </a:p>
          <a:p>
            <a:pPr lvl="1"/>
            <a:r>
              <a:rPr lang="en-US" dirty="0" smtClean="0"/>
              <a:t>How to test the kernel using a test (</a:t>
            </a:r>
            <a:r>
              <a:rPr lang="en-US" dirty="0" err="1" smtClean="0"/>
              <a:t>code+data</a:t>
            </a:r>
            <a:r>
              <a:rPr lang="en-US" dirty="0" smtClean="0"/>
              <a:t>) written in </a:t>
            </a:r>
            <a:r>
              <a:rPr lang="en-US" dirty="0" smtClean="0"/>
              <a:t>Java,</a:t>
            </a:r>
          </a:p>
          <a:p>
            <a:pPr lvl="1"/>
            <a:r>
              <a:rPr lang="en-US" dirty="0" smtClean="0"/>
              <a:t>How </a:t>
            </a:r>
            <a:r>
              <a:rPr lang="en-US" dirty="0" smtClean="0"/>
              <a:t>to compile the Java code for MAX2,</a:t>
            </a:r>
          </a:p>
          <a:p>
            <a:pPr lvl="1"/>
            <a:r>
              <a:rPr lang="en-US" dirty="0" smtClean="0"/>
              <a:t>How to write a simple C code that </a:t>
            </a:r>
            <a:r>
              <a:rPr lang="en-US" dirty="0" smtClean="0"/>
              <a:t>runs on the host</a:t>
            </a:r>
            <a:br>
              <a:rPr lang="en-US" dirty="0" smtClean="0"/>
            </a:br>
            <a:r>
              <a:rPr lang="en-US" dirty="0" smtClean="0"/>
              <a:t>and triggers </a:t>
            </a:r>
            <a:r>
              <a:rPr lang="en-US" dirty="0" smtClean="0"/>
              <a:t>the kernel,</a:t>
            </a:r>
          </a:p>
          <a:p>
            <a:pPr lvl="2"/>
            <a:r>
              <a:rPr lang="en-US" dirty="0" smtClean="0"/>
              <a:t>How to write the </a:t>
            </a:r>
            <a:r>
              <a:rPr lang="en-US" dirty="0" smtClean="0"/>
              <a:t>C code </a:t>
            </a:r>
            <a:r>
              <a:rPr lang="en-US" dirty="0" smtClean="0"/>
              <a:t>that streams data to the kernel,</a:t>
            </a:r>
          </a:p>
          <a:p>
            <a:pPr lvl="2"/>
            <a:r>
              <a:rPr lang="en-US" dirty="0" smtClean="0"/>
              <a:t>How to write the </a:t>
            </a:r>
            <a:r>
              <a:rPr lang="en-US" dirty="0" smtClean="0"/>
              <a:t>C code </a:t>
            </a:r>
            <a:r>
              <a:rPr lang="en-US" dirty="0" smtClean="0"/>
              <a:t>that accepts data from the kernel,</a:t>
            </a:r>
          </a:p>
          <a:p>
            <a:pPr lvl="1"/>
            <a:r>
              <a:rPr lang="en-US" dirty="0" smtClean="0"/>
              <a:t>How to simulate and execute </a:t>
            </a:r>
            <a:r>
              <a:rPr lang="en-US" dirty="0" smtClean="0"/>
              <a:t>an application program in C</a:t>
            </a:r>
            <a:br>
              <a:rPr lang="en-US" dirty="0" smtClean="0"/>
            </a:br>
            <a:r>
              <a:rPr lang="en-US" dirty="0" smtClean="0"/>
              <a:t>that runs on the host and periodically calls the accelerator.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No.1: Hello World!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One or more kernel </a:t>
            </a:r>
            <a:r>
              <a:rPr lang="en-US" dirty="0" smtClean="0"/>
              <a:t>files, to define operations of the application:</a:t>
            </a:r>
            <a:endParaRPr lang="en-US" dirty="0" smtClean="0"/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&gt;Kernel[&lt;</a:t>
            </a:r>
            <a:r>
              <a:rPr lang="en-US" dirty="0" err="1" smtClean="0"/>
              <a:t>additional_name</a:t>
            </a:r>
            <a:r>
              <a:rPr lang="en-US" dirty="0" smtClean="0"/>
              <a:t>&gt;].java</a:t>
            </a:r>
          </a:p>
          <a:p>
            <a:r>
              <a:rPr lang="en-US" dirty="0" smtClean="0"/>
              <a:t>One (or more) Java file, for simulation </a:t>
            </a:r>
            <a:r>
              <a:rPr lang="en-US" dirty="0" smtClean="0"/>
              <a:t>of </a:t>
            </a:r>
            <a:r>
              <a:rPr lang="en-US" dirty="0" smtClean="0"/>
              <a:t>the kernel(s):</a:t>
            </a:r>
            <a:endParaRPr lang="en-US" dirty="0" smtClean="0"/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&gt;SimRunner.java</a:t>
            </a:r>
          </a:p>
          <a:p>
            <a:r>
              <a:rPr lang="en-US" dirty="0" smtClean="0"/>
              <a:t>One manager </a:t>
            </a:r>
            <a:r>
              <a:rPr lang="en-US" dirty="0" smtClean="0"/>
              <a:t>file for transforming the kernel(s) </a:t>
            </a:r>
            <a:br>
              <a:rPr lang="en-US" dirty="0" smtClean="0"/>
            </a:br>
            <a:r>
              <a:rPr lang="en-US" dirty="0" smtClean="0"/>
              <a:t>into the configuration of the MAX card</a:t>
            </a:r>
            <a:br>
              <a:rPr lang="en-US" dirty="0" smtClean="0"/>
            </a:br>
            <a:r>
              <a:rPr lang="en-US" dirty="0" smtClean="0"/>
              <a:t>(instantiation and connection of kernels):</a:t>
            </a:r>
            <a:endParaRPr lang="en-US" dirty="0" smtClean="0"/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&gt;Manager.java</a:t>
            </a:r>
          </a:p>
          <a:p>
            <a:r>
              <a:rPr lang="en-US" dirty="0" smtClean="0"/>
              <a:t>Simulator builder: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&gt;HostSimBuilder.java</a:t>
            </a:r>
          </a:p>
          <a:p>
            <a:r>
              <a:rPr lang="en-US" dirty="0" smtClean="0"/>
              <a:t>Hardware builder: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&gt;HWBuilder.java</a:t>
            </a:r>
          </a:p>
          <a:p>
            <a:r>
              <a:rPr lang="en-US" dirty="0" smtClean="0"/>
              <a:t>Application code that uses the MAX card accelerator: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app_name</a:t>
            </a:r>
            <a:r>
              <a:rPr lang="en-US" dirty="0" smtClean="0"/>
              <a:t>&gt;</a:t>
            </a:r>
            <a:r>
              <a:rPr lang="en-US" dirty="0" err="1" smtClean="0"/>
              <a:t>HostCode.c</a:t>
            </a:r>
            <a:endParaRPr lang="en-US" dirty="0" smtClean="0"/>
          </a:p>
          <a:p>
            <a:r>
              <a:rPr lang="en-US" dirty="0" err="1" smtClean="0"/>
              <a:t>Makefile</a:t>
            </a:r>
            <a:endParaRPr lang="en-US" dirty="0" smtClean="0"/>
          </a:p>
          <a:p>
            <a:pPr lvl="1"/>
            <a:r>
              <a:rPr lang="en-US" dirty="0" smtClean="0"/>
              <a:t>A script file that defines the compilation related commands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Files in a MAX Project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package ind.z1;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helloKernel</a:t>
            </a:r>
            <a:r>
              <a:rPr lang="en-US" dirty="0" smtClean="0"/>
              <a:t> extends Kernel {</a:t>
            </a:r>
          </a:p>
          <a:p>
            <a:pPr>
              <a:buNone/>
            </a:pPr>
            <a:r>
              <a:rPr lang="en-US" dirty="0" smtClean="0"/>
              <a:t>	public </a:t>
            </a:r>
            <a:r>
              <a:rPr lang="en-US" dirty="0" err="1" smtClean="0"/>
              <a:t>helloKernel</a:t>
            </a:r>
            <a:r>
              <a:rPr lang="en-US" dirty="0" smtClean="0"/>
              <a:t>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// Input: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hwInt</a:t>
            </a:r>
            <a:r>
              <a:rPr lang="en-US" dirty="0" smtClean="0"/>
              <a:t>(8));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x;</a:t>
            </a:r>
          </a:p>
          <a:p>
            <a:pPr>
              <a:buNone/>
            </a:pPr>
            <a:r>
              <a:rPr lang="en-US" dirty="0" smtClean="0"/>
              <a:t>// Output: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hwInt</a:t>
            </a:r>
            <a:r>
              <a:rPr lang="en-US" dirty="0" smtClean="0"/>
              <a:t>(8)); 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example1Kernel.java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800600" y="4343400"/>
            <a:ext cx="228600" cy="76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05400" y="4191000"/>
            <a:ext cx="38862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It is possible to substitute the last three lines with:</a:t>
            </a:r>
          </a:p>
          <a:p>
            <a:pPr algn="ctr"/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hwInt</a:t>
            </a:r>
            <a:r>
              <a:rPr lang="en-US" dirty="0" smtClean="0"/>
              <a:t>(8));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package ind.z1;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helloSimRunner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(“</a:t>
            </a:r>
            <a:r>
              <a:rPr lang="en-US" dirty="0" err="1" smtClean="0"/>
              <a:t>helloSim</a:t>
            </a:r>
            <a:r>
              <a:rPr lang="en-US" dirty="0" smtClean="0"/>
              <a:t>");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helloKernel</a:t>
            </a:r>
            <a:r>
              <a:rPr lang="en-US" dirty="0" smtClean="0"/>
              <a:t> k = new </a:t>
            </a:r>
            <a:r>
              <a:rPr lang="en-US" dirty="0" err="1" smtClean="0"/>
              <a:t>helloKernel</a:t>
            </a:r>
            <a:r>
              <a:rPr lang="en-US" dirty="0" smtClean="0"/>
              <a:t>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2, 3, 4, 5, 6, 7, 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1, 2, 3, 4, 5, 6, 7, 8 };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package ind.z1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com.maxeler.maxcompiler.v1.managers.standard.Manager.IOType;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</a:t>
            </a:r>
            <a:r>
              <a:rPr lang="en-US" dirty="0" smtClean="0"/>
              <a:t>class </a:t>
            </a:r>
            <a:r>
              <a:rPr lang="en-US" dirty="0" err="1" smtClean="0"/>
              <a:t>helloHostSimBuilder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Manager m = new Manager(</a:t>
            </a:r>
            <a:r>
              <a:rPr lang="en-US" dirty="0" err="1" smtClean="0"/>
              <a:t>true,”helloHostSim</a:t>
            </a:r>
            <a:r>
              <a:rPr lang="en-US" dirty="0" smtClean="0"/>
              <a:t>", BOARDMODEL);</a:t>
            </a:r>
          </a:p>
          <a:p>
            <a:pPr>
              <a:buNone/>
            </a:pPr>
            <a:r>
              <a:rPr lang="en-US" dirty="0" smtClean="0"/>
              <a:t>		Kernel k = new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helloKernel</a:t>
            </a:r>
            <a:r>
              <a:rPr lang="en-US" dirty="0" smtClean="0"/>
              <a:t>(</a:t>
            </a:r>
            <a:r>
              <a:rPr lang="en-US" dirty="0" err="1" smtClean="0"/>
              <a:t>m.makeKernelParameters</a:t>
            </a:r>
            <a:r>
              <a:rPr lang="en-US" dirty="0" smtClean="0"/>
              <a:t>(“</a:t>
            </a:r>
            <a:r>
              <a:rPr lang="en-US" dirty="0" err="1" smtClean="0"/>
              <a:t>helloKernel</a:t>
            </a:r>
            <a:r>
              <a:rPr lang="en-US" dirty="0" smtClean="0"/>
              <a:t>"));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m.setIO</a:t>
            </a:r>
            <a:r>
              <a:rPr lang="en-US" dirty="0" smtClean="0"/>
              <a:t>(</a:t>
            </a:r>
            <a:r>
              <a:rPr lang="en-US" dirty="0" err="1" smtClean="0"/>
              <a:t>IOType.ALL_PCIE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example1HostSimBuilder.java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4622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package ind.z1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com.maxeler.maxcompiler.v1.managers.standard.Manager.IOType;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helloHWBuilder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Manager m = new Manager(“hello", BOARDMODEL);</a:t>
            </a:r>
          </a:p>
          <a:p>
            <a:pPr>
              <a:buNone/>
            </a:pPr>
            <a:r>
              <a:rPr lang="en-US" dirty="0" smtClean="0"/>
              <a:t>		Kernel k = new </a:t>
            </a:r>
            <a:r>
              <a:rPr lang="en-US" dirty="0" err="1" smtClean="0"/>
              <a:t>helloKernel</a:t>
            </a:r>
            <a:r>
              <a:rPr lang="en-US" dirty="0" smtClean="0"/>
              <a:t>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m.setIO</a:t>
            </a:r>
            <a:r>
              <a:rPr lang="en-US" dirty="0" smtClean="0"/>
              <a:t>(</a:t>
            </a:r>
            <a:r>
              <a:rPr lang="en-US" dirty="0" err="1" smtClean="0"/>
              <a:t>IOType.ALL_PCIE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example1HwBuilder.java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char data_in1[16] = "Hello world!";</a:t>
            </a:r>
          </a:p>
          <a:p>
            <a:pPr>
              <a:buNone/>
            </a:pPr>
            <a:r>
              <a:rPr lang="en-US" dirty="0" smtClean="0"/>
              <a:t>	char </a:t>
            </a:r>
            <a:r>
              <a:rPr lang="en-US" dirty="0" err="1" smtClean="0"/>
              <a:t>data_out</a:t>
            </a:r>
            <a:r>
              <a:rPr lang="en-US" dirty="0" smtClean="0"/>
              <a:t>[16];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</a:t>
            </a:r>
            <a:r>
              <a:rPr lang="en-US" dirty="0" err="1" smtClean="0"/>
              <a:t>max_maxfile_init_hello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example1HostCode.c         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One has to know</a:t>
            </a:r>
            <a:br>
              <a:rPr lang="en-US" dirty="0" smtClean="0"/>
            </a:br>
            <a:r>
              <a:rPr lang="en-US" dirty="0" smtClean="0"/>
              <a:t>how to program </a:t>
            </a:r>
            <a:r>
              <a:rPr lang="en-US" dirty="0" err="1" smtClean="0"/>
              <a:t>Maxeler</a:t>
            </a:r>
            <a:r>
              <a:rPr lang="en-US" dirty="0" smtClean="0"/>
              <a:t> machines,</a:t>
            </a:r>
            <a:br>
              <a:rPr lang="en-US" dirty="0" smtClean="0"/>
            </a:br>
            <a:r>
              <a:rPr lang="en-US" dirty="0" smtClean="0"/>
              <a:t>in order to get </a:t>
            </a:r>
            <a:br>
              <a:rPr lang="en-US" dirty="0" smtClean="0"/>
            </a:br>
            <a:r>
              <a:rPr lang="en-US" dirty="0" smtClean="0"/>
              <a:t>the best possible speedup out of them!</a:t>
            </a:r>
          </a:p>
          <a:p>
            <a:endParaRPr lang="en-US" dirty="0" smtClean="0"/>
          </a:p>
          <a:p>
            <a:r>
              <a:rPr lang="en-US" dirty="0" smtClean="0"/>
              <a:t>For some applications (G),</a:t>
            </a:r>
            <a:br>
              <a:rPr lang="en-US" dirty="0" smtClean="0"/>
            </a:br>
            <a:r>
              <a:rPr lang="en-US" dirty="0" smtClean="0"/>
              <a:t>there is a large difference between</a:t>
            </a:r>
            <a:br>
              <a:rPr lang="en-US" dirty="0" smtClean="0"/>
            </a:br>
            <a:r>
              <a:rPr lang="en-US" dirty="0" smtClean="0"/>
              <a:t>what an experienced programmer achieves,</a:t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what an </a:t>
            </a:r>
            <a:r>
              <a:rPr lang="en-US" dirty="0" smtClean="0"/>
              <a:t>un-experienced </a:t>
            </a:r>
            <a:r>
              <a:rPr lang="en-US" dirty="0" smtClean="0"/>
              <a:t>one can </a:t>
            </a:r>
            <a:r>
              <a:rPr lang="en-US" dirty="0" smtClean="0"/>
              <a:t>achieve</a:t>
            </a:r>
            <a:r>
              <a:rPr lang="en-US" dirty="0" smtClean="0"/>
              <a:t>!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some other applications (B),</a:t>
            </a:r>
            <a:br>
              <a:rPr lang="en-US" dirty="0" smtClean="0"/>
            </a:br>
            <a:r>
              <a:rPr lang="en-US" dirty="0" smtClean="0"/>
              <a:t>no matter how experienced the programmer is,</a:t>
            </a:r>
            <a:br>
              <a:rPr lang="en-US" dirty="0" smtClean="0"/>
            </a:br>
            <a:r>
              <a:rPr lang="en-US" dirty="0" smtClean="0"/>
              <a:t>the speedup will not be revolutionary</a:t>
            </a:r>
            <a:br>
              <a:rPr lang="en-US" dirty="0" smtClean="0"/>
            </a:br>
            <a:r>
              <a:rPr lang="en-US" dirty="0" smtClean="0"/>
              <a:t>(may be even &lt;1).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How-to? What-to?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("x", data_in1, 16 * </a:t>
            </a:r>
            <a:r>
              <a:rPr lang="en-US" dirty="0" err="1" smtClean="0"/>
              <a:t>sizeof</a:t>
            </a:r>
            <a:r>
              <a:rPr lang="en-US" dirty="0" smtClean="0"/>
              <a:t>(char)),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16 * </a:t>
            </a:r>
            <a:r>
              <a:rPr lang="en-US" dirty="0" err="1" smtClean="0"/>
              <a:t>sizeof</a:t>
            </a:r>
            <a:r>
              <a:rPr lang="en-US" dirty="0" smtClean="0"/>
              <a:t>(char)),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(“</a:t>
            </a:r>
            <a:r>
              <a:rPr lang="en-US" dirty="0" err="1" smtClean="0"/>
              <a:t>helloKernel</a:t>
            </a:r>
            <a:r>
              <a:rPr lang="en-US" dirty="0" smtClean="0"/>
              <a:t>", 16),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example1HostCode.c          2/2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 Root of the project directory tree</a:t>
            </a:r>
          </a:p>
          <a:p>
            <a:pPr>
              <a:buNone/>
            </a:pPr>
            <a:r>
              <a:rPr lang="en-US" dirty="0" smtClean="0"/>
              <a:t>BASEDIR=../../..</a:t>
            </a:r>
          </a:p>
          <a:p>
            <a:pPr>
              <a:buNone/>
            </a:pPr>
            <a:r>
              <a:rPr lang="en-US" dirty="0" smtClean="0"/>
              <a:t># Java package name</a:t>
            </a:r>
          </a:p>
          <a:p>
            <a:pPr>
              <a:buNone/>
            </a:pPr>
            <a:r>
              <a:rPr lang="en-US" dirty="0" smtClean="0"/>
              <a:t>PACKAGE=</a:t>
            </a:r>
            <a:r>
              <a:rPr lang="en-US" dirty="0" err="1" smtClean="0"/>
              <a:t>ind</a:t>
            </a:r>
            <a:r>
              <a:rPr lang="en-US" dirty="0" smtClean="0"/>
              <a:t>/z1</a:t>
            </a:r>
          </a:p>
          <a:p>
            <a:pPr>
              <a:buNone/>
            </a:pPr>
            <a:r>
              <a:rPr lang="en-US" dirty="0" smtClean="0"/>
              <a:t># Application name</a:t>
            </a:r>
          </a:p>
          <a:p>
            <a:pPr>
              <a:buNone/>
            </a:pPr>
            <a:r>
              <a:rPr lang="en-US" dirty="0" smtClean="0"/>
              <a:t>APP=example1</a:t>
            </a:r>
          </a:p>
          <a:p>
            <a:pPr>
              <a:buNone/>
            </a:pPr>
            <a:r>
              <a:rPr lang="en-US" dirty="0" smtClean="0"/>
              <a:t># Names of your </a:t>
            </a:r>
            <a:r>
              <a:rPr lang="en-US" dirty="0" err="1" smtClean="0"/>
              <a:t>maxfiles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HWMAXFILE=$(APP).max</a:t>
            </a:r>
          </a:p>
          <a:p>
            <a:pPr>
              <a:buNone/>
            </a:pPr>
            <a:r>
              <a:rPr lang="en-US" dirty="0" smtClean="0"/>
              <a:t>HOSTSIMMAXFILE=$(APP)HostSim.max</a:t>
            </a:r>
          </a:p>
          <a:p>
            <a:pPr>
              <a:buNone/>
            </a:pPr>
            <a:r>
              <a:rPr lang="en-US" dirty="0" smtClean="0"/>
              <a:t># Java application builders</a:t>
            </a:r>
          </a:p>
          <a:p>
            <a:pPr>
              <a:buNone/>
            </a:pPr>
            <a:r>
              <a:rPr lang="en-US" dirty="0" smtClean="0"/>
              <a:t>HWBUILDER=$(APP)HWBuilder.java</a:t>
            </a:r>
          </a:p>
          <a:p>
            <a:pPr>
              <a:buNone/>
            </a:pPr>
            <a:r>
              <a:rPr lang="en-US" dirty="0" smtClean="0"/>
              <a:t>HOSTSIMBUILDER=$(APP)HostSimBuilder.java</a:t>
            </a:r>
          </a:p>
          <a:p>
            <a:pPr>
              <a:buNone/>
            </a:pPr>
            <a:r>
              <a:rPr lang="en-US" dirty="0" smtClean="0"/>
              <a:t>SIMRUNNER=$(APP)SimRunner.java</a:t>
            </a:r>
          </a:p>
          <a:p>
            <a:pPr>
              <a:buNone/>
            </a:pPr>
            <a:r>
              <a:rPr lang="en-US" dirty="0" smtClean="0"/>
              <a:t># C host code</a:t>
            </a:r>
          </a:p>
          <a:p>
            <a:pPr>
              <a:buNone/>
            </a:pPr>
            <a:r>
              <a:rPr lang="en-US" dirty="0" smtClean="0"/>
              <a:t>HOSTCODE=$(APP)</a:t>
            </a:r>
            <a:r>
              <a:rPr lang="en-US" dirty="0" err="1" smtClean="0"/>
              <a:t>HostCode.c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# Target board</a:t>
            </a:r>
          </a:p>
          <a:p>
            <a:pPr>
              <a:buNone/>
            </a:pPr>
            <a:r>
              <a:rPr lang="en-US" dirty="0" smtClean="0"/>
              <a:t>BOARD_MODEL=23312</a:t>
            </a:r>
          </a:p>
          <a:p>
            <a:pPr>
              <a:buNone/>
            </a:pPr>
            <a:r>
              <a:rPr lang="en-US" dirty="0" smtClean="0"/>
              <a:t># Include the master </a:t>
            </a:r>
            <a:r>
              <a:rPr lang="en-US" dirty="0" err="1" smtClean="0"/>
              <a:t>makefile.include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nullstring</a:t>
            </a:r>
            <a:r>
              <a:rPr lang="en-US" dirty="0" smtClean="0"/>
              <a:t> :=</a:t>
            </a:r>
          </a:p>
          <a:p>
            <a:pPr>
              <a:buNone/>
            </a:pPr>
            <a:r>
              <a:rPr lang="en-US" dirty="0" smtClean="0"/>
              <a:t>space := $(</a:t>
            </a:r>
            <a:r>
              <a:rPr lang="en-US" dirty="0" err="1" smtClean="0"/>
              <a:t>nullstring</a:t>
            </a:r>
            <a:r>
              <a:rPr lang="en-US" dirty="0" smtClean="0"/>
              <a:t>) # comment </a:t>
            </a:r>
          </a:p>
          <a:p>
            <a:pPr>
              <a:buNone/>
            </a:pPr>
            <a:r>
              <a:rPr lang="en-US" dirty="0" smtClean="0"/>
              <a:t>MAXCOMPILERDIR_QUOTE:=$(</a:t>
            </a:r>
            <a:r>
              <a:rPr lang="en-US" dirty="0" err="1" smtClean="0"/>
              <a:t>subst</a:t>
            </a:r>
            <a:r>
              <a:rPr lang="en-US" dirty="0" smtClean="0"/>
              <a:t> $(space),\ ,$(MAXCOMPILERDIR))</a:t>
            </a:r>
          </a:p>
          <a:p>
            <a:pPr>
              <a:buNone/>
            </a:pPr>
            <a:r>
              <a:rPr lang="en-US" dirty="0" smtClean="0"/>
              <a:t>include $(MAXCOMPILERDIR_QUOTE)/examples/common/</a:t>
            </a:r>
            <a:r>
              <a:rPr lang="en-US" dirty="0" err="1" smtClean="0"/>
              <a:t>Makefile.include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9"/>
            <a:ext cx="8839200" cy="316687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package </a:t>
            </a:r>
            <a:r>
              <a:rPr lang="en-US" dirty="0" err="1" smtClean="0"/>
              <a:t>config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com.maxeler.maxcompiler.v1.managers.MAX2BoardModel;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BoardModel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public static final MAX2BoardModel BOARDMODEL = 		MAX2BoardModel.MAX2336B;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BoardModel.java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81112" y="2396331"/>
            <a:ext cx="658177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Floating point numbers - </a:t>
            </a:r>
            <a:r>
              <a:rPr lang="en-US" dirty="0" err="1" smtClean="0"/>
              <a:t>HWFloat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hwFloat</a:t>
            </a:r>
            <a:r>
              <a:rPr lang="en-US" dirty="0" smtClean="0"/>
              <a:t>(</a:t>
            </a:r>
            <a:r>
              <a:rPr lang="en-US" dirty="0" err="1" smtClean="0"/>
              <a:t>exponent_bits</a:t>
            </a:r>
            <a:r>
              <a:rPr lang="en-US" dirty="0" smtClean="0"/>
              <a:t>, </a:t>
            </a:r>
            <a:r>
              <a:rPr lang="en-US" dirty="0" err="1" smtClean="0"/>
              <a:t>mantissa_bits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float ~ </a:t>
            </a:r>
            <a:r>
              <a:rPr lang="en-US" dirty="0" err="1" smtClean="0"/>
              <a:t>hwFloat</a:t>
            </a:r>
            <a:r>
              <a:rPr lang="en-US" dirty="0" smtClean="0"/>
              <a:t>(8,24)</a:t>
            </a:r>
          </a:p>
          <a:p>
            <a:pPr lvl="1"/>
            <a:r>
              <a:rPr lang="en-US" dirty="0" smtClean="0"/>
              <a:t>double ~ </a:t>
            </a:r>
            <a:r>
              <a:rPr lang="en-US" dirty="0" err="1" smtClean="0"/>
              <a:t>hwFloat</a:t>
            </a:r>
            <a:r>
              <a:rPr lang="en-US" dirty="0" smtClean="0"/>
              <a:t>(11,53)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Fixed point numbers - </a:t>
            </a:r>
            <a:r>
              <a:rPr lang="en-US" dirty="0" err="1" smtClean="0"/>
              <a:t>HWFix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hwFix</a:t>
            </a:r>
            <a:r>
              <a:rPr lang="en-US" dirty="0" smtClean="0"/>
              <a:t>(</a:t>
            </a:r>
            <a:r>
              <a:rPr lang="en-US" dirty="0" err="1" smtClean="0"/>
              <a:t>integer_bits</a:t>
            </a:r>
            <a:r>
              <a:rPr lang="en-US" dirty="0" smtClean="0"/>
              <a:t>, </a:t>
            </a:r>
            <a:r>
              <a:rPr lang="en-US" dirty="0" err="1" smtClean="0"/>
              <a:t>fractional_bits</a:t>
            </a:r>
            <a:r>
              <a:rPr lang="en-US" dirty="0" smtClean="0"/>
              <a:t>, </a:t>
            </a:r>
            <a:r>
              <a:rPr lang="en-US" dirty="0" err="1" smtClean="0"/>
              <a:t>sign_mode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SignMode.UNSIGNED</a:t>
            </a:r>
            <a:endParaRPr lang="en-US" dirty="0" smtClean="0"/>
          </a:p>
          <a:p>
            <a:pPr lvl="2"/>
            <a:r>
              <a:rPr lang="en-US" dirty="0" err="1" smtClean="0"/>
              <a:t>SignMode.TWOSCOMPLEMENT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Integers - </a:t>
            </a:r>
            <a:r>
              <a:rPr lang="en-US" dirty="0" err="1" smtClean="0"/>
              <a:t>HWFix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hwInt</a:t>
            </a:r>
            <a:r>
              <a:rPr lang="en-US" dirty="0" smtClean="0"/>
              <a:t>(bits) ~ </a:t>
            </a:r>
            <a:r>
              <a:rPr lang="en-US" dirty="0" err="1" smtClean="0"/>
              <a:t>hwFix</a:t>
            </a:r>
            <a:r>
              <a:rPr lang="en-US" dirty="0" smtClean="0"/>
              <a:t>(bits, 0, </a:t>
            </a:r>
            <a:r>
              <a:rPr lang="en-US" dirty="0" err="1" smtClean="0"/>
              <a:t>SignMode.TWOSCOMPLEMENT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Unsigned integers - </a:t>
            </a:r>
            <a:r>
              <a:rPr lang="en-US" dirty="0" err="1" smtClean="0"/>
              <a:t>HWFix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hwUint</a:t>
            </a:r>
            <a:r>
              <a:rPr lang="en-US" dirty="0" smtClean="0"/>
              <a:t>(bits) ~ </a:t>
            </a:r>
            <a:r>
              <a:rPr lang="en-US" dirty="0" err="1" smtClean="0"/>
              <a:t>hwFix</a:t>
            </a:r>
            <a:r>
              <a:rPr lang="en-US" dirty="0" smtClean="0"/>
              <a:t>(bits, 0, </a:t>
            </a:r>
            <a:r>
              <a:rPr lang="en-US" dirty="0" err="1" smtClean="0"/>
              <a:t>SignMode.UNSIGNED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Boolean – </a:t>
            </a:r>
            <a:r>
              <a:rPr lang="en-US" dirty="0" err="1" smtClean="0"/>
              <a:t>HWFix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hwBool</a:t>
            </a:r>
            <a:r>
              <a:rPr lang="en-US" dirty="0" smtClean="0"/>
              <a:t>() ~ </a:t>
            </a:r>
            <a:r>
              <a:rPr lang="en-US" dirty="0" err="1" smtClean="0"/>
              <a:t>hwFix</a:t>
            </a:r>
            <a:r>
              <a:rPr lang="en-US" dirty="0" smtClean="0"/>
              <a:t>(1, 0, </a:t>
            </a:r>
            <a:r>
              <a:rPr lang="en-US" dirty="0" err="1" smtClean="0"/>
              <a:t>SignMode.UNSIGNED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 ~ true</a:t>
            </a:r>
          </a:p>
          <a:p>
            <a:pPr lvl="1"/>
            <a:r>
              <a:rPr lang="en-US" dirty="0" smtClean="0"/>
              <a:t>2 ~ false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Raw bits – </a:t>
            </a:r>
            <a:r>
              <a:rPr lang="en-US" dirty="0" err="1" smtClean="0"/>
              <a:t>HWRawBits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hwRawBits</a:t>
            </a:r>
            <a:r>
              <a:rPr lang="en-US" dirty="0" smtClean="0"/>
              <a:t>(width)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Primitive 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686800" cy="25572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Write a program </a:t>
            </a:r>
            <a:br>
              <a:rPr lang="en-US" dirty="0" smtClean="0"/>
            </a:br>
            <a:r>
              <a:rPr lang="en-US" dirty="0" smtClean="0"/>
              <a:t>that adds two arrays </a:t>
            </a:r>
            <a:br>
              <a:rPr lang="en-US" dirty="0" smtClean="0"/>
            </a:br>
            <a:r>
              <a:rPr lang="en-US" dirty="0" smtClean="0"/>
              <a:t>of floating point numbers. </a:t>
            </a:r>
          </a:p>
          <a:p>
            <a:r>
              <a:rPr lang="en-US" dirty="0" smtClean="0"/>
              <a:t>Program reads the size of arrays, </a:t>
            </a:r>
            <a:br>
              <a:rPr lang="en-US" dirty="0" smtClean="0"/>
            </a:br>
            <a:r>
              <a:rPr lang="en-US" dirty="0" smtClean="0"/>
              <a:t>makes two </a:t>
            </a:r>
            <a:r>
              <a:rPr lang="en-US" dirty="0" smtClean="0"/>
              <a:t>arrays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 smtClean="0"/>
              <a:t>an arbitrary content (</a:t>
            </a:r>
            <a:r>
              <a:rPr lang="en-US" dirty="0" smtClean="0"/>
              <a:t>test inputs),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adds them using a MAX card.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No. 2: Vector </a:t>
            </a:r>
            <a:r>
              <a:rPr lang="en-US" dirty="0" smtClean="0"/>
              <a:t>Addition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example2Kernel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example2Kernel(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y = </a:t>
            </a:r>
            <a:r>
              <a:rPr lang="en-US" dirty="0" err="1" smtClean="0"/>
              <a:t>io.input</a:t>
            </a:r>
            <a:r>
              <a:rPr lang="en-US" dirty="0" smtClean="0"/>
              <a:t>("y",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y;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ind.z2;</a:t>
            </a:r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example2SimRunner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("example2Sim");</a:t>
            </a:r>
          </a:p>
          <a:p>
            <a:pPr>
              <a:buNone/>
            </a:pPr>
            <a:r>
              <a:rPr lang="en-US" dirty="0" smtClean="0"/>
              <a:t>		example2Kernel k = new example2Kernel(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2, 3, 4, 5, 6, 7, 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("y", 2, 3, 4, 5, 6, 7, 8, 9);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(8);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3, 5, 7, 9, 11, 13, 15, 17 };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package ind.z2;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com.maxeler.maxcompiler.v1.managers.standard.Manager.IOType;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example2HostSimBuilder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Manager m = new Manager(true,"example2HostSim", BOARDMODEL);</a:t>
            </a:r>
          </a:p>
          <a:p>
            <a:pPr>
              <a:buNone/>
            </a:pPr>
            <a:r>
              <a:rPr lang="en-US" dirty="0" smtClean="0"/>
              <a:t>		Kernel k = new example2Kernel(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("example2Kernel")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m.setIO</a:t>
            </a:r>
            <a:r>
              <a:rPr lang="en-US" dirty="0" smtClean="0"/>
              <a:t>(</a:t>
            </a:r>
            <a:r>
              <a:rPr lang="en-US" dirty="0" err="1" smtClean="0"/>
              <a:t>IOType.ALL_PCIE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example2HostSimBuilder.java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package ind.z2;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com.maxeler.maxcompiler.v1.managers.standard.Manager.IOType;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example2HWBuilder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Manager m = new Manager("example2", BOARDMODEL);</a:t>
            </a:r>
          </a:p>
          <a:p>
            <a:pPr>
              <a:buNone/>
            </a:pPr>
            <a:r>
              <a:rPr lang="en-US" dirty="0" smtClean="0"/>
              <a:t>		Kernel k = new example2Kernel(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m.setIO</a:t>
            </a:r>
            <a:r>
              <a:rPr lang="en-US" dirty="0" smtClean="0"/>
              <a:t>(</a:t>
            </a:r>
            <a:r>
              <a:rPr lang="en-US" dirty="0" err="1" smtClean="0"/>
              <a:t>IOType.ALL_PCIE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example2HWBuilder.java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r>
              <a:rPr lang="en-US" dirty="0" err="1" smtClean="0"/>
              <a:t>Lemas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1. The how-to and how-not-to is important to know!</a:t>
            </a:r>
          </a:p>
          <a:p>
            <a:pPr lvl="1"/>
            <a:r>
              <a:rPr lang="en-US" dirty="0" smtClean="0"/>
              <a:t>2. The what-to and what-not-to is important to know!</a:t>
            </a:r>
          </a:p>
          <a:p>
            <a:endParaRPr lang="en-US" dirty="0" smtClean="0"/>
          </a:p>
          <a:p>
            <a:r>
              <a:rPr lang="en-US" dirty="0" smtClean="0"/>
              <a:t>N.B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how-to is taught through</a:t>
            </a:r>
            <a:br>
              <a:rPr lang="en-US" dirty="0" smtClean="0"/>
            </a:br>
            <a:r>
              <a:rPr lang="en-US" dirty="0" smtClean="0"/>
              <a:t>most of the examples to follow </a:t>
            </a:r>
            <a:br>
              <a:rPr lang="en-US" dirty="0" smtClean="0"/>
            </a:br>
            <a:r>
              <a:rPr lang="en-US" dirty="0" smtClean="0"/>
              <a:t>(all </a:t>
            </a:r>
            <a:r>
              <a:rPr lang="en-US" dirty="0" smtClean="0"/>
              <a:t>except</a:t>
            </a:r>
            <a:r>
              <a:rPr lang="en-US" dirty="0" smtClean="0"/>
              <a:t> </a:t>
            </a:r>
            <a:r>
              <a:rPr lang="en-US" dirty="0" smtClean="0"/>
              <a:t>the introductory ones).</a:t>
            </a:r>
          </a:p>
          <a:p>
            <a:pPr lvl="1"/>
            <a:r>
              <a:rPr lang="en-US" dirty="0" smtClean="0"/>
              <a:t>The what-to/what-not-to is taught using a figure.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Lemas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*data_in2, *</a:t>
            </a:r>
            <a:r>
              <a:rPr lang="en-US" dirty="0" err="1" smtClean="0"/>
              <a:t>data_out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array: ");  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lu",&amp;N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data_in2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r>
              <a:rPr lang="en-US" dirty="0" smtClean="0"/>
              <a:t>		data_in2[</a:t>
            </a:r>
            <a:r>
              <a:rPr lang="en-US" dirty="0" err="1" smtClean="0"/>
              <a:t>i</a:t>
            </a:r>
            <a:r>
              <a:rPr lang="en-US" dirty="0" smtClean="0"/>
              <a:t>] = i%3;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example2HostCode.c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max_maxfile_init_example2();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("y", data_in2,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("example2Kernel", N),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i%10 + i%3){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(float)(i%10+i%3),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			break;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example2HostCode.c 2/2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1"/>
            <a:ext cx="8534400" cy="198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 the same as in the example no 2, </a:t>
            </a:r>
            <a:br>
              <a:rPr lang="en-US" dirty="0" smtClean="0"/>
            </a:br>
            <a:r>
              <a:rPr lang="en-US" dirty="0" smtClean="0"/>
              <a:t>with the following modification: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</a:t>
            </a:r>
            <a:r>
              <a:rPr lang="en-US" dirty="0" smtClean="0"/>
              <a:t>input array contains floating </a:t>
            </a:r>
            <a:r>
              <a:rPr lang="en-US" dirty="0" smtClean="0"/>
              <a:t>point </a:t>
            </a:r>
            <a:r>
              <a:rPr lang="en-US" dirty="0" smtClean="0"/>
              <a:t>numbers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the </a:t>
            </a:r>
            <a:r>
              <a:rPr lang="en-US" dirty="0" smtClean="0"/>
              <a:t>other one contains integers.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No. 3: Type Mixing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Casting here means moving data from one form to another,</a:t>
            </a:r>
            <a:br>
              <a:rPr lang="en-US" dirty="0" smtClean="0"/>
            </a:br>
            <a:r>
              <a:rPr lang="en-US" dirty="0" smtClean="0"/>
              <a:t>without changing their essence.</a:t>
            </a:r>
          </a:p>
          <a:p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 smtClean="0"/>
              <a:t>is:</a:t>
            </a:r>
          </a:p>
          <a:p>
            <a:pPr lvl="1"/>
            <a:r>
              <a:rPr lang="en-US" dirty="0" smtClean="0"/>
              <a:t>specified for inputs and outputs,</a:t>
            </a:r>
          </a:p>
          <a:p>
            <a:pPr lvl="1"/>
            <a:r>
              <a:rPr lang="en-US" dirty="0" smtClean="0"/>
              <a:t>propagated from inputs, down the </a:t>
            </a:r>
            <a:r>
              <a:rPr lang="en-US" dirty="0" smtClean="0"/>
              <a:t>dataflow graph </a:t>
            </a:r>
            <a:r>
              <a:rPr lang="en-US" dirty="0" smtClean="0"/>
              <a:t>to outputs,</a:t>
            </a:r>
          </a:p>
          <a:p>
            <a:pPr lvl="1"/>
            <a:r>
              <a:rPr lang="en-US" dirty="0" smtClean="0"/>
              <a:t>used to check that output stream has correct type.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conversion is needed, </a:t>
            </a:r>
            <a:br>
              <a:rPr lang="en-US" dirty="0" smtClean="0"/>
            </a:br>
            <a:r>
              <a:rPr lang="en-US" dirty="0" smtClean="0"/>
              <a:t>explicit conversion (cast) is required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 to do it?</a:t>
            </a:r>
          </a:p>
          <a:p>
            <a:pPr lvl="1"/>
            <a:r>
              <a:rPr lang="en-US" dirty="0" smtClean="0"/>
              <a:t>use the method cast in class </a:t>
            </a:r>
            <a:r>
              <a:rPr lang="en-US" dirty="0" err="1" smtClean="0"/>
              <a:t>HWVar</a:t>
            </a:r>
            <a:r>
              <a:rPr lang="en-US" dirty="0" smtClean="0"/>
              <a:t>,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Additional hardware required</a:t>
            </a:r>
            <a:br>
              <a:rPr lang="en-US" dirty="0" smtClean="0"/>
            </a:br>
            <a:r>
              <a:rPr lang="en-US" dirty="0" smtClean="0"/>
              <a:t>(especially for conversion to or from floating point numbers),</a:t>
            </a:r>
          </a:p>
          <a:p>
            <a:pPr lvl="1"/>
            <a:r>
              <a:rPr lang="en-US" dirty="0" smtClean="0"/>
              <a:t>introduces additional latency.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Cast between a floating point number and an integer number </a:t>
            </a:r>
            <a:br>
              <a:rPr lang="en-US" dirty="0" smtClean="0"/>
            </a:br>
            <a:r>
              <a:rPr lang="en-US" dirty="0" smtClean="0"/>
              <a:t>is done by rounding to the nearest integer!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Conversion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ind.z3;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example3Kernel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example3Kernel(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y = </a:t>
            </a:r>
            <a:r>
              <a:rPr lang="en-US" dirty="0" err="1" smtClean="0"/>
              <a:t>io.input</a:t>
            </a:r>
            <a:r>
              <a:rPr lang="en-US" dirty="0" smtClean="0"/>
              <a:t>("y", </a:t>
            </a:r>
            <a:r>
              <a:rPr lang="en-US" dirty="0" err="1" smtClean="0">
                <a:solidFill>
                  <a:schemeClr val="accent2"/>
                </a:solidFill>
              </a:rPr>
              <a:t>hwInt</a:t>
            </a:r>
            <a:r>
              <a:rPr lang="en-US" dirty="0" smtClean="0">
                <a:solidFill>
                  <a:schemeClr val="accent2"/>
                </a:solidFill>
              </a:rPr>
              <a:t>(32)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</a:t>
            </a:r>
            <a:r>
              <a:rPr lang="en-US" dirty="0" err="1" smtClean="0">
                <a:solidFill>
                  <a:schemeClr val="accent2"/>
                </a:solidFill>
              </a:rPr>
              <a:t>y.cast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hwFloat</a:t>
            </a:r>
            <a:r>
              <a:rPr lang="en-US" dirty="0" smtClean="0">
                <a:solidFill>
                  <a:schemeClr val="accent2"/>
                </a:solidFill>
              </a:rPr>
              <a:t>(8,24))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example3Kernel.Java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ind.z3;</a:t>
            </a:r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example3SimRunner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("example3Sim");</a:t>
            </a:r>
          </a:p>
          <a:p>
            <a:pPr>
              <a:buNone/>
            </a:pPr>
            <a:r>
              <a:rPr lang="en-US" dirty="0" smtClean="0"/>
              <a:t>		example3Kernel k = new example3Kernel(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2, 3, 4, 5, 6, 7, 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("y", 2, 3, 4, 5, 6, 7, 8, 9);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(8);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3, 5, 7, 9, 11, 13, 15, 17 };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example3SimRunner.java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</a:t>
            </a:r>
            <a:r>
              <a:rPr lang="en-US" dirty="0" err="1" smtClean="0"/>
              <a:t>data_out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*data_in2;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lu",&amp;N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data_in2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r>
              <a:rPr lang="en-US" dirty="0" smtClean="0"/>
              <a:t>		data_in2[</a:t>
            </a:r>
            <a:r>
              <a:rPr lang="en-US" dirty="0" err="1" smtClean="0"/>
              <a:t>i</a:t>
            </a:r>
            <a:r>
              <a:rPr lang="en-US" dirty="0" smtClean="0"/>
              <a:t>] = i%3;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example3HostCode.c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max_maxfile_init_example3();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("y", data_in2, N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("example3Kernel", N),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i%10 + i%3){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(float)(i%10+i%3),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			break;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 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example3HostCode.c 2/2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Command:</a:t>
            </a:r>
          </a:p>
          <a:p>
            <a:pPr lvl="1"/>
            <a:r>
              <a:rPr lang="en-US" dirty="0" err="1" smtClean="0"/>
              <a:t>maxRenderGraphs</a:t>
            </a:r>
            <a:r>
              <a:rPr lang="en-US" dirty="0" smtClean="0"/>
              <a:t> &lt;</a:t>
            </a:r>
            <a:r>
              <a:rPr lang="en-US" dirty="0" err="1" smtClean="0"/>
              <a:t>build_dir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build_dir</a:t>
            </a:r>
            <a:r>
              <a:rPr lang="en-US" dirty="0" smtClean="0"/>
              <a:t>&gt; - directory where the design is compiled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the virtual machine, </a:t>
            </a:r>
            <a:br>
              <a:rPr lang="en-US" dirty="0" smtClean="0"/>
            </a:br>
            <a:r>
              <a:rPr lang="en-US" dirty="0" smtClean="0"/>
              <a:t>directory “Desktop/</a:t>
            </a:r>
            <a:r>
              <a:rPr lang="en-US" dirty="0" err="1" smtClean="0"/>
              <a:t>MaxCompiler</a:t>
            </a:r>
            <a:r>
              <a:rPr lang="en-US" dirty="0" smtClean="0"/>
              <a:t>-Builds”</a:t>
            </a:r>
            <a:br>
              <a:rPr lang="en-US" dirty="0" smtClean="0"/>
            </a:br>
            <a:r>
              <a:rPr lang="en-US" dirty="0" smtClean="0"/>
              <a:t>contains the build directories.</a:t>
            </a:r>
          </a:p>
          <a:p>
            <a:endParaRPr lang="en-US" dirty="0" smtClean="0"/>
          </a:p>
          <a:p>
            <a:r>
              <a:rPr lang="en-US" dirty="0" smtClean="0"/>
              <a:t>Example for application “example2”:</a:t>
            </a:r>
          </a:p>
          <a:p>
            <a:pPr lvl="1"/>
            <a:r>
              <a:rPr lang="en-US" dirty="0" err="1" smtClean="0"/>
              <a:t>maxRenderGraphs</a:t>
            </a:r>
            <a:r>
              <a:rPr lang="en-US" dirty="0" smtClean="0"/>
              <a:t> example2HostSim</a:t>
            </a:r>
          </a:p>
          <a:p>
            <a:pPr lvl="1"/>
            <a:r>
              <a:rPr lang="en-US" dirty="0" smtClean="0"/>
              <a:t>Renders graphs for the resulting max file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Graph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Generating Graph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Sasa\Desktop\UPC-kurs\z2\example2Kernel_fina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910684"/>
            <a:ext cx="8229600" cy="3666869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Final Kernel Graph for Example No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Generating Graph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Essential Figure: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5626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Assumptions:</a:t>
            </a:r>
          </a:p>
          <a:p>
            <a:r>
              <a:rPr lang="en-US" dirty="0" smtClean="0"/>
              <a:t>  1. Software includes enough parallelism to keep all cores busy</a:t>
            </a:r>
          </a:p>
          <a:p>
            <a:r>
              <a:rPr lang="en-US" dirty="0" smtClean="0"/>
              <a:t>  2. The only limiting factor is the number of cores.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04800" y="1752600"/>
          <a:ext cx="8305800" cy="3883269"/>
        </p:xfrm>
        <a:graphic>
          <a:graphicData uri="http://schemas.openxmlformats.org/presentationml/2006/ole">
            <p:oleObj spid="_x0000_s1025" name="Visio" r:id="rId3" imgW="6914105" imgH="3322266" progId="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81400" y="1371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GPU</a:t>
            </a:r>
            <a:r>
              <a:rPr lang="en-US" sz="1400" i="1" dirty="0" smtClean="0"/>
              <a:t> =  </a:t>
            </a:r>
          </a:p>
          <a:p>
            <a:r>
              <a:rPr lang="en-US" sz="1400" i="1" dirty="0" smtClean="0"/>
              <a:t>N * N</a:t>
            </a:r>
            <a:r>
              <a:rPr lang="en-US" sz="1400" i="1" baseline="-25000" dirty="0" smtClean="0"/>
              <a:t>OPS</a:t>
            </a:r>
            <a:r>
              <a:rPr lang="en-US" sz="1400" i="1" dirty="0" smtClean="0"/>
              <a:t> * C</a:t>
            </a:r>
            <a:r>
              <a:rPr lang="en-US" sz="1400" i="1" baseline="-25000" dirty="0" smtClean="0"/>
              <a:t>GPU</a:t>
            </a:r>
            <a:r>
              <a:rPr lang="en-US" sz="1400" i="1" dirty="0" smtClean="0"/>
              <a:t>*</a:t>
            </a:r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clkGPU</a:t>
            </a:r>
            <a:r>
              <a:rPr lang="en-US" sz="1400" i="1" dirty="0" smtClean="0"/>
              <a:t> / </a:t>
            </a:r>
            <a:r>
              <a:rPr lang="en-US" sz="1400" i="1" dirty="0" err="1" smtClean="0"/>
              <a:t>N</a:t>
            </a:r>
            <a:r>
              <a:rPr lang="en-US" sz="1400" i="1" baseline="-25000" dirty="0" err="1" smtClean="0"/>
              <a:t>coresGPU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1371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CPU</a:t>
            </a:r>
            <a:r>
              <a:rPr lang="en-US" sz="1400" i="1" dirty="0" smtClean="0"/>
              <a:t> =  </a:t>
            </a:r>
          </a:p>
          <a:p>
            <a:r>
              <a:rPr lang="en-US" sz="1400" i="1" dirty="0" smtClean="0"/>
              <a:t>N * N</a:t>
            </a:r>
            <a:r>
              <a:rPr lang="en-US" sz="1400" i="1" baseline="-25000" dirty="0" smtClean="0"/>
              <a:t>OPS</a:t>
            </a:r>
            <a:r>
              <a:rPr lang="en-US" sz="1400" i="1" dirty="0" smtClean="0"/>
              <a:t> * C</a:t>
            </a:r>
            <a:r>
              <a:rPr lang="en-US" sz="1400" i="1" baseline="-25000" dirty="0" smtClean="0"/>
              <a:t>CPU</a:t>
            </a:r>
            <a:r>
              <a:rPr lang="en-US" sz="1400" i="1" dirty="0" smtClean="0"/>
              <a:t>*</a:t>
            </a:r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clkCPU</a:t>
            </a:r>
            <a:r>
              <a:rPr lang="en-US" sz="1400" i="1" dirty="0" smtClean="0"/>
              <a:t> /</a:t>
            </a:r>
            <a:r>
              <a:rPr lang="en-US" sz="1400" i="1" dirty="0" err="1" smtClean="0"/>
              <a:t>N</a:t>
            </a:r>
            <a:r>
              <a:rPr lang="en-US" sz="1400" i="1" baseline="-25000" dirty="0" err="1" smtClean="0"/>
              <a:t>coresCPU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1371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DF</a:t>
            </a:r>
            <a:r>
              <a:rPr lang="en-US" sz="1400" i="1" dirty="0" smtClean="0"/>
              <a:t> =  N</a:t>
            </a:r>
            <a:r>
              <a:rPr lang="en-US" sz="1400" i="1" baseline="-25000" dirty="0" smtClean="0"/>
              <a:t>OPS</a:t>
            </a:r>
            <a:r>
              <a:rPr lang="en-US" sz="1400" i="1" dirty="0" smtClean="0"/>
              <a:t> * C</a:t>
            </a:r>
            <a:r>
              <a:rPr lang="en-US" sz="1400" i="1" baseline="-25000" dirty="0" smtClean="0"/>
              <a:t>DF</a:t>
            </a:r>
            <a:r>
              <a:rPr lang="en-US" sz="1400" i="1" dirty="0" smtClean="0"/>
              <a:t> * </a:t>
            </a:r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clkDF</a:t>
            </a:r>
            <a:r>
              <a:rPr lang="en-US" sz="1400" i="1" dirty="0" smtClean="0"/>
              <a:t> + </a:t>
            </a:r>
            <a:br>
              <a:rPr lang="en-US" sz="1400" i="1" dirty="0" smtClean="0"/>
            </a:br>
            <a:r>
              <a:rPr lang="en-US" sz="1400" i="1" dirty="0" smtClean="0"/>
              <a:t>         (N – 1) * </a:t>
            </a:r>
            <a:r>
              <a:rPr lang="en-US" sz="1400" i="1" dirty="0" err="1" smtClean="0"/>
              <a:t>T</a:t>
            </a:r>
            <a:r>
              <a:rPr lang="en-US" sz="1400" i="1" baseline="-25000" dirty="0" err="1" smtClean="0"/>
              <a:t>clkDF</a:t>
            </a:r>
            <a:r>
              <a:rPr lang="en-US" sz="1400" i="1" dirty="0" smtClean="0"/>
              <a:t> / N</a:t>
            </a:r>
            <a:r>
              <a:rPr lang="en-US" sz="1400" i="1" baseline="-25000" dirty="0" smtClean="0"/>
              <a:t>DF</a:t>
            </a:r>
            <a:r>
              <a:rPr lang="en-US" sz="1400" dirty="0" smtClean="0"/>
              <a:t> </a:t>
            </a:r>
            <a:endParaRPr lang="en-US" sz="1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Users\Sasa\Desktop\UPC-kurs\z3\example3Kernel_fina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818639"/>
            <a:ext cx="8229600" cy="3850959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Final Kernel Graph for Example No 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Generating Graph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04800" y="4038600"/>
            <a:ext cx="304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1"/>
            <a:ext cx="8458200" cy="28193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Write a program that adds a constant </a:t>
            </a:r>
            <a:br>
              <a:rPr lang="en-US" dirty="0" smtClean="0"/>
            </a:br>
            <a:r>
              <a:rPr lang="en-US" dirty="0" smtClean="0"/>
              <a:t>to an array that contains floating point numbers.</a:t>
            </a:r>
          </a:p>
          <a:p>
            <a:r>
              <a:rPr lang="en-US" dirty="0" smtClean="0"/>
              <a:t>Program:</a:t>
            </a:r>
          </a:p>
          <a:p>
            <a:pPr lvl="1"/>
            <a:r>
              <a:rPr lang="en-US" dirty="0" smtClean="0"/>
              <a:t>reads the size of the array and</a:t>
            </a:r>
            <a:br>
              <a:rPr lang="en-US" dirty="0" smtClean="0"/>
            </a:br>
            <a:r>
              <a:rPr lang="en-US" dirty="0" smtClean="0"/>
              <a:t>the constant that will add to elements of the array,</a:t>
            </a:r>
          </a:p>
          <a:p>
            <a:pPr lvl="1"/>
            <a:r>
              <a:rPr lang="en-US" dirty="0" smtClean="0"/>
              <a:t>makes one array in an arbitrary way, and</a:t>
            </a:r>
          </a:p>
          <a:p>
            <a:pPr lvl="1"/>
            <a:r>
              <a:rPr lang="en-US" dirty="0" smtClean="0"/>
              <a:t>adds the constant to the array using the MAX card.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4: Addition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a </a:t>
            </a:r>
            <a:r>
              <a:rPr lang="en-US" dirty="0" smtClean="0"/>
              <a:t>C</a:t>
            </a:r>
            <a:r>
              <a:rPr lang="en-US" dirty="0" smtClean="0"/>
              <a:t>onstant </a:t>
            </a:r>
            <a:r>
              <a:rPr lang="en-US" dirty="0" smtClean="0"/>
              <a:t>and a </a:t>
            </a:r>
            <a:r>
              <a:rPr lang="en-US" dirty="0" smtClean="0"/>
              <a:t>Vector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ind.z4;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example4Kernel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example4Kernel(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y = </a:t>
            </a:r>
            <a:r>
              <a:rPr lang="en-US" dirty="0" err="1" smtClean="0"/>
              <a:t>io.scalarInput</a:t>
            </a:r>
            <a:r>
              <a:rPr lang="en-US" dirty="0" smtClean="0"/>
              <a:t>("y",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y;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Example4Kernel.java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example4SimRunner.java:</a:t>
            </a:r>
          </a:p>
          <a:p>
            <a:pPr lvl="1"/>
            <a:r>
              <a:rPr lang="en-US" dirty="0" smtClean="0"/>
              <a:t>Before the kernel run, invoke:</a:t>
            </a:r>
          </a:p>
          <a:p>
            <a:pPr lvl="1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setScalarInput</a:t>
            </a:r>
            <a:r>
              <a:rPr lang="en-US" dirty="0" smtClean="0"/>
              <a:t>(“y”,2);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example4HostCode.c:</a:t>
            </a:r>
          </a:p>
          <a:p>
            <a:pPr lvl="1"/>
            <a:r>
              <a:rPr lang="en-US" dirty="0" smtClean="0"/>
              <a:t>Read const from standard input,</a:t>
            </a:r>
          </a:p>
          <a:p>
            <a:pPr lvl="1"/>
            <a:r>
              <a:rPr lang="en-US" dirty="0" smtClean="0"/>
              <a:t>After the device is opened, but before run, </a:t>
            </a:r>
            <a:br>
              <a:rPr lang="en-US" dirty="0" smtClean="0"/>
            </a:br>
            <a:r>
              <a:rPr lang="en-US" dirty="0" smtClean="0"/>
              <a:t>set scalar inputs:</a:t>
            </a:r>
          </a:p>
          <a:p>
            <a:pPr lvl="1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max_set_scalar_input_f</a:t>
            </a:r>
            <a:r>
              <a:rPr lang="en-US" dirty="0" smtClean="0"/>
              <a:t>(device,</a:t>
            </a:r>
            <a:br>
              <a:rPr lang="en-US" dirty="0" smtClean="0"/>
            </a:br>
            <a:r>
              <a:rPr lang="en-US" dirty="0" smtClean="0"/>
              <a:t>     “example4Kernel.y”, </a:t>
            </a:r>
            <a:r>
              <a:rPr lang="en-US" dirty="0" err="1" smtClean="0"/>
              <a:t>const_add</a:t>
            </a:r>
            <a:r>
              <a:rPr lang="en-US" dirty="0" smtClean="0"/>
              <a:t>, FPGA_A);</a:t>
            </a:r>
          </a:p>
          <a:p>
            <a:pPr lvl="1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max_upload_runtime_params</a:t>
            </a:r>
            <a:r>
              <a:rPr lang="en-US" dirty="0" smtClean="0"/>
              <a:t>(device, FPGA_A);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Modifications in Example 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the same as in example no 4, </a:t>
            </a:r>
            <a:br>
              <a:rPr lang="en-US" dirty="0" smtClean="0"/>
            </a:br>
            <a:r>
              <a:rPr lang="en-US" dirty="0" smtClean="0"/>
              <a:t>with the following modification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 controlled inputs and counters.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5: </a:t>
            </a:r>
            <a:r>
              <a:rPr lang="en-US" dirty="0" err="1" smtClean="0"/>
              <a:t>Input/Output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en-US" dirty="0" smtClean="0"/>
              <a:t>ontrol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 package ind.z5;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example5Kernel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example5Kernel(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ie</a:t>
            </a:r>
            <a:r>
              <a:rPr lang="en-US" dirty="0" smtClean="0"/>
              <a:t> = </a:t>
            </a:r>
            <a:r>
              <a:rPr lang="en-US" dirty="0" err="1" smtClean="0"/>
              <a:t>control.count.simpleCounter</a:t>
            </a:r>
            <a:r>
              <a:rPr lang="en-US" dirty="0" smtClean="0"/>
              <a:t>(32);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y = </a:t>
            </a:r>
            <a:r>
              <a:rPr lang="en-US" dirty="0" err="1" smtClean="0"/>
              <a:t>io.input</a:t>
            </a:r>
            <a:r>
              <a:rPr lang="en-US" dirty="0" smtClean="0"/>
              <a:t>("y",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ie.eq</a:t>
            </a:r>
            <a:r>
              <a:rPr lang="en-US" dirty="0" smtClean="0"/>
              <a:t>(0));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y;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example5Kernel.java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ind.z5;</a:t>
            </a:r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example5SimRunner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("example5Sim");</a:t>
            </a:r>
          </a:p>
          <a:p>
            <a:pPr>
              <a:buNone/>
            </a:pPr>
            <a:r>
              <a:rPr lang="en-US" dirty="0" smtClean="0"/>
              <a:t>		example5Kernel k = new example5Kernel(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2, 3, 4, 5, 6, 7, 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("y", 2);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(8);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3, 4, 5, 6, 7, 8, 9, 10 };</a:t>
            </a:r>
          </a:p>
          <a:p>
            <a:pPr>
              <a:buNone/>
            </a:pPr>
            <a:r>
              <a:rPr lang="en-US" dirty="0" smtClean="0"/>
              <a:t>		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example5SimRunner.java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data_in2[2], *</a:t>
            </a:r>
            <a:r>
              <a:rPr lang="en-US" dirty="0" err="1" smtClean="0"/>
              <a:t>data_out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lu%f",&amp;N</a:t>
            </a:r>
            <a:r>
              <a:rPr lang="en-US" dirty="0" smtClean="0"/>
              <a:t>, data_in2);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 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max_maxfile_init_example5();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example5HostCode.c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("y", data_in2, 2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("example5Kernel", N),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i%10 + data_in2[0]){</a:t>
            </a:r>
          </a:p>
          <a:p>
            <a:pPr>
              <a:buNone/>
            </a:pPr>
            <a:r>
              <a:rPr lang="en-US" dirty="0" smtClean="0"/>
              <a:t>		       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(float)(i%10+data_in2[0]),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			break;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 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example5HostCode.c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Translate the following part of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 smtClean="0"/>
              <a:t>the </a:t>
            </a:r>
            <a:r>
              <a:rPr lang="en-US" dirty="0" err="1" smtClean="0"/>
              <a:t>Maxeler</a:t>
            </a:r>
            <a:r>
              <a:rPr lang="en-US" dirty="0" smtClean="0"/>
              <a:t> MAX2 card: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800" dirty="0" smtClean="0"/>
              <a:t>for(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=0; </a:t>
            </a:r>
            <a:r>
              <a:rPr lang="en-US" sz="1800" dirty="0" err="1" smtClean="0"/>
              <a:t>i</a:t>
            </a:r>
            <a:r>
              <a:rPr lang="en-US" sz="1800" dirty="0" smtClean="0"/>
              <a:t>&lt;N; </a:t>
            </a:r>
            <a:r>
              <a:rPr lang="en-US" sz="1800" dirty="0" err="1" smtClean="0"/>
              <a:t>i</a:t>
            </a:r>
            <a:r>
              <a:rPr lang="en-US" sz="1800" dirty="0" smtClean="0"/>
              <a:t>++)</a:t>
            </a:r>
          </a:p>
          <a:p>
            <a:pPr>
              <a:buNone/>
            </a:pPr>
            <a:r>
              <a:rPr lang="en-US" sz="1800" dirty="0" smtClean="0"/>
              <a:t>	if(a[</a:t>
            </a:r>
            <a:r>
              <a:rPr lang="en-US" sz="1800" dirty="0" err="1" smtClean="0"/>
              <a:t>i</a:t>
            </a:r>
            <a:r>
              <a:rPr lang="en-US" sz="1800" dirty="0" smtClean="0"/>
              <a:t>] != b[</a:t>
            </a:r>
            <a:r>
              <a:rPr lang="en-US" sz="1800" dirty="0" err="1" smtClean="0"/>
              <a:t>i</a:t>
            </a:r>
            <a:r>
              <a:rPr lang="en-US" sz="1800" dirty="0" smtClean="0"/>
              <a:t>]){</a:t>
            </a:r>
          </a:p>
          <a:p>
            <a:pPr>
              <a:buNone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 smtClean="0"/>
              <a:t>] = b[</a:t>
            </a:r>
            <a:r>
              <a:rPr lang="en-US" sz="1800" dirty="0" err="1" smtClean="0"/>
              <a:t>i</a:t>
            </a:r>
            <a:r>
              <a:rPr lang="en-US" sz="1800" dirty="0" smtClean="0"/>
              <a:t>]-a[</a:t>
            </a:r>
            <a:r>
              <a:rPr lang="en-US" sz="1800" dirty="0" err="1" smtClean="0"/>
              <a:t>i</a:t>
            </a:r>
            <a:r>
              <a:rPr lang="en-US" sz="1800" dirty="0" smtClean="0"/>
              <a:t>];</a:t>
            </a:r>
          </a:p>
          <a:p>
            <a:pPr>
              <a:buNone/>
            </a:pPr>
            <a:r>
              <a:rPr lang="en-US" sz="1800" dirty="0" smtClean="0"/>
              <a:t>		d[</a:t>
            </a:r>
            <a:r>
              <a:rPr lang="en-US" sz="1800" dirty="0" err="1" smtClean="0"/>
              <a:t>i</a:t>
            </a:r>
            <a:r>
              <a:rPr lang="en-US" sz="1800" dirty="0" smtClean="0"/>
              <a:t>] = a[</a:t>
            </a:r>
            <a:r>
              <a:rPr lang="en-US" sz="1800" dirty="0" err="1" smtClean="0"/>
              <a:t>i</a:t>
            </a:r>
            <a:r>
              <a:rPr lang="en-US" sz="1800" dirty="0" smtClean="0"/>
              <a:t>]*b[</a:t>
            </a:r>
            <a:r>
              <a:rPr lang="en-US" sz="1800" dirty="0" err="1" smtClean="0"/>
              <a:t>i</a:t>
            </a:r>
            <a:r>
              <a:rPr lang="en-US" sz="1800" dirty="0" smtClean="0"/>
              <a:t>]/c[</a:t>
            </a:r>
            <a:r>
              <a:rPr lang="en-US" sz="1800" dirty="0" err="1" smtClean="0"/>
              <a:t>i</a:t>
            </a:r>
            <a:r>
              <a:rPr lang="en-US" sz="1800" dirty="0" smtClean="0"/>
              <a:t>];</a:t>
            </a:r>
          </a:p>
          <a:p>
            <a:pPr>
              <a:buNone/>
            </a:pPr>
            <a:r>
              <a:rPr lang="en-US" sz="1800" dirty="0" smtClean="0"/>
              <a:t>	}else {</a:t>
            </a:r>
          </a:p>
          <a:p>
            <a:pPr>
              <a:buNone/>
            </a:pPr>
            <a:r>
              <a:rPr lang="en-US" sz="1800" dirty="0" smtClean="0"/>
              <a:t>		c[</a:t>
            </a:r>
            <a:r>
              <a:rPr lang="en-US" sz="1800" dirty="0" err="1" smtClean="0"/>
              <a:t>i</a:t>
            </a:r>
            <a:r>
              <a:rPr lang="en-US" sz="1800" dirty="0" smtClean="0"/>
              <a:t>] = a[</a:t>
            </a:r>
            <a:r>
              <a:rPr lang="en-US" sz="1800" dirty="0" err="1" smtClean="0"/>
              <a:t>i</a:t>
            </a:r>
            <a:r>
              <a:rPr lang="en-US" sz="1800" dirty="0" smtClean="0"/>
              <a:t>];</a:t>
            </a:r>
          </a:p>
          <a:p>
            <a:pPr>
              <a:buNone/>
            </a:pPr>
            <a:r>
              <a:rPr lang="en-US" sz="1800" dirty="0" smtClean="0"/>
              <a:t>		d[</a:t>
            </a:r>
            <a:r>
              <a:rPr lang="en-US" sz="1800" dirty="0" err="1" smtClean="0"/>
              <a:t>i</a:t>
            </a:r>
            <a:r>
              <a:rPr lang="en-US" sz="1800" dirty="0" smtClean="0"/>
              <a:t>] = a[</a:t>
            </a:r>
            <a:r>
              <a:rPr lang="en-US" sz="1800" dirty="0" err="1" smtClean="0"/>
              <a:t>i</a:t>
            </a:r>
            <a:r>
              <a:rPr lang="en-US" sz="1800" dirty="0" smtClean="0"/>
              <a:t>]+b[</a:t>
            </a:r>
            <a:r>
              <a:rPr lang="en-US" sz="1800" dirty="0" err="1" smtClean="0"/>
              <a:t>i</a:t>
            </a:r>
            <a:r>
              <a:rPr lang="en-US" sz="1800" dirty="0" smtClean="0"/>
              <a:t>];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6: Conditional </a:t>
            </a:r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is </a:t>
            </a:r>
            <a:r>
              <a:rPr lang="en-US" dirty="0" err="1" smtClean="0"/>
              <a:t>Maxeler</a:t>
            </a:r>
            <a:r>
              <a:rPr lang="en-US" dirty="0" smtClean="0"/>
              <a:t> better?</a:t>
            </a:r>
          </a:p>
          <a:p>
            <a:pPr lvl="1"/>
            <a:r>
              <a:rPr lang="en-US" dirty="0" smtClean="0"/>
              <a:t>If</a:t>
            </a:r>
            <a:br>
              <a:rPr lang="en-US" dirty="0" smtClean="0"/>
            </a:br>
            <a:r>
              <a:rPr lang="en-US" dirty="0" smtClean="0"/>
              <a:t>  the number of operations in a single loop iteration</a:t>
            </a:r>
            <a:br>
              <a:rPr lang="en-US" dirty="0" smtClean="0"/>
            </a:br>
            <a:r>
              <a:rPr lang="en-US" dirty="0" smtClean="0"/>
              <a:t>  is above some critical value</a:t>
            </a:r>
          </a:p>
          <a:p>
            <a:pPr lvl="1"/>
            <a:r>
              <a:rPr lang="en-US" dirty="0" smtClean="0"/>
              <a:t>Then</a:t>
            </a:r>
            <a:br>
              <a:rPr lang="en-US" dirty="0" smtClean="0"/>
            </a:br>
            <a:r>
              <a:rPr lang="en-US" dirty="0" smtClean="0"/>
              <a:t>  More data items means more advantage for </a:t>
            </a:r>
            <a:r>
              <a:rPr lang="en-US" dirty="0" err="1" smtClean="0"/>
              <a:t>Maxeler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other words:</a:t>
            </a:r>
          </a:p>
          <a:p>
            <a:pPr lvl="1"/>
            <a:r>
              <a:rPr lang="en-US" dirty="0" smtClean="0"/>
              <a:t>More data does not mean better performance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 smtClean="0"/>
              <a:t>the #operations/iteration is </a:t>
            </a:r>
            <a:r>
              <a:rPr lang="en-US" dirty="0" smtClean="0"/>
              <a:t>below </a:t>
            </a:r>
            <a:r>
              <a:rPr lang="en-US" dirty="0" smtClean="0"/>
              <a:t>a critical value.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Conclusion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/>
              <a:t>If we see an application with a small #operations/iteration, it is possibly (not always</a:t>
            </a:r>
            <a:r>
              <a:rPr lang="en-US" dirty="0" smtClean="0"/>
              <a:t>) a </a:t>
            </a:r>
            <a:r>
              <a:rPr lang="en-US" dirty="0" smtClean="0"/>
              <a:t>“what-not-to” application,</a:t>
            </a:r>
            <a:br>
              <a:rPr lang="en-US" dirty="0" smtClean="0"/>
            </a:br>
            <a:r>
              <a:rPr lang="en-US" dirty="0" smtClean="0"/>
              <a:t>and we better execute it on the host;</a:t>
            </a:r>
            <a:br>
              <a:rPr lang="en-US" dirty="0" smtClean="0"/>
            </a:br>
            <a:r>
              <a:rPr lang="en-US" dirty="0" smtClean="0"/>
              <a:t>otherwise, </a:t>
            </a:r>
            <a:r>
              <a:rPr lang="en-US" dirty="0" smtClean="0"/>
              <a:t>we will (or may) have a slowdown.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Bottomline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Line Callout 2 4"/>
          <p:cNvSpPr/>
          <p:nvPr/>
        </p:nvSpPr>
        <p:spPr>
          <a:xfrm>
            <a:off x="5638800" y="2362200"/>
            <a:ext cx="3352800" cy="381000"/>
          </a:xfrm>
          <a:prstGeom prst="borderCallout2">
            <a:avLst>
              <a:gd name="adj1" fmla="val 60986"/>
              <a:gd name="adj2" fmla="val -1200"/>
              <a:gd name="adj3" fmla="val 58502"/>
              <a:gd name="adj4" fmla="val -16667"/>
              <a:gd name="adj5" fmla="val 5699"/>
              <a:gd name="adj6" fmla="val -230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ADDITIVE SPEEDUP </a:t>
            </a:r>
            <a:r>
              <a:rPr lang="en-US" dirty="0" smtClean="0"/>
              <a:t>ENABLER</a:t>
            </a:r>
            <a:endParaRPr lang="en-US" dirty="0"/>
          </a:p>
        </p:txBody>
      </p:sp>
      <p:sp>
        <p:nvSpPr>
          <p:cNvPr id="6" name="Line Callout 2 5"/>
          <p:cNvSpPr/>
          <p:nvPr/>
        </p:nvSpPr>
        <p:spPr>
          <a:xfrm>
            <a:off x="5638800" y="3124200"/>
            <a:ext cx="3352800" cy="381000"/>
          </a:xfrm>
          <a:prstGeom prst="borderCallout2">
            <a:avLst>
              <a:gd name="adj1" fmla="val 60986"/>
              <a:gd name="adj2" fmla="val -1200"/>
              <a:gd name="adj3" fmla="val 58502"/>
              <a:gd name="adj4" fmla="val -16667"/>
              <a:gd name="adj5" fmla="val -4301"/>
              <a:gd name="adj6" fmla="val -243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ADDITIVE SPEEDUP MAKER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ind.z6;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example6Kernel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example6Kernel(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a = </a:t>
            </a:r>
            <a:r>
              <a:rPr lang="en-US" dirty="0" err="1" smtClean="0"/>
              <a:t>io.input</a:t>
            </a:r>
            <a:r>
              <a:rPr lang="en-US" dirty="0" smtClean="0"/>
              <a:t>("a",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b = </a:t>
            </a:r>
            <a:r>
              <a:rPr lang="en-US" dirty="0" err="1" smtClean="0"/>
              <a:t>io.input</a:t>
            </a:r>
            <a:r>
              <a:rPr lang="en-US" dirty="0" smtClean="0"/>
              <a:t>("b",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c = ~</a:t>
            </a:r>
            <a:r>
              <a:rPr lang="en-US" dirty="0" err="1" smtClean="0"/>
              <a:t>a.eq</a:t>
            </a:r>
            <a:r>
              <a:rPr lang="en-US" dirty="0" smtClean="0"/>
              <a:t>(b)?b-a:a;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d = ~</a:t>
            </a:r>
            <a:r>
              <a:rPr lang="en-US" dirty="0" err="1" smtClean="0"/>
              <a:t>a.eq</a:t>
            </a:r>
            <a:r>
              <a:rPr lang="en-US" dirty="0" smtClean="0"/>
              <a:t>(b)?a*b/c:a+b;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("c", c,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("d", d,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example6Kernel.java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ind.z6;</a:t>
            </a:r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example6SimRunner {</a:t>
            </a:r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("example6Sim");</a:t>
            </a:r>
          </a:p>
          <a:p>
            <a:pPr>
              <a:buNone/>
            </a:pPr>
            <a:r>
              <a:rPr lang="en-US" dirty="0" smtClean="0"/>
              <a:t>		example6Kernel k = new example6Kernel(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("a", 1, 3);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("b", 2, 3);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(2);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expectedOutputc</a:t>
            </a:r>
            <a:r>
              <a:rPr lang="en-US" dirty="0" smtClean="0"/>
              <a:t>[] = { 1, 3 };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expectedOutputd</a:t>
            </a:r>
            <a:r>
              <a:rPr lang="en-US" dirty="0" smtClean="0"/>
              <a:t>[] = { 2, 6 };</a:t>
            </a:r>
          </a:p>
          <a:p>
            <a:pPr>
              <a:buNone/>
            </a:pPr>
            <a:r>
              <a:rPr lang="en-US" dirty="0" smtClean="0"/>
              <a:t>		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("c", </a:t>
            </a:r>
            <a:r>
              <a:rPr lang="en-US" dirty="0" err="1" smtClean="0"/>
              <a:t>expectedOutputc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("d", </a:t>
            </a:r>
            <a:r>
              <a:rPr lang="en-US" dirty="0" err="1" smtClean="0"/>
              <a:t>expectedOutputd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example6SimRunner.java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534400" cy="316687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Write a program that calculates</a:t>
            </a:r>
            <a:br>
              <a:rPr lang="en-US" dirty="0" smtClean="0"/>
            </a:br>
            <a:r>
              <a:rPr lang="en-US" dirty="0" smtClean="0"/>
              <a:t>moving average over an array,</a:t>
            </a:r>
            <a:br>
              <a:rPr lang="en-US" dirty="0" smtClean="0"/>
            </a:br>
            <a:r>
              <a:rPr lang="en-US" dirty="0" smtClean="0"/>
              <a:t>calculating the average value</a:t>
            </a:r>
            <a:br>
              <a:rPr lang="en-US" dirty="0" smtClean="0"/>
            </a:br>
            <a:r>
              <a:rPr lang="en-US" dirty="0" smtClean="0"/>
              <a:t>for each one of the three successive elements </a:t>
            </a:r>
            <a:br>
              <a:rPr lang="en-US" dirty="0" smtClean="0"/>
            </a:br>
            <a:r>
              <a:rPr lang="en-US" dirty="0" smtClean="0"/>
              <a:t>of the input array.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(a[0]+a[1])/2 ,              	for </a:t>
            </a:r>
            <a:r>
              <a:rPr lang="en-US" dirty="0" err="1" smtClean="0"/>
              <a:t>i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err="1" smtClean="0"/>
              <a:t>avg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(a[i-1]+a[</a:t>
            </a:r>
            <a:r>
              <a:rPr lang="en-US" dirty="0" err="1" smtClean="0"/>
              <a:t>i</a:t>
            </a:r>
            <a:r>
              <a:rPr lang="en-US" dirty="0" smtClean="0"/>
              <a:t>]+a[i+1])/3 , 	for 0 &lt; </a:t>
            </a:r>
            <a:r>
              <a:rPr lang="en-US" dirty="0" err="1" smtClean="0"/>
              <a:t>i</a:t>
            </a:r>
            <a:r>
              <a:rPr lang="en-US" dirty="0" smtClean="0"/>
              <a:t> &lt; n-1;</a:t>
            </a:r>
          </a:p>
          <a:p>
            <a:pPr>
              <a:buNone/>
            </a:pPr>
            <a:r>
              <a:rPr lang="en-US" dirty="0" smtClean="0"/>
              <a:t>             (a[n-2]+a[n-3],		for </a:t>
            </a:r>
            <a:r>
              <a:rPr lang="en-US" dirty="0" err="1" smtClean="0"/>
              <a:t>i</a:t>
            </a:r>
            <a:r>
              <a:rPr lang="en-US" dirty="0" smtClean="0"/>
              <a:t> = n-1.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7: Moving </a:t>
            </a:r>
            <a:r>
              <a:rPr lang="en-US" dirty="0" smtClean="0"/>
              <a:t>Average </a:t>
            </a:r>
            <a:r>
              <a:rPr lang="en-US" dirty="0" smtClean="0"/>
              <a:t>1D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7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1828800" y="3276600"/>
            <a:ext cx="152400" cy="1219200"/>
          </a:xfrm>
          <a:prstGeom prst="leftBrace">
            <a:avLst/>
          </a:prstGeom>
          <a:ln>
            <a:solidFill>
              <a:schemeClr val="tx1"/>
            </a:solidFill>
          </a:ln>
          <a:effectLst>
            <a:glow rad="101600">
              <a:schemeClr val="bg1">
                <a:lumMod val="85000"/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ind.z7;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example7Kernel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example7Kernel(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N = </a:t>
            </a:r>
            <a:r>
              <a:rPr lang="en-US" dirty="0" err="1" smtClean="0"/>
              <a:t>io.scalarInput</a:t>
            </a:r>
            <a:r>
              <a:rPr lang="en-US" dirty="0" smtClean="0"/>
              <a:t>("N", </a:t>
            </a:r>
            <a:r>
              <a:rPr lang="en-US" dirty="0" err="1" smtClean="0"/>
              <a:t>hwUInt</a:t>
            </a:r>
            <a:r>
              <a:rPr lang="en-US" dirty="0" smtClean="0"/>
              <a:t>(64));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count = </a:t>
            </a:r>
            <a:r>
              <a:rPr lang="en-US" dirty="0" err="1" smtClean="0"/>
              <a:t>control.count.simpleCounter</a:t>
            </a:r>
            <a:r>
              <a:rPr lang="en-US" dirty="0" smtClean="0"/>
              <a:t>(64);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( (count&gt;0?stream.offset(x,-1):0) + x + (count&lt;N-1?stream.offset(x,1):0) )/</a:t>
            </a:r>
          </a:p>
          <a:p>
            <a:pPr>
              <a:buNone/>
            </a:pPr>
            <a:r>
              <a:rPr lang="en-US" dirty="0" smtClean="0"/>
              <a:t>				(count&gt;0&amp;count&lt;N-1? constant.var(</a:t>
            </a:r>
            <a:r>
              <a:rPr lang="en-US" dirty="0" err="1" smtClean="0"/>
              <a:t>hwFloat</a:t>
            </a:r>
            <a:r>
              <a:rPr lang="en-US" dirty="0" smtClean="0"/>
              <a:t>(8,24),3):2);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example7Kernel.java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 that calculates</a:t>
            </a:r>
            <a:br>
              <a:rPr lang="en-US" dirty="0" smtClean="0"/>
            </a:br>
            <a:r>
              <a:rPr lang="en-US" dirty="0" smtClean="0"/>
              <a:t>moving average along a 2D matrix </a:t>
            </a:r>
            <a:br>
              <a:rPr lang="en-US" dirty="0" smtClean="0"/>
            </a:br>
            <a:r>
              <a:rPr lang="en-US" dirty="0" smtClean="0"/>
              <a:t>of the size </a:t>
            </a:r>
            <a:r>
              <a:rPr lang="en-US" dirty="0" err="1" smtClean="0"/>
              <a:t>MxN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Transfer the matrix to the MAX2 card</a:t>
            </a:r>
            <a:br>
              <a:rPr lang="en-US" dirty="0" smtClean="0"/>
            </a:br>
            <a:r>
              <a:rPr lang="en-US" dirty="0" smtClean="0"/>
              <a:t>through one stream,</a:t>
            </a:r>
            <a:br>
              <a:rPr lang="en-US" dirty="0" smtClean="0"/>
            </a:br>
            <a:r>
              <a:rPr lang="en-US" dirty="0" smtClean="0"/>
              <a:t>row by row.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8: Moving </a:t>
            </a:r>
            <a:r>
              <a:rPr lang="en-US" dirty="0" smtClean="0"/>
              <a:t>Average </a:t>
            </a:r>
            <a:r>
              <a:rPr lang="en-US" dirty="0" smtClean="0"/>
              <a:t>2D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package ind.z8;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com.maxeler.maxcompiler.v1.kernelcompiler.stdlib.core.CounterChain;</a:t>
            </a:r>
          </a:p>
          <a:p>
            <a:pPr>
              <a:buNone/>
            </a:pPr>
            <a:r>
              <a:rPr lang="en-US" dirty="0" smtClean="0"/>
              <a:t>import com.maxeler.maxcompiler.v1.kernelcompiler.stdlib.core.Stream.OffsetExpr;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example8Kernel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example8Kernel(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M = </a:t>
            </a:r>
            <a:r>
              <a:rPr lang="en-US" dirty="0" err="1" smtClean="0"/>
              <a:t>io.scalarInput</a:t>
            </a:r>
            <a:r>
              <a:rPr lang="en-US" dirty="0" smtClean="0"/>
              <a:t>("M", </a:t>
            </a:r>
            <a:r>
              <a:rPr lang="en-US" dirty="0" err="1" smtClean="0"/>
              <a:t>hwUInt</a:t>
            </a:r>
            <a:r>
              <a:rPr lang="en-US" dirty="0" smtClean="0"/>
              <a:t>(32));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OffsetExpr</a:t>
            </a:r>
            <a:r>
              <a:rPr lang="en-US" dirty="0" smtClean="0"/>
              <a:t> </a:t>
            </a:r>
            <a:r>
              <a:rPr lang="en-US" dirty="0" err="1" smtClean="0"/>
              <a:t>Nof</a:t>
            </a:r>
            <a:r>
              <a:rPr lang="en-US" dirty="0" smtClean="0"/>
              <a:t> = </a:t>
            </a:r>
            <a:r>
              <a:rPr lang="en-US" dirty="0" err="1" smtClean="0"/>
              <a:t>stream.makeOffsetParam</a:t>
            </a:r>
            <a:r>
              <a:rPr lang="en-US" dirty="0" smtClean="0"/>
              <a:t>("</a:t>
            </a:r>
            <a:r>
              <a:rPr lang="en-US" dirty="0" err="1" smtClean="0"/>
              <a:t>Nof</a:t>
            </a:r>
            <a:r>
              <a:rPr lang="en-US" dirty="0" smtClean="0"/>
              <a:t>", 3, 128);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N = </a:t>
            </a:r>
            <a:r>
              <a:rPr lang="en-US" dirty="0" err="1" smtClean="0"/>
              <a:t>io.scalarInput</a:t>
            </a:r>
            <a:r>
              <a:rPr lang="en-US" dirty="0" smtClean="0"/>
              <a:t>("N", </a:t>
            </a:r>
            <a:r>
              <a:rPr lang="en-US" dirty="0" err="1" smtClean="0"/>
              <a:t>hwUInt</a:t>
            </a:r>
            <a:r>
              <a:rPr lang="en-US" dirty="0" smtClean="0"/>
              <a:t>(32));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CounterChain</a:t>
            </a:r>
            <a:r>
              <a:rPr lang="en-US" dirty="0" smtClean="0"/>
              <a:t> cc = </a:t>
            </a:r>
            <a:r>
              <a:rPr lang="en-US" dirty="0" err="1" smtClean="0"/>
              <a:t>control.count.makeCounterChain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j = </a:t>
            </a:r>
            <a:r>
              <a:rPr lang="en-US" dirty="0" err="1" smtClean="0"/>
              <a:t>cc.addCounter</a:t>
            </a:r>
            <a:r>
              <a:rPr lang="en-US" dirty="0" smtClean="0"/>
              <a:t>(M,1);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cc.addCounter</a:t>
            </a:r>
            <a:r>
              <a:rPr lang="en-US" dirty="0" smtClean="0"/>
              <a:t>(N,1);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example8Kernel.java         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mat = </a:t>
            </a:r>
            <a:r>
              <a:rPr lang="en-US" dirty="0" err="1" smtClean="0"/>
              <a:t>io.input</a:t>
            </a:r>
            <a:r>
              <a:rPr lang="en-US" dirty="0" smtClean="0"/>
              <a:t>("mat",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// Extract 8 point window around current point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window[] = new </a:t>
            </a:r>
            <a:r>
              <a:rPr lang="en-US" dirty="0" err="1" smtClean="0"/>
              <a:t>HWVar</a:t>
            </a:r>
            <a:r>
              <a:rPr lang="en-US" dirty="0" smtClean="0"/>
              <a:t>[9];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ii = 0;</a:t>
            </a:r>
          </a:p>
          <a:p>
            <a:pPr>
              <a:buNone/>
            </a:pPr>
            <a:r>
              <a:rPr lang="en-US" dirty="0" smtClean="0"/>
              <a:t>		for ( </a:t>
            </a:r>
            <a:r>
              <a:rPr lang="en-US" dirty="0" err="1" smtClean="0"/>
              <a:t>int</a:t>
            </a:r>
            <a:r>
              <a:rPr lang="en-US" dirty="0" smtClean="0"/>
              <a:t> x=-1; x&lt;=1; x++)</a:t>
            </a:r>
          </a:p>
          <a:p>
            <a:pPr>
              <a:buNone/>
            </a:pPr>
            <a:r>
              <a:rPr lang="en-US" dirty="0" smtClean="0"/>
              <a:t>		    for ( </a:t>
            </a:r>
            <a:r>
              <a:rPr lang="en-US" dirty="0" err="1" smtClean="0"/>
              <a:t>int</a:t>
            </a:r>
            <a:r>
              <a:rPr lang="en-US" dirty="0" smtClean="0"/>
              <a:t> y= -1; y&lt;=1; y++)</a:t>
            </a:r>
          </a:p>
          <a:p>
            <a:pPr>
              <a:buNone/>
            </a:pPr>
            <a:r>
              <a:rPr lang="en-US" dirty="0" smtClean="0"/>
              <a:t>		         window[ii++] = (</a:t>
            </a:r>
            <a:r>
              <a:rPr lang="en-US" dirty="0" err="1" smtClean="0"/>
              <a:t>i.cast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(33))+x&gt;=0 &amp; </a:t>
            </a:r>
            <a:r>
              <a:rPr lang="en-US" dirty="0" err="1" smtClean="0"/>
              <a:t>i.cast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(33))+x&lt;= </a:t>
            </a:r>
            <a:r>
              <a:rPr lang="en-US" dirty="0" err="1" smtClean="0"/>
              <a:t>N.cast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(33))-1 &amp; </a:t>
            </a:r>
            <a:r>
              <a:rPr lang="en-US" dirty="0" err="1" smtClean="0"/>
              <a:t>j.cast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(33))+y &gt;= 0 &amp; </a:t>
            </a:r>
            <a:r>
              <a:rPr lang="en-US" dirty="0" err="1" smtClean="0"/>
              <a:t>j.cast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(33))+y&lt;=</a:t>
            </a:r>
            <a:r>
              <a:rPr lang="en-US" dirty="0" err="1" smtClean="0"/>
              <a:t>M.cast</a:t>
            </a:r>
            <a:r>
              <a:rPr lang="en-US" dirty="0" smtClean="0"/>
              <a:t>(</a:t>
            </a:r>
            <a:r>
              <a:rPr lang="en-US" dirty="0" err="1" smtClean="0"/>
              <a:t>hwInt</a:t>
            </a:r>
            <a:r>
              <a:rPr lang="en-US" dirty="0" smtClean="0"/>
              <a:t>(33))-1)?</a:t>
            </a:r>
            <a:r>
              <a:rPr lang="en-US" dirty="0" err="1" smtClean="0"/>
              <a:t>stream.offset</a:t>
            </a:r>
            <a:r>
              <a:rPr lang="en-US" dirty="0" smtClean="0"/>
              <a:t>(mat, y*</a:t>
            </a:r>
            <a:r>
              <a:rPr lang="en-US" dirty="0" err="1" smtClean="0"/>
              <a:t>Nof+x</a:t>
            </a:r>
            <a:r>
              <a:rPr lang="en-US" dirty="0" smtClean="0"/>
              <a:t>):0;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// Sum points in window and divide by 9 to average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constant.var(</a:t>
            </a:r>
            <a:r>
              <a:rPr lang="en-US" dirty="0" err="1" smtClean="0"/>
              <a:t>hwFloat</a:t>
            </a:r>
            <a:r>
              <a:rPr lang="en-US" dirty="0" smtClean="0"/>
              <a:t>(8, 24), 0);</a:t>
            </a:r>
          </a:p>
          <a:p>
            <a:pPr>
              <a:buNone/>
            </a:pPr>
            <a:r>
              <a:rPr lang="en-US" dirty="0" smtClean="0"/>
              <a:t>		for ( 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hwVar</a:t>
            </a:r>
            <a:r>
              <a:rPr lang="en-US" dirty="0" smtClean="0"/>
              <a:t> : window) {</a:t>
            </a:r>
          </a:p>
          <a:p>
            <a:pPr>
              <a:buNone/>
            </a:pPr>
            <a:r>
              <a:rPr lang="en-US" dirty="0" smtClean="0"/>
              <a:t>    			sum = sum + </a:t>
            </a:r>
            <a:r>
              <a:rPr lang="en-US" dirty="0" err="1" smtClean="0"/>
              <a:t>hwVar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divider = </a:t>
            </a:r>
            <a:r>
              <a:rPr lang="en-US" dirty="0" err="1" smtClean="0"/>
              <a:t>i.eq</a:t>
            </a:r>
            <a:r>
              <a:rPr lang="en-US" dirty="0" smtClean="0"/>
              <a:t>(0)|</a:t>
            </a:r>
            <a:r>
              <a:rPr lang="en-US" dirty="0" err="1" smtClean="0"/>
              <a:t>i.eq</a:t>
            </a:r>
            <a:r>
              <a:rPr lang="en-US" dirty="0" smtClean="0"/>
              <a:t>(N-1)|</a:t>
            </a:r>
            <a:r>
              <a:rPr lang="en-US" dirty="0" err="1" smtClean="0"/>
              <a:t>j.eq</a:t>
            </a:r>
            <a:r>
              <a:rPr lang="en-US" dirty="0" smtClean="0"/>
              <a:t>(0)|</a:t>
            </a:r>
            <a:r>
              <a:rPr lang="en-US" dirty="0" err="1" smtClean="0"/>
              <a:t>j.eq</a:t>
            </a:r>
            <a:r>
              <a:rPr lang="en-US" dirty="0" smtClean="0"/>
              <a:t>(M-1)?((</a:t>
            </a:r>
            <a:r>
              <a:rPr lang="en-US" dirty="0" err="1" smtClean="0"/>
              <a:t>i.eq</a:t>
            </a:r>
            <a:r>
              <a:rPr lang="en-US" dirty="0" smtClean="0"/>
              <a:t>(0)|</a:t>
            </a:r>
            <a:r>
              <a:rPr lang="en-US" dirty="0" err="1" smtClean="0"/>
              <a:t>i.eq</a:t>
            </a:r>
            <a:r>
              <a:rPr lang="en-US" dirty="0" smtClean="0"/>
              <a:t>(N-1))&amp;(</a:t>
            </a:r>
            <a:r>
              <a:rPr lang="en-US" dirty="0" err="1" smtClean="0"/>
              <a:t>j.eq</a:t>
            </a:r>
            <a:r>
              <a:rPr lang="en-US" dirty="0" smtClean="0"/>
              <a:t>(0)|</a:t>
            </a:r>
            <a:r>
              <a:rPr lang="en-US" dirty="0" err="1" smtClean="0"/>
              <a:t>j.eq</a:t>
            </a:r>
            <a:r>
              <a:rPr lang="en-US" dirty="0" smtClean="0"/>
              <a:t>(M-1))?constant.var(</a:t>
            </a:r>
            <a:r>
              <a:rPr lang="en-US" dirty="0" err="1" smtClean="0"/>
              <a:t>hwFloat</a:t>
            </a:r>
            <a:r>
              <a:rPr lang="en-US" dirty="0" smtClean="0"/>
              <a:t>(8,24),4):6):9;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sum / divider;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example8Kernel.java          2/2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ind.z8;</a:t>
            </a:r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example8SimRunner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("example8Sim");</a:t>
            </a:r>
          </a:p>
          <a:p>
            <a:pPr>
              <a:buNone/>
            </a:pPr>
            <a:r>
              <a:rPr lang="en-US" dirty="0" smtClean="0"/>
              <a:t>		example8Kernel k = new example8Kernel(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("mat", 1, 2, 3, 4, 5, 6, 7, 8, 9, 10,11,12, 13,14,15,16);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m.setScalarInput</a:t>
            </a:r>
            <a:r>
              <a:rPr lang="en-US" dirty="0" smtClean="0"/>
              <a:t>("M", 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m.setScalarInput</a:t>
            </a:r>
            <a:r>
              <a:rPr lang="en-US" dirty="0" smtClean="0"/>
              <a:t>("N", 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m.setStreamOffsetParam</a:t>
            </a:r>
            <a:r>
              <a:rPr lang="en-US" dirty="0" smtClean="0"/>
              <a:t>("Nof",4);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(16);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3.5, 4, 5, 5.5, 5.5, 6, 7, 7.5, 9.5, 10, 11, 11.5, 11.5, 12, 13, 13.5 };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example8SimRunner.java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 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 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 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*data_in2, *</a:t>
            </a:r>
            <a:r>
              <a:rPr lang="en-US" dirty="0" err="1" smtClean="0"/>
              <a:t>data_out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unsigned long M,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matrix (</a:t>
            </a:r>
            <a:r>
              <a:rPr lang="en-US" dirty="0" err="1" smtClean="0"/>
              <a:t>MxN</a:t>
            </a:r>
            <a:r>
              <a:rPr lang="en-US" dirty="0" smtClean="0"/>
              <a:t>, max 1024x1024):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lu%lu",&amp;M,&amp;N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(M*N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(M*N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M*N;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max_maxfile_init_example8();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example8HostCode.java     1/2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max_set_scalar_input_f</a:t>
            </a:r>
            <a:r>
              <a:rPr lang="en-US" dirty="0" smtClean="0"/>
              <a:t>(device, "example8Kernel.M", M, FPGA_A);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max_set_scalar_input_f</a:t>
            </a:r>
            <a:r>
              <a:rPr lang="en-US" dirty="0" smtClean="0"/>
              <a:t>(device, "example8Kernel.N", N, FPGA_A);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max_set_runtime_param</a:t>
            </a:r>
            <a:r>
              <a:rPr lang="en-US" dirty="0" smtClean="0"/>
              <a:t>(device, "example8Kernel.Nof", N);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max_upload_runtime_params</a:t>
            </a:r>
            <a:r>
              <a:rPr lang="en-US" dirty="0" smtClean="0"/>
              <a:t>(device, FPGA_A);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  </a:t>
            </a:r>
            <a:r>
              <a:rPr lang="en-US" dirty="0" err="1" smtClean="0"/>
              <a:t>max_input</a:t>
            </a:r>
            <a:r>
              <a:rPr lang="en-US" dirty="0" smtClean="0"/>
              <a:t>("mat", data_in1, M*N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        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M*N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        </a:t>
            </a:r>
            <a:r>
              <a:rPr lang="en-US" dirty="0" err="1" smtClean="0"/>
              <a:t>max_runfor</a:t>
            </a:r>
            <a:r>
              <a:rPr lang="en-US" dirty="0" smtClean="0"/>
              <a:t>("example8Kernel", M*N),</a:t>
            </a:r>
          </a:p>
          <a:p>
            <a:pPr>
              <a:buNone/>
            </a:pPr>
            <a:r>
              <a:rPr lang="en-US" dirty="0" smtClean="0"/>
              <a:t>		        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M*N;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float expected=0, divider = 9;</a:t>
            </a:r>
          </a:p>
          <a:p>
            <a:pPr>
              <a:buNone/>
            </a:pPr>
            <a:r>
              <a:rPr lang="en-US" dirty="0" smtClean="0"/>
              <a:t>		for (</a:t>
            </a:r>
            <a:r>
              <a:rPr lang="en-US" dirty="0" err="1" smtClean="0"/>
              <a:t>int</a:t>
            </a:r>
            <a:r>
              <a:rPr lang="en-US" dirty="0" smtClean="0"/>
              <a:t> ii = -1; ii&lt;2; ii++)</a:t>
            </a:r>
          </a:p>
          <a:p>
            <a:pPr>
              <a:buNone/>
            </a:pPr>
            <a:r>
              <a:rPr lang="en-US" dirty="0" smtClean="0"/>
              <a:t>		          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jj</a:t>
            </a:r>
            <a:r>
              <a:rPr lang="en-US" dirty="0" smtClean="0"/>
              <a:t> = -1; </a:t>
            </a:r>
            <a:r>
              <a:rPr lang="en-US" dirty="0" err="1" smtClean="0"/>
              <a:t>jj</a:t>
            </a:r>
            <a:r>
              <a:rPr lang="en-US" dirty="0" smtClean="0"/>
              <a:t>&lt;2; </a:t>
            </a:r>
            <a:r>
              <a:rPr lang="en-US" dirty="0" err="1" smtClean="0"/>
              <a:t>jj</a:t>
            </a:r>
            <a:r>
              <a:rPr lang="en-US" dirty="0" smtClean="0"/>
              <a:t>++)  expected += 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N+ii</a:t>
            </a:r>
            <a:r>
              <a:rPr lang="en-US" dirty="0" smtClean="0"/>
              <a:t>&gt;=0 &amp;&amp;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N+ii</a:t>
            </a:r>
            <a:r>
              <a:rPr lang="en-US" dirty="0" smtClean="0"/>
              <a:t>&lt;M &amp;&amp; </a:t>
            </a:r>
            <a:r>
              <a:rPr lang="en-US" dirty="0" err="1" smtClean="0"/>
              <a:t>i%N+jj</a:t>
            </a:r>
            <a:r>
              <a:rPr lang="en-US" dirty="0" smtClean="0"/>
              <a:t>&gt;=0 &amp;&amp; </a:t>
            </a:r>
            <a:r>
              <a:rPr lang="en-US" dirty="0" err="1" smtClean="0"/>
              <a:t>i%N+jj</a:t>
            </a:r>
            <a:r>
              <a:rPr lang="en-US" dirty="0" smtClean="0"/>
              <a:t>&lt;N ?data_in1[</a:t>
            </a:r>
            <a:r>
              <a:rPr lang="en-US" dirty="0" err="1" smtClean="0"/>
              <a:t>i+ii</a:t>
            </a:r>
            <a:r>
              <a:rPr lang="en-US" dirty="0" smtClean="0"/>
              <a:t>*</a:t>
            </a:r>
            <a:r>
              <a:rPr lang="en-US" dirty="0" err="1" smtClean="0"/>
              <a:t>N+jj</a:t>
            </a:r>
            <a:r>
              <a:rPr lang="en-US" dirty="0" smtClean="0"/>
              <a:t>]:0;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i</a:t>
            </a:r>
            <a:r>
              <a:rPr lang="en-US" dirty="0" smtClean="0"/>
              <a:t>/N==0 || </a:t>
            </a:r>
            <a:r>
              <a:rPr lang="en-US" dirty="0" err="1" smtClean="0"/>
              <a:t>i</a:t>
            </a:r>
            <a:r>
              <a:rPr lang="en-US" dirty="0" smtClean="0"/>
              <a:t>/N==M-1) divider = 6;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i%N</a:t>
            </a:r>
            <a:r>
              <a:rPr lang="en-US" dirty="0" smtClean="0"/>
              <a:t>==0 || </a:t>
            </a:r>
            <a:r>
              <a:rPr lang="en-US" dirty="0" err="1" smtClean="0"/>
              <a:t>i%N</a:t>
            </a:r>
            <a:r>
              <a:rPr lang="en-US" dirty="0" smtClean="0"/>
              <a:t>==N-1) divider = divider == 6? 4:6;</a:t>
            </a:r>
          </a:p>
          <a:p>
            <a:pPr>
              <a:buNone/>
            </a:pPr>
            <a:r>
              <a:rPr lang="en-US" dirty="0" smtClean="0"/>
              <a:t>		expected /= divider;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expected){  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expected,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 break; }</a:t>
            </a:r>
          </a:p>
          <a:p>
            <a:pPr>
              <a:buNone/>
            </a:pPr>
            <a:r>
              <a:rPr lang="en-US" dirty="0" smtClean="0"/>
              <a:t>	} 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example8HostCode.java      2/2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Maxeler</a:t>
            </a:r>
            <a:r>
              <a:rPr lang="en-US" dirty="0" smtClean="0"/>
              <a:t>: One new result in each cycle</a:t>
            </a:r>
            <a:br>
              <a:rPr lang="en-US" dirty="0" smtClean="0"/>
            </a:br>
            <a:r>
              <a:rPr lang="en-US" dirty="0" smtClean="0"/>
              <a:t>  e.g.  Clock = 100MHz</a:t>
            </a:r>
            <a:br>
              <a:rPr lang="en-US" dirty="0" smtClean="0"/>
            </a:br>
            <a:r>
              <a:rPr lang="en-US" dirty="0" smtClean="0"/>
              <a:t>          Period = 10ns</a:t>
            </a:r>
            <a:br>
              <a:rPr lang="en-US" dirty="0" smtClean="0"/>
            </a:br>
            <a:r>
              <a:rPr lang="en-US" dirty="0" smtClean="0"/>
              <a:t>          One result every 10ns</a:t>
            </a:r>
            <a:br>
              <a:rPr lang="en-US" dirty="0" smtClean="0"/>
            </a:br>
            <a:r>
              <a:rPr lang="en-US" dirty="0" smtClean="0"/>
              <a:t>[</a:t>
            </a:r>
            <a:r>
              <a:rPr lang="en-US" dirty="0" smtClean="0"/>
              <a:t>No </a:t>
            </a:r>
            <a:r>
              <a:rPr lang="en-US" dirty="0" smtClean="0"/>
              <a:t>matter how many operations </a:t>
            </a:r>
            <a:r>
              <a:rPr lang="en-US" dirty="0" smtClean="0"/>
              <a:t>in </a:t>
            </a:r>
            <a:r>
              <a:rPr lang="en-US" dirty="0" smtClean="0"/>
              <a:t>each loop </a:t>
            </a:r>
            <a:r>
              <a:rPr lang="en-US" dirty="0" smtClean="0"/>
              <a:t>iteration]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Consequently: More operations does not mean proportionally more time;</a:t>
            </a:r>
            <a:br>
              <a:rPr lang="en-US" dirty="0" smtClean="0"/>
            </a:br>
            <a:r>
              <a:rPr lang="en-US" dirty="0" smtClean="0"/>
              <a:t>however, more </a:t>
            </a:r>
            <a:r>
              <a:rPr lang="en-US" dirty="0" smtClean="0"/>
              <a:t>operations means higher latency till the first result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CPU: One new result after each iteration</a:t>
            </a:r>
            <a:br>
              <a:rPr lang="en-US" dirty="0" smtClean="0"/>
            </a:br>
            <a:r>
              <a:rPr lang="en-US" dirty="0" smtClean="0"/>
              <a:t>  e.g. Clock=10GHz </a:t>
            </a:r>
            <a:r>
              <a:rPr lang="en-US" dirty="0" smtClean="0"/>
              <a:t>(!?)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Period = 100ps</a:t>
            </a:r>
            <a:br>
              <a:rPr lang="en-US" dirty="0" smtClean="0"/>
            </a:br>
            <a:r>
              <a:rPr lang="en-US" dirty="0" smtClean="0"/>
              <a:t>         One result every 100ps </a:t>
            </a:r>
            <a:r>
              <a:rPr lang="en-US" dirty="0" smtClean="0"/>
              <a:t>times </a:t>
            </a:r>
            <a:r>
              <a:rPr lang="en-US" dirty="0" smtClean="0"/>
              <a:t>#ops</a:t>
            </a:r>
            <a:br>
              <a:rPr lang="en-US" dirty="0" smtClean="0"/>
            </a:br>
            <a:r>
              <a:rPr lang="en-US" dirty="0" smtClean="0"/>
              <a:t>[If </a:t>
            </a:r>
            <a:r>
              <a:rPr lang="en-US" dirty="0" smtClean="0"/>
              <a:t>#ops &gt; 100 =&gt; </a:t>
            </a:r>
            <a:r>
              <a:rPr lang="en-US" dirty="0" err="1" smtClean="0"/>
              <a:t>Maxeler</a:t>
            </a:r>
            <a:r>
              <a:rPr lang="en-US" dirty="0" smtClean="0"/>
              <a:t> is </a:t>
            </a:r>
            <a:r>
              <a:rPr lang="en-US" dirty="0" smtClean="0"/>
              <a:t>better, </a:t>
            </a:r>
            <a:r>
              <a:rPr lang="en-US" dirty="0" smtClean="0"/>
              <a:t>although it uses a slower </a:t>
            </a:r>
            <a:r>
              <a:rPr lang="en-US" dirty="0" smtClean="0"/>
              <a:t>clock]</a:t>
            </a:r>
          </a:p>
          <a:p>
            <a:endParaRPr lang="en-US" dirty="0" smtClean="0"/>
          </a:p>
          <a:p>
            <a:r>
              <a:rPr lang="en-US" dirty="0" smtClean="0"/>
              <a:t>Also</a:t>
            </a:r>
            <a:r>
              <a:rPr lang="en-US" dirty="0" smtClean="0"/>
              <a:t>: </a:t>
            </a:r>
            <a:r>
              <a:rPr lang="en-US" dirty="0" smtClean="0"/>
              <a:t>The CPU example will feature an </a:t>
            </a:r>
            <a:r>
              <a:rPr lang="en-US" dirty="0" smtClean="0"/>
              <a:t>a</a:t>
            </a:r>
            <a:r>
              <a:rPr lang="en-US" dirty="0" smtClean="0"/>
              <a:t>dditional slowdown,</a:t>
            </a:r>
            <a:br>
              <a:rPr lang="en-US" dirty="0" smtClean="0"/>
            </a:br>
            <a:r>
              <a:rPr lang="en-US" dirty="0" smtClean="0"/>
              <a:t>due </a:t>
            </a:r>
            <a:r>
              <a:rPr lang="en-US" dirty="0" smtClean="0"/>
              <a:t>to memory hierarchy access and pipeline related </a:t>
            </a:r>
            <a:r>
              <a:rPr lang="en-US" dirty="0" smtClean="0"/>
              <a:t>hazards</a:t>
            </a:r>
            <a:br>
              <a:rPr lang="en-US" dirty="0" smtClean="0"/>
            </a:br>
            <a:r>
              <a:rPr lang="en-US" dirty="0" smtClean="0"/>
              <a:t>         </a:t>
            </a:r>
            <a:r>
              <a:rPr lang="en-US" dirty="0" smtClean="0"/>
              <a:t>=&gt;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critical </a:t>
            </a:r>
            <a:r>
              <a:rPr lang="en-US" dirty="0" smtClean="0"/>
              <a:t>#ops </a:t>
            </a:r>
            <a:r>
              <a:rPr lang="en-US" dirty="0" smtClean="0"/>
              <a:t>(bringing the same performance) is </a:t>
            </a:r>
            <a:r>
              <a:rPr lang="en-US" dirty="0" smtClean="0"/>
              <a:t>significantly </a:t>
            </a:r>
            <a:r>
              <a:rPr lang="en-US" dirty="0" smtClean="0"/>
              <a:t>below 100!!!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have it more concrete: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 that calculates</a:t>
            </a:r>
            <a:br>
              <a:rPr lang="en-US" dirty="0" smtClean="0"/>
            </a:br>
            <a:r>
              <a:rPr lang="en-US" dirty="0" smtClean="0"/>
              <a:t>the sum of </a:t>
            </a:r>
            <a:r>
              <a:rPr lang="en-US" i="1" dirty="0" smtClean="0"/>
              <a:t>n</a:t>
            </a:r>
            <a:r>
              <a:rPr lang="en-US" dirty="0" smtClean="0"/>
              <a:t> floating point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No. 9: Array summation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ind.z9;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com.maxeler.maxcompiler.v1.kernelcompiler.types.base.HWType;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example9Kernel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example9Kernel(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final </a:t>
            </a:r>
            <a:r>
              <a:rPr lang="en-US" dirty="0" err="1" smtClean="0"/>
              <a:t>HWType</a:t>
            </a:r>
            <a:r>
              <a:rPr lang="en-US" dirty="0" smtClean="0"/>
              <a:t> </a:t>
            </a:r>
            <a:r>
              <a:rPr lang="en-US" dirty="0" err="1" smtClean="0"/>
              <a:t>scalarType</a:t>
            </a:r>
            <a:r>
              <a:rPr lang="en-US" dirty="0" smtClean="0"/>
              <a:t> = </a:t>
            </a:r>
            <a:r>
              <a:rPr lang="en-US" dirty="0" err="1" smtClean="0"/>
              <a:t>hwFloat</a:t>
            </a:r>
            <a:r>
              <a:rPr lang="en-US" dirty="0" smtClean="0"/>
              <a:t>(8,24);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cnt</a:t>
            </a:r>
            <a:r>
              <a:rPr lang="en-US" dirty="0" smtClean="0"/>
              <a:t> = </a:t>
            </a:r>
            <a:r>
              <a:rPr lang="en-US" dirty="0" err="1" smtClean="0"/>
              <a:t>control.count.simpleCounter</a:t>
            </a:r>
            <a:r>
              <a:rPr lang="en-US" dirty="0" smtClean="0"/>
              <a:t>(64);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</a:t>
            </a:r>
            <a:r>
              <a:rPr lang="en-US" dirty="0" err="1" smtClean="0"/>
              <a:t>scalarType.newInstance</a:t>
            </a:r>
            <a:r>
              <a:rPr lang="en-US" dirty="0" smtClean="0"/>
              <a:t>(this);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(</a:t>
            </a:r>
            <a:r>
              <a:rPr lang="en-US" dirty="0" err="1" smtClean="0"/>
              <a:t>cnt</a:t>
            </a:r>
            <a:r>
              <a:rPr lang="en-US" dirty="0" smtClean="0"/>
              <a:t>&gt;0?sum:0.0);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sum &lt;== </a:t>
            </a:r>
            <a:r>
              <a:rPr lang="en-US" dirty="0" err="1" smtClean="0"/>
              <a:t>stream.offset</a:t>
            </a:r>
            <a:r>
              <a:rPr lang="en-US" dirty="0" smtClean="0"/>
              <a:t>(result, -1);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example9Kernel.java,    try #1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5181600" y="2514600"/>
            <a:ext cx="1981200" cy="1600200"/>
          </a:xfrm>
          <a:prstGeom prst="cloudCallout">
            <a:avLst>
              <a:gd name="adj1" fmla="val -123609"/>
              <a:gd name="adj2" fmla="val 678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Problem?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30740" y="1481138"/>
            <a:ext cx="468252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Graph of Dataflow for Summation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ind.z9;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com.maxeler.maxcompiler.v1.kernelcompiler.types.base.HWType;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example9Kernel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example9Kernel(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final </a:t>
            </a:r>
            <a:r>
              <a:rPr lang="en-US" dirty="0" err="1" smtClean="0"/>
              <a:t>HWType</a:t>
            </a:r>
            <a:r>
              <a:rPr lang="en-US" dirty="0" smtClean="0"/>
              <a:t> </a:t>
            </a:r>
            <a:r>
              <a:rPr lang="en-US" dirty="0" err="1" smtClean="0"/>
              <a:t>scalarType</a:t>
            </a:r>
            <a:r>
              <a:rPr lang="en-US" dirty="0" smtClean="0"/>
              <a:t> = </a:t>
            </a:r>
            <a:r>
              <a:rPr lang="en-US" dirty="0" err="1" smtClean="0"/>
              <a:t>hwFloat</a:t>
            </a:r>
            <a:r>
              <a:rPr lang="en-US" dirty="0" smtClean="0"/>
              <a:t>(8,24);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cnt</a:t>
            </a:r>
            <a:r>
              <a:rPr lang="en-US" dirty="0" smtClean="0"/>
              <a:t> = </a:t>
            </a:r>
            <a:r>
              <a:rPr lang="en-US" dirty="0" err="1" smtClean="0"/>
              <a:t>control.count.simpleCounter</a:t>
            </a:r>
            <a:r>
              <a:rPr lang="en-US" dirty="0" smtClean="0"/>
              <a:t>(64);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</a:t>
            </a:r>
            <a:r>
              <a:rPr lang="en-US" dirty="0" err="1" smtClean="0"/>
              <a:t>scalarType.newInstance</a:t>
            </a:r>
            <a:r>
              <a:rPr lang="en-US" dirty="0" smtClean="0"/>
              <a:t>(this);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(</a:t>
            </a:r>
            <a:r>
              <a:rPr lang="en-US" dirty="0" err="1" smtClean="0"/>
              <a:t>cnt</a:t>
            </a:r>
            <a:r>
              <a:rPr lang="en-US" dirty="0" smtClean="0"/>
              <a:t>&gt;12?sum:0.0);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sum &lt;== </a:t>
            </a:r>
            <a:r>
              <a:rPr lang="en-US" dirty="0" err="1" smtClean="0"/>
              <a:t>stream.offset</a:t>
            </a:r>
            <a:r>
              <a:rPr lang="en-US" dirty="0" smtClean="0"/>
              <a:t>(result, -13);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example9Kernel.java          #2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4495800" y="2971800"/>
            <a:ext cx="4267200" cy="1447800"/>
          </a:xfrm>
          <a:prstGeom prst="wedgeEllipseCallout">
            <a:avLst>
              <a:gd name="adj1" fmla="val -67525"/>
              <a:gd name="adj2" fmla="val 401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Solution:</a:t>
            </a:r>
          </a:p>
          <a:p>
            <a:pPr algn="ctr"/>
            <a:r>
              <a:rPr lang="en-US" dirty="0" smtClean="0"/>
              <a:t>New offset</a:t>
            </a:r>
          </a:p>
          <a:p>
            <a:pPr algn="ctr"/>
            <a:r>
              <a:rPr lang="en-US" dirty="0" smtClean="0"/>
              <a:t>=</a:t>
            </a:r>
          </a:p>
          <a:p>
            <a:pPr algn="ctr"/>
            <a:r>
              <a:rPr lang="en-US" dirty="0" smtClean="0"/>
              <a:t>Depth of pipeline loop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ind.z9;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example9SimRunner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("example9Sim");</a:t>
            </a:r>
          </a:p>
          <a:p>
            <a:pPr>
              <a:buNone/>
            </a:pPr>
            <a:r>
              <a:rPr lang="en-US" dirty="0" smtClean="0"/>
              <a:t>		example9Kernel k = new example9Kernel(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</a:t>
            </a:r>
            <a:r>
              <a:rPr lang="en-US" dirty="0" smtClean="0">
                <a:solidFill>
                  <a:srgbClr val="FF0000"/>
                </a:solidFill>
              </a:rPr>
              <a:t>0, 0, 0, 3 , 0, 0, 0, 9 , 0, 0, 0, 0, </a:t>
            </a:r>
            <a:r>
              <a:rPr lang="en-US" dirty="0" smtClean="0"/>
              <a:t>2 , </a:t>
            </a:r>
            <a:r>
              <a:rPr lang="en-US" dirty="0" smtClean="0">
                <a:solidFill>
                  <a:srgbClr val="FF0000"/>
                </a:solidFill>
              </a:rPr>
              <a:t>0, 0, 0, 3 , 0, 0, 0, 3 , 0, 0, 0, 0, </a:t>
            </a:r>
            <a:r>
              <a:rPr lang="en-US" dirty="0" smtClean="0"/>
              <a:t>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(27);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1, 3, 6 };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example9SimRunner.java    #2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467100" y="2857500"/>
            <a:ext cx="304800" cy="1752600"/>
          </a:xfrm>
          <a:prstGeom prst="leftBrace">
            <a:avLst>
              <a:gd name="adj1" fmla="val 70189"/>
              <a:gd name="adj2" fmla="val 505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95600" y="38862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12 unnecessarily data </a:t>
            </a:r>
            <a:endParaRPr lang="en-US" sz="1200" dirty="0"/>
          </a:p>
        </p:txBody>
      </p:sp>
      <p:sp>
        <p:nvSpPr>
          <p:cNvPr id="7" name="Left Brace 6"/>
          <p:cNvSpPr/>
          <p:nvPr/>
        </p:nvSpPr>
        <p:spPr>
          <a:xfrm rot="16200000">
            <a:off x="5448300" y="2857500"/>
            <a:ext cx="304800" cy="1752600"/>
          </a:xfrm>
          <a:prstGeom prst="leftBrace">
            <a:avLst>
              <a:gd name="adj1" fmla="val 70189"/>
              <a:gd name="adj2" fmla="val 505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76800" y="3886200"/>
            <a:ext cx="1447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12 unnecessarily data </a:t>
            </a:r>
            <a:endParaRPr lang="en-US" sz="1200" dirty="0"/>
          </a:p>
        </p:txBody>
      </p:sp>
      <p:sp>
        <p:nvSpPr>
          <p:cNvPr id="9" name="Cloud Callout 8"/>
          <p:cNvSpPr/>
          <p:nvPr/>
        </p:nvSpPr>
        <p:spPr>
          <a:xfrm>
            <a:off x="6096000" y="1143000"/>
            <a:ext cx="3048000" cy="1600200"/>
          </a:xfrm>
          <a:prstGeom prst="cloudCallout">
            <a:avLst>
              <a:gd name="adj1" fmla="val -10763"/>
              <a:gd name="adj2" fmla="val 1011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Still, we need to send 13 times </a:t>
            </a:r>
            <a:r>
              <a:rPr lang="en-US" dirty="0" err="1" smtClean="0"/>
              <a:t>mor</a:t>
            </a:r>
            <a:r>
              <a:rPr lang="en-US" dirty="0" smtClean="0"/>
              <a:t> data then needed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</a:t>
            </a:r>
            <a:r>
              <a:rPr lang="en-US" dirty="0" err="1" smtClean="0"/>
              <a:t>data_out</a:t>
            </a:r>
            <a:r>
              <a:rPr lang="en-US" dirty="0" smtClean="0"/>
              <a:t>, expected = 0;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lu",&amp;N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13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(N * 13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	for( </a:t>
            </a:r>
            <a:r>
              <a:rPr lang="en-US" dirty="0" err="1" smtClean="0"/>
              <a:t>int</a:t>
            </a:r>
            <a:r>
              <a:rPr lang="en-US" dirty="0" smtClean="0"/>
              <a:t> j=0; j&lt;13; j++)</a:t>
            </a:r>
          </a:p>
          <a:p>
            <a:pPr>
              <a:buNone/>
            </a:pPr>
            <a:r>
              <a:rPr lang="en-US" dirty="0" smtClean="0"/>
              <a:t>			data_in1[13*</a:t>
            </a:r>
            <a:r>
              <a:rPr lang="en-US" dirty="0" err="1" smtClean="0"/>
              <a:t>i+j</a:t>
            </a:r>
            <a:r>
              <a:rPr lang="en-US" dirty="0" smtClean="0"/>
              <a:t>] = i%10;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example9HostCode.c 1/2   #2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max_maxfile_init_example9();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13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N * 13*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("example9Kernel", N * 13),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expected += !(i%13) ? i%10 : 0;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expected){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expected,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			break;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 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example9HostCode.c 2/2   #2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ind.z9;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com.maxeler.maxcompiler.v1.kernelcompiler.types.base.HWType; </a:t>
            </a:r>
          </a:p>
          <a:p>
            <a:pPr>
              <a:buNone/>
            </a:pPr>
            <a:r>
              <a:rPr lang="en-US" dirty="0" smtClean="0"/>
              <a:t>import com.maxeler.maxcompiler.v1.kernelcompiler.stdlib.core.CounterChain;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example9Kernel extends Kernel {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public example9Kernel(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final </a:t>
            </a:r>
            <a:r>
              <a:rPr lang="en-US" dirty="0" err="1" smtClean="0"/>
              <a:t>HWType</a:t>
            </a:r>
            <a:r>
              <a:rPr lang="en-US" dirty="0" smtClean="0"/>
              <a:t> </a:t>
            </a:r>
            <a:r>
              <a:rPr lang="en-US" dirty="0" err="1" smtClean="0"/>
              <a:t>scalarType</a:t>
            </a:r>
            <a:r>
              <a:rPr lang="en-US" dirty="0" smtClean="0"/>
              <a:t> = </a:t>
            </a:r>
            <a:r>
              <a:rPr lang="en-US" dirty="0" err="1" smtClean="0"/>
              <a:t>hwFloat</a:t>
            </a:r>
            <a:r>
              <a:rPr lang="en-US" dirty="0" smtClean="0"/>
              <a:t>(8,24);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CounterChain</a:t>
            </a:r>
            <a:r>
              <a:rPr lang="en-US" dirty="0" smtClean="0"/>
              <a:t> cc = </a:t>
            </a:r>
            <a:r>
              <a:rPr lang="en-US" dirty="0" err="1" smtClean="0"/>
              <a:t>control.count.makeCounterChain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cnt</a:t>
            </a:r>
            <a:r>
              <a:rPr lang="en-US" dirty="0" smtClean="0"/>
              <a:t> = </a:t>
            </a:r>
            <a:r>
              <a:rPr lang="en-US" dirty="0" err="1" smtClean="0"/>
              <a:t>cc.addCounter</a:t>
            </a:r>
            <a:r>
              <a:rPr lang="en-US" dirty="0" smtClean="0"/>
              <a:t>(1000000,1);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depth = </a:t>
            </a:r>
            <a:r>
              <a:rPr lang="en-US" dirty="0" err="1" smtClean="0"/>
              <a:t>cc.addCounter</a:t>
            </a:r>
            <a:r>
              <a:rPr lang="en-US" dirty="0" smtClean="0"/>
              <a:t>(13,1);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depth.eq</a:t>
            </a:r>
            <a:r>
              <a:rPr lang="en-US" dirty="0" smtClean="0"/>
              <a:t>(0)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</a:t>
            </a:r>
            <a:r>
              <a:rPr lang="en-US" dirty="0" err="1" smtClean="0"/>
              <a:t>scalarType.newInstance</a:t>
            </a:r>
            <a:r>
              <a:rPr lang="en-US" dirty="0" smtClean="0"/>
              <a:t>(this);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(</a:t>
            </a:r>
            <a:r>
              <a:rPr lang="en-US" dirty="0" err="1" smtClean="0"/>
              <a:t>cnt</a:t>
            </a:r>
            <a:r>
              <a:rPr lang="en-US" dirty="0" smtClean="0"/>
              <a:t>&gt;0?sum:0.0);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sum &lt;== </a:t>
            </a:r>
            <a:r>
              <a:rPr lang="en-US" dirty="0" err="1" smtClean="0"/>
              <a:t>stream.offset</a:t>
            </a:r>
            <a:r>
              <a:rPr lang="en-US" dirty="0" smtClean="0"/>
              <a:t>(result, -13);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depth.eq</a:t>
            </a:r>
            <a:r>
              <a:rPr lang="en-US" dirty="0" smtClean="0"/>
              <a:t>(0));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example9Kernel.java         #3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package ind.z9;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example9SimRunner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("example9Sim");</a:t>
            </a:r>
          </a:p>
          <a:p>
            <a:pPr>
              <a:buNone/>
            </a:pPr>
            <a:r>
              <a:rPr lang="en-US" dirty="0" smtClean="0"/>
              <a:t>		example9Kernel k = new example9Kernel(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2 ,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(27);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expectedOutput</a:t>
            </a:r>
            <a:r>
              <a:rPr lang="en-US" dirty="0" smtClean="0"/>
              <a:t>[] = { 1, 3, 6 };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expectedOutput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example9SimRunner.java    #3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5029200" y="3276600"/>
            <a:ext cx="2895600" cy="685800"/>
          </a:xfrm>
          <a:prstGeom prst="wedgeEllipseCallout">
            <a:avLst>
              <a:gd name="adj1" fmla="val -123761"/>
              <a:gd name="adj2" fmla="val 281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still need at least 27 cycles.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</a:t>
            </a:r>
            <a:r>
              <a:rPr lang="en-US" dirty="0" err="1" smtClean="0"/>
              <a:t>data_out</a:t>
            </a:r>
            <a:r>
              <a:rPr lang="en-US" dirty="0" smtClean="0"/>
              <a:t>, expected = 0;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lu",&amp;N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(N * 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	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example9HostCode.c 1/2   #3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Maxeler</a:t>
            </a:r>
            <a:r>
              <a:rPr lang="en-US" dirty="0" smtClean="0"/>
              <a:t> has no cache,</a:t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 smtClean="0"/>
              <a:t>does have a </a:t>
            </a:r>
            <a:r>
              <a:rPr lang="en-US" dirty="0" smtClean="0"/>
              <a:t>memory hierarchy.</a:t>
            </a:r>
          </a:p>
          <a:p>
            <a:endParaRPr lang="en-US" dirty="0" smtClean="0"/>
          </a:p>
          <a:p>
            <a:r>
              <a:rPr lang="en-US" dirty="0" smtClean="0"/>
              <a:t>However,</a:t>
            </a:r>
            <a:br>
              <a:rPr lang="en-US" dirty="0" smtClean="0"/>
            </a:br>
            <a:r>
              <a:rPr lang="en-US" dirty="0" smtClean="0"/>
              <a:t>   memory hierarchy access with </a:t>
            </a:r>
            <a:r>
              <a:rPr lang="en-US" dirty="0" err="1" smtClean="0"/>
              <a:t>Maxeler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is carefully </a:t>
            </a:r>
            <a:r>
              <a:rPr lang="en-US" dirty="0" smtClean="0"/>
              <a:t>planed</a:t>
            </a:r>
            <a:br>
              <a:rPr lang="en-US" dirty="0" smtClean="0"/>
            </a:br>
            <a:r>
              <a:rPr lang="en-US" dirty="0" smtClean="0"/>
              <a:t>   by the programmer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smtClean="0"/>
              <a:t>at the program write time</a:t>
            </a:r>
          </a:p>
          <a:p>
            <a:endParaRPr lang="en-US" dirty="0" smtClean="0"/>
          </a:p>
          <a:p>
            <a:r>
              <a:rPr lang="en-US" dirty="0" smtClean="0"/>
              <a:t>As opposed to</a:t>
            </a:r>
            <a:br>
              <a:rPr lang="en-US" dirty="0" smtClean="0"/>
            </a:br>
            <a:r>
              <a:rPr lang="en-US" dirty="0" smtClean="0"/>
              <a:t>   memory hierarchy access </a:t>
            </a:r>
            <a:br>
              <a:rPr lang="en-US" dirty="0" smtClean="0"/>
            </a:br>
            <a:r>
              <a:rPr lang="en-US" dirty="0" smtClean="0"/>
              <a:t>   with a </a:t>
            </a:r>
            <a:r>
              <a:rPr lang="en-US" dirty="0" err="1" smtClean="0"/>
              <a:t>multicore</a:t>
            </a:r>
            <a:r>
              <a:rPr lang="en-US" dirty="0" smtClean="0"/>
              <a:t> CPU/GPU</a:t>
            </a:r>
            <a:br>
              <a:rPr lang="en-US" dirty="0" smtClean="0"/>
            </a:br>
            <a:r>
              <a:rPr lang="en-US" dirty="0" smtClean="0"/>
              <a:t>   which calculates the access address </a:t>
            </a:r>
            <a:br>
              <a:rPr lang="en-US" dirty="0" smtClean="0"/>
            </a:br>
            <a:r>
              <a:rPr lang="en-US" dirty="0" smtClean="0"/>
              <a:t>   at the program run time.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</a:t>
            </a:r>
            <a:r>
              <a:rPr lang="en-US" dirty="0" err="1" smtClean="0"/>
              <a:t>missunderstand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max_maxfile_init_example9();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("example9Kernel", N </a:t>
            </a:r>
            <a:r>
              <a:rPr lang="en-US" smtClean="0"/>
              <a:t>* 13 - 12),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expected += i%10;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!= expected){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printf</a:t>
            </a:r>
            <a:r>
              <a:rPr lang="en-US" dirty="0" smtClean="0"/>
              <a:t>("Error on element %d. Expected %f, but found %f.", </a:t>
            </a:r>
            <a:r>
              <a:rPr lang="en-US" dirty="0" err="1" smtClean="0"/>
              <a:t>i</a:t>
            </a:r>
            <a:r>
              <a:rPr lang="en-US" dirty="0" smtClean="0"/>
              <a:t>, expected, </a:t>
            </a:r>
            <a:r>
              <a:rPr lang="en-US" dirty="0" err="1" smtClean="0"/>
              <a:t>data_out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			break;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} 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example9HostCode.c </a:t>
            </a:r>
            <a:r>
              <a:rPr lang="en-US" dirty="0" smtClean="0"/>
              <a:t>  2/2   </a:t>
            </a:r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an optimized program that calculates the sum of numbers in an input array</a:t>
            </a:r>
          </a:p>
          <a:p>
            <a:r>
              <a:rPr lang="en-US" dirty="0" smtClean="0"/>
              <a:t>First, calculate several parallel/partial sums; then, add them at the end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No. 10: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Optimized </a:t>
            </a:r>
            <a:r>
              <a:rPr lang="en-US" dirty="0" smtClean="0"/>
              <a:t>A</a:t>
            </a:r>
            <a:r>
              <a:rPr lang="en-US" dirty="0" smtClean="0"/>
              <a:t>rray </a:t>
            </a:r>
            <a:r>
              <a:rPr lang="en-US" dirty="0" smtClean="0"/>
              <a:t>S</a:t>
            </a:r>
            <a:r>
              <a:rPr lang="en-US" dirty="0" smtClean="0"/>
              <a:t>ummation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com.maxeler.maxcompiler.v1.kernelcompiler.types.base.HWType;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example10Kernel1 extends Kernel {</a:t>
            </a:r>
          </a:p>
          <a:p>
            <a:pPr>
              <a:buNone/>
            </a:pPr>
            <a:r>
              <a:rPr lang="en-US" dirty="0" smtClean="0"/>
              <a:t>	public example10Kernel1(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final </a:t>
            </a:r>
            <a:r>
              <a:rPr lang="en-US" dirty="0" err="1" smtClean="0"/>
              <a:t>HWType</a:t>
            </a:r>
            <a:r>
              <a:rPr lang="en-US" dirty="0" smtClean="0"/>
              <a:t> </a:t>
            </a:r>
            <a:r>
              <a:rPr lang="en-US" dirty="0" err="1" smtClean="0"/>
              <a:t>scalarType</a:t>
            </a:r>
            <a:r>
              <a:rPr lang="en-US" dirty="0" smtClean="0"/>
              <a:t> = </a:t>
            </a:r>
            <a:r>
              <a:rPr lang="en-US" dirty="0" err="1" smtClean="0"/>
              <a:t>hwFloat</a:t>
            </a:r>
            <a:r>
              <a:rPr lang="en-US" dirty="0" smtClean="0"/>
              <a:t>(8,24);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cnt</a:t>
            </a:r>
            <a:r>
              <a:rPr lang="en-US" dirty="0" smtClean="0"/>
              <a:t> = </a:t>
            </a:r>
            <a:r>
              <a:rPr lang="en-US" dirty="0" err="1" smtClean="0"/>
              <a:t>control.count.simpleCounter</a:t>
            </a:r>
            <a:r>
              <a:rPr lang="en-US" dirty="0" smtClean="0"/>
              <a:t>(64);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N = </a:t>
            </a:r>
            <a:r>
              <a:rPr lang="en-US" dirty="0" err="1" smtClean="0"/>
              <a:t>io.scalarInput</a:t>
            </a:r>
            <a:r>
              <a:rPr lang="en-US" dirty="0" smtClean="0"/>
              <a:t>("N", </a:t>
            </a:r>
            <a:r>
              <a:rPr lang="en-US" dirty="0" err="1" smtClean="0"/>
              <a:t>hwUInt</a:t>
            </a:r>
            <a:r>
              <a:rPr lang="en-US" dirty="0" smtClean="0"/>
              <a:t>(64));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</a:t>
            </a:r>
            <a:r>
              <a:rPr lang="en-US" dirty="0" err="1" smtClean="0"/>
              <a:t>scalarType.newInstance</a:t>
            </a:r>
            <a:r>
              <a:rPr lang="en-US" dirty="0" smtClean="0"/>
              <a:t>(this);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(</a:t>
            </a:r>
            <a:r>
              <a:rPr lang="en-US" dirty="0" err="1" smtClean="0"/>
              <a:t>cnt</a:t>
            </a:r>
            <a:r>
              <a:rPr lang="en-US" dirty="0" smtClean="0"/>
              <a:t>&gt;0?sum:0.0);</a:t>
            </a:r>
          </a:p>
          <a:p>
            <a:pPr>
              <a:buNone/>
            </a:pPr>
            <a:r>
              <a:rPr lang="en-US" dirty="0" smtClean="0"/>
              <a:t>		sum &lt;== </a:t>
            </a:r>
            <a:r>
              <a:rPr lang="en-US" dirty="0" err="1" smtClean="0"/>
              <a:t>stream.offset</a:t>
            </a:r>
            <a:r>
              <a:rPr lang="en-US" dirty="0" smtClean="0"/>
              <a:t>(result, -13);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cnt</a:t>
            </a:r>
            <a:r>
              <a:rPr lang="en-US" dirty="0" smtClean="0"/>
              <a:t> &gt; N-14);		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example10Kernel1.java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com.maxeler.maxcompiler.v1.kernelcompiler.KernelParameters;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com.maxeler.maxcompiler.v1.kernelcompiler.types.base.HWVar;</a:t>
            </a:r>
          </a:p>
          <a:p>
            <a:pPr>
              <a:buNone/>
            </a:pPr>
            <a:r>
              <a:rPr lang="en-US" dirty="0" smtClean="0"/>
              <a:t>import com.maxeler.maxcompiler.v1.kernelcompiler.types.base.HWType; </a:t>
            </a:r>
          </a:p>
          <a:p>
            <a:pPr>
              <a:buNone/>
            </a:pPr>
            <a:r>
              <a:rPr lang="en-US" dirty="0" smtClean="0"/>
              <a:t>import com.maxeler.maxcompiler.v1.kernelcompiler.stdlib.core.CounterChain;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example10Kernel2 extends Kernel {</a:t>
            </a:r>
          </a:p>
          <a:p>
            <a:pPr>
              <a:buNone/>
            </a:pPr>
            <a:r>
              <a:rPr lang="en-US" dirty="0" smtClean="0"/>
              <a:t>	public example10Kernel2(</a:t>
            </a:r>
            <a:r>
              <a:rPr lang="en-US" dirty="0" err="1" smtClean="0"/>
              <a:t>KernelParameters</a:t>
            </a:r>
            <a:r>
              <a:rPr lang="en-US" dirty="0" smtClean="0"/>
              <a:t> parameters) {</a:t>
            </a:r>
          </a:p>
          <a:p>
            <a:pPr>
              <a:buNone/>
            </a:pPr>
            <a:r>
              <a:rPr lang="en-US" dirty="0" smtClean="0"/>
              <a:t>		super(parameters);</a:t>
            </a:r>
          </a:p>
          <a:p>
            <a:pPr>
              <a:buNone/>
            </a:pPr>
            <a:r>
              <a:rPr lang="en-US" dirty="0" smtClean="0"/>
              <a:t>		final </a:t>
            </a:r>
            <a:r>
              <a:rPr lang="en-US" dirty="0" err="1" smtClean="0"/>
              <a:t>HWType</a:t>
            </a:r>
            <a:r>
              <a:rPr lang="en-US" dirty="0" smtClean="0"/>
              <a:t> </a:t>
            </a:r>
            <a:r>
              <a:rPr lang="en-US" dirty="0" err="1" smtClean="0"/>
              <a:t>scalarType</a:t>
            </a:r>
            <a:r>
              <a:rPr lang="en-US" dirty="0" smtClean="0"/>
              <a:t> = </a:t>
            </a:r>
            <a:r>
              <a:rPr lang="en-US" dirty="0" err="1" smtClean="0"/>
              <a:t>hwFloat</a:t>
            </a:r>
            <a:r>
              <a:rPr lang="en-US" dirty="0" smtClean="0"/>
              <a:t>(8,24);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CounterChain</a:t>
            </a:r>
            <a:r>
              <a:rPr lang="en-US" dirty="0" smtClean="0"/>
              <a:t> cc = </a:t>
            </a:r>
            <a:r>
              <a:rPr lang="en-US" dirty="0" err="1" smtClean="0"/>
              <a:t>control.count.makeCounterChain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</a:t>
            </a:r>
            <a:r>
              <a:rPr lang="en-US" dirty="0" err="1" smtClean="0"/>
              <a:t>cnt</a:t>
            </a:r>
            <a:r>
              <a:rPr lang="en-US" dirty="0" smtClean="0"/>
              <a:t> = </a:t>
            </a:r>
            <a:r>
              <a:rPr lang="en-US" dirty="0" err="1" smtClean="0"/>
              <a:t>cc.addCounter</a:t>
            </a:r>
            <a:r>
              <a:rPr lang="en-US" dirty="0" smtClean="0"/>
              <a:t>(14,1);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depth = </a:t>
            </a:r>
            <a:r>
              <a:rPr lang="en-US" dirty="0" err="1" smtClean="0"/>
              <a:t>cc.addCounter</a:t>
            </a:r>
            <a:r>
              <a:rPr lang="en-US" dirty="0" smtClean="0"/>
              <a:t>(13,1);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Input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x = </a:t>
            </a:r>
            <a:r>
              <a:rPr lang="en-US" dirty="0" err="1" smtClean="0"/>
              <a:t>io.input</a:t>
            </a:r>
            <a:r>
              <a:rPr lang="en-US" dirty="0" smtClean="0"/>
              <a:t>("x",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depth.eq</a:t>
            </a:r>
            <a:r>
              <a:rPr lang="en-US" dirty="0" smtClean="0"/>
              <a:t>(0) 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sum = </a:t>
            </a:r>
            <a:r>
              <a:rPr lang="en-US" dirty="0" err="1" smtClean="0"/>
              <a:t>scalarType.newInstance</a:t>
            </a:r>
            <a:r>
              <a:rPr lang="en-US" dirty="0" smtClean="0"/>
              <a:t>(this);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HWVar</a:t>
            </a:r>
            <a:r>
              <a:rPr lang="en-US" dirty="0" smtClean="0"/>
              <a:t> result = x + (</a:t>
            </a:r>
            <a:r>
              <a:rPr lang="en-US" dirty="0" err="1" smtClean="0"/>
              <a:t>cnt</a:t>
            </a:r>
            <a:r>
              <a:rPr lang="en-US" dirty="0" smtClean="0"/>
              <a:t>&gt;0?sum:0.0);</a:t>
            </a:r>
          </a:p>
          <a:p>
            <a:pPr>
              <a:buNone/>
            </a:pPr>
            <a:r>
              <a:rPr lang="en-US" dirty="0" smtClean="0"/>
              <a:t>		sum &lt;== </a:t>
            </a:r>
            <a:r>
              <a:rPr lang="en-US" dirty="0" err="1" smtClean="0"/>
              <a:t>stream.offset</a:t>
            </a:r>
            <a:r>
              <a:rPr lang="en-US" dirty="0" smtClean="0"/>
              <a:t>(result, -13);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// Output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io.output</a:t>
            </a:r>
            <a:r>
              <a:rPr lang="en-US" dirty="0" smtClean="0"/>
              <a:t>("z", result, </a:t>
            </a:r>
            <a:r>
              <a:rPr lang="en-US" dirty="0" err="1" smtClean="0"/>
              <a:t>hwFloat</a:t>
            </a:r>
            <a:r>
              <a:rPr lang="en-US" dirty="0" smtClean="0"/>
              <a:t>(8,24), </a:t>
            </a:r>
            <a:r>
              <a:rPr lang="en-US" dirty="0" err="1" smtClean="0"/>
              <a:t>cnt.eq</a:t>
            </a:r>
            <a:r>
              <a:rPr lang="en-US" dirty="0" smtClean="0"/>
              <a:t>(12));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example10Kernel2.java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6908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com.maxeler.maxcompiler.v1.managers.standard.SimulationManager;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example10SimRunner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SimulationManager</a:t>
            </a:r>
            <a:r>
              <a:rPr lang="en-US" dirty="0" smtClean="0"/>
              <a:t> m = new </a:t>
            </a:r>
            <a:r>
              <a:rPr lang="en-US" dirty="0" err="1" smtClean="0"/>
              <a:t>SimulationManager</a:t>
            </a:r>
            <a:r>
              <a:rPr lang="en-US" dirty="0" smtClean="0"/>
              <a:t>("example10Sim");</a:t>
            </a:r>
          </a:p>
          <a:p>
            <a:pPr>
              <a:buNone/>
            </a:pPr>
            <a:r>
              <a:rPr lang="en-US" dirty="0" smtClean="0"/>
              <a:t>		example10Kernel1 k = new example10Kernel1( </a:t>
            </a:r>
            <a:r>
              <a:rPr lang="en-US" dirty="0" err="1" smtClean="0"/>
              <a:t>m.makeKernelParameters</a:t>
            </a:r>
            <a:r>
              <a:rPr lang="en-US" dirty="0" smtClean="0"/>
              <a:t>() 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</a:t>
            </a:r>
            <a:r>
              <a:rPr lang="en-US" dirty="0" smtClean="0"/>
              <a:t>(k);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m.setInputData</a:t>
            </a:r>
            <a:r>
              <a:rPr lang="en-US" dirty="0" smtClean="0"/>
              <a:t>("x", 1, 2, 3, 4, 5, 6, 7, 8, 9, 10, 11, 12, 13, 14, 15, 16, 17, 18, 19, 20, 21, 22, 23, 24, 25, 26);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m.setKernelCycles</a:t>
            </a:r>
            <a:r>
              <a:rPr lang="en-US" dirty="0" smtClean="0"/>
              <a:t>(26);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m.runTest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m.dumpOutput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double </a:t>
            </a:r>
            <a:r>
              <a:rPr lang="en-US" dirty="0" err="1" smtClean="0"/>
              <a:t>exOutput</a:t>
            </a:r>
            <a:r>
              <a:rPr lang="en-US" dirty="0" smtClean="0"/>
              <a:t>[] = { 1, 2, 3, 4, 5, 6, 7, 8, 9, 10, 11, 12, 13, 15, 17, 19, 21, 23, 25, 27, 29, 31, 33, 35, 37, 39  };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m.checkOutputData</a:t>
            </a:r>
            <a:r>
              <a:rPr lang="en-US" dirty="0" smtClean="0"/>
              <a:t>("z", </a:t>
            </a:r>
            <a:r>
              <a:rPr lang="en-US" dirty="0" err="1" smtClean="0"/>
              <a:t>exOutput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m.logMsg</a:t>
            </a:r>
            <a:r>
              <a:rPr lang="en-US" dirty="0" smtClean="0"/>
              <a:t>("Test passed OK!");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example10SimRunner.java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309871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com.maxeler.maxcompiler.v1.managers.custom.blocks.KernelBlock;</a:t>
            </a:r>
          </a:p>
          <a:p>
            <a:pPr>
              <a:buNone/>
            </a:pPr>
            <a:r>
              <a:rPr lang="en-US" dirty="0" smtClean="0"/>
              <a:t>import com.maxeler.maxcompiler.v1.managers.custom.CustomManager;</a:t>
            </a:r>
          </a:p>
          <a:p>
            <a:pPr>
              <a:buNone/>
            </a:pPr>
            <a:r>
              <a:rPr lang="en-US" dirty="0" smtClean="0"/>
              <a:t>import com.maxeler.maxcompiler.v1.managers.MAXBoardModel;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class example10Manager extends </a:t>
            </a:r>
            <a:r>
              <a:rPr lang="en-US" dirty="0" err="1" smtClean="0"/>
              <a:t>CustomManager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public example10Manager(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is_simulation</a:t>
            </a:r>
            <a:r>
              <a:rPr lang="en-US" dirty="0" smtClean="0"/>
              <a:t>, String name, </a:t>
            </a:r>
            <a:r>
              <a:rPr lang="en-US" dirty="0" err="1" smtClean="0"/>
              <a:t>MAXBoardModel</a:t>
            </a:r>
            <a:r>
              <a:rPr lang="en-US" dirty="0" smtClean="0"/>
              <a:t> </a:t>
            </a:r>
            <a:r>
              <a:rPr lang="en-US" dirty="0" err="1" smtClean="0"/>
              <a:t>board_model</a:t>
            </a:r>
            <a:r>
              <a:rPr lang="en-US" dirty="0" smtClean="0"/>
              <a:t> ){</a:t>
            </a:r>
          </a:p>
          <a:p>
            <a:pPr>
              <a:buNone/>
            </a:pPr>
            <a:r>
              <a:rPr lang="en-US" dirty="0" smtClean="0"/>
              <a:t>		super(</a:t>
            </a:r>
            <a:r>
              <a:rPr lang="en-US" dirty="0" err="1" smtClean="0"/>
              <a:t>is_simulation</a:t>
            </a:r>
            <a:r>
              <a:rPr lang="en-US" dirty="0" smtClean="0"/>
              <a:t>, </a:t>
            </a:r>
            <a:r>
              <a:rPr lang="en-US" dirty="0" err="1" smtClean="0"/>
              <a:t>board_model</a:t>
            </a:r>
            <a:r>
              <a:rPr lang="en-US" dirty="0" smtClean="0"/>
              <a:t>, name);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KernelBlock</a:t>
            </a:r>
            <a:r>
              <a:rPr lang="en-US" dirty="0" smtClean="0"/>
              <a:t> kb1 = </a:t>
            </a:r>
            <a:br>
              <a:rPr lang="en-US" dirty="0" smtClean="0"/>
            </a:br>
            <a:r>
              <a:rPr lang="en-US" dirty="0" smtClean="0"/>
              <a:t>                 </a:t>
            </a:r>
            <a:r>
              <a:rPr lang="en-US" dirty="0" err="1" smtClean="0"/>
              <a:t>addKernel</a:t>
            </a:r>
            <a:r>
              <a:rPr lang="en-US" dirty="0" smtClean="0"/>
              <a:t>(new example10Kernel1(</a:t>
            </a:r>
            <a:r>
              <a:rPr lang="en-US" dirty="0" err="1" smtClean="0"/>
              <a:t>makeKernelParameters</a:t>
            </a:r>
            <a:r>
              <a:rPr lang="en-US" dirty="0" smtClean="0"/>
              <a:t>("example10Kernel1")));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KernelBlock</a:t>
            </a:r>
            <a:r>
              <a:rPr lang="en-US" dirty="0" smtClean="0"/>
              <a:t> kb2 = </a:t>
            </a:r>
            <a:br>
              <a:rPr lang="en-US" dirty="0" smtClean="0"/>
            </a:br>
            <a:r>
              <a:rPr lang="en-US" dirty="0" smtClean="0"/>
              <a:t>                 </a:t>
            </a:r>
            <a:r>
              <a:rPr lang="en-US" dirty="0" err="1" smtClean="0"/>
              <a:t>addKernel</a:t>
            </a:r>
            <a:r>
              <a:rPr lang="en-US" dirty="0" smtClean="0"/>
              <a:t>(new example10Kernel2(</a:t>
            </a:r>
            <a:r>
              <a:rPr lang="en-US" dirty="0" err="1" smtClean="0"/>
              <a:t>makeKernelParameters</a:t>
            </a:r>
            <a:r>
              <a:rPr lang="en-US" dirty="0" smtClean="0"/>
              <a:t>("example10Kernel2")));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kb1.getInput("x") &lt;== </a:t>
            </a:r>
            <a:r>
              <a:rPr lang="en-US" dirty="0" err="1" smtClean="0"/>
              <a:t>addStreamFromHost</a:t>
            </a:r>
            <a:r>
              <a:rPr lang="en-US" dirty="0" smtClean="0"/>
              <a:t>("x");</a:t>
            </a:r>
          </a:p>
          <a:p>
            <a:pPr>
              <a:buNone/>
            </a:pPr>
            <a:r>
              <a:rPr lang="en-US" dirty="0" smtClean="0"/>
              <a:t>		kb2.getInput("x") &lt;== kb1.getOutput("z");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addStreamToHost</a:t>
            </a:r>
            <a:r>
              <a:rPr lang="en-US" dirty="0" smtClean="0"/>
              <a:t>("z") &lt;== kb2.getOutput("z");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example10Manager.java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com.maxeler.maxcompiler.v1.managers.BuildConfig;</a:t>
            </a:r>
          </a:p>
          <a:p>
            <a:pPr>
              <a:buNone/>
            </a:pPr>
            <a:r>
              <a:rPr lang="en-US" dirty="0" smtClean="0"/>
              <a:t>import com.maxeler.maxcompiler.v1.managers.BuildConfig.Level;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example10HostSimBuilder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example10Manager m = </a:t>
            </a:r>
            <a:br>
              <a:rPr lang="en-US" dirty="0" smtClean="0"/>
            </a:br>
            <a:r>
              <a:rPr lang="en-US" dirty="0" smtClean="0"/>
              <a:t>                   new example10Manager(true,"example10HostSim", BOARDMODEL);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m.setBuildConfig</a:t>
            </a:r>
            <a:r>
              <a:rPr lang="en-US" dirty="0" smtClean="0"/>
              <a:t>(new </a:t>
            </a:r>
            <a:r>
              <a:rPr lang="en-US" dirty="0" err="1" smtClean="0"/>
              <a:t>BuildConfig</a:t>
            </a:r>
            <a:r>
              <a:rPr lang="en-US" dirty="0" smtClean="0"/>
              <a:t>(</a:t>
            </a:r>
            <a:r>
              <a:rPr lang="en-US" dirty="0" err="1" smtClean="0"/>
              <a:t>Level.FULL_BUILD</a:t>
            </a:r>
            <a:r>
              <a:rPr lang="en-US" dirty="0" smtClean="0"/>
              <a:t>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example10HostSimBuilder.java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package ind.z10;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static </a:t>
            </a:r>
            <a:r>
              <a:rPr lang="en-US" dirty="0" err="1" smtClean="0"/>
              <a:t>config.BoardModel.BOARDMODEL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import com.maxeler.maxcompiler.v1.kernelcompiler.Kernel;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com.maxeler.maxcompiler.v1.managers.standard.Manager;</a:t>
            </a:r>
          </a:p>
          <a:p>
            <a:pPr>
              <a:buNone/>
            </a:pPr>
            <a:r>
              <a:rPr lang="en-US" dirty="0" smtClean="0"/>
              <a:t>import com.maxeler.maxcompiler.v1.managers.standard.Manager.IOType;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public class example10HWBuilder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public static void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example10Manager m = </a:t>
            </a:r>
            <a:br>
              <a:rPr lang="en-US" dirty="0" smtClean="0"/>
            </a:br>
            <a:r>
              <a:rPr lang="en-US" dirty="0" smtClean="0"/>
              <a:t>                  new example10Manager(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  <a:r>
              <a:rPr lang="en-US" dirty="0" smtClean="0"/>
              <a:t>,"example10HostSim", BOARDMODEL);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m.setBuildConfig</a:t>
            </a:r>
            <a:r>
              <a:rPr lang="en-US" dirty="0" smtClean="0"/>
              <a:t>(new </a:t>
            </a:r>
            <a:r>
              <a:rPr lang="en-US" dirty="0" err="1" smtClean="0"/>
              <a:t>BuildConfig</a:t>
            </a:r>
            <a:r>
              <a:rPr lang="en-US" dirty="0" smtClean="0"/>
              <a:t>(</a:t>
            </a:r>
            <a:r>
              <a:rPr lang="en-US" dirty="0" err="1" smtClean="0"/>
              <a:t>Level.FULL_BUILD</a:t>
            </a:r>
            <a:r>
              <a:rPr lang="en-US" dirty="0" smtClean="0"/>
              <a:t>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m.build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example10HWBuilder.java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stdlib.h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MaxCompilerRT.h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char* 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*</a:t>
            </a:r>
            <a:r>
              <a:rPr lang="en-US" dirty="0" err="1" smtClean="0"/>
              <a:t>device_name</a:t>
            </a:r>
            <a:r>
              <a:rPr lang="en-US" dirty="0" smtClean="0"/>
              <a:t> = (</a:t>
            </a:r>
            <a:r>
              <a:rPr lang="en-US" dirty="0" err="1" smtClean="0"/>
              <a:t>argc</a:t>
            </a:r>
            <a:r>
              <a:rPr lang="en-US" dirty="0" smtClean="0"/>
              <a:t>==2 ? </a:t>
            </a:r>
            <a:r>
              <a:rPr lang="en-US" dirty="0" err="1" smtClean="0"/>
              <a:t>argv</a:t>
            </a:r>
            <a:r>
              <a:rPr lang="en-US" dirty="0" smtClean="0"/>
              <a:t>[1] : "/dev/maxeler0");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max_maxfile_t</a:t>
            </a:r>
            <a:r>
              <a:rPr lang="en-US" dirty="0" smtClean="0"/>
              <a:t>* </a:t>
            </a:r>
            <a:r>
              <a:rPr lang="en-US" dirty="0" err="1" smtClean="0"/>
              <a:t>maxfile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max_device_handle_t</a:t>
            </a:r>
            <a:r>
              <a:rPr lang="en-US" dirty="0" smtClean="0"/>
              <a:t>* device;</a:t>
            </a:r>
          </a:p>
          <a:p>
            <a:pPr>
              <a:buNone/>
            </a:pPr>
            <a:r>
              <a:rPr lang="en-US" dirty="0" smtClean="0"/>
              <a:t>	float *data_in1, *</a:t>
            </a:r>
            <a:r>
              <a:rPr lang="en-US" dirty="0" err="1" smtClean="0"/>
              <a:t>data_out</a:t>
            </a:r>
            <a:r>
              <a:rPr lang="en-US" dirty="0" smtClean="0"/>
              <a:t>, expected = 0;</a:t>
            </a:r>
          </a:p>
          <a:p>
            <a:pPr>
              <a:buNone/>
            </a:pPr>
            <a:r>
              <a:rPr lang="en-US" dirty="0" smtClean="0"/>
              <a:t>	unsigned long N,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("Enter size of array (it will be truncated to the firs lower number dividable with 13): 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lu",&amp;N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N /= 13;</a:t>
            </a:r>
          </a:p>
          <a:p>
            <a:pPr>
              <a:buNone/>
            </a:pPr>
            <a:r>
              <a:rPr lang="en-US" dirty="0" smtClean="0"/>
              <a:t>	N *= 13;</a:t>
            </a:r>
          </a:p>
          <a:p>
            <a:pPr>
              <a:buNone/>
            </a:pPr>
            <a:r>
              <a:rPr lang="en-US" dirty="0" smtClean="0"/>
              <a:t>	data_in1 = </a:t>
            </a:r>
            <a:r>
              <a:rPr lang="en-US" dirty="0" err="1" smtClean="0"/>
              <a:t>malloc</a:t>
            </a:r>
            <a:r>
              <a:rPr lang="en-US" dirty="0" smtClean="0"/>
              <a:t>(N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data_out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(1 * </a:t>
            </a:r>
            <a:r>
              <a:rPr lang="en-US" dirty="0" err="1" smtClean="0"/>
              <a:t>sizeof</a:t>
            </a:r>
            <a:r>
              <a:rPr lang="en-US" dirty="0" smtClean="0"/>
              <a:t>(float));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++){</a:t>
            </a:r>
          </a:p>
          <a:p>
            <a:pPr>
              <a:buNone/>
            </a:pPr>
            <a:r>
              <a:rPr lang="en-US" dirty="0" smtClean="0"/>
              <a:t>		data_in1[</a:t>
            </a:r>
            <a:r>
              <a:rPr lang="en-US" dirty="0" err="1" smtClean="0"/>
              <a:t>i</a:t>
            </a:r>
            <a:r>
              <a:rPr lang="en-US" dirty="0" smtClean="0"/>
              <a:t>] = i%10;</a:t>
            </a:r>
          </a:p>
          <a:p>
            <a:pPr>
              <a:buNone/>
            </a:pPr>
            <a:r>
              <a:rPr lang="en-US" dirty="0" smtClean="0"/>
              <a:t>		expected += data_in1[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en-US" dirty="0" smtClean="0"/>
              <a:t>	}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example10HostCode.c        1/2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("Opening and configuring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maxfile</a:t>
            </a:r>
            <a:r>
              <a:rPr lang="en-US" dirty="0" smtClean="0"/>
              <a:t> = max_maxfile_init_example10();</a:t>
            </a:r>
          </a:p>
          <a:p>
            <a:pPr>
              <a:buNone/>
            </a:pPr>
            <a:r>
              <a:rPr lang="en-US" dirty="0" smtClean="0"/>
              <a:t>	device = </a:t>
            </a:r>
            <a:r>
              <a:rPr lang="en-US" dirty="0" err="1" smtClean="0"/>
              <a:t>max_open_device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, </a:t>
            </a:r>
            <a:r>
              <a:rPr lang="en-US" dirty="0" err="1" smtClean="0"/>
              <a:t>device_name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max_set_terminate_on_error</a:t>
            </a:r>
            <a:r>
              <a:rPr lang="en-US" dirty="0" smtClean="0"/>
              <a:t>(device);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max_set_scalar_input_f</a:t>
            </a:r>
            <a:r>
              <a:rPr lang="en-US" dirty="0" smtClean="0"/>
              <a:t>(device, "example10Kernel1.N", N, FPGA_A);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max_upload_runtime_params</a:t>
            </a:r>
            <a:r>
              <a:rPr lang="en-US" dirty="0" smtClean="0"/>
              <a:t>(device, FPGA_A);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("Streaming data to/from FPGA...\n");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max_run</a:t>
            </a:r>
            <a:r>
              <a:rPr lang="en-US" dirty="0" smtClean="0"/>
              <a:t>(device,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max_input</a:t>
            </a:r>
            <a:r>
              <a:rPr lang="en-US" dirty="0" smtClean="0"/>
              <a:t>("x", data_in1, N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max_output</a:t>
            </a:r>
            <a:r>
              <a:rPr lang="en-US" dirty="0" smtClean="0"/>
              <a:t>("z", </a:t>
            </a:r>
            <a:r>
              <a:rPr lang="en-US" dirty="0" err="1" smtClean="0"/>
              <a:t>data_out</a:t>
            </a:r>
            <a:r>
              <a:rPr lang="en-US" dirty="0" smtClean="0"/>
              <a:t>, 2 * </a:t>
            </a:r>
            <a:r>
              <a:rPr lang="en-US" dirty="0" err="1" smtClean="0"/>
              <a:t>sizeof</a:t>
            </a:r>
            <a:r>
              <a:rPr lang="en-US" dirty="0" smtClean="0"/>
              <a:t>(float)),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("example10Kernel1", N),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max_runfor</a:t>
            </a:r>
            <a:r>
              <a:rPr lang="en-US" dirty="0" smtClean="0"/>
              <a:t>("example10Kernel2", 13*12+2),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max_end</a:t>
            </a:r>
            <a:r>
              <a:rPr lang="en-US" dirty="0" smtClean="0"/>
              <a:t>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("Checking data read from FPGA.\n");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("Expected: %f, returned: %f\n", expected, *</a:t>
            </a:r>
            <a:r>
              <a:rPr lang="en-US" dirty="0" err="1" smtClean="0"/>
              <a:t>data_out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max_close_device</a:t>
            </a:r>
            <a:r>
              <a:rPr lang="en-US" dirty="0" smtClean="0"/>
              <a:t>(device);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max_destroy</a:t>
            </a:r>
            <a:r>
              <a:rPr lang="en-US" dirty="0" smtClean="0"/>
              <a:t>(</a:t>
            </a:r>
            <a:r>
              <a:rPr lang="en-US" dirty="0" err="1" smtClean="0"/>
              <a:t>maxfile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example10HostCode.c        2/2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10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are ready for examples which show </a:t>
            </a:r>
            <a:r>
              <a:rPr lang="en-US" dirty="0" smtClean="0"/>
              <a:t>how-to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My questions,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from time to time,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will ask you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about time consequences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of how-not-to alternatives 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by Questioning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a custom manager </a:t>
            </a:r>
            <a:br>
              <a:rPr lang="en-US" dirty="0" smtClean="0"/>
            </a:br>
            <a:r>
              <a:rPr lang="en-US" dirty="0" smtClean="0"/>
              <a:t>for a simple example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No. 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Instantiation of several cores and their asynchronous starting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No. 12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Example No. 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 smtClean="0"/>
              <a:t>to DRAM memory from a host (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paralelno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ucitava</a:t>
            </a:r>
            <a:r>
              <a:rPr lang="en-US" dirty="0" smtClean="0"/>
              <a:t> u </a:t>
            </a:r>
            <a:r>
              <a:rPr lang="en-US" dirty="0" err="1" smtClean="0"/>
              <a:t>memoriju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salje</a:t>
            </a:r>
            <a:r>
              <a:rPr lang="en-US" dirty="0" smtClean="0"/>
              <a:t> ka </a:t>
            </a:r>
            <a:r>
              <a:rPr lang="en-US" dirty="0" err="1" smtClean="0"/>
              <a:t>kernelu</a:t>
            </a:r>
            <a:r>
              <a:rPr lang="en-US" dirty="0" smtClean="0"/>
              <a:t> ….)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/>
          <a:lstStyle/>
          <a:p>
            <a:r>
              <a:rPr lang="en-US" dirty="0" smtClean="0"/>
              <a:t>Storing data to memory </a:t>
            </a:r>
            <a:br>
              <a:rPr lang="en-US" dirty="0" smtClean="0"/>
            </a:br>
            <a:r>
              <a:rPr lang="en-US" dirty="0" smtClean="0"/>
              <a:t>and data processing directly from the memory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Strides: Block access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 RAM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Multipipe</a:t>
            </a:r>
            <a:r>
              <a:rPr lang="en-US" dirty="0" smtClean="0"/>
              <a:t> and an example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Who?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What?</a:t>
            </a:r>
          </a:p>
          <a:p>
            <a:r>
              <a:rPr lang="en-US" dirty="0" smtClean="0"/>
              <a:t>Where?</a:t>
            </a:r>
          </a:p>
          <a:p>
            <a:r>
              <a:rPr lang="en-US" dirty="0" smtClean="0"/>
              <a:t>When?</a:t>
            </a:r>
          </a:p>
          <a:p>
            <a:r>
              <a:rPr lang="en-US" dirty="0" smtClean="0"/>
              <a:t>Whom?</a:t>
            </a:r>
          </a:p>
          <a:p>
            <a:r>
              <a:rPr lang="en-US" dirty="0" err="1" smtClean="0"/>
              <a:t>Whaw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Instead of the Conclusion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chosen many simple examples</a:t>
            </a:r>
            <a:br>
              <a:rPr lang="en-US" dirty="0" smtClean="0"/>
            </a:br>
            <a:r>
              <a:rPr lang="en-US" dirty="0" smtClean="0"/>
              <a:t>[small steps]</a:t>
            </a:r>
            <a:br>
              <a:rPr lang="en-US" dirty="0" smtClean="0"/>
            </a:br>
            <a:r>
              <a:rPr lang="en-US" dirty="0" smtClean="0"/>
              <a:t>which together build a realistic application</a:t>
            </a:r>
            <a:br>
              <a:rPr lang="en-US" dirty="0" smtClean="0"/>
            </a:br>
            <a:r>
              <a:rPr lang="en-US" dirty="0" smtClean="0"/>
              <a:t>[mountain top]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N.B.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951706" y="4533900"/>
            <a:ext cx="8389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066800" y="4419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1295400" y="49530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028700" y="49149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066800" y="3810000"/>
            <a:ext cx="685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391478" y="3985591"/>
            <a:ext cx="371061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447800" y="4038600"/>
            <a:ext cx="371061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371600" y="4038600"/>
            <a:ext cx="371061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 flipH="1">
            <a:off x="858078" y="3985592"/>
            <a:ext cx="513522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 flipH="1">
            <a:off x="914400" y="4038601"/>
            <a:ext cx="513522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 flipH="1">
            <a:off x="838200" y="4038601"/>
            <a:ext cx="513522" cy="152400"/>
          </a:xfrm>
          <a:custGeom>
            <a:avLst/>
            <a:gdLst>
              <a:gd name="connsiteX0" fmla="*/ 0 w 371061"/>
              <a:gd name="connsiteY0" fmla="*/ 0 h 114400"/>
              <a:gd name="connsiteX1" fmla="*/ 106018 w 371061"/>
              <a:gd name="connsiteY1" fmla="*/ 13252 h 114400"/>
              <a:gd name="connsiteX2" fmla="*/ 132522 w 371061"/>
              <a:gd name="connsiteY2" fmla="*/ 39757 h 114400"/>
              <a:gd name="connsiteX3" fmla="*/ 172279 w 371061"/>
              <a:gd name="connsiteY3" fmla="*/ 53009 h 114400"/>
              <a:gd name="connsiteX4" fmla="*/ 212035 w 371061"/>
              <a:gd name="connsiteY4" fmla="*/ 79513 h 114400"/>
              <a:gd name="connsiteX5" fmla="*/ 371061 w 371061"/>
              <a:gd name="connsiteY5" fmla="*/ 106018 h 1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061" h="114400">
                <a:moveTo>
                  <a:pt x="0" y="0"/>
                </a:moveTo>
                <a:cubicBezTo>
                  <a:pt x="35339" y="4417"/>
                  <a:pt x="71906" y="3018"/>
                  <a:pt x="106018" y="13252"/>
                </a:cubicBezTo>
                <a:cubicBezTo>
                  <a:pt x="117985" y="16842"/>
                  <a:pt x="121808" y="33329"/>
                  <a:pt x="132522" y="39757"/>
                </a:cubicBezTo>
                <a:cubicBezTo>
                  <a:pt x="144500" y="46944"/>
                  <a:pt x="159027" y="48592"/>
                  <a:pt x="172279" y="53009"/>
                </a:cubicBezTo>
                <a:cubicBezTo>
                  <a:pt x="185531" y="61844"/>
                  <a:pt x="197481" y="73044"/>
                  <a:pt x="212035" y="79513"/>
                </a:cubicBezTo>
                <a:cubicBezTo>
                  <a:pt x="290529" y="114400"/>
                  <a:pt x="288430" y="106018"/>
                  <a:pt x="371061" y="106018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219200" y="3886200"/>
            <a:ext cx="7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524000" y="3886200"/>
            <a:ext cx="76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1295400" y="4419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3048000" y="4343400"/>
            <a:ext cx="381000" cy="914400"/>
            <a:chOff x="2362200" y="3810000"/>
            <a:chExt cx="685800" cy="1447800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2247900" y="4533900"/>
              <a:ext cx="8389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3629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2591594" y="49530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324894" y="4914900"/>
              <a:ext cx="381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2362200" y="3810000"/>
              <a:ext cx="685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25146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8194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25915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590006" y="40386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/>
          <p:nvPr/>
        </p:nvCxnSpPr>
        <p:spPr>
          <a:xfrm rot="16200000" flipH="1">
            <a:off x="2895600" y="47244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3657600" y="4343400"/>
            <a:ext cx="381000" cy="914400"/>
            <a:chOff x="2362200" y="3810000"/>
            <a:chExt cx="685800" cy="1447800"/>
          </a:xfrm>
        </p:grpSpPr>
        <p:cxnSp>
          <p:nvCxnSpPr>
            <p:cNvPr id="60" name="Straight Connector 59"/>
            <p:cNvCxnSpPr/>
            <p:nvPr/>
          </p:nvCxnSpPr>
          <p:spPr>
            <a:xfrm rot="5400000">
              <a:off x="2247900" y="4533900"/>
              <a:ext cx="8389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23629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2591594" y="49530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2324894" y="4914900"/>
              <a:ext cx="381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2362200" y="3810000"/>
              <a:ext cx="685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25146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8194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6200000" flipH="1">
              <a:off x="25915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2590006" y="40386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rot="16200000" flipH="1">
            <a:off x="3505200" y="47244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267200" y="4343400"/>
            <a:ext cx="381000" cy="914400"/>
            <a:chOff x="2362200" y="3810000"/>
            <a:chExt cx="685800" cy="1447800"/>
          </a:xfrm>
        </p:grpSpPr>
        <p:cxnSp>
          <p:nvCxnSpPr>
            <p:cNvPr id="71" name="Straight Connector 70"/>
            <p:cNvCxnSpPr/>
            <p:nvPr/>
          </p:nvCxnSpPr>
          <p:spPr>
            <a:xfrm rot="5400000">
              <a:off x="2247900" y="4533900"/>
              <a:ext cx="8389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>
              <a:off x="23629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2591594" y="49530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2324894" y="4914900"/>
              <a:ext cx="381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>
            <a:xfrm>
              <a:off x="2362200" y="3810000"/>
              <a:ext cx="685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/>
            <p:nvPr/>
          </p:nvCxnSpPr>
          <p:spPr>
            <a:xfrm>
              <a:off x="25146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28194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25915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590006" y="40386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/>
          <p:cNvCxnSpPr/>
          <p:nvPr/>
        </p:nvCxnSpPr>
        <p:spPr>
          <a:xfrm rot="16200000" flipH="1">
            <a:off x="4114800" y="47244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486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vs</a:t>
            </a:r>
            <a:endParaRPr lang="en-US" dirty="0"/>
          </a:p>
        </p:txBody>
      </p:sp>
      <p:grpSp>
        <p:nvGrpSpPr>
          <p:cNvPr id="82" name="Group 81"/>
          <p:cNvGrpSpPr/>
          <p:nvPr/>
        </p:nvGrpSpPr>
        <p:grpSpPr>
          <a:xfrm>
            <a:off x="6781800" y="4343400"/>
            <a:ext cx="381000" cy="914400"/>
            <a:chOff x="2362200" y="3810000"/>
            <a:chExt cx="685800" cy="1447800"/>
          </a:xfrm>
        </p:grpSpPr>
        <p:cxnSp>
          <p:nvCxnSpPr>
            <p:cNvPr id="83" name="Straight Connector 82"/>
            <p:cNvCxnSpPr/>
            <p:nvPr/>
          </p:nvCxnSpPr>
          <p:spPr>
            <a:xfrm rot="5400000">
              <a:off x="2247900" y="4533900"/>
              <a:ext cx="8389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23629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2591594" y="49530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2324894" y="4914900"/>
              <a:ext cx="381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2362200" y="3810000"/>
              <a:ext cx="685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25146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819400" y="3886200"/>
              <a:ext cx="76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91594" y="4419600"/>
              <a:ext cx="381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590006" y="40386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Straight Connector 91"/>
          <p:cNvCxnSpPr/>
          <p:nvPr/>
        </p:nvCxnSpPr>
        <p:spPr>
          <a:xfrm rot="16200000" flipH="1">
            <a:off x="6629400" y="47244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6553200" y="48006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6477000" y="4876800"/>
            <a:ext cx="22860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838200" y="5486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father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1905000" y="5486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three sons with 1-stick bunches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5943600" y="5486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3-stick bunch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4176</TotalTime>
  <Words>1915</Words>
  <Application>Microsoft Office PowerPoint</Application>
  <PresentationFormat>On-screen Show (4:3)</PresentationFormat>
  <Paragraphs>1443</Paragraphs>
  <Slides>87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87</vt:i4>
      </vt:variant>
    </vt:vector>
  </HeadingPairs>
  <TitlesOfParts>
    <vt:vector size="89" baseType="lpstr">
      <vt:lpstr>Concourse</vt:lpstr>
      <vt:lpstr>Visio</vt:lpstr>
      <vt:lpstr>Selected  MaxCompiler Examples</vt:lpstr>
      <vt:lpstr>How-to? What-to?</vt:lpstr>
      <vt:lpstr>Lemas</vt:lpstr>
      <vt:lpstr>The Essential Figure:</vt:lpstr>
      <vt:lpstr>Bottomline:</vt:lpstr>
      <vt:lpstr>To have it more concrete:</vt:lpstr>
      <vt:lpstr>Don’t missunderstand!</vt:lpstr>
      <vt:lpstr>Teaching by Questioning</vt:lpstr>
      <vt:lpstr>N.B.</vt:lpstr>
      <vt:lpstr>N.B.</vt:lpstr>
      <vt:lpstr>Content                             1/2</vt:lpstr>
      <vt:lpstr>Content                         2/2</vt:lpstr>
      <vt:lpstr>Example No.1: Hello World!</vt:lpstr>
      <vt:lpstr>Standard Files in a MAX Project</vt:lpstr>
      <vt:lpstr>example1Kernel.java</vt:lpstr>
      <vt:lpstr>example1SimRunner.java</vt:lpstr>
      <vt:lpstr>example1HostSimBuilder.java</vt:lpstr>
      <vt:lpstr>example1HwBuilder.java</vt:lpstr>
      <vt:lpstr>example1HostCode.c          1/2</vt:lpstr>
      <vt:lpstr>example1HostCode.c          2/2</vt:lpstr>
      <vt:lpstr>Makefile</vt:lpstr>
      <vt:lpstr>BoardModel.java</vt:lpstr>
      <vt:lpstr>Hardware Types</vt:lpstr>
      <vt:lpstr>Hardware Primitive Types</vt:lpstr>
      <vt:lpstr>Example No. 2: Vector Addition</vt:lpstr>
      <vt:lpstr>example2Kernel.Java</vt:lpstr>
      <vt:lpstr>example2SimRunner.java</vt:lpstr>
      <vt:lpstr>example2HostSimBuilder.java</vt:lpstr>
      <vt:lpstr>example2HWBuilder.java</vt:lpstr>
      <vt:lpstr>example2HostCode.c 1/2</vt:lpstr>
      <vt:lpstr>example2HostCode.c 2/2</vt:lpstr>
      <vt:lpstr>Example No. 3: Type Mixing</vt:lpstr>
      <vt:lpstr>Type Conversion</vt:lpstr>
      <vt:lpstr>example3Kernel.Java</vt:lpstr>
      <vt:lpstr>example3SimRunner.java</vt:lpstr>
      <vt:lpstr>example3HostCode.c 1/2</vt:lpstr>
      <vt:lpstr>example3HostCode.c 2/2</vt:lpstr>
      <vt:lpstr>Generating Graph</vt:lpstr>
      <vt:lpstr>Final Kernel Graph for Example No 2</vt:lpstr>
      <vt:lpstr>Final Kernel Graph for Example No 3</vt:lpstr>
      <vt:lpstr>Example No. 4: Addition  of a Constant and a Vector</vt:lpstr>
      <vt:lpstr>Example4Kernel.java</vt:lpstr>
      <vt:lpstr>Other Modifications in Example 4</vt:lpstr>
      <vt:lpstr>Example No. 5: Input/Output Control</vt:lpstr>
      <vt:lpstr>example5Kernel.java</vt:lpstr>
      <vt:lpstr>example5SimRunner.java</vt:lpstr>
      <vt:lpstr>example5HostCode.c 1/2</vt:lpstr>
      <vt:lpstr>example5HostCode.c 1/2</vt:lpstr>
      <vt:lpstr>Example No. 6: Conditional Execution</vt:lpstr>
      <vt:lpstr>example6Kernel.java</vt:lpstr>
      <vt:lpstr>example6SimRunner.java</vt:lpstr>
      <vt:lpstr>Example No. 7: Moving Average 1D</vt:lpstr>
      <vt:lpstr>example7Kernel.java</vt:lpstr>
      <vt:lpstr>Example No. 8: Moving Average 2D</vt:lpstr>
      <vt:lpstr>example8Kernel.java          1/2</vt:lpstr>
      <vt:lpstr>example8Kernel.java          2/2</vt:lpstr>
      <vt:lpstr>example8SimRunner.java</vt:lpstr>
      <vt:lpstr>example8HostCode.java     1/2</vt:lpstr>
      <vt:lpstr>example8HostCode.java      2/2</vt:lpstr>
      <vt:lpstr>Example No. 9: Array summation</vt:lpstr>
      <vt:lpstr>example9Kernel.java,    try #1</vt:lpstr>
      <vt:lpstr>Graph of Dataflow for Summation</vt:lpstr>
      <vt:lpstr>example9Kernel.java          #2</vt:lpstr>
      <vt:lpstr>example9SimRunner.java    #2</vt:lpstr>
      <vt:lpstr>example9HostCode.c 1/2   #2</vt:lpstr>
      <vt:lpstr>example9HostCode.c 2/2   #2</vt:lpstr>
      <vt:lpstr>example9Kernel.java         #3</vt:lpstr>
      <vt:lpstr>example9SimRunner.java    #3</vt:lpstr>
      <vt:lpstr>example9HostCode.c 1/2   #3</vt:lpstr>
      <vt:lpstr>example9HostCode.c   2/2   #3</vt:lpstr>
      <vt:lpstr>Example No. 10:  Optimized Array Summation</vt:lpstr>
      <vt:lpstr>example10Kernel1.java</vt:lpstr>
      <vt:lpstr>example10Kernel2.java</vt:lpstr>
      <vt:lpstr>example10SimRunner.java</vt:lpstr>
      <vt:lpstr>example10Manager.java</vt:lpstr>
      <vt:lpstr>example10HostSimBuilder.java</vt:lpstr>
      <vt:lpstr>example10HWBuilder.java</vt:lpstr>
      <vt:lpstr>example10HostCode.c        1/2</vt:lpstr>
      <vt:lpstr>example10HostCode.c        2/2</vt:lpstr>
      <vt:lpstr>Example No. 11</vt:lpstr>
      <vt:lpstr>Example No. 12</vt:lpstr>
      <vt:lpstr>E</vt:lpstr>
      <vt:lpstr>E</vt:lpstr>
      <vt:lpstr>E</vt:lpstr>
      <vt:lpstr>E</vt:lpstr>
      <vt:lpstr>E</vt:lpstr>
      <vt:lpstr>Instead of the 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Sasa</dc:creator>
  <cp:lastModifiedBy>stojsasa</cp:lastModifiedBy>
  <cp:revision>221</cp:revision>
  <dcterms:created xsi:type="dcterms:W3CDTF">2006-08-16T00:00:00Z</dcterms:created>
  <dcterms:modified xsi:type="dcterms:W3CDTF">2012-05-03T11:02:48Z</dcterms:modified>
</cp:coreProperties>
</file>