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9" autoAdjust="0"/>
    <p:restoredTop sz="94660"/>
  </p:normalViewPr>
  <p:slideViewPr>
    <p:cSldViewPr snapToGrid="0">
      <p:cViewPr varScale="1">
        <p:scale>
          <a:sx n="91" d="100"/>
          <a:sy n="91" d="100"/>
        </p:scale>
        <p:origin x="12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CAF30-3E43-4937-89A6-06F30E2A1C4B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61794-9759-4F8B-B969-80770FD2D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518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CAF30-3E43-4937-89A6-06F30E2A1C4B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61794-9759-4F8B-B969-80770FD2D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051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CAF30-3E43-4937-89A6-06F30E2A1C4B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61794-9759-4F8B-B969-80770FD2D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124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CAF30-3E43-4937-89A6-06F30E2A1C4B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61794-9759-4F8B-B969-80770FD2D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376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CAF30-3E43-4937-89A6-06F30E2A1C4B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61794-9759-4F8B-B969-80770FD2D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984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CAF30-3E43-4937-89A6-06F30E2A1C4B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61794-9759-4F8B-B969-80770FD2D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861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CAF30-3E43-4937-89A6-06F30E2A1C4B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61794-9759-4F8B-B969-80770FD2D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778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CAF30-3E43-4937-89A6-06F30E2A1C4B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61794-9759-4F8B-B969-80770FD2D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109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CAF30-3E43-4937-89A6-06F30E2A1C4B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61794-9759-4F8B-B969-80770FD2D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118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CAF30-3E43-4937-89A6-06F30E2A1C4B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61794-9759-4F8B-B969-80770FD2D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245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CAF30-3E43-4937-89A6-06F30E2A1C4B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61794-9759-4F8B-B969-80770FD2D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951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CAF30-3E43-4937-89A6-06F30E2A1C4B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61794-9759-4F8B-B969-80770FD2D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50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1436314"/>
              </p:ext>
            </p:extLst>
          </p:nvPr>
        </p:nvGraphicFramePr>
        <p:xfrm>
          <a:off x="-1" y="0"/>
          <a:ext cx="12192001" cy="788898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{8FD4443E-F989-4FC4-A0C8-D5A2AF1F390B}</a:tableStyleId>
              </a:tblPr>
              <a:tblGrid>
                <a:gridCol w="554134">
                  <a:extLst>
                    <a:ext uri="{9D8B030D-6E8A-4147-A177-3AD203B41FA5}">
                      <a16:colId xmlns:a16="http://schemas.microsoft.com/office/drawing/2014/main" val="1604614367"/>
                    </a:ext>
                  </a:extLst>
                </a:gridCol>
                <a:gridCol w="1200627">
                  <a:extLst>
                    <a:ext uri="{9D8B030D-6E8A-4147-A177-3AD203B41FA5}">
                      <a16:colId xmlns:a16="http://schemas.microsoft.com/office/drawing/2014/main" val="3810350615"/>
                    </a:ext>
                  </a:extLst>
                </a:gridCol>
                <a:gridCol w="2493608">
                  <a:extLst>
                    <a:ext uri="{9D8B030D-6E8A-4147-A177-3AD203B41FA5}">
                      <a16:colId xmlns:a16="http://schemas.microsoft.com/office/drawing/2014/main" val="3799063360"/>
                    </a:ext>
                  </a:extLst>
                </a:gridCol>
                <a:gridCol w="3786591">
                  <a:extLst>
                    <a:ext uri="{9D8B030D-6E8A-4147-A177-3AD203B41FA5}">
                      <a16:colId xmlns:a16="http://schemas.microsoft.com/office/drawing/2014/main" val="3227443338"/>
                    </a:ext>
                  </a:extLst>
                </a:gridCol>
                <a:gridCol w="4157041">
                  <a:extLst>
                    <a:ext uri="{9D8B030D-6E8A-4147-A177-3AD203B41FA5}">
                      <a16:colId xmlns:a16="http://schemas.microsoft.com/office/drawing/2014/main" val="3448145177"/>
                    </a:ext>
                  </a:extLst>
                </a:gridCol>
              </a:tblGrid>
              <a:tr h="34218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l-SI" sz="1000" dirty="0">
                          <a:solidFill>
                            <a:schemeClr val="bg1"/>
                          </a:solidFill>
                          <a:effectLst/>
                        </a:rPr>
                        <a:t>CMMI</a:t>
                      </a:r>
                      <a:endParaRPr lang="en-US" sz="10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l-SI" sz="1000" dirty="0">
                          <a:solidFill>
                            <a:schemeClr val="bg1"/>
                          </a:solidFill>
                          <a:effectLst/>
                        </a:rPr>
                        <a:t>level</a:t>
                      </a:r>
                      <a:endParaRPr lang="en-US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Project area</a:t>
                      </a:r>
                      <a:endParaRPr lang="en-US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Specific goals</a:t>
                      </a:r>
                      <a:endParaRPr lang="en-US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Specific Practices</a:t>
                      </a:r>
                      <a:endParaRPr lang="en-US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>
                          <a:solidFill>
                            <a:schemeClr val="bg1"/>
                          </a:solidFill>
                          <a:effectLst/>
                        </a:rPr>
                        <a:t>Characteristics</a:t>
                      </a:r>
                      <a:endParaRPr lang="en-US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673277627"/>
                  </a:ext>
                </a:extLst>
              </a:tr>
              <a:tr h="23530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l-SI" sz="1000" dirty="0">
                          <a:solidFill>
                            <a:schemeClr val="bg1"/>
                          </a:solidFill>
                          <a:effectLst/>
                        </a:rPr>
                        <a:t>1.</a:t>
                      </a:r>
                      <a:endParaRPr lang="en-US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Develop, </a:t>
                      </a:r>
                      <a:r>
                        <a:rPr lang="en-US" sz="1000" dirty="0" err="1">
                          <a:solidFill>
                            <a:schemeClr val="bg1"/>
                          </a:solidFill>
                          <a:effectLst/>
                        </a:rPr>
                        <a:t>integarate</a:t>
                      </a:r>
                      <a:endParaRPr lang="en-US" sz="10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>
                          <a:solidFill>
                            <a:schemeClr val="bg1"/>
                          </a:solidFill>
                          <a:effectLst/>
                        </a:rPr>
                        <a:t>-Project initialization</a:t>
                      </a:r>
                      <a:endParaRPr lang="en-US" sz="10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-presentation of the project concept</a:t>
                      </a:r>
                      <a:endParaRPr lang="en-US" sz="10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l-SI" sz="1000">
                          <a:solidFill>
                            <a:schemeClr val="bg1"/>
                          </a:solidFill>
                          <a:effectLst/>
                        </a:rPr>
                        <a:t>- The project is intended to change the awareness of students and the local community about waste</a:t>
                      </a:r>
                      <a:endParaRPr lang="en-US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832810743"/>
                  </a:ext>
                </a:extLst>
              </a:tr>
              <a:tr h="364491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l-SI" sz="1000">
                          <a:solidFill>
                            <a:schemeClr val="bg1"/>
                          </a:solidFill>
                          <a:effectLst/>
                        </a:rPr>
                        <a:t>2.</a:t>
                      </a:r>
                      <a:endParaRPr lang="en-US" sz="100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l-SI" sz="10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0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l-SI" sz="10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0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l-SI" sz="10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0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l-SI" sz="10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0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l-SI" sz="10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0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l-SI" sz="10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0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l-SI" sz="10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0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l-SI" sz="10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0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l-SI" sz="10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0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l-SI" sz="10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0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l-SI" sz="10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0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l-SI" sz="10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0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l-SI" sz="10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0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l-SI" sz="10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-Requirements Management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-Project planning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-Project monitoring and control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-Supplier </a:t>
                      </a:r>
                      <a:r>
                        <a:rPr lang="en-US" sz="1000" dirty="0" err="1">
                          <a:solidFill>
                            <a:schemeClr val="bg1"/>
                          </a:solidFill>
                          <a:effectLst/>
                        </a:rPr>
                        <a:t>agreeament</a:t>
                      </a: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bg1"/>
                          </a:solidFill>
                          <a:effectLst/>
                        </a:rPr>
                        <a:t>menagement</a:t>
                      </a:r>
                      <a:endParaRPr lang="en-US" sz="10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-Measurement and  Analysis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-Process and Product  Quality Assurance</a:t>
                      </a:r>
                      <a:endParaRPr lang="en-US" sz="10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-Specify the management </a:t>
                      </a:r>
                      <a:r>
                        <a:rPr lang="en-US" sz="1000" dirty="0" smtClean="0">
                          <a:solidFill>
                            <a:schemeClr val="bg1"/>
                          </a:solidFill>
                          <a:effectLst/>
                        </a:rPr>
                        <a:t>process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0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FontTx/>
                        <a:buNone/>
                      </a:pPr>
                      <a:r>
                        <a:rPr lang="en-US" sz="1000" dirty="0" smtClean="0">
                          <a:solidFill>
                            <a:schemeClr val="bg1"/>
                          </a:solidFill>
                          <a:effectLst/>
                        </a:rPr>
                        <a:t>-cooperation </a:t>
                      </a: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of partners involved in the project (Landfill and Green home</a:t>
                      </a:r>
                      <a:r>
                        <a:rPr lang="en-US" sz="1000" dirty="0" smtClean="0">
                          <a:solidFill>
                            <a:schemeClr val="bg1"/>
                          </a:solidFill>
                          <a:effectLst/>
                        </a:rPr>
                        <a:t>)</a:t>
                      </a:r>
                    </a:p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FontTx/>
                        <a:buNone/>
                      </a:pPr>
                      <a:endParaRPr lang="en-US" sz="10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- accurately present the plan we must adhere to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-specify budget funds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-monitor whether it is realized as </a:t>
                      </a:r>
                      <a:r>
                        <a:rPr lang="en-US" sz="1000" dirty="0" smtClean="0">
                          <a:solidFill>
                            <a:schemeClr val="bg1"/>
                          </a:solidFill>
                          <a:effectLst/>
                        </a:rPr>
                        <a:t>planned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0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-sign cooperation agreements with partners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-perform waste measurements every day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-report on the amount of collected waste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-Objectively reasoning the results of the project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- present a solution to the problem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-specify obligations in relation to requirements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-plan regular classes to keep up with the project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-provide the necessary resources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-Define the duration of the project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-educate teams about the knowledge they need to master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-establish working procedures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- specify the exact step plan of all actors (teachers, students, parents, volunteers, employees of the Landfill)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- Identify contradictions between project activities and requirements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-correct conceptual solutions if something turns out to be objectively better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-plan the roles of team members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- analyze the measurement results and conclude the pace of implementation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-analyze what the interest of students and parents in waste selection depends on</a:t>
                      </a:r>
                      <a:endParaRPr lang="en-US" sz="10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l-SI" sz="1000" dirty="0">
                          <a:solidFill>
                            <a:schemeClr val="bg1"/>
                          </a:solidFill>
                          <a:effectLst/>
                        </a:rPr>
                        <a:t>-write a detailed project plan</a:t>
                      </a:r>
                      <a:endParaRPr lang="en-US" sz="10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l-SI" sz="1000" dirty="0">
                          <a:solidFill>
                            <a:schemeClr val="bg1"/>
                          </a:solidFill>
                          <a:effectLst/>
                        </a:rPr>
                        <a:t>-provide resources (containers, canvas bags and waste trucks)</a:t>
                      </a:r>
                      <a:endParaRPr lang="en-US" sz="10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l-SI" sz="1000" dirty="0">
                          <a:solidFill>
                            <a:schemeClr val="bg1"/>
                          </a:solidFill>
                          <a:effectLst/>
                        </a:rPr>
                        <a:t>- </a:t>
                      </a:r>
                      <a:r>
                        <a:rPr lang="en-US" sz="1000" dirty="0" smtClean="0">
                          <a:solidFill>
                            <a:schemeClr val="bg1"/>
                          </a:solidFill>
                          <a:effectLst/>
                        </a:rPr>
                        <a:t>t</a:t>
                      </a:r>
                      <a:r>
                        <a:rPr lang="sl-SI" sz="1000" dirty="0" smtClean="0">
                          <a:solidFill>
                            <a:schemeClr val="bg1"/>
                          </a:solidFill>
                          <a:effectLst/>
                        </a:rPr>
                        <a:t>he </a:t>
                      </a:r>
                      <a:r>
                        <a:rPr lang="sl-SI" sz="1000" dirty="0">
                          <a:solidFill>
                            <a:schemeClr val="bg1"/>
                          </a:solidFill>
                          <a:effectLst/>
                        </a:rPr>
                        <a:t>conceptual plan plans for the project to last 11 months</a:t>
                      </a:r>
                      <a:endParaRPr lang="en-US" sz="10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l-SI" sz="1000" dirty="0">
                          <a:solidFill>
                            <a:schemeClr val="bg1"/>
                          </a:solidFill>
                          <a:effectLst/>
                        </a:rPr>
                        <a:t>-organize an educational lecture for team members</a:t>
                      </a:r>
                      <a:endParaRPr lang="en-US" sz="10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l-SI" sz="1000" dirty="0">
                          <a:solidFill>
                            <a:schemeClr val="bg1"/>
                          </a:solidFill>
                          <a:effectLst/>
                        </a:rPr>
                        <a:t>- specifying the responsibilities of all, including volunteers, working methods and working hours</a:t>
                      </a:r>
                      <a:endParaRPr lang="en-US" sz="10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l-SI" sz="1000" dirty="0">
                          <a:solidFill>
                            <a:schemeClr val="bg1"/>
                          </a:solidFill>
                          <a:effectLst/>
                        </a:rPr>
                        <a:t>- It is important to notice all the contradictions and eliminate them as soon as possible</a:t>
                      </a:r>
                      <a:endParaRPr lang="en-US" sz="10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l-SI" sz="1000" dirty="0">
                          <a:solidFill>
                            <a:schemeClr val="bg1"/>
                          </a:solidFill>
                          <a:effectLst/>
                        </a:rPr>
                        <a:t>- adhere to the budget presented in the conceptual plan</a:t>
                      </a:r>
                      <a:endParaRPr lang="en-US" sz="10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l-SI" sz="1000" dirty="0">
                          <a:solidFill>
                            <a:schemeClr val="bg1"/>
                          </a:solidFill>
                          <a:effectLst/>
                        </a:rPr>
                        <a:t>-choose the best trucks to transport</a:t>
                      </a:r>
                      <a:endParaRPr lang="en-US" sz="10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l-SI" sz="1000" dirty="0">
                          <a:solidFill>
                            <a:schemeClr val="bg1"/>
                          </a:solidFill>
                          <a:effectLst/>
                        </a:rPr>
                        <a:t>-choose containers that are most suitable for waste selection</a:t>
                      </a:r>
                      <a:endParaRPr lang="en-US" sz="10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l-SI" sz="1000" dirty="0">
                          <a:solidFill>
                            <a:schemeClr val="bg1"/>
                          </a:solidFill>
                          <a:effectLst/>
                        </a:rPr>
                        <a:t>-communicate responsibilities to team members</a:t>
                      </a:r>
                      <a:endParaRPr lang="en-US" sz="10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l-SI" sz="1000" dirty="0">
                          <a:solidFill>
                            <a:schemeClr val="bg1"/>
                          </a:solidFill>
                          <a:effectLst/>
                        </a:rPr>
                        <a:t>- document all obtained results</a:t>
                      </a:r>
                      <a:endParaRPr lang="en-US" sz="10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l-SI" sz="1000" dirty="0">
                          <a:solidFill>
                            <a:schemeClr val="bg1"/>
                          </a:solidFill>
                          <a:effectLst/>
                        </a:rPr>
                        <a:t>-regularly report on the funds that the school received from the selected waste</a:t>
                      </a:r>
                      <a:endParaRPr lang="en-US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136545462"/>
                  </a:ext>
                </a:extLst>
              </a:tr>
              <a:tr h="26356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l-SI" sz="1000" dirty="0">
                          <a:solidFill>
                            <a:schemeClr val="bg1"/>
                          </a:solidFill>
                          <a:effectLst/>
                        </a:rPr>
                        <a:t>3.</a:t>
                      </a:r>
                      <a:endParaRPr lang="en-US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>
                          <a:solidFill>
                            <a:schemeClr val="bg1"/>
                          </a:solidFill>
                          <a:effectLst/>
                        </a:rPr>
                        <a:t>-Risk Management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>
                          <a:solidFill>
                            <a:schemeClr val="bg1"/>
                          </a:solidFill>
                          <a:effectLst/>
                        </a:rPr>
                        <a:t>- Integrated Supplier Management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>
                          <a:solidFill>
                            <a:schemeClr val="bg1"/>
                          </a:solidFill>
                          <a:effectLst/>
                        </a:rPr>
                        <a:t>-Organizational training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>
                          <a:solidFill>
                            <a:schemeClr val="bg1"/>
                          </a:solidFill>
                          <a:effectLst/>
                        </a:rPr>
                        <a:t>-Organizational Process Definition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>
                          <a:solidFill>
                            <a:schemeClr val="bg1"/>
                          </a:solidFill>
                          <a:effectLst/>
                        </a:rPr>
                        <a:t>- Decision Analysis and Resolution</a:t>
                      </a:r>
                      <a:endParaRPr lang="en-US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-identify potential risks and mitigation strategies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-coordinate the cooperation of project partners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-Involve the media in promotion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-organize the possibility of training younger students for waste selection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-establish positive and negative phenomena during the project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-planning an action to improve the flow of the project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-check alternative solutions and how much better they are than existing ones</a:t>
                      </a:r>
                      <a:endParaRPr lang="en-US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-develop a risk mitigation plan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-determine who will be in charge of minimizing risk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-monitor the work of all team members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-remove all difficulties as quickly as possible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- establish cooperation with local and regional media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-implement the training of younger students to properly dispose of waste for selection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-include positive experiences from practice in the further course of the project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-implement a project improvement plan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-accept alternative solutions and include them in the further realization of the project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-choose the best solutions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</a:rPr>
                        <a:t>-monitor the satisfaction of project participants</a:t>
                      </a:r>
                      <a:endParaRPr lang="en-US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l-SI" sz="1000" dirty="0">
                          <a:solidFill>
                            <a:schemeClr val="bg1"/>
                          </a:solidFill>
                          <a:effectLst/>
                        </a:rPr>
                        <a:t>-it is important that the activity of students and parents is monitored and kept at the highest possible level</a:t>
                      </a:r>
                      <a:endParaRPr lang="en-US" sz="10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l-SI" sz="1000" dirty="0">
                          <a:solidFill>
                            <a:schemeClr val="bg1"/>
                          </a:solidFill>
                          <a:effectLst/>
                        </a:rPr>
                        <a:t>-document and compare daily reports</a:t>
                      </a:r>
                      <a:endParaRPr lang="en-US" sz="10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l-SI" sz="1000" dirty="0">
                          <a:solidFill>
                            <a:schemeClr val="bg1"/>
                          </a:solidFill>
                          <a:effectLst/>
                        </a:rPr>
                        <a:t>- Document any idea that proves to be advanced</a:t>
                      </a:r>
                      <a:endParaRPr lang="en-US" sz="10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l-SI" sz="1000" dirty="0">
                          <a:solidFill>
                            <a:schemeClr val="bg1"/>
                          </a:solidFill>
                          <a:effectLst/>
                        </a:rPr>
                        <a:t>-document articles published in local and regional media</a:t>
                      </a:r>
                      <a:endParaRPr lang="en-US" sz="10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l-SI" sz="1000" dirty="0">
                          <a:solidFill>
                            <a:schemeClr val="bg1"/>
                          </a:solidFill>
                          <a:effectLst/>
                        </a:rPr>
                        <a:t>-training plan to be precisely specified and roles precisely divided</a:t>
                      </a:r>
                      <a:endParaRPr lang="en-US" sz="10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l-SI" sz="1000" dirty="0">
                          <a:solidFill>
                            <a:schemeClr val="bg1"/>
                          </a:solidFill>
                          <a:effectLst/>
                        </a:rPr>
                        <a:t>- team coordinators to report regularly on the progress of the project</a:t>
                      </a:r>
                      <a:endParaRPr lang="en-US" sz="10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l-SI" sz="1000" dirty="0">
                          <a:solidFill>
                            <a:schemeClr val="bg1"/>
                          </a:solidFill>
                          <a:effectLst/>
                        </a:rPr>
                        <a:t>-obligatory to supervise team members</a:t>
                      </a:r>
                      <a:endParaRPr lang="en-US" sz="10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l-SI" sz="1000" dirty="0">
                          <a:solidFill>
                            <a:schemeClr val="bg1"/>
                          </a:solidFill>
                          <a:effectLst/>
                        </a:rPr>
                        <a:t>-make a summary plan that combines basic and refined conceptual solutions</a:t>
                      </a:r>
                      <a:endParaRPr lang="en-US" sz="10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l-SI" sz="1000" dirty="0">
                          <a:solidFill>
                            <a:schemeClr val="bg1"/>
                          </a:solidFill>
                          <a:effectLst/>
                        </a:rPr>
                        <a:t>-document possible problems that need to be eliminated as soon as possible and with as little expense as possible</a:t>
                      </a:r>
                      <a:endParaRPr lang="en-US" sz="10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l-SI" sz="1000" dirty="0">
                          <a:solidFill>
                            <a:schemeClr val="bg1"/>
                          </a:solidFill>
                          <a:effectLst/>
                        </a:rPr>
                        <a:t>-respect the ideas and suggestions of all participants, especially students and parents</a:t>
                      </a:r>
                      <a:endParaRPr lang="en-US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0435098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2343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</TotalTime>
  <Words>590</Words>
  <Application>Microsoft Office PowerPoint</Application>
  <PresentationFormat>Widescreen</PresentationFormat>
  <Paragraphs>114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Snezana</dc:creator>
  <cp:lastModifiedBy>Snezana</cp:lastModifiedBy>
  <cp:revision>2</cp:revision>
  <dcterms:created xsi:type="dcterms:W3CDTF">2022-01-11T17:07:44Z</dcterms:created>
  <dcterms:modified xsi:type="dcterms:W3CDTF">2022-01-11T17:10:50Z</dcterms:modified>
</cp:coreProperties>
</file>