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  <p:sldMasterId id="2147483703" r:id="rId2"/>
    <p:sldMasterId id="2147483677" r:id="rId3"/>
    <p:sldMasterId id="2147483689" r:id="rId4"/>
    <p:sldMasterId id="2147483986" r:id="rId5"/>
  </p:sldMasterIdLst>
  <p:notesMasterIdLst>
    <p:notesMasterId r:id="rId55"/>
  </p:notesMasterIdLst>
  <p:sldIdLst>
    <p:sldId id="325" r:id="rId6"/>
    <p:sldId id="305" r:id="rId7"/>
    <p:sldId id="354" r:id="rId8"/>
    <p:sldId id="355" r:id="rId9"/>
    <p:sldId id="356" r:id="rId10"/>
    <p:sldId id="357" r:id="rId11"/>
    <p:sldId id="358" r:id="rId12"/>
    <p:sldId id="359" r:id="rId13"/>
    <p:sldId id="360" r:id="rId14"/>
    <p:sldId id="361" r:id="rId15"/>
    <p:sldId id="362" r:id="rId16"/>
    <p:sldId id="363" r:id="rId17"/>
    <p:sldId id="364" r:id="rId18"/>
    <p:sldId id="365" r:id="rId19"/>
    <p:sldId id="367" r:id="rId20"/>
    <p:sldId id="386" r:id="rId21"/>
    <p:sldId id="387" r:id="rId22"/>
    <p:sldId id="369" r:id="rId23"/>
    <p:sldId id="370" r:id="rId24"/>
    <p:sldId id="371" r:id="rId25"/>
    <p:sldId id="372" r:id="rId26"/>
    <p:sldId id="373" r:id="rId27"/>
    <p:sldId id="374" r:id="rId28"/>
    <p:sldId id="378" r:id="rId29"/>
    <p:sldId id="345" r:id="rId30"/>
    <p:sldId id="322" r:id="rId31"/>
    <p:sldId id="335" r:id="rId32"/>
    <p:sldId id="336" r:id="rId33"/>
    <p:sldId id="334" r:id="rId34"/>
    <p:sldId id="329" r:id="rId35"/>
    <p:sldId id="330" r:id="rId36"/>
    <p:sldId id="331" r:id="rId37"/>
    <p:sldId id="332" r:id="rId38"/>
    <p:sldId id="333" r:id="rId39"/>
    <p:sldId id="323" r:id="rId40"/>
    <p:sldId id="317" r:id="rId41"/>
    <p:sldId id="337" r:id="rId42"/>
    <p:sldId id="347" r:id="rId43"/>
    <p:sldId id="352" r:id="rId44"/>
    <p:sldId id="324" r:id="rId45"/>
    <p:sldId id="310" r:id="rId46"/>
    <p:sldId id="385" r:id="rId47"/>
    <p:sldId id="379" r:id="rId48"/>
    <p:sldId id="383" r:id="rId49"/>
    <p:sldId id="381" r:id="rId50"/>
    <p:sldId id="382" r:id="rId51"/>
    <p:sldId id="384" r:id="rId52"/>
    <p:sldId id="351" r:id="rId53"/>
    <p:sldId id="353" r:id="rId54"/>
  </p:sldIdLst>
  <p:sldSz cx="9144000" cy="6858000" type="screen4x3"/>
  <p:notesSz cx="6858000" cy="9083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99"/>
    <a:srgbClr val="527301"/>
    <a:srgbClr val="FF99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14" autoAdjust="0"/>
    <p:restoredTop sz="94316" autoAdjust="0"/>
  </p:normalViewPr>
  <p:slideViewPr>
    <p:cSldViewPr>
      <p:cViewPr>
        <p:scale>
          <a:sx n="80" d="100"/>
          <a:sy n="80" d="100"/>
        </p:scale>
        <p:origin x="-858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EADFAC-F06B-43F1-ABBA-8C26FFB6C13A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D2D76C6-9335-4EBA-B70D-7D3EDAB03E19}">
      <dgm:prSet phldrT="[Text]" custT="1"/>
      <dgm:spPr/>
      <dgm:t>
        <a:bodyPr/>
        <a:lstStyle/>
        <a:p>
          <a:r>
            <a:rPr lang="en-US" sz="1800" b="1" dirty="0" smtClean="0">
              <a:solidFill>
                <a:schemeClr val="tx1"/>
              </a:solidFill>
              <a:latin typeface="Arial Narrow" pitchFamily="34" charset="0"/>
              <a:sym typeface="Arial Narrow" pitchFamily="34" charset="0"/>
            </a:rPr>
            <a:t>Adapt, Test &amp; Train Use of  Addressable Minds in Initial Controlled  Areas</a:t>
          </a:r>
          <a:endParaRPr lang="en-US" sz="1800" b="1" dirty="0">
            <a:solidFill>
              <a:schemeClr val="tx1"/>
            </a:solidFill>
          </a:endParaRPr>
        </a:p>
      </dgm:t>
    </dgm:pt>
    <dgm:pt modelId="{E452C252-DE0E-4C20-8D23-AEFD285169B3}" type="parTrans" cxnId="{01F28028-3E06-4D80-AF9A-2A44EF841824}">
      <dgm:prSet/>
      <dgm:spPr/>
      <dgm:t>
        <a:bodyPr/>
        <a:lstStyle/>
        <a:p>
          <a:endParaRPr lang="en-US"/>
        </a:p>
      </dgm:t>
    </dgm:pt>
    <dgm:pt modelId="{C975233A-9967-4639-94C0-F1DAFBBFF347}" type="sibTrans" cxnId="{01F28028-3E06-4D80-AF9A-2A44EF841824}">
      <dgm:prSet/>
      <dgm:spPr/>
      <dgm:t>
        <a:bodyPr/>
        <a:lstStyle/>
        <a:p>
          <a:endParaRPr lang="en-US"/>
        </a:p>
      </dgm:t>
    </dgm:pt>
    <dgm:pt modelId="{551EB3BE-D78D-4592-BB61-819995F7372E}">
      <dgm:prSet phldrT="[Text]" custT="1"/>
      <dgm:spPr/>
      <dgm:t>
        <a:bodyPr/>
        <a:lstStyle/>
        <a:p>
          <a:r>
            <a:rPr lang="en-US" sz="1800" b="1" dirty="0" smtClean="0">
              <a:solidFill>
                <a:schemeClr val="tx1"/>
              </a:solidFill>
              <a:latin typeface="Arial Narrow" pitchFamily="34" charset="0"/>
            </a:rPr>
            <a:t>Rollout the use of Addressable Minds to all areas of Prospect Communications  </a:t>
          </a:r>
          <a:r>
            <a:rPr lang="en-US" sz="1800" dirty="0" smtClean="0">
              <a:solidFill>
                <a:schemeClr val="tx1"/>
              </a:solidFill>
              <a:latin typeface="Arial Narrow" pitchFamily="34" charset="0"/>
            </a:rPr>
            <a:t> </a:t>
          </a:r>
          <a:endParaRPr lang="en-US" sz="1800" dirty="0">
            <a:solidFill>
              <a:schemeClr val="tx1"/>
            </a:solidFill>
            <a:latin typeface="Arial Narrow" pitchFamily="34" charset="0"/>
          </a:endParaRPr>
        </a:p>
      </dgm:t>
    </dgm:pt>
    <dgm:pt modelId="{77FDC36A-4517-4D7E-9D87-2B015301FABA}" type="parTrans" cxnId="{A157558D-E6CB-454F-AC82-87258A577982}">
      <dgm:prSet/>
      <dgm:spPr/>
      <dgm:t>
        <a:bodyPr/>
        <a:lstStyle/>
        <a:p>
          <a:endParaRPr lang="en-US"/>
        </a:p>
      </dgm:t>
    </dgm:pt>
    <dgm:pt modelId="{F7BECB9B-21A9-4342-B575-E3E2E11F05EF}" type="sibTrans" cxnId="{A157558D-E6CB-454F-AC82-87258A577982}">
      <dgm:prSet/>
      <dgm:spPr/>
      <dgm:t>
        <a:bodyPr/>
        <a:lstStyle/>
        <a:p>
          <a:endParaRPr lang="en-US"/>
        </a:p>
      </dgm:t>
    </dgm:pt>
    <dgm:pt modelId="{A1FFCF8E-CEED-4D86-9570-1C2F6E09F6FF}">
      <dgm:prSet custT="1"/>
      <dgm:spPr/>
      <dgm:t>
        <a:bodyPr/>
        <a:lstStyle/>
        <a:p>
          <a:r>
            <a:rPr lang="en-US" sz="1800" b="1" dirty="0" smtClean="0">
              <a:solidFill>
                <a:schemeClr val="tx1"/>
              </a:solidFill>
              <a:latin typeface="Arial Narrow" pitchFamily="34" charset="0"/>
              <a:sym typeface="Arial Narrow" pitchFamily="34" charset="0"/>
            </a:rPr>
            <a:t>Create Addressable Mind Segments, Messaging,              Segment Analyzer</a:t>
          </a:r>
        </a:p>
      </dgm:t>
    </dgm:pt>
    <dgm:pt modelId="{CB07B317-DB4A-47DB-9829-6B56197D31C8}" type="parTrans" cxnId="{70847B07-3909-4C4E-969C-D8355E54702C}">
      <dgm:prSet/>
      <dgm:spPr/>
      <dgm:t>
        <a:bodyPr/>
        <a:lstStyle/>
        <a:p>
          <a:endParaRPr lang="en-US"/>
        </a:p>
      </dgm:t>
    </dgm:pt>
    <dgm:pt modelId="{7CDF7068-4D8F-4518-9DC0-A86337F85DA4}" type="sibTrans" cxnId="{70847B07-3909-4C4E-969C-D8355E54702C}">
      <dgm:prSet/>
      <dgm:spPr/>
      <dgm:t>
        <a:bodyPr/>
        <a:lstStyle/>
        <a:p>
          <a:endParaRPr lang="en-US"/>
        </a:p>
      </dgm:t>
    </dgm:pt>
    <dgm:pt modelId="{549D8E5E-1391-47D7-9C83-4099407E6DD4}" type="pres">
      <dgm:prSet presAssocID="{9DEADFAC-F06B-43F1-ABBA-8C26FFB6C13A}" presName="Name0" presStyleCnt="0">
        <dgm:presLayoutVars>
          <dgm:dir/>
          <dgm:animLvl val="lvl"/>
          <dgm:resizeHandles val="exact"/>
        </dgm:presLayoutVars>
      </dgm:prSet>
      <dgm:spPr/>
    </dgm:pt>
    <dgm:pt modelId="{A137392E-3292-4B53-A0F0-B07926F66842}" type="pres">
      <dgm:prSet presAssocID="{A1FFCF8E-CEED-4D86-9570-1C2F6E09F6FF}" presName="parTxOnly" presStyleLbl="node1" presStyleIdx="0" presStyleCnt="3" custScaleX="119741" custScaleY="10389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8B1B82-0C87-41AD-ADB2-D216610B1D37}" type="pres">
      <dgm:prSet presAssocID="{7CDF7068-4D8F-4518-9DC0-A86337F85DA4}" presName="parTxOnlySpace" presStyleCnt="0"/>
      <dgm:spPr/>
    </dgm:pt>
    <dgm:pt modelId="{5741487E-F947-4EB7-B368-BEDCF690DD63}" type="pres">
      <dgm:prSet presAssocID="{1D2D76C6-9335-4EBA-B70D-7D3EDAB03E19}" presName="parTxOnly" presStyleLbl="node1" presStyleIdx="1" presStyleCnt="3" custScaleX="1143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756B32-AFF2-4567-B64C-36229232404F}" type="pres">
      <dgm:prSet presAssocID="{C975233A-9967-4639-94C0-F1DAFBBFF347}" presName="parTxOnlySpace" presStyleCnt="0"/>
      <dgm:spPr/>
    </dgm:pt>
    <dgm:pt modelId="{4794BEE1-079F-4591-8C99-E71E0C4BC4DD}" type="pres">
      <dgm:prSet presAssocID="{551EB3BE-D78D-4592-BB61-819995F7372E}" presName="parTxOnly" presStyleLbl="node1" presStyleIdx="2" presStyleCnt="3" custScaleX="1175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6B48FCE-5BFC-490F-BD8B-A245AF98D2C4}" type="presOf" srcId="{1D2D76C6-9335-4EBA-B70D-7D3EDAB03E19}" destId="{5741487E-F947-4EB7-B368-BEDCF690DD63}" srcOrd="0" destOrd="0" presId="urn:microsoft.com/office/officeart/2005/8/layout/chevron1"/>
    <dgm:cxn modelId="{F2D6B820-8702-471D-A463-6231B35F01E7}" type="presOf" srcId="{A1FFCF8E-CEED-4D86-9570-1C2F6E09F6FF}" destId="{A137392E-3292-4B53-A0F0-B07926F66842}" srcOrd="0" destOrd="0" presId="urn:microsoft.com/office/officeart/2005/8/layout/chevron1"/>
    <dgm:cxn modelId="{A157558D-E6CB-454F-AC82-87258A577982}" srcId="{9DEADFAC-F06B-43F1-ABBA-8C26FFB6C13A}" destId="{551EB3BE-D78D-4592-BB61-819995F7372E}" srcOrd="2" destOrd="0" parTransId="{77FDC36A-4517-4D7E-9D87-2B015301FABA}" sibTransId="{F7BECB9B-21A9-4342-B575-E3E2E11F05EF}"/>
    <dgm:cxn modelId="{01F28028-3E06-4D80-AF9A-2A44EF841824}" srcId="{9DEADFAC-F06B-43F1-ABBA-8C26FFB6C13A}" destId="{1D2D76C6-9335-4EBA-B70D-7D3EDAB03E19}" srcOrd="1" destOrd="0" parTransId="{E452C252-DE0E-4C20-8D23-AEFD285169B3}" sibTransId="{C975233A-9967-4639-94C0-F1DAFBBFF347}"/>
    <dgm:cxn modelId="{70847B07-3909-4C4E-969C-D8355E54702C}" srcId="{9DEADFAC-F06B-43F1-ABBA-8C26FFB6C13A}" destId="{A1FFCF8E-CEED-4D86-9570-1C2F6E09F6FF}" srcOrd="0" destOrd="0" parTransId="{CB07B317-DB4A-47DB-9829-6B56197D31C8}" sibTransId="{7CDF7068-4D8F-4518-9DC0-A86337F85DA4}"/>
    <dgm:cxn modelId="{334BC147-CFF2-400A-9BD4-B93DBDD4E1B4}" type="presOf" srcId="{9DEADFAC-F06B-43F1-ABBA-8C26FFB6C13A}" destId="{549D8E5E-1391-47D7-9C83-4099407E6DD4}" srcOrd="0" destOrd="0" presId="urn:microsoft.com/office/officeart/2005/8/layout/chevron1"/>
    <dgm:cxn modelId="{3CC9366E-C9FC-4956-9E55-9921B79F8575}" type="presOf" srcId="{551EB3BE-D78D-4592-BB61-819995F7372E}" destId="{4794BEE1-079F-4591-8C99-E71E0C4BC4DD}" srcOrd="0" destOrd="0" presId="urn:microsoft.com/office/officeart/2005/8/layout/chevron1"/>
    <dgm:cxn modelId="{A7F4A516-0859-4AD5-891F-2A6845E79895}" type="presParOf" srcId="{549D8E5E-1391-47D7-9C83-4099407E6DD4}" destId="{A137392E-3292-4B53-A0F0-B07926F66842}" srcOrd="0" destOrd="0" presId="urn:microsoft.com/office/officeart/2005/8/layout/chevron1"/>
    <dgm:cxn modelId="{63376FD9-A039-4D84-8CFA-5D3D99E605C8}" type="presParOf" srcId="{549D8E5E-1391-47D7-9C83-4099407E6DD4}" destId="{9B8B1B82-0C87-41AD-ADB2-D216610B1D37}" srcOrd="1" destOrd="0" presId="urn:microsoft.com/office/officeart/2005/8/layout/chevron1"/>
    <dgm:cxn modelId="{804BB625-0A2E-4D17-9923-4581F1DC492E}" type="presParOf" srcId="{549D8E5E-1391-47D7-9C83-4099407E6DD4}" destId="{5741487E-F947-4EB7-B368-BEDCF690DD63}" srcOrd="2" destOrd="0" presId="urn:microsoft.com/office/officeart/2005/8/layout/chevron1"/>
    <dgm:cxn modelId="{99D654EB-CAF5-4777-8871-D70D65318BA1}" type="presParOf" srcId="{549D8E5E-1391-47D7-9C83-4099407E6DD4}" destId="{41756B32-AFF2-4567-B64C-36229232404F}" srcOrd="3" destOrd="0" presId="urn:microsoft.com/office/officeart/2005/8/layout/chevron1"/>
    <dgm:cxn modelId="{4FC797D1-5618-4B9C-8D39-987835EEBA39}" type="presParOf" srcId="{549D8E5E-1391-47D7-9C83-4099407E6DD4}" destId="{4794BEE1-079F-4591-8C99-E71E0C4BC4DD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37392E-3292-4B53-A0F0-B07926F66842}">
      <dsp:nvSpPr>
        <dsp:cNvPr id="0" name=""/>
        <dsp:cNvSpPr/>
      </dsp:nvSpPr>
      <dsp:spPr>
        <a:xfrm>
          <a:off x="4163" y="1592943"/>
          <a:ext cx="3188680" cy="110671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  <a:latin typeface="Arial Narrow" pitchFamily="34" charset="0"/>
              <a:sym typeface="Arial Narrow" pitchFamily="34" charset="0"/>
            </a:rPr>
            <a:t>Create Addressable Mind Segments, Messaging,              Segment Analyzer</a:t>
          </a:r>
        </a:p>
      </dsp:txBody>
      <dsp:txXfrm>
        <a:off x="4163" y="1592943"/>
        <a:ext cx="3188680" cy="1106713"/>
      </dsp:txXfrm>
    </dsp:sp>
    <dsp:sp modelId="{5741487E-F947-4EB7-B368-BEDCF690DD63}">
      <dsp:nvSpPr>
        <dsp:cNvPr id="0" name=""/>
        <dsp:cNvSpPr/>
      </dsp:nvSpPr>
      <dsp:spPr>
        <a:xfrm>
          <a:off x="2926546" y="1613703"/>
          <a:ext cx="3045439" cy="106519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  <a:latin typeface="Arial Narrow" pitchFamily="34" charset="0"/>
              <a:sym typeface="Arial Narrow" pitchFamily="34" charset="0"/>
            </a:rPr>
            <a:t>Adapt, Test &amp; Train Use of  Addressable Minds in Initial Controlled  Areas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2926546" y="1613703"/>
        <a:ext cx="3045439" cy="1065192"/>
      </dsp:txXfrm>
    </dsp:sp>
    <dsp:sp modelId="{4794BEE1-079F-4591-8C99-E71E0C4BC4DD}">
      <dsp:nvSpPr>
        <dsp:cNvPr id="0" name=""/>
        <dsp:cNvSpPr/>
      </dsp:nvSpPr>
      <dsp:spPr>
        <a:xfrm>
          <a:off x="5705686" y="1613703"/>
          <a:ext cx="3129349" cy="106519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  <a:latin typeface="Arial Narrow" pitchFamily="34" charset="0"/>
            </a:rPr>
            <a:t>Rollout the use of Addressable Minds to all areas of Prospect Communications  </a:t>
          </a:r>
          <a:r>
            <a:rPr lang="en-US" sz="1800" kern="1200" dirty="0" smtClean="0">
              <a:solidFill>
                <a:schemeClr val="tx1"/>
              </a:solidFill>
              <a:latin typeface="Arial Narrow" pitchFamily="34" charset="0"/>
            </a:rPr>
            <a:t> </a:t>
          </a:r>
          <a:endParaRPr lang="en-US" sz="1800" kern="1200" dirty="0">
            <a:solidFill>
              <a:schemeClr val="tx1"/>
            </a:solidFill>
            <a:latin typeface="Arial Narrow" pitchFamily="34" charset="0"/>
          </a:endParaRPr>
        </a:p>
      </dsp:txBody>
      <dsp:txXfrm>
        <a:off x="5705686" y="1613703"/>
        <a:ext cx="3129349" cy="10651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7288" y="681038"/>
            <a:ext cx="4543425" cy="3406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14825"/>
            <a:ext cx="5486400" cy="408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28063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28063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BCAD257-3F07-4282-B91C-D6970726FE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107806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CL" dirty="0" smtClean="0"/>
          </a:p>
        </p:txBody>
      </p:sp>
      <p:sp>
        <p:nvSpPr>
          <p:cNvPr id="30724" name="Slide Number Placeholder 3"/>
          <p:cNvSpPr txBox="1">
            <a:spLocks noGrp="1"/>
          </p:cNvSpPr>
          <p:nvPr/>
        </p:nvSpPr>
        <p:spPr bwMode="auto">
          <a:xfrm>
            <a:off x="3884613" y="8626337"/>
            <a:ext cx="2971800" cy="45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6" tIns="45713" rIns="91426" bIns="45713" anchor="b"/>
          <a:lstStyle/>
          <a:p>
            <a:pPr algn="r"/>
            <a:fld id="{165E9329-4864-4D87-A86E-D363D3E2DAFC}" type="slidenum">
              <a:rPr lang="en-US" sz="1100">
                <a:latin typeface="Calibri" pitchFamily="34" charset="0"/>
              </a:rPr>
              <a:pPr algn="r"/>
              <a:t>3</a:t>
            </a:fld>
            <a:endParaRPr lang="en-US" sz="11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59D9ED-62ED-4DAA-A510-19B7F67AEDF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14344CD-D714-4ECD-9660-504A10D6E8F1}" type="slidenum">
              <a:rPr lang="en-US" smtClean="0"/>
              <a:pPr eaLnBrk="1" hangingPunct="1"/>
              <a:t>36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14344CD-D714-4ECD-9660-504A10D6E8F1}" type="slidenum">
              <a:rPr lang="en-US" smtClean="0"/>
              <a:pPr eaLnBrk="1" hangingPunct="1"/>
              <a:t>37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14344CD-D714-4ECD-9660-504A10D6E8F1}" type="slidenum">
              <a:rPr lang="en-US" smtClean="0"/>
              <a:pPr eaLnBrk="1" hangingPunct="1"/>
              <a:t>38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14344CD-D714-4ECD-9660-504A10D6E8F1}" type="slidenum">
              <a:rPr lang="en-US" smtClean="0"/>
              <a:pPr eaLnBrk="1" hangingPunct="1"/>
              <a:t>39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27915"/>
            <a:ext cx="2971800" cy="45418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C6228645-9701-416C-812C-AA7E3BC36A6F}" type="slidenum">
              <a:rPr lang="en-US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14344CD-D714-4ECD-9660-504A10D6E8F1}" type="slidenum">
              <a:rPr lang="en-US" smtClean="0"/>
              <a:pPr eaLnBrk="1" hangingPunct="1"/>
              <a:t>48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14344CD-D714-4ECD-9660-504A10D6E8F1}" type="slidenum">
              <a:rPr lang="en-US" smtClean="0"/>
              <a:pPr eaLnBrk="1" hangingPunct="1"/>
              <a:t>49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dirty="0" smtClean="0"/>
          </a:p>
          <a:p>
            <a:pPr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6813" y="688975"/>
            <a:ext cx="4525962" cy="33940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9" y="4314746"/>
            <a:ext cx="5026025" cy="4086077"/>
          </a:xfrm>
          <a:noFill/>
        </p:spPr>
        <p:txBody>
          <a:bodyPr wrap="square" lIns="90279" tIns="44347" rIns="90279" bIns="4434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endParaRPr lang="en-US" b="1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CFC6248-3A9F-41F2-ADDF-AD09143FC64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DD2B52-17D0-4824-B8BB-D0780FB599C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09326B-B9B9-47DE-8239-A2574C8ED08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87C1D15-0809-45C0-AB1B-E9821F96253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39BC4-70F8-4D65-969C-6ECDFA65E9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90776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1930F-2E4E-482F-A7C3-DD4DCD2DB9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07234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55F80-A531-4614-8DD7-039B1CEEC7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15864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E5ADE-1500-44D8-B595-5FCFA3E1F5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09382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64242-B7B4-4B55-892E-BD571ED25B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27988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4698E-0175-4605-A84E-BCA3D294AB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06632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66C41-4799-41EF-83DE-1388871172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94524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35041-16FC-4881-B3BA-05927CE913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45328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13D31-C98D-4B8E-8123-23171707B0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515516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004FF-C995-4302-BCED-981CF8C03A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98208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7DC2C-A6FF-475C-B9B6-7FAC243C39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66155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7AC57-BB24-4CDC-B20A-A2121A7962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262152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80462-AC19-491C-9874-A65B110ED81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70785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8CC9C-8255-4746-9109-8F3AE34FE2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285181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91E40-BC38-48A1-9D93-7CF769B78B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011959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1FF28-DDCD-43A7-8B3F-E8826DCBF8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256754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E01D3-16CE-4BF4-A48F-1785880EC1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204631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44676-3263-4D5C-9B36-59B1C20932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218362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F1DC8-9D19-4A3E-ADA2-7445FCACD8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257616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CA7FE-1C84-4C37-8C71-8295B28B02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24749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6BF7F-DBFD-44A4-BB3A-871BC12C6D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251867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C83FB-218B-4124-830C-ECF2BDAD6C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07797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900D2-FD2A-4EBC-AC19-89D21FB422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988724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B17FD-309E-440A-832F-12421F4D1F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503328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8195E-9351-4C5D-B4CE-765552F764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087030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A4D0B-610E-4FDD-B9FD-715B60E57A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422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514AB-545A-4840-8E1A-3AD22907F3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665126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D0567-1263-4E33-BADE-43C719A126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618567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BCF8B-F149-4E60-93E6-0ECFDFA614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138204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FBFC0-4AAD-4845-AA61-FB260316E4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273953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8CF3F-69AA-4658-8D78-6715D365B5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762536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CE279-65AD-43C4-9386-0EC874DD0A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678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18EC2-9B77-41C4-B825-F7FBE5084F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65476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34BCE-46E9-44A7-83D0-27BCCAD216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358100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E0714-C5CC-4A05-848A-A31DA0F7E4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886324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BC55C-2FD3-4299-8D93-9768FC249D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027879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96947-CEDC-41B7-B81F-A6E60536A1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670505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88C69-3CD5-43DA-9963-A1FC892E3B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989247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D5B1F-E60C-4025-AAA7-A0970F23C5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782788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B82AD-303F-464D-8BDD-786FF15C9F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4080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87E5FF4-2A3D-430B-9B84-41D3B948DA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944364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87" t="36258" r="22855" b="33038"/>
          <a:stretch>
            <a:fillRect/>
          </a:stretch>
        </p:blipFill>
        <p:spPr bwMode="auto">
          <a:xfrm>
            <a:off x="6629400" y="5961063"/>
            <a:ext cx="23622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9600" y="6248400"/>
            <a:ext cx="8153400" cy="3651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accent1"/>
                </a:solidFill>
                <a:latin typeface="Haettenschweiler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0" y="1271588"/>
            <a:ext cx="533400" cy="24447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A67E1BB-5E33-4F35-B312-37A6B74544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1" name="Picture 10" descr="inovum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6172200"/>
            <a:ext cx="190609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900167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41A01FC-1D80-438A-9AB7-0D8587FB7D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609600" y="6248400"/>
            <a:ext cx="54213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24767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>
          <a:xfrm>
            <a:off x="0" y="1271588"/>
            <a:ext cx="533400" cy="24447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A5C413B-234B-47D9-B615-6340B6FE03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609600" y="6248400"/>
            <a:ext cx="5421313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57200"/>
            <a:ext cx="2514600" cy="51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62983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6CC03-555B-4655-88A7-7BC128084D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101429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" y="6248400"/>
            <a:ext cx="54213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C95CDA0-1B51-4C79-840D-A3AAC459AD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768975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326BB8-E1AC-4C8A-8C9D-A44DAB68C96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383F158C-D691-43F7-8352-2ED3726880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647600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DAE1B-9D72-41EA-93D2-8652E1162E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87681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8648"/>
            <a:ext cx="7772400" cy="54878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©2011 iNovum LLC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AF487-676C-4045-AE21-DBAC55D589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2269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68842-5853-4A3A-AE1C-0BCAB991B1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74363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7974E-B5CB-421E-BA0F-778D5FAA4A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08517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95538-F8E2-43B8-8C14-2AC7DB65EA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57418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BB141-CFE6-485B-A6E1-66422C695C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47419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762B74B-8386-49A9-A022-2CA2DAE4F4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04" r:id="rId1"/>
    <p:sldLayoutId id="2147485005" r:id="rId2"/>
    <p:sldLayoutId id="2147485006" r:id="rId3"/>
    <p:sldLayoutId id="2147485007" r:id="rId4"/>
    <p:sldLayoutId id="2147485008" r:id="rId5"/>
    <p:sldLayoutId id="2147485009" r:id="rId6"/>
    <p:sldLayoutId id="2147485010" r:id="rId7"/>
    <p:sldLayoutId id="2147485011" r:id="rId8"/>
    <p:sldLayoutId id="2147485012" r:id="rId9"/>
    <p:sldLayoutId id="2147485013" r:id="rId10"/>
    <p:sldLayoutId id="2147485014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1AB0C55-99D4-4C6A-A480-EDF78A9639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15" r:id="rId1"/>
    <p:sldLayoutId id="2147485016" r:id="rId2"/>
    <p:sldLayoutId id="2147485017" r:id="rId3"/>
    <p:sldLayoutId id="2147485018" r:id="rId4"/>
    <p:sldLayoutId id="2147485019" r:id="rId5"/>
    <p:sldLayoutId id="2147485020" r:id="rId6"/>
    <p:sldLayoutId id="2147485021" r:id="rId7"/>
    <p:sldLayoutId id="2147485022" r:id="rId8"/>
    <p:sldLayoutId id="2147485023" r:id="rId9"/>
    <p:sldLayoutId id="2147485024" r:id="rId10"/>
    <p:sldLayoutId id="2147485025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441BA45-2521-4E6F-B7DD-EACBC90CD5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26" r:id="rId1"/>
    <p:sldLayoutId id="2147485027" r:id="rId2"/>
    <p:sldLayoutId id="2147485028" r:id="rId3"/>
    <p:sldLayoutId id="2147485029" r:id="rId4"/>
    <p:sldLayoutId id="2147485030" r:id="rId5"/>
    <p:sldLayoutId id="2147485031" r:id="rId6"/>
    <p:sldLayoutId id="2147485032" r:id="rId7"/>
    <p:sldLayoutId id="2147485033" r:id="rId8"/>
    <p:sldLayoutId id="2147485034" r:id="rId9"/>
    <p:sldLayoutId id="2147485035" r:id="rId10"/>
    <p:sldLayoutId id="2147485036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CC3EB74-C649-4D67-BFAF-34E95D40FF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37" r:id="rId1"/>
    <p:sldLayoutId id="2147485038" r:id="rId2"/>
    <p:sldLayoutId id="2147485039" r:id="rId3"/>
    <p:sldLayoutId id="2147485040" r:id="rId4"/>
    <p:sldLayoutId id="2147485041" r:id="rId5"/>
    <p:sldLayoutId id="2147485042" r:id="rId6"/>
    <p:sldLayoutId id="2147485043" r:id="rId7"/>
    <p:sldLayoutId id="2147485044" r:id="rId8"/>
    <p:sldLayoutId id="2147485045" r:id="rId9"/>
    <p:sldLayoutId id="2147485046" r:id="rId10"/>
    <p:sldLayoutId id="2147485047" r:id="rId11"/>
    <p:sldLayoutId id="2147485048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248400"/>
            <a:ext cx="2209800" cy="365125"/>
          </a:xfrm>
          <a:prstGeom prst="rect">
            <a:avLst/>
          </a:prstGeom>
        </p:spPr>
        <p:txBody>
          <a:bodyPr vert="horz" anchor="ctr" anchorCtr="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248400"/>
            <a:ext cx="5573713" cy="365125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 rot="5400000">
            <a:off x="5989638" y="144462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>
              <a:defRPr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8326BB8-E1AC-4C8A-8C9D-A44DAB68C9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49" r:id="rId1"/>
    <p:sldLayoutId id="2147485050" r:id="rId2"/>
    <p:sldLayoutId id="2147485051" r:id="rId3"/>
    <p:sldLayoutId id="2147485052" r:id="rId4"/>
    <p:sldLayoutId id="2147485053" r:id="rId5"/>
    <p:sldLayoutId id="2147485057" r:id="rId6"/>
    <p:sldLayoutId id="2147485054" r:id="rId7"/>
    <p:sldLayoutId id="2147485055" r:id="rId8"/>
    <p:sldLayoutId id="2147485056" r:id="rId9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ted.com/talks/malcolm_gladwell_on_spaghetti_sauce.html" TargetMode="External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32.jpeg"/><Relationship Id="rId4" Type="http://schemas.openxmlformats.org/officeDocument/2006/relationships/hyperlink" Target="http://www.google.com/imgres?imgurl=http://www.mgkaya.com/album/ga11/mediafiles/young-man-talking-on-the-cell-phone.jpg&amp;imgrefurl=http://www.mgkaya.com/album/ga11/pages/page_2.html&amp;docid=VZaU-5w9WxEHQM&amp;tbnid=O1fHJy5RAvPR0M&amp;w=1292&amp;h=1710&amp;ei=QYz4Udy4DejE4AP2noCIBQ&amp;ved=0CAUQxiAwAw&amp;iact=c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36.jpeg"/><Relationship Id="rId4" Type="http://schemas.openxmlformats.org/officeDocument/2006/relationships/hyperlink" Target="http://www.google.com/imgres?imgurl=http://sweetwaterlibraries.com/sclsblogs/readeronthesamepage/wp-content/uploads/2011/07/cell-phone.jpg&amp;imgrefurl=http://www.slideshare.net/RojamDz/major-deborah-presentation-on-mobiletablet-design-12166309&amp;docid=Q3L2Ki_KjbMWIM&amp;tbnid=KQI_eaOjTlj6gM&amp;w=2304&amp;h=3456&amp;ei=QYz4Udy4DejE4AP2noCIBQ&amp;ved=0CAYQxiAwBA&amp;iact=c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4.jpeg"/><Relationship Id="rId5" Type="http://schemas.openxmlformats.org/officeDocument/2006/relationships/image" Target="../media/image30.jpeg"/><Relationship Id="rId4" Type="http://schemas.openxmlformats.org/officeDocument/2006/relationships/hyperlink" Target="http://edu.inovumclients.com/iframe.aspx?vender_id=228fff9b-3704-444a-9b24-358118ec89f1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gi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gif"/><Relationship Id="rId4" Type="http://schemas.openxmlformats.org/officeDocument/2006/relationships/image" Target="../media/image15.png"/><Relationship Id="rId9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2971800"/>
            <a:ext cx="6934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iNovum Survey Results</a:t>
            </a:r>
          </a:p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&amp; Using </a:t>
            </a:r>
          </a:p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Addressable Minds </a:t>
            </a:r>
          </a:p>
          <a:p>
            <a:pPr algn="ctr"/>
            <a:r>
              <a:rPr lang="en-US" sz="3600" b="1" dirty="0" smtClean="0">
                <a:solidFill>
                  <a:srgbClr val="C00000"/>
                </a:solidFill>
              </a:rPr>
              <a:t>Segment Messaging to Increase Revenue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0A67E1BB-5E33-4F35-B312-37A6B745447A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1524000"/>
            <a:ext cx="38385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5872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/>
          </p:cNvSpPr>
          <p:nvPr/>
        </p:nvSpPr>
        <p:spPr bwMode="auto">
          <a:xfrm>
            <a:off x="106363" y="415925"/>
            <a:ext cx="8904287" cy="695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239713" algn="ctr" eaLnBrk="0" hangingPunct="0">
              <a:lnSpc>
                <a:spcPct val="85000"/>
              </a:lnSpc>
            </a:pPr>
            <a:r>
              <a:rPr lang="en-US" sz="3600" b="1" dirty="0" smtClean="0">
                <a:solidFill>
                  <a:srgbClr val="333399"/>
                </a:solidFill>
                <a:latin typeface="Helvetica Neue"/>
                <a:sym typeface="Helvetica Neue"/>
              </a:rPr>
              <a:t>The Inventor: Dr</a:t>
            </a:r>
            <a:r>
              <a:rPr lang="en-US" sz="3600" b="1" dirty="0">
                <a:solidFill>
                  <a:srgbClr val="333399"/>
                </a:solidFill>
                <a:latin typeface="Helvetica Neue"/>
                <a:sym typeface="Helvetica Neue"/>
              </a:rPr>
              <a:t>. Howard </a:t>
            </a:r>
            <a:r>
              <a:rPr lang="en-US" sz="3600" b="1" dirty="0" smtClean="0">
                <a:solidFill>
                  <a:srgbClr val="333399"/>
                </a:solidFill>
                <a:latin typeface="Helvetica Neue"/>
                <a:sym typeface="Helvetica Neue"/>
              </a:rPr>
              <a:t>Moskowitz</a:t>
            </a:r>
          </a:p>
          <a:p>
            <a:pPr marL="239713" algn="ctr" eaLnBrk="0" hangingPunct="0">
              <a:lnSpc>
                <a:spcPct val="85000"/>
              </a:lnSpc>
            </a:pPr>
            <a:endParaRPr lang="en-US" sz="2200" b="1" dirty="0">
              <a:solidFill>
                <a:srgbClr val="333399"/>
              </a:solidFill>
              <a:latin typeface="Helvetica Neue"/>
              <a:sym typeface="Helvetica Neue"/>
            </a:endParaRP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 cstate="print"/>
          <a:srcRect t="8180"/>
          <a:stretch>
            <a:fillRect/>
          </a:stretch>
        </p:blipFill>
        <p:spPr bwMode="auto">
          <a:xfrm>
            <a:off x="381000" y="1374775"/>
            <a:ext cx="2720975" cy="312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4"/>
          <p:cNvSpPr>
            <a:spLocks/>
          </p:cNvSpPr>
          <p:nvPr/>
        </p:nvSpPr>
        <p:spPr bwMode="auto">
          <a:xfrm>
            <a:off x="3295650" y="1328738"/>
            <a:ext cx="5848350" cy="4895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0" lvl="1" indent="-209550" eaLnBrk="0" hangingPunct="0">
              <a:buClr>
                <a:srgbClr val="000000"/>
              </a:buClr>
              <a:buSzPct val="91000"/>
              <a:buFont typeface="Arial" pitchFamily="34" charset="0"/>
              <a:buChar char="•"/>
              <a:tabLst>
                <a:tab pos="190500" algn="l"/>
              </a:tabLst>
            </a:pPr>
            <a:r>
              <a:rPr lang="en-US" sz="1700" dirty="0">
                <a:latin typeface="Helvetica Neue"/>
                <a:sym typeface="Helvetica Neue"/>
              </a:rPr>
              <a:t>Is the President of </a:t>
            </a:r>
            <a:r>
              <a:rPr lang="en-US" sz="1700" dirty="0" err="1">
                <a:latin typeface="Helvetica Neue"/>
                <a:sym typeface="Helvetica Neue"/>
              </a:rPr>
              <a:t>Moskowitz</a:t>
            </a:r>
            <a:r>
              <a:rPr lang="en-US" sz="1700" dirty="0">
                <a:latin typeface="Helvetica Neue"/>
                <a:sym typeface="Helvetica Neue"/>
              </a:rPr>
              <a:t> Jacobs Inc. and holds a </a:t>
            </a:r>
            <a:br>
              <a:rPr lang="en-US" sz="1700" dirty="0">
                <a:latin typeface="Helvetica Neue"/>
                <a:sym typeface="Helvetica Neue"/>
              </a:rPr>
            </a:br>
            <a:r>
              <a:rPr lang="en-US" sz="1700" dirty="0">
                <a:latin typeface="Helvetica Neue"/>
                <a:sym typeface="Helvetica Neue"/>
              </a:rPr>
              <a:t>	Ph.D. in Experimental Psychology from Harvard </a:t>
            </a:r>
            <a:br>
              <a:rPr lang="en-US" sz="1700" dirty="0">
                <a:latin typeface="Helvetica Neue"/>
                <a:sym typeface="Helvetica Neue"/>
              </a:rPr>
            </a:br>
            <a:r>
              <a:rPr lang="en-US" sz="1700" dirty="0">
                <a:latin typeface="Helvetica Neue"/>
                <a:sym typeface="Helvetica Neue"/>
              </a:rPr>
              <a:t>	University.  Chairman, iNovum</a:t>
            </a:r>
          </a:p>
          <a:p>
            <a:pPr marL="0" lvl="1" indent="-209550" eaLnBrk="0" hangingPunct="0">
              <a:buClr>
                <a:srgbClr val="000000"/>
              </a:buClr>
              <a:buSzPct val="91000"/>
              <a:tabLst>
                <a:tab pos="190500" algn="l"/>
              </a:tabLst>
            </a:pPr>
            <a:endParaRPr lang="en-US" sz="1700" dirty="0">
              <a:latin typeface="Helvetica Neue"/>
              <a:sym typeface="Helvetica Neue"/>
            </a:endParaRPr>
          </a:p>
          <a:p>
            <a:pPr marL="0" lvl="1" indent="-209550" eaLnBrk="0" hangingPunct="0">
              <a:buClr>
                <a:srgbClr val="000000"/>
              </a:buClr>
              <a:buSzPct val="91000"/>
              <a:buFont typeface="Arial" pitchFamily="34" charset="0"/>
              <a:buChar char="•"/>
              <a:tabLst>
                <a:tab pos="190500" algn="l"/>
              </a:tabLst>
            </a:pPr>
            <a:r>
              <a:rPr lang="en-US" sz="1700" b="1" dirty="0">
                <a:latin typeface="Helvetica Neue"/>
                <a:sym typeface="Helvetica Neue"/>
              </a:rPr>
              <a:t>Won two of the most prestigious </a:t>
            </a:r>
            <a:r>
              <a:rPr lang="en-US" sz="1700" b="1" dirty="0" smtClean="0">
                <a:latin typeface="Helvetica Neue"/>
                <a:sym typeface="Helvetica Neue"/>
              </a:rPr>
              <a:t>awards in his field</a:t>
            </a:r>
          </a:p>
          <a:p>
            <a:pPr marL="0" lvl="1" indent="-209550" eaLnBrk="0" hangingPunct="0">
              <a:buClr>
                <a:srgbClr val="000000"/>
              </a:buClr>
              <a:buSzPct val="91000"/>
              <a:buFont typeface="Arial" pitchFamily="34" charset="0"/>
              <a:buChar char="•"/>
              <a:tabLst>
                <a:tab pos="190500" algn="l"/>
              </a:tabLst>
            </a:pPr>
            <a:endParaRPr lang="en-US" sz="1700" dirty="0">
              <a:latin typeface="Helvetica Neue"/>
              <a:sym typeface="Helvetica Neue"/>
            </a:endParaRPr>
          </a:p>
          <a:p>
            <a:pPr marL="0" lvl="1" indent="-209550" eaLnBrk="0" hangingPunct="0">
              <a:buSzPct val="91000"/>
              <a:buFont typeface="Arial" pitchFamily="34" charset="0"/>
              <a:buChar char="•"/>
              <a:tabLst>
                <a:tab pos="190500" algn="l"/>
              </a:tabLst>
            </a:pPr>
            <a:r>
              <a:rPr lang="en-US" sz="1700" b="1" dirty="0">
                <a:latin typeface="Helvetica Neue"/>
                <a:sym typeface="Helvetica Neue"/>
              </a:rPr>
              <a:t>2010 </a:t>
            </a:r>
            <a:r>
              <a:rPr lang="en-US" sz="1700" b="1" dirty="0" err="1">
                <a:latin typeface="Helvetica Neue"/>
                <a:sym typeface="Helvetica Neue"/>
              </a:rPr>
              <a:t>Walston</a:t>
            </a:r>
            <a:r>
              <a:rPr lang="en-US" sz="1700" b="1" dirty="0">
                <a:latin typeface="Helvetica Neue"/>
                <a:sym typeface="Helvetica Neue"/>
              </a:rPr>
              <a:t> Chubb Award for Innovation across all </a:t>
            </a:r>
          </a:p>
          <a:p>
            <a:pPr marL="0" lvl="1" indent="-209550" eaLnBrk="0" hangingPunct="0">
              <a:buSzPct val="91000"/>
              <a:tabLst>
                <a:tab pos="190500" algn="l"/>
              </a:tabLst>
            </a:pPr>
            <a:r>
              <a:rPr lang="en-US" sz="1700" b="1" dirty="0">
                <a:latin typeface="Helvetica Neue"/>
                <a:sym typeface="Helvetica Neue"/>
              </a:rPr>
              <a:t>	sciences, Sigma Xi, The Scientific Research Society, 	international </a:t>
            </a:r>
            <a:r>
              <a:rPr lang="en-US" sz="1700" dirty="0">
                <a:latin typeface="Helvetica Neue"/>
                <a:sym typeface="Helvetica Neue"/>
              </a:rPr>
              <a:t>Awarded for Mind Genomics: The science 	underlying the technology discussed in this presentation.</a:t>
            </a:r>
          </a:p>
          <a:p>
            <a:pPr marL="0" lvl="1" indent="-209550" eaLnBrk="0" hangingPunct="0">
              <a:buSzPct val="91000"/>
              <a:tabLst>
                <a:tab pos="190500" algn="l"/>
              </a:tabLst>
            </a:pPr>
            <a:endParaRPr lang="en-US" sz="1700" dirty="0">
              <a:latin typeface="Helvetica Neue"/>
              <a:sym typeface="Helvetica Neue"/>
            </a:endParaRPr>
          </a:p>
          <a:p>
            <a:pPr marL="0" lvl="1" indent="-209550" eaLnBrk="0" hangingPunct="0">
              <a:buSzPct val="91000"/>
              <a:buFont typeface="Arial" pitchFamily="34" charset="0"/>
              <a:buChar char="•"/>
              <a:tabLst>
                <a:tab pos="190500" algn="l"/>
              </a:tabLst>
            </a:pPr>
            <a:r>
              <a:rPr lang="en-US" sz="1700" b="1" dirty="0">
                <a:latin typeface="Helvetica Neue"/>
                <a:sym typeface="Helvetica Neue"/>
              </a:rPr>
              <a:t>2005 Charles Coolidge </a:t>
            </a:r>
            <a:r>
              <a:rPr lang="en-US" sz="1700" b="1" dirty="0" err="1">
                <a:latin typeface="Helvetica Neue"/>
                <a:sym typeface="Helvetica Neue"/>
              </a:rPr>
              <a:t>Parlin</a:t>
            </a:r>
            <a:r>
              <a:rPr lang="en-US" sz="1700" b="1" dirty="0">
                <a:latin typeface="Helvetica Neue"/>
                <a:sym typeface="Helvetica Neue"/>
              </a:rPr>
              <a:t> Marketing Research </a:t>
            </a:r>
            <a:br>
              <a:rPr lang="en-US" sz="1700" b="1" dirty="0">
                <a:latin typeface="Helvetica Neue"/>
                <a:sym typeface="Helvetica Neue"/>
              </a:rPr>
            </a:br>
            <a:r>
              <a:rPr lang="en-US" sz="1700" b="1" dirty="0">
                <a:latin typeface="Helvetica Neue"/>
                <a:sym typeface="Helvetica Neue"/>
              </a:rPr>
              <a:t>	Award</a:t>
            </a:r>
            <a:r>
              <a:rPr lang="en-US" sz="1700" dirty="0">
                <a:latin typeface="Helvetica Neue"/>
                <a:sym typeface="Helvetica Neue"/>
              </a:rPr>
              <a:t/>
            </a:r>
            <a:br>
              <a:rPr lang="en-US" sz="1700" dirty="0">
                <a:latin typeface="Helvetica Neue"/>
                <a:sym typeface="Helvetica Neue"/>
              </a:rPr>
            </a:br>
            <a:r>
              <a:rPr lang="en-US" sz="1700" dirty="0">
                <a:latin typeface="Helvetica Neue"/>
                <a:sym typeface="Helvetica Neue"/>
              </a:rPr>
              <a:t>	</a:t>
            </a:r>
            <a:r>
              <a:rPr lang="en-US" sz="1600" dirty="0">
                <a:latin typeface="Helvetica Neue"/>
                <a:sym typeface="Helvetica Neue"/>
              </a:rPr>
              <a:t>The “Nobel Prize” of Market Research, received only by </a:t>
            </a:r>
            <a:br>
              <a:rPr lang="en-US" sz="1600" dirty="0">
                <a:latin typeface="Helvetica Neue"/>
                <a:sym typeface="Helvetica Neue"/>
              </a:rPr>
            </a:br>
            <a:r>
              <a:rPr lang="en-US" sz="1600" dirty="0">
                <a:latin typeface="Helvetica Neue"/>
                <a:sym typeface="Helvetica Neue"/>
              </a:rPr>
              <a:t>	the pioneers of market research. </a:t>
            </a:r>
            <a:br>
              <a:rPr lang="en-US" sz="1600" dirty="0">
                <a:latin typeface="Helvetica Neue"/>
                <a:sym typeface="Helvetica Neue"/>
              </a:rPr>
            </a:br>
            <a:r>
              <a:rPr lang="en-US" sz="1600" dirty="0">
                <a:latin typeface="Helvetica Neue"/>
                <a:sym typeface="Helvetica Neue"/>
              </a:rPr>
              <a:t>	Recipients include Arthur Nielsen, George Gallup, </a:t>
            </a:r>
          </a:p>
          <a:p>
            <a:pPr marL="0" lvl="1" indent="-209550" eaLnBrk="0" hangingPunct="0">
              <a:buSzPct val="91000"/>
              <a:tabLst>
                <a:tab pos="190500" algn="l"/>
              </a:tabLst>
            </a:pPr>
            <a:r>
              <a:rPr lang="en-US" sz="1600" dirty="0">
                <a:latin typeface="Helvetica Neue"/>
                <a:sym typeface="Helvetica Neue"/>
              </a:rPr>
              <a:t>    Michael Porter, Peter </a:t>
            </a:r>
            <a:r>
              <a:rPr lang="en-US" sz="1600" dirty="0" err="1">
                <a:latin typeface="Helvetica Neue"/>
                <a:sym typeface="Helvetica Neue"/>
              </a:rPr>
              <a:t>Drucker</a:t>
            </a:r>
            <a:r>
              <a:rPr lang="en-US" sz="1600" dirty="0">
                <a:latin typeface="Helvetica Neue"/>
                <a:sym typeface="Helvetica Neue"/>
              </a:rPr>
              <a:t>, David Ogilvy and Philip </a:t>
            </a:r>
            <a:r>
              <a:rPr lang="en-US" sz="1600" dirty="0" err="1">
                <a:latin typeface="Helvetica Neue"/>
                <a:sym typeface="Helvetica Neue"/>
              </a:rPr>
              <a:t>Kotler</a:t>
            </a:r>
            <a:r>
              <a:rPr lang="en-US" sz="1600" dirty="0">
                <a:latin typeface="Helvetica Neue"/>
                <a:sym typeface="Helvetica Neue"/>
              </a:rPr>
              <a:t>. </a:t>
            </a:r>
          </a:p>
          <a:p>
            <a:pPr eaLnBrk="0" hangingPunct="0">
              <a:lnSpc>
                <a:spcPct val="130000"/>
              </a:lnSpc>
              <a:buFont typeface="Arial" pitchFamily="34" charset="0"/>
              <a:buChar char="•"/>
              <a:tabLst>
                <a:tab pos="190500" algn="l"/>
              </a:tabLst>
            </a:pPr>
            <a:endParaRPr lang="en-US" sz="1700" dirty="0">
              <a:latin typeface="Helvetica Neue"/>
              <a:sym typeface="Helvetica Neue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30188" y="1066800"/>
            <a:ext cx="8683625" cy="73025"/>
            <a:chOff x="0" y="0"/>
            <a:chExt cx="5470" cy="46"/>
          </a:xfrm>
        </p:grpSpPr>
        <p:sp>
          <p:nvSpPr>
            <p:cNvPr id="16390" name="Rectangle 2"/>
            <p:cNvSpPr>
              <a:spLocks/>
            </p:cNvSpPr>
            <p:nvPr/>
          </p:nvSpPr>
          <p:spPr bwMode="auto">
            <a:xfrm>
              <a:off x="0" y="0"/>
              <a:ext cx="5470" cy="46"/>
            </a:xfrm>
            <a:prstGeom prst="rect">
              <a:avLst/>
            </a:prstGeom>
            <a:solidFill>
              <a:srgbClr val="262699"/>
            </a:solidFill>
            <a:ln w="12700">
              <a:solidFill>
                <a:srgbClr val="7878DE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b="1" i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endParaRPr>
            </a:p>
          </p:txBody>
        </p:sp>
        <p:sp>
          <p:nvSpPr>
            <p:cNvPr id="16391" name="Rectangle 3"/>
            <p:cNvSpPr>
              <a:spLocks/>
            </p:cNvSpPr>
            <p:nvPr/>
          </p:nvSpPr>
          <p:spPr bwMode="auto">
            <a:xfrm>
              <a:off x="0" y="0"/>
              <a:ext cx="5470" cy="4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 b="1" i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/>
          </p:cNvSpPr>
          <p:nvPr/>
        </p:nvSpPr>
        <p:spPr bwMode="auto">
          <a:xfrm>
            <a:off x="106363" y="228601"/>
            <a:ext cx="7877175" cy="882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239713" algn="ctr">
              <a:lnSpc>
                <a:spcPct val="85000"/>
              </a:lnSpc>
            </a:pPr>
            <a:r>
              <a:rPr lang="en-US" sz="2400" b="1" dirty="0">
                <a:solidFill>
                  <a:schemeClr val="tx2"/>
                </a:solidFill>
                <a:latin typeface="Helvetica Neue"/>
              </a:rPr>
              <a:t>Dr. Howard Moskowitz</a:t>
            </a:r>
            <a:endParaRPr lang="en-US" sz="2400" dirty="0">
              <a:solidFill>
                <a:schemeClr val="tx2"/>
              </a:solidFill>
              <a:latin typeface="Helvetica Neue"/>
              <a:sym typeface="Helvetica Neue"/>
            </a:endParaRPr>
          </a:p>
          <a:p>
            <a:pPr marL="239713" algn="ctr">
              <a:lnSpc>
                <a:spcPct val="85000"/>
              </a:lnSpc>
            </a:pPr>
            <a:r>
              <a:rPr lang="en-US" sz="2200" dirty="0">
                <a:solidFill>
                  <a:srgbClr val="808080"/>
                </a:solidFill>
                <a:latin typeface="Helvetica Neue"/>
                <a:sym typeface="Helvetica Neue"/>
              </a:rPr>
              <a:t>…a renowned author and speaker on innovation,…</a:t>
            </a:r>
          </a:p>
        </p:txBody>
      </p:sp>
      <p:sp>
        <p:nvSpPr>
          <p:cNvPr id="17410" name="Rectangle 5"/>
          <p:cNvSpPr>
            <a:spLocks/>
          </p:cNvSpPr>
          <p:nvPr/>
        </p:nvSpPr>
        <p:spPr bwMode="auto">
          <a:xfrm>
            <a:off x="3286125" y="1765300"/>
            <a:ext cx="5768975" cy="410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1700" b="1" dirty="0">
                <a:latin typeface="Helvetica Neue"/>
                <a:sym typeface="Helvetica Neue"/>
              </a:rPr>
              <a:t>Selling Blue Elephants</a:t>
            </a:r>
            <a:r>
              <a:rPr lang="en-US" sz="1700" dirty="0">
                <a:latin typeface="Helvetica Neue"/>
                <a:sym typeface="Helvetica Neue"/>
              </a:rPr>
              <a:t>:                                                    </a:t>
            </a:r>
            <a:r>
              <a:rPr lang="en-US" altLang="de-DE" sz="1700" dirty="0">
                <a:latin typeface="Helvetica Neue"/>
                <a:sym typeface="Helvetica Neue"/>
              </a:rPr>
              <a:t>“</a:t>
            </a:r>
            <a:r>
              <a:rPr lang="en-US" sz="1700" dirty="0">
                <a:latin typeface="Helvetica Neue"/>
                <a:sym typeface="Helvetica Neue"/>
              </a:rPr>
              <a:t>How to make great products that people want before </a:t>
            </a:r>
            <a:br>
              <a:rPr lang="en-US" sz="1700" dirty="0">
                <a:latin typeface="Helvetica Neue"/>
                <a:sym typeface="Helvetica Neue"/>
              </a:rPr>
            </a:br>
            <a:r>
              <a:rPr lang="en-US" sz="1700" dirty="0">
                <a:latin typeface="Helvetica Neue"/>
                <a:sym typeface="Helvetica Neue"/>
              </a:rPr>
              <a:t>they even know they want them.</a:t>
            </a:r>
            <a:r>
              <a:rPr lang="ja-JP" altLang="en-US" sz="1700" dirty="0">
                <a:latin typeface="Helvetica Neue"/>
                <a:sym typeface="Helvetica Neue"/>
              </a:rPr>
              <a:t>“</a:t>
            </a:r>
            <a:endParaRPr lang="en-US" altLang="ja-JP" sz="1700" dirty="0">
              <a:latin typeface="Helvetica Neue"/>
              <a:sym typeface="Helvetica Neue"/>
            </a:endParaRPr>
          </a:p>
          <a:p>
            <a:endParaRPr lang="en-US" sz="1700" dirty="0">
              <a:latin typeface="Helvetica Neue"/>
              <a:sym typeface="Helvetica Neue"/>
            </a:endParaRPr>
          </a:p>
          <a:p>
            <a:r>
              <a:rPr lang="en-US" sz="1700" b="1" dirty="0">
                <a:latin typeface="Helvetica Neue"/>
                <a:sym typeface="Helvetica Neue"/>
              </a:rPr>
              <a:t>26 books and 400 + scientific publications</a:t>
            </a:r>
            <a:r>
              <a:rPr lang="en-US" sz="1700" dirty="0">
                <a:latin typeface="Helvetica Neue"/>
                <a:sym typeface="Helvetica Neue"/>
              </a:rPr>
              <a:t> </a:t>
            </a:r>
            <a:r>
              <a:rPr lang="en-US" sz="1700" b="1" dirty="0">
                <a:latin typeface="Helvetica Neue"/>
                <a:sym typeface="Helvetica Neue"/>
              </a:rPr>
              <a:t>on                     the mind of the consumer.</a:t>
            </a:r>
          </a:p>
          <a:p>
            <a:endParaRPr lang="en-US" sz="1700" dirty="0">
              <a:latin typeface="Helvetica Neue"/>
              <a:sym typeface="Helvetica Neue"/>
            </a:endParaRPr>
          </a:p>
          <a:p>
            <a:r>
              <a:rPr lang="en-US" sz="1700" b="1" dirty="0">
                <a:latin typeface="Helvetica Neue"/>
                <a:sym typeface="Helvetica Neue"/>
              </a:rPr>
              <a:t>Lectures</a:t>
            </a:r>
            <a:r>
              <a:rPr lang="en-US" sz="1700" dirty="0">
                <a:latin typeface="Helvetica Neue"/>
                <a:sym typeface="Helvetica Neue"/>
              </a:rPr>
              <a:t> </a:t>
            </a:r>
            <a:r>
              <a:rPr lang="en-US" sz="1700" b="1" dirty="0">
                <a:latin typeface="Helvetica Neue"/>
                <a:sym typeface="Helvetica Neue"/>
              </a:rPr>
              <a:t>on innovation</a:t>
            </a:r>
            <a:r>
              <a:rPr lang="en-US" sz="1700" dirty="0">
                <a:latin typeface="Helvetica Neue"/>
                <a:sym typeface="Helvetica Neue"/>
              </a:rPr>
              <a:t> </a:t>
            </a:r>
            <a:r>
              <a:rPr lang="en-US" sz="1700" dirty="0" smtClean="0">
                <a:latin typeface="Helvetica Neue"/>
                <a:sym typeface="Helvetica Neue"/>
              </a:rPr>
              <a:t>at</a:t>
            </a:r>
            <a:r>
              <a:rPr lang="en-US" sz="1700" dirty="0">
                <a:latin typeface="Helvetica Neue"/>
                <a:sym typeface="Helvetica Neue"/>
              </a:rPr>
              <a:t> </a:t>
            </a:r>
            <a:r>
              <a:rPr lang="en-US" sz="1700" dirty="0" smtClean="0">
                <a:latin typeface="Helvetica Neue"/>
                <a:sym typeface="Helvetica Neue"/>
              </a:rPr>
              <a:t>Wharton</a:t>
            </a:r>
            <a:r>
              <a:rPr lang="en-US" sz="1700" dirty="0">
                <a:latin typeface="Helvetica Neue"/>
                <a:sym typeface="Helvetica Neue"/>
              </a:rPr>
              <a:t>, Harvard, </a:t>
            </a:r>
            <a:r>
              <a:rPr lang="en-US" sz="1700" dirty="0" smtClean="0">
                <a:latin typeface="Helvetica Neue"/>
                <a:sym typeface="Helvetica Neue"/>
              </a:rPr>
              <a:t>Yale,  Columbia and numerous </a:t>
            </a:r>
            <a:r>
              <a:rPr lang="en-US" sz="1700" dirty="0">
                <a:latin typeface="Helvetica Neue"/>
                <a:sym typeface="Helvetica Neue"/>
              </a:rPr>
              <a:t>business schools.</a:t>
            </a:r>
          </a:p>
          <a:p>
            <a:endParaRPr lang="en-US" sz="1700" dirty="0" smtClean="0">
              <a:latin typeface="Helvetica Neue"/>
              <a:sym typeface="Helvetica Neue"/>
            </a:endParaRPr>
          </a:p>
          <a:p>
            <a:r>
              <a:rPr lang="en-US" sz="1700" b="1" dirty="0" smtClean="0">
                <a:latin typeface="Helvetica Neue"/>
                <a:sym typeface="Helvetica Neue"/>
              </a:rPr>
              <a:t>Malcolm </a:t>
            </a:r>
            <a:r>
              <a:rPr lang="en-US" sz="1700" b="1" dirty="0" err="1" smtClean="0">
                <a:latin typeface="Helvetica Neue"/>
                <a:sym typeface="Helvetica Neue"/>
              </a:rPr>
              <a:t>Gladwell</a:t>
            </a:r>
            <a:r>
              <a:rPr lang="en-US" sz="1700" b="1" dirty="0" smtClean="0">
                <a:latin typeface="Helvetica Neue"/>
                <a:sym typeface="Helvetica Neue"/>
              </a:rPr>
              <a:t> TED talk</a:t>
            </a:r>
          </a:p>
          <a:p>
            <a:endParaRPr lang="en-US" sz="1700" dirty="0">
              <a:latin typeface="Helvetica Neue"/>
              <a:sym typeface="Helvetica Neue"/>
            </a:endParaRPr>
          </a:p>
          <a:p>
            <a:r>
              <a:rPr lang="en-US" sz="1700" dirty="0">
                <a:solidFill>
                  <a:srgbClr val="0000FF"/>
                </a:solidFill>
                <a:latin typeface="Helvetica Neue"/>
                <a:sym typeface="Helvetica Neue"/>
                <a:hlinkClick r:id="rId2"/>
              </a:rPr>
              <a:t>http://www.ted.com/talks/malcolm_gladwell_on_spaghetti_sauce.html</a:t>
            </a:r>
            <a:endParaRPr lang="en-US" sz="1700" dirty="0">
              <a:solidFill>
                <a:srgbClr val="0000FF"/>
              </a:solidFill>
              <a:latin typeface="Helvetica Neue"/>
              <a:sym typeface="Helvetica Neue"/>
            </a:endParaRPr>
          </a:p>
          <a:p>
            <a:pPr algn="ctr"/>
            <a:endParaRPr lang="en-US" sz="3000" dirty="0">
              <a:latin typeface="Helvetica Neue"/>
            </a:endParaRPr>
          </a:p>
        </p:txBody>
      </p:sp>
      <p:pic>
        <p:nvPicPr>
          <p:cNvPr id="17411" name="Picture 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80999">
            <a:off x="347663" y="1471613"/>
            <a:ext cx="2197100" cy="331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200481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4"/>
          <p:cNvSpPr txBox="1">
            <a:spLocks noChangeArrowheads="1"/>
          </p:cNvSpPr>
          <p:nvPr/>
        </p:nvSpPr>
        <p:spPr bwMode="auto">
          <a:xfrm>
            <a:off x="2133600" y="2819400"/>
            <a:ext cx="48117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chemeClr val="tx2"/>
                </a:solidFill>
              </a:rPr>
              <a:t>How Does it Work?</a:t>
            </a:r>
          </a:p>
        </p:txBody>
      </p:sp>
    </p:spTree>
    <p:extLst>
      <p:ext uri="{BB962C8B-B14F-4D97-AF65-F5344CB8AC3E}">
        <p14:creationId xmlns:p14="http://schemas.microsoft.com/office/powerpoint/2010/main" xmlns="" val="67811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inocular_crowd_blac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3997" y="1319277"/>
            <a:ext cx="7249602" cy="4801175"/>
          </a:xfrm>
          <a:prstGeom prst="rect">
            <a:avLst/>
          </a:prstGeom>
        </p:spPr>
      </p:pic>
      <p:pic>
        <p:nvPicPr>
          <p:cNvPr id="14" name="Picture 13" descr="binocular_crow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3997" y="1319277"/>
            <a:ext cx="7249602" cy="4801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>
              <a:defRPr/>
            </a:pPr>
            <a:fld id="{F628FB0D-BCB0-4363-8B64-B6D64D782CB4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Rectangle 2"/>
          <p:cNvSpPr txBox="1">
            <a:spLocks/>
          </p:cNvSpPr>
          <p:nvPr/>
        </p:nvSpPr>
        <p:spPr>
          <a:xfrm>
            <a:off x="0" y="228600"/>
            <a:ext cx="9144000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elvetica Neue"/>
                <a:ea typeface="+mj-ea"/>
                <a:cs typeface="Arial" pitchFamily="34" charset="0"/>
              </a:rPr>
              <a:t>The Typing Tool: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Helvetica Neue"/>
                <a:ea typeface="+mj-ea"/>
                <a:cs typeface="Arial" pitchFamily="34" charset="0"/>
              </a:rPr>
              <a:t>Just A </a:t>
            </a:r>
            <a:r>
              <a:rPr lang="en-US" sz="36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elvetica Neue"/>
                <a:ea typeface="+mj-ea"/>
                <a:cs typeface="Arial" pitchFamily="34" charset="0"/>
              </a:rPr>
              <a:t>F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Helvetica Neue"/>
                <a:ea typeface="+mj-ea"/>
                <a:cs typeface="Arial" pitchFamily="34" charset="0"/>
              </a:rPr>
              <a:t>ew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Helvetica Neue"/>
                <a:ea typeface="+mj-ea"/>
                <a:cs typeface="Arial" pitchFamily="34" charset="0"/>
              </a:rPr>
              <a:t> Simple </a:t>
            </a:r>
            <a:r>
              <a:rPr lang="en-US" sz="36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elvetica Neue"/>
                <a:ea typeface="+mj-ea"/>
                <a:cs typeface="Arial" pitchFamily="34" charset="0"/>
              </a:rPr>
              <a:t>Q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Helvetica Neue"/>
                <a:ea typeface="+mj-ea"/>
                <a:cs typeface="Arial" pitchFamily="34" charset="0"/>
              </a:rPr>
              <a:t>uestions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Helvetica Neue"/>
              <a:ea typeface="+mj-ea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00200"/>
            <a:ext cx="8434375" cy="4392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C:\Documents and Settings\Steve Onufrey\Local Settings\Temporary Internet Files\Content.IE5\LZU1DZT8\MPj04383830000[1].jpg"/>
          <p:cNvPicPr>
            <a:picLocks noChangeAspect="1" noChangeArrowheads="1"/>
          </p:cNvPicPr>
          <p:nvPr/>
        </p:nvPicPr>
        <p:blipFill>
          <a:blip r:embed="rId3" cstate="print"/>
          <a:srcRect l="11429" t="12161" r="5714"/>
          <a:stretch>
            <a:fillRect/>
          </a:stretch>
        </p:blipFill>
        <p:spPr bwMode="auto">
          <a:xfrm>
            <a:off x="5181600" y="1752600"/>
            <a:ext cx="1905000" cy="1270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>
              <a:defRPr/>
            </a:pPr>
            <a:fld id="{F628FB0D-BCB0-4363-8B64-B6D64D782CB4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Rectangle 2"/>
          <p:cNvSpPr txBox="1">
            <a:spLocks/>
          </p:cNvSpPr>
          <p:nvPr/>
        </p:nvSpPr>
        <p:spPr>
          <a:xfrm>
            <a:off x="0" y="152400"/>
            <a:ext cx="9144000" cy="1143000"/>
          </a:xfrm>
          <a:prstGeom prst="rect">
            <a:avLst/>
          </a:prstGeom>
        </p:spPr>
        <p:txBody>
          <a:bodyPr vert="horz" anchor="ctr">
            <a:normAutofit fontScale="92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Helvetica Neue"/>
                <a:ea typeface="+mj-ea"/>
                <a:cs typeface="Arial" pitchFamily="34" charset="0"/>
              </a:rPr>
              <a:t>On 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elvetica Neue"/>
                <a:ea typeface="+mj-ea"/>
                <a:cs typeface="Arial" pitchFamily="34" charset="0"/>
              </a:rPr>
              <a:t>The Spot:  K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Helvetica Neue"/>
                <a:ea typeface="+mj-ea"/>
                <a:cs typeface="Arial" pitchFamily="34" charset="0"/>
              </a:rPr>
              <a:t>now </a:t>
            </a:r>
            <a:r>
              <a:rPr lang="en-US" sz="2800" b="1" noProof="0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elvetica Neue"/>
                <a:ea typeface="+mj-ea"/>
                <a:cs typeface="Arial" pitchFamily="34" charset="0"/>
              </a:rPr>
              <a:t>What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Helvetica Neue"/>
                <a:ea typeface="+mj-ea"/>
                <a:cs typeface="Arial" pitchFamily="34" charset="0"/>
              </a:rPr>
              <a:t> To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Helvetica Neue"/>
                <a:ea typeface="+mj-ea"/>
                <a:cs typeface="Arial" pitchFamily="34" charset="0"/>
              </a:rPr>
              <a:t> Say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elvetica Neue"/>
                <a:ea typeface="+mj-ea"/>
                <a:cs typeface="Arial" pitchFamily="34" charset="0"/>
              </a:rPr>
              <a:t>And What </a:t>
            </a:r>
            <a:r>
              <a:rPr lang="en-US" sz="2800" b="1" u="sng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elvetica Neue"/>
                <a:ea typeface="+mj-ea"/>
                <a:cs typeface="Arial" pitchFamily="34" charset="0"/>
              </a:rPr>
              <a:t>NOT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elvetica Neue"/>
                <a:ea typeface="+mj-ea"/>
                <a:cs typeface="Arial" pitchFamily="34" charset="0"/>
              </a:rPr>
              <a:t> To Say with segment specific messages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Helvetica Neue"/>
              <a:ea typeface="+mj-ea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371600"/>
            <a:ext cx="5638800" cy="52694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C:\Documents and Settings\Steve Onufrey\Local Settings\Temporary Internet Files\Content.IE5\LZU1DZT8\MPj04383830000[1].jpg"/>
          <p:cNvPicPr>
            <a:picLocks noChangeAspect="1" noChangeArrowheads="1"/>
          </p:cNvPicPr>
          <p:nvPr/>
        </p:nvPicPr>
        <p:blipFill>
          <a:blip r:embed="rId3" cstate="print"/>
          <a:srcRect l="11429" t="12161" r="5714"/>
          <a:stretch>
            <a:fillRect/>
          </a:stretch>
        </p:blipFill>
        <p:spPr bwMode="auto">
          <a:xfrm>
            <a:off x="6781800" y="1371600"/>
            <a:ext cx="2057400" cy="13716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9" name="Picture 5" descr="http://t3.gstatic.com/images?q=tbn:ANd9GcRPKgpLuZn03vm4LsukO5QekQ_anM-nlsw-vEXBbiMqzFxtfd4RxxKSCQ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1447800"/>
            <a:ext cx="1739660" cy="2305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>
              <a:defRPr/>
            </a:pPr>
            <a:fld id="{F628FB0D-BCB0-4363-8B64-B6D64D782CB4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Rectangle 2"/>
          <p:cNvSpPr txBox="1">
            <a:spLocks/>
          </p:cNvSpPr>
          <p:nvPr/>
        </p:nvSpPr>
        <p:spPr>
          <a:xfrm>
            <a:off x="0" y="152400"/>
            <a:ext cx="9144000" cy="1143000"/>
          </a:xfrm>
          <a:prstGeom prst="rect">
            <a:avLst/>
          </a:prstGeom>
        </p:spPr>
        <p:txBody>
          <a:bodyPr vert="horz" anchor="ctr">
            <a:normAutofit fontScale="92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Helvetica Neue"/>
                <a:ea typeface="+mj-ea"/>
                <a:cs typeface="Arial" pitchFamily="34" charset="0"/>
              </a:rPr>
              <a:t>On 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elvetica Neue"/>
                <a:ea typeface="+mj-ea"/>
                <a:cs typeface="Arial" pitchFamily="34" charset="0"/>
              </a:rPr>
              <a:t>The Spot:  K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Helvetica Neue"/>
                <a:ea typeface="+mj-ea"/>
                <a:cs typeface="Arial" pitchFamily="34" charset="0"/>
              </a:rPr>
              <a:t>now </a:t>
            </a:r>
            <a:r>
              <a:rPr lang="en-US" sz="2800" b="1" noProof="0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elvetica Neue"/>
                <a:ea typeface="+mj-ea"/>
                <a:cs typeface="Arial" pitchFamily="34" charset="0"/>
              </a:rPr>
              <a:t>What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Helvetica Neue"/>
                <a:ea typeface="+mj-ea"/>
                <a:cs typeface="Arial" pitchFamily="34" charset="0"/>
              </a:rPr>
              <a:t> To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Helvetica Neue"/>
                <a:ea typeface="+mj-ea"/>
                <a:cs typeface="Arial" pitchFamily="34" charset="0"/>
              </a:rPr>
              <a:t> Say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elvetica Neue"/>
                <a:ea typeface="+mj-ea"/>
                <a:cs typeface="Arial" pitchFamily="34" charset="0"/>
              </a:rPr>
              <a:t>And What </a:t>
            </a:r>
            <a:r>
              <a:rPr lang="en-US" sz="2800" b="1" u="sng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elvetica Neue"/>
                <a:ea typeface="+mj-ea"/>
                <a:cs typeface="Arial" pitchFamily="34" charset="0"/>
              </a:rPr>
              <a:t>NOT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elvetica Neue"/>
                <a:ea typeface="+mj-ea"/>
                <a:cs typeface="Arial" pitchFamily="34" charset="0"/>
              </a:rPr>
              <a:t> To Say with segment specific messages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Helvetica Neue"/>
              <a:ea typeface="+mj-ea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219200"/>
            <a:ext cx="5537336" cy="5315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C:\Documents and Settings\Steve Onufrey\Local Settings\Temporary Internet Files\Content.IE5\LZU1DZT8\MPj04383830000[1].jpg"/>
          <p:cNvPicPr>
            <a:picLocks noChangeAspect="1" noChangeArrowheads="1"/>
          </p:cNvPicPr>
          <p:nvPr/>
        </p:nvPicPr>
        <p:blipFill>
          <a:blip r:embed="rId3" cstate="print"/>
          <a:srcRect l="11429" t="12161" r="5714"/>
          <a:stretch>
            <a:fillRect/>
          </a:stretch>
        </p:blipFill>
        <p:spPr bwMode="auto">
          <a:xfrm flipH="1">
            <a:off x="457200" y="1295400"/>
            <a:ext cx="2057400" cy="13716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C:\Users\Steve\AppData\Local\Microsoft\Windows\Temporary Internet Files\Content.IE5\8DH6DOET\MP900442182[1].jpg"/>
          <p:cNvPicPr>
            <a:picLocks noChangeAspect="1" noChangeArrowheads="1"/>
          </p:cNvPicPr>
          <p:nvPr/>
        </p:nvPicPr>
        <p:blipFill>
          <a:blip r:embed="rId4" cstate="print"/>
          <a:srcRect l="8302" t="12500" r="8302"/>
          <a:stretch>
            <a:fillRect/>
          </a:stretch>
        </p:blipFill>
        <p:spPr bwMode="auto">
          <a:xfrm>
            <a:off x="6171063" y="1389129"/>
            <a:ext cx="2134737" cy="143027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>
              <a:defRPr/>
            </a:pPr>
            <a:fld id="{F628FB0D-BCB0-4363-8B64-B6D64D782CB4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Rectangle 2"/>
          <p:cNvSpPr txBox="1">
            <a:spLocks/>
          </p:cNvSpPr>
          <p:nvPr/>
        </p:nvSpPr>
        <p:spPr>
          <a:xfrm>
            <a:off x="0" y="152400"/>
            <a:ext cx="9144000" cy="1143000"/>
          </a:xfrm>
          <a:prstGeom prst="rect">
            <a:avLst/>
          </a:prstGeom>
        </p:spPr>
        <p:txBody>
          <a:bodyPr vert="horz" anchor="ctr">
            <a:normAutofit fontScale="92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Helvetica Neue"/>
                <a:ea typeface="+mj-ea"/>
                <a:cs typeface="Arial" pitchFamily="34" charset="0"/>
              </a:rPr>
              <a:t>On 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elvetica Neue"/>
                <a:ea typeface="+mj-ea"/>
                <a:cs typeface="Arial" pitchFamily="34" charset="0"/>
              </a:rPr>
              <a:t>The Spot:  K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Helvetica Neue"/>
                <a:ea typeface="+mj-ea"/>
                <a:cs typeface="Arial" pitchFamily="34" charset="0"/>
              </a:rPr>
              <a:t>now </a:t>
            </a:r>
            <a:r>
              <a:rPr lang="en-US" sz="2800" b="1" noProof="0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elvetica Neue"/>
                <a:ea typeface="+mj-ea"/>
                <a:cs typeface="Arial" pitchFamily="34" charset="0"/>
              </a:rPr>
              <a:t>What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Helvetica Neue"/>
                <a:ea typeface="+mj-ea"/>
                <a:cs typeface="Arial" pitchFamily="34" charset="0"/>
              </a:rPr>
              <a:t> To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Helvetica Neue"/>
                <a:ea typeface="+mj-ea"/>
                <a:cs typeface="Arial" pitchFamily="34" charset="0"/>
              </a:rPr>
              <a:t> Say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elvetica Neue"/>
                <a:ea typeface="+mj-ea"/>
                <a:cs typeface="Arial" pitchFamily="34" charset="0"/>
              </a:rPr>
              <a:t>And What </a:t>
            </a:r>
            <a:r>
              <a:rPr lang="en-US" sz="2800" b="1" u="sng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elvetica Neue"/>
                <a:ea typeface="+mj-ea"/>
                <a:cs typeface="Arial" pitchFamily="34" charset="0"/>
              </a:rPr>
              <a:t>NOT</a:t>
            </a:r>
            <a:r>
              <a:rPr lang="en-US" sz="28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elvetica Neue"/>
                <a:ea typeface="+mj-ea"/>
                <a:cs typeface="Arial" pitchFamily="34" charset="0"/>
              </a:rPr>
              <a:t> To Say with segment specific messages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Helvetica Neue"/>
              <a:ea typeface="+mj-ea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95400"/>
            <a:ext cx="5915651" cy="53015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C:\Documents and Settings\Steve Onufrey\Local Settings\Temporary Internet Files\Content.IE5\LZU1DZT8\MPj04383830000[1].jpg"/>
          <p:cNvPicPr>
            <a:picLocks noChangeAspect="1" noChangeArrowheads="1"/>
          </p:cNvPicPr>
          <p:nvPr/>
        </p:nvPicPr>
        <p:blipFill>
          <a:blip r:embed="rId3" cstate="print"/>
          <a:srcRect l="11429" t="12161" r="5714"/>
          <a:stretch>
            <a:fillRect/>
          </a:stretch>
        </p:blipFill>
        <p:spPr bwMode="auto">
          <a:xfrm>
            <a:off x="6858000" y="1295400"/>
            <a:ext cx="2057400" cy="13716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http://t1.gstatic.com/images?q=tbn:ANd9GcRjKGcockfe5t0N4_Rx023lw8UZiJjyVo4AvqNUimPx0xYIxXsYdHM7AQ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1752598"/>
            <a:ext cx="1066800" cy="16002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/>
          </p:nvPr>
        </p:nvSpPr>
        <p:spPr>
          <a:xfrm>
            <a:off x="152400" y="1371600"/>
            <a:ext cx="5181600" cy="4572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sz="2200" dirty="0" smtClean="0">
                <a:latin typeface="Helvetica Neue"/>
              </a:rPr>
              <a:t>Current </a:t>
            </a:r>
            <a:r>
              <a:rPr lang="en-US" sz="2200" b="1" i="1" dirty="0" smtClean="0">
                <a:solidFill>
                  <a:schemeClr val="tx2"/>
                </a:solidFill>
                <a:latin typeface="Helvetica Neue"/>
              </a:rPr>
              <a:t>predictive analytics </a:t>
            </a:r>
            <a:r>
              <a:rPr lang="en-US" sz="2200" dirty="0" smtClean="0">
                <a:latin typeface="Helvetica Neue"/>
              </a:rPr>
              <a:t>attempt to segment or classify prospects through:</a:t>
            </a:r>
          </a:p>
          <a:p>
            <a:pPr lvl="2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en-US" sz="1700" b="1" dirty="0" smtClean="0">
              <a:latin typeface="Helvetica Neue"/>
            </a:endParaRPr>
          </a:p>
          <a:p>
            <a:pPr lvl="2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sz="1700" b="1" dirty="0" smtClean="0">
                <a:latin typeface="Helvetica Neue"/>
              </a:rPr>
              <a:t>General demographics </a:t>
            </a:r>
            <a:r>
              <a:rPr lang="en-US" sz="1700" dirty="0" smtClean="0"/>
              <a:t>–</a:t>
            </a:r>
            <a:r>
              <a:rPr lang="en-US" sz="1700" dirty="0" smtClean="0">
                <a:latin typeface="Helvetica Neue"/>
              </a:rPr>
              <a:t> age, gender, marital status, family size, education… </a:t>
            </a:r>
          </a:p>
          <a:p>
            <a:pPr lvl="2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en-US" sz="1700" dirty="0" smtClean="0">
              <a:latin typeface="Helvetica Neue"/>
            </a:endParaRPr>
          </a:p>
          <a:p>
            <a:pPr lvl="2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sz="1700" b="1" dirty="0" smtClean="0">
                <a:latin typeface="Helvetica Neue"/>
              </a:rPr>
              <a:t>Occupation</a:t>
            </a:r>
            <a:r>
              <a:rPr lang="en-US" sz="1700" dirty="0" smtClean="0">
                <a:latin typeface="Helvetica Neue"/>
              </a:rPr>
              <a:t> </a:t>
            </a:r>
            <a:r>
              <a:rPr lang="en-US" sz="1700" dirty="0" smtClean="0"/>
              <a:t>–</a:t>
            </a:r>
            <a:r>
              <a:rPr lang="en-US" sz="1700" dirty="0" smtClean="0">
                <a:latin typeface="Helvetica Neue"/>
              </a:rPr>
              <a:t> Lawyer, Salesman, Specialist . . .</a:t>
            </a:r>
          </a:p>
          <a:p>
            <a:pPr lvl="2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sz="1700" dirty="0" smtClean="0">
                <a:latin typeface="Helvetica Neue"/>
              </a:rPr>
              <a:t> </a:t>
            </a:r>
          </a:p>
          <a:p>
            <a:pPr lvl="2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sz="1700" b="1" dirty="0" smtClean="0">
                <a:latin typeface="Helvetica Neue"/>
              </a:rPr>
              <a:t>Lifestyle Segmentation</a:t>
            </a:r>
          </a:p>
          <a:p>
            <a:pPr lvl="2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en-US" sz="1700" b="1" dirty="0">
              <a:latin typeface="Helvetica Neue"/>
            </a:endParaRPr>
          </a:p>
          <a:p>
            <a:pPr lvl="2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sz="1700" b="1" dirty="0" smtClean="0">
                <a:latin typeface="Helvetica Neue"/>
              </a:rPr>
              <a:t>Psychographic Segmentation</a:t>
            </a:r>
          </a:p>
          <a:p>
            <a:pPr lvl="2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en-US" sz="1700" b="1" dirty="0">
              <a:latin typeface="Helvetica Neue"/>
            </a:endParaRPr>
          </a:p>
          <a:p>
            <a:pPr lvl="2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sz="1700" b="1" dirty="0" smtClean="0">
                <a:latin typeface="Helvetica Neue"/>
              </a:rPr>
              <a:t>Behavior patterns </a:t>
            </a:r>
            <a:r>
              <a:rPr lang="en-US" sz="1700" dirty="0" smtClean="0"/>
              <a:t>–</a:t>
            </a:r>
            <a:r>
              <a:rPr lang="en-US" sz="1700" dirty="0" smtClean="0">
                <a:latin typeface="Helvetica Neue"/>
              </a:rPr>
              <a:t>prescribing behavior, publishing behavior . . .</a:t>
            </a:r>
          </a:p>
          <a:p>
            <a:pPr lvl="2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sz="1700" dirty="0" smtClean="0">
                <a:latin typeface="Helvetica Neue"/>
              </a:rPr>
              <a:t>	(Amazon.com </a:t>
            </a:r>
            <a:r>
              <a:rPr lang="en-US" sz="1700" dirty="0" smtClean="0"/>
              <a:t>–</a:t>
            </a:r>
            <a:r>
              <a:rPr lang="en-US" sz="1700" dirty="0" smtClean="0">
                <a:latin typeface="Helvetica Neue"/>
              </a:rPr>
              <a:t> </a:t>
            </a:r>
            <a:r>
              <a:rPr lang="en-US" sz="1700" dirty="0" smtClean="0"/>
              <a:t>“</a:t>
            </a:r>
            <a:r>
              <a:rPr lang="en-US" sz="1700" dirty="0" smtClean="0">
                <a:latin typeface="Helvetica Neue"/>
              </a:rPr>
              <a:t>people who bought this, also bought this . . . </a:t>
            </a:r>
            <a:r>
              <a:rPr lang="en-US" sz="1700" dirty="0" smtClean="0"/>
              <a:t>“</a:t>
            </a:r>
            <a:r>
              <a:rPr lang="en-US" sz="1700" dirty="0" smtClean="0">
                <a:latin typeface="Helvetica Neue"/>
              </a:rPr>
              <a:t>)</a:t>
            </a:r>
          </a:p>
          <a:p>
            <a:pPr lvl="2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en-US" sz="1700" dirty="0" smtClean="0">
              <a:latin typeface="Helvetica Neue"/>
            </a:endParaRPr>
          </a:p>
          <a:p>
            <a:pPr lvl="2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en-US" sz="1700" dirty="0" smtClean="0">
              <a:latin typeface="Helvetica Neue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en-US" sz="2200" dirty="0" smtClean="0">
              <a:latin typeface="Helvetica Neue"/>
            </a:endParaRPr>
          </a:p>
        </p:txBody>
      </p:sp>
      <p:sp>
        <p:nvSpPr>
          <p:cNvPr id="12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-6350" y="1066800"/>
            <a:ext cx="8689975" cy="287338"/>
            <a:chOff x="-4" y="0"/>
            <a:chExt cx="5474" cy="181"/>
          </a:xfrm>
        </p:grpSpPr>
        <p:sp>
          <p:nvSpPr>
            <p:cNvPr id="21512" name="Rectangle 2"/>
            <p:cNvSpPr>
              <a:spLocks/>
            </p:cNvSpPr>
            <p:nvPr/>
          </p:nvSpPr>
          <p:spPr bwMode="auto">
            <a:xfrm>
              <a:off x="0" y="0"/>
              <a:ext cx="5470" cy="46"/>
            </a:xfrm>
            <a:prstGeom prst="rect">
              <a:avLst/>
            </a:prstGeom>
            <a:solidFill>
              <a:srgbClr val="262699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b="1" i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endParaRPr>
            </a:p>
          </p:txBody>
        </p:sp>
        <p:sp>
          <p:nvSpPr>
            <p:cNvPr id="21513" name="Rectangle 3"/>
            <p:cNvSpPr>
              <a:spLocks/>
            </p:cNvSpPr>
            <p:nvPr/>
          </p:nvSpPr>
          <p:spPr bwMode="auto">
            <a:xfrm>
              <a:off x="-4" y="0"/>
              <a:ext cx="8" cy="181"/>
            </a:xfrm>
            <a:prstGeom prst="rect">
              <a:avLst/>
            </a:prstGeom>
            <a:noFill/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 b="1" i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endParaRPr>
            </a:p>
          </p:txBody>
        </p:sp>
      </p:grpSp>
      <p:sp>
        <p:nvSpPr>
          <p:cNvPr id="21508" name="Title 1"/>
          <p:cNvSpPr txBox="1">
            <a:spLocks/>
          </p:cNvSpPr>
          <p:nvPr/>
        </p:nvSpPr>
        <p:spPr bwMode="auto">
          <a:xfrm>
            <a:off x="152400" y="76200"/>
            <a:ext cx="8001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239713">
              <a:lnSpc>
                <a:spcPct val="85000"/>
              </a:lnSpc>
            </a:pPr>
            <a:r>
              <a:rPr lang="en-US" sz="3200" b="1" dirty="0" smtClean="0">
                <a:solidFill>
                  <a:schemeClr val="tx2"/>
                </a:solidFill>
                <a:latin typeface="Helvetica Neue"/>
                <a:sym typeface="Helvetica Neue"/>
              </a:rPr>
              <a:t>The New Gold Rush … DATA MINING</a:t>
            </a:r>
            <a:endParaRPr lang="en-US" sz="3200" b="1" dirty="0">
              <a:solidFill>
                <a:schemeClr val="tx2"/>
              </a:solidFill>
              <a:latin typeface="Helvetica Neue"/>
              <a:sym typeface="Helvetica Neue"/>
            </a:endParaRPr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1219200"/>
            <a:ext cx="3051175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0175" y="2362200"/>
            <a:ext cx="24098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4"/>
          <p:cNvPicPr>
            <a:picLocks noChangeAspect="1" noChangeArrowheads="1"/>
          </p:cNvPicPr>
          <p:nvPr/>
        </p:nvPicPr>
        <p:blipFill>
          <a:blip r:embed="rId5" cstate="print"/>
          <a:srcRect l="64999" t="31543" r="16875" b="44336"/>
          <a:stretch>
            <a:fillRect/>
          </a:stretch>
        </p:blipFill>
        <p:spPr bwMode="auto">
          <a:xfrm>
            <a:off x="6629400" y="3124200"/>
            <a:ext cx="220980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1A1AF487-676C-4045-AE21-DBAC55D589C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1000" y="5577165"/>
            <a:ext cx="6172200" cy="595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sz="2000" b="1" i="1" dirty="0" smtClean="0">
                <a:solidFill>
                  <a:schemeClr val="tx2"/>
                </a:solidFill>
                <a:latin typeface="Helvetica Neue"/>
              </a:rPr>
              <a:t>There</a:t>
            </a:r>
            <a:r>
              <a:rPr lang="en-US" sz="2000" b="1" i="1" dirty="0" smtClean="0">
                <a:solidFill>
                  <a:schemeClr val="tx2"/>
                </a:solidFill>
              </a:rPr>
              <a:t>’</a:t>
            </a:r>
            <a:r>
              <a:rPr lang="en-US" sz="2000" b="1" i="1" dirty="0" smtClean="0">
                <a:solidFill>
                  <a:schemeClr val="tx2"/>
                </a:solidFill>
                <a:latin typeface="Helvetica Neue"/>
              </a:rPr>
              <a:t>s </a:t>
            </a:r>
            <a:r>
              <a:rPr lang="en-US" sz="2000" b="1" i="1" dirty="0">
                <a:solidFill>
                  <a:schemeClr val="tx2"/>
                </a:solidFill>
                <a:latin typeface="Helvetica Neue"/>
              </a:rPr>
              <a:t>an assumption that shared attributes predict shared attitudes</a:t>
            </a:r>
            <a:r>
              <a:rPr lang="en-US" sz="1600" b="1" i="1" dirty="0">
                <a:latin typeface="Helvetica Neue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07867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27847" y="2085907"/>
            <a:ext cx="1325666" cy="282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80"/>
              </a:lnSpc>
            </a:pPr>
            <a:r>
              <a:rPr lang="en-US" sz="1400" dirty="0" smtClean="0">
                <a:latin typeface=""/>
              </a:rPr>
              <a:t>Male</a:t>
            </a:r>
          </a:p>
          <a:p>
            <a:pPr>
              <a:lnSpc>
                <a:spcPts val="2780"/>
              </a:lnSpc>
            </a:pPr>
            <a:r>
              <a:rPr lang="en-US" sz="1400" dirty="0" smtClean="0">
                <a:latin typeface=""/>
              </a:rPr>
              <a:t>50+</a:t>
            </a:r>
          </a:p>
          <a:p>
            <a:pPr>
              <a:lnSpc>
                <a:spcPts val="2780"/>
              </a:lnSpc>
            </a:pPr>
            <a:r>
              <a:rPr lang="en-US" sz="1400" dirty="0" smtClean="0">
                <a:latin typeface=""/>
              </a:rPr>
              <a:t>5 ft  10.5 in</a:t>
            </a:r>
          </a:p>
          <a:p>
            <a:pPr>
              <a:lnSpc>
                <a:spcPts val="2780"/>
              </a:lnSpc>
            </a:pPr>
            <a:r>
              <a:rPr lang="en-US" sz="1400" dirty="0" smtClean="0">
                <a:latin typeface=""/>
              </a:rPr>
              <a:t>British</a:t>
            </a:r>
          </a:p>
          <a:p>
            <a:pPr>
              <a:lnSpc>
                <a:spcPts val="2780"/>
              </a:lnSpc>
            </a:pPr>
            <a:r>
              <a:rPr lang="en-US" sz="1400" dirty="0" smtClean="0">
                <a:latin typeface=""/>
              </a:rPr>
              <a:t>Married</a:t>
            </a:r>
          </a:p>
          <a:p>
            <a:pPr>
              <a:lnSpc>
                <a:spcPts val="2780"/>
              </a:lnSpc>
            </a:pPr>
            <a:r>
              <a:rPr lang="en-US" sz="1400" dirty="0" smtClean="0">
                <a:latin typeface=""/>
              </a:rPr>
              <a:t>$10M+</a:t>
            </a:r>
          </a:p>
          <a:p>
            <a:pPr>
              <a:lnSpc>
                <a:spcPts val="2780"/>
              </a:lnSpc>
            </a:pPr>
            <a:r>
              <a:rPr lang="en-US" sz="1400" dirty="0" smtClean="0">
                <a:latin typeface=""/>
              </a:rPr>
              <a:t>Music, Art, </a:t>
            </a:r>
          </a:p>
          <a:p>
            <a:r>
              <a:rPr lang="en-US" sz="1400" dirty="0" smtClean="0">
                <a:latin typeface=""/>
              </a:rPr>
              <a:t>Philanthropy</a:t>
            </a:r>
            <a:endParaRPr lang="en-US" sz="1400" dirty="0">
              <a:latin typeface="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85028" y="2085907"/>
            <a:ext cx="1742818" cy="262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sz="1200" b="1" spc="70" dirty="0" smtClean="0">
                <a:latin typeface="Arial"/>
              </a:rPr>
              <a:t>SEX:</a:t>
            </a:r>
          </a:p>
          <a:p>
            <a:pPr algn="r">
              <a:lnSpc>
                <a:spcPts val="2780"/>
              </a:lnSpc>
            </a:pPr>
            <a:r>
              <a:rPr lang="en-US" sz="1200" b="1" spc="70" dirty="0" smtClean="0">
                <a:latin typeface="Arial"/>
              </a:rPr>
              <a:t>AGE:</a:t>
            </a:r>
          </a:p>
          <a:p>
            <a:pPr algn="r">
              <a:lnSpc>
                <a:spcPct val="200000"/>
              </a:lnSpc>
            </a:pPr>
            <a:r>
              <a:rPr lang="en-US" sz="1200" b="1" spc="70" dirty="0" smtClean="0">
                <a:latin typeface="Arial"/>
              </a:rPr>
              <a:t>HEIGHT:</a:t>
            </a:r>
          </a:p>
          <a:p>
            <a:pPr algn="r">
              <a:lnSpc>
                <a:spcPct val="200000"/>
              </a:lnSpc>
            </a:pPr>
            <a:r>
              <a:rPr lang="en-US" sz="1200" b="1" spc="70" dirty="0" smtClean="0">
                <a:latin typeface="Arial"/>
              </a:rPr>
              <a:t>NATIONALITY:</a:t>
            </a:r>
          </a:p>
          <a:p>
            <a:pPr algn="r">
              <a:lnSpc>
                <a:spcPct val="200000"/>
              </a:lnSpc>
            </a:pPr>
            <a:r>
              <a:rPr lang="en-US" sz="1200" b="1" spc="70" dirty="0" smtClean="0">
                <a:latin typeface="Arial"/>
              </a:rPr>
              <a:t>FAMILY STATUS:</a:t>
            </a:r>
          </a:p>
          <a:p>
            <a:pPr algn="r">
              <a:lnSpc>
                <a:spcPct val="200000"/>
              </a:lnSpc>
            </a:pPr>
            <a:r>
              <a:rPr lang="en-US" sz="1200" b="1" spc="70" dirty="0" smtClean="0">
                <a:latin typeface="Arial"/>
              </a:rPr>
              <a:t>ANNUAL INCOME:</a:t>
            </a:r>
          </a:p>
          <a:p>
            <a:pPr algn="r">
              <a:lnSpc>
                <a:spcPct val="200000"/>
              </a:lnSpc>
            </a:pPr>
            <a:r>
              <a:rPr lang="en-US" sz="1200" b="1" spc="70" dirty="0" smtClean="0">
                <a:latin typeface="Arial"/>
              </a:rPr>
              <a:t>HOBBIES:</a:t>
            </a:r>
            <a:endParaRPr lang="en-US" sz="1200" b="1" spc="70" dirty="0">
              <a:latin typeface="Arial"/>
            </a:endParaRPr>
          </a:p>
        </p:txBody>
      </p:sp>
      <p:pic>
        <p:nvPicPr>
          <p:cNvPr id="8" name="Picture 7" descr="charl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309" y="1354547"/>
            <a:ext cx="2827021" cy="4553446"/>
          </a:xfrm>
          <a:prstGeom prst="rect">
            <a:avLst/>
          </a:prstGeom>
        </p:spPr>
      </p:pic>
      <p:pic>
        <p:nvPicPr>
          <p:cNvPr id="9" name="Picture 8" descr="ozz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9246" y="1354547"/>
            <a:ext cx="2827021" cy="4553446"/>
          </a:xfrm>
          <a:prstGeom prst="rect">
            <a:avLst/>
          </a:prstGeom>
        </p:spPr>
      </p:pic>
      <p:sp>
        <p:nvSpPr>
          <p:cNvPr id="10" name="Rectangle 1"/>
          <p:cNvSpPr>
            <a:spLocks/>
          </p:cNvSpPr>
          <p:nvPr/>
        </p:nvSpPr>
        <p:spPr bwMode="auto">
          <a:xfrm>
            <a:off x="100013" y="381001"/>
            <a:ext cx="8918575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239713" algn="ctr">
              <a:lnSpc>
                <a:spcPct val="85000"/>
              </a:lnSpc>
            </a:pPr>
            <a:r>
              <a:rPr lang="en-US" sz="3200" b="1" dirty="0" smtClean="0">
                <a:solidFill>
                  <a:schemeClr val="tx2"/>
                </a:solidFill>
                <a:latin typeface="Helvetica Neue"/>
                <a:sym typeface="Helvetica Neue"/>
              </a:rPr>
              <a:t>Does This Analysis Let Us Really </a:t>
            </a:r>
            <a:r>
              <a:rPr lang="en-US" sz="3200" b="1" dirty="0">
                <a:solidFill>
                  <a:schemeClr val="tx2"/>
                </a:solidFill>
                <a:latin typeface="Helvetica Neue"/>
                <a:sym typeface="Helvetica Neue"/>
              </a:rPr>
              <a:t>K</a:t>
            </a:r>
            <a:r>
              <a:rPr lang="en-US" sz="3200" b="1" dirty="0" smtClean="0">
                <a:solidFill>
                  <a:schemeClr val="tx2"/>
                </a:solidFill>
                <a:latin typeface="Helvetica Neue"/>
                <a:sym typeface="Helvetica Neue"/>
              </a:rPr>
              <a:t>now </a:t>
            </a:r>
            <a:r>
              <a:rPr lang="en-US" sz="3200" b="1" dirty="0">
                <a:solidFill>
                  <a:schemeClr val="tx2"/>
                </a:solidFill>
                <a:latin typeface="Helvetica Neue"/>
                <a:sym typeface="Helvetica Neue"/>
              </a:rPr>
              <a:t>W</a:t>
            </a:r>
            <a:r>
              <a:rPr lang="en-US" sz="3200" b="1" dirty="0" smtClean="0">
                <a:solidFill>
                  <a:schemeClr val="tx2"/>
                </a:solidFill>
                <a:latin typeface="Helvetica Neue"/>
                <a:sym typeface="Helvetica Neue"/>
              </a:rPr>
              <a:t>ho </a:t>
            </a:r>
            <a:r>
              <a:rPr lang="en-US" sz="3200" b="1" dirty="0">
                <a:solidFill>
                  <a:schemeClr val="tx2"/>
                </a:solidFill>
                <a:latin typeface="Helvetica Neue"/>
                <a:sym typeface="Helvetica Neue"/>
              </a:rPr>
              <a:t>O</a:t>
            </a:r>
            <a:r>
              <a:rPr lang="en-US" sz="3200" b="1" dirty="0" smtClean="0">
                <a:solidFill>
                  <a:schemeClr val="tx2"/>
                </a:solidFill>
                <a:latin typeface="Helvetica Neue"/>
                <a:sym typeface="Helvetica Neue"/>
              </a:rPr>
              <a:t>ur </a:t>
            </a:r>
            <a:r>
              <a:rPr lang="en-US" sz="3200" b="1" dirty="0">
                <a:solidFill>
                  <a:schemeClr val="tx2"/>
                </a:solidFill>
                <a:latin typeface="Helvetica Neue"/>
                <a:sym typeface="Helvetica Neue"/>
              </a:rPr>
              <a:t>C</a:t>
            </a:r>
            <a:r>
              <a:rPr lang="en-US" sz="3200" b="1" dirty="0" smtClean="0">
                <a:solidFill>
                  <a:schemeClr val="tx2"/>
                </a:solidFill>
                <a:latin typeface="Helvetica Neue"/>
                <a:sym typeface="Helvetica Neue"/>
              </a:rPr>
              <a:t>ustomer </a:t>
            </a:r>
            <a:r>
              <a:rPr lang="en-US" sz="3200" b="1" dirty="0">
                <a:solidFill>
                  <a:schemeClr val="tx2"/>
                </a:solidFill>
                <a:latin typeface="Helvetica Neue"/>
                <a:sym typeface="Helvetica Neue"/>
              </a:rPr>
              <a:t>I</a:t>
            </a:r>
            <a:r>
              <a:rPr lang="en-US" sz="3200" b="1" dirty="0" smtClean="0">
                <a:solidFill>
                  <a:schemeClr val="tx2"/>
                </a:solidFill>
                <a:latin typeface="Helvetica Neue"/>
                <a:sym typeface="Helvetica Neue"/>
              </a:rPr>
              <a:t>s</a:t>
            </a:r>
            <a:r>
              <a:rPr lang="en-US" sz="3200" b="1" dirty="0">
                <a:solidFill>
                  <a:schemeClr val="tx2"/>
                </a:solidFill>
                <a:latin typeface="Helvetica Neue"/>
                <a:sym typeface="Helvetica Neue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905000"/>
            <a:ext cx="8610600" cy="4343400"/>
          </a:xfrm>
        </p:spPr>
        <p:txBody>
          <a:bodyPr/>
          <a:lstStyle/>
          <a:p>
            <a:pPr>
              <a:buFont typeface="Wingdings" pitchFamily="2" charset="2"/>
              <a:buChar char="Ø"/>
              <a:defRPr/>
            </a:pPr>
            <a:r>
              <a:rPr lang="en-US" sz="2400" dirty="0" smtClean="0"/>
              <a:t>Survey Objective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2400" dirty="0" smtClean="0"/>
              <a:t>Survey Methodology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2400" dirty="0" smtClean="0"/>
              <a:t>Executive Summary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2400" dirty="0" smtClean="0"/>
              <a:t>Review of Study Results &amp; Typing Tool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2100" dirty="0" smtClean="0"/>
              <a:t>Segmentation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2100" dirty="0" smtClean="0"/>
              <a:t>Messaging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2100" dirty="0" smtClean="0"/>
              <a:t>Typing Tool Creation</a:t>
            </a:r>
          </a:p>
          <a:p>
            <a:pPr marL="366713" lvl="1" indent="0">
              <a:buFont typeface="Wingdings 2" pitchFamily="18" charset="2"/>
              <a:buNone/>
              <a:defRPr/>
            </a:pPr>
            <a:endParaRPr lang="en-US" sz="2100" dirty="0" smtClean="0"/>
          </a:p>
          <a:p>
            <a:pPr>
              <a:buFont typeface="Wingdings" pitchFamily="2" charset="2"/>
              <a:buChar char="Ø"/>
              <a:defRPr/>
            </a:pPr>
            <a:r>
              <a:rPr lang="en-US" sz="2400" dirty="0" smtClean="0"/>
              <a:t>Demographic Characteristics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2400" dirty="0" smtClean="0"/>
              <a:t>Next Steps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smtClean="0"/>
              <a:t> </a:t>
            </a:r>
          </a:p>
        </p:txBody>
      </p:sp>
      <p:sp>
        <p:nvSpPr>
          <p:cNvPr id="13315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8689975" cy="990600"/>
          </a:xfrm>
        </p:spPr>
        <p:txBody>
          <a:bodyPr/>
          <a:lstStyle/>
          <a:p>
            <a:r>
              <a:rPr lang="en-US" sz="3600" dirty="0" smtClean="0"/>
              <a:t>Agenda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0A67E1BB-5E33-4F35-B312-37A6B745447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1000"/>
            <a:ext cx="2245649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Down Arrow 29"/>
          <p:cNvSpPr>
            <a:spLocks noChangeArrowheads="1"/>
          </p:cNvSpPr>
          <p:nvPr/>
        </p:nvSpPr>
        <p:spPr bwMode="auto">
          <a:xfrm rot="5400000">
            <a:off x="4406900" y="2708275"/>
            <a:ext cx="581025" cy="498475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DADADA"/>
              </a:gs>
              <a:gs pos="100000">
                <a:srgbClr val="AAAAAA"/>
              </a:gs>
            </a:gsLst>
            <a:lin ang="5400000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4291" tIns="32146" rIns="64291" bIns="32146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n-lt"/>
              <a:cs typeface="+mn-cs"/>
            </a:endParaRPr>
          </a:p>
        </p:txBody>
      </p:sp>
      <p:sp>
        <p:nvSpPr>
          <p:cNvPr id="25" name="Down Arrow 24"/>
          <p:cNvSpPr>
            <a:spLocks noChangeArrowheads="1"/>
          </p:cNvSpPr>
          <p:nvPr/>
        </p:nvSpPr>
        <p:spPr bwMode="auto">
          <a:xfrm rot="5400000">
            <a:off x="4406900" y="5422900"/>
            <a:ext cx="581025" cy="498475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DADADA"/>
              </a:gs>
              <a:gs pos="100000">
                <a:srgbClr val="AAAAAA"/>
              </a:gs>
            </a:gsLst>
            <a:lin ang="5400000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4291" tIns="32146" rIns="64291" bIns="32146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n-lt"/>
              <a:cs typeface="+mn-cs"/>
            </a:endParaRPr>
          </a:p>
        </p:txBody>
      </p:sp>
      <p:sp>
        <p:nvSpPr>
          <p:cNvPr id="29" name="Down Arrow 28"/>
          <p:cNvSpPr>
            <a:spLocks noChangeArrowheads="1"/>
          </p:cNvSpPr>
          <p:nvPr/>
        </p:nvSpPr>
        <p:spPr bwMode="auto">
          <a:xfrm rot="5400000">
            <a:off x="4406900" y="4102100"/>
            <a:ext cx="581025" cy="498475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DADADA"/>
              </a:gs>
              <a:gs pos="100000">
                <a:srgbClr val="AAAAAA"/>
              </a:gs>
            </a:gsLst>
            <a:lin ang="5400000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4291" tIns="32146" rIns="64291" bIns="32146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n-lt"/>
              <a:cs typeface="+mn-cs"/>
            </a:endParaRPr>
          </a:p>
        </p:txBody>
      </p:sp>
      <p:sp>
        <p:nvSpPr>
          <p:cNvPr id="25604" name="Rectangle 14"/>
          <p:cNvSpPr>
            <a:spLocks/>
          </p:cNvSpPr>
          <p:nvPr/>
        </p:nvSpPr>
        <p:spPr bwMode="auto">
          <a:xfrm>
            <a:off x="0" y="228600"/>
            <a:ext cx="8645525" cy="695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239713" algn="ctr">
              <a:lnSpc>
                <a:spcPct val="85000"/>
              </a:lnSpc>
            </a:pPr>
            <a:r>
              <a:rPr lang="en-US" sz="2400" b="1" dirty="0" smtClean="0">
                <a:solidFill>
                  <a:schemeClr val="tx2"/>
                </a:solidFill>
                <a:latin typeface="Helvetica Neue"/>
                <a:sym typeface="Helvetica Neue"/>
              </a:rPr>
              <a:t>Our Science Decodes </a:t>
            </a:r>
            <a:r>
              <a:rPr lang="en-US" sz="2400" b="1" dirty="0">
                <a:solidFill>
                  <a:schemeClr val="tx2"/>
                </a:solidFill>
                <a:latin typeface="Helvetica Neue"/>
                <a:sym typeface="Helvetica Neue"/>
              </a:rPr>
              <a:t>T</a:t>
            </a:r>
            <a:r>
              <a:rPr lang="en-US" sz="2400" b="1" dirty="0" smtClean="0">
                <a:solidFill>
                  <a:schemeClr val="tx2"/>
                </a:solidFill>
                <a:latin typeface="Helvetica Neue"/>
                <a:sym typeface="Helvetica Neue"/>
              </a:rPr>
              <a:t>rue </a:t>
            </a:r>
            <a:r>
              <a:rPr lang="en-US" sz="2400" b="1" dirty="0">
                <a:solidFill>
                  <a:schemeClr val="tx2"/>
                </a:solidFill>
                <a:latin typeface="Helvetica Neue"/>
                <a:sym typeface="Helvetica Neue"/>
              </a:rPr>
              <a:t>C</a:t>
            </a:r>
            <a:r>
              <a:rPr lang="en-US" sz="2400" b="1" dirty="0" smtClean="0">
                <a:solidFill>
                  <a:schemeClr val="tx2"/>
                </a:solidFill>
                <a:latin typeface="Helvetica Neue"/>
                <a:sym typeface="Helvetica Neue"/>
              </a:rPr>
              <a:t>onsumer </a:t>
            </a:r>
            <a:r>
              <a:rPr lang="en-US" sz="2400" b="1" dirty="0">
                <a:solidFill>
                  <a:schemeClr val="tx2"/>
                </a:solidFill>
                <a:latin typeface="Helvetica Neue"/>
                <a:sym typeface="Helvetica Neue"/>
              </a:rPr>
              <a:t>P</a:t>
            </a:r>
            <a:r>
              <a:rPr lang="en-US" sz="2400" b="1" dirty="0" smtClean="0">
                <a:solidFill>
                  <a:schemeClr val="tx2"/>
                </a:solidFill>
                <a:latin typeface="Helvetica Neue"/>
                <a:sym typeface="Helvetica Neue"/>
              </a:rPr>
              <a:t>references</a:t>
            </a:r>
            <a:r>
              <a:rPr lang="en-US" sz="2400" b="1" dirty="0">
                <a:solidFill>
                  <a:schemeClr val="tx2"/>
                </a:solidFill>
                <a:latin typeface="Helvetica Neue"/>
                <a:sym typeface="Helvetica Neue"/>
              </a:rPr>
              <a:t>…</a:t>
            </a:r>
            <a:r>
              <a:rPr lang="en-US" sz="2200" dirty="0">
                <a:solidFill>
                  <a:srgbClr val="808080"/>
                </a:solidFill>
                <a:latin typeface="Helvetica Neue"/>
                <a:sym typeface="Helvetica Neue"/>
              </a:rPr>
              <a:t>                                                      …based on science and statistics, but not predictive analytics. </a:t>
            </a:r>
          </a:p>
        </p:txBody>
      </p:sp>
      <p:sp>
        <p:nvSpPr>
          <p:cNvPr id="25605" name="Rectangle 15"/>
          <p:cNvSpPr>
            <a:spLocks/>
          </p:cNvSpPr>
          <p:nvPr/>
        </p:nvSpPr>
        <p:spPr bwMode="auto">
          <a:xfrm>
            <a:off x="374650" y="1292225"/>
            <a:ext cx="7148513" cy="261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700" b="1">
                <a:latin typeface="Helvetica Neue"/>
                <a:sym typeface="Helvetica Neue"/>
              </a:rPr>
              <a:t>Cuts across traditional segmentation &amp; decodes hidden preferences.</a:t>
            </a:r>
          </a:p>
        </p:txBody>
      </p:sp>
      <p:pic>
        <p:nvPicPr>
          <p:cNvPr id="25606" name="Picture 2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463" y="1744663"/>
            <a:ext cx="3611562" cy="450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ounded Rectangle 23"/>
          <p:cNvSpPr/>
          <p:nvPr/>
        </p:nvSpPr>
        <p:spPr>
          <a:xfrm>
            <a:off x="4876800" y="3657600"/>
            <a:ext cx="3733800" cy="1223963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4291" tIns="32146" rIns="64291" bIns="32146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700" b="1" dirty="0">
                <a:solidFill>
                  <a:schemeClr val="tx1"/>
                </a:solidFill>
                <a:latin typeface="Helvetica Neue" charset="0"/>
              </a:rPr>
              <a:t>Psychographic Segmentation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SzPct val="91000"/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Helvetica Neue" charset="0"/>
                <a:cs typeface="Times New Roman" pitchFamily="18" charset="0"/>
                <a:sym typeface="Arial Narrow" pitchFamily="34" charset="0"/>
              </a:rPr>
              <a:t> Lifestyle Type</a:t>
            </a:r>
            <a:endParaRPr lang="en-US" sz="1400" dirty="0">
              <a:solidFill>
                <a:srgbClr val="000000"/>
              </a:solidFill>
              <a:latin typeface="Helvetica Neue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SzPct val="91000"/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Helvetica Neue" charset="0"/>
              </a:rPr>
              <a:t> Personality Type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SzPct val="91000"/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Helvetica Neue" charset="0"/>
              </a:rPr>
              <a:t> Social Class</a:t>
            </a:r>
          </a:p>
          <a:p>
            <a:pPr fontAlgn="auto">
              <a:spcBef>
                <a:spcPts val="0"/>
              </a:spcBef>
              <a:spcAft>
                <a:spcPts val="1266"/>
              </a:spcAft>
              <a:defRPr/>
            </a:pPr>
            <a:endParaRPr lang="de-DE" sz="1700" dirty="0">
              <a:solidFill>
                <a:schemeClr val="tx1"/>
              </a:solidFill>
              <a:latin typeface="Helvetica Neue" charset="0"/>
            </a:endParaRPr>
          </a:p>
          <a:p>
            <a:pPr fontAlgn="auto">
              <a:spcBef>
                <a:spcPts val="0"/>
              </a:spcBef>
              <a:spcAft>
                <a:spcPts val="1266"/>
              </a:spcAft>
              <a:defRPr/>
            </a:pPr>
            <a:endParaRPr lang="de-DE" sz="1700" dirty="0">
              <a:solidFill>
                <a:schemeClr val="tx1"/>
              </a:solidFill>
              <a:latin typeface="Helvetica Neue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953000" y="2362200"/>
            <a:ext cx="3733800" cy="1225550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4291" tIns="32146" rIns="64291" bIns="32146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700" b="1" dirty="0">
                <a:solidFill>
                  <a:schemeClr val="tx1"/>
                </a:solidFill>
                <a:latin typeface="Helvetica Neue" charset="0"/>
              </a:rPr>
              <a:t>Behavorial Segmentation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SzPct val="91000"/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Helvetica Neue" charset="0"/>
                <a:cs typeface="Times New Roman" pitchFamily="18" charset="0"/>
                <a:sym typeface="Arial Narrow" pitchFamily="34" charset="0"/>
              </a:rPr>
              <a:t> Product Usage</a:t>
            </a:r>
            <a:endParaRPr lang="en-US" sz="1400" dirty="0">
              <a:solidFill>
                <a:srgbClr val="000000"/>
              </a:solidFill>
              <a:latin typeface="Helvetica Neue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SzPct val="91000"/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Helvetica Neue" charset="0"/>
              </a:rPr>
              <a:t> Brand Loyalty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SzPct val="91000"/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Helvetica Neue" charset="0"/>
              </a:rPr>
              <a:t> Attitudes</a:t>
            </a:r>
          </a:p>
          <a:p>
            <a:pPr fontAlgn="auto">
              <a:spcBef>
                <a:spcPts val="0"/>
              </a:spcBef>
              <a:spcAft>
                <a:spcPts val="1266"/>
              </a:spcAft>
              <a:defRPr/>
            </a:pPr>
            <a:endParaRPr lang="de-DE" sz="1700" dirty="0">
              <a:solidFill>
                <a:schemeClr val="tx1"/>
              </a:solidFill>
              <a:latin typeface="Helvetica Neue" charset="0"/>
            </a:endParaRPr>
          </a:p>
          <a:p>
            <a:pPr fontAlgn="auto">
              <a:spcBef>
                <a:spcPts val="0"/>
              </a:spcBef>
              <a:spcAft>
                <a:spcPts val="1266"/>
              </a:spcAft>
              <a:defRPr/>
            </a:pPr>
            <a:endParaRPr lang="de-DE" sz="1700" dirty="0">
              <a:solidFill>
                <a:schemeClr val="tx1"/>
              </a:solidFill>
              <a:latin typeface="Helvetica Neue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876800" y="5029200"/>
            <a:ext cx="3713163" cy="1223963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4291" tIns="32146" rIns="64291" bIns="32146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700" b="1" dirty="0">
                <a:solidFill>
                  <a:schemeClr val="tx1"/>
                </a:solidFill>
                <a:latin typeface="Helvetica Neue" charset="0"/>
              </a:rPr>
              <a:t>Demographic Segmentation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SzPct val="91000"/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Helvetica Neue" charset="0"/>
                <a:cs typeface="Times New Roman" pitchFamily="18" charset="0"/>
                <a:sym typeface="Arial Narrow" pitchFamily="34" charset="0"/>
              </a:rPr>
              <a:t> Age</a:t>
            </a:r>
            <a:endParaRPr lang="en-US" sz="1400" dirty="0">
              <a:solidFill>
                <a:srgbClr val="000000"/>
              </a:solidFill>
              <a:latin typeface="Helvetica Neue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SzPct val="91000"/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Helvetica Neue" charset="0"/>
              </a:rPr>
              <a:t> Gender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SzPct val="91000"/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Helvetica Neue" charset="0"/>
              </a:rPr>
              <a:t> Income</a:t>
            </a:r>
          </a:p>
          <a:p>
            <a:pPr fontAlgn="auto">
              <a:spcBef>
                <a:spcPts val="0"/>
              </a:spcBef>
              <a:spcAft>
                <a:spcPts val="1266"/>
              </a:spcAft>
              <a:defRPr/>
            </a:pPr>
            <a:endParaRPr lang="de-DE" sz="1700" dirty="0">
              <a:solidFill>
                <a:schemeClr val="tx1"/>
              </a:solidFill>
              <a:latin typeface="Helvetica Neue" charset="0"/>
            </a:endParaRPr>
          </a:p>
          <a:p>
            <a:pPr fontAlgn="auto">
              <a:spcBef>
                <a:spcPts val="0"/>
              </a:spcBef>
              <a:spcAft>
                <a:spcPts val="1266"/>
              </a:spcAft>
              <a:defRPr/>
            </a:pPr>
            <a:endParaRPr lang="de-DE" sz="1700" dirty="0">
              <a:solidFill>
                <a:schemeClr val="tx1"/>
              </a:solidFill>
              <a:latin typeface="Helvetica Neue" charset="0"/>
            </a:endParaRPr>
          </a:p>
        </p:txBody>
      </p:sp>
      <p:sp>
        <p:nvSpPr>
          <p:cNvPr id="25610" name="Line 3"/>
          <p:cNvSpPr>
            <a:spLocks noChangeShapeType="1"/>
          </p:cNvSpPr>
          <p:nvPr/>
        </p:nvSpPr>
        <p:spPr bwMode="auto">
          <a:xfrm rot="10800000" flipH="1">
            <a:off x="517525" y="6324600"/>
            <a:ext cx="8626475" cy="2222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6A7E9975-CA7D-403E-8D6F-E61D424A927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228600" y="1066800"/>
            <a:ext cx="8683625" cy="274638"/>
            <a:chOff x="0" y="0"/>
            <a:chExt cx="5470" cy="173"/>
          </a:xfrm>
        </p:grpSpPr>
        <p:sp>
          <p:nvSpPr>
            <p:cNvPr id="25615" name="Rectangle 2"/>
            <p:cNvSpPr>
              <a:spLocks/>
            </p:cNvSpPr>
            <p:nvPr/>
          </p:nvSpPr>
          <p:spPr bwMode="auto">
            <a:xfrm>
              <a:off x="0" y="0"/>
              <a:ext cx="5470" cy="46"/>
            </a:xfrm>
            <a:prstGeom prst="rect">
              <a:avLst/>
            </a:prstGeom>
            <a:solidFill>
              <a:srgbClr val="262699"/>
            </a:solidFill>
            <a:ln w="12700">
              <a:solidFill>
                <a:srgbClr val="7878DE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b="1" i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endParaRPr>
            </a:p>
          </p:txBody>
        </p:sp>
        <p:sp>
          <p:nvSpPr>
            <p:cNvPr id="25616" name="Rectangle 3"/>
            <p:cNvSpPr>
              <a:spLocks/>
            </p:cNvSpPr>
            <p:nvPr/>
          </p:nvSpPr>
          <p:spPr bwMode="auto">
            <a:xfrm>
              <a:off x="0" y="0"/>
              <a:ext cx="1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 b="1" i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333235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333399"/>
                </a:solidFill>
                <a:latin typeface="Helvetica Neue"/>
                <a:ea typeface="+mn-ea"/>
                <a:cs typeface="+mn-cs"/>
                <a:sym typeface="Helvetica Neue" charset="0"/>
              </a:rPr>
              <a:t>Are Surveys Are A Good Place to Start?</a:t>
            </a:r>
            <a:endParaRPr lang="en-US" sz="2800" b="1" dirty="0">
              <a:solidFill>
                <a:srgbClr val="333399"/>
              </a:solidFill>
              <a:latin typeface="Helvetica Neue"/>
              <a:ea typeface="+mn-ea"/>
              <a:cs typeface="+mn-cs"/>
              <a:sym typeface="Helvetica Neue" charset="0"/>
            </a:endParaRPr>
          </a:p>
        </p:txBody>
      </p:sp>
      <p:pic>
        <p:nvPicPr>
          <p:cNvPr id="14339" name="Picture 2" descr="http://www.office-supplies-usa.com/images/Dark_Roast_coffee-bea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600200"/>
            <a:ext cx="60960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lowchart: Process 4"/>
          <p:cNvSpPr/>
          <p:nvPr/>
        </p:nvSpPr>
        <p:spPr>
          <a:xfrm>
            <a:off x="2743200" y="1981200"/>
            <a:ext cx="4191000" cy="2895600"/>
          </a:xfrm>
          <a:prstGeom prst="flowChartProcess">
            <a:avLst/>
          </a:prstGeom>
          <a:solidFill>
            <a:srgbClr val="FFFFFF">
              <a:alpha val="89804"/>
            </a:srgb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341" name="TextBox 5"/>
          <p:cNvSpPr txBox="1">
            <a:spLocks noChangeArrowheads="1"/>
          </p:cNvSpPr>
          <p:nvPr/>
        </p:nvSpPr>
        <p:spPr bwMode="auto">
          <a:xfrm flipH="1">
            <a:off x="3886200" y="2514600"/>
            <a:ext cx="19812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When asked, 70% of people say they prefer “Dark, Rich Coffee.”</a:t>
            </a:r>
          </a:p>
        </p:txBody>
      </p:sp>
      <p:pic>
        <p:nvPicPr>
          <p:cNvPr id="14342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0" y="3657600"/>
            <a:ext cx="2171700" cy="1719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25000" lnSpcReduction="20000"/>
          </a:bodyPr>
          <a:lstStyle/>
          <a:p>
            <a:pPr>
              <a:defRPr/>
            </a:pPr>
            <a:r>
              <a:rPr lang="en-US"/>
              <a:t>© 2011 iNovum LLC</a:t>
            </a: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30188" y="1066800"/>
            <a:ext cx="8683625" cy="73025"/>
            <a:chOff x="0" y="0"/>
            <a:chExt cx="5470" cy="46"/>
          </a:xfrm>
        </p:grpSpPr>
        <p:sp>
          <p:nvSpPr>
            <p:cNvPr id="14346" name="Rectangle 2"/>
            <p:cNvSpPr>
              <a:spLocks/>
            </p:cNvSpPr>
            <p:nvPr/>
          </p:nvSpPr>
          <p:spPr bwMode="auto">
            <a:xfrm>
              <a:off x="0" y="0"/>
              <a:ext cx="5470" cy="46"/>
            </a:xfrm>
            <a:prstGeom prst="rect">
              <a:avLst/>
            </a:prstGeom>
            <a:solidFill>
              <a:srgbClr val="262699"/>
            </a:solidFill>
            <a:ln w="12700">
              <a:solidFill>
                <a:srgbClr val="7878DE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b="1" i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endParaRPr>
            </a:p>
          </p:txBody>
        </p:sp>
        <p:sp>
          <p:nvSpPr>
            <p:cNvPr id="14347" name="Rectangle 3"/>
            <p:cNvSpPr>
              <a:spLocks/>
            </p:cNvSpPr>
            <p:nvPr/>
          </p:nvSpPr>
          <p:spPr bwMode="auto">
            <a:xfrm>
              <a:off x="0" y="0"/>
              <a:ext cx="5470" cy="4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 b="1" i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office-supplies-usa.com/images/Dark_Roast_coffee-bea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600200"/>
            <a:ext cx="60960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470025"/>
            <a:ext cx="7446963" cy="4254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5364" name="TextBox 9"/>
          <p:cNvSpPr txBox="1">
            <a:spLocks noChangeArrowheads="1"/>
          </p:cNvSpPr>
          <p:nvPr/>
        </p:nvSpPr>
        <p:spPr bwMode="auto">
          <a:xfrm>
            <a:off x="1676400" y="2057400"/>
            <a:ext cx="3268663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Calibri" pitchFamily="34" charset="0"/>
              </a:rPr>
              <a:t>When tested, </a:t>
            </a:r>
            <a:br>
              <a:rPr lang="en-US" sz="3200">
                <a:latin typeface="Calibri" pitchFamily="34" charset="0"/>
              </a:rPr>
            </a:br>
            <a:r>
              <a:rPr lang="en-US" sz="3200">
                <a:latin typeface="Calibri" pitchFamily="34" charset="0"/>
              </a:rPr>
              <a:t>78% of people</a:t>
            </a:r>
            <a:br>
              <a:rPr lang="en-US" sz="3200">
                <a:latin typeface="Calibri" pitchFamily="34" charset="0"/>
              </a:rPr>
            </a:br>
            <a:r>
              <a:rPr lang="en-US" sz="3200">
                <a:latin typeface="Calibri" pitchFamily="34" charset="0"/>
              </a:rPr>
              <a:t>prove they like </a:t>
            </a:r>
            <a:br>
              <a:rPr lang="en-US" sz="3200">
                <a:latin typeface="Calibri" pitchFamily="34" charset="0"/>
              </a:rPr>
            </a:br>
            <a:r>
              <a:rPr lang="en-US" sz="3200">
                <a:latin typeface="Calibri" pitchFamily="34" charset="0"/>
              </a:rPr>
              <a:t>weak, milky coffee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25000" lnSpcReduction="20000"/>
          </a:bodyPr>
          <a:lstStyle/>
          <a:p>
            <a:pPr>
              <a:defRPr/>
            </a:pPr>
            <a:r>
              <a:rPr lang="en-US"/>
              <a:t>© 2011 iNovum LLC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30188" y="1066800"/>
            <a:ext cx="8683625" cy="73025"/>
            <a:chOff x="0" y="0"/>
            <a:chExt cx="5470" cy="46"/>
          </a:xfrm>
        </p:grpSpPr>
        <p:sp>
          <p:nvSpPr>
            <p:cNvPr id="15369" name="Rectangle 2"/>
            <p:cNvSpPr>
              <a:spLocks/>
            </p:cNvSpPr>
            <p:nvPr/>
          </p:nvSpPr>
          <p:spPr bwMode="auto">
            <a:xfrm>
              <a:off x="0" y="0"/>
              <a:ext cx="5470" cy="46"/>
            </a:xfrm>
            <a:prstGeom prst="rect">
              <a:avLst/>
            </a:prstGeom>
            <a:solidFill>
              <a:srgbClr val="262699"/>
            </a:solidFill>
            <a:ln w="12700">
              <a:solidFill>
                <a:srgbClr val="7878DE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b="1" i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endParaRPr>
            </a:p>
          </p:txBody>
        </p:sp>
        <p:sp>
          <p:nvSpPr>
            <p:cNvPr id="15370" name="Rectangle 3"/>
            <p:cNvSpPr>
              <a:spLocks/>
            </p:cNvSpPr>
            <p:nvPr/>
          </p:nvSpPr>
          <p:spPr bwMode="auto">
            <a:xfrm>
              <a:off x="0" y="0"/>
              <a:ext cx="5470" cy="4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 b="1" i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endParaRPr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333399"/>
                </a:solidFill>
                <a:latin typeface="Helvetica Neue"/>
                <a:ea typeface="+mn-ea"/>
                <a:cs typeface="+mn-cs"/>
                <a:sym typeface="Helvetica Neue" charset="0"/>
              </a:rPr>
              <a:t>Maybe not!</a:t>
            </a:r>
            <a:endParaRPr lang="en-US" sz="3600" b="1" dirty="0">
              <a:solidFill>
                <a:srgbClr val="333399"/>
              </a:solidFill>
              <a:latin typeface="Helvetica Neue"/>
              <a:ea typeface="+mn-ea"/>
              <a:cs typeface="+mn-cs"/>
              <a:sym typeface="Helvetica Neue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algn="ctr">
              <a:buNone/>
            </a:pPr>
            <a:r>
              <a:rPr lang="en-US" sz="4000" b="1" dirty="0" smtClean="0">
                <a:solidFill>
                  <a:schemeClr val="tx2"/>
                </a:solidFill>
                <a:latin typeface="Helvetica Neue"/>
              </a:rPr>
              <a:t>A Different Approach Is Needed!</a:t>
            </a:r>
            <a:endParaRPr lang="en-US" sz="4000" b="1" dirty="0">
              <a:solidFill>
                <a:schemeClr val="tx2"/>
              </a:solidFill>
              <a:latin typeface="Helvetica Neue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25000" lnSpcReduction="20000"/>
          </a:bodyPr>
          <a:lstStyle/>
          <a:p>
            <a:pPr>
              <a:defRPr/>
            </a:pPr>
            <a:r>
              <a:rPr lang="en-US" smtClean="0"/>
              <a:t>© 2011 iNovum LLC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C5F150F-0CF7-4573-AF5E-6AAAFCD11EE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t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3337" y="912420"/>
            <a:ext cx="2743200" cy="1395984"/>
          </a:xfrm>
          <a:prstGeom prst="rect">
            <a:avLst/>
          </a:prstGeom>
        </p:spPr>
      </p:pic>
      <p:pic>
        <p:nvPicPr>
          <p:cNvPr id="5" name="Picture 4" descr="target_market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0125" y="3535680"/>
            <a:ext cx="957072" cy="1950720"/>
          </a:xfrm>
          <a:prstGeom prst="rect">
            <a:avLst/>
          </a:prstGeom>
        </p:spPr>
      </p:pic>
      <p:pic>
        <p:nvPicPr>
          <p:cNvPr id="6" name="Picture 5" descr="matrix_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24277" y="3563112"/>
            <a:ext cx="2170176" cy="1999488"/>
          </a:xfrm>
          <a:prstGeom prst="rect">
            <a:avLst/>
          </a:prstGeom>
        </p:spPr>
      </p:pic>
      <p:pic>
        <p:nvPicPr>
          <p:cNvPr id="7" name="Picture 6" descr="ideamap_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67536" y="2743200"/>
            <a:ext cx="2334768" cy="2785872"/>
          </a:xfrm>
          <a:prstGeom prst="rect">
            <a:avLst/>
          </a:prstGeom>
        </p:spPr>
      </p:pic>
      <p:pic>
        <p:nvPicPr>
          <p:cNvPr id="10" name="Picture 9" descr="results_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93034" y="1295400"/>
            <a:ext cx="3328416" cy="4358640"/>
          </a:xfrm>
          <a:prstGeom prst="rect">
            <a:avLst/>
          </a:prstGeom>
        </p:spPr>
      </p:pic>
      <p:pic>
        <p:nvPicPr>
          <p:cNvPr id="11" name="Picture 10" descr="survey_customer_0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16884" y="1234440"/>
            <a:ext cx="2407920" cy="1432560"/>
          </a:xfrm>
          <a:prstGeom prst="rect">
            <a:avLst/>
          </a:prstGeom>
        </p:spPr>
      </p:pic>
      <p:sp>
        <p:nvSpPr>
          <p:cNvPr id="8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905000" y="6248400"/>
            <a:ext cx="5421313" cy="365125"/>
          </a:xfrm>
        </p:spPr>
        <p:txBody>
          <a:bodyPr/>
          <a:lstStyle/>
          <a:p>
            <a:pPr algn="ctr">
              <a:defRPr/>
            </a:pPr>
            <a:r>
              <a:rPr lang="en-US" sz="1600" b="1" dirty="0" smtClean="0">
                <a:solidFill>
                  <a:srgbClr val="0070C0"/>
                </a:solidFill>
                <a:latin typeface="Calibri" pitchFamily="34" charset="0"/>
              </a:rPr>
              <a:t>Exactly what to say, How to say it and To Whom</a:t>
            </a:r>
            <a:endParaRPr lang="en-US" sz="1600" b="1" dirty="0">
              <a:solidFill>
                <a:srgbClr val="0070C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752600"/>
            <a:ext cx="8763000" cy="4343400"/>
          </a:xfrm>
        </p:spPr>
        <p:txBody>
          <a:bodyPr/>
          <a:lstStyle/>
          <a:p>
            <a:pPr>
              <a:buFont typeface="Wingdings" pitchFamily="2" charset="2"/>
              <a:buChar char="Ø"/>
              <a:defRPr/>
            </a:pPr>
            <a:r>
              <a:rPr lang="en-US" sz="2000" dirty="0" smtClean="0"/>
              <a:t>Overall likelihood to further education is moderate, underscoring the importance of determining the </a:t>
            </a:r>
            <a:r>
              <a:rPr lang="en-US" sz="2000" i="1" dirty="0" smtClean="0"/>
              <a:t>right </a:t>
            </a:r>
            <a:r>
              <a:rPr lang="en-US" sz="2000" dirty="0" smtClean="0"/>
              <a:t>messaging</a:t>
            </a:r>
            <a:r>
              <a:rPr lang="en-US" sz="2000" i="1" dirty="0" smtClean="0"/>
              <a:t> </a:t>
            </a:r>
            <a:r>
              <a:rPr lang="en-US" sz="2000" dirty="0" smtClean="0"/>
              <a:t>for the </a:t>
            </a:r>
            <a:r>
              <a:rPr lang="en-US" sz="2000" i="1" dirty="0" smtClean="0"/>
              <a:t>right </a:t>
            </a:r>
            <a:r>
              <a:rPr lang="en-US" sz="2000" dirty="0" smtClean="0"/>
              <a:t>student</a:t>
            </a:r>
          </a:p>
          <a:p>
            <a:pPr>
              <a:buFont typeface="Wingdings" pitchFamily="2" charset="2"/>
              <a:buChar char="Ø"/>
              <a:defRPr/>
            </a:pPr>
            <a:endParaRPr lang="en-US" sz="2000" dirty="0" smtClean="0"/>
          </a:p>
          <a:p>
            <a:pPr>
              <a:buFont typeface="Wingdings" pitchFamily="2" charset="2"/>
              <a:buChar char="Ø"/>
              <a:defRPr/>
            </a:pPr>
            <a:r>
              <a:rPr lang="en-US" sz="2000" dirty="0" smtClean="0"/>
              <a:t>Price/cost </a:t>
            </a:r>
            <a:r>
              <a:rPr lang="en-US" sz="2000" dirty="0"/>
              <a:t>is the single most important factor of enrollment </a:t>
            </a:r>
            <a:r>
              <a:rPr lang="en-US" sz="2000" dirty="0" smtClean="0"/>
              <a:t>influence</a:t>
            </a:r>
          </a:p>
          <a:p>
            <a:pPr>
              <a:buFont typeface="Wingdings" pitchFamily="2" charset="2"/>
              <a:buChar char="Ø"/>
              <a:defRPr/>
            </a:pPr>
            <a:endParaRPr lang="en-US" sz="2000" dirty="0"/>
          </a:p>
          <a:p>
            <a:pPr>
              <a:buFont typeface="Wingdings" pitchFamily="2" charset="2"/>
              <a:buChar char="Ø"/>
              <a:defRPr/>
            </a:pPr>
            <a:r>
              <a:rPr lang="en-US" sz="2000" dirty="0"/>
              <a:t>There is no single messaging element that is impactful across all three </a:t>
            </a:r>
            <a:r>
              <a:rPr lang="en-US" sz="2000" dirty="0" smtClean="0"/>
              <a:t>segments</a:t>
            </a:r>
          </a:p>
          <a:p>
            <a:pPr>
              <a:buFont typeface="Wingdings" pitchFamily="2" charset="2"/>
              <a:buChar char="Ø"/>
              <a:defRPr/>
            </a:pPr>
            <a:endParaRPr lang="en-US" sz="2000" dirty="0" smtClean="0"/>
          </a:p>
          <a:p>
            <a:pPr>
              <a:buFont typeface="Wingdings" pitchFamily="2" charset="2"/>
              <a:buChar char="Ø"/>
              <a:defRPr/>
            </a:pPr>
            <a:r>
              <a:rPr lang="en-US" sz="2000" dirty="0" smtClean="0"/>
              <a:t>Study has yielded three differentiated student segments that have distinct messaging preferences and slightly differing demographic characteristics</a:t>
            </a:r>
          </a:p>
          <a:p>
            <a:pPr>
              <a:buFont typeface="Wingdings" pitchFamily="2" charset="2"/>
              <a:buChar char="Ø"/>
              <a:defRPr/>
            </a:pPr>
            <a:endParaRPr lang="en-US" sz="2000" dirty="0"/>
          </a:p>
          <a:p>
            <a:pPr>
              <a:buFont typeface="Wingdings" pitchFamily="2" charset="2"/>
              <a:buChar char="Ø"/>
              <a:defRPr/>
            </a:pPr>
            <a:r>
              <a:rPr lang="en-US" sz="2000" dirty="0" smtClean="0"/>
              <a:t>Gender has emerged as a pivotal behavioral attribute</a:t>
            </a:r>
          </a:p>
          <a:p>
            <a:pPr>
              <a:buFont typeface="Wingdings" pitchFamily="2" charset="2"/>
              <a:buChar char="Ø"/>
              <a:defRPr/>
            </a:pPr>
            <a:endParaRPr lang="en-US" sz="2000" dirty="0" smtClean="0"/>
          </a:p>
          <a:p>
            <a:pPr>
              <a:buFont typeface="Wingdings" pitchFamily="2" charset="2"/>
              <a:buChar char="Ø"/>
              <a:defRPr/>
            </a:pPr>
            <a:endParaRPr lang="en-US" sz="2000" dirty="0" smtClean="0"/>
          </a:p>
          <a:p>
            <a:pPr marL="366713" lvl="1" indent="0">
              <a:buFont typeface="Wingdings 2" pitchFamily="18" charset="2"/>
              <a:buNone/>
              <a:defRPr/>
            </a:pPr>
            <a:endParaRPr lang="en-US" sz="2100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smtClean="0"/>
              <a:t> </a:t>
            </a:r>
          </a:p>
        </p:txBody>
      </p:sp>
      <p:sp>
        <p:nvSpPr>
          <p:cNvPr id="13315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8689975" cy="990600"/>
          </a:xfrm>
        </p:spPr>
        <p:txBody>
          <a:bodyPr/>
          <a:lstStyle/>
          <a:p>
            <a:r>
              <a:rPr lang="en-US" sz="3600" dirty="0" smtClean="0"/>
              <a:t>Executive Summary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0A67E1BB-5E33-4F35-B312-37A6B745447A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1000"/>
            <a:ext cx="2245649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8235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14600" y="2895600"/>
            <a:ext cx="3505200" cy="11430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4000" dirty="0" smtClean="0"/>
              <a:t>Study Results</a:t>
            </a:r>
          </a:p>
          <a:p>
            <a:pPr marL="366713" lvl="1" indent="0">
              <a:buFont typeface="Wingdings 2" pitchFamily="18" charset="2"/>
              <a:buNone/>
              <a:defRPr/>
            </a:pPr>
            <a:endParaRPr lang="en-US" sz="21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0A67E1BB-5E33-4F35-B312-37A6B745447A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1000"/>
            <a:ext cx="2245649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7924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182880" y="2133600"/>
            <a:ext cx="8610600" cy="44958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7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  <a:defRPr/>
            </a:pPr>
            <a:endParaRPr lang="en-US" sz="2000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smtClean="0"/>
              <a:t> </a:t>
            </a: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73025" y="228600"/>
            <a:ext cx="86899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 dirty="0" smtClean="0">
                <a:solidFill>
                  <a:schemeClr val="tx2"/>
                </a:solidFill>
              </a:rPr>
              <a:t>Overall Observations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438400"/>
            <a:ext cx="7924800" cy="3687763"/>
          </a:xfrm>
        </p:spPr>
        <p:txBody>
          <a:bodyPr/>
          <a:lstStyle/>
          <a:p>
            <a:pPr>
              <a:defRPr/>
            </a:pPr>
            <a:endParaRPr lang="en-US" sz="2400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0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299720" y="1752600"/>
            <a:ext cx="861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 smtClean="0"/>
              <a:t>~30% of the respondents cited “Price/Cost” as the single most important factor that would influence their decision about choosing a school </a:t>
            </a:r>
            <a:endParaRPr lang="en-US" i="1" dirty="0"/>
          </a:p>
        </p:txBody>
      </p:sp>
      <p:sp>
        <p:nvSpPr>
          <p:cNvPr id="5" name="Rectangle 4"/>
          <p:cNvSpPr/>
          <p:nvPr/>
        </p:nvSpPr>
        <p:spPr>
          <a:xfrm>
            <a:off x="299720" y="5943600"/>
            <a:ext cx="61772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Open Question: </a:t>
            </a:r>
            <a:r>
              <a:rPr lang="en-US" sz="1400" i="1" dirty="0"/>
              <a:t>What is the single most important factor that would influence your decision about choosing a distance education  college or University?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0A67E1BB-5E33-4F35-B312-37A6B745447A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1000"/>
            <a:ext cx="2245649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61488"/>
            <a:ext cx="5049520" cy="302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4089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 txBox="1">
            <a:spLocks/>
          </p:cNvSpPr>
          <p:nvPr/>
        </p:nvSpPr>
        <p:spPr bwMode="auto">
          <a:xfrm>
            <a:off x="73025" y="228600"/>
            <a:ext cx="86899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 dirty="0" smtClean="0">
                <a:solidFill>
                  <a:schemeClr val="tx2"/>
                </a:solidFill>
              </a:rPr>
              <a:t>Student Segmentation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" y="2438400"/>
            <a:ext cx="8199120" cy="3687763"/>
          </a:xfrm>
        </p:spPr>
        <p:txBody>
          <a:bodyPr/>
          <a:lstStyle/>
          <a:p>
            <a:pPr>
              <a:defRPr/>
            </a:pPr>
            <a:endParaRPr lang="en-US" sz="2400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000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dirty="0"/>
              <a:t>	</a:t>
            </a:r>
            <a:endParaRPr lang="en-US" sz="20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0A67E1BB-5E33-4F35-B312-37A6B745447A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6200" y="4741039"/>
            <a:ext cx="251460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 smtClean="0"/>
              <a:t>Great Expectations Segment</a:t>
            </a:r>
          </a:p>
          <a:p>
            <a:pPr lvl="1">
              <a:spcBef>
                <a:spcPts val="600"/>
              </a:spcBef>
              <a:buClr>
                <a:schemeClr val="accent2">
                  <a:lumMod val="75000"/>
                </a:schemeClr>
              </a:buClr>
            </a:pPr>
            <a:endParaRPr lang="en-US" i="1" dirty="0" smtClean="0"/>
          </a:p>
          <a:p>
            <a:pPr marL="800100" lvl="1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endParaRPr lang="en-US" i="1" dirty="0"/>
          </a:p>
          <a:p>
            <a:pPr marL="800100" lvl="1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endParaRPr lang="en-US" i="1" dirty="0"/>
          </a:p>
        </p:txBody>
      </p:sp>
      <p:sp>
        <p:nvSpPr>
          <p:cNvPr id="14" name="Rectangle 13"/>
          <p:cNvSpPr/>
          <p:nvPr/>
        </p:nvSpPr>
        <p:spPr>
          <a:xfrm>
            <a:off x="3352800" y="4741039"/>
            <a:ext cx="251460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 smtClean="0"/>
              <a:t>Convenience Segment</a:t>
            </a:r>
          </a:p>
          <a:p>
            <a:pPr lvl="1">
              <a:spcBef>
                <a:spcPts val="600"/>
              </a:spcBef>
              <a:buClr>
                <a:schemeClr val="accent2">
                  <a:lumMod val="75000"/>
                </a:schemeClr>
              </a:buClr>
            </a:pPr>
            <a:endParaRPr lang="en-US" i="1" dirty="0" smtClean="0"/>
          </a:p>
          <a:p>
            <a:pPr marL="800100" lvl="1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endParaRPr lang="en-US" i="1" dirty="0"/>
          </a:p>
          <a:p>
            <a:pPr marL="800100" lvl="1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endParaRPr lang="en-US" i="1" dirty="0"/>
          </a:p>
        </p:txBody>
      </p:sp>
      <p:sp>
        <p:nvSpPr>
          <p:cNvPr id="15" name="Rectangle 14"/>
          <p:cNvSpPr/>
          <p:nvPr/>
        </p:nvSpPr>
        <p:spPr>
          <a:xfrm>
            <a:off x="6248400" y="4741039"/>
            <a:ext cx="2667000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 smtClean="0"/>
              <a:t>Career Segment</a:t>
            </a:r>
          </a:p>
          <a:p>
            <a:pPr lvl="1">
              <a:spcBef>
                <a:spcPts val="600"/>
              </a:spcBef>
              <a:buClr>
                <a:schemeClr val="accent2">
                  <a:lumMod val="75000"/>
                </a:schemeClr>
              </a:buClr>
            </a:pPr>
            <a:endParaRPr lang="en-US" i="1" dirty="0" smtClean="0"/>
          </a:p>
          <a:p>
            <a:pPr marL="800100" lvl="1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endParaRPr lang="en-US" i="1" dirty="0"/>
          </a:p>
          <a:p>
            <a:pPr marL="800100" lvl="1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endParaRPr lang="en-US" i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1000"/>
            <a:ext cx="2245649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26289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320925"/>
            <a:ext cx="2662209" cy="176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2320924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4089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182880" y="2133600"/>
            <a:ext cx="8610600" cy="44958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7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  <a:defRPr/>
            </a:pPr>
            <a:endParaRPr lang="en-US" sz="2000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smtClean="0"/>
              <a:t> </a:t>
            </a: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0" y="228600"/>
            <a:ext cx="86899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 dirty="0" smtClean="0">
                <a:solidFill>
                  <a:schemeClr val="tx2"/>
                </a:solidFill>
              </a:rPr>
              <a:t>‘Great Expectations’ Segment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438400"/>
            <a:ext cx="7924800" cy="3687763"/>
          </a:xfrm>
        </p:spPr>
        <p:txBody>
          <a:bodyPr/>
          <a:lstStyle/>
          <a:p>
            <a:pPr>
              <a:defRPr/>
            </a:pPr>
            <a:endParaRPr lang="en-US" sz="2400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0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304800" y="2209800"/>
            <a:ext cx="861060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Course of study fits your exact needs</a:t>
            </a:r>
          </a:p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This College is regionally accredited</a:t>
            </a:r>
          </a:p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This College has the best education your money can buy</a:t>
            </a:r>
          </a:p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This College has an outstanding reputation</a:t>
            </a:r>
          </a:p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This College offers a variety of degree programs</a:t>
            </a:r>
          </a:p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Affordable monthly payment plans to fit your needs</a:t>
            </a:r>
          </a:p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Scholarships, grants, and loans are available</a:t>
            </a:r>
          </a:p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Class work fits "around" your work and family schedules</a:t>
            </a:r>
          </a:p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College instructors are experienced and knowledgeable</a:t>
            </a:r>
          </a:p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Technical support is accessible via e-mail or phone 24 hours a day, seven days a week</a:t>
            </a:r>
            <a:r>
              <a:rPr lang="en-US" i="1" dirty="0" smtClean="0"/>
              <a:t>.</a:t>
            </a:r>
            <a:endParaRPr lang="en-US" i="1" dirty="0"/>
          </a:p>
        </p:txBody>
      </p:sp>
      <p:sp>
        <p:nvSpPr>
          <p:cNvPr id="4" name="Rectangle 3"/>
          <p:cNvSpPr/>
          <p:nvPr/>
        </p:nvSpPr>
        <p:spPr>
          <a:xfrm>
            <a:off x="182880" y="1600200"/>
            <a:ext cx="81134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‘Great Expectations’ Segment’s most </a:t>
            </a:r>
            <a:r>
              <a:rPr lang="en-US" sz="2000" b="1" u="sng" dirty="0" smtClean="0"/>
              <a:t>positively</a:t>
            </a:r>
            <a:r>
              <a:rPr lang="en-US" sz="2000" dirty="0" smtClean="0"/>
              <a:t> impactful statements: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0A67E1BB-5E33-4F35-B312-37A6B745447A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1000"/>
            <a:ext cx="2245649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373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 idx="4294967295"/>
          </p:nvPr>
        </p:nvSpPr>
        <p:spPr>
          <a:xfrm>
            <a:off x="0" y="3352800"/>
            <a:ext cx="9144000" cy="1470025"/>
          </a:xfrm>
        </p:spPr>
        <p:txBody>
          <a:bodyPr/>
          <a:lstStyle/>
          <a:p>
            <a:pPr algn="ctr"/>
            <a:r>
              <a:rPr lang="en-US" sz="2800" dirty="0" smtClean="0">
                <a:solidFill>
                  <a:srgbClr val="898989"/>
                </a:solidFill>
              </a:rPr>
              <a:t>Bringing Actionable Science to College &amp; University</a:t>
            </a:r>
            <a:br>
              <a:rPr lang="en-US" sz="2800" dirty="0" smtClean="0">
                <a:solidFill>
                  <a:srgbClr val="898989"/>
                </a:solidFill>
              </a:rPr>
            </a:br>
            <a:r>
              <a:rPr lang="en-US" sz="2800" dirty="0" smtClean="0">
                <a:solidFill>
                  <a:srgbClr val="898989"/>
                </a:solidFill>
              </a:rPr>
              <a:t>Admission &amp;  Marketing Plans</a:t>
            </a:r>
          </a:p>
        </p:txBody>
      </p:sp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685800" y="2362200"/>
            <a:ext cx="7705725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en-US" sz="2800" i="1">
                <a:solidFill>
                  <a:srgbClr val="006600"/>
                </a:solidFill>
                <a:latin typeface="Calibri" pitchFamily="34" charset="0"/>
              </a:rPr>
              <a:t/>
            </a:r>
            <a:br>
              <a:rPr lang="en-US" sz="2800" i="1">
                <a:solidFill>
                  <a:srgbClr val="006600"/>
                </a:solidFill>
                <a:latin typeface="Calibri" pitchFamily="34" charset="0"/>
              </a:rPr>
            </a:br>
            <a:endParaRPr lang="en-US" sz="2800" i="1">
              <a:solidFill>
                <a:srgbClr val="006600"/>
              </a:solidFill>
              <a:latin typeface="Calibri" pitchFamily="34" charset="0"/>
            </a:endParaRPr>
          </a:p>
          <a:p>
            <a:pPr algn="ctr" eaLnBrk="0" hangingPunct="0"/>
            <a:endParaRPr lang="en-US" sz="1400">
              <a:solidFill>
                <a:srgbClr val="627B90"/>
              </a:solidFill>
              <a:latin typeface="Georgia" pitchFamily="18" charset="0"/>
            </a:endParaRPr>
          </a:p>
          <a:p>
            <a:pPr algn="ctr" eaLnBrk="0" hangingPunct="0"/>
            <a:r>
              <a:rPr lang="en-US" sz="1400">
                <a:solidFill>
                  <a:srgbClr val="8399AB"/>
                </a:solidFill>
                <a:latin typeface="Century" pitchFamily="18" charset="0"/>
              </a:rPr>
              <a:t/>
            </a:r>
            <a:br>
              <a:rPr lang="en-US" sz="1400">
                <a:solidFill>
                  <a:srgbClr val="8399AB"/>
                </a:solidFill>
                <a:latin typeface="Century" pitchFamily="18" charset="0"/>
              </a:rPr>
            </a:br>
            <a:r>
              <a:rPr lang="en-US" sz="1400">
                <a:solidFill>
                  <a:srgbClr val="006600"/>
                </a:solidFill>
                <a:latin typeface="Calibri" pitchFamily="34" charset="0"/>
              </a:rPr>
              <a:t/>
            </a:r>
            <a:br>
              <a:rPr lang="en-US" sz="1400">
                <a:solidFill>
                  <a:srgbClr val="006600"/>
                </a:solidFill>
                <a:latin typeface="Calibri" pitchFamily="34" charset="0"/>
              </a:rPr>
            </a:br>
            <a:endParaRPr lang="en-US" sz="1200">
              <a:latin typeface="Calibri" pitchFamily="34" charset="0"/>
            </a:endParaRPr>
          </a:p>
        </p:txBody>
      </p:sp>
      <p:sp>
        <p:nvSpPr>
          <p:cNvPr id="7172" name="Rectangle 46"/>
          <p:cNvSpPr>
            <a:spLocks noChangeArrowheads="1"/>
          </p:cNvSpPr>
          <p:nvPr/>
        </p:nvSpPr>
        <p:spPr bwMode="auto">
          <a:xfrm>
            <a:off x="20638" y="5499100"/>
            <a:ext cx="9144000" cy="142875"/>
          </a:xfrm>
          <a:prstGeom prst="rect">
            <a:avLst/>
          </a:prstGeom>
          <a:solidFill>
            <a:srgbClr val="8399A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2457271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 defTabSz="1257300">
              <a:tabLst>
                <a:tab pos="4114800" algn="l"/>
                <a:tab pos="6343650" algn="l"/>
              </a:tabLst>
            </a:pPr>
            <a:r>
              <a:rPr lang="en-US" sz="3600" b="1" dirty="0">
                <a:solidFill>
                  <a:schemeClr val="tx2"/>
                </a:solidFill>
                <a:latin typeface="Helvetica Neue"/>
              </a:rPr>
              <a:t>Reading the Mind of the </a:t>
            </a:r>
            <a:r>
              <a:rPr lang="en-US" sz="3600" b="1" dirty="0" smtClean="0">
                <a:solidFill>
                  <a:schemeClr val="tx2"/>
                </a:solidFill>
                <a:latin typeface="Helvetica Neue"/>
              </a:rPr>
              <a:t>Student: </a:t>
            </a:r>
            <a:endParaRPr lang="en-US" sz="3600" b="1" dirty="0">
              <a:solidFill>
                <a:schemeClr val="tx2"/>
              </a:solidFill>
              <a:latin typeface="Helvetica Neu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81200" y="152400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Survey Methodology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182880" y="1981200"/>
            <a:ext cx="8610600" cy="44958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7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  <a:defRPr/>
            </a:pPr>
            <a:endParaRPr lang="en-US" sz="2000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smtClean="0"/>
              <a:t> </a:t>
            </a: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0" y="228600"/>
            <a:ext cx="86899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 dirty="0" smtClean="0">
                <a:solidFill>
                  <a:schemeClr val="tx2"/>
                </a:solidFill>
              </a:rPr>
              <a:t>‘Great Expectations’ Segment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2280" y="-79614"/>
            <a:ext cx="7924800" cy="3687763"/>
          </a:xfrm>
        </p:spPr>
        <p:txBody>
          <a:bodyPr/>
          <a:lstStyle/>
          <a:p>
            <a:pPr>
              <a:defRPr/>
            </a:pPr>
            <a:endParaRPr lang="en-US" sz="2400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000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0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182880" y="1764268"/>
            <a:ext cx="81855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‘Great Expectations’ Segment’s most </a:t>
            </a:r>
            <a:r>
              <a:rPr lang="en-US" sz="2000" b="1" u="sng" dirty="0" smtClean="0"/>
              <a:t>negatively</a:t>
            </a:r>
            <a:r>
              <a:rPr lang="en-US" sz="2000" dirty="0" smtClean="0"/>
              <a:t> impactful statements: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304800" y="2362200"/>
            <a:ext cx="861060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Childcare is necessary during your classes</a:t>
            </a:r>
          </a:p>
          <a:p>
            <a:pPr>
              <a:spcBef>
                <a:spcPts val="600"/>
              </a:spcBef>
              <a:buClr>
                <a:schemeClr val="accent2">
                  <a:lumMod val="75000"/>
                </a:schemeClr>
              </a:buClr>
            </a:pPr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0A67E1BB-5E33-4F35-B312-37A6B745447A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1000"/>
            <a:ext cx="2245649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5998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182880" y="2133600"/>
            <a:ext cx="8610600" cy="44958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7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  <a:defRPr/>
            </a:pPr>
            <a:endParaRPr lang="en-US" sz="2000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smtClean="0"/>
              <a:t> </a:t>
            </a: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0" y="228600"/>
            <a:ext cx="86899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 dirty="0" smtClean="0">
                <a:solidFill>
                  <a:schemeClr val="tx2"/>
                </a:solidFill>
              </a:rPr>
              <a:t>‘Convenience’ Segment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438400"/>
            <a:ext cx="7924800" cy="3687763"/>
          </a:xfrm>
        </p:spPr>
        <p:txBody>
          <a:bodyPr/>
          <a:lstStyle/>
          <a:p>
            <a:pPr>
              <a:defRPr/>
            </a:pPr>
            <a:endParaRPr lang="en-US" sz="2400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0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304800" y="2286000"/>
            <a:ext cx="861060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Accepts more transfer credits</a:t>
            </a:r>
          </a:p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Scholarships, grants, and loans are available</a:t>
            </a:r>
          </a:p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Professors offer guidance and support when requested</a:t>
            </a:r>
          </a:p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Individual back to school transition help</a:t>
            </a:r>
          </a:p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You believe that you can complete your degree program</a:t>
            </a:r>
          </a:p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Customized programs to match your budget</a:t>
            </a:r>
          </a:p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Attend class when it fits your schedule…with on demand learning</a:t>
            </a:r>
          </a:p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The College offers adequate technical support</a:t>
            </a:r>
          </a:p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Short-term programs to graduate faster</a:t>
            </a:r>
          </a:p>
        </p:txBody>
      </p:sp>
      <p:sp>
        <p:nvSpPr>
          <p:cNvPr id="4" name="Rectangle 3"/>
          <p:cNvSpPr/>
          <p:nvPr/>
        </p:nvSpPr>
        <p:spPr>
          <a:xfrm>
            <a:off x="182880" y="1600200"/>
            <a:ext cx="74337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‘Convenience’ Segment’s most </a:t>
            </a:r>
            <a:r>
              <a:rPr lang="en-US" sz="2000" b="1" u="sng" dirty="0" smtClean="0"/>
              <a:t>positively</a:t>
            </a:r>
            <a:r>
              <a:rPr lang="en-US" sz="2000" dirty="0" smtClean="0"/>
              <a:t> impactful statements: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0A67E1BB-5E33-4F35-B312-37A6B745447A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1000"/>
            <a:ext cx="2245649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2361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182880" y="2133600"/>
            <a:ext cx="8610600" cy="44958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7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  <a:defRPr/>
            </a:pPr>
            <a:endParaRPr lang="en-US" sz="2000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smtClean="0"/>
              <a:t> </a:t>
            </a: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0" y="228600"/>
            <a:ext cx="86899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 dirty="0" smtClean="0">
                <a:solidFill>
                  <a:schemeClr val="tx2"/>
                </a:solidFill>
              </a:rPr>
              <a:t>‘Convenience’ Segment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438400"/>
            <a:ext cx="7924800" cy="3687763"/>
          </a:xfrm>
        </p:spPr>
        <p:txBody>
          <a:bodyPr/>
          <a:lstStyle/>
          <a:p>
            <a:pPr>
              <a:defRPr/>
            </a:pPr>
            <a:endParaRPr lang="en-US" sz="2400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0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304800" y="2231410"/>
            <a:ext cx="86106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Having a degree is important to your co-workers and peers</a:t>
            </a:r>
          </a:p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Discounted computers and software purchase programs available</a:t>
            </a:r>
          </a:p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College instructors are experienced and knowledgeable</a:t>
            </a:r>
          </a:p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Having a degree is necessary for your employer</a:t>
            </a:r>
          </a:p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Earning a degree will help you get a job in a new profession or field</a:t>
            </a:r>
          </a:p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Your tuition is an investment in your future</a:t>
            </a:r>
          </a:p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Childcare is necessary during your classes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82880" y="1581090"/>
            <a:ext cx="75059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‘Convenience’ Segment’s most </a:t>
            </a:r>
            <a:r>
              <a:rPr lang="en-US" sz="2000" b="1" u="sng" dirty="0" smtClean="0"/>
              <a:t>negatively</a:t>
            </a:r>
            <a:r>
              <a:rPr lang="en-US" sz="2000" dirty="0" smtClean="0"/>
              <a:t> impactful statements: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0A67E1BB-5E33-4F35-B312-37A6B745447A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1000"/>
            <a:ext cx="2245649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2985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182880" y="2133600"/>
            <a:ext cx="8610600" cy="44958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7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  <a:defRPr/>
            </a:pPr>
            <a:endParaRPr lang="en-US" sz="2000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smtClean="0"/>
              <a:t> </a:t>
            </a: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0" y="228600"/>
            <a:ext cx="86899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 dirty="0" smtClean="0">
                <a:solidFill>
                  <a:schemeClr val="tx2"/>
                </a:solidFill>
              </a:rPr>
              <a:t>‘Career’ Segment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438400"/>
            <a:ext cx="7924800" cy="3687763"/>
          </a:xfrm>
        </p:spPr>
        <p:txBody>
          <a:bodyPr/>
          <a:lstStyle/>
          <a:p>
            <a:pPr>
              <a:defRPr/>
            </a:pPr>
            <a:endParaRPr lang="en-US" sz="2400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0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304800" y="2057400"/>
            <a:ext cx="861060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Having a degree is important to your co-workers and peers</a:t>
            </a:r>
          </a:p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Going back to school</a:t>
            </a:r>
          </a:p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Earning a degree will help you make more money</a:t>
            </a:r>
          </a:p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New classes start frequently</a:t>
            </a:r>
          </a:p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Having a degree is necessary for your employer</a:t>
            </a:r>
          </a:p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The College offers adequate technical support</a:t>
            </a:r>
          </a:p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Earning a degree will help you get a job in a new profession or field</a:t>
            </a:r>
          </a:p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Learning new information and acquiring new skills will help you grow in your career</a:t>
            </a:r>
          </a:p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Short-term programs to graduate faster</a:t>
            </a:r>
          </a:p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Professors offer guidance and support when requested</a:t>
            </a:r>
          </a:p>
        </p:txBody>
      </p:sp>
      <p:sp>
        <p:nvSpPr>
          <p:cNvPr id="4" name="Rectangle 3"/>
          <p:cNvSpPr/>
          <p:nvPr/>
        </p:nvSpPr>
        <p:spPr>
          <a:xfrm>
            <a:off x="182880" y="1600200"/>
            <a:ext cx="6728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‘Career’ Segment’s most </a:t>
            </a:r>
            <a:r>
              <a:rPr lang="en-US" sz="2000" b="1" u="sng" dirty="0" smtClean="0"/>
              <a:t>positively</a:t>
            </a:r>
            <a:r>
              <a:rPr lang="en-US" sz="2000" dirty="0" smtClean="0"/>
              <a:t> impactful statements: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0A67E1BB-5E33-4F35-B312-37A6B745447A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1000"/>
            <a:ext cx="2245649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2563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182880" y="2133600"/>
            <a:ext cx="8610600" cy="44958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7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  <a:defRPr/>
            </a:pPr>
            <a:endParaRPr lang="en-US" sz="2000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smtClean="0"/>
              <a:t> </a:t>
            </a: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0" y="228600"/>
            <a:ext cx="86899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 dirty="0" smtClean="0">
                <a:solidFill>
                  <a:schemeClr val="tx2"/>
                </a:solidFill>
              </a:rPr>
              <a:t>‘Career’ Segment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438400"/>
            <a:ext cx="7924800" cy="3687763"/>
          </a:xfrm>
        </p:spPr>
        <p:txBody>
          <a:bodyPr/>
          <a:lstStyle/>
          <a:p>
            <a:pPr>
              <a:defRPr/>
            </a:pPr>
            <a:endParaRPr lang="en-US" sz="2400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0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304800" y="2438400"/>
            <a:ext cx="86106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This College offers a variety of degree programs</a:t>
            </a:r>
          </a:p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This College has the best education your money can buy</a:t>
            </a:r>
          </a:p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This College is regionally accredited</a:t>
            </a:r>
          </a:p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Customized programs to match your budget</a:t>
            </a:r>
          </a:p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Scholarships, grants, and loans are available</a:t>
            </a:r>
          </a:p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Course of study fits your exact needs</a:t>
            </a:r>
          </a:p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Your tuition is an investment in your future</a:t>
            </a:r>
          </a:p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Affordable monthly payment plans to fit your needs</a:t>
            </a:r>
          </a:p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Discounted computers and software purchase programs available</a:t>
            </a:r>
          </a:p>
          <a:p>
            <a:pPr marL="342900" indent="-342900">
              <a:spcBef>
                <a:spcPts val="600"/>
              </a:spcBef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i="1" dirty="0"/>
              <a:t>Customize your pace of education with your ability to pay</a:t>
            </a:r>
          </a:p>
        </p:txBody>
      </p:sp>
      <p:sp>
        <p:nvSpPr>
          <p:cNvPr id="4" name="Rectangle 3"/>
          <p:cNvSpPr/>
          <p:nvPr/>
        </p:nvSpPr>
        <p:spPr>
          <a:xfrm>
            <a:off x="182880" y="1764268"/>
            <a:ext cx="68004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‘Career’ Segment’s most </a:t>
            </a:r>
            <a:r>
              <a:rPr lang="en-US" sz="2000" b="1" u="sng" dirty="0" smtClean="0"/>
              <a:t>negatively</a:t>
            </a:r>
            <a:r>
              <a:rPr lang="en-US" sz="2000" dirty="0" smtClean="0"/>
              <a:t> impactful statements: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0A67E1BB-5E33-4F35-B312-37A6B745447A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1000"/>
            <a:ext cx="2245649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9487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981200" y="2895600"/>
            <a:ext cx="3962400" cy="114300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sz="4000" dirty="0" smtClean="0"/>
              <a:t>Demographic &amp; Behavioral Characteristics</a:t>
            </a:r>
          </a:p>
          <a:p>
            <a:pPr marL="366713" lvl="1" indent="0" algn="ctr">
              <a:buFont typeface="Wingdings 2" pitchFamily="18" charset="2"/>
              <a:buNone/>
              <a:defRPr/>
            </a:pPr>
            <a:endParaRPr lang="en-US" sz="21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0A67E1BB-5E33-4F35-B312-37A6B745447A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1000"/>
            <a:ext cx="2245649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9144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304800" y="1600200"/>
            <a:ext cx="8610600" cy="44958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7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  <a:defRPr/>
            </a:pPr>
            <a:r>
              <a:rPr lang="en-US" sz="1800" dirty="0" smtClean="0"/>
              <a:t>The ‘Convenience’ segment students tend to skew more female (73%)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1600" dirty="0" smtClean="0"/>
              <a:t>‘Career’ students tend to skew more male than other groups (61%)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1800" dirty="0" smtClean="0"/>
              <a:t>‘Great Expectations’ students tend to be older (29% are &gt;45 y.o.) </a:t>
            </a:r>
          </a:p>
        </p:txBody>
      </p:sp>
      <p:sp>
        <p:nvSpPr>
          <p:cNvPr id="26627" name="Title 1"/>
          <p:cNvSpPr txBox="1">
            <a:spLocks/>
          </p:cNvSpPr>
          <p:nvPr/>
        </p:nvSpPr>
        <p:spPr bwMode="auto">
          <a:xfrm>
            <a:off x="0" y="228600"/>
            <a:ext cx="86899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dirty="0" smtClean="0">
                <a:solidFill>
                  <a:schemeClr val="tx2"/>
                </a:solidFill>
              </a:rPr>
              <a:t>Demographics By Segment – </a:t>
            </a:r>
          </a:p>
          <a:p>
            <a:r>
              <a:rPr lang="en-US" sz="3200" dirty="0" smtClean="0">
                <a:solidFill>
                  <a:schemeClr val="tx2"/>
                </a:solidFill>
              </a:rPr>
              <a:t>Gender &amp; Age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8788" y="2590800"/>
            <a:ext cx="7924800" cy="3568700"/>
          </a:xfrm>
        </p:spPr>
        <p:txBody>
          <a:bodyPr/>
          <a:lstStyle/>
          <a:p>
            <a:pPr>
              <a:defRPr/>
            </a:pPr>
            <a:endParaRPr lang="en-US" sz="2400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000" dirty="0" smtClean="0"/>
          </a:p>
        </p:txBody>
      </p:sp>
      <p:sp>
        <p:nvSpPr>
          <p:cNvPr id="26629" name="TextBox 9"/>
          <p:cNvSpPr txBox="1">
            <a:spLocks noChangeArrowheads="1"/>
          </p:cNvSpPr>
          <p:nvPr/>
        </p:nvSpPr>
        <p:spPr bwMode="auto">
          <a:xfrm>
            <a:off x="304800" y="3090862"/>
            <a:ext cx="4572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u="sng" dirty="0" smtClean="0"/>
              <a:t>Gender Mix by </a:t>
            </a:r>
            <a:r>
              <a:rPr lang="en-US" sz="1600" b="1" u="sng" dirty="0"/>
              <a:t>S</a:t>
            </a:r>
            <a:r>
              <a:rPr lang="en-US" sz="1600" b="1" u="sng" dirty="0" smtClean="0"/>
              <a:t>tudent Segment</a:t>
            </a:r>
            <a:endParaRPr lang="en-US" sz="1600" b="1" u="sng" dirty="0"/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5029200" y="3090862"/>
            <a:ext cx="3581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u="sng" dirty="0" smtClean="0"/>
              <a:t>Age Range by </a:t>
            </a:r>
            <a:r>
              <a:rPr lang="en-US" sz="1600" b="1" u="sng" dirty="0"/>
              <a:t>S</a:t>
            </a:r>
            <a:r>
              <a:rPr lang="en-US" sz="1600" b="1" u="sng" dirty="0" smtClean="0"/>
              <a:t>tudent Segment</a:t>
            </a:r>
            <a:endParaRPr lang="en-US" sz="1600" b="1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0A67E1BB-5E33-4F35-B312-37A6B745447A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1000"/>
            <a:ext cx="2245649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0" y="3429000"/>
            <a:ext cx="456565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29000"/>
            <a:ext cx="4572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304800" y="2209800"/>
            <a:ext cx="4267200" cy="112014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7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  <a:defRPr/>
            </a:pPr>
            <a:r>
              <a:rPr lang="en-US" sz="1600" dirty="0" smtClean="0"/>
              <a:t>Great Expectations students have the highest HH Income and are more likely to be married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smtClean="0"/>
              <a:t> </a:t>
            </a:r>
          </a:p>
        </p:txBody>
      </p:sp>
      <p:sp>
        <p:nvSpPr>
          <p:cNvPr id="26627" name="Title 1"/>
          <p:cNvSpPr txBox="1">
            <a:spLocks/>
          </p:cNvSpPr>
          <p:nvPr/>
        </p:nvSpPr>
        <p:spPr bwMode="auto">
          <a:xfrm>
            <a:off x="0" y="-152400"/>
            <a:ext cx="86899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dirty="0" smtClean="0">
                <a:solidFill>
                  <a:schemeClr val="tx2"/>
                </a:solidFill>
              </a:rPr>
              <a:t> </a:t>
            </a:r>
          </a:p>
          <a:p>
            <a:r>
              <a:rPr lang="en-US" sz="3200" dirty="0" smtClean="0">
                <a:solidFill>
                  <a:schemeClr val="tx2"/>
                </a:solidFill>
              </a:rPr>
              <a:t>HH Income &amp; Marital Status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8788" y="2590800"/>
            <a:ext cx="7924800" cy="3568700"/>
          </a:xfrm>
        </p:spPr>
        <p:txBody>
          <a:bodyPr/>
          <a:lstStyle/>
          <a:p>
            <a:pPr>
              <a:defRPr/>
            </a:pPr>
            <a:endParaRPr lang="en-US" sz="2400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000" dirty="0" smtClean="0"/>
          </a:p>
        </p:txBody>
      </p:sp>
      <p:sp>
        <p:nvSpPr>
          <p:cNvPr id="26629" name="TextBox 9"/>
          <p:cNvSpPr txBox="1">
            <a:spLocks noChangeArrowheads="1"/>
          </p:cNvSpPr>
          <p:nvPr/>
        </p:nvSpPr>
        <p:spPr bwMode="auto">
          <a:xfrm>
            <a:off x="533400" y="3810000"/>
            <a:ext cx="4572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u="sng" dirty="0" smtClean="0"/>
              <a:t>HH Income by </a:t>
            </a:r>
            <a:r>
              <a:rPr lang="en-US" sz="1600" b="1" u="sng" dirty="0"/>
              <a:t>S</a:t>
            </a:r>
            <a:r>
              <a:rPr lang="en-US" sz="1600" b="1" u="sng" dirty="0" smtClean="0"/>
              <a:t>tudent Segment</a:t>
            </a:r>
            <a:endParaRPr lang="en-US" sz="1600" b="1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0A67E1BB-5E33-4F35-B312-37A6B745447A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5522912" y="1736567"/>
            <a:ext cx="27463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u="sng" dirty="0" smtClean="0"/>
              <a:t>Marital Status by Segment</a:t>
            </a:r>
            <a:endParaRPr lang="en-US" sz="1600" b="1" u="sng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1000"/>
            <a:ext cx="2245649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4572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81200"/>
            <a:ext cx="4495800" cy="2697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8688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304799" y="1600200"/>
            <a:ext cx="8646449" cy="12954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7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  <a:defRPr/>
            </a:pPr>
            <a:r>
              <a:rPr lang="en-US" sz="1600" dirty="0" smtClean="0"/>
              <a:t>There are differences in courses of interest across segment and, more drastically, across gender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1600" dirty="0" smtClean="0"/>
              <a:t>While business is of similar interest across segment, there is a large disparity across gender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smtClean="0"/>
              <a:t> </a:t>
            </a:r>
          </a:p>
        </p:txBody>
      </p:sp>
      <p:sp>
        <p:nvSpPr>
          <p:cNvPr id="26627" name="Title 1"/>
          <p:cNvSpPr txBox="1">
            <a:spLocks/>
          </p:cNvSpPr>
          <p:nvPr/>
        </p:nvSpPr>
        <p:spPr bwMode="auto">
          <a:xfrm>
            <a:off x="0" y="-152400"/>
            <a:ext cx="86899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dirty="0" smtClean="0">
                <a:solidFill>
                  <a:schemeClr val="tx2"/>
                </a:solidFill>
              </a:rPr>
              <a:t> </a:t>
            </a:r>
          </a:p>
          <a:p>
            <a:r>
              <a:rPr lang="en-US" sz="3200" dirty="0" smtClean="0">
                <a:solidFill>
                  <a:schemeClr val="tx2"/>
                </a:solidFill>
              </a:rPr>
              <a:t>Courses of Interest – </a:t>
            </a:r>
          </a:p>
          <a:p>
            <a:r>
              <a:rPr lang="en-US" sz="3200" dirty="0" smtClean="0">
                <a:solidFill>
                  <a:schemeClr val="tx2"/>
                </a:solidFill>
              </a:rPr>
              <a:t>Segment vs Gender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8788" y="2590800"/>
            <a:ext cx="7924800" cy="3568700"/>
          </a:xfrm>
        </p:spPr>
        <p:txBody>
          <a:bodyPr/>
          <a:lstStyle/>
          <a:p>
            <a:pPr>
              <a:defRPr/>
            </a:pPr>
            <a:endParaRPr lang="en-US" sz="2400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000" dirty="0" smtClean="0"/>
          </a:p>
        </p:txBody>
      </p:sp>
      <p:sp>
        <p:nvSpPr>
          <p:cNvPr id="26629" name="TextBox 9"/>
          <p:cNvSpPr txBox="1">
            <a:spLocks noChangeArrowheads="1"/>
          </p:cNvSpPr>
          <p:nvPr/>
        </p:nvSpPr>
        <p:spPr bwMode="auto">
          <a:xfrm>
            <a:off x="609600" y="3137803"/>
            <a:ext cx="2438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u="sng" dirty="0" smtClean="0"/>
              <a:t>Courses by Segment</a:t>
            </a:r>
            <a:endParaRPr lang="en-US" sz="1600" b="1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0A67E1BB-5E33-4F35-B312-37A6B745447A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5943599" y="3147547"/>
            <a:ext cx="33528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u="sng" dirty="0" smtClean="0"/>
              <a:t>Courses by Gender</a:t>
            </a:r>
            <a:endParaRPr lang="en-US" sz="1600" b="1" u="sng" dirty="0"/>
          </a:p>
        </p:txBody>
      </p:sp>
      <p:sp>
        <p:nvSpPr>
          <p:cNvPr id="5" name="Rectangle 4"/>
          <p:cNvSpPr/>
          <p:nvPr/>
        </p:nvSpPr>
        <p:spPr>
          <a:xfrm>
            <a:off x="1600200" y="631221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 smtClean="0"/>
              <a:t>Q: What </a:t>
            </a:r>
            <a:r>
              <a:rPr lang="en-US" sz="1400" i="1" dirty="0"/>
              <a:t>course(s) are you interested in taking?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1000"/>
            <a:ext cx="2245649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2800"/>
            <a:ext cx="4572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3352800"/>
            <a:ext cx="4572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6232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304799" y="1649730"/>
            <a:ext cx="8385175" cy="112014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7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  <a:defRPr/>
            </a:pPr>
            <a:r>
              <a:rPr lang="en-US" sz="1800" dirty="0" smtClean="0"/>
              <a:t>While there is very little difference in education format preference across the segments, we do see some difference across gender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1600" dirty="0" smtClean="0"/>
              <a:t>55% of male respondents prefer online only, vs. 46% of female students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smtClean="0"/>
              <a:t> </a:t>
            </a:r>
          </a:p>
        </p:txBody>
      </p:sp>
      <p:sp>
        <p:nvSpPr>
          <p:cNvPr id="26627" name="Title 1"/>
          <p:cNvSpPr txBox="1">
            <a:spLocks/>
          </p:cNvSpPr>
          <p:nvPr/>
        </p:nvSpPr>
        <p:spPr bwMode="auto">
          <a:xfrm>
            <a:off x="0" y="-152400"/>
            <a:ext cx="86899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dirty="0" smtClean="0">
                <a:solidFill>
                  <a:schemeClr val="tx2"/>
                </a:solidFill>
              </a:rPr>
              <a:t> </a:t>
            </a:r>
          </a:p>
          <a:p>
            <a:r>
              <a:rPr lang="en-US" sz="3200" dirty="0" smtClean="0">
                <a:solidFill>
                  <a:schemeClr val="tx2"/>
                </a:solidFill>
              </a:rPr>
              <a:t>Education Format – </a:t>
            </a:r>
          </a:p>
          <a:p>
            <a:r>
              <a:rPr lang="en-US" sz="3200" dirty="0" smtClean="0">
                <a:solidFill>
                  <a:schemeClr val="tx2"/>
                </a:solidFill>
              </a:rPr>
              <a:t>Segment vs Gender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8788" y="2590800"/>
            <a:ext cx="7924800" cy="3568700"/>
          </a:xfrm>
        </p:spPr>
        <p:txBody>
          <a:bodyPr/>
          <a:lstStyle/>
          <a:p>
            <a:pPr>
              <a:defRPr/>
            </a:pPr>
            <a:endParaRPr lang="en-US" sz="2400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000" dirty="0" smtClean="0"/>
          </a:p>
        </p:txBody>
      </p:sp>
      <p:sp>
        <p:nvSpPr>
          <p:cNvPr id="26629" name="TextBox 9"/>
          <p:cNvSpPr txBox="1">
            <a:spLocks noChangeArrowheads="1"/>
          </p:cNvSpPr>
          <p:nvPr/>
        </p:nvSpPr>
        <p:spPr bwMode="auto">
          <a:xfrm>
            <a:off x="513080" y="3167062"/>
            <a:ext cx="4572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u="sng" dirty="0" smtClean="0"/>
              <a:t>Format by Student Segment</a:t>
            </a:r>
            <a:endParaRPr lang="en-US" sz="1600" b="1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0A67E1BB-5E33-4F35-B312-37A6B745447A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5558472" y="3160871"/>
            <a:ext cx="27463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u="sng" dirty="0" smtClean="0"/>
              <a:t>Format by Gender</a:t>
            </a:r>
            <a:endParaRPr lang="en-US" sz="1600" b="1" u="sng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1000"/>
            <a:ext cx="2245649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27" y="3474720"/>
            <a:ext cx="4572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2715"/>
          <a:stretch/>
        </p:blipFill>
        <p:spPr bwMode="auto">
          <a:xfrm>
            <a:off x="4960300" y="3493929"/>
            <a:ext cx="3533460" cy="2736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905000" y="6324600"/>
            <a:ext cx="36192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Q: Your preferred education format is:</a:t>
            </a:r>
          </a:p>
        </p:txBody>
      </p:sp>
    </p:spTree>
    <p:extLst>
      <p:ext uri="{BB962C8B-B14F-4D97-AF65-F5344CB8AC3E}">
        <p14:creationId xmlns="" xmlns:p14="http://schemas.microsoft.com/office/powerpoint/2010/main" val="84173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905000" y="6248400"/>
            <a:ext cx="5421313" cy="365125"/>
          </a:xfrm>
        </p:spPr>
        <p:txBody>
          <a:bodyPr/>
          <a:lstStyle/>
          <a:p>
            <a:pPr algn="ctr">
              <a:defRPr/>
            </a:pPr>
            <a:r>
              <a:rPr lang="en-US" sz="1600" b="1" dirty="0" smtClean="0">
                <a:solidFill>
                  <a:srgbClr val="0070C0"/>
                </a:solidFill>
                <a:latin typeface="Calibri" pitchFamily="34" charset="0"/>
              </a:rPr>
              <a:t>Exactly what to say, How to say it and To Whom</a:t>
            </a:r>
            <a:endParaRPr lang="en-US" sz="16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6147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4724400"/>
            <a:ext cx="7772400" cy="1143000"/>
          </a:xfrm>
          <a:solidFill>
            <a:srgbClr val="99CCFF"/>
          </a:solidFill>
          <a:ln/>
          <a:scene3d>
            <a:camera prst="orthographicFront"/>
            <a:lightRig rig="threePt" dir="t"/>
          </a:scene3d>
          <a:sp3d prstMaterial="metal">
            <a:bevelT/>
          </a:sp3d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cs typeface="Arial" pitchFamily="34" charset="0"/>
              </a:rPr>
              <a:t>Identifying the particular mind-set to which  a student belongs:  in 5 to 10 seconds by  asking a few simple questions</a:t>
            </a:r>
          </a:p>
        </p:txBody>
      </p:sp>
      <p:sp>
        <p:nvSpPr>
          <p:cNvPr id="9223" name="AutoShape 2" descr="http://t1.gstatic.com/images?q=tbn:ANd9GcRyTDVoWjrDpzZaTO4T9E0Aoa8-jrAi7Te4XOktyZVGDgvEYfHVyg"/>
          <p:cNvSpPr>
            <a:spLocks noChangeAspect="1" noChangeArrowheads="1"/>
          </p:cNvSpPr>
          <p:nvPr/>
        </p:nvSpPr>
        <p:spPr bwMode="auto">
          <a:xfrm>
            <a:off x="77788" y="-731838"/>
            <a:ext cx="1524000" cy="152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30188" y="1066800"/>
            <a:ext cx="8683625" cy="73025"/>
            <a:chOff x="0" y="0"/>
            <a:chExt cx="5470" cy="46"/>
          </a:xfrm>
        </p:grpSpPr>
        <p:sp>
          <p:nvSpPr>
            <p:cNvPr id="9227" name="Rectangle 2"/>
            <p:cNvSpPr>
              <a:spLocks/>
            </p:cNvSpPr>
            <p:nvPr/>
          </p:nvSpPr>
          <p:spPr bwMode="auto">
            <a:xfrm>
              <a:off x="0" y="0"/>
              <a:ext cx="5470" cy="46"/>
            </a:xfrm>
            <a:prstGeom prst="rect">
              <a:avLst/>
            </a:prstGeom>
            <a:solidFill>
              <a:srgbClr val="262699"/>
            </a:solidFill>
            <a:ln w="12700">
              <a:solidFill>
                <a:srgbClr val="7878DE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b="1" i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endParaRPr>
            </a:p>
          </p:txBody>
        </p:sp>
        <p:sp>
          <p:nvSpPr>
            <p:cNvPr id="9228" name="Rectangle 3"/>
            <p:cNvSpPr>
              <a:spLocks/>
            </p:cNvSpPr>
            <p:nvPr/>
          </p:nvSpPr>
          <p:spPr bwMode="auto">
            <a:xfrm>
              <a:off x="0" y="0"/>
              <a:ext cx="5470" cy="4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 b="1" i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endParaRPr>
            </a:p>
          </p:txBody>
        </p:sp>
      </p:grpSp>
      <p:sp>
        <p:nvSpPr>
          <p:cNvPr id="9226" name="Text Box 5"/>
          <p:cNvSpPr txBox="1">
            <a:spLocks noChangeArrowheads="1"/>
          </p:cNvSpPr>
          <p:nvPr/>
        </p:nvSpPr>
        <p:spPr bwMode="auto">
          <a:xfrm>
            <a:off x="2029747" y="228600"/>
            <a:ext cx="4722448" cy="64376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marL="342900" indent="-342900" algn="ctr" defTabSz="1257300">
              <a:tabLst>
                <a:tab pos="4114800" algn="l"/>
                <a:tab pos="6343650" algn="l"/>
              </a:tabLst>
            </a:pPr>
            <a:r>
              <a:rPr lang="en-US" sz="3600" b="1" dirty="0" smtClean="0">
                <a:solidFill>
                  <a:srgbClr val="0070C0"/>
                </a:solidFill>
                <a:latin typeface="Helvetica Neue"/>
                <a:sym typeface="Helvetica Neue"/>
              </a:rPr>
              <a:t>Survey Methodology</a:t>
            </a:r>
            <a:endParaRPr lang="en-US" sz="3600" b="1" dirty="0">
              <a:solidFill>
                <a:srgbClr val="0070C0"/>
              </a:solidFill>
              <a:latin typeface="Helvetica Neue"/>
              <a:sym typeface="Helvetica Neue"/>
            </a:endParaRPr>
          </a:p>
        </p:txBody>
      </p:sp>
      <p:pic>
        <p:nvPicPr>
          <p:cNvPr id="24578" name="Picture 2" descr="https://encrypted-tbn1.google.com/images?q=tbn:ANd9GcSoF6_Z1oh3mq3Mu8_vPLBGlSjmlEwHzw9KbAh4uOvoGNxA6t24-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5945" y="1554024"/>
            <a:ext cx="3192855" cy="25798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905717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2971800" y="2819400"/>
            <a:ext cx="2587752" cy="1143000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/>
              <a:t>Next Steps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0A67E1BB-5E33-4F35-B312-37A6B745447A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1000"/>
            <a:ext cx="2245649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8633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2057400"/>
            <a:ext cx="8610600" cy="4343400"/>
          </a:xfrm>
        </p:spPr>
        <p:txBody>
          <a:bodyPr/>
          <a:lstStyle/>
          <a:p>
            <a:pPr>
              <a:buFont typeface="Wingdings" pitchFamily="2" charset="2"/>
              <a:buChar char="Ø"/>
              <a:defRPr/>
            </a:pPr>
            <a:r>
              <a:rPr lang="en-US" sz="2000" dirty="0" smtClean="0"/>
              <a:t>Implement Addressable Minds Messaging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1600" dirty="0" smtClean="0"/>
              <a:t>Call Center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1600" dirty="0" smtClean="0"/>
              <a:t>Web Site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1600" dirty="0" smtClean="0"/>
              <a:t>E-mails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1600" dirty="0" smtClean="0"/>
              <a:t>Brochures</a:t>
            </a:r>
          </a:p>
          <a:p>
            <a:pPr lvl="1">
              <a:buFont typeface="Wingdings" pitchFamily="2" charset="2"/>
              <a:buChar char="Ø"/>
              <a:defRPr/>
            </a:pPr>
            <a:endParaRPr lang="en-US" sz="1600" dirty="0" smtClean="0"/>
          </a:p>
          <a:p>
            <a:pPr>
              <a:buFont typeface="Wingdings" pitchFamily="2" charset="2"/>
              <a:buChar char="Ø"/>
              <a:defRPr/>
            </a:pPr>
            <a:r>
              <a:rPr lang="en-US" sz="2000" dirty="0" smtClean="0"/>
              <a:t>Establish Test &amp; Learn framework to: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en-US" sz="1600" dirty="0"/>
              <a:t>m</a:t>
            </a:r>
            <a:r>
              <a:rPr lang="en-US" sz="1600" dirty="0" smtClean="0"/>
              <a:t>easure lift from typing tool implementation and personalized messaging</a:t>
            </a:r>
            <a:endParaRPr lang="en-US" sz="1400" u="sng" dirty="0" smtClean="0"/>
          </a:p>
          <a:p>
            <a:pPr lvl="1">
              <a:buFont typeface="Wingdings" pitchFamily="2" charset="2"/>
              <a:buChar char="Ø"/>
              <a:defRPr/>
            </a:pPr>
            <a:r>
              <a:rPr lang="en-US" sz="1600" dirty="0" smtClean="0"/>
              <a:t>continue refinement of messaging for each segment</a:t>
            </a:r>
          </a:p>
          <a:p>
            <a:pPr lvl="1">
              <a:buFont typeface="Wingdings" pitchFamily="2" charset="2"/>
              <a:buChar char="Ø"/>
              <a:defRPr/>
            </a:pPr>
            <a:endParaRPr lang="en-US" sz="1600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400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400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smtClean="0"/>
              <a:t> </a:t>
            </a:r>
          </a:p>
        </p:txBody>
      </p:sp>
      <p:sp>
        <p:nvSpPr>
          <p:cNvPr id="31747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689975" cy="990600"/>
          </a:xfrm>
        </p:spPr>
        <p:txBody>
          <a:bodyPr/>
          <a:lstStyle/>
          <a:p>
            <a:r>
              <a:rPr lang="en-US" sz="3600" dirty="0" smtClean="0"/>
              <a:t>Next Steps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0A67E1BB-5E33-4F35-B312-37A6B745447A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1000"/>
            <a:ext cx="2245649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own Arrow 20"/>
          <p:cNvSpPr/>
          <p:nvPr/>
        </p:nvSpPr>
        <p:spPr bwMode="auto">
          <a:xfrm>
            <a:off x="4191000" y="4648200"/>
            <a:ext cx="228600" cy="228600"/>
          </a:xfrm>
          <a:prstGeom prst="downArrow">
            <a:avLst/>
          </a:prstGeom>
          <a:solidFill>
            <a:schemeClr val="tx1"/>
          </a:solidFill>
          <a:ln w="12700" cap="flat" cmpd="sng" algn="ctr">
            <a:solidFill>
              <a:schemeClr val="accent4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" name="Down Arrow 19"/>
          <p:cNvSpPr/>
          <p:nvPr/>
        </p:nvSpPr>
        <p:spPr bwMode="auto">
          <a:xfrm>
            <a:off x="4191000" y="2895600"/>
            <a:ext cx="228600" cy="457200"/>
          </a:xfrm>
          <a:prstGeom prst="downArrow">
            <a:avLst/>
          </a:prstGeom>
          <a:solidFill>
            <a:schemeClr val="tx1"/>
          </a:solidFill>
          <a:ln w="12700" cap="flat" cmpd="sng" algn="ctr">
            <a:solidFill>
              <a:schemeClr val="accent4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0181" name="Rectangle 16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 lIns="38100" tIns="38100" rIns="38100" bIns="38100"/>
          <a:lstStyle/>
          <a:p>
            <a:pPr eaLnBrk="1" hangingPunct="1"/>
            <a:r>
              <a:rPr lang="en-US" sz="3000" b="0" dirty="0" smtClean="0">
                <a:solidFill>
                  <a:schemeClr val="accent2">
                    <a:lumMod val="75000"/>
                  </a:schemeClr>
                </a:solidFill>
              </a:rPr>
              <a:t>Implementing Addressable Minds Messaging is a rapid process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457200" y="4876800"/>
            <a:ext cx="8305800" cy="1143000"/>
          </a:xfrm>
          <a:prstGeom prst="rect">
            <a:avLst/>
          </a:prstGeom>
          <a:noFill/>
          <a:ln w="127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488" tIns="44450" rIns="90488" bIns="44450"/>
          <a:lstStyle/>
          <a:p>
            <a:pPr marL="342900" indent="-342900" algn="ctr" defTabSz="1257300">
              <a:buClr>
                <a:srgbClr val="008000"/>
              </a:buClr>
              <a:buSzPct val="100000"/>
              <a:tabLst>
                <a:tab pos="4114800" algn="l"/>
                <a:tab pos="6343650" algn="l"/>
              </a:tabLst>
              <a:defRPr/>
            </a:pPr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09600" y="4953000"/>
            <a:ext cx="3352800" cy="10779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buClr>
                <a:srgbClr val="008000"/>
              </a:buClr>
              <a:buSzPct val="100000"/>
              <a:buFontTx/>
              <a:buChar char="-"/>
              <a:defRPr/>
            </a:pPr>
            <a:r>
              <a:rPr lang="en-US" sz="1600" dirty="0">
                <a:latin typeface="+mn-lt"/>
              </a:rPr>
              <a:t> Select Functions &amp; Staff</a:t>
            </a:r>
          </a:p>
          <a:p>
            <a:pPr>
              <a:buClr>
                <a:srgbClr val="008000"/>
              </a:buClr>
              <a:buSzPct val="100000"/>
              <a:defRPr/>
            </a:pPr>
            <a:r>
              <a:rPr lang="en-US" sz="1600" dirty="0" smtClean="0">
                <a:latin typeface="+mn-lt"/>
              </a:rPr>
              <a:t>- </a:t>
            </a:r>
            <a:r>
              <a:rPr lang="en-US" sz="1600" dirty="0">
                <a:latin typeface="+mn-lt"/>
              </a:rPr>
              <a:t>Set up training program</a:t>
            </a:r>
          </a:p>
          <a:p>
            <a:pPr>
              <a:buClr>
                <a:srgbClr val="008000"/>
              </a:buClr>
              <a:buSzPct val="100000"/>
              <a:buFontTx/>
              <a:buChar char="-"/>
              <a:defRPr/>
            </a:pPr>
            <a:r>
              <a:rPr lang="en-US" sz="1600" dirty="0">
                <a:latin typeface="+mn-lt"/>
              </a:rPr>
              <a:t> Build technology support </a:t>
            </a:r>
          </a:p>
          <a:p>
            <a:pPr>
              <a:buClr>
                <a:srgbClr val="008000"/>
              </a:buClr>
              <a:buSzPct val="100000"/>
              <a:buFontTx/>
              <a:buChar char="-"/>
              <a:defRPr/>
            </a:pPr>
            <a:r>
              <a:rPr lang="en-US" sz="1600" dirty="0">
                <a:latin typeface="+mn-lt"/>
              </a:rPr>
              <a:t> Create marketing collateral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24400" y="4876800"/>
            <a:ext cx="4114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8000"/>
              </a:buClr>
              <a:buSzPct val="100000"/>
              <a:buFontTx/>
              <a:buChar char="-"/>
              <a:defRPr/>
            </a:pPr>
            <a:r>
              <a:rPr lang="en-US" sz="1600" dirty="0">
                <a:latin typeface="+mn-lt"/>
              </a:rPr>
              <a:t> Establish &amp; measure benefits</a:t>
            </a:r>
          </a:p>
          <a:p>
            <a:pPr>
              <a:buClr>
                <a:srgbClr val="008000"/>
              </a:buClr>
              <a:buSzPct val="100000"/>
              <a:buFontTx/>
              <a:buChar char="-"/>
              <a:defRPr/>
            </a:pPr>
            <a:r>
              <a:rPr lang="en-US" sz="1600" dirty="0">
                <a:latin typeface="+mn-lt"/>
              </a:rPr>
              <a:t> Develop help desk support</a:t>
            </a:r>
          </a:p>
          <a:p>
            <a:pPr>
              <a:buClr>
                <a:srgbClr val="008000"/>
              </a:buClr>
              <a:buSzPct val="100000"/>
              <a:buFontTx/>
              <a:buChar char="-"/>
              <a:defRPr/>
            </a:pPr>
            <a:r>
              <a:rPr lang="en-US" sz="1600" dirty="0">
                <a:latin typeface="+mn-lt"/>
              </a:rPr>
              <a:t> Publish executive communications</a:t>
            </a:r>
          </a:p>
          <a:p>
            <a:pPr>
              <a:buClr>
                <a:srgbClr val="008000"/>
              </a:buClr>
              <a:buSzPct val="100000"/>
              <a:buFontTx/>
              <a:buChar char="-"/>
              <a:defRPr/>
            </a:pPr>
            <a:r>
              <a:rPr lang="en-US" sz="1600" dirty="0">
                <a:latin typeface="+mn-lt"/>
              </a:rPr>
              <a:t>Test vis-à-vis control </a:t>
            </a:r>
            <a:r>
              <a:rPr lang="en-US" sz="1600" dirty="0" smtClean="0">
                <a:latin typeface="+mn-lt"/>
              </a:rPr>
              <a:t>– track results</a:t>
            </a:r>
            <a:endParaRPr lang="en-US" sz="1600" dirty="0">
              <a:latin typeface="+mn-lt"/>
            </a:endParaRPr>
          </a:p>
          <a:p>
            <a:pPr>
              <a:buClr>
                <a:srgbClr val="008000"/>
              </a:buClr>
              <a:buSzPct val="100000"/>
              <a:defRPr/>
            </a:pPr>
            <a:endParaRPr lang="en-US" sz="1600" dirty="0">
              <a:latin typeface="+mn-lt"/>
            </a:endParaRPr>
          </a:p>
        </p:txBody>
      </p:sp>
      <p:sp>
        <p:nvSpPr>
          <p:cNvPr id="50193" name="TextBox 18"/>
          <p:cNvSpPr txBox="1">
            <a:spLocks noChangeArrowheads="1"/>
          </p:cNvSpPr>
          <p:nvPr/>
        </p:nvSpPr>
        <p:spPr bwMode="auto">
          <a:xfrm>
            <a:off x="2895600" y="3352800"/>
            <a:ext cx="2743200" cy="12926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 b="1" dirty="0" smtClean="0"/>
              <a:t>Communication Touch Points:</a:t>
            </a:r>
            <a:endParaRPr lang="en-US" sz="1300" dirty="0"/>
          </a:p>
          <a:p>
            <a:pPr>
              <a:buFontTx/>
              <a:buChar char="-"/>
            </a:pPr>
            <a:r>
              <a:rPr lang="en-US" sz="1300" b="1" dirty="0" smtClean="0"/>
              <a:t> Call Center</a:t>
            </a:r>
          </a:p>
          <a:p>
            <a:pPr>
              <a:buFontTx/>
              <a:buChar char="-"/>
            </a:pPr>
            <a:r>
              <a:rPr lang="en-US" sz="1300" b="1" dirty="0" smtClean="0"/>
              <a:t> Web Site</a:t>
            </a:r>
          </a:p>
          <a:p>
            <a:pPr>
              <a:buFontTx/>
              <a:buChar char="-"/>
            </a:pPr>
            <a:r>
              <a:rPr lang="en-US" sz="1300" b="1" dirty="0" smtClean="0"/>
              <a:t> E-Mails</a:t>
            </a:r>
            <a:endParaRPr lang="en-US" sz="1300" b="1" dirty="0"/>
          </a:p>
          <a:p>
            <a:pPr>
              <a:buFontTx/>
              <a:buChar char="-"/>
            </a:pPr>
            <a:r>
              <a:rPr lang="en-US" sz="1300" b="1" dirty="0" smtClean="0"/>
              <a:t> Brochures</a:t>
            </a:r>
          </a:p>
          <a:p>
            <a:pPr>
              <a:buFontTx/>
              <a:buChar char="-"/>
            </a:pPr>
            <a:r>
              <a:rPr lang="en-US" sz="1300" b="1" dirty="0" smtClean="0"/>
              <a:t>- Advertizing</a:t>
            </a:r>
            <a:endParaRPr lang="en-US" sz="1300" b="1" dirty="0"/>
          </a:p>
        </p:txBody>
      </p:sp>
      <p:graphicFrame>
        <p:nvGraphicFramePr>
          <p:cNvPr id="14" name="Diagram 13"/>
          <p:cNvGraphicFramePr/>
          <p:nvPr/>
        </p:nvGraphicFramePr>
        <p:xfrm>
          <a:off x="118750" y="457200"/>
          <a:ext cx="8839200" cy="429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8153400" cy="990600"/>
          </a:xfrm>
        </p:spPr>
        <p:txBody>
          <a:bodyPr/>
          <a:lstStyle/>
          <a:p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Implement Addressable Minds Segment Messaging</a:t>
            </a:r>
            <a:b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153400" cy="4495800"/>
          </a:xfrm>
        </p:spPr>
        <p:txBody>
          <a:bodyPr/>
          <a:lstStyle/>
          <a:p>
            <a:r>
              <a:rPr lang="en-US" dirty="0" smtClean="0"/>
              <a:t>Call Center Admissions Rep</a:t>
            </a:r>
          </a:p>
          <a:p>
            <a:endParaRPr lang="en-US" dirty="0" smtClean="0"/>
          </a:p>
          <a:p>
            <a:r>
              <a:rPr lang="en-US" dirty="0" smtClean="0"/>
              <a:t>Web Site Prospect</a:t>
            </a:r>
          </a:p>
          <a:p>
            <a:endParaRPr lang="en-US" dirty="0" smtClean="0"/>
          </a:p>
          <a:p>
            <a:pPr lvl="1">
              <a:buNone/>
            </a:pPr>
            <a:r>
              <a:rPr lang="en-US" dirty="0" smtClean="0"/>
              <a:t>1 - Identify the prospect’s Addressable Minds segment membership</a:t>
            </a:r>
          </a:p>
          <a:p>
            <a:pPr lvl="1">
              <a:buNone/>
            </a:pPr>
            <a:r>
              <a:rPr lang="en-US" dirty="0" smtClean="0"/>
              <a:t>2 - Use segment specific messaging when communicating with that prospect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0A67E1BB-5E33-4F35-B312-37A6B745447A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5" name="Picture 4" descr="C:\Documents and Settings\Steve Onufrey\Local Settings\Temporary Internet Files\Content.IE5\LZU1DZT8\MPj04383830000[1].jpg"/>
          <p:cNvPicPr>
            <a:picLocks noChangeAspect="1" noChangeArrowheads="1"/>
          </p:cNvPicPr>
          <p:nvPr/>
        </p:nvPicPr>
        <p:blipFill>
          <a:blip r:embed="rId2" cstate="print"/>
          <a:srcRect l="11429" t="12161" r="5714"/>
          <a:stretch>
            <a:fillRect/>
          </a:stretch>
        </p:blipFill>
        <p:spPr bwMode="auto">
          <a:xfrm>
            <a:off x="5791200" y="1183007"/>
            <a:ext cx="1371600" cy="95059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>
            <a:outerShdw blurRad="177800" dist="50800" dir="5400000" sx="103000" sy="103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6" name="Picture 5" descr="woman on compu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28058" y="2286000"/>
            <a:ext cx="877342" cy="124777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65100" dist="38100" dir="2700000" sx="103000" sy="103000" algn="tl" rotWithShape="0">
              <a:prstClr val="black">
                <a:alpha val="26000"/>
              </a:prst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0A67E1BB-5E33-4F35-B312-37A6B745447A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304800"/>
            <a:ext cx="4974991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124200"/>
            <a:ext cx="3581400" cy="34379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177800" dist="38100" dir="2700000" sx="102000" sy="102000" algn="tl" rotWithShape="0">
              <a:srgbClr val="000000">
                <a:alpha val="25000"/>
              </a:srgbClr>
            </a:outerShdw>
          </a:effectLst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257800" y="5410200"/>
          <a:ext cx="2895600" cy="39624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895600"/>
              </a:tblGrid>
              <a:tr h="3962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sng" strike="noStrike" dirty="0">
                          <a:solidFill>
                            <a:srgbClr val="0070C0"/>
                          </a:solidFill>
                          <a:latin typeface="Calibri"/>
                          <a:hlinkClick r:id="rId4"/>
                        </a:rPr>
                        <a:t>Typing tool Link</a:t>
                      </a:r>
                      <a:endParaRPr lang="en-US" sz="2000" b="0" i="0" u="sng" strike="noStrike" dirty="0">
                        <a:solidFill>
                          <a:srgbClr val="0070C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9" descr="C:\Documents and Settings\Steve Onufrey\Local Settings\Temporary Internet Files\Content.IE5\LZU1DZT8\MPj04383830000[1].jpg"/>
          <p:cNvPicPr>
            <a:picLocks noChangeAspect="1" noChangeArrowheads="1"/>
          </p:cNvPicPr>
          <p:nvPr/>
        </p:nvPicPr>
        <p:blipFill>
          <a:blip r:embed="rId5" cstate="print"/>
          <a:srcRect l="11429" t="12161" r="5714"/>
          <a:stretch>
            <a:fillRect/>
          </a:stretch>
        </p:blipFill>
        <p:spPr bwMode="auto">
          <a:xfrm>
            <a:off x="5181600" y="3124200"/>
            <a:ext cx="2057400" cy="13716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woman on compute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1981200" y="381000"/>
            <a:ext cx="1524000" cy="215715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C:\Users\Steve\AppData\Local\Microsoft\Windows\Temporary Internet Files\Content.IE5\8DH6DOET\MP900442182[1].jpg"/>
          <p:cNvPicPr>
            <a:picLocks noChangeAspect="1" noChangeArrowheads="1"/>
          </p:cNvPicPr>
          <p:nvPr/>
        </p:nvPicPr>
        <p:blipFill>
          <a:blip r:embed="rId7" cstate="print"/>
          <a:srcRect l="8302" t="12500" r="8302"/>
          <a:stretch>
            <a:fillRect/>
          </a:stretch>
        </p:blipFill>
        <p:spPr bwMode="auto">
          <a:xfrm>
            <a:off x="2743200" y="3276600"/>
            <a:ext cx="1530046" cy="102512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0A67E1BB-5E33-4F35-B312-37A6B745447A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8750" t="10800" r="36000" b="1200"/>
          <a:stretch>
            <a:fillRect/>
          </a:stretch>
        </p:blipFill>
        <p:spPr bwMode="auto">
          <a:xfrm>
            <a:off x="762000" y="152400"/>
            <a:ext cx="5140729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2057400"/>
            <a:ext cx="2743200" cy="1428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Straight Arrow Connector 6"/>
          <p:cNvCxnSpPr/>
          <p:nvPr/>
        </p:nvCxnSpPr>
        <p:spPr>
          <a:xfrm flipH="1">
            <a:off x="5715000" y="3352800"/>
            <a:ext cx="533400" cy="1066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3733800"/>
            <a:ext cx="2151950" cy="20657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1" name="Straight Arrow Connector 10"/>
          <p:cNvCxnSpPr/>
          <p:nvPr/>
        </p:nvCxnSpPr>
        <p:spPr>
          <a:xfrm flipH="1">
            <a:off x="5791200" y="4953000"/>
            <a:ext cx="533400" cy="533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0A67E1BB-5E33-4F35-B312-37A6B745447A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6000" t="9600" r="26250"/>
          <a:stretch>
            <a:fillRect/>
          </a:stretch>
        </p:blipFill>
        <p:spPr bwMode="auto">
          <a:xfrm>
            <a:off x="533400" y="152400"/>
            <a:ext cx="5791200" cy="593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2000" t="18000" r="39000" b="22800"/>
          <a:stretch>
            <a:fillRect/>
          </a:stretch>
        </p:blipFill>
        <p:spPr bwMode="auto">
          <a:xfrm>
            <a:off x="6477000" y="2362200"/>
            <a:ext cx="2139778" cy="161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159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4114800"/>
            <a:ext cx="2209800" cy="1150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2971800" y="2819400"/>
            <a:ext cx="2587752" cy="1143000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/>
              <a:t>Appendix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0A67E1BB-5E33-4F35-B312-37A6B745447A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1000"/>
            <a:ext cx="2245649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810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304799" y="1600200"/>
            <a:ext cx="8646449" cy="12954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7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  <a:defRPr/>
            </a:pPr>
            <a:r>
              <a:rPr lang="en-US" sz="1600" dirty="0" smtClean="0"/>
              <a:t>‘Internet’ is the #1 source for college research, followed by family/friends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US" sz="1600" dirty="0" smtClean="0"/>
              <a:t>Males cited endorsements as a source at a higher rate than females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smtClean="0"/>
              <a:t> </a:t>
            </a:r>
          </a:p>
        </p:txBody>
      </p:sp>
      <p:sp>
        <p:nvSpPr>
          <p:cNvPr id="26627" name="Title 1"/>
          <p:cNvSpPr txBox="1">
            <a:spLocks/>
          </p:cNvSpPr>
          <p:nvPr/>
        </p:nvSpPr>
        <p:spPr bwMode="auto">
          <a:xfrm>
            <a:off x="0" y="-152400"/>
            <a:ext cx="86899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dirty="0" smtClean="0">
                <a:solidFill>
                  <a:schemeClr val="tx2"/>
                </a:solidFill>
              </a:rPr>
              <a:t> </a:t>
            </a:r>
          </a:p>
          <a:p>
            <a:r>
              <a:rPr lang="en-US" sz="3200" dirty="0" smtClean="0">
                <a:solidFill>
                  <a:schemeClr val="tx2"/>
                </a:solidFill>
              </a:rPr>
              <a:t>Top 3 Sources – </a:t>
            </a:r>
          </a:p>
          <a:p>
            <a:r>
              <a:rPr lang="en-US" sz="3200" dirty="0" smtClean="0">
                <a:solidFill>
                  <a:schemeClr val="tx2"/>
                </a:solidFill>
              </a:rPr>
              <a:t>Segment vs Gender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8788" y="2590800"/>
            <a:ext cx="7924800" cy="3568700"/>
          </a:xfrm>
        </p:spPr>
        <p:txBody>
          <a:bodyPr/>
          <a:lstStyle/>
          <a:p>
            <a:pPr>
              <a:defRPr/>
            </a:pPr>
            <a:endParaRPr lang="en-US" sz="2400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000" dirty="0" smtClean="0"/>
          </a:p>
        </p:txBody>
      </p:sp>
      <p:sp>
        <p:nvSpPr>
          <p:cNvPr id="26629" name="TextBox 9"/>
          <p:cNvSpPr txBox="1">
            <a:spLocks noChangeArrowheads="1"/>
          </p:cNvSpPr>
          <p:nvPr/>
        </p:nvSpPr>
        <p:spPr bwMode="auto">
          <a:xfrm>
            <a:off x="609600" y="2819400"/>
            <a:ext cx="2438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u="sng" dirty="0" smtClean="0"/>
              <a:t>Sources by Segment</a:t>
            </a:r>
            <a:endParaRPr lang="en-US" sz="1600" b="1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0A67E1BB-5E33-4F35-B312-37A6B745447A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5943599" y="2785646"/>
            <a:ext cx="33528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u="sng" dirty="0" smtClean="0"/>
              <a:t>Sources by Gender</a:t>
            </a:r>
            <a:endParaRPr lang="en-US" sz="1600" b="1" u="sng" dirty="0"/>
          </a:p>
        </p:txBody>
      </p:sp>
      <p:sp>
        <p:nvSpPr>
          <p:cNvPr id="5" name="Rectangle 4"/>
          <p:cNvSpPr/>
          <p:nvPr/>
        </p:nvSpPr>
        <p:spPr>
          <a:xfrm>
            <a:off x="1600200" y="631221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 smtClean="0"/>
              <a:t>Q</a:t>
            </a:r>
            <a:r>
              <a:rPr lang="en-US" sz="1400" i="1" dirty="0"/>
              <a:t>:  What are your top three sources you use to research distance education colleges or Universities?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1000"/>
            <a:ext cx="2245649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0" y="3124200"/>
            <a:ext cx="4572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24200"/>
            <a:ext cx="4572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6559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304799" y="1600200"/>
            <a:ext cx="8646449" cy="12954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7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  <a:defRPr/>
            </a:pPr>
            <a:r>
              <a:rPr lang="en-US" sz="1800" dirty="0" smtClean="0"/>
              <a:t>Career advancement with current or new employer is the key factor for ‘Career’ segment students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dirty="0" smtClean="0"/>
              <a:t> </a:t>
            </a:r>
          </a:p>
        </p:txBody>
      </p:sp>
      <p:sp>
        <p:nvSpPr>
          <p:cNvPr id="26627" name="Title 1"/>
          <p:cNvSpPr txBox="1">
            <a:spLocks/>
          </p:cNvSpPr>
          <p:nvPr/>
        </p:nvSpPr>
        <p:spPr bwMode="auto">
          <a:xfrm>
            <a:off x="0" y="-152400"/>
            <a:ext cx="86899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dirty="0" smtClean="0">
                <a:solidFill>
                  <a:schemeClr val="tx2"/>
                </a:solidFill>
              </a:rPr>
              <a:t> </a:t>
            </a:r>
          </a:p>
          <a:p>
            <a:r>
              <a:rPr lang="en-US" sz="3200" dirty="0" smtClean="0">
                <a:solidFill>
                  <a:schemeClr val="tx2"/>
                </a:solidFill>
              </a:rPr>
              <a:t>Reason for Furthering Education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8788" y="2590800"/>
            <a:ext cx="7924800" cy="3568700"/>
          </a:xfrm>
        </p:spPr>
        <p:txBody>
          <a:bodyPr/>
          <a:lstStyle/>
          <a:p>
            <a:pPr>
              <a:defRPr/>
            </a:pPr>
            <a:endParaRPr lang="en-US" sz="2400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sz="2000" dirty="0" smtClean="0"/>
          </a:p>
        </p:txBody>
      </p:sp>
      <p:sp>
        <p:nvSpPr>
          <p:cNvPr id="26629" name="TextBox 9"/>
          <p:cNvSpPr txBox="1">
            <a:spLocks noChangeArrowheads="1"/>
          </p:cNvSpPr>
          <p:nvPr/>
        </p:nvSpPr>
        <p:spPr bwMode="auto">
          <a:xfrm>
            <a:off x="2667000" y="2895600"/>
            <a:ext cx="2438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u="sng" dirty="0" smtClean="0"/>
              <a:t>‘Reason’ by Segment</a:t>
            </a:r>
            <a:endParaRPr lang="en-US" sz="1600" b="1" u="sng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0A67E1BB-5E33-4F35-B312-37A6B745447A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84971" y="645145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 smtClean="0"/>
              <a:t>Q</a:t>
            </a:r>
            <a:r>
              <a:rPr lang="en-US" sz="1400" i="1" dirty="0"/>
              <a:t>:  Why do you wish to further your education?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1000"/>
            <a:ext cx="2245649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8" y="3233737"/>
            <a:ext cx="5334001" cy="320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3543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4876800"/>
            <a:ext cx="7772400" cy="1066800"/>
          </a:xfrm>
          <a:solidFill>
            <a:srgbClr val="FFCC99"/>
          </a:solidFill>
          <a:ln/>
          <a:scene3d>
            <a:camera prst="orthographicFront"/>
            <a:lightRig rig="threePt" dir="t"/>
          </a:scene3d>
          <a:sp3d prstMaterial="metal">
            <a:bevelT/>
          </a:sp3d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cs typeface="Arial" pitchFamily="34" charset="0"/>
              </a:rPr>
              <a:t>That everyone in your school knows </a:t>
            </a:r>
            <a:r>
              <a:rPr lang="en-US" sz="2400" u="sng" dirty="0" smtClean="0">
                <a:cs typeface="Arial" pitchFamily="34" charset="0"/>
              </a:rPr>
              <a:t>exactly</a:t>
            </a:r>
            <a:r>
              <a:rPr lang="en-US" sz="2400" dirty="0" smtClean="0">
                <a:cs typeface="Arial" pitchFamily="34" charset="0"/>
              </a:rPr>
              <a:t> what to say at every student contact  point…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30188" y="1066800"/>
            <a:ext cx="8683625" cy="73025"/>
            <a:chOff x="0" y="0"/>
            <a:chExt cx="5470" cy="46"/>
          </a:xfrm>
        </p:grpSpPr>
        <p:sp>
          <p:nvSpPr>
            <p:cNvPr id="10250" name="Rectangle 2"/>
            <p:cNvSpPr>
              <a:spLocks/>
            </p:cNvSpPr>
            <p:nvPr/>
          </p:nvSpPr>
          <p:spPr bwMode="auto">
            <a:xfrm>
              <a:off x="0" y="0"/>
              <a:ext cx="5470" cy="46"/>
            </a:xfrm>
            <a:prstGeom prst="rect">
              <a:avLst/>
            </a:prstGeom>
            <a:solidFill>
              <a:srgbClr val="262699"/>
            </a:solidFill>
            <a:ln w="12700">
              <a:solidFill>
                <a:srgbClr val="7878DE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b="1" i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endParaRPr>
            </a:p>
          </p:txBody>
        </p:sp>
        <p:sp>
          <p:nvSpPr>
            <p:cNvPr id="10251" name="Rectangle 3"/>
            <p:cNvSpPr>
              <a:spLocks/>
            </p:cNvSpPr>
            <p:nvPr/>
          </p:nvSpPr>
          <p:spPr bwMode="auto">
            <a:xfrm>
              <a:off x="0" y="0"/>
              <a:ext cx="5470" cy="4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 b="1" i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endParaRPr>
            </a:p>
          </p:txBody>
        </p:sp>
      </p:grpSp>
      <p:sp>
        <p:nvSpPr>
          <p:cNvPr id="10249" name="Text Box 5"/>
          <p:cNvSpPr txBox="1">
            <a:spLocks noChangeArrowheads="1"/>
          </p:cNvSpPr>
          <p:nvPr/>
        </p:nvSpPr>
        <p:spPr bwMode="auto">
          <a:xfrm>
            <a:off x="304800" y="304800"/>
            <a:ext cx="182808" cy="76687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marL="342900" indent="-342900" defTabSz="1257300">
              <a:tabLst>
                <a:tab pos="4114800" algn="l"/>
                <a:tab pos="6343650" algn="l"/>
              </a:tabLst>
            </a:pPr>
            <a:endParaRPr lang="en-US" sz="4400" b="1" dirty="0">
              <a:solidFill>
                <a:srgbClr val="333399"/>
              </a:solidFill>
              <a:latin typeface="Helvetica Neue"/>
              <a:sym typeface="Helvetica Neue"/>
            </a:endParaRPr>
          </a:p>
        </p:txBody>
      </p:sp>
      <p:pic>
        <p:nvPicPr>
          <p:cNvPr id="22530" name="Picture 2" descr="https://encrypted-tbn2.google.com/images?q=tbn:ANd9GcTvxx1fDvuDLA2aA1qV5Y-YBXvJcfriKpk5CMN5dyqTHXU89D00c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905000"/>
            <a:ext cx="3740044" cy="2488831"/>
          </a:xfrm>
          <a:prstGeom prst="rect">
            <a:avLst/>
          </a:prstGeom>
          <a:noFill/>
        </p:spPr>
      </p:pic>
      <p:sp>
        <p:nvSpPr>
          <p:cNvPr id="10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817687" y="6248400"/>
            <a:ext cx="5421313" cy="365125"/>
          </a:xfrm>
        </p:spPr>
        <p:txBody>
          <a:bodyPr/>
          <a:lstStyle/>
          <a:p>
            <a:pPr algn="ctr">
              <a:defRPr/>
            </a:pPr>
            <a:r>
              <a:rPr lang="en-US" sz="1600" b="1" dirty="0" smtClean="0">
                <a:solidFill>
                  <a:srgbClr val="0070C0"/>
                </a:solidFill>
                <a:latin typeface="Calibri" pitchFamily="34" charset="0"/>
              </a:rPr>
              <a:t>Exactly what to say, How to say it and To Whom</a:t>
            </a:r>
            <a:endParaRPr lang="en-US" sz="16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029747" y="228600"/>
            <a:ext cx="4722448" cy="64376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marL="342900" indent="-342900" algn="ctr" defTabSz="1257300">
              <a:tabLst>
                <a:tab pos="4114800" algn="l"/>
                <a:tab pos="6343650" algn="l"/>
              </a:tabLst>
            </a:pPr>
            <a:r>
              <a:rPr lang="en-US" sz="3600" b="1" dirty="0" smtClean="0">
                <a:solidFill>
                  <a:srgbClr val="0070C0"/>
                </a:solidFill>
                <a:latin typeface="Helvetica Neue"/>
                <a:sym typeface="Helvetica Neue"/>
              </a:rPr>
              <a:t>Survey Methodology</a:t>
            </a:r>
            <a:endParaRPr lang="en-US" sz="3600" b="1" dirty="0">
              <a:solidFill>
                <a:srgbClr val="0070C0"/>
              </a:solidFill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14214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1447800" y="3505200"/>
            <a:ext cx="6248400" cy="2057400"/>
          </a:xfrm>
          <a:solidFill>
            <a:srgbClr val="FFCCFF"/>
          </a:solidFill>
          <a:ln/>
          <a:scene3d>
            <a:camera prst="orthographicFront"/>
            <a:lightRig rig="threePt" dir="t"/>
          </a:scene3d>
          <a:sp3d prstMaterial="metal">
            <a:bevelT/>
          </a:sp3d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700" dirty="0" smtClean="0">
                <a:cs typeface="Arial" pitchFamily="34" charset="0"/>
              </a:rPr>
              <a:t/>
            </a:r>
            <a:br>
              <a:rPr lang="en-US" sz="2700" dirty="0" smtClean="0">
                <a:cs typeface="Arial" pitchFamily="34" charset="0"/>
              </a:rPr>
            </a:br>
            <a:r>
              <a:rPr lang="en-US" sz="2700" dirty="0" smtClean="0">
                <a:cs typeface="Arial" pitchFamily="34" charset="0"/>
              </a:rPr>
              <a:t>Increasing enrollments, retention and student satisfaction</a:t>
            </a:r>
            <a:br>
              <a:rPr lang="en-US" sz="2700" dirty="0" smtClean="0">
                <a:cs typeface="Arial" pitchFamily="34" charset="0"/>
              </a:rPr>
            </a:br>
            <a:r>
              <a:rPr lang="en-US" sz="2700" dirty="0" smtClean="0">
                <a:cs typeface="Arial" pitchFamily="34" charset="0"/>
              </a:rPr>
              <a:t>with an easy to use tool that is more cost effective than other marketing methods</a:t>
            </a:r>
            <a:br>
              <a:rPr lang="en-US" sz="2700" dirty="0" smtClean="0">
                <a:cs typeface="Arial" pitchFamily="34" charset="0"/>
              </a:rPr>
            </a:br>
            <a:r>
              <a:rPr lang="en-US" sz="2700" dirty="0" smtClean="0">
                <a:cs typeface="Arial" pitchFamily="34" charset="0"/>
              </a:rPr>
              <a:t/>
            </a:r>
            <a:br>
              <a:rPr lang="en-US" sz="2700" dirty="0" smtClean="0">
                <a:cs typeface="Arial" pitchFamily="34" charset="0"/>
              </a:rPr>
            </a:br>
            <a:endParaRPr lang="en-US" sz="2700" dirty="0" smtClean="0">
              <a:cs typeface="Arial" pitchFamily="34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30188" y="1066800"/>
            <a:ext cx="8683625" cy="73025"/>
            <a:chOff x="0" y="0"/>
            <a:chExt cx="5470" cy="46"/>
          </a:xfrm>
        </p:grpSpPr>
        <p:sp>
          <p:nvSpPr>
            <p:cNvPr id="11274" name="Rectangle 2"/>
            <p:cNvSpPr>
              <a:spLocks/>
            </p:cNvSpPr>
            <p:nvPr/>
          </p:nvSpPr>
          <p:spPr bwMode="auto">
            <a:xfrm>
              <a:off x="0" y="0"/>
              <a:ext cx="5470" cy="46"/>
            </a:xfrm>
            <a:prstGeom prst="rect">
              <a:avLst/>
            </a:prstGeom>
            <a:solidFill>
              <a:srgbClr val="262699"/>
            </a:solidFill>
            <a:ln w="12700">
              <a:solidFill>
                <a:srgbClr val="7878DE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b="1" i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endParaRPr>
            </a:p>
          </p:txBody>
        </p:sp>
        <p:sp>
          <p:nvSpPr>
            <p:cNvPr id="11275" name="Rectangle 3"/>
            <p:cNvSpPr>
              <a:spLocks/>
            </p:cNvSpPr>
            <p:nvPr/>
          </p:nvSpPr>
          <p:spPr bwMode="auto">
            <a:xfrm>
              <a:off x="0" y="0"/>
              <a:ext cx="5470" cy="4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 b="1" i="1">
                <a:solidFill>
                  <a:srgbClr val="000000"/>
                </a:solidFill>
                <a:latin typeface="Times New Roman" pitchFamily="18" charset="0"/>
                <a:sym typeface="Times New Roman" pitchFamily="18" charset="0"/>
              </a:endParaRPr>
            </a:p>
          </p:txBody>
        </p:sp>
      </p:grpSp>
      <p:pic>
        <p:nvPicPr>
          <p:cNvPr id="20482" name="Picture 2" descr="https://encrypted-tbn3.google.com/images?q=tbn:ANd9GcQEqASB6S5Bez6SVnSwO5NUzc_FiZicaf8FcQnjHjoPT_QwUCoiY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1371600"/>
            <a:ext cx="1996722" cy="1851039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505200" y="5791200"/>
            <a:ext cx="2505942" cy="369332"/>
          </a:xfrm>
          <a:prstGeom prst="rect">
            <a:avLst/>
          </a:prstGeom>
          <a:solidFill>
            <a:srgbClr val="E7B7E1"/>
          </a:solidFill>
          <a:scene3d>
            <a:camera prst="orthographicFront"/>
            <a:lightRig rig="threePt" dir="t"/>
          </a:scene3d>
          <a:sp3d contourW="12700" prstMaterial="metal">
            <a:bevelT/>
            <a:bevelB w="0" h="0"/>
            <a:contourClr>
              <a:schemeClr val="bg1"/>
            </a:contourClr>
          </a:sp3d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cs typeface="Arial" pitchFamily="34" charset="0"/>
              </a:rPr>
              <a:t>IT’S A “NO BRAINER!”</a:t>
            </a:r>
            <a:endParaRPr lang="en-US" dirty="0"/>
          </a:p>
        </p:txBody>
      </p:sp>
      <p:sp>
        <p:nvSpPr>
          <p:cNvPr id="11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600200" y="6248400"/>
            <a:ext cx="6172200" cy="365125"/>
          </a:xfrm>
        </p:spPr>
        <p:txBody>
          <a:bodyPr/>
          <a:lstStyle/>
          <a:p>
            <a:pPr algn="ctr">
              <a:defRPr/>
            </a:pPr>
            <a:r>
              <a:rPr lang="en-US" sz="1600" b="1" dirty="0" smtClean="0">
                <a:solidFill>
                  <a:srgbClr val="0070C0"/>
                </a:solidFill>
                <a:latin typeface="Calibri" pitchFamily="34" charset="0"/>
              </a:rPr>
              <a:t>Exactly what to say, How to say it and To Whom</a:t>
            </a:r>
            <a:endParaRPr lang="en-US" sz="16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029747" y="228600"/>
            <a:ext cx="4722448" cy="64376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marL="342900" indent="-342900" algn="ctr" defTabSz="1257300">
              <a:tabLst>
                <a:tab pos="4114800" algn="l"/>
                <a:tab pos="6343650" algn="l"/>
              </a:tabLst>
            </a:pPr>
            <a:r>
              <a:rPr lang="en-US" sz="3600" b="1" dirty="0" smtClean="0">
                <a:solidFill>
                  <a:srgbClr val="0070C0"/>
                </a:solidFill>
                <a:latin typeface="Helvetica Neue"/>
                <a:sym typeface="Helvetica Neue"/>
              </a:rPr>
              <a:t>Survey Methodology</a:t>
            </a:r>
            <a:endParaRPr lang="en-US" sz="3600" b="1" dirty="0">
              <a:solidFill>
                <a:srgbClr val="0070C0"/>
              </a:solidFill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12818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4"/>
          <p:cNvSpPr txBox="1">
            <a:spLocks noChangeArrowheads="1"/>
          </p:cNvSpPr>
          <p:nvPr/>
        </p:nvSpPr>
        <p:spPr bwMode="auto">
          <a:xfrm>
            <a:off x="2438400" y="2819400"/>
            <a:ext cx="420018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Helvetica Neue"/>
              </a:rPr>
              <a:t>Who</a:t>
            </a:r>
            <a:r>
              <a:rPr lang="en-US" sz="4000" b="1" dirty="0">
                <a:solidFill>
                  <a:schemeClr val="tx2"/>
                </a:solidFill>
              </a:rPr>
              <a:t>’</a:t>
            </a:r>
            <a:r>
              <a:rPr lang="en-US" sz="4000" b="1" dirty="0">
                <a:solidFill>
                  <a:schemeClr val="tx2"/>
                </a:solidFill>
                <a:latin typeface="Helvetica Neue"/>
              </a:rPr>
              <a:t>s </a:t>
            </a:r>
            <a:r>
              <a:rPr lang="en-US" sz="4000" b="1" dirty="0" smtClean="0">
                <a:solidFill>
                  <a:schemeClr val="tx2"/>
                </a:solidFill>
                <a:latin typeface="Helvetica Neue"/>
              </a:rPr>
              <a:t>Using </a:t>
            </a:r>
            <a:r>
              <a:rPr lang="en-US" sz="4000" b="1" dirty="0">
                <a:solidFill>
                  <a:schemeClr val="tx2"/>
                </a:solidFill>
                <a:latin typeface="Helvetica Neue"/>
              </a:rPr>
              <a:t>I</a:t>
            </a:r>
            <a:r>
              <a:rPr lang="en-US" sz="4000" b="1" dirty="0" smtClean="0">
                <a:solidFill>
                  <a:schemeClr val="tx2"/>
                </a:solidFill>
                <a:latin typeface="Helvetica Neue"/>
              </a:rPr>
              <a:t>t</a:t>
            </a:r>
            <a:r>
              <a:rPr lang="en-US" sz="4000" b="1" dirty="0">
                <a:solidFill>
                  <a:schemeClr val="tx2"/>
                </a:solidFill>
                <a:latin typeface="Helvetica Neue"/>
              </a:rPr>
              <a:t>? </a:t>
            </a:r>
            <a:endParaRPr lang="en-US" sz="4000" dirty="0">
              <a:solidFill>
                <a:schemeClr val="tx2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463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538" y="457200"/>
            <a:ext cx="9034462" cy="589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6"/>
          <p:cNvSpPr>
            <a:spLocks/>
          </p:cNvSpPr>
          <p:nvPr/>
        </p:nvSpPr>
        <p:spPr bwMode="auto">
          <a:xfrm>
            <a:off x="914400" y="6629400"/>
            <a:ext cx="7162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endParaRPr lang="en-US" sz="1400" i="1" dirty="0">
              <a:solidFill>
                <a:srgbClr val="22228B"/>
              </a:solidFill>
              <a:latin typeface="Calibri" pitchFamily="34" charset="0"/>
              <a:sym typeface="Arial" charset="0"/>
            </a:endParaRPr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905000" y="6340475"/>
            <a:ext cx="5421313" cy="365125"/>
          </a:xfrm>
        </p:spPr>
        <p:txBody>
          <a:bodyPr/>
          <a:lstStyle/>
          <a:p>
            <a:pPr algn="ctr">
              <a:defRPr/>
            </a:pPr>
            <a:r>
              <a:rPr lang="en-US" sz="1600" b="1" dirty="0" smtClean="0">
                <a:solidFill>
                  <a:srgbClr val="0070C0"/>
                </a:solidFill>
                <a:latin typeface="Calibri" pitchFamily="34" charset="0"/>
              </a:rPr>
              <a:t>Exactly what to say, How to say it and To Whom</a:t>
            </a:r>
            <a:endParaRPr lang="en-US" sz="1600" b="1" dirty="0">
              <a:solidFill>
                <a:srgbClr val="0070C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62528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chemeClr val="tx2"/>
                </a:solidFill>
                <a:latin typeface="Helvetica Neue"/>
              </a:rPr>
              <a:t>Academic Portfolio</a:t>
            </a:r>
            <a:br>
              <a:rPr lang="en-US" sz="4000" b="1" dirty="0" smtClean="0">
                <a:solidFill>
                  <a:schemeClr val="tx2"/>
                </a:solidFill>
                <a:latin typeface="Helvetica Neue"/>
              </a:rPr>
            </a:br>
            <a:r>
              <a:rPr lang="en-US" sz="3200" b="1" dirty="0" smtClean="0">
                <a:solidFill>
                  <a:schemeClr val="tx2"/>
                </a:solidFill>
                <a:latin typeface="Helvetica Neue"/>
              </a:rPr>
              <a:t>Beginning To Grow</a:t>
            </a:r>
            <a:endParaRPr lang="en-US" sz="3200" b="1" dirty="0">
              <a:solidFill>
                <a:schemeClr val="tx2"/>
              </a:solidFill>
              <a:latin typeface="Helvetica Neue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 fontScale="25000" lnSpcReduction="20000"/>
          </a:bodyPr>
          <a:lstStyle/>
          <a:p>
            <a:pPr>
              <a:defRPr/>
            </a:pPr>
            <a:r>
              <a:rPr lang="en-US" smtClean="0"/>
              <a:t>© 2011 iNovum LLC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450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137" t="13469" r="66092" b="76429"/>
          <a:stretch>
            <a:fillRect/>
          </a:stretch>
        </p:blipFill>
        <p:spPr bwMode="auto">
          <a:xfrm>
            <a:off x="3657600" y="35814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 descr="Pace University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200400"/>
            <a:ext cx="2895600" cy="247605"/>
          </a:xfrm>
          <a:prstGeom prst="rect">
            <a:avLst/>
          </a:prstGeom>
          <a:noFill/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4" cstate="print"/>
          <a:srcRect l="12884" t="18367" r="68961" b="69388"/>
          <a:stretch>
            <a:fillRect/>
          </a:stretch>
        </p:blipFill>
        <p:spPr bwMode="auto">
          <a:xfrm>
            <a:off x="1066800" y="1752600"/>
            <a:ext cx="1981200" cy="766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8" descr="National University Homep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4572000"/>
            <a:ext cx="1971675" cy="6953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</p:pic>
      <p:pic>
        <p:nvPicPr>
          <p:cNvPr id="45065" name="Picture 9"/>
          <p:cNvPicPr>
            <a:picLocks noChangeAspect="1" noChangeArrowheads="1"/>
          </p:cNvPicPr>
          <p:nvPr/>
        </p:nvPicPr>
        <p:blipFill>
          <a:blip r:embed="rId6" cstate="print"/>
          <a:srcRect l="13470" t="13542" r="67789" b="71875"/>
          <a:stretch>
            <a:fillRect/>
          </a:stretch>
        </p:blipFill>
        <p:spPr bwMode="auto">
          <a:xfrm>
            <a:off x="762000" y="4114800"/>
            <a:ext cx="1752600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7" name="Picture 11" descr="http://www.mcpherson.edu/templates/images/logo-MC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5410200"/>
            <a:ext cx="2590800" cy="4000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</p:pic>
      <p:pic>
        <p:nvPicPr>
          <p:cNvPr id="45068" name="Picture 12"/>
          <p:cNvPicPr>
            <a:picLocks noChangeAspect="1" noChangeArrowheads="1"/>
          </p:cNvPicPr>
          <p:nvPr/>
        </p:nvPicPr>
        <p:blipFill>
          <a:blip r:embed="rId8" cstate="print"/>
          <a:srcRect l="12518" t="15625" r="67570" b="71875"/>
          <a:stretch>
            <a:fillRect/>
          </a:stretch>
        </p:blipFill>
        <p:spPr bwMode="auto">
          <a:xfrm>
            <a:off x="5943600" y="1676400"/>
            <a:ext cx="2590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70" name="Picture 14" descr="California InterContinental University Log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43600" y="5638800"/>
            <a:ext cx="2667000" cy="177126"/>
          </a:xfrm>
          <a:prstGeom prst="rect">
            <a:avLst/>
          </a:prstGeom>
          <a:noFill/>
        </p:spPr>
      </p:pic>
      <p:sp>
        <p:nvSpPr>
          <p:cNvPr id="56322" name="AutoShape 2" descr="data:image/jpeg;base64,/9j/4AAQSkZJRgABAQAAAQABAAD/2wCEAAkGBwgHBgkIBwgKCgkLDRYPDQwMDRsUFRAWIB0iIiAdHx8kKDQsJCYxJx8fLT0tMTU3Ojo6Iys/RD84QzQ5OjcBCgoKDQwNGg8PGjclHyU3Nzc3Nzc3Nzc3Nzc3Nzc3Nzc3Nzc3Nzc3Nzc3Nzc3Nzc3Nzc3Nzc3Nzc3Nzc3Nzc3N//AABEIAKAAoAMBIgACEQEDEQH/xAAcAAABBAMBAAAAAAAAAAAAAAAAAQYHCAIDBQT/xABGEAABAgQDBQQGBgcGBwAAAAABAgMABAURBhIxByFBUXETYYGRFCIyobHRFUJScoKSIzNDYqLBwiRFg5Ph8BY0RFNVY7L/xAAZAQACAwEAAAAAAAAAAAAAAAAAAwECBAX/xAA3EQABAwEFBAgEBQUAAAAAAAABAAIDEQQSITFBE1FxgQUiMmGRocHRQrHh8BQjMzRSFVOCkvH/2gAMAwEAAhEDEQA/AJxggggQiCCCBCIIIIEIghLwX3QISwQl4M0CEsEJeFgQiCCCBCIIIIEIggggQiCCCBCxMF4DCRCEohYQQsCEQkBjk1uvSlIl1uzDqE5B6xUoBKephcszIm3nlS1pcaBdRxSUAqWoADUmODWcW0ykMlyYfbQjgtxeVJ6cT4REWLNqM5UFuM0cdm1p6S6N/wCBHDqfKGbT5CpYmqig0pcxM2BdeecNmxwJPDoIWWTvYZJDs2d+fsFbqA0GJUpVbbDKN3TJNPTKuBaAQnzVv90Npza7UlPXElLpt9Uzayr3AfCHdhnZTIS7SHKkgTbvFb6bJ/Ci+4dd8OufwnR2qa62JNgoCd6C0nKocrARkIgul2zc8DUup4D6JoLq0vAHuFVxcBbQW8QqUy8hTLzeXtGnFZrA7gpKuIv3XiQxpFcsDy5ktoU1KSqlKZYD7YJ+yCLA9N0WMQLISDyjTF1JXRtJLaAiuYrolvqQCc1lBBBGpLRBBBEoSQQl90I44ltBUshKRqSdIqSAKlCzghu1XGFKpakiZmG283sl1wIv5746VJqjFUY7WWUCLAghQIIOhBHCEstUT3XWn74q5jcBUhe8wkKYSHqiUQXHOC9hDG2h42lqBJltH6R9y4baCrFw/wAkjifCFSy3KACpOQ3qzW14LdjXG8lQJUkrutVw2lB9Zwjgn5xAmIa9PYhmQ9PrAbQbtMIPqN/M95jyVKoTVUnFzc86XHlcbWAHIDgO6NlGpczWag3IyYHaL3qUdEJ4qPcPfGiCytgG3tB6w10HBUdIX9VmS9eF8OzmI6j6LLEobRbtXct8gPADiTwixGFsLydBkGmGGwMovv37+ZPE98YYJwvK4epbbLCLHW5HrE8VK7zHcnytEm8WvbCDa0Y5ZHT/AJzx1RiB68dyYBc6rc15J+uyEilRfdACTYqJAAPUwwMYbTpBuTcZpjrMzM3shttWYA81KG6w1txiLtoD82rEk03USoNtqAlUKvkycCkadTHbwTs/m6xMtP1RhTcp7Qll3Sp3r9lPvMLLA6BstokwdjdGvdvKtWji1jeZTj2MYbdPa1ebCiqasUlWuQEnN1Urf0AiZo8tPk25GXS03a41IFrx6xD4Wvq6STtO8tw5KriOyMgkhYIIeqIggjTMzCJdouOHcOHE9wirnhgLjkpGK1zk21Kslx07uA5xCuOdpzs0+uUoa0lKSQqZ1CTyQOJ/ePhHP2l45drEy7Tqc7/ZU+q84g37T91J+yOJ4xw8D4VdxNUShQUmSYIS4RuzqOiBy3a8h1hAY17DPacGaN9+OgVq0dcZnvXDdl5t9l2putPONKcyrm1jMFK5FR1ibNiXafQTQV7ILoHTNHB2uPS9KpMpQpFtGd1SQlpsWACOQ+8UgeMSJs+o4o9CYlyQVNthBVzOqj5n3QqS0OtLYgW3TePgB9hWDBHeodE6rQhELHlqU2mTlVOqIvom54xrke2Nhe7IJYBJoE38c4ml8P0x11w3IFst7FZOiR3n3CK4VOpTVVnXJ2cWFOucBogcEjuEdbG2IlYirHaoWpUmxdLF/r31X4/CG91h1hs7h+fKOsdNw3e6rK8dluQR3WUSTZITqTyET5sswemjyJmZpselO2U8e/gnoPjEd7KsPGr1ozriQWZRYS3fi6Rf+Eb+pEWGl2kMNJbbFkpFhCLVJ+Im2Q7Lc+87uWatGLjbxzK2gboLCFgi9FC8C6PJuKzZCnuSbCPSxLNS6crKAkcbcY3QQllnijdea0Aqxe4ihKQDlCiCAaw9VRBBBAhYk23nQcYh7a7jNTYFJp67POpOdSTvbbO78yuHIA84f+Oa61Q6O++7chKMxSNVck+J3RWacm356adm5tQU+8rOsjS/d3QmOP8AEz0PYZn3ndyzVidm2upS0+ReqE4xJSqbuvLCEW0TzPQC58IsdhulSuFsPIDWUZEZUKVuvfVR66mI92M4a9IcXV5pG5Yys7vqD2leJsPw98dTbPin0ORFNlVALmApJI+q2PaV47kjxhNslNon2bNDQcdT/iPNWjbcbU6/JNigFeNNoCqi2kmUk7KazD2hchF+purwifZVhLDCGkaJGvOGJsnwz9DUdK302mFntHbjfnI08BYecSCILO1rnF7eyOq3gNeZxUvJAunPMrHrEU7ZsRmVkUyEsoB2ZKmgb+ygWznxuBEpTboYlnHD9VJMVk2gVFVRxTN3VdMtZlO/lvUfMnyhhZt7QyI5DrHlkPFVrdYXJubrC0CiQglIurQAakwQ4cBU76QxRKXQFJl7vka3KdPfaOtaJhDE6Q6LPG0vcG71OuzqgpolFZZNitCcqjzVqo+fwh2xqlGRLsNtC1kpsesbo5VmjMcYDszieJWh7qnBJCwRg66hpBW4oJQN5J4Q0uAqSqUqlvxuI0PzsvLmzroB5DeYj/HG0aXo39llgpyaKbhlKrG3NR+qPfEUPYhxHiWeRKsPvZ3ScstLKyJA4knWw4kmM7XTTC9EAG/ydlyVyGtNHZ7lYwVuTC8uZQ/DGS6zJoXlzlW7UCIQa2XVgSiZ01YImQQU2SspHIZ81/G0M2sVeo1V9s1J8rdl09juOX2Sbk23XveFwCa0OuxSgjXqmo4Y4hXfcYOs0+Ks99PSR3ZlXOm6Og06h1lLraroULhQisWAqe9U8UyQSV5JdXbuHMTpoPE298WOmQZKjhq9jlCLjv1ge+WzyObI4OAFcBTkoDWvALRSpUK7ZK6qeqbFPbUOxR+mcF9TogdALnxhgyMk9Up1iSl7dtMLDaVHcBfVXgLnwjdW6garV5ye+o86ot/cG5PuEODZhKpmMT51fsZdSuhJAv7zG4E2Lo8vPaAJPE/VKwlmpopmaek8MYXU6V9i0lqySfqtpFgf984inCEjM41xe5WJxn9A0sFCFG6Qoewj8Opj07SK5MYjrbOG6QLoSsIVv3FQ0B5BOp7+kSrgXDrFBpLLLW/KmwURvUeKj3kxyIY3NjDPiePBup4uK0ucCSdB89ByThlWUy7KGk6J58Y3iMYyEdVjQwXRkFnJJxK5lec7KnrJ0JHziqDjxmXXJhV8zy1On8Rv/OLU4pGalLTzJHuMVRY/UN/dHwgsONqlPc31RL+m3ms4knYjJh6rz0yRfKGmh4lSj/8AKYjaJU2EuIEzUEE+sHmye4FKgPgYb0p+2pvI+YVbP2+RU4QQnCCFqUiiBckgAbyTEVbTcdmnWkqeoKm1C6RwbT9s9/IQ9Mb1pmjUd994+qhsrWBqQNB4ndFZJ2aen5t2bm1BT7yytZ7+XgN3hCGQi1TFh7Dc+87uSuXbNtdT5d61LWoqU44tS1qOZSiblRPHvMT1suwa3S6eJmcaHpboBeJ4HUI6DjzMRXs7pH0tiZnMm7UoA8ofaVeyB57/AAiyjaG5SVCdENp3mGWx4lk2PwtxPPIcNVWIFrb2pwTO2p180agvFlQS9lytn99W4eW8xXW2UAbzbnrD52s1lVTr6ZPN6kqMy0/+xXyTbzMNGlU52rVKXp7Bsp9YSV/YTxV4C5hnR9GQutD8L2PADJRNi4Rj7Kl7YpQOxkF1J9HrzCgtNxogXCPM5j4iHxjqZMrQX3RqltavJJjoUCRbkKa000nImwsm2gtYDyEcbaQgrw3NITqZd2w5+oY5k1XWd0j8C8ivCow8E9n6gA0VZW05W0p5ACOtQa49QVTr8sP0z0v2KHL/AKveCVeQjlggi4NwdIeey2gs1yuuqmMqhJhCkNqFwpSibE9wy+do7ttcxtncZBUbt+VPNZIgXPFE9dkmCjJtGen2yH3QBlI/VI+z1Op6ARLQSAI1S0uiWZS22Nw8z3xujmwscKvkxc7P25J7iMhki0AG+CFEaFRc+to7SnuccpCvKKs1ySXTazPSTl7tPqtfikm6T5ERbRSQoEHQxE203ArlQU3N0/KmZR6qQo2DqPsk8FDgesZhKLLadq7suFD3bj6K93aR3RmoXh5bKaomnYkUytVhNtgIBO4rQbpHWxUIZzrbjDy2H0KbfbNltLFlJPeIQEg3CrFJuCk2I5EGOraYRaITHXP7qs8btm8Eq37TqHW0rQoKSd4IjGYebZaLjiglI4xA1E2rz8hLBmflVvKH7ZlwJKu8pItfpGU3j/EGKXjIUGSU26R6zilhSkDnpZHXfHIc60tbRzKU1JF3jvWkBhyPLVatrmJjUqiKbLqT2TSs7/H1/qo8N5PeYj3pEh1PZ6qn4VdfTnmamT2wcANlJHtJRz3ceJiPAoKFxpwI4xt6LlhdEWxGtM9Kk689Eq0NcHVOqlPYc20XJ5xVgv0lCTfkEEj33iS8a12WpFJedecASkXVv1PBPUndFdKJXKhQ31u050JLiQFoWjMlQGm7nv4Q4KWxWNoE8FVKYKJCWvctpyozW3BI4q799hfnGG2WZ7HSve4CNxqTrlSlE2OQENoKkaeqZ77z0y+7MTKszzqytw81HeYkPYxR/TKrNTrqQUIsyjqfWX7gkeMRyQtBKHklLqSUrSdQobiPOHzs8xtLYZln5acbdsXC4042jON4FwRccrxv6Ra51muRtqMMBuSoSNpVx/6rEkgJJJsBvuYYe0PFdMkKeUPntCtKg22k+s6SCNw4DfrDHrm1eZnimVo8k6t5z1UdsALnhZtN7+JjLDGz6frFQ+kMUKVMPKsTLuG/5yNwH7ojlWhxc0CcXW7vidwGnFaGNoatxPkFFrW5pAuDYAEjfD32SVBMhilQKv17G4cyk3+BMdzaZgiYTMqqFOaCnEo/TsITbOkaKQOm4juiM5ObelZlmbknUh9lYW2sbxcf7tHT2jekLK5rMHbtQRlVIumGQE5fNW9QtK0gpIIIuIyhkYFxjJVmnpKSElAGdsqupk8j3cjD1StKgCk3B3giM0E4kFDg4ZjcVdzLvBZGAQl4UQ9UWJjFxpDqChxIUk6gxmdI0zE01LICnV5b6DifCKyFjWm/kpAJOCbtcwVTKvb0hpp23sh1FyOihvhlzWxqSUvMxMTjSeCUOpUkfmTf3x28R7UKVS8zTbnavD9kzZxfjwHiYYVT2t1SYUfQ5NLaeCn3So/lTYe8xz44nn9o1wHcaDz9k4uA/UI++Cc0hslpEmrtJ19b3ITD4CfypAv4w9aVSaLTWkstLlwgaNIASnyGvjEBTOOMRTH94BrjdlpKfjePGvE9fX7VanPBQHwEO/p1rkIdKQT3uJ8qAKu3jGDfkrOTLtPmmy24+3Yb9ygCDEf4g2d0KpvqfS8ll5RuXJd0NlXO4IIPlEQf8Q1v/wAxOf5kZJxNXk+zWpv8wP8AKLv6OtTnX2uaHbxUKGzRgUNaKTZDZPRUPBb864+n7Dr6MvkkC/nEi0yi02RlRLtlrJlypSmwSkdwiuKMW4jT/fEyfvJQR8I9KMcYiTu9OQr7zCPlC3dHWtzqy3X03k+1FImjybhy+qlbEmzCRrU4ZoOutvK9t1hxKS594EEE98c2U2NyIcvMTE48m3suPhI/hSDDATj/ABGk39IlVdZYfOPU3tJryRZSZRZ721J/qiBZOkIxdbUDcHe4qp2sLsT8vqpqoWCqZR02lmUNX17JNs3VWphxtMttICGkhKRoAIr21tSrSDcycsrvDi0/OPSja3Uk601snunFD+mCOz2iIkiHE63gT4qHOY7N3kp3nJRqba7N3qCNUnnEeYr2ZSlVcVMIStqYOr8uBdX3knceusNJva/Ogb6csHum7/0wrm2CfNuzpx7803b4JiskFoc/aNic128EeePopa5gFLwI5rnO7O8RUh4TVPnG1TLQJR2eZlZHEC9wehjXSdp9dkLIebamEg+tYlpXuuPdHirePq5VkKaLqZRpQIIZuVEcsx326WjyYTwpN4jcSGszMilVlPhN83cjmfhGkQnZGTpCmGR18QqF1XBsP0U/YIxMnElPTNJQtKVAkZ02IINiDDnTHIw5SGaNTm5ZlpLYSkAITokDQd8dcRFlDhH1q88wNAiQi9guFifEMpQJF2YmnEoyJuSRe3zPIRX/ABXjeo4kmHGEqW1KrJHYIN3HB+/b4Dd1ia8SYORiGcbNQR2rDaytKC4Qi5FrkDW3DrHSpWEqbTUBEuy22kfVabCB84zRySOlL3RFxBwqaADfrUngruADaB3uq3SuHa1MpBlaTNqRwPZZB/FaPexgjEbw3U8IPJx1A+BizAp0rYXYQSOJF43JYaSPVbQOiRG7b20n4RyJ9Ql3Iu8qtKNnmJFbvRZcf4/+kZq2dYkSL+jS/wDn/wCkWWyjkIMo5CDaWv8AmPD6qLse5VkOz/EY1k2PB8RpcwPiNH/QBX3Xk/OLQFtJ1SPKMSw0dW0HqIDLbRk5vgfdTdi3HxVWjhHEiRY0aY8FIP8AVGtWGK+n2qLOeCAf5xaVUjKq1l2j1SIwNMkzrLN+CYPxNuH8PA+6LkPeqrLoVYb9ukTyf8AmPOuRnkGy5CcSe+WX8oth9FSXBhPmYT6KlCP1fkoxItVs1a3xPsVGzi3lVL7J4ay746sq+UKGX1GyZeYJ7mVH+UWxXRpNX1FfmMIKNJjRKvzGJ/G2v+2P9vojZx7yqtS1Eq81/wAtS51f+AofG0dunYAr86f0rbUoDxdXmV5JvFjhS5IfsEk98b25dtoWbbQnoLRR09ufgLrRzJ9ApDIhvKijDeyeWYUHqgVzbg/7yMrYPcjU+JiTadTJeQSA0gEpFgbWsOQHAR7sphbQttn620kJc7efQZKTJhQYBJCiC0Fo0paIIWCBSiCCCBCIIIIEIggggQiCCCBCIIIIEIggggQiCCCBCIIIIEIggggQv//Z"/>
          <p:cNvSpPr>
            <a:spLocks noChangeAspect="1" noChangeArrowheads="1"/>
          </p:cNvSpPr>
          <p:nvPr/>
        </p:nvSpPr>
        <p:spPr bwMode="auto">
          <a:xfrm>
            <a:off x="155575" y="-731838"/>
            <a:ext cx="1524000" cy="152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24" name="AutoShape 4" descr="data:image/jpeg;base64,/9j/4AAQSkZJRgABAQAAAQABAAD/2wCEAAkGBwgHBgkIBwgKCgkLDRYPDQwMDRsUFRAWIB0iIiAdHx8kKDQsJCYxJx8fLT0tMTU3Ojo6Iys/RD84QzQ5OjcBCgoKDQwNGg8PGjclHyU3Nzc3Nzc3Nzc3Nzc3Nzc3Nzc3Nzc3Nzc3Nzc3Nzc3Nzc3Nzc3Nzc3Nzc3Nzc3Nzc3N//AABEIAKAAoAMBIgACEQEDEQH/xAAcAAABBAMBAAAAAAAAAAAAAAAAAQYHCAIDBQT/xABGEAABAgQDBQQGBgcGBwAAAAABAgMABAURBhIxByFBUXETYYGRFCIyobHRFUJScoKSIzNDYqLBwiRFg5Ph8BY0RFNVY7L/xAAZAQACAwEAAAAAAAAAAAAAAAAAAwECBAX/xAA3EQABAwEFBAgEBQUAAAAAAAABAAIDEQQSITFBE1FxgQUiMmGRocHRQrHh8BQjMzRSFVOCkvH/2gAMAwEAAhEDEQA/AJxggggQiCCCBCIIIIEIghLwX3QISwQl4M0CEsEJeFgQiCCCBCIIIIEIggggQiCCCBCxMF4DCRCEohYQQsCEQkBjk1uvSlIl1uzDqE5B6xUoBKephcszIm3nlS1pcaBdRxSUAqWoADUmODWcW0ykMlyYfbQjgtxeVJ6cT4REWLNqM5UFuM0cdm1p6S6N/wCBHDqfKGbT5CpYmqig0pcxM2BdeecNmxwJPDoIWWTvYZJDs2d+fsFbqA0GJUpVbbDKN3TJNPTKuBaAQnzVv90Npza7UlPXElLpt9Uzayr3AfCHdhnZTIS7SHKkgTbvFb6bJ/Ci+4dd8OufwnR2qa62JNgoCd6C0nKocrARkIgul2zc8DUup4D6JoLq0vAHuFVxcBbQW8QqUy8hTLzeXtGnFZrA7gpKuIv3XiQxpFcsDy5ktoU1KSqlKZYD7YJ+yCLA9N0WMQLISDyjTF1JXRtJLaAiuYrolvqQCc1lBBBGpLRBBBEoSQQl90I44ltBUshKRqSdIqSAKlCzghu1XGFKpakiZmG283sl1wIv5746VJqjFUY7WWUCLAghQIIOhBHCEstUT3XWn74q5jcBUhe8wkKYSHqiUQXHOC9hDG2h42lqBJltH6R9y4baCrFw/wAkjifCFSy3KACpOQ3qzW14LdjXG8lQJUkrutVw2lB9Zwjgn5xAmIa9PYhmQ9PrAbQbtMIPqN/M95jyVKoTVUnFzc86XHlcbWAHIDgO6NlGpczWag3IyYHaL3qUdEJ4qPcPfGiCytgG3tB6w10HBUdIX9VmS9eF8OzmI6j6LLEobRbtXct8gPADiTwixGFsLydBkGmGGwMovv37+ZPE98YYJwvK4epbbLCLHW5HrE8VK7zHcnytEm8WvbCDa0Y5ZHT/AJzx1RiB68dyYBc6rc15J+uyEilRfdACTYqJAAPUwwMYbTpBuTcZpjrMzM3shttWYA81KG6w1txiLtoD82rEk03USoNtqAlUKvkycCkadTHbwTs/m6xMtP1RhTcp7Qll3Sp3r9lPvMLLA6BstokwdjdGvdvKtWji1jeZTj2MYbdPa1ebCiqasUlWuQEnN1Urf0AiZo8tPk25GXS03a41IFrx6xD4Wvq6STtO8tw5KriOyMgkhYIIeqIggjTMzCJdouOHcOHE9wirnhgLjkpGK1zk21Kslx07uA5xCuOdpzs0+uUoa0lKSQqZ1CTyQOJ/ePhHP2l45drEy7Tqc7/ZU+q84g37T91J+yOJ4xw8D4VdxNUShQUmSYIS4RuzqOiBy3a8h1hAY17DPacGaN9+OgVq0dcZnvXDdl5t9l2putPONKcyrm1jMFK5FR1ibNiXafQTQV7ILoHTNHB2uPS9KpMpQpFtGd1SQlpsWACOQ+8UgeMSJs+o4o9CYlyQVNthBVzOqj5n3QqS0OtLYgW3TePgB9hWDBHeodE6rQhELHlqU2mTlVOqIvom54xrke2Nhe7IJYBJoE38c4ml8P0x11w3IFst7FZOiR3n3CK4VOpTVVnXJ2cWFOucBogcEjuEdbG2IlYirHaoWpUmxdLF/r31X4/CG91h1hs7h+fKOsdNw3e6rK8dluQR3WUSTZITqTyET5sswemjyJmZpselO2U8e/gnoPjEd7KsPGr1ozriQWZRYS3fi6Rf+Eb+pEWGl2kMNJbbFkpFhCLVJ+Im2Q7Lc+87uWatGLjbxzK2gboLCFgi9FC8C6PJuKzZCnuSbCPSxLNS6crKAkcbcY3QQllnijdea0Aqxe4ihKQDlCiCAaw9VRBBBAhYk23nQcYh7a7jNTYFJp67POpOdSTvbbO78yuHIA84f+Oa61Q6O++7chKMxSNVck+J3RWacm356adm5tQU+8rOsjS/d3QmOP8AEz0PYZn3ndyzVidm2upS0+ReqE4xJSqbuvLCEW0TzPQC58IsdhulSuFsPIDWUZEZUKVuvfVR66mI92M4a9IcXV5pG5Yys7vqD2leJsPw98dTbPin0ORFNlVALmApJI+q2PaV47kjxhNslNon2bNDQcdT/iPNWjbcbU6/JNigFeNNoCqi2kmUk7KazD2hchF+purwifZVhLDCGkaJGvOGJsnwz9DUdK302mFntHbjfnI08BYecSCILO1rnF7eyOq3gNeZxUvJAunPMrHrEU7ZsRmVkUyEsoB2ZKmgb+ygWznxuBEpTboYlnHD9VJMVk2gVFVRxTN3VdMtZlO/lvUfMnyhhZt7QyI5DrHlkPFVrdYXJubrC0CiQglIurQAakwQ4cBU76QxRKXQFJl7vka3KdPfaOtaJhDE6Q6LPG0vcG71OuzqgpolFZZNitCcqjzVqo+fwh2xqlGRLsNtC1kpsesbo5VmjMcYDszieJWh7qnBJCwRg66hpBW4oJQN5J4Q0uAqSqUqlvxuI0PzsvLmzroB5DeYj/HG0aXo39llgpyaKbhlKrG3NR+qPfEUPYhxHiWeRKsPvZ3ScstLKyJA4knWw4kmM7XTTC9EAG/ydlyVyGtNHZ7lYwVuTC8uZQ/DGS6zJoXlzlW7UCIQa2XVgSiZ01YImQQU2SspHIZ81/G0M2sVeo1V9s1J8rdl09juOX2Sbk23XveFwCa0OuxSgjXqmo4Y4hXfcYOs0+Ks99PSR3ZlXOm6Og06h1lLraroULhQisWAqe9U8UyQSV5JdXbuHMTpoPE298WOmQZKjhq9jlCLjv1ge+WzyObI4OAFcBTkoDWvALRSpUK7ZK6qeqbFPbUOxR+mcF9TogdALnxhgyMk9Up1iSl7dtMLDaVHcBfVXgLnwjdW6garV5ye+o86ot/cG5PuEODZhKpmMT51fsZdSuhJAv7zG4E2Lo8vPaAJPE/VKwlmpopmaek8MYXU6V9i0lqySfqtpFgf984inCEjM41xe5WJxn9A0sFCFG6Qoewj8Opj07SK5MYjrbOG6QLoSsIVv3FQ0B5BOp7+kSrgXDrFBpLLLW/KmwURvUeKj3kxyIY3NjDPiePBup4uK0ucCSdB89ByThlWUy7KGk6J58Y3iMYyEdVjQwXRkFnJJxK5lec7KnrJ0JHziqDjxmXXJhV8zy1On8Rv/OLU4pGalLTzJHuMVRY/UN/dHwgsONqlPc31RL+m3ms4knYjJh6rz0yRfKGmh4lSj/8AKYjaJU2EuIEzUEE+sHmye4FKgPgYb0p+2pvI+YVbP2+RU4QQnCCFqUiiBckgAbyTEVbTcdmnWkqeoKm1C6RwbT9s9/IQ9Mb1pmjUd994+qhsrWBqQNB4ndFZJ2aen5t2bm1BT7yytZ7+XgN3hCGQi1TFh7Dc+87uSuXbNtdT5d61LWoqU44tS1qOZSiblRPHvMT1suwa3S6eJmcaHpboBeJ4HUI6DjzMRXs7pH0tiZnMm7UoA8ofaVeyB57/AAiyjaG5SVCdENp3mGWx4lk2PwtxPPIcNVWIFrb2pwTO2p180agvFlQS9lytn99W4eW8xXW2UAbzbnrD52s1lVTr6ZPN6kqMy0/+xXyTbzMNGlU52rVKXp7Bsp9YSV/YTxV4C5hnR9GQutD8L2PADJRNi4Rj7Kl7YpQOxkF1J9HrzCgtNxogXCPM5j4iHxjqZMrQX3RqltavJJjoUCRbkKa000nImwsm2gtYDyEcbaQgrw3NITqZd2w5+oY5k1XWd0j8C8ivCow8E9n6gA0VZW05W0p5ACOtQa49QVTr8sP0z0v2KHL/AKveCVeQjlggi4NwdIeey2gs1yuuqmMqhJhCkNqFwpSibE9wy+do7ttcxtncZBUbt+VPNZIgXPFE9dkmCjJtGen2yH3QBlI/VI+z1Op6ARLQSAI1S0uiWZS22Nw8z3xujmwscKvkxc7P25J7iMhki0AG+CFEaFRc+to7SnuccpCvKKs1ySXTazPSTl7tPqtfikm6T5ERbRSQoEHQxE203ArlQU3N0/KmZR6qQo2DqPsk8FDgesZhKLLadq7suFD3bj6K93aR3RmoXh5bKaomnYkUytVhNtgIBO4rQbpHWxUIZzrbjDy2H0KbfbNltLFlJPeIQEg3CrFJuCk2I5EGOraYRaITHXP7qs8btm8Eq37TqHW0rQoKSd4IjGYebZaLjiglI4xA1E2rz8hLBmflVvKH7ZlwJKu8pItfpGU3j/EGKXjIUGSU26R6zilhSkDnpZHXfHIc60tbRzKU1JF3jvWkBhyPLVatrmJjUqiKbLqT2TSs7/H1/qo8N5PeYj3pEh1PZ6qn4VdfTnmamT2wcANlJHtJRz3ceJiPAoKFxpwI4xt6LlhdEWxGtM9Kk689Eq0NcHVOqlPYc20XJ5xVgv0lCTfkEEj33iS8a12WpFJedecASkXVv1PBPUndFdKJXKhQ31u050JLiQFoWjMlQGm7nv4Q4KWxWNoE8FVKYKJCWvctpyozW3BI4q799hfnGG2WZ7HSve4CNxqTrlSlE2OQENoKkaeqZ77z0y+7MTKszzqytw81HeYkPYxR/TKrNTrqQUIsyjqfWX7gkeMRyQtBKHklLqSUrSdQobiPOHzs8xtLYZln5acbdsXC4042jON4FwRccrxv6Ra51muRtqMMBuSoSNpVx/6rEkgJJJsBvuYYe0PFdMkKeUPntCtKg22k+s6SCNw4DfrDHrm1eZnimVo8k6t5z1UdsALnhZtN7+JjLDGz6frFQ+kMUKVMPKsTLuG/5yNwH7ojlWhxc0CcXW7vidwGnFaGNoatxPkFFrW5pAuDYAEjfD32SVBMhilQKv17G4cyk3+BMdzaZgiYTMqqFOaCnEo/TsITbOkaKQOm4juiM5ObelZlmbknUh9lYW2sbxcf7tHT2jekLK5rMHbtQRlVIumGQE5fNW9QtK0gpIIIuIyhkYFxjJVmnpKSElAGdsqupk8j3cjD1StKgCk3B3giM0E4kFDg4ZjcVdzLvBZGAQl4UQ9UWJjFxpDqChxIUk6gxmdI0zE01LICnV5b6DifCKyFjWm/kpAJOCbtcwVTKvb0hpp23sh1FyOihvhlzWxqSUvMxMTjSeCUOpUkfmTf3x28R7UKVS8zTbnavD9kzZxfjwHiYYVT2t1SYUfQ5NLaeCn3So/lTYe8xz44nn9o1wHcaDz9k4uA/UI++Cc0hslpEmrtJ19b3ITD4CfypAv4w9aVSaLTWkstLlwgaNIASnyGvjEBTOOMRTH94BrjdlpKfjePGvE9fX7VanPBQHwEO/p1rkIdKQT3uJ8qAKu3jGDfkrOTLtPmmy24+3Yb9ygCDEf4g2d0KpvqfS8ll5RuXJd0NlXO4IIPlEQf8Q1v/wAxOf5kZJxNXk+zWpv8wP8AKLv6OtTnX2uaHbxUKGzRgUNaKTZDZPRUPBb864+n7Dr6MvkkC/nEi0yi02RlRLtlrJlypSmwSkdwiuKMW4jT/fEyfvJQR8I9KMcYiTu9OQr7zCPlC3dHWtzqy3X03k+1FImjybhy+qlbEmzCRrU4ZoOutvK9t1hxKS594EEE98c2U2NyIcvMTE48m3suPhI/hSDDATj/ABGk39IlVdZYfOPU3tJryRZSZRZ721J/qiBZOkIxdbUDcHe4qp2sLsT8vqpqoWCqZR02lmUNX17JNs3VWphxtMttICGkhKRoAIr21tSrSDcycsrvDi0/OPSja3Uk601snunFD+mCOz2iIkiHE63gT4qHOY7N3kp3nJRqba7N3qCNUnnEeYr2ZSlVcVMIStqYOr8uBdX3knceusNJva/Ogb6csHum7/0wrm2CfNuzpx7803b4JiskFoc/aNic128EeePopa5gFLwI5rnO7O8RUh4TVPnG1TLQJR2eZlZHEC9wehjXSdp9dkLIebamEg+tYlpXuuPdHirePq5VkKaLqZRpQIIZuVEcsx326WjyYTwpN4jcSGszMilVlPhN83cjmfhGkQnZGTpCmGR18QqF1XBsP0U/YIxMnElPTNJQtKVAkZ02IINiDDnTHIw5SGaNTm5ZlpLYSkAITokDQd8dcRFlDhH1q88wNAiQi9guFifEMpQJF2YmnEoyJuSRe3zPIRX/ABXjeo4kmHGEqW1KrJHYIN3HB+/b4Dd1ia8SYORiGcbNQR2rDaytKC4Qi5FrkDW3DrHSpWEqbTUBEuy22kfVabCB84zRySOlL3RFxBwqaADfrUngruADaB3uq3SuHa1MpBlaTNqRwPZZB/FaPexgjEbw3U8IPJx1A+BizAp0rYXYQSOJF43JYaSPVbQOiRG7b20n4RyJ9Ql3Iu8qtKNnmJFbvRZcf4/+kZq2dYkSL+jS/wDn/wCkWWyjkIMo5CDaWv8AmPD6qLse5VkOz/EY1k2PB8RpcwPiNH/QBX3Xk/OLQFtJ1SPKMSw0dW0HqIDLbRk5vgfdTdi3HxVWjhHEiRY0aY8FIP8AVGtWGK+n2qLOeCAf5xaVUjKq1l2j1SIwNMkzrLN+CYPxNuH8PA+6LkPeqrLoVYb9ukTyf8AmPOuRnkGy5CcSe+WX8oth9FSXBhPmYT6KlCP1fkoxItVs1a3xPsVGzi3lVL7J4ay746sq+UKGX1GyZeYJ7mVH+UWxXRpNX1FfmMIKNJjRKvzGJ/G2v+2P9vojZx7yqtS1Eq81/wAtS51f+AofG0dunYAr86f0rbUoDxdXmV5JvFjhS5IfsEk98b25dtoWbbQnoLRR09ufgLrRzJ9ApDIhvKijDeyeWYUHqgVzbg/7yMrYPcjU+JiTadTJeQSA0gEpFgbWsOQHAR7sphbQttn620kJc7efQZKTJhQYBJCiC0Fo0paIIWCBSiCCCBCIIIIEIggggQiCCCBCIIIIEIggggQiCCCBCIIIIEIggggQv//Z"/>
          <p:cNvSpPr>
            <a:spLocks noChangeAspect="1" noChangeArrowheads="1"/>
          </p:cNvSpPr>
          <p:nvPr/>
        </p:nvSpPr>
        <p:spPr bwMode="auto">
          <a:xfrm>
            <a:off x="155575" y="-731838"/>
            <a:ext cx="1524000" cy="152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6326" name="Picture 6" descr="http://grfx.cstv.com/schools/cal/graphics/spacer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5575" y="-136525"/>
            <a:ext cx="1190625" cy="114300"/>
          </a:xfrm>
          <a:prstGeom prst="rect">
            <a:avLst/>
          </a:prstGeom>
          <a:noFill/>
        </p:spPr>
      </p:pic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11" cstate="print"/>
          <a:srcRect l="12884" t="13542" r="78917" b="73958"/>
          <a:stretch>
            <a:fillRect/>
          </a:stretch>
        </p:blipFill>
        <p:spPr bwMode="auto">
          <a:xfrm>
            <a:off x="3810000" y="1676400"/>
            <a:ext cx="990600" cy="849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8" name="Picture 8"/>
          <p:cNvPicPr>
            <a:picLocks noChangeAspect="1" noChangeArrowheads="1"/>
          </p:cNvPicPr>
          <p:nvPr/>
        </p:nvPicPr>
        <p:blipFill>
          <a:blip r:embed="rId12" cstate="print"/>
          <a:srcRect l="13104" t="17709" r="74012" b="70833"/>
          <a:stretch>
            <a:fillRect/>
          </a:stretch>
        </p:blipFill>
        <p:spPr bwMode="auto">
          <a:xfrm>
            <a:off x="3733800" y="4724400"/>
            <a:ext cx="152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5" name="Picture 1" descr="C:\Users\Brian Mahoney\AppData\Local\Microsoft\Windows\Temporary Internet Files\Content.Outlook\C1A0C6HB\Columbia U Logo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24600" y="3048000"/>
            <a:ext cx="1266825" cy="1266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9_Media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10619</TotalTime>
  <Words>1628</Words>
  <Application>Microsoft Office PowerPoint</Application>
  <PresentationFormat>On-screen Show (4:3)</PresentationFormat>
  <Paragraphs>361</Paragraphs>
  <Slides>49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3_Custom Design</vt:lpstr>
      <vt:lpstr>2_Custom Design</vt:lpstr>
      <vt:lpstr>Custom Design</vt:lpstr>
      <vt:lpstr>1_Custom Design</vt:lpstr>
      <vt:lpstr>9_Median</vt:lpstr>
      <vt:lpstr>Slide 1</vt:lpstr>
      <vt:lpstr>Agenda</vt:lpstr>
      <vt:lpstr>Bringing Actionable Science to College &amp; University Admission &amp;  Marketing Plans</vt:lpstr>
      <vt:lpstr>Identifying the particular mind-set to which  a student belongs:  in 5 to 10 seconds by  asking a few simple questions</vt:lpstr>
      <vt:lpstr>That everyone in your school knows exactly what to say at every student contact  point…</vt:lpstr>
      <vt:lpstr> Increasing enrollments, retention and student satisfaction with an easy to use tool that is more cost effective than other marketing methods  </vt:lpstr>
      <vt:lpstr>Slide 7</vt:lpstr>
      <vt:lpstr>Slide 8</vt:lpstr>
      <vt:lpstr>Academic Portfolio Beginning To Grow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Are Surveys Are A Good Place to Start?</vt:lpstr>
      <vt:lpstr>Maybe not!</vt:lpstr>
      <vt:lpstr> </vt:lpstr>
      <vt:lpstr>Slide 24</vt:lpstr>
      <vt:lpstr>Executive Summary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Next Steps</vt:lpstr>
      <vt:lpstr>Implementing Addressable Minds Messaging is a rapid process</vt:lpstr>
      <vt:lpstr>Implement Addressable Minds Segment Messaging </vt:lpstr>
      <vt:lpstr>Slide 44</vt:lpstr>
      <vt:lpstr>Slide 45</vt:lpstr>
      <vt:lpstr>Slide 46</vt:lpstr>
      <vt:lpstr>Slide 47</vt:lpstr>
      <vt:lpstr>Slide 48</vt:lpstr>
      <vt:lpstr>Slide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Peerless Education</dc:title>
  <dc:creator>Brian Mahoney</dc:creator>
  <cp:lastModifiedBy>Steve Onufrey</cp:lastModifiedBy>
  <cp:revision>381</cp:revision>
  <dcterms:created xsi:type="dcterms:W3CDTF">2008-07-16T19:23:42Z</dcterms:created>
  <dcterms:modified xsi:type="dcterms:W3CDTF">2013-07-31T15:46:28Z</dcterms:modified>
</cp:coreProperties>
</file>