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4" r:id="rId1"/>
  </p:sldMasterIdLst>
  <p:notesMasterIdLst>
    <p:notesMasterId r:id="rId8"/>
  </p:notesMasterIdLst>
  <p:sldIdLst>
    <p:sldId id="256" r:id="rId2"/>
    <p:sldId id="268" r:id="rId3"/>
    <p:sldId id="269" r:id="rId4"/>
    <p:sldId id="270" r:id="rId5"/>
    <p:sldId id="271" r:id="rId6"/>
    <p:sldId id="272" r:id="rId7"/>
  </p:sldIdLst>
  <p:sldSz cx="9144000" cy="6858000" type="screen4x3"/>
  <p:notesSz cx="6858000" cy="9144000"/>
  <p:embeddedFontLst>
    <p:embeddedFont>
      <p:font typeface="Roboto Slab" panose="020B0604020202020204" charset="0"/>
      <p:regular r:id="rId9"/>
      <p:bold r:id="rId10"/>
    </p:embeddedFont>
    <p:embeddedFont>
      <p:font typeface="Source Sans Pro" panose="020B060402020202020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1EA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3385004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89658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0727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5488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645446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8380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8624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bg>
      <p:bgPr>
        <a:blipFill rotWithShape="1"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1700183" y="1360350"/>
            <a:ext cx="5807399" cy="1546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Font typeface="Roboto Slab"/>
              <a:buNone/>
              <a:defRPr sz="6000" b="1" i="0" u="none" strike="noStrike" cap="none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  <a:rtl val="0"/>
              </a:defRPr>
            </a:lvl1pPr>
            <a:lvl2pPr lvl="1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6000" b="1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6000" b="1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6000" b="1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6000" b="1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6000" b="1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6000" b="1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6000" b="1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6000" b="1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11" name="Shape 11"/>
          <p:cNvSpPr/>
          <p:nvPr/>
        </p:nvSpPr>
        <p:spPr>
          <a:xfrm>
            <a:off x="6897625" y="6199950"/>
            <a:ext cx="126900" cy="126900"/>
          </a:xfrm>
          <a:prstGeom prst="ellipse">
            <a:avLst/>
          </a:prstGeom>
          <a:solidFill>
            <a:srgbClr val="0091EA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12" name="Shape 12"/>
          <p:cNvSpPr/>
          <p:nvPr/>
        </p:nvSpPr>
        <p:spPr>
          <a:xfrm>
            <a:off x="7454375" y="5638800"/>
            <a:ext cx="126900" cy="126900"/>
          </a:xfrm>
          <a:prstGeom prst="ellipse">
            <a:avLst/>
          </a:prstGeom>
          <a:solidFill>
            <a:srgbClr val="0091EA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13" name="Shape 13"/>
          <p:cNvSpPr/>
          <p:nvPr/>
        </p:nvSpPr>
        <p:spPr>
          <a:xfrm>
            <a:off x="8827727" y="4597553"/>
            <a:ext cx="75898" cy="75898"/>
          </a:xfrm>
          <a:prstGeom prst="ellipse">
            <a:avLst/>
          </a:prstGeom>
          <a:solidFill>
            <a:srgbClr val="0091EA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14" name="Shape 14"/>
          <p:cNvSpPr/>
          <p:nvPr/>
        </p:nvSpPr>
        <p:spPr>
          <a:xfrm>
            <a:off x="8677050" y="6577875"/>
            <a:ext cx="126900" cy="126900"/>
          </a:xfrm>
          <a:prstGeom prst="ellipse">
            <a:avLst/>
          </a:prstGeom>
          <a:solidFill>
            <a:srgbClr val="0091EA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15" name="Shape 15"/>
          <p:cNvSpPr/>
          <p:nvPr/>
        </p:nvSpPr>
        <p:spPr>
          <a:xfrm>
            <a:off x="2972225" y="633400"/>
            <a:ext cx="126900" cy="126900"/>
          </a:xfrm>
          <a:prstGeom prst="ellipse">
            <a:avLst/>
          </a:prstGeom>
          <a:solidFill>
            <a:srgbClr val="0091EA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16" name="Shape 16"/>
          <p:cNvSpPr/>
          <p:nvPr/>
        </p:nvSpPr>
        <p:spPr>
          <a:xfrm>
            <a:off x="579633" y="3373478"/>
            <a:ext cx="126900" cy="126900"/>
          </a:xfrm>
          <a:prstGeom prst="ellipse">
            <a:avLst/>
          </a:prstGeom>
          <a:solidFill>
            <a:srgbClr val="0091EA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17" name="Shape 17"/>
          <p:cNvSpPr/>
          <p:nvPr/>
        </p:nvSpPr>
        <p:spPr>
          <a:xfrm>
            <a:off x="311842" y="791518"/>
            <a:ext cx="126900" cy="126900"/>
          </a:xfrm>
          <a:prstGeom prst="ellipse">
            <a:avLst/>
          </a:prstGeom>
          <a:solidFill>
            <a:srgbClr val="0091EA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18" name="Shape 18"/>
          <p:cNvSpPr/>
          <p:nvPr/>
        </p:nvSpPr>
        <p:spPr>
          <a:xfrm>
            <a:off x="626320" y="1339870"/>
            <a:ext cx="253800" cy="253800"/>
          </a:xfrm>
          <a:prstGeom prst="ellipse">
            <a:avLst/>
          </a:prstGeom>
          <a:noFill/>
          <a:ln w="19050" cap="flat" cmpd="sng">
            <a:solidFill>
              <a:srgbClr val="0091E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19" name="Shape 19"/>
          <p:cNvSpPr/>
          <p:nvPr/>
        </p:nvSpPr>
        <p:spPr>
          <a:xfrm>
            <a:off x="8104500" y="4963100"/>
            <a:ext cx="190200" cy="190500"/>
          </a:xfrm>
          <a:prstGeom prst="ellipse">
            <a:avLst/>
          </a:prstGeom>
          <a:noFill/>
          <a:ln w="19050" cap="flat" cmpd="sng">
            <a:solidFill>
              <a:srgbClr val="0091E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20" name="Shape 20"/>
          <p:cNvSpPr/>
          <p:nvPr/>
        </p:nvSpPr>
        <p:spPr>
          <a:xfrm>
            <a:off x="8803950" y="5654655"/>
            <a:ext cx="190200" cy="190500"/>
          </a:xfrm>
          <a:prstGeom prst="ellipse">
            <a:avLst/>
          </a:prstGeom>
          <a:noFill/>
          <a:ln w="19050" cap="flat" cmpd="sng">
            <a:solidFill>
              <a:srgbClr val="0091E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21" name="Shape 21"/>
          <p:cNvSpPr/>
          <p:nvPr/>
        </p:nvSpPr>
        <p:spPr>
          <a:xfrm>
            <a:off x="196309" y="1990890"/>
            <a:ext cx="75898" cy="75898"/>
          </a:xfrm>
          <a:prstGeom prst="ellipse">
            <a:avLst/>
          </a:prstGeom>
          <a:solidFill>
            <a:srgbClr val="0091EA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22" name="Shape 22"/>
          <p:cNvSpPr/>
          <p:nvPr/>
        </p:nvSpPr>
        <p:spPr>
          <a:xfrm>
            <a:off x="1738050" y="271320"/>
            <a:ext cx="253800" cy="253800"/>
          </a:xfrm>
          <a:prstGeom prst="ellipse">
            <a:avLst/>
          </a:prstGeom>
          <a:noFill/>
          <a:ln w="19050" cap="flat" cmpd="sng">
            <a:solidFill>
              <a:srgbClr val="0091E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23" name="Shape 23"/>
          <p:cNvSpPr/>
          <p:nvPr/>
        </p:nvSpPr>
        <p:spPr>
          <a:xfrm>
            <a:off x="771658" y="2504484"/>
            <a:ext cx="75898" cy="75898"/>
          </a:xfrm>
          <a:prstGeom prst="ellipse">
            <a:avLst/>
          </a:prstGeom>
          <a:solidFill>
            <a:srgbClr val="0091EA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24" name="Shape 24"/>
          <p:cNvSpPr/>
          <p:nvPr/>
        </p:nvSpPr>
        <p:spPr>
          <a:xfrm>
            <a:off x="4271582" y="474825"/>
            <a:ext cx="75898" cy="75898"/>
          </a:xfrm>
          <a:prstGeom prst="ellipse">
            <a:avLst/>
          </a:prstGeom>
          <a:solidFill>
            <a:srgbClr val="0091EA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25" name="Shape 25"/>
          <p:cNvSpPr/>
          <p:nvPr/>
        </p:nvSpPr>
        <p:spPr>
          <a:xfrm>
            <a:off x="7729213" y="6127437"/>
            <a:ext cx="253800" cy="254100"/>
          </a:xfrm>
          <a:prstGeom prst="ellipse">
            <a:avLst/>
          </a:prstGeom>
          <a:noFill/>
          <a:ln w="19050" cap="flat" cmpd="sng">
            <a:solidFill>
              <a:srgbClr val="0091E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+ 1 column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786150" y="410825"/>
            <a:ext cx="7571700" cy="936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Font typeface="Roboto Slab"/>
              <a:buNone/>
              <a:defRPr sz="2000" b="0" i="0" u="none" strike="noStrike" cap="none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  <a:rtl val="0"/>
              </a:defRPr>
            </a:lvl1pPr>
            <a:lvl2pPr lvl="1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786150" y="1682266"/>
            <a:ext cx="7571700" cy="47648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FD8DC"/>
              </a:buClr>
              <a:buSzPct val="100000"/>
              <a:buFont typeface="Source Sans Pro"/>
              <a:buChar char="◎"/>
              <a:defRPr sz="3000" b="0" i="0" u="none" strike="noStrike" cap="none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  <a:rtl val="0"/>
              </a:defRPr>
            </a:lvl1pPr>
            <a:lvl2pPr marL="457200" marR="0" lvl="1" indent="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FD8DC"/>
              </a:buClr>
              <a:buSzPct val="100000"/>
              <a:buFont typeface="Source Sans Pro"/>
              <a:buChar char="○"/>
              <a:defRPr sz="2400" b="0" i="0" u="none" strike="noStrike" cap="none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  <a:rtl val="0"/>
              </a:defRPr>
            </a:lvl2pPr>
            <a:lvl3pPr marL="914400" marR="0" lvl="2" indent="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FD8DC"/>
              </a:buClr>
              <a:buSzPct val="100000"/>
              <a:buFont typeface="Source Sans Pro"/>
              <a:buChar char="◉"/>
              <a:defRPr sz="2400" b="0" i="0" u="none" strike="noStrike" cap="none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  <a:rtl val="0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FD8DC"/>
              </a:buClr>
              <a:buFont typeface="Source Sans Pro"/>
              <a:buNone/>
              <a:defRPr sz="1800" b="0" i="0" u="none" strike="noStrike" cap="none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  <a:rtl val="0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FD8DC"/>
              </a:buClr>
              <a:buFont typeface="Source Sans Pro"/>
              <a:buNone/>
              <a:defRPr sz="1800" b="0" i="0" u="none" strike="noStrike" cap="none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  <a:rtl val="0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FD8DC"/>
              </a:buClr>
              <a:buFont typeface="Source Sans Pro"/>
              <a:buNone/>
              <a:defRPr sz="1800" b="0" i="0" u="none" strike="noStrike" cap="none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  <a:rtl val="0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FD8DC"/>
              </a:buClr>
              <a:buFont typeface="Source Sans Pro"/>
              <a:buNone/>
              <a:defRPr sz="1800" b="0" i="0" u="none" strike="noStrike" cap="none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  <a:rtl val="0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FD8DC"/>
              </a:buClr>
              <a:buFont typeface="Source Sans Pro"/>
              <a:buNone/>
              <a:defRPr sz="1800" b="0" i="0" u="none" strike="noStrike" cap="none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  <a:rtl val="0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FD8DC"/>
              </a:buClr>
              <a:buFont typeface="Source Sans Pro"/>
              <a:buNone/>
              <a:defRPr sz="1800" b="0" i="0" u="none" strike="noStrike" cap="none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  <a:rtl val="0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786150" y="410825"/>
            <a:ext cx="7571700" cy="936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Font typeface="Roboto Slab"/>
              <a:buNone/>
              <a:defRPr sz="2000" b="0" i="0" u="none" strike="noStrike" cap="none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  <a:rtl val="0"/>
              </a:defRPr>
            </a:lvl1pPr>
            <a:lvl2pPr lvl="1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200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786150" y="1682266"/>
            <a:ext cx="7571700" cy="47648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1905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FD8DC"/>
              </a:buClr>
              <a:buSzPct val="100000"/>
              <a:buFont typeface="Source Sans Pro"/>
              <a:buChar char="◎"/>
              <a:defRPr sz="3000" b="0" i="0" u="none" strike="noStrike" cap="none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  <a:rtl val="0"/>
              </a:defRPr>
            </a:lvl1pPr>
            <a:lvl2pPr marL="457200" marR="0" lvl="1" indent="1524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FD8DC"/>
              </a:buClr>
              <a:buSzPct val="100000"/>
              <a:buFont typeface="Source Sans Pro"/>
              <a:buChar char="○"/>
              <a:defRPr sz="2400" b="0" i="0" u="none" strike="noStrike" cap="none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  <a:rtl val="0"/>
              </a:defRPr>
            </a:lvl2pPr>
            <a:lvl3pPr marL="914400" marR="0" lvl="2" indent="1524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FD8DC"/>
              </a:buClr>
              <a:buSzPct val="100000"/>
              <a:buFont typeface="Source Sans Pro"/>
              <a:buChar char="◉"/>
              <a:defRPr sz="2400" b="0" i="0" u="none" strike="noStrike" cap="none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  <a:rtl val="0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CFD8DC"/>
              </a:buClr>
              <a:buFont typeface="Source Sans Pro"/>
              <a:buNone/>
              <a:defRPr sz="1800" b="0" i="0" u="none" strike="noStrike" cap="none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  <a:rtl val="0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CFD8DC"/>
              </a:buClr>
              <a:buFont typeface="Source Sans Pro"/>
              <a:buNone/>
              <a:defRPr sz="1800" b="0" i="0" u="none" strike="noStrike" cap="none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  <a:rtl val="0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CFD8DC"/>
              </a:buClr>
              <a:buFont typeface="Source Sans Pro"/>
              <a:buNone/>
              <a:defRPr sz="1800" b="0" i="0" u="none" strike="noStrike" cap="none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  <a:rtl val="0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CFD8DC"/>
              </a:buClr>
              <a:buFont typeface="Source Sans Pro"/>
              <a:buNone/>
              <a:defRPr sz="1800" b="0" i="0" u="none" strike="noStrike" cap="none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  <a:rtl val="0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CFD8DC"/>
              </a:buClr>
              <a:buFont typeface="Source Sans Pro"/>
              <a:buNone/>
              <a:defRPr sz="1800" b="0" i="0" u="none" strike="noStrike" cap="none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  <a:rtl val="0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CFD8DC"/>
              </a:buClr>
              <a:buFont typeface="Source Sans Pro"/>
              <a:buNone/>
              <a:defRPr sz="1800" b="0" i="0" u="none" strike="noStrike" cap="none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  <a:rtl val="0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56783" y="6333134"/>
            <a:ext cx="548699" cy="52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  <a:endParaRPr lang="en" sz="1300">
              <a:solidFill>
                <a:srgbClr val="263238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ctrTitle"/>
          </p:nvPr>
        </p:nvSpPr>
        <p:spPr>
          <a:xfrm>
            <a:off x="1700182" y="1403351"/>
            <a:ext cx="5807399" cy="27339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buSzPct val="25000"/>
            </a:pPr>
            <a:r>
              <a:rPr lang="en" sz="5400" b="1" i="0" u="none" strike="noStrike" cap="none" dirty="0" smtClean="0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  <a:rtl val="0"/>
              </a:rPr>
              <a:t>The Applications of the </a:t>
            </a:r>
            <a:r>
              <a:rPr lang="en" sz="5400" dirty="0" smtClean="0"/>
              <a:t>Cholesky</a:t>
            </a:r>
            <a:br>
              <a:rPr lang="en" sz="5400" dirty="0" smtClean="0"/>
            </a:br>
            <a:r>
              <a:rPr lang="en" sz="5400" dirty="0"/>
              <a:t>decomposition</a:t>
            </a:r>
            <a:br>
              <a:rPr lang="en" sz="5400" dirty="0"/>
            </a:br>
            <a:endParaRPr lang="en" sz="5400" b="1" i="0" u="none" strike="noStrike" cap="none" dirty="0">
              <a:solidFill>
                <a:srgbClr val="0091EA"/>
              </a:solidFill>
              <a:latin typeface="Roboto Slab"/>
              <a:ea typeface="Roboto Slab"/>
              <a:cs typeface="Roboto Slab"/>
              <a:sym typeface="Roboto Slab"/>
              <a:rtl val="0"/>
            </a:endParaRPr>
          </a:p>
        </p:txBody>
      </p:sp>
      <p:sp>
        <p:nvSpPr>
          <p:cNvPr id="3" name="Shape 56"/>
          <p:cNvSpPr txBox="1">
            <a:spLocks/>
          </p:cNvSpPr>
          <p:nvPr/>
        </p:nvSpPr>
        <p:spPr>
          <a:xfrm>
            <a:off x="1700182" y="4378638"/>
            <a:ext cx="5076854" cy="5303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1EA"/>
              </a:buClr>
              <a:buFont typeface="Roboto Slab"/>
              <a:buNone/>
              <a:defRPr sz="6000" b="1" i="0" u="none" strike="noStrike" cap="none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  <a:rtl val="0"/>
              </a:defRPr>
            </a:lvl1pPr>
            <a:lvl2pPr lvl="1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6000" b="1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6000" b="1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6000" b="1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6000" b="1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6000" b="1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6000" b="1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6000" b="1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indent="0">
              <a:spcBef>
                <a:spcPts val="0"/>
              </a:spcBef>
              <a:buClr>
                <a:srgbClr val="0091EA"/>
              </a:buClr>
              <a:buFont typeface="Roboto Slab"/>
              <a:buNone/>
              <a:defRPr sz="6000" b="1">
                <a:solidFill>
                  <a:srgbClr val="0091EA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>
              <a:buSzPct val="25000"/>
            </a:pPr>
            <a:r>
              <a:rPr lang="en" sz="2800" dirty="0" smtClean="0">
                <a:latin typeface="Source Sans Pro" panose="020B0604020202020204" charset="0"/>
                <a:ea typeface="Roboto Slab" panose="020B0604020202020204" charset="0"/>
              </a:rPr>
              <a:t>Teodora Aleksi</a:t>
            </a:r>
            <a:r>
              <a:rPr lang="sr-Latn-RS" sz="2800" dirty="0" smtClean="0">
                <a:latin typeface="Source Sans Pro" panose="020B0604020202020204" charset="0"/>
                <a:ea typeface="Roboto Slab" panose="020B0604020202020204" charset="0"/>
              </a:rPr>
              <a:t>ć</a:t>
            </a:r>
            <a:r>
              <a:rPr lang="en" sz="2800" dirty="0" smtClean="0">
                <a:latin typeface="Source Sans Pro" panose="020B0604020202020204" charset="0"/>
                <a:ea typeface="Roboto Slab" panose="020B0604020202020204" charset="0"/>
              </a:rPr>
              <a:t>, 391/2012</a:t>
            </a:r>
            <a:endParaRPr lang="en" sz="2800" dirty="0">
              <a:latin typeface="Source Sans Pro" panose="020B0604020202020204" charset="0"/>
              <a:ea typeface="Roboto Slab" panose="020B0604020202020204" charset="0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786150" y="410825"/>
            <a:ext cx="7571700" cy="936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lvl="0">
              <a:buSzPct val="25000"/>
            </a:pPr>
            <a:r>
              <a:rPr lang="en-US" dirty="0"/>
              <a:t>Linear least squares</a:t>
            </a:r>
            <a:endParaRPr lang="en" sz="2000" b="0" i="0" u="none" strike="noStrike" cap="none" dirty="0">
              <a:solidFill>
                <a:srgbClr val="0091EA"/>
              </a:solidFill>
              <a:latin typeface="Roboto Slab"/>
              <a:ea typeface="Roboto Slab"/>
              <a:cs typeface="Roboto Slab"/>
              <a:sym typeface="Roboto Slab"/>
              <a:rtl val="0"/>
            </a:endParaRPr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786150" y="1682266"/>
            <a:ext cx="7443450" cy="47648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457200">
              <a:tabLst>
                <a:tab pos="285750" algn="l"/>
              </a:tabLst>
            </a:pPr>
            <a:r>
              <a:rPr lang="en-US" dirty="0"/>
              <a:t>Polynomial </a:t>
            </a:r>
            <a:r>
              <a:rPr lang="en-US" dirty="0" smtClean="0"/>
              <a:t>fitting and numerical </a:t>
            </a:r>
            <a:r>
              <a:rPr lang="en-US" dirty="0"/>
              <a:t>smoothing and differentiation</a:t>
            </a:r>
            <a:endParaRPr lang="en-US" dirty="0" smtClean="0"/>
          </a:p>
          <a:p>
            <a:pPr marL="400050" indent="-400050"/>
            <a:r>
              <a:rPr lang="en-US" dirty="0" smtClean="0"/>
              <a:t>Multinomials, </a:t>
            </a:r>
            <a:r>
              <a:rPr lang="en-US" dirty="0"/>
              <a:t>including surface fitting</a:t>
            </a:r>
          </a:p>
          <a:p>
            <a:pPr marL="457200" lvl="0" indent="-457200"/>
            <a:r>
              <a:rPr lang="en-US" dirty="0"/>
              <a:t>Curve fitting with </a:t>
            </a:r>
            <a:r>
              <a:rPr lang="en-US" dirty="0" smtClean="0"/>
              <a:t>B-splines</a:t>
            </a:r>
          </a:p>
          <a:p>
            <a:pPr marL="457200" indent="-457200"/>
            <a:r>
              <a:rPr lang="en-US" dirty="0"/>
              <a:t>Chemometrics, c</a:t>
            </a:r>
            <a:r>
              <a:rPr lang="en-US" dirty="0" smtClean="0"/>
              <a:t>alibration curve, standard </a:t>
            </a:r>
            <a:r>
              <a:rPr lang="en-US" dirty="0"/>
              <a:t>addition, Gran plot</a:t>
            </a:r>
            <a:r>
              <a:rPr lang="en-US" dirty="0" smtClean="0"/>
              <a:t>, analysis </a:t>
            </a:r>
            <a:r>
              <a:rPr lang="en-US" dirty="0"/>
              <a:t>of </a:t>
            </a:r>
            <a:r>
              <a:rPr lang="en-US" dirty="0" smtClean="0"/>
              <a:t>mixtures</a:t>
            </a:r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8434133" y="620028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2</a:t>
            </a:fld>
            <a:r>
              <a:rPr lang="en" dirty="0" smtClean="0"/>
              <a:t>/6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07972239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786150" y="410825"/>
            <a:ext cx="7571700" cy="936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lvl="0">
              <a:buSzPct val="25000"/>
            </a:pPr>
            <a:r>
              <a:rPr lang="en-US" dirty="0"/>
              <a:t>Non-linear optimization</a:t>
            </a:r>
            <a:endParaRPr lang="en" sz="2000" b="0" i="0" u="none" strike="noStrike" cap="none" dirty="0">
              <a:solidFill>
                <a:srgbClr val="0091EA"/>
              </a:solidFill>
              <a:latin typeface="Roboto Slab"/>
              <a:ea typeface="Roboto Slab"/>
              <a:cs typeface="Roboto Slab"/>
              <a:sym typeface="Roboto Slab"/>
              <a:rtl val="0"/>
            </a:endParaRPr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786150" y="1682266"/>
            <a:ext cx="7443450" cy="47648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457200">
              <a:tabLst>
                <a:tab pos="285750" algn="l"/>
              </a:tabLst>
            </a:pPr>
            <a:r>
              <a:rPr lang="en-US" dirty="0" smtClean="0"/>
              <a:t>Modern engineering</a:t>
            </a:r>
          </a:p>
          <a:p>
            <a:pPr marL="457200" lvl="0" indent="-457200">
              <a:tabLst>
                <a:tab pos="285750" algn="l"/>
              </a:tabLst>
            </a:pPr>
            <a:r>
              <a:rPr lang="en-US" dirty="0" smtClean="0"/>
              <a:t>Experimental science</a:t>
            </a:r>
          </a:p>
          <a:p>
            <a:pPr marL="457200" indent="-457200">
              <a:tabLst>
                <a:tab pos="285750" algn="l"/>
              </a:tabLst>
            </a:pPr>
            <a:r>
              <a:rPr lang="en-US" dirty="0" smtClean="0"/>
              <a:t>Constructing </a:t>
            </a:r>
            <a:r>
              <a:rPr lang="en-US" dirty="0"/>
              <a:t>computational </a:t>
            </a:r>
            <a:r>
              <a:rPr lang="en-US" dirty="0" smtClean="0"/>
              <a:t>models and  decision </a:t>
            </a:r>
            <a:r>
              <a:rPr lang="en-US" dirty="0"/>
              <a:t>making in subsurface oil and gas reservoir </a:t>
            </a:r>
            <a:r>
              <a:rPr lang="en-US" dirty="0" smtClean="0"/>
              <a:t>projects</a:t>
            </a:r>
            <a:endParaRPr lang="en-US" dirty="0"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8434133" y="620028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3</a:t>
            </a:fld>
            <a:r>
              <a:rPr lang="en" dirty="0" smtClean="0"/>
              <a:t>/6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41443553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786150" y="410825"/>
            <a:ext cx="7571700" cy="936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lvl="0">
              <a:buSzPct val="25000"/>
            </a:pPr>
            <a:r>
              <a:rPr lang="en-US" dirty="0"/>
              <a:t>Monte Carlo simulation</a:t>
            </a:r>
            <a:endParaRPr lang="en" sz="2000" b="0" i="0" u="none" strike="noStrike" cap="none" dirty="0">
              <a:solidFill>
                <a:srgbClr val="0091EA"/>
              </a:solidFill>
              <a:latin typeface="Roboto Slab"/>
              <a:ea typeface="Roboto Slab"/>
              <a:cs typeface="Roboto Slab"/>
              <a:sym typeface="Roboto Slab"/>
              <a:rtl val="0"/>
            </a:endParaRPr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786150" y="1682266"/>
            <a:ext cx="7443450" cy="47648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457200">
              <a:tabLst>
                <a:tab pos="285750" algn="l"/>
              </a:tabLst>
            </a:pPr>
            <a:r>
              <a:rPr lang="en-US" dirty="0"/>
              <a:t>Physical </a:t>
            </a:r>
            <a:r>
              <a:rPr lang="en-US" dirty="0" smtClean="0"/>
              <a:t>sciences</a:t>
            </a:r>
          </a:p>
          <a:p>
            <a:pPr marL="457200" lvl="0" indent="-457200">
              <a:tabLst>
                <a:tab pos="285750" algn="l"/>
              </a:tabLst>
            </a:pPr>
            <a:r>
              <a:rPr lang="en-US" dirty="0" smtClean="0"/>
              <a:t>Engineering</a:t>
            </a:r>
          </a:p>
          <a:p>
            <a:pPr marL="457200" lvl="0" indent="-457200">
              <a:tabLst>
                <a:tab pos="285750" algn="l"/>
              </a:tabLst>
            </a:pPr>
            <a:r>
              <a:rPr lang="en-US" dirty="0"/>
              <a:t>Computational </a:t>
            </a:r>
            <a:r>
              <a:rPr lang="en-US" dirty="0" smtClean="0"/>
              <a:t>biology</a:t>
            </a:r>
          </a:p>
          <a:p>
            <a:pPr marL="457200" lvl="0" indent="-457200">
              <a:tabLst>
                <a:tab pos="285750" algn="l"/>
              </a:tabLst>
            </a:pPr>
            <a:r>
              <a:rPr lang="en-US" dirty="0" smtClean="0"/>
              <a:t>Computer graphics</a:t>
            </a:r>
          </a:p>
          <a:p>
            <a:pPr marL="457200" lvl="0" indent="-457200">
              <a:tabLst>
                <a:tab pos="285750" algn="l"/>
              </a:tabLst>
            </a:pPr>
            <a:r>
              <a:rPr lang="en-US" dirty="0"/>
              <a:t>Applied </a:t>
            </a:r>
            <a:r>
              <a:rPr lang="en-US" dirty="0" smtClean="0"/>
              <a:t>statistics</a:t>
            </a:r>
          </a:p>
          <a:p>
            <a:pPr marL="457200" lvl="0" indent="-457200">
              <a:tabLst>
                <a:tab pos="285750" algn="l"/>
              </a:tabLst>
            </a:pPr>
            <a:r>
              <a:rPr lang="en-US" dirty="0"/>
              <a:t>Artificial intelligence for </a:t>
            </a:r>
            <a:r>
              <a:rPr lang="en-US" dirty="0" smtClean="0"/>
              <a:t>games</a:t>
            </a:r>
          </a:p>
          <a:p>
            <a:pPr marL="457200" lvl="0" indent="-457200">
              <a:tabLst>
                <a:tab pos="285750" algn="l"/>
                <a:tab pos="3144838" algn="l"/>
              </a:tabLst>
            </a:pPr>
            <a:r>
              <a:rPr lang="en-US" dirty="0" smtClean="0"/>
              <a:t>Finance </a:t>
            </a:r>
            <a:r>
              <a:rPr lang="en-US" dirty="0"/>
              <a:t>and business</a:t>
            </a:r>
          </a:p>
          <a:p>
            <a:pPr marL="457200" lvl="0" indent="-457200">
              <a:tabLst>
                <a:tab pos="285750" algn="l"/>
              </a:tabLst>
            </a:pPr>
            <a:endParaRPr lang="en" sz="3000" b="0" i="0" u="none" strike="noStrike" cap="none" dirty="0">
              <a:solidFill>
                <a:srgbClr val="263238"/>
              </a:solidFill>
              <a:latin typeface="Source Sans Pro"/>
              <a:ea typeface="Source Sans Pro"/>
              <a:cs typeface="Source Sans Pro"/>
              <a:sym typeface="Source Sans Pro"/>
              <a:rtl val="0"/>
            </a:endParaRPr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8434133" y="620028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4</a:t>
            </a:fld>
            <a:r>
              <a:rPr lang="en" dirty="0" smtClean="0"/>
              <a:t>/6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92861662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786150" y="410825"/>
            <a:ext cx="7571700" cy="936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lvl="0">
              <a:buSzPct val="25000"/>
            </a:pPr>
            <a:r>
              <a:rPr lang="en-US" dirty="0"/>
              <a:t>Kalman filters</a:t>
            </a:r>
            <a:endParaRPr lang="en" sz="2000" b="0" i="0" u="none" strike="noStrike" cap="none" dirty="0">
              <a:solidFill>
                <a:srgbClr val="0091EA"/>
              </a:solidFill>
              <a:latin typeface="Roboto Slab"/>
              <a:ea typeface="Roboto Slab"/>
              <a:cs typeface="Roboto Slab"/>
              <a:sym typeface="Roboto Slab"/>
              <a:rtl val="0"/>
            </a:endParaRPr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786150" y="1682266"/>
            <a:ext cx="7443450" cy="47648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457200">
              <a:tabLst>
                <a:tab pos="285750" algn="l"/>
              </a:tabLst>
            </a:pPr>
            <a:r>
              <a:rPr lang="en-US" dirty="0" smtClean="0"/>
              <a:t>Economics</a:t>
            </a:r>
          </a:p>
          <a:p>
            <a:pPr marL="457200" indent="-457200">
              <a:tabLst>
                <a:tab pos="285750" algn="l"/>
              </a:tabLst>
            </a:pPr>
            <a:r>
              <a:rPr lang="en-US" dirty="0"/>
              <a:t>Nuclear </a:t>
            </a:r>
            <a:r>
              <a:rPr lang="en-US" dirty="0" smtClean="0"/>
              <a:t>medicine</a:t>
            </a:r>
          </a:p>
          <a:p>
            <a:pPr indent="457200"/>
            <a:r>
              <a:rPr lang="en-US" dirty="0"/>
              <a:t>Satellite navigation systems</a:t>
            </a:r>
          </a:p>
          <a:p>
            <a:pPr indent="457200"/>
            <a:r>
              <a:rPr lang="en-US" dirty="0"/>
              <a:t>Seismology</a:t>
            </a:r>
          </a:p>
          <a:p>
            <a:pPr indent="457200"/>
            <a:r>
              <a:rPr lang="en-US" dirty="0" smtClean="0"/>
              <a:t>Weather </a:t>
            </a:r>
            <a:r>
              <a:rPr lang="en-US" dirty="0"/>
              <a:t>forecasting</a:t>
            </a:r>
          </a:p>
          <a:p>
            <a:pPr indent="457200"/>
            <a:r>
              <a:rPr lang="en-US" dirty="0"/>
              <a:t>Navigation system</a:t>
            </a:r>
          </a:p>
          <a:p>
            <a:pPr indent="457200"/>
            <a:r>
              <a:rPr lang="en-US" dirty="0"/>
              <a:t>3D </a:t>
            </a:r>
            <a:r>
              <a:rPr lang="en-US" dirty="0" smtClean="0"/>
              <a:t>modeling</a:t>
            </a:r>
            <a:endParaRPr lang="en-US" dirty="0"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8434133" y="620028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5</a:t>
            </a:fld>
            <a:r>
              <a:rPr lang="en" dirty="0" smtClean="0"/>
              <a:t>/6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18408622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786150" y="410825"/>
            <a:ext cx="7571700" cy="936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lvl="0">
              <a:buSzPct val="25000"/>
            </a:pPr>
            <a:r>
              <a:rPr lang="en-US" dirty="0"/>
              <a:t>Matrix inversion</a:t>
            </a:r>
            <a:endParaRPr lang="en" sz="2000" b="0" i="0" u="none" strike="noStrike" cap="none" dirty="0">
              <a:solidFill>
                <a:srgbClr val="0091EA"/>
              </a:solidFill>
              <a:latin typeface="Roboto Slab"/>
              <a:ea typeface="Roboto Slab"/>
              <a:cs typeface="Roboto Slab"/>
              <a:sym typeface="Roboto Slab"/>
              <a:rtl val="0"/>
            </a:endParaRPr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786150" y="1682266"/>
            <a:ext cx="7443450" cy="47648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457200">
              <a:tabLst>
                <a:tab pos="285750" algn="l"/>
              </a:tabLst>
            </a:pPr>
            <a:r>
              <a:rPr lang="en-US" dirty="0"/>
              <a:t>Regression/least </a:t>
            </a:r>
            <a:r>
              <a:rPr lang="en-US" dirty="0" smtClean="0"/>
              <a:t>squares</a:t>
            </a:r>
          </a:p>
          <a:p>
            <a:pPr marL="457200" lvl="0" indent="-457200">
              <a:tabLst>
                <a:tab pos="285750" algn="l"/>
              </a:tabLst>
            </a:pPr>
            <a:r>
              <a:rPr lang="en-US" dirty="0" smtClean="0"/>
              <a:t>Real-time simulations</a:t>
            </a:r>
          </a:p>
          <a:p>
            <a:pPr marL="457200" lvl="0" indent="-457200">
              <a:tabLst>
                <a:tab pos="285750" algn="l"/>
              </a:tabLst>
            </a:pPr>
            <a:r>
              <a:rPr lang="en-US" dirty="0"/>
              <a:t>MIMO wireless </a:t>
            </a:r>
            <a:r>
              <a:rPr lang="en-US" dirty="0" smtClean="0"/>
              <a:t>communication</a:t>
            </a:r>
          </a:p>
          <a:p>
            <a:pPr marL="457200" lvl="0" indent="-457200">
              <a:tabLst>
                <a:tab pos="285750" algn="l"/>
              </a:tabLst>
            </a:pPr>
            <a:r>
              <a:rPr lang="en-US" sz="3000" b="0" i="0" u="none" strike="noStrike" cap="none" dirty="0" smtClean="0">
                <a:solidFill>
                  <a:srgbClr val="263238"/>
                </a:solidFill>
                <a:latin typeface="Source Sans Pro"/>
                <a:ea typeface="Source Sans Pro"/>
                <a:cs typeface="Source Sans Pro"/>
                <a:sym typeface="Source Sans Pro"/>
                <a:rtl val="0"/>
              </a:rPr>
              <a:t>Analysis of data</a:t>
            </a:r>
          </a:p>
          <a:p>
            <a:pPr marL="457200" lvl="0" indent="-457200">
              <a:tabLst>
                <a:tab pos="285750" algn="l"/>
              </a:tabLst>
            </a:pPr>
            <a:r>
              <a:rPr lang="en-US" dirty="0" smtClean="0"/>
              <a:t>Cryptography</a:t>
            </a:r>
            <a:endParaRPr lang="en" sz="3000" b="0" i="0" u="none" strike="noStrike" cap="none" dirty="0">
              <a:solidFill>
                <a:srgbClr val="263238"/>
              </a:solidFill>
              <a:latin typeface="Source Sans Pro"/>
              <a:ea typeface="Source Sans Pro"/>
              <a:cs typeface="Source Sans Pro"/>
              <a:sym typeface="Source Sans Pro"/>
              <a:rtl val="0"/>
            </a:endParaRPr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8434133" y="6200284"/>
            <a:ext cx="548699" cy="524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6</a:t>
            </a:fld>
            <a:r>
              <a:rPr lang="en" dirty="0" smtClean="0"/>
              <a:t>/6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69105491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rdelia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99</Words>
  <Application>Microsoft Office PowerPoint</Application>
  <PresentationFormat>On-screen Show (4:3)</PresentationFormat>
  <Paragraphs>38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Roboto Slab</vt:lpstr>
      <vt:lpstr>Arial</vt:lpstr>
      <vt:lpstr>Source Sans Pro</vt:lpstr>
      <vt:lpstr>Cordelia template</vt:lpstr>
      <vt:lpstr>The Applications of the Cholesky decomposition </vt:lpstr>
      <vt:lpstr>Linear least squares</vt:lpstr>
      <vt:lpstr>Non-linear optimization</vt:lpstr>
      <vt:lpstr>Monte Carlo simulation</vt:lpstr>
      <vt:lpstr>Kalman filters</vt:lpstr>
      <vt:lpstr>Matrix inversion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Cholesky decomposition</dc:title>
  <cp:lastModifiedBy>Cuca</cp:lastModifiedBy>
  <cp:revision>38</cp:revision>
  <dcterms:modified xsi:type="dcterms:W3CDTF">2016-01-30T10:30:02Z</dcterms:modified>
</cp:coreProperties>
</file>