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5" r:id="rId7"/>
    <p:sldId id="257" r:id="rId8"/>
    <p:sldId id="261" r:id="rId9"/>
    <p:sldId id="263" r:id="rId10"/>
    <p:sldId id="262" r:id="rId11"/>
    <p:sldId id="266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Newton's_metho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Newton-Raphson Method Using Derivative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Darko </a:t>
            </a:r>
            <a:r>
              <a:rPr lang="sr-Latn-RS" dirty="0"/>
              <a:t>S</a:t>
            </a:r>
            <a:r>
              <a:rPr lang="sr-Latn-RS" dirty="0" smtClean="0"/>
              <a:t>tošić</a:t>
            </a:r>
            <a:r>
              <a:rPr lang="en-US" dirty="0" smtClean="0"/>
              <a:t> 23/2011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00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and Run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819" y="1882987"/>
            <a:ext cx="6469560" cy="433763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782" y="283031"/>
            <a:ext cx="7155117" cy="2607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008" y="2065867"/>
            <a:ext cx="5718815" cy="46387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9814" y="6488668"/>
            <a:ext cx="76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3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494" y="426720"/>
            <a:ext cx="3514778" cy="597201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1240" y="426720"/>
            <a:ext cx="3679926" cy="5977282"/>
          </a:xfrm>
        </p:spPr>
      </p:pic>
      <p:sp>
        <p:nvSpPr>
          <p:cNvPr id="6" name="TextBox 5"/>
          <p:cNvSpPr txBox="1"/>
          <p:nvPr/>
        </p:nvSpPr>
        <p:spPr>
          <a:xfrm>
            <a:off x="5369814" y="6488668"/>
            <a:ext cx="76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7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Milutinovic</a:t>
            </a:r>
            <a:r>
              <a:rPr lang="en-US" dirty="0"/>
              <a:t>, V., </a:t>
            </a:r>
            <a:r>
              <a:rPr lang="en-US" dirty="0" err="1"/>
              <a:t>Salom</a:t>
            </a:r>
            <a:r>
              <a:rPr lang="en-US" dirty="0"/>
              <a:t>, J., </a:t>
            </a:r>
            <a:r>
              <a:rPr lang="en-US" dirty="0" err="1"/>
              <a:t>Trifunovic</a:t>
            </a:r>
            <a:r>
              <a:rPr lang="en-US" dirty="0"/>
              <a:t>, N., Giorgi, R., “Guide to </a:t>
            </a:r>
            <a:r>
              <a:rPr lang="en-US" dirty="0" err="1"/>
              <a:t>DataFlow</a:t>
            </a:r>
            <a:r>
              <a:rPr lang="en-US" dirty="0"/>
              <a:t> </a:t>
            </a:r>
            <a:r>
              <a:rPr lang="en-US" dirty="0" err="1"/>
              <a:t>SuperComputing</a:t>
            </a:r>
            <a:r>
              <a:rPr lang="en-US" dirty="0"/>
              <a:t>”, Springer, 2015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Milutinovic</a:t>
            </a:r>
            <a:r>
              <a:rPr lang="en-US" dirty="0"/>
              <a:t>, V., editor, “Advances in Computers: </a:t>
            </a:r>
            <a:r>
              <a:rPr lang="en-US" dirty="0" err="1"/>
              <a:t>DataFlow</a:t>
            </a:r>
            <a:r>
              <a:rPr lang="en-US" dirty="0"/>
              <a:t>”, Elsevier, 2015</a:t>
            </a:r>
            <a:r>
              <a:rPr lang="en-US" dirty="0" smtClean="0"/>
              <a:t>.</a:t>
            </a:r>
          </a:p>
          <a:p>
            <a:r>
              <a:rPr lang="en-US" dirty="0" err="1"/>
              <a:t>Milutinovic</a:t>
            </a:r>
            <a:r>
              <a:rPr lang="en-US" dirty="0"/>
              <a:t>, V., editor</a:t>
            </a:r>
            <a:r>
              <a:rPr lang="en-US" dirty="0" smtClean="0"/>
              <a:t>, “High-Level </a:t>
            </a:r>
            <a:r>
              <a:rPr lang="en-US" dirty="0"/>
              <a:t>Language Computer Architecture</a:t>
            </a:r>
            <a:r>
              <a:rPr lang="en-US" dirty="0" smtClean="0"/>
              <a:t>,“ (</a:t>
            </a:r>
            <a:r>
              <a:rPr lang="en-US" dirty="0"/>
              <a:t>Chapter 9, </a:t>
            </a:r>
            <a:r>
              <a:rPr lang="en-US" dirty="0" err="1"/>
              <a:t>DataFlow</a:t>
            </a:r>
            <a:r>
              <a:rPr lang="en-US" dirty="0"/>
              <a:t> Machines, </a:t>
            </a:r>
            <a:r>
              <a:rPr lang="en-US" dirty="0" err="1"/>
              <a:t>Gaudiot</a:t>
            </a:r>
            <a:r>
              <a:rPr lang="en-US" dirty="0"/>
              <a:t>, J.-L</a:t>
            </a:r>
            <a:r>
              <a:rPr lang="en-US" dirty="0" smtClean="0"/>
              <a:t>.,), Computer </a:t>
            </a:r>
            <a:r>
              <a:rPr lang="en-US" dirty="0"/>
              <a:t>Science Press, 1989.</a:t>
            </a:r>
          </a:p>
          <a:p>
            <a:r>
              <a:rPr lang="sr-Latn-RS" dirty="0" smtClean="0"/>
              <a:t>Press</a:t>
            </a:r>
            <a:r>
              <a:rPr lang="en-US" dirty="0"/>
              <a:t>, </a:t>
            </a:r>
            <a:r>
              <a:rPr lang="en-US" dirty="0" smtClean="0"/>
              <a:t>W., </a:t>
            </a:r>
            <a:r>
              <a:rPr lang="en-US" dirty="0" err="1" smtClean="0"/>
              <a:t>Teukolsky</a:t>
            </a:r>
            <a:r>
              <a:rPr lang="en-US" dirty="0" smtClean="0"/>
              <a:t>, S., </a:t>
            </a:r>
            <a:r>
              <a:rPr lang="en-US" dirty="0" err="1" smtClean="0"/>
              <a:t>Vetterling</a:t>
            </a:r>
            <a:r>
              <a:rPr lang="en-US" dirty="0" smtClean="0"/>
              <a:t>, W., Flanner, B., “</a:t>
            </a:r>
            <a:r>
              <a:rPr lang="sr-Latn-RS" dirty="0" smtClean="0"/>
              <a:t>Numerical Recipes in C –</a:t>
            </a:r>
            <a:r>
              <a:rPr lang="en-US" dirty="0" smtClean="0"/>
              <a:t> </a:t>
            </a:r>
            <a:r>
              <a:rPr lang="sr-Latn-RS" dirty="0" smtClean="0"/>
              <a:t>The Art of Scientifing Computing</a:t>
            </a:r>
            <a:r>
              <a:rPr lang="en-US" dirty="0" smtClean="0"/>
              <a:t>”</a:t>
            </a:r>
            <a:r>
              <a:rPr lang="sr-Latn-RS" dirty="0" smtClean="0"/>
              <a:t>, </a:t>
            </a:r>
            <a:r>
              <a:rPr lang="en-US" dirty="0"/>
              <a:t>Cambridge University </a:t>
            </a:r>
            <a:r>
              <a:rPr lang="en-US" dirty="0" smtClean="0"/>
              <a:t>Press, 1992.</a:t>
            </a:r>
          </a:p>
          <a:p>
            <a:r>
              <a:rPr lang="en-US" dirty="0" smtClean="0"/>
              <a:t>-, “Newton’s Method”,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en.wikipedia.org/wiki/Newton's_method</a:t>
            </a:r>
            <a:r>
              <a:rPr lang="en-US" dirty="0" smtClean="0"/>
              <a:t>, </a:t>
            </a:r>
            <a:r>
              <a:rPr lang="en-US" dirty="0" smtClean="0"/>
              <a:t>2016.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9814" y="6488668"/>
            <a:ext cx="76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03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4944289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Thank you for your attention!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331" y="1924201"/>
            <a:ext cx="4084864" cy="4084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9814" y="6488668"/>
            <a:ext cx="76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0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3400832" cy="3649133"/>
          </a:xfrm>
        </p:spPr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DEMONSTRATION</a:t>
            </a:r>
          </a:p>
          <a:p>
            <a:r>
              <a:rPr lang="en-US" dirty="0" smtClean="0"/>
              <a:t>EXAMPLE</a:t>
            </a:r>
          </a:p>
          <a:p>
            <a:r>
              <a:rPr lang="en-US" dirty="0" smtClean="0"/>
              <a:t>MAXELER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REFERENCES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633" y="1057275"/>
            <a:ext cx="6448425" cy="4733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4770" y="6488668"/>
            <a:ext cx="67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2/13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4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Newton-Raphson Method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2" y="1881051"/>
                <a:ext cx="11018518" cy="431074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 numerical analysis,</a:t>
                </a:r>
                <a:r>
                  <a:rPr lang="en-US" dirty="0"/>
                  <a:t> Newton–Raphson </a:t>
                </a:r>
                <a:r>
                  <a:rPr lang="en-US" dirty="0" smtClean="0"/>
                  <a:t>method (Newton’s method), </a:t>
                </a:r>
                <a:r>
                  <a:rPr lang="en-US" dirty="0"/>
                  <a:t>named </a:t>
                </a:r>
                <a:r>
                  <a:rPr lang="en-US" dirty="0" smtClean="0"/>
                  <a:t>after Isaac Newton</a:t>
                </a:r>
                <a:r>
                  <a:rPr lang="en-US" dirty="0"/>
                  <a:t> and 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Joseph </a:t>
                </a:r>
                <a:r>
                  <a:rPr lang="en-US" dirty="0"/>
                  <a:t>Raphson, is a method for finding successively better approximations to the roots (or zeroes)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of </a:t>
                </a:r>
                <a:r>
                  <a:rPr lang="en-US" dirty="0"/>
                  <a:t>a real-valued </a:t>
                </a:r>
                <a:r>
                  <a:rPr lang="en-US" dirty="0" smtClean="0"/>
                  <a:t>function.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ƒ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The Newton–Raphson method in one variable is implemented as follows:</a:t>
                </a:r>
              </a:p>
              <a:p>
                <a:pPr lvl="1"/>
                <a:r>
                  <a:rPr lang="en-US" dirty="0"/>
                  <a:t>Given a function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ƒ</m:t>
                    </m:r>
                  </m:oMath>
                </a14:m>
                <a:r>
                  <a:rPr lang="en-US" dirty="0"/>
                  <a:t> defined over the reals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its derivative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ƒ′</m:t>
                    </m:r>
                  </m:oMath>
                </a14:m>
                <a:r>
                  <a:rPr lang="en-US" dirty="0"/>
                  <a:t>, we begin with a first guess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 for a root of the function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ƒ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/>
                  <a:t>Provided the function satisfies all the assumptions made in the derivation of the formula, a better </a:t>
                </a:r>
                <a:r>
                  <a:rPr lang="en-US" dirty="0" smtClean="0"/>
                  <a:t>approximation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 </a:t>
                </a:r>
                <a:r>
                  <a:rPr lang="en-US" dirty="0" smtClean="0"/>
                  <a:t>is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– 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ƒ 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ƒ′ 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Geometrically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0) </m:t>
                    </m:r>
                  </m:oMath>
                </a14:m>
                <a:r>
                  <a:rPr lang="en-US" dirty="0"/>
                  <a:t>is the intersection with the </a:t>
                </a:r>
                <a:r>
                  <a:rPr lang="en-US" i="1" dirty="0"/>
                  <a:t>x</a:t>
                </a:r>
                <a:r>
                  <a:rPr lang="en-US" dirty="0"/>
                  <a:t>-axis of the tangent to the graph of 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ƒ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r>
                  <a:rPr lang="en-US" dirty="0"/>
                  <a:t> 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ƒ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process is repeated </a:t>
                </a:r>
                <a:r>
                  <a:rPr lang="en-US" dirty="0" smtClean="0"/>
                  <a:t>as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ƒ 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ƒ′ 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until </a:t>
                </a:r>
                <a:r>
                  <a:rPr lang="en-US" dirty="0"/>
                  <a:t>a sufficiently accurate value is reached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2" y="1881051"/>
                <a:ext cx="11018518" cy="4310743"/>
              </a:xfrm>
              <a:blipFill>
                <a:blip r:embed="rId2"/>
                <a:stretch>
                  <a:fillRect l="-387" t="-566"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14770" y="6488668"/>
            <a:ext cx="67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3/13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3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Newton-Raphson </a:t>
            </a:r>
            <a:r>
              <a:rPr lang="en-US" dirty="0" smtClean="0"/>
              <a:t>Method Demonstration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06195" y="2072797"/>
                <a:ext cx="3252652" cy="364913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/>
                  <a:t>function 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ƒ 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shown in blue and the tangent line is in red. We see that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 is a better approximation than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 for the root </a:t>
                </a:r>
                <a:r>
                  <a:rPr lang="en-US" i="1" dirty="0"/>
                  <a:t>x</a:t>
                </a:r>
                <a:r>
                  <a:rPr lang="en-US" dirty="0"/>
                  <a:t> of the function 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ƒ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06195" y="2072797"/>
                <a:ext cx="3252652" cy="3649133"/>
              </a:xfrm>
              <a:blipFill>
                <a:blip r:embed="rId2"/>
                <a:stretch>
                  <a:fillRect l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225" y="2065867"/>
            <a:ext cx="5496698" cy="3920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4770" y="6488668"/>
            <a:ext cx="67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4/13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2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2" y="2065868"/>
                <a:ext cx="6955969" cy="428268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Use </a:t>
                </a:r>
                <a:r>
                  <a:rPr lang="en-US" smtClean="0"/>
                  <a:t>Newton’s method </a:t>
                </a:r>
                <a:r>
                  <a:rPr lang="en-US" dirty="0" smtClean="0"/>
                  <a:t>to find the only real root of the equation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 smtClean="0"/>
                  <a:t>correct </a:t>
                </a:r>
                <a:r>
                  <a:rPr lang="en-US" dirty="0"/>
                  <a:t>to </a:t>
                </a:r>
                <a:r>
                  <a:rPr lang="en-US" dirty="0" smtClean="0"/>
                  <a:t>13 </a:t>
                </a:r>
                <a:r>
                  <a:rPr lang="en-US" dirty="0"/>
                  <a:t>decimal places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ƒ(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. Since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(1)=−1 </m:t>
                    </m:r>
                  </m:oMath>
                </a14:m>
                <a:r>
                  <a:rPr lang="en-US" dirty="0" smtClean="0"/>
                  <a:t> and 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(2)=5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the function changes </a:t>
                </a:r>
                <a:r>
                  <a:rPr lang="en-US" dirty="0"/>
                  <a:t>sign in the interval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1, 2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which means that in </a:t>
                </a:r>
                <a:br>
                  <a:rPr lang="en-US" dirty="0" smtClean="0"/>
                </a:br>
                <a:r>
                  <a:rPr lang="en-US" dirty="0" smtClean="0"/>
                  <a:t>the same interval it has </a:t>
                </a:r>
                <a:r>
                  <a:rPr lang="en-US" dirty="0"/>
                  <a:t>a root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us make an initial guess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pt-BR" dirty="0"/>
                  <a:t>Newton’s </a:t>
                </a:r>
                <a:r>
                  <a:rPr lang="pt-BR" dirty="0" smtClean="0"/>
                  <a:t>formula is: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–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ƒ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ƒ′ 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so, with our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dirty="0"/>
                  <a:t>, our approximation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given </a:t>
                </a:r>
                <a:r>
                  <a:rPr lang="en-US" dirty="0" smtClean="0"/>
                  <a:t>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(1.5)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(1.5)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≈1.3478260…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2" y="2065868"/>
                <a:ext cx="6955969" cy="4282682"/>
              </a:xfrm>
              <a:blipFill>
                <a:blip r:embed="rId2"/>
                <a:stretch>
                  <a:fillRect l="-613" t="-1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216" y="1572865"/>
            <a:ext cx="2945825" cy="4359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4770" y="6488668"/>
            <a:ext cx="67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5/13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5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and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2" y="2142067"/>
                <a:ext cx="6342015" cy="384072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Using a scientific calculator, </a:t>
                </a:r>
                <a:r>
                  <a:rPr lang="en-US" dirty="0"/>
                  <a:t>it is possible to finish the </a:t>
                </a:r>
                <a:r>
                  <a:rPr lang="en-US" dirty="0" smtClean="0"/>
                  <a:t>sum.</a:t>
                </a:r>
              </a:p>
              <a:p>
                <a:r>
                  <a:rPr lang="en-US" dirty="0" smtClean="0"/>
                  <a:t>Take </a:t>
                </a:r>
                <a:r>
                  <a:rPr lang="en-US" dirty="0"/>
                  <a:t>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repeat the above calculations using this as the initial guess. The resulting answer will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Again </a:t>
                </a:r>
                <a:r>
                  <a:rPr lang="en-US" dirty="0"/>
                  <a:t>repeat the procedure until the </a:t>
                </a:r>
                <a:r>
                  <a:rPr lang="en-US" dirty="0" smtClean="0"/>
                  <a:t>13th </a:t>
                </a:r>
                <a:r>
                  <a:rPr lang="en-US" dirty="0"/>
                  <a:t>decimal place remains unchanged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Another solution would be creating the program that will calculate this for us.</a:t>
                </a:r>
              </a:p>
              <a:p>
                <a:r>
                  <a:rPr lang="en-US" dirty="0" smtClean="0"/>
                  <a:t>Here will be presented solution in </a:t>
                </a:r>
                <a:r>
                  <a:rPr lang="en-US" dirty="0" err="1" smtClean="0"/>
                  <a:t>Maxeler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Tehnologies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Program will be divided into two parts: sequential and parallel, </a:t>
                </a:r>
                <a:r>
                  <a:rPr lang="en-US" dirty="0"/>
                  <a:t>and the </a:t>
                </a:r>
                <a:r>
                  <a:rPr lang="en-US" dirty="0" smtClean="0"/>
                  <a:t>results will be compared in the end.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2" y="2142067"/>
                <a:ext cx="6342015" cy="3840722"/>
              </a:xfrm>
              <a:blipFill>
                <a:blip r:embed="rId2"/>
                <a:stretch>
                  <a:fillRect l="-673" r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414770" y="6488668"/>
            <a:ext cx="67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6/13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0" y="1575163"/>
            <a:ext cx="4424979" cy="44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Maxeler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5845628" cy="3649133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Data</a:t>
            </a:r>
            <a:r>
              <a:rPr lang="en-US" dirty="0" smtClean="0"/>
              <a:t>F</a:t>
            </a:r>
            <a:r>
              <a:rPr lang="sr-Latn-RS" dirty="0" smtClean="0"/>
              <a:t>low paradigm</a:t>
            </a:r>
            <a:endParaRPr lang="en-US" dirty="0" smtClean="0"/>
          </a:p>
          <a:p>
            <a:r>
              <a:rPr lang="en-US" dirty="0" smtClean="0"/>
              <a:t>The writing in </a:t>
            </a:r>
            <a:r>
              <a:rPr lang="en-US" dirty="0"/>
              <a:t>the memory is postponed until the data processing is </a:t>
            </a:r>
            <a:r>
              <a:rPr lang="en-US" dirty="0" smtClean="0"/>
              <a:t>finished</a:t>
            </a:r>
            <a:endParaRPr lang="en-US" dirty="0"/>
          </a:p>
          <a:p>
            <a:r>
              <a:rPr lang="sr-Latn-RS" dirty="0" smtClean="0"/>
              <a:t>Decreases </a:t>
            </a:r>
            <a:r>
              <a:rPr lang="sr-Latn-RS" dirty="0"/>
              <a:t>cost of reading and writing temporary </a:t>
            </a:r>
            <a:r>
              <a:rPr lang="sr-Latn-RS" dirty="0" smtClean="0"/>
              <a:t>results</a:t>
            </a:r>
            <a:endParaRPr lang="en-US" dirty="0" smtClean="0"/>
          </a:p>
          <a:p>
            <a:r>
              <a:rPr lang="en-US" dirty="0" smtClean="0"/>
              <a:t>Tokens </a:t>
            </a:r>
            <a:r>
              <a:rPr lang="en-US" dirty="0"/>
              <a:t>on the entry points of vertices in a graph are a condition for operation </a:t>
            </a:r>
            <a:r>
              <a:rPr lang="en-US" dirty="0" smtClean="0"/>
              <a:t>completion</a:t>
            </a:r>
            <a:endParaRPr lang="en-US" dirty="0"/>
          </a:p>
          <a:p>
            <a:r>
              <a:rPr lang="sr-Latn-RS" dirty="0" smtClean="0"/>
              <a:t>Loop </a:t>
            </a:r>
            <a:r>
              <a:rPr lang="sr-Latn-RS" dirty="0"/>
              <a:t>oriented, big </a:t>
            </a:r>
            <a:r>
              <a:rPr lang="sr-Latn-RS" dirty="0" smtClean="0"/>
              <a:t>data</a:t>
            </a:r>
            <a:endParaRPr lang="en-US" dirty="0" smtClean="0"/>
          </a:p>
          <a:p>
            <a:r>
              <a:rPr lang="sr-Latn-RS" dirty="0" smtClean="0"/>
              <a:t>As </a:t>
            </a:r>
            <a:r>
              <a:rPr lang="sr-Latn-RS" dirty="0"/>
              <a:t>less data dependences as </a:t>
            </a:r>
            <a:r>
              <a:rPr lang="sr-Latn-RS" dirty="0" smtClean="0"/>
              <a:t>possible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Previous example will be implemented in </a:t>
            </a:r>
            <a:r>
              <a:rPr lang="en-US" dirty="0" err="1" smtClean="0"/>
              <a:t>MaxIDE</a:t>
            </a:r>
            <a:r>
              <a:rPr lang="en-US" dirty="0" smtClean="0"/>
              <a:t>.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317" y="715511"/>
            <a:ext cx="3009524" cy="1244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102" y="2411900"/>
            <a:ext cx="4795954" cy="3109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4770" y="6488668"/>
            <a:ext cx="67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7/13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NRM_cpuCode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639" y="2065867"/>
            <a:ext cx="7561905" cy="389061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592" y="827311"/>
            <a:ext cx="7561905" cy="4323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4770" y="6488668"/>
            <a:ext cx="67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8/13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NRM_Kernel</a:t>
            </a:r>
            <a:r>
              <a:rPr lang="en-US" dirty="0" smtClean="0"/>
              <a:t> and</a:t>
            </a:r>
            <a:br>
              <a:rPr lang="en-US" dirty="0" smtClean="0"/>
            </a:br>
            <a:r>
              <a:rPr lang="en-US" dirty="0" err="1" smtClean="0"/>
              <a:t>NRM_Manager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906" y="2065867"/>
            <a:ext cx="6212398" cy="41389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570" y="282593"/>
            <a:ext cx="7144810" cy="47872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570" y="5043990"/>
            <a:ext cx="7144810" cy="1405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4770" y="6488668"/>
            <a:ext cx="67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9/13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9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652</TotalTime>
  <Words>277</Words>
  <Application>Microsoft Office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Celestial</vt:lpstr>
      <vt:lpstr>Newton-Raphson Method Using Derivative</vt:lpstr>
      <vt:lpstr>Content</vt:lpstr>
      <vt:lpstr>Newton-Raphson Method DEFINITION</vt:lpstr>
      <vt:lpstr>Newton-Raphson Method Demonstration</vt:lpstr>
      <vt:lpstr>Example</vt:lpstr>
      <vt:lpstr>Example and Solution</vt:lpstr>
      <vt:lpstr>Maxeler</vt:lpstr>
      <vt:lpstr>NRM_cpuCode</vt:lpstr>
      <vt:lpstr>NRM_Kernel and NRM_Manager</vt:lpstr>
      <vt:lpstr>Build and Run</vt:lpstr>
      <vt:lpstr>Graph</vt:lpstr>
      <vt:lpstr>References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Newton-Raphson Method Using Derivative</dc:title>
  <dc:creator>Darko</dc:creator>
  <cp:lastModifiedBy>Darko</cp:lastModifiedBy>
  <cp:revision>91</cp:revision>
  <dcterms:created xsi:type="dcterms:W3CDTF">2016-01-13T12:13:05Z</dcterms:created>
  <dcterms:modified xsi:type="dcterms:W3CDTF">2016-01-27T14:11:47Z</dcterms:modified>
</cp:coreProperties>
</file>