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+xml" PartName="/ppt/slides/slide4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notesMaster" Target="notesMasters/notesMaster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11" name="Shape 1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598100" y="1775222"/>
            <a:ext cx="8222100" cy="8387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98088" y="2715912"/>
            <a:ext cx="8222100" cy="4328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21" name="Shape 2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Shape 26"/>
          <p:cNvSpPr txBox="1"/>
          <p:nvPr>
            <p:ph type="title"/>
          </p:nvPr>
        </p:nvSpPr>
        <p:spPr>
          <a:xfrm>
            <a:off x="598100" y="2152347"/>
            <a:ext cx="8222100" cy="83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Shape 29"/>
          <p:cNvGrpSpPr/>
          <p:nvPr/>
        </p:nvGrpSpPr>
        <p:grpSpPr>
          <a:xfrm>
            <a:off x="0" y="3903669"/>
            <a:ext cx="9144000" cy="1239924"/>
            <a:chOff x="0" y="3903669"/>
            <a:chExt cx="9144000" cy="1239924"/>
          </a:xfrm>
        </p:grpSpPr>
        <p:sp>
          <p:nvSpPr>
            <p:cNvPr id="30" name="Shape 30"/>
            <p:cNvSpPr/>
            <p:nvPr/>
          </p:nvSpPr>
          <p:spPr>
            <a:xfrm>
              <a:off x="8154895" y="3903669"/>
              <a:ext cx="989099" cy="987899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6181162" y="3903669"/>
              <a:ext cx="989099" cy="987899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170274" y="3903669"/>
              <a:ext cx="989099" cy="9878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8154757" y="3903682"/>
              <a:ext cx="989099" cy="987899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0" y="4891594"/>
              <a:ext cx="9144000" cy="251999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Shape 35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229975"/>
            <a:ext cx="39998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832400" y="1229975"/>
            <a:ext cx="3999899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1465804"/>
            <a:ext cx="2807999" cy="3103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Shape 51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52" name="Shape 52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Shape 57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4572000" y="-17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61" name="Shape 6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Shape 62"/>
          <p:cNvSpPr txBox="1"/>
          <p:nvPr>
            <p:ph type="title"/>
          </p:nvPr>
        </p:nvSpPr>
        <p:spPr>
          <a:xfrm>
            <a:off x="265500" y="1151100"/>
            <a:ext cx="4045199" cy="1564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265500" y="2769001"/>
            <a:ext cx="4045199" cy="1269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71" name="Shape 7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Shape 76"/>
          <p:cNvSpPr txBox="1"/>
          <p:nvPr>
            <p:ph type="title"/>
          </p:nvPr>
        </p:nvSpPr>
        <p:spPr>
          <a:xfrm>
            <a:off x="311700" y="1256050"/>
            <a:ext cx="8520599" cy="2030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3369225"/>
            <a:ext cx="8520599" cy="1281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2.jpg"/><Relationship Id="rId4" Type="http://schemas.openxmlformats.org/officeDocument/2006/relationships/image" Target="../media/image0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en.wikipedia.org/wiki/N-body_problem" TargetMode="Externa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ctrTitle"/>
          </p:nvPr>
        </p:nvSpPr>
        <p:spPr>
          <a:xfrm>
            <a:off x="617750" y="2627022"/>
            <a:ext cx="8222100" cy="838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NBody simulation with collision detection and response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" sz="2400">
                <a:latin typeface="Impact"/>
                <a:ea typeface="Impact"/>
                <a:cs typeface="Impact"/>
                <a:sym typeface="Impact"/>
              </a:rPr>
              <a:t>Stefan Pantelić 511/12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252750" y="41655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Simulation of the particles interaction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This is simulation of particles interaction in closed system under gravitational field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Model of collision detection and response is simplified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Particle is defined by its</a:t>
            </a:r>
          </a:p>
          <a:p>
            <a:pPr indent="-228600" lvl="0" marL="914400" rtl="0">
              <a:spcBef>
                <a:spcPts val="0"/>
              </a:spcBef>
              <a:buFont typeface="Impact"/>
              <a:buChar char="●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 position in 3D space (x,y,z)</a:t>
            </a:r>
          </a:p>
          <a:p>
            <a:pPr indent="-228600" lvl="0" marL="914400" rtl="0">
              <a:spcBef>
                <a:spcPts val="0"/>
              </a:spcBef>
              <a:buFont typeface="Impact"/>
              <a:buChar char="●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 velocity (x,y,z)</a:t>
            </a:r>
          </a:p>
          <a:p>
            <a:pPr indent="-228600" lvl="0" marL="914400" rtl="0">
              <a:spcBef>
                <a:spcPts val="0"/>
              </a:spcBef>
              <a:buFont typeface="Impact"/>
              <a:buChar char="●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 mass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latin typeface="Roboto"/>
                <a:ea typeface="Roboto"/>
                <a:cs typeface="Roboto"/>
                <a:sym typeface="Roboto"/>
              </a:rPr>
              <a:t>‹#›</a:t>
            </a:fld>
            <a:r>
              <a:rPr lang="en">
                <a:latin typeface="Roboto"/>
                <a:ea typeface="Roboto"/>
                <a:cs typeface="Roboto"/>
                <a:sym typeface="Roboto"/>
              </a:rPr>
              <a:t>/</a:t>
            </a:r>
            <a:r>
              <a:rPr lang="en"/>
              <a:t>9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Proposed solution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Speed and position are calculated numerically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Collision detection is implemented as comparison of position of two particles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Collision response is implemented as simple merge of two particle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45720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Software implementation - control flow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Array of particles is initialised with random generated numbers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Through two nested loops particle velocity is being calculated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After that new position is being calculated for each particle</a:t>
            </a:r>
          </a:p>
          <a:p>
            <a:pPr indent="-228600" lvl="0" marL="45720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This is repeated in given number of time steps</a:t>
            </a:r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85366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Softverska realizacija - control flow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 </a:t>
            </a:r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5/9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9" y="1017799"/>
            <a:ext cx="2653825" cy="371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Software implementation - data flow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In total 8 input streams - x,y,z and mass and 4 output - x,z,y velocity and mass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First 4 streams are written in BRAM on dataflow card while other 4 are withheld using controlled input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After that for every tuple from other 4 streams velocity and mass are being calculated considering every tuple stored in BRAM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Finally velocity and mass are being streamed through output streams</a:t>
            </a:r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3842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Software implementation - data flow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 </a:t>
            </a:r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987900"/>
            <a:ext cx="3394778" cy="3822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51974" y="987900"/>
            <a:ext cx="3858351" cy="3663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Proposed upgrades</a:t>
            </a:r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Implementing more complex detection collision and response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Adding particle radius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Using better code optimisation</a:t>
            </a:r>
          </a:p>
          <a:p>
            <a:pPr indent="-228600" lvl="0" marL="45720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Reducing communication overhead by importing entire loop that counts time steps in DFE code</a:t>
            </a:r>
          </a:p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311700" y="410000"/>
            <a:ext cx="8520599" cy="607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Reference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311700" y="1229875"/>
            <a:ext cx="8520599" cy="3339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Wikipedia </a:t>
            </a:r>
            <a:r>
              <a:rPr lang="en" u="sng">
                <a:solidFill>
                  <a:schemeClr val="hlink"/>
                </a:solidFill>
                <a:latin typeface="Impact"/>
                <a:ea typeface="Impact"/>
                <a:cs typeface="Impact"/>
                <a:sym typeface="Impact"/>
                <a:hlinkClick r:id="rId3"/>
              </a:rPr>
              <a:t>https://en.wikipedia.org/wiki/N-body_problem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Milutinovic, V., Salom, J., Trifunovic, N., Giorgi, R.,                                                                                                                                                                   "The Guide To DataFlow SuperComputing,"                                                                                                                                                                              Springer,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2015.</a:t>
            </a:r>
          </a:p>
          <a:p>
            <a:pPr indent="-228600" lvl="0" marL="457200" rtl="0">
              <a:spcBef>
                <a:spcPts val="0"/>
              </a:spcBef>
              <a:buFont typeface="Impact"/>
            </a:pPr>
            <a:r>
              <a:rPr lang="en">
                <a:latin typeface="Impact"/>
                <a:ea typeface="Impact"/>
                <a:cs typeface="Impact"/>
                <a:sym typeface="Impact"/>
              </a:rPr>
              <a:t>Jovanovic, Z., Milutinovic, v.,                                                                                                                                                                                                                                                         "FPGA Accelerator for Floating-Point Matrix Multiplication,"                                                                                                         The IET Computers and Digital Techniques,                                                                                                                                                                                   Vol 6, Issue 4, 2012, pp. 249-256                                                                                                                                                                                                                  (THE IET PREMIUM AWARD IN COMPUTERS AND DIGITAL TECHNIQUES FOR 2014).</a:t>
            </a:r>
          </a:p>
        </p:txBody>
      </p:sp>
      <p:sp>
        <p:nvSpPr>
          <p:cNvPr id="144" name="Shape 144"/>
          <p:cNvSpPr txBox="1"/>
          <p:nvPr>
            <p:ph idx="12" type="sldNum"/>
          </p:nvPr>
        </p:nvSpPr>
        <p:spPr>
          <a:xfrm>
            <a:off x="8460431" y="465119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r>
              <a:rPr lang="en"/>
              <a:t>/9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