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6"/>
  </p:notesMasterIdLst>
  <p:sldIdLst>
    <p:sldId id="256" r:id="rId2"/>
    <p:sldId id="257" r:id="rId3"/>
    <p:sldId id="258" r:id="rId4"/>
    <p:sldId id="261" r:id="rId5"/>
    <p:sldId id="259" r:id="rId6"/>
    <p:sldId id="262" r:id="rId7"/>
    <p:sldId id="265" r:id="rId8"/>
    <p:sldId id="263" r:id="rId9"/>
    <p:sldId id="266" r:id="rId10"/>
    <p:sldId id="264" r:id="rId11"/>
    <p:sldId id="267" r:id="rId12"/>
    <p:sldId id="260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B09CD-2AA9-4587-981E-8DB64F615A96}" type="datetimeFigureOut">
              <a:rPr lang="en-US" smtClean="0"/>
              <a:t>1/31/2016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AD0E6-385F-49FD-B0D8-33DEBAEFF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702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AD0E6-385F-49FD-B0D8-33DEBAEFFB2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96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9E40-A2BB-42E0-B0B5-4302421701BC}" type="datetime1">
              <a:rPr lang="en-US" smtClean="0"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2D4E-05D1-4E69-8C08-5670FA317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809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E39C-BBF6-4E74-AD2F-8436E1718316}" type="datetime1">
              <a:rPr lang="en-US" smtClean="0"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2D4E-05D1-4E69-8C08-5670FA317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37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8E79-0015-4465-973E-11267D6539B6}" type="datetime1">
              <a:rPr lang="en-US" smtClean="0"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2D4E-05D1-4E69-8C08-5670FA317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798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F891-1087-47DD-9963-62899C3CC73E}" type="datetime1">
              <a:rPr lang="en-US" smtClean="0"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2D4E-05D1-4E69-8C08-5670FA317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128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C0E8-862E-4DB8-A0DF-8EB6438AD2B0}" type="datetime1">
              <a:rPr lang="en-US" smtClean="0"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2D4E-05D1-4E69-8C08-5670FA317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83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A49A-8789-402F-B07D-F73A6FD0040C}" type="datetime1">
              <a:rPr lang="en-US" smtClean="0"/>
              <a:t>1/31/2016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2D4E-05D1-4E69-8C08-5670FA317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925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65BA-8522-4DD0-9458-A632112DA1B0}" type="datetime1">
              <a:rPr lang="en-US" smtClean="0"/>
              <a:t>1/31/2016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2D4E-05D1-4E69-8C08-5670FA317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35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7E808-D275-4644-9237-264626BA61B4}" type="datetime1">
              <a:rPr lang="en-US" smtClean="0"/>
              <a:t>1/31/2016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2D4E-05D1-4E69-8C08-5670FA317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5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B711E-CFE5-48E1-9607-42D5B3BA8D68}" type="datetime1">
              <a:rPr lang="en-US" smtClean="0"/>
              <a:t>1/31/2016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2D4E-05D1-4E69-8C08-5670FA317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058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CEDCC-E14B-4F24-88A7-8F62A3B4CBB3}" type="datetime1">
              <a:rPr lang="en-US" smtClean="0"/>
              <a:t>1/31/2016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2D4E-05D1-4E69-8C08-5670FA317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253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314B-036A-4D45-928A-515A0128CBBC}" type="datetime1">
              <a:rPr lang="en-US" smtClean="0"/>
              <a:t>1/31/2016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2D4E-05D1-4E69-8C08-5670FA317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1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E4A8A-435C-4067-A802-575523B2D17F}" type="datetime1">
              <a:rPr lang="en-US" smtClean="0"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2D4E-05D1-4E69-8C08-5670FA317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2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Contingency </a:t>
            </a:r>
            <a:r>
              <a:rPr lang="en-US" smtClean="0"/>
              <a:t>table analyses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Miloš Radić 12</a:t>
            </a:r>
            <a:r>
              <a:rPr lang="en-US" dirty="0" smtClean="0"/>
              <a:t>/0010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800" dirty="0" smtClean="0"/>
              <a:t>1/14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75494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 of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Smarter solution </a:t>
            </a:r>
            <a:r>
              <a:rPr lang="sr-Latn-RS" dirty="0" smtClean="0"/>
              <a:t>– input transposition</a:t>
            </a:r>
          </a:p>
          <a:p>
            <a:pPr marL="0" indent="0">
              <a:buNone/>
            </a:pPr>
            <a:endParaRPr lang="sr-Latn-RS" dirty="0" smtClean="0"/>
          </a:p>
          <a:p>
            <a:r>
              <a:rPr lang="en-US" dirty="0" smtClean="0"/>
              <a:t>We sum the colons using the original matrix</a:t>
            </a:r>
            <a:endParaRPr lang="sr-Latn-RS" dirty="0" smtClean="0"/>
          </a:p>
          <a:p>
            <a:endParaRPr lang="sr-Latn-RS" dirty="0" smtClean="0"/>
          </a:p>
          <a:p>
            <a:r>
              <a:rPr lang="en-US" dirty="0" smtClean="0"/>
              <a:t>We sum the rows using the transposed matrix</a:t>
            </a:r>
            <a:endParaRPr lang="sr-Latn-R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800" dirty="0" smtClean="0"/>
              <a:t>10/14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169504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 of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800" dirty="0" smtClean="0"/>
              <a:t>11/14</a:t>
            </a:r>
            <a:endParaRPr lang="en-US" sz="1800" dirty="0"/>
          </a:p>
        </p:txBody>
      </p:sp>
      <p:sp>
        <p:nvSpPr>
          <p:cNvPr id="34" name="Trapezoid 33"/>
          <p:cNvSpPr/>
          <p:nvPr/>
        </p:nvSpPr>
        <p:spPr>
          <a:xfrm rot="10800000">
            <a:off x="1643901" y="2312853"/>
            <a:ext cx="1295400" cy="76200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3156308" y="3384623"/>
            <a:ext cx="9906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641708" y="2008053"/>
            <a:ext cx="1504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146658" y="2008053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Isosceles Triangle 48"/>
          <p:cNvSpPr/>
          <p:nvPr/>
        </p:nvSpPr>
        <p:spPr>
          <a:xfrm rot="10800000">
            <a:off x="3651607" y="1893753"/>
            <a:ext cx="495300" cy="533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50" name="Straight Connector 49"/>
          <p:cNvCxnSpPr>
            <a:stCxn id="49" idx="0"/>
          </p:cNvCxnSpPr>
          <p:nvPr/>
        </p:nvCxnSpPr>
        <p:spPr>
          <a:xfrm flipH="1">
            <a:off x="3899256" y="2427153"/>
            <a:ext cx="1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34" idx="0"/>
          </p:cNvCxnSpPr>
          <p:nvPr/>
        </p:nvCxnSpPr>
        <p:spPr>
          <a:xfrm flipH="1">
            <a:off x="2291600" y="3074853"/>
            <a:ext cx="1" cy="154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2291600" y="3229738"/>
            <a:ext cx="11695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461108" y="3246717"/>
            <a:ext cx="0" cy="154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1801062" y="2456971"/>
            <a:ext cx="981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 smtClean="0">
                <a:solidFill>
                  <a:prstClr val="black"/>
                </a:solidFill>
              </a:rPr>
              <a:t>MUX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220915" y="3646353"/>
            <a:ext cx="925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 smtClean="0">
                <a:solidFill>
                  <a:prstClr val="black"/>
                </a:solidFill>
              </a:rPr>
              <a:t>ADD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146658" y="1494256"/>
            <a:ext cx="1722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ORIGINAL</a:t>
            </a:r>
            <a:br>
              <a:rPr lang="en-US" dirty="0" smtClean="0">
                <a:solidFill>
                  <a:prstClr val="black"/>
                </a:solidFill>
              </a:rPr>
            </a:br>
            <a:r>
              <a:rPr lang="en-US" dirty="0" smtClean="0">
                <a:solidFill>
                  <a:prstClr val="black"/>
                </a:solidFill>
              </a:rPr>
              <a:t>INPUT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9" name="Diamond 58"/>
          <p:cNvSpPr/>
          <p:nvPr/>
        </p:nvSpPr>
        <p:spPr>
          <a:xfrm>
            <a:off x="3136222" y="4613040"/>
            <a:ext cx="1095377" cy="115342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3094394" y="5020473"/>
            <a:ext cx="22744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600" dirty="0" smtClean="0"/>
              <a:t>-</a:t>
            </a:r>
            <a:r>
              <a:rPr lang="en-US" sz="1600" dirty="0" smtClean="0"/>
              <a:t>NUM_ROW</a:t>
            </a:r>
            <a:endParaRPr lang="en-US" sz="1600" dirty="0"/>
          </a:p>
        </p:txBody>
      </p:sp>
      <p:cxnSp>
        <p:nvCxnSpPr>
          <p:cNvPr id="61" name="Straight Connector 60"/>
          <p:cNvCxnSpPr/>
          <p:nvPr/>
        </p:nvCxnSpPr>
        <p:spPr>
          <a:xfrm>
            <a:off x="3683911" y="4222823"/>
            <a:ext cx="0" cy="3902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641708" y="5766460"/>
            <a:ext cx="30422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641708" y="1975787"/>
            <a:ext cx="0" cy="3790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rapezoid 63"/>
          <p:cNvSpPr/>
          <p:nvPr/>
        </p:nvSpPr>
        <p:spPr>
          <a:xfrm rot="10800000">
            <a:off x="5378731" y="2312853"/>
            <a:ext cx="1295400" cy="76200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6891138" y="3384623"/>
            <a:ext cx="9906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4376538" y="2008053"/>
            <a:ext cx="1504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5881488" y="2008053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Isosceles Triangle 67"/>
          <p:cNvSpPr/>
          <p:nvPr/>
        </p:nvSpPr>
        <p:spPr>
          <a:xfrm rot="10800000">
            <a:off x="7386437" y="1893753"/>
            <a:ext cx="495300" cy="533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9" name="Straight Connector 68"/>
          <p:cNvCxnSpPr>
            <a:stCxn id="68" idx="0"/>
          </p:cNvCxnSpPr>
          <p:nvPr/>
        </p:nvCxnSpPr>
        <p:spPr>
          <a:xfrm flipH="1">
            <a:off x="7634086" y="2427153"/>
            <a:ext cx="1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64" idx="0"/>
          </p:cNvCxnSpPr>
          <p:nvPr/>
        </p:nvCxnSpPr>
        <p:spPr>
          <a:xfrm flipH="1">
            <a:off x="6026430" y="3074853"/>
            <a:ext cx="1" cy="154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6026430" y="3229738"/>
            <a:ext cx="11695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7195938" y="3246717"/>
            <a:ext cx="0" cy="154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5535892" y="2456971"/>
            <a:ext cx="981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 smtClean="0">
                <a:solidFill>
                  <a:prstClr val="black"/>
                </a:solidFill>
              </a:rPr>
              <a:t>MUX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955745" y="3646353"/>
            <a:ext cx="925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 smtClean="0">
                <a:solidFill>
                  <a:prstClr val="black"/>
                </a:solidFill>
              </a:rPr>
              <a:t>ADD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447911" y="1494255"/>
            <a:ext cx="22267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TRANSPOSED</a:t>
            </a:r>
            <a:br>
              <a:rPr lang="en-US" dirty="0" smtClean="0">
                <a:solidFill>
                  <a:prstClr val="black"/>
                </a:solidFill>
              </a:rPr>
            </a:br>
            <a:r>
              <a:rPr lang="en-US" dirty="0" smtClean="0">
                <a:solidFill>
                  <a:prstClr val="black"/>
                </a:solidFill>
              </a:rPr>
              <a:t>INPUT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6" name="Diamond 75"/>
          <p:cNvSpPr/>
          <p:nvPr/>
        </p:nvSpPr>
        <p:spPr>
          <a:xfrm>
            <a:off x="6871052" y="4613040"/>
            <a:ext cx="1095377" cy="115342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6869590" y="5035947"/>
            <a:ext cx="22744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600" dirty="0" smtClean="0"/>
              <a:t>-</a:t>
            </a:r>
            <a:r>
              <a:rPr lang="en-US" sz="1600" dirty="0" smtClean="0"/>
              <a:t>NUM_COL</a:t>
            </a:r>
            <a:endParaRPr lang="en-US" sz="1600" dirty="0"/>
          </a:p>
        </p:txBody>
      </p:sp>
      <p:cxnSp>
        <p:nvCxnSpPr>
          <p:cNvPr id="78" name="Straight Connector 77"/>
          <p:cNvCxnSpPr/>
          <p:nvPr/>
        </p:nvCxnSpPr>
        <p:spPr>
          <a:xfrm>
            <a:off x="7418741" y="4222823"/>
            <a:ext cx="0" cy="3902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H="1">
            <a:off x="4376538" y="5766460"/>
            <a:ext cx="30422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4376538" y="1975787"/>
            <a:ext cx="0" cy="3790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394183" y="4222823"/>
            <a:ext cx="1762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COLON SUM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38952" y="4222823"/>
            <a:ext cx="1165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ROW 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7458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Idea of matrix transposition</a:t>
            </a:r>
          </a:p>
          <a:p>
            <a:pPr marL="0" indent="0">
              <a:buNone/>
            </a:pPr>
            <a:endParaRPr lang="sr-Latn-RS" dirty="0" smtClean="0"/>
          </a:p>
          <a:p>
            <a:r>
              <a:rPr lang="en-US" dirty="0" smtClean="0"/>
              <a:t>In this particular example no speed-up benefit</a:t>
            </a:r>
            <a:endParaRPr lang="sr-Latn-RS" dirty="0" smtClean="0"/>
          </a:p>
          <a:p>
            <a:pPr lvl="1"/>
            <a:r>
              <a:rPr lang="en-US" dirty="0" smtClean="0"/>
              <a:t>What it reveals is suggestive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but what it conceals is vital (same as a bikini)</a:t>
            </a:r>
          </a:p>
          <a:p>
            <a:pPr marL="457200" lvl="1" indent="0">
              <a:buNone/>
            </a:pPr>
            <a:endParaRPr lang="sr-Latn-RS" dirty="0"/>
          </a:p>
          <a:p>
            <a:r>
              <a:rPr lang="en-US" dirty="0" smtClean="0"/>
              <a:t>With more operations speed-up increases</a:t>
            </a:r>
            <a:r>
              <a:rPr lang="sr-Latn-RS" dirty="0" smtClean="0"/>
              <a:t/>
            </a:r>
            <a:br>
              <a:rPr lang="sr-Latn-RS" dirty="0" smtClean="0"/>
            </a:br>
            <a:endParaRPr lang="sr-Latn-RS" dirty="0" smtClean="0"/>
          </a:p>
          <a:p>
            <a:endParaRPr lang="sr-Latn-R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800" dirty="0" smtClean="0"/>
              <a:t>12/14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205830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Trifunovic</a:t>
            </a:r>
            <a:r>
              <a:rPr lang="en-US" dirty="0"/>
              <a:t>, N., </a:t>
            </a:r>
            <a:r>
              <a:rPr lang="en-US" dirty="0" err="1"/>
              <a:t>Milutinovic</a:t>
            </a:r>
            <a:r>
              <a:rPr lang="en-US" dirty="0"/>
              <a:t>, V., </a:t>
            </a:r>
            <a:r>
              <a:rPr lang="en-US" dirty="0" err="1"/>
              <a:t>Salom</a:t>
            </a:r>
            <a:r>
              <a:rPr lang="en-US" dirty="0"/>
              <a:t>, J., </a:t>
            </a:r>
            <a:r>
              <a:rPr lang="en-US" dirty="0" err="1"/>
              <a:t>Kos,A</a:t>
            </a:r>
            <a:r>
              <a:rPr lang="en-US" dirty="0"/>
              <a:t>.,</a:t>
            </a:r>
            <a:br>
              <a:rPr lang="en-US" dirty="0"/>
            </a:br>
            <a:r>
              <a:rPr lang="en-US" dirty="0"/>
              <a:t>"Paradigm Shift in Big Data </a:t>
            </a:r>
            <a:r>
              <a:rPr lang="en-US" dirty="0" err="1"/>
              <a:t>SuperComputing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DataFlow</a:t>
            </a:r>
            <a:r>
              <a:rPr lang="en-US" dirty="0"/>
              <a:t>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 err="1"/>
              <a:t>ControlFlow</a:t>
            </a:r>
            <a:r>
              <a:rPr lang="en-US" dirty="0"/>
              <a:t>,"</a:t>
            </a:r>
            <a:br>
              <a:rPr lang="en-US" dirty="0"/>
            </a:br>
            <a:r>
              <a:rPr lang="en-US" dirty="0"/>
              <a:t>Journal of Big Data, 2015, 2:4 (10 May 2015).</a:t>
            </a:r>
          </a:p>
          <a:p>
            <a:r>
              <a:rPr lang="en-US" dirty="0" err="1"/>
              <a:t>Milutinovic</a:t>
            </a:r>
            <a:r>
              <a:rPr lang="en-US" dirty="0"/>
              <a:t>, V., </a:t>
            </a:r>
            <a:r>
              <a:rPr lang="en-US" dirty="0" err="1"/>
              <a:t>Salom</a:t>
            </a:r>
            <a:r>
              <a:rPr lang="en-US" dirty="0"/>
              <a:t>, J., </a:t>
            </a:r>
            <a:r>
              <a:rPr lang="en-US" dirty="0" err="1"/>
              <a:t>Trifunovic</a:t>
            </a:r>
            <a:r>
              <a:rPr lang="en-US" dirty="0"/>
              <a:t>, N., </a:t>
            </a:r>
            <a:br>
              <a:rPr lang="en-US" dirty="0"/>
            </a:br>
            <a:r>
              <a:rPr lang="en-US" dirty="0" err="1"/>
              <a:t>Giorgi</a:t>
            </a:r>
            <a:r>
              <a:rPr lang="en-US" dirty="0"/>
              <a:t>, R.,</a:t>
            </a:r>
            <a:br>
              <a:rPr lang="en-US" dirty="0"/>
            </a:br>
            <a:r>
              <a:rPr lang="en-US" dirty="0"/>
              <a:t>"Guide to </a:t>
            </a:r>
            <a:r>
              <a:rPr lang="en-US" dirty="0" err="1"/>
              <a:t>DataFlow</a:t>
            </a:r>
            <a:r>
              <a:rPr lang="en-US" dirty="0"/>
              <a:t> </a:t>
            </a:r>
            <a:r>
              <a:rPr lang="en-US" dirty="0" err="1"/>
              <a:t>SuperComputing</a:t>
            </a:r>
            <a:r>
              <a:rPr lang="en-US"/>
              <a:t>,"</a:t>
            </a:r>
            <a:br>
              <a:rPr lang="en-US"/>
            </a:br>
            <a:r>
              <a:rPr lang="en-US"/>
              <a:t>Springer, 2015.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800" dirty="0" smtClean="0"/>
              <a:t>13/14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45127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600200"/>
            <a:ext cx="3838575" cy="421525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800" dirty="0" smtClean="0"/>
              <a:t>14/14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892593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Statistics in computing</a:t>
            </a:r>
            <a:endParaRPr lang="sr-Latn-RS" dirty="0" smtClean="0"/>
          </a:p>
          <a:p>
            <a:pPr lvl="1"/>
            <a:r>
              <a:rPr lang="en-US" dirty="0" smtClean="0"/>
              <a:t>Huge amounts of data</a:t>
            </a:r>
            <a:endParaRPr lang="sr-Latn-RS" dirty="0" smtClean="0"/>
          </a:p>
          <a:p>
            <a:pPr lvl="1"/>
            <a:r>
              <a:rPr lang="en-US" dirty="0" smtClean="0"/>
              <a:t>Substantial number of operations required</a:t>
            </a:r>
            <a:endParaRPr lang="sr-Latn-RS" dirty="0" smtClean="0"/>
          </a:p>
          <a:p>
            <a:pPr lvl="1"/>
            <a:r>
              <a:rPr lang="en-US" dirty="0" smtClean="0"/>
              <a:t>Potentially</a:t>
            </a:r>
            <a:r>
              <a:rPr lang="en-US" b="1" dirty="0" smtClean="0"/>
              <a:t> </a:t>
            </a:r>
            <a:r>
              <a:rPr lang="en-US" dirty="0" smtClean="0"/>
              <a:t>highly parallel</a:t>
            </a:r>
            <a:endParaRPr lang="sr-Latn-RS" dirty="0" smtClean="0"/>
          </a:p>
          <a:p>
            <a:pPr marL="0" indent="0">
              <a:buNone/>
            </a:pPr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/>
              <a:t>Maxeler </a:t>
            </a:r>
            <a:r>
              <a:rPr lang="en-US" dirty="0" smtClean="0"/>
              <a:t>can give a significant speed-up</a:t>
            </a:r>
            <a:r>
              <a:rPr lang="sr-Latn-RS" dirty="0" smtClean="0"/>
              <a:t>!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800" dirty="0" smtClean="0"/>
              <a:t>2/14</a:t>
            </a:r>
            <a:endParaRPr lang="en-US" sz="1800" dirty="0"/>
          </a:p>
        </p:txBody>
      </p:sp>
      <p:sp>
        <p:nvSpPr>
          <p:cNvPr id="5" name="Down Arrow 4"/>
          <p:cNvSpPr/>
          <p:nvPr/>
        </p:nvSpPr>
        <p:spPr>
          <a:xfrm>
            <a:off x="3429000" y="3886200"/>
            <a:ext cx="609600" cy="990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miley Face 5"/>
          <p:cNvSpPr/>
          <p:nvPr/>
        </p:nvSpPr>
        <p:spPr>
          <a:xfrm>
            <a:off x="7491845" y="5486400"/>
            <a:ext cx="533400" cy="58309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9666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Contingency Table Analysis </a:t>
            </a:r>
            <a:r>
              <a:rPr lang="en-US" dirty="0" smtClean="0"/>
              <a:t>of </a:t>
            </a:r>
            <a:r>
              <a:rPr lang="en-US" dirty="0"/>
              <a:t>t</a:t>
            </a:r>
            <a:r>
              <a:rPr lang="en-US" dirty="0" smtClean="0"/>
              <a:t>wo </a:t>
            </a:r>
            <a:r>
              <a:rPr lang="en-US" dirty="0"/>
              <a:t>Distributions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Measurement of association for two variables</a:t>
            </a:r>
          </a:p>
          <a:p>
            <a:pPr lvl="1"/>
            <a:r>
              <a:rPr lang="en-US" dirty="0" smtClean="0"/>
              <a:t>Each sample has two variables we observe</a:t>
            </a:r>
          </a:p>
          <a:p>
            <a:pPr lvl="1"/>
            <a:r>
              <a:rPr lang="en-US" dirty="0" smtClean="0"/>
              <a:t>We are given a contingency table for those two</a:t>
            </a:r>
          </a:p>
          <a:p>
            <a:pPr lvl="1"/>
            <a:r>
              <a:rPr lang="en-US" dirty="0" smtClean="0"/>
              <a:t>We are interested in their relation to each other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29400" y="6324600"/>
            <a:ext cx="2133600" cy="365125"/>
          </a:xfrm>
        </p:spPr>
        <p:txBody>
          <a:bodyPr/>
          <a:lstStyle/>
          <a:p>
            <a:r>
              <a:rPr lang="en-US" sz="1800" dirty="0" smtClean="0"/>
              <a:t>3/14</a:t>
            </a:r>
            <a:endParaRPr lang="en-US" sz="1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763255"/>
              </p:ext>
            </p:extLst>
          </p:nvPr>
        </p:nvGraphicFramePr>
        <p:xfrm>
          <a:off x="1447800" y="4505958"/>
          <a:ext cx="3733800" cy="194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3450"/>
                <a:gridCol w="933450"/>
                <a:gridCol w="933450"/>
                <a:gridCol w="933450"/>
              </a:tblGrid>
              <a:tr h="4851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51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51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51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85962" y="4026497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Variable A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5245405"/>
            <a:ext cx="1682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Variable B</a:t>
            </a:r>
            <a:endParaRPr lang="en-US" sz="24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803751" y="5110477"/>
            <a:ext cx="1828800" cy="731520"/>
          </a:xfrm>
          <a:prstGeom prst="straightConnector1">
            <a:avLst/>
          </a:prstGeom>
          <a:ln w="5715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791200" y="4631729"/>
            <a:ext cx="281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Number of samples with a specific</a:t>
            </a:r>
          </a:p>
          <a:p>
            <a:r>
              <a:rPr lang="en-US" sz="2400" dirty="0"/>
              <a:t>v</a:t>
            </a:r>
            <a:r>
              <a:rPr lang="en-US" sz="2400" dirty="0" smtClean="0"/>
              <a:t>alue of A and B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559415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Contingency Table Analysis of two Distributions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use the</a:t>
            </a:r>
            <a:r>
              <a:rPr lang="sr-Latn-RS" dirty="0" smtClean="0"/>
              <a:t> Chi-square test</a:t>
            </a:r>
          </a:p>
          <a:p>
            <a:endParaRPr lang="sr-Latn-RS" dirty="0"/>
          </a:p>
          <a:p>
            <a:r>
              <a:rPr lang="en-US" dirty="0" smtClean="0"/>
              <a:t>We need all the row and column sums</a:t>
            </a:r>
            <a:endParaRPr lang="sr-Latn-RS" dirty="0" smtClean="0"/>
          </a:p>
          <a:p>
            <a:pPr lvl="1"/>
            <a:r>
              <a:rPr lang="en-US" dirty="0" smtClean="0"/>
              <a:t>This part of the algorithm is good for </a:t>
            </a:r>
            <a:r>
              <a:rPr lang="en-US" dirty="0" err="1" smtClean="0"/>
              <a:t>Maxeler</a:t>
            </a:r>
            <a:endParaRPr lang="sr-Latn-RS" dirty="0" smtClean="0"/>
          </a:p>
          <a:p>
            <a:endParaRPr lang="sr-Latn-RS" dirty="0"/>
          </a:p>
          <a:p>
            <a:r>
              <a:rPr lang="en-US" dirty="0" smtClean="0"/>
              <a:t>Scalar computations </a:t>
            </a:r>
            <a:r>
              <a:rPr lang="sr-Latn-RS" dirty="0" smtClean="0"/>
              <a:t>- CPU</a:t>
            </a:r>
          </a:p>
          <a:p>
            <a:pPr marL="457200" lvl="1" indent="0">
              <a:buNone/>
            </a:pPr>
            <a:endParaRPr lang="sr-Latn-RS" dirty="0" smtClean="0"/>
          </a:p>
          <a:p>
            <a:pPr marL="457200" lvl="1" indent="0">
              <a:buNone/>
            </a:pPr>
            <a:endParaRPr lang="sr-Latn-RS" dirty="0" smtClean="0"/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800" dirty="0" smtClean="0"/>
              <a:t>4/14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230745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 of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</a:t>
            </a:r>
            <a:r>
              <a:rPr lang="sr-Latn-RS" dirty="0" smtClean="0"/>
              <a:t>C</a:t>
            </a:r>
            <a:r>
              <a:rPr lang="en-US" dirty="0" smtClean="0"/>
              <a:t> implementation</a:t>
            </a:r>
            <a:r>
              <a:rPr lang="sr-Latn-RS" dirty="0" smtClean="0"/>
              <a:t> </a:t>
            </a:r>
          </a:p>
          <a:p>
            <a:pPr lvl="1"/>
            <a:r>
              <a:rPr lang="en-US" dirty="0" smtClean="0"/>
              <a:t>Initialize the sums with zeroes</a:t>
            </a:r>
            <a:r>
              <a:rPr lang="sr-Latn-RS" dirty="0" smtClean="0"/>
              <a:t> </a:t>
            </a:r>
          </a:p>
          <a:p>
            <a:pPr lvl="1"/>
            <a:r>
              <a:rPr lang="en-US" dirty="0" smtClean="0"/>
              <a:t>Use two nested for loops to sum</a:t>
            </a:r>
            <a:endParaRPr lang="sr-Latn-RS" dirty="0" smtClean="0"/>
          </a:p>
          <a:p>
            <a:pPr lvl="1"/>
            <a:endParaRPr lang="sr-Latn-RS" dirty="0"/>
          </a:p>
          <a:p>
            <a:r>
              <a:rPr lang="en-US" dirty="0" smtClean="0"/>
              <a:t>Naive </a:t>
            </a:r>
            <a:r>
              <a:rPr lang="en-US" dirty="0" err="1" smtClean="0"/>
              <a:t>Maxeler</a:t>
            </a:r>
            <a:r>
              <a:rPr lang="en-US" dirty="0" smtClean="0"/>
              <a:t> implementation</a:t>
            </a:r>
            <a:endParaRPr lang="sr-Latn-RS" dirty="0" smtClean="0"/>
          </a:p>
          <a:p>
            <a:pPr lvl="1"/>
            <a:r>
              <a:rPr lang="en-US" dirty="0" smtClean="0"/>
              <a:t>Straightforward copy of C code to </a:t>
            </a:r>
            <a:r>
              <a:rPr lang="en-US" dirty="0" err="1" smtClean="0"/>
              <a:t>Maxeler</a:t>
            </a:r>
            <a:endParaRPr lang="sr-Latn-RS" dirty="0" smtClean="0"/>
          </a:p>
          <a:p>
            <a:pPr lvl="1"/>
            <a:r>
              <a:rPr lang="en-US" dirty="0" smtClean="0"/>
              <a:t>Scheduling fails!</a:t>
            </a:r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800" dirty="0" smtClean="0"/>
              <a:t>5/14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042445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 of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dirty="0" smtClean="0"/>
              <a:t>We have an issue when summing rows</a:t>
            </a:r>
            <a:endParaRPr lang="sr-Latn-RS" dirty="0" smtClean="0"/>
          </a:p>
          <a:p>
            <a:endParaRPr lang="en-US" dirty="0" smtClean="0"/>
          </a:p>
          <a:p>
            <a:r>
              <a:rPr lang="en-US" dirty="0" smtClean="0"/>
              <a:t>Every tick we need the sum from the last tick</a:t>
            </a:r>
            <a:endParaRPr lang="sr-Latn-RS" dirty="0" smtClean="0"/>
          </a:p>
          <a:p>
            <a:endParaRPr lang="sr-Latn-RS" dirty="0" smtClean="0"/>
          </a:p>
          <a:p>
            <a:r>
              <a:rPr lang="en-US" dirty="0" smtClean="0"/>
              <a:t>But addition has a delay of 12 ticks</a:t>
            </a:r>
            <a:endParaRPr lang="sr-Latn-RS" dirty="0" smtClean="0"/>
          </a:p>
          <a:p>
            <a:pPr lvl="1"/>
            <a:endParaRPr lang="sr-Latn-RS" dirty="0"/>
          </a:p>
          <a:p>
            <a:pPr lvl="1"/>
            <a:endParaRPr lang="sr-Latn-R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800" dirty="0" smtClean="0"/>
              <a:t>6/14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325876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 of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800" dirty="0" smtClean="0"/>
              <a:t>7/14</a:t>
            </a:r>
            <a:endParaRPr lang="en-US" sz="1800" dirty="0"/>
          </a:p>
        </p:txBody>
      </p:sp>
      <p:sp>
        <p:nvSpPr>
          <p:cNvPr id="16" name="Trapezoid 15"/>
          <p:cNvSpPr/>
          <p:nvPr/>
        </p:nvSpPr>
        <p:spPr>
          <a:xfrm rot="10800000">
            <a:off x="2514600" y="2552700"/>
            <a:ext cx="1295400" cy="76200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027007" y="3624470"/>
            <a:ext cx="9906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17" idx="4"/>
          </p:cNvCxnSpPr>
          <p:nvPr/>
        </p:nvCxnSpPr>
        <p:spPr>
          <a:xfrm>
            <a:off x="4522307" y="4462670"/>
            <a:ext cx="0" cy="7570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1512407" y="5219700"/>
            <a:ext cx="3009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1512407" y="2247900"/>
            <a:ext cx="0" cy="2971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512407" y="2247900"/>
            <a:ext cx="1504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017357" y="22479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Isosceles Triangle 22"/>
          <p:cNvSpPr/>
          <p:nvPr/>
        </p:nvSpPr>
        <p:spPr>
          <a:xfrm rot="10800000">
            <a:off x="4522306" y="2133600"/>
            <a:ext cx="495300" cy="533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23" idx="0"/>
          </p:cNvCxnSpPr>
          <p:nvPr/>
        </p:nvCxnSpPr>
        <p:spPr>
          <a:xfrm flipH="1">
            <a:off x="4769955" y="2667000"/>
            <a:ext cx="1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6" idx="0"/>
          </p:cNvCxnSpPr>
          <p:nvPr/>
        </p:nvCxnSpPr>
        <p:spPr>
          <a:xfrm flipH="1">
            <a:off x="3162299" y="3314700"/>
            <a:ext cx="1" cy="154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162299" y="3469585"/>
            <a:ext cx="11695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331807" y="3486564"/>
            <a:ext cx="0" cy="154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671761" y="2696818"/>
            <a:ext cx="981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 smtClean="0"/>
              <a:t>MUX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091614" y="3886200"/>
            <a:ext cx="925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 smtClean="0"/>
              <a:t>ADD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040798" y="20309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INPUT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257800" y="4265472"/>
            <a:ext cx="3383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Result after 12 ticks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536098" y="2505525"/>
            <a:ext cx="2392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Input every tick</a:t>
            </a:r>
            <a:endParaRPr lang="en-US" sz="2000" dirty="0"/>
          </a:p>
        </p:txBody>
      </p:sp>
      <p:sp>
        <p:nvSpPr>
          <p:cNvPr id="43" name="Flowchart: Summing Junction 42"/>
          <p:cNvSpPr/>
          <p:nvPr/>
        </p:nvSpPr>
        <p:spPr>
          <a:xfrm>
            <a:off x="6732520" y="5376900"/>
            <a:ext cx="701122" cy="571500"/>
          </a:xfrm>
          <a:prstGeom prst="flowChartSummingJuncti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6335992" y="4988867"/>
            <a:ext cx="2042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Compile error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881717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 of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/>
          <a:lstStyle/>
          <a:p>
            <a:r>
              <a:rPr lang="en-US" dirty="0" smtClean="0"/>
              <a:t>Simple solution </a:t>
            </a:r>
            <a:r>
              <a:rPr lang="sr-Latn-RS" dirty="0" smtClean="0"/>
              <a:t>– </a:t>
            </a:r>
            <a:r>
              <a:rPr lang="en-US" dirty="0" smtClean="0"/>
              <a:t>use</a:t>
            </a:r>
            <a:r>
              <a:rPr lang="sr-Latn-RS" dirty="0" smtClean="0"/>
              <a:t> Autoloop Offset</a:t>
            </a:r>
          </a:p>
          <a:p>
            <a:endParaRPr lang="sr-Latn-RS" dirty="0" smtClean="0"/>
          </a:p>
          <a:p>
            <a:r>
              <a:rPr lang="en-US" dirty="0" smtClean="0"/>
              <a:t>Next input only when the last sum is computed</a:t>
            </a:r>
            <a:endParaRPr lang="sr-Latn-RS" dirty="0" smtClean="0"/>
          </a:p>
          <a:p>
            <a:endParaRPr lang="sr-Latn-RS" dirty="0" smtClean="0"/>
          </a:p>
          <a:p>
            <a:r>
              <a:rPr lang="en-US" dirty="0" smtClean="0"/>
              <a:t>Bad performance, pipeline is stalled frequently</a:t>
            </a:r>
            <a:endParaRPr lang="sr-Latn-RS" dirty="0" smtClean="0"/>
          </a:p>
          <a:p>
            <a:pPr lvl="1"/>
            <a:endParaRPr lang="sr-Latn-R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800" dirty="0" smtClean="0"/>
              <a:t>8/14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90843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 of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2D4E-05D1-4E69-8C08-5670FA3170D5}" type="slidenum">
              <a:rPr lang="en-US" sz="1800" smtClean="0"/>
              <a:t>9</a:t>
            </a:fld>
            <a:r>
              <a:rPr lang="en-US" sz="1800" dirty="0" smtClean="0"/>
              <a:t>/14</a:t>
            </a:r>
            <a:endParaRPr lang="en-US" sz="1800" dirty="0"/>
          </a:p>
        </p:txBody>
      </p:sp>
      <p:sp>
        <p:nvSpPr>
          <p:cNvPr id="16" name="Trapezoid 15"/>
          <p:cNvSpPr/>
          <p:nvPr/>
        </p:nvSpPr>
        <p:spPr>
          <a:xfrm rot="10800000">
            <a:off x="2514600" y="2552700"/>
            <a:ext cx="1295400" cy="76200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027007" y="3624470"/>
            <a:ext cx="9906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1512407" y="2247900"/>
            <a:ext cx="1504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017357" y="22479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Isosceles Triangle 22"/>
          <p:cNvSpPr/>
          <p:nvPr/>
        </p:nvSpPr>
        <p:spPr>
          <a:xfrm rot="10800000">
            <a:off x="4522306" y="2133600"/>
            <a:ext cx="495300" cy="533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24" name="Straight Connector 23"/>
          <p:cNvCxnSpPr>
            <a:stCxn id="23" idx="0"/>
          </p:cNvCxnSpPr>
          <p:nvPr/>
        </p:nvCxnSpPr>
        <p:spPr>
          <a:xfrm flipH="1">
            <a:off x="4769955" y="2667000"/>
            <a:ext cx="1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6" idx="0"/>
          </p:cNvCxnSpPr>
          <p:nvPr/>
        </p:nvCxnSpPr>
        <p:spPr>
          <a:xfrm flipH="1">
            <a:off x="3162299" y="3314700"/>
            <a:ext cx="1" cy="154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162299" y="3469585"/>
            <a:ext cx="11695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331807" y="3486564"/>
            <a:ext cx="0" cy="154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671761" y="2696818"/>
            <a:ext cx="981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 smtClean="0">
                <a:solidFill>
                  <a:prstClr val="black"/>
                </a:solidFill>
              </a:rPr>
              <a:t>MUX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091614" y="3886200"/>
            <a:ext cx="925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 smtClean="0">
                <a:solidFill>
                  <a:prstClr val="black"/>
                </a:solidFill>
              </a:rPr>
              <a:t>ADD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992961" y="200805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>
                <a:solidFill>
                  <a:prstClr val="black"/>
                </a:solidFill>
              </a:rPr>
              <a:t>INPUT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370493" y="1761472"/>
            <a:ext cx="2888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</a:rPr>
              <a:t>Input every 12 ticks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5" name="Diamond 4"/>
          <p:cNvSpPr/>
          <p:nvPr/>
        </p:nvSpPr>
        <p:spPr>
          <a:xfrm>
            <a:off x="4006921" y="4852887"/>
            <a:ext cx="1095377" cy="115342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91614" y="5198764"/>
            <a:ext cx="2274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-</a:t>
            </a:r>
            <a:r>
              <a:rPr lang="sr-Latn-RS" sz="2400" dirty="0" smtClean="0"/>
              <a:t>offset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2923" y="4303572"/>
            <a:ext cx="2903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Result after 12 ticks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4554610" y="4462670"/>
            <a:ext cx="0" cy="3902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1512407" y="6006307"/>
            <a:ext cx="30422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512407" y="2215634"/>
            <a:ext cx="0" cy="3790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Hexagon 39"/>
          <p:cNvSpPr/>
          <p:nvPr/>
        </p:nvSpPr>
        <p:spPr>
          <a:xfrm>
            <a:off x="7391400" y="1943376"/>
            <a:ext cx="1033665" cy="86801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7399691" y="2215634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Counter</a:t>
            </a:r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6017319" y="2079505"/>
            <a:ext cx="750402" cy="59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6257098" y="2247900"/>
            <a:ext cx="595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5821224" y="3088306"/>
            <a:ext cx="1142593" cy="458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5821224" y="3127935"/>
            <a:ext cx="1316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</a:t>
            </a:r>
            <a:r>
              <a:rPr lang="en-US" dirty="0" smtClean="0"/>
              <a:t>ffset - 1</a:t>
            </a:r>
            <a:endParaRPr lang="en-US" dirty="0"/>
          </a:p>
        </p:txBody>
      </p:sp>
      <p:cxnSp>
        <p:nvCxnSpPr>
          <p:cNvPr id="48" name="Straight Connector 47"/>
          <p:cNvCxnSpPr>
            <a:endCxn id="43" idx="2"/>
          </p:cNvCxnSpPr>
          <p:nvPr/>
        </p:nvCxnSpPr>
        <p:spPr>
          <a:xfrm>
            <a:off x="4769956" y="2377385"/>
            <a:ext cx="12473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392520" y="2675265"/>
            <a:ext cx="1" cy="3914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689658" y="2377385"/>
            <a:ext cx="6582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6239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2057</TotalTime>
  <Words>341</Words>
  <Application>Microsoft Office PowerPoint</Application>
  <PresentationFormat>On-screen Show (4:3)</PresentationFormat>
  <Paragraphs>111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Contingency table analyses</vt:lpstr>
      <vt:lpstr>Introduction</vt:lpstr>
      <vt:lpstr>Contingency Table Analysis of two Distributions</vt:lpstr>
      <vt:lpstr>Contingency Table Analysis of two Distributions</vt:lpstr>
      <vt:lpstr>Sum of elements</vt:lpstr>
      <vt:lpstr>Sum of elements</vt:lpstr>
      <vt:lpstr>Sum of elements</vt:lpstr>
      <vt:lpstr>Sum of elements</vt:lpstr>
      <vt:lpstr>Sum of elements</vt:lpstr>
      <vt:lpstr>Sum of elements</vt:lpstr>
      <vt:lpstr>Sum of elements</vt:lpstr>
      <vt:lpstr>CONCLUSION</vt:lpstr>
      <vt:lpstr>References</vt:lpstr>
      <vt:lpstr>Q&amp;A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radic</dc:creator>
  <cp:lastModifiedBy>radic</cp:lastModifiedBy>
  <cp:revision>60</cp:revision>
  <dcterms:created xsi:type="dcterms:W3CDTF">2016-01-06T13:17:08Z</dcterms:created>
  <dcterms:modified xsi:type="dcterms:W3CDTF">2016-01-31T14:06:33Z</dcterms:modified>
</cp:coreProperties>
</file>