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20" r:id="rId1"/>
  </p:sldMasterIdLst>
  <p:notesMasterIdLst>
    <p:notesMasterId r:id="rId19"/>
  </p:notesMasterIdLst>
  <p:sldIdLst>
    <p:sldId id="256" r:id="rId2"/>
    <p:sldId id="259" r:id="rId3"/>
    <p:sldId id="272" r:id="rId4"/>
    <p:sldId id="273" r:id="rId5"/>
    <p:sldId id="276" r:id="rId6"/>
    <p:sldId id="280" r:id="rId7"/>
    <p:sldId id="275" r:id="rId8"/>
    <p:sldId id="282" r:id="rId9"/>
    <p:sldId id="283" r:id="rId10"/>
    <p:sldId id="284" r:id="rId11"/>
    <p:sldId id="277" r:id="rId12"/>
    <p:sldId id="278" r:id="rId13"/>
    <p:sldId id="287" r:id="rId14"/>
    <p:sldId id="279" r:id="rId15"/>
    <p:sldId id="286" r:id="rId16"/>
    <p:sldId id="285" r:id="rId17"/>
    <p:sldId id="271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126" autoAdjust="0"/>
  </p:normalViewPr>
  <p:slideViewPr>
    <p:cSldViewPr>
      <p:cViewPr>
        <p:scale>
          <a:sx n="100" d="100"/>
          <a:sy n="100" d="100"/>
        </p:scale>
        <p:origin x="-1824" y="-2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3798" y="-84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C8E59B-A6A8-497D-A980-B8B93FDCAB7E}" type="datetimeFigureOut">
              <a:rPr lang="en-GB" smtClean="0"/>
              <a:pPr/>
              <a:t>17/05/2016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7A5DF6-E866-4922-8FFD-754FD0C15E51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A5DF6-E866-4922-8FFD-754FD0C15E51}" type="slidenum">
              <a:rPr lang="en-GB" smtClean="0"/>
              <a:pPr/>
              <a:t>1</a:t>
            </a:fld>
            <a:endParaRPr lang="en-GB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A5DF6-E866-4922-8FFD-754FD0C15E51}" type="slidenum">
              <a:rPr lang="en-GB" smtClean="0"/>
              <a:pPr/>
              <a:t>2</a:t>
            </a:fld>
            <a:endParaRPr lang="en-GB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A5DF6-E866-4922-8FFD-754FD0C15E51}" type="slidenum">
              <a:rPr lang="en-GB" smtClean="0"/>
              <a:pPr/>
              <a:t>3</a:t>
            </a:fld>
            <a:endParaRPr lang="en-GB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A5DF6-E866-4922-8FFD-754FD0C15E51}" type="slidenum">
              <a:rPr lang="en-GB" smtClean="0"/>
              <a:pPr/>
              <a:t>4</a:t>
            </a:fld>
            <a:endParaRPr lang="en-GB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A5DF6-E866-4922-8FFD-754FD0C15E51}" type="slidenum">
              <a:rPr lang="en-GB" smtClean="0"/>
              <a:pPr/>
              <a:t>7</a:t>
            </a:fld>
            <a:endParaRPr lang="en-GB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A5DF6-E866-4922-8FFD-754FD0C15E51}" type="slidenum">
              <a:rPr lang="en-GB" smtClean="0"/>
              <a:pPr/>
              <a:t>9</a:t>
            </a:fld>
            <a:endParaRPr lang="en-GB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A5DF6-E866-4922-8FFD-754FD0C15E51}" type="slidenum">
              <a:rPr lang="en-GB" smtClean="0"/>
              <a:pPr/>
              <a:t>17</a:t>
            </a:fld>
            <a:endParaRPr lang="en-GB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C115BA0-AA56-4F22-9E7F-EFE02A76A57C}" type="datetime1">
              <a:rPr lang="en-US" smtClean="0"/>
              <a:pPr/>
              <a:t>17-May-16</a:t>
            </a:fld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229E9EC-D59A-455D-9F8D-08E2BA25202E}" type="datetime1">
              <a:rPr lang="en-US" smtClean="0"/>
              <a:pPr/>
              <a:t>17-May-16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E29F67-5E52-4FD9-8CA8-3F2D0A41C7D3}" type="datetime1">
              <a:rPr lang="en-US" smtClean="0"/>
              <a:pPr/>
              <a:t>17-May-16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A51580-3D29-4891-9A8E-69222ED172BE}" type="datetime1">
              <a:rPr lang="en-US" smtClean="0"/>
              <a:pPr/>
              <a:t>17-May-16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A65D38-5F51-4C3B-BD36-BA5B91D10763}" type="datetime1">
              <a:rPr lang="en-US" smtClean="0"/>
              <a:pPr/>
              <a:t>17-May-16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042CA4-85B3-4D70-BE09-AD402E2625A0}" type="datetime1">
              <a:rPr lang="en-US" smtClean="0"/>
              <a:pPr/>
              <a:t>17-May-16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C02497-4FCE-4E23-AD71-D391A867B306}" type="datetime1">
              <a:rPr lang="en-US" smtClean="0"/>
              <a:pPr/>
              <a:t>17-May-16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024CCFA-119D-43EE-9A9B-DC3D5B8258A2}" type="datetime1">
              <a:rPr lang="en-US" smtClean="0"/>
              <a:pPr/>
              <a:t>17-May-16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7AEEAC7-005E-49EC-8FA0-16CAB5F5F189}" type="datetime1">
              <a:rPr lang="en-US" smtClean="0"/>
              <a:pPr/>
              <a:t>17-May-16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4865D220-36B2-44EA-91E0-2C02FCDA5830}" type="datetime1">
              <a:rPr lang="en-US" smtClean="0"/>
              <a:pPr/>
              <a:t>17-May-16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07E0342-7741-4C82-9229-B41705C3AA97}" type="datetime1">
              <a:rPr lang="en-US" smtClean="0"/>
              <a:pPr/>
              <a:t>17-May-16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DF53683C-AC21-4730-AD98-D566B18D4002}" type="datetime1">
              <a:rPr lang="en-US" smtClean="0"/>
              <a:pPr/>
              <a:t>17-May-16</a:t>
            </a:fld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6553200" y="6324600"/>
            <a:ext cx="2133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5F6AB3F-154E-436E-808C-F93CE7DFD6AD}" type="slidenum">
              <a:rPr lang="en-GB" smtClean="0"/>
              <a:pPr algn="r"/>
              <a:t>‹#›</a:t>
            </a:fld>
            <a:r>
              <a:rPr lang="en-GB" dirty="0" smtClean="0"/>
              <a:t>/17</a:t>
            </a:r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DNA Sequencers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Vladimir Pleskonji</a:t>
            </a:r>
            <a:r>
              <a:rPr lang="sr-Latn-RS" dirty="0" smtClean="0"/>
              <a:t>ć</a:t>
            </a:r>
            <a:endParaRPr lang="en-US" dirty="0" smtClean="0"/>
          </a:p>
          <a:p>
            <a:r>
              <a:rPr lang="en-US" dirty="0" smtClean="0"/>
              <a:t>3188/2015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098" name="Picture 2" descr="C:\Users\Vladimir\Desktop\F\etf\gi\domaci\dna_seqs\PacBioRS2_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1219200"/>
            <a:ext cx="5080416" cy="3733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Comparison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	b = nucleotide base</a:t>
            </a:r>
            <a:endParaRPr lang="en-GB" dirty="0"/>
          </a:p>
        </p:txBody>
      </p:sp>
      <p:graphicFrame>
        <p:nvGraphicFramePr>
          <p:cNvPr id="6" name="Content Placeholder 3"/>
          <p:cNvGraphicFramePr>
            <a:graphicFrameLocks/>
          </p:cNvGraphicFramePr>
          <p:nvPr/>
        </p:nvGraphicFramePr>
        <p:xfrm>
          <a:off x="228601" y="1905000"/>
          <a:ext cx="8686799" cy="2311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71799"/>
                <a:gridCol w="2057400"/>
                <a:gridCol w="1828800"/>
                <a:gridCol w="1828800"/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kumimoji="0" lang="en-GB" b="1" i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Sequencer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b="1" i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Ion Torrent PGM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b="1" i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HiSeq 2000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PacBio RS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en-GB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Data output per run *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100-200 Mb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600 Gb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100Mb</a:t>
                      </a:r>
                      <a:endParaRPr lang="en-GB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en-GB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Observed Raw Error Rate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1.71 %</a:t>
                      </a:r>
                      <a:endParaRPr lang="en-GB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0.26 %</a:t>
                      </a:r>
                      <a:endParaRPr lang="en-GB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12.86 %</a:t>
                      </a:r>
                      <a:endParaRPr lang="en-GB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Time per run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2 hours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11 </a:t>
                      </a:r>
                      <a:r>
                        <a:rPr lang="en-GB" dirty="0"/>
                        <a:t>days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 hours</a:t>
                      </a:r>
                      <a:endParaRPr lang="en-GB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en-GB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Cost per Gb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$1000</a:t>
                      </a:r>
                      <a:endParaRPr lang="en-GB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$41</a:t>
                      </a:r>
                      <a:endParaRPr lang="en-GB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$2000</a:t>
                      </a:r>
                      <a:endParaRPr lang="en-GB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en-GB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Cost per instrument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$80,000 USD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$</a:t>
                      </a:r>
                      <a:r>
                        <a:rPr lang="en-GB" dirty="0" smtClean="0"/>
                        <a:t>654,000 </a:t>
                      </a:r>
                      <a:r>
                        <a:rPr lang="en-GB" dirty="0"/>
                        <a:t>USD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/>
                        <a:t>$695,000 USD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Whole Exome Sequencing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Exome = </a:t>
            </a:r>
            <a:r>
              <a:rPr lang="en-GB" dirty="0" smtClean="0"/>
              <a:t>protein-coding genes in a genome</a:t>
            </a:r>
          </a:p>
          <a:p>
            <a:r>
              <a:rPr lang="en-US" dirty="0" smtClean="0"/>
              <a:t>~1-2% of the genome</a:t>
            </a:r>
          </a:p>
          <a:p>
            <a:r>
              <a:rPr lang="en-US" dirty="0" smtClean="0"/>
              <a:t>~85% </a:t>
            </a:r>
            <a:r>
              <a:rPr lang="en-GB" dirty="0" smtClean="0"/>
              <a:t>of </a:t>
            </a:r>
            <a:r>
              <a:rPr lang="en-GB" smtClean="0"/>
              <a:t>known </a:t>
            </a:r>
            <a:r>
              <a:rPr lang="en-GB" smtClean="0"/>
              <a:t>mutations </a:t>
            </a:r>
            <a:r>
              <a:rPr lang="en-GB" smtClean="0"/>
              <a:t>causing </a:t>
            </a:r>
            <a:r>
              <a:rPr lang="en-GB" smtClean="0"/>
              <a:t>diseases</a:t>
            </a:r>
            <a:endParaRPr lang="en-GB" dirty="0" smtClean="0"/>
          </a:p>
          <a:p>
            <a:endParaRPr lang="en-US" dirty="0" smtClean="0"/>
          </a:p>
          <a:p>
            <a:r>
              <a:rPr lang="en-US" dirty="0" smtClean="0"/>
              <a:t>Better coverage than </a:t>
            </a:r>
          </a:p>
          <a:p>
            <a:pPr>
              <a:buNone/>
            </a:pPr>
            <a:r>
              <a:rPr lang="en-US" dirty="0" smtClean="0"/>
              <a:t>	whole genome sequencing, </a:t>
            </a:r>
          </a:p>
          <a:p>
            <a:pPr>
              <a:buNone/>
            </a:pPr>
            <a:r>
              <a:rPr lang="en-US" dirty="0" smtClean="0"/>
              <a:t>	but limited to these genes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SNP = single nucleotide polymorphism</a:t>
            </a:r>
          </a:p>
          <a:p>
            <a:r>
              <a:rPr lang="en-US" dirty="0" smtClean="0"/>
              <a:t>INS = insertion</a:t>
            </a:r>
          </a:p>
          <a:p>
            <a:r>
              <a:rPr lang="en-US" dirty="0" smtClean="0"/>
              <a:t>DEL = deletion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GB" dirty="0"/>
          </a:p>
        </p:txBody>
      </p:sp>
      <p:graphicFrame>
        <p:nvGraphicFramePr>
          <p:cNvPr id="8" name="Content Placeholder 3"/>
          <p:cNvGraphicFramePr>
            <a:graphicFrameLocks/>
          </p:cNvGraphicFramePr>
          <p:nvPr/>
        </p:nvGraphicFramePr>
        <p:xfrm>
          <a:off x="457200" y="1143000"/>
          <a:ext cx="8229600" cy="185420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latin typeface="Arial"/>
                        </a:rPr>
                        <a:t>Type</a:t>
                      </a:r>
                      <a:endParaRPr lang="en-GB" sz="1800" dirty="0">
                        <a:latin typeface="Arial"/>
                      </a:endParaRPr>
                    </a:p>
                  </a:txBody>
                  <a:tcPr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latin typeface="Arial"/>
                        </a:rPr>
                        <a:t>Total</a:t>
                      </a:r>
                      <a:endParaRPr lang="en-GB" sz="1800" dirty="0">
                        <a:latin typeface="Arial"/>
                      </a:endParaRPr>
                    </a:p>
                  </a:txBody>
                  <a:tcPr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latin typeface="Arial"/>
                        </a:rPr>
                        <a:t>Homo</a:t>
                      </a:r>
                      <a:endParaRPr lang="en-GB" sz="1800" dirty="0">
                        <a:latin typeface="Arial"/>
                      </a:endParaRPr>
                    </a:p>
                  </a:txBody>
                  <a:tcPr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latin typeface="Arial"/>
                        </a:rPr>
                        <a:t>Hetero</a:t>
                      </a:r>
                      <a:endParaRPr lang="en-GB" sz="1800" dirty="0">
                        <a:latin typeface="Arial"/>
                      </a:endParaRPr>
                    </a:p>
                  </a:txBody>
                  <a:tcPr marT="19050" marB="1905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latin typeface="Arial"/>
                        </a:rPr>
                        <a:t>SNP</a:t>
                      </a:r>
                      <a:endParaRPr lang="en-GB" sz="1800" dirty="0">
                        <a:latin typeface="Arial"/>
                      </a:endParaRPr>
                    </a:p>
                  </a:txBody>
                  <a:tcPr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Arial"/>
                        </a:rPr>
                        <a:t>33,628</a:t>
                      </a:r>
                    </a:p>
                  </a:txBody>
                  <a:tcPr marT="19050" marB="1905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Arial"/>
                        </a:rPr>
                        <a:t>16,689</a:t>
                      </a:r>
                    </a:p>
                  </a:txBody>
                  <a:tcPr marT="19050" marB="1905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Arial"/>
                        </a:rPr>
                        <a:t>16,939</a:t>
                      </a:r>
                    </a:p>
                  </a:txBody>
                  <a:tcPr marT="19050" marB="19050" anchor="ctr">
                    <a:solidFill>
                      <a:schemeClr val="accent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latin typeface="Arial"/>
                        </a:rPr>
                        <a:t>INS</a:t>
                      </a:r>
                      <a:endParaRPr lang="en-GB" sz="1800" dirty="0">
                        <a:latin typeface="Arial"/>
                      </a:endParaRPr>
                    </a:p>
                  </a:txBody>
                  <a:tcPr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Arial"/>
                        </a:rPr>
                        <a:t>466</a:t>
                      </a:r>
                    </a:p>
                  </a:txBody>
                  <a:tcPr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Arial"/>
                        </a:rPr>
                        <a:t>318</a:t>
                      </a:r>
                    </a:p>
                  </a:txBody>
                  <a:tcPr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>
                          <a:latin typeface="Arial"/>
                        </a:rPr>
                        <a:t>148</a:t>
                      </a:r>
                    </a:p>
                  </a:txBody>
                  <a:tcPr marT="19050" marB="1905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latin typeface="Arial"/>
                        </a:rPr>
                        <a:t>DEL</a:t>
                      </a:r>
                      <a:endParaRPr lang="en-GB" sz="1800" dirty="0">
                        <a:latin typeface="Arial"/>
                      </a:endParaRPr>
                    </a:p>
                  </a:txBody>
                  <a:tcPr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Arial"/>
                        </a:rPr>
                        <a:t>494</a:t>
                      </a:r>
                    </a:p>
                  </a:txBody>
                  <a:tcPr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Arial"/>
                        </a:rPr>
                        <a:t>270</a:t>
                      </a:r>
                    </a:p>
                  </a:txBody>
                  <a:tcPr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Arial"/>
                        </a:rPr>
                        <a:t>224</a:t>
                      </a:r>
                    </a:p>
                  </a:txBody>
                  <a:tcPr marT="19050" marB="1905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latin typeface="Arial"/>
                        </a:rPr>
                        <a:t>Total</a:t>
                      </a:r>
                      <a:endParaRPr lang="en-GB" sz="1800" dirty="0">
                        <a:latin typeface="Arial"/>
                      </a:endParaRPr>
                    </a:p>
                  </a:txBody>
                  <a:tcPr marT="19050" marB="1905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Arial"/>
                        </a:rPr>
                        <a:t>34,588</a:t>
                      </a:r>
                    </a:p>
                  </a:txBody>
                  <a:tcPr marT="19050" marB="1905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Arial"/>
                        </a:rPr>
                        <a:t>17,277</a:t>
                      </a:r>
                    </a:p>
                  </a:txBody>
                  <a:tcPr marT="19050" marB="1905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Arial"/>
                        </a:rPr>
                        <a:t>17,311</a:t>
                      </a:r>
                    </a:p>
                  </a:txBody>
                  <a:tcPr marT="19050" marB="1905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590800" y="2819400"/>
          <a:ext cx="3581400" cy="222504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523999"/>
                <a:gridCol w="990600"/>
                <a:gridCol w="106680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Impact</a:t>
                      </a:r>
                      <a:endParaRPr lang="en-GB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latin typeface="Arial"/>
                        </a:rPr>
                        <a:t>Count</a:t>
                      </a:r>
                    </a:p>
                  </a:txBody>
                  <a:tcPr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latin typeface="Arial"/>
                        </a:rPr>
                        <a:t>Percent</a:t>
                      </a:r>
                    </a:p>
                  </a:txBody>
                  <a:tcPr marT="19050" marB="1905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latin typeface="Arial"/>
                        </a:rPr>
                        <a:t>HIGH</a:t>
                      </a:r>
                      <a:endParaRPr lang="en-GB" sz="1800" dirty="0">
                        <a:latin typeface="Arial"/>
                      </a:endParaRPr>
                    </a:p>
                  </a:txBody>
                  <a:tcPr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Arial"/>
                        </a:rPr>
                        <a:t>402</a:t>
                      </a:r>
                    </a:p>
                  </a:txBody>
                  <a:tcPr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Arial"/>
                        </a:rPr>
                        <a:t>0.164%</a:t>
                      </a:r>
                    </a:p>
                  </a:txBody>
                  <a:tcPr marT="19050" marB="1905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latin typeface="Arial"/>
                        </a:rPr>
                        <a:t>MODERATE</a:t>
                      </a:r>
                      <a:endParaRPr lang="en-GB" sz="1800" dirty="0">
                        <a:latin typeface="Arial"/>
                      </a:endParaRPr>
                    </a:p>
                  </a:txBody>
                  <a:tcPr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Arial"/>
                        </a:rPr>
                        <a:t>19,380</a:t>
                      </a:r>
                    </a:p>
                  </a:txBody>
                  <a:tcPr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Arial"/>
                        </a:rPr>
                        <a:t>7.927%</a:t>
                      </a:r>
                    </a:p>
                  </a:txBody>
                  <a:tcPr marT="19050" marB="1905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latin typeface="Arial"/>
                        </a:rPr>
                        <a:t>LOW</a:t>
                      </a:r>
                      <a:endParaRPr lang="en-GB" sz="1800" dirty="0">
                        <a:latin typeface="Arial"/>
                      </a:endParaRPr>
                    </a:p>
                  </a:txBody>
                  <a:tcPr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Arial"/>
                        </a:rPr>
                        <a:t>30,013</a:t>
                      </a:r>
                    </a:p>
                  </a:txBody>
                  <a:tcPr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Arial"/>
                        </a:rPr>
                        <a:t>12.276%</a:t>
                      </a:r>
                    </a:p>
                  </a:txBody>
                  <a:tcPr marT="19050" marB="1905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latin typeface="Arial"/>
                        </a:rPr>
                        <a:t>MODIFIER</a:t>
                      </a:r>
                      <a:endParaRPr lang="en-GB" sz="1800" dirty="0">
                        <a:latin typeface="Arial"/>
                      </a:endParaRPr>
                    </a:p>
                  </a:txBody>
                  <a:tcPr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Arial"/>
                        </a:rPr>
                        <a:t>194,697</a:t>
                      </a:r>
                    </a:p>
                  </a:txBody>
                  <a:tcPr marT="19050" marB="1905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Arial"/>
                        </a:rPr>
                        <a:t>79.633%</a:t>
                      </a:r>
                    </a:p>
                  </a:txBody>
                  <a:tcPr marT="19050" marB="19050" anchor="ctr">
                    <a:solidFill>
                      <a:schemeClr val="accent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Arial"/>
                        </a:rPr>
                        <a:t>Total</a:t>
                      </a:r>
                      <a:endParaRPr lang="en-GB" sz="1800" b="1" dirty="0">
                        <a:latin typeface="Arial"/>
                      </a:endParaRPr>
                    </a:p>
                  </a:txBody>
                  <a:tcPr marT="19050" marB="1905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Arial"/>
                        </a:rPr>
                        <a:t>244,492</a:t>
                      </a:r>
                      <a:endParaRPr lang="en-GB" sz="1600" dirty="0">
                        <a:latin typeface="Arial"/>
                      </a:endParaRPr>
                    </a:p>
                  </a:txBody>
                  <a:tcPr marT="19050" marB="1905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Arial"/>
                      </a:endParaRPr>
                    </a:p>
                  </a:txBody>
                  <a:tcPr marT="19050" marB="1905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Effects by impact level: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438400" y="1651000"/>
          <a:ext cx="3962400" cy="148336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524000"/>
                <a:gridCol w="1143000"/>
                <a:gridCol w="12954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 smtClean="0">
                          <a:latin typeface="Arial"/>
                        </a:rPr>
                        <a:t>Class</a:t>
                      </a:r>
                      <a:endParaRPr lang="en-GB" sz="1800" b="1" dirty="0">
                        <a:latin typeface="Arial"/>
                      </a:endParaRPr>
                    </a:p>
                  </a:txBody>
                  <a:tcPr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latin typeface="Arial"/>
                        </a:rPr>
                        <a:t>Count</a:t>
                      </a:r>
                    </a:p>
                  </a:txBody>
                  <a:tcPr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>
                          <a:latin typeface="Arial"/>
                        </a:rPr>
                        <a:t>Percent</a:t>
                      </a:r>
                    </a:p>
                  </a:txBody>
                  <a:tcPr marT="19050" marB="1905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latin typeface="Arial"/>
                        </a:rPr>
                        <a:t>MISSENSE</a:t>
                      </a:r>
                    </a:p>
                  </a:txBody>
                  <a:tcPr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latin typeface="Arial"/>
                        </a:rPr>
                        <a:t>19,253</a:t>
                      </a:r>
                    </a:p>
                  </a:txBody>
                  <a:tcPr marT="19050" marB="1905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latin typeface="Arial"/>
                        </a:rPr>
                        <a:t>45.015%</a:t>
                      </a:r>
                    </a:p>
                  </a:txBody>
                  <a:tcPr marT="19050" marB="19050" anchor="ctr">
                    <a:solidFill>
                      <a:schemeClr val="accent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800" b="1">
                          <a:latin typeface="Arial"/>
                        </a:rPr>
                        <a:t>NONSENSE</a:t>
                      </a:r>
                    </a:p>
                  </a:txBody>
                  <a:tcPr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latin typeface="Arial"/>
                        </a:rPr>
                        <a:t>87</a:t>
                      </a:r>
                    </a:p>
                  </a:txBody>
                  <a:tcPr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latin typeface="Arial"/>
                        </a:rPr>
                        <a:t>0.203%</a:t>
                      </a:r>
                    </a:p>
                  </a:txBody>
                  <a:tcPr marT="19050" marB="1905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800" b="1">
                          <a:latin typeface="Arial"/>
                        </a:rPr>
                        <a:t>SILENT</a:t>
                      </a:r>
                    </a:p>
                  </a:txBody>
                  <a:tcPr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latin typeface="Arial"/>
                        </a:rPr>
                        <a:t>23,430</a:t>
                      </a:r>
                    </a:p>
                  </a:txBody>
                  <a:tcPr marT="19050" marB="1905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latin typeface="Arial"/>
                        </a:rPr>
                        <a:t>54.781%</a:t>
                      </a:r>
                    </a:p>
                  </a:txBody>
                  <a:tcPr marT="19050" marB="19050" anchor="ctr"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MISSENSE = altered amino acid product</a:t>
            </a:r>
          </a:p>
          <a:p>
            <a:r>
              <a:rPr lang="en-US" dirty="0" smtClean="0"/>
              <a:t>NONSENSE = amino acid changed to STOP</a:t>
            </a:r>
          </a:p>
          <a:p>
            <a:r>
              <a:rPr lang="en-US" dirty="0" smtClean="0"/>
              <a:t>SILENT = same amino acid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122" name="Picture 2" descr="C:\Users\Vladimir\Desktop\F\etf\gi\domaci\dna_seqs\wes_rezulta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609600"/>
            <a:ext cx="7735888" cy="5343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en-US" sz="4000" dirty="0" smtClean="0"/>
              <a:t>Questions?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Thank </a:t>
            </a:r>
            <a:r>
              <a:rPr lang="en-US" smtClean="0"/>
              <a:t>you!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1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Given a sample of DNA,</a:t>
            </a:r>
          </a:p>
          <a:p>
            <a:pPr>
              <a:buNone/>
            </a:pPr>
            <a:r>
              <a:rPr lang="en-US" dirty="0" smtClean="0"/>
              <a:t>	determines the order of four bases</a:t>
            </a:r>
          </a:p>
          <a:p>
            <a:endParaRPr lang="en-US" dirty="0" smtClean="0"/>
          </a:p>
          <a:p>
            <a:r>
              <a:rPr lang="en-US" dirty="0" smtClean="0"/>
              <a:t>Optical instruments</a:t>
            </a:r>
          </a:p>
          <a:p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1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Gilbert (1973) and Sanger (1975)</a:t>
            </a:r>
          </a:p>
          <a:p>
            <a:endParaRPr lang="en-US" dirty="0" smtClean="0"/>
          </a:p>
          <a:p>
            <a:r>
              <a:rPr lang="en-GB" dirty="0" smtClean="0"/>
              <a:t>AB370A in 1986 by Applied Biosystems</a:t>
            </a:r>
          </a:p>
          <a:p>
            <a:pPr>
              <a:buNone/>
            </a:pPr>
            <a:r>
              <a:rPr lang="en-US" dirty="0" smtClean="0"/>
              <a:t>	is the first automated sequencer</a:t>
            </a:r>
          </a:p>
          <a:p>
            <a:endParaRPr lang="en-US" dirty="0" smtClean="0"/>
          </a:p>
          <a:p>
            <a:r>
              <a:rPr lang="en-US" dirty="0" smtClean="0"/>
              <a:t>Human Genome Project (2001)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1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Life Technologies</a:t>
            </a:r>
          </a:p>
          <a:p>
            <a:endParaRPr lang="en-US" dirty="0" smtClean="0"/>
          </a:p>
          <a:p>
            <a:r>
              <a:rPr lang="en-US" dirty="0" smtClean="0"/>
              <a:t>Illumina</a:t>
            </a:r>
          </a:p>
          <a:p>
            <a:endParaRPr lang="en-US" dirty="0" smtClean="0"/>
          </a:p>
          <a:p>
            <a:r>
              <a:rPr lang="en-US" dirty="0" smtClean="0"/>
              <a:t>Pacific Biosciences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Manufacturers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/>
          </a:p>
          <a:p>
            <a:r>
              <a:rPr lang="en-GB" dirty="0" smtClean="0"/>
              <a:t>Ion Torrent PGM</a:t>
            </a:r>
          </a:p>
          <a:p>
            <a:endParaRPr lang="en-US" dirty="0" smtClean="0"/>
          </a:p>
          <a:p>
            <a:r>
              <a:rPr lang="en-GB" dirty="0" smtClean="0"/>
              <a:t>Emulsion PCR</a:t>
            </a:r>
          </a:p>
          <a:p>
            <a:r>
              <a:rPr lang="en-GB" dirty="0" smtClean="0"/>
              <a:t>Ion semiconductor sequencing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Life technologies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26" name="Picture 2" descr="C:\Users\Vladimir\Desktop\F\etf\gi\domaci\dna_seqs\ion_pg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304800"/>
            <a:ext cx="6048376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1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HiSeq 2000</a:t>
            </a:r>
          </a:p>
          <a:p>
            <a:endParaRPr lang="en-US" dirty="0" smtClean="0"/>
          </a:p>
          <a:p>
            <a:r>
              <a:rPr lang="en-GB" dirty="0" smtClean="0"/>
              <a:t>Bridge amplification</a:t>
            </a:r>
          </a:p>
          <a:p>
            <a:r>
              <a:rPr lang="en-GB" dirty="0" smtClean="0"/>
              <a:t>Polymerase-based sequence-by-synthesis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Illumina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076" name="Picture 4" descr="C:\Users\Vladimir\Desktop\F\etf\gi\domaci\dna_seqs\genomics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1612" y="758825"/>
            <a:ext cx="8789988" cy="46513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1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PacBio RS</a:t>
            </a:r>
          </a:p>
          <a:p>
            <a:endParaRPr lang="en-US" dirty="0" smtClean="0"/>
          </a:p>
          <a:p>
            <a:r>
              <a:rPr lang="en-GB" dirty="0" smtClean="0"/>
              <a:t>Single molecule real time sequencing</a:t>
            </a:r>
          </a:p>
          <a:p>
            <a:r>
              <a:rPr lang="en-GB" dirty="0" smtClean="0"/>
              <a:t>Phospholinked fluorescent nucleotides</a:t>
            </a:r>
          </a:p>
          <a:p>
            <a:endParaRPr lang="en-US" dirty="0" smtClean="0"/>
          </a:p>
          <a:p>
            <a:r>
              <a:rPr lang="en-US" dirty="0" smtClean="0"/>
              <a:t>Reference quality </a:t>
            </a:r>
            <a:r>
              <a:rPr lang="en-US" i="1" dirty="0" smtClean="0"/>
              <a:t>de novo </a:t>
            </a:r>
            <a:r>
              <a:rPr lang="en-US" dirty="0" smtClean="0"/>
              <a:t>assemblies</a:t>
            </a:r>
          </a:p>
          <a:p>
            <a:pPr>
              <a:buNone/>
            </a:pPr>
            <a:r>
              <a:rPr lang="en-US" dirty="0" smtClean="0"/>
              <a:t>	at lowered costs</a:t>
            </a:r>
          </a:p>
          <a:p>
            <a:pPr>
              <a:buNone/>
            </a:pPr>
            <a:r>
              <a:rPr lang="en-US" dirty="0" smtClean="0"/>
              <a:t>	were announced by this company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Pacific Biosciences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749</TotalTime>
  <Words>255</Words>
  <Application>Microsoft Office PowerPoint</Application>
  <PresentationFormat>On-screen Show (4:3)</PresentationFormat>
  <Paragraphs>170</Paragraphs>
  <Slides>17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Concourse</vt:lpstr>
      <vt:lpstr>DNA Sequencers</vt:lpstr>
      <vt:lpstr>General</vt:lpstr>
      <vt:lpstr>History</vt:lpstr>
      <vt:lpstr>Manufacturers</vt:lpstr>
      <vt:lpstr>Life technologies</vt:lpstr>
      <vt:lpstr>Slide 6</vt:lpstr>
      <vt:lpstr>Illumina</vt:lpstr>
      <vt:lpstr>Slide 8</vt:lpstr>
      <vt:lpstr>Pacific Biosciences</vt:lpstr>
      <vt:lpstr>Slide 10</vt:lpstr>
      <vt:lpstr>Comparison</vt:lpstr>
      <vt:lpstr>Whole Exome Sequencing</vt:lpstr>
      <vt:lpstr>Slide 13</vt:lpstr>
      <vt:lpstr>Slide 14</vt:lpstr>
      <vt:lpstr>Slide 15</vt:lpstr>
      <vt:lpstr>Slide 16</vt:lpstr>
      <vt:lpstr>Slide 17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Neural Networks</dc:title>
  <dc:creator>Vladimir</dc:creator>
  <cp:lastModifiedBy>Vladimir</cp:lastModifiedBy>
  <cp:revision>209</cp:revision>
  <dcterms:created xsi:type="dcterms:W3CDTF">2006-08-16T00:00:00Z</dcterms:created>
  <dcterms:modified xsi:type="dcterms:W3CDTF">2016-05-17T06:34:43Z</dcterms:modified>
</cp:coreProperties>
</file>