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xls" ContentType="application/vnd.ms-exce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8" r:id="rId3"/>
    <p:sldId id="259" r:id="rId4"/>
    <p:sldId id="393" r:id="rId5"/>
    <p:sldId id="411" r:id="rId6"/>
    <p:sldId id="413" r:id="rId7"/>
    <p:sldId id="260" r:id="rId8"/>
    <p:sldId id="296" r:id="rId9"/>
    <p:sldId id="299" r:id="rId10"/>
    <p:sldId id="448" r:id="rId11"/>
    <p:sldId id="276" r:id="rId12"/>
    <p:sldId id="388" r:id="rId13"/>
    <p:sldId id="389" r:id="rId14"/>
    <p:sldId id="391" r:id="rId15"/>
    <p:sldId id="387" r:id="rId16"/>
    <p:sldId id="310" r:id="rId17"/>
    <p:sldId id="313" r:id="rId18"/>
    <p:sldId id="315" r:id="rId19"/>
    <p:sldId id="410" r:id="rId20"/>
    <p:sldId id="441" r:id="rId21"/>
    <p:sldId id="437" r:id="rId22"/>
    <p:sldId id="438" r:id="rId23"/>
    <p:sldId id="443" r:id="rId24"/>
    <p:sldId id="440" r:id="rId25"/>
    <p:sldId id="442" r:id="rId26"/>
    <p:sldId id="431" r:id="rId27"/>
    <p:sldId id="444" r:id="rId28"/>
    <p:sldId id="445" r:id="rId29"/>
    <p:sldId id="446" r:id="rId30"/>
    <p:sldId id="447" r:id="rId31"/>
    <p:sldId id="364" r:id="rId32"/>
    <p:sldId id="367" r:id="rId33"/>
    <p:sldId id="376" r:id="rId34"/>
    <p:sldId id="417" r:id="rId35"/>
    <p:sldId id="377" r:id="rId36"/>
    <p:sldId id="418" r:id="rId37"/>
    <p:sldId id="378" r:id="rId38"/>
    <p:sldId id="419" r:id="rId39"/>
    <p:sldId id="382" r:id="rId40"/>
    <p:sldId id="420" r:id="rId41"/>
    <p:sldId id="395" r:id="rId42"/>
    <p:sldId id="396" r:id="rId43"/>
    <p:sldId id="266" r:id="rId44"/>
  </p:sldIdLst>
  <p:sldSz cx="10080625" cy="7559675"/>
  <p:notesSz cx="7010400" cy="9296400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nda Ettinger Lieberman" initials="LEL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89" autoAdjust="0"/>
  </p:normalViewPr>
  <p:slideViewPr>
    <p:cSldViewPr>
      <p:cViewPr>
        <p:scale>
          <a:sx n="75" d="100"/>
          <a:sy n="75" d="100"/>
        </p:scale>
        <p:origin x="-77" y="8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13"/>
    </p:cViewPr>
  </p:sorterViewPr>
  <p:notesViewPr>
    <p:cSldViewPr>
      <p:cViewPr varScale="1">
        <p:scale>
          <a:sx n="53" d="100"/>
          <a:sy n="53" d="100"/>
        </p:scale>
        <p:origin x="-1757" y="-72"/>
      </p:cViewPr>
      <p:guideLst>
        <p:guide orient="horz" pos="2504"/>
        <p:guide pos="2003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C0BBF6-CE68-4925-B1F4-0478AAA75B9B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80EF0-9274-4D27-94F0-17E755E58C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706438"/>
            <a:ext cx="4645025" cy="3484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00088" y="4414838"/>
            <a:ext cx="5608637" cy="41830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41650" cy="4635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46732" algn="l"/>
                <a:tab pos="1293465" algn="l"/>
                <a:tab pos="1940197" algn="l"/>
                <a:tab pos="2586929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967163" y="0"/>
            <a:ext cx="3041650" cy="4635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46732" algn="l"/>
                <a:tab pos="1293465" algn="l"/>
                <a:tab pos="1940197" algn="l"/>
                <a:tab pos="2586929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8831263"/>
            <a:ext cx="3041650" cy="4635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46732" algn="l"/>
                <a:tab pos="1293465" algn="l"/>
                <a:tab pos="1940197" algn="l"/>
                <a:tab pos="2586929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967163" y="8831263"/>
            <a:ext cx="3041650" cy="4635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46732" algn="l"/>
                <a:tab pos="1293465" algn="l"/>
                <a:tab pos="1940197" algn="l"/>
                <a:tab pos="2586929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D363D22-12BB-4196-9127-1A60E4D7F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tabLst>
                <a:tab pos="646113" algn="l"/>
                <a:tab pos="1292225" algn="l"/>
                <a:tab pos="1939925" algn="l"/>
                <a:tab pos="2586038" algn="l"/>
              </a:tabLst>
            </a:pPr>
            <a:fld id="{294C7626-849E-4583-A894-BE598078821A}" type="slidenum">
              <a:rPr lang="en-US" smtClean="0"/>
              <a:pPr>
                <a:tabLst>
                  <a:tab pos="646113" algn="l"/>
                  <a:tab pos="1292225" algn="l"/>
                  <a:tab pos="1939925" algn="l"/>
                  <a:tab pos="2586038" algn="l"/>
                </a:tabLst>
              </a:pPr>
              <a:t>1</a:t>
            </a:fld>
            <a:endParaRPr lang="en-US" smtClean="0"/>
          </a:p>
        </p:txBody>
      </p:sp>
      <p:sp>
        <p:nvSpPr>
          <p:cNvPr id="655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06438"/>
            <a:ext cx="4649787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55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0088" y="4414838"/>
            <a:ext cx="5610225" cy="418465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D363D22-12BB-4196-9127-1A60E4D7F44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</p:spPr>
        <p:txBody>
          <a:bodyPr lIns="93170" tIns="46585" rIns="93170" bIns="46585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6E1AC35-AA2A-45FD-AAF4-A5F5208BFBF3}" type="slidenum">
              <a:rPr lang="en-US" sz="13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en-US" sz="1300" dirty="0">
              <a:latin typeface="+mn-lt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tabLst>
                <a:tab pos="646113" algn="l"/>
                <a:tab pos="1292225" algn="l"/>
                <a:tab pos="1939925" algn="l"/>
                <a:tab pos="2586038" algn="l"/>
              </a:tabLst>
            </a:pPr>
            <a:fld id="{3AA0500D-8112-48C7-A712-0D6F14DDAEB3}" type="slidenum">
              <a:rPr lang="en-US" smtClean="0"/>
              <a:pPr>
                <a:tabLst>
                  <a:tab pos="646113" algn="l"/>
                  <a:tab pos="1292225" algn="l"/>
                  <a:tab pos="1939925" algn="l"/>
                  <a:tab pos="2586038" algn="l"/>
                </a:tabLst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tabLst>
                <a:tab pos="646113" algn="l"/>
                <a:tab pos="1292225" algn="l"/>
                <a:tab pos="1939925" algn="l"/>
                <a:tab pos="2586038" algn="l"/>
              </a:tabLst>
            </a:pPr>
            <a:fld id="{3168262F-182E-412F-83C2-92CA02D0438C}" type="slidenum">
              <a:rPr lang="en-US" smtClean="0"/>
              <a:pPr>
                <a:tabLst>
                  <a:tab pos="646113" algn="l"/>
                  <a:tab pos="1292225" algn="l"/>
                  <a:tab pos="1939925" algn="l"/>
                  <a:tab pos="2586038" algn="l"/>
                </a:tabLst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tabLst>
                <a:tab pos="646113" algn="l"/>
                <a:tab pos="1292225" algn="l"/>
                <a:tab pos="1939925" algn="l"/>
                <a:tab pos="2586038" algn="l"/>
              </a:tabLst>
            </a:pPr>
            <a:fld id="{4280DE3B-3C3E-4802-9DBA-DC494BE48295}" type="slidenum">
              <a:rPr lang="en-US" smtClean="0"/>
              <a:pPr>
                <a:tabLst>
                  <a:tab pos="646113" algn="l"/>
                  <a:tab pos="1292225" algn="l"/>
                  <a:tab pos="1939925" algn="l"/>
                  <a:tab pos="2586038" algn="l"/>
                </a:tabLst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tabLst>
                <a:tab pos="646113" algn="l"/>
                <a:tab pos="1292225" algn="l"/>
                <a:tab pos="1939925" algn="l"/>
                <a:tab pos="2586038" algn="l"/>
              </a:tabLst>
            </a:pPr>
            <a:fld id="{18DD772C-7CD1-4DFB-B86E-5F39CDB63DA9}" type="slidenum">
              <a:rPr lang="en-US" smtClean="0"/>
              <a:pPr>
                <a:tabLst>
                  <a:tab pos="646113" algn="l"/>
                  <a:tab pos="1292225" algn="l"/>
                  <a:tab pos="1939925" algn="l"/>
                  <a:tab pos="2586038" algn="l"/>
                </a:tabLst>
              </a:pPr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tabLst>
                <a:tab pos="646113" algn="l"/>
                <a:tab pos="1292225" algn="l"/>
                <a:tab pos="1939925" algn="l"/>
                <a:tab pos="2586038" algn="l"/>
              </a:tabLst>
            </a:pPr>
            <a:fld id="{79AED5E4-2AFF-4C8F-B220-67D3EA072F1B}" type="slidenum">
              <a:rPr lang="en-US" smtClean="0"/>
              <a:pPr>
                <a:tabLst>
                  <a:tab pos="646113" algn="l"/>
                  <a:tab pos="1292225" algn="l"/>
                  <a:tab pos="1939925" algn="l"/>
                  <a:tab pos="2586038" algn="l"/>
                </a:tabLst>
              </a:pPr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</p:spPr>
        <p:txBody>
          <a:bodyPr lIns="93170" tIns="46585" rIns="93170" bIns="46585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2A71F24-2E3D-4765-A524-9A7A6C211427}" type="slidenum">
              <a:rPr lang="en-US" sz="13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en-US" sz="1300" dirty="0">
              <a:latin typeface="+mn-lt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tabLst>
                <a:tab pos="646113" algn="l"/>
                <a:tab pos="1292225" algn="l"/>
                <a:tab pos="1939925" algn="l"/>
                <a:tab pos="2586038" algn="l"/>
              </a:tabLst>
            </a:pPr>
            <a:fld id="{ED18F2E6-DD69-4E88-B1B9-D35DF0C9AE82}" type="slidenum">
              <a:rPr lang="en-US" smtClean="0"/>
              <a:pPr>
                <a:tabLst>
                  <a:tab pos="646113" algn="l"/>
                  <a:tab pos="1292225" algn="l"/>
                  <a:tab pos="1939925" algn="l"/>
                  <a:tab pos="2586038" algn="l"/>
                </a:tabLst>
              </a:pPr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tabLst>
                <a:tab pos="646113" algn="l"/>
                <a:tab pos="1292225" algn="l"/>
                <a:tab pos="1939925" algn="l"/>
                <a:tab pos="2586038" algn="l"/>
              </a:tabLst>
            </a:pPr>
            <a:fld id="{87FC1D35-2268-4B33-AE4D-56D158959D46}" type="slidenum">
              <a:rPr lang="en-US" smtClean="0"/>
              <a:pPr>
                <a:tabLst>
                  <a:tab pos="646113" algn="l"/>
                  <a:tab pos="1292225" algn="l"/>
                  <a:tab pos="1939925" algn="l"/>
                  <a:tab pos="2586038" algn="l"/>
                </a:tabLst>
              </a:pPr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tabLst>
                <a:tab pos="646113" algn="l"/>
                <a:tab pos="1292225" algn="l"/>
                <a:tab pos="1939925" algn="l"/>
                <a:tab pos="2586038" algn="l"/>
              </a:tabLst>
            </a:pPr>
            <a:fld id="{AF25D646-AB76-4C16-8A6C-C6239E713566}" type="slidenum">
              <a:rPr lang="en-US" smtClean="0"/>
              <a:pPr>
                <a:tabLst>
                  <a:tab pos="646113" algn="l"/>
                  <a:tab pos="1292225" algn="l"/>
                  <a:tab pos="1939925" algn="l"/>
                  <a:tab pos="2586038" algn="l"/>
                </a:tabLst>
              </a:pPr>
              <a:t>2</a:t>
            </a:fld>
            <a:endParaRPr lang="en-US" smtClean="0"/>
          </a:p>
        </p:txBody>
      </p:sp>
      <p:sp>
        <p:nvSpPr>
          <p:cNvPr id="665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06438"/>
            <a:ext cx="4649787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65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0088" y="4414838"/>
            <a:ext cx="5610225" cy="418465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tabLst>
                <a:tab pos="646113" algn="l"/>
                <a:tab pos="1292225" algn="l"/>
                <a:tab pos="1939925" algn="l"/>
                <a:tab pos="2586038" algn="l"/>
              </a:tabLst>
            </a:pPr>
            <a:fld id="{BD791FE6-AF87-4B75-BC5E-3F25BF2BC71A}" type="slidenum">
              <a:rPr lang="en-US" smtClean="0"/>
              <a:pPr>
                <a:tabLst>
                  <a:tab pos="646113" algn="l"/>
                  <a:tab pos="1292225" algn="l"/>
                  <a:tab pos="1939925" algn="l"/>
                  <a:tab pos="2586038" algn="l"/>
                </a:tabLst>
              </a:pPr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A22C3C2-F527-4C9E-8A05-58086017F2A8}" type="slidenum">
              <a:rPr lang="en-US"/>
              <a:pPr/>
              <a:t>21</a:t>
            </a:fld>
            <a:endParaRPr lang="en-US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9513" y="706438"/>
            <a:ext cx="4649787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0746" y="4415618"/>
            <a:ext cx="5608909" cy="4183724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D363D22-12BB-4196-9127-1A60E4D7F44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D363D22-12BB-4196-9127-1A60E4D7F44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D363D22-12BB-4196-9127-1A60E4D7F44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tabLst>
                <a:tab pos="646113" algn="l"/>
                <a:tab pos="1292225" algn="l"/>
                <a:tab pos="1939925" algn="l"/>
                <a:tab pos="2586038" algn="l"/>
              </a:tabLst>
            </a:pPr>
            <a:fld id="{3E7A113B-4BFD-400B-A179-FFE183CACEB0}" type="slidenum">
              <a:rPr lang="en-US" smtClean="0">
                <a:ea typeface="宋体" pitchFamily="2" charset="-122"/>
              </a:rPr>
              <a:pPr>
                <a:tabLst>
                  <a:tab pos="646113" algn="l"/>
                  <a:tab pos="1292225" algn="l"/>
                  <a:tab pos="1939925" algn="l"/>
                  <a:tab pos="2586038" algn="l"/>
                </a:tabLst>
              </a:pPr>
              <a:t>25</a:t>
            </a:fld>
            <a:endParaRPr lang="en-US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tabLst>
                <a:tab pos="646113" algn="l"/>
                <a:tab pos="1292225" algn="l"/>
                <a:tab pos="1939925" algn="l"/>
                <a:tab pos="2586038" algn="l"/>
              </a:tabLst>
            </a:pPr>
            <a:fld id="{5B941FE6-D49E-45C1-A625-6A2FF73F6C69}" type="slidenum">
              <a:rPr lang="en-US" smtClean="0">
                <a:ea typeface="宋体" pitchFamily="2" charset="-122"/>
              </a:rPr>
              <a:pPr>
                <a:tabLst>
                  <a:tab pos="646113" algn="l"/>
                  <a:tab pos="1292225" algn="l"/>
                  <a:tab pos="1939925" algn="l"/>
                  <a:tab pos="2586038" algn="l"/>
                </a:tabLst>
              </a:pPr>
              <a:t>26</a:t>
            </a:fld>
            <a:endParaRPr lang="en-US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tabLst>
                <a:tab pos="646113" algn="l"/>
                <a:tab pos="1292225" algn="l"/>
                <a:tab pos="1939925" algn="l"/>
                <a:tab pos="2586038" algn="l"/>
              </a:tabLst>
            </a:pPr>
            <a:fld id="{5B941FE6-D49E-45C1-A625-6A2FF73F6C69}" type="slidenum">
              <a:rPr lang="en-US" smtClean="0">
                <a:ea typeface="宋体" pitchFamily="2" charset="-122"/>
              </a:rPr>
              <a:pPr>
                <a:tabLst>
                  <a:tab pos="646113" algn="l"/>
                  <a:tab pos="1292225" algn="l"/>
                  <a:tab pos="1939925" algn="l"/>
                  <a:tab pos="2586038" algn="l"/>
                </a:tabLst>
              </a:pPr>
              <a:t>27</a:t>
            </a:fld>
            <a:endParaRPr lang="en-US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tabLst>
                <a:tab pos="646113" algn="l"/>
                <a:tab pos="1292225" algn="l"/>
                <a:tab pos="1939925" algn="l"/>
                <a:tab pos="2586038" algn="l"/>
              </a:tabLst>
            </a:pPr>
            <a:fld id="{5B941FE6-D49E-45C1-A625-6A2FF73F6C69}" type="slidenum">
              <a:rPr lang="en-US" smtClean="0">
                <a:ea typeface="宋体" pitchFamily="2" charset="-122"/>
              </a:rPr>
              <a:pPr>
                <a:tabLst>
                  <a:tab pos="646113" algn="l"/>
                  <a:tab pos="1292225" algn="l"/>
                  <a:tab pos="1939925" algn="l"/>
                  <a:tab pos="2586038" algn="l"/>
                </a:tabLst>
              </a:pPr>
              <a:t>28</a:t>
            </a:fld>
            <a:endParaRPr lang="en-US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tabLst>
                <a:tab pos="646113" algn="l"/>
                <a:tab pos="1292225" algn="l"/>
                <a:tab pos="1939925" algn="l"/>
                <a:tab pos="2586038" algn="l"/>
              </a:tabLst>
            </a:pPr>
            <a:fld id="{5B941FE6-D49E-45C1-A625-6A2FF73F6C69}" type="slidenum">
              <a:rPr lang="en-US" smtClean="0">
                <a:ea typeface="宋体" pitchFamily="2" charset="-122"/>
              </a:rPr>
              <a:pPr>
                <a:tabLst>
                  <a:tab pos="646113" algn="l"/>
                  <a:tab pos="1292225" algn="l"/>
                  <a:tab pos="1939925" algn="l"/>
                  <a:tab pos="2586038" algn="l"/>
                </a:tabLst>
              </a:pPr>
              <a:t>29</a:t>
            </a:fld>
            <a:endParaRPr lang="en-US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tabLst>
                <a:tab pos="646113" algn="l"/>
                <a:tab pos="1292225" algn="l"/>
                <a:tab pos="1939925" algn="l"/>
                <a:tab pos="2586038" algn="l"/>
              </a:tabLst>
            </a:pPr>
            <a:fld id="{9992C6C6-1F16-4760-B640-ECF0BB021B7B}" type="slidenum">
              <a:rPr lang="en-US" smtClean="0"/>
              <a:pPr>
                <a:tabLst>
                  <a:tab pos="646113" algn="l"/>
                  <a:tab pos="1292225" algn="l"/>
                  <a:tab pos="1939925" algn="l"/>
                  <a:tab pos="2586038" algn="l"/>
                </a:tabLst>
              </a:pPr>
              <a:t>3</a:t>
            </a:fld>
            <a:endParaRPr lang="en-US" smtClean="0"/>
          </a:p>
        </p:txBody>
      </p:sp>
      <p:sp>
        <p:nvSpPr>
          <p:cNvPr id="675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06438"/>
            <a:ext cx="4649787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75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0088" y="4414838"/>
            <a:ext cx="5610225" cy="418465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tabLst>
                <a:tab pos="646113" algn="l"/>
                <a:tab pos="1292225" algn="l"/>
                <a:tab pos="1939925" algn="l"/>
                <a:tab pos="2586038" algn="l"/>
              </a:tabLst>
            </a:pPr>
            <a:fld id="{5B941FE6-D49E-45C1-A625-6A2FF73F6C69}" type="slidenum">
              <a:rPr lang="en-US" smtClean="0">
                <a:ea typeface="宋体" pitchFamily="2" charset="-122"/>
              </a:rPr>
              <a:pPr>
                <a:tabLst>
                  <a:tab pos="646113" algn="l"/>
                  <a:tab pos="1292225" algn="l"/>
                  <a:tab pos="1939925" algn="l"/>
                  <a:tab pos="2586038" algn="l"/>
                </a:tabLst>
              </a:pPr>
              <a:t>30</a:t>
            </a:fld>
            <a:endParaRPr lang="en-US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</a:ln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tabLst>
                <a:tab pos="646113" algn="l"/>
                <a:tab pos="1292225" algn="l"/>
                <a:tab pos="1939925" algn="l"/>
                <a:tab pos="2586038" algn="l"/>
              </a:tabLst>
            </a:pPr>
            <a:fld id="{B862740A-0AD6-45D8-BF8C-85AFB8E1ADD0}" type="slidenum">
              <a:rPr lang="en-US" smtClean="0"/>
              <a:pPr>
                <a:tabLst>
                  <a:tab pos="646113" algn="l"/>
                  <a:tab pos="1292225" algn="l"/>
                  <a:tab pos="1939925" algn="l"/>
                  <a:tab pos="2586038" algn="l"/>
                </a:tabLst>
              </a:pPr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</a:ln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tabLst>
                <a:tab pos="646113" algn="l"/>
                <a:tab pos="1292225" algn="l"/>
                <a:tab pos="1939925" algn="l"/>
                <a:tab pos="2586038" algn="l"/>
              </a:tabLst>
            </a:pPr>
            <a:fld id="{A842E2DD-5669-47D0-9CFC-4A15B9E0AF48}" type="slidenum">
              <a:rPr lang="en-US" smtClean="0"/>
              <a:pPr>
                <a:tabLst>
                  <a:tab pos="646113" algn="l"/>
                  <a:tab pos="1292225" algn="l"/>
                  <a:tab pos="1939925" algn="l"/>
                  <a:tab pos="2586038" algn="l"/>
                </a:tabLst>
              </a:pPr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</a:ln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tabLst>
                <a:tab pos="646113" algn="l"/>
                <a:tab pos="1292225" algn="l"/>
                <a:tab pos="1939925" algn="l"/>
                <a:tab pos="2586038" algn="l"/>
              </a:tabLst>
            </a:pPr>
            <a:fld id="{AB262E1A-7E6C-4E68-B40B-EC0DF6D8C14E}" type="slidenum">
              <a:rPr lang="en-US" smtClean="0"/>
              <a:pPr>
                <a:tabLst>
                  <a:tab pos="646113" algn="l"/>
                  <a:tab pos="1292225" algn="l"/>
                  <a:tab pos="1939925" algn="l"/>
                  <a:tab pos="2586038" algn="l"/>
                </a:tabLst>
              </a:pPr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D363D22-12BB-4196-9127-1A60E4D7F447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</a:ln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tabLst>
                <a:tab pos="646113" algn="l"/>
                <a:tab pos="1292225" algn="l"/>
                <a:tab pos="1939925" algn="l"/>
                <a:tab pos="2586038" algn="l"/>
              </a:tabLst>
            </a:pPr>
            <a:fld id="{B520D230-BCA7-456F-8FED-66320F9E0DC9}" type="slidenum">
              <a:rPr lang="en-US" smtClean="0"/>
              <a:pPr>
                <a:tabLst>
                  <a:tab pos="646113" algn="l"/>
                  <a:tab pos="1292225" algn="l"/>
                  <a:tab pos="1939925" algn="l"/>
                  <a:tab pos="2586038" algn="l"/>
                </a:tabLst>
              </a:pPr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D363D22-12BB-4196-9127-1A60E4D7F447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</a:ln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tabLst>
                <a:tab pos="646113" algn="l"/>
                <a:tab pos="1292225" algn="l"/>
                <a:tab pos="1939925" algn="l"/>
                <a:tab pos="2586038" algn="l"/>
              </a:tabLst>
            </a:pPr>
            <a:fld id="{B06212C4-521E-4E04-8293-1129A2860FC7}" type="slidenum">
              <a:rPr lang="en-US" smtClean="0"/>
              <a:pPr>
                <a:tabLst>
                  <a:tab pos="646113" algn="l"/>
                  <a:tab pos="1292225" algn="l"/>
                  <a:tab pos="1939925" algn="l"/>
                  <a:tab pos="2586038" algn="l"/>
                </a:tabLst>
              </a:pPr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D363D22-12BB-4196-9127-1A60E4D7F447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</a:ln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tabLst>
                <a:tab pos="646113" algn="l"/>
                <a:tab pos="1292225" algn="l"/>
                <a:tab pos="1939925" algn="l"/>
                <a:tab pos="2586038" algn="l"/>
              </a:tabLst>
            </a:pPr>
            <a:fld id="{4DF3757F-4894-4837-BD0E-2D31C08FF55B}" type="slidenum">
              <a:rPr lang="en-US" smtClean="0"/>
              <a:pPr>
                <a:tabLst>
                  <a:tab pos="646113" algn="l"/>
                  <a:tab pos="1292225" algn="l"/>
                  <a:tab pos="1939925" algn="l"/>
                  <a:tab pos="2586038" algn="l"/>
                </a:tabLst>
              </a:pPr>
              <a:t>39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tabLst>
                <a:tab pos="646113" algn="l"/>
                <a:tab pos="1292225" algn="l"/>
                <a:tab pos="1939925" algn="l"/>
                <a:tab pos="2586038" algn="l"/>
              </a:tabLst>
            </a:pPr>
            <a:fld id="{65EFF14C-8EBC-4F9D-82AA-E4A3DA8E9717}" type="slidenum">
              <a:rPr lang="en-US" smtClean="0"/>
              <a:pPr>
                <a:tabLst>
                  <a:tab pos="646113" algn="l"/>
                  <a:tab pos="1292225" algn="l"/>
                  <a:tab pos="1939925" algn="l"/>
                  <a:tab pos="2586038" algn="l"/>
                </a:tabLst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D363D22-12BB-4196-9127-1A60E4D7F447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tabLst>
                <a:tab pos="646113" algn="l"/>
                <a:tab pos="1292225" algn="l"/>
                <a:tab pos="1939925" algn="l"/>
                <a:tab pos="2586038" algn="l"/>
              </a:tabLst>
            </a:pPr>
            <a:fld id="{219A81D1-C172-4319-8BF6-F390640205C9}" type="slidenum">
              <a:rPr lang="en-US" smtClean="0"/>
              <a:pPr>
                <a:tabLst>
                  <a:tab pos="646113" algn="l"/>
                  <a:tab pos="1292225" algn="l"/>
                  <a:tab pos="1939925" algn="l"/>
                  <a:tab pos="2586038" algn="l"/>
                </a:tabLst>
              </a:pPr>
              <a:t>41</a:t>
            </a:fld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tabLst>
                <a:tab pos="646113" algn="l"/>
                <a:tab pos="1292225" algn="l"/>
                <a:tab pos="1939925" algn="l"/>
                <a:tab pos="2586038" algn="l"/>
              </a:tabLst>
            </a:pPr>
            <a:fld id="{35E8335C-2FB1-43AC-A3FA-A37F2B6AA32D}" type="slidenum">
              <a:rPr lang="en-US" smtClean="0"/>
              <a:pPr>
                <a:tabLst>
                  <a:tab pos="646113" algn="l"/>
                  <a:tab pos="1292225" algn="l"/>
                  <a:tab pos="1939925" algn="l"/>
                  <a:tab pos="2586038" algn="l"/>
                </a:tabLst>
              </a:pPr>
              <a:t>42</a:t>
            </a:fld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tabLst>
                <a:tab pos="646113" algn="l"/>
                <a:tab pos="1292225" algn="l"/>
                <a:tab pos="1939925" algn="l"/>
                <a:tab pos="2586038" algn="l"/>
              </a:tabLst>
            </a:pPr>
            <a:fld id="{2E5EA314-CD77-4162-896F-53AB716B293D}" type="slidenum">
              <a:rPr lang="en-US" smtClean="0"/>
              <a:pPr>
                <a:tabLst>
                  <a:tab pos="646113" algn="l"/>
                  <a:tab pos="1292225" algn="l"/>
                  <a:tab pos="1939925" algn="l"/>
                  <a:tab pos="2586038" algn="l"/>
                </a:tabLst>
              </a:pPr>
              <a:t>43</a:t>
            </a:fld>
            <a:endParaRPr lang="en-US" smtClean="0"/>
          </a:p>
        </p:txBody>
      </p:sp>
      <p:sp>
        <p:nvSpPr>
          <p:cNvPr id="1269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06438"/>
            <a:ext cx="4649787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69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0088" y="4414838"/>
            <a:ext cx="5610225" cy="418465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tabLst>
                <a:tab pos="646113" algn="l"/>
                <a:tab pos="1292225" algn="l"/>
                <a:tab pos="1939925" algn="l"/>
                <a:tab pos="2586038" algn="l"/>
              </a:tabLst>
            </a:pPr>
            <a:fld id="{9ECE4C51-CC4B-4295-AE1F-D886AFCE247D}" type="slidenum">
              <a:rPr lang="en-US" smtClean="0"/>
              <a:pPr>
                <a:tabLst>
                  <a:tab pos="646113" algn="l"/>
                  <a:tab pos="1292225" algn="l"/>
                  <a:tab pos="1939925" algn="l"/>
                  <a:tab pos="2586038" algn="l"/>
                </a:tabLst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tabLst>
                <a:tab pos="646113" algn="l"/>
                <a:tab pos="1292225" algn="l"/>
                <a:tab pos="1939925" algn="l"/>
                <a:tab pos="2586038" algn="l"/>
              </a:tabLst>
            </a:pPr>
            <a:fld id="{4D2647F4-2DF7-42D7-B36E-E5C2254BFCCF}" type="slidenum">
              <a:rPr lang="en-US" smtClean="0"/>
              <a:pPr>
                <a:tabLst>
                  <a:tab pos="646113" algn="l"/>
                  <a:tab pos="1292225" algn="l"/>
                  <a:tab pos="1939925" algn="l"/>
                  <a:tab pos="2586038" algn="l"/>
                </a:tabLst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tabLst>
                <a:tab pos="646113" algn="l"/>
                <a:tab pos="1292225" algn="l"/>
                <a:tab pos="1939925" algn="l"/>
                <a:tab pos="2586038" algn="l"/>
              </a:tabLst>
            </a:pPr>
            <a:fld id="{D00BD1D2-7808-407E-9E14-CC782E97DD46}" type="slidenum">
              <a:rPr lang="en-US" smtClean="0"/>
              <a:pPr>
                <a:tabLst>
                  <a:tab pos="646113" algn="l"/>
                  <a:tab pos="1292225" algn="l"/>
                  <a:tab pos="1939925" algn="l"/>
                  <a:tab pos="2586038" algn="l"/>
                </a:tabLst>
              </a:pPr>
              <a:t>7</a:t>
            </a:fld>
            <a:endParaRPr lang="en-US" smtClean="0"/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06438"/>
            <a:ext cx="4649787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0088" y="4414838"/>
            <a:ext cx="5610225" cy="418465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tabLst>
                <a:tab pos="646113" algn="l"/>
                <a:tab pos="1292225" algn="l"/>
                <a:tab pos="1939925" algn="l"/>
                <a:tab pos="2586038" algn="l"/>
              </a:tabLst>
            </a:pPr>
            <a:fld id="{44DF05F1-B87B-45BE-AE70-2DA3BF489A90}" type="slidenum">
              <a:rPr lang="en-US" smtClean="0"/>
              <a:pPr>
                <a:tabLst>
                  <a:tab pos="646113" algn="l"/>
                  <a:tab pos="1292225" algn="l"/>
                  <a:tab pos="1939925" algn="l"/>
                  <a:tab pos="2586038" algn="l"/>
                </a:tabLst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tabLst>
                <a:tab pos="646113" algn="l"/>
                <a:tab pos="1292225" algn="l"/>
                <a:tab pos="1939925" algn="l"/>
                <a:tab pos="2586038" algn="l"/>
              </a:tabLst>
            </a:pPr>
            <a:fld id="{9706D1AC-12CF-41BF-87C6-B34A014DBD7D}" type="slidenum">
              <a:rPr lang="en-US" smtClean="0"/>
              <a:pPr>
                <a:tabLst>
                  <a:tab pos="646113" algn="l"/>
                  <a:tab pos="1292225" algn="l"/>
                  <a:tab pos="1939925" algn="l"/>
                  <a:tab pos="2586038" algn="l"/>
                </a:tabLst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F4800-DA51-4103-A720-BFC12B5B2D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913B9-FED1-4A4F-974C-7CFA8EC9C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793AA-9C11-478A-B580-5191CBB008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E17F0-F85B-40C2-B07B-4DEEAA1296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8E704-7BE0-4928-B1C1-AFCE7FFB85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B2524-2F37-492E-A391-B9975ED590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A7CFD-88EC-485B-8E65-7B79960025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AEB30-D1CC-48E4-BBCE-D9FC92B0B9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96B1B-48F1-4DA2-8977-EB2A7C537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ECEFB-8B57-4B19-AA4C-945EFA3A6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46C7A-B0F3-48CB-8F9A-A0DD633407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8FF64-532E-4BE2-AF60-E905F1060F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06ACB75-4811-4458-BCA6-791D049D6D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SimSun" pitchFamily="2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SimSun" pitchFamily="2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SimSun" pitchFamily="2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SimSun" pitchFamily="2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SimSun" pitchFamily="2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SimSun" pitchFamily="2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SimSun" pitchFamily="2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  <a:ea typeface="SimSun" pitchFamily="2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jpeg"/><Relationship Id="rId5" Type="http://schemas.openxmlformats.org/officeDocument/2006/relationships/image" Target="../media/image13.emf"/><Relationship Id="rId4" Type="http://schemas.openxmlformats.org/officeDocument/2006/relationships/oleObject" Target="../embeddings/Microsoft_Office_Excel_97-2003_Worksheet1.xls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239713" y="5456238"/>
            <a:ext cx="7543800" cy="533400"/>
          </a:xfrm>
        </p:spPr>
        <p:txBody>
          <a:bodyPr tIns="74844"/>
          <a:lstStyle/>
          <a:p>
            <a:pPr algn="l" eaLnBrk="1">
              <a:lnSpc>
                <a:spcPct val="7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sz="2000" b="1" smtClean="0">
                <a:latin typeface="Arial Black" pitchFamily="34" charset="0"/>
              </a:rPr>
              <a:t>Mirror, Mirror on the Wall…New Digital Media for ALL</a:t>
            </a:r>
            <a:br>
              <a:rPr lang="en-US" sz="2000" b="1" smtClean="0">
                <a:latin typeface="Arial Black" pitchFamily="34" charset="0"/>
              </a:rPr>
            </a:br>
            <a:r>
              <a:rPr lang="en-US" sz="2000" b="1" smtClean="0">
                <a:solidFill>
                  <a:srgbClr val="5C5C5C"/>
                </a:solidFill>
                <a:latin typeface="Arial Black" pitchFamily="34" charset="0"/>
              </a:rPr>
              <a:t>       </a:t>
            </a:r>
            <a:br>
              <a:rPr lang="en-US" sz="2000" b="1" smtClean="0">
                <a:solidFill>
                  <a:srgbClr val="5C5C5C"/>
                </a:solidFill>
                <a:latin typeface="Arial Black" pitchFamily="34" charset="0"/>
              </a:rPr>
            </a:br>
            <a:r>
              <a:rPr lang="en-US" sz="2000" b="1" smtClean="0">
                <a:solidFill>
                  <a:srgbClr val="5C5C5C"/>
                </a:solidFill>
                <a:latin typeface="Arial Black" pitchFamily="34" charset="0"/>
              </a:rPr>
              <a:t>        Products &amp; Services for Generations X &amp; Y </a:t>
            </a:r>
            <a:r>
              <a:rPr lang="en-US" sz="2000" b="1" smtClean="0">
                <a:latin typeface="Arial Black" pitchFamily="34" charset="0"/>
              </a:rPr>
              <a:t/>
            </a:r>
            <a:br>
              <a:rPr lang="en-US" sz="2000" b="1" smtClean="0">
                <a:latin typeface="Arial Black" pitchFamily="34" charset="0"/>
              </a:rPr>
            </a:br>
            <a:endParaRPr lang="en-US" sz="2000" b="1" smtClean="0">
              <a:latin typeface="Arial Black" pitchFamily="34" charset="0"/>
            </a:endParaRP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6494463" y="7285038"/>
            <a:ext cx="3478212" cy="274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0876" rIns="90000" bIns="45000"/>
          <a:lstStyle/>
          <a:p>
            <a:pPr algn="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800" dirty="0" smtClean="0">
                <a:solidFill>
                  <a:srgbClr val="000000"/>
                </a:solidFill>
              </a:rPr>
              <a:t>© </a:t>
            </a:r>
            <a:r>
              <a:rPr lang="en-US" sz="800" dirty="0">
                <a:solidFill>
                  <a:srgbClr val="000000"/>
                </a:solidFill>
              </a:rPr>
              <a:t>Powered by www.</a:t>
            </a:r>
            <a:r>
              <a:rPr lang="en-US" sz="800" dirty="0">
                <a:solidFill>
                  <a:srgbClr val="FF0000"/>
                </a:solidFill>
              </a:rPr>
              <a:t>Red</a:t>
            </a:r>
            <a:r>
              <a:rPr lang="en-US" sz="800" dirty="0">
                <a:solidFill>
                  <a:srgbClr val="000000"/>
                </a:solidFill>
              </a:rPr>
              <a:t>Office.com</a:t>
            </a: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539750" y="5989638"/>
            <a:ext cx="7091363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74844" rIns="0" bIns="0" anchor="ctr"/>
          <a:lstStyle/>
          <a:p>
            <a:pPr>
              <a:lnSpc>
                <a:spcPct val="7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sz="2200" b="1">
                <a:solidFill>
                  <a:srgbClr val="5C5C5C"/>
                </a:solidFill>
                <a:latin typeface="OCRB" pitchFamily="49" charset="0"/>
              </a:rPr>
              <a:t>  </a:t>
            </a:r>
            <a:endParaRPr lang="en-US" sz="2200" b="1">
              <a:solidFill>
                <a:srgbClr val="5C5C5C"/>
              </a:solidFill>
              <a:latin typeface="Arial Black" pitchFamily="34" charset="0"/>
            </a:endParaRPr>
          </a:p>
        </p:txBody>
      </p:sp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315913" y="6065838"/>
            <a:ext cx="7315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 dirty="0">
                <a:latin typeface="Arial Narrow" pitchFamily="34" charset="0"/>
              </a:rPr>
              <a:t>Howard R. Moskowitz, Nadya Livshits, Linda Ettinger Lieberman, Moskowitz Jacobs, Inc.</a:t>
            </a:r>
          </a:p>
          <a:p>
            <a:pPr>
              <a:lnSpc>
                <a:spcPct val="100000"/>
              </a:lnSpc>
            </a:pPr>
            <a:endParaRPr lang="en-US" sz="1600" b="1" dirty="0">
              <a:latin typeface="Arial Narrow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600" b="1" dirty="0">
                <a:latin typeface="Arial Narrow" pitchFamily="34" charset="0"/>
              </a:rPr>
              <a:t>                                 Batool Batalvi, S B &amp; B Marketing Research</a:t>
            </a:r>
          </a:p>
          <a:p>
            <a:pPr>
              <a:lnSpc>
                <a:spcPct val="100000"/>
              </a:lnSpc>
            </a:pPr>
            <a:endParaRPr lang="en-US" sz="1600" b="1" dirty="0">
              <a:latin typeface="Arial Narrow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600" b="1" dirty="0">
                <a:latin typeface="Arial Narrow" pitchFamily="34" charset="0"/>
              </a:rPr>
              <a:t>                          Stephen D. Rappaport, Advertising Research Foundation </a:t>
            </a:r>
          </a:p>
          <a:p>
            <a:endParaRPr lang="en-US" sz="16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3112" y="274637"/>
            <a:ext cx="8229600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 Black" pitchFamily="34" charset="0"/>
              </a:rPr>
              <a:t>Here they are…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9312" y="1798638"/>
            <a:ext cx="8763000" cy="1611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400" dirty="0" smtClean="0">
                <a:latin typeface="+mn-lt"/>
              </a:rPr>
              <a:t>Now, how do we make them </a:t>
            </a:r>
            <a:r>
              <a:rPr lang="en-US" sz="2400" i="1" dirty="0" smtClean="0">
                <a:latin typeface="+mn-lt"/>
              </a:rPr>
              <a:t>happy</a:t>
            </a:r>
            <a:r>
              <a:rPr lang="en-US" sz="2400" dirty="0" smtClean="0">
                <a:latin typeface="+mn-lt"/>
              </a:rPr>
              <a:t>? We travel into the </a:t>
            </a:r>
            <a:r>
              <a:rPr lang="en-US" sz="2400" i="1" dirty="0" smtClean="0">
                <a:latin typeface="+mn-lt"/>
              </a:rPr>
              <a:t>future </a:t>
            </a:r>
            <a:r>
              <a:rPr lang="en-US" sz="2400" dirty="0" smtClean="0">
                <a:latin typeface="+mn-lt"/>
              </a:rPr>
              <a:t>by</a:t>
            </a:r>
            <a:r>
              <a:rPr lang="en-US" sz="2400" i="1" dirty="0" smtClean="0">
                <a:latin typeface="+mn-lt"/>
              </a:rPr>
              <a:t> traveling </a:t>
            </a:r>
            <a:r>
              <a:rPr lang="en-US" sz="2400" dirty="0" smtClean="0">
                <a:latin typeface="+mn-lt"/>
              </a:rPr>
              <a:t>into their </a:t>
            </a:r>
            <a:r>
              <a:rPr lang="en-US" sz="2400" i="1" dirty="0" smtClean="0">
                <a:latin typeface="+mn-lt"/>
              </a:rPr>
              <a:t>minds…identifying  mind types </a:t>
            </a:r>
            <a:r>
              <a:rPr lang="en-US" sz="2400" dirty="0" smtClean="0">
                <a:latin typeface="+mn-lt"/>
              </a:rPr>
              <a:t>in the continents of the new world.  </a:t>
            </a:r>
          </a:p>
          <a:p>
            <a:endParaRPr lang="en-US" dirty="0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0512" y="3246437"/>
            <a:ext cx="4038599" cy="2647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592512" y="5913437"/>
            <a:ext cx="2514600" cy="206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© Jacob Hall, </a:t>
            </a:r>
            <a:r>
              <a:rPr lang="en-US" sz="800" dirty="0" err="1" smtClean="0"/>
              <a:t>Moviefone</a:t>
            </a:r>
            <a:r>
              <a:rPr lang="en-US" sz="800" dirty="0" smtClean="0"/>
              <a:t>, “Fantastic Voyage”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 idx="4294967295"/>
          </p:nvPr>
        </p:nvSpPr>
        <p:spPr>
          <a:xfrm>
            <a:off x="239713" y="-84138"/>
            <a:ext cx="9672638" cy="1260476"/>
          </a:xfrm>
        </p:spPr>
        <p:txBody>
          <a:bodyPr/>
          <a:lstStyle/>
          <a:p>
            <a:pPr algn="l" eaLnBrk="1" fontAlgn="auto">
              <a:spcAft>
                <a:spcPts val="0"/>
              </a:spcAft>
              <a:defRPr/>
            </a:pPr>
            <a:r>
              <a:rPr lang="en-US" sz="2000" b="1" kern="1200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Charting and surveying these new lands…  </a:t>
            </a:r>
            <a:r>
              <a:rPr lang="en-US" sz="2000" b="1" kern="12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en-US" sz="2000" b="1" kern="12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</a:br>
            <a:r>
              <a:rPr lang="en-US" sz="2000" b="1" kern="12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to create </a:t>
            </a:r>
            <a:r>
              <a:rPr lang="en-US" sz="2000" b="1" kern="1200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services/products for new customers </a:t>
            </a:r>
            <a:endParaRPr lang="en-US" sz="2000" b="1" kern="1200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28" name="Slide Number Placeholder 3"/>
          <p:cNvSpPr txBox="1">
            <a:spLocks noGrp="1"/>
          </p:cNvSpPr>
          <p:nvPr/>
        </p:nvSpPr>
        <p:spPr bwMode="auto">
          <a:xfrm>
            <a:off x="7561263" y="7007225"/>
            <a:ext cx="201612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/>
          <a:lstStyle/>
          <a:p>
            <a:pPr algn="r"/>
            <a:endParaRPr lang="en-US" sz="1200" dirty="0"/>
          </a:p>
        </p:txBody>
      </p:sp>
      <p:sp>
        <p:nvSpPr>
          <p:cNvPr id="6" name="Cloud"/>
          <p:cNvSpPr>
            <a:spLocks noChangeAspect="1" noEditPoints="1" noChangeArrowheads="1"/>
          </p:cNvSpPr>
          <p:nvPr/>
        </p:nvSpPr>
        <p:spPr bwMode="auto">
          <a:xfrm>
            <a:off x="3360738" y="3351213"/>
            <a:ext cx="3024187" cy="13525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100794" tIns="50397" rIns="100794" bIns="50397"/>
          <a:lstStyle/>
          <a:p>
            <a:pPr algn="ctr" eaLnBrk="0">
              <a:buClr>
                <a:srgbClr val="008000"/>
              </a:buClr>
              <a:defRPr/>
            </a:pPr>
            <a:endParaRPr lang="en-US" b="1" i="1" dirty="0">
              <a:latin typeface="Times New Roman" pitchFamily="18" charset="0"/>
            </a:endParaRPr>
          </a:p>
        </p:txBody>
      </p:sp>
      <p:sp>
        <p:nvSpPr>
          <p:cNvPr id="1030" name="AutoShape 3"/>
          <p:cNvSpPr>
            <a:spLocks noChangeArrowheads="1"/>
          </p:cNvSpPr>
          <p:nvPr/>
        </p:nvSpPr>
        <p:spPr bwMode="gray">
          <a:xfrm>
            <a:off x="4368800" y="2855913"/>
            <a:ext cx="1000125" cy="503237"/>
          </a:xfrm>
          <a:prstGeom prst="downArrow">
            <a:avLst>
              <a:gd name="adj1" fmla="val 50000"/>
              <a:gd name="adj2" fmla="val 46343"/>
            </a:avLst>
          </a:prstGeom>
          <a:solidFill>
            <a:schemeClr val="accent2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vert="eaVert" wrap="none" lIns="100794" tIns="50397" rIns="100794" bIns="50397" anchor="ctr"/>
          <a:lstStyle/>
          <a:p>
            <a:pPr algn="ctr" eaLnBrk="0">
              <a:buClr>
                <a:srgbClr val="008000"/>
              </a:buClr>
            </a:pPr>
            <a:endParaRPr lang="en-US" b="1" i="1">
              <a:latin typeface="Times New Roman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428750" y="2481263"/>
            <a:ext cx="7223125" cy="3794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 marL="1006194" indent="-250236"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defRPr/>
            </a:pPr>
            <a:r>
              <a:rPr lang="en-US" sz="2000" b="1" i="1" dirty="0" smtClean="0">
                <a:latin typeface="+mn-lt"/>
              </a:rPr>
              <a:t>DEVELOPING </a:t>
            </a:r>
            <a:r>
              <a:rPr lang="en-US" sz="2000" b="1" i="1" dirty="0">
                <a:latin typeface="+mn-lt"/>
              </a:rPr>
              <a:t>SURVEY STIMULI AND QUESTIONS</a:t>
            </a:r>
          </a:p>
        </p:txBody>
      </p:sp>
      <p:sp>
        <p:nvSpPr>
          <p:cNvPr id="1032" name="Text Box 7"/>
          <p:cNvSpPr txBox="1">
            <a:spLocks noChangeArrowheads="1"/>
          </p:cNvSpPr>
          <p:nvPr/>
        </p:nvSpPr>
        <p:spPr bwMode="auto">
          <a:xfrm>
            <a:off x="6972300" y="3779838"/>
            <a:ext cx="2855913" cy="1131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marL="1004888" indent="-249238"/>
            <a:r>
              <a:rPr lang="en-US" sz="1500" b="1" dirty="0"/>
              <a:t>	     </a:t>
            </a:r>
            <a:r>
              <a:rPr lang="en-US" b="1" dirty="0"/>
              <a:t>Users of </a:t>
            </a:r>
          </a:p>
          <a:p>
            <a:pPr marL="1004888" indent="-249238"/>
            <a:r>
              <a:rPr lang="en-US" b="1" dirty="0"/>
              <a:t>     New Digital</a:t>
            </a:r>
          </a:p>
          <a:p>
            <a:pPr marL="1004888" indent="-249238"/>
            <a:r>
              <a:rPr lang="en-US" b="1" dirty="0"/>
              <a:t>	Media Devices</a:t>
            </a:r>
          </a:p>
          <a:p>
            <a:pPr marL="1004888" indent="-249238"/>
            <a:r>
              <a:rPr lang="en-US" b="1" dirty="0"/>
              <a:t>  </a:t>
            </a:r>
            <a:r>
              <a:rPr lang="en-US" b="1" dirty="0" smtClean="0"/>
              <a:t>   </a:t>
            </a:r>
            <a:r>
              <a:rPr lang="en-US" b="1" dirty="0"/>
              <a:t>and Services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03238" y="5375275"/>
            <a:ext cx="9156700" cy="350838"/>
          </a:xfrm>
          <a:prstGeom prst="rect">
            <a:avLst/>
          </a:prstGeom>
          <a:noFill/>
          <a:ln w="9525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marL="1006194" indent="-250236"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defRPr/>
            </a:pPr>
            <a:r>
              <a:rPr lang="en-US" b="1" i="1" dirty="0" smtClean="0">
                <a:latin typeface="Arial" pitchFamily="34" charset="0"/>
              </a:rPr>
              <a:t>ANALYZING </a:t>
            </a:r>
            <a:r>
              <a:rPr lang="en-US" b="1" i="1" dirty="0">
                <a:latin typeface="Arial" pitchFamily="34" charset="0"/>
              </a:rPr>
              <a:t>SURVEY RESULTS→ </a:t>
            </a:r>
            <a:r>
              <a:rPr lang="en-US" b="1" i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</a:rPr>
              <a:t>Mind Genomics® IdeaMap ®</a:t>
            </a:r>
            <a:r>
              <a:rPr lang="en-US" b="1" i="1" dirty="0" err="1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</a:rPr>
              <a:t>.net</a:t>
            </a:r>
            <a:r>
              <a:rPr lang="en-US" b="1" i="1" dirty="0">
                <a:latin typeface="Arial" pitchFamily="34" charset="0"/>
              </a:rPr>
              <a:t> 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135313" y="3527425"/>
            <a:ext cx="3352800" cy="987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marL="1006194" indent="-250236"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defRPr/>
            </a:pPr>
            <a:r>
              <a:rPr lang="en-US" b="1" i="1" dirty="0">
                <a:latin typeface="+mn-lt"/>
              </a:rPr>
              <a:t>INTERNET invitation</a:t>
            </a:r>
          </a:p>
          <a:p>
            <a:pPr marL="1006194" indent="-250236"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defRPr/>
            </a:pPr>
            <a:r>
              <a:rPr lang="en-US" b="1" i="1" dirty="0">
                <a:latin typeface="+mn-lt"/>
              </a:rPr>
              <a:t>Mind Genomics</a:t>
            </a:r>
            <a:r>
              <a:rPr lang="en-US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</a:rPr>
              <a:t> ®</a:t>
            </a:r>
            <a:r>
              <a:rPr lang="en-US" b="1" i="1" dirty="0">
                <a:latin typeface="+mn-lt"/>
              </a:rPr>
              <a:t>  IdeaMap.</a:t>
            </a:r>
            <a:r>
              <a:rPr lang="en-US" b="1" i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</a:rPr>
              <a:t>net</a:t>
            </a:r>
            <a:endParaRPr lang="en-US" b="1" i="1" dirty="0">
              <a:latin typeface="+mn-lt"/>
            </a:endParaRPr>
          </a:p>
        </p:txBody>
      </p:sp>
      <p:sp>
        <p:nvSpPr>
          <p:cNvPr id="1035" name="AutoShape 13"/>
          <p:cNvSpPr>
            <a:spLocks noChangeArrowheads="1"/>
          </p:cNvSpPr>
          <p:nvPr/>
        </p:nvSpPr>
        <p:spPr bwMode="auto">
          <a:xfrm>
            <a:off x="6221413" y="3916363"/>
            <a:ext cx="1843087" cy="619125"/>
          </a:xfrm>
          <a:prstGeom prst="leftRightArrow">
            <a:avLst>
              <a:gd name="adj1" fmla="val 50000"/>
              <a:gd name="adj2" fmla="val 51393"/>
            </a:avLst>
          </a:prstGeom>
          <a:solidFill>
            <a:schemeClr val="accent2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pPr algn="ctr" eaLnBrk="0">
              <a:buClr>
                <a:srgbClr val="008000"/>
              </a:buClr>
            </a:pPr>
            <a:endParaRPr lang="en-US" b="1" i="1">
              <a:latin typeface="Times New Roman" pitchFamily="18" charset="0"/>
            </a:endParaRPr>
          </a:p>
        </p:txBody>
      </p:sp>
      <p:sp>
        <p:nvSpPr>
          <p:cNvPr id="1036" name="AutoShape 14"/>
          <p:cNvSpPr>
            <a:spLocks noChangeArrowheads="1"/>
          </p:cNvSpPr>
          <p:nvPr/>
        </p:nvSpPr>
        <p:spPr bwMode="gray">
          <a:xfrm>
            <a:off x="4452938" y="4872038"/>
            <a:ext cx="1000125" cy="503237"/>
          </a:xfrm>
          <a:prstGeom prst="downArrow">
            <a:avLst>
              <a:gd name="adj1" fmla="val 50000"/>
              <a:gd name="adj2" fmla="val 46343"/>
            </a:avLst>
          </a:prstGeom>
          <a:solidFill>
            <a:schemeClr val="accent2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vert="eaVert" wrap="none" lIns="100794" tIns="50397" rIns="100794" bIns="50397" anchor="ctr"/>
          <a:lstStyle/>
          <a:p>
            <a:pPr algn="ctr" eaLnBrk="0">
              <a:buClr>
                <a:srgbClr val="008000"/>
              </a:buClr>
            </a:pPr>
            <a:endParaRPr lang="en-US" b="1" i="1">
              <a:latin typeface="Times New Roman" pitchFamily="18" charset="0"/>
            </a:endParaRPr>
          </a:p>
        </p:txBody>
      </p:sp>
      <p:sp>
        <p:nvSpPr>
          <p:cNvPr id="1037" name="TextBox 24"/>
          <p:cNvSpPr txBox="1">
            <a:spLocks noChangeArrowheads="1"/>
          </p:cNvSpPr>
          <p:nvPr/>
        </p:nvSpPr>
        <p:spPr bwMode="auto">
          <a:xfrm>
            <a:off x="2268538" y="4116388"/>
            <a:ext cx="1008062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 eaLnBrk="0">
              <a:buClr>
                <a:srgbClr val="008000"/>
              </a:buClr>
            </a:pPr>
            <a:r>
              <a:rPr lang="en-US" sz="1300" b="1">
                <a:solidFill>
                  <a:schemeClr val="bg1"/>
                </a:solidFill>
              </a:rPr>
              <a:t>SUY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6643688" y="4064000"/>
            <a:ext cx="884237" cy="287338"/>
          </a:xfrm>
          <a:prstGeom prst="rect">
            <a:avLst/>
          </a:prstGeom>
        </p:spPr>
        <p:txBody>
          <a:bodyPr wrap="none" lIns="100794" tIns="50397" rIns="100794" bIns="50397">
            <a:spAutoFit/>
          </a:bodyPr>
          <a:lstStyle/>
          <a:p>
            <a:pPr algn="ctr" eaLnBrk="0">
              <a:buClr>
                <a:srgbClr val="008000"/>
              </a:buClr>
              <a:defRPr/>
            </a:pPr>
            <a:r>
              <a:rPr lang="en-US" sz="1300" b="1" dirty="0">
                <a:solidFill>
                  <a:schemeClr val="bg1"/>
                </a:solidFill>
                <a:latin typeface="+mn-lt"/>
              </a:rPr>
              <a:t>SURVEY</a:t>
            </a:r>
          </a:p>
        </p:txBody>
      </p:sp>
      <p:sp>
        <p:nvSpPr>
          <p:cNvPr id="1039" name="AutoShape 3"/>
          <p:cNvSpPr>
            <a:spLocks noChangeArrowheads="1"/>
          </p:cNvSpPr>
          <p:nvPr/>
        </p:nvSpPr>
        <p:spPr bwMode="gray">
          <a:xfrm>
            <a:off x="4368800" y="1763713"/>
            <a:ext cx="1000125" cy="671512"/>
          </a:xfrm>
          <a:prstGeom prst="downArrow">
            <a:avLst>
              <a:gd name="adj1" fmla="val 50000"/>
              <a:gd name="adj2" fmla="val 46343"/>
            </a:avLst>
          </a:prstGeom>
          <a:solidFill>
            <a:schemeClr val="accent2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vert="eaVert" wrap="none" lIns="100794" tIns="50397" rIns="100794" bIns="50397" anchor="ctr"/>
          <a:lstStyle/>
          <a:p>
            <a:pPr algn="ctr" eaLnBrk="0">
              <a:buClr>
                <a:srgbClr val="008000"/>
              </a:buClr>
            </a:pPr>
            <a:endParaRPr lang="en-US" b="1" i="1">
              <a:latin typeface="Times New Roman" pitchFamily="18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268538" y="1427163"/>
            <a:ext cx="6048375" cy="3794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 marL="1006194" indent="-250236">
              <a:lnSpc>
                <a:spcPct val="90000"/>
              </a:lnSpc>
              <a:spcBef>
                <a:spcPct val="50000"/>
              </a:spcBef>
              <a:buClr>
                <a:srgbClr val="008000"/>
              </a:buClr>
              <a:defRPr/>
            </a:pPr>
            <a:r>
              <a:rPr lang="en-US" sz="2000" b="1" i="1" dirty="0">
                <a:latin typeface="+mn-lt"/>
              </a:rPr>
              <a:t>IDENTIFY </a:t>
            </a:r>
            <a:r>
              <a:rPr lang="en-US" sz="2000" b="1" i="1" dirty="0" smtClean="0">
                <a:latin typeface="+mn-lt"/>
              </a:rPr>
              <a:t>ING OUR </a:t>
            </a:r>
            <a:r>
              <a:rPr lang="en-US" sz="2000" b="1" i="1" dirty="0">
                <a:latin typeface="+mn-lt"/>
              </a:rPr>
              <a:t>TARGET MARKET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587375" y="6048375"/>
            <a:ext cx="8232775" cy="1325563"/>
            <a:chOff x="838200" y="5486400"/>
            <a:chExt cx="7467600" cy="1203003"/>
          </a:xfrm>
        </p:grpSpPr>
        <p:graphicFrame>
          <p:nvGraphicFramePr>
            <p:cNvPr id="1026" name="Object 38"/>
            <p:cNvGraphicFramePr>
              <a:graphicFrameLocks noChangeAspect="1"/>
            </p:cNvGraphicFramePr>
            <p:nvPr/>
          </p:nvGraphicFramePr>
          <p:xfrm>
            <a:off x="1981200" y="5757879"/>
            <a:ext cx="1295400" cy="931524"/>
          </p:xfrm>
          <a:graphic>
            <a:graphicData uri="http://schemas.openxmlformats.org/presentationml/2006/ole">
              <p:oleObj spid="_x0000_s1026" name="Worksheet" r:id="rId4" imgW="9204960" imgH="6621780" progId="Excel.Sheet.8">
                <p:embed/>
              </p:oleObj>
            </a:graphicData>
          </a:graphic>
        </p:graphicFrame>
        <p:pic>
          <p:nvPicPr>
            <p:cNvPr id="1046" name="Picture 11" descr="Typing Screen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477000" y="5791256"/>
              <a:ext cx="1429046" cy="83835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</p:pic>
        <p:sp>
          <p:nvSpPr>
            <p:cNvPr id="1047" name="Text Box 8"/>
            <p:cNvSpPr txBox="1">
              <a:spLocks noChangeArrowheads="1"/>
            </p:cNvSpPr>
            <p:nvPr/>
          </p:nvSpPr>
          <p:spPr bwMode="auto">
            <a:xfrm>
              <a:off x="838200" y="5486400"/>
              <a:ext cx="2667000" cy="2344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004888" indent="-249238">
                <a:lnSpc>
                  <a:spcPct val="90000"/>
                </a:lnSpc>
                <a:spcBef>
                  <a:spcPct val="50000"/>
                </a:spcBef>
                <a:buClr>
                  <a:srgbClr val="008000"/>
                </a:buClr>
              </a:pPr>
              <a:r>
                <a:rPr lang="en-US" sz="1200" b="1" i="1"/>
                <a:t>MARKET SEGMENTATION</a:t>
              </a:r>
            </a:p>
          </p:txBody>
        </p:sp>
        <p:sp>
          <p:nvSpPr>
            <p:cNvPr id="1048" name="Text Box 8"/>
            <p:cNvSpPr txBox="1">
              <a:spLocks noChangeArrowheads="1"/>
            </p:cNvSpPr>
            <p:nvPr/>
          </p:nvSpPr>
          <p:spPr bwMode="auto">
            <a:xfrm>
              <a:off x="5486400" y="5486400"/>
              <a:ext cx="2819400" cy="2344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004888" indent="-249238">
                <a:lnSpc>
                  <a:spcPct val="90000"/>
                </a:lnSpc>
                <a:spcBef>
                  <a:spcPct val="50000"/>
                </a:spcBef>
                <a:buClr>
                  <a:srgbClr val="008000"/>
                </a:buClr>
              </a:pPr>
              <a:r>
                <a:rPr lang="en-US" sz="1200" b="1" i="1"/>
                <a:t>SEGMENTATION WIZARD</a:t>
              </a:r>
            </a:p>
          </p:txBody>
        </p:sp>
        <p:sp>
          <p:nvSpPr>
            <p:cNvPr id="1049" name="Text Box 8"/>
            <p:cNvSpPr txBox="1">
              <a:spLocks noChangeArrowheads="1"/>
            </p:cNvSpPr>
            <p:nvPr/>
          </p:nvSpPr>
          <p:spPr bwMode="auto">
            <a:xfrm>
              <a:off x="3200400" y="5498235"/>
              <a:ext cx="2667000" cy="2344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004888" indent="-249238">
                <a:lnSpc>
                  <a:spcPct val="90000"/>
                </a:lnSpc>
                <a:spcBef>
                  <a:spcPct val="50000"/>
                </a:spcBef>
                <a:buClr>
                  <a:srgbClr val="008000"/>
                </a:buClr>
              </a:pPr>
              <a:r>
                <a:rPr lang="en-US" sz="1200" b="1" i="1"/>
                <a:t>MARKETING PHRASES</a:t>
              </a:r>
            </a:p>
          </p:txBody>
        </p:sp>
        <p:pic>
          <p:nvPicPr>
            <p:cNvPr id="1050" name="Picture 1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14800" y="5791256"/>
              <a:ext cx="1294888" cy="844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42" name="Group 1"/>
          <p:cNvGrpSpPr>
            <a:grpSpLocks/>
          </p:cNvGrpSpPr>
          <p:nvPr/>
        </p:nvGrpSpPr>
        <p:grpSpPr bwMode="auto">
          <a:xfrm>
            <a:off x="254000" y="1176338"/>
            <a:ext cx="9572625" cy="257175"/>
            <a:chOff x="0" y="0"/>
            <a:chExt cx="5470" cy="147"/>
          </a:xfrm>
        </p:grpSpPr>
        <p:sp>
          <p:nvSpPr>
            <p:cNvPr id="1044" name="Rectangle 2"/>
            <p:cNvSpPr>
              <a:spLocks/>
            </p:cNvSpPr>
            <p:nvPr/>
          </p:nvSpPr>
          <p:spPr bwMode="auto">
            <a:xfrm>
              <a:off x="0" y="0"/>
              <a:ext cx="5470" cy="46"/>
            </a:xfrm>
            <a:prstGeom prst="rect">
              <a:avLst/>
            </a:prstGeom>
            <a:solidFill>
              <a:srgbClr val="262699"/>
            </a:solidFill>
            <a:ln w="12700">
              <a:solidFill>
                <a:srgbClr val="7878DE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/>
              <a:endParaRPr lang="en-US"/>
            </a:p>
          </p:txBody>
        </p:sp>
        <p:sp>
          <p:nvSpPr>
            <p:cNvPr id="1045" name="Rectangle 3"/>
            <p:cNvSpPr>
              <a:spLocks/>
            </p:cNvSpPr>
            <p:nvPr/>
          </p:nvSpPr>
          <p:spPr bwMode="auto">
            <a:xfrm>
              <a:off x="0" y="0"/>
              <a:ext cx="0" cy="14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/>
              <a:endParaRPr lang="en-US"/>
            </a:p>
          </p:txBody>
        </p:sp>
      </p:grpSp>
      <p:sp>
        <p:nvSpPr>
          <p:cNvPr id="1043" name="AutoShape 40" descr="http://us.mg6.mail.yahoo.com/ya/download?fid=Inbox&amp;mid=1_8290719_ANnbi2IAAWHuTqmLPwsAlEzkxrc&amp;pid=2&amp;tnef=&amp;YY=1319734127422&amp;file_name=imagesCAG14X8P.jpg"/>
          <p:cNvSpPr>
            <a:spLocks noChangeAspect="1" noChangeArrowheads="1"/>
          </p:cNvSpPr>
          <p:nvPr/>
        </p:nvSpPr>
        <p:spPr bwMode="auto">
          <a:xfrm>
            <a:off x="171450" y="-528638"/>
            <a:ext cx="2593975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/>
          </p:cNvSpPr>
          <p:nvPr>
            <p:ph type="title" idx="4294967295"/>
          </p:nvPr>
        </p:nvSpPr>
        <p:spPr>
          <a:xfrm>
            <a:off x="422275" y="274638"/>
            <a:ext cx="10080625" cy="914400"/>
          </a:xfrm>
        </p:spPr>
        <p:txBody>
          <a:bodyPr/>
          <a:lstStyle/>
          <a:p>
            <a:pPr algn="l" eaLnBrk="1"/>
            <a:r>
              <a:rPr lang="en-US" sz="2400" b="1" dirty="0" smtClean="0">
                <a:latin typeface="Arial Black" pitchFamily="34" charset="0"/>
                <a:sym typeface="Arial" charset="0"/>
              </a:rPr>
              <a:t>  </a:t>
            </a:r>
            <a:r>
              <a:rPr lang="en-US" sz="2800" b="1" dirty="0" smtClean="0">
                <a:latin typeface="Arial Black" pitchFamily="34" charset="0"/>
                <a:sym typeface="Arial" charset="0"/>
              </a:rPr>
              <a:t>What Have We Discovered? </a:t>
            </a:r>
          </a:p>
        </p:txBody>
      </p:sp>
      <p:sp>
        <p:nvSpPr>
          <p:cNvPr id="15364" name="Rectangle 3"/>
          <p:cNvSpPr>
            <a:spLocks noGrp="1"/>
          </p:cNvSpPr>
          <p:nvPr>
            <p:ph type="body" idx="4294967295"/>
          </p:nvPr>
        </p:nvSpPr>
        <p:spPr>
          <a:xfrm>
            <a:off x="544512" y="1951037"/>
            <a:ext cx="9283701" cy="5608638"/>
          </a:xfrm>
        </p:spPr>
        <p:txBody>
          <a:bodyPr/>
          <a:lstStyle/>
          <a:p>
            <a:pPr eaLnBrk="1">
              <a:buFontTx/>
              <a:buNone/>
            </a:pPr>
            <a:r>
              <a:rPr lang="en-US" dirty="0" smtClean="0"/>
              <a:t>   </a:t>
            </a:r>
            <a:r>
              <a:rPr lang="en-US" sz="2800" dirty="0" smtClean="0"/>
              <a:t>Regardless of the features/services companies provide:</a:t>
            </a:r>
            <a:endParaRPr lang="ru-RU" sz="2800" dirty="0" smtClean="0"/>
          </a:p>
          <a:p>
            <a:pPr lvl="1" eaLnBrk="1">
              <a:buFont typeface="Arial" charset="0"/>
              <a:buChar char="•"/>
            </a:pPr>
            <a:r>
              <a:rPr lang="en-US" sz="2400" dirty="0" smtClean="0"/>
              <a:t>Consumers have shifted from traditional communication tools.</a:t>
            </a:r>
            <a:endParaRPr lang="ru-RU" sz="2400" dirty="0" smtClean="0"/>
          </a:p>
          <a:p>
            <a:pPr lvl="1" eaLnBrk="1">
              <a:buFont typeface="Arial" charset="0"/>
              <a:buChar char="•"/>
            </a:pPr>
            <a:r>
              <a:rPr lang="en-US" sz="2400" dirty="0" smtClean="0"/>
              <a:t>Consumer device decisions became  actual/virtual reflections. </a:t>
            </a:r>
          </a:p>
          <a:p>
            <a:pPr lvl="1" eaLnBrk="1">
              <a:buFont typeface="Arial" charset="0"/>
              <a:buChar char="•"/>
            </a:pPr>
            <a:r>
              <a:rPr lang="en-US" sz="2400" dirty="0" smtClean="0"/>
              <a:t>Consumer engagement changes daily.</a:t>
            </a:r>
            <a:endParaRPr lang="ru-RU" sz="2400" dirty="0" smtClean="0"/>
          </a:p>
          <a:p>
            <a:pPr lvl="1" eaLnBrk="1">
              <a:buFont typeface="Arial" charset="0"/>
              <a:buChar char="•"/>
            </a:pPr>
            <a:r>
              <a:rPr lang="en-US" sz="2400" dirty="0" smtClean="0"/>
              <a:t>Consumers’ physical face-to-face communications has decreased, marginalizing non-users, and social  skills have been lost.</a:t>
            </a:r>
            <a:endParaRPr lang="ru-RU" sz="2400" dirty="0" smtClean="0"/>
          </a:p>
          <a:p>
            <a:pPr eaLnBrk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/>
          </p:cNvSpPr>
          <p:nvPr>
            <p:ph type="title" idx="4294967295"/>
          </p:nvPr>
        </p:nvSpPr>
        <p:spPr>
          <a:xfrm>
            <a:off x="620713" y="274638"/>
            <a:ext cx="9882187" cy="914400"/>
          </a:xfrm>
        </p:spPr>
        <p:txBody>
          <a:bodyPr/>
          <a:lstStyle/>
          <a:p>
            <a:pPr algn="l" eaLnBrk="1"/>
            <a:r>
              <a:rPr lang="en-US" sz="2800" b="1" dirty="0" smtClean="0">
                <a:latin typeface="Arial Black" pitchFamily="34" charset="0"/>
                <a:sym typeface="Arial" charset="0"/>
              </a:rPr>
              <a:t>What Does This Tell Us?</a:t>
            </a:r>
          </a:p>
        </p:txBody>
      </p:sp>
      <p:sp>
        <p:nvSpPr>
          <p:cNvPr id="16388" name="Rectangle 3"/>
          <p:cNvSpPr>
            <a:spLocks noGrp="1"/>
          </p:cNvSpPr>
          <p:nvPr>
            <p:ph type="body" idx="4294967295"/>
          </p:nvPr>
        </p:nvSpPr>
        <p:spPr>
          <a:xfrm>
            <a:off x="696911" y="1722436"/>
            <a:ext cx="9131301" cy="5249863"/>
          </a:xfrm>
        </p:spPr>
        <p:txBody>
          <a:bodyPr/>
          <a:lstStyle/>
          <a:p>
            <a:pPr eaLnBrk="1">
              <a:buFontTx/>
              <a:buNone/>
            </a:pPr>
            <a:r>
              <a:rPr lang="en-US" sz="2800" dirty="0" smtClean="0"/>
              <a:t>   </a:t>
            </a:r>
          </a:p>
          <a:p>
            <a:pPr eaLnBrk="1">
              <a:buFontTx/>
              <a:buNone/>
            </a:pPr>
            <a:r>
              <a:rPr lang="en-US" sz="2800" dirty="0" smtClean="0"/>
              <a:t>   Regardless of the services companies provide:</a:t>
            </a:r>
          </a:p>
          <a:p>
            <a:pPr eaLnBrk="1">
              <a:lnSpc>
                <a:spcPct val="100000"/>
              </a:lnSpc>
              <a:spcAft>
                <a:spcPts val="0"/>
              </a:spcAft>
              <a:buFont typeface="Arial" charset="0"/>
              <a:buChar char="•"/>
            </a:pPr>
            <a:r>
              <a:rPr lang="en-US" sz="2400" dirty="0" smtClean="0"/>
              <a:t>Consumers are increasing the amount of time they spend</a:t>
            </a:r>
          </a:p>
          <a:p>
            <a:pPr eaLnBrk="1">
              <a:lnSpc>
                <a:spcPct val="100000"/>
              </a:lnSpc>
              <a:spcAft>
                <a:spcPts val="0"/>
              </a:spcAft>
            </a:pPr>
            <a:r>
              <a:rPr lang="en-US" sz="2400" dirty="0" smtClean="0"/>
              <a:t>     re-making their images on social media </a:t>
            </a:r>
          </a:p>
          <a:p>
            <a:pPr eaLnBrk="1">
              <a:lnSpc>
                <a:spcPct val="100000"/>
              </a:lnSpc>
              <a:spcAft>
                <a:spcPts val="0"/>
              </a:spcAft>
            </a:pPr>
            <a:endParaRPr lang="ru-RU" sz="2400" dirty="0" smtClean="0"/>
          </a:p>
          <a:p>
            <a:pPr eaLnBrk="1">
              <a:spcAft>
                <a:spcPct val="0"/>
              </a:spcAft>
              <a:buFont typeface="Arial" charset="0"/>
              <a:buChar char="•"/>
            </a:pPr>
            <a:r>
              <a:rPr lang="en-US" sz="2400" dirty="0" smtClean="0"/>
              <a:t>Consumers are forging new relationships, re-establishing</a:t>
            </a:r>
          </a:p>
          <a:p>
            <a:pPr eaLnBrk="1">
              <a:spcAft>
                <a:spcPct val="0"/>
              </a:spcAft>
            </a:pPr>
            <a:r>
              <a:rPr lang="en-US" sz="2400" dirty="0" smtClean="0"/>
              <a:t>    old ones and discovering people with common interests. </a:t>
            </a:r>
            <a:endParaRPr lang="ru-RU" sz="2400" dirty="0" smtClean="0"/>
          </a:p>
          <a:p>
            <a:pPr eaLnBrk="1">
              <a:buFontTx/>
              <a:buNone/>
            </a:pPr>
            <a:endParaRPr lang="ru-RU" sz="2800" dirty="0" smtClean="0"/>
          </a:p>
          <a:p>
            <a:pPr eaLnBrk="1">
              <a:buFontTx/>
              <a:buNone/>
            </a:pPr>
            <a:endParaRPr lang="en-US" dirty="0" smtClean="0"/>
          </a:p>
          <a:p>
            <a:pPr eaLnBrk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 idx="4294967295"/>
          </p:nvPr>
        </p:nvSpPr>
        <p:spPr>
          <a:xfrm>
            <a:off x="587375" y="579438"/>
            <a:ext cx="9493250" cy="685800"/>
          </a:xfrm>
        </p:spPr>
        <p:txBody>
          <a:bodyPr>
            <a:normAutofit fontScale="90000"/>
          </a:bodyPr>
          <a:lstStyle/>
          <a:p>
            <a:pPr algn="l" eaLnBrk="1" fontAlgn="auto">
              <a:spcAft>
                <a:spcPts val="0"/>
              </a:spcAft>
              <a:defRPr/>
            </a:pPr>
            <a:r>
              <a:rPr lang="en-US" sz="3400" dirty="0" smtClean="0"/>
              <a:t/>
            </a:r>
            <a:br>
              <a:rPr lang="en-US" sz="3400" dirty="0" smtClean="0"/>
            </a:br>
            <a:r>
              <a:rPr lang="en-US" sz="3400" dirty="0" smtClean="0"/>
              <a:t/>
            </a:r>
            <a:br>
              <a:rPr lang="en-US" sz="34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>
                <a:latin typeface="Arial Black" pitchFamily="34" charset="0"/>
              </a:rPr>
              <a:t>We Put Together a Simple Survey </a:t>
            </a:r>
            <a:r>
              <a:rPr lang="en-US" sz="3600" dirty="0">
                <a:latin typeface="Arial Black" pitchFamily="34" charset="0"/>
              </a:rPr>
              <a:t/>
            </a:r>
            <a:br>
              <a:rPr lang="en-US" sz="3600" dirty="0">
                <a:latin typeface="Arial Black" pitchFamily="34" charset="0"/>
              </a:rPr>
            </a:br>
            <a:r>
              <a:rPr lang="en-US" sz="4000" dirty="0"/>
              <a:t/>
            </a:r>
            <a:br>
              <a:rPr lang="en-US" sz="4000" dirty="0"/>
            </a:br>
            <a:endParaRPr lang="en-US" sz="5400" dirty="0"/>
          </a:p>
        </p:txBody>
      </p:sp>
      <p:sp>
        <p:nvSpPr>
          <p:cNvPr id="41987" name="Content Placeholder 2"/>
          <p:cNvSpPr>
            <a:spLocks noGrp="1"/>
          </p:cNvSpPr>
          <p:nvPr>
            <p:ph idx="4294967295"/>
          </p:nvPr>
        </p:nvSpPr>
        <p:spPr>
          <a:xfrm>
            <a:off x="239712" y="1646238"/>
            <a:ext cx="9840913" cy="5562599"/>
          </a:xfrm>
        </p:spPr>
        <p:txBody>
          <a:bodyPr>
            <a:normAutofit/>
          </a:bodyPr>
          <a:lstStyle/>
          <a:p>
            <a:pPr marL="403177" indent="-282224" eaLnBrk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Set </a:t>
            </a:r>
            <a:r>
              <a:rPr lang="en-US" sz="2800" dirty="0"/>
              <a:t>up a conjoint online </a:t>
            </a:r>
            <a:r>
              <a:rPr lang="en-US" sz="2800" dirty="0" smtClean="0"/>
              <a:t>study</a:t>
            </a:r>
          </a:p>
          <a:p>
            <a:pPr marL="803227" lvl="1" indent="-282224" eaLnBrk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Concept stimuli with 7 </a:t>
            </a:r>
            <a:r>
              <a:rPr lang="en-US" dirty="0"/>
              <a:t>categories of </a:t>
            </a:r>
            <a:r>
              <a:rPr lang="en-US" dirty="0" smtClean="0"/>
              <a:t>features/services</a:t>
            </a:r>
          </a:p>
          <a:p>
            <a:pPr marL="403177" indent="-282224" eaLnBrk="1" fontAlgn="auto">
              <a:spcAft>
                <a:spcPts val="0"/>
              </a:spcAft>
              <a:defRPr/>
            </a:pPr>
            <a:endParaRPr lang="en-US" sz="2800" dirty="0"/>
          </a:p>
          <a:p>
            <a:pPr marL="403177" indent="-282224" eaLnBrk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Survey </a:t>
            </a:r>
            <a:r>
              <a:rPr lang="en-US" sz="2800" dirty="0" smtClean="0"/>
              <a:t>invitations</a:t>
            </a:r>
          </a:p>
          <a:p>
            <a:pPr marL="803227" lvl="1" indent="-282224" eaLnBrk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 Panel </a:t>
            </a:r>
            <a:r>
              <a:rPr lang="en-US" dirty="0"/>
              <a:t>of 300 </a:t>
            </a:r>
            <a:r>
              <a:rPr lang="en-US" dirty="0" smtClean="0"/>
              <a:t>respondents,18 </a:t>
            </a:r>
            <a:r>
              <a:rPr lang="en-US" dirty="0"/>
              <a:t>years of age and </a:t>
            </a:r>
            <a:r>
              <a:rPr lang="en-US" dirty="0" smtClean="0"/>
              <a:t>older</a:t>
            </a:r>
          </a:p>
          <a:p>
            <a:pPr marL="803227" lvl="1" indent="-282224" eaLnBrk="1" fontAlgn="auto">
              <a:spcAft>
                <a:spcPts val="0"/>
              </a:spcAft>
              <a:defRPr/>
            </a:pPr>
            <a:endParaRPr lang="en-US" dirty="0" smtClean="0"/>
          </a:p>
          <a:p>
            <a:pPr marL="403177" indent="-282224" eaLnBrk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Web-based internet research survey </a:t>
            </a:r>
          </a:p>
          <a:p>
            <a:pPr marL="803227" lvl="1" indent="-282224" eaLnBrk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 Run October 15, 2012</a:t>
            </a:r>
          </a:p>
          <a:p>
            <a:pPr marL="803227" lvl="1" indent="-282224" eaLnBrk="1" fontAlgn="auto">
              <a:spcAft>
                <a:spcPts val="0"/>
              </a:spcAft>
              <a:defRPr/>
            </a:pPr>
            <a:endParaRPr lang="en-US" dirty="0" smtClean="0"/>
          </a:p>
          <a:p>
            <a:pPr marL="403177" indent="-282224" eaLnBrk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Consumers asked two rating questions</a:t>
            </a:r>
          </a:p>
          <a:p>
            <a:pPr marL="803227" lvl="1" indent="-282224" eaLnBrk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 Interest in features/services subscription</a:t>
            </a:r>
          </a:p>
          <a:p>
            <a:pPr marL="803227" lvl="1" indent="-282224" eaLnBrk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 Amount willing to pay for subscription</a:t>
            </a:r>
          </a:p>
          <a:p>
            <a:pPr marL="803227" lvl="1" indent="-282224" eaLnBrk="1" fontAlgn="auto">
              <a:spcAft>
                <a:spcPts val="0"/>
              </a:spcAft>
              <a:defRPr/>
            </a:pPr>
            <a:endParaRPr lang="en-US" sz="2400" dirty="0" smtClean="0"/>
          </a:p>
          <a:p>
            <a:pPr marL="803227" lvl="1" indent="-282224" eaLnBrk="1" fontAlgn="auto">
              <a:spcAft>
                <a:spcPts val="0"/>
              </a:spcAft>
              <a:defRPr/>
            </a:pPr>
            <a:endParaRPr lang="en-US" dirty="0" smtClean="0"/>
          </a:p>
          <a:p>
            <a:pPr marL="403177" indent="-282224" eaLnBrk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403177" indent="-282224" eaLnBrk="1" fontAlgn="auto">
              <a:spcAft>
                <a:spcPts val="0"/>
              </a:spcAft>
              <a:defRPr/>
            </a:pPr>
            <a:endParaRPr lang="en-US" dirty="0" smtClean="0"/>
          </a:p>
          <a:p>
            <a:pPr marL="803227" lvl="1" indent="-282224" eaLnBrk="1" fontAlgn="auto">
              <a:spcAft>
                <a:spcPts val="0"/>
              </a:spcAft>
              <a:defRPr/>
            </a:pPr>
            <a:endParaRPr lang="en-US" sz="2900" dirty="0" smtClean="0">
              <a:solidFill>
                <a:schemeClr val="tx1"/>
              </a:solidFill>
            </a:endParaRPr>
          </a:p>
          <a:p>
            <a:pPr marL="1284428" lvl="2" indent="-400728" eaLnBrk="1" fontAlgn="auto">
              <a:spcAft>
                <a:spcPts val="0"/>
              </a:spcAft>
              <a:defRPr/>
            </a:pPr>
            <a:endParaRPr lang="en-US" sz="260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marL="403177" indent="-282224" eaLnBrk="1" fontAlgn="auto">
              <a:spcAft>
                <a:spcPts val="0"/>
              </a:spcAft>
              <a:defRPr/>
            </a:pPr>
            <a:endParaRPr lang="en-US" sz="3100" dirty="0"/>
          </a:p>
          <a:p>
            <a:pPr marL="403177" indent="-282224" eaLnBrk="1" fontAlgn="auto">
              <a:spcAft>
                <a:spcPts val="0"/>
              </a:spcAft>
              <a:defRPr/>
            </a:pPr>
            <a:endParaRPr lang="en-US" sz="3100" dirty="0"/>
          </a:p>
          <a:p>
            <a:pPr eaLnBrk="1">
              <a:buFontTx/>
              <a:buNone/>
              <a:defRPr/>
            </a:pPr>
            <a:endParaRPr lang="en-US" sz="3100" dirty="0"/>
          </a:p>
          <a:p>
            <a:pPr marL="403177" indent="-282224" eaLnBrk="1" fontAlgn="auto">
              <a:spcAft>
                <a:spcPts val="0"/>
              </a:spcAft>
              <a:buFont typeface="Wingdings 3"/>
              <a:buChar char=""/>
              <a:defRPr/>
            </a:pPr>
            <a:endParaRPr lang="en-US" sz="3100" dirty="0"/>
          </a:p>
          <a:p>
            <a:pPr marL="403177" indent="-282224" eaLnBrk="1" fontAlgn="auto">
              <a:spcAft>
                <a:spcPts val="0"/>
              </a:spcAft>
              <a:defRPr/>
            </a:pPr>
            <a:endParaRPr lang="en-US" sz="2000" dirty="0"/>
          </a:p>
          <a:p>
            <a:pPr lvl="1" eaLnBrk="1" fontAlgn="auto">
              <a:spcBef>
                <a:spcPts val="357"/>
              </a:spcBef>
              <a:spcAft>
                <a:spcPts val="0"/>
              </a:spcAft>
              <a:defRPr/>
            </a:pPr>
            <a:endParaRPr lang="en-US" sz="1200" dirty="0"/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7727950" y="6888163"/>
            <a:ext cx="201612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/>
          <a:lstStyle/>
          <a:p>
            <a:pPr algn="r"/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 txBox="1">
            <a:spLocks noGrp="1"/>
          </p:cNvSpPr>
          <p:nvPr/>
        </p:nvSpPr>
        <p:spPr bwMode="auto">
          <a:xfrm>
            <a:off x="7812088" y="7007225"/>
            <a:ext cx="201612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/>
          <a:lstStyle/>
          <a:p>
            <a:pPr algn="r"/>
            <a:fld id="{6DD99C29-00F7-4505-8E97-9CEE31E3EFD8}" type="slidenum">
              <a:rPr lang="en-US" sz="1200"/>
              <a:pPr algn="r"/>
              <a:t>15</a:t>
            </a:fld>
            <a:endParaRPr lang="en-US" sz="1200"/>
          </a:p>
        </p:txBody>
      </p:sp>
      <p:pic>
        <p:nvPicPr>
          <p:cNvPr id="1843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863" y="1265238"/>
            <a:ext cx="9744075" cy="53594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2113" y="350838"/>
            <a:ext cx="7620000" cy="7794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ORIENTATION </a:t>
            </a:r>
            <a:r>
              <a:rPr lang="en-US" sz="24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SCREEN:</a:t>
            </a:r>
            <a:endParaRPr lang="en-US" sz="2400" b="1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 Black" pitchFamily="34" charset="0"/>
            </a:endParaRPr>
          </a:p>
          <a:p>
            <a:pPr>
              <a:defRPr/>
            </a:pPr>
            <a:r>
              <a:rPr lang="en-US" sz="24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the first screen </a:t>
            </a:r>
            <a:r>
              <a:rPr lang="en-US" sz="24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respondents </a:t>
            </a:r>
            <a:r>
              <a:rPr lang="en-US" sz="24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saw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 txBox="1">
            <a:spLocks noGrp="1"/>
          </p:cNvSpPr>
          <p:nvPr/>
        </p:nvSpPr>
        <p:spPr bwMode="auto">
          <a:xfrm>
            <a:off x="7812088" y="6972300"/>
            <a:ext cx="201612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/>
          <a:lstStyle/>
          <a:p>
            <a:pPr algn="r"/>
            <a:fld id="{6E8CB3CE-2FF5-4157-AA28-DAE4BD2E0C0F}" type="slidenum">
              <a:rPr lang="en-US" sz="1200"/>
              <a:pPr algn="r"/>
              <a:t>16</a:t>
            </a:fld>
            <a:endParaRPr lang="en-US" sz="1200"/>
          </a:p>
        </p:txBody>
      </p:sp>
      <p:sp>
        <p:nvSpPr>
          <p:cNvPr id="8" name="Rectangle 7"/>
          <p:cNvSpPr/>
          <p:nvPr/>
        </p:nvSpPr>
        <p:spPr>
          <a:xfrm>
            <a:off x="77788" y="274638"/>
            <a:ext cx="8543925" cy="838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  <a:ea typeface="+mj-ea"/>
              </a:rPr>
              <a:t>Each respondent 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  <a:ea typeface="+mj-ea"/>
              </a:rPr>
              <a:t>rated 48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  <a:ea typeface="+mj-ea"/>
              </a:rPr>
              <a:t>concept 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  <a:ea typeface="+mj-ea"/>
              </a:rPr>
              <a:t>screens (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  <a:ea typeface="+mj-ea"/>
              </a:rPr>
              <a:t>unique combinations of elements), </a:t>
            </a:r>
            <a:endParaRPr lang="en-US" sz="2400" b="1" dirty="0" smtClean="0"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 Black" pitchFamily="34" charset="0"/>
              <a:ea typeface="+mj-ea"/>
            </a:endParaRPr>
          </a:p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  <a:ea typeface="+mj-ea"/>
              </a:rPr>
              <a:t>first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  <a:ea typeface="+mj-ea"/>
              </a:rPr>
              <a:t>on overall interest…..</a:t>
            </a:r>
          </a:p>
        </p:txBody>
      </p:sp>
      <p:pic>
        <p:nvPicPr>
          <p:cNvPr id="1946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512" y="2027238"/>
            <a:ext cx="9677400" cy="5333999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 txBox="1">
            <a:spLocks noGrp="1"/>
          </p:cNvSpPr>
          <p:nvPr/>
        </p:nvSpPr>
        <p:spPr bwMode="auto">
          <a:xfrm>
            <a:off x="7812088" y="7007225"/>
            <a:ext cx="201612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/>
          <a:lstStyle/>
          <a:p>
            <a:pPr algn="r"/>
            <a:fld id="{C50063E8-7902-4200-90AE-9BEEA9EB3217}" type="slidenum">
              <a:rPr lang="en-US" sz="1200"/>
              <a:pPr algn="r"/>
              <a:t>17</a:t>
            </a:fld>
            <a:endParaRPr lang="en-US" sz="1200"/>
          </a:p>
        </p:txBody>
      </p:sp>
      <p:sp>
        <p:nvSpPr>
          <p:cNvPr id="11" name="Rectangle 10"/>
          <p:cNvSpPr/>
          <p:nvPr/>
        </p:nvSpPr>
        <p:spPr>
          <a:xfrm>
            <a:off x="696911" y="350837"/>
            <a:ext cx="6705601" cy="12954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>
              <a:defRPr/>
            </a:pPr>
            <a:endParaRPr lang="en-US" sz="2400" b="1" dirty="0"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 Black" pitchFamily="34" charset="0"/>
              <a:ea typeface="+mj-ea"/>
            </a:endParaRPr>
          </a:p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  <a:ea typeface="+mj-ea"/>
              </a:rPr>
              <a:t>…then asked to put their own price 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  <a:ea typeface="+mj-ea"/>
              </a:rPr>
              <a:t>on</a:t>
            </a:r>
          </a:p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  <a:ea typeface="+mj-ea"/>
              </a:rPr>
              <a:t>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  <a:ea typeface="+mj-ea"/>
              </a:rPr>
              <a:t>a 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  <a:ea typeface="+mj-ea"/>
              </a:rPr>
              <a:t>monthly subscription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  <a:ea typeface="+mj-ea"/>
              </a:rPr>
              <a:t>for the service</a:t>
            </a:r>
          </a:p>
          <a:p>
            <a:pPr>
              <a:defRPr/>
            </a:pPr>
            <a:endParaRPr lang="en-US" sz="3100" b="1" dirty="0"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ea typeface="+mj-ea"/>
            </a:endParaRPr>
          </a:p>
        </p:txBody>
      </p:sp>
      <p:pic>
        <p:nvPicPr>
          <p:cNvPr id="2048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113" y="1798638"/>
            <a:ext cx="9436100" cy="55308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itle 4"/>
          <p:cNvSpPr>
            <a:spLocks noGrp="1"/>
          </p:cNvSpPr>
          <p:nvPr>
            <p:ph type="ctrTitle" idx="4294967295"/>
          </p:nvPr>
        </p:nvSpPr>
        <p:spPr>
          <a:xfrm>
            <a:off x="1077911" y="2100263"/>
            <a:ext cx="9002713" cy="2940050"/>
          </a:xfrm>
        </p:spPr>
        <p:txBody>
          <a:bodyPr/>
          <a:lstStyle/>
          <a:p>
            <a:pPr algn="l" eaLnBrk="1"/>
            <a:r>
              <a:rPr lang="en-US" sz="3200" dirty="0" smtClean="0"/>
              <a:t>To find out what was </a:t>
            </a:r>
            <a:r>
              <a:rPr lang="en-US" sz="3200" i="1" dirty="0" smtClean="0"/>
              <a:t>appealing</a:t>
            </a:r>
            <a:r>
              <a:rPr lang="en-US" sz="3200" dirty="0" smtClean="0"/>
              <a:t> and </a:t>
            </a:r>
            <a:r>
              <a:rPr lang="en-US" sz="3200" i="1" dirty="0" smtClean="0"/>
              <a:t>how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smtClean="0"/>
              <a:t>they </a:t>
            </a:r>
            <a:r>
              <a:rPr lang="en-US" sz="3200" i="1" dirty="0" smtClean="0"/>
              <a:t>felt</a:t>
            </a:r>
            <a:r>
              <a:rPr lang="en-US" sz="3200" dirty="0" smtClean="0"/>
              <a:t> when reading the concepts.</a:t>
            </a:r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696912" y="731837"/>
            <a:ext cx="9383713" cy="990600"/>
          </a:xfrm>
          <a:prstGeom prst="rect">
            <a:avLst/>
          </a:prstGeom>
        </p:spPr>
        <p:txBody>
          <a:bodyPr lIns="100794" tIns="50397" rIns="100794" bIns="50397"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  <a:ea typeface="+mj-ea"/>
              </a:rPr>
              <a:t>We Analyzed the Survey Elements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  <a:ea typeface="+mj-ea"/>
              </a:rPr>
              <a:t/>
            </a:r>
            <a:br>
              <a:rPr lang="en-US" sz="28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  <a:ea typeface="+mj-ea"/>
              </a:rPr>
            </a:br>
            <a:endParaRPr lang="en-US" sz="2800" b="1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 Black" pitchFamily="34" charset="0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/>
          <p:cNvSpPr>
            <a:spLocks noGrp="1"/>
          </p:cNvSpPr>
          <p:nvPr>
            <p:ph idx="4294967295"/>
          </p:nvPr>
        </p:nvSpPr>
        <p:spPr>
          <a:xfrm>
            <a:off x="849313" y="1798638"/>
            <a:ext cx="8610600" cy="4584700"/>
          </a:xfrm>
        </p:spPr>
        <p:txBody>
          <a:bodyPr>
            <a:normAutofit/>
          </a:bodyPr>
          <a:lstStyle/>
          <a:p>
            <a:pPr eaLnBrk="1">
              <a:buFontTx/>
              <a:buNone/>
              <a:defRPr/>
            </a:pPr>
            <a:endParaRPr lang="en-US" sz="2800" dirty="0" smtClean="0"/>
          </a:p>
          <a:p>
            <a:pPr eaLnBrk="1">
              <a:buFont typeface="Arial" pitchFamily="34" charset="0"/>
              <a:buChar char="•"/>
              <a:defRPr/>
            </a:pPr>
            <a:r>
              <a:rPr lang="en-US" sz="2800" dirty="0" smtClean="0"/>
              <a:t>We have to learn “What to say”…. “What not to say”</a:t>
            </a:r>
          </a:p>
          <a:p>
            <a:pPr eaLnBrk="1">
              <a:buFontTx/>
              <a:buNone/>
              <a:defRPr/>
            </a:pPr>
            <a:endParaRPr lang="en-US" sz="2800" dirty="0" smtClean="0"/>
          </a:p>
          <a:p>
            <a:pPr eaLnBrk="1">
              <a:buFont typeface="Arial" pitchFamily="34" charset="0"/>
              <a:buChar char="•"/>
              <a:defRPr/>
            </a:pPr>
            <a:r>
              <a:rPr lang="en-US" sz="2800" dirty="0" smtClean="0"/>
              <a:t> Will some messages make a respondent </a:t>
            </a:r>
          </a:p>
          <a:p>
            <a:pPr eaLnBrk="1">
              <a:defRPr/>
            </a:pPr>
            <a:r>
              <a:rPr lang="en-US" sz="2800" dirty="0" smtClean="0"/>
              <a:t>     subscribe to New Digital Media services?</a:t>
            </a:r>
          </a:p>
          <a:p>
            <a:pPr eaLnBrk="1">
              <a:defRPr/>
            </a:pPr>
            <a:endParaRPr lang="en-US" sz="2800" dirty="0" smtClean="0"/>
          </a:p>
          <a:p>
            <a:pPr eaLnBrk="1">
              <a:defRPr/>
            </a:pPr>
            <a:r>
              <a:rPr lang="en-US" sz="3000" dirty="0" smtClean="0"/>
              <a:t>    Let’s see what we tested and what we found</a:t>
            </a:r>
          </a:p>
          <a:p>
            <a:pPr eaLnBrk="1">
              <a:buFont typeface="Arial" pitchFamily="34" charset="0"/>
              <a:buNone/>
              <a:defRPr/>
            </a:pPr>
            <a:endParaRPr lang="en-US" dirty="0" smtClean="0"/>
          </a:p>
          <a:p>
            <a:pPr eaLnBrk="1">
              <a:buFont typeface="Arial" pitchFamily="34" charset="0"/>
              <a:buNone/>
              <a:defRPr/>
            </a:pPr>
            <a:endParaRPr lang="en-US" sz="2200" dirty="0"/>
          </a:p>
          <a:p>
            <a:pPr lvl="1" eaLnBrk="1">
              <a:defRPr/>
            </a:pPr>
            <a:endParaRPr lang="en-US" dirty="0" smtClean="0"/>
          </a:p>
          <a:p>
            <a:pPr eaLnBrk="1">
              <a:defRPr/>
            </a:pPr>
            <a:endParaRPr lang="en-US" dirty="0" smtClean="0"/>
          </a:p>
        </p:txBody>
      </p:sp>
      <p:sp>
        <p:nvSpPr>
          <p:cNvPr id="22531" name="Slide Number Placeholder 3"/>
          <p:cNvSpPr txBox="1">
            <a:spLocks noGrp="1"/>
          </p:cNvSpPr>
          <p:nvPr/>
        </p:nvSpPr>
        <p:spPr bwMode="auto">
          <a:xfrm>
            <a:off x="7896225" y="6972300"/>
            <a:ext cx="201612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/>
          <a:lstStyle/>
          <a:p>
            <a:pPr algn="r"/>
            <a:endParaRPr lang="en-US" sz="1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25512" y="251989"/>
            <a:ext cx="9155113" cy="1427939"/>
          </a:xfrm>
          <a:prstGeom prst="rect">
            <a:avLst/>
          </a:prstGeom>
        </p:spPr>
        <p:txBody>
          <a:bodyPr lIns="100794" tIns="50397" rIns="100794" bIns="50397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900" b="1" dirty="0" smtClean="0">
                <a:latin typeface="Arial Black" pitchFamily="34" charset="0"/>
                <a:ea typeface="+mj-ea"/>
              </a:rPr>
              <a:t>We found four constellations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900" b="1" dirty="0" smtClean="0">
                <a:latin typeface="Arial Black" pitchFamily="34" charset="0"/>
                <a:ea typeface="+mj-ea"/>
              </a:rPr>
              <a:t>(mind-sets) from the future…</a:t>
            </a:r>
            <a:r>
              <a:rPr lang="en-US" sz="3500" b="1" dirty="0">
                <a:latin typeface="Arial" pitchFamily="34" charset="0"/>
                <a:ea typeface="+mj-ea"/>
              </a:rPr>
              <a:t/>
            </a:r>
            <a:br>
              <a:rPr lang="en-US" sz="3500" b="1" dirty="0">
                <a:latin typeface="Arial" pitchFamily="34" charset="0"/>
                <a:ea typeface="+mj-ea"/>
              </a:rPr>
            </a:br>
            <a:endParaRPr lang="en-US" sz="3500" b="1" dirty="0">
              <a:latin typeface="Arial" pitchFamily="34" charset="0"/>
              <a:ea typeface="+mj-ea"/>
            </a:endParaRPr>
          </a:p>
        </p:txBody>
      </p:sp>
      <p:sp>
        <p:nvSpPr>
          <p:cNvPr id="7" name="4-Point Star 6"/>
          <p:cNvSpPr/>
          <p:nvPr/>
        </p:nvSpPr>
        <p:spPr bwMode="auto">
          <a:xfrm>
            <a:off x="6640512" y="274637"/>
            <a:ext cx="609600" cy="381000"/>
          </a:xfrm>
          <a:prstGeom prst="star4">
            <a:avLst>
              <a:gd name="adj" fmla="val 125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703263" y="182563"/>
            <a:ext cx="8748712" cy="1104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1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600">
              <a:solidFill>
                <a:srgbClr val="5C5C5C"/>
              </a:solidFill>
            </a:endParaRP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1535111" y="1722437"/>
            <a:ext cx="7848601" cy="318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It’s </a:t>
            </a:r>
            <a:r>
              <a:rPr lang="en-US" sz="2400" dirty="0"/>
              <a:t>the 21</a:t>
            </a:r>
            <a:r>
              <a:rPr lang="en-US" sz="2400" baseline="30000" dirty="0"/>
              <a:t>st</a:t>
            </a:r>
            <a:r>
              <a:rPr lang="en-US" sz="2400" dirty="0"/>
              <a:t> </a:t>
            </a:r>
            <a:r>
              <a:rPr lang="en-US" sz="2400" dirty="0" smtClean="0"/>
              <a:t>century and our world’s changing </a:t>
            </a:r>
            <a:r>
              <a:rPr lang="en-US" sz="2400" i="1" dirty="0" smtClean="0"/>
              <a:t>rapidly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It’s hard to forecast the </a:t>
            </a:r>
            <a:r>
              <a:rPr lang="en-US" sz="2400" i="1" dirty="0" smtClean="0"/>
              <a:t>future</a:t>
            </a:r>
            <a:r>
              <a:rPr lang="en-US" sz="2400" dirty="0" smtClean="0"/>
              <a:t>.  But, we </a:t>
            </a:r>
            <a:r>
              <a:rPr lang="en-US" sz="2400" i="1" dirty="0" smtClean="0"/>
              <a:t>can </a:t>
            </a:r>
            <a:r>
              <a:rPr lang="en-US" sz="2400" dirty="0" smtClean="0"/>
              <a:t>get ideas…</a:t>
            </a:r>
          </a:p>
          <a:p>
            <a:r>
              <a:rPr lang="en-US" sz="2400" dirty="0" smtClean="0"/>
              <a:t>and help New </a:t>
            </a:r>
            <a:r>
              <a:rPr lang="en-US" sz="2400" dirty="0"/>
              <a:t>Digital Media </a:t>
            </a:r>
            <a:r>
              <a:rPr lang="en-US" sz="2400" dirty="0" smtClean="0"/>
              <a:t>services companies see the </a:t>
            </a:r>
            <a:r>
              <a:rPr lang="en-US" sz="2400" i="1" dirty="0" smtClean="0"/>
              <a:t>future</a:t>
            </a:r>
            <a:r>
              <a:rPr lang="en-US" sz="2400" dirty="0" smtClean="0"/>
              <a:t> that they want…like picking the constellations out of the galaxy.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  <a:p>
            <a:pPr algn="ctr"/>
            <a:r>
              <a:rPr lang="en-US" sz="2400" dirty="0" smtClean="0"/>
              <a:t>How can we do that? 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/>
              <a:t>Find out with…. </a:t>
            </a:r>
            <a:r>
              <a:rPr lang="en-US" sz="2400" b="1" dirty="0">
                <a:latin typeface="Arial Black" pitchFamily="34" charset="0"/>
              </a:rPr>
              <a:t>Empathy &amp;</a:t>
            </a:r>
            <a:r>
              <a:rPr lang="en-US" sz="2400" b="1" dirty="0" smtClean="0">
                <a:latin typeface="Arial Black" pitchFamily="34" charset="0"/>
              </a:rPr>
              <a:t> </a:t>
            </a:r>
            <a:r>
              <a:rPr lang="en-US" sz="2400" b="1" dirty="0">
                <a:latin typeface="Arial Black" pitchFamily="34" charset="0"/>
              </a:rPr>
              <a:t>Experiment </a:t>
            </a:r>
            <a:r>
              <a:rPr lang="en-US" sz="2400" b="1" dirty="0"/>
              <a:t>™</a:t>
            </a:r>
            <a:br>
              <a:rPr lang="en-US" sz="2400" b="1" dirty="0"/>
            </a:br>
            <a:endParaRPr lang="en-US" sz="2400" b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4913" y="5227638"/>
            <a:ext cx="3276600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103438"/>
            <a:ext cx="8915400" cy="3200400"/>
          </a:xfrm>
        </p:spPr>
        <p:txBody>
          <a:bodyPr/>
          <a:lstStyle/>
          <a:p>
            <a:pPr marL="742950" indent="-742950" algn="l" eaLnBrk="1"/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Segment 1: Focus on Self-Experience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Segment 2: Knowledge: Learn New &amp; Share Mine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Segment 3: Externalize &amp; Involve Me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Segment 4: Socialize Me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773111" y="274637"/>
            <a:ext cx="8077201" cy="1294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 Black" pitchFamily="34" charset="0"/>
              </a:rPr>
              <a:t>Constellations of Different </a:t>
            </a:r>
          </a:p>
          <a:p>
            <a:r>
              <a:rPr lang="en-US" sz="2800" dirty="0" smtClean="0">
                <a:latin typeface="Arial Black" pitchFamily="34" charset="0"/>
              </a:rPr>
              <a:t>Consumer Mind-Sets:</a:t>
            </a:r>
            <a:endParaRPr lang="en-US" sz="2800" dirty="0">
              <a:latin typeface="Arial Black" pitchFamily="34" charset="0"/>
            </a:endParaRPr>
          </a:p>
          <a:p>
            <a:r>
              <a:rPr lang="en-US" sz="2800" dirty="0" smtClean="0">
                <a:latin typeface="Arial Black" pitchFamily="34" charset="0"/>
              </a:rPr>
              <a:t>What They Want and Don’t Want</a:t>
            </a:r>
            <a:endParaRPr lang="en-US" sz="2800" dirty="0">
              <a:latin typeface="Arial Black" pitchFamily="34" charset="0"/>
            </a:endParaRPr>
          </a:p>
        </p:txBody>
      </p:sp>
      <p:sp>
        <p:nvSpPr>
          <p:cNvPr id="5" name="4-Point Star 4"/>
          <p:cNvSpPr/>
          <p:nvPr/>
        </p:nvSpPr>
        <p:spPr bwMode="auto">
          <a:xfrm>
            <a:off x="620712" y="2865437"/>
            <a:ext cx="533400" cy="381000"/>
          </a:xfrm>
          <a:prstGeom prst="star4">
            <a:avLst>
              <a:gd name="adj" fmla="val 125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SimSun" pitchFamily="2" charset="-122"/>
            </a:endParaRPr>
          </a:p>
        </p:txBody>
      </p:sp>
      <p:sp>
        <p:nvSpPr>
          <p:cNvPr id="6" name="4-Point Star 5"/>
          <p:cNvSpPr/>
          <p:nvPr/>
        </p:nvSpPr>
        <p:spPr bwMode="auto">
          <a:xfrm>
            <a:off x="696912" y="2103437"/>
            <a:ext cx="457200" cy="381000"/>
          </a:xfrm>
          <a:prstGeom prst="star4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SimSun" pitchFamily="2" charset="-122"/>
            </a:endParaRPr>
          </a:p>
        </p:txBody>
      </p:sp>
      <p:sp>
        <p:nvSpPr>
          <p:cNvPr id="7" name="4-Point Star 6"/>
          <p:cNvSpPr/>
          <p:nvPr/>
        </p:nvSpPr>
        <p:spPr bwMode="auto">
          <a:xfrm>
            <a:off x="620712" y="3703637"/>
            <a:ext cx="533400" cy="381000"/>
          </a:xfrm>
          <a:prstGeom prst="star4">
            <a:avLst>
              <a:gd name="adj" fmla="val 125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SimSun" pitchFamily="2" charset="-122"/>
            </a:endParaRPr>
          </a:p>
        </p:txBody>
      </p:sp>
      <p:sp>
        <p:nvSpPr>
          <p:cNvPr id="8" name="4-Point Star 7"/>
          <p:cNvSpPr/>
          <p:nvPr/>
        </p:nvSpPr>
        <p:spPr bwMode="auto">
          <a:xfrm>
            <a:off x="620712" y="4465637"/>
            <a:ext cx="533400" cy="381000"/>
          </a:xfrm>
          <a:prstGeom prst="star4">
            <a:avLst>
              <a:gd name="adj" fmla="val 125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0" y="182563"/>
            <a:ext cx="9451975" cy="11049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1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600" dirty="0" smtClean="0">
                <a:solidFill>
                  <a:srgbClr val="000000"/>
                </a:solidFill>
                <a:latin typeface="Arial Black" pitchFamily="32" charset="0"/>
              </a:rPr>
              <a:t>      </a:t>
            </a: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Segment 1: </a:t>
            </a:r>
            <a:r>
              <a:rPr lang="en-US" sz="2800" dirty="0" smtClean="0">
                <a:latin typeface="Arial Black" pitchFamily="34" charset="0"/>
              </a:rPr>
              <a:t>Focus on self-experience</a:t>
            </a:r>
            <a:endParaRPr lang="en-US" sz="2800" dirty="0">
              <a:solidFill>
                <a:srgbClr val="5C5C5C"/>
              </a:solidFill>
              <a:latin typeface="Arial Black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7608" y="960438"/>
            <a:ext cx="7718424" cy="631507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2232" y="1417637"/>
            <a:ext cx="7528560" cy="595693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077912" y="274637"/>
            <a:ext cx="6481763" cy="779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Segment 2: The Knowledge-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Learn New &amp; Share Mine Viewpoint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9312" y="350837"/>
            <a:ext cx="6710363" cy="779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Segment 3: The Externalize &amp;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Involve Me Viewpoint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8882" y="1417637"/>
            <a:ext cx="7753349" cy="59436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4112" y="427037"/>
            <a:ext cx="5105400" cy="779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Segment 4: The Socialize Me 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 Viewpoint</a:t>
            </a:r>
            <a:endParaRPr lang="en-US" sz="24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2700" y="1493836"/>
            <a:ext cx="7643812" cy="5867401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/>
          <p:cNvSpPr>
            <a:spLocks noGrp="1"/>
          </p:cNvSpPr>
          <p:nvPr>
            <p:ph idx="4294967295"/>
          </p:nvPr>
        </p:nvSpPr>
        <p:spPr>
          <a:xfrm>
            <a:off x="392112" y="1785937"/>
            <a:ext cx="9231312" cy="4584700"/>
          </a:xfrm>
        </p:spPr>
        <p:txBody>
          <a:bodyPr>
            <a:normAutofit/>
          </a:bodyPr>
          <a:lstStyle/>
          <a:p>
            <a:pPr marL="433416" lvl="1" indent="0" eaLnBrk="1">
              <a:defRPr/>
            </a:pPr>
            <a:endParaRPr lang="en-US" sz="1700" dirty="0">
              <a:ea typeface="+mn-ea"/>
            </a:endParaRPr>
          </a:p>
          <a:p>
            <a:pPr eaLnBrk="1">
              <a:buFont typeface="Arial" pitchFamily="34" charset="0"/>
              <a:buChar char="•"/>
              <a:defRPr/>
            </a:pPr>
            <a:endParaRPr lang="en-US" dirty="0" smtClean="0">
              <a:ea typeface="+mn-ea"/>
            </a:endParaRPr>
          </a:p>
          <a:p>
            <a:pPr eaLnBrk="1">
              <a:defRPr/>
            </a:pPr>
            <a:r>
              <a:rPr lang="en-US" sz="2800" b="1" dirty="0" smtClean="0">
                <a:ea typeface="+mn-ea"/>
              </a:rPr>
              <a:t>    </a:t>
            </a:r>
            <a:r>
              <a:rPr lang="en-US" sz="2800" dirty="0" smtClean="0">
                <a:ea typeface="+mn-ea"/>
              </a:rPr>
              <a:t>We analyzed the data to find out </a:t>
            </a:r>
            <a:r>
              <a:rPr lang="en-US" sz="2800" i="1" dirty="0" smtClean="0">
                <a:ea typeface="+mn-ea"/>
              </a:rPr>
              <a:t>how much</a:t>
            </a:r>
          </a:p>
          <a:p>
            <a:pPr eaLnBrk="1">
              <a:defRPr/>
            </a:pPr>
            <a:r>
              <a:rPr lang="en-US" sz="2800" dirty="0" smtClean="0">
                <a:ea typeface="+mn-ea"/>
              </a:rPr>
              <a:t>    each segment was willing to </a:t>
            </a:r>
            <a:r>
              <a:rPr lang="en-US" sz="2800" i="1" dirty="0" smtClean="0">
                <a:ea typeface="+mn-ea"/>
              </a:rPr>
              <a:t>pay</a:t>
            </a:r>
            <a:r>
              <a:rPr lang="en-US" sz="2800" dirty="0" smtClean="0">
                <a:ea typeface="+mn-ea"/>
              </a:rPr>
              <a:t> to receive</a:t>
            </a:r>
          </a:p>
          <a:p>
            <a:pPr eaLnBrk="1">
              <a:defRPr/>
            </a:pPr>
            <a:r>
              <a:rPr lang="en-US" sz="2800" dirty="0" smtClean="0">
                <a:ea typeface="+mn-ea"/>
              </a:rPr>
              <a:t>     the RIGHT (OPTIMAL) MESSAGES</a:t>
            </a:r>
          </a:p>
          <a:p>
            <a:pPr eaLnBrk="1">
              <a:defRPr/>
            </a:pPr>
            <a:endParaRPr lang="en-US" b="1" dirty="0" smtClean="0">
              <a:ea typeface="+mn-ea"/>
            </a:endParaRPr>
          </a:p>
          <a:p>
            <a:pPr eaLnBrk="1">
              <a:defRPr/>
            </a:pPr>
            <a:r>
              <a:rPr lang="en-US" b="1" dirty="0" smtClean="0">
                <a:ea typeface="+mn-ea"/>
              </a:rPr>
              <a:t>                 </a:t>
            </a:r>
            <a:endParaRPr lang="en-US" sz="2600" b="1" dirty="0" smtClean="0">
              <a:solidFill>
                <a:srgbClr val="FF0000"/>
              </a:solidFill>
              <a:ea typeface="+mn-ea"/>
            </a:endParaRPr>
          </a:p>
          <a:p>
            <a:pPr eaLnBrk="1">
              <a:buFont typeface="Arial" pitchFamily="34" charset="0"/>
              <a:buNone/>
              <a:defRPr/>
            </a:pPr>
            <a:endParaRPr lang="en-US" dirty="0" smtClean="0">
              <a:ea typeface="+mn-ea"/>
            </a:endParaRPr>
          </a:p>
          <a:p>
            <a:pPr eaLnBrk="1">
              <a:buFont typeface="Arial" pitchFamily="34" charset="0"/>
              <a:buNone/>
              <a:defRPr/>
            </a:pPr>
            <a:endParaRPr lang="en-US" sz="2200" dirty="0">
              <a:ea typeface="+mn-ea"/>
            </a:endParaRPr>
          </a:p>
          <a:p>
            <a:pPr lvl="1" eaLnBrk="1">
              <a:defRPr/>
            </a:pPr>
            <a:endParaRPr lang="en-US" dirty="0" smtClean="0">
              <a:ea typeface="+mn-ea"/>
            </a:endParaRPr>
          </a:p>
          <a:p>
            <a:pPr eaLnBrk="1">
              <a:defRPr/>
            </a:pPr>
            <a:endParaRPr lang="en-US" dirty="0" smtClean="0">
              <a:ea typeface="+mn-ea"/>
            </a:endParaRPr>
          </a:p>
        </p:txBody>
      </p:sp>
      <p:sp>
        <p:nvSpPr>
          <p:cNvPr id="22531" name="Slide Number Placeholder 3"/>
          <p:cNvSpPr txBox="1">
            <a:spLocks noGrp="1"/>
          </p:cNvSpPr>
          <p:nvPr/>
        </p:nvSpPr>
        <p:spPr bwMode="auto">
          <a:xfrm>
            <a:off x="7896225" y="6972300"/>
            <a:ext cx="201612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/>
          <a:lstStyle/>
          <a:p>
            <a:pPr algn="r"/>
            <a:fld id="{BA92645E-E853-4479-A8C1-D13872DF19F5}" type="slidenum">
              <a:rPr lang="en-US" sz="1200"/>
              <a:pPr algn="r"/>
              <a:t>25</a:t>
            </a:fld>
            <a:endParaRPr lang="en-US" sz="120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84064" y="251989"/>
            <a:ext cx="9155113" cy="1427939"/>
          </a:xfrm>
          <a:prstGeom prst="rect">
            <a:avLst/>
          </a:prstGeom>
        </p:spPr>
        <p:txBody>
          <a:bodyPr lIns="100794" tIns="50397" rIns="100794" bIns="50397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dirty="0" smtClean="0">
                <a:latin typeface="Arial Black" pitchFamily="34" charset="0"/>
                <a:ea typeface="+mj-ea"/>
              </a:rPr>
              <a:t>And last, but not least…</a:t>
            </a:r>
            <a:endParaRPr lang="en-US" sz="2800" b="1" dirty="0"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0"/>
            <a:ext cx="9828213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defRPr/>
            </a:pPr>
            <a:endParaRPr lang="en-US" sz="3500" kern="0" dirty="0">
              <a:solidFill>
                <a:schemeClr val="tx2"/>
              </a:solidFill>
              <a:ea typeface="+mj-ea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15911" y="34303"/>
            <a:ext cx="9680709" cy="1007957"/>
          </a:xfrm>
          <a:prstGeom prst="rect">
            <a:avLst/>
          </a:prstGeom>
        </p:spPr>
        <p:txBody>
          <a:bodyPr lIns="100794" tIns="50397" rIns="100794" bIns="50397"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  <a:ea typeface="+mj-ea"/>
              </a:rPr>
              <a:t>Let’s look at the highest  $ prices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  <a:ea typeface="+mj-ea"/>
              </a:rPr>
              <a:t> in the Total Sample</a:t>
            </a:r>
            <a:endParaRPr lang="en-US" sz="24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 Black" pitchFamily="34" charset="0"/>
              <a:ea typeface="+mj-ea"/>
            </a:endParaRPr>
          </a:p>
        </p:txBody>
      </p:sp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976" y="1507400"/>
            <a:ext cx="9372600" cy="527281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Овал 10"/>
          <p:cNvSpPr/>
          <p:nvPr/>
        </p:nvSpPr>
        <p:spPr>
          <a:xfrm>
            <a:off x="9228682" y="2891709"/>
            <a:ext cx="627996" cy="2743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0"/>
            <a:ext cx="9828213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defRPr/>
            </a:pPr>
            <a:endParaRPr lang="en-US" sz="3500" kern="0" dirty="0">
              <a:solidFill>
                <a:schemeClr val="tx2"/>
              </a:solidFill>
              <a:ea typeface="+mj-ea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350837"/>
            <a:ext cx="9912615" cy="2057400"/>
          </a:xfrm>
          <a:prstGeom prst="rect">
            <a:avLst/>
          </a:prstGeom>
        </p:spPr>
        <p:txBody>
          <a:bodyPr lIns="100794" tIns="50397" rIns="100794" bIns="50397"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  <a:ea typeface="+mj-ea"/>
              </a:rPr>
              <a:t>Optimal concept for SEGMENT 1</a:t>
            </a:r>
            <a:endParaRPr lang="en-US" sz="2000" b="1" dirty="0" smtClean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 Black" pitchFamily="34" charset="0"/>
              <a:ea typeface="+mj-e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  <a:ea typeface="+mj-ea"/>
              </a:rPr>
              <a:t>We took the highest scoring elements from each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  <a:ea typeface="+mj-ea"/>
              </a:rPr>
              <a:t>category and totaled their dollar values: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  <a:ea typeface="+mj-ea"/>
              </a:rPr>
              <a:t>$1.25+$2.14+$2.01+$2.02+$1.73+$1.58= $10.73 (for monthly subscription)</a:t>
            </a:r>
          </a:p>
          <a:p>
            <a:pPr fontAlgn="auto">
              <a:spcAft>
                <a:spcPts val="0"/>
              </a:spcAft>
              <a:defRPr/>
            </a:pPr>
            <a:endParaRPr lang="en-US" sz="2400" b="1" dirty="0" smtClean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 Black" pitchFamily="34" charset="0"/>
              <a:ea typeface="+mj-ea"/>
            </a:endParaRPr>
          </a:p>
          <a:p>
            <a:pPr fontAlgn="auto">
              <a:spcAft>
                <a:spcPts val="0"/>
              </a:spcAft>
              <a:defRPr/>
            </a:pPr>
            <a:endParaRPr lang="en-US" sz="2400" b="1" dirty="0" smtClean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 Black" pitchFamily="34" charset="0"/>
              <a:ea typeface="+mj-ea"/>
            </a:endParaRPr>
          </a:p>
          <a:p>
            <a:pPr fontAlgn="auto">
              <a:spcAft>
                <a:spcPts val="0"/>
              </a:spcAft>
              <a:defRPr/>
            </a:pPr>
            <a:endParaRPr lang="en-US" sz="24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 Black" pitchFamily="34" charset="0"/>
              <a:ea typeface="+mj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686" y="1646238"/>
            <a:ext cx="8936426" cy="572813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0" name="Прямая со стрелкой 9"/>
          <p:cNvCxnSpPr/>
          <p:nvPr/>
        </p:nvCxnSpPr>
        <p:spPr bwMode="auto">
          <a:xfrm>
            <a:off x="5345112" y="1341437"/>
            <a:ext cx="3581400" cy="8382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Овал 10"/>
          <p:cNvSpPr/>
          <p:nvPr/>
        </p:nvSpPr>
        <p:spPr>
          <a:xfrm>
            <a:off x="5726112" y="808037"/>
            <a:ext cx="1066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0"/>
            <a:ext cx="9828213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defRPr/>
            </a:pPr>
            <a:endParaRPr lang="en-US" sz="3500" kern="0" dirty="0">
              <a:solidFill>
                <a:schemeClr val="tx2"/>
              </a:solidFill>
              <a:ea typeface="+mj-ea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274637"/>
            <a:ext cx="9912615" cy="1998557"/>
          </a:xfrm>
          <a:prstGeom prst="rect">
            <a:avLst/>
          </a:prstGeom>
        </p:spPr>
        <p:txBody>
          <a:bodyPr lIns="100794" tIns="50397" rIns="100794" bIns="50397"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  <a:ea typeface="+mj-ea"/>
              </a:rPr>
              <a:t>   Optimal concept for SEGMENT 2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  <a:ea typeface="+mj-ea"/>
              </a:rPr>
              <a:t>   $0.71+$0.82+$1.53+$2.02+$1.82+$2.06+$0.15=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  <a:ea typeface="+mj-ea"/>
              </a:rPr>
              <a:t>   $9.11 (for monthly subscription)</a:t>
            </a:r>
          </a:p>
          <a:p>
            <a:pPr fontAlgn="auto">
              <a:spcAft>
                <a:spcPts val="0"/>
              </a:spcAft>
              <a:defRPr/>
            </a:pPr>
            <a:endParaRPr lang="en-US" sz="2400" b="1" dirty="0" smtClean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 Black" pitchFamily="34" charset="0"/>
              <a:ea typeface="+mj-ea"/>
            </a:endParaRPr>
          </a:p>
          <a:p>
            <a:pPr fontAlgn="auto">
              <a:spcAft>
                <a:spcPts val="0"/>
              </a:spcAft>
              <a:defRPr/>
            </a:pPr>
            <a:endParaRPr lang="en-US" sz="2400" b="1" dirty="0" smtClean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 Black" pitchFamily="34" charset="0"/>
              <a:ea typeface="+mj-ea"/>
            </a:endParaRPr>
          </a:p>
          <a:p>
            <a:pPr fontAlgn="auto">
              <a:spcAft>
                <a:spcPts val="0"/>
              </a:spcAft>
              <a:defRPr/>
            </a:pPr>
            <a:endParaRPr lang="en-US" sz="24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 Black" pitchFamily="34" charset="0"/>
              <a:ea typeface="+mj-ea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39712" y="884237"/>
            <a:ext cx="1143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090" y="2099611"/>
            <a:ext cx="9067800" cy="5282979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0"/>
            <a:ext cx="9828213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defRPr/>
            </a:pPr>
            <a:endParaRPr lang="en-US" sz="3500" kern="0" dirty="0">
              <a:solidFill>
                <a:schemeClr val="tx2"/>
              </a:solidFill>
              <a:ea typeface="+mj-ea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350837"/>
            <a:ext cx="9912615" cy="1922357"/>
          </a:xfrm>
          <a:prstGeom prst="rect">
            <a:avLst/>
          </a:prstGeom>
        </p:spPr>
        <p:txBody>
          <a:bodyPr lIns="100794" tIns="50397" rIns="100794" bIns="50397"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  <a:ea typeface="+mj-ea"/>
              </a:rPr>
              <a:t>   Optimal concept for SEGMENT 3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  <a:ea typeface="+mj-ea"/>
              </a:rPr>
              <a:t>   $3.38+$1.69+$2.28+$2.08+$1.42+$2.31=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  <a:ea typeface="+mj-ea"/>
              </a:rPr>
              <a:t>   $13.16 (for monthly subscription)</a:t>
            </a:r>
          </a:p>
          <a:p>
            <a:pPr fontAlgn="auto">
              <a:spcAft>
                <a:spcPts val="0"/>
              </a:spcAft>
              <a:defRPr/>
            </a:pPr>
            <a:endParaRPr lang="en-US" sz="2400" b="1" dirty="0" smtClean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 Black" pitchFamily="34" charset="0"/>
              <a:ea typeface="+mj-ea"/>
            </a:endParaRPr>
          </a:p>
          <a:p>
            <a:pPr fontAlgn="auto">
              <a:spcAft>
                <a:spcPts val="0"/>
              </a:spcAft>
              <a:defRPr/>
            </a:pPr>
            <a:endParaRPr lang="en-US" sz="2400" b="1" dirty="0" smtClean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 Black" pitchFamily="34" charset="0"/>
              <a:ea typeface="+mj-ea"/>
            </a:endParaRPr>
          </a:p>
          <a:p>
            <a:pPr fontAlgn="auto">
              <a:spcAft>
                <a:spcPts val="0"/>
              </a:spcAft>
              <a:defRPr/>
            </a:pPr>
            <a:endParaRPr lang="en-US" sz="24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 Black" pitchFamily="34" charset="0"/>
              <a:ea typeface="+mj-ea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39712" y="884237"/>
            <a:ext cx="1371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014" y="2032773"/>
            <a:ext cx="9296400" cy="496816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703263" y="427037"/>
            <a:ext cx="8748712" cy="8604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1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 Black" pitchFamily="34" charset="0"/>
              </a:rPr>
              <a:t>Topics of Discussion</a:t>
            </a:r>
            <a:endParaRPr lang="en-US" sz="2800" dirty="0">
              <a:solidFill>
                <a:srgbClr val="5C5C5C"/>
              </a:solidFill>
            </a:endParaRPr>
          </a:p>
        </p:txBody>
      </p:sp>
      <p:sp>
        <p:nvSpPr>
          <p:cNvPr id="5123" name="Rectangle 8"/>
          <p:cNvSpPr>
            <a:spLocks noChangeArrowheads="1"/>
          </p:cNvSpPr>
          <p:nvPr/>
        </p:nvSpPr>
        <p:spPr bwMode="auto">
          <a:xfrm>
            <a:off x="239713" y="2408238"/>
            <a:ext cx="9840912" cy="4901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800" dirty="0"/>
              <a:t>Psychology of Empathy ..and Science of Experiment </a:t>
            </a:r>
          </a:p>
          <a:p>
            <a:pPr>
              <a:buFontTx/>
              <a:buNone/>
            </a:pPr>
            <a:endParaRPr lang="en-US" sz="2800" dirty="0"/>
          </a:p>
          <a:p>
            <a:pPr>
              <a:buFont typeface="Arial" pitchFamily="34" charset="0"/>
              <a:buChar char="•"/>
            </a:pPr>
            <a:r>
              <a:rPr lang="en-US" sz="2800" dirty="0"/>
              <a:t> Is it about the product – or is it about </a:t>
            </a:r>
            <a:r>
              <a:rPr lang="en-US" sz="2800" dirty="0" smtClean="0"/>
              <a:t>the subject?</a:t>
            </a:r>
            <a:endParaRPr lang="en-US" sz="2800" dirty="0"/>
          </a:p>
          <a:p>
            <a:pPr>
              <a:buFontTx/>
              <a:buNone/>
            </a:pPr>
            <a:endParaRPr lang="en-US" sz="2800" dirty="0"/>
          </a:p>
          <a:p>
            <a:pPr>
              <a:buFont typeface="Arial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Data...Mind Genomics</a:t>
            </a:r>
            <a:r>
              <a:rPr lang="en-US" sz="2800" dirty="0" smtClean="0">
                <a:latin typeface="Arial"/>
                <a:cs typeface="Arial"/>
              </a:rPr>
              <a:t>®</a:t>
            </a:r>
            <a:r>
              <a:rPr lang="en-US" sz="2800" dirty="0" smtClean="0"/>
              <a:t> </a:t>
            </a:r>
            <a:r>
              <a:rPr lang="en-US" sz="2800" dirty="0"/>
              <a:t>of the New Digital Media  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dirty="0"/>
              <a:t>Why a study?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dirty="0"/>
              <a:t>How?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dirty="0"/>
              <a:t>So?</a:t>
            </a:r>
          </a:p>
          <a:p>
            <a:pPr>
              <a:buFontTx/>
              <a:buNone/>
            </a:pPr>
            <a:endParaRPr lang="en-US" sz="2800" dirty="0"/>
          </a:p>
          <a:p>
            <a:pPr>
              <a:buFont typeface="Arial" pitchFamily="34" charset="0"/>
              <a:buChar char="•"/>
            </a:pPr>
            <a:r>
              <a:rPr lang="en-US" sz="2800" dirty="0"/>
              <a:t> Segmentation </a:t>
            </a:r>
            <a:r>
              <a:rPr lang="en-US" sz="2800" dirty="0" smtClean="0"/>
              <a:t>Wizard™ </a:t>
            </a:r>
            <a:r>
              <a:rPr lang="en-US" sz="2800" dirty="0"/>
              <a:t>– </a:t>
            </a:r>
            <a:r>
              <a:rPr lang="en-US" sz="2800" dirty="0" smtClean="0"/>
              <a:t>here’s the customer…</a:t>
            </a:r>
          </a:p>
          <a:p>
            <a:r>
              <a:rPr lang="en-US" sz="2800" dirty="0" smtClean="0"/>
              <a:t>  make an offer</a:t>
            </a:r>
            <a:r>
              <a:rPr lang="en-US" sz="2800" dirty="0"/>
              <a:t>?</a:t>
            </a:r>
          </a:p>
          <a:p>
            <a:pPr lvl="1">
              <a:buFont typeface="Arial" pitchFamily="34" charset="0"/>
              <a:buChar char="•"/>
            </a:pPr>
            <a:endParaRPr lang="en-US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0"/>
            <a:ext cx="9828213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defRPr/>
            </a:pPr>
            <a:endParaRPr lang="en-US" sz="3500" kern="0" dirty="0">
              <a:solidFill>
                <a:schemeClr val="tx2"/>
              </a:solidFill>
              <a:ea typeface="+mj-ea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274637"/>
            <a:ext cx="9912615" cy="1524001"/>
          </a:xfrm>
          <a:prstGeom prst="rect">
            <a:avLst/>
          </a:prstGeom>
        </p:spPr>
        <p:txBody>
          <a:bodyPr lIns="100794" tIns="50397" rIns="100794" bIns="50397"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  <a:ea typeface="+mj-ea"/>
              </a:rPr>
              <a:t>  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  <a:ea typeface="+mj-ea"/>
              </a:rPr>
              <a:t>   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  <a:ea typeface="+mj-ea"/>
              </a:rPr>
              <a:t>   Optimal concept for SEGMENT 4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  <a:ea typeface="+mj-ea"/>
              </a:rPr>
              <a:t>   $3.38+$1.69+$2.28+$2.08+$1.42+$2.31=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  <a:ea typeface="+mj-ea"/>
              </a:rPr>
              <a:t>   $12.24 (for monthly subscription)</a:t>
            </a:r>
          </a:p>
          <a:p>
            <a:pPr fontAlgn="auto">
              <a:spcAft>
                <a:spcPts val="0"/>
              </a:spcAft>
              <a:defRPr/>
            </a:pPr>
            <a:endParaRPr lang="en-US" sz="2400" b="1" dirty="0" smtClean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 Black" pitchFamily="34" charset="0"/>
              <a:ea typeface="+mj-ea"/>
            </a:endParaRPr>
          </a:p>
          <a:p>
            <a:pPr fontAlgn="auto">
              <a:spcAft>
                <a:spcPts val="0"/>
              </a:spcAft>
              <a:defRPr/>
            </a:pPr>
            <a:endParaRPr lang="en-US" sz="2400" b="1" dirty="0" smtClean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 Black" pitchFamily="34" charset="0"/>
              <a:ea typeface="+mj-ea"/>
            </a:endParaRPr>
          </a:p>
          <a:p>
            <a:pPr fontAlgn="auto">
              <a:spcAft>
                <a:spcPts val="0"/>
              </a:spcAft>
              <a:defRPr/>
            </a:pPr>
            <a:endParaRPr lang="en-US" sz="24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 Black" pitchFamily="34" charset="0"/>
              <a:ea typeface="+mj-ea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15912" y="960437"/>
            <a:ext cx="12192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878" y="1938593"/>
            <a:ext cx="9220200" cy="530220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/>
          </p:cNvSpPr>
          <p:nvPr>
            <p:ph type="title" idx="4294967295"/>
          </p:nvPr>
        </p:nvSpPr>
        <p:spPr>
          <a:xfrm>
            <a:off x="620713" y="336550"/>
            <a:ext cx="9459912" cy="1258888"/>
          </a:xfrm>
        </p:spPr>
        <p:txBody>
          <a:bodyPr/>
          <a:lstStyle/>
          <a:p>
            <a:pPr algn="l" eaLnBrk="1"/>
            <a:r>
              <a:rPr lang="en-US" sz="2400" dirty="0" smtClean="0">
                <a:latin typeface="Arial Black" pitchFamily="34" charset="0"/>
              </a:rPr>
              <a:t>We use the Segmentation Wizard™…</a:t>
            </a:r>
            <a:br>
              <a:rPr lang="en-US" sz="2400" dirty="0" smtClean="0">
                <a:latin typeface="Arial Black" pitchFamily="34" charset="0"/>
              </a:rPr>
            </a:br>
            <a:r>
              <a:rPr lang="en-US" sz="2400" dirty="0" smtClean="0">
                <a:latin typeface="Arial Black" pitchFamily="34" charset="0"/>
              </a:rPr>
              <a:t>and navigate to the </a:t>
            </a:r>
            <a:r>
              <a:rPr lang="en-US" sz="2400" i="1" dirty="0" smtClean="0">
                <a:latin typeface="Arial Black" pitchFamily="34" charset="0"/>
              </a:rPr>
              <a:t>future</a:t>
            </a:r>
            <a:r>
              <a:rPr lang="en-US" sz="2400" dirty="0" smtClean="0">
                <a:latin typeface="Arial Black" pitchFamily="34" charset="0"/>
              </a:rPr>
              <a:t> and </a:t>
            </a:r>
            <a:r>
              <a:rPr lang="en-US" sz="2400" i="1" dirty="0" smtClean="0">
                <a:latin typeface="Arial Black" pitchFamily="34" charset="0"/>
              </a:rPr>
              <a:t>beyond</a:t>
            </a:r>
            <a:br>
              <a:rPr lang="en-US" sz="2400" i="1" dirty="0" smtClean="0">
                <a:latin typeface="Arial Black" pitchFamily="34" charset="0"/>
              </a:rPr>
            </a:br>
            <a:r>
              <a:rPr lang="en-US" sz="2400" dirty="0" smtClean="0">
                <a:latin typeface="Arial Black" pitchFamily="34" charset="0"/>
              </a:rPr>
              <a:t>to understand today’s mind </a:t>
            </a:r>
            <a:br>
              <a:rPr lang="en-US" sz="2400" dirty="0" smtClean="0">
                <a:latin typeface="Arial Black" pitchFamily="34" charset="0"/>
              </a:rPr>
            </a:br>
            <a:endParaRPr lang="en-US" sz="2400" dirty="0" smtClean="0">
              <a:latin typeface="Arial Black" pitchFamily="34" charset="0"/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420688" y="3108325"/>
            <a:ext cx="9072562" cy="1008063"/>
          </a:xfrm>
          <a:prstGeom prst="rect">
            <a:avLst/>
          </a:prstGeom>
        </p:spPr>
        <p:txBody>
          <a:bodyPr lIns="100794" tIns="50397" rIns="100794" bIns="50397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b">
              <a:defRPr/>
            </a:pPr>
            <a:endParaRPr lang="en-US" sz="3500" u="sng" dirty="0">
              <a:latin typeface="Arial" pitchFamily="34" charset="0"/>
            </a:endParaRPr>
          </a:p>
        </p:txBody>
      </p:sp>
      <p:pic>
        <p:nvPicPr>
          <p:cNvPr id="49157" name="Picture 6" descr="wizard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7713" y="2408238"/>
            <a:ext cx="297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8" name="TextBox 6"/>
          <p:cNvSpPr txBox="1">
            <a:spLocks noChangeArrowheads="1"/>
          </p:cNvSpPr>
          <p:nvPr/>
        </p:nvSpPr>
        <p:spPr bwMode="auto">
          <a:xfrm>
            <a:off x="2144713" y="5684838"/>
            <a:ext cx="54102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http://www.mjiweb.com/mjitt/Media/Media.htm</a:t>
            </a:r>
          </a:p>
        </p:txBody>
      </p:sp>
      <p:sp>
        <p:nvSpPr>
          <p:cNvPr id="7" name="4-Point Star 6"/>
          <p:cNvSpPr/>
          <p:nvPr/>
        </p:nvSpPr>
        <p:spPr bwMode="auto">
          <a:xfrm>
            <a:off x="6564312" y="2103437"/>
            <a:ext cx="533400" cy="381000"/>
          </a:xfrm>
          <a:prstGeom prst="star4">
            <a:avLst>
              <a:gd name="adj" fmla="val 125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SimSun" pitchFamily="2" charset="-122"/>
            </a:endParaRPr>
          </a:p>
        </p:txBody>
      </p:sp>
      <p:sp>
        <p:nvSpPr>
          <p:cNvPr id="8" name="4-Point Star 7"/>
          <p:cNvSpPr/>
          <p:nvPr/>
        </p:nvSpPr>
        <p:spPr bwMode="auto">
          <a:xfrm>
            <a:off x="7631112" y="2332037"/>
            <a:ext cx="533400" cy="381000"/>
          </a:xfrm>
          <a:prstGeom prst="star4">
            <a:avLst>
              <a:gd name="adj" fmla="val 125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SimSun" pitchFamily="2" charset="-122"/>
            </a:endParaRPr>
          </a:p>
        </p:txBody>
      </p:sp>
      <p:sp>
        <p:nvSpPr>
          <p:cNvPr id="9" name="4-Point Star 8"/>
          <p:cNvSpPr/>
          <p:nvPr/>
        </p:nvSpPr>
        <p:spPr bwMode="auto">
          <a:xfrm>
            <a:off x="7097712" y="1570037"/>
            <a:ext cx="533400" cy="381000"/>
          </a:xfrm>
          <a:prstGeom prst="star4">
            <a:avLst>
              <a:gd name="adj" fmla="val 125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SimSun" pitchFamily="2" charset="-122"/>
            </a:endParaRPr>
          </a:p>
        </p:txBody>
      </p:sp>
      <p:sp>
        <p:nvSpPr>
          <p:cNvPr id="10" name="4-Point Star 9"/>
          <p:cNvSpPr/>
          <p:nvPr/>
        </p:nvSpPr>
        <p:spPr bwMode="auto">
          <a:xfrm>
            <a:off x="7783512" y="1874837"/>
            <a:ext cx="533400" cy="457200"/>
          </a:xfrm>
          <a:prstGeom prst="star4">
            <a:avLst>
              <a:gd name="adj" fmla="val 125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/>
          </p:cNvSpPr>
          <p:nvPr/>
        </p:nvSpPr>
        <p:spPr>
          <a:xfrm>
            <a:off x="468312" y="251989"/>
            <a:ext cx="9612313" cy="1470448"/>
          </a:xfrm>
          <a:prstGeom prst="rect">
            <a:avLst/>
          </a:prstGeom>
        </p:spPr>
        <p:txBody>
          <a:bodyPr lIns="100794" tIns="50397" rIns="100794" bIns="50397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The Segmentation Wizard™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asks a few simple questions</a:t>
            </a:r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513" y="1646238"/>
            <a:ext cx="9085262" cy="54149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/>
          </p:cNvSpPr>
          <p:nvPr/>
        </p:nvSpPr>
        <p:spPr>
          <a:xfrm>
            <a:off x="696912" y="83996"/>
            <a:ext cx="9383713" cy="1259946"/>
          </a:xfrm>
          <a:prstGeom prst="rect">
            <a:avLst/>
          </a:prstGeom>
        </p:spPr>
        <p:txBody>
          <a:bodyPr lIns="100794" tIns="50397" rIns="100794" bIns="50397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2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  <a:ea typeface="+mj-ea"/>
              </a:rPr>
              <a:t>On the spot… we know what to say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2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  <a:ea typeface="+mj-ea"/>
              </a:rPr>
              <a:t>or avoid saying for </a:t>
            </a:r>
            <a:r>
              <a:rPr lang="en-US" sz="22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  <a:ea typeface="+mj-ea"/>
              </a:rPr>
              <a:t>Segment </a:t>
            </a:r>
            <a:r>
              <a:rPr lang="en-US" sz="22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  <a:ea typeface="+mj-ea"/>
              </a:rPr>
              <a:t>1: </a:t>
            </a:r>
            <a:endParaRPr lang="en-US" sz="2200" b="1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 Black" pitchFamily="34" charset="0"/>
              <a:ea typeface="+mj-e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2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  <a:ea typeface="+mj-ea"/>
              </a:rPr>
              <a:t>Focus </a:t>
            </a:r>
            <a:r>
              <a:rPr lang="en-US" sz="22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  <a:ea typeface="+mj-ea"/>
              </a:rPr>
              <a:t>on Self-Experience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4512" y="1874837"/>
            <a:ext cx="9067800" cy="2926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Things to say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dirty="0" smtClean="0"/>
              <a:t> Design Inflow: A personalized “genius”…scours the internet for material I like, then</a:t>
            </a:r>
          </a:p>
          <a:p>
            <a:pPr>
              <a:buClrTx/>
            </a:pPr>
            <a:r>
              <a:rPr lang="en-US" dirty="0" smtClean="0"/>
              <a:t>   presents it to me in a meaningful way</a:t>
            </a:r>
          </a:p>
          <a:p>
            <a:pPr>
              <a:buClrTx/>
            </a:pPr>
            <a:endParaRPr lang="en-US" dirty="0" smtClean="0"/>
          </a:p>
          <a:p>
            <a:pPr>
              <a:buClrTx/>
              <a:buFont typeface="Arial" pitchFamily="34" charset="0"/>
              <a:buChar char="•"/>
            </a:pPr>
            <a:r>
              <a:rPr lang="en-US" dirty="0" smtClean="0"/>
              <a:t> Design Inflow: Program produces “entertainment experiences for me”…knows in</a:t>
            </a:r>
          </a:p>
          <a:p>
            <a:pPr>
              <a:buClrTx/>
            </a:pPr>
            <a:r>
              <a:rPr lang="en-US" dirty="0" smtClean="0"/>
              <a:t>   general what I like…automated programmer for an audience of one…ME</a:t>
            </a:r>
          </a:p>
          <a:p>
            <a:pPr>
              <a:buClrTx/>
            </a:pPr>
            <a:endParaRPr lang="en-US" dirty="0" smtClean="0"/>
          </a:p>
          <a:p>
            <a:pPr>
              <a:buClrTx/>
              <a:buFont typeface="Arial" pitchFamily="34" charset="0"/>
              <a:buChar char="•"/>
            </a:pPr>
            <a:r>
              <a:rPr lang="en-US" dirty="0" smtClean="0"/>
              <a:t> Design Inflow: Program becomes a lifelike mentor, consults with me and steers my</a:t>
            </a:r>
          </a:p>
          <a:p>
            <a:pPr>
              <a:buClrTx/>
            </a:pPr>
            <a:r>
              <a:rPr lang="en-US" dirty="0" smtClean="0"/>
              <a:t>  development and growth as a person</a:t>
            </a:r>
          </a:p>
          <a:p>
            <a:pPr>
              <a:buClrTx/>
            </a:pPr>
            <a:endParaRPr lang="en-US" dirty="0" smtClean="0"/>
          </a:p>
          <a:p>
            <a:pPr>
              <a:buClrTx/>
              <a:buFont typeface="Arial" pitchFamily="34" charset="0"/>
              <a:buChar char="•"/>
            </a:pPr>
            <a:r>
              <a:rPr lang="en-US" dirty="0" smtClean="0"/>
              <a:t> Design Inflow: A personalized analyzer lets me learn about my different selves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0712" y="350838"/>
            <a:ext cx="6938963" cy="1122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On the spot… we know what to say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or avoid saying for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Segment 1: Focus on Self-Experience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3112" y="2027237"/>
            <a:ext cx="8839200" cy="3699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Things to Avoid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Communicate Me: Automatically locate groups that share my interests…sort of an</a:t>
            </a:r>
          </a:p>
          <a:p>
            <a:r>
              <a:rPr lang="en-US" dirty="0" smtClean="0"/>
              <a:t>   e-Harmony</a:t>
            </a:r>
            <a:r>
              <a:rPr lang="en-US" dirty="0" smtClean="0">
                <a:latin typeface="Arial"/>
                <a:cs typeface="Arial"/>
              </a:rPr>
              <a:t>® for my digital personalities</a:t>
            </a:r>
          </a:p>
          <a:p>
            <a:endParaRPr lang="en-US" dirty="0" smtClean="0">
              <a:latin typeface="Arial"/>
              <a:cs typeface="Arial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/>
                <a:cs typeface="Arial"/>
              </a:rPr>
              <a:t> Communicate Me: Project my avatar into virtual worlds and have it interact with </a:t>
            </a:r>
          </a:p>
          <a:p>
            <a:r>
              <a:rPr lang="en-US" dirty="0" smtClean="0">
                <a:latin typeface="Arial"/>
                <a:cs typeface="Arial"/>
              </a:rPr>
              <a:t>  other avatars on its own…then report what it experienced and learned</a:t>
            </a:r>
          </a:p>
          <a:p>
            <a:endParaRPr lang="en-US" dirty="0" smtClean="0">
              <a:latin typeface="Arial"/>
              <a:cs typeface="Arial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/>
                <a:cs typeface="Arial"/>
              </a:rPr>
              <a:t> Communicate Me: Program takes my words, sounds and images…then edits them</a:t>
            </a:r>
          </a:p>
          <a:p>
            <a:r>
              <a:rPr lang="en-US" dirty="0" smtClean="0">
                <a:latin typeface="Arial"/>
                <a:cs typeface="Arial"/>
              </a:rPr>
              <a:t>  in ways that project who I’d be like for that moment (male vs. female, intimate vs. </a:t>
            </a:r>
          </a:p>
          <a:p>
            <a:r>
              <a:rPr lang="en-US" dirty="0" smtClean="0">
                <a:latin typeface="Arial"/>
                <a:cs typeface="Arial"/>
              </a:rPr>
              <a:t>  professional)</a:t>
            </a:r>
          </a:p>
          <a:p>
            <a:endParaRPr lang="en-US" dirty="0" smtClean="0">
              <a:latin typeface="Arial"/>
              <a:cs typeface="Arial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/>
                <a:cs typeface="Arial"/>
              </a:rPr>
              <a:t> Communicate Me: Project me into virtual worlds…do things like share meals, play  </a:t>
            </a:r>
          </a:p>
          <a:p>
            <a:r>
              <a:rPr lang="en-US" dirty="0" smtClean="0">
                <a:latin typeface="Arial"/>
                <a:cs typeface="Arial"/>
              </a:rPr>
              <a:t>  sports, shop, work or just hang out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/>
          </p:cNvSpPr>
          <p:nvPr/>
        </p:nvSpPr>
        <p:spPr>
          <a:xfrm>
            <a:off x="392112" y="83996"/>
            <a:ext cx="9688513" cy="1259946"/>
          </a:xfrm>
          <a:prstGeom prst="rect">
            <a:avLst/>
          </a:prstGeom>
        </p:spPr>
        <p:txBody>
          <a:bodyPr lIns="100794" tIns="50397" rIns="100794" bIns="50397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  <a:ea typeface="+mj-ea"/>
              </a:rPr>
              <a:t>On the spot… we know what to say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  <a:ea typeface="+mj-ea"/>
              </a:rPr>
              <a:t>or avoid saying for Segment 2: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  <a:ea typeface="+mj-ea"/>
              </a:rPr>
              <a:t> Knowledge: Learn New &amp; Share Mine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0712" y="1798637"/>
            <a:ext cx="8915400" cy="3699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Things to Say</a:t>
            </a:r>
          </a:p>
          <a:p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Get Information: Before I go to cultural events, like movies, musical or dance</a:t>
            </a:r>
          </a:p>
          <a:p>
            <a:r>
              <a:rPr lang="en-US" dirty="0" smtClean="0"/>
              <a:t>  performances  or plays, I can experience 2 minutes of what I’m about to see </a:t>
            </a:r>
          </a:p>
          <a:p>
            <a:r>
              <a:rPr lang="en-US" dirty="0" smtClean="0"/>
              <a:t>  and then venue, then I can immediately order tickets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Get Information: For any topic, easy to understand, short, convenient, personalized</a:t>
            </a:r>
          </a:p>
          <a:p>
            <a:r>
              <a:rPr lang="en-US" dirty="0" smtClean="0"/>
              <a:t>  e-learning modules…assembled just for me, personally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Discover and Share Me: Make my interests and tastes available to any business so</a:t>
            </a:r>
          </a:p>
          <a:p>
            <a:r>
              <a:rPr lang="en-US" dirty="0" smtClean="0"/>
              <a:t>  that they can understand me and create appealing products, services or experiences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Get Information: Program monitors the interests of friends and people I follow, then </a:t>
            </a:r>
          </a:p>
          <a:p>
            <a:r>
              <a:rPr lang="en-US" dirty="0" smtClean="0"/>
              <a:t>  reports back to 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3112" y="274638"/>
            <a:ext cx="6786563" cy="1122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On the spot… we know what to say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or avoid saying for Segment 2: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 Knowledge: Learn New &amp; Share Mine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9312" y="2027237"/>
            <a:ext cx="8686800" cy="3183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Things to Avoid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Communicate Me: Automatically locate groups that share my interests…sort of</a:t>
            </a:r>
          </a:p>
          <a:p>
            <a:r>
              <a:rPr lang="en-US" dirty="0" smtClean="0"/>
              <a:t>  an e-Harmony</a:t>
            </a:r>
            <a:r>
              <a:rPr lang="en-US" dirty="0" smtClean="0">
                <a:latin typeface="Arial"/>
                <a:cs typeface="Arial"/>
              </a:rPr>
              <a:t>® for my digital personalities</a:t>
            </a:r>
          </a:p>
          <a:p>
            <a:endParaRPr lang="en-US" dirty="0" smtClean="0">
              <a:latin typeface="Arial"/>
              <a:cs typeface="Arial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/>
                <a:cs typeface="Arial"/>
              </a:rPr>
              <a:t> Power Me: Identify and connect with people who are likely to enjoy ME…through</a:t>
            </a:r>
          </a:p>
          <a:p>
            <a:r>
              <a:rPr lang="en-US" dirty="0" smtClean="0">
                <a:latin typeface="Arial"/>
                <a:cs typeface="Arial"/>
              </a:rPr>
              <a:t>  a program that optimizes the invitation…makes me come across really well</a:t>
            </a:r>
          </a:p>
          <a:p>
            <a:endParaRPr lang="en-US" dirty="0" smtClean="0">
              <a:latin typeface="Arial"/>
              <a:cs typeface="Arial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/>
                <a:cs typeface="Arial"/>
              </a:rPr>
              <a:t> Communicate Me: Project my avatar into virtual worlds and have it interact with  </a:t>
            </a:r>
          </a:p>
          <a:p>
            <a:r>
              <a:rPr lang="en-US" dirty="0" smtClean="0">
                <a:latin typeface="Arial"/>
                <a:cs typeface="Arial"/>
              </a:rPr>
              <a:t>  other avatars on its own…then report what it experienced and learned</a:t>
            </a:r>
          </a:p>
          <a:p>
            <a:endParaRPr lang="en-US" dirty="0" smtClean="0">
              <a:latin typeface="Arial"/>
              <a:cs typeface="Arial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/>
                <a:cs typeface="Arial"/>
              </a:rPr>
              <a:t> Design Outflow: I can automatically participate, any way I want…gather </a:t>
            </a:r>
          </a:p>
          <a:p>
            <a:r>
              <a:rPr lang="en-US" dirty="0" smtClean="0">
                <a:latin typeface="Arial"/>
                <a:cs typeface="Arial"/>
              </a:rPr>
              <a:t>  information, share opinions, contribute materials I have, or just be on call 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/>
          </p:cNvSpPr>
          <p:nvPr/>
        </p:nvSpPr>
        <p:spPr>
          <a:xfrm>
            <a:off x="620712" y="198438"/>
            <a:ext cx="9459913" cy="1145504"/>
          </a:xfrm>
          <a:prstGeom prst="rect">
            <a:avLst/>
          </a:prstGeom>
        </p:spPr>
        <p:txBody>
          <a:bodyPr lIns="100794" tIns="50397" rIns="100794" bIns="50397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  <a:ea typeface="+mj-ea"/>
              </a:rPr>
              <a:t>On the spot… we know what to say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  <a:ea typeface="+mj-ea"/>
              </a:rPr>
              <a:t>or avoid saying for Segment 3: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  <a:ea typeface="+mj-ea"/>
              </a:rPr>
              <a:t>Externalize and Involve 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3112" y="2027237"/>
            <a:ext cx="8610600" cy="344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Things to Say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Discover and Share Me: Off- copyright entertainment from the past century in</a:t>
            </a:r>
          </a:p>
          <a:p>
            <a:r>
              <a:rPr lang="en-US" dirty="0" smtClean="0"/>
              <a:t>  films, radio, books, offered to me based upon my mind profile (Mind Genome)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Discover and Share Me: Program that puts me in touch with people on the web</a:t>
            </a:r>
          </a:p>
          <a:p>
            <a:r>
              <a:rPr lang="en-US" dirty="0" smtClean="0"/>
              <a:t>  (social media) having similar mind profiles (similar Mind Genomes)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Communicate Me: Project me into virtual worlds…do things like share meals,</a:t>
            </a:r>
          </a:p>
          <a:p>
            <a:r>
              <a:rPr lang="en-US" dirty="0" smtClean="0"/>
              <a:t>  play sports, shop, work or just hang out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Discover and Share Me: Make my interests and tastes available to any business</a:t>
            </a:r>
          </a:p>
          <a:p>
            <a:r>
              <a:rPr lang="en-US" dirty="0" smtClean="0"/>
              <a:t>  so they can understand me and create appealing products, services or </a:t>
            </a:r>
          </a:p>
          <a:p>
            <a:r>
              <a:rPr lang="en-US" dirty="0" smtClean="0"/>
              <a:t>  experiences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6912" y="274638"/>
            <a:ext cx="6862763" cy="1122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On the spot… we know what to say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or avoid saying for Segment 3: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Externalize and Involve 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3112" y="2027237"/>
            <a:ext cx="8534400" cy="3183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Things to Avoid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Design Inflow: A personalized analyzer lets me learn about my different selves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Reassure and Gratify: Self-checking program…tells me how I’m perceived as</a:t>
            </a:r>
          </a:p>
          <a:p>
            <a:r>
              <a:rPr lang="en-US" dirty="0" smtClean="0"/>
              <a:t>  I communicate…a dashboard of me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Reassure and Gratify: Automatic analyzer of my online interactions…tells me </a:t>
            </a:r>
          </a:p>
          <a:p>
            <a:r>
              <a:rPr lang="en-US" dirty="0" smtClean="0"/>
              <a:t>  how I come across…points out how I can improve and gives me practice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Reassure and Gratify: For any piece of content I ‘experience’, whether from</a:t>
            </a:r>
          </a:p>
          <a:p>
            <a:r>
              <a:rPr lang="en-US" dirty="0" smtClean="0"/>
              <a:t>  outside or from me…the program ‘reads between the lines’…tells me what it</a:t>
            </a:r>
          </a:p>
          <a:p>
            <a:r>
              <a:rPr lang="en-US" dirty="0" smtClean="0"/>
              <a:t>  means to me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/>
          </p:cNvSpPr>
          <p:nvPr/>
        </p:nvSpPr>
        <p:spPr>
          <a:xfrm>
            <a:off x="620712" y="427037"/>
            <a:ext cx="9459913" cy="916904"/>
          </a:xfrm>
          <a:prstGeom prst="rect">
            <a:avLst/>
          </a:prstGeom>
        </p:spPr>
        <p:txBody>
          <a:bodyPr lIns="100794" tIns="50397" rIns="100794" bIns="50397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  <a:ea typeface="+mj-ea"/>
              </a:rPr>
              <a:t>On the spot… we know what to say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  <a:ea typeface="+mj-ea"/>
              </a:rPr>
              <a:t>or avoid </a:t>
            </a:r>
            <a:r>
              <a:rPr lang="en-US" sz="24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  <a:ea typeface="+mj-ea"/>
              </a:rPr>
              <a:t>saying Segment 4: Socialize Me</a:t>
            </a:r>
            <a:endParaRPr lang="en-US" sz="2400" b="1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 Black" pitchFamily="34" charset="0"/>
              <a:ea typeface="+mj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3112" y="2027237"/>
            <a:ext cx="8534400" cy="344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Things to say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Communicate Me: Project me into virtual worlds…do things like share meals,</a:t>
            </a:r>
          </a:p>
          <a:p>
            <a:r>
              <a:rPr lang="en-US" dirty="0" smtClean="0"/>
              <a:t>  play sports, shop, work or just hang out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Communicate Me: Project my avatar into virtual worlds and have it interact with</a:t>
            </a:r>
          </a:p>
          <a:p>
            <a:r>
              <a:rPr lang="en-US" dirty="0" smtClean="0"/>
              <a:t>  other avatars on its own…then report what it experienced and learned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Communicate Me: Program takes my words, sounds and images…then edits</a:t>
            </a:r>
          </a:p>
          <a:p>
            <a:r>
              <a:rPr lang="en-US" dirty="0" smtClean="0"/>
              <a:t>   them in ways that project who I’d like to be for that moment (male vs. female,</a:t>
            </a:r>
          </a:p>
          <a:p>
            <a:r>
              <a:rPr lang="en-US" dirty="0" smtClean="0"/>
              <a:t>   intimate vs. professional)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Reassure and Gratify: Automatic analyzer of my online interactions…tells me</a:t>
            </a:r>
          </a:p>
          <a:p>
            <a:r>
              <a:rPr lang="en-US" dirty="0" smtClean="0"/>
              <a:t>  how I come across…points out how I can improve and gives me practice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696913" y="1189038"/>
            <a:ext cx="9144000" cy="610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800" dirty="0"/>
          </a:p>
          <a:p>
            <a:r>
              <a:rPr lang="en-US" sz="2400" dirty="0" smtClean="0"/>
              <a:t>Where </a:t>
            </a:r>
            <a:r>
              <a:rPr lang="en-US" sz="2400" dirty="0"/>
              <a:t>do we </a:t>
            </a:r>
            <a:r>
              <a:rPr lang="en-US" sz="2400" dirty="0" smtClean="0"/>
              <a:t>begin? We start by </a:t>
            </a:r>
            <a:r>
              <a:rPr lang="en-US" sz="2400" i="1" dirty="0" smtClean="0"/>
              <a:t>seeing </a:t>
            </a:r>
            <a:r>
              <a:rPr lang="en-US" sz="2400" dirty="0" smtClean="0"/>
              <a:t>and </a:t>
            </a:r>
            <a:r>
              <a:rPr lang="en-US" sz="2400" i="1" dirty="0" smtClean="0"/>
              <a:t>organizing stuff</a:t>
            </a:r>
            <a:r>
              <a:rPr lang="en-US" sz="2400" dirty="0" smtClean="0"/>
              <a:t>. That’s the way our brains work.</a:t>
            </a:r>
            <a:endParaRPr lang="en-US" sz="2400" dirty="0"/>
          </a:p>
          <a:p>
            <a:pPr>
              <a:buFont typeface="Arial" charset="0"/>
              <a:buChar char="•"/>
            </a:pPr>
            <a:endParaRPr lang="en-US" sz="2400" b="1" dirty="0"/>
          </a:p>
          <a:p>
            <a:pPr>
              <a:buFont typeface="Arial" charset="0"/>
              <a:buChar char="•"/>
            </a:pPr>
            <a:r>
              <a:rPr lang="en-US" sz="2400" b="1" dirty="0" smtClean="0"/>
              <a:t> 5 KEYS EMPATHY- </a:t>
            </a:r>
            <a:r>
              <a:rPr lang="en-US" sz="2400" dirty="0" smtClean="0"/>
              <a:t>ethnography/qualitative/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psychodynamics decode ‘what works’</a:t>
            </a:r>
          </a:p>
          <a:p>
            <a:pPr>
              <a:buFont typeface="Arial" charset="0"/>
              <a:buChar char="•"/>
            </a:pPr>
            <a:endParaRPr lang="en-US" sz="2400" dirty="0" smtClean="0"/>
          </a:p>
          <a:p>
            <a:pPr>
              <a:buFont typeface="Arial" charset="0"/>
              <a:buChar char="•"/>
            </a:pPr>
            <a:r>
              <a:rPr lang="en-US" sz="2400" dirty="0" smtClean="0"/>
              <a:t> It’s </a:t>
            </a:r>
            <a:r>
              <a:rPr lang="en-US" sz="2400" dirty="0"/>
              <a:t>about </a:t>
            </a:r>
            <a:r>
              <a:rPr lang="en-US" sz="2400" dirty="0" smtClean="0"/>
              <a:t> </a:t>
            </a:r>
            <a:r>
              <a:rPr lang="en-US" sz="2400" b="1" i="1" dirty="0" smtClean="0"/>
              <a:t>the subject</a:t>
            </a:r>
            <a:endParaRPr lang="en-US" sz="2400" b="1" i="1" dirty="0"/>
          </a:p>
          <a:p>
            <a:pPr>
              <a:buFont typeface="Arial" charset="0"/>
              <a:buChar char="•"/>
            </a:pPr>
            <a:endParaRPr lang="en-US" sz="2400" dirty="0"/>
          </a:p>
          <a:p>
            <a:pPr>
              <a:buFont typeface="Arial" charset="0"/>
              <a:buChar char="•"/>
            </a:pPr>
            <a:r>
              <a:rPr lang="en-US" sz="2400" b="1" dirty="0" smtClean="0"/>
              <a:t> EXPERIMENT</a:t>
            </a:r>
            <a:r>
              <a:rPr lang="en-US" sz="2400" dirty="0" smtClean="0"/>
              <a:t>- gather ideas, run structured tests,</a:t>
            </a:r>
          </a:p>
          <a:p>
            <a:r>
              <a:rPr lang="en-US" sz="2400" dirty="0" smtClean="0"/>
              <a:t> discover messages about products/services,</a:t>
            </a:r>
          </a:p>
          <a:p>
            <a:r>
              <a:rPr lang="en-US" sz="2400" dirty="0" smtClean="0"/>
              <a:t> create a typing tool</a:t>
            </a:r>
            <a:endParaRPr lang="en-US" sz="2400" b="1" dirty="0" smtClean="0"/>
          </a:p>
          <a:p>
            <a:pPr>
              <a:buFont typeface="Arial" charset="0"/>
              <a:buChar char="•"/>
            </a:pPr>
            <a:endParaRPr lang="en-US" sz="2400" dirty="0" smtClean="0"/>
          </a:p>
          <a:p>
            <a:pPr>
              <a:buFont typeface="Arial" charset="0"/>
              <a:buChar char="•"/>
            </a:pPr>
            <a:r>
              <a:rPr lang="en-US" sz="2400" dirty="0" smtClean="0"/>
              <a:t> Mix </a:t>
            </a:r>
            <a:r>
              <a:rPr lang="en-US" sz="2400" dirty="0"/>
              <a:t>and match ideas, what floats to the top</a:t>
            </a:r>
          </a:p>
          <a:p>
            <a:endParaRPr lang="en-US" sz="24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773113" y="503238"/>
            <a:ext cx="6477000" cy="493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Arial Black" pitchFamily="34" charset="0"/>
              </a:rPr>
              <a:t>Empathy &amp;</a:t>
            </a:r>
            <a:r>
              <a:rPr lang="en-US" sz="2800" dirty="0" smtClean="0">
                <a:latin typeface="Arial Black" pitchFamily="34" charset="0"/>
              </a:rPr>
              <a:t> </a:t>
            </a:r>
            <a:r>
              <a:rPr lang="en-US" sz="2800" dirty="0">
                <a:latin typeface="Arial Black" pitchFamily="34" charset="0"/>
              </a:rPr>
              <a:t>Experiment ™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6912" y="274637"/>
            <a:ext cx="6862763" cy="1122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On the spot… we know what to say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or avoid saying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rPr>
              <a:t>Segment 4: Socialize 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4512" y="1722437"/>
            <a:ext cx="9220200" cy="344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Things to Avoid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Discover and Share ME: System to project my Mind Profile to stores and</a:t>
            </a:r>
          </a:p>
          <a:p>
            <a:r>
              <a:rPr lang="en-US" dirty="0" smtClean="0"/>
              <a:t>   businesses…they can present offers tailored just for ME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Discover and Share ME: Make my interests and tastes available to any business so</a:t>
            </a:r>
          </a:p>
          <a:p>
            <a:r>
              <a:rPr lang="en-US" dirty="0" smtClean="0"/>
              <a:t>   that they can understand me and create appealing products, services or experiences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Get Information: Program creates a personal briefing on any topic that interests </a:t>
            </a:r>
          </a:p>
          <a:p>
            <a:r>
              <a:rPr lang="en-US" dirty="0" smtClean="0"/>
              <a:t>    me…may not be the prettiest, but it hits all the keys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Discover and Share ME: Short, easy to do tests of 3-4 questions each…tell me what interests me in a specific topic area (my Mind Genome), and what other people like, who may be different from me…Great for sharing ME and my tastes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TextBox 3"/>
          <p:cNvSpPr txBox="1">
            <a:spLocks noChangeArrowheads="1"/>
          </p:cNvSpPr>
          <p:nvPr/>
        </p:nvSpPr>
        <p:spPr bwMode="auto">
          <a:xfrm>
            <a:off x="773113" y="655638"/>
            <a:ext cx="7543800" cy="43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>
                <a:latin typeface="Arial Black" pitchFamily="34" charset="0"/>
              </a:rPr>
              <a:t> Now, we know how to: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9312" y="1646237"/>
            <a:ext cx="8991600" cy="5124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Design services that are appealing to people according</a:t>
            </a:r>
          </a:p>
          <a:p>
            <a:pPr>
              <a:lnSpc>
                <a:spcPct val="100000"/>
              </a:lnSpc>
            </a:pPr>
            <a:r>
              <a:rPr lang="en-US" sz="2400" dirty="0" smtClean="0"/>
              <a:t>  to their  mind-set segments</a:t>
            </a:r>
          </a:p>
          <a:p>
            <a:pPr>
              <a:lnSpc>
                <a:spcPct val="100000"/>
              </a:lnSpc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Price the services at levels people value and are willing to pay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Create a family of deeply resonating messages that drive </a:t>
            </a:r>
          </a:p>
          <a:p>
            <a:r>
              <a:rPr lang="en-US" sz="2400" dirty="0" smtClean="0"/>
              <a:t>  interest across the different mind-set segments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Target messages to individuals and deliver them</a:t>
            </a:r>
          </a:p>
          <a:p>
            <a:r>
              <a:rPr lang="en-US" sz="2400" dirty="0" smtClean="0"/>
              <a:t>  at the right time and place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Repeat the research so that services and customers </a:t>
            </a:r>
          </a:p>
          <a:p>
            <a:r>
              <a:rPr lang="en-US" sz="2400" dirty="0" smtClean="0"/>
              <a:t>  stay in tune with each other over time</a:t>
            </a:r>
          </a:p>
          <a:p>
            <a:r>
              <a:rPr lang="en-US" dirty="0" smtClean="0"/>
              <a:t> 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Box 1"/>
          <p:cNvSpPr txBox="1">
            <a:spLocks noChangeArrowheads="1"/>
          </p:cNvSpPr>
          <p:nvPr/>
        </p:nvSpPr>
        <p:spPr bwMode="auto">
          <a:xfrm>
            <a:off x="315913" y="1874838"/>
            <a:ext cx="9220200" cy="409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</a:rPr>
              <a:t>For further information on  </a:t>
            </a:r>
            <a:endParaRPr lang="en-US" sz="2800" b="1" dirty="0" smtClean="0">
              <a:solidFill>
                <a:schemeClr val="tx2"/>
              </a:solidFill>
            </a:endParaRPr>
          </a:p>
          <a:p>
            <a:pPr algn="ctr"/>
            <a:r>
              <a:rPr lang="en-US" sz="2800" dirty="0" smtClean="0">
                <a:solidFill>
                  <a:schemeClr val="tx2"/>
                </a:solidFill>
                <a:latin typeface="Arial Black" pitchFamily="34" charset="0"/>
              </a:rPr>
              <a:t>Empathy </a:t>
            </a:r>
            <a:r>
              <a:rPr lang="en-US" sz="2800" dirty="0">
                <a:solidFill>
                  <a:schemeClr val="tx2"/>
                </a:solidFill>
                <a:latin typeface="Arial Black" pitchFamily="34" charset="0"/>
              </a:rPr>
              <a:t>&amp; Experiment™</a:t>
            </a:r>
          </a:p>
          <a:p>
            <a:pPr algn="ctr"/>
            <a:endParaRPr lang="en-US" sz="2800" dirty="0">
              <a:solidFill>
                <a:schemeClr val="tx2"/>
              </a:solidFill>
            </a:endParaRPr>
          </a:p>
          <a:p>
            <a:pPr algn="ctr"/>
            <a:endParaRPr lang="en-US" sz="2800" dirty="0">
              <a:solidFill>
                <a:schemeClr val="tx2"/>
              </a:solidFill>
            </a:endParaRPr>
          </a:p>
          <a:p>
            <a:pPr algn="ctr"/>
            <a:endParaRPr lang="en-US" sz="2800" dirty="0">
              <a:solidFill>
                <a:schemeClr val="tx2"/>
              </a:solidFill>
            </a:endParaRPr>
          </a:p>
          <a:p>
            <a:pPr algn="ctr"/>
            <a:endParaRPr lang="en-US" sz="2800" dirty="0">
              <a:solidFill>
                <a:schemeClr val="tx2"/>
              </a:solidFill>
            </a:endParaRPr>
          </a:p>
          <a:p>
            <a:pPr algn="ctr"/>
            <a:r>
              <a:rPr lang="en-US" sz="2800" b="1" dirty="0">
                <a:solidFill>
                  <a:schemeClr val="tx2"/>
                </a:solidFill>
              </a:rPr>
              <a:t>Contact Moskowitz Jacobs Inc. </a:t>
            </a:r>
          </a:p>
          <a:p>
            <a:pPr algn="ctr">
              <a:buFont typeface="Arial" charset="0"/>
              <a:buChar char="•"/>
            </a:pPr>
            <a:r>
              <a:rPr lang="en-US" sz="2800" b="1" dirty="0">
                <a:solidFill>
                  <a:schemeClr val="tx2"/>
                </a:solidFill>
              </a:rPr>
              <a:t> call </a:t>
            </a:r>
            <a:r>
              <a:rPr lang="en-US" sz="2800" b="1" dirty="0" smtClean="0">
                <a:solidFill>
                  <a:schemeClr val="tx2"/>
                </a:solidFill>
              </a:rPr>
              <a:t>914-421-7400   </a:t>
            </a:r>
            <a:r>
              <a:rPr lang="en-US" sz="2800" b="1" dirty="0">
                <a:solidFill>
                  <a:schemeClr val="tx2"/>
                </a:solidFill>
              </a:rPr>
              <a:t>e-mail mjihrm@sprynet.com</a:t>
            </a:r>
          </a:p>
          <a:p>
            <a:pPr algn="ctr">
              <a:buFont typeface="Arial" charset="0"/>
              <a:buChar char="•"/>
            </a:pPr>
            <a:r>
              <a:rPr lang="en-US" sz="2800" b="1" dirty="0">
                <a:solidFill>
                  <a:schemeClr val="tx2"/>
                </a:solidFill>
              </a:rPr>
              <a:t>Visit our website  www.mji-designlab.com</a:t>
            </a:r>
          </a:p>
          <a:p>
            <a:pPr algn="ctr"/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6246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4913" y="2865438"/>
            <a:ext cx="2819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1"/>
          <p:cNvSpPr txBox="1">
            <a:spLocks noChangeArrowheads="1"/>
          </p:cNvSpPr>
          <p:nvPr/>
        </p:nvSpPr>
        <p:spPr bwMode="auto">
          <a:xfrm>
            <a:off x="504825" y="5724525"/>
            <a:ext cx="7054850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8808" rIns="0" bIns="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sz="4400" b="1">
                <a:solidFill>
                  <a:schemeClr val="tx2"/>
                </a:solidFill>
              </a:rPr>
              <a:t>Thank you 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>
          <a:xfrm>
            <a:off x="1512888" y="3475037"/>
            <a:ext cx="7056437" cy="2740026"/>
          </a:xfrm>
        </p:spPr>
        <p:txBody>
          <a:bodyPr/>
          <a:lstStyle/>
          <a:p>
            <a:r>
              <a:rPr lang="en-US" dirty="0" smtClean="0"/>
              <a:t>Do we even know our customers?</a:t>
            </a:r>
          </a:p>
        </p:txBody>
      </p:sp>
      <p:sp>
        <p:nvSpPr>
          <p:cNvPr id="4" name="Rectangle 3"/>
          <p:cNvSpPr/>
          <p:nvPr/>
        </p:nvSpPr>
        <p:spPr>
          <a:xfrm>
            <a:off x="925512" y="503237"/>
            <a:ext cx="4713682" cy="493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 Black" pitchFamily="34" charset="0"/>
              </a:rPr>
              <a:t>But first…</a:t>
            </a:r>
            <a:endParaRPr lang="en-US" sz="28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/>
          </p:cNvSpPr>
          <p:nvPr>
            <p:ph type="body" idx="4294967295"/>
          </p:nvPr>
        </p:nvSpPr>
        <p:spPr>
          <a:xfrm>
            <a:off x="696913" y="1570038"/>
            <a:ext cx="9131300" cy="4729162"/>
          </a:xfrm>
        </p:spPr>
        <p:txBody>
          <a:bodyPr/>
          <a:lstStyle/>
          <a:p>
            <a:pPr eaLnBrk="1"/>
            <a:endParaRPr lang="en-US" dirty="0" smtClean="0"/>
          </a:p>
          <a:p>
            <a:pPr eaLnBrk="1"/>
            <a:r>
              <a:rPr lang="en-US" dirty="0" smtClean="0"/>
              <a:t> </a:t>
            </a:r>
            <a:r>
              <a:rPr lang="en-US" sz="2800" b="1" dirty="0" smtClean="0"/>
              <a:t>We want to make Generations X and Y happy…</a:t>
            </a:r>
          </a:p>
          <a:p>
            <a:pPr eaLnBrk="1">
              <a:buFont typeface="Arial" pitchFamily="34" charset="0"/>
              <a:buChar char="•"/>
            </a:pPr>
            <a:r>
              <a:rPr lang="en-US" sz="2800" dirty="0" smtClean="0"/>
              <a:t>How do we </a:t>
            </a:r>
            <a:r>
              <a:rPr lang="en-US" sz="2800" i="1" dirty="0" smtClean="0"/>
              <a:t>identify </a:t>
            </a:r>
            <a:r>
              <a:rPr lang="en-US" sz="2800" dirty="0" smtClean="0"/>
              <a:t>them?</a:t>
            </a:r>
          </a:p>
          <a:p>
            <a:pPr eaLnBrk="1">
              <a:buFont typeface="Arial" pitchFamily="34" charset="0"/>
              <a:buChar char="•"/>
            </a:pPr>
            <a:r>
              <a:rPr lang="en-US" sz="2800" dirty="0" smtClean="0"/>
              <a:t>Are there different consumer </a:t>
            </a:r>
            <a:r>
              <a:rPr lang="en-US" sz="2800" i="1" dirty="0" smtClean="0"/>
              <a:t>mind-sets</a:t>
            </a:r>
            <a:r>
              <a:rPr lang="en-US" sz="2800" dirty="0" smtClean="0"/>
              <a:t>?</a:t>
            </a:r>
          </a:p>
          <a:p>
            <a:pPr eaLnBrk="1">
              <a:buFont typeface="Arial" charset="0"/>
              <a:buChar char="•"/>
            </a:pPr>
            <a:r>
              <a:rPr lang="en-US" sz="2800" dirty="0" smtClean="0"/>
              <a:t>What New Digital Media services do they </a:t>
            </a:r>
            <a:r>
              <a:rPr lang="en-US" sz="2800" i="1" dirty="0" smtClean="0"/>
              <a:t>want</a:t>
            </a:r>
            <a:r>
              <a:rPr lang="en-US" sz="2800" dirty="0" smtClean="0"/>
              <a:t> or </a:t>
            </a:r>
            <a:r>
              <a:rPr lang="en-US" sz="2800" i="1" dirty="0" smtClean="0"/>
              <a:t>need</a:t>
            </a:r>
            <a:r>
              <a:rPr lang="en-US" sz="2800" dirty="0" smtClean="0"/>
              <a:t>? </a:t>
            </a:r>
          </a:p>
          <a:p>
            <a:pPr eaLnBrk="1">
              <a:buFont typeface="Arial" charset="0"/>
              <a:buChar char="•"/>
            </a:pPr>
            <a:r>
              <a:rPr lang="en-US" sz="2800" dirty="0" smtClean="0"/>
              <a:t>How much they are willing to </a:t>
            </a:r>
            <a:r>
              <a:rPr lang="en-US" sz="2800" i="1" dirty="0" smtClean="0"/>
              <a:t>pay</a:t>
            </a:r>
            <a:r>
              <a:rPr lang="en-US" sz="2800" dirty="0" smtClean="0"/>
              <a:t> for them?</a:t>
            </a:r>
          </a:p>
          <a:p>
            <a:pPr eaLnBrk="1"/>
            <a:r>
              <a:rPr lang="en-US" sz="2800" b="1" i="1" dirty="0" smtClean="0"/>
              <a:t>                          Well, let’s find out!</a:t>
            </a:r>
          </a:p>
          <a:p>
            <a:pPr eaLnBrk="1">
              <a:buFontTx/>
              <a:buNone/>
            </a:pPr>
            <a:endParaRPr lang="en-US" dirty="0" smtClean="0"/>
          </a:p>
          <a:p>
            <a:pPr eaLnBrk="1">
              <a:buFontTx/>
              <a:buNone/>
            </a:pPr>
            <a:endParaRPr lang="en-US" dirty="0" smtClean="0"/>
          </a:p>
          <a:p>
            <a:pPr eaLnBrk="1">
              <a:buFontTx/>
              <a:buNone/>
            </a:pPr>
            <a:endParaRPr lang="en-US" dirty="0" smtClean="0"/>
          </a:p>
        </p:txBody>
      </p:sp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620712" y="503236"/>
            <a:ext cx="7543801" cy="750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 Black" pitchFamily="34" charset="0"/>
              </a:rPr>
              <a:t>Identifying Our Target Market</a:t>
            </a:r>
            <a:endParaRPr lang="en-US" sz="2800" b="1" dirty="0">
              <a:latin typeface="Arial Black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4583113" y="1951038"/>
            <a:ext cx="5068887" cy="4876800"/>
          </a:xfrm>
          <a:prstGeom prst="roundRect">
            <a:avLst>
              <a:gd name="adj" fmla="val 11741"/>
            </a:avLst>
          </a:prstGeom>
          <a:solidFill>
            <a:srgbClr val="9C9C9C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>
              <a:defRPr/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  Gender:	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	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    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  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49% Female/51% Male</a:t>
            </a:r>
          </a:p>
          <a:p>
            <a:pPr>
              <a:defRPr/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  Age: 		              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 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48% 18-29 years</a:t>
            </a:r>
          </a:p>
          <a:p>
            <a:pPr>
              <a:defRPr/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  Nationality:   	    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   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American</a:t>
            </a:r>
          </a:p>
          <a:p>
            <a:pPr>
              <a:defRPr/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  Family Status: 	       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60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% Single </a:t>
            </a:r>
          </a:p>
          <a:p>
            <a:pPr>
              <a:defRPr/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  Annual Income:         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28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% &lt; $30K</a:t>
            </a:r>
          </a:p>
          <a:p>
            <a:pPr>
              <a:defRPr/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                                      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59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% 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&gt;$30Kbut &lt; 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$100K</a:t>
            </a:r>
          </a:p>
          <a:p>
            <a:pPr>
              <a:defRPr/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                                    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  12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% &gt; $100K</a:t>
            </a:r>
          </a:p>
          <a:p>
            <a:pPr>
              <a:defRPr/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  Education:                 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 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43% college</a:t>
            </a:r>
          </a:p>
          <a:p>
            <a:pPr>
              <a:defRPr/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                                     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 13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% grad/professional</a:t>
            </a:r>
          </a:p>
          <a:p>
            <a:pPr>
              <a:defRPr/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  Ethnicity:		        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Caucasian/Black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/</a:t>
            </a:r>
          </a:p>
          <a:p>
            <a:pPr>
              <a:defRPr/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                                       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Asian/Latino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</a:endParaRPr>
          </a:p>
          <a:p>
            <a:pPr>
              <a:defRPr/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  Neighborhood:           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 City/Suburban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</a:endParaRP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703263" y="198438"/>
            <a:ext cx="8748712" cy="1089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1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8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  <a:sym typeface="Arial Black" pitchFamily="34" charset="0"/>
              </a:rPr>
              <a:t>Generations X and Y…</a:t>
            </a:r>
          </a:p>
          <a:p>
            <a:pPr>
              <a:lnSpc>
                <a:spcPct val="11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8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  <a:sym typeface="Arial Black" pitchFamily="34" charset="0"/>
              </a:rPr>
              <a:t>Who exactly are OUR Customers? </a:t>
            </a:r>
            <a:endParaRPr lang="en-US" sz="2800" b="1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 Black" pitchFamily="34" charset="0"/>
              <a:sym typeface="Arial Black" pitchFamily="34" charset="0"/>
            </a:endParaRPr>
          </a:p>
          <a:p>
            <a:pPr>
              <a:lnSpc>
                <a:spcPct val="11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sz="2600" dirty="0">
              <a:solidFill>
                <a:srgbClr val="5C5C5C"/>
              </a:solidFill>
              <a:latin typeface="Arial" pitchFamily="34" charset="0"/>
            </a:endParaRPr>
          </a:p>
        </p:txBody>
      </p:sp>
      <p:pic>
        <p:nvPicPr>
          <p:cNvPr id="9220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200" y="1798638"/>
            <a:ext cx="351472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 txBox="1">
            <a:spLocks noGrp="1"/>
          </p:cNvSpPr>
          <p:nvPr/>
        </p:nvSpPr>
        <p:spPr bwMode="auto">
          <a:xfrm>
            <a:off x="7896225" y="6972300"/>
            <a:ext cx="201612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/>
          <a:lstStyle/>
          <a:p>
            <a:pPr algn="r"/>
            <a:endParaRPr lang="en-US" sz="1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0026" y="198436"/>
            <a:ext cx="9744604" cy="609599"/>
          </a:xfrm>
          <a:prstGeom prst="rect">
            <a:avLst/>
          </a:prstGeom>
        </p:spPr>
        <p:txBody>
          <a:bodyPr lIns="100794" tIns="50397" rIns="100794" bIns="50397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latin typeface="Arial Black" pitchFamily="34" charset="0"/>
                <a:ea typeface="+mj-ea"/>
              </a:rPr>
              <a:t>These people participated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latin typeface="Arial Black" pitchFamily="34" charset="0"/>
                <a:ea typeface="+mj-ea"/>
              </a:rPr>
              <a:t> in our web study</a:t>
            </a:r>
            <a:endParaRPr lang="en-US" sz="2400" dirty="0">
              <a:latin typeface="Arial Black" pitchFamily="34" charset="0"/>
              <a:ea typeface="+mj-ea"/>
            </a:endParaRPr>
          </a:p>
        </p:txBody>
      </p:sp>
      <p:pic>
        <p:nvPicPr>
          <p:cNvPr id="1024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713" y="1093426"/>
            <a:ext cx="3352799" cy="398022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4451" y="1007248"/>
            <a:ext cx="3725862" cy="404894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4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06738" y="5181600"/>
            <a:ext cx="4703762" cy="22415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 txBox="1">
            <a:spLocks noGrp="1"/>
          </p:cNvSpPr>
          <p:nvPr/>
        </p:nvSpPr>
        <p:spPr bwMode="auto">
          <a:xfrm>
            <a:off x="7896225" y="6972300"/>
            <a:ext cx="201612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/>
          <a:lstStyle/>
          <a:p>
            <a:pPr algn="r"/>
            <a:endParaRPr lang="en-US" sz="1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0026" y="0"/>
            <a:ext cx="9744604" cy="758472"/>
          </a:xfrm>
          <a:prstGeom prst="rect">
            <a:avLst/>
          </a:prstGeom>
        </p:spPr>
        <p:txBody>
          <a:bodyPr lIns="100794" tIns="50397" rIns="100794" bIns="50397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500" dirty="0">
                <a:latin typeface="Arial" pitchFamily="34" charset="0"/>
                <a:ea typeface="+mj-ea"/>
              </a:rPr>
              <a:t>   </a:t>
            </a:r>
            <a:r>
              <a:rPr lang="en-US" sz="2500" dirty="0">
                <a:latin typeface="Arial Black" pitchFamily="34" charset="0"/>
                <a:ea typeface="+mj-ea"/>
              </a:rPr>
              <a:t>Respondent profile</a:t>
            </a:r>
          </a:p>
        </p:txBody>
      </p:sp>
      <p:pic>
        <p:nvPicPr>
          <p:cNvPr id="1126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8913" y="884238"/>
            <a:ext cx="3886200" cy="37338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4788" y="5138738"/>
            <a:ext cx="5459412" cy="22701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270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3" y="884238"/>
            <a:ext cx="4116387" cy="38179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</TotalTime>
  <Words>2120</Words>
  <Application>Microsoft Office PowerPoint</Application>
  <PresentationFormat>Custom</PresentationFormat>
  <Paragraphs>383</Paragraphs>
  <Slides>43</Slides>
  <Notes>43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Office Theme</vt:lpstr>
      <vt:lpstr>Worksheet</vt:lpstr>
      <vt:lpstr>Mirror, Mirror on the Wall…New Digital Media for ALL                 Products &amp; Services for Generations X &amp; Y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Charting and surveying these new lands…   to create services/products for new customers </vt:lpstr>
      <vt:lpstr>  What Have We Discovered? </vt:lpstr>
      <vt:lpstr>What Does This Tell Us?</vt:lpstr>
      <vt:lpstr>   We Put Together a Simple Survey   </vt:lpstr>
      <vt:lpstr>Slide 15</vt:lpstr>
      <vt:lpstr>Slide 16</vt:lpstr>
      <vt:lpstr>Slide 17</vt:lpstr>
      <vt:lpstr>To find out what was appealing and how  they felt when reading the concepts.</vt:lpstr>
      <vt:lpstr>Slide 19</vt:lpstr>
      <vt:lpstr>  Segment 1: Focus on Self-Experience  Segment 2: Knowledge: Learn New &amp; Share Mine  Segment 3: Externalize &amp; Involve Me  Segment 4: Socialize Me   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We use the Segmentation Wizard™… and navigate to the future and beyond to understand today’s mind  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subject>&lt;a href="http://templates.redoffice.com/template/cateShow.php?class=mb&amp;categoryid=117&amp;sid=165"&gt;Business&lt;/a&gt;</dc:subject>
  <dc:creator>Linda Lieberman</dc:creator>
  <cp:keywords>presentation background, Presentation, French gray, Woman, Map of the world, Communication, Redoffice Templates, Redoffice.com</cp:keywords>
  <dc:description>A woman wearing a earphone is watching a transparent map of the world. Nice choice for presentations on global communication, technology, commercial, etc.&lt;a href="http://templates.redoffice.com/template/cateShow.php?class=mb&amp;categoryid=117&amp;sid=165"&gt;more about Business Impress Templates&lt;/a&gt;.</dc:description>
  <cp:lastModifiedBy>hrm</cp:lastModifiedBy>
  <cp:revision>85</cp:revision>
  <cp:lastPrinted>1601-01-01T00:00:00Z</cp:lastPrinted>
  <dcterms:created xsi:type="dcterms:W3CDTF">2012-10-28T13:46:46Z</dcterms:created>
  <dcterms:modified xsi:type="dcterms:W3CDTF">2012-11-08T17:44:57Z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icense">
    <vt:lpwstr>&lt;a href="http://templates.services.openoffice.org/bsd-license"&gt;BSD&lt;/a&gt;</vt:lpwstr>
  </property>
</Properties>
</file>