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5FFAD-6E71-4423-AB54-F1823D7757AF}" type="datetimeFigureOut">
              <a:rPr lang="sv-SE" smtClean="0"/>
              <a:pPr/>
              <a:t>2010-03-03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10772-811C-453A-96B3-475884FADF6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248D-2D06-4B22-B0CA-2D995E89EB0C}" type="datetimeFigureOut">
              <a:rPr lang="sv-SE" smtClean="0"/>
              <a:pPr/>
              <a:t>2010-03-03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2EC5B-F684-430D-B8FF-6A849840B262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D5605-8CF5-4743-9056-75150E11445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354" y="8685096"/>
            <a:ext cx="2972108" cy="4573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145" tIns="44573" rIns="89145" bIns="44573"/>
          <a:lstStyle/>
          <a:p>
            <a:pPr algn="ctr" eaLnBrk="0" hangingPunct="0">
              <a:buClr>
                <a:srgbClr val="008000"/>
              </a:buClr>
              <a:buSzPct val="100000"/>
            </a:pPr>
            <a:fld id="{D0A3AF85-6C1A-44B7-8969-0817134B5DE8}" type="slidenum">
              <a:rPr lang="en-US"/>
              <a:pPr algn="ctr" eaLnBrk="0" hangingPunct="0">
                <a:buClr>
                  <a:srgbClr val="008000"/>
                </a:buClr>
                <a:buSzPct val="100000"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354" y="8685096"/>
            <a:ext cx="2972108" cy="4573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145" tIns="44573" rIns="89145" bIns="44573"/>
          <a:lstStyle/>
          <a:p>
            <a:pPr algn="ctr" eaLnBrk="0" hangingPunct="0">
              <a:buClr>
                <a:srgbClr val="008000"/>
              </a:buClr>
              <a:buSzPct val="100000"/>
            </a:pPr>
            <a:fld id="{65758F1D-350C-4BB9-8DD6-623F759FE1D6}" type="slidenum">
              <a:rPr lang="en-US"/>
              <a:pPr algn="ctr" eaLnBrk="0" hangingPunct="0">
                <a:buClr>
                  <a:srgbClr val="008000"/>
                </a:buClr>
                <a:buSzPct val="100000"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v-SE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354" y="8685096"/>
            <a:ext cx="2972108" cy="4573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141" tIns="44571" rIns="89141" bIns="44571"/>
          <a:lstStyle/>
          <a:p>
            <a:pPr algn="ctr" eaLnBrk="0" hangingPunct="0">
              <a:buClr>
                <a:srgbClr val="008000"/>
              </a:buClr>
              <a:buSzPct val="100000"/>
            </a:pPr>
            <a:fld id="{E728E9C0-4AC7-4BCF-AB71-873E339F7DFB}" type="slidenum">
              <a:rPr lang="en-US"/>
              <a:pPr algn="ctr" eaLnBrk="0" hangingPunct="0">
                <a:buClr>
                  <a:srgbClr val="008000"/>
                </a:buClr>
                <a:buSzPct val="100000"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D5605-8CF5-4743-9056-75150E11445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D5605-8CF5-4743-9056-75150E1144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Knowing and understanding these differences at a specific level, and identifying what a new guest or prospect wants confer a competitive advantage.</a:t>
            </a:r>
            <a:endParaRPr lang="sv-S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-32" y="-24"/>
            <a:ext cx="9144032" cy="6858000"/>
            <a:chOff x="-32" y="-24"/>
            <a:chExt cx="9144032" cy="6858000"/>
          </a:xfrm>
        </p:grpSpPr>
        <p:pic>
          <p:nvPicPr>
            <p:cNvPr id="8" name="Picture 7" descr="C:\Users\Johanna\AppData\Local\Microsoft\Windows\Temporary Internet Files\Content.IE5\VCSDZBGH\MPj04387270000[1].jpg"/>
            <p:cNvPicPr>
              <a:picLocks noChangeAspect="1"/>
            </p:cNvPicPr>
            <p:nvPr/>
          </p:nvPicPr>
          <p:blipFill>
            <a:blip r:embed="rId2" cstate="print">
              <a:lum bright="90000" contrast="-70000"/>
            </a:blip>
            <a:srcRect/>
            <a:stretch>
              <a:fillRect/>
            </a:stretch>
          </p:blipFill>
          <p:spPr bwMode="auto">
            <a:xfrm>
              <a:off x="-32" y="-2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C:\Users\Johanna\AppData\Local\Microsoft\Windows\Temporary Internet Files\Content.IE5\8TU6PWUB\MPj04387460000[1]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70000"/>
            </a:blip>
            <a:srcRect/>
            <a:stretch>
              <a:fillRect/>
            </a:stretch>
          </p:blipFill>
          <p:spPr bwMode="auto">
            <a:xfrm>
              <a:off x="2428860" y="791550"/>
              <a:ext cx="4389120" cy="585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0" y="0"/>
              <a:ext cx="9144000" cy="785794"/>
            </a:xfrm>
            <a:prstGeom prst="rect">
              <a:avLst/>
            </a:prstGeom>
            <a:gradFill flip="none" rotWithShape="1">
              <a:gsLst>
                <a:gs pos="0">
                  <a:srgbClr val="FF6600"/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0" descr="C:\Users\Johanna\AppData\Local\Microsoft\Windows\Temporary Internet Files\Content.IE5\8TU6PWUB\MPj04387460000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142844" y="55988"/>
              <a:ext cx="493776" cy="65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ZenInSight Ltd</a:t>
            </a:r>
          </a:p>
          <a:p>
            <a:r>
              <a:rPr lang="sv-SE" dirty="0" smtClean="0"/>
              <a:t>Golfv. 10,, 182 31 Danderyd, Sweden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91E6-8BA8-4DB4-9C61-42872DAB3D9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71472" y="285728"/>
            <a:ext cx="392909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>
                <a:solidFill>
                  <a:schemeClr val="accent3">
                    <a:lumMod val="75000"/>
                  </a:schemeClr>
                </a:solidFill>
              </a:rPr>
              <a:t>Z</a:t>
            </a:r>
            <a:r>
              <a:rPr lang="sv-SE" sz="1600" dirty="0" smtClean="0">
                <a:solidFill>
                  <a:schemeClr val="accent3">
                    <a:lumMod val="75000"/>
                  </a:schemeClr>
                </a:solidFill>
              </a:rPr>
              <a:t>en</a:t>
            </a:r>
            <a:r>
              <a:rPr lang="sv-SE" sz="1800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sv-SE" sz="1600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sv-SE" sz="1800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sv-SE" sz="1600" dirty="0" smtClean="0">
                <a:solidFill>
                  <a:schemeClr val="accent3">
                    <a:lumMod val="75000"/>
                  </a:schemeClr>
                </a:solidFill>
              </a:rPr>
              <a:t>ight</a:t>
            </a:r>
          </a:p>
          <a:p>
            <a:r>
              <a:rPr lang="sv-SE" sz="1050" i="1" dirty="0" smtClean="0">
                <a:solidFill>
                  <a:schemeClr val="accent3">
                    <a:lumMod val="75000"/>
                  </a:schemeClr>
                </a:solidFill>
              </a:rPr>
              <a:t>Fused Research</a:t>
            </a:r>
            <a:endParaRPr lang="sv-SE" sz="105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6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23D857-2DE5-4965-8AB0-7AAA78EF8F40}" type="datetime1">
              <a:rPr lang="sv-SE" smtClean="0"/>
              <a:pPr/>
              <a:t>2010-03-03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ZenInSight Ltd. johanna.fyrbjork@zeninsight.org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91E6-8BA8-4DB4-9C61-42872DAB3D9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4A8EE-DA4D-434C-829F-435F4EABA286}" type="datetime1">
              <a:rPr lang="sv-SE" smtClean="0"/>
              <a:pPr/>
              <a:t>2010-03-03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ZenInSight Ltd. johanna.fyrbjork@zeninsight.org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91E6-8BA8-4DB4-9C61-42872DAB3D9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1628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42291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2291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FE22F-F4CE-4B66-9C14-9F0522DD3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8E087-50AA-4ADE-87AA-AC032079E8C7}" type="datetime1">
              <a:rPr lang="sv-SE" smtClean="0"/>
              <a:pPr/>
              <a:t>2010-03-03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ZenInSight Ltd. johanna.fyrbjork@zeninsight.org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91E6-8BA8-4DB4-9C61-42872DAB3D9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FE510E-FAB5-4739-9F99-1DDBA5FA6180}" type="datetime1">
              <a:rPr lang="sv-SE" smtClean="0"/>
              <a:pPr/>
              <a:t>2010-03-03</a:t>
            </a:fld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91E6-8BA8-4DB4-9C61-42872DAB3D9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91E6-8BA8-4DB4-9C61-42872DAB3D9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91E6-8BA8-4DB4-9C61-42872DAB3D9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32" y="-24"/>
            <a:ext cx="9144032" cy="6858000"/>
            <a:chOff x="-32" y="-24"/>
            <a:chExt cx="9144032" cy="6858000"/>
          </a:xfrm>
        </p:grpSpPr>
        <p:pic>
          <p:nvPicPr>
            <p:cNvPr id="8" name="Picture 7" descr="C:\Users\Johanna\AppData\Local\Microsoft\Windows\Temporary Internet Files\Content.IE5\VCSDZBGH\MPj04387270000[1].jpg"/>
            <p:cNvPicPr>
              <a:picLocks noChangeAspect="1"/>
            </p:cNvPicPr>
            <p:nvPr/>
          </p:nvPicPr>
          <p:blipFill>
            <a:blip r:embed="rId2" cstate="print">
              <a:lum bright="90000" contrast="-70000"/>
            </a:blip>
            <a:srcRect/>
            <a:stretch>
              <a:fillRect/>
            </a:stretch>
          </p:blipFill>
          <p:spPr bwMode="auto">
            <a:xfrm>
              <a:off x="-32" y="-2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0" y="0"/>
              <a:ext cx="9144000" cy="785794"/>
            </a:xfrm>
            <a:prstGeom prst="rect">
              <a:avLst/>
            </a:prstGeom>
            <a:gradFill flip="none" rotWithShape="1">
              <a:gsLst>
                <a:gs pos="0">
                  <a:srgbClr val="FF6600"/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Picture 9" descr="C:\Users\Johanna\AppData\Local\Microsoft\Windows\Temporary Internet Files\Content.IE5\8TU6PWUB\MPj04387460000[1]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142844" y="55988"/>
              <a:ext cx="493776" cy="65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 pitchFamily="2" charset="2"/>
              <a:buChar char="q"/>
              <a:defRPr/>
            </a:lvl1pPr>
            <a:lvl2pPr>
              <a:buSzPct val="70000"/>
              <a:buFont typeface="Wingdings" pitchFamily="2" charset="2"/>
              <a:buChar char="q"/>
              <a:defRPr/>
            </a:lvl2pPr>
            <a:lvl3pPr>
              <a:buSzPct val="70000"/>
              <a:buFont typeface="Wingdings" pitchFamily="2" charset="2"/>
              <a:buChar char="q"/>
              <a:defRPr/>
            </a:lvl3pPr>
            <a:lvl4pPr>
              <a:buSzPct val="70000"/>
              <a:buFont typeface="Wingdings" pitchFamily="2" charset="2"/>
              <a:buChar char="q"/>
              <a:defRPr/>
            </a:lvl4pPr>
            <a:lvl5pPr>
              <a:buSzPct val="70000"/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ZenInSight Ltd</a:t>
            </a:r>
          </a:p>
          <a:p>
            <a:r>
              <a:rPr lang="sv-SE" dirty="0" smtClean="0"/>
              <a:t>Golfv. 10,, 182 31 Danderyd, Sweden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91E6-8BA8-4DB4-9C61-42872DAB3D9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000116"/>
            <a:ext cx="8229600" cy="785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71472" y="285728"/>
            <a:ext cx="392909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>
                <a:solidFill>
                  <a:schemeClr val="accent3">
                    <a:lumMod val="75000"/>
                  </a:schemeClr>
                </a:solidFill>
              </a:rPr>
              <a:t>Z</a:t>
            </a:r>
            <a:r>
              <a:rPr lang="sv-SE" sz="1600" dirty="0" smtClean="0">
                <a:solidFill>
                  <a:schemeClr val="accent3">
                    <a:lumMod val="75000"/>
                  </a:schemeClr>
                </a:solidFill>
              </a:rPr>
              <a:t>en</a:t>
            </a:r>
            <a:r>
              <a:rPr lang="sv-SE" sz="1800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sv-SE" sz="1600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sv-SE" sz="1800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sv-SE" sz="1600" dirty="0" smtClean="0">
                <a:solidFill>
                  <a:schemeClr val="accent3">
                    <a:lumMod val="75000"/>
                  </a:schemeClr>
                </a:solidFill>
              </a:rPr>
              <a:t>ight</a:t>
            </a:r>
          </a:p>
          <a:p>
            <a:r>
              <a:rPr lang="sv-SE" sz="1050" i="1" dirty="0" smtClean="0">
                <a:solidFill>
                  <a:schemeClr val="accent3">
                    <a:lumMod val="75000"/>
                  </a:schemeClr>
                </a:solidFill>
              </a:rPr>
              <a:t>Fused Research</a:t>
            </a:r>
            <a:endParaRPr lang="sv-SE" sz="105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43314"/>
            <a:ext cx="7772400" cy="785818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2914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ZenInSight Ltd </a:t>
            </a:r>
          </a:p>
          <a:p>
            <a:r>
              <a:rPr lang="sv-SE" dirty="0" smtClean="0"/>
              <a:t>Golfv. 10, 182 31 Danderyd, Sweden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91E6-8BA8-4DB4-9C61-42872DAB3D9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/>
        </p:nvGrpSpPr>
        <p:grpSpPr>
          <a:xfrm>
            <a:off x="-32" y="-24"/>
            <a:ext cx="9144032" cy="6858000"/>
            <a:chOff x="-32" y="-24"/>
            <a:chExt cx="9144032" cy="6858000"/>
          </a:xfrm>
        </p:grpSpPr>
        <p:pic>
          <p:nvPicPr>
            <p:cNvPr id="9" name="Picture 8" descr="C:\Users\Johanna\AppData\Local\Microsoft\Windows\Temporary Internet Files\Content.IE5\VCSDZBGH\MPj04387270000[1].jpg"/>
            <p:cNvPicPr>
              <a:picLocks noChangeAspect="1"/>
            </p:cNvPicPr>
            <p:nvPr/>
          </p:nvPicPr>
          <p:blipFill>
            <a:blip r:embed="rId2" cstate="print">
              <a:lum bright="90000" contrast="-70000"/>
            </a:blip>
            <a:srcRect/>
            <a:stretch>
              <a:fillRect/>
            </a:stretch>
          </p:blipFill>
          <p:spPr bwMode="auto">
            <a:xfrm>
              <a:off x="-32" y="-2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0" y="0"/>
              <a:ext cx="9144000" cy="785794"/>
            </a:xfrm>
            <a:prstGeom prst="rect">
              <a:avLst/>
            </a:prstGeom>
            <a:gradFill flip="none" rotWithShape="1">
              <a:gsLst>
                <a:gs pos="0">
                  <a:srgbClr val="FF6600"/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0" descr="C:\Users\Johanna\AppData\Local\Microsoft\Windows\Temporary Internet Files\Content.IE5\8TU6PWUB\MPj04387460000[1]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142844" y="55988"/>
              <a:ext cx="493776" cy="65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16"/>
            <a:ext cx="8229600" cy="785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845"/>
            <a:ext cx="4038600" cy="4340237"/>
          </a:xfrm>
        </p:spPr>
        <p:txBody>
          <a:bodyPr/>
          <a:lstStyle>
            <a:lvl1pPr>
              <a:buSzPct val="60000"/>
              <a:buFont typeface="Wingdings" pitchFamily="2" charset="2"/>
              <a:buChar char="q"/>
              <a:defRPr sz="2800"/>
            </a:lvl1pPr>
            <a:lvl2pPr>
              <a:buSzPct val="60000"/>
              <a:buFont typeface="Wingdings" pitchFamily="2" charset="2"/>
              <a:buChar char="q"/>
              <a:defRPr sz="2400"/>
            </a:lvl2pPr>
            <a:lvl3pPr>
              <a:buSzPct val="60000"/>
              <a:buFont typeface="Wingdings" pitchFamily="2" charset="2"/>
              <a:buChar char="q"/>
              <a:defRPr sz="2000"/>
            </a:lvl3pPr>
            <a:lvl4pPr>
              <a:buSzPct val="60000"/>
              <a:buFont typeface="Wingdings" pitchFamily="2" charset="2"/>
              <a:buChar char="q"/>
              <a:defRPr sz="1800"/>
            </a:lvl4pPr>
            <a:lvl5pPr>
              <a:buSzPct val="60000"/>
              <a:buFont typeface="Wingdings" pitchFamily="2" charset="2"/>
              <a:buChar char="q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45"/>
            <a:ext cx="4038600" cy="4340237"/>
          </a:xfrm>
        </p:spPr>
        <p:txBody>
          <a:bodyPr/>
          <a:lstStyle>
            <a:lvl1pPr>
              <a:buSzPct val="60000"/>
              <a:buFont typeface="Wingdings" pitchFamily="2" charset="2"/>
              <a:buChar char="q"/>
              <a:defRPr sz="2800"/>
            </a:lvl1pPr>
            <a:lvl2pPr>
              <a:buSzPct val="60000"/>
              <a:buFont typeface="Wingdings" pitchFamily="2" charset="2"/>
              <a:buChar char="q"/>
              <a:defRPr sz="2400"/>
            </a:lvl2pPr>
            <a:lvl3pPr>
              <a:buSzPct val="60000"/>
              <a:buFont typeface="Wingdings" pitchFamily="2" charset="2"/>
              <a:buChar char="q"/>
              <a:defRPr sz="2000"/>
            </a:lvl3pPr>
            <a:lvl4pPr>
              <a:buSzPct val="60000"/>
              <a:buFont typeface="Wingdings" pitchFamily="2" charset="2"/>
              <a:buChar char="q"/>
              <a:defRPr sz="1800"/>
            </a:lvl4pPr>
            <a:lvl5pPr>
              <a:buSzPct val="60000"/>
              <a:buFont typeface="Wingdings" pitchFamily="2" charset="2"/>
              <a:buChar char="q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ZenInSight Ltd</a:t>
            </a:r>
          </a:p>
          <a:p>
            <a:r>
              <a:rPr lang="sv-SE" dirty="0" smtClean="0"/>
              <a:t>Golfv. 10, 182 31 Danderyd, Sweden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91E6-8BA8-4DB4-9C61-42872DAB3D9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71472" y="285728"/>
            <a:ext cx="392909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>
                <a:solidFill>
                  <a:schemeClr val="accent3">
                    <a:lumMod val="75000"/>
                  </a:schemeClr>
                </a:solidFill>
              </a:rPr>
              <a:t>Z</a:t>
            </a:r>
            <a:r>
              <a:rPr lang="sv-SE" sz="1600" dirty="0" smtClean="0">
                <a:solidFill>
                  <a:schemeClr val="accent3">
                    <a:lumMod val="75000"/>
                  </a:schemeClr>
                </a:solidFill>
              </a:rPr>
              <a:t>en</a:t>
            </a:r>
            <a:r>
              <a:rPr lang="sv-SE" sz="1800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sv-SE" sz="1600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sv-SE" sz="1800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sv-SE" sz="1600" dirty="0" smtClean="0">
                <a:solidFill>
                  <a:schemeClr val="accent3">
                    <a:lumMod val="75000"/>
                  </a:schemeClr>
                </a:solidFill>
              </a:rPr>
              <a:t>ight</a:t>
            </a:r>
          </a:p>
          <a:p>
            <a:r>
              <a:rPr lang="sv-SE" sz="1050" i="1" dirty="0" smtClean="0">
                <a:solidFill>
                  <a:schemeClr val="accent3">
                    <a:lumMod val="75000"/>
                  </a:schemeClr>
                </a:solidFill>
              </a:rPr>
              <a:t>Fused Research</a:t>
            </a:r>
            <a:endParaRPr lang="sv-SE" sz="105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31F820-81B2-471E-B205-B4DCFCF1F54D}" type="datetimeFigureOut">
              <a:rPr lang="sv-SE" smtClean="0"/>
              <a:pPr/>
              <a:t>2010-03-03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91E6-8BA8-4DB4-9C61-42872DAB3D9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32" y="-24"/>
            <a:ext cx="9144032" cy="6858000"/>
            <a:chOff x="-32" y="-24"/>
            <a:chExt cx="9144032" cy="6858000"/>
          </a:xfrm>
        </p:grpSpPr>
        <p:pic>
          <p:nvPicPr>
            <p:cNvPr id="8" name="Picture 7" descr="C:\Users\Johanna\AppData\Local\Microsoft\Windows\Temporary Internet Files\Content.IE5\VCSDZBGH\MPj04387270000[1].jpg"/>
            <p:cNvPicPr>
              <a:picLocks noChangeAspect="1"/>
            </p:cNvPicPr>
            <p:nvPr/>
          </p:nvPicPr>
          <p:blipFill>
            <a:blip r:embed="rId2" cstate="print">
              <a:lum bright="90000" contrast="-70000"/>
            </a:blip>
            <a:srcRect/>
            <a:stretch>
              <a:fillRect/>
            </a:stretch>
          </p:blipFill>
          <p:spPr bwMode="auto">
            <a:xfrm>
              <a:off x="-32" y="-2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0" y="0"/>
              <a:ext cx="9144000" cy="785794"/>
            </a:xfrm>
            <a:prstGeom prst="rect">
              <a:avLst/>
            </a:prstGeom>
            <a:gradFill flip="none" rotWithShape="1">
              <a:gsLst>
                <a:gs pos="0">
                  <a:srgbClr val="FF6600"/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Picture 9" descr="C:\Users\Johanna\AppData\Local\Microsoft\Windows\Temporary Internet Files\Content.IE5\8TU6PWUB\MPj04387460000[1]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142844" y="55988"/>
              <a:ext cx="493776" cy="65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ZenInSight Ltd</a:t>
            </a:r>
          </a:p>
          <a:p>
            <a:r>
              <a:rPr lang="sv-SE" dirty="0" smtClean="0"/>
              <a:t>Golfv. 10, 182 31 Danderyd, Sweden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91E6-8BA8-4DB4-9C61-42872DAB3D9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000116"/>
            <a:ext cx="8229600" cy="785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71472" y="285728"/>
            <a:ext cx="392909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>
                <a:solidFill>
                  <a:schemeClr val="accent3">
                    <a:lumMod val="75000"/>
                  </a:schemeClr>
                </a:solidFill>
              </a:rPr>
              <a:t>Z</a:t>
            </a:r>
            <a:r>
              <a:rPr lang="sv-SE" sz="1600" dirty="0" smtClean="0">
                <a:solidFill>
                  <a:schemeClr val="accent3">
                    <a:lumMod val="75000"/>
                  </a:schemeClr>
                </a:solidFill>
              </a:rPr>
              <a:t>en</a:t>
            </a:r>
            <a:r>
              <a:rPr lang="sv-SE" sz="1800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sv-SE" sz="1600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sv-SE" sz="1800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sv-SE" sz="1600" dirty="0" smtClean="0">
                <a:solidFill>
                  <a:schemeClr val="accent3">
                    <a:lumMod val="75000"/>
                  </a:schemeClr>
                </a:solidFill>
              </a:rPr>
              <a:t>ight</a:t>
            </a:r>
          </a:p>
          <a:p>
            <a:r>
              <a:rPr lang="sv-SE" sz="1050" i="1" dirty="0" smtClean="0">
                <a:solidFill>
                  <a:schemeClr val="accent3">
                    <a:lumMod val="75000"/>
                  </a:schemeClr>
                </a:solidFill>
              </a:rPr>
              <a:t>Fused Research</a:t>
            </a:r>
            <a:endParaRPr lang="sv-SE" sz="105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32" y="-24"/>
            <a:ext cx="9144032" cy="6858000"/>
            <a:chOff x="-32" y="-24"/>
            <a:chExt cx="9144032" cy="6858000"/>
          </a:xfrm>
        </p:grpSpPr>
        <p:pic>
          <p:nvPicPr>
            <p:cNvPr id="6" name="Picture 5" descr="C:\Users\Johanna\AppData\Local\Microsoft\Windows\Temporary Internet Files\Content.IE5\VCSDZBGH\MPj04387270000[1].jpg"/>
            <p:cNvPicPr>
              <a:picLocks noChangeAspect="1"/>
            </p:cNvPicPr>
            <p:nvPr/>
          </p:nvPicPr>
          <p:blipFill>
            <a:blip r:embed="rId2" cstate="print">
              <a:lum bright="90000" contrast="-70000"/>
            </a:blip>
            <a:srcRect/>
            <a:stretch>
              <a:fillRect/>
            </a:stretch>
          </p:blipFill>
          <p:spPr bwMode="auto">
            <a:xfrm>
              <a:off x="-32" y="-2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9144000" cy="785794"/>
            </a:xfrm>
            <a:prstGeom prst="rect">
              <a:avLst/>
            </a:prstGeom>
            <a:gradFill flip="none" rotWithShape="1">
              <a:gsLst>
                <a:gs pos="0">
                  <a:srgbClr val="FF6600"/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8" name="Picture 7" descr="C:\Users\Johanna\AppData\Local\Microsoft\Windows\Temporary Internet Files\Content.IE5\8TU6PWUB\MPj04387460000[1]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142844" y="55988"/>
              <a:ext cx="493776" cy="65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ZenInSight Ltd</a:t>
            </a:r>
          </a:p>
          <a:p>
            <a:r>
              <a:rPr lang="sv-SE" dirty="0" smtClean="0"/>
              <a:t>Golfv. 10, 182 31 Danderyd, Sweden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91E6-8BA8-4DB4-9C61-42872DAB3D9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Box 9"/>
          <p:cNvSpPr txBox="1"/>
          <p:nvPr userDrawn="1"/>
        </p:nvSpPr>
        <p:spPr>
          <a:xfrm>
            <a:off x="571472" y="285728"/>
            <a:ext cx="392909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>
                <a:solidFill>
                  <a:schemeClr val="accent3">
                    <a:lumMod val="75000"/>
                  </a:schemeClr>
                </a:solidFill>
              </a:rPr>
              <a:t>Z</a:t>
            </a:r>
            <a:r>
              <a:rPr lang="sv-SE" sz="1600" dirty="0" smtClean="0">
                <a:solidFill>
                  <a:schemeClr val="accent3">
                    <a:lumMod val="75000"/>
                  </a:schemeClr>
                </a:solidFill>
              </a:rPr>
              <a:t>en</a:t>
            </a:r>
            <a:r>
              <a:rPr lang="sv-SE" sz="1800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sv-SE" sz="1600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sv-SE" sz="1800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sv-SE" sz="1600" dirty="0" smtClean="0">
                <a:solidFill>
                  <a:schemeClr val="accent3">
                    <a:lumMod val="75000"/>
                  </a:schemeClr>
                </a:solidFill>
              </a:rPr>
              <a:t>ight</a:t>
            </a:r>
          </a:p>
          <a:p>
            <a:r>
              <a:rPr lang="sv-SE" sz="1050" i="1" dirty="0" smtClean="0">
                <a:solidFill>
                  <a:schemeClr val="accent3">
                    <a:lumMod val="75000"/>
                  </a:schemeClr>
                </a:solidFill>
              </a:rPr>
              <a:t>Fused Research</a:t>
            </a:r>
            <a:endParaRPr lang="sv-SE" sz="105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87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85926"/>
            <a:ext cx="3008313" cy="43402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ZenInSight Ltd. johanna.fyrbjork@zeninsight.org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91E6-8BA8-4DB4-9C61-42872DAB3D9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/>
        </p:nvGrpSpPr>
        <p:grpSpPr>
          <a:xfrm>
            <a:off x="-32" y="-24"/>
            <a:ext cx="9144032" cy="6858000"/>
            <a:chOff x="-32" y="-24"/>
            <a:chExt cx="9144032" cy="6858000"/>
          </a:xfrm>
        </p:grpSpPr>
        <p:pic>
          <p:nvPicPr>
            <p:cNvPr id="9" name="Picture 8" descr="C:\Users\Johanna\AppData\Local\Microsoft\Windows\Temporary Internet Files\Content.IE5\VCSDZBGH\MPj04387270000[1].jpg"/>
            <p:cNvPicPr>
              <a:picLocks noChangeAspect="1"/>
            </p:cNvPicPr>
            <p:nvPr/>
          </p:nvPicPr>
          <p:blipFill>
            <a:blip r:embed="rId2" cstate="print">
              <a:lum bright="90000" contrast="-70000"/>
            </a:blip>
            <a:srcRect/>
            <a:stretch>
              <a:fillRect/>
            </a:stretch>
          </p:blipFill>
          <p:spPr bwMode="auto">
            <a:xfrm>
              <a:off x="-32" y="-2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0" y="0"/>
              <a:ext cx="9144000" cy="785794"/>
            </a:xfrm>
            <a:prstGeom prst="rect">
              <a:avLst/>
            </a:prstGeom>
            <a:gradFill flip="none" rotWithShape="1">
              <a:gsLst>
                <a:gs pos="0">
                  <a:srgbClr val="FF6600"/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Picture 10" descr="C:\Users\Johanna\AppData\Local\Microsoft\Windows\Temporary Internet Files\Content.IE5\8TU6PWUB\MPj04387460000[1]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142844" y="55988"/>
              <a:ext cx="493776" cy="65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71472" y="447240"/>
              <a:ext cx="3929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>
                  <a:solidFill>
                    <a:schemeClr val="accent3">
                      <a:lumMod val="75000"/>
                    </a:schemeClr>
                  </a:solidFill>
                </a:rPr>
                <a:t>Mind-Scan Technology</a:t>
              </a:r>
              <a:endParaRPr lang="sv-SE" sz="16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ZenInSight Ltd. johanna.fyrbjork@zeninsight.org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91E6-8BA8-4DB4-9C61-42872DAB3D9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32" y="-24"/>
            <a:ext cx="9144032" cy="6858000"/>
            <a:chOff x="-32" y="-24"/>
            <a:chExt cx="9144032" cy="6858000"/>
          </a:xfrm>
        </p:grpSpPr>
        <p:pic>
          <p:nvPicPr>
            <p:cNvPr id="8" name="Picture 7" descr="C:\Users\Johanna\AppData\Local\Microsoft\Windows\Temporary Internet Files\Content.IE5\VCSDZBGH\MPj04387270000[1].jpg"/>
            <p:cNvPicPr>
              <a:picLocks noChangeAspect="1"/>
            </p:cNvPicPr>
            <p:nvPr/>
          </p:nvPicPr>
          <p:blipFill>
            <a:blip r:embed="rId18" cstate="print">
              <a:lum bright="90000" contrast="-70000"/>
            </a:blip>
            <a:srcRect/>
            <a:stretch>
              <a:fillRect/>
            </a:stretch>
          </p:blipFill>
          <p:spPr bwMode="auto">
            <a:xfrm>
              <a:off x="-32" y="-2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0" y="0"/>
              <a:ext cx="9144000" cy="785794"/>
            </a:xfrm>
            <a:prstGeom prst="rect">
              <a:avLst/>
            </a:prstGeom>
            <a:gradFill flip="none" rotWithShape="1">
              <a:gsLst>
                <a:gs pos="0">
                  <a:srgbClr val="FF6600"/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Picture 9" descr="C:\Users\Johanna\AppData\Local\Microsoft\Windows\Temporary Internet Files\Content.IE5\8TU6PWUB\MPj04387460000[1].jpg"/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142844" y="55988"/>
              <a:ext cx="493776" cy="65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71472" y="285728"/>
              <a:ext cx="3929090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800" dirty="0" smtClean="0">
                  <a:solidFill>
                    <a:schemeClr val="accent3">
                      <a:lumMod val="75000"/>
                    </a:schemeClr>
                  </a:solidFill>
                </a:rPr>
                <a:t>Z</a:t>
              </a:r>
              <a:r>
                <a:rPr lang="sv-SE" sz="1600" dirty="0" smtClean="0">
                  <a:solidFill>
                    <a:schemeClr val="accent3">
                      <a:lumMod val="75000"/>
                    </a:schemeClr>
                  </a:solidFill>
                </a:rPr>
                <a:t>en</a:t>
              </a:r>
              <a:r>
                <a:rPr lang="sv-SE" sz="1800" dirty="0" smtClean="0">
                  <a:solidFill>
                    <a:schemeClr val="accent3">
                      <a:lumMod val="75000"/>
                    </a:schemeClr>
                  </a:solidFill>
                </a:rPr>
                <a:t>I</a:t>
              </a:r>
              <a:r>
                <a:rPr lang="sv-SE" sz="1600" dirty="0" smtClean="0">
                  <a:solidFill>
                    <a:schemeClr val="accent3">
                      <a:lumMod val="75000"/>
                    </a:schemeClr>
                  </a:solidFill>
                </a:rPr>
                <a:t>n</a:t>
              </a:r>
              <a:r>
                <a:rPr lang="sv-SE" sz="1800" dirty="0" smtClean="0">
                  <a:solidFill>
                    <a:schemeClr val="accent3">
                      <a:lumMod val="75000"/>
                    </a:schemeClr>
                  </a:solidFill>
                </a:rPr>
                <a:t>S</a:t>
              </a:r>
              <a:r>
                <a:rPr lang="sv-SE" sz="1600" dirty="0" smtClean="0">
                  <a:solidFill>
                    <a:schemeClr val="accent3">
                      <a:lumMod val="75000"/>
                    </a:schemeClr>
                  </a:solidFill>
                </a:rPr>
                <a:t>ight</a:t>
              </a:r>
            </a:p>
            <a:p>
              <a:r>
                <a:rPr lang="sv-SE" sz="1050" i="1" dirty="0" smtClean="0">
                  <a:solidFill>
                    <a:schemeClr val="accent3">
                      <a:lumMod val="75000"/>
                    </a:schemeClr>
                  </a:solidFill>
                </a:rPr>
                <a:t>Fused Research</a:t>
              </a:r>
              <a:endParaRPr lang="sv-SE" sz="1050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7364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smtClean="0"/>
              <a:t>ZenInSight Ltd.</a:t>
            </a:r>
          </a:p>
          <a:p>
            <a:r>
              <a:rPr lang="sv-SE" sz="1000" dirty="0" smtClean="0"/>
              <a:t>Golfv. 10, 182 31 Danderyd, Sweden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591E6-8BA8-4DB4-9C61-42872DAB3D9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76" r:id="rId13"/>
    <p:sldLayoutId id="2147483677" r:id="rId14"/>
    <p:sldLayoutId id="2147483678" r:id="rId15"/>
    <p:sldLayoutId id="2147483679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8.jpeg"/><Relationship Id="rId10" Type="http://schemas.openxmlformats.org/officeDocument/2006/relationships/image" Target="../media/image14.jpeg"/><Relationship Id="rId4" Type="http://schemas.openxmlformats.org/officeDocument/2006/relationships/image" Target="../media/image7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psychological economics of sensory experience: Hotels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“Geography of Senses”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19672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Johanna Fyrbjörk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Howard Moskowitz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Rieko Shofu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Marco Bevolo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David Moskowitz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Alex Gofman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16 Phrases - Combined Into Small Concepts</a:t>
            </a:r>
            <a:br>
              <a:rPr lang="en-US" sz="2800" dirty="0" smtClean="0"/>
            </a:br>
            <a:r>
              <a:rPr lang="en-US" sz="2800" dirty="0" smtClean="0"/>
              <a:t>Four Silos - Four Phrases Each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</p:nvPr>
        </p:nvGraphicFramePr>
        <p:xfrm>
          <a:off x="1142976" y="1928802"/>
          <a:ext cx="6934200" cy="4724385"/>
        </p:xfrm>
        <a:graphic>
          <a:graphicData uri="http://schemas.openxmlformats.org/drawingml/2006/table">
            <a:tbl>
              <a:tblPr/>
              <a:tblGrid>
                <a:gridCol w="6934200"/>
              </a:tblGrid>
              <a:tr h="24496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Silo 1 Feeling/Touch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Rich, lush and soft ... uniquely crafted bed and pillows in your room for a comfortable sleep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65"/>
                    </a:solidFill>
                  </a:tcPr>
                </a:tc>
              </a:tr>
              <a:tr h="233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Natural selected linen and towel with pleasant texture and colors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Rooms equipped with a massage chair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65"/>
                    </a:solidFill>
                  </a:tcPr>
                </a:tc>
              </a:tr>
              <a:tr h="233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Showers have an aromatic steam option to stimulate relaxation ... the ultimate experience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6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Silo 2 Seeing/Sight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Know what to expect inside just by looking at the exterior of the hotel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65"/>
                    </a:solidFill>
                  </a:tcPr>
                </a:tc>
              </a:tr>
              <a:tr h="233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lobby elevator color schemes are carefully selected for peace and comfort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Hotel rooms color schemes carefully selected for peace and comfort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65"/>
                    </a:solidFill>
                  </a:tcPr>
                </a:tc>
              </a:tr>
              <a:tr h="233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Themed hotel restaurant coordinated with the deco of the lobby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6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Silo 3 Smelling/Smell - Fragrance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 lobby, guests welcomed by a pleasant fragrance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65"/>
                    </a:solidFill>
                  </a:tcPr>
                </a:tc>
              </a:tr>
              <a:tr h="233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 rooms equipped with an air purifier that has an aromatic function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Bathroom ambiance included with an aromatic effect for relaxation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65"/>
                    </a:solidFill>
                  </a:tcPr>
                </a:tc>
              </a:tr>
              <a:tr h="233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Hotel features a "Fragrance Bar" ... test many fragrances ... choose best fragrance for your room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6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Silo 4 Hearing/Sound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Unique background music in the lobby developed ... for warm welcoming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65"/>
                    </a:solidFill>
                  </a:tcPr>
                </a:tc>
              </a:tr>
              <a:tr h="233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Unique background music in each room ... for a comfortable sleep and fresh awakening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Sound on demand system in every room ... choose from a variety of music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65"/>
                    </a:solidFill>
                  </a:tcPr>
                </a:tc>
              </a:tr>
              <a:tr h="244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Soundproof room offers quiet stay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83" name="Rectangle 5"/>
          <p:cNvSpPr>
            <a:spLocks noChangeArrowheads="1"/>
          </p:cNvSpPr>
          <p:nvPr/>
        </p:nvSpPr>
        <p:spPr bwMode="auto">
          <a:xfrm>
            <a:off x="1143000" y="4357702"/>
            <a:ext cx="6934200" cy="11430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rgbClr val="008000"/>
              </a:buClr>
              <a:buSzPct val="100000"/>
            </a:pP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Features Make the Guests </a:t>
            </a:r>
            <a:br>
              <a:rPr lang="en-US" sz="3200" dirty="0" smtClean="0"/>
            </a:br>
            <a:r>
              <a:rPr lang="en-US" sz="3200" dirty="0" smtClean="0"/>
              <a:t>More Interested</a:t>
            </a:r>
          </a:p>
        </p:txBody>
      </p:sp>
      <p:pic>
        <p:nvPicPr>
          <p:cNvPr id="6" name="Platshållare för innehåll 5"/>
          <p:cNvPicPr>
            <a:picLocks noChangeAspect="1"/>
          </p:cNvPicPr>
          <p:nvPr/>
        </p:nvPicPr>
        <p:blipFill>
          <a:blip r:embed="rId3" cstate="print"/>
          <a:srcRect l="2100" t="10440" r="31200" b="5760"/>
          <a:stretch>
            <a:fillRect/>
          </a:stretch>
        </p:blipFill>
        <p:spPr bwMode="auto">
          <a:xfrm>
            <a:off x="3581400" y="2187575"/>
            <a:ext cx="5157788" cy="405006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latshållare för text 2"/>
          <p:cNvSpPr txBox="1">
            <a:spLocks/>
          </p:cNvSpPr>
          <p:nvPr/>
        </p:nvSpPr>
        <p:spPr>
          <a:xfrm>
            <a:off x="228600" y="1447800"/>
            <a:ext cx="3352800" cy="4800600"/>
          </a:xfrm>
          <a:prstGeom prst="rect">
            <a:avLst/>
          </a:prstGeom>
        </p:spPr>
        <p:txBody>
          <a:bodyPr/>
          <a:lstStyle/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endParaRPr lang="en-US" b="0" i="0" kern="0" dirty="0">
              <a:latin typeface="+mn-lt"/>
              <a:cs typeface="+mn-cs"/>
            </a:endParaRP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endParaRPr lang="en-US" b="0" i="0" kern="0" dirty="0">
              <a:latin typeface="+mn-lt"/>
              <a:cs typeface="+mn-cs"/>
            </a:endParaRP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r>
              <a:rPr lang="en-US" kern="0" dirty="0" smtClean="0"/>
              <a:t>The</a:t>
            </a:r>
            <a:r>
              <a:rPr lang="en-US" b="0" i="0" kern="0" dirty="0" smtClean="0">
                <a:latin typeface="+mn-lt"/>
                <a:cs typeface="+mn-cs"/>
              </a:rPr>
              <a:t> </a:t>
            </a:r>
            <a:r>
              <a:rPr lang="en-US" b="0" i="0" kern="0" dirty="0">
                <a:latin typeface="+mn-lt"/>
                <a:cs typeface="+mn-cs"/>
              </a:rPr>
              <a:t>data set tells </a:t>
            </a:r>
            <a:r>
              <a:rPr lang="en-US" b="0" i="0" kern="0" dirty="0" smtClean="0">
                <a:latin typeface="+mn-lt"/>
                <a:cs typeface="+mn-cs"/>
              </a:rPr>
              <a:t>us </a:t>
            </a:r>
            <a:r>
              <a:rPr lang="en-US" b="0" i="0" kern="0" dirty="0">
                <a:latin typeface="+mn-lt"/>
                <a:cs typeface="+mn-cs"/>
              </a:rPr>
              <a:t>what people find interesting in the sensory experience of the hotel</a:t>
            </a:r>
            <a:r>
              <a:rPr lang="en-US" b="0" i="0" kern="0" dirty="0" smtClean="0">
                <a:latin typeface="+mn-lt"/>
                <a:cs typeface="+mn-cs"/>
              </a:rPr>
              <a:t>…</a:t>
            </a: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r>
              <a:rPr lang="en-US" b="0" i="0" kern="0" dirty="0" smtClean="0">
                <a:latin typeface="+mn-lt"/>
                <a:cs typeface="+mn-cs"/>
              </a:rPr>
              <a:t>Avoid </a:t>
            </a:r>
            <a:r>
              <a:rPr lang="en-US" b="0" i="0" kern="0" dirty="0">
                <a:latin typeface="+mn-lt"/>
                <a:cs typeface="+mn-cs"/>
              </a:rPr>
              <a:t>the </a:t>
            </a:r>
            <a:r>
              <a:rPr lang="en-US" i="0" kern="0" dirty="0">
                <a:solidFill>
                  <a:srgbClr val="FF0000"/>
                </a:solidFill>
                <a:latin typeface="+mn-lt"/>
                <a:cs typeface="+mn-cs"/>
              </a:rPr>
              <a:t>reds</a:t>
            </a:r>
            <a:r>
              <a:rPr lang="en-US" b="0" i="0" kern="0" dirty="0">
                <a:latin typeface="+mn-lt"/>
                <a:cs typeface="+mn-cs"/>
              </a:rPr>
              <a:t>…any element which has a ‘</a:t>
            </a:r>
            <a:r>
              <a:rPr lang="en-US" i="0" kern="0" dirty="0">
                <a:solidFill>
                  <a:srgbClr val="FF0000"/>
                </a:solidFill>
                <a:latin typeface="+mn-lt"/>
                <a:cs typeface="+mn-cs"/>
              </a:rPr>
              <a:t>red</a:t>
            </a:r>
            <a:r>
              <a:rPr lang="en-US" b="0" i="0" kern="0" dirty="0">
                <a:latin typeface="+mn-lt"/>
                <a:cs typeface="+mn-cs"/>
              </a:rPr>
              <a:t> score’ for a segment is to be avoided because at least one group really dislikes the element</a:t>
            </a:r>
            <a:r>
              <a:rPr lang="en-US" b="0" i="0" kern="0" dirty="0" smtClean="0">
                <a:latin typeface="+mn-lt"/>
                <a:cs typeface="+mn-cs"/>
              </a:rPr>
              <a:t>…</a:t>
            </a: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r>
              <a:rPr lang="en-US" b="0" i="0" kern="0" dirty="0" smtClean="0">
                <a:latin typeface="+mn-lt"/>
                <a:cs typeface="+mn-cs"/>
              </a:rPr>
              <a:t>Go </a:t>
            </a:r>
            <a:r>
              <a:rPr lang="en-US" b="0" i="0" kern="0" dirty="0">
                <a:latin typeface="+mn-lt"/>
                <a:cs typeface="+mn-cs"/>
              </a:rPr>
              <a:t>for </a:t>
            </a:r>
            <a:r>
              <a:rPr lang="en-US" i="0" kern="0" dirty="0" smtClean="0">
                <a:solidFill>
                  <a:srgbClr val="339933"/>
                </a:solidFill>
                <a:latin typeface="+mn-lt"/>
                <a:cs typeface="+mn-cs"/>
              </a:rPr>
              <a:t>greens..</a:t>
            </a:r>
            <a:endParaRPr lang="sv-SE" i="0" kern="0" dirty="0">
              <a:solidFill>
                <a:srgbClr val="339933"/>
              </a:solidFill>
              <a:latin typeface="+mn-lt"/>
              <a:cs typeface="+mn-cs"/>
            </a:endParaRP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endParaRPr lang="sv-SE" b="0" i="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Will the guests pay more?</a:t>
            </a:r>
          </a:p>
        </p:txBody>
      </p:sp>
      <p:sp>
        <p:nvSpPr>
          <p:cNvPr id="8" name="Platshållare för text 2"/>
          <p:cNvSpPr txBox="1">
            <a:spLocks/>
          </p:cNvSpPr>
          <p:nvPr/>
        </p:nvSpPr>
        <p:spPr>
          <a:xfrm>
            <a:off x="228600" y="1600200"/>
            <a:ext cx="3200400" cy="4800600"/>
          </a:xfrm>
          <a:prstGeom prst="rect">
            <a:avLst/>
          </a:prstGeom>
        </p:spPr>
        <p:txBody>
          <a:bodyPr/>
          <a:lstStyle/>
          <a:p>
            <a:pPr marL="231775" indent="-231775" eaLnBrk="0" hangingPunct="0">
              <a:spcBef>
                <a:spcPct val="25000"/>
              </a:spcBef>
              <a:buSzPct val="70000"/>
              <a:buFont typeface="Wingdings" pitchFamily="2" charset="2"/>
              <a:buChar char="q"/>
              <a:defRPr/>
            </a:pPr>
            <a:endParaRPr lang="en-US" b="0" i="0" kern="0" dirty="0">
              <a:latin typeface="+mn-lt"/>
              <a:cs typeface="+mn-cs"/>
            </a:endParaRPr>
          </a:p>
          <a:p>
            <a:pPr marL="231775" indent="-231775" eaLnBrk="0" hangingPunct="0">
              <a:spcBef>
                <a:spcPct val="25000"/>
              </a:spcBef>
              <a:buSzPct val="70000"/>
              <a:buFont typeface="Wingdings" pitchFamily="2" charset="2"/>
              <a:buChar char="q"/>
              <a:defRPr/>
            </a:pPr>
            <a:endParaRPr lang="en-US" b="0" i="0" kern="0" dirty="0">
              <a:latin typeface="+mn-lt"/>
              <a:cs typeface="+mn-cs"/>
            </a:endParaRPr>
          </a:p>
          <a:p>
            <a:pPr marL="231775" indent="-231775" eaLnBrk="0" hangingPunct="0">
              <a:spcBef>
                <a:spcPct val="25000"/>
              </a:spcBef>
              <a:buSzPct val="70000"/>
              <a:buFont typeface="Wingdings" pitchFamily="2" charset="2"/>
              <a:buChar char="q"/>
              <a:defRPr/>
            </a:pPr>
            <a:r>
              <a:rPr lang="en-US" b="0" i="0" kern="0" dirty="0" smtClean="0">
                <a:latin typeface="+mn-lt"/>
                <a:cs typeface="+mn-cs"/>
              </a:rPr>
              <a:t>But…. </a:t>
            </a:r>
            <a:r>
              <a:rPr lang="en-US" b="0" i="0" kern="0" dirty="0">
                <a:latin typeface="+mn-lt"/>
                <a:cs typeface="+mn-cs"/>
              </a:rPr>
              <a:t>will guests pay ‘more’ for these features</a:t>
            </a:r>
            <a:r>
              <a:rPr lang="en-US" b="0" i="0" kern="0" dirty="0" smtClean="0">
                <a:latin typeface="+mn-lt"/>
                <a:cs typeface="+mn-cs"/>
              </a:rPr>
              <a:t>…</a:t>
            </a:r>
          </a:p>
          <a:p>
            <a:pPr marL="231775" indent="-231775" eaLnBrk="0" hangingPunct="0">
              <a:spcBef>
                <a:spcPct val="25000"/>
              </a:spcBef>
              <a:buSzPct val="70000"/>
              <a:buFont typeface="Wingdings" pitchFamily="2" charset="2"/>
              <a:buChar char="q"/>
              <a:defRPr/>
            </a:pPr>
            <a:r>
              <a:rPr lang="en-US" b="0" i="0" kern="0" dirty="0" smtClean="0">
                <a:latin typeface="+mn-lt"/>
                <a:cs typeface="+mn-cs"/>
              </a:rPr>
              <a:t>Table shows </a:t>
            </a:r>
            <a:r>
              <a:rPr lang="en-US" b="0" i="0" kern="0" dirty="0">
                <a:latin typeface="+mn-lt"/>
                <a:cs typeface="+mn-cs"/>
              </a:rPr>
              <a:t>% saying they would pay 20</a:t>
            </a:r>
            <a:r>
              <a:rPr lang="en-US" b="0" i="0" kern="0" dirty="0" smtClean="0">
                <a:latin typeface="+mn-lt"/>
                <a:cs typeface="+mn-cs"/>
              </a:rPr>
              <a:t>% or more for their hotel room to get these features</a:t>
            </a:r>
          </a:p>
          <a:p>
            <a:pPr marL="231775" indent="-231775" eaLnBrk="0" hangingPunct="0">
              <a:spcBef>
                <a:spcPct val="25000"/>
              </a:spcBef>
              <a:buSzPct val="70000"/>
              <a:buFont typeface="Wingdings" pitchFamily="2" charset="2"/>
              <a:buChar char="q"/>
              <a:defRPr/>
            </a:pPr>
            <a:r>
              <a:rPr lang="en-US" b="0" i="0" kern="0" dirty="0" smtClean="0">
                <a:latin typeface="+mn-lt"/>
                <a:cs typeface="+mn-cs"/>
              </a:rPr>
              <a:t>Here is the opportunity</a:t>
            </a:r>
          </a:p>
          <a:p>
            <a:pPr marL="231775" indent="-231775" eaLnBrk="0" hangingPunct="0">
              <a:spcBef>
                <a:spcPct val="25000"/>
              </a:spcBef>
              <a:buSzPct val="70000"/>
              <a:buFont typeface="Wingdings" pitchFamily="2" charset="2"/>
              <a:buChar char="q"/>
              <a:defRPr/>
            </a:pPr>
            <a:r>
              <a:rPr lang="en-US" b="0" i="0" kern="0" dirty="0" smtClean="0">
                <a:latin typeface="+mn-lt"/>
                <a:cs typeface="+mn-cs"/>
              </a:rPr>
              <a:t>Look for the greens on the right side</a:t>
            </a:r>
            <a:endParaRPr lang="sv-SE" b="0" i="0" kern="0" dirty="0">
              <a:latin typeface="+mn-lt"/>
              <a:cs typeface="+mn-cs"/>
            </a:endParaRPr>
          </a:p>
          <a:p>
            <a:pPr marL="231775" indent="-231775" eaLnBrk="0" hangingPunct="0">
              <a:spcBef>
                <a:spcPct val="25000"/>
              </a:spcBef>
              <a:buSzPct val="70000"/>
              <a:buFont typeface="Wingdings" pitchFamily="2" charset="2"/>
              <a:buChar char="q"/>
              <a:defRPr/>
            </a:pPr>
            <a:endParaRPr lang="sv-SE" sz="1600" b="0" i="0" kern="0" dirty="0">
              <a:latin typeface="+mn-lt"/>
              <a:cs typeface="+mn-cs"/>
            </a:endParaRPr>
          </a:p>
        </p:txBody>
      </p:sp>
      <p:pic>
        <p:nvPicPr>
          <p:cNvPr id="9" name="Platshållare för innehåll 7"/>
          <p:cNvPicPr>
            <a:picLocks/>
          </p:cNvPicPr>
          <p:nvPr/>
        </p:nvPicPr>
        <p:blipFill>
          <a:blip r:embed="rId3" cstate="print"/>
          <a:srcRect l="2100" t="9959" r="24976" b="6720"/>
          <a:stretch>
            <a:fillRect/>
          </a:stretch>
        </p:blipFill>
        <p:spPr bwMode="auto">
          <a:xfrm>
            <a:off x="3505200" y="1676400"/>
            <a:ext cx="5219700" cy="41529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000116"/>
            <a:ext cx="8643998" cy="785810"/>
          </a:xfrm>
        </p:spPr>
        <p:txBody>
          <a:bodyPr>
            <a:noAutofit/>
          </a:bodyPr>
          <a:lstStyle/>
          <a:p>
            <a:r>
              <a:rPr lang="en-US" sz="3200" dirty="0" smtClean="0"/>
              <a:t>Finding Mindsets to customize Messages</a:t>
            </a:r>
          </a:p>
        </p:txBody>
      </p:sp>
      <p:sp>
        <p:nvSpPr>
          <p:cNvPr id="6" name="Platshållare för text 2"/>
          <p:cNvSpPr txBox="1">
            <a:spLocks/>
          </p:cNvSpPr>
          <p:nvPr/>
        </p:nvSpPr>
        <p:spPr>
          <a:xfrm>
            <a:off x="228600" y="1447800"/>
            <a:ext cx="3200400" cy="4800600"/>
          </a:xfrm>
          <a:prstGeom prst="rect">
            <a:avLst/>
          </a:prstGeom>
        </p:spPr>
        <p:txBody>
          <a:bodyPr/>
          <a:lstStyle/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endParaRPr lang="en-US" b="0" i="0" kern="0" dirty="0">
              <a:latin typeface="+mn-lt"/>
              <a:cs typeface="+mn-cs"/>
            </a:endParaRP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endParaRPr lang="en-US" b="0" i="0" kern="0" dirty="0">
              <a:latin typeface="+mn-lt"/>
              <a:cs typeface="+mn-cs"/>
            </a:endParaRP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endParaRPr lang="en-US" b="0" i="0" kern="0" dirty="0">
              <a:latin typeface="+mn-lt"/>
              <a:cs typeface="+mn-cs"/>
            </a:endParaRP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r>
              <a:rPr lang="en-US" b="0" i="0" kern="0" dirty="0">
                <a:latin typeface="+mn-lt"/>
                <a:cs typeface="+mn-cs"/>
              </a:rPr>
              <a:t>When creating mind-sets </a:t>
            </a:r>
            <a:r>
              <a:rPr lang="en-US" b="0" i="0" kern="0" dirty="0" smtClean="0">
                <a:latin typeface="+mn-lt"/>
                <a:cs typeface="+mn-cs"/>
              </a:rPr>
              <a:t>the data shows how to tailor the message</a:t>
            </a: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r>
              <a:rPr lang="en-US" b="0" i="0" kern="0" dirty="0" smtClean="0">
                <a:latin typeface="+mn-lt"/>
                <a:cs typeface="+mn-cs"/>
              </a:rPr>
              <a:t>When knowing or more easily being able to discover prospect’s mind set, one can </a:t>
            </a:r>
            <a:r>
              <a:rPr lang="en-US" b="0" i="0" kern="0" dirty="0">
                <a:latin typeface="+mn-lt"/>
                <a:cs typeface="+mn-cs"/>
              </a:rPr>
              <a:t>offer the right “sensory components“ to the right person</a:t>
            </a:r>
            <a:r>
              <a:rPr lang="en-US" b="0" i="0" kern="0" dirty="0" smtClean="0">
                <a:latin typeface="+mn-lt"/>
                <a:cs typeface="+mn-cs"/>
              </a:rPr>
              <a:t>.</a:t>
            </a: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r>
              <a:rPr lang="en-US" kern="0" dirty="0" smtClean="0"/>
              <a:t>Again…avoid the </a:t>
            </a:r>
            <a:r>
              <a:rPr lang="en-US" kern="0" dirty="0" smtClean="0">
                <a:solidFill>
                  <a:srgbClr val="FF0000"/>
                </a:solidFill>
              </a:rPr>
              <a:t>reds</a:t>
            </a:r>
            <a:r>
              <a:rPr lang="en-US" kern="0" dirty="0" smtClean="0"/>
              <a:t>…</a:t>
            </a:r>
            <a:endParaRPr lang="en-US" b="0" i="0" kern="0" dirty="0">
              <a:latin typeface="+mn-lt"/>
              <a:cs typeface="+mn-cs"/>
            </a:endParaRP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endParaRPr lang="en-US" b="0" i="0" kern="0" dirty="0">
              <a:latin typeface="+mn-lt"/>
              <a:cs typeface="+mn-cs"/>
            </a:endParaRP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 cstate="print"/>
          <a:srcRect l="2734" t="5469" r="35156" b="20215"/>
          <a:stretch>
            <a:fillRect/>
          </a:stretch>
        </p:blipFill>
        <p:spPr bwMode="auto">
          <a:xfrm>
            <a:off x="3657600" y="1744754"/>
            <a:ext cx="5219700" cy="468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/>
          <p:cNvSpPr txBox="1">
            <a:spLocks/>
          </p:cNvSpPr>
          <p:nvPr/>
        </p:nvSpPr>
        <p:spPr>
          <a:xfrm>
            <a:off x="228600" y="1447800"/>
            <a:ext cx="2819400" cy="4800600"/>
          </a:xfrm>
          <a:prstGeom prst="rect">
            <a:avLst/>
          </a:prstGeom>
        </p:spPr>
        <p:txBody>
          <a:bodyPr/>
          <a:lstStyle/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endParaRPr lang="en-US" b="0" i="0" kern="0" dirty="0">
              <a:latin typeface="+mn-lt"/>
              <a:cs typeface="+mn-cs"/>
            </a:endParaRP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endParaRPr lang="en-US" b="0" i="0" kern="0" dirty="0">
              <a:latin typeface="+mn-lt"/>
              <a:cs typeface="+mn-cs"/>
            </a:endParaRP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endParaRPr lang="en-US" b="0" i="0" kern="0" dirty="0">
              <a:latin typeface="+mn-lt"/>
              <a:cs typeface="+mn-cs"/>
            </a:endParaRP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r>
              <a:rPr lang="en-US" b="0" i="0" kern="0" dirty="0">
                <a:latin typeface="+mn-lt"/>
                <a:cs typeface="+mn-cs"/>
              </a:rPr>
              <a:t>Now </a:t>
            </a:r>
            <a:r>
              <a:rPr lang="en-US" b="0" i="0" kern="0" dirty="0" smtClean="0">
                <a:latin typeface="+mn-lt"/>
                <a:cs typeface="+mn-cs"/>
              </a:rPr>
              <a:t>… </a:t>
            </a:r>
            <a:r>
              <a:rPr lang="en-US" b="0" i="0" kern="0" dirty="0">
                <a:latin typeface="+mn-lt"/>
                <a:cs typeface="+mn-cs"/>
              </a:rPr>
              <a:t>really please some of </a:t>
            </a:r>
            <a:r>
              <a:rPr lang="en-US" b="0" i="0" kern="0" dirty="0" smtClean="0">
                <a:latin typeface="+mn-lt"/>
                <a:cs typeface="+mn-cs"/>
              </a:rPr>
              <a:t>the guests</a:t>
            </a: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r>
              <a:rPr lang="en-US" b="0" i="0" kern="0" dirty="0" smtClean="0">
                <a:latin typeface="+mn-lt"/>
                <a:cs typeface="+mn-cs"/>
              </a:rPr>
              <a:t>Give </a:t>
            </a:r>
            <a:r>
              <a:rPr lang="en-US" b="0" i="0" kern="0" dirty="0">
                <a:latin typeface="+mn-lt"/>
                <a:cs typeface="+mn-cs"/>
              </a:rPr>
              <a:t>them the ‘right sensory components’ </a:t>
            </a:r>
            <a:endParaRPr lang="en-US" b="0" i="0" kern="0" dirty="0" smtClean="0">
              <a:latin typeface="+mn-lt"/>
              <a:cs typeface="+mn-cs"/>
            </a:endParaRP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r>
              <a:rPr lang="en-US" b="0" i="0" kern="0" dirty="0" smtClean="0">
                <a:latin typeface="+mn-lt"/>
                <a:cs typeface="+mn-cs"/>
              </a:rPr>
              <a:t>And.. Of Course …tell them in the marketing materials  </a:t>
            </a:r>
            <a:endParaRPr lang="sv-SE" b="0" i="0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endParaRPr lang="sv-SE" b="0" i="0" kern="0" dirty="0">
              <a:latin typeface="+mn-lt"/>
              <a:cs typeface="+mn-cs"/>
            </a:endParaRPr>
          </a:p>
        </p:txBody>
      </p:sp>
      <p:pic>
        <p:nvPicPr>
          <p:cNvPr id="9" name="Platshållare för innehåll 5"/>
          <p:cNvPicPr>
            <a:picLocks noChangeAspect="1"/>
          </p:cNvPicPr>
          <p:nvPr/>
        </p:nvPicPr>
        <p:blipFill>
          <a:blip r:embed="rId3" cstate="print"/>
          <a:srcRect l="2100" t="6360" r="18825" b="24120"/>
          <a:stretch>
            <a:fillRect/>
          </a:stretch>
        </p:blipFill>
        <p:spPr bwMode="auto">
          <a:xfrm>
            <a:off x="3048001" y="2514600"/>
            <a:ext cx="5715000" cy="314084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Mindsets to customize 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latshållare för innehåll 5" descr="hotel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10100" y="2259013"/>
            <a:ext cx="4229100" cy="317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562" name="Rubrik 1"/>
          <p:cNvSpPr>
            <a:spLocks noGrp="1"/>
          </p:cNvSpPr>
          <p:nvPr>
            <p:ph type="title"/>
          </p:nvPr>
        </p:nvSpPr>
        <p:spPr>
          <a:xfrm>
            <a:off x="1066800" y="1109650"/>
            <a:ext cx="7162800" cy="533400"/>
          </a:xfrm>
        </p:spPr>
        <p:txBody>
          <a:bodyPr>
            <a:noAutofit/>
          </a:bodyPr>
          <a:lstStyle/>
          <a:p>
            <a:r>
              <a:rPr lang="sv-SE" dirty="0" smtClean="0"/>
              <a:t>Scratch Test for Mind-Typing</a:t>
            </a:r>
          </a:p>
        </p:txBody>
      </p:sp>
      <p:sp>
        <p:nvSpPr>
          <p:cNvPr id="21" name="Platshållare för text 2"/>
          <p:cNvSpPr txBox="1">
            <a:spLocks/>
          </p:cNvSpPr>
          <p:nvPr/>
        </p:nvSpPr>
        <p:spPr bwMode="auto">
          <a:xfrm>
            <a:off x="228600" y="1447800"/>
            <a:ext cx="4229100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endParaRPr lang="en-US" b="0" i="0" kern="0" dirty="0">
              <a:latin typeface="+mn-lt"/>
              <a:cs typeface="+mn-cs"/>
            </a:endParaRP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endParaRPr lang="en-US" b="0" i="0" kern="0" dirty="0">
              <a:latin typeface="+mn-lt"/>
              <a:cs typeface="+mn-cs"/>
            </a:endParaRP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r>
              <a:rPr lang="en-US" b="0" i="0" kern="0" dirty="0">
                <a:latin typeface="+mn-lt"/>
                <a:cs typeface="+mn-cs"/>
              </a:rPr>
              <a:t>Knowing how a guest or guest prospect rates interest in three sensory experiences gives </a:t>
            </a:r>
            <a:r>
              <a:rPr lang="en-US" b="0" i="0" kern="0" dirty="0" smtClean="0">
                <a:latin typeface="+mn-lt"/>
                <a:cs typeface="+mn-cs"/>
              </a:rPr>
              <a:t>better </a:t>
            </a:r>
            <a:r>
              <a:rPr lang="en-US" b="0" i="0" kern="0" dirty="0">
                <a:latin typeface="+mn-lt"/>
                <a:cs typeface="+mn-cs"/>
              </a:rPr>
              <a:t>odds of knowing the </a:t>
            </a:r>
            <a:r>
              <a:rPr lang="en-US" b="0" i="0" kern="0" dirty="0" smtClean="0">
                <a:latin typeface="+mn-lt"/>
                <a:cs typeface="+mn-cs"/>
              </a:rPr>
              <a:t>mindset </a:t>
            </a:r>
            <a:r>
              <a:rPr lang="en-US" b="0" i="0" kern="0" dirty="0">
                <a:latin typeface="+mn-lt"/>
                <a:cs typeface="+mn-cs"/>
              </a:rPr>
              <a:t>segment to which the guest will belong. That knowledge tells </a:t>
            </a:r>
            <a:r>
              <a:rPr lang="en-US" b="0" i="0" kern="0" dirty="0" smtClean="0">
                <a:latin typeface="+mn-lt"/>
                <a:cs typeface="+mn-cs"/>
              </a:rPr>
              <a:t>what </a:t>
            </a:r>
            <a:r>
              <a:rPr lang="en-US" b="0" i="0" kern="0" dirty="0">
                <a:latin typeface="+mn-lt"/>
                <a:cs typeface="+mn-cs"/>
              </a:rPr>
              <a:t>you should communicate and offer.  </a:t>
            </a: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r>
              <a:rPr lang="en-US" b="0" i="0" kern="0" dirty="0">
                <a:latin typeface="+mn-lt"/>
                <a:cs typeface="+mn-cs"/>
              </a:rPr>
              <a:t>We use a </a:t>
            </a:r>
            <a:r>
              <a:rPr lang="en-US" b="0" i="0" kern="0" dirty="0" err="1">
                <a:latin typeface="+mn-lt"/>
                <a:cs typeface="+mn-cs"/>
              </a:rPr>
              <a:t>discriminant</a:t>
            </a:r>
            <a:r>
              <a:rPr lang="en-US" b="0" i="0" kern="0" dirty="0">
                <a:latin typeface="+mn-lt"/>
                <a:cs typeface="+mn-cs"/>
              </a:rPr>
              <a:t> function program to selects the limited number of elements needed to ‘classify’ guests and prospect guests.</a:t>
            </a:r>
            <a:endParaRPr lang="sv-SE" b="0" i="0" kern="0" dirty="0">
              <a:latin typeface="+mn-lt"/>
              <a:cs typeface="+mn-cs"/>
            </a:endParaRPr>
          </a:p>
          <a:p>
            <a:pPr marL="231775" indent="-231775" eaLnBrk="0" hangingPunct="0">
              <a:spcBef>
                <a:spcPct val="25000"/>
              </a:spcBef>
              <a:buSzPct val="75000"/>
              <a:buFont typeface="Wingdings" pitchFamily="2" charset="2"/>
              <a:buChar char="q"/>
              <a:defRPr/>
            </a:pPr>
            <a:endParaRPr lang="sv-SE" b="0" i="0" kern="0" dirty="0">
              <a:latin typeface="+mn-lt"/>
              <a:cs typeface="+mn-cs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4867275" y="3038475"/>
            <a:ext cx="33528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rgbClr val="008000"/>
              </a:buClr>
              <a:buSzPct val="100000"/>
            </a:pPr>
            <a:endParaRPr lang="sv-SE"/>
          </a:p>
        </p:txBody>
      </p:sp>
      <p:sp>
        <p:nvSpPr>
          <p:cNvPr id="66573" name="Rectangle 11"/>
          <p:cNvSpPr>
            <a:spLocks noChangeArrowheads="1"/>
          </p:cNvSpPr>
          <p:nvPr/>
        </p:nvSpPr>
        <p:spPr bwMode="auto">
          <a:xfrm>
            <a:off x="4867275" y="3457575"/>
            <a:ext cx="33528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rgbClr val="008000"/>
              </a:buClr>
              <a:buSzPct val="100000"/>
            </a:pPr>
            <a:endParaRPr lang="sv-SE"/>
          </a:p>
        </p:txBody>
      </p:sp>
      <p:sp>
        <p:nvSpPr>
          <p:cNvPr id="66574" name="Rectangle 11"/>
          <p:cNvSpPr>
            <a:spLocks noChangeArrowheads="1"/>
          </p:cNvSpPr>
          <p:nvPr/>
        </p:nvSpPr>
        <p:spPr bwMode="auto">
          <a:xfrm>
            <a:off x="4867275" y="3886200"/>
            <a:ext cx="33528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rgbClr val="008000"/>
              </a:buClr>
              <a:buSzPct val="100000"/>
            </a:pPr>
            <a:endParaRPr lang="sv-SE"/>
          </a:p>
        </p:txBody>
      </p:sp>
      <p:sp>
        <p:nvSpPr>
          <p:cNvPr id="66575" name="Rectangle 11"/>
          <p:cNvSpPr>
            <a:spLocks noChangeArrowheads="1"/>
          </p:cNvSpPr>
          <p:nvPr/>
        </p:nvSpPr>
        <p:spPr bwMode="auto">
          <a:xfrm>
            <a:off x="4867275" y="4305300"/>
            <a:ext cx="33528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rgbClr val="008000"/>
              </a:buClr>
              <a:buSzPct val="100000"/>
            </a:pPr>
            <a:endParaRPr lang="sv-SE"/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4800600" y="3086100"/>
            <a:ext cx="335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0" i="0"/>
              <a:t>Natural selected linen and towel with pleasant texture and colors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4800600" y="3505200"/>
            <a:ext cx="335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0" i="0"/>
              <a:t>Hotel rooms color schemes carefully selected for peace and comfort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4810125" y="4283075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0" i="0" dirty="0"/>
              <a:t>Hotel features a "Fragrance Bar" ... test many fragrances ... choose best fragrance for your room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4800600" y="388620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0" i="0" dirty="0"/>
              <a:t>Unique background music in the lobby developed ... for warm welcoming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ou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4236" y="3890986"/>
            <a:ext cx="2566988" cy="2414588"/>
          </a:xfrm>
          <a:prstGeom prst="rect">
            <a:avLst/>
          </a:prstGeom>
        </p:spPr>
      </p:pic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285720" y="1000116"/>
            <a:ext cx="8501122" cy="78581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dirty="0" smtClean="0"/>
              <a:t>Examples of  personalized landing page for site visitors</a:t>
            </a:r>
          </a:p>
        </p:txBody>
      </p:sp>
      <p:pic>
        <p:nvPicPr>
          <p:cNvPr id="51" name="Picture 50" descr="Luxu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4436" y="1947886"/>
            <a:ext cx="2566988" cy="2419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4424386"/>
            <a:ext cx="199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Sensory Seekers</a:t>
            </a:r>
            <a:endParaRPr lang="sv-SE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4424386"/>
            <a:ext cx="249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</a:rPr>
              <a:t>Fragrance and Touch</a:t>
            </a:r>
            <a:endParaRPr lang="en-US" dirty="0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641725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</a:rPr>
              <a:t>Design and Relaxation</a:t>
            </a:r>
            <a:endParaRPr lang="sv-SE" dirty="0"/>
          </a:p>
        </p:txBody>
      </p:sp>
      <p:pic>
        <p:nvPicPr>
          <p:cNvPr id="11" name="Picture 10" descr="Sc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4036" y="1957411"/>
            <a:ext cx="2566988" cy="2414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1066800" y="714356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Groups highlighted in orange are the </a:t>
            </a:r>
            <a:br>
              <a:rPr lang="en-US" dirty="0" smtClean="0"/>
            </a:br>
            <a:r>
              <a:rPr lang="en-US" dirty="0" smtClean="0"/>
              <a:t>target for a strategy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0" y="1735162"/>
            <a:ext cx="9144000" cy="4725995"/>
            <a:chOff x="0" y="1598613"/>
            <a:chExt cx="9144000" cy="4725995"/>
          </a:xfrm>
        </p:grpSpPr>
        <p:graphicFrame>
          <p:nvGraphicFramePr>
            <p:cNvPr id="85006" name="Object 14"/>
            <p:cNvGraphicFramePr>
              <a:graphicFrameLocks noChangeAspect="1"/>
            </p:cNvGraphicFramePr>
            <p:nvPr/>
          </p:nvGraphicFramePr>
          <p:xfrm>
            <a:off x="0" y="1598613"/>
            <a:ext cx="9144000" cy="4725987"/>
          </p:xfrm>
          <a:graphic>
            <a:graphicData uri="http://schemas.openxmlformats.org/presentationml/2006/ole">
              <p:oleObj spid="_x0000_s1026" name="Worksheet" r:id="rId4" imgW="10153802" imgH="5248351" progId="Excel.Sheet.8">
                <p:embed/>
              </p:oleObj>
            </a:graphicData>
          </a:graphic>
        </p:graphicFrame>
        <p:sp>
          <p:nvSpPr>
            <p:cNvPr id="84995" name="Rectangle 5"/>
            <p:cNvSpPr>
              <a:spLocks noChangeArrowheads="1"/>
            </p:cNvSpPr>
            <p:nvPr/>
          </p:nvSpPr>
          <p:spPr bwMode="auto">
            <a:xfrm>
              <a:off x="0" y="4572008"/>
              <a:ext cx="9144000" cy="17526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008000"/>
                </a:buClr>
                <a:buSzPct val="100000"/>
              </a:pPr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Addressable Minds enable mind segmentation using conjoint analysis</a:t>
            </a:r>
          </a:p>
          <a:p>
            <a:pPr lvl="1"/>
            <a:r>
              <a:rPr lang="en-US" dirty="0" smtClean="0"/>
              <a:t>Segmentation based on the reaction/interest in sensory experiences</a:t>
            </a:r>
          </a:p>
          <a:p>
            <a:r>
              <a:rPr lang="en-US" dirty="0" smtClean="0"/>
              <a:t>Three segments were found interspersed in the population:</a:t>
            </a:r>
          </a:p>
          <a:p>
            <a:pPr lvl="1"/>
            <a:r>
              <a:rPr lang="en-US" dirty="0" smtClean="0"/>
              <a:t>Sensory Seekers</a:t>
            </a:r>
          </a:p>
          <a:p>
            <a:pPr lvl="1"/>
            <a:r>
              <a:rPr lang="en-US" dirty="0" smtClean="0"/>
              <a:t>Fragrance and Touch</a:t>
            </a:r>
          </a:p>
          <a:p>
            <a:pPr lvl="1"/>
            <a:r>
              <a:rPr lang="en-US" dirty="0" smtClean="0"/>
              <a:t>Design and Relaxation</a:t>
            </a:r>
          </a:p>
          <a:p>
            <a:r>
              <a:rPr lang="en-US" dirty="0" smtClean="0"/>
              <a:t>Knowledge can be used to create a “scratch test” </a:t>
            </a:r>
          </a:p>
          <a:p>
            <a:pPr lvl="1"/>
            <a:r>
              <a:rPr lang="en-US" dirty="0" smtClean="0"/>
              <a:t>Quick and reliable way to segment customers and prospects</a:t>
            </a:r>
          </a:p>
          <a:p>
            <a:pPr lvl="1"/>
            <a:r>
              <a:rPr lang="en-US" dirty="0" smtClean="0"/>
              <a:t>65% accuracy in classifying a prospect</a:t>
            </a:r>
          </a:p>
          <a:p>
            <a:r>
              <a:rPr lang="en-US" dirty="0" smtClean="0"/>
              <a:t>Very few are prepared to pay for the sensory experiences they want. It should instead be viewed as a competitive advantage.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0000"/>
            </a:pPr>
            <a:r>
              <a:rPr lang="en-US" sz="2800" dirty="0" smtClean="0"/>
              <a:t>Experimental design of ideas </a:t>
            </a:r>
          </a:p>
          <a:p>
            <a:pPr lvl="1">
              <a:buSzPct val="70000"/>
            </a:pPr>
            <a:r>
              <a:rPr lang="en-US" sz="2400" dirty="0" smtClean="0"/>
              <a:t>Applications to experience</a:t>
            </a:r>
          </a:p>
          <a:p>
            <a:pPr lvl="1">
              <a:buSzPct val="70000"/>
            </a:pPr>
            <a:endParaRPr lang="en-US" sz="2400" dirty="0" smtClean="0"/>
          </a:p>
          <a:p>
            <a:pPr>
              <a:buSzPct val="70000"/>
            </a:pPr>
            <a:r>
              <a:rPr lang="en-US" sz="2800" dirty="0" smtClean="0"/>
              <a:t>Economics of ideas</a:t>
            </a:r>
          </a:p>
          <a:p>
            <a:pPr lvl="1">
              <a:buSzPct val="70000"/>
            </a:pPr>
            <a:r>
              <a:rPr lang="en-US" sz="2400" dirty="0" smtClean="0"/>
              <a:t>What experiences are worth paying for</a:t>
            </a:r>
          </a:p>
          <a:p>
            <a:pPr lvl="1">
              <a:buSzPct val="70000"/>
            </a:pPr>
            <a:endParaRPr lang="en-US" sz="2400" dirty="0" smtClean="0"/>
          </a:p>
          <a:p>
            <a:pPr>
              <a:buSzPct val="70000"/>
            </a:pPr>
            <a:r>
              <a:rPr lang="en-US" sz="2800" dirty="0" smtClean="0"/>
              <a:t>Practical applications</a:t>
            </a:r>
          </a:p>
          <a:p>
            <a:pPr lvl="1">
              <a:buSzPct val="70000"/>
            </a:pPr>
            <a:r>
              <a:rPr lang="en-US" sz="2400" dirty="0" smtClean="0"/>
              <a:t>Segmentation to improve individual experience</a:t>
            </a:r>
          </a:p>
          <a:p>
            <a:pPr lvl="1">
              <a:buSzPct val="70000"/>
            </a:pPr>
            <a:r>
              <a:rPr lang="en-US" sz="2400" dirty="0" smtClean="0"/>
              <a:t>Typing to recognize people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this presentation will provide YOU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823898"/>
            <a:ext cx="7162800" cy="533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Today’s Advertising Practice </a:t>
            </a:r>
            <a:br>
              <a:rPr lang="en-US" sz="2000" dirty="0" smtClean="0"/>
            </a:br>
            <a:r>
              <a:rPr lang="en-US" sz="3200" dirty="0" smtClean="0"/>
              <a:t>Messages…not-targeted, not-relevant </a:t>
            </a:r>
            <a:endParaRPr lang="en-US" sz="2000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57358"/>
            <a:ext cx="4343400" cy="4800600"/>
          </a:xfrm>
        </p:spPr>
        <p:txBody>
          <a:bodyPr>
            <a:noAutofit/>
          </a:bodyPr>
          <a:lstStyle/>
          <a:p>
            <a:pPr>
              <a:buSzPct val="75000"/>
            </a:pPr>
            <a:endParaRPr lang="en-US" sz="1600" dirty="0" smtClean="0"/>
          </a:p>
          <a:p>
            <a:pPr>
              <a:buSzPct val="75000"/>
            </a:pPr>
            <a:r>
              <a:rPr lang="en-US" sz="1800" dirty="0" smtClean="0"/>
              <a:t>Retailers / Manufacturers -&gt;</a:t>
            </a:r>
          </a:p>
          <a:p>
            <a:pPr>
              <a:buSzPct val="75000"/>
            </a:pPr>
            <a:endParaRPr lang="en-US" sz="1800" dirty="0" smtClean="0"/>
          </a:p>
          <a:p>
            <a:pPr>
              <a:buSzPct val="75000"/>
            </a:pPr>
            <a:r>
              <a:rPr lang="en-US" sz="1800" dirty="0" smtClean="0"/>
              <a:t>...Traditional advertising </a:t>
            </a:r>
          </a:p>
          <a:p>
            <a:pPr lvl="1">
              <a:buSzPct val="75000"/>
            </a:pPr>
            <a:r>
              <a:rPr lang="en-US" sz="1400" dirty="0" smtClean="0"/>
              <a:t>Messaging targeted to large audiences</a:t>
            </a:r>
          </a:p>
          <a:p>
            <a:pPr lvl="1">
              <a:buSzPct val="75000"/>
            </a:pPr>
            <a:r>
              <a:rPr lang="en-US" sz="1400" dirty="0" smtClean="0"/>
              <a:t>Simple classification descriptors and what they purchase</a:t>
            </a:r>
          </a:p>
          <a:p>
            <a:pPr lvl="1">
              <a:buSzPct val="75000"/>
            </a:pPr>
            <a:r>
              <a:rPr lang="en-US" sz="1400" dirty="0" smtClean="0"/>
              <a:t>It’s how media is bought</a:t>
            </a:r>
          </a:p>
          <a:p>
            <a:pPr>
              <a:buSzPct val="75000"/>
            </a:pPr>
            <a:endParaRPr lang="en-US" sz="1600" dirty="0" smtClean="0"/>
          </a:p>
          <a:p>
            <a:pPr>
              <a:buSzPct val="75000"/>
            </a:pPr>
            <a:r>
              <a:rPr lang="en-US" sz="1800" dirty="0" smtClean="0"/>
              <a:t>Your Customers</a:t>
            </a:r>
          </a:p>
          <a:p>
            <a:pPr lvl="1">
              <a:buSzPct val="75000"/>
            </a:pPr>
            <a:r>
              <a:rPr lang="en-US" sz="1400" dirty="0" smtClean="0"/>
              <a:t>Advertising strategy assumes/hopes for group homogeneity…Men want “Y”, Women want “X”</a:t>
            </a:r>
          </a:p>
          <a:p>
            <a:pPr>
              <a:buSzPct val="75000"/>
            </a:pPr>
            <a:endParaRPr lang="en-US" sz="1600" dirty="0" smtClean="0"/>
          </a:p>
          <a:p>
            <a:pPr>
              <a:buSzPct val="75000"/>
            </a:pPr>
            <a:r>
              <a:rPr lang="en-US" sz="1800" dirty="0" smtClean="0"/>
              <a:t>Result</a:t>
            </a:r>
            <a:endParaRPr lang="en-US" sz="1600" dirty="0" smtClean="0"/>
          </a:p>
          <a:p>
            <a:pPr lvl="1">
              <a:buSzPct val="75000"/>
            </a:pPr>
            <a:r>
              <a:rPr lang="en-US" sz="1400" dirty="0" smtClean="0"/>
              <a:t>Lots of messages </a:t>
            </a:r>
          </a:p>
          <a:p>
            <a:pPr lvl="1">
              <a:buSzPct val="75000"/>
            </a:pPr>
            <a:r>
              <a:rPr lang="en-US" sz="1400" dirty="0" smtClean="0"/>
              <a:t>No regard to ‘true/effective’ messages &amp; motivators ‘that really work’ for each customer</a:t>
            </a:r>
          </a:p>
          <a:p>
            <a:pPr>
              <a:buSzPct val="75000"/>
            </a:pPr>
            <a:endParaRPr lang="en-US" sz="1600" dirty="0" smtClean="0"/>
          </a:p>
          <a:p>
            <a:pPr>
              <a:buSzPct val="75000"/>
            </a:pPr>
            <a:endParaRPr lang="en-US" sz="1600" dirty="0" smtClean="0"/>
          </a:p>
          <a:p>
            <a:pPr>
              <a:buSzPct val="75000"/>
            </a:pPr>
            <a:endParaRPr lang="en-US" sz="1600" dirty="0" smtClean="0"/>
          </a:p>
        </p:txBody>
      </p:sp>
      <p:grpSp>
        <p:nvGrpSpPr>
          <p:cNvPr id="2" name="Group 47"/>
          <p:cNvGrpSpPr/>
          <p:nvPr/>
        </p:nvGrpSpPr>
        <p:grpSpPr>
          <a:xfrm>
            <a:off x="4876800" y="2076472"/>
            <a:ext cx="3581400" cy="4495800"/>
            <a:chOff x="3733800" y="1447800"/>
            <a:chExt cx="3581400" cy="4495800"/>
          </a:xfrm>
        </p:grpSpPr>
        <p:sp>
          <p:nvSpPr>
            <p:cNvPr id="49" name="Rectangle 48"/>
            <p:cNvSpPr/>
            <p:nvPr/>
          </p:nvSpPr>
          <p:spPr>
            <a:xfrm>
              <a:off x="3733800" y="1447800"/>
              <a:ext cx="3581400" cy="4495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" name="Group 61"/>
            <p:cNvGrpSpPr/>
            <p:nvPr/>
          </p:nvGrpSpPr>
          <p:grpSpPr>
            <a:xfrm>
              <a:off x="3870869" y="1524000"/>
              <a:ext cx="3321141" cy="4371848"/>
              <a:chOff x="3870869" y="1524000"/>
              <a:chExt cx="3321141" cy="4371848"/>
            </a:xfrm>
          </p:grpSpPr>
          <p:pic>
            <p:nvPicPr>
              <p:cNvPr id="51" name="Picture 2" descr="C:\Users\Johanna\AppData\Local\Microsoft\Windows\Temporary Internet Files\Content.IE5\8TU6PWUB\MPj04223660000[1]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86200" y="4572000"/>
                <a:ext cx="867410" cy="130048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2" name="Picture 3" descr="C:\Users\Johanna\AppData\Local\Microsoft\Windows\Temporary Internet Files\Content.IE5\B7UOSPFV\MPj04223680000[1]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76800" y="5029200"/>
                <a:ext cx="1300480" cy="86664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3" name="Picture 4" descr="C:\Users\Johanna\AppData\Local\Microsoft\Windows\Temporary Internet Files\Content.IE5\EOZ60VVS\MPj04306390000[1]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7578" r="17968"/>
              <a:stretch>
                <a:fillRect/>
              </a:stretch>
            </p:blipFill>
            <p:spPr bwMode="auto">
              <a:xfrm>
                <a:off x="6324600" y="1524000"/>
                <a:ext cx="838200" cy="130048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4" name="Picture 6" descr="C:\Users\Johanna\AppData\Local\Microsoft\Windows\Temporary Internet Files\Content.IE5\B7UOSPFV\MPj02160110000[1]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876800" y="1974494"/>
                <a:ext cx="1280160" cy="84490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5" name="Picture 7" descr="C:\Users\Johanna\AppData\Local\Microsoft\Windows\Temporary Internet Files\Content.IE5\EOZ60VVS\MPj04024250000[1]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870869" y="1539728"/>
                <a:ext cx="853531" cy="12796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6" name="Picture 9" descr="C:\Users\Johanna\AppData\Local\Microsoft\Windows\Temporary Internet Files\Content.IE5\VCSDZBGH\MPj04223480000[1]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324600" y="4572000"/>
                <a:ext cx="867410" cy="130048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3886200" y="3505200"/>
                <a:ext cx="3276600" cy="3693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sv-SE" dirty="0" smtClean="0"/>
                  <a:t>Demographics - Behaviour</a:t>
                </a:r>
                <a:endParaRPr lang="sv-SE" dirty="0"/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rot="5400000">
                <a:off x="3923506" y="3162300"/>
                <a:ext cx="533400" cy="158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5400000">
                <a:off x="4075906" y="3161506"/>
                <a:ext cx="533400" cy="158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rot="5400000">
                <a:off x="4228306" y="3161506"/>
                <a:ext cx="533400" cy="158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rot="5400000">
                <a:off x="5142706" y="3161506"/>
                <a:ext cx="533400" cy="158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rot="5400000">
                <a:off x="5295106" y="3161506"/>
                <a:ext cx="533400" cy="158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rot="5400000">
                <a:off x="5447506" y="3161506"/>
                <a:ext cx="533400" cy="158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rot="5400000">
                <a:off x="6361906" y="3161506"/>
                <a:ext cx="533400" cy="158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rot="5400000">
                <a:off x="6514306" y="3161506"/>
                <a:ext cx="533400" cy="158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rot="5400000">
                <a:off x="6666706" y="3161506"/>
                <a:ext cx="533400" cy="158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4343400" y="3962400"/>
                <a:ext cx="2438400" cy="53340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4343400" y="3961606"/>
                <a:ext cx="1143000" cy="53419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rot="5400000">
                <a:off x="4077494" y="4227512"/>
                <a:ext cx="533400" cy="158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5562600" y="3962400"/>
                <a:ext cx="1143000" cy="45720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rot="5400000">
                <a:off x="5295106" y="4227512"/>
                <a:ext cx="533400" cy="158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rot="10800000" flipV="1">
                <a:off x="4419600" y="3962400"/>
                <a:ext cx="1143000" cy="45720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rot="5400000">
                <a:off x="6514306" y="4227512"/>
                <a:ext cx="533400" cy="158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rot="10800000" flipV="1">
                <a:off x="5638800" y="3961606"/>
                <a:ext cx="1143000" cy="53419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rot="10800000" flipV="1">
                <a:off x="4343400" y="3962400"/>
                <a:ext cx="2438400" cy="53340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Pct val="75000"/>
            </a:pPr>
            <a:r>
              <a:rPr lang="en-US" sz="1800" dirty="0" smtClean="0"/>
              <a:t>People differ from each other</a:t>
            </a:r>
          </a:p>
          <a:p>
            <a:pPr lvl="1">
              <a:buSzPct val="75000"/>
            </a:pPr>
            <a:r>
              <a:rPr lang="en-US" sz="1600" dirty="0" smtClean="0"/>
              <a:t>Conventional methods divide them by easy-to-buy information (geo-demos)</a:t>
            </a:r>
          </a:p>
          <a:p>
            <a:pPr lvl="1">
              <a:buSzPct val="75000"/>
            </a:pPr>
            <a:r>
              <a:rPr lang="en-US" sz="1600" dirty="0" smtClean="0"/>
              <a:t>Other methods divide them by high-level psychographics (general world views)</a:t>
            </a:r>
          </a:p>
          <a:p>
            <a:pPr lvl="1">
              <a:buSzPct val="75000"/>
            </a:pPr>
            <a:r>
              <a:rPr lang="en-US" sz="1600" dirty="0" smtClean="0"/>
              <a:t>Still others divide people by what they buy, etc.</a:t>
            </a:r>
          </a:p>
          <a:p>
            <a:pPr lvl="1">
              <a:buSzPct val="75000"/>
            </a:pPr>
            <a:endParaRPr lang="en-US" sz="1800" dirty="0" smtClean="0"/>
          </a:p>
          <a:p>
            <a:pPr>
              <a:buSzPct val="75000"/>
            </a:pPr>
            <a:r>
              <a:rPr lang="en-US" sz="1800" dirty="0" smtClean="0"/>
              <a:t>We are going to segment the respondents based on how they react to these new ideas</a:t>
            </a:r>
          </a:p>
          <a:p>
            <a:pPr lvl="1">
              <a:buSzPct val="75000"/>
            </a:pPr>
            <a:r>
              <a:rPr lang="en-US" sz="1600" dirty="0" smtClean="0"/>
              <a:t>This is called mind-set segmentation</a:t>
            </a:r>
          </a:p>
          <a:p>
            <a:pPr lvl="1">
              <a:buSzPct val="75000"/>
            </a:pPr>
            <a:r>
              <a:rPr lang="en-US" sz="1600" dirty="0" smtClean="0"/>
              <a:t>It is granular, specific to the particular product and opportunity</a:t>
            </a:r>
          </a:p>
          <a:p>
            <a:pPr lvl="1">
              <a:buSzPct val="75000"/>
            </a:pPr>
            <a:r>
              <a:rPr lang="en-US" sz="1600" dirty="0" smtClean="0"/>
              <a:t>And it is up-to-date</a:t>
            </a:r>
          </a:p>
          <a:p>
            <a:pPr lvl="1">
              <a:buSzPct val="75000"/>
            </a:pPr>
            <a:endParaRPr lang="en-US" sz="1800" dirty="0" smtClean="0"/>
          </a:p>
          <a:p>
            <a:pPr lvl="1">
              <a:buSzPct val="75000"/>
              <a:buNone/>
            </a:pPr>
            <a:endParaRPr lang="en-US" dirty="0" smtClean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Mindsets Create Business 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8670"/>
            <a:ext cx="8229600" cy="78581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The Addressable Mind™ Solution</a:t>
            </a:r>
            <a:br>
              <a:rPr lang="en-US" sz="3200" dirty="0" smtClean="0"/>
            </a:br>
            <a:r>
              <a:rPr lang="en-US" sz="3200" dirty="0" smtClean="0"/>
              <a:t>Targeted by mind-set, very relevant messaging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6696" y="1752624"/>
            <a:ext cx="3733800" cy="51054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75000"/>
              <a:defRPr/>
            </a:pPr>
            <a:endParaRPr lang="en-US" sz="1800" dirty="0" smtClean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75000"/>
              <a:defRPr/>
            </a:pPr>
            <a:r>
              <a:rPr lang="en-US" sz="1800" dirty="0" smtClean="0">
                <a:latin typeface="+mj-lt"/>
              </a:rPr>
              <a:t>Retailers - Manufacturers -&gt;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75000"/>
              <a:defRPr/>
            </a:pPr>
            <a:endParaRPr lang="en-US" sz="1800" dirty="0" smtClean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75000"/>
              <a:defRPr/>
            </a:pPr>
            <a:r>
              <a:rPr lang="en-US" sz="1800" dirty="0" err="1" smtClean="0">
                <a:latin typeface="+mj-lt"/>
              </a:rPr>
              <a:t>IdeaMap.Net</a:t>
            </a:r>
            <a:r>
              <a:rPr lang="en-US" sz="1800" dirty="0" smtClean="0">
                <a:latin typeface="+mj-lt"/>
              </a:rPr>
              <a:t> Foundation</a:t>
            </a:r>
          </a:p>
          <a:p>
            <a:pPr lvl="1">
              <a:lnSpc>
                <a:spcPct val="80000"/>
              </a:lnSpc>
              <a:buSzPct val="75000"/>
              <a:defRPr/>
            </a:pPr>
            <a:r>
              <a:rPr lang="en-US" sz="1400" dirty="0" smtClean="0">
                <a:latin typeface="+mj-lt"/>
              </a:rPr>
              <a:t>Database/test for each retailer/manufacturer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75000"/>
              <a:defRPr/>
            </a:pPr>
            <a:endParaRPr lang="en-US" sz="1800" dirty="0" smtClean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75000"/>
              <a:defRPr/>
            </a:pPr>
            <a:r>
              <a:rPr lang="en-US" sz="1800" dirty="0" smtClean="0">
                <a:latin typeface="+mj-lt"/>
              </a:rPr>
              <a:t>Discover Segments</a:t>
            </a:r>
          </a:p>
          <a:p>
            <a:pPr lvl="1">
              <a:lnSpc>
                <a:spcPct val="80000"/>
              </a:lnSpc>
              <a:buSzPct val="75000"/>
              <a:defRPr/>
            </a:pPr>
            <a:r>
              <a:rPr lang="en-US" sz="1400" dirty="0" smtClean="0">
                <a:latin typeface="+mj-lt"/>
              </a:rPr>
              <a:t>Create Typing Tool</a:t>
            </a:r>
          </a:p>
          <a:p>
            <a:pPr lvl="1">
              <a:lnSpc>
                <a:spcPct val="80000"/>
              </a:lnSpc>
              <a:buSzPct val="75000"/>
              <a:defRPr/>
            </a:pPr>
            <a:r>
              <a:rPr lang="en-US" sz="1400" dirty="0" smtClean="0">
                <a:latin typeface="+mj-lt"/>
              </a:rPr>
              <a:t>Identify Message Drivers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75000"/>
              <a:defRPr/>
            </a:pPr>
            <a:endParaRPr lang="en-US" sz="1800" dirty="0" smtClean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75000"/>
              <a:defRPr/>
            </a:pPr>
            <a:r>
              <a:rPr lang="en-US" sz="1800" dirty="0" smtClean="0">
                <a:latin typeface="+mj-lt"/>
              </a:rPr>
              <a:t>Classify/Segment </a:t>
            </a:r>
          </a:p>
          <a:p>
            <a:pPr lvl="1">
              <a:lnSpc>
                <a:spcPct val="80000"/>
              </a:lnSpc>
              <a:buSzPct val="75000"/>
              <a:defRPr/>
            </a:pPr>
            <a:r>
              <a:rPr lang="en-US" sz="1400" dirty="0" smtClean="0">
                <a:latin typeface="+mj-lt"/>
              </a:rPr>
              <a:t>Classify new population into segments</a:t>
            </a:r>
          </a:p>
          <a:p>
            <a:pPr lvl="1">
              <a:lnSpc>
                <a:spcPct val="80000"/>
              </a:lnSpc>
              <a:buSzPct val="75000"/>
              <a:defRPr/>
            </a:pPr>
            <a:r>
              <a:rPr lang="en-US" sz="1400" dirty="0" smtClean="0">
                <a:latin typeface="+mj-lt"/>
              </a:rPr>
              <a:t>THEY LOOK THE SAME BUT THEIR MINDS ARE DIFFERENT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75000"/>
              <a:defRPr/>
            </a:pPr>
            <a:endParaRPr lang="en-US" sz="1800" dirty="0" smtClean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75000"/>
              <a:defRPr/>
            </a:pPr>
            <a:r>
              <a:rPr lang="en-US" sz="1800" dirty="0" smtClean="0">
                <a:latin typeface="+mj-lt"/>
              </a:rPr>
              <a:t>Target</a:t>
            </a:r>
          </a:p>
          <a:p>
            <a:pPr lvl="1">
              <a:lnSpc>
                <a:spcPct val="80000"/>
              </a:lnSpc>
              <a:buSzPct val="75000"/>
              <a:defRPr/>
            </a:pPr>
            <a:r>
              <a:rPr lang="en-US" sz="1400" dirty="0" smtClean="0">
                <a:latin typeface="+mj-lt"/>
              </a:rPr>
              <a:t>Now, Target best messages to each segment and do it by each manufacturer and retailer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75000"/>
              <a:defRPr/>
            </a:pPr>
            <a:endParaRPr lang="en-US" sz="1800" dirty="0" smtClean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75000"/>
              <a:defRPr/>
            </a:pPr>
            <a:endParaRPr lang="en-US" sz="2000" dirty="0" smtClean="0">
              <a:latin typeface="+mj-lt"/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4343400" y="1914548"/>
            <a:ext cx="4279354" cy="4800600"/>
            <a:chOff x="4343400" y="609600"/>
            <a:chExt cx="4279354" cy="4800600"/>
          </a:xfrm>
        </p:grpSpPr>
        <p:sp>
          <p:nvSpPr>
            <p:cNvPr id="48" name="Rectangle 47"/>
            <p:cNvSpPr/>
            <p:nvPr/>
          </p:nvSpPr>
          <p:spPr>
            <a:xfrm>
              <a:off x="4343400" y="609600"/>
              <a:ext cx="4267200" cy="480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9" name="Picture 4" descr="C:\Users\Johanna\AppData\Local\Microsoft\Windows\Temporary Internet Files\Content.IE5\EOZ60VVS\MPj04306390000[1].jpg"/>
            <p:cNvPicPr>
              <a:picLocks noChangeAspect="1" noChangeArrowheads="1"/>
            </p:cNvPicPr>
            <p:nvPr/>
          </p:nvPicPr>
          <p:blipFill>
            <a:blip r:embed="rId3" cstate="print"/>
            <a:srcRect l="17578" r="17968"/>
            <a:stretch>
              <a:fillRect/>
            </a:stretch>
          </p:blipFill>
          <p:spPr bwMode="auto">
            <a:xfrm>
              <a:off x="7239000" y="685800"/>
              <a:ext cx="838200" cy="13004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0" name="Picture 6" descr="C:\Users\Johanna\AppData\Local\Microsoft\Windows\Temporary Internet Files\Content.IE5\B7UOSPFV\MPj02160110000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1200" y="1136294"/>
              <a:ext cx="1280160" cy="8449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1" name="Picture 7" descr="C:\Users\Johanna\AppData\Local\Microsoft\Windows\Temporary Internet Files\Content.IE5\EOZ60VVS\MPj04024250000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5269" y="701528"/>
              <a:ext cx="853531" cy="1279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52" name="Straight Arrow Connector 51"/>
            <p:cNvCxnSpPr>
              <a:endCxn id="56" idx="0"/>
            </p:cNvCxnSpPr>
            <p:nvPr/>
          </p:nvCxnSpPr>
          <p:spPr>
            <a:xfrm rot="5400000">
              <a:off x="6336437" y="3340963"/>
              <a:ext cx="282714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59"/>
            <p:cNvGrpSpPr/>
            <p:nvPr/>
          </p:nvGrpSpPr>
          <p:grpSpPr>
            <a:xfrm>
              <a:off x="4648200" y="4302760"/>
              <a:ext cx="3686807" cy="650240"/>
              <a:chOff x="4648200" y="3733800"/>
              <a:chExt cx="3686807" cy="650240"/>
            </a:xfrm>
          </p:grpSpPr>
          <p:pic>
            <p:nvPicPr>
              <p:cNvPr id="73" name="Picture 2" descr="C:\Users\Johanna\AppData\Local\Microsoft\Windows\Temporary Internet Files\Content.IE5\8TU6PWUB\MPj04223660000[1]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48200" y="3733800"/>
                <a:ext cx="433705" cy="6502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4" name="Picture 3" descr="C:\Users\Johanna\AppData\Local\Microsoft\Windows\Temporary Internet Files\Content.IE5\B7UOSPFV\MPj04223680000[1]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779767" y="3910076"/>
                <a:ext cx="650240" cy="43332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5" name="Picture 9" descr="C:\Users\Johanna\AppData\Local\Microsoft\Windows\Temporary Internet Files\Content.IE5\VCSDZBGH\MPj04223480000[1]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367902" y="3733800"/>
                <a:ext cx="433705" cy="6502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6" name="Picture 2" descr="C:\Users\Johanna\AppData\Local\Microsoft\Windows\Temporary Internet Files\Content.IE5\8TU6PWUB\MPj04223660000[1]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58102" y="3733800"/>
                <a:ext cx="433705" cy="6502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7" name="Picture 3" descr="C:\Users\Johanna\AppData\Local\Microsoft\Windows\Temporary Internet Files\Content.IE5\B7UOSPFV\MPj04223680000[1]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541767" y="3910076"/>
                <a:ext cx="650240" cy="43332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8" name="Picture 9" descr="C:\Users\Johanna\AppData\Local\Microsoft\Windows\Temporary Internet Files\Content.IE5\VCSDZBGH\MPj04223480000[1]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901302" y="3733800"/>
                <a:ext cx="433705" cy="6502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4800600" y="2069068"/>
              <a:ext cx="3276600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/>
                <a:t>IdeaMap.net</a:t>
              </a:r>
              <a:endParaRPr lang="sv-SE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72000" y="3483114"/>
              <a:ext cx="1219200" cy="70788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000" dirty="0" smtClean="0"/>
                <a:t>Discover Mind</a:t>
              </a:r>
            </a:p>
            <a:p>
              <a:pPr marL="342900" indent="-342900"/>
              <a:r>
                <a:rPr lang="en-US" sz="1000" dirty="0" smtClean="0"/>
                <a:t>Segments:</a:t>
              </a:r>
            </a:p>
            <a:p>
              <a:pPr marL="342900" indent="-342900"/>
              <a:r>
                <a:rPr lang="en-US" sz="1000" dirty="0" smtClean="0">
                  <a:solidFill>
                    <a:srgbClr val="008000"/>
                  </a:solidFill>
                </a:rPr>
                <a:t>Green Conscious</a:t>
              </a:r>
            </a:p>
            <a:p>
              <a:pPr marL="342900" indent="-342900"/>
              <a:r>
                <a:rPr lang="en-US" sz="1000" dirty="0" smtClean="0">
                  <a:solidFill>
                    <a:srgbClr val="800000"/>
                  </a:solidFill>
                </a:rPr>
                <a:t>Only The Best</a:t>
              </a:r>
              <a:endParaRPr lang="sv-SE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67400" y="3483114"/>
              <a:ext cx="1219200" cy="70788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Identify Mechanism </a:t>
              </a:r>
            </a:p>
            <a:p>
              <a:r>
                <a:rPr lang="en-US" sz="1000" dirty="0" smtClean="0"/>
                <a:t>For Segmentation</a:t>
              </a:r>
            </a:p>
            <a:p>
              <a:endParaRPr lang="sv-SE" sz="1000" dirty="0" smtClean="0"/>
            </a:p>
            <a:p>
              <a:endParaRPr lang="sv-SE" sz="1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162800" y="3483114"/>
              <a:ext cx="1219200" cy="70788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Identify Importance </a:t>
              </a:r>
            </a:p>
            <a:p>
              <a:r>
                <a:rPr lang="en-US" sz="1000" dirty="0" smtClean="0"/>
                <a:t>Of Each Message by</a:t>
              </a:r>
            </a:p>
            <a:p>
              <a:r>
                <a:rPr lang="en-US" sz="1000" dirty="0" smtClean="0"/>
                <a:t>Total, Segments etc.</a:t>
              </a:r>
              <a:endParaRPr lang="en-US" sz="1000" dirty="0"/>
            </a:p>
          </p:txBody>
        </p:sp>
        <p:grpSp>
          <p:nvGrpSpPr>
            <p:cNvPr id="4" name="Group 57"/>
            <p:cNvGrpSpPr/>
            <p:nvPr/>
          </p:nvGrpSpPr>
          <p:grpSpPr>
            <a:xfrm>
              <a:off x="4419600" y="2557780"/>
              <a:ext cx="4203154" cy="718820"/>
              <a:chOff x="4419600" y="2405380"/>
              <a:chExt cx="4203154" cy="71882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4419600" y="2438400"/>
                <a:ext cx="4114800" cy="6096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5" name="Group 55"/>
              <p:cNvGrpSpPr/>
              <p:nvPr/>
            </p:nvGrpSpPr>
            <p:grpSpPr>
              <a:xfrm>
                <a:off x="4419600" y="2405380"/>
                <a:ext cx="4203154" cy="718820"/>
                <a:chOff x="4419600" y="2405380"/>
                <a:chExt cx="4203154" cy="718820"/>
              </a:xfrm>
            </p:grpSpPr>
            <p:pic>
              <p:nvPicPr>
                <p:cNvPr id="69" name="Picture 2" descr="C:\Users\Johanna\AppData\Local\Microsoft\Windows\Temporary Internet Files\Content.IE5\B7UOSPFV\MPj04443820000[1].jp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620000" y="2405380"/>
                  <a:ext cx="1002754" cy="667322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70" name="Picture 3" descr="C:\Users\Johanna\AppData\Local\Microsoft\Windows\Temporary Internet Files\Content.IE5\EOZ60VVS\MPj04441550000[1]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5486400" y="2405380"/>
                  <a:ext cx="1058479" cy="708569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71" name="Picture 4" descr="C:\Users\Johanna\AppData\Local\Microsoft\Windows\Temporary Internet Files\Content.IE5\8TU6PWUB\MPj04423270000[1].jp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419600" y="2405380"/>
                  <a:ext cx="1078230" cy="71882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72" name="Picture 5" descr="C:\Users\Johanna\AppData\Local\Microsoft\Windows\Temporary Internet Files\Content.IE5\EOZ60VVS\MPj04431510000[1].jpg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 t="23088" b="13420"/>
                <a:stretch>
                  <a:fillRect/>
                </a:stretch>
              </p:blipFill>
              <p:spPr bwMode="auto">
                <a:xfrm>
                  <a:off x="6553200" y="2405380"/>
                  <a:ext cx="1056132" cy="670559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</p:grpSp>
        <p:cxnSp>
          <p:nvCxnSpPr>
            <p:cNvPr id="59" name="Straight Arrow Connector 58"/>
            <p:cNvCxnSpPr>
              <a:endCxn id="55" idx="0"/>
            </p:cNvCxnSpPr>
            <p:nvPr/>
          </p:nvCxnSpPr>
          <p:spPr>
            <a:xfrm rot="10800000" flipV="1">
              <a:off x="5181600" y="3200400"/>
              <a:ext cx="1296988" cy="2827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57" idx="0"/>
            </p:cNvCxnSpPr>
            <p:nvPr/>
          </p:nvCxnSpPr>
          <p:spPr>
            <a:xfrm>
              <a:off x="6478588" y="3200401"/>
              <a:ext cx="1293812" cy="2827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648200" y="5042356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800" b="1" dirty="0" smtClean="0">
                  <a:solidFill>
                    <a:srgbClr val="33CC33"/>
                  </a:solidFill>
                </a:rPr>
                <a:t>GREEN</a:t>
              </a:r>
              <a:endParaRPr lang="sv-SE" sz="800" b="1" dirty="0">
                <a:solidFill>
                  <a:srgbClr val="33CC33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867400" y="5029200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800" b="1" dirty="0" smtClean="0">
                  <a:solidFill>
                    <a:srgbClr val="33CC33"/>
                  </a:solidFill>
                </a:rPr>
                <a:t>GREEN</a:t>
              </a:r>
              <a:endParaRPr lang="sv-SE" sz="800" b="1" dirty="0">
                <a:solidFill>
                  <a:srgbClr val="33CC33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315200" y="5029200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800" b="1" dirty="0" smtClean="0">
                  <a:solidFill>
                    <a:srgbClr val="33CC33"/>
                  </a:solidFill>
                </a:rPr>
                <a:t>GREEN</a:t>
              </a:r>
              <a:endParaRPr lang="sv-SE" sz="800" b="1" dirty="0">
                <a:solidFill>
                  <a:srgbClr val="33CC33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05400" y="5042356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800" b="1" dirty="0" smtClean="0">
                  <a:solidFill>
                    <a:schemeClr val="accent2"/>
                  </a:solidFill>
                </a:rPr>
                <a:t>BEST</a:t>
              </a:r>
              <a:endParaRPr lang="sv-SE" sz="800" b="1" dirty="0">
                <a:solidFill>
                  <a:schemeClr val="accent2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48600" y="5029200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800" b="1" dirty="0" smtClean="0">
                  <a:solidFill>
                    <a:schemeClr val="accent2"/>
                  </a:solidFill>
                </a:rPr>
                <a:t>BEST</a:t>
              </a:r>
              <a:endParaRPr lang="sv-SE" sz="800" b="1" dirty="0">
                <a:solidFill>
                  <a:schemeClr val="accent2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629400" y="5029200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800" b="1" dirty="0" smtClean="0">
                  <a:solidFill>
                    <a:schemeClr val="accent2"/>
                  </a:solidFill>
                </a:rPr>
                <a:t>BEST</a:t>
              </a:r>
              <a:endParaRPr lang="sv-SE" sz="800" b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</a:pPr>
            <a:r>
              <a:rPr lang="en-US" sz="2000" dirty="0" smtClean="0"/>
              <a:t>Knowledge about the “sensory components” is valuable … it identifies what</a:t>
            </a:r>
          </a:p>
          <a:p>
            <a:pPr lvl="1">
              <a:buSzPct val="75000"/>
            </a:pPr>
            <a:r>
              <a:rPr lang="en-US" sz="2000" dirty="0" smtClean="0"/>
              <a:t> the customer value and will pay for</a:t>
            </a:r>
          </a:p>
          <a:p>
            <a:pPr lvl="1">
              <a:buSzPct val="75000"/>
            </a:pPr>
            <a:r>
              <a:rPr lang="en-US" sz="2000" dirty="0" smtClean="0"/>
              <a:t>different minds exist among customers, </a:t>
            </a:r>
          </a:p>
          <a:p>
            <a:pPr lvl="1">
              <a:buSzPct val="75000"/>
            </a:pPr>
            <a:r>
              <a:rPr lang="en-US" sz="2000" dirty="0" smtClean="0"/>
              <a:t>you should do to please them..get them and keep them </a:t>
            </a:r>
          </a:p>
          <a:p>
            <a:pPr>
              <a:buSzPct val="75000"/>
            </a:pPr>
            <a:endParaRPr lang="en-US" sz="2000" dirty="0" smtClean="0"/>
          </a:p>
          <a:p>
            <a:pPr>
              <a:buSzPct val="75000"/>
            </a:pPr>
            <a:r>
              <a:rPr lang="en-US" sz="2000" dirty="0" smtClean="0"/>
              <a:t>These three pieces of information enables the us to identify what to feature in business, and how to personalize/optimize individual communications to current and prospective customers/guests.</a:t>
            </a:r>
          </a:p>
        </p:txBody>
      </p:sp>
      <p:sp>
        <p:nvSpPr>
          <p:cNvPr id="17409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Which “sensory components” should a </a:t>
            </a:r>
            <a:br>
              <a:rPr lang="en-US" sz="2800" dirty="0" smtClean="0"/>
            </a:br>
            <a:r>
              <a:rPr lang="en-US" sz="2800" dirty="0" smtClean="0"/>
              <a:t>business offer?</a:t>
            </a:r>
            <a:endParaRPr lang="sv-S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What are the guests </a:t>
            </a:r>
            <a:r>
              <a:rPr lang="en-US" sz="3200" dirty="0" smtClean="0"/>
              <a:t>experiencing</a:t>
            </a:r>
            <a:r>
              <a:rPr lang="sv-SE" sz="3200" dirty="0" smtClean="0"/>
              <a:t>...</a:t>
            </a:r>
            <a:endParaRPr lang="sv-SE" sz="3200" dirty="0"/>
          </a:p>
        </p:txBody>
      </p:sp>
      <p:pic>
        <p:nvPicPr>
          <p:cNvPr id="164866" name="Picture 2" descr="C:\Users\Johanna\Documents\Book\Large_Gallery_H8I4KH0J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3504" y="3786188"/>
            <a:ext cx="3286125" cy="207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381000" y="1600200"/>
            <a:ext cx="4038600" cy="4614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“It was a unique experience, as each hotel is designed using a specific magazine for cues to furnishings, senses, wall colors, etc. Ours was based on the New Yorker magazine. </a:t>
            </a:r>
          </a:p>
          <a:p>
            <a:endParaRPr lang="en-US" sz="1400" dirty="0" smtClean="0">
              <a:solidFill>
                <a:srgbClr val="C00000"/>
              </a:solidFill>
            </a:endParaRPr>
          </a:p>
          <a:p>
            <a:r>
              <a:rPr lang="en-US" sz="1400" dirty="0" smtClean="0">
                <a:solidFill>
                  <a:srgbClr val="C00000"/>
                </a:solidFill>
              </a:rPr>
              <a:t>The walls were painted citrusy yellow and chartreuse colors. Black and dark brown furniture. You’d expect John Steinbeck to come around the corner. </a:t>
            </a:r>
          </a:p>
          <a:p>
            <a:endParaRPr lang="en-US" sz="1400" dirty="0" smtClean="0">
              <a:solidFill>
                <a:srgbClr val="C00000"/>
              </a:solidFill>
            </a:endParaRPr>
          </a:p>
          <a:p>
            <a:r>
              <a:rPr lang="en-US" sz="1400" dirty="0" smtClean="0">
                <a:solidFill>
                  <a:srgbClr val="C00000"/>
                </a:solidFill>
              </a:rPr>
              <a:t>I can still smell the citrus thyme scent of the building, my toiletries, etc. The impression they set will remain with us for a long, long time.” </a:t>
            </a:r>
            <a:endParaRPr lang="sv-SE" sz="1400" dirty="0" smtClean="0">
              <a:solidFill>
                <a:srgbClr val="C00000"/>
              </a:solidFill>
            </a:endParaRPr>
          </a:p>
        </p:txBody>
      </p:sp>
      <p:pic>
        <p:nvPicPr>
          <p:cNvPr id="10" name="Picture 3" descr="C:\Users\Johanna\Documents\Book\September 2009\Hotel Rex\DSC_0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572000"/>
            <a:ext cx="960448" cy="1217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Johanna\Documents\Book\September 2009\Hotel Rex\Hotel Rex charity card fr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572000"/>
            <a:ext cx="969078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7"/>
          <p:cNvSpPr txBox="1">
            <a:spLocks/>
          </p:cNvSpPr>
          <p:nvPr/>
        </p:nvSpPr>
        <p:spPr>
          <a:xfrm>
            <a:off x="4786314" y="1600200"/>
            <a:ext cx="4038600" cy="4614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“The hotel exudes comfort, sophistication and style which made me as a guest feel very luxurious and relaxed. </a:t>
            </a:r>
          </a:p>
          <a:p>
            <a:pPr>
              <a:buNone/>
            </a:pPr>
            <a:endParaRPr lang="en-US" sz="1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The attention to details regarding materials, lighting, artwork, service etc. has made the hotel my top choice of hotels globally.“</a:t>
            </a:r>
            <a:endParaRPr lang="sv-SE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tshållare för innehåll 2"/>
          <p:cNvSpPr>
            <a:spLocks noGrp="1"/>
          </p:cNvSpPr>
          <p:nvPr>
            <p:ph idx="1"/>
          </p:nvPr>
        </p:nvSpPr>
        <p:spPr>
          <a:xfrm>
            <a:off x="457200" y="2017721"/>
            <a:ext cx="8229600" cy="4268799"/>
          </a:xfrm>
        </p:spPr>
        <p:txBody>
          <a:bodyPr>
            <a:noAutofit/>
          </a:bodyPr>
          <a:lstStyle/>
          <a:p>
            <a:pPr>
              <a:buSzPct val="75000"/>
            </a:pPr>
            <a:r>
              <a:rPr lang="en-US" sz="1800" dirty="0" smtClean="0"/>
              <a:t>The pilot study with 315 respondents show that customers around the world differ in what they want. </a:t>
            </a:r>
            <a:endParaRPr lang="sv-SE" sz="1800" dirty="0" smtClean="0"/>
          </a:p>
          <a:p>
            <a:pPr lvl="1">
              <a:buSzPct val="75000"/>
            </a:pPr>
            <a:r>
              <a:rPr lang="en-US" sz="1800" dirty="0" smtClean="0"/>
              <a:t>BY CITY: There may be large city-to-city differences. Knowledge of these differences can suggest strategies appropriate for a city.</a:t>
            </a:r>
            <a:endParaRPr lang="sv-SE" sz="1800" dirty="0" smtClean="0"/>
          </a:p>
          <a:p>
            <a:pPr lvl="1">
              <a:buSzPct val="75000"/>
            </a:pPr>
            <a:r>
              <a:rPr lang="en-US" sz="1800" dirty="0" smtClean="0"/>
              <a:t>BY MINDSET: There are mind-set segments for the different sensory aspects, so that someone may be a </a:t>
            </a:r>
          </a:p>
          <a:p>
            <a:pPr lvl="2">
              <a:buSzPct val="75000"/>
            </a:pPr>
            <a:r>
              <a:rPr lang="en-US" sz="1800" dirty="0" smtClean="0"/>
              <a:t>fragrance seeker</a:t>
            </a:r>
          </a:p>
          <a:p>
            <a:pPr lvl="2">
              <a:buSzPct val="75000"/>
            </a:pPr>
            <a:r>
              <a:rPr lang="en-US" sz="1800" dirty="0" smtClean="0"/>
              <a:t>touch/ kinesthetic seeker, and so forth. </a:t>
            </a:r>
          </a:p>
          <a:p>
            <a:pPr lvl="1">
              <a:buSzPct val="75000"/>
            </a:pPr>
            <a:r>
              <a:rPr lang="en-US" sz="1800" dirty="0" smtClean="0"/>
              <a:t>Knowledge of the segments can enable creation of generalized strategies for communication to the segments.</a:t>
            </a:r>
            <a:endParaRPr lang="sv-SE" sz="1800" dirty="0" smtClean="0"/>
          </a:p>
          <a:p>
            <a:pPr lvl="1">
              <a:buSzPct val="75000"/>
            </a:pPr>
            <a:r>
              <a:rPr lang="en-US" sz="1800" dirty="0" smtClean="0"/>
              <a:t>TYPING A GUEST PROSPECT OR A NEW GUEST: The person-to-person differences can be harnessed by a short intervention, the guest mind-set typing, to identify the mind-set segment to which a new guest or prospect belongs.</a:t>
            </a:r>
            <a:endParaRPr lang="sv-SE" sz="1800" dirty="0" smtClean="0"/>
          </a:p>
          <a:p>
            <a:pPr>
              <a:buSzPct val="75000"/>
            </a:pPr>
            <a:endParaRPr lang="sv-SE" sz="1800" dirty="0" smtClean="0"/>
          </a:p>
        </p:txBody>
      </p:sp>
      <p:sp>
        <p:nvSpPr>
          <p:cNvPr id="15361" name="Rubrik 1"/>
          <p:cNvSpPr>
            <a:spLocks noGrp="1"/>
          </p:cNvSpPr>
          <p:nvPr>
            <p:ph type="title"/>
          </p:nvPr>
        </p:nvSpPr>
        <p:spPr>
          <a:xfrm>
            <a:off x="214282" y="1000116"/>
            <a:ext cx="8643998" cy="78581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Which “sensory components” should a hotel offer to maximize the price a guest is prepared to pay for an evening?</a:t>
            </a:r>
            <a:br>
              <a:rPr lang="en-US" sz="2400" dirty="0" smtClean="0"/>
            </a:br>
            <a:endParaRPr lang="sv-S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Online survey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13"/>
            <a:ext cx="3901778" cy="243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latshållare för innehåll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76400"/>
            <a:ext cx="3901778" cy="243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57200" y="4572000"/>
            <a:ext cx="3924300" cy="1216025"/>
            <a:chOff x="571500" y="2700338"/>
            <a:chExt cx="8010525" cy="2481262"/>
          </a:xfrm>
        </p:grpSpPr>
        <p:pic>
          <p:nvPicPr>
            <p:cNvPr id="10" name="Picture 9" descr="Q-hotel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00" y="2700338"/>
              <a:ext cx="8000803" cy="14576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 descr="Q-hotel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386" y="4180673"/>
              <a:ext cx="7971639" cy="1000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4800600" y="4576762"/>
            <a:ext cx="3769519" cy="1366838"/>
            <a:chOff x="990600" y="2681287"/>
            <a:chExt cx="7158037" cy="2338388"/>
          </a:xfrm>
        </p:grpSpPr>
        <p:pic>
          <p:nvPicPr>
            <p:cNvPr id="13" name="Picture 12" descr="Q-hotel3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5122" y="2681287"/>
              <a:ext cx="7153515" cy="14951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 descr="Q-hotel4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0600" y="4115281"/>
              <a:ext cx="7144471" cy="9043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d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Mind1</Template>
  <TotalTime>140</TotalTime>
  <Words>1294</Words>
  <Application>Microsoft Office PowerPoint</Application>
  <PresentationFormat>On-screen Show (4:3)</PresentationFormat>
  <Paragraphs>182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Mind1</vt:lpstr>
      <vt:lpstr>Worksheet</vt:lpstr>
      <vt:lpstr>The psychological economics of sensory experience: Hotels  “Geography of Senses”</vt:lpstr>
      <vt:lpstr>What this presentation will provide YOU</vt:lpstr>
      <vt:lpstr>Today’s Advertising Practice  Messages…not-targeted, not-relevant </vt:lpstr>
      <vt:lpstr>Mindsets Create Business Opportunities</vt:lpstr>
      <vt:lpstr>The Addressable Mind™ Solution Targeted by mind-set, very relevant messaging </vt:lpstr>
      <vt:lpstr>Which “sensory components” should a  business offer?</vt:lpstr>
      <vt:lpstr>What are the guests experiencing...</vt:lpstr>
      <vt:lpstr>Which “sensory components” should a hotel offer to maximize the price a guest is prepared to pay for an evening? </vt:lpstr>
      <vt:lpstr>Online survey</vt:lpstr>
      <vt:lpstr>16 Phrases - Combined Into Small Concepts Four Silos - Four Phrases Each</vt:lpstr>
      <vt:lpstr>What Features Make the Guests  More Interested</vt:lpstr>
      <vt:lpstr>Will the guests pay more?</vt:lpstr>
      <vt:lpstr>Finding Mindsets to customize Messages</vt:lpstr>
      <vt:lpstr>Finding Mindsets to customize Messages</vt:lpstr>
      <vt:lpstr>Scratch Test for Mind-Typing</vt:lpstr>
      <vt:lpstr>Examples of  personalized landing page for site visitors</vt:lpstr>
      <vt:lpstr>Groups highlighted in orange are the  target for a strategy</vt:lpstr>
      <vt:lpstr>Conclusions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Johanna</dc:creator>
  <cp:lastModifiedBy> </cp:lastModifiedBy>
  <cp:revision>4</cp:revision>
  <dcterms:created xsi:type="dcterms:W3CDTF">2010-02-25T16:22:14Z</dcterms:created>
  <dcterms:modified xsi:type="dcterms:W3CDTF">2010-03-03T22:31:22Z</dcterms:modified>
</cp:coreProperties>
</file>