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85" r:id="rId15"/>
    <p:sldId id="270" r:id="rId16"/>
    <p:sldId id="271" r:id="rId17"/>
    <p:sldId id="273" r:id="rId18"/>
    <p:sldId id="274" r:id="rId19"/>
    <p:sldId id="275" r:id="rId20"/>
    <p:sldId id="276" r:id="rId21"/>
    <p:sldId id="283" r:id="rId22"/>
    <p:sldId id="284" r:id="rId23"/>
    <p:sldId id="282" r:id="rId24"/>
    <p:sldId id="277" r:id="rId25"/>
    <p:sldId id="278" r:id="rId26"/>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C0C"/>
    <a:srgbClr val="FFBC23"/>
    <a:srgbClr val="0C2D6E"/>
    <a:srgbClr val="00B2D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286" y="67"/>
      </p:cViewPr>
      <p:guideLst>
        <p:guide orient="horz" pos="2880"/>
        <p:guide pos="2160"/>
      </p:guideLst>
    </p:cSldViewPr>
  </p:slideViewPr>
  <p:notesTextViewPr>
    <p:cViewPr>
      <p:scale>
        <a:sx n="100" d="100"/>
        <a:sy n="100" d="100"/>
      </p:scale>
      <p:origin x="0" y="0"/>
    </p:cViewPr>
  </p:notesTextViewPr>
  <p:sorterViewPr>
    <p:cViewPr>
      <p:scale>
        <a:sx n="66" d="100"/>
        <a:sy n="66" d="100"/>
      </p:scale>
      <p:origin x="0" y="109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47F328-A207-4589-99DF-3D00999F1036}" type="doc">
      <dgm:prSet loTypeId="urn:microsoft.com/office/officeart/2005/8/layout/funnel1" loCatId="process" qsTypeId="urn:microsoft.com/office/officeart/2005/8/quickstyle/3d2" qsCatId="3D" csTypeId="urn:microsoft.com/office/officeart/2005/8/colors/accent1_4" csCatId="accent1" phldr="1"/>
      <dgm:spPr/>
      <dgm:t>
        <a:bodyPr/>
        <a:lstStyle/>
        <a:p>
          <a:endParaRPr lang="en-US"/>
        </a:p>
      </dgm:t>
    </dgm:pt>
    <dgm:pt modelId="{E4C56A00-8A39-40F6-93E6-80DB9F33E873}">
      <dgm:prSet phldrT="[Text]"/>
      <dgm:spPr/>
      <dgm:t>
        <a:bodyPr/>
        <a:lstStyle/>
        <a:p>
          <a:r>
            <a:rPr lang="en-US" dirty="0" smtClean="0"/>
            <a:t> </a:t>
          </a:r>
          <a:endParaRPr lang="en-US" dirty="0"/>
        </a:p>
      </dgm:t>
    </dgm:pt>
    <dgm:pt modelId="{D61ADD22-5D8C-45F9-9DCB-18E3AF47548F}" type="sibTrans" cxnId="{4ED2AB6C-C355-46BD-9133-11B7C387E05B}">
      <dgm:prSet/>
      <dgm:spPr/>
      <dgm:t>
        <a:bodyPr/>
        <a:lstStyle/>
        <a:p>
          <a:endParaRPr lang="en-US"/>
        </a:p>
      </dgm:t>
    </dgm:pt>
    <dgm:pt modelId="{637C0C62-3092-404E-B581-463D7069CC82}" type="parTrans" cxnId="{4ED2AB6C-C355-46BD-9133-11B7C387E05B}">
      <dgm:prSet/>
      <dgm:spPr/>
      <dgm:t>
        <a:bodyPr/>
        <a:lstStyle/>
        <a:p>
          <a:endParaRPr lang="en-US"/>
        </a:p>
      </dgm:t>
    </dgm:pt>
    <dgm:pt modelId="{FD0FECB4-F9E4-403F-9ADE-F45EB4A9B0FA}" type="pres">
      <dgm:prSet presAssocID="{E347F328-A207-4589-99DF-3D00999F1036}" presName="Name0" presStyleCnt="0">
        <dgm:presLayoutVars>
          <dgm:chMax val="4"/>
          <dgm:resizeHandles val="exact"/>
        </dgm:presLayoutVars>
      </dgm:prSet>
      <dgm:spPr/>
      <dgm:t>
        <a:bodyPr/>
        <a:lstStyle/>
        <a:p>
          <a:endParaRPr lang="en-US"/>
        </a:p>
      </dgm:t>
    </dgm:pt>
    <dgm:pt modelId="{3D0F9C91-6820-47DD-8729-9076EEF2EABC}" type="pres">
      <dgm:prSet presAssocID="{E347F328-A207-4589-99DF-3D00999F1036}" presName="ellipse" presStyleLbl="trBgShp" presStyleIdx="0" presStyleCnt="1" custFlipHor="1" custScaleX="1860" custScaleY="42857" custLinFactX="67984" custLinFactY="-3795" custLinFactNeighborX="100000" custLinFactNeighborY="-100000"/>
      <dgm:spPr>
        <a:prstGeom prst="flowChartConnector">
          <a:avLst/>
        </a:prstGeom>
      </dgm:spPr>
    </dgm:pt>
    <dgm:pt modelId="{6A0279BB-E0BD-41A0-A641-773729DEB417}" type="pres">
      <dgm:prSet presAssocID="{E347F328-A207-4589-99DF-3D00999F1036}" presName="arrow1" presStyleLbl="fgShp" presStyleIdx="0" presStyleCnt="1" custFlipVert="1" custFlipHor="0" custScaleX="36000" custScaleY="15000" custLinFactNeighborX="-62000" custLinFactNeighborY="6250"/>
      <dgm:spPr/>
    </dgm:pt>
    <dgm:pt modelId="{BE250D9D-A163-47D6-B025-9E53D5FF90AE}" type="pres">
      <dgm:prSet presAssocID="{E347F328-A207-4589-99DF-3D00999F1036}" presName="rectangle" presStyleLbl="revTx" presStyleIdx="0" presStyleCnt="1">
        <dgm:presLayoutVars>
          <dgm:bulletEnabled val="1"/>
        </dgm:presLayoutVars>
      </dgm:prSet>
      <dgm:spPr/>
      <dgm:t>
        <a:bodyPr/>
        <a:lstStyle/>
        <a:p>
          <a:endParaRPr lang="en-US"/>
        </a:p>
      </dgm:t>
    </dgm:pt>
    <dgm:pt modelId="{55DA9681-D095-49DF-B0F1-D6B4F1942F39}" type="pres">
      <dgm:prSet presAssocID="{E347F328-A207-4589-99DF-3D00999F1036}" presName="funnel" presStyleLbl="trAlignAcc1" presStyleIdx="0" presStyleCnt="1" custAng="0" custLinFactNeighborX="-12857" custLinFactNeighborY="20536"/>
      <dgm:spPr/>
    </dgm:pt>
  </dgm:ptLst>
  <dgm:cxnLst>
    <dgm:cxn modelId="{F5CD2874-F124-4157-8B9A-949E999042D9}" type="presOf" srcId="{E4C56A00-8A39-40F6-93E6-80DB9F33E873}" destId="{BE250D9D-A163-47D6-B025-9E53D5FF90AE}" srcOrd="0" destOrd="0" presId="urn:microsoft.com/office/officeart/2005/8/layout/funnel1"/>
    <dgm:cxn modelId="{68B16546-519B-445A-95CF-AABC062CCA24}" type="presOf" srcId="{E347F328-A207-4589-99DF-3D00999F1036}" destId="{FD0FECB4-F9E4-403F-9ADE-F45EB4A9B0FA}" srcOrd="0" destOrd="0" presId="urn:microsoft.com/office/officeart/2005/8/layout/funnel1"/>
    <dgm:cxn modelId="{4ED2AB6C-C355-46BD-9133-11B7C387E05B}" srcId="{E347F328-A207-4589-99DF-3D00999F1036}" destId="{E4C56A00-8A39-40F6-93E6-80DB9F33E873}" srcOrd="0" destOrd="0" parTransId="{637C0C62-3092-404E-B581-463D7069CC82}" sibTransId="{D61ADD22-5D8C-45F9-9DCB-18E3AF47548F}"/>
    <dgm:cxn modelId="{F86A201A-2B7D-4D48-AC2A-09C0484F2C84}" type="presParOf" srcId="{FD0FECB4-F9E4-403F-9ADE-F45EB4A9B0FA}" destId="{3D0F9C91-6820-47DD-8729-9076EEF2EABC}" srcOrd="0" destOrd="0" presId="urn:microsoft.com/office/officeart/2005/8/layout/funnel1"/>
    <dgm:cxn modelId="{726C474D-436C-44A0-9953-2B886D712BB6}" type="presParOf" srcId="{FD0FECB4-F9E4-403F-9ADE-F45EB4A9B0FA}" destId="{6A0279BB-E0BD-41A0-A641-773729DEB417}" srcOrd="1" destOrd="0" presId="urn:microsoft.com/office/officeart/2005/8/layout/funnel1"/>
    <dgm:cxn modelId="{85873F9A-FD3F-4C9E-B8D9-5EAAEBAE86DF}" type="presParOf" srcId="{FD0FECB4-F9E4-403F-9ADE-F45EB4A9B0FA}" destId="{BE250D9D-A163-47D6-B025-9E53D5FF90AE}" srcOrd="2" destOrd="0" presId="urn:microsoft.com/office/officeart/2005/8/layout/funnel1"/>
    <dgm:cxn modelId="{06D5A285-E329-41FC-AF6C-BE076B9F4130}" type="presParOf" srcId="{FD0FECB4-F9E4-403F-9ADE-F45EB4A9B0FA}" destId="{55DA9681-D095-49DF-B0F1-D6B4F1942F39}" srcOrd="3" destOrd="0" presId="urn:microsoft.com/office/officeart/2005/8/layout/funnel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F79C85-32F0-45AE-BB18-2B1AD74D0F43}" type="datetimeFigureOut">
              <a:rPr lang="en-US" smtClean="0"/>
              <a:pPr/>
              <a:t>12/29/2012</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8DA55E-60C4-4161-8536-58BAFFB24B4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8DA55E-60C4-4161-8536-58BAFFB24B44}"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bwMode="auto">
          <a:xfrm>
            <a:off x="685800" y="4114800"/>
            <a:ext cx="2133600" cy="1295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28674" name="Rectangle 2"/>
          <p:cNvSpPr>
            <a:spLocks noGrp="1" noChangeArrowheads="1"/>
          </p:cNvSpPr>
          <p:nvPr>
            <p:ph type="ctrTitle"/>
          </p:nvPr>
        </p:nvSpPr>
        <p:spPr>
          <a:xfrm>
            <a:off x="1143000" y="4876801"/>
            <a:ext cx="5715000" cy="1452033"/>
          </a:xfrm>
        </p:spPr>
        <p:txBody>
          <a:bodyPr/>
          <a:lstStyle>
            <a:lvl1pPr algn="l">
              <a:defRPr b="0"/>
            </a:lvl1pPr>
          </a:lstStyle>
          <a:p>
            <a:r>
              <a:rPr lang="en-US" smtClean="0"/>
              <a:t>Click to edit Master title style</a:t>
            </a:r>
            <a:endParaRPr lang="en-US"/>
          </a:p>
        </p:txBody>
      </p:sp>
      <p:sp>
        <p:nvSpPr>
          <p:cNvPr id="28675" name="Rectangle 3"/>
          <p:cNvSpPr>
            <a:spLocks noGrp="1" noChangeArrowheads="1"/>
          </p:cNvSpPr>
          <p:nvPr>
            <p:ph type="subTitle" idx="1"/>
          </p:nvPr>
        </p:nvSpPr>
        <p:spPr>
          <a:xfrm>
            <a:off x="1143000" y="6299200"/>
            <a:ext cx="4800600" cy="1524000"/>
          </a:xfrm>
        </p:spPr>
        <p:txBody>
          <a:bodyPr/>
          <a:lstStyle>
            <a:lvl1pPr marL="0" indent="0">
              <a:buFont typeface="Wingdings" pitchFamily="2" charset="2"/>
              <a:buNone/>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42900" y="8326967"/>
            <a:ext cx="1600200" cy="635000"/>
          </a:xfrm>
          <a:prstGeom prst="rect">
            <a:avLst/>
          </a:prstGeom>
        </p:spPr>
        <p:txBody>
          <a:bodyPr/>
          <a:lstStyle>
            <a:lvl1pPr>
              <a:defRPr/>
            </a:lvl1pPr>
          </a:lstStyle>
          <a:p>
            <a:fld id="{4A579083-8439-4BD1-8726-E036116EFF23}" type="datetimeFigureOut">
              <a:rPr lang="en-US" smtClean="0"/>
              <a:pPr/>
              <a:t>12/29/2012</a:t>
            </a:fld>
            <a:endParaRPr lang="en-US"/>
          </a:p>
        </p:txBody>
      </p:sp>
      <p:sp>
        <p:nvSpPr>
          <p:cNvPr id="5" name="Footer Placeholder 4"/>
          <p:cNvSpPr>
            <a:spLocks noGrp="1"/>
          </p:cNvSpPr>
          <p:nvPr>
            <p:ph type="ftr" sz="quarter" idx="11"/>
          </p:nvPr>
        </p:nvSpPr>
        <p:spPr>
          <a:xfrm>
            <a:off x="2343150" y="8326967"/>
            <a:ext cx="2171700" cy="6350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4914900" y="8326967"/>
            <a:ext cx="1600200" cy="635000"/>
          </a:xfrm>
          <a:prstGeom prst="rect">
            <a:avLst/>
          </a:prstGeom>
        </p:spPr>
        <p:txBody>
          <a:bodyPr/>
          <a:lstStyle>
            <a:lvl1pPr>
              <a:defRPr/>
            </a:lvl1pPr>
          </a:lstStyle>
          <a:p>
            <a:fld id="{6AB3874C-7A00-44C5-B941-05AB4F41E6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812800"/>
            <a:ext cx="1543050" cy="751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812800"/>
            <a:ext cx="4514850" cy="751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42900" y="8326967"/>
            <a:ext cx="1600200" cy="635000"/>
          </a:xfrm>
          <a:prstGeom prst="rect">
            <a:avLst/>
          </a:prstGeom>
        </p:spPr>
        <p:txBody>
          <a:bodyPr/>
          <a:lstStyle>
            <a:lvl1pPr>
              <a:defRPr/>
            </a:lvl1pPr>
          </a:lstStyle>
          <a:p>
            <a:fld id="{4A579083-8439-4BD1-8726-E036116EFF23}" type="datetimeFigureOut">
              <a:rPr lang="en-US" smtClean="0"/>
              <a:pPr/>
              <a:t>12/29/2012</a:t>
            </a:fld>
            <a:endParaRPr lang="en-US"/>
          </a:p>
        </p:txBody>
      </p:sp>
      <p:sp>
        <p:nvSpPr>
          <p:cNvPr id="5" name="Footer Placeholder 4"/>
          <p:cNvSpPr>
            <a:spLocks noGrp="1"/>
          </p:cNvSpPr>
          <p:nvPr>
            <p:ph type="ftr" sz="quarter" idx="11"/>
          </p:nvPr>
        </p:nvSpPr>
        <p:spPr>
          <a:xfrm>
            <a:off x="2343150" y="8326967"/>
            <a:ext cx="2171700" cy="6350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4914900" y="8326967"/>
            <a:ext cx="1600200" cy="635000"/>
          </a:xfrm>
          <a:prstGeom prst="rect">
            <a:avLst/>
          </a:prstGeom>
        </p:spPr>
        <p:txBody>
          <a:bodyPr/>
          <a:lstStyle>
            <a:lvl1pPr>
              <a:defRPr/>
            </a:lvl1pPr>
          </a:lstStyle>
          <a:p>
            <a:fld id="{6AB3874C-7A00-44C5-B941-05AB4F41E6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42900" y="8326967"/>
            <a:ext cx="1600200" cy="635000"/>
          </a:xfrm>
          <a:prstGeom prst="rect">
            <a:avLst/>
          </a:prstGeom>
        </p:spPr>
        <p:txBody>
          <a:bodyPr/>
          <a:lstStyle>
            <a:lvl1pPr>
              <a:defRPr/>
            </a:lvl1pPr>
          </a:lstStyle>
          <a:p>
            <a:fld id="{4A579083-8439-4BD1-8726-E036116EFF23}" type="datetimeFigureOut">
              <a:rPr lang="en-US" smtClean="0"/>
              <a:pPr/>
              <a:t>12/29/2012</a:t>
            </a:fld>
            <a:endParaRPr lang="en-US"/>
          </a:p>
        </p:txBody>
      </p:sp>
      <p:sp>
        <p:nvSpPr>
          <p:cNvPr id="5" name="Footer Placeholder 4"/>
          <p:cNvSpPr>
            <a:spLocks noGrp="1"/>
          </p:cNvSpPr>
          <p:nvPr>
            <p:ph type="ftr" sz="quarter" idx="11"/>
          </p:nvPr>
        </p:nvSpPr>
        <p:spPr>
          <a:xfrm>
            <a:off x="2343150" y="8326967"/>
            <a:ext cx="2171700" cy="6350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4914900" y="8326967"/>
            <a:ext cx="1600200" cy="635000"/>
          </a:xfrm>
          <a:prstGeom prst="rect">
            <a:avLst/>
          </a:prstGeom>
        </p:spPr>
        <p:txBody>
          <a:bodyPr/>
          <a:lstStyle>
            <a:lvl1pPr>
              <a:defRPr/>
            </a:lvl1pPr>
          </a:lstStyle>
          <a:p>
            <a:fld id="{6AB3874C-7A00-44C5-B941-05AB4F41E6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342900" y="8326967"/>
            <a:ext cx="1600200" cy="635000"/>
          </a:xfrm>
          <a:prstGeom prst="rect">
            <a:avLst/>
          </a:prstGeom>
        </p:spPr>
        <p:txBody>
          <a:bodyPr/>
          <a:lstStyle>
            <a:lvl1pPr>
              <a:defRPr/>
            </a:lvl1pPr>
          </a:lstStyle>
          <a:p>
            <a:fld id="{4A579083-8439-4BD1-8726-E036116EFF23}" type="datetimeFigureOut">
              <a:rPr lang="en-US" smtClean="0"/>
              <a:pPr/>
              <a:t>12/29/2012</a:t>
            </a:fld>
            <a:endParaRPr lang="en-US"/>
          </a:p>
        </p:txBody>
      </p:sp>
      <p:sp>
        <p:nvSpPr>
          <p:cNvPr id="5" name="Footer Placeholder 4"/>
          <p:cNvSpPr>
            <a:spLocks noGrp="1"/>
          </p:cNvSpPr>
          <p:nvPr>
            <p:ph type="ftr" sz="quarter" idx="11"/>
          </p:nvPr>
        </p:nvSpPr>
        <p:spPr>
          <a:xfrm>
            <a:off x="2343150" y="8326967"/>
            <a:ext cx="2171700" cy="6350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4914900" y="8326967"/>
            <a:ext cx="1600200" cy="635000"/>
          </a:xfrm>
          <a:prstGeom prst="rect">
            <a:avLst/>
          </a:prstGeom>
        </p:spPr>
        <p:txBody>
          <a:bodyPr/>
          <a:lstStyle>
            <a:lvl1pPr>
              <a:defRPr/>
            </a:lvl1pPr>
          </a:lstStyle>
          <a:p>
            <a:fld id="{6AB3874C-7A00-44C5-B941-05AB4F41E67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540000"/>
            <a:ext cx="302895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540000"/>
            <a:ext cx="302895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42900" y="8326967"/>
            <a:ext cx="1600200" cy="635000"/>
          </a:xfrm>
          <a:prstGeom prst="rect">
            <a:avLst/>
          </a:prstGeom>
        </p:spPr>
        <p:txBody>
          <a:bodyPr/>
          <a:lstStyle>
            <a:lvl1pPr>
              <a:defRPr/>
            </a:lvl1pPr>
          </a:lstStyle>
          <a:p>
            <a:fld id="{4A579083-8439-4BD1-8726-E036116EFF23}" type="datetimeFigureOut">
              <a:rPr lang="en-US" smtClean="0"/>
              <a:pPr/>
              <a:t>12/29/2012</a:t>
            </a:fld>
            <a:endParaRPr lang="en-US"/>
          </a:p>
        </p:txBody>
      </p:sp>
      <p:sp>
        <p:nvSpPr>
          <p:cNvPr id="6" name="Footer Placeholder 5"/>
          <p:cNvSpPr>
            <a:spLocks noGrp="1"/>
          </p:cNvSpPr>
          <p:nvPr>
            <p:ph type="ftr" sz="quarter" idx="11"/>
          </p:nvPr>
        </p:nvSpPr>
        <p:spPr>
          <a:xfrm>
            <a:off x="2343150" y="8326967"/>
            <a:ext cx="2171700" cy="6350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4914900" y="8326967"/>
            <a:ext cx="1600200" cy="635000"/>
          </a:xfrm>
          <a:prstGeom prst="rect">
            <a:avLst/>
          </a:prstGeom>
        </p:spPr>
        <p:txBody>
          <a:bodyPr/>
          <a:lstStyle>
            <a:lvl1pPr>
              <a:defRPr/>
            </a:lvl1pPr>
          </a:lstStyle>
          <a:p>
            <a:fld id="{6AB3874C-7A00-44C5-B941-05AB4F41E6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342900" y="8326967"/>
            <a:ext cx="1600200" cy="635000"/>
          </a:xfrm>
          <a:prstGeom prst="rect">
            <a:avLst/>
          </a:prstGeom>
        </p:spPr>
        <p:txBody>
          <a:bodyPr/>
          <a:lstStyle>
            <a:lvl1pPr>
              <a:defRPr/>
            </a:lvl1pPr>
          </a:lstStyle>
          <a:p>
            <a:fld id="{4A579083-8439-4BD1-8726-E036116EFF23}" type="datetimeFigureOut">
              <a:rPr lang="en-US" smtClean="0"/>
              <a:pPr/>
              <a:t>12/29/2012</a:t>
            </a:fld>
            <a:endParaRPr lang="en-US"/>
          </a:p>
        </p:txBody>
      </p:sp>
      <p:sp>
        <p:nvSpPr>
          <p:cNvPr id="8" name="Footer Placeholder 7"/>
          <p:cNvSpPr>
            <a:spLocks noGrp="1"/>
          </p:cNvSpPr>
          <p:nvPr>
            <p:ph type="ftr" sz="quarter" idx="11"/>
          </p:nvPr>
        </p:nvSpPr>
        <p:spPr>
          <a:xfrm>
            <a:off x="2343150" y="8326967"/>
            <a:ext cx="2171700" cy="63500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4914900" y="8326967"/>
            <a:ext cx="1600200" cy="635000"/>
          </a:xfrm>
          <a:prstGeom prst="rect">
            <a:avLst/>
          </a:prstGeom>
        </p:spPr>
        <p:txBody>
          <a:bodyPr/>
          <a:lstStyle>
            <a:lvl1pPr>
              <a:defRPr/>
            </a:lvl1pPr>
          </a:lstStyle>
          <a:p>
            <a:fld id="{6AB3874C-7A00-44C5-B941-05AB4F41E6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42900" y="8326967"/>
            <a:ext cx="1600200" cy="635000"/>
          </a:xfrm>
          <a:prstGeom prst="rect">
            <a:avLst/>
          </a:prstGeom>
        </p:spPr>
        <p:txBody>
          <a:bodyPr/>
          <a:lstStyle>
            <a:lvl1pPr>
              <a:defRPr/>
            </a:lvl1pPr>
          </a:lstStyle>
          <a:p>
            <a:fld id="{4A579083-8439-4BD1-8726-E036116EFF23}" type="datetimeFigureOut">
              <a:rPr lang="en-US" smtClean="0"/>
              <a:pPr/>
              <a:t>12/29/2012</a:t>
            </a:fld>
            <a:endParaRPr lang="en-US"/>
          </a:p>
        </p:txBody>
      </p:sp>
      <p:sp>
        <p:nvSpPr>
          <p:cNvPr id="4" name="Footer Placeholder 3"/>
          <p:cNvSpPr>
            <a:spLocks noGrp="1"/>
          </p:cNvSpPr>
          <p:nvPr>
            <p:ph type="ftr" sz="quarter" idx="11"/>
          </p:nvPr>
        </p:nvSpPr>
        <p:spPr>
          <a:xfrm>
            <a:off x="2343150" y="8326967"/>
            <a:ext cx="2171700" cy="63500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4914900" y="8326967"/>
            <a:ext cx="1600200" cy="635000"/>
          </a:xfrm>
          <a:prstGeom prst="rect">
            <a:avLst/>
          </a:prstGeom>
        </p:spPr>
        <p:txBody>
          <a:bodyPr/>
          <a:lstStyle>
            <a:lvl1pPr>
              <a:defRPr/>
            </a:lvl1pPr>
          </a:lstStyle>
          <a:p>
            <a:fld id="{6AB3874C-7A00-44C5-B941-05AB4F41E6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42900" y="8326967"/>
            <a:ext cx="1600200" cy="635000"/>
          </a:xfrm>
          <a:prstGeom prst="rect">
            <a:avLst/>
          </a:prstGeom>
        </p:spPr>
        <p:txBody>
          <a:bodyPr/>
          <a:lstStyle>
            <a:lvl1pPr>
              <a:defRPr/>
            </a:lvl1pPr>
          </a:lstStyle>
          <a:p>
            <a:fld id="{4A579083-8439-4BD1-8726-E036116EFF23}" type="datetimeFigureOut">
              <a:rPr lang="en-US" smtClean="0"/>
              <a:pPr/>
              <a:t>12/29/2012</a:t>
            </a:fld>
            <a:endParaRPr lang="en-US"/>
          </a:p>
        </p:txBody>
      </p:sp>
      <p:sp>
        <p:nvSpPr>
          <p:cNvPr id="3" name="Footer Placeholder 2"/>
          <p:cNvSpPr>
            <a:spLocks noGrp="1"/>
          </p:cNvSpPr>
          <p:nvPr>
            <p:ph type="ftr" sz="quarter" idx="11"/>
          </p:nvPr>
        </p:nvSpPr>
        <p:spPr>
          <a:xfrm>
            <a:off x="2343150" y="8326967"/>
            <a:ext cx="2171700" cy="63500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4914900" y="8326967"/>
            <a:ext cx="1600200" cy="635000"/>
          </a:xfrm>
          <a:prstGeom prst="rect">
            <a:avLst/>
          </a:prstGeom>
        </p:spPr>
        <p:txBody>
          <a:bodyPr/>
          <a:lstStyle>
            <a:lvl1pPr>
              <a:defRPr/>
            </a:lvl1pPr>
          </a:lstStyle>
          <a:p>
            <a:fld id="{6AB3874C-7A00-44C5-B941-05AB4F41E6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2900" y="8326967"/>
            <a:ext cx="1600200" cy="635000"/>
          </a:xfrm>
          <a:prstGeom prst="rect">
            <a:avLst/>
          </a:prstGeom>
        </p:spPr>
        <p:txBody>
          <a:bodyPr/>
          <a:lstStyle>
            <a:lvl1pPr>
              <a:defRPr/>
            </a:lvl1pPr>
          </a:lstStyle>
          <a:p>
            <a:fld id="{4A579083-8439-4BD1-8726-E036116EFF23}" type="datetimeFigureOut">
              <a:rPr lang="en-US" smtClean="0"/>
              <a:pPr/>
              <a:t>12/29/2012</a:t>
            </a:fld>
            <a:endParaRPr lang="en-US"/>
          </a:p>
        </p:txBody>
      </p:sp>
      <p:sp>
        <p:nvSpPr>
          <p:cNvPr id="6" name="Footer Placeholder 5"/>
          <p:cNvSpPr>
            <a:spLocks noGrp="1"/>
          </p:cNvSpPr>
          <p:nvPr>
            <p:ph type="ftr" sz="quarter" idx="11"/>
          </p:nvPr>
        </p:nvSpPr>
        <p:spPr>
          <a:xfrm>
            <a:off x="2343150" y="8326967"/>
            <a:ext cx="2171700" cy="6350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4914900" y="8326967"/>
            <a:ext cx="1600200" cy="635000"/>
          </a:xfrm>
          <a:prstGeom prst="rect">
            <a:avLst/>
          </a:prstGeom>
        </p:spPr>
        <p:txBody>
          <a:bodyPr/>
          <a:lstStyle>
            <a:lvl1pPr>
              <a:defRPr/>
            </a:lvl1pPr>
          </a:lstStyle>
          <a:p>
            <a:fld id="{6AB3874C-7A00-44C5-B941-05AB4F41E6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2900" y="8326967"/>
            <a:ext cx="1600200" cy="635000"/>
          </a:xfrm>
          <a:prstGeom prst="rect">
            <a:avLst/>
          </a:prstGeom>
        </p:spPr>
        <p:txBody>
          <a:bodyPr/>
          <a:lstStyle>
            <a:lvl1pPr>
              <a:defRPr/>
            </a:lvl1pPr>
          </a:lstStyle>
          <a:p>
            <a:fld id="{4A579083-8439-4BD1-8726-E036116EFF23}" type="datetimeFigureOut">
              <a:rPr lang="en-US" smtClean="0"/>
              <a:pPr/>
              <a:t>12/29/2012</a:t>
            </a:fld>
            <a:endParaRPr lang="en-US"/>
          </a:p>
        </p:txBody>
      </p:sp>
      <p:sp>
        <p:nvSpPr>
          <p:cNvPr id="6" name="Footer Placeholder 5"/>
          <p:cNvSpPr>
            <a:spLocks noGrp="1"/>
          </p:cNvSpPr>
          <p:nvPr>
            <p:ph type="ftr" sz="quarter" idx="11"/>
          </p:nvPr>
        </p:nvSpPr>
        <p:spPr>
          <a:xfrm>
            <a:off x="2343150" y="8326967"/>
            <a:ext cx="2171700" cy="6350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4914900" y="8326967"/>
            <a:ext cx="1600200" cy="635000"/>
          </a:xfrm>
          <a:prstGeom prst="rect">
            <a:avLst/>
          </a:prstGeom>
        </p:spPr>
        <p:txBody>
          <a:bodyPr/>
          <a:lstStyle>
            <a:lvl1pPr>
              <a:defRPr/>
            </a:lvl1pPr>
          </a:lstStyle>
          <a:p>
            <a:fld id="{6AB3874C-7A00-44C5-B941-05AB4F41E67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342900" y="812800"/>
            <a:ext cx="6172200" cy="1524000"/>
          </a:xfrm>
          <a:prstGeom prst="rect">
            <a:avLst/>
          </a:prstGeom>
          <a:noFill/>
          <a:ln w="9525">
            <a:noFill/>
            <a:miter lim="800000"/>
            <a:headEnd/>
            <a:tailEnd/>
          </a:ln>
          <a:effectLst/>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26627" name="Rectangle 3"/>
          <p:cNvSpPr>
            <a:spLocks noGrp="1" noChangeArrowheads="1"/>
          </p:cNvSpPr>
          <p:nvPr>
            <p:ph type="body" idx="1"/>
          </p:nvPr>
        </p:nvSpPr>
        <p:spPr bwMode="auto">
          <a:xfrm>
            <a:off x="342900" y="2540000"/>
            <a:ext cx="6172200" cy="5791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b="1">
          <a:solidFill>
            <a:srgbClr val="04448A"/>
          </a:solidFill>
          <a:latin typeface="+mj-lt"/>
          <a:ea typeface="+mj-ea"/>
          <a:cs typeface="+mj-cs"/>
        </a:defRPr>
      </a:lvl1pPr>
      <a:lvl2pPr algn="ctr" rtl="0" eaLnBrk="1" fontAlgn="base" hangingPunct="1">
        <a:spcBef>
          <a:spcPct val="0"/>
        </a:spcBef>
        <a:spcAft>
          <a:spcPct val="0"/>
        </a:spcAft>
        <a:defRPr sz="4400" b="1">
          <a:solidFill>
            <a:srgbClr val="04448A"/>
          </a:solidFill>
          <a:latin typeface="Calibri" pitchFamily="34" charset="0"/>
        </a:defRPr>
      </a:lvl2pPr>
      <a:lvl3pPr algn="ctr" rtl="0" eaLnBrk="1" fontAlgn="base" hangingPunct="1">
        <a:spcBef>
          <a:spcPct val="0"/>
        </a:spcBef>
        <a:spcAft>
          <a:spcPct val="0"/>
        </a:spcAft>
        <a:defRPr sz="4400" b="1">
          <a:solidFill>
            <a:srgbClr val="04448A"/>
          </a:solidFill>
          <a:latin typeface="Calibri" pitchFamily="34" charset="0"/>
        </a:defRPr>
      </a:lvl3pPr>
      <a:lvl4pPr algn="ctr" rtl="0" eaLnBrk="1" fontAlgn="base" hangingPunct="1">
        <a:spcBef>
          <a:spcPct val="0"/>
        </a:spcBef>
        <a:spcAft>
          <a:spcPct val="0"/>
        </a:spcAft>
        <a:defRPr sz="4400" b="1">
          <a:solidFill>
            <a:srgbClr val="04448A"/>
          </a:solidFill>
          <a:latin typeface="Calibri" pitchFamily="34" charset="0"/>
        </a:defRPr>
      </a:lvl4pPr>
      <a:lvl5pPr algn="ctr" rtl="0" eaLnBrk="1" fontAlgn="base" hangingPunct="1">
        <a:spcBef>
          <a:spcPct val="0"/>
        </a:spcBef>
        <a:spcAft>
          <a:spcPct val="0"/>
        </a:spcAft>
        <a:defRPr sz="4400" b="1">
          <a:solidFill>
            <a:srgbClr val="04448A"/>
          </a:solidFill>
          <a:latin typeface="Calibri" pitchFamily="34" charset="0"/>
        </a:defRPr>
      </a:lvl5pPr>
      <a:lvl6pPr marL="457200" algn="ctr" rtl="0" eaLnBrk="1" fontAlgn="base" hangingPunct="1">
        <a:spcBef>
          <a:spcPct val="0"/>
        </a:spcBef>
        <a:spcAft>
          <a:spcPct val="0"/>
        </a:spcAft>
        <a:defRPr sz="4400" b="1">
          <a:solidFill>
            <a:srgbClr val="04448A"/>
          </a:solidFill>
          <a:latin typeface="Calibri" pitchFamily="34" charset="0"/>
        </a:defRPr>
      </a:lvl6pPr>
      <a:lvl7pPr marL="914400" algn="ctr" rtl="0" eaLnBrk="1" fontAlgn="base" hangingPunct="1">
        <a:spcBef>
          <a:spcPct val="0"/>
        </a:spcBef>
        <a:spcAft>
          <a:spcPct val="0"/>
        </a:spcAft>
        <a:defRPr sz="4400" b="1">
          <a:solidFill>
            <a:srgbClr val="04448A"/>
          </a:solidFill>
          <a:latin typeface="Calibri" pitchFamily="34" charset="0"/>
        </a:defRPr>
      </a:lvl7pPr>
      <a:lvl8pPr marL="1371600" algn="ctr" rtl="0" eaLnBrk="1" fontAlgn="base" hangingPunct="1">
        <a:spcBef>
          <a:spcPct val="0"/>
        </a:spcBef>
        <a:spcAft>
          <a:spcPct val="0"/>
        </a:spcAft>
        <a:defRPr sz="4400" b="1">
          <a:solidFill>
            <a:srgbClr val="04448A"/>
          </a:solidFill>
          <a:latin typeface="Calibri" pitchFamily="34" charset="0"/>
        </a:defRPr>
      </a:lvl8pPr>
      <a:lvl9pPr marL="1828800" algn="ctr" rtl="0" eaLnBrk="1" fontAlgn="base" hangingPunct="1">
        <a:spcBef>
          <a:spcPct val="0"/>
        </a:spcBef>
        <a:spcAft>
          <a:spcPct val="0"/>
        </a:spcAft>
        <a:defRPr sz="4400" b="1">
          <a:solidFill>
            <a:srgbClr val="04448A"/>
          </a:solidFill>
          <a:latin typeface="Calibri" pitchFamily="34"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rgbClr val="04448A"/>
          </a:solidFill>
          <a:latin typeface="+mn-lt"/>
          <a:ea typeface="+mn-ea"/>
          <a:cs typeface="+mn-cs"/>
        </a:defRPr>
      </a:lvl1pPr>
      <a:lvl2pPr marL="742950" indent="-285750" algn="l" rtl="0" eaLnBrk="1" fontAlgn="base" hangingPunct="1">
        <a:spcBef>
          <a:spcPct val="20000"/>
        </a:spcBef>
        <a:spcAft>
          <a:spcPct val="0"/>
        </a:spcAft>
        <a:buChar char="–"/>
        <a:defRPr sz="2800">
          <a:solidFill>
            <a:srgbClr val="04448A"/>
          </a:solidFill>
          <a:latin typeface="+mn-lt"/>
        </a:defRPr>
      </a:lvl2pPr>
      <a:lvl3pPr marL="1143000" indent="-228600" algn="l" rtl="0" eaLnBrk="1" fontAlgn="base" hangingPunct="1">
        <a:spcBef>
          <a:spcPct val="20000"/>
        </a:spcBef>
        <a:spcAft>
          <a:spcPct val="0"/>
        </a:spcAft>
        <a:buFont typeface="Wingdings" pitchFamily="2" charset="2"/>
        <a:buChar char="§"/>
        <a:defRPr sz="2400">
          <a:solidFill>
            <a:srgbClr val="04448A"/>
          </a:solidFill>
          <a:latin typeface="+mn-lt"/>
        </a:defRPr>
      </a:lvl3pPr>
      <a:lvl4pPr marL="1600200" indent="-228600" algn="l" rtl="0" eaLnBrk="1" fontAlgn="base" hangingPunct="1">
        <a:spcBef>
          <a:spcPct val="20000"/>
        </a:spcBef>
        <a:spcAft>
          <a:spcPct val="0"/>
        </a:spcAft>
        <a:buChar char="–"/>
        <a:defRPr sz="2000">
          <a:solidFill>
            <a:srgbClr val="04448A"/>
          </a:solidFill>
          <a:latin typeface="+mn-lt"/>
        </a:defRPr>
      </a:lvl4pPr>
      <a:lvl5pPr marL="2057400" indent="-228600" algn="l" rtl="0" eaLnBrk="1" fontAlgn="base" hangingPunct="1">
        <a:spcBef>
          <a:spcPct val="20000"/>
        </a:spcBef>
        <a:spcAft>
          <a:spcPct val="0"/>
        </a:spcAft>
        <a:buChar char="»"/>
        <a:defRPr sz="2000">
          <a:solidFill>
            <a:srgbClr val="04448A"/>
          </a:solidFill>
          <a:latin typeface="+mn-lt"/>
        </a:defRPr>
      </a:lvl5pPr>
      <a:lvl6pPr marL="2514600" indent="-228600" algn="l" rtl="0" eaLnBrk="1" fontAlgn="base" hangingPunct="1">
        <a:spcBef>
          <a:spcPct val="20000"/>
        </a:spcBef>
        <a:spcAft>
          <a:spcPct val="0"/>
        </a:spcAft>
        <a:buChar char="»"/>
        <a:defRPr sz="2000">
          <a:solidFill>
            <a:srgbClr val="04448A"/>
          </a:solidFill>
          <a:latin typeface="+mn-lt"/>
        </a:defRPr>
      </a:lvl6pPr>
      <a:lvl7pPr marL="2971800" indent="-228600" algn="l" rtl="0" eaLnBrk="1" fontAlgn="base" hangingPunct="1">
        <a:spcBef>
          <a:spcPct val="20000"/>
        </a:spcBef>
        <a:spcAft>
          <a:spcPct val="0"/>
        </a:spcAft>
        <a:buChar char="»"/>
        <a:defRPr sz="2000">
          <a:solidFill>
            <a:srgbClr val="04448A"/>
          </a:solidFill>
          <a:latin typeface="+mn-lt"/>
        </a:defRPr>
      </a:lvl7pPr>
      <a:lvl8pPr marL="3429000" indent="-228600" algn="l" rtl="0" eaLnBrk="1" fontAlgn="base" hangingPunct="1">
        <a:spcBef>
          <a:spcPct val="20000"/>
        </a:spcBef>
        <a:spcAft>
          <a:spcPct val="0"/>
        </a:spcAft>
        <a:buChar char="»"/>
        <a:defRPr sz="2000">
          <a:solidFill>
            <a:srgbClr val="04448A"/>
          </a:solidFill>
          <a:latin typeface="+mn-lt"/>
        </a:defRPr>
      </a:lvl8pPr>
      <a:lvl9pPr marL="3886200" indent="-228600" algn="l" rtl="0" eaLnBrk="1" fontAlgn="base" hangingPunct="1">
        <a:spcBef>
          <a:spcPct val="20000"/>
        </a:spcBef>
        <a:spcAft>
          <a:spcPct val="0"/>
        </a:spcAft>
        <a:buChar char="»"/>
        <a:defRPr sz="2000">
          <a:solidFill>
            <a:srgbClr val="04448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www.ted.com/talks/malcolm_gladwell_on_spaghetti_sauce.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0.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3d_man_standing2.jpg"/>
          <p:cNvPicPr>
            <a:picLocks noChangeAspect="1"/>
          </p:cNvPicPr>
          <p:nvPr/>
        </p:nvPicPr>
        <p:blipFill>
          <a:blip r:embed="rId3" cstate="print">
            <a:clrChange>
              <a:clrFrom>
                <a:srgbClr val="FFFFFF"/>
              </a:clrFrom>
              <a:clrTo>
                <a:srgbClr val="FFFFFF">
                  <a:alpha val="0"/>
                </a:srgbClr>
              </a:clrTo>
            </a:clrChange>
          </a:blip>
          <a:stretch>
            <a:fillRect/>
          </a:stretch>
        </p:blipFill>
        <p:spPr>
          <a:xfrm>
            <a:off x="3048000" y="2514600"/>
            <a:ext cx="2286000" cy="2286000"/>
          </a:xfrm>
          <a:prstGeom prst="rect">
            <a:avLst/>
          </a:prstGeom>
        </p:spPr>
      </p:pic>
      <p:pic>
        <p:nvPicPr>
          <p:cNvPr id="5" name="Picture 4" descr="3d_man_standing2.jpg"/>
          <p:cNvPicPr>
            <a:picLocks noChangeAspect="1"/>
          </p:cNvPicPr>
          <p:nvPr/>
        </p:nvPicPr>
        <p:blipFill>
          <a:blip r:embed="rId3" cstate="print">
            <a:clrChange>
              <a:clrFrom>
                <a:srgbClr val="FFFFFF"/>
              </a:clrFrom>
              <a:clrTo>
                <a:srgbClr val="FFFFFF">
                  <a:alpha val="0"/>
                </a:srgbClr>
              </a:clrTo>
            </a:clrChange>
          </a:blip>
          <a:stretch>
            <a:fillRect/>
          </a:stretch>
        </p:blipFill>
        <p:spPr>
          <a:xfrm>
            <a:off x="2590800" y="3733800"/>
            <a:ext cx="2286000" cy="2286000"/>
          </a:xfrm>
          <a:prstGeom prst="rect">
            <a:avLst/>
          </a:prstGeom>
        </p:spPr>
      </p:pic>
      <p:pic>
        <p:nvPicPr>
          <p:cNvPr id="6" name="Picture 5" descr="3d_man_standing2.jpg"/>
          <p:cNvPicPr>
            <a:picLocks noChangeAspect="1"/>
          </p:cNvPicPr>
          <p:nvPr/>
        </p:nvPicPr>
        <p:blipFill>
          <a:blip r:embed="rId3" cstate="print">
            <a:clrChange>
              <a:clrFrom>
                <a:srgbClr val="FFFFFF"/>
              </a:clrFrom>
              <a:clrTo>
                <a:srgbClr val="FFFFFF">
                  <a:alpha val="0"/>
                </a:srgbClr>
              </a:clrTo>
            </a:clrChange>
            <a:duotone>
              <a:prstClr val="black"/>
              <a:srgbClr val="C00000">
                <a:tint val="45000"/>
                <a:satMod val="400000"/>
              </a:srgbClr>
            </a:duotone>
          </a:blip>
          <a:stretch>
            <a:fillRect/>
          </a:stretch>
        </p:blipFill>
        <p:spPr>
          <a:xfrm flipH="1">
            <a:off x="4648200" y="2895600"/>
            <a:ext cx="2209800" cy="2286000"/>
          </a:xfrm>
          <a:prstGeom prst="rect">
            <a:avLst/>
          </a:prstGeom>
        </p:spPr>
      </p:pic>
      <p:pic>
        <p:nvPicPr>
          <p:cNvPr id="7" name="Picture 6" descr="3d_man_standing2.jpg"/>
          <p:cNvPicPr>
            <a:picLocks noChangeAspect="1"/>
          </p:cNvPicPr>
          <p:nvPr/>
        </p:nvPicPr>
        <p:blipFill>
          <a:blip r:embed="rId3" cstate="print">
            <a:clrChange>
              <a:clrFrom>
                <a:srgbClr val="FFFFFF"/>
              </a:clrFrom>
              <a:clrTo>
                <a:srgbClr val="FFFFFF">
                  <a:alpha val="0"/>
                </a:srgbClr>
              </a:clrTo>
            </a:clrChange>
          </a:blip>
          <a:stretch>
            <a:fillRect/>
          </a:stretch>
        </p:blipFill>
        <p:spPr>
          <a:xfrm flipH="1">
            <a:off x="5181600" y="4495800"/>
            <a:ext cx="2286000" cy="2286000"/>
          </a:xfrm>
          <a:prstGeom prst="rect">
            <a:avLst/>
          </a:prstGeom>
        </p:spPr>
      </p:pic>
      <p:pic>
        <p:nvPicPr>
          <p:cNvPr id="9" name="Picture 8" descr="3d_man_standing2.jpg"/>
          <p:cNvPicPr>
            <a:picLocks noChangeAspect="1"/>
          </p:cNvPicPr>
          <p:nvPr/>
        </p:nvPicPr>
        <p:blipFill>
          <a:blip r:embed="rId3" cstate="print">
            <a:clrChange>
              <a:clrFrom>
                <a:srgbClr val="FFFFFF"/>
              </a:clrFrom>
              <a:clrTo>
                <a:srgbClr val="FFFFFF">
                  <a:alpha val="0"/>
                </a:srgbClr>
              </a:clrTo>
            </a:clrChange>
          </a:blip>
          <a:stretch>
            <a:fillRect/>
          </a:stretch>
        </p:blipFill>
        <p:spPr>
          <a:xfrm>
            <a:off x="3429000" y="3429000"/>
            <a:ext cx="2286000" cy="2286000"/>
          </a:xfrm>
          <a:prstGeom prst="rect">
            <a:avLst/>
          </a:prstGeom>
        </p:spPr>
      </p:pic>
      <p:pic>
        <p:nvPicPr>
          <p:cNvPr id="10" name="Picture 9" descr="3d_man_standing2.jpg"/>
          <p:cNvPicPr>
            <a:picLocks noChangeAspect="1"/>
          </p:cNvPicPr>
          <p:nvPr/>
        </p:nvPicPr>
        <p:blipFill>
          <a:blip r:embed="rId3" cstate="print">
            <a:clrChange>
              <a:clrFrom>
                <a:srgbClr val="FFFFFF"/>
              </a:clrFrom>
              <a:clrTo>
                <a:srgbClr val="FFFFFF">
                  <a:alpha val="0"/>
                </a:srgbClr>
              </a:clrTo>
            </a:clrChange>
          </a:blip>
          <a:stretch>
            <a:fillRect/>
          </a:stretch>
        </p:blipFill>
        <p:spPr>
          <a:xfrm flipH="1">
            <a:off x="1981200" y="4191000"/>
            <a:ext cx="2057400" cy="2286000"/>
          </a:xfrm>
          <a:prstGeom prst="rect">
            <a:avLst/>
          </a:prstGeom>
        </p:spPr>
      </p:pic>
      <p:pic>
        <p:nvPicPr>
          <p:cNvPr id="11" name="Picture 10" descr="3d_man_standing2.jpg"/>
          <p:cNvPicPr>
            <a:picLocks noChangeAspect="1"/>
          </p:cNvPicPr>
          <p:nvPr/>
        </p:nvPicPr>
        <p:blipFill>
          <a:blip r:embed="rId3" cstate="print">
            <a:clrChange>
              <a:clrFrom>
                <a:srgbClr val="FFFFFF"/>
              </a:clrFrom>
              <a:clrTo>
                <a:srgbClr val="FFFFFF">
                  <a:alpha val="0"/>
                </a:srgbClr>
              </a:clrTo>
            </a:clrChange>
          </a:blip>
          <a:stretch>
            <a:fillRect/>
          </a:stretch>
        </p:blipFill>
        <p:spPr>
          <a:xfrm>
            <a:off x="4191000" y="4572000"/>
            <a:ext cx="2286000" cy="2286000"/>
          </a:xfrm>
          <a:prstGeom prst="rect">
            <a:avLst/>
          </a:prstGeom>
        </p:spPr>
      </p:pic>
      <p:pic>
        <p:nvPicPr>
          <p:cNvPr id="12" name="Picture 11" descr="3d_man_standing2.jpg"/>
          <p:cNvPicPr>
            <a:picLocks noChangeAspect="1"/>
          </p:cNvPicPr>
          <p:nvPr/>
        </p:nvPicPr>
        <p:blipFill>
          <a:blip r:embed="rId3" cstate="print">
            <a:clrChange>
              <a:clrFrom>
                <a:srgbClr val="FFFFFF"/>
              </a:clrFrom>
              <a:clrTo>
                <a:srgbClr val="FFFFFF">
                  <a:alpha val="0"/>
                </a:srgbClr>
              </a:clrTo>
            </a:clrChange>
            <a:duotone>
              <a:prstClr val="black"/>
              <a:srgbClr val="0C2D6E">
                <a:tint val="45000"/>
                <a:satMod val="400000"/>
              </a:srgbClr>
            </a:duotone>
          </a:blip>
          <a:stretch>
            <a:fillRect/>
          </a:stretch>
        </p:blipFill>
        <p:spPr>
          <a:xfrm>
            <a:off x="2971800" y="5410200"/>
            <a:ext cx="2286000" cy="2286000"/>
          </a:xfrm>
          <a:prstGeom prst="rect">
            <a:avLst/>
          </a:prstGeom>
        </p:spPr>
      </p:pic>
      <p:sp>
        <p:nvSpPr>
          <p:cNvPr id="14" name="Rectangle 13"/>
          <p:cNvSpPr/>
          <p:nvPr/>
        </p:nvSpPr>
        <p:spPr>
          <a:xfrm>
            <a:off x="242226" y="1143000"/>
            <a:ext cx="6347570" cy="113877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US" sz="3200" b="1" dirty="0" smtClean="0">
                <a:ln w="11430"/>
                <a:solidFill>
                  <a:srgbClr val="FFBC0C"/>
                </a:solidFill>
                <a:effectLst>
                  <a:outerShdw blurRad="50800" dist="39000" dir="5460000" algn="tl">
                    <a:srgbClr val="000000">
                      <a:alpha val="38000"/>
                    </a:srgbClr>
                  </a:outerShdw>
                </a:effectLst>
              </a:rPr>
              <a:t>Mapping a New Political Landscape:</a:t>
            </a:r>
            <a:r>
              <a:rPr lang="en-US" b="1" dirty="0" smtClean="0">
                <a:ln w="11430"/>
                <a:solidFill>
                  <a:srgbClr val="FFBC0C"/>
                </a:solidFill>
                <a:effectLst>
                  <a:outerShdw blurRad="50800" dist="39000" dir="5460000" algn="tl">
                    <a:srgbClr val="000000">
                      <a:alpha val="38000"/>
                    </a:srgbClr>
                  </a:outerShdw>
                </a:effectLst>
              </a:rPr>
              <a:t> </a:t>
            </a:r>
            <a:br>
              <a:rPr lang="en-US" b="1" dirty="0" smtClean="0">
                <a:ln w="11430"/>
                <a:solidFill>
                  <a:srgbClr val="FFBC0C"/>
                </a:solidFill>
                <a:effectLst>
                  <a:outerShdw blurRad="50800" dist="39000" dir="5460000" algn="tl">
                    <a:srgbClr val="000000">
                      <a:alpha val="38000"/>
                    </a:srgbClr>
                  </a:outerShdw>
                </a:effectLst>
              </a:rPr>
            </a:br>
            <a:r>
              <a:rPr lang="en-US" b="1" dirty="0" smtClean="0">
                <a:ln w="11430"/>
                <a:solidFill>
                  <a:srgbClr val="FFBC0C"/>
                </a:solidFill>
                <a:effectLst>
                  <a:outerShdw blurRad="50800" dist="39000" dir="5460000" algn="tl">
                    <a:srgbClr val="000000">
                      <a:alpha val="38000"/>
                    </a:srgbClr>
                  </a:outerShdw>
                </a:effectLst>
              </a:rPr>
              <a:t>Mind Genomics and Addressable Minds Crack </a:t>
            </a:r>
            <a:br>
              <a:rPr lang="en-US" b="1" dirty="0" smtClean="0">
                <a:ln w="11430"/>
                <a:solidFill>
                  <a:srgbClr val="FFBC0C"/>
                </a:solidFill>
                <a:effectLst>
                  <a:outerShdw blurRad="50800" dist="39000" dir="5460000" algn="tl">
                    <a:srgbClr val="000000">
                      <a:alpha val="38000"/>
                    </a:srgbClr>
                  </a:outerShdw>
                </a:effectLst>
              </a:rPr>
            </a:br>
            <a:r>
              <a:rPr lang="en-US" b="1" dirty="0" smtClean="0">
                <a:ln w="11430"/>
                <a:solidFill>
                  <a:srgbClr val="FFBC0C"/>
                </a:solidFill>
                <a:effectLst>
                  <a:outerShdw blurRad="50800" dist="39000" dir="5460000" algn="tl">
                    <a:srgbClr val="000000">
                      <a:alpha val="38000"/>
                    </a:srgbClr>
                  </a:outerShdw>
                </a:effectLst>
              </a:rPr>
              <a:t>the 2012 Utah State Convention</a:t>
            </a:r>
          </a:p>
        </p:txBody>
      </p:sp>
      <p:pic>
        <p:nvPicPr>
          <p:cNvPr id="15" name="Picture 2" descr="http://www.inovum.com/imgs/in_logo.png"/>
          <p:cNvPicPr>
            <a:picLocks noChangeAspect="1" noChangeArrowheads="1"/>
          </p:cNvPicPr>
          <p:nvPr/>
        </p:nvPicPr>
        <p:blipFill>
          <a:blip r:embed="rId4" cstate="print"/>
          <a:srcRect/>
          <a:stretch>
            <a:fillRect/>
          </a:stretch>
        </p:blipFill>
        <p:spPr bwMode="auto">
          <a:xfrm>
            <a:off x="4495800" y="8458200"/>
            <a:ext cx="1924050" cy="363432"/>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029200" y="8229600"/>
            <a:ext cx="1219200" cy="457200"/>
          </a:xfrm>
          <a:prstGeom prst="rect">
            <a:avLst/>
          </a:prstGeom>
          <a:solidFill>
            <a:srgbClr val="00B2D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pic>
        <p:nvPicPr>
          <p:cNvPr id="14338" name="Picture 2" descr="http://www.inovum.com/imgs/in_logo.png"/>
          <p:cNvPicPr>
            <a:picLocks noGrp="1" noChangeAspect="1" noChangeArrowheads="1"/>
          </p:cNvPicPr>
          <p:nvPr>
            <p:ph idx="1"/>
          </p:nvPr>
        </p:nvPicPr>
        <p:blipFill>
          <a:blip r:embed="rId2" cstate="print"/>
          <a:srcRect/>
          <a:stretch>
            <a:fillRect/>
          </a:stretch>
        </p:blipFill>
        <p:spPr bwMode="auto">
          <a:xfrm>
            <a:off x="4495800" y="8458200"/>
            <a:ext cx="1924050" cy="363432"/>
          </a:xfrm>
          <a:prstGeom prst="rect">
            <a:avLst/>
          </a:prstGeom>
          <a:noFill/>
        </p:spPr>
      </p:pic>
      <p:sp>
        <p:nvSpPr>
          <p:cNvPr id="4" name="TextBox 3"/>
          <p:cNvSpPr txBox="1"/>
          <p:nvPr/>
        </p:nvSpPr>
        <p:spPr>
          <a:xfrm>
            <a:off x="457200" y="2819400"/>
            <a:ext cx="6096000" cy="4185761"/>
          </a:xfrm>
          <a:prstGeom prst="rect">
            <a:avLst/>
          </a:prstGeom>
          <a:noFill/>
        </p:spPr>
        <p:txBody>
          <a:bodyPr wrap="square" rtlCol="0">
            <a:spAutoFit/>
          </a:bodyPr>
          <a:lstStyle/>
          <a:p>
            <a:r>
              <a:rPr lang="en-US" sz="1400" dirty="0"/>
              <a:t> </a:t>
            </a:r>
          </a:p>
          <a:p>
            <a:r>
              <a:rPr lang="en-US" sz="1400" b="1" dirty="0"/>
              <a:t>Dear Utah Delegate,</a:t>
            </a:r>
            <a:endParaRPr lang="en-US" sz="1400" dirty="0"/>
          </a:p>
          <a:p>
            <a:r>
              <a:rPr lang="en-US" sz="1400" b="1" dirty="0"/>
              <a:t> </a:t>
            </a:r>
            <a:endParaRPr lang="en-US" sz="1400" dirty="0"/>
          </a:p>
          <a:p>
            <a:r>
              <a:rPr lang="en-US" sz="1400" b="1" dirty="0"/>
              <a:t>Within this communication is a unique opportunity to participate in a novel</a:t>
            </a:r>
            <a:endParaRPr lang="en-US" sz="1400" dirty="0"/>
          </a:p>
          <a:p>
            <a:r>
              <a:rPr lang="en-US" sz="1400" b="1" dirty="0"/>
              <a:t>research technology being used for the first time in any gubernatorial race.</a:t>
            </a:r>
            <a:endParaRPr lang="en-US" sz="1400" dirty="0"/>
          </a:p>
          <a:p>
            <a:r>
              <a:rPr lang="en-US" sz="1400" b="1" dirty="0"/>
              <a:t>The technology, a highly unique form of conjoint analysis survey developed</a:t>
            </a:r>
            <a:endParaRPr lang="en-US" sz="1400" dirty="0"/>
          </a:p>
          <a:p>
            <a:r>
              <a:rPr lang="en-US" sz="1400" b="1" dirty="0"/>
              <a:t>by the Wharton School of Business and marketing entrepreneur Howard</a:t>
            </a:r>
            <a:endParaRPr lang="en-US" sz="1400" dirty="0"/>
          </a:p>
          <a:p>
            <a:r>
              <a:rPr lang="en-US" sz="1400" b="1" dirty="0" err="1"/>
              <a:t>Moskowitz</a:t>
            </a:r>
            <a:r>
              <a:rPr lang="en-US" sz="1400" b="1" dirty="0"/>
              <a:t>, is designed to illuminate the inner workings of large groups of</a:t>
            </a:r>
            <a:endParaRPr lang="en-US" sz="1400" dirty="0"/>
          </a:p>
          <a:p>
            <a:r>
              <a:rPr lang="en-US" sz="1400" b="1" dirty="0"/>
              <a:t>people.  A scientific paper is planned  to document the value of this novel</a:t>
            </a:r>
            <a:endParaRPr lang="en-US" sz="1400" dirty="0"/>
          </a:p>
          <a:p>
            <a:r>
              <a:rPr lang="en-US" sz="1400" b="1" dirty="0"/>
              <a:t>technology within the Utah Convention.</a:t>
            </a:r>
            <a:endParaRPr lang="en-US" sz="1400" dirty="0"/>
          </a:p>
          <a:p>
            <a:r>
              <a:rPr lang="en-US" sz="1400" b="1" dirty="0"/>
              <a:t> </a:t>
            </a:r>
            <a:endParaRPr lang="en-US" sz="1400" dirty="0"/>
          </a:p>
          <a:p>
            <a:r>
              <a:rPr lang="en-US" sz="1400" b="1" dirty="0"/>
              <a:t>In addition, in consideration for your participation, all submissions will</a:t>
            </a:r>
            <a:endParaRPr lang="en-US" sz="1400" dirty="0"/>
          </a:p>
          <a:p>
            <a:r>
              <a:rPr lang="en-US" sz="1400" b="1" dirty="0"/>
              <a:t>be entered in a drawing for a $25 gasoline card.</a:t>
            </a:r>
            <a:endParaRPr lang="en-US" sz="1400" dirty="0"/>
          </a:p>
          <a:p>
            <a:r>
              <a:rPr lang="en-US" sz="1400" b="1" dirty="0"/>
              <a:t> </a:t>
            </a:r>
            <a:endParaRPr lang="en-US" sz="1400" dirty="0"/>
          </a:p>
          <a:p>
            <a:r>
              <a:rPr lang="en-US" sz="1400" b="1" dirty="0"/>
              <a:t>This survey should take between 10 and 15 minutes to complete.</a:t>
            </a:r>
            <a:endParaRPr lang="en-US" sz="1400" dirty="0"/>
          </a:p>
          <a:p>
            <a:r>
              <a:rPr lang="en-US" sz="1400" b="1" u="sng" dirty="0" smtClean="0">
                <a:solidFill>
                  <a:srgbClr val="0070C0"/>
                </a:solidFill>
              </a:rPr>
              <a:t>Link to survey </a:t>
            </a:r>
          </a:p>
          <a:p>
            <a:endParaRPr lang="en-US" sz="1400" dirty="0"/>
          </a:p>
          <a:p>
            <a:r>
              <a:rPr lang="en-US" sz="1400" b="1" dirty="0"/>
              <a:t>Thank you for your interest and participation.</a:t>
            </a:r>
            <a:endParaRPr lang="en-US" sz="1400" dirty="0"/>
          </a:p>
          <a:p>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029200" y="8229600"/>
            <a:ext cx="1219200" cy="457200"/>
          </a:xfrm>
          <a:prstGeom prst="rect">
            <a:avLst/>
          </a:prstGeom>
          <a:solidFill>
            <a:srgbClr val="00B2D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pic>
        <p:nvPicPr>
          <p:cNvPr id="14338" name="Picture 2" descr="http://www.inovum.com/imgs/in_logo.png"/>
          <p:cNvPicPr>
            <a:picLocks noGrp="1" noChangeAspect="1" noChangeArrowheads="1"/>
          </p:cNvPicPr>
          <p:nvPr>
            <p:ph idx="1"/>
          </p:nvPr>
        </p:nvPicPr>
        <p:blipFill>
          <a:blip r:embed="rId2" cstate="print"/>
          <a:srcRect/>
          <a:stretch>
            <a:fillRect/>
          </a:stretch>
        </p:blipFill>
        <p:spPr bwMode="auto">
          <a:xfrm>
            <a:off x="4495800" y="8458200"/>
            <a:ext cx="1924050" cy="363432"/>
          </a:xfrm>
          <a:prstGeom prst="rect">
            <a:avLst/>
          </a:prstGeom>
          <a:noFill/>
        </p:spPr>
      </p:pic>
      <p:pic>
        <p:nvPicPr>
          <p:cNvPr id="32769" name="Picture 1"/>
          <p:cNvPicPr>
            <a:picLocks noChangeAspect="1" noChangeArrowheads="1"/>
          </p:cNvPicPr>
          <p:nvPr/>
        </p:nvPicPr>
        <p:blipFill>
          <a:blip r:embed="rId3" cstate="print">
            <a:clrChange>
              <a:clrFrom>
                <a:srgbClr val="EFEFEF"/>
              </a:clrFrom>
              <a:clrTo>
                <a:srgbClr val="EFEFEF">
                  <a:alpha val="0"/>
                </a:srgbClr>
              </a:clrTo>
            </a:clrChange>
          </a:blip>
          <a:srcRect/>
          <a:stretch>
            <a:fillRect/>
          </a:stretch>
        </p:blipFill>
        <p:spPr bwMode="auto">
          <a:xfrm>
            <a:off x="304800" y="2133600"/>
            <a:ext cx="6373938" cy="33528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029200" y="8229600"/>
            <a:ext cx="1219200" cy="457200"/>
          </a:xfrm>
          <a:prstGeom prst="rect">
            <a:avLst/>
          </a:prstGeom>
          <a:solidFill>
            <a:srgbClr val="00B2D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pic>
        <p:nvPicPr>
          <p:cNvPr id="14338" name="Picture 2" descr="http://www.inovum.com/imgs/in_logo.png"/>
          <p:cNvPicPr>
            <a:picLocks noGrp="1" noChangeAspect="1" noChangeArrowheads="1"/>
          </p:cNvPicPr>
          <p:nvPr>
            <p:ph idx="1"/>
          </p:nvPr>
        </p:nvPicPr>
        <p:blipFill>
          <a:blip r:embed="rId2" cstate="print"/>
          <a:srcRect/>
          <a:stretch>
            <a:fillRect/>
          </a:stretch>
        </p:blipFill>
        <p:spPr bwMode="auto">
          <a:xfrm>
            <a:off x="4495800" y="8458200"/>
            <a:ext cx="1924050" cy="363432"/>
          </a:xfrm>
          <a:prstGeom prst="rect">
            <a:avLst/>
          </a:prstGeom>
          <a:noFill/>
        </p:spPr>
      </p:pic>
      <p:pic>
        <p:nvPicPr>
          <p:cNvPr id="31745" name="Picture 1"/>
          <p:cNvPicPr>
            <a:picLocks noChangeAspect="1" noChangeArrowheads="1"/>
          </p:cNvPicPr>
          <p:nvPr/>
        </p:nvPicPr>
        <p:blipFill>
          <a:blip r:embed="rId3" cstate="print">
            <a:clrChange>
              <a:clrFrom>
                <a:srgbClr val="EFEFEF"/>
              </a:clrFrom>
              <a:clrTo>
                <a:srgbClr val="EFEFEF">
                  <a:alpha val="0"/>
                </a:srgbClr>
              </a:clrTo>
            </a:clrChange>
          </a:blip>
          <a:srcRect/>
          <a:stretch>
            <a:fillRect/>
          </a:stretch>
        </p:blipFill>
        <p:spPr bwMode="auto">
          <a:xfrm>
            <a:off x="609600" y="990600"/>
            <a:ext cx="5597072" cy="3048000"/>
          </a:xfrm>
          <a:prstGeom prst="rect">
            <a:avLst/>
          </a:prstGeom>
          <a:noFill/>
          <a:ln w="9525">
            <a:noFill/>
            <a:miter lim="800000"/>
            <a:headEnd/>
            <a:tailEnd/>
          </a:ln>
        </p:spPr>
      </p:pic>
      <p:pic>
        <p:nvPicPr>
          <p:cNvPr id="31746" name="Picture 2"/>
          <p:cNvPicPr>
            <a:picLocks noChangeAspect="1" noChangeArrowheads="1"/>
          </p:cNvPicPr>
          <p:nvPr/>
        </p:nvPicPr>
        <p:blipFill>
          <a:blip r:embed="rId4" cstate="print">
            <a:clrChange>
              <a:clrFrom>
                <a:srgbClr val="EFEFEF"/>
              </a:clrFrom>
              <a:clrTo>
                <a:srgbClr val="EFEFEF">
                  <a:alpha val="0"/>
                </a:srgbClr>
              </a:clrTo>
            </a:clrChange>
          </a:blip>
          <a:srcRect/>
          <a:stretch>
            <a:fillRect/>
          </a:stretch>
        </p:blipFill>
        <p:spPr bwMode="auto">
          <a:xfrm>
            <a:off x="555200" y="4191000"/>
            <a:ext cx="5845600" cy="376237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029200" y="8229600"/>
            <a:ext cx="1219200" cy="457200"/>
          </a:xfrm>
          <a:prstGeom prst="rect">
            <a:avLst/>
          </a:prstGeom>
          <a:solidFill>
            <a:srgbClr val="00B2D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pic>
        <p:nvPicPr>
          <p:cNvPr id="14338" name="Picture 2" descr="http://www.inovum.com/imgs/in_logo.png"/>
          <p:cNvPicPr>
            <a:picLocks noGrp="1" noChangeAspect="1" noChangeArrowheads="1"/>
          </p:cNvPicPr>
          <p:nvPr>
            <p:ph idx="1"/>
          </p:nvPr>
        </p:nvPicPr>
        <p:blipFill>
          <a:blip r:embed="rId2" cstate="print"/>
          <a:srcRect/>
          <a:stretch>
            <a:fillRect/>
          </a:stretch>
        </p:blipFill>
        <p:spPr bwMode="auto">
          <a:xfrm>
            <a:off x="4495800" y="8458200"/>
            <a:ext cx="1924050" cy="363432"/>
          </a:xfrm>
          <a:prstGeom prst="rect">
            <a:avLst/>
          </a:prstGeom>
          <a:noFill/>
        </p:spPr>
      </p:pic>
      <p:pic>
        <p:nvPicPr>
          <p:cNvPr id="30721" name="Picture 1"/>
          <p:cNvPicPr>
            <a:picLocks noChangeAspect="1" noChangeArrowheads="1"/>
          </p:cNvPicPr>
          <p:nvPr/>
        </p:nvPicPr>
        <p:blipFill>
          <a:blip r:embed="rId3" cstate="print"/>
          <a:srcRect/>
          <a:stretch>
            <a:fillRect/>
          </a:stretch>
        </p:blipFill>
        <p:spPr bwMode="auto">
          <a:xfrm>
            <a:off x="685800" y="1143000"/>
            <a:ext cx="3162300" cy="3800475"/>
          </a:xfrm>
          <a:prstGeom prst="rect">
            <a:avLst/>
          </a:prstGeom>
          <a:noFill/>
          <a:ln w="9525">
            <a:noFill/>
            <a:miter lim="800000"/>
            <a:headEnd/>
            <a:tailEnd/>
          </a:ln>
        </p:spPr>
      </p:pic>
      <p:pic>
        <p:nvPicPr>
          <p:cNvPr id="30722" name="Picture 2"/>
          <p:cNvPicPr>
            <a:picLocks noChangeAspect="1" noChangeArrowheads="1"/>
          </p:cNvPicPr>
          <p:nvPr/>
        </p:nvPicPr>
        <p:blipFill>
          <a:blip r:embed="rId4" cstate="print"/>
          <a:srcRect/>
          <a:stretch>
            <a:fillRect/>
          </a:stretch>
        </p:blipFill>
        <p:spPr bwMode="auto">
          <a:xfrm>
            <a:off x="685800" y="4953000"/>
            <a:ext cx="3162300" cy="3105150"/>
          </a:xfrm>
          <a:prstGeom prst="rect">
            <a:avLst/>
          </a:prstGeom>
          <a:noFill/>
          <a:ln w="9525">
            <a:noFill/>
            <a:miter lim="800000"/>
            <a:headEnd/>
            <a:tailEnd/>
          </a:ln>
        </p:spPr>
      </p:pic>
      <p:sp>
        <p:nvSpPr>
          <p:cNvPr id="6" name="TextBox 5"/>
          <p:cNvSpPr txBox="1"/>
          <p:nvPr/>
        </p:nvSpPr>
        <p:spPr>
          <a:xfrm>
            <a:off x="3886200" y="1524000"/>
            <a:ext cx="2743200" cy="3139321"/>
          </a:xfrm>
          <a:prstGeom prst="rect">
            <a:avLst/>
          </a:prstGeom>
          <a:noFill/>
        </p:spPr>
        <p:txBody>
          <a:bodyPr wrap="square" rtlCol="0">
            <a:spAutoFit/>
          </a:bodyPr>
          <a:lstStyle/>
          <a:p>
            <a:r>
              <a:rPr lang="en-US" dirty="0" smtClean="0"/>
              <a:t>Total Panel: interested in:</a:t>
            </a:r>
          </a:p>
          <a:p>
            <a:pPr marL="290513" indent="-174625">
              <a:buFont typeface="Arial" pitchFamily="34" charset="0"/>
              <a:buChar char="•"/>
            </a:pPr>
            <a:r>
              <a:rPr lang="en-US" b="1" dirty="0">
                <a:solidFill>
                  <a:srgbClr val="00B050"/>
                </a:solidFill>
              </a:rPr>
              <a:t>A</a:t>
            </a:r>
            <a:r>
              <a:rPr lang="en-US" b="1" dirty="0" smtClean="0">
                <a:solidFill>
                  <a:srgbClr val="00B050"/>
                </a:solidFill>
              </a:rPr>
              <a:t>cquiring control of</a:t>
            </a:r>
            <a:br>
              <a:rPr lang="en-US" b="1" dirty="0" smtClean="0">
                <a:solidFill>
                  <a:srgbClr val="00B050"/>
                </a:solidFill>
              </a:rPr>
            </a:br>
            <a:r>
              <a:rPr lang="en-US" b="1" dirty="0" smtClean="0">
                <a:solidFill>
                  <a:srgbClr val="00B050"/>
                </a:solidFill>
              </a:rPr>
              <a:t>state resources.</a:t>
            </a:r>
          </a:p>
          <a:p>
            <a:pPr marL="290513" indent="-174625">
              <a:buFont typeface="Arial" pitchFamily="34" charset="0"/>
              <a:buChar char="•"/>
            </a:pPr>
            <a:r>
              <a:rPr lang="en-US" b="1" dirty="0" smtClean="0">
                <a:solidFill>
                  <a:srgbClr val="00B050"/>
                </a:solidFill>
              </a:rPr>
              <a:t>Fiscal responsibility</a:t>
            </a:r>
          </a:p>
          <a:p>
            <a:pPr marL="290513" indent="-174625">
              <a:buFont typeface="Arial" pitchFamily="34" charset="0"/>
              <a:buChar char="•"/>
            </a:pPr>
            <a:r>
              <a:rPr lang="en-US" b="1" dirty="0" smtClean="0">
                <a:solidFill>
                  <a:srgbClr val="00B050"/>
                </a:solidFill>
              </a:rPr>
              <a:t>Shrink state government</a:t>
            </a:r>
          </a:p>
          <a:p>
            <a:pPr marL="290513" indent="-174625">
              <a:buFont typeface="Arial" pitchFamily="34" charset="0"/>
              <a:buChar char="•"/>
            </a:pPr>
            <a:r>
              <a:rPr lang="en-US" b="1" dirty="0" smtClean="0">
                <a:solidFill>
                  <a:srgbClr val="00B050"/>
                </a:solidFill>
              </a:rPr>
              <a:t>Help Romney gain White House</a:t>
            </a:r>
          </a:p>
          <a:p>
            <a:pPr marL="290513" indent="-174625"/>
            <a:endParaRPr lang="en-US" dirty="0" smtClean="0"/>
          </a:p>
          <a:p>
            <a:endParaRPr lang="en-US" dirty="0"/>
          </a:p>
          <a:p>
            <a:endParaRPr lang="en-US" dirty="0"/>
          </a:p>
        </p:txBody>
      </p:sp>
      <p:sp>
        <p:nvSpPr>
          <p:cNvPr id="7" name="TextBox 6"/>
          <p:cNvSpPr txBox="1"/>
          <p:nvPr/>
        </p:nvSpPr>
        <p:spPr>
          <a:xfrm>
            <a:off x="3886200" y="4343400"/>
            <a:ext cx="2743200" cy="3139321"/>
          </a:xfrm>
          <a:prstGeom prst="rect">
            <a:avLst/>
          </a:prstGeom>
          <a:noFill/>
        </p:spPr>
        <p:txBody>
          <a:bodyPr wrap="square" rtlCol="0">
            <a:spAutoFit/>
          </a:bodyPr>
          <a:lstStyle/>
          <a:p>
            <a:r>
              <a:rPr lang="en-US" dirty="0" smtClean="0"/>
              <a:t>Total Panel: NOT interested in:</a:t>
            </a:r>
          </a:p>
          <a:p>
            <a:pPr marL="290513" indent="-174625">
              <a:buFont typeface="Arial" pitchFamily="34" charset="0"/>
              <a:buChar char="•"/>
            </a:pPr>
            <a:r>
              <a:rPr lang="en-US" b="1" dirty="0" smtClean="0">
                <a:solidFill>
                  <a:srgbClr val="C00000"/>
                </a:solidFill>
              </a:rPr>
              <a:t>Subsidizing gasoline</a:t>
            </a:r>
          </a:p>
          <a:p>
            <a:pPr marL="290513" indent="-174625">
              <a:buFont typeface="Arial" pitchFamily="34" charset="0"/>
              <a:buChar char="•"/>
            </a:pPr>
            <a:r>
              <a:rPr lang="en-US" b="1" dirty="0" smtClean="0">
                <a:solidFill>
                  <a:srgbClr val="C00000"/>
                </a:solidFill>
              </a:rPr>
              <a:t>Funding education based on </a:t>
            </a:r>
            <a:r>
              <a:rPr lang="en-US" b="1" dirty="0" err="1" smtClean="0">
                <a:solidFill>
                  <a:srgbClr val="C00000"/>
                </a:solidFill>
              </a:rPr>
              <a:t>nat’l</a:t>
            </a:r>
            <a:r>
              <a:rPr lang="en-US" b="1" dirty="0" smtClean="0">
                <a:solidFill>
                  <a:srgbClr val="C00000"/>
                </a:solidFill>
              </a:rPr>
              <a:t> performance metrics</a:t>
            </a:r>
          </a:p>
          <a:p>
            <a:pPr marL="290513" indent="-174625">
              <a:buFont typeface="Arial" pitchFamily="34" charset="0"/>
              <a:buChar char="•"/>
            </a:pPr>
            <a:r>
              <a:rPr lang="en-US" b="1" dirty="0" smtClean="0">
                <a:solidFill>
                  <a:srgbClr val="C00000"/>
                </a:solidFill>
              </a:rPr>
              <a:t>Work to re-elect Orin Hatch to US Senate</a:t>
            </a:r>
          </a:p>
          <a:p>
            <a:pPr marL="290513" indent="-174625"/>
            <a:endParaRPr lang="en-US" dirty="0" smtClean="0"/>
          </a:p>
          <a:p>
            <a:endParaRPr lang="en-US" dirty="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029200" y="8229600"/>
            <a:ext cx="1219200" cy="457200"/>
          </a:xfrm>
          <a:prstGeom prst="rect">
            <a:avLst/>
          </a:prstGeom>
          <a:solidFill>
            <a:srgbClr val="00B2D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pic>
        <p:nvPicPr>
          <p:cNvPr id="14338" name="Picture 2" descr="http://www.inovum.com/imgs/in_logo.png"/>
          <p:cNvPicPr>
            <a:picLocks noGrp="1" noChangeAspect="1" noChangeArrowheads="1"/>
          </p:cNvPicPr>
          <p:nvPr>
            <p:ph idx="1"/>
          </p:nvPr>
        </p:nvPicPr>
        <p:blipFill>
          <a:blip r:embed="rId2" cstate="print"/>
          <a:srcRect/>
          <a:stretch>
            <a:fillRect/>
          </a:stretch>
        </p:blipFill>
        <p:spPr bwMode="auto">
          <a:xfrm>
            <a:off x="4495800" y="8458200"/>
            <a:ext cx="1924050" cy="363432"/>
          </a:xfrm>
          <a:prstGeom prst="rect">
            <a:avLst/>
          </a:prstGeom>
          <a:noFill/>
        </p:spPr>
      </p:pic>
      <p:pic>
        <p:nvPicPr>
          <p:cNvPr id="30722" name="Picture 2"/>
          <p:cNvPicPr>
            <a:picLocks noChangeAspect="1" noChangeArrowheads="1"/>
          </p:cNvPicPr>
          <p:nvPr/>
        </p:nvPicPr>
        <p:blipFill>
          <a:blip r:embed="rId3" cstate="print"/>
          <a:srcRect/>
          <a:stretch>
            <a:fillRect/>
          </a:stretch>
        </p:blipFill>
        <p:spPr bwMode="auto">
          <a:xfrm>
            <a:off x="533400" y="990600"/>
            <a:ext cx="4953000" cy="4863488"/>
          </a:xfrm>
          <a:prstGeom prst="rect">
            <a:avLst/>
          </a:prstGeom>
          <a:noFill/>
          <a:ln w="9525">
            <a:noFill/>
            <a:miter lim="800000"/>
            <a:headEnd/>
            <a:tailEnd/>
          </a:ln>
        </p:spPr>
      </p:pic>
      <p:sp>
        <p:nvSpPr>
          <p:cNvPr id="9" name="Oval 8"/>
          <p:cNvSpPr/>
          <p:nvPr/>
        </p:nvSpPr>
        <p:spPr bwMode="auto">
          <a:xfrm>
            <a:off x="152400" y="4572000"/>
            <a:ext cx="5943600" cy="838200"/>
          </a:xfrm>
          <a:prstGeom prst="ellipse">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cxnSp>
        <p:nvCxnSpPr>
          <p:cNvPr id="11" name="Straight Arrow Connector 10"/>
          <p:cNvCxnSpPr/>
          <p:nvPr/>
        </p:nvCxnSpPr>
        <p:spPr bwMode="auto">
          <a:xfrm flipV="1">
            <a:off x="1706880" y="5334000"/>
            <a:ext cx="274320" cy="685800"/>
          </a:xfrm>
          <a:prstGeom prst="straightConnector1">
            <a:avLst/>
          </a:prstGeom>
          <a:solidFill>
            <a:schemeClr val="accent1"/>
          </a:solidFill>
          <a:ln w="57150" cap="flat" cmpd="sng" algn="ctr">
            <a:solidFill>
              <a:srgbClr val="FFBC0C"/>
            </a:solidFill>
            <a:prstDash val="solid"/>
            <a:round/>
            <a:headEnd type="none" w="med" len="med"/>
            <a:tailEnd type="arrow"/>
          </a:ln>
          <a:effectLst/>
        </p:spPr>
      </p:cxnSp>
      <p:sp>
        <p:nvSpPr>
          <p:cNvPr id="12" name="TextBox 11"/>
          <p:cNvSpPr txBox="1"/>
          <p:nvPr/>
        </p:nvSpPr>
        <p:spPr>
          <a:xfrm>
            <a:off x="381000" y="6096000"/>
            <a:ext cx="6006965" cy="2031325"/>
          </a:xfrm>
          <a:prstGeom prst="rect">
            <a:avLst/>
          </a:prstGeom>
          <a:noFill/>
        </p:spPr>
        <p:txBody>
          <a:bodyPr wrap="none" rtlCol="0">
            <a:spAutoFit/>
          </a:bodyPr>
          <a:lstStyle/>
          <a:p>
            <a:r>
              <a:rPr lang="en-US" b="1" dirty="0" smtClean="0"/>
              <a:t>Note:  Prior to the convention, the re-election of Orrin Hatch</a:t>
            </a:r>
            <a:br>
              <a:rPr lang="en-US" b="1" dirty="0" smtClean="0"/>
            </a:br>
            <a:r>
              <a:rPr lang="en-US" b="1" dirty="0" smtClean="0"/>
              <a:t>was considered a lock.  Only Addressable Minds </a:t>
            </a:r>
          </a:p>
          <a:p>
            <a:r>
              <a:rPr lang="en-US" b="1" dirty="0" smtClean="0"/>
              <a:t>correctly predicted that the delegates would have a problem </a:t>
            </a:r>
            <a:br>
              <a:rPr lang="en-US" b="1" dirty="0" smtClean="0"/>
            </a:br>
            <a:r>
              <a:rPr lang="en-US" b="1" dirty="0" smtClean="0"/>
              <a:t>with the senator.  </a:t>
            </a:r>
            <a:endParaRPr lang="en-US" b="1" dirty="0"/>
          </a:p>
          <a:p>
            <a:r>
              <a:rPr lang="en-US" b="1" dirty="0" smtClean="0"/>
              <a:t>This proved to be the case when delegates voted to force</a:t>
            </a:r>
            <a:br>
              <a:rPr lang="en-US" b="1" dirty="0" smtClean="0"/>
            </a:br>
            <a:r>
              <a:rPr lang="en-US" b="1" dirty="0" smtClean="0"/>
              <a:t>Hatch to run in a primary.  The first time this had occurred in</a:t>
            </a:r>
            <a:br>
              <a:rPr lang="en-US" b="1" dirty="0" smtClean="0"/>
            </a:br>
            <a:r>
              <a:rPr lang="en-US" b="1" dirty="0" smtClean="0"/>
              <a:t>decades.</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029200" y="8229600"/>
            <a:ext cx="1219200" cy="457200"/>
          </a:xfrm>
          <a:prstGeom prst="rect">
            <a:avLst/>
          </a:prstGeom>
          <a:solidFill>
            <a:srgbClr val="00B2D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pic>
        <p:nvPicPr>
          <p:cNvPr id="14338" name="Picture 2" descr="http://www.inovum.com/imgs/in_logo.png"/>
          <p:cNvPicPr>
            <a:picLocks noGrp="1" noChangeAspect="1" noChangeArrowheads="1"/>
          </p:cNvPicPr>
          <p:nvPr>
            <p:ph idx="1"/>
          </p:nvPr>
        </p:nvPicPr>
        <p:blipFill>
          <a:blip r:embed="rId2" cstate="print"/>
          <a:srcRect/>
          <a:stretch>
            <a:fillRect/>
          </a:stretch>
        </p:blipFill>
        <p:spPr bwMode="auto">
          <a:xfrm>
            <a:off x="4495800" y="8458200"/>
            <a:ext cx="1924050" cy="363432"/>
          </a:xfrm>
          <a:prstGeom prst="rect">
            <a:avLst/>
          </a:prstGeom>
          <a:noFill/>
        </p:spPr>
      </p:pic>
      <p:sp>
        <p:nvSpPr>
          <p:cNvPr id="4" name="Rectangle 3"/>
          <p:cNvSpPr/>
          <p:nvPr/>
        </p:nvSpPr>
        <p:spPr>
          <a:xfrm>
            <a:off x="304800" y="1066800"/>
            <a:ext cx="6671506" cy="2185214"/>
          </a:xfrm>
          <a:prstGeom prst="rect">
            <a:avLst/>
          </a:prstGeom>
        </p:spPr>
        <p:txBody>
          <a:bodyPr wrap="none">
            <a:spAutoFit/>
          </a:bodyPr>
          <a:lstStyle/>
          <a:p>
            <a:r>
              <a:rPr lang="en-US" sz="3200" b="1" dirty="0" smtClean="0">
                <a:ln w="11430"/>
                <a:solidFill>
                  <a:srgbClr val="FFBC0C"/>
                </a:solidFill>
                <a:effectLst>
                  <a:outerShdw blurRad="50800" dist="39000" dir="5460000" algn="tl">
                    <a:srgbClr val="000000">
                      <a:alpha val="38000"/>
                    </a:srgbClr>
                  </a:outerShdw>
                </a:effectLst>
              </a:rPr>
              <a:t>Addressable Minds</a:t>
            </a:r>
            <a:br>
              <a:rPr lang="en-US" sz="3200" b="1" dirty="0" smtClean="0">
                <a:ln w="11430"/>
                <a:solidFill>
                  <a:srgbClr val="FFBC0C"/>
                </a:solidFill>
                <a:effectLst>
                  <a:outerShdw blurRad="50800" dist="39000" dir="5460000" algn="tl">
                    <a:srgbClr val="000000">
                      <a:alpha val="38000"/>
                    </a:srgbClr>
                  </a:outerShdw>
                </a:effectLst>
              </a:rPr>
            </a:br>
            <a:r>
              <a:rPr lang="en-US" sz="3200" b="1" dirty="0" smtClean="0">
                <a:ln w="11430"/>
                <a:solidFill>
                  <a:srgbClr val="FFBC0C"/>
                </a:solidFill>
                <a:effectLst>
                  <a:outerShdw blurRad="50800" dist="39000" dir="5460000" algn="tl">
                    <a:srgbClr val="000000">
                      <a:alpha val="38000"/>
                    </a:srgbClr>
                  </a:outerShdw>
                </a:effectLst>
              </a:rPr>
              <a:t>Identifies 3 Actionable Mindsets </a:t>
            </a:r>
            <a:br>
              <a:rPr lang="en-US" sz="3200" b="1" dirty="0" smtClean="0">
                <a:ln w="11430"/>
                <a:solidFill>
                  <a:srgbClr val="FFBC0C"/>
                </a:solidFill>
                <a:effectLst>
                  <a:outerShdw blurRad="50800" dist="39000" dir="5460000" algn="tl">
                    <a:srgbClr val="000000">
                      <a:alpha val="38000"/>
                    </a:srgbClr>
                  </a:outerShdw>
                </a:effectLst>
              </a:rPr>
            </a:br>
            <a:r>
              <a:rPr lang="en-US" sz="3200" b="1" dirty="0" smtClean="0">
                <a:ln w="11430"/>
                <a:solidFill>
                  <a:srgbClr val="FFBC0C"/>
                </a:solidFill>
                <a:effectLst>
                  <a:outerShdw blurRad="50800" dist="39000" dir="5460000" algn="tl">
                    <a:srgbClr val="000000">
                      <a:alpha val="38000"/>
                    </a:srgbClr>
                  </a:outerShdw>
                </a:effectLst>
              </a:rPr>
              <a:t>Within the 4,000 Delegate Population</a:t>
            </a:r>
          </a:p>
          <a:p>
            <a:r>
              <a:rPr lang="en-US" sz="2000" b="1" dirty="0" smtClean="0">
                <a:ln w="11430"/>
                <a:solidFill>
                  <a:srgbClr val="FFBC0C"/>
                </a:solidFill>
                <a:effectLst>
                  <a:outerShdw blurRad="50800" dist="39000" dir="5460000" algn="tl">
                    <a:srgbClr val="000000">
                      <a:alpha val="38000"/>
                    </a:srgbClr>
                  </a:outerShdw>
                </a:effectLst>
              </a:rPr>
              <a:t>(Remember ~90% were first-time delegates </a:t>
            </a:r>
            <a:br>
              <a:rPr lang="en-US" sz="2000" b="1" dirty="0" smtClean="0">
                <a:ln w="11430"/>
                <a:solidFill>
                  <a:srgbClr val="FFBC0C"/>
                </a:solidFill>
                <a:effectLst>
                  <a:outerShdw blurRad="50800" dist="39000" dir="5460000" algn="tl">
                    <a:srgbClr val="000000">
                      <a:alpha val="38000"/>
                    </a:srgbClr>
                  </a:outerShdw>
                </a:effectLst>
              </a:rPr>
            </a:br>
            <a:r>
              <a:rPr lang="en-US" sz="2000" b="1" dirty="0" smtClean="0">
                <a:ln w="11430"/>
                <a:solidFill>
                  <a:srgbClr val="FFBC0C"/>
                </a:solidFill>
                <a:effectLst>
                  <a:outerShdw blurRad="50800" dist="39000" dir="5460000" algn="tl">
                    <a:srgbClr val="000000">
                      <a:alpha val="38000"/>
                    </a:srgbClr>
                  </a:outerShdw>
                </a:effectLst>
              </a:rPr>
              <a:t>of whom </a:t>
            </a:r>
            <a:r>
              <a:rPr lang="en-US" sz="2000" b="1" u="sng" dirty="0" smtClean="0">
                <a:ln w="11430"/>
                <a:solidFill>
                  <a:srgbClr val="FFBC0C"/>
                </a:solidFill>
                <a:effectLst>
                  <a:outerShdw blurRad="50800" dist="39000" dir="5460000" algn="tl">
                    <a:srgbClr val="000000">
                      <a:alpha val="38000"/>
                    </a:srgbClr>
                  </a:outerShdw>
                </a:effectLst>
              </a:rPr>
              <a:t>nothing </a:t>
            </a:r>
            <a:r>
              <a:rPr lang="en-US" sz="2000" b="1" dirty="0" smtClean="0">
                <a:ln w="11430"/>
                <a:solidFill>
                  <a:srgbClr val="FFBC0C"/>
                </a:solidFill>
                <a:effectLst>
                  <a:outerShdw blurRad="50800" dist="39000" dir="5460000" algn="tl">
                    <a:srgbClr val="000000">
                      <a:alpha val="38000"/>
                    </a:srgbClr>
                  </a:outerShdw>
                </a:effectLst>
              </a:rPr>
              <a:t>was known) </a:t>
            </a:r>
            <a:endParaRPr lang="en-US" sz="2000" dirty="0"/>
          </a:p>
        </p:txBody>
      </p:sp>
      <p:pic>
        <p:nvPicPr>
          <p:cNvPr id="29698" name="Picture 2" descr="http://www.usmint.gov/kids/teachers/stateQuarterDay/images/stOutline_ut.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7200" y="3505200"/>
            <a:ext cx="1230313" cy="1230313"/>
          </a:xfrm>
          <a:prstGeom prst="rect">
            <a:avLst/>
          </a:prstGeom>
          <a:noFill/>
        </p:spPr>
      </p:pic>
      <p:sp>
        <p:nvSpPr>
          <p:cNvPr id="6" name="TextBox 5"/>
          <p:cNvSpPr txBox="1"/>
          <p:nvPr/>
        </p:nvSpPr>
        <p:spPr>
          <a:xfrm>
            <a:off x="609600" y="4648200"/>
            <a:ext cx="1113190" cy="800219"/>
          </a:xfrm>
          <a:prstGeom prst="rect">
            <a:avLst/>
          </a:prstGeom>
          <a:noFill/>
        </p:spPr>
        <p:txBody>
          <a:bodyPr wrap="none" rtlCol="0">
            <a:spAutoFit/>
          </a:bodyPr>
          <a:lstStyle/>
          <a:p>
            <a:pPr algn="ctr"/>
            <a:r>
              <a:rPr lang="en-US" b="1" dirty="0" smtClean="0"/>
              <a:t>Utah First</a:t>
            </a:r>
            <a:br>
              <a:rPr lang="en-US" b="1" dirty="0" smtClean="0"/>
            </a:br>
            <a:r>
              <a:rPr lang="en-US" sz="2800" b="1" dirty="0" smtClean="0"/>
              <a:t>65%</a:t>
            </a:r>
            <a:endParaRPr lang="en-US" b="1" dirty="0"/>
          </a:p>
        </p:txBody>
      </p:sp>
      <p:pic>
        <p:nvPicPr>
          <p:cNvPr id="29700" name="Picture 4" descr="http://blog.ssqi.com/wp-content/uploads/2010/07/basics.jpg"/>
          <p:cNvPicPr>
            <a:picLocks noChangeAspect="1" noChangeArrowheads="1"/>
          </p:cNvPicPr>
          <p:nvPr/>
        </p:nvPicPr>
        <p:blipFill>
          <a:blip r:embed="rId4" cstate="print"/>
          <a:srcRect/>
          <a:stretch>
            <a:fillRect/>
          </a:stretch>
        </p:blipFill>
        <p:spPr bwMode="auto">
          <a:xfrm>
            <a:off x="2451020" y="3785394"/>
            <a:ext cx="1509873" cy="669925"/>
          </a:xfrm>
          <a:prstGeom prst="rect">
            <a:avLst/>
          </a:prstGeom>
          <a:noFill/>
        </p:spPr>
      </p:pic>
      <p:sp>
        <p:nvSpPr>
          <p:cNvPr id="8" name="TextBox 7"/>
          <p:cNvSpPr txBox="1"/>
          <p:nvPr/>
        </p:nvSpPr>
        <p:spPr>
          <a:xfrm>
            <a:off x="2438400" y="4648200"/>
            <a:ext cx="1520930" cy="800219"/>
          </a:xfrm>
          <a:prstGeom prst="rect">
            <a:avLst/>
          </a:prstGeom>
          <a:noFill/>
        </p:spPr>
        <p:txBody>
          <a:bodyPr wrap="none" rtlCol="0">
            <a:spAutoFit/>
          </a:bodyPr>
          <a:lstStyle/>
          <a:p>
            <a:pPr algn="ctr"/>
            <a:r>
              <a:rPr lang="en-US" b="1" dirty="0" smtClean="0"/>
              <a:t>Back to Basics</a:t>
            </a:r>
            <a:br>
              <a:rPr lang="en-US" b="1" dirty="0" smtClean="0"/>
            </a:br>
            <a:r>
              <a:rPr lang="en-US" sz="2800" b="1" dirty="0" smtClean="0"/>
              <a:t>20%</a:t>
            </a:r>
            <a:endParaRPr lang="en-US" b="1" dirty="0"/>
          </a:p>
        </p:txBody>
      </p:sp>
      <p:pic>
        <p:nvPicPr>
          <p:cNvPr id="29702" name="Picture 6" descr="http://leavechartersalone.com/wp-content/uploads/2011/09/GOP1.jpg"/>
          <p:cNvPicPr>
            <a:picLocks noChangeAspect="1" noChangeArrowheads="1"/>
          </p:cNvPicPr>
          <p:nvPr/>
        </p:nvPicPr>
        <p:blipFill>
          <a:blip r:embed="rId5" cstate="print"/>
          <a:srcRect/>
          <a:stretch>
            <a:fillRect/>
          </a:stretch>
        </p:blipFill>
        <p:spPr bwMode="auto">
          <a:xfrm>
            <a:off x="4724400" y="3714750"/>
            <a:ext cx="1034626" cy="811213"/>
          </a:xfrm>
          <a:prstGeom prst="rect">
            <a:avLst/>
          </a:prstGeom>
          <a:noFill/>
        </p:spPr>
      </p:pic>
      <p:sp>
        <p:nvSpPr>
          <p:cNvPr id="10" name="TextBox 9"/>
          <p:cNvSpPr txBox="1"/>
          <p:nvPr/>
        </p:nvSpPr>
        <p:spPr>
          <a:xfrm>
            <a:off x="4473666" y="4648200"/>
            <a:ext cx="1480983" cy="800219"/>
          </a:xfrm>
          <a:prstGeom prst="rect">
            <a:avLst/>
          </a:prstGeom>
          <a:noFill/>
        </p:spPr>
        <p:txBody>
          <a:bodyPr wrap="none" rtlCol="0">
            <a:spAutoFit/>
          </a:bodyPr>
          <a:lstStyle/>
          <a:p>
            <a:pPr algn="ctr"/>
            <a:r>
              <a:rPr lang="en-US" b="1" dirty="0" smtClean="0"/>
              <a:t>GOP National</a:t>
            </a:r>
            <a:br>
              <a:rPr lang="en-US" b="1" dirty="0" smtClean="0"/>
            </a:br>
            <a:r>
              <a:rPr lang="en-US" sz="2800" b="1" dirty="0" smtClean="0"/>
              <a:t>15%</a:t>
            </a:r>
            <a:endParaRPr lang="en-US" b="1" dirty="0"/>
          </a:p>
        </p:txBody>
      </p:sp>
      <p:sp>
        <p:nvSpPr>
          <p:cNvPr id="11" name="TextBox 10"/>
          <p:cNvSpPr txBox="1"/>
          <p:nvPr/>
        </p:nvSpPr>
        <p:spPr>
          <a:xfrm>
            <a:off x="785943" y="6255603"/>
            <a:ext cx="5462457" cy="830997"/>
          </a:xfrm>
          <a:prstGeom prst="rect">
            <a:avLst/>
          </a:prstGeom>
          <a:noFill/>
        </p:spPr>
        <p:txBody>
          <a:bodyPr wrap="none" rtlCol="0">
            <a:spAutoFit/>
          </a:bodyPr>
          <a:lstStyle/>
          <a:p>
            <a:r>
              <a:rPr lang="en-US" sz="2400" b="1" dirty="0" smtClean="0"/>
              <a:t>Campaign Issues that resonate with one </a:t>
            </a:r>
            <a:br>
              <a:rPr lang="en-US" sz="2400" b="1" dirty="0" smtClean="0"/>
            </a:br>
            <a:r>
              <a:rPr lang="en-US" sz="2400" b="1" dirty="0" smtClean="0"/>
              <a:t>mind-set can repel the others . . .</a:t>
            </a:r>
            <a:endParaRPr lang="en-US" sz="2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029200" y="8229600"/>
            <a:ext cx="1219200" cy="457200"/>
          </a:xfrm>
          <a:prstGeom prst="rect">
            <a:avLst/>
          </a:prstGeom>
          <a:solidFill>
            <a:srgbClr val="00B2D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pic>
        <p:nvPicPr>
          <p:cNvPr id="14338" name="Picture 2" descr="http://www.inovum.com/imgs/in_logo.png"/>
          <p:cNvPicPr>
            <a:picLocks noGrp="1" noChangeAspect="1" noChangeArrowheads="1"/>
          </p:cNvPicPr>
          <p:nvPr>
            <p:ph idx="1"/>
          </p:nvPr>
        </p:nvPicPr>
        <p:blipFill>
          <a:blip r:embed="rId2" cstate="print"/>
          <a:srcRect/>
          <a:stretch>
            <a:fillRect/>
          </a:stretch>
        </p:blipFill>
        <p:spPr bwMode="auto">
          <a:xfrm>
            <a:off x="4495800" y="8458200"/>
            <a:ext cx="1924050" cy="363432"/>
          </a:xfrm>
          <a:prstGeom prst="rect">
            <a:avLst/>
          </a:prstGeom>
          <a:noFill/>
        </p:spPr>
      </p:pic>
      <p:pic>
        <p:nvPicPr>
          <p:cNvPr id="28674" name="Picture 2"/>
          <p:cNvPicPr>
            <a:picLocks noChangeAspect="1" noChangeArrowheads="1"/>
          </p:cNvPicPr>
          <p:nvPr/>
        </p:nvPicPr>
        <p:blipFill>
          <a:blip r:embed="rId3" cstate="print"/>
          <a:srcRect/>
          <a:stretch>
            <a:fillRect/>
          </a:stretch>
        </p:blipFill>
        <p:spPr bwMode="auto">
          <a:xfrm>
            <a:off x="990600" y="2514600"/>
            <a:ext cx="4810125" cy="2047875"/>
          </a:xfrm>
          <a:prstGeom prst="rect">
            <a:avLst/>
          </a:prstGeom>
          <a:noFill/>
          <a:ln w="9525">
            <a:solidFill>
              <a:schemeClr val="tx1"/>
            </a:solidFill>
            <a:miter lim="800000"/>
            <a:headEnd/>
            <a:tailEnd/>
          </a:ln>
        </p:spPr>
      </p:pic>
      <p:sp>
        <p:nvSpPr>
          <p:cNvPr id="7" name="TextBox 6"/>
          <p:cNvSpPr txBox="1"/>
          <p:nvPr/>
        </p:nvSpPr>
        <p:spPr>
          <a:xfrm>
            <a:off x="1143000" y="5410200"/>
            <a:ext cx="4915192" cy="1477328"/>
          </a:xfrm>
          <a:prstGeom prst="rect">
            <a:avLst/>
          </a:prstGeom>
          <a:noFill/>
        </p:spPr>
        <p:txBody>
          <a:bodyPr wrap="none" rtlCol="0">
            <a:spAutoFit/>
          </a:bodyPr>
          <a:lstStyle/>
          <a:p>
            <a:r>
              <a:rPr lang="en-US" dirty="0" smtClean="0"/>
              <a:t>The next three pages will highlight each of the</a:t>
            </a:r>
            <a:br>
              <a:rPr lang="en-US" dirty="0" smtClean="0"/>
            </a:br>
            <a:r>
              <a:rPr lang="en-US" dirty="0" smtClean="0"/>
              <a:t>three mind-sets.  Note how different issues appeal</a:t>
            </a:r>
            <a:br>
              <a:rPr lang="en-US" dirty="0" smtClean="0"/>
            </a:br>
            <a:r>
              <a:rPr lang="en-US" dirty="0" smtClean="0"/>
              <a:t>and repel each segment.</a:t>
            </a:r>
          </a:p>
          <a:p>
            <a:endParaRPr lang="en-US" dirty="0"/>
          </a:p>
          <a:p>
            <a:r>
              <a:rPr lang="en-US" dirty="0" smtClean="0"/>
              <a:t>Addressable Minds delivers actionable data.</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029200" y="8229600"/>
            <a:ext cx="1219200" cy="457200"/>
          </a:xfrm>
          <a:prstGeom prst="rect">
            <a:avLst/>
          </a:prstGeom>
          <a:solidFill>
            <a:srgbClr val="00B2D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pic>
        <p:nvPicPr>
          <p:cNvPr id="14338" name="Picture 2" descr="http://www.inovum.com/imgs/in_logo.png"/>
          <p:cNvPicPr>
            <a:picLocks noGrp="1" noChangeAspect="1" noChangeArrowheads="1"/>
          </p:cNvPicPr>
          <p:nvPr>
            <p:ph idx="1"/>
          </p:nvPr>
        </p:nvPicPr>
        <p:blipFill>
          <a:blip r:embed="rId2" cstate="print"/>
          <a:srcRect/>
          <a:stretch>
            <a:fillRect/>
          </a:stretch>
        </p:blipFill>
        <p:spPr bwMode="auto">
          <a:xfrm>
            <a:off x="4495800" y="8458200"/>
            <a:ext cx="1924050" cy="363432"/>
          </a:xfrm>
          <a:prstGeom prst="rect">
            <a:avLst/>
          </a:prstGeom>
          <a:noFill/>
        </p:spPr>
      </p:pic>
      <p:graphicFrame>
        <p:nvGraphicFramePr>
          <p:cNvPr id="4" name="Table 3"/>
          <p:cNvGraphicFramePr>
            <a:graphicFrameLocks noGrp="1"/>
          </p:cNvGraphicFramePr>
          <p:nvPr/>
        </p:nvGraphicFramePr>
        <p:xfrm>
          <a:off x="533402" y="457209"/>
          <a:ext cx="5791197" cy="7696200"/>
        </p:xfrm>
        <a:graphic>
          <a:graphicData uri="http://schemas.openxmlformats.org/drawingml/2006/table">
            <a:tbl>
              <a:tblPr/>
              <a:tblGrid>
                <a:gridCol w="3706370"/>
                <a:gridCol w="351985"/>
                <a:gridCol w="577614"/>
                <a:gridCol w="577614"/>
                <a:gridCol w="577614"/>
              </a:tblGrid>
              <a:tr h="204505">
                <a:tc>
                  <a:txBody>
                    <a:bodyPr/>
                    <a:lstStyle/>
                    <a:p>
                      <a:pPr algn="l" fontAlgn="ctr"/>
                      <a:r>
                        <a:rPr lang="en-US" sz="700" b="1" i="0" u="none" strike="noStrike" dirty="0">
                          <a:solidFill>
                            <a:srgbClr val="3366FF"/>
                          </a:solidFill>
                          <a:latin typeface="Arial"/>
                        </a:rPr>
                        <a:t>Utah GOP Gubernatorial Primary</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700" b="0" i="0" u="none" strike="noStrike">
                        <a:solidFill>
                          <a:srgbClr val="3366FF"/>
                        </a:solidFill>
                        <a:latin typeface="Arial"/>
                      </a:endParaRP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3">
                  <a:txBody>
                    <a:bodyPr/>
                    <a:lstStyle/>
                    <a:p>
                      <a:pPr algn="ctr" fontAlgn="ctr"/>
                      <a:r>
                        <a:rPr lang="en-US" sz="700" b="0" i="0" u="none" strike="noStrike">
                          <a:solidFill>
                            <a:srgbClr val="3366FF"/>
                          </a:solidFill>
                          <a:latin typeface="Arial"/>
                        </a:rPr>
                        <a:t>3 Segments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824832">
                <a:tc>
                  <a:txBody>
                    <a:bodyPr/>
                    <a:lstStyle/>
                    <a:p>
                      <a:pPr algn="ctr" fontAlgn="b"/>
                      <a:r>
                        <a:rPr lang="en-US" sz="700" b="1" i="0" u="none" strike="noStrike">
                          <a:solidFill>
                            <a:srgbClr val="0066CC"/>
                          </a:solidFill>
                          <a:latin typeface="Arial"/>
                        </a:rPr>
                        <a:t>1 )How likely are you to vote for this candidate for Governor of Utah based on this information about the candidate?</a:t>
                      </a:r>
                      <a:br>
                        <a:rPr lang="en-US" sz="700" b="1" i="0" u="none" strike="noStrike">
                          <a:solidFill>
                            <a:srgbClr val="0066CC"/>
                          </a:solidFill>
                          <a:latin typeface="Arial"/>
                        </a:rPr>
                      </a:br>
                      <a:r>
                        <a:rPr lang="en-US" sz="700" b="1" i="0" u="none" strike="noStrike">
                          <a:solidFill>
                            <a:srgbClr val="0066CC"/>
                          </a:solidFill>
                          <a:latin typeface="Arial"/>
                        </a:rPr>
                        <a:t>&lt;-- Not at all likely to buy                          Very likely to buy- -&gt; </a:t>
                      </a:r>
                      <a:br>
                        <a:rPr lang="en-US" sz="700" b="1" i="0" u="none" strike="noStrike">
                          <a:solidFill>
                            <a:srgbClr val="0066CC"/>
                          </a:solidFill>
                          <a:latin typeface="Arial"/>
                        </a:rPr>
                      </a:br>
                      <a:r>
                        <a:rPr lang="en-US" sz="700" b="1" i="0" u="none" strike="noStrike">
                          <a:solidFill>
                            <a:srgbClr val="0066CC"/>
                          </a:solidFill>
                          <a:latin typeface="Arial"/>
                        </a:rPr>
                        <a:t>1        2          3        4        5        6        7        8        9</a:t>
                      </a:r>
                      <a:br>
                        <a:rPr lang="en-US" sz="700" b="1" i="0" u="none" strike="noStrike">
                          <a:solidFill>
                            <a:srgbClr val="0066CC"/>
                          </a:solidFill>
                          <a:latin typeface="Arial"/>
                        </a:rPr>
                      </a:br>
                      <a:r>
                        <a:rPr lang="en-US" sz="700" b="1" i="0" u="none" strike="noStrike">
                          <a:solidFill>
                            <a:srgbClr val="0066CC"/>
                          </a:solidFill>
                          <a:latin typeface="Arial"/>
                        </a:rPr>
                        <a:t/>
                      </a:r>
                      <a:br>
                        <a:rPr lang="en-US" sz="700" b="1" i="0" u="none" strike="noStrike">
                          <a:solidFill>
                            <a:srgbClr val="0066CC"/>
                          </a:solidFill>
                          <a:latin typeface="Arial"/>
                        </a:rPr>
                      </a:br>
                      <a:r>
                        <a:rPr lang="en-US" sz="700" b="1" i="0" u="none" strike="noStrike">
                          <a:solidFill>
                            <a:srgbClr val="0066CC"/>
                          </a:solidFill>
                          <a:latin typeface="Arial"/>
                        </a:rPr>
                        <a:t>Sorted by Total Sample :  Highlighted &gt;+3 &amp; &lt;-3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sz="700" b="0" i="0" u="none" strike="noStrike">
                          <a:solidFill>
                            <a:srgbClr val="0066CC"/>
                          </a:solidFill>
                          <a:latin typeface="Arial"/>
                        </a:rPr>
                        <a:t>Total Sample</a:t>
                      </a:r>
                    </a:p>
                  </a:txBody>
                  <a:tcPr marL="0" marR="0" marT="0"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6CC"/>
                          </a:solidFill>
                          <a:latin typeface="Arial"/>
                        </a:rPr>
                        <a:t>Segment 1 of 3  Utah First   65%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700" b="0" i="0" u="none" strike="noStrike">
                          <a:solidFill>
                            <a:srgbClr val="0066CC"/>
                          </a:solidFill>
                          <a:latin typeface="Arial"/>
                        </a:rPr>
                        <a:t>Segment 2 of 3  Back to Basics  20%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6CC"/>
                          </a:solidFill>
                          <a:latin typeface="Arial"/>
                        </a:rPr>
                        <a:t>Segment 3 of 3 GOP National    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151">
                <a:tc>
                  <a:txBody>
                    <a:bodyPr/>
                    <a:lstStyle/>
                    <a:p>
                      <a:pPr algn="r" fontAlgn="ctr"/>
                      <a:r>
                        <a:rPr lang="en-US" sz="700" b="0" i="0" u="none" strike="noStrike">
                          <a:solidFill>
                            <a:srgbClr val="0000FF"/>
                          </a:solidFill>
                          <a:latin typeface="Arial"/>
                        </a:rPr>
                        <a:t>Base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FF"/>
                          </a:solidFill>
                          <a:latin typeface="Arial"/>
                        </a:rPr>
                        <a:t>190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FF"/>
                          </a:solidFill>
                          <a:latin typeface="Arial"/>
                        </a:rPr>
                        <a:t>124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FF"/>
                          </a:solidFill>
                          <a:latin typeface="Arial"/>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FF"/>
                          </a:solidFill>
                          <a:latin typeface="Arial"/>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520">
                <a:tc>
                  <a:txBody>
                    <a:bodyPr/>
                    <a:lstStyle/>
                    <a:p>
                      <a:pPr algn="r" fontAlgn="ctr"/>
                      <a:r>
                        <a:rPr lang="en-US" sz="700" b="0" i="0" u="none" strike="noStrike">
                          <a:solidFill>
                            <a:srgbClr val="0000FF"/>
                          </a:solidFill>
                          <a:latin typeface="Arial"/>
                        </a:rPr>
                        <a:t>Propensity 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FF"/>
                          </a:solidFill>
                          <a:latin typeface="Arial"/>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FF"/>
                          </a:solidFill>
                          <a:latin typeface="Arial"/>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FF"/>
                          </a:solidFill>
                          <a:latin typeface="Arial"/>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FF"/>
                          </a:solidFill>
                          <a:latin typeface="Arial"/>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9039">
                <a:tc>
                  <a:txBody>
                    <a:bodyPr/>
                    <a:lstStyle/>
                    <a:p>
                      <a:pPr algn="l" fontAlgn="ctr"/>
                      <a:r>
                        <a:rPr lang="en-US" sz="700" b="0" i="0" u="none" strike="noStrike">
                          <a:solidFill>
                            <a:srgbClr val="3366FF"/>
                          </a:solidFill>
                          <a:latin typeface="Arial"/>
                        </a:rPr>
                        <a:t>Fights to open state lands to responsible resource exploration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36337">
                <a:tc>
                  <a:txBody>
                    <a:bodyPr/>
                    <a:lstStyle/>
                    <a:p>
                      <a:pPr algn="l" fontAlgn="ctr"/>
                      <a:r>
                        <a:rPr lang="en-US" sz="700" b="0" i="0" u="none" strike="noStrike">
                          <a:solidFill>
                            <a:srgbClr val="3366FF"/>
                          </a:solidFill>
                          <a:latin typeface="Arial"/>
                        </a:rPr>
                        <a:t>Withholds state benefits to illegal immigrants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9C0006"/>
                          </a:solidFill>
                          <a:latin typeface="Arial"/>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r h="136337">
                <a:tc>
                  <a:txBody>
                    <a:bodyPr/>
                    <a:lstStyle/>
                    <a:p>
                      <a:pPr algn="l" fontAlgn="ctr"/>
                      <a:r>
                        <a:rPr lang="en-US" sz="700" b="0" i="0" u="none" strike="noStrike">
                          <a:solidFill>
                            <a:srgbClr val="3366FF"/>
                          </a:solidFill>
                          <a:latin typeface="Arial"/>
                        </a:rPr>
                        <a:t>Weans state dependency on federal funds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36337">
                <a:tc>
                  <a:txBody>
                    <a:bodyPr/>
                    <a:lstStyle/>
                    <a:p>
                      <a:pPr algn="l" fontAlgn="ctr"/>
                      <a:r>
                        <a:rPr lang="en-US" sz="700" b="0" i="0" u="none" strike="noStrike">
                          <a:solidFill>
                            <a:srgbClr val="3366FF"/>
                          </a:solidFill>
                          <a:latin typeface="Arial"/>
                        </a:rPr>
                        <a:t>Shrinks state government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36337">
                <a:tc>
                  <a:txBody>
                    <a:bodyPr/>
                    <a:lstStyle/>
                    <a:p>
                      <a:pPr algn="l" fontAlgn="ctr"/>
                      <a:r>
                        <a:rPr lang="en-US" sz="700" b="0" i="0" u="none" strike="noStrike">
                          <a:solidFill>
                            <a:srgbClr val="3366FF"/>
                          </a:solidFill>
                          <a:latin typeface="Arial"/>
                        </a:rPr>
                        <a:t>Applies sound financial principles to grow state economy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36337">
                <a:tc>
                  <a:txBody>
                    <a:bodyPr/>
                    <a:lstStyle/>
                    <a:p>
                      <a:pPr algn="l" fontAlgn="ctr"/>
                      <a:r>
                        <a:rPr lang="en-US" sz="700" b="0" i="0" u="none" strike="noStrike">
                          <a:solidFill>
                            <a:srgbClr val="3366FF"/>
                          </a:solidFill>
                          <a:latin typeface="Arial"/>
                        </a:rPr>
                        <a:t>Steadfastly stands for Utah state interests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259039">
                <a:tc>
                  <a:txBody>
                    <a:bodyPr/>
                    <a:lstStyle/>
                    <a:p>
                      <a:pPr algn="l" fontAlgn="ctr"/>
                      <a:r>
                        <a:rPr lang="en-US" sz="700" b="0" i="0" u="none" strike="noStrike">
                          <a:solidFill>
                            <a:srgbClr val="3366FF"/>
                          </a:solidFill>
                          <a:latin typeface="Arial"/>
                        </a:rPr>
                        <a:t>Empowers parents and teachers to plot educational goals and direction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259039">
                <a:tc>
                  <a:txBody>
                    <a:bodyPr/>
                    <a:lstStyle/>
                    <a:p>
                      <a:pPr algn="l" fontAlgn="ctr"/>
                      <a:r>
                        <a:rPr lang="en-US" sz="700" b="0" i="0" u="none" strike="noStrike">
                          <a:solidFill>
                            <a:srgbClr val="3366FF"/>
                          </a:solidFill>
                          <a:latin typeface="Arial"/>
                        </a:rPr>
                        <a:t>Make Utah a leader in energy production thereby creating more jobs for Utahns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9C0006"/>
                          </a:solidFill>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r h="136337">
                <a:tc>
                  <a:txBody>
                    <a:bodyPr/>
                    <a:lstStyle/>
                    <a:p>
                      <a:pPr algn="l" fontAlgn="ctr"/>
                      <a:r>
                        <a:rPr lang="en-US" sz="700" b="0" i="0" u="none" strike="noStrike">
                          <a:solidFill>
                            <a:srgbClr val="3366FF"/>
                          </a:solidFill>
                          <a:latin typeface="Arial"/>
                        </a:rPr>
                        <a:t>Limits power of Board of Education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9C0006"/>
                          </a:solidFill>
                          <a:latin typeface="Arial"/>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006100"/>
                          </a:solidFill>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36337">
                <a:tc>
                  <a:txBody>
                    <a:bodyPr/>
                    <a:lstStyle/>
                    <a:p>
                      <a:pPr algn="l" fontAlgn="ctr"/>
                      <a:r>
                        <a:rPr lang="en-US" sz="700" b="0" i="0" u="none" strike="noStrike">
                          <a:solidFill>
                            <a:srgbClr val="3366FF"/>
                          </a:solidFill>
                          <a:latin typeface="Arial"/>
                        </a:rPr>
                        <a:t>Places a balanced state budget as top priority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388559">
                <a:tc>
                  <a:txBody>
                    <a:bodyPr/>
                    <a:lstStyle/>
                    <a:p>
                      <a:pPr algn="l" fontAlgn="b"/>
                      <a:r>
                        <a:rPr lang="en-US" sz="700" b="0" i="0" u="none" strike="noStrike">
                          <a:solidFill>
                            <a:srgbClr val="3366FF"/>
                          </a:solidFill>
                          <a:latin typeface="Arial"/>
                        </a:rPr>
                        <a:t>Fund education in Utah by gaining access to the trillions of dollars worth of oil and minerals buried beneath our public lands</a:t>
                      </a:r>
                      <a:endParaRPr lang="en-US" sz="7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36337">
                <a:tc>
                  <a:txBody>
                    <a:bodyPr/>
                    <a:lstStyle/>
                    <a:p>
                      <a:pPr algn="l" fontAlgn="ctr"/>
                      <a:r>
                        <a:rPr lang="fr-FR" sz="700" b="0" i="0" u="none" strike="noStrike">
                          <a:solidFill>
                            <a:srgbClr val="3366FF"/>
                          </a:solidFill>
                          <a:latin typeface="Arial"/>
                        </a:rPr>
                        <a:t>Champions an aggressive immigration policy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r h="136337">
                <a:tc>
                  <a:txBody>
                    <a:bodyPr/>
                    <a:lstStyle/>
                    <a:p>
                      <a:pPr algn="l" fontAlgn="ctr"/>
                      <a:r>
                        <a:rPr lang="en-US" sz="700" b="0" i="0" u="none" strike="noStrike">
                          <a:solidFill>
                            <a:srgbClr val="3366FF"/>
                          </a:solidFill>
                          <a:latin typeface="Arial"/>
                        </a:rPr>
                        <a:t>Prioritizes the elimination of the state income tax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r h="388559">
                <a:tc>
                  <a:txBody>
                    <a:bodyPr/>
                    <a:lstStyle/>
                    <a:p>
                      <a:pPr algn="l" fontAlgn="ctr"/>
                      <a:r>
                        <a:rPr lang="en-US" sz="700" b="0" i="0" u="none" strike="noStrike">
                          <a:solidFill>
                            <a:srgbClr val="3366FF"/>
                          </a:solidFill>
                          <a:latin typeface="Arial"/>
                        </a:rPr>
                        <a:t>Restoring our state’s rights and accessing our public lands through state sovereignty back from the Federal Government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36337">
                <a:tc>
                  <a:txBody>
                    <a:bodyPr/>
                    <a:lstStyle/>
                    <a:p>
                      <a:pPr algn="l" fontAlgn="b"/>
                      <a:r>
                        <a:rPr lang="en-US" sz="700" b="0" i="0" u="none" strike="noStrike">
                          <a:solidFill>
                            <a:srgbClr val="3366FF"/>
                          </a:solidFill>
                          <a:latin typeface="Arial"/>
                        </a:rPr>
                        <a:t>Works to help Mitt Romney gain White House</a:t>
                      </a:r>
                      <a:endParaRPr lang="en-US" sz="7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36337">
                <a:tc>
                  <a:txBody>
                    <a:bodyPr/>
                    <a:lstStyle/>
                    <a:p>
                      <a:pPr algn="l" fontAlgn="ctr"/>
                      <a:r>
                        <a:rPr lang="en-US" sz="700" b="0" i="0" u="none" strike="noStrike">
                          <a:solidFill>
                            <a:srgbClr val="3366FF"/>
                          </a:solidFill>
                          <a:latin typeface="Arial"/>
                        </a:rPr>
                        <a:t>Brings cost of living down for all Utahns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337">
                <a:tc>
                  <a:txBody>
                    <a:bodyPr/>
                    <a:lstStyle/>
                    <a:p>
                      <a:pPr algn="l" fontAlgn="ctr"/>
                      <a:r>
                        <a:rPr lang="en-US" sz="700" b="0" i="0" u="none" strike="noStrike">
                          <a:solidFill>
                            <a:srgbClr val="3366FF"/>
                          </a:solidFill>
                          <a:latin typeface="Arial"/>
                        </a:rPr>
                        <a:t>Refuses Federal monies with strings attached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36337">
                <a:tc>
                  <a:txBody>
                    <a:bodyPr/>
                    <a:lstStyle/>
                    <a:p>
                      <a:pPr algn="l" fontAlgn="ctr"/>
                      <a:r>
                        <a:rPr lang="en-US" sz="700" b="0" i="0" u="none" strike="noStrike">
                          <a:solidFill>
                            <a:srgbClr val="3366FF"/>
                          </a:solidFill>
                          <a:latin typeface="Arial"/>
                        </a:rPr>
                        <a:t>Fights all imposed healthcare initiatives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36337">
                <a:tc>
                  <a:txBody>
                    <a:bodyPr/>
                    <a:lstStyle/>
                    <a:p>
                      <a:pPr algn="l" fontAlgn="ctr"/>
                      <a:r>
                        <a:rPr lang="en-US" sz="700" b="0" i="0" u="none" strike="noStrike">
                          <a:solidFill>
                            <a:srgbClr val="3366FF"/>
                          </a:solidFill>
                          <a:latin typeface="Arial"/>
                        </a:rPr>
                        <a:t>Balances Mitt Romney campaign and state issues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9039">
                <a:tc>
                  <a:txBody>
                    <a:bodyPr/>
                    <a:lstStyle/>
                    <a:p>
                      <a:pPr algn="l" fontAlgn="ctr"/>
                      <a:r>
                        <a:rPr lang="en-US" sz="700" b="0" i="0" u="none" strike="noStrike">
                          <a:solidFill>
                            <a:srgbClr val="3366FF"/>
                          </a:solidFill>
                          <a:latin typeface="Arial"/>
                        </a:rPr>
                        <a:t>Genuinely works with White House only when in state's best interest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36337">
                <a:tc>
                  <a:txBody>
                    <a:bodyPr/>
                    <a:lstStyle/>
                    <a:p>
                      <a:pPr algn="l" fontAlgn="ctr"/>
                      <a:r>
                        <a:rPr lang="en-US" sz="700" b="0" i="0" u="none" strike="noStrike">
                          <a:solidFill>
                            <a:srgbClr val="3366FF"/>
                          </a:solidFill>
                          <a:latin typeface="Arial"/>
                        </a:rPr>
                        <a:t>Woos big companies to conduct business in Utah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9039">
                <a:tc>
                  <a:txBody>
                    <a:bodyPr/>
                    <a:lstStyle/>
                    <a:p>
                      <a:pPr algn="l" fontAlgn="ctr"/>
                      <a:r>
                        <a:rPr lang="en-US" sz="700" b="0" i="0" u="none" strike="noStrike" dirty="0" err="1">
                          <a:solidFill>
                            <a:srgbClr val="3366FF"/>
                          </a:solidFill>
                          <a:latin typeface="Arial"/>
                        </a:rPr>
                        <a:t>Commited</a:t>
                      </a:r>
                      <a:r>
                        <a:rPr lang="en-US" sz="700" b="0" i="0" u="none" strike="noStrike" dirty="0">
                          <a:solidFill>
                            <a:srgbClr val="3366FF"/>
                          </a:solidFill>
                          <a:latin typeface="Arial"/>
                        </a:rPr>
                        <a:t> to signing no legislation that includes tax increases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r h="136337">
                <a:tc>
                  <a:txBody>
                    <a:bodyPr/>
                    <a:lstStyle/>
                    <a:p>
                      <a:pPr algn="l" fontAlgn="ctr"/>
                      <a:r>
                        <a:rPr lang="en-US" sz="700" b="0" i="0" u="none" strike="noStrike">
                          <a:solidFill>
                            <a:srgbClr val="3366FF"/>
                          </a:solidFill>
                          <a:latin typeface="Arial"/>
                        </a:rPr>
                        <a:t>Builds Republican Party inside and outside of the state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259039">
                <a:tc>
                  <a:txBody>
                    <a:bodyPr/>
                    <a:lstStyle/>
                    <a:p>
                      <a:pPr algn="l" fontAlgn="ctr"/>
                      <a:r>
                        <a:rPr lang="en-US" sz="700" b="0" i="0" u="none" strike="noStrike">
                          <a:solidFill>
                            <a:srgbClr val="3366FF"/>
                          </a:solidFill>
                          <a:latin typeface="Arial"/>
                        </a:rPr>
                        <a:t>Funds online career counseling for Utah high school students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337">
                <a:tc>
                  <a:txBody>
                    <a:bodyPr/>
                    <a:lstStyle/>
                    <a:p>
                      <a:pPr algn="l" fontAlgn="ctr"/>
                      <a:r>
                        <a:rPr lang="en-US" sz="700" b="0" i="0" u="none" strike="noStrike">
                          <a:solidFill>
                            <a:srgbClr val="3366FF"/>
                          </a:solidFill>
                          <a:latin typeface="Arial"/>
                        </a:rPr>
                        <a:t>Strives to grow Utah GOP presence on National stage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006100"/>
                          </a:solidFill>
                          <a:latin typeface="Arial"/>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36337">
                <a:tc>
                  <a:txBody>
                    <a:bodyPr/>
                    <a:lstStyle/>
                    <a:p>
                      <a:pPr algn="l" fontAlgn="ctr"/>
                      <a:r>
                        <a:rPr lang="en-US" sz="700" b="0" i="0" u="none" strike="noStrike">
                          <a:solidFill>
                            <a:srgbClr val="3366FF"/>
                          </a:solidFill>
                          <a:latin typeface="Arial"/>
                        </a:rPr>
                        <a:t>Challenges Federal Government whenever possible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337">
                <a:tc>
                  <a:txBody>
                    <a:bodyPr/>
                    <a:lstStyle/>
                    <a:p>
                      <a:pPr algn="l" fontAlgn="ctr"/>
                      <a:r>
                        <a:rPr lang="en-US" sz="700" b="0" i="0" u="none" strike="noStrike">
                          <a:solidFill>
                            <a:srgbClr val="3366FF"/>
                          </a:solidFill>
                          <a:latin typeface="Arial"/>
                        </a:rPr>
                        <a:t>Works against GOP competitors to Mitt Romney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r h="136337">
                <a:tc>
                  <a:txBody>
                    <a:bodyPr/>
                    <a:lstStyle/>
                    <a:p>
                      <a:pPr algn="l" fontAlgn="ctr"/>
                      <a:r>
                        <a:rPr lang="en-US" sz="700" b="0" i="0" u="none" strike="noStrike">
                          <a:solidFill>
                            <a:srgbClr val="3366FF"/>
                          </a:solidFill>
                          <a:latin typeface="Arial"/>
                        </a:rPr>
                        <a:t>Keeps Federal monies through clever statesmanship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r h="136337">
                <a:tc>
                  <a:txBody>
                    <a:bodyPr/>
                    <a:lstStyle/>
                    <a:p>
                      <a:pPr algn="l" fontAlgn="ctr"/>
                      <a:r>
                        <a:rPr lang="en-US" sz="700" b="0" i="0" u="none" strike="noStrike">
                          <a:solidFill>
                            <a:srgbClr val="3366FF"/>
                          </a:solidFill>
                          <a:latin typeface="Arial"/>
                        </a:rPr>
                        <a:t>Increases education budget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006100"/>
                          </a:solidFill>
                          <a:latin typeface="Arial"/>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259039">
                <a:tc>
                  <a:txBody>
                    <a:bodyPr/>
                    <a:lstStyle/>
                    <a:p>
                      <a:pPr algn="l" fontAlgn="ctr"/>
                      <a:r>
                        <a:rPr lang="en-US" sz="700" b="0" i="0" u="none" strike="noStrike">
                          <a:solidFill>
                            <a:srgbClr val="3366FF"/>
                          </a:solidFill>
                          <a:latin typeface="Arial"/>
                        </a:rPr>
                        <a:t>Shrewdly weighs opportunities to partner with Federal Government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36337">
                <a:tc>
                  <a:txBody>
                    <a:bodyPr/>
                    <a:lstStyle/>
                    <a:p>
                      <a:pPr algn="l" fontAlgn="ctr"/>
                      <a:r>
                        <a:rPr lang="en-US" sz="700" b="0" i="0" u="none" strike="noStrike">
                          <a:solidFill>
                            <a:srgbClr val="3366FF"/>
                          </a:solidFill>
                          <a:latin typeface="Arial"/>
                        </a:rPr>
                        <a:t>Actively works to undermine Obama White House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006100"/>
                          </a:solidFill>
                          <a:latin typeface="Arial"/>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36337">
                <a:tc>
                  <a:txBody>
                    <a:bodyPr/>
                    <a:lstStyle/>
                    <a:p>
                      <a:pPr algn="l" fontAlgn="ctr"/>
                      <a:r>
                        <a:rPr lang="en-US" sz="700" b="0" i="0" u="none" strike="noStrike">
                          <a:solidFill>
                            <a:srgbClr val="3366FF"/>
                          </a:solidFill>
                          <a:latin typeface="Arial"/>
                        </a:rPr>
                        <a:t>Subsidizes gasoline prices for Utah citizens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r h="259039">
                <a:tc>
                  <a:txBody>
                    <a:bodyPr/>
                    <a:lstStyle/>
                    <a:p>
                      <a:pPr algn="l" fontAlgn="ctr"/>
                      <a:r>
                        <a:rPr lang="en-US" sz="700" b="0" i="0" u="none" strike="noStrike">
                          <a:solidFill>
                            <a:srgbClr val="3366FF"/>
                          </a:solidFill>
                          <a:latin typeface="Arial"/>
                        </a:rPr>
                        <a:t>Funds educational institutions based on national performance metrics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r h="136337">
                <a:tc>
                  <a:txBody>
                    <a:bodyPr/>
                    <a:lstStyle/>
                    <a:p>
                      <a:pPr algn="l" fontAlgn="ctr"/>
                      <a:r>
                        <a:rPr lang="en-US" sz="700" b="0" i="0" u="none" strike="noStrike">
                          <a:solidFill>
                            <a:srgbClr val="3366FF"/>
                          </a:solidFill>
                          <a:latin typeface="Arial"/>
                        </a:rPr>
                        <a:t>Balances Orrin Hatch campaign and state issues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006100"/>
                          </a:solidFill>
                          <a:latin typeface="Arial"/>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337">
                <a:tc>
                  <a:txBody>
                    <a:bodyPr/>
                    <a:lstStyle/>
                    <a:p>
                      <a:pPr algn="l" fontAlgn="ctr"/>
                      <a:r>
                        <a:rPr lang="en-US" sz="700" b="0" i="0" u="none" strike="noStrike">
                          <a:solidFill>
                            <a:srgbClr val="3366FF"/>
                          </a:solidFill>
                          <a:latin typeface="Arial"/>
                        </a:rPr>
                        <a:t>Uses diverse means to support Orrin Hatch initiatives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006100"/>
                          </a:solidFill>
                          <a:latin typeface="Arial"/>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337">
                <a:tc>
                  <a:txBody>
                    <a:bodyPr/>
                    <a:lstStyle/>
                    <a:p>
                      <a:pPr algn="l" fontAlgn="ctr"/>
                      <a:r>
                        <a:rPr lang="en-US" sz="700" b="0" i="0" u="none" strike="noStrike">
                          <a:solidFill>
                            <a:srgbClr val="3366FF"/>
                          </a:solidFill>
                          <a:latin typeface="Arial"/>
                        </a:rPr>
                        <a:t>Works to help re-elect Orrin Hatch to U.S. Senate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0061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dirty="0">
                          <a:solidFill>
                            <a:srgbClr val="006100"/>
                          </a:solidFill>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bl>
          </a:graphicData>
        </a:graphic>
      </p:graphicFrame>
      <p:pic>
        <p:nvPicPr>
          <p:cNvPr id="6" name="zippyicon" descr="cleardot"/>
          <p:cNvPicPr>
            <a:picLocks noChangeAspect="1" noChangeArrowheads="1"/>
          </p:cNvPicPr>
          <p:nvPr/>
        </p:nvPicPr>
        <p:blipFill>
          <a:blip r:embed="rId3"/>
          <a:srcRect/>
          <a:stretch>
            <a:fillRect/>
          </a:stretch>
        </p:blipFill>
        <p:spPr bwMode="auto">
          <a:xfrm>
            <a:off x="323850" y="5181600"/>
            <a:ext cx="9525" cy="9525"/>
          </a:xfrm>
          <a:prstGeom prst="rect">
            <a:avLst/>
          </a:prstGeom>
          <a:noFill/>
          <a:ln w="9525">
            <a:noFill/>
            <a:miter lim="800000"/>
            <a:headEnd/>
            <a:tailEnd/>
          </a:ln>
        </p:spPr>
      </p:pic>
      <p:pic>
        <p:nvPicPr>
          <p:cNvPr id="7" name="zippyicon" descr="cleardot"/>
          <p:cNvPicPr>
            <a:picLocks noChangeAspect="1" noChangeArrowheads="1"/>
          </p:cNvPicPr>
          <p:nvPr/>
        </p:nvPicPr>
        <p:blipFill>
          <a:blip r:embed="rId3"/>
          <a:srcRect/>
          <a:stretch>
            <a:fillRect/>
          </a:stretch>
        </p:blipFill>
        <p:spPr bwMode="auto">
          <a:xfrm>
            <a:off x="323850" y="6105525"/>
            <a:ext cx="9525" cy="9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029200" y="8229600"/>
            <a:ext cx="1219200" cy="457200"/>
          </a:xfrm>
          <a:prstGeom prst="rect">
            <a:avLst/>
          </a:prstGeom>
          <a:solidFill>
            <a:srgbClr val="00B2D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pic>
        <p:nvPicPr>
          <p:cNvPr id="14338" name="Picture 2" descr="http://www.inovum.com/imgs/in_logo.png"/>
          <p:cNvPicPr>
            <a:picLocks noGrp="1" noChangeAspect="1" noChangeArrowheads="1"/>
          </p:cNvPicPr>
          <p:nvPr>
            <p:ph idx="1"/>
          </p:nvPr>
        </p:nvPicPr>
        <p:blipFill>
          <a:blip r:embed="rId2" cstate="print"/>
          <a:srcRect/>
          <a:stretch>
            <a:fillRect/>
          </a:stretch>
        </p:blipFill>
        <p:spPr bwMode="auto">
          <a:xfrm>
            <a:off x="4495800" y="8458200"/>
            <a:ext cx="1924050" cy="363432"/>
          </a:xfrm>
          <a:prstGeom prst="rect">
            <a:avLst/>
          </a:prstGeom>
          <a:noFill/>
        </p:spPr>
      </p:pic>
      <p:graphicFrame>
        <p:nvGraphicFramePr>
          <p:cNvPr id="4" name="Table 3"/>
          <p:cNvGraphicFramePr>
            <a:graphicFrameLocks noGrp="1"/>
          </p:cNvGraphicFramePr>
          <p:nvPr/>
        </p:nvGraphicFramePr>
        <p:xfrm>
          <a:off x="457200" y="457193"/>
          <a:ext cx="5867399" cy="7848606"/>
        </p:xfrm>
        <a:graphic>
          <a:graphicData uri="http://schemas.openxmlformats.org/drawingml/2006/table">
            <a:tbl>
              <a:tblPr/>
              <a:tblGrid>
                <a:gridCol w="3755137"/>
                <a:gridCol w="356617"/>
                <a:gridCol w="585215"/>
                <a:gridCol w="585215"/>
                <a:gridCol w="585215"/>
              </a:tblGrid>
              <a:tr h="1267650">
                <a:tc>
                  <a:txBody>
                    <a:bodyPr/>
                    <a:lstStyle/>
                    <a:p>
                      <a:pPr algn="ctr" fontAlgn="b"/>
                      <a:r>
                        <a:rPr lang="en-US" sz="700" b="1" i="0" u="none" strike="noStrike">
                          <a:solidFill>
                            <a:srgbClr val="0066CC"/>
                          </a:solidFill>
                          <a:latin typeface="Arial"/>
                        </a:rPr>
                        <a:t>1 )How likely are you to vote for this candidate for Governor of Utah based on this information about the candidate?</a:t>
                      </a:r>
                      <a:br>
                        <a:rPr lang="en-US" sz="700" b="1" i="0" u="none" strike="noStrike">
                          <a:solidFill>
                            <a:srgbClr val="0066CC"/>
                          </a:solidFill>
                          <a:latin typeface="Arial"/>
                        </a:rPr>
                      </a:br>
                      <a:r>
                        <a:rPr lang="en-US" sz="700" b="1" i="0" u="none" strike="noStrike">
                          <a:solidFill>
                            <a:srgbClr val="0066CC"/>
                          </a:solidFill>
                          <a:latin typeface="Arial"/>
                        </a:rPr>
                        <a:t>&lt;-- Not at all likely to buy                          Very likely to buy- -&gt; </a:t>
                      </a:r>
                      <a:br>
                        <a:rPr lang="en-US" sz="700" b="1" i="0" u="none" strike="noStrike">
                          <a:solidFill>
                            <a:srgbClr val="0066CC"/>
                          </a:solidFill>
                          <a:latin typeface="Arial"/>
                        </a:rPr>
                      </a:br>
                      <a:r>
                        <a:rPr lang="en-US" sz="700" b="1" i="0" u="none" strike="noStrike">
                          <a:solidFill>
                            <a:srgbClr val="0066CC"/>
                          </a:solidFill>
                          <a:latin typeface="Arial"/>
                        </a:rPr>
                        <a:t>1        2          3        4        5        6        7        8        9</a:t>
                      </a:r>
                      <a:br>
                        <a:rPr lang="en-US" sz="700" b="1" i="0" u="none" strike="noStrike">
                          <a:solidFill>
                            <a:srgbClr val="0066CC"/>
                          </a:solidFill>
                          <a:latin typeface="Arial"/>
                        </a:rPr>
                      </a:br>
                      <a:r>
                        <a:rPr lang="en-US" sz="700" b="1" i="0" u="none" strike="noStrike">
                          <a:solidFill>
                            <a:srgbClr val="0066CC"/>
                          </a:solidFill>
                          <a:latin typeface="Arial"/>
                        </a:rPr>
                        <a:t/>
                      </a:r>
                      <a:br>
                        <a:rPr lang="en-US" sz="700" b="1" i="0" u="none" strike="noStrike">
                          <a:solidFill>
                            <a:srgbClr val="0066CC"/>
                          </a:solidFill>
                          <a:latin typeface="Arial"/>
                        </a:rPr>
                      </a:br>
                      <a:r>
                        <a:rPr lang="en-US" sz="700" b="1" i="0" u="none" strike="noStrike">
                          <a:solidFill>
                            <a:srgbClr val="0066CC"/>
                          </a:solidFill>
                          <a:latin typeface="Arial"/>
                        </a:rPr>
                        <a:t>Sorted by Total Sample :  Highlighted &gt;+3 &amp; &lt;-3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sz="700" b="0" i="0" u="none" strike="noStrike">
                          <a:solidFill>
                            <a:srgbClr val="006100"/>
                          </a:solidFill>
                          <a:latin typeface="Arial"/>
                        </a:rPr>
                        <a:t>Total Sample</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6CC"/>
                          </a:solidFill>
                          <a:latin typeface="Arial"/>
                        </a:rPr>
                        <a:t>Segment 1 of 3  Utah First   65%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6CC"/>
                          </a:solidFill>
                          <a:latin typeface="Arial"/>
                        </a:rPr>
                        <a:t>Segment 2 of 3  Back to Basics  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700" b="0" i="0" u="none" strike="noStrike">
                          <a:solidFill>
                            <a:srgbClr val="0066CC"/>
                          </a:solidFill>
                          <a:latin typeface="Arial"/>
                        </a:rPr>
                        <a:t>Segment 3 of 3 GOP National    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8114">
                <a:tc>
                  <a:txBody>
                    <a:bodyPr/>
                    <a:lstStyle/>
                    <a:p>
                      <a:pPr algn="r" fontAlgn="ctr"/>
                      <a:r>
                        <a:rPr lang="en-US" sz="700" b="0" i="0" u="none" strike="noStrike">
                          <a:solidFill>
                            <a:srgbClr val="0000FF"/>
                          </a:solidFill>
                          <a:latin typeface="Arial"/>
                        </a:rPr>
                        <a:t>Base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190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28114">
                <a:tc>
                  <a:txBody>
                    <a:bodyPr/>
                    <a:lstStyle/>
                    <a:p>
                      <a:pPr algn="r" fontAlgn="ctr"/>
                      <a:r>
                        <a:rPr lang="en-US" sz="700" b="0" i="0" u="none" strike="noStrike">
                          <a:solidFill>
                            <a:srgbClr val="0000FF"/>
                          </a:solidFill>
                          <a:latin typeface="Arial"/>
                        </a:rPr>
                        <a:t>Propensity 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34855">
                <a:tc>
                  <a:txBody>
                    <a:bodyPr/>
                    <a:lstStyle/>
                    <a:p>
                      <a:pPr algn="l" fontAlgn="ctr"/>
                      <a:r>
                        <a:rPr lang="en-US" sz="700" b="0" i="0" u="none" strike="noStrike">
                          <a:solidFill>
                            <a:srgbClr val="3366FF"/>
                          </a:solidFill>
                          <a:latin typeface="Arial"/>
                        </a:rPr>
                        <a:t>Applies sound financial principles to grow state economy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34855">
                <a:tc>
                  <a:txBody>
                    <a:bodyPr/>
                    <a:lstStyle/>
                    <a:p>
                      <a:pPr algn="l" fontAlgn="ctr"/>
                      <a:r>
                        <a:rPr lang="en-US" sz="700" b="0" i="0" u="none" strike="noStrike">
                          <a:solidFill>
                            <a:srgbClr val="3366FF"/>
                          </a:solidFill>
                          <a:latin typeface="Arial"/>
                        </a:rPr>
                        <a:t>Increases education budget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006100"/>
                          </a:solidFill>
                          <a:latin typeface="Arial"/>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34855">
                <a:tc>
                  <a:txBody>
                    <a:bodyPr/>
                    <a:lstStyle/>
                    <a:p>
                      <a:pPr algn="l" fontAlgn="ctr"/>
                      <a:r>
                        <a:rPr lang="en-US" sz="700" b="0" i="0" u="none" strike="noStrike">
                          <a:solidFill>
                            <a:srgbClr val="3366FF"/>
                          </a:solidFill>
                          <a:latin typeface="Arial"/>
                        </a:rPr>
                        <a:t>Woos big companies to conduct business in Utah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227">
                <a:tc>
                  <a:txBody>
                    <a:bodyPr/>
                    <a:lstStyle/>
                    <a:p>
                      <a:pPr algn="l" fontAlgn="b"/>
                      <a:r>
                        <a:rPr lang="en-US" sz="700" b="0" i="0" u="none" strike="noStrike">
                          <a:solidFill>
                            <a:srgbClr val="3366FF"/>
                          </a:solidFill>
                          <a:latin typeface="Arial"/>
                        </a:rPr>
                        <a:t>Make Utah a leader in energy production thereby creating more jobs for Utahns</a:t>
                      </a:r>
                      <a:endParaRPr lang="en-US" sz="7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9C0006"/>
                          </a:solidFill>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r h="134855">
                <a:tc>
                  <a:txBody>
                    <a:bodyPr/>
                    <a:lstStyle/>
                    <a:p>
                      <a:pPr algn="l" fontAlgn="ctr"/>
                      <a:r>
                        <a:rPr lang="en-US" sz="700" b="0" i="0" u="none" strike="noStrike">
                          <a:solidFill>
                            <a:srgbClr val="3366FF"/>
                          </a:solidFill>
                          <a:latin typeface="Arial"/>
                        </a:rPr>
                        <a:t>Works to help Mitt Romney gain White House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34855">
                <a:tc>
                  <a:txBody>
                    <a:bodyPr/>
                    <a:lstStyle/>
                    <a:p>
                      <a:pPr algn="l" fontAlgn="ctr"/>
                      <a:r>
                        <a:rPr lang="en-US" sz="700" b="0" i="0" u="none" strike="noStrike">
                          <a:solidFill>
                            <a:srgbClr val="3366FF"/>
                          </a:solidFill>
                          <a:latin typeface="Arial"/>
                        </a:rPr>
                        <a:t>Brings cost of living down for all Utahns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227">
                <a:tc>
                  <a:txBody>
                    <a:bodyPr/>
                    <a:lstStyle/>
                    <a:p>
                      <a:pPr algn="l" fontAlgn="ctr"/>
                      <a:r>
                        <a:rPr lang="en-US" sz="700" b="0" i="0" u="none" strike="noStrike">
                          <a:solidFill>
                            <a:srgbClr val="3366FF"/>
                          </a:solidFill>
                          <a:latin typeface="Arial"/>
                        </a:rPr>
                        <a:t>Fights to open state lands to responsible resource exploration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34855">
                <a:tc>
                  <a:txBody>
                    <a:bodyPr/>
                    <a:lstStyle/>
                    <a:p>
                      <a:pPr algn="l" fontAlgn="ctr"/>
                      <a:r>
                        <a:rPr lang="en-US" sz="700" b="0" i="0" u="none" strike="noStrike">
                          <a:solidFill>
                            <a:srgbClr val="3366FF"/>
                          </a:solidFill>
                          <a:latin typeface="Arial"/>
                        </a:rPr>
                        <a:t>Shrinks state government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34855">
                <a:tc>
                  <a:txBody>
                    <a:bodyPr/>
                    <a:lstStyle/>
                    <a:p>
                      <a:pPr algn="l" fontAlgn="ctr"/>
                      <a:r>
                        <a:rPr lang="en-US" sz="700" b="0" i="0" u="none" strike="noStrike">
                          <a:solidFill>
                            <a:srgbClr val="3366FF"/>
                          </a:solidFill>
                          <a:latin typeface="Arial"/>
                        </a:rPr>
                        <a:t>Balances Orrin Hatch campaign and state issues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006100"/>
                          </a:solidFill>
                          <a:latin typeface="Arial"/>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855">
                <a:tc>
                  <a:txBody>
                    <a:bodyPr/>
                    <a:lstStyle/>
                    <a:p>
                      <a:pPr algn="l" fontAlgn="ctr"/>
                      <a:r>
                        <a:rPr lang="en-US" sz="700" b="0" i="0" u="none" strike="noStrike">
                          <a:solidFill>
                            <a:srgbClr val="3366FF"/>
                          </a:solidFill>
                          <a:latin typeface="Arial"/>
                        </a:rPr>
                        <a:t>Places a balanced state budget as top priority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34855">
                <a:tc>
                  <a:txBody>
                    <a:bodyPr/>
                    <a:lstStyle/>
                    <a:p>
                      <a:pPr algn="l" fontAlgn="ctr"/>
                      <a:r>
                        <a:rPr lang="en-US" sz="700" b="0" i="0" u="none" strike="noStrike">
                          <a:solidFill>
                            <a:srgbClr val="3366FF"/>
                          </a:solidFill>
                          <a:latin typeface="Arial"/>
                        </a:rPr>
                        <a:t>Steadfastly stands for Utah state interests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256227">
                <a:tc>
                  <a:txBody>
                    <a:bodyPr/>
                    <a:lstStyle/>
                    <a:p>
                      <a:pPr algn="l" fontAlgn="b"/>
                      <a:r>
                        <a:rPr lang="en-US" sz="700" b="0" i="0" u="none" strike="noStrike">
                          <a:solidFill>
                            <a:srgbClr val="3366FF"/>
                          </a:solidFill>
                          <a:latin typeface="Arial"/>
                        </a:rPr>
                        <a:t>Genuinely works with White House only when in state's best interest</a:t>
                      </a:r>
                      <a:endParaRPr lang="en-US" sz="7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34855">
                <a:tc>
                  <a:txBody>
                    <a:bodyPr/>
                    <a:lstStyle/>
                    <a:p>
                      <a:pPr algn="l" fontAlgn="ctr"/>
                      <a:r>
                        <a:rPr lang="en-US" sz="700" b="0" i="0" u="none" strike="noStrike">
                          <a:solidFill>
                            <a:srgbClr val="3366FF"/>
                          </a:solidFill>
                          <a:latin typeface="Arial"/>
                        </a:rPr>
                        <a:t>Strives to grow Utah GOP presence on National stage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006100"/>
                          </a:solidFill>
                          <a:latin typeface="Arial"/>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384341">
                <a:tc>
                  <a:txBody>
                    <a:bodyPr/>
                    <a:lstStyle/>
                    <a:p>
                      <a:pPr algn="l" fontAlgn="ctr"/>
                      <a:r>
                        <a:rPr lang="en-US" sz="700" b="0" i="0" u="none" strike="noStrike">
                          <a:solidFill>
                            <a:srgbClr val="3366FF"/>
                          </a:solidFill>
                          <a:latin typeface="Arial"/>
                        </a:rPr>
                        <a:t>Restoring our state’s rights and accessing our public lands through state sovereignty back from the Federal Government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34855">
                <a:tc>
                  <a:txBody>
                    <a:bodyPr/>
                    <a:lstStyle/>
                    <a:p>
                      <a:pPr algn="l" fontAlgn="ctr"/>
                      <a:r>
                        <a:rPr lang="en-US" sz="700" b="0" i="0" u="none" strike="noStrike">
                          <a:solidFill>
                            <a:srgbClr val="3366FF"/>
                          </a:solidFill>
                          <a:latin typeface="Arial"/>
                        </a:rPr>
                        <a:t>Balances Mitt Romney campaign and state issues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855">
                <a:tc>
                  <a:txBody>
                    <a:bodyPr/>
                    <a:lstStyle/>
                    <a:p>
                      <a:pPr algn="l" fontAlgn="ctr"/>
                      <a:r>
                        <a:rPr lang="en-US" sz="700" b="0" i="0" u="none" strike="noStrike">
                          <a:solidFill>
                            <a:srgbClr val="3366FF"/>
                          </a:solidFill>
                          <a:latin typeface="Arial"/>
                        </a:rPr>
                        <a:t>Fights all imposed healthcare initiatives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34855">
                <a:tc>
                  <a:txBody>
                    <a:bodyPr/>
                    <a:lstStyle/>
                    <a:p>
                      <a:pPr algn="l" fontAlgn="ctr"/>
                      <a:r>
                        <a:rPr lang="en-US" sz="700" b="0" i="0" u="none" strike="noStrike">
                          <a:solidFill>
                            <a:srgbClr val="3366FF"/>
                          </a:solidFill>
                          <a:latin typeface="Arial"/>
                        </a:rPr>
                        <a:t>Uses diverse means to support Orrin Hatch initiatives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006100"/>
                          </a:solidFill>
                          <a:latin typeface="Arial"/>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855">
                <a:tc>
                  <a:txBody>
                    <a:bodyPr/>
                    <a:lstStyle/>
                    <a:p>
                      <a:pPr algn="l" fontAlgn="ctr"/>
                      <a:r>
                        <a:rPr lang="en-US" sz="700" b="0" i="0" u="none" strike="noStrike">
                          <a:solidFill>
                            <a:srgbClr val="3366FF"/>
                          </a:solidFill>
                          <a:latin typeface="Arial"/>
                        </a:rPr>
                        <a:t>Refuses Federal monies with strings attached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34855">
                <a:tc>
                  <a:txBody>
                    <a:bodyPr/>
                    <a:lstStyle/>
                    <a:p>
                      <a:pPr algn="l" fontAlgn="ctr"/>
                      <a:r>
                        <a:rPr lang="en-US" sz="700" b="0" i="0" u="none" strike="noStrike">
                          <a:solidFill>
                            <a:srgbClr val="3366FF"/>
                          </a:solidFill>
                          <a:latin typeface="Arial"/>
                        </a:rPr>
                        <a:t>Builds Republican Party inside and outside of the state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34855">
                <a:tc>
                  <a:txBody>
                    <a:bodyPr/>
                    <a:lstStyle/>
                    <a:p>
                      <a:pPr algn="l" fontAlgn="ctr"/>
                      <a:r>
                        <a:rPr lang="en-US" sz="700" b="0" i="0" u="none" strike="noStrike">
                          <a:solidFill>
                            <a:srgbClr val="3366FF"/>
                          </a:solidFill>
                          <a:latin typeface="Arial"/>
                        </a:rPr>
                        <a:t>Weans state dependency on federal funds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34855">
                <a:tc>
                  <a:txBody>
                    <a:bodyPr/>
                    <a:lstStyle/>
                    <a:p>
                      <a:pPr algn="l" fontAlgn="ctr"/>
                      <a:r>
                        <a:rPr lang="en-US" sz="700" b="0" i="0" u="none" strike="noStrike">
                          <a:solidFill>
                            <a:srgbClr val="3366FF"/>
                          </a:solidFill>
                          <a:latin typeface="Arial"/>
                        </a:rPr>
                        <a:t>Works to help re-elect Orrin Hatch to U.S. Senate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0061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384341">
                <a:tc>
                  <a:txBody>
                    <a:bodyPr/>
                    <a:lstStyle/>
                    <a:p>
                      <a:pPr algn="l" fontAlgn="ctr"/>
                      <a:r>
                        <a:rPr lang="en-US" sz="700" b="0" i="0" u="none" strike="noStrike">
                          <a:solidFill>
                            <a:srgbClr val="3366FF"/>
                          </a:solidFill>
                          <a:latin typeface="Arial"/>
                        </a:rPr>
                        <a:t>Fund education in Utah by gaining access to the trillions of dollars worth of oil and minerals buried beneath our public lands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256227">
                <a:tc>
                  <a:txBody>
                    <a:bodyPr/>
                    <a:lstStyle/>
                    <a:p>
                      <a:pPr algn="l" fontAlgn="ctr"/>
                      <a:r>
                        <a:rPr lang="en-US" sz="700" b="0" i="0" u="none" strike="noStrike">
                          <a:solidFill>
                            <a:srgbClr val="3366FF"/>
                          </a:solidFill>
                          <a:latin typeface="Arial"/>
                        </a:rPr>
                        <a:t>Shrewdly weighs opportunities to partner with Federal Government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256227">
                <a:tc>
                  <a:txBody>
                    <a:bodyPr/>
                    <a:lstStyle/>
                    <a:p>
                      <a:pPr algn="l" fontAlgn="ctr"/>
                      <a:r>
                        <a:rPr lang="en-US" sz="700" b="0" i="0" u="none" strike="noStrike">
                          <a:solidFill>
                            <a:srgbClr val="3366FF"/>
                          </a:solidFill>
                          <a:latin typeface="Arial"/>
                        </a:rPr>
                        <a:t>Commited to signing no legislation that includes tax increases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r h="134855">
                <a:tc>
                  <a:txBody>
                    <a:bodyPr/>
                    <a:lstStyle/>
                    <a:p>
                      <a:pPr algn="l" fontAlgn="ctr"/>
                      <a:r>
                        <a:rPr lang="en-US" sz="700" b="0" i="0" u="none" strike="noStrike">
                          <a:solidFill>
                            <a:srgbClr val="3366FF"/>
                          </a:solidFill>
                          <a:latin typeface="Arial"/>
                        </a:rPr>
                        <a:t>Works against GOP competitors to Mitt Romney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r h="256227">
                <a:tc>
                  <a:txBody>
                    <a:bodyPr/>
                    <a:lstStyle/>
                    <a:p>
                      <a:pPr algn="l" fontAlgn="ctr"/>
                      <a:r>
                        <a:rPr lang="en-US" sz="700" b="0" i="0" u="none" strike="noStrike">
                          <a:solidFill>
                            <a:srgbClr val="3366FF"/>
                          </a:solidFill>
                          <a:latin typeface="Arial"/>
                        </a:rPr>
                        <a:t>Empowers parents and teachers to plot educational goals and direction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256227">
                <a:tc>
                  <a:txBody>
                    <a:bodyPr/>
                    <a:lstStyle/>
                    <a:p>
                      <a:pPr algn="l" fontAlgn="ctr"/>
                      <a:r>
                        <a:rPr lang="en-US" sz="700" b="0" i="0" u="none" strike="noStrike">
                          <a:solidFill>
                            <a:srgbClr val="3366FF"/>
                          </a:solidFill>
                          <a:latin typeface="Arial"/>
                        </a:rPr>
                        <a:t>Funds online career counseling for Utah high school students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855">
                <a:tc>
                  <a:txBody>
                    <a:bodyPr/>
                    <a:lstStyle/>
                    <a:p>
                      <a:pPr algn="l" fontAlgn="ctr"/>
                      <a:r>
                        <a:rPr lang="fr-FR" sz="700" b="0" i="0" u="none" strike="noStrike">
                          <a:solidFill>
                            <a:srgbClr val="3366FF"/>
                          </a:solidFill>
                          <a:latin typeface="Arial"/>
                        </a:rPr>
                        <a:t>Champions an aggressive immigration policy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r h="134855">
                <a:tc>
                  <a:txBody>
                    <a:bodyPr/>
                    <a:lstStyle/>
                    <a:p>
                      <a:pPr algn="l" fontAlgn="ctr"/>
                      <a:r>
                        <a:rPr lang="en-US" sz="700" b="0" i="0" u="none" strike="noStrike">
                          <a:solidFill>
                            <a:srgbClr val="3366FF"/>
                          </a:solidFill>
                          <a:latin typeface="Arial"/>
                        </a:rPr>
                        <a:t>Challenges Federal Government whenever possible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855">
                <a:tc>
                  <a:txBody>
                    <a:bodyPr/>
                    <a:lstStyle/>
                    <a:p>
                      <a:pPr algn="l" fontAlgn="ctr"/>
                      <a:r>
                        <a:rPr lang="en-US" sz="700" b="0" i="0" u="none" strike="noStrike">
                          <a:solidFill>
                            <a:srgbClr val="3366FF"/>
                          </a:solidFill>
                          <a:latin typeface="Arial"/>
                        </a:rPr>
                        <a:t>Keeps Federal monies through clever statesmanship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r h="134855">
                <a:tc>
                  <a:txBody>
                    <a:bodyPr/>
                    <a:lstStyle/>
                    <a:p>
                      <a:pPr algn="l" fontAlgn="ctr"/>
                      <a:r>
                        <a:rPr lang="en-US" sz="700" b="0" i="0" u="none" strike="noStrike">
                          <a:solidFill>
                            <a:srgbClr val="3366FF"/>
                          </a:solidFill>
                          <a:latin typeface="Arial"/>
                        </a:rPr>
                        <a:t>Prioritizes the elimination of the state income tax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r h="134855">
                <a:tc>
                  <a:txBody>
                    <a:bodyPr/>
                    <a:lstStyle/>
                    <a:p>
                      <a:pPr algn="l" fontAlgn="ctr"/>
                      <a:r>
                        <a:rPr lang="en-US" sz="700" b="0" i="0" u="none" strike="noStrike">
                          <a:solidFill>
                            <a:srgbClr val="3366FF"/>
                          </a:solidFill>
                          <a:latin typeface="Arial"/>
                        </a:rPr>
                        <a:t>Subsidizes gasoline prices for Utah citizens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r h="134855">
                <a:tc>
                  <a:txBody>
                    <a:bodyPr/>
                    <a:lstStyle/>
                    <a:p>
                      <a:pPr algn="l" fontAlgn="ctr"/>
                      <a:r>
                        <a:rPr lang="en-US" sz="700" b="0" i="0" u="none" strike="noStrike">
                          <a:solidFill>
                            <a:srgbClr val="3366FF"/>
                          </a:solidFill>
                          <a:latin typeface="Arial"/>
                        </a:rPr>
                        <a:t>Actively works to undermine Obama White House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006100"/>
                          </a:solidFill>
                          <a:latin typeface="Arial"/>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34855">
                <a:tc>
                  <a:txBody>
                    <a:bodyPr/>
                    <a:lstStyle/>
                    <a:p>
                      <a:pPr algn="l" fontAlgn="ctr"/>
                      <a:r>
                        <a:rPr lang="en-US" sz="700" b="0" i="0" u="none" strike="noStrike">
                          <a:solidFill>
                            <a:srgbClr val="3366FF"/>
                          </a:solidFill>
                          <a:latin typeface="Arial"/>
                        </a:rPr>
                        <a:t>Limits power of Board of Education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9C0006"/>
                          </a:solidFill>
                          <a:latin typeface="Arial"/>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006100"/>
                          </a:solidFill>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256227">
                <a:tc>
                  <a:txBody>
                    <a:bodyPr/>
                    <a:lstStyle/>
                    <a:p>
                      <a:pPr algn="l" fontAlgn="ctr"/>
                      <a:r>
                        <a:rPr lang="en-US" sz="700" b="0" i="0" u="none" strike="noStrike">
                          <a:solidFill>
                            <a:srgbClr val="3366FF"/>
                          </a:solidFill>
                          <a:latin typeface="Arial"/>
                        </a:rPr>
                        <a:t>Funds educational institutions based on national performance metrics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r h="134855">
                <a:tc>
                  <a:txBody>
                    <a:bodyPr/>
                    <a:lstStyle/>
                    <a:p>
                      <a:pPr algn="l" fontAlgn="ctr"/>
                      <a:r>
                        <a:rPr lang="en-US" sz="700" b="0" i="0" u="none" strike="noStrike">
                          <a:solidFill>
                            <a:srgbClr val="3366FF"/>
                          </a:solidFill>
                          <a:latin typeface="Arial"/>
                        </a:rPr>
                        <a:t>Withholds state benefits to illegal immigrants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9C0006"/>
                          </a:solidFill>
                          <a:latin typeface="Arial"/>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dirty="0">
                          <a:solidFill>
                            <a:srgbClr val="9C0006"/>
                          </a:solidFill>
                          <a:latin typeface="Arial"/>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bl>
          </a:graphicData>
        </a:graphic>
      </p:graphicFrame>
      <p:pic>
        <p:nvPicPr>
          <p:cNvPr id="6" name="zippyicon" descr="cleardot"/>
          <p:cNvPicPr>
            <a:picLocks noChangeAspect="1" noChangeArrowheads="1"/>
          </p:cNvPicPr>
          <p:nvPr/>
        </p:nvPicPr>
        <p:blipFill>
          <a:blip r:embed="rId3"/>
          <a:srcRect/>
          <a:stretch>
            <a:fillRect/>
          </a:stretch>
        </p:blipFill>
        <p:spPr bwMode="auto">
          <a:xfrm>
            <a:off x="323850" y="16116300"/>
            <a:ext cx="9525" cy="9525"/>
          </a:xfrm>
          <a:prstGeom prst="rect">
            <a:avLst/>
          </a:prstGeom>
          <a:noFill/>
          <a:ln w="9525">
            <a:noFill/>
            <a:miter lim="800000"/>
            <a:headEnd/>
            <a:tailEnd/>
          </a:ln>
        </p:spPr>
      </p:pic>
      <p:pic>
        <p:nvPicPr>
          <p:cNvPr id="7" name="zippyicon" descr="cleardot"/>
          <p:cNvPicPr>
            <a:picLocks noChangeAspect="1" noChangeArrowheads="1"/>
          </p:cNvPicPr>
          <p:nvPr/>
        </p:nvPicPr>
        <p:blipFill>
          <a:blip r:embed="rId3"/>
          <a:srcRect/>
          <a:stretch>
            <a:fillRect/>
          </a:stretch>
        </p:blipFill>
        <p:spPr bwMode="auto">
          <a:xfrm>
            <a:off x="323850" y="14611350"/>
            <a:ext cx="9525" cy="9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029200" y="8229600"/>
            <a:ext cx="1219200" cy="457200"/>
          </a:xfrm>
          <a:prstGeom prst="rect">
            <a:avLst/>
          </a:prstGeom>
          <a:solidFill>
            <a:srgbClr val="00B2D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pic>
        <p:nvPicPr>
          <p:cNvPr id="14338" name="Picture 2" descr="http://www.inovum.com/imgs/in_logo.png"/>
          <p:cNvPicPr>
            <a:picLocks noGrp="1" noChangeAspect="1" noChangeArrowheads="1"/>
          </p:cNvPicPr>
          <p:nvPr>
            <p:ph idx="1"/>
          </p:nvPr>
        </p:nvPicPr>
        <p:blipFill>
          <a:blip r:embed="rId2" cstate="print"/>
          <a:srcRect/>
          <a:stretch>
            <a:fillRect/>
          </a:stretch>
        </p:blipFill>
        <p:spPr bwMode="auto">
          <a:xfrm>
            <a:off x="4495800" y="8458200"/>
            <a:ext cx="1924050" cy="363432"/>
          </a:xfrm>
          <a:prstGeom prst="rect">
            <a:avLst/>
          </a:prstGeom>
          <a:noFill/>
        </p:spPr>
      </p:pic>
      <p:graphicFrame>
        <p:nvGraphicFramePr>
          <p:cNvPr id="4" name="Table 3"/>
          <p:cNvGraphicFramePr>
            <a:graphicFrameLocks noGrp="1"/>
          </p:cNvGraphicFramePr>
          <p:nvPr/>
        </p:nvGraphicFramePr>
        <p:xfrm>
          <a:off x="685797" y="533401"/>
          <a:ext cx="5638802" cy="7848592"/>
        </p:xfrm>
        <a:graphic>
          <a:graphicData uri="http://schemas.openxmlformats.org/drawingml/2006/table">
            <a:tbl>
              <a:tblPr/>
              <a:tblGrid>
                <a:gridCol w="3608836"/>
                <a:gridCol w="342724"/>
                <a:gridCol w="562414"/>
                <a:gridCol w="562414"/>
                <a:gridCol w="562414"/>
              </a:tblGrid>
              <a:tr h="1267644">
                <a:tc>
                  <a:txBody>
                    <a:bodyPr/>
                    <a:lstStyle/>
                    <a:p>
                      <a:pPr algn="ctr" fontAlgn="b"/>
                      <a:r>
                        <a:rPr lang="en-US" sz="700" b="1" i="0" u="none" strike="noStrike">
                          <a:solidFill>
                            <a:srgbClr val="0066CC"/>
                          </a:solidFill>
                          <a:latin typeface="Arial"/>
                        </a:rPr>
                        <a:t>1 )How likely are you to vote for this candidate for Governor of Utah based on this information about the candidate?</a:t>
                      </a:r>
                      <a:br>
                        <a:rPr lang="en-US" sz="700" b="1" i="0" u="none" strike="noStrike">
                          <a:solidFill>
                            <a:srgbClr val="0066CC"/>
                          </a:solidFill>
                          <a:latin typeface="Arial"/>
                        </a:rPr>
                      </a:br>
                      <a:r>
                        <a:rPr lang="en-US" sz="700" b="1" i="0" u="none" strike="noStrike">
                          <a:solidFill>
                            <a:srgbClr val="0066CC"/>
                          </a:solidFill>
                          <a:latin typeface="Arial"/>
                        </a:rPr>
                        <a:t>&lt;-- Not at all likely to buy                          Very likely to buy- -&gt; </a:t>
                      </a:r>
                      <a:br>
                        <a:rPr lang="en-US" sz="700" b="1" i="0" u="none" strike="noStrike">
                          <a:solidFill>
                            <a:srgbClr val="0066CC"/>
                          </a:solidFill>
                          <a:latin typeface="Arial"/>
                        </a:rPr>
                      </a:br>
                      <a:r>
                        <a:rPr lang="en-US" sz="700" b="1" i="0" u="none" strike="noStrike">
                          <a:solidFill>
                            <a:srgbClr val="0066CC"/>
                          </a:solidFill>
                          <a:latin typeface="Arial"/>
                        </a:rPr>
                        <a:t>1        2          3        4        5        6        7        8        9</a:t>
                      </a:r>
                      <a:br>
                        <a:rPr lang="en-US" sz="700" b="1" i="0" u="none" strike="noStrike">
                          <a:solidFill>
                            <a:srgbClr val="0066CC"/>
                          </a:solidFill>
                          <a:latin typeface="Arial"/>
                        </a:rPr>
                      </a:br>
                      <a:r>
                        <a:rPr lang="en-US" sz="700" b="1" i="0" u="none" strike="noStrike">
                          <a:solidFill>
                            <a:srgbClr val="0066CC"/>
                          </a:solidFill>
                          <a:latin typeface="Arial"/>
                        </a:rPr>
                        <a:t/>
                      </a:r>
                      <a:br>
                        <a:rPr lang="en-US" sz="700" b="1" i="0" u="none" strike="noStrike">
                          <a:solidFill>
                            <a:srgbClr val="0066CC"/>
                          </a:solidFill>
                          <a:latin typeface="Arial"/>
                        </a:rPr>
                      </a:br>
                      <a:r>
                        <a:rPr lang="en-US" sz="700" b="1" i="0" u="none" strike="noStrike">
                          <a:solidFill>
                            <a:srgbClr val="0066CC"/>
                          </a:solidFill>
                          <a:latin typeface="Arial"/>
                        </a:rPr>
                        <a:t>Sorted by Total Sample :  Highlighted &gt;+3 &amp; &lt;-3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sz="700" b="0" i="0" u="none" strike="noStrike">
                          <a:solidFill>
                            <a:srgbClr val="006100"/>
                          </a:solidFill>
                          <a:latin typeface="Arial"/>
                        </a:rPr>
                        <a:t>Total Sample</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6CC"/>
                          </a:solidFill>
                          <a:latin typeface="Arial"/>
                        </a:rPr>
                        <a:t>Segment 1 of 3  Utah First   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6CC"/>
                          </a:solidFill>
                          <a:latin typeface="Arial"/>
                        </a:rPr>
                        <a:t>Segment 2 of 3  Back to Basics  20%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6CC"/>
                          </a:solidFill>
                          <a:latin typeface="Arial"/>
                        </a:rPr>
                        <a:t>Segment 3 of 3 GOP National    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28115">
                <a:tc>
                  <a:txBody>
                    <a:bodyPr/>
                    <a:lstStyle/>
                    <a:p>
                      <a:pPr algn="r" fontAlgn="ctr"/>
                      <a:r>
                        <a:rPr lang="en-US" sz="700" b="0" i="0" u="none" strike="noStrike">
                          <a:solidFill>
                            <a:srgbClr val="0000FF"/>
                          </a:solidFill>
                          <a:latin typeface="Arial"/>
                        </a:rPr>
                        <a:t>Base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190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28115">
                <a:tc>
                  <a:txBody>
                    <a:bodyPr/>
                    <a:lstStyle/>
                    <a:p>
                      <a:pPr algn="r" fontAlgn="ctr"/>
                      <a:r>
                        <a:rPr lang="en-US" sz="700" b="0" i="0" u="none" strike="noStrike">
                          <a:solidFill>
                            <a:srgbClr val="0000FF"/>
                          </a:solidFill>
                          <a:latin typeface="Arial"/>
                        </a:rPr>
                        <a:t>Propensity 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384340">
                <a:tc>
                  <a:txBody>
                    <a:bodyPr/>
                    <a:lstStyle/>
                    <a:p>
                      <a:pPr algn="l" fontAlgn="ctr"/>
                      <a:r>
                        <a:rPr lang="en-US" sz="700" b="0" i="0" u="none" strike="noStrike">
                          <a:solidFill>
                            <a:srgbClr val="3366FF"/>
                          </a:solidFill>
                          <a:latin typeface="Arial"/>
                        </a:rPr>
                        <a:t>Fund education in Utah by gaining access to the trillions of dollars worth of oil and minerals buried beneath our public lands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34855">
                <a:tc>
                  <a:txBody>
                    <a:bodyPr/>
                    <a:lstStyle/>
                    <a:p>
                      <a:pPr algn="l" fontAlgn="ctr"/>
                      <a:r>
                        <a:rPr lang="en-US" sz="700" b="0" i="0" u="none" strike="noStrike">
                          <a:solidFill>
                            <a:srgbClr val="3366FF"/>
                          </a:solidFill>
                          <a:latin typeface="Arial"/>
                        </a:rPr>
                        <a:t>Builds Republican Party inside and outside of the state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34855">
                <a:tc>
                  <a:txBody>
                    <a:bodyPr/>
                    <a:lstStyle/>
                    <a:p>
                      <a:pPr algn="l" fontAlgn="b"/>
                      <a:r>
                        <a:rPr lang="en-US" sz="700" b="0" i="0" u="none" strike="noStrike">
                          <a:solidFill>
                            <a:srgbClr val="3366FF"/>
                          </a:solidFill>
                          <a:latin typeface="Arial"/>
                        </a:rPr>
                        <a:t>Strives to grow Utah GOP presence on National stage</a:t>
                      </a:r>
                      <a:endParaRPr lang="en-US" sz="7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006100"/>
                          </a:solidFill>
                          <a:latin typeface="Arial"/>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34855">
                <a:tc>
                  <a:txBody>
                    <a:bodyPr/>
                    <a:lstStyle/>
                    <a:p>
                      <a:pPr algn="l" fontAlgn="ctr"/>
                      <a:r>
                        <a:rPr lang="en-US" sz="700" b="0" i="0" u="none" strike="noStrike">
                          <a:solidFill>
                            <a:srgbClr val="3366FF"/>
                          </a:solidFill>
                          <a:latin typeface="Arial"/>
                        </a:rPr>
                        <a:t>Works to help Mitt Romney gain White House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34855">
                <a:tc>
                  <a:txBody>
                    <a:bodyPr/>
                    <a:lstStyle/>
                    <a:p>
                      <a:pPr algn="l" fontAlgn="ctr"/>
                      <a:r>
                        <a:rPr lang="en-US" sz="700" b="0" i="0" u="none" strike="noStrike">
                          <a:solidFill>
                            <a:srgbClr val="3366FF"/>
                          </a:solidFill>
                          <a:latin typeface="Arial"/>
                        </a:rPr>
                        <a:t>Weans state dependency on federal funds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256226">
                <a:tc>
                  <a:txBody>
                    <a:bodyPr/>
                    <a:lstStyle/>
                    <a:p>
                      <a:pPr algn="l" fontAlgn="ctr"/>
                      <a:r>
                        <a:rPr lang="en-US" sz="700" b="0" i="0" u="none" strike="noStrike">
                          <a:solidFill>
                            <a:srgbClr val="3366FF"/>
                          </a:solidFill>
                          <a:latin typeface="Arial"/>
                        </a:rPr>
                        <a:t>Genuinely works with White House only when in state's best interest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34855">
                <a:tc>
                  <a:txBody>
                    <a:bodyPr/>
                    <a:lstStyle/>
                    <a:p>
                      <a:pPr algn="l" fontAlgn="ctr"/>
                      <a:r>
                        <a:rPr lang="en-US" sz="700" b="0" i="0" u="none" strike="noStrike">
                          <a:solidFill>
                            <a:srgbClr val="3366FF"/>
                          </a:solidFill>
                          <a:latin typeface="Arial"/>
                        </a:rPr>
                        <a:t>Increases education budget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006100"/>
                          </a:solidFill>
                          <a:latin typeface="Arial"/>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256226">
                <a:tc>
                  <a:txBody>
                    <a:bodyPr/>
                    <a:lstStyle/>
                    <a:p>
                      <a:pPr algn="l" fontAlgn="ctr"/>
                      <a:r>
                        <a:rPr lang="en-US" sz="700" b="0" i="0" u="none" strike="noStrike">
                          <a:solidFill>
                            <a:srgbClr val="3366FF"/>
                          </a:solidFill>
                          <a:latin typeface="Arial"/>
                        </a:rPr>
                        <a:t>Shrewdly weighs opportunities to partner with Federal Government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34855">
                <a:tc>
                  <a:txBody>
                    <a:bodyPr/>
                    <a:lstStyle/>
                    <a:p>
                      <a:pPr algn="l" fontAlgn="ctr"/>
                      <a:r>
                        <a:rPr lang="en-US" sz="700" b="0" i="0" u="none" strike="noStrike">
                          <a:solidFill>
                            <a:srgbClr val="3366FF"/>
                          </a:solidFill>
                          <a:latin typeface="Arial"/>
                        </a:rPr>
                        <a:t>Applies sound financial principles to grow state economy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34855">
                <a:tc>
                  <a:txBody>
                    <a:bodyPr/>
                    <a:lstStyle/>
                    <a:p>
                      <a:pPr algn="l" fontAlgn="ctr"/>
                      <a:r>
                        <a:rPr lang="en-US" sz="700" b="0" i="0" u="none" strike="noStrike">
                          <a:solidFill>
                            <a:srgbClr val="3366FF"/>
                          </a:solidFill>
                          <a:latin typeface="Arial"/>
                        </a:rPr>
                        <a:t>Fights all imposed healthcare initiatives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34855">
                <a:tc>
                  <a:txBody>
                    <a:bodyPr/>
                    <a:lstStyle/>
                    <a:p>
                      <a:pPr algn="l" fontAlgn="ctr"/>
                      <a:r>
                        <a:rPr lang="en-US" sz="700" b="0" i="0" u="none" strike="noStrike">
                          <a:solidFill>
                            <a:srgbClr val="3366FF"/>
                          </a:solidFill>
                          <a:latin typeface="Arial"/>
                        </a:rPr>
                        <a:t>Refuses Federal monies with strings attached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34855">
                <a:tc>
                  <a:txBody>
                    <a:bodyPr/>
                    <a:lstStyle/>
                    <a:p>
                      <a:pPr algn="l" fontAlgn="ctr"/>
                      <a:r>
                        <a:rPr lang="en-US" sz="700" b="0" i="0" u="none" strike="noStrike">
                          <a:solidFill>
                            <a:srgbClr val="3366FF"/>
                          </a:solidFill>
                          <a:latin typeface="Arial"/>
                        </a:rPr>
                        <a:t>Limits power of Board of Education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9C0006"/>
                          </a:solidFill>
                          <a:latin typeface="Arial"/>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006100"/>
                          </a:solidFill>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34855">
                <a:tc>
                  <a:txBody>
                    <a:bodyPr/>
                    <a:lstStyle/>
                    <a:p>
                      <a:pPr algn="l" fontAlgn="ctr"/>
                      <a:r>
                        <a:rPr lang="en-US" sz="700" b="0" i="0" u="none" strike="noStrike">
                          <a:solidFill>
                            <a:srgbClr val="3366FF"/>
                          </a:solidFill>
                          <a:latin typeface="Arial"/>
                        </a:rPr>
                        <a:t>Steadfastly stands for Utah state interests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34855">
                <a:tc>
                  <a:txBody>
                    <a:bodyPr/>
                    <a:lstStyle/>
                    <a:p>
                      <a:pPr algn="l" fontAlgn="ctr"/>
                      <a:r>
                        <a:rPr lang="en-US" sz="700" b="0" i="0" u="none" strike="noStrike">
                          <a:solidFill>
                            <a:srgbClr val="3366FF"/>
                          </a:solidFill>
                          <a:latin typeface="Arial"/>
                        </a:rPr>
                        <a:t>Works to help re-elect Orrin Hatch to U.S. Senate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0061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256226">
                <a:tc>
                  <a:txBody>
                    <a:bodyPr/>
                    <a:lstStyle/>
                    <a:p>
                      <a:pPr algn="l" fontAlgn="b"/>
                      <a:r>
                        <a:rPr lang="en-US" sz="700" b="0" i="0" u="none" strike="noStrike">
                          <a:solidFill>
                            <a:srgbClr val="3366FF"/>
                          </a:solidFill>
                          <a:latin typeface="Arial"/>
                        </a:rPr>
                        <a:t>Fights to open state lands to responsible resource exploration</a:t>
                      </a:r>
                      <a:endParaRPr lang="en-US" sz="7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34855">
                <a:tc>
                  <a:txBody>
                    <a:bodyPr/>
                    <a:lstStyle/>
                    <a:p>
                      <a:pPr algn="l" fontAlgn="ctr"/>
                      <a:r>
                        <a:rPr lang="en-US" sz="700" b="0" i="0" u="none" strike="noStrike">
                          <a:solidFill>
                            <a:srgbClr val="3366FF"/>
                          </a:solidFill>
                          <a:latin typeface="Arial"/>
                        </a:rPr>
                        <a:t>Actively works to undermine Obama White House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006100"/>
                          </a:solidFill>
                          <a:latin typeface="Arial"/>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384340">
                <a:tc>
                  <a:txBody>
                    <a:bodyPr/>
                    <a:lstStyle/>
                    <a:p>
                      <a:pPr algn="l" fontAlgn="ctr"/>
                      <a:r>
                        <a:rPr lang="en-US" sz="700" b="0" i="0" u="none" strike="noStrike">
                          <a:solidFill>
                            <a:srgbClr val="3366FF"/>
                          </a:solidFill>
                          <a:latin typeface="Arial"/>
                        </a:rPr>
                        <a:t>Restoring our state’s rights and accessing our public lands through state sovereignty back from the Federal Government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34855">
                <a:tc>
                  <a:txBody>
                    <a:bodyPr/>
                    <a:lstStyle/>
                    <a:p>
                      <a:pPr algn="l" fontAlgn="ctr"/>
                      <a:r>
                        <a:rPr lang="en-US" sz="700" b="0" i="0" u="none" strike="noStrike">
                          <a:solidFill>
                            <a:srgbClr val="3366FF"/>
                          </a:solidFill>
                          <a:latin typeface="Arial"/>
                        </a:rPr>
                        <a:t>Shrinks state government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256226">
                <a:tc>
                  <a:txBody>
                    <a:bodyPr/>
                    <a:lstStyle/>
                    <a:p>
                      <a:pPr algn="l" fontAlgn="ctr"/>
                      <a:r>
                        <a:rPr lang="en-US" sz="700" b="0" i="0" u="none" strike="noStrike">
                          <a:solidFill>
                            <a:srgbClr val="3366FF"/>
                          </a:solidFill>
                          <a:latin typeface="Arial"/>
                        </a:rPr>
                        <a:t>Empowers parents and teachers to plot educational goals and direction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34855">
                <a:tc>
                  <a:txBody>
                    <a:bodyPr/>
                    <a:lstStyle/>
                    <a:p>
                      <a:pPr algn="l" fontAlgn="ctr"/>
                      <a:r>
                        <a:rPr lang="en-US" sz="700" b="0" i="0" u="none" strike="noStrike">
                          <a:solidFill>
                            <a:srgbClr val="3366FF"/>
                          </a:solidFill>
                          <a:latin typeface="Arial"/>
                        </a:rPr>
                        <a:t>Places a balanced state budget as top priority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r>
              <a:tr h="134855">
                <a:tc>
                  <a:txBody>
                    <a:bodyPr/>
                    <a:lstStyle/>
                    <a:p>
                      <a:pPr algn="l" fontAlgn="ctr"/>
                      <a:r>
                        <a:rPr lang="en-US" sz="700" b="0" i="0" u="none" strike="noStrike">
                          <a:solidFill>
                            <a:srgbClr val="3366FF"/>
                          </a:solidFill>
                          <a:latin typeface="Arial"/>
                        </a:rPr>
                        <a:t>Woos big companies to conduct business in Utah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855">
                <a:tc>
                  <a:txBody>
                    <a:bodyPr/>
                    <a:lstStyle/>
                    <a:p>
                      <a:pPr algn="l" fontAlgn="ctr"/>
                      <a:r>
                        <a:rPr lang="en-US" sz="700" b="0" i="0" u="none" strike="noStrike">
                          <a:solidFill>
                            <a:srgbClr val="3366FF"/>
                          </a:solidFill>
                          <a:latin typeface="Arial"/>
                        </a:rPr>
                        <a:t>Balances Orrin Hatch campaign and state issues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006100"/>
                          </a:solidFill>
                          <a:latin typeface="Arial"/>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855">
                <a:tc>
                  <a:txBody>
                    <a:bodyPr/>
                    <a:lstStyle/>
                    <a:p>
                      <a:pPr algn="l" fontAlgn="ctr"/>
                      <a:r>
                        <a:rPr lang="en-US" sz="700" b="0" i="0" u="none" strike="noStrike">
                          <a:solidFill>
                            <a:srgbClr val="3366FF"/>
                          </a:solidFill>
                          <a:latin typeface="Arial"/>
                        </a:rPr>
                        <a:t>Challenges Federal Government whenever possible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855">
                <a:tc>
                  <a:txBody>
                    <a:bodyPr/>
                    <a:lstStyle/>
                    <a:p>
                      <a:pPr algn="l" fontAlgn="ctr"/>
                      <a:r>
                        <a:rPr lang="en-US" sz="700" b="0" i="0" u="none" strike="noStrike">
                          <a:solidFill>
                            <a:srgbClr val="3366FF"/>
                          </a:solidFill>
                          <a:latin typeface="Arial"/>
                        </a:rPr>
                        <a:t>Uses diverse means to support Orrin Hatch initiatives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006100"/>
                          </a:solidFill>
                          <a:latin typeface="Arial"/>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855">
                <a:tc>
                  <a:txBody>
                    <a:bodyPr/>
                    <a:lstStyle/>
                    <a:p>
                      <a:pPr algn="l" fontAlgn="ctr"/>
                      <a:r>
                        <a:rPr lang="en-US" sz="700" b="0" i="0" u="none" strike="noStrike">
                          <a:solidFill>
                            <a:srgbClr val="3366FF"/>
                          </a:solidFill>
                          <a:latin typeface="Arial"/>
                        </a:rPr>
                        <a:t>Brings cost of living down for all Utahns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855">
                <a:tc>
                  <a:txBody>
                    <a:bodyPr/>
                    <a:lstStyle/>
                    <a:p>
                      <a:pPr algn="l" fontAlgn="ctr"/>
                      <a:r>
                        <a:rPr lang="en-US" sz="700" b="0" i="0" u="none" strike="noStrike">
                          <a:solidFill>
                            <a:srgbClr val="3366FF"/>
                          </a:solidFill>
                          <a:latin typeface="Arial"/>
                        </a:rPr>
                        <a:t>Balances Mitt Romney campaign and state issues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226">
                <a:tc>
                  <a:txBody>
                    <a:bodyPr/>
                    <a:lstStyle/>
                    <a:p>
                      <a:pPr algn="l" fontAlgn="ctr"/>
                      <a:r>
                        <a:rPr lang="en-US" sz="700" b="0" i="0" u="none" strike="noStrike">
                          <a:solidFill>
                            <a:srgbClr val="3366FF"/>
                          </a:solidFill>
                          <a:latin typeface="Arial"/>
                        </a:rPr>
                        <a:t>Funds online career counseling for Utah high school students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226">
                <a:tc>
                  <a:txBody>
                    <a:bodyPr/>
                    <a:lstStyle/>
                    <a:p>
                      <a:pPr algn="l" fontAlgn="ctr"/>
                      <a:r>
                        <a:rPr lang="en-US" sz="700" b="0" i="0" u="none" strike="noStrike">
                          <a:solidFill>
                            <a:srgbClr val="3366FF"/>
                          </a:solidFill>
                          <a:latin typeface="Arial"/>
                        </a:rPr>
                        <a:t>Commited to signing no legislation that includes tax increases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r h="256226">
                <a:tc>
                  <a:txBody>
                    <a:bodyPr/>
                    <a:lstStyle/>
                    <a:p>
                      <a:pPr algn="l" fontAlgn="ctr"/>
                      <a:r>
                        <a:rPr lang="en-US" sz="700" b="0" i="0" u="none" strike="noStrike">
                          <a:solidFill>
                            <a:srgbClr val="3366FF"/>
                          </a:solidFill>
                          <a:latin typeface="Arial"/>
                        </a:rPr>
                        <a:t>Funds educational institutions based on national performance metrics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r h="134855">
                <a:tc>
                  <a:txBody>
                    <a:bodyPr/>
                    <a:lstStyle/>
                    <a:p>
                      <a:pPr algn="l" fontAlgn="ctr"/>
                      <a:r>
                        <a:rPr lang="en-US" sz="700" b="0" i="0" u="none" strike="noStrike">
                          <a:solidFill>
                            <a:srgbClr val="3366FF"/>
                          </a:solidFill>
                          <a:latin typeface="Arial"/>
                        </a:rPr>
                        <a:t>Keeps Federal monies through clever statesmanship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r h="134855">
                <a:tc>
                  <a:txBody>
                    <a:bodyPr/>
                    <a:lstStyle/>
                    <a:p>
                      <a:pPr algn="l" fontAlgn="ctr"/>
                      <a:r>
                        <a:rPr lang="fr-FR" sz="700" b="0" i="0" u="none" strike="noStrike">
                          <a:solidFill>
                            <a:srgbClr val="3366FF"/>
                          </a:solidFill>
                          <a:latin typeface="Arial"/>
                        </a:rPr>
                        <a:t>Champions an aggressive immigration policy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r h="256226">
                <a:tc>
                  <a:txBody>
                    <a:bodyPr/>
                    <a:lstStyle/>
                    <a:p>
                      <a:pPr algn="l" fontAlgn="ctr"/>
                      <a:r>
                        <a:rPr lang="en-US" sz="700" b="0" i="0" u="none" strike="noStrike">
                          <a:solidFill>
                            <a:srgbClr val="3366FF"/>
                          </a:solidFill>
                          <a:latin typeface="Arial"/>
                        </a:rPr>
                        <a:t>Make Utah a leader in energy production thereby creating more jobs for Utahns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006100"/>
                          </a:solidFill>
                          <a:latin typeface="Arial"/>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9C0006"/>
                          </a:solidFill>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r h="134855">
                <a:tc>
                  <a:txBody>
                    <a:bodyPr/>
                    <a:lstStyle/>
                    <a:p>
                      <a:pPr algn="l" fontAlgn="ctr"/>
                      <a:r>
                        <a:rPr lang="en-US" sz="700" b="0" i="0" u="none" strike="noStrike">
                          <a:solidFill>
                            <a:srgbClr val="3366FF"/>
                          </a:solidFill>
                          <a:latin typeface="Arial"/>
                        </a:rPr>
                        <a:t>Works against GOP competitors to Mitt Romney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r h="134855">
                <a:tc>
                  <a:txBody>
                    <a:bodyPr/>
                    <a:lstStyle/>
                    <a:p>
                      <a:pPr algn="l" fontAlgn="ctr"/>
                      <a:r>
                        <a:rPr lang="en-US" sz="700" b="0" i="0" u="none" strike="noStrike">
                          <a:solidFill>
                            <a:srgbClr val="3366FF"/>
                          </a:solidFill>
                          <a:latin typeface="Arial"/>
                        </a:rPr>
                        <a:t>Withholds state benefits to illegal immigrants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6100"/>
                          </a:solidFill>
                          <a:latin typeface="Arial"/>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700" b="0" i="0" u="none" strike="noStrike">
                          <a:solidFill>
                            <a:srgbClr val="9C0006"/>
                          </a:solidFill>
                          <a:latin typeface="Arial"/>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r h="134855">
                <a:tc>
                  <a:txBody>
                    <a:bodyPr/>
                    <a:lstStyle/>
                    <a:p>
                      <a:pPr algn="l" fontAlgn="b"/>
                      <a:r>
                        <a:rPr lang="en-US" sz="700" b="0" i="0" u="none" strike="noStrike">
                          <a:solidFill>
                            <a:srgbClr val="3366FF"/>
                          </a:solidFill>
                          <a:latin typeface="Arial"/>
                        </a:rPr>
                        <a:t>Prioritizes the elimination of the state income tax</a:t>
                      </a:r>
                      <a:endParaRPr lang="en-US" sz="7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r h="134855">
                <a:tc>
                  <a:txBody>
                    <a:bodyPr/>
                    <a:lstStyle/>
                    <a:p>
                      <a:pPr algn="l" fontAlgn="ctr"/>
                      <a:r>
                        <a:rPr lang="en-US" sz="700" b="0" i="0" u="none" strike="noStrike">
                          <a:solidFill>
                            <a:srgbClr val="3366FF"/>
                          </a:solidFill>
                          <a:latin typeface="Arial"/>
                        </a:rPr>
                        <a:t>Subsidizes gasoline prices for Utah citizens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9C0006"/>
                          </a:solidFill>
                          <a:latin typeface="Arial"/>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a:solidFill>
                            <a:srgbClr val="9C0006"/>
                          </a:solidFill>
                          <a:latin typeface="Arial"/>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700" b="0" i="0" u="none" strike="noStrike" dirty="0">
                          <a:solidFill>
                            <a:srgbClr val="9C0006"/>
                          </a:solidFill>
                          <a:latin typeface="Arial"/>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bl>
          </a:graphicData>
        </a:graphic>
      </p:graphicFrame>
      <p:pic>
        <p:nvPicPr>
          <p:cNvPr id="6" name="zippyicon" descr="cleardot"/>
          <p:cNvPicPr>
            <a:picLocks noChangeAspect="1" noChangeArrowheads="1"/>
          </p:cNvPicPr>
          <p:nvPr/>
        </p:nvPicPr>
        <p:blipFill>
          <a:blip r:embed="rId3"/>
          <a:srcRect/>
          <a:stretch>
            <a:fillRect/>
          </a:stretch>
        </p:blipFill>
        <p:spPr bwMode="auto">
          <a:xfrm>
            <a:off x="323850" y="28860750"/>
            <a:ext cx="9525" cy="9525"/>
          </a:xfrm>
          <a:prstGeom prst="rect">
            <a:avLst/>
          </a:prstGeom>
          <a:noFill/>
          <a:ln w="9525">
            <a:noFill/>
            <a:miter lim="800000"/>
            <a:headEnd/>
            <a:tailEnd/>
          </a:ln>
        </p:spPr>
      </p:pic>
      <p:pic>
        <p:nvPicPr>
          <p:cNvPr id="7" name="zippyicon" descr="cleardot"/>
          <p:cNvPicPr>
            <a:picLocks noChangeAspect="1" noChangeArrowheads="1"/>
          </p:cNvPicPr>
          <p:nvPr/>
        </p:nvPicPr>
        <p:blipFill>
          <a:blip r:embed="rId3"/>
          <a:srcRect/>
          <a:stretch>
            <a:fillRect/>
          </a:stretch>
        </p:blipFill>
        <p:spPr bwMode="auto">
          <a:xfrm>
            <a:off x="323850" y="33880425"/>
            <a:ext cx="9525" cy="9525"/>
          </a:xfrm>
          <a:prstGeom prst="rect">
            <a:avLst/>
          </a:prstGeom>
          <a:noFill/>
          <a:ln w="9525">
            <a:noFill/>
            <a:miter lim="800000"/>
            <a:headEnd/>
            <a:tailEnd/>
          </a:ln>
        </p:spPr>
      </p:pic>
      <p:pic>
        <p:nvPicPr>
          <p:cNvPr id="8" name="zippyicon" descr="cleardot"/>
          <p:cNvPicPr>
            <a:picLocks noChangeAspect="1" noChangeArrowheads="1"/>
          </p:cNvPicPr>
          <p:nvPr/>
        </p:nvPicPr>
        <p:blipFill>
          <a:blip r:embed="rId3"/>
          <a:srcRect/>
          <a:stretch>
            <a:fillRect/>
          </a:stretch>
        </p:blipFill>
        <p:spPr bwMode="auto">
          <a:xfrm>
            <a:off x="323850" y="26060400"/>
            <a:ext cx="9525" cy="9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029200" y="8229600"/>
            <a:ext cx="1219200" cy="457200"/>
          </a:xfrm>
          <a:prstGeom prst="rect">
            <a:avLst/>
          </a:prstGeom>
          <a:solidFill>
            <a:srgbClr val="00B2D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pic>
        <p:nvPicPr>
          <p:cNvPr id="14338" name="Picture 2" descr="http://www.inovum.com/imgs/in_logo.png"/>
          <p:cNvPicPr>
            <a:picLocks noGrp="1" noChangeAspect="1" noChangeArrowheads="1"/>
          </p:cNvPicPr>
          <p:nvPr>
            <p:ph idx="1"/>
          </p:nvPr>
        </p:nvPicPr>
        <p:blipFill>
          <a:blip r:embed="rId2" cstate="print"/>
          <a:srcRect/>
          <a:stretch>
            <a:fillRect/>
          </a:stretch>
        </p:blipFill>
        <p:spPr bwMode="auto">
          <a:xfrm>
            <a:off x="4495800" y="8458200"/>
            <a:ext cx="1924050" cy="363432"/>
          </a:xfrm>
          <a:prstGeom prst="rect">
            <a:avLst/>
          </a:prstGeom>
          <a:noFill/>
        </p:spPr>
      </p:pic>
      <p:grpSp>
        <p:nvGrpSpPr>
          <p:cNvPr id="14" name="Group 13"/>
          <p:cNvGrpSpPr/>
          <p:nvPr/>
        </p:nvGrpSpPr>
        <p:grpSpPr>
          <a:xfrm>
            <a:off x="3581400" y="152400"/>
            <a:ext cx="3429000" cy="2939143"/>
            <a:chOff x="1981200" y="2514600"/>
            <a:chExt cx="5486400" cy="5181600"/>
          </a:xfrm>
        </p:grpSpPr>
        <p:pic>
          <p:nvPicPr>
            <p:cNvPr id="6" name="Picture 5" descr="3d_man_standing2.jpg"/>
            <p:cNvPicPr>
              <a:picLocks noChangeAspect="1"/>
            </p:cNvPicPr>
            <p:nvPr/>
          </p:nvPicPr>
          <p:blipFill>
            <a:blip r:embed="rId3" cstate="print">
              <a:clrChange>
                <a:clrFrom>
                  <a:srgbClr val="FFFFFF"/>
                </a:clrFrom>
                <a:clrTo>
                  <a:srgbClr val="FFFFFF">
                    <a:alpha val="0"/>
                  </a:srgbClr>
                </a:clrTo>
              </a:clrChange>
            </a:blip>
            <a:stretch>
              <a:fillRect/>
            </a:stretch>
          </p:blipFill>
          <p:spPr>
            <a:xfrm>
              <a:off x="3048000" y="2514600"/>
              <a:ext cx="2286000" cy="2286000"/>
            </a:xfrm>
            <a:prstGeom prst="rect">
              <a:avLst/>
            </a:prstGeom>
          </p:spPr>
        </p:pic>
        <p:pic>
          <p:nvPicPr>
            <p:cNvPr id="7" name="Picture 6" descr="3d_man_standing2.jpg"/>
            <p:cNvPicPr>
              <a:picLocks noChangeAspect="1"/>
            </p:cNvPicPr>
            <p:nvPr/>
          </p:nvPicPr>
          <p:blipFill>
            <a:blip r:embed="rId3" cstate="print">
              <a:clrChange>
                <a:clrFrom>
                  <a:srgbClr val="FFFFFF"/>
                </a:clrFrom>
                <a:clrTo>
                  <a:srgbClr val="FFFFFF">
                    <a:alpha val="0"/>
                  </a:srgbClr>
                </a:clrTo>
              </a:clrChange>
            </a:blip>
            <a:stretch>
              <a:fillRect/>
            </a:stretch>
          </p:blipFill>
          <p:spPr>
            <a:xfrm>
              <a:off x="2590800" y="3733800"/>
              <a:ext cx="2286000" cy="2286000"/>
            </a:xfrm>
            <a:prstGeom prst="rect">
              <a:avLst/>
            </a:prstGeom>
          </p:spPr>
        </p:pic>
        <p:pic>
          <p:nvPicPr>
            <p:cNvPr id="8" name="Picture 7" descr="3d_man_standing2.jpg"/>
            <p:cNvPicPr>
              <a:picLocks noChangeAspect="1"/>
            </p:cNvPicPr>
            <p:nvPr/>
          </p:nvPicPr>
          <p:blipFill>
            <a:blip r:embed="rId3" cstate="print">
              <a:clrChange>
                <a:clrFrom>
                  <a:srgbClr val="FFFFFF"/>
                </a:clrFrom>
                <a:clrTo>
                  <a:srgbClr val="FFFFFF">
                    <a:alpha val="0"/>
                  </a:srgbClr>
                </a:clrTo>
              </a:clrChange>
              <a:duotone>
                <a:prstClr val="black"/>
                <a:srgbClr val="C00000">
                  <a:tint val="45000"/>
                  <a:satMod val="400000"/>
                </a:srgbClr>
              </a:duotone>
            </a:blip>
            <a:stretch>
              <a:fillRect/>
            </a:stretch>
          </p:blipFill>
          <p:spPr>
            <a:xfrm flipH="1">
              <a:off x="4648200" y="2895600"/>
              <a:ext cx="2209800" cy="2286000"/>
            </a:xfrm>
            <a:prstGeom prst="rect">
              <a:avLst/>
            </a:prstGeom>
          </p:spPr>
        </p:pic>
        <p:pic>
          <p:nvPicPr>
            <p:cNvPr id="9" name="Picture 8" descr="3d_man_standing2.jpg"/>
            <p:cNvPicPr>
              <a:picLocks noChangeAspect="1"/>
            </p:cNvPicPr>
            <p:nvPr/>
          </p:nvPicPr>
          <p:blipFill>
            <a:blip r:embed="rId3" cstate="print">
              <a:clrChange>
                <a:clrFrom>
                  <a:srgbClr val="FFFFFF"/>
                </a:clrFrom>
                <a:clrTo>
                  <a:srgbClr val="FFFFFF">
                    <a:alpha val="0"/>
                  </a:srgbClr>
                </a:clrTo>
              </a:clrChange>
            </a:blip>
            <a:stretch>
              <a:fillRect/>
            </a:stretch>
          </p:blipFill>
          <p:spPr>
            <a:xfrm flipH="1">
              <a:off x="5181600" y="4495800"/>
              <a:ext cx="2286000" cy="2286000"/>
            </a:xfrm>
            <a:prstGeom prst="rect">
              <a:avLst/>
            </a:prstGeom>
          </p:spPr>
        </p:pic>
        <p:pic>
          <p:nvPicPr>
            <p:cNvPr id="10" name="Picture 9" descr="3d_man_standing2.jpg"/>
            <p:cNvPicPr>
              <a:picLocks noChangeAspect="1"/>
            </p:cNvPicPr>
            <p:nvPr/>
          </p:nvPicPr>
          <p:blipFill>
            <a:blip r:embed="rId3" cstate="print">
              <a:clrChange>
                <a:clrFrom>
                  <a:srgbClr val="FFFFFF"/>
                </a:clrFrom>
                <a:clrTo>
                  <a:srgbClr val="FFFFFF">
                    <a:alpha val="0"/>
                  </a:srgbClr>
                </a:clrTo>
              </a:clrChange>
            </a:blip>
            <a:stretch>
              <a:fillRect/>
            </a:stretch>
          </p:blipFill>
          <p:spPr>
            <a:xfrm>
              <a:off x="3429000" y="3429000"/>
              <a:ext cx="2286000" cy="2286000"/>
            </a:xfrm>
            <a:prstGeom prst="rect">
              <a:avLst/>
            </a:prstGeom>
          </p:spPr>
        </p:pic>
        <p:pic>
          <p:nvPicPr>
            <p:cNvPr id="11" name="Picture 10" descr="3d_man_standing2.jpg"/>
            <p:cNvPicPr>
              <a:picLocks noChangeAspect="1"/>
            </p:cNvPicPr>
            <p:nvPr/>
          </p:nvPicPr>
          <p:blipFill>
            <a:blip r:embed="rId3" cstate="print">
              <a:clrChange>
                <a:clrFrom>
                  <a:srgbClr val="FFFFFF"/>
                </a:clrFrom>
                <a:clrTo>
                  <a:srgbClr val="FFFFFF">
                    <a:alpha val="0"/>
                  </a:srgbClr>
                </a:clrTo>
              </a:clrChange>
            </a:blip>
            <a:stretch>
              <a:fillRect/>
            </a:stretch>
          </p:blipFill>
          <p:spPr>
            <a:xfrm flipH="1">
              <a:off x="1981200" y="4191000"/>
              <a:ext cx="2057400" cy="2286000"/>
            </a:xfrm>
            <a:prstGeom prst="rect">
              <a:avLst/>
            </a:prstGeom>
          </p:spPr>
        </p:pic>
        <p:pic>
          <p:nvPicPr>
            <p:cNvPr id="12" name="Picture 11" descr="3d_man_standing2.jpg"/>
            <p:cNvPicPr>
              <a:picLocks noChangeAspect="1"/>
            </p:cNvPicPr>
            <p:nvPr/>
          </p:nvPicPr>
          <p:blipFill>
            <a:blip r:embed="rId3" cstate="print">
              <a:clrChange>
                <a:clrFrom>
                  <a:srgbClr val="FFFFFF"/>
                </a:clrFrom>
                <a:clrTo>
                  <a:srgbClr val="FFFFFF">
                    <a:alpha val="0"/>
                  </a:srgbClr>
                </a:clrTo>
              </a:clrChange>
            </a:blip>
            <a:stretch>
              <a:fillRect/>
            </a:stretch>
          </p:blipFill>
          <p:spPr>
            <a:xfrm>
              <a:off x="4191000" y="4572000"/>
              <a:ext cx="2286000" cy="2286000"/>
            </a:xfrm>
            <a:prstGeom prst="rect">
              <a:avLst/>
            </a:prstGeom>
          </p:spPr>
        </p:pic>
        <p:pic>
          <p:nvPicPr>
            <p:cNvPr id="13" name="Picture 12" descr="3d_man_standing2.jpg"/>
            <p:cNvPicPr>
              <a:picLocks noChangeAspect="1"/>
            </p:cNvPicPr>
            <p:nvPr/>
          </p:nvPicPr>
          <p:blipFill>
            <a:blip r:embed="rId3" cstate="print">
              <a:clrChange>
                <a:clrFrom>
                  <a:srgbClr val="FFFFFF"/>
                </a:clrFrom>
                <a:clrTo>
                  <a:srgbClr val="FFFFFF">
                    <a:alpha val="0"/>
                  </a:srgbClr>
                </a:clrTo>
              </a:clrChange>
              <a:duotone>
                <a:prstClr val="black"/>
                <a:srgbClr val="0C2D6E">
                  <a:tint val="45000"/>
                  <a:satMod val="400000"/>
                </a:srgbClr>
              </a:duotone>
            </a:blip>
            <a:stretch>
              <a:fillRect/>
            </a:stretch>
          </p:blipFill>
          <p:spPr>
            <a:xfrm>
              <a:off x="2971800" y="5410200"/>
              <a:ext cx="2286000" cy="2286000"/>
            </a:xfrm>
            <a:prstGeom prst="rect">
              <a:avLst/>
            </a:prstGeom>
          </p:spPr>
        </p:pic>
      </p:grpSp>
      <p:sp>
        <p:nvSpPr>
          <p:cNvPr id="15" name="Rectangle 14"/>
          <p:cNvSpPr/>
          <p:nvPr/>
        </p:nvSpPr>
        <p:spPr>
          <a:xfrm>
            <a:off x="990600" y="2209800"/>
            <a:ext cx="1470659" cy="584775"/>
          </a:xfrm>
          <a:prstGeom prst="rect">
            <a:avLst/>
          </a:prstGeom>
        </p:spPr>
        <p:txBody>
          <a:bodyPr wrap="none">
            <a:spAutoFit/>
          </a:bodyPr>
          <a:lstStyle/>
          <a:p>
            <a:r>
              <a:rPr lang="en-US" sz="3200" b="1" dirty="0" smtClean="0">
                <a:ln w="11430"/>
                <a:solidFill>
                  <a:srgbClr val="FFBC0C"/>
                </a:solidFill>
                <a:effectLst>
                  <a:outerShdw blurRad="50800" dist="39000" dir="5460000" algn="tl">
                    <a:srgbClr val="000000">
                      <a:alpha val="38000"/>
                    </a:srgbClr>
                  </a:outerShdw>
                </a:effectLst>
              </a:rPr>
              <a:t>Agenda</a:t>
            </a:r>
            <a:endParaRPr lang="en-US" sz="3200" dirty="0"/>
          </a:p>
        </p:txBody>
      </p:sp>
      <p:sp>
        <p:nvSpPr>
          <p:cNvPr id="16" name="TextBox 15"/>
          <p:cNvSpPr txBox="1"/>
          <p:nvPr/>
        </p:nvSpPr>
        <p:spPr>
          <a:xfrm>
            <a:off x="762000" y="3429000"/>
            <a:ext cx="5434052" cy="2862322"/>
          </a:xfrm>
          <a:prstGeom prst="rect">
            <a:avLst/>
          </a:prstGeom>
          <a:noFill/>
        </p:spPr>
        <p:txBody>
          <a:bodyPr wrap="none" rtlCol="0">
            <a:spAutoFit/>
          </a:bodyPr>
          <a:lstStyle/>
          <a:p>
            <a:pPr marL="623888" indent="-333375">
              <a:buBlip>
                <a:blip r:embed="rId4"/>
              </a:buBlip>
            </a:pPr>
            <a:r>
              <a:rPr lang="en-US" sz="2000" dirty="0" smtClean="0">
                <a:latin typeface="+mj-lt"/>
              </a:rPr>
              <a:t>Background</a:t>
            </a:r>
            <a:br>
              <a:rPr lang="en-US" sz="2000" dirty="0" smtClean="0">
                <a:latin typeface="+mj-lt"/>
              </a:rPr>
            </a:br>
            <a:endParaRPr lang="en-US" sz="2000" dirty="0" smtClean="0">
              <a:latin typeface="+mj-lt"/>
            </a:endParaRPr>
          </a:p>
          <a:p>
            <a:pPr marL="623888" indent="-333375">
              <a:buBlip>
                <a:blip r:embed="rId4"/>
              </a:buBlip>
            </a:pPr>
            <a:r>
              <a:rPr lang="en-US" sz="2000" dirty="0" smtClean="0">
                <a:latin typeface="+mj-lt"/>
              </a:rPr>
              <a:t>Addressable Minds . . . What it is</a:t>
            </a:r>
            <a:br>
              <a:rPr lang="en-US" sz="2000" dirty="0" smtClean="0">
                <a:latin typeface="+mj-lt"/>
              </a:rPr>
            </a:br>
            <a:endParaRPr lang="en-US" sz="2000" dirty="0" smtClean="0">
              <a:latin typeface="+mj-lt"/>
            </a:endParaRPr>
          </a:p>
          <a:p>
            <a:pPr marL="623888" indent="-333375">
              <a:buBlip>
                <a:blip r:embed="rId4"/>
              </a:buBlip>
            </a:pPr>
            <a:r>
              <a:rPr lang="en-US" sz="2000" dirty="0" smtClean="0">
                <a:latin typeface="+mj-lt"/>
              </a:rPr>
              <a:t>Data . . . Results from the Utah State</a:t>
            </a:r>
            <a:br>
              <a:rPr lang="en-US" sz="2000" dirty="0" smtClean="0">
                <a:latin typeface="+mj-lt"/>
              </a:rPr>
            </a:br>
            <a:r>
              <a:rPr lang="en-US" sz="2000" dirty="0" smtClean="0">
                <a:latin typeface="+mj-lt"/>
              </a:rPr>
              <a:t>Convention</a:t>
            </a:r>
            <a:br>
              <a:rPr lang="en-US" sz="2000" dirty="0" smtClean="0">
                <a:latin typeface="+mj-lt"/>
              </a:rPr>
            </a:br>
            <a:r>
              <a:rPr lang="en-US" sz="2000" dirty="0" smtClean="0">
                <a:latin typeface="+mj-lt"/>
              </a:rPr>
              <a:t> </a:t>
            </a:r>
          </a:p>
          <a:p>
            <a:pPr marL="623888" indent="-333375">
              <a:buBlip>
                <a:blip r:embed="rId4"/>
              </a:buBlip>
            </a:pPr>
            <a:r>
              <a:rPr lang="en-US" sz="2000" dirty="0" smtClean="0">
                <a:latin typeface="+mj-lt"/>
              </a:rPr>
              <a:t>Exploring the Actionable Data – what to see,</a:t>
            </a:r>
            <a:br>
              <a:rPr lang="en-US" sz="2000" dirty="0" smtClean="0">
                <a:latin typeface="+mj-lt"/>
              </a:rPr>
            </a:br>
            <a:r>
              <a:rPr lang="en-US" sz="2000" dirty="0" smtClean="0">
                <a:latin typeface="+mj-lt"/>
              </a:rPr>
              <a:t>how to identify Mind-Sets</a:t>
            </a:r>
            <a:endParaRPr lang="en-US" sz="2000" dirty="0">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029200" y="8229600"/>
            <a:ext cx="1219200" cy="457200"/>
          </a:xfrm>
          <a:prstGeom prst="rect">
            <a:avLst/>
          </a:prstGeom>
          <a:solidFill>
            <a:srgbClr val="00B2D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pic>
        <p:nvPicPr>
          <p:cNvPr id="14338" name="Picture 2" descr="http://www.inovum.com/imgs/in_logo.png"/>
          <p:cNvPicPr>
            <a:picLocks noGrp="1" noChangeAspect="1" noChangeArrowheads="1"/>
          </p:cNvPicPr>
          <p:nvPr>
            <p:ph idx="1"/>
          </p:nvPr>
        </p:nvPicPr>
        <p:blipFill>
          <a:blip r:embed="rId2" cstate="print"/>
          <a:srcRect/>
          <a:stretch>
            <a:fillRect/>
          </a:stretch>
        </p:blipFill>
        <p:spPr bwMode="auto">
          <a:xfrm>
            <a:off x="4495800" y="8458200"/>
            <a:ext cx="1924050" cy="363432"/>
          </a:xfrm>
          <a:prstGeom prst="rect">
            <a:avLst/>
          </a:prstGeom>
          <a:noFill/>
        </p:spPr>
      </p:pic>
      <p:sp>
        <p:nvSpPr>
          <p:cNvPr id="4" name="Rectangle 3"/>
          <p:cNvSpPr/>
          <p:nvPr/>
        </p:nvSpPr>
        <p:spPr>
          <a:xfrm>
            <a:off x="304800" y="1066800"/>
            <a:ext cx="5026761" cy="1077218"/>
          </a:xfrm>
          <a:prstGeom prst="rect">
            <a:avLst/>
          </a:prstGeom>
        </p:spPr>
        <p:txBody>
          <a:bodyPr wrap="none">
            <a:spAutoFit/>
          </a:bodyPr>
          <a:lstStyle/>
          <a:p>
            <a:r>
              <a:rPr lang="en-US" sz="3200" b="1" dirty="0" smtClean="0">
                <a:ln w="11430"/>
                <a:solidFill>
                  <a:srgbClr val="FFBC0C"/>
                </a:solidFill>
                <a:effectLst>
                  <a:outerShdw blurRad="50800" dist="39000" dir="5460000" algn="tl">
                    <a:srgbClr val="000000">
                      <a:alpha val="38000"/>
                    </a:srgbClr>
                  </a:outerShdw>
                </a:effectLst>
              </a:rPr>
              <a:t>Issue Scripting for Candidate</a:t>
            </a:r>
            <a:br>
              <a:rPr lang="en-US" sz="3200" b="1" dirty="0" smtClean="0">
                <a:ln w="11430"/>
                <a:solidFill>
                  <a:srgbClr val="FFBC0C"/>
                </a:solidFill>
                <a:effectLst>
                  <a:outerShdw blurRad="50800" dist="39000" dir="5460000" algn="tl">
                    <a:srgbClr val="000000">
                      <a:alpha val="38000"/>
                    </a:srgbClr>
                  </a:outerShdw>
                </a:effectLst>
              </a:rPr>
            </a:br>
            <a:r>
              <a:rPr lang="en-US" sz="3200" b="1" dirty="0" smtClean="0">
                <a:ln w="11430"/>
                <a:solidFill>
                  <a:srgbClr val="FFBC0C"/>
                </a:solidFill>
                <a:effectLst>
                  <a:outerShdw blurRad="50800" dist="39000" dir="5460000" algn="tl">
                    <a:srgbClr val="000000">
                      <a:alpha val="38000"/>
                    </a:srgbClr>
                  </a:outerShdw>
                </a:effectLst>
              </a:rPr>
              <a:t>and Staff</a:t>
            </a:r>
            <a:endParaRPr lang="en-US" sz="3200" dirty="0"/>
          </a:p>
        </p:txBody>
      </p:sp>
      <p:pic>
        <p:nvPicPr>
          <p:cNvPr id="41985" name="Picture 1"/>
          <p:cNvPicPr>
            <a:picLocks noChangeAspect="1" noChangeArrowheads="1"/>
          </p:cNvPicPr>
          <p:nvPr/>
        </p:nvPicPr>
        <p:blipFill>
          <a:blip r:embed="rId3" cstate="print"/>
          <a:srcRect/>
          <a:stretch>
            <a:fillRect/>
          </a:stretch>
        </p:blipFill>
        <p:spPr bwMode="auto">
          <a:xfrm>
            <a:off x="2133600" y="2762250"/>
            <a:ext cx="3543300" cy="3409950"/>
          </a:xfrm>
          <a:prstGeom prst="rect">
            <a:avLst/>
          </a:prstGeom>
          <a:noFill/>
          <a:ln w="9525">
            <a:noFill/>
            <a:miter lim="800000"/>
            <a:headEnd/>
            <a:tailEnd/>
          </a:ln>
        </p:spPr>
      </p:pic>
      <p:pic>
        <p:nvPicPr>
          <p:cNvPr id="6" name="Picture 2" descr="http://www.usmint.gov/kids/teachers/stateQuarterDay/images/stOutline_ut.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63210" y="3486031"/>
            <a:ext cx="1230313" cy="1230313"/>
          </a:xfrm>
          <a:prstGeom prst="rect">
            <a:avLst/>
          </a:prstGeom>
          <a:noFill/>
        </p:spPr>
      </p:pic>
      <p:sp>
        <p:nvSpPr>
          <p:cNvPr id="7" name="TextBox 6"/>
          <p:cNvSpPr txBox="1"/>
          <p:nvPr/>
        </p:nvSpPr>
        <p:spPr>
          <a:xfrm>
            <a:off x="715610" y="4629031"/>
            <a:ext cx="1113190" cy="800219"/>
          </a:xfrm>
          <a:prstGeom prst="rect">
            <a:avLst/>
          </a:prstGeom>
          <a:noFill/>
        </p:spPr>
        <p:txBody>
          <a:bodyPr wrap="none" rtlCol="0">
            <a:spAutoFit/>
          </a:bodyPr>
          <a:lstStyle/>
          <a:p>
            <a:pPr algn="ctr"/>
            <a:r>
              <a:rPr lang="en-US" b="1" dirty="0" smtClean="0"/>
              <a:t>Utah First</a:t>
            </a:r>
            <a:br>
              <a:rPr lang="en-US" b="1" dirty="0" smtClean="0"/>
            </a:br>
            <a:r>
              <a:rPr lang="en-US" sz="2800" b="1" dirty="0" smtClean="0"/>
              <a:t>65%</a:t>
            </a:r>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029200" y="8229600"/>
            <a:ext cx="1219200" cy="457200"/>
          </a:xfrm>
          <a:prstGeom prst="rect">
            <a:avLst/>
          </a:prstGeom>
          <a:solidFill>
            <a:srgbClr val="00B2D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pic>
        <p:nvPicPr>
          <p:cNvPr id="14338" name="Picture 2" descr="http://www.inovum.com/imgs/in_logo.png"/>
          <p:cNvPicPr>
            <a:picLocks noGrp="1" noChangeAspect="1" noChangeArrowheads="1"/>
          </p:cNvPicPr>
          <p:nvPr>
            <p:ph idx="1"/>
          </p:nvPr>
        </p:nvPicPr>
        <p:blipFill>
          <a:blip r:embed="rId2" cstate="print"/>
          <a:srcRect/>
          <a:stretch>
            <a:fillRect/>
          </a:stretch>
        </p:blipFill>
        <p:spPr bwMode="auto">
          <a:xfrm>
            <a:off x="4495800" y="8458200"/>
            <a:ext cx="1924050" cy="363432"/>
          </a:xfrm>
          <a:prstGeom prst="rect">
            <a:avLst/>
          </a:prstGeom>
          <a:noFill/>
        </p:spPr>
      </p:pic>
      <p:sp>
        <p:nvSpPr>
          <p:cNvPr id="4" name="Rectangle 3"/>
          <p:cNvSpPr/>
          <p:nvPr/>
        </p:nvSpPr>
        <p:spPr>
          <a:xfrm>
            <a:off x="304800" y="1066800"/>
            <a:ext cx="5026761" cy="1077218"/>
          </a:xfrm>
          <a:prstGeom prst="rect">
            <a:avLst/>
          </a:prstGeom>
        </p:spPr>
        <p:txBody>
          <a:bodyPr wrap="none">
            <a:spAutoFit/>
          </a:bodyPr>
          <a:lstStyle/>
          <a:p>
            <a:r>
              <a:rPr lang="en-US" sz="3200" b="1" dirty="0" smtClean="0">
                <a:ln w="11430"/>
                <a:solidFill>
                  <a:srgbClr val="FFBC0C"/>
                </a:solidFill>
                <a:effectLst>
                  <a:outerShdw blurRad="50800" dist="39000" dir="5460000" algn="tl">
                    <a:srgbClr val="000000">
                      <a:alpha val="38000"/>
                    </a:srgbClr>
                  </a:outerShdw>
                </a:effectLst>
              </a:rPr>
              <a:t>Issue Scripting for Candidate</a:t>
            </a:r>
            <a:br>
              <a:rPr lang="en-US" sz="3200" b="1" dirty="0" smtClean="0">
                <a:ln w="11430"/>
                <a:solidFill>
                  <a:srgbClr val="FFBC0C"/>
                </a:solidFill>
                <a:effectLst>
                  <a:outerShdw blurRad="50800" dist="39000" dir="5460000" algn="tl">
                    <a:srgbClr val="000000">
                      <a:alpha val="38000"/>
                    </a:srgbClr>
                  </a:outerShdw>
                </a:effectLst>
              </a:rPr>
            </a:br>
            <a:r>
              <a:rPr lang="en-US" sz="3200" b="1" dirty="0" smtClean="0">
                <a:ln w="11430"/>
                <a:solidFill>
                  <a:srgbClr val="FFBC0C"/>
                </a:solidFill>
                <a:effectLst>
                  <a:outerShdw blurRad="50800" dist="39000" dir="5460000" algn="tl">
                    <a:srgbClr val="000000">
                      <a:alpha val="38000"/>
                    </a:srgbClr>
                  </a:outerShdw>
                </a:effectLst>
              </a:rPr>
              <a:t>and Staff</a:t>
            </a:r>
            <a:endParaRPr lang="en-US" sz="3200" dirty="0"/>
          </a:p>
        </p:txBody>
      </p:sp>
      <p:pic>
        <p:nvPicPr>
          <p:cNvPr id="47106" name="Picture 2"/>
          <p:cNvPicPr>
            <a:picLocks noChangeAspect="1" noChangeArrowheads="1"/>
          </p:cNvPicPr>
          <p:nvPr/>
        </p:nvPicPr>
        <p:blipFill>
          <a:blip r:embed="rId3" cstate="print"/>
          <a:srcRect/>
          <a:stretch>
            <a:fillRect/>
          </a:stretch>
        </p:blipFill>
        <p:spPr bwMode="auto">
          <a:xfrm>
            <a:off x="2133600" y="2819400"/>
            <a:ext cx="3543300" cy="3429000"/>
          </a:xfrm>
          <a:prstGeom prst="rect">
            <a:avLst/>
          </a:prstGeom>
          <a:noFill/>
          <a:ln w="9525">
            <a:noFill/>
            <a:miter lim="800000"/>
            <a:headEnd/>
            <a:tailEnd/>
          </a:ln>
        </p:spPr>
      </p:pic>
      <p:pic>
        <p:nvPicPr>
          <p:cNvPr id="9" name="Picture 4" descr="http://blog.ssqi.com/wp-content/uploads/2010/07/basics.jpg"/>
          <p:cNvPicPr>
            <a:picLocks noChangeAspect="1" noChangeArrowheads="1"/>
          </p:cNvPicPr>
          <p:nvPr/>
        </p:nvPicPr>
        <p:blipFill>
          <a:blip r:embed="rId4" cstate="print"/>
          <a:srcRect/>
          <a:stretch>
            <a:fillRect/>
          </a:stretch>
        </p:blipFill>
        <p:spPr bwMode="auto">
          <a:xfrm>
            <a:off x="317420" y="3581400"/>
            <a:ext cx="1509873" cy="669925"/>
          </a:xfrm>
          <a:prstGeom prst="rect">
            <a:avLst/>
          </a:prstGeom>
          <a:noFill/>
        </p:spPr>
      </p:pic>
      <p:sp>
        <p:nvSpPr>
          <p:cNvPr id="10" name="TextBox 9"/>
          <p:cNvSpPr txBox="1"/>
          <p:nvPr/>
        </p:nvSpPr>
        <p:spPr>
          <a:xfrm>
            <a:off x="304800" y="4444206"/>
            <a:ext cx="1520930" cy="800219"/>
          </a:xfrm>
          <a:prstGeom prst="rect">
            <a:avLst/>
          </a:prstGeom>
          <a:noFill/>
        </p:spPr>
        <p:txBody>
          <a:bodyPr wrap="none" rtlCol="0">
            <a:spAutoFit/>
          </a:bodyPr>
          <a:lstStyle/>
          <a:p>
            <a:pPr algn="ctr"/>
            <a:r>
              <a:rPr lang="en-US" b="1" dirty="0" smtClean="0"/>
              <a:t>Back to Basics</a:t>
            </a:r>
            <a:br>
              <a:rPr lang="en-US" b="1" dirty="0" smtClean="0"/>
            </a:br>
            <a:r>
              <a:rPr lang="en-US" sz="2800" b="1" dirty="0" smtClean="0"/>
              <a:t>20%</a:t>
            </a:r>
            <a:endParaRPr lang="en-U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029200" y="8229600"/>
            <a:ext cx="1219200" cy="457200"/>
          </a:xfrm>
          <a:prstGeom prst="rect">
            <a:avLst/>
          </a:prstGeom>
          <a:solidFill>
            <a:srgbClr val="00B2D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pic>
        <p:nvPicPr>
          <p:cNvPr id="14338" name="Picture 2" descr="http://www.inovum.com/imgs/in_logo.png"/>
          <p:cNvPicPr>
            <a:picLocks noGrp="1" noChangeAspect="1" noChangeArrowheads="1"/>
          </p:cNvPicPr>
          <p:nvPr>
            <p:ph idx="1"/>
          </p:nvPr>
        </p:nvPicPr>
        <p:blipFill>
          <a:blip r:embed="rId2" cstate="print"/>
          <a:srcRect/>
          <a:stretch>
            <a:fillRect/>
          </a:stretch>
        </p:blipFill>
        <p:spPr bwMode="auto">
          <a:xfrm>
            <a:off x="4495800" y="8458200"/>
            <a:ext cx="1924050" cy="363432"/>
          </a:xfrm>
          <a:prstGeom prst="rect">
            <a:avLst/>
          </a:prstGeom>
          <a:noFill/>
        </p:spPr>
      </p:pic>
      <p:sp>
        <p:nvSpPr>
          <p:cNvPr id="4" name="Rectangle 3"/>
          <p:cNvSpPr/>
          <p:nvPr/>
        </p:nvSpPr>
        <p:spPr>
          <a:xfrm>
            <a:off x="304800" y="1066800"/>
            <a:ext cx="5026761" cy="1077218"/>
          </a:xfrm>
          <a:prstGeom prst="rect">
            <a:avLst/>
          </a:prstGeom>
        </p:spPr>
        <p:txBody>
          <a:bodyPr wrap="none">
            <a:spAutoFit/>
          </a:bodyPr>
          <a:lstStyle/>
          <a:p>
            <a:r>
              <a:rPr lang="en-US" sz="3200" b="1" dirty="0" smtClean="0">
                <a:ln w="11430"/>
                <a:solidFill>
                  <a:srgbClr val="FFBC0C"/>
                </a:solidFill>
                <a:effectLst>
                  <a:outerShdw blurRad="50800" dist="39000" dir="5460000" algn="tl">
                    <a:srgbClr val="000000">
                      <a:alpha val="38000"/>
                    </a:srgbClr>
                  </a:outerShdw>
                </a:effectLst>
              </a:rPr>
              <a:t>Issue Scripting for Candidate</a:t>
            </a:r>
            <a:br>
              <a:rPr lang="en-US" sz="3200" b="1" dirty="0" smtClean="0">
                <a:ln w="11430"/>
                <a:solidFill>
                  <a:srgbClr val="FFBC0C"/>
                </a:solidFill>
                <a:effectLst>
                  <a:outerShdw blurRad="50800" dist="39000" dir="5460000" algn="tl">
                    <a:srgbClr val="000000">
                      <a:alpha val="38000"/>
                    </a:srgbClr>
                  </a:outerShdw>
                </a:effectLst>
              </a:rPr>
            </a:br>
            <a:r>
              <a:rPr lang="en-US" sz="3200" b="1" dirty="0" smtClean="0">
                <a:ln w="11430"/>
                <a:solidFill>
                  <a:srgbClr val="FFBC0C"/>
                </a:solidFill>
                <a:effectLst>
                  <a:outerShdw blurRad="50800" dist="39000" dir="5460000" algn="tl">
                    <a:srgbClr val="000000">
                      <a:alpha val="38000"/>
                    </a:srgbClr>
                  </a:outerShdw>
                </a:effectLst>
              </a:rPr>
              <a:t>and Staff</a:t>
            </a:r>
            <a:endParaRPr lang="en-US" sz="3200" dirty="0"/>
          </a:p>
        </p:txBody>
      </p:sp>
      <p:pic>
        <p:nvPicPr>
          <p:cNvPr id="47106" name="Picture 2"/>
          <p:cNvPicPr>
            <a:picLocks noChangeAspect="1" noChangeArrowheads="1"/>
          </p:cNvPicPr>
          <p:nvPr/>
        </p:nvPicPr>
        <p:blipFill>
          <a:blip r:embed="rId3" cstate="print"/>
          <a:srcRect/>
          <a:stretch>
            <a:fillRect/>
          </a:stretch>
        </p:blipFill>
        <p:spPr bwMode="auto">
          <a:xfrm>
            <a:off x="2133600" y="2819400"/>
            <a:ext cx="3543300" cy="3429000"/>
          </a:xfrm>
          <a:prstGeom prst="rect">
            <a:avLst/>
          </a:prstGeom>
          <a:noFill/>
          <a:ln w="9525">
            <a:noFill/>
            <a:miter lim="800000"/>
            <a:headEnd/>
            <a:tailEnd/>
          </a:ln>
        </p:spPr>
      </p:pic>
      <p:pic>
        <p:nvPicPr>
          <p:cNvPr id="48130" name="Picture 2"/>
          <p:cNvPicPr>
            <a:picLocks noChangeAspect="1" noChangeArrowheads="1"/>
          </p:cNvPicPr>
          <p:nvPr/>
        </p:nvPicPr>
        <p:blipFill>
          <a:blip r:embed="rId4" cstate="print"/>
          <a:srcRect/>
          <a:stretch>
            <a:fillRect/>
          </a:stretch>
        </p:blipFill>
        <p:spPr bwMode="auto">
          <a:xfrm>
            <a:off x="2190750" y="2819400"/>
            <a:ext cx="3524250" cy="3400425"/>
          </a:xfrm>
          <a:prstGeom prst="rect">
            <a:avLst/>
          </a:prstGeom>
          <a:noFill/>
          <a:ln w="9525">
            <a:noFill/>
            <a:miter lim="800000"/>
            <a:headEnd/>
            <a:tailEnd/>
          </a:ln>
        </p:spPr>
      </p:pic>
      <p:pic>
        <p:nvPicPr>
          <p:cNvPr id="11" name="Picture 6" descr="http://leavechartersalone.com/wp-content/uploads/2011/09/GOP1.jpg"/>
          <p:cNvPicPr>
            <a:picLocks noChangeAspect="1" noChangeArrowheads="1"/>
          </p:cNvPicPr>
          <p:nvPr/>
        </p:nvPicPr>
        <p:blipFill>
          <a:blip r:embed="rId5" cstate="print"/>
          <a:srcRect/>
          <a:stretch>
            <a:fillRect/>
          </a:stretch>
        </p:blipFill>
        <p:spPr bwMode="auto">
          <a:xfrm>
            <a:off x="707934" y="3581400"/>
            <a:ext cx="1034626" cy="811213"/>
          </a:xfrm>
          <a:prstGeom prst="rect">
            <a:avLst/>
          </a:prstGeom>
          <a:noFill/>
        </p:spPr>
      </p:pic>
      <p:sp>
        <p:nvSpPr>
          <p:cNvPr id="12" name="TextBox 11"/>
          <p:cNvSpPr txBox="1"/>
          <p:nvPr/>
        </p:nvSpPr>
        <p:spPr>
          <a:xfrm>
            <a:off x="457200" y="4514850"/>
            <a:ext cx="1480983" cy="800219"/>
          </a:xfrm>
          <a:prstGeom prst="rect">
            <a:avLst/>
          </a:prstGeom>
          <a:noFill/>
        </p:spPr>
        <p:txBody>
          <a:bodyPr wrap="none" rtlCol="0">
            <a:spAutoFit/>
          </a:bodyPr>
          <a:lstStyle/>
          <a:p>
            <a:pPr algn="ctr"/>
            <a:r>
              <a:rPr lang="en-US" b="1" dirty="0" smtClean="0"/>
              <a:t>GOP National</a:t>
            </a:r>
            <a:br>
              <a:rPr lang="en-US" b="1" dirty="0" smtClean="0"/>
            </a:br>
            <a:r>
              <a:rPr lang="en-US" sz="2800" b="1" dirty="0" smtClean="0"/>
              <a:t>15%</a:t>
            </a:r>
            <a:endParaRPr lang="en-US"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029200" y="8229600"/>
            <a:ext cx="1219200" cy="457200"/>
          </a:xfrm>
          <a:prstGeom prst="rect">
            <a:avLst/>
          </a:prstGeom>
          <a:solidFill>
            <a:srgbClr val="00B2D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pic>
        <p:nvPicPr>
          <p:cNvPr id="14338" name="Picture 2" descr="http://www.inovum.com/imgs/in_logo.png"/>
          <p:cNvPicPr>
            <a:picLocks noGrp="1" noChangeAspect="1" noChangeArrowheads="1"/>
          </p:cNvPicPr>
          <p:nvPr>
            <p:ph idx="1"/>
          </p:nvPr>
        </p:nvPicPr>
        <p:blipFill>
          <a:blip r:embed="rId2" cstate="print"/>
          <a:srcRect/>
          <a:stretch>
            <a:fillRect/>
          </a:stretch>
        </p:blipFill>
        <p:spPr bwMode="auto">
          <a:xfrm>
            <a:off x="4495800" y="8458200"/>
            <a:ext cx="1924050" cy="363432"/>
          </a:xfrm>
          <a:prstGeom prst="rect">
            <a:avLst/>
          </a:prstGeom>
          <a:noFill/>
        </p:spPr>
      </p:pic>
      <p:sp>
        <p:nvSpPr>
          <p:cNvPr id="4" name="Rectangle 3"/>
          <p:cNvSpPr/>
          <p:nvPr/>
        </p:nvSpPr>
        <p:spPr>
          <a:xfrm>
            <a:off x="304800" y="1600200"/>
            <a:ext cx="4155497" cy="1077218"/>
          </a:xfrm>
          <a:prstGeom prst="rect">
            <a:avLst/>
          </a:prstGeom>
        </p:spPr>
        <p:txBody>
          <a:bodyPr wrap="none">
            <a:spAutoFit/>
          </a:bodyPr>
          <a:lstStyle/>
          <a:p>
            <a:r>
              <a:rPr lang="en-US" sz="3200" b="1" dirty="0" smtClean="0">
                <a:ln w="11430"/>
                <a:solidFill>
                  <a:srgbClr val="FFBC0C"/>
                </a:solidFill>
                <a:effectLst>
                  <a:outerShdw blurRad="50800" dist="39000" dir="5460000" algn="tl">
                    <a:srgbClr val="000000">
                      <a:alpha val="38000"/>
                    </a:srgbClr>
                  </a:outerShdw>
                </a:effectLst>
              </a:rPr>
              <a:t>The Addressable Minds</a:t>
            </a:r>
            <a:br>
              <a:rPr lang="en-US" sz="3200" b="1" dirty="0" smtClean="0">
                <a:ln w="11430"/>
                <a:solidFill>
                  <a:srgbClr val="FFBC0C"/>
                </a:solidFill>
                <a:effectLst>
                  <a:outerShdw blurRad="50800" dist="39000" dir="5460000" algn="tl">
                    <a:srgbClr val="000000">
                      <a:alpha val="38000"/>
                    </a:srgbClr>
                  </a:outerShdw>
                </a:effectLst>
              </a:rPr>
            </a:br>
            <a:r>
              <a:rPr lang="en-US" sz="3200" b="1" dirty="0" smtClean="0">
                <a:ln w="11430"/>
                <a:solidFill>
                  <a:srgbClr val="FFBC0C"/>
                </a:solidFill>
                <a:effectLst>
                  <a:outerShdw blurRad="50800" dist="39000" dir="5460000" algn="tl">
                    <a:srgbClr val="000000">
                      <a:alpha val="38000"/>
                    </a:srgbClr>
                  </a:outerShdw>
                </a:effectLst>
              </a:rPr>
              <a:t>Typing Tool</a:t>
            </a:r>
            <a:endParaRPr lang="en-US" sz="3200" dirty="0"/>
          </a:p>
        </p:txBody>
      </p:sp>
      <p:pic>
        <p:nvPicPr>
          <p:cNvPr id="6" name="Picture 5" descr="3d_man_standing2.jpg"/>
          <p:cNvPicPr>
            <a:picLocks noChangeAspect="1"/>
          </p:cNvPicPr>
          <p:nvPr/>
        </p:nvPicPr>
        <p:blipFill>
          <a:blip r:embed="rId3" cstate="print">
            <a:clrChange>
              <a:clrFrom>
                <a:srgbClr val="FFFFFF"/>
              </a:clrFrom>
              <a:clrTo>
                <a:srgbClr val="FFFFFF">
                  <a:alpha val="0"/>
                </a:srgbClr>
              </a:clrTo>
            </a:clrChange>
          </a:blip>
          <a:stretch>
            <a:fillRect/>
          </a:stretch>
        </p:blipFill>
        <p:spPr>
          <a:xfrm>
            <a:off x="3048000" y="2514600"/>
            <a:ext cx="2286000" cy="2286000"/>
          </a:xfrm>
          <a:prstGeom prst="rect">
            <a:avLst/>
          </a:prstGeom>
        </p:spPr>
      </p:pic>
      <p:pic>
        <p:nvPicPr>
          <p:cNvPr id="7" name="Picture 6" descr="3d_man_standing2.jpg"/>
          <p:cNvPicPr>
            <a:picLocks noChangeAspect="1"/>
          </p:cNvPicPr>
          <p:nvPr/>
        </p:nvPicPr>
        <p:blipFill>
          <a:blip r:embed="rId3" cstate="print">
            <a:clrChange>
              <a:clrFrom>
                <a:srgbClr val="FFFFFF"/>
              </a:clrFrom>
              <a:clrTo>
                <a:srgbClr val="FFFFFF">
                  <a:alpha val="0"/>
                </a:srgbClr>
              </a:clrTo>
            </a:clrChange>
          </a:blip>
          <a:stretch>
            <a:fillRect/>
          </a:stretch>
        </p:blipFill>
        <p:spPr>
          <a:xfrm>
            <a:off x="2590800" y="3733800"/>
            <a:ext cx="2286000" cy="2286000"/>
          </a:xfrm>
          <a:prstGeom prst="rect">
            <a:avLst/>
          </a:prstGeom>
        </p:spPr>
      </p:pic>
      <p:pic>
        <p:nvPicPr>
          <p:cNvPr id="8" name="Picture 7" descr="3d_man_standing2.jpg"/>
          <p:cNvPicPr>
            <a:picLocks noChangeAspect="1"/>
          </p:cNvPicPr>
          <p:nvPr/>
        </p:nvPicPr>
        <p:blipFill>
          <a:blip r:embed="rId3" cstate="print">
            <a:clrChange>
              <a:clrFrom>
                <a:srgbClr val="FFFFFF"/>
              </a:clrFrom>
              <a:clrTo>
                <a:srgbClr val="FFFFFF">
                  <a:alpha val="0"/>
                </a:srgbClr>
              </a:clrTo>
            </a:clrChange>
            <a:duotone>
              <a:prstClr val="black"/>
              <a:srgbClr val="C00000">
                <a:tint val="45000"/>
                <a:satMod val="400000"/>
              </a:srgbClr>
            </a:duotone>
          </a:blip>
          <a:stretch>
            <a:fillRect/>
          </a:stretch>
        </p:blipFill>
        <p:spPr>
          <a:xfrm flipH="1">
            <a:off x="4648200" y="2895600"/>
            <a:ext cx="2209800" cy="2286000"/>
          </a:xfrm>
          <a:prstGeom prst="rect">
            <a:avLst/>
          </a:prstGeom>
        </p:spPr>
      </p:pic>
      <p:pic>
        <p:nvPicPr>
          <p:cNvPr id="9" name="Picture 8" descr="3d_man_standing2.jpg"/>
          <p:cNvPicPr>
            <a:picLocks noChangeAspect="1"/>
          </p:cNvPicPr>
          <p:nvPr/>
        </p:nvPicPr>
        <p:blipFill>
          <a:blip r:embed="rId3" cstate="print">
            <a:clrChange>
              <a:clrFrom>
                <a:srgbClr val="FFFFFF"/>
              </a:clrFrom>
              <a:clrTo>
                <a:srgbClr val="FFFFFF">
                  <a:alpha val="0"/>
                </a:srgbClr>
              </a:clrTo>
            </a:clrChange>
          </a:blip>
          <a:stretch>
            <a:fillRect/>
          </a:stretch>
        </p:blipFill>
        <p:spPr>
          <a:xfrm flipH="1">
            <a:off x="5181600" y="4495800"/>
            <a:ext cx="2286000" cy="2286000"/>
          </a:xfrm>
          <a:prstGeom prst="rect">
            <a:avLst/>
          </a:prstGeom>
        </p:spPr>
      </p:pic>
      <p:pic>
        <p:nvPicPr>
          <p:cNvPr id="10" name="Picture 9" descr="3d_man_standing2.jpg"/>
          <p:cNvPicPr>
            <a:picLocks noChangeAspect="1"/>
          </p:cNvPicPr>
          <p:nvPr/>
        </p:nvPicPr>
        <p:blipFill>
          <a:blip r:embed="rId3" cstate="print">
            <a:clrChange>
              <a:clrFrom>
                <a:srgbClr val="FFFFFF"/>
              </a:clrFrom>
              <a:clrTo>
                <a:srgbClr val="FFFFFF">
                  <a:alpha val="0"/>
                </a:srgbClr>
              </a:clrTo>
            </a:clrChange>
          </a:blip>
          <a:stretch>
            <a:fillRect/>
          </a:stretch>
        </p:blipFill>
        <p:spPr>
          <a:xfrm>
            <a:off x="3429000" y="3429000"/>
            <a:ext cx="2286000" cy="2286000"/>
          </a:xfrm>
          <a:prstGeom prst="rect">
            <a:avLst/>
          </a:prstGeom>
        </p:spPr>
      </p:pic>
      <p:pic>
        <p:nvPicPr>
          <p:cNvPr id="11" name="Picture 10" descr="3d_man_standing2.jpg"/>
          <p:cNvPicPr>
            <a:picLocks noChangeAspect="1"/>
          </p:cNvPicPr>
          <p:nvPr/>
        </p:nvPicPr>
        <p:blipFill>
          <a:blip r:embed="rId3" cstate="print">
            <a:clrChange>
              <a:clrFrom>
                <a:srgbClr val="FFFFFF"/>
              </a:clrFrom>
              <a:clrTo>
                <a:srgbClr val="FFFFFF">
                  <a:alpha val="0"/>
                </a:srgbClr>
              </a:clrTo>
            </a:clrChange>
          </a:blip>
          <a:stretch>
            <a:fillRect/>
          </a:stretch>
        </p:blipFill>
        <p:spPr>
          <a:xfrm flipH="1">
            <a:off x="1981200" y="4191000"/>
            <a:ext cx="2057400" cy="2286000"/>
          </a:xfrm>
          <a:prstGeom prst="rect">
            <a:avLst/>
          </a:prstGeom>
        </p:spPr>
      </p:pic>
      <p:pic>
        <p:nvPicPr>
          <p:cNvPr id="12" name="Picture 11" descr="3d_man_standing2.jpg"/>
          <p:cNvPicPr>
            <a:picLocks noChangeAspect="1"/>
          </p:cNvPicPr>
          <p:nvPr/>
        </p:nvPicPr>
        <p:blipFill>
          <a:blip r:embed="rId3" cstate="print">
            <a:clrChange>
              <a:clrFrom>
                <a:srgbClr val="FFFFFF"/>
              </a:clrFrom>
              <a:clrTo>
                <a:srgbClr val="FFFFFF">
                  <a:alpha val="0"/>
                </a:srgbClr>
              </a:clrTo>
            </a:clrChange>
          </a:blip>
          <a:stretch>
            <a:fillRect/>
          </a:stretch>
        </p:blipFill>
        <p:spPr>
          <a:xfrm>
            <a:off x="4191000" y="4572000"/>
            <a:ext cx="2286000" cy="2286000"/>
          </a:xfrm>
          <a:prstGeom prst="rect">
            <a:avLst/>
          </a:prstGeom>
        </p:spPr>
      </p:pic>
      <p:pic>
        <p:nvPicPr>
          <p:cNvPr id="13" name="Picture 12" descr="3d_man_standing2.jpg"/>
          <p:cNvPicPr>
            <a:picLocks noChangeAspect="1"/>
          </p:cNvPicPr>
          <p:nvPr/>
        </p:nvPicPr>
        <p:blipFill>
          <a:blip r:embed="rId3" cstate="print">
            <a:clrChange>
              <a:clrFrom>
                <a:srgbClr val="FFFFFF"/>
              </a:clrFrom>
              <a:clrTo>
                <a:srgbClr val="FFFFFF">
                  <a:alpha val="0"/>
                </a:srgbClr>
              </a:clrTo>
            </a:clrChange>
            <a:duotone>
              <a:prstClr val="black"/>
              <a:srgbClr val="0C2D6E">
                <a:tint val="45000"/>
                <a:satMod val="400000"/>
              </a:srgbClr>
            </a:duotone>
          </a:blip>
          <a:stretch>
            <a:fillRect/>
          </a:stretch>
        </p:blipFill>
        <p:spPr>
          <a:xfrm>
            <a:off x="2971800" y="5410200"/>
            <a:ext cx="2286000" cy="2286000"/>
          </a:xfrm>
          <a:prstGeom prst="rect">
            <a:avLst/>
          </a:prstGeom>
        </p:spPr>
      </p:pic>
      <p:sp>
        <p:nvSpPr>
          <p:cNvPr id="14" name="TextBox 13"/>
          <p:cNvSpPr txBox="1"/>
          <p:nvPr/>
        </p:nvSpPr>
        <p:spPr>
          <a:xfrm>
            <a:off x="457200" y="3200400"/>
            <a:ext cx="2579424" cy="1477328"/>
          </a:xfrm>
          <a:prstGeom prst="rect">
            <a:avLst/>
          </a:prstGeom>
          <a:noFill/>
        </p:spPr>
        <p:txBody>
          <a:bodyPr wrap="none" rtlCol="0">
            <a:spAutoFit/>
          </a:bodyPr>
          <a:lstStyle/>
          <a:p>
            <a:r>
              <a:rPr lang="en-US" dirty="0" smtClean="0"/>
              <a:t>Identifying mind-sets in a</a:t>
            </a:r>
            <a:br>
              <a:rPr lang="en-US" dirty="0" smtClean="0"/>
            </a:br>
            <a:r>
              <a:rPr lang="en-US" dirty="0" smtClean="0"/>
              <a:t>group is one thing – but</a:t>
            </a:r>
          </a:p>
          <a:p>
            <a:r>
              <a:rPr lang="en-US" dirty="0" smtClean="0"/>
              <a:t>what if you want to know</a:t>
            </a:r>
            <a:br>
              <a:rPr lang="en-US" dirty="0" smtClean="0"/>
            </a:br>
            <a:r>
              <a:rPr lang="en-US" dirty="0" smtClean="0"/>
              <a:t>what mind-set a specific</a:t>
            </a:r>
          </a:p>
          <a:p>
            <a:r>
              <a:rPr lang="en-US" dirty="0" smtClean="0"/>
              <a:t>person belongs to?</a:t>
            </a:r>
            <a:endParaRPr lang="en-US" dirty="0"/>
          </a:p>
        </p:txBody>
      </p:sp>
      <p:sp>
        <p:nvSpPr>
          <p:cNvPr id="15" name="Explosion 2 14"/>
          <p:cNvSpPr/>
          <p:nvPr/>
        </p:nvSpPr>
        <p:spPr bwMode="auto">
          <a:xfrm rot="1441530">
            <a:off x="3361002" y="93708"/>
            <a:ext cx="3485889" cy="1905000"/>
          </a:xfrm>
          <a:prstGeom prst="irregularSeal2">
            <a:avLst/>
          </a:prstGeom>
          <a:solidFill>
            <a:srgbClr val="FFC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r>
              <a:rPr lang="en-US" sz="2000" dirty="0" smtClean="0">
                <a:solidFill>
                  <a:srgbClr val="00B0F0"/>
                </a:solidFill>
                <a:latin typeface="Arial" charset="0"/>
              </a:rPr>
              <a:t>Innovative</a:t>
            </a:r>
          </a:p>
          <a:p>
            <a:pPr marL="0" marR="0" indent="0" algn="ctr" defTabSz="1019175"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B0F0"/>
                </a:solidFill>
                <a:effectLst/>
                <a:latin typeface="Arial" charset="0"/>
              </a:rPr>
              <a:t>Technology</a:t>
            </a:r>
          </a:p>
        </p:txBody>
      </p:sp>
      <p:sp>
        <p:nvSpPr>
          <p:cNvPr id="16" name="Oval 15"/>
          <p:cNvSpPr/>
          <p:nvPr/>
        </p:nvSpPr>
        <p:spPr bwMode="auto">
          <a:xfrm>
            <a:off x="2895600" y="5486400"/>
            <a:ext cx="2438400" cy="24384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19" name="Rectangle 18"/>
          <p:cNvSpPr/>
          <p:nvPr/>
        </p:nvSpPr>
        <p:spPr>
          <a:xfrm rot="21188975">
            <a:off x="990600" y="5029200"/>
            <a:ext cx="1617751" cy="3770263"/>
          </a:xfrm>
          <a:prstGeom prst="rect">
            <a:avLst/>
          </a:prstGeom>
          <a:noFill/>
        </p:spPr>
        <p:txBody>
          <a:bodyPr wrap="none" lIns="91440" tIns="45720" rIns="91440" bIns="45720">
            <a:spAutoFit/>
          </a:bodyPr>
          <a:lstStyle/>
          <a:p>
            <a:pPr algn="ctr"/>
            <a:r>
              <a:rPr lang="en-US" sz="239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a:t>
            </a:r>
            <a:endParaRPr lang="en-US" sz="239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029200" y="8229600"/>
            <a:ext cx="1219200" cy="457200"/>
          </a:xfrm>
          <a:prstGeom prst="rect">
            <a:avLst/>
          </a:prstGeom>
          <a:solidFill>
            <a:srgbClr val="00B2D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pic>
        <p:nvPicPr>
          <p:cNvPr id="14338" name="Picture 2" descr="http://www.inovum.com/imgs/in_logo.png"/>
          <p:cNvPicPr>
            <a:picLocks noGrp="1" noChangeAspect="1" noChangeArrowheads="1"/>
          </p:cNvPicPr>
          <p:nvPr>
            <p:ph idx="1"/>
          </p:nvPr>
        </p:nvPicPr>
        <p:blipFill>
          <a:blip r:embed="rId2" cstate="print"/>
          <a:srcRect/>
          <a:stretch>
            <a:fillRect/>
          </a:stretch>
        </p:blipFill>
        <p:spPr bwMode="auto">
          <a:xfrm>
            <a:off x="4495800" y="8458200"/>
            <a:ext cx="1924050" cy="363432"/>
          </a:xfrm>
          <a:prstGeom prst="rect">
            <a:avLst/>
          </a:prstGeom>
          <a:noFill/>
        </p:spPr>
      </p:pic>
      <p:pic>
        <p:nvPicPr>
          <p:cNvPr id="49154" name="Picture 2"/>
          <p:cNvPicPr>
            <a:picLocks noChangeAspect="1" noChangeArrowheads="1"/>
          </p:cNvPicPr>
          <p:nvPr/>
        </p:nvPicPr>
        <p:blipFill>
          <a:blip r:embed="rId3" cstate="print"/>
          <a:srcRect/>
          <a:stretch>
            <a:fillRect/>
          </a:stretch>
        </p:blipFill>
        <p:spPr bwMode="auto">
          <a:xfrm>
            <a:off x="371475" y="3376613"/>
            <a:ext cx="6115050" cy="2390775"/>
          </a:xfrm>
          <a:prstGeom prst="rect">
            <a:avLst/>
          </a:prstGeom>
          <a:noFill/>
          <a:ln w="9525">
            <a:noFill/>
            <a:miter lim="800000"/>
            <a:headEnd/>
            <a:tailEnd/>
          </a:ln>
        </p:spPr>
      </p:pic>
      <p:pic>
        <p:nvPicPr>
          <p:cNvPr id="49155" name="Picture 3"/>
          <p:cNvPicPr>
            <a:picLocks noChangeAspect="1" noChangeArrowheads="1"/>
          </p:cNvPicPr>
          <p:nvPr/>
        </p:nvPicPr>
        <p:blipFill>
          <a:blip r:embed="rId3" cstate="print"/>
          <a:srcRect/>
          <a:stretch>
            <a:fillRect/>
          </a:stretch>
        </p:blipFill>
        <p:spPr bwMode="auto">
          <a:xfrm>
            <a:off x="371475" y="3376613"/>
            <a:ext cx="6115050" cy="2390775"/>
          </a:xfrm>
          <a:prstGeom prst="rect">
            <a:avLst/>
          </a:prstGeom>
          <a:noFill/>
          <a:ln w="9525">
            <a:noFill/>
            <a:miter lim="800000"/>
            <a:headEnd/>
            <a:tailEnd/>
          </a:ln>
        </p:spPr>
      </p:pic>
      <p:sp>
        <p:nvSpPr>
          <p:cNvPr id="6" name="Rectangle 5"/>
          <p:cNvSpPr/>
          <p:nvPr/>
        </p:nvSpPr>
        <p:spPr>
          <a:xfrm>
            <a:off x="304800" y="1600200"/>
            <a:ext cx="4155497" cy="1077218"/>
          </a:xfrm>
          <a:prstGeom prst="rect">
            <a:avLst/>
          </a:prstGeom>
        </p:spPr>
        <p:txBody>
          <a:bodyPr wrap="none">
            <a:spAutoFit/>
          </a:bodyPr>
          <a:lstStyle/>
          <a:p>
            <a:r>
              <a:rPr lang="en-US" sz="3200" b="1" dirty="0" smtClean="0">
                <a:ln w="11430"/>
                <a:solidFill>
                  <a:srgbClr val="FFBC0C"/>
                </a:solidFill>
                <a:effectLst>
                  <a:outerShdw blurRad="50800" dist="39000" dir="5460000" algn="tl">
                    <a:srgbClr val="000000">
                      <a:alpha val="38000"/>
                    </a:srgbClr>
                  </a:outerShdw>
                </a:effectLst>
              </a:rPr>
              <a:t>The Addressable Minds</a:t>
            </a:r>
            <a:br>
              <a:rPr lang="en-US" sz="3200" b="1" dirty="0" smtClean="0">
                <a:ln w="11430"/>
                <a:solidFill>
                  <a:srgbClr val="FFBC0C"/>
                </a:solidFill>
                <a:effectLst>
                  <a:outerShdw blurRad="50800" dist="39000" dir="5460000" algn="tl">
                    <a:srgbClr val="000000">
                      <a:alpha val="38000"/>
                    </a:srgbClr>
                  </a:outerShdw>
                </a:effectLst>
              </a:rPr>
            </a:br>
            <a:r>
              <a:rPr lang="en-US" sz="3200" b="1" dirty="0" smtClean="0">
                <a:ln w="11430"/>
                <a:solidFill>
                  <a:srgbClr val="FFBC0C"/>
                </a:solidFill>
                <a:effectLst>
                  <a:outerShdw blurRad="50800" dist="39000" dir="5460000" algn="tl">
                    <a:srgbClr val="000000">
                      <a:alpha val="38000"/>
                    </a:srgbClr>
                  </a:outerShdw>
                </a:effectLst>
              </a:rPr>
              <a:t>Typing Tool</a:t>
            </a:r>
            <a:endParaRPr lang="en-US" sz="3200" dirty="0"/>
          </a:p>
        </p:txBody>
      </p:sp>
      <p:sp>
        <p:nvSpPr>
          <p:cNvPr id="7" name="Explosion 2 6"/>
          <p:cNvSpPr/>
          <p:nvPr/>
        </p:nvSpPr>
        <p:spPr bwMode="auto">
          <a:xfrm rot="1441530">
            <a:off x="3361002" y="93708"/>
            <a:ext cx="3485889" cy="1905000"/>
          </a:xfrm>
          <a:prstGeom prst="irregularSeal2">
            <a:avLst/>
          </a:prstGeom>
          <a:solidFill>
            <a:srgbClr val="FFC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r>
              <a:rPr lang="en-US" sz="2000" dirty="0" smtClean="0">
                <a:solidFill>
                  <a:srgbClr val="00B0F0"/>
                </a:solidFill>
                <a:latin typeface="Arial" charset="0"/>
              </a:rPr>
              <a:t>Innovative</a:t>
            </a:r>
          </a:p>
          <a:p>
            <a:pPr marL="0" marR="0" indent="0" algn="ctr" defTabSz="1019175"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B0F0"/>
                </a:solidFill>
                <a:effectLst/>
                <a:latin typeface="Arial" charset="0"/>
              </a:rPr>
              <a:t>Technology</a:t>
            </a:r>
          </a:p>
        </p:txBody>
      </p:sp>
      <p:sp>
        <p:nvSpPr>
          <p:cNvPr id="8" name="TextBox 7"/>
          <p:cNvSpPr txBox="1"/>
          <p:nvPr/>
        </p:nvSpPr>
        <p:spPr>
          <a:xfrm>
            <a:off x="381000" y="5791200"/>
            <a:ext cx="4257127" cy="1200329"/>
          </a:xfrm>
          <a:prstGeom prst="rect">
            <a:avLst/>
          </a:prstGeom>
          <a:noFill/>
        </p:spPr>
        <p:txBody>
          <a:bodyPr wrap="none" rtlCol="0">
            <a:spAutoFit/>
          </a:bodyPr>
          <a:lstStyle/>
          <a:p>
            <a:r>
              <a:rPr lang="en-US" dirty="0" smtClean="0"/>
              <a:t>Ask 3 to 5 questions to learn what mind-set</a:t>
            </a:r>
            <a:br>
              <a:rPr lang="en-US" dirty="0" smtClean="0"/>
            </a:br>
            <a:r>
              <a:rPr lang="en-US" dirty="0" smtClean="0"/>
              <a:t>any individual belongs to – and know with</a:t>
            </a:r>
          </a:p>
          <a:p>
            <a:r>
              <a:rPr lang="en-US" dirty="0" smtClean="0"/>
              <a:t>confidence what you should say, and what</a:t>
            </a:r>
            <a:br>
              <a:rPr lang="en-US" dirty="0" smtClean="0"/>
            </a:br>
            <a:r>
              <a:rPr lang="en-US" dirty="0" smtClean="0"/>
              <a:t>you should NOT say. </a:t>
            </a:r>
            <a:endParaRPr lang="en-US" dirty="0"/>
          </a:p>
        </p:txBody>
      </p:sp>
      <p:pic>
        <p:nvPicPr>
          <p:cNvPr id="11" name="Picture 10" descr="3d_man_standing2.jpg"/>
          <p:cNvPicPr>
            <a:picLocks noChangeAspect="1"/>
          </p:cNvPicPr>
          <p:nvPr/>
        </p:nvPicPr>
        <p:blipFill>
          <a:blip r:embed="rId4" cstate="print">
            <a:clrChange>
              <a:clrFrom>
                <a:srgbClr val="FFFFFF"/>
              </a:clrFrom>
              <a:clrTo>
                <a:srgbClr val="FFFFFF">
                  <a:alpha val="0"/>
                </a:srgbClr>
              </a:clrTo>
            </a:clrChange>
            <a:duotone>
              <a:prstClr val="black"/>
              <a:srgbClr val="0C2D6E">
                <a:tint val="45000"/>
                <a:satMod val="400000"/>
              </a:srgbClr>
            </a:duotone>
          </a:blip>
          <a:stretch>
            <a:fillRect/>
          </a:stretch>
        </p:blipFill>
        <p:spPr>
          <a:xfrm>
            <a:off x="4191000" y="4648200"/>
            <a:ext cx="2286000" cy="2286000"/>
          </a:xfrm>
          <a:prstGeom prst="rect">
            <a:avLst/>
          </a:prstGeom>
        </p:spPr>
      </p:pic>
      <p:sp>
        <p:nvSpPr>
          <p:cNvPr id="12" name="TextBox 11"/>
          <p:cNvSpPr txBox="1"/>
          <p:nvPr/>
        </p:nvSpPr>
        <p:spPr>
          <a:xfrm>
            <a:off x="1600200" y="7086600"/>
            <a:ext cx="4517840" cy="646331"/>
          </a:xfrm>
          <a:prstGeom prst="rect">
            <a:avLst/>
          </a:prstGeom>
          <a:noFill/>
        </p:spPr>
        <p:txBody>
          <a:bodyPr wrap="none" rtlCol="0">
            <a:spAutoFit/>
          </a:bodyPr>
          <a:lstStyle/>
          <a:p>
            <a:r>
              <a:rPr lang="en-US" dirty="0" smtClean="0">
                <a:solidFill>
                  <a:schemeClr val="bg1">
                    <a:lumMod val="65000"/>
                  </a:schemeClr>
                </a:solidFill>
              </a:rPr>
              <a:t>Questions can be posed on a website, mailers,</a:t>
            </a:r>
          </a:p>
          <a:p>
            <a:r>
              <a:rPr lang="en-US" dirty="0" smtClean="0">
                <a:solidFill>
                  <a:schemeClr val="bg1">
                    <a:lumMod val="65000"/>
                  </a:schemeClr>
                </a:solidFill>
              </a:rPr>
              <a:t>Surveys, phone polls, etc.  </a:t>
            </a:r>
            <a:endParaRPr lang="en-US"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029200" y="8229600"/>
            <a:ext cx="1219200" cy="457200"/>
          </a:xfrm>
          <a:prstGeom prst="rect">
            <a:avLst/>
          </a:prstGeom>
          <a:solidFill>
            <a:srgbClr val="00B2D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pic>
        <p:nvPicPr>
          <p:cNvPr id="14338" name="Picture 2" descr="http://www.inovum.com/imgs/in_logo.png"/>
          <p:cNvPicPr>
            <a:picLocks noGrp="1" noChangeAspect="1" noChangeArrowheads="1"/>
          </p:cNvPicPr>
          <p:nvPr>
            <p:ph idx="1"/>
          </p:nvPr>
        </p:nvPicPr>
        <p:blipFill>
          <a:blip r:embed="rId2" cstate="print"/>
          <a:srcRect/>
          <a:stretch>
            <a:fillRect/>
          </a:stretch>
        </p:blipFill>
        <p:spPr bwMode="auto">
          <a:xfrm>
            <a:off x="4495800" y="8458200"/>
            <a:ext cx="1924050" cy="363432"/>
          </a:xfrm>
          <a:prstGeom prst="rect">
            <a:avLst/>
          </a:prstGeom>
          <a:noFill/>
        </p:spPr>
      </p:pic>
      <p:pic>
        <p:nvPicPr>
          <p:cNvPr id="50178" name="Picture 2"/>
          <p:cNvPicPr>
            <a:picLocks noChangeAspect="1" noChangeArrowheads="1"/>
          </p:cNvPicPr>
          <p:nvPr/>
        </p:nvPicPr>
        <p:blipFill>
          <a:blip r:embed="rId3" cstate="print"/>
          <a:srcRect/>
          <a:stretch>
            <a:fillRect/>
          </a:stretch>
        </p:blipFill>
        <p:spPr bwMode="auto">
          <a:xfrm>
            <a:off x="304800" y="2567247"/>
            <a:ext cx="2095359" cy="2409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304800" y="1524000"/>
            <a:ext cx="6553200" cy="738664"/>
          </a:xfrm>
          <a:prstGeom prst="rect">
            <a:avLst/>
          </a:prstGeom>
        </p:spPr>
        <p:txBody>
          <a:bodyPr wrap="square">
            <a:spAutoFit/>
          </a:bodyPr>
          <a:lstStyle/>
          <a:p>
            <a:r>
              <a:rPr lang="en-US" sz="2400" b="1" dirty="0"/>
              <a:t>Dr. Howard </a:t>
            </a:r>
            <a:r>
              <a:rPr lang="en-US" sz="2400" b="1" dirty="0" err="1"/>
              <a:t>Moskowitz</a:t>
            </a:r>
            <a:r>
              <a:rPr lang="en-US" sz="2400" b="1" dirty="0"/>
              <a:t>.</a:t>
            </a:r>
          </a:p>
          <a:p>
            <a:r>
              <a:rPr lang="en-US" dirty="0"/>
              <a:t>Addressable Minds Inventor, honored by the scientific </a:t>
            </a:r>
            <a:r>
              <a:rPr lang="en-US" dirty="0" smtClean="0"/>
              <a:t>community </a:t>
            </a:r>
            <a:endParaRPr lang="en-US" dirty="0"/>
          </a:p>
        </p:txBody>
      </p:sp>
      <p:sp>
        <p:nvSpPr>
          <p:cNvPr id="7" name="TextBox 6"/>
          <p:cNvSpPr txBox="1"/>
          <p:nvPr/>
        </p:nvSpPr>
        <p:spPr>
          <a:xfrm>
            <a:off x="2590800" y="2667000"/>
            <a:ext cx="3810000" cy="2862322"/>
          </a:xfrm>
          <a:prstGeom prst="rect">
            <a:avLst/>
          </a:prstGeom>
          <a:noFill/>
        </p:spPr>
        <p:txBody>
          <a:bodyPr wrap="square" rtlCol="0">
            <a:spAutoFit/>
          </a:bodyPr>
          <a:lstStyle/>
          <a:p>
            <a:endParaRPr lang="en-US" dirty="0"/>
          </a:p>
          <a:p>
            <a:r>
              <a:rPr lang="en-US" dirty="0"/>
              <a:t>Is the President of </a:t>
            </a:r>
            <a:r>
              <a:rPr lang="en-US" dirty="0" err="1"/>
              <a:t>Moskowitz</a:t>
            </a:r>
            <a:r>
              <a:rPr lang="en-US" dirty="0"/>
              <a:t> Jacobs Inc. and holds a Ph.D. in Experimental Psychology from Harvard University.</a:t>
            </a:r>
          </a:p>
          <a:p>
            <a:endParaRPr lang="en-US" dirty="0"/>
          </a:p>
          <a:p>
            <a:r>
              <a:rPr lang="en-US" dirty="0"/>
              <a:t>•Won two of the most prestigious awards in </a:t>
            </a:r>
            <a:r>
              <a:rPr lang="en-US" dirty="0" err="1"/>
              <a:t>marketresearch</a:t>
            </a:r>
            <a:endParaRPr lang="en-US" dirty="0"/>
          </a:p>
          <a:p>
            <a:endParaRPr lang="en-US" dirty="0"/>
          </a:p>
          <a:p>
            <a:r>
              <a:rPr lang="en-US" dirty="0"/>
              <a:t>•2005 Charles Coolidge </a:t>
            </a:r>
            <a:r>
              <a:rPr lang="en-US" dirty="0" err="1"/>
              <a:t>Parlin</a:t>
            </a:r>
            <a:r>
              <a:rPr lang="en-US" dirty="0"/>
              <a:t> Marketing Research </a:t>
            </a:r>
            <a:r>
              <a:rPr lang="en-US" dirty="0" err="1"/>
              <a:t>AwardThe</a:t>
            </a:r>
            <a:r>
              <a:rPr lang="en-US" dirty="0"/>
              <a:t> “</a:t>
            </a:r>
            <a:r>
              <a:rPr lang="en-US" dirty="0" smtClean="0"/>
              <a:t>Nobel</a:t>
            </a:r>
            <a:endParaRPr lang="en-US" dirty="0"/>
          </a:p>
        </p:txBody>
      </p:sp>
      <p:sp>
        <p:nvSpPr>
          <p:cNvPr id="8" name="Rectangle 7"/>
          <p:cNvSpPr/>
          <p:nvPr/>
        </p:nvSpPr>
        <p:spPr>
          <a:xfrm>
            <a:off x="803729" y="5415677"/>
            <a:ext cx="5905500" cy="2585323"/>
          </a:xfrm>
          <a:prstGeom prst="rect">
            <a:avLst/>
          </a:prstGeom>
        </p:spPr>
        <p:txBody>
          <a:bodyPr wrap="square">
            <a:spAutoFit/>
          </a:bodyPr>
          <a:lstStyle/>
          <a:p>
            <a:r>
              <a:rPr lang="en-US" dirty="0" smtClean="0"/>
              <a:t>Prize” of Market Research, received only by the pioneers of market research. Recipients include Arthur Nielsen, George Gallup, Michael Porter, David Ogilvy and Philip </a:t>
            </a:r>
            <a:r>
              <a:rPr lang="en-US" dirty="0" err="1" smtClean="0"/>
              <a:t>Kotler</a:t>
            </a:r>
            <a:r>
              <a:rPr lang="en-US" dirty="0" smtClean="0"/>
              <a:t>. </a:t>
            </a:r>
          </a:p>
          <a:p>
            <a:endParaRPr lang="en-US" dirty="0" smtClean="0"/>
          </a:p>
          <a:p>
            <a:r>
              <a:rPr lang="en-US" dirty="0" smtClean="0"/>
              <a:t>•2010 </a:t>
            </a:r>
            <a:r>
              <a:rPr lang="en-US" dirty="0" err="1" smtClean="0"/>
              <a:t>Walston</a:t>
            </a:r>
            <a:r>
              <a:rPr lang="en-US" dirty="0" smtClean="0"/>
              <a:t> Chubb Award for Innovation across all sciences, Sigma Xi, The Scientific Research Society, international Awarded for Mind Genomics: The science underlying the technology discussed in this presentation</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029200" y="8229600"/>
            <a:ext cx="1219200" cy="457200"/>
          </a:xfrm>
          <a:prstGeom prst="rect">
            <a:avLst/>
          </a:prstGeom>
          <a:solidFill>
            <a:srgbClr val="00B2D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pic>
        <p:nvPicPr>
          <p:cNvPr id="14338" name="Picture 2" descr="http://www.inovum.com/imgs/in_logo.png"/>
          <p:cNvPicPr>
            <a:picLocks noGrp="1" noChangeAspect="1" noChangeArrowheads="1"/>
          </p:cNvPicPr>
          <p:nvPr>
            <p:ph idx="1"/>
          </p:nvPr>
        </p:nvPicPr>
        <p:blipFill>
          <a:blip r:embed="rId2" cstate="print"/>
          <a:srcRect/>
          <a:stretch>
            <a:fillRect/>
          </a:stretch>
        </p:blipFill>
        <p:spPr bwMode="auto">
          <a:xfrm>
            <a:off x="4495800" y="8458200"/>
            <a:ext cx="1924050" cy="363432"/>
          </a:xfrm>
          <a:prstGeom prst="rect">
            <a:avLst/>
          </a:prstGeom>
          <a:noFill/>
        </p:spPr>
      </p:pic>
      <p:sp>
        <p:nvSpPr>
          <p:cNvPr id="4" name="Rectangle 3"/>
          <p:cNvSpPr/>
          <p:nvPr/>
        </p:nvSpPr>
        <p:spPr>
          <a:xfrm>
            <a:off x="304800" y="1066800"/>
            <a:ext cx="2201052" cy="584775"/>
          </a:xfrm>
          <a:prstGeom prst="rect">
            <a:avLst/>
          </a:prstGeom>
        </p:spPr>
        <p:txBody>
          <a:bodyPr wrap="none">
            <a:spAutoFit/>
          </a:bodyPr>
          <a:lstStyle/>
          <a:p>
            <a:r>
              <a:rPr lang="en-US" sz="3200" b="1" dirty="0" smtClean="0">
                <a:ln w="11430"/>
                <a:solidFill>
                  <a:srgbClr val="FFBC0C"/>
                </a:solidFill>
                <a:effectLst>
                  <a:outerShdw blurRad="50800" dist="39000" dir="5460000" algn="tl">
                    <a:srgbClr val="000000">
                      <a:alpha val="38000"/>
                    </a:srgbClr>
                  </a:outerShdw>
                </a:effectLst>
              </a:rPr>
              <a:t>Background</a:t>
            </a:r>
            <a:endParaRPr lang="en-US" sz="3200" dirty="0"/>
          </a:p>
        </p:txBody>
      </p:sp>
      <p:sp>
        <p:nvSpPr>
          <p:cNvPr id="6" name="TextBox 5"/>
          <p:cNvSpPr txBox="1"/>
          <p:nvPr/>
        </p:nvSpPr>
        <p:spPr>
          <a:xfrm>
            <a:off x="304800" y="1675686"/>
            <a:ext cx="6019800" cy="4801314"/>
          </a:xfrm>
          <a:prstGeom prst="rect">
            <a:avLst/>
          </a:prstGeom>
          <a:noFill/>
        </p:spPr>
        <p:txBody>
          <a:bodyPr wrap="square" rtlCol="0">
            <a:spAutoFit/>
          </a:bodyPr>
          <a:lstStyle/>
          <a:p>
            <a:r>
              <a:rPr lang="en-US" dirty="0" smtClean="0"/>
              <a:t>Republican gubernatorial candidate Ken </a:t>
            </a:r>
            <a:r>
              <a:rPr lang="en-US" dirty="0" err="1" smtClean="0"/>
              <a:t>Sumsion</a:t>
            </a:r>
            <a:r>
              <a:rPr lang="en-US" dirty="0" smtClean="0"/>
              <a:t> had a lot on his plate:  the Republican State Convention was just 10 days away, he was running against a popular incumbent, his campaign staff was green, and nearly 90% of the recently assembled Republican State Convention delegates—those who held Ken’s political future in their hands—were new to the job.  </a:t>
            </a:r>
          </a:p>
          <a:p>
            <a:endParaRPr lang="en-US" dirty="0"/>
          </a:p>
          <a:p>
            <a:r>
              <a:rPr lang="en-US" dirty="0"/>
              <a:t>T</a:t>
            </a:r>
            <a:r>
              <a:rPr lang="en-US" dirty="0" smtClean="0"/>
              <a:t>he majority of delegates were blank slates.  </a:t>
            </a:r>
            <a:r>
              <a:rPr lang="en-US" dirty="0"/>
              <a:t>I</a:t>
            </a:r>
            <a:r>
              <a:rPr lang="en-US" dirty="0" smtClean="0"/>
              <a:t>t was unknown how they would vote on even the most basic of campaign issues.  It was probable that even the delegates themselves – new to politics – were unsure how they would vote.</a:t>
            </a:r>
          </a:p>
          <a:p>
            <a:endParaRPr lang="en-US" dirty="0"/>
          </a:p>
          <a:p>
            <a:r>
              <a:rPr lang="en-US" dirty="0" smtClean="0"/>
              <a:t>Ken came to INOVUM for help.  He needed actionable insight into the minds of the 4,000 delegates.  He needed to know how they would vote on key topics.  And in just five days, Addressable Minds delivered the help he desperately needed.</a:t>
            </a:r>
            <a:endParaRPr lang="en-US" dirty="0"/>
          </a:p>
        </p:txBody>
      </p:sp>
      <p:grpSp>
        <p:nvGrpSpPr>
          <p:cNvPr id="8" name="Group 7"/>
          <p:cNvGrpSpPr/>
          <p:nvPr/>
        </p:nvGrpSpPr>
        <p:grpSpPr>
          <a:xfrm>
            <a:off x="304800" y="6705600"/>
            <a:ext cx="3803148" cy="1143000"/>
            <a:chOff x="2133600" y="6219825"/>
            <a:chExt cx="4405313" cy="1323975"/>
          </a:xfrm>
        </p:grpSpPr>
        <p:pic>
          <p:nvPicPr>
            <p:cNvPr id="27650" name="Picture 2"/>
            <p:cNvPicPr>
              <a:picLocks noChangeAspect="1" noChangeArrowheads="1"/>
            </p:cNvPicPr>
            <p:nvPr/>
          </p:nvPicPr>
          <p:blipFill>
            <a:blip r:embed="rId3" cstate="print"/>
            <a:srcRect/>
            <a:stretch>
              <a:fillRect/>
            </a:stretch>
          </p:blipFill>
          <p:spPr bwMode="auto">
            <a:xfrm>
              <a:off x="2133600" y="6219825"/>
              <a:ext cx="3028950" cy="1323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652" name="Picture 4" descr="http://www.electkensumsion.com/wp-content/uploads/2012/03/ken-150x150.png"/>
            <p:cNvPicPr>
              <a:picLocks noChangeAspect="1" noChangeArrowheads="1"/>
            </p:cNvPicPr>
            <p:nvPr/>
          </p:nvPicPr>
          <p:blipFill>
            <a:blip r:embed="rId4" cstate="print"/>
            <a:srcRect/>
            <a:stretch>
              <a:fillRect/>
            </a:stretch>
          </p:blipFill>
          <p:spPr bwMode="auto">
            <a:xfrm>
              <a:off x="5257800" y="6219825"/>
              <a:ext cx="1281113" cy="12811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029200" y="8229600"/>
            <a:ext cx="1219200" cy="457200"/>
          </a:xfrm>
          <a:prstGeom prst="rect">
            <a:avLst/>
          </a:prstGeom>
          <a:solidFill>
            <a:srgbClr val="00B2D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pic>
        <p:nvPicPr>
          <p:cNvPr id="14338" name="Picture 2" descr="http://www.inovum.com/imgs/in_logo.png"/>
          <p:cNvPicPr>
            <a:picLocks noGrp="1" noChangeAspect="1" noChangeArrowheads="1"/>
          </p:cNvPicPr>
          <p:nvPr>
            <p:ph idx="1"/>
          </p:nvPr>
        </p:nvPicPr>
        <p:blipFill>
          <a:blip r:embed="rId2" cstate="print"/>
          <a:srcRect/>
          <a:stretch>
            <a:fillRect/>
          </a:stretch>
        </p:blipFill>
        <p:spPr bwMode="auto">
          <a:xfrm>
            <a:off x="4495800" y="8458200"/>
            <a:ext cx="1924050" cy="363432"/>
          </a:xfrm>
          <a:prstGeom prst="rect">
            <a:avLst/>
          </a:prstGeom>
          <a:noFill/>
        </p:spPr>
      </p:pic>
      <p:sp>
        <p:nvSpPr>
          <p:cNvPr id="4" name="Rectangle 3"/>
          <p:cNvSpPr/>
          <p:nvPr/>
        </p:nvSpPr>
        <p:spPr>
          <a:xfrm>
            <a:off x="304800" y="1066800"/>
            <a:ext cx="1968809" cy="584775"/>
          </a:xfrm>
          <a:prstGeom prst="rect">
            <a:avLst/>
          </a:prstGeom>
        </p:spPr>
        <p:txBody>
          <a:bodyPr wrap="none">
            <a:spAutoFit/>
          </a:bodyPr>
          <a:lstStyle/>
          <a:p>
            <a:r>
              <a:rPr lang="en-US" sz="3200" b="1" dirty="0" smtClean="0">
                <a:ln w="11430"/>
                <a:solidFill>
                  <a:srgbClr val="FFBC0C"/>
                </a:solidFill>
                <a:effectLst>
                  <a:outerShdw blurRad="50800" dist="39000" dir="5460000" algn="tl">
                    <a:srgbClr val="000000">
                      <a:alpha val="38000"/>
                    </a:srgbClr>
                  </a:outerShdw>
                </a:effectLst>
              </a:rPr>
              <a:t>Our Vision</a:t>
            </a:r>
            <a:endParaRPr lang="en-US" sz="3200" dirty="0"/>
          </a:p>
        </p:txBody>
      </p:sp>
      <p:sp>
        <p:nvSpPr>
          <p:cNvPr id="6" name="TextBox 5"/>
          <p:cNvSpPr txBox="1"/>
          <p:nvPr/>
        </p:nvSpPr>
        <p:spPr>
          <a:xfrm>
            <a:off x="381000" y="1676400"/>
            <a:ext cx="5943600" cy="4524315"/>
          </a:xfrm>
          <a:prstGeom prst="rect">
            <a:avLst/>
          </a:prstGeom>
          <a:noFill/>
        </p:spPr>
        <p:txBody>
          <a:bodyPr wrap="square" rtlCol="0">
            <a:spAutoFit/>
          </a:bodyPr>
          <a:lstStyle/>
          <a:p>
            <a:endParaRPr lang="en-US" dirty="0"/>
          </a:p>
          <a:p>
            <a:r>
              <a:rPr lang="en-US" dirty="0" smtClean="0"/>
              <a:t>Our </a:t>
            </a:r>
            <a:r>
              <a:rPr lang="en-US" dirty="0"/>
              <a:t>p</a:t>
            </a:r>
            <a:r>
              <a:rPr lang="en-US" dirty="0" smtClean="0"/>
              <a:t>rimary goal was to deliver to Ken and his campaign leadership an intuitive process that illuminates the diverse campaign issues that resonate with the delegates.  </a:t>
            </a:r>
          </a:p>
          <a:p>
            <a:endParaRPr lang="en-US" dirty="0"/>
          </a:p>
          <a:p>
            <a:r>
              <a:rPr lang="en-US" dirty="0" smtClean="0"/>
              <a:t>This delivered process would not only identify issues of key importance to the delegates, but it would also provide detailed speaking points for the candidate and his staff to use to optimize delegate conversion.  </a:t>
            </a:r>
          </a:p>
          <a:p>
            <a:endParaRPr lang="en-US" dirty="0"/>
          </a:p>
          <a:p>
            <a:r>
              <a:rPr lang="en-US" dirty="0" smtClean="0"/>
              <a:t>Our secondary goal was to provide this campaign-changing process in five days.</a:t>
            </a:r>
          </a:p>
          <a:p>
            <a:endParaRPr lang="en-US" dirty="0"/>
          </a:p>
          <a:p>
            <a:endParaRPr lang="en-US" dirty="0" smtClean="0"/>
          </a:p>
          <a:p>
            <a:endParaRPr lang="en-US"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029200" y="8229600"/>
            <a:ext cx="1219200" cy="457200"/>
          </a:xfrm>
          <a:prstGeom prst="rect">
            <a:avLst/>
          </a:prstGeom>
          <a:solidFill>
            <a:srgbClr val="00B2D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pic>
        <p:nvPicPr>
          <p:cNvPr id="14338" name="Picture 2" descr="http://www.inovum.com/imgs/in_logo.png"/>
          <p:cNvPicPr>
            <a:picLocks noGrp="1" noChangeAspect="1" noChangeArrowheads="1"/>
          </p:cNvPicPr>
          <p:nvPr>
            <p:ph idx="1"/>
          </p:nvPr>
        </p:nvPicPr>
        <p:blipFill>
          <a:blip r:embed="rId2" cstate="print"/>
          <a:srcRect/>
          <a:stretch>
            <a:fillRect/>
          </a:stretch>
        </p:blipFill>
        <p:spPr bwMode="auto">
          <a:xfrm>
            <a:off x="4495800" y="8458200"/>
            <a:ext cx="1924050" cy="363432"/>
          </a:xfrm>
          <a:prstGeom prst="rect">
            <a:avLst/>
          </a:prstGeom>
          <a:noFill/>
        </p:spPr>
      </p:pic>
      <p:sp>
        <p:nvSpPr>
          <p:cNvPr id="4" name="TextBox 3"/>
          <p:cNvSpPr txBox="1"/>
          <p:nvPr/>
        </p:nvSpPr>
        <p:spPr>
          <a:xfrm>
            <a:off x="381000" y="1676400"/>
            <a:ext cx="5791199" cy="6463308"/>
          </a:xfrm>
          <a:prstGeom prst="rect">
            <a:avLst/>
          </a:prstGeom>
          <a:noFill/>
        </p:spPr>
        <p:txBody>
          <a:bodyPr wrap="square" rtlCol="0">
            <a:spAutoFit/>
          </a:bodyPr>
          <a:lstStyle/>
          <a:p>
            <a:endParaRPr lang="en-US" dirty="0"/>
          </a:p>
          <a:p>
            <a:r>
              <a:rPr lang="en-US" dirty="0" smtClean="0"/>
              <a:t>Addressable </a:t>
            </a:r>
            <a:r>
              <a:rPr lang="en-US" dirty="0"/>
              <a:t>Minds is a scientific, actionable form of “predictive </a:t>
            </a:r>
            <a:r>
              <a:rPr lang="en-US" dirty="0" smtClean="0"/>
              <a:t>audience </a:t>
            </a:r>
            <a:r>
              <a:rPr lang="en-US" dirty="0"/>
              <a:t>intelligence” </a:t>
            </a:r>
            <a:r>
              <a:rPr lang="en-US" dirty="0" smtClean="0"/>
              <a:t>. . .  it </a:t>
            </a:r>
            <a:r>
              <a:rPr lang="en-US" dirty="0"/>
              <a:t>accurately defines </a:t>
            </a:r>
            <a:r>
              <a:rPr lang="en-US" dirty="0" smtClean="0"/>
              <a:t>audience </a:t>
            </a:r>
            <a:r>
              <a:rPr lang="en-US" dirty="0"/>
              <a:t>attitudes and preferences </a:t>
            </a:r>
            <a:r>
              <a:rPr lang="en-US" dirty="0" smtClean="0"/>
              <a:t>. . . both </a:t>
            </a:r>
            <a:r>
              <a:rPr lang="en-US" dirty="0"/>
              <a:t>stated and unstated. </a:t>
            </a:r>
          </a:p>
          <a:p>
            <a:endParaRPr lang="en-US" dirty="0"/>
          </a:p>
          <a:p>
            <a:r>
              <a:rPr lang="en-US" dirty="0"/>
              <a:t>I</a:t>
            </a:r>
            <a:r>
              <a:rPr lang="en-US" dirty="0" smtClean="0"/>
              <a:t>t </a:t>
            </a:r>
            <a:r>
              <a:rPr lang="en-US" dirty="0"/>
              <a:t>has been described by Malcolm </a:t>
            </a:r>
            <a:r>
              <a:rPr lang="en-US" dirty="0" err="1"/>
              <a:t>Gladwell</a:t>
            </a:r>
            <a:r>
              <a:rPr lang="en-US" dirty="0"/>
              <a:t> and others as discovering the “DNA of the </a:t>
            </a:r>
            <a:r>
              <a:rPr lang="en-US" dirty="0" smtClean="0"/>
              <a:t>audiences' Mind.”</a:t>
            </a:r>
          </a:p>
          <a:p>
            <a:endParaRPr lang="en-US" dirty="0"/>
          </a:p>
          <a:p>
            <a:endParaRPr lang="en-US" dirty="0" smtClean="0"/>
          </a:p>
          <a:p>
            <a:endParaRPr lang="en-US" dirty="0"/>
          </a:p>
          <a:p>
            <a:endParaRPr lang="en-US" dirty="0" smtClean="0"/>
          </a:p>
          <a:p>
            <a:endParaRPr lang="en-US" dirty="0"/>
          </a:p>
          <a:p>
            <a:endParaRPr lang="en-US" dirty="0"/>
          </a:p>
          <a:p>
            <a:r>
              <a:rPr lang="en-US" dirty="0" smtClean="0"/>
              <a:t>Award-winning </a:t>
            </a:r>
            <a:r>
              <a:rPr lang="en-US" dirty="0"/>
              <a:t>science created by Dr. Howard </a:t>
            </a:r>
            <a:r>
              <a:rPr lang="en-US" dirty="0" err="1"/>
              <a:t>Moskowitz</a:t>
            </a:r>
            <a:r>
              <a:rPr lang="en-US" dirty="0"/>
              <a:t>, author of “Selling Blue Elephants” (Wharton Press) and the Wharton Business School </a:t>
            </a:r>
            <a:r>
              <a:rPr lang="en-US" dirty="0" smtClean="0"/>
              <a:t>. . . achieved </a:t>
            </a:r>
            <a:r>
              <a:rPr lang="en-US" dirty="0"/>
              <a:t>critical acclaim and financial success across:</a:t>
            </a:r>
          </a:p>
          <a:p>
            <a:pPr marL="566738" indent="-276225">
              <a:buFont typeface="Arial" pitchFamily="34" charset="0"/>
              <a:buChar char="•"/>
            </a:pPr>
            <a:r>
              <a:rPr lang="en-US" dirty="0" smtClean="0"/>
              <a:t>Product </a:t>
            </a:r>
            <a:r>
              <a:rPr lang="en-US" dirty="0"/>
              <a:t>design and development, </a:t>
            </a:r>
          </a:p>
          <a:p>
            <a:pPr marL="566738" indent="-276225">
              <a:buFont typeface="Arial" pitchFamily="34" charset="0"/>
              <a:buChar char="•"/>
            </a:pPr>
            <a:r>
              <a:rPr lang="en-US" dirty="0"/>
              <a:t>C</a:t>
            </a:r>
            <a:r>
              <a:rPr lang="en-US" dirty="0" smtClean="0"/>
              <a:t>onsumer </a:t>
            </a:r>
            <a:r>
              <a:rPr lang="en-US" dirty="0"/>
              <a:t>messaging</a:t>
            </a:r>
            <a:r>
              <a:rPr lang="en-US" dirty="0" smtClean="0"/>
              <a:t>,</a:t>
            </a:r>
            <a:endParaRPr lang="en-US" dirty="0"/>
          </a:p>
          <a:p>
            <a:pPr marL="566738" indent="-276225">
              <a:buFont typeface="Arial" pitchFamily="34" charset="0"/>
              <a:buChar char="•"/>
            </a:pPr>
            <a:r>
              <a:rPr lang="en-US" dirty="0"/>
              <a:t>M</a:t>
            </a:r>
            <a:r>
              <a:rPr lang="en-US" dirty="0" smtClean="0"/>
              <a:t>ore </a:t>
            </a:r>
            <a:r>
              <a:rPr lang="en-US" dirty="0"/>
              <a:t>effective consumer </a:t>
            </a:r>
            <a:r>
              <a:rPr lang="en-US" dirty="0" smtClean="0"/>
              <a:t>engagement, physically </a:t>
            </a:r>
            <a:r>
              <a:rPr lang="en-US" dirty="0"/>
              <a:t>and digitally. </a:t>
            </a:r>
          </a:p>
          <a:p>
            <a:endParaRPr lang="en-US" dirty="0"/>
          </a:p>
        </p:txBody>
      </p:sp>
      <p:sp>
        <p:nvSpPr>
          <p:cNvPr id="6" name="Rectangle 5"/>
          <p:cNvSpPr/>
          <p:nvPr/>
        </p:nvSpPr>
        <p:spPr>
          <a:xfrm>
            <a:off x="304800" y="1066800"/>
            <a:ext cx="5556329" cy="584775"/>
          </a:xfrm>
          <a:prstGeom prst="rect">
            <a:avLst/>
          </a:prstGeom>
        </p:spPr>
        <p:txBody>
          <a:bodyPr wrap="none">
            <a:spAutoFit/>
          </a:bodyPr>
          <a:lstStyle/>
          <a:p>
            <a:r>
              <a:rPr lang="en-US" sz="3200" b="1" dirty="0" smtClean="0">
                <a:ln w="11430"/>
                <a:solidFill>
                  <a:srgbClr val="FFBC0C"/>
                </a:solidFill>
                <a:effectLst>
                  <a:outerShdw blurRad="50800" dist="39000" dir="5460000" algn="tl">
                    <a:srgbClr val="000000">
                      <a:alpha val="38000"/>
                    </a:srgbClr>
                  </a:outerShdw>
                </a:effectLst>
              </a:rPr>
              <a:t>Technology: Addressable Minds</a:t>
            </a:r>
            <a:endParaRPr lang="en-US" sz="3200" dirty="0"/>
          </a:p>
        </p:txBody>
      </p:sp>
      <p:pic>
        <p:nvPicPr>
          <p:cNvPr id="39938" name="Picture 2" descr="http://images.nymag.com/images/2/daily/2008/11/20081118_gladwell_250x375.jpg"/>
          <p:cNvPicPr>
            <a:picLocks noChangeAspect="1" noChangeArrowheads="1"/>
          </p:cNvPicPr>
          <p:nvPr/>
        </p:nvPicPr>
        <p:blipFill>
          <a:blip r:embed="rId3" cstate="print"/>
          <a:srcRect/>
          <a:stretch>
            <a:fillRect/>
          </a:stretch>
        </p:blipFill>
        <p:spPr bwMode="auto">
          <a:xfrm>
            <a:off x="533400" y="4114800"/>
            <a:ext cx="815975" cy="1223963"/>
          </a:xfrm>
          <a:prstGeom prst="rect">
            <a:avLst/>
          </a:prstGeom>
          <a:noFill/>
        </p:spPr>
      </p:pic>
      <p:sp>
        <p:nvSpPr>
          <p:cNvPr id="7" name="TextBox 6"/>
          <p:cNvSpPr txBox="1"/>
          <p:nvPr/>
        </p:nvSpPr>
        <p:spPr>
          <a:xfrm>
            <a:off x="1479912" y="4126468"/>
            <a:ext cx="2634888" cy="369332"/>
          </a:xfrm>
          <a:prstGeom prst="rect">
            <a:avLst/>
          </a:prstGeom>
          <a:noFill/>
        </p:spPr>
        <p:txBody>
          <a:bodyPr wrap="none" rtlCol="0">
            <a:spAutoFit/>
          </a:bodyPr>
          <a:lstStyle/>
          <a:p>
            <a:r>
              <a:rPr lang="en-US" b="1" dirty="0" smtClean="0"/>
              <a:t>Author Malcolm </a:t>
            </a:r>
            <a:r>
              <a:rPr lang="en-US" b="1" dirty="0" err="1" smtClean="0"/>
              <a:t>Gladwell</a:t>
            </a:r>
            <a:endParaRPr lang="en-US" b="1" dirty="0"/>
          </a:p>
        </p:txBody>
      </p:sp>
      <p:sp>
        <p:nvSpPr>
          <p:cNvPr id="8" name="TextBox 7"/>
          <p:cNvSpPr txBox="1"/>
          <p:nvPr/>
        </p:nvSpPr>
        <p:spPr>
          <a:xfrm>
            <a:off x="1447800" y="4532293"/>
            <a:ext cx="5486400" cy="954107"/>
          </a:xfrm>
          <a:prstGeom prst="rect">
            <a:avLst/>
          </a:prstGeom>
          <a:noFill/>
        </p:spPr>
        <p:txBody>
          <a:bodyPr wrap="square" rtlCol="0">
            <a:spAutoFit/>
          </a:bodyPr>
          <a:lstStyle/>
          <a:p>
            <a:r>
              <a:rPr lang="en-US" sz="1400" dirty="0" smtClean="0"/>
              <a:t>Watch </a:t>
            </a:r>
            <a:r>
              <a:rPr lang="en-US" sz="1400" dirty="0" err="1" smtClean="0"/>
              <a:t>Gladwell</a:t>
            </a:r>
            <a:r>
              <a:rPr lang="en-US" sz="1400" dirty="0" smtClean="0"/>
              <a:t> explore the innovative thinking </a:t>
            </a:r>
            <a:br>
              <a:rPr lang="en-US" sz="1400" dirty="0" smtClean="0"/>
            </a:br>
            <a:r>
              <a:rPr lang="en-US" sz="1400" dirty="0" smtClean="0"/>
              <a:t>that led to the development of Addressable Minds: </a:t>
            </a:r>
            <a:r>
              <a:rPr lang="en-US" sz="1400" dirty="0" smtClean="0">
                <a:hlinkClick r:id="rId4"/>
              </a:rPr>
              <a:t>http://www.ted.com/talks/malcolm_gladwell_on_spaghetti_sauce.html</a:t>
            </a:r>
            <a:endParaRPr lang="en-US" sz="1400" dirty="0" smtClean="0"/>
          </a:p>
          <a:p>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029200" y="8229600"/>
            <a:ext cx="1219200" cy="457200"/>
          </a:xfrm>
          <a:prstGeom prst="rect">
            <a:avLst/>
          </a:prstGeom>
          <a:solidFill>
            <a:srgbClr val="00B2D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pic>
        <p:nvPicPr>
          <p:cNvPr id="14338" name="Picture 2" descr="http://www.inovum.com/imgs/in_logo.png"/>
          <p:cNvPicPr>
            <a:picLocks noGrp="1" noChangeAspect="1" noChangeArrowheads="1"/>
          </p:cNvPicPr>
          <p:nvPr>
            <p:ph idx="1"/>
          </p:nvPr>
        </p:nvPicPr>
        <p:blipFill>
          <a:blip r:embed="rId2" cstate="print"/>
          <a:srcRect/>
          <a:stretch>
            <a:fillRect/>
          </a:stretch>
        </p:blipFill>
        <p:spPr bwMode="auto">
          <a:xfrm>
            <a:off x="4495800" y="8458200"/>
            <a:ext cx="1924050" cy="363432"/>
          </a:xfrm>
          <a:prstGeom prst="rect">
            <a:avLst/>
          </a:prstGeom>
          <a:noFill/>
        </p:spPr>
      </p:pic>
      <p:sp>
        <p:nvSpPr>
          <p:cNvPr id="4" name="Rectangle 3"/>
          <p:cNvSpPr/>
          <p:nvPr/>
        </p:nvSpPr>
        <p:spPr>
          <a:xfrm>
            <a:off x="381000" y="2286000"/>
            <a:ext cx="5638800" cy="4524315"/>
          </a:xfrm>
          <a:prstGeom prst="rect">
            <a:avLst/>
          </a:prstGeom>
        </p:spPr>
        <p:txBody>
          <a:bodyPr wrap="square">
            <a:spAutoFit/>
          </a:bodyPr>
          <a:lstStyle/>
          <a:p>
            <a:r>
              <a:rPr lang="en-US" sz="3200" dirty="0" smtClean="0"/>
              <a:t>What the Science of Addressable Minds Delivers . . .</a:t>
            </a:r>
          </a:p>
          <a:p>
            <a:endParaRPr lang="en-US" sz="3200" dirty="0"/>
          </a:p>
          <a:p>
            <a:endParaRPr lang="en-US" sz="3200" dirty="0" smtClean="0"/>
          </a:p>
          <a:p>
            <a:r>
              <a:rPr lang="en-US" sz="3200" dirty="0" smtClean="0"/>
              <a:t>Fast, Granular Mind-Set Mapping of Political Campaign Issues Across Any Audience or Constituency </a:t>
            </a:r>
            <a:r>
              <a:rPr lang="en-US" sz="3200" u="sng" dirty="0" smtClean="0"/>
              <a:t>And</a:t>
            </a:r>
            <a:r>
              <a:rPr lang="en-US" sz="3200" dirty="0" smtClean="0"/>
              <a:t> the Scripting Required to Convert.</a:t>
            </a: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029200" y="8229600"/>
            <a:ext cx="1219200" cy="457200"/>
          </a:xfrm>
          <a:prstGeom prst="rect">
            <a:avLst/>
          </a:prstGeom>
          <a:solidFill>
            <a:srgbClr val="00B2D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pic>
        <p:nvPicPr>
          <p:cNvPr id="14338" name="Picture 2" descr="http://www.inovum.com/imgs/in_logo.png"/>
          <p:cNvPicPr>
            <a:picLocks noGrp="1" noChangeAspect="1" noChangeArrowheads="1"/>
          </p:cNvPicPr>
          <p:nvPr>
            <p:ph idx="1"/>
          </p:nvPr>
        </p:nvPicPr>
        <p:blipFill>
          <a:blip r:embed="rId2" cstate="print"/>
          <a:srcRect/>
          <a:stretch>
            <a:fillRect/>
          </a:stretch>
        </p:blipFill>
        <p:spPr bwMode="auto">
          <a:xfrm>
            <a:off x="4495800" y="8458200"/>
            <a:ext cx="1924050" cy="363432"/>
          </a:xfrm>
          <a:prstGeom prst="rect">
            <a:avLst/>
          </a:prstGeom>
          <a:noFill/>
        </p:spPr>
      </p:pic>
      <p:pic>
        <p:nvPicPr>
          <p:cNvPr id="37889" name="Picture 1"/>
          <p:cNvPicPr>
            <a:picLocks noChangeAspect="1" noChangeArrowheads="1"/>
          </p:cNvPicPr>
          <p:nvPr/>
        </p:nvPicPr>
        <p:blipFill>
          <a:blip r:embed="rId3" cstate="print"/>
          <a:srcRect/>
          <a:stretch>
            <a:fillRect/>
          </a:stretch>
        </p:blipFill>
        <p:spPr bwMode="auto">
          <a:xfrm>
            <a:off x="80963" y="2981325"/>
            <a:ext cx="6694487" cy="3876675"/>
          </a:xfrm>
          <a:prstGeom prst="rect">
            <a:avLst/>
          </a:prstGeom>
          <a:noFill/>
          <a:ln w="9525">
            <a:noFill/>
            <a:miter lim="800000"/>
            <a:headEnd/>
            <a:tailEnd/>
          </a:ln>
        </p:spPr>
      </p:pic>
      <p:sp>
        <p:nvSpPr>
          <p:cNvPr id="6" name="Rectangle 5"/>
          <p:cNvSpPr/>
          <p:nvPr/>
        </p:nvSpPr>
        <p:spPr>
          <a:xfrm>
            <a:off x="304800" y="1284982"/>
            <a:ext cx="3525517" cy="1077218"/>
          </a:xfrm>
          <a:prstGeom prst="rect">
            <a:avLst/>
          </a:prstGeom>
        </p:spPr>
        <p:txBody>
          <a:bodyPr wrap="none">
            <a:spAutoFit/>
          </a:bodyPr>
          <a:lstStyle/>
          <a:p>
            <a:r>
              <a:rPr lang="en-US" sz="3200" b="1" dirty="0" smtClean="0">
                <a:ln w="11430"/>
                <a:solidFill>
                  <a:srgbClr val="FFBC0C"/>
                </a:solidFill>
                <a:effectLst>
                  <a:outerShdw blurRad="50800" dist="39000" dir="5460000" algn="tl">
                    <a:srgbClr val="000000">
                      <a:alpha val="38000"/>
                    </a:srgbClr>
                  </a:outerShdw>
                </a:effectLst>
              </a:rPr>
              <a:t>From 20,000 Feet:</a:t>
            </a:r>
            <a:br>
              <a:rPr lang="en-US" sz="3200" b="1" dirty="0" smtClean="0">
                <a:ln w="11430"/>
                <a:solidFill>
                  <a:srgbClr val="FFBC0C"/>
                </a:solidFill>
                <a:effectLst>
                  <a:outerShdw blurRad="50800" dist="39000" dir="5460000" algn="tl">
                    <a:srgbClr val="000000">
                      <a:alpha val="38000"/>
                    </a:srgbClr>
                  </a:outerShdw>
                </a:effectLst>
              </a:rPr>
            </a:br>
            <a:r>
              <a:rPr lang="en-US" sz="3200" b="1" dirty="0" smtClean="0">
                <a:ln w="11430"/>
                <a:solidFill>
                  <a:srgbClr val="FFBC0C"/>
                </a:solidFill>
                <a:effectLst>
                  <a:outerShdw blurRad="50800" dist="39000" dir="5460000" algn="tl">
                    <a:srgbClr val="000000">
                      <a:alpha val="38000"/>
                    </a:srgbClr>
                  </a:outerShdw>
                </a:effectLst>
              </a:rPr>
              <a:t>Addressable Minds</a:t>
            </a:r>
            <a:endParaRPr lang="en-US"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029200" y="8229600"/>
            <a:ext cx="1219200" cy="457200"/>
          </a:xfrm>
          <a:prstGeom prst="rect">
            <a:avLst/>
          </a:prstGeom>
          <a:solidFill>
            <a:srgbClr val="00B2D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pic>
        <p:nvPicPr>
          <p:cNvPr id="14338" name="Picture 2" descr="http://www.inovum.com/imgs/in_logo.png"/>
          <p:cNvPicPr>
            <a:picLocks noGrp="1" noChangeAspect="1" noChangeArrowheads="1"/>
          </p:cNvPicPr>
          <p:nvPr>
            <p:ph idx="1"/>
          </p:nvPr>
        </p:nvPicPr>
        <p:blipFill>
          <a:blip r:embed="rId2" cstate="print"/>
          <a:srcRect/>
          <a:stretch>
            <a:fillRect/>
          </a:stretch>
        </p:blipFill>
        <p:spPr bwMode="auto">
          <a:xfrm>
            <a:off x="4495800" y="8458200"/>
            <a:ext cx="1924050" cy="363432"/>
          </a:xfrm>
          <a:prstGeom prst="rect">
            <a:avLst/>
          </a:prstGeom>
          <a:noFill/>
        </p:spPr>
      </p:pic>
      <p:sp>
        <p:nvSpPr>
          <p:cNvPr id="4" name="Rectangle 3"/>
          <p:cNvSpPr/>
          <p:nvPr/>
        </p:nvSpPr>
        <p:spPr>
          <a:xfrm>
            <a:off x="304800" y="1066800"/>
            <a:ext cx="5009898" cy="584775"/>
          </a:xfrm>
          <a:prstGeom prst="rect">
            <a:avLst/>
          </a:prstGeom>
        </p:spPr>
        <p:txBody>
          <a:bodyPr wrap="none">
            <a:spAutoFit/>
          </a:bodyPr>
          <a:lstStyle/>
          <a:p>
            <a:r>
              <a:rPr lang="en-US" sz="3200" b="1" dirty="0" smtClean="0">
                <a:ln w="11430"/>
                <a:solidFill>
                  <a:srgbClr val="FFBC0C"/>
                </a:solidFill>
                <a:effectLst>
                  <a:outerShdw blurRad="50800" dist="39000" dir="5460000" algn="tl">
                    <a:srgbClr val="000000">
                      <a:alpha val="38000"/>
                    </a:srgbClr>
                  </a:outerShdw>
                </a:effectLst>
              </a:rPr>
              <a:t>A Visual: Addressable Minds</a:t>
            </a:r>
            <a:endParaRPr lang="en-US" sz="3200" dirty="0"/>
          </a:p>
        </p:txBody>
      </p:sp>
      <p:sp>
        <p:nvSpPr>
          <p:cNvPr id="6" name="Rectangle 5"/>
          <p:cNvSpPr/>
          <p:nvPr/>
        </p:nvSpPr>
        <p:spPr>
          <a:xfrm>
            <a:off x="381000" y="1676400"/>
            <a:ext cx="5638800" cy="1569660"/>
          </a:xfrm>
          <a:prstGeom prst="rect">
            <a:avLst/>
          </a:prstGeom>
        </p:spPr>
        <p:txBody>
          <a:bodyPr wrap="square">
            <a:spAutoFit/>
          </a:bodyPr>
          <a:lstStyle/>
          <a:p>
            <a:pPr marL="457200" indent="-457200" algn="ctr">
              <a:buFont typeface="+mj-lt"/>
              <a:buAutoNum type="arabicPeriod"/>
            </a:pPr>
            <a:r>
              <a:rPr lang="en-US" sz="2400" dirty="0" smtClean="0"/>
              <a:t>Identify Relevant Campaign Issues &amp; Relevant Audience(s)</a:t>
            </a:r>
          </a:p>
          <a:p>
            <a:pPr marL="457200" indent="-457200" algn="ctr">
              <a:buFont typeface="+mj-lt"/>
              <a:buAutoNum type="arabicPeriod"/>
            </a:pPr>
            <a:r>
              <a:rPr lang="en-US" sz="2400" dirty="0" smtClean="0"/>
              <a:t>Develop Strategic Survey Questions</a:t>
            </a:r>
          </a:p>
          <a:p>
            <a:pPr marL="457200" indent="-457200" algn="ctr">
              <a:buFont typeface="+mj-lt"/>
              <a:buAutoNum type="arabicPeriod"/>
            </a:pPr>
            <a:endParaRPr lang="en-US" sz="2400" dirty="0" smtClean="0"/>
          </a:p>
        </p:txBody>
      </p:sp>
      <p:sp>
        <p:nvSpPr>
          <p:cNvPr id="13" name="Rectangle 12"/>
          <p:cNvSpPr/>
          <p:nvPr/>
        </p:nvSpPr>
        <p:spPr>
          <a:xfrm>
            <a:off x="3962400" y="4796135"/>
            <a:ext cx="2209800" cy="646331"/>
          </a:xfrm>
          <a:prstGeom prst="rect">
            <a:avLst/>
          </a:prstGeom>
        </p:spPr>
        <p:txBody>
          <a:bodyPr wrap="square">
            <a:spAutoFit/>
          </a:bodyPr>
          <a:lstStyle/>
          <a:p>
            <a:r>
              <a:rPr lang="en-US" sz="3600" dirty="0" err="1" smtClean="0"/>
              <a:t>IdeaMap</a:t>
            </a:r>
            <a:r>
              <a:rPr lang="en-US" sz="2000" baseline="30000" dirty="0" err="1" smtClean="0"/>
              <a:t>TM</a:t>
            </a:r>
            <a:endParaRPr lang="en-US" sz="3600" baseline="30000" dirty="0" smtClean="0"/>
          </a:p>
        </p:txBody>
      </p:sp>
      <p:grpSp>
        <p:nvGrpSpPr>
          <p:cNvPr id="14" name="Group 13"/>
          <p:cNvGrpSpPr/>
          <p:nvPr/>
        </p:nvGrpSpPr>
        <p:grpSpPr>
          <a:xfrm>
            <a:off x="1778000" y="3537857"/>
            <a:ext cx="2184400" cy="1872343"/>
            <a:chOff x="1981200" y="2514600"/>
            <a:chExt cx="5486400" cy="5181600"/>
          </a:xfrm>
        </p:grpSpPr>
        <p:pic>
          <p:nvPicPr>
            <p:cNvPr id="15" name="Picture 14" descr="3d_man_standing2.jpg"/>
            <p:cNvPicPr>
              <a:picLocks noChangeAspect="1"/>
            </p:cNvPicPr>
            <p:nvPr/>
          </p:nvPicPr>
          <p:blipFill>
            <a:blip r:embed="rId3" cstate="print">
              <a:clrChange>
                <a:clrFrom>
                  <a:srgbClr val="FFFFFF"/>
                </a:clrFrom>
                <a:clrTo>
                  <a:srgbClr val="FFFFFF">
                    <a:alpha val="0"/>
                  </a:srgbClr>
                </a:clrTo>
              </a:clrChange>
            </a:blip>
            <a:stretch>
              <a:fillRect/>
            </a:stretch>
          </p:blipFill>
          <p:spPr>
            <a:xfrm>
              <a:off x="3048000" y="2514600"/>
              <a:ext cx="2286000" cy="2286000"/>
            </a:xfrm>
            <a:prstGeom prst="rect">
              <a:avLst/>
            </a:prstGeom>
          </p:spPr>
        </p:pic>
        <p:pic>
          <p:nvPicPr>
            <p:cNvPr id="16" name="Picture 15" descr="3d_man_standing2.jpg"/>
            <p:cNvPicPr>
              <a:picLocks noChangeAspect="1"/>
            </p:cNvPicPr>
            <p:nvPr/>
          </p:nvPicPr>
          <p:blipFill>
            <a:blip r:embed="rId3" cstate="print">
              <a:clrChange>
                <a:clrFrom>
                  <a:srgbClr val="FFFFFF"/>
                </a:clrFrom>
                <a:clrTo>
                  <a:srgbClr val="FFFFFF">
                    <a:alpha val="0"/>
                  </a:srgbClr>
                </a:clrTo>
              </a:clrChange>
            </a:blip>
            <a:stretch>
              <a:fillRect/>
            </a:stretch>
          </p:blipFill>
          <p:spPr>
            <a:xfrm>
              <a:off x="2590800" y="3733800"/>
              <a:ext cx="2286000" cy="2286000"/>
            </a:xfrm>
            <a:prstGeom prst="rect">
              <a:avLst/>
            </a:prstGeom>
          </p:spPr>
        </p:pic>
        <p:pic>
          <p:nvPicPr>
            <p:cNvPr id="17" name="Picture 16" descr="3d_man_standing2.jpg"/>
            <p:cNvPicPr>
              <a:picLocks noChangeAspect="1"/>
            </p:cNvPicPr>
            <p:nvPr/>
          </p:nvPicPr>
          <p:blipFill>
            <a:blip r:embed="rId3" cstate="print">
              <a:clrChange>
                <a:clrFrom>
                  <a:srgbClr val="FFFFFF"/>
                </a:clrFrom>
                <a:clrTo>
                  <a:srgbClr val="FFFFFF">
                    <a:alpha val="0"/>
                  </a:srgbClr>
                </a:clrTo>
              </a:clrChange>
              <a:duotone>
                <a:prstClr val="black"/>
                <a:srgbClr val="C00000">
                  <a:tint val="45000"/>
                  <a:satMod val="400000"/>
                </a:srgbClr>
              </a:duotone>
            </a:blip>
            <a:stretch>
              <a:fillRect/>
            </a:stretch>
          </p:blipFill>
          <p:spPr>
            <a:xfrm flipH="1">
              <a:off x="4648200" y="2895600"/>
              <a:ext cx="2209800" cy="2286000"/>
            </a:xfrm>
            <a:prstGeom prst="rect">
              <a:avLst/>
            </a:prstGeom>
          </p:spPr>
        </p:pic>
        <p:pic>
          <p:nvPicPr>
            <p:cNvPr id="18" name="Picture 17" descr="3d_man_standing2.jpg"/>
            <p:cNvPicPr>
              <a:picLocks noChangeAspect="1"/>
            </p:cNvPicPr>
            <p:nvPr/>
          </p:nvPicPr>
          <p:blipFill>
            <a:blip r:embed="rId3" cstate="print">
              <a:clrChange>
                <a:clrFrom>
                  <a:srgbClr val="FFFFFF"/>
                </a:clrFrom>
                <a:clrTo>
                  <a:srgbClr val="FFFFFF">
                    <a:alpha val="0"/>
                  </a:srgbClr>
                </a:clrTo>
              </a:clrChange>
            </a:blip>
            <a:stretch>
              <a:fillRect/>
            </a:stretch>
          </p:blipFill>
          <p:spPr>
            <a:xfrm flipH="1">
              <a:off x="5181600" y="4495800"/>
              <a:ext cx="2286000" cy="2286000"/>
            </a:xfrm>
            <a:prstGeom prst="rect">
              <a:avLst/>
            </a:prstGeom>
          </p:spPr>
        </p:pic>
        <p:pic>
          <p:nvPicPr>
            <p:cNvPr id="19" name="Picture 18" descr="3d_man_standing2.jpg"/>
            <p:cNvPicPr>
              <a:picLocks noChangeAspect="1"/>
            </p:cNvPicPr>
            <p:nvPr/>
          </p:nvPicPr>
          <p:blipFill>
            <a:blip r:embed="rId3" cstate="print">
              <a:clrChange>
                <a:clrFrom>
                  <a:srgbClr val="FFFFFF"/>
                </a:clrFrom>
                <a:clrTo>
                  <a:srgbClr val="FFFFFF">
                    <a:alpha val="0"/>
                  </a:srgbClr>
                </a:clrTo>
              </a:clrChange>
            </a:blip>
            <a:stretch>
              <a:fillRect/>
            </a:stretch>
          </p:blipFill>
          <p:spPr>
            <a:xfrm>
              <a:off x="3429000" y="3429000"/>
              <a:ext cx="2286000" cy="2286000"/>
            </a:xfrm>
            <a:prstGeom prst="rect">
              <a:avLst/>
            </a:prstGeom>
          </p:spPr>
        </p:pic>
        <p:pic>
          <p:nvPicPr>
            <p:cNvPr id="20" name="Picture 19" descr="3d_man_standing2.jpg"/>
            <p:cNvPicPr>
              <a:picLocks noChangeAspect="1"/>
            </p:cNvPicPr>
            <p:nvPr/>
          </p:nvPicPr>
          <p:blipFill>
            <a:blip r:embed="rId3" cstate="print">
              <a:clrChange>
                <a:clrFrom>
                  <a:srgbClr val="FFFFFF"/>
                </a:clrFrom>
                <a:clrTo>
                  <a:srgbClr val="FFFFFF">
                    <a:alpha val="0"/>
                  </a:srgbClr>
                </a:clrTo>
              </a:clrChange>
            </a:blip>
            <a:stretch>
              <a:fillRect/>
            </a:stretch>
          </p:blipFill>
          <p:spPr>
            <a:xfrm flipH="1">
              <a:off x="1981200" y="4191000"/>
              <a:ext cx="2057400" cy="2286000"/>
            </a:xfrm>
            <a:prstGeom prst="rect">
              <a:avLst/>
            </a:prstGeom>
          </p:spPr>
        </p:pic>
        <p:pic>
          <p:nvPicPr>
            <p:cNvPr id="21" name="Picture 20" descr="3d_man_standing2.jpg"/>
            <p:cNvPicPr>
              <a:picLocks noChangeAspect="1"/>
            </p:cNvPicPr>
            <p:nvPr/>
          </p:nvPicPr>
          <p:blipFill>
            <a:blip r:embed="rId3" cstate="print">
              <a:clrChange>
                <a:clrFrom>
                  <a:srgbClr val="FFFFFF"/>
                </a:clrFrom>
                <a:clrTo>
                  <a:srgbClr val="FFFFFF">
                    <a:alpha val="0"/>
                  </a:srgbClr>
                </a:clrTo>
              </a:clrChange>
            </a:blip>
            <a:stretch>
              <a:fillRect/>
            </a:stretch>
          </p:blipFill>
          <p:spPr>
            <a:xfrm>
              <a:off x="4191000" y="4572000"/>
              <a:ext cx="2286000" cy="2286000"/>
            </a:xfrm>
            <a:prstGeom prst="rect">
              <a:avLst/>
            </a:prstGeom>
          </p:spPr>
        </p:pic>
        <p:pic>
          <p:nvPicPr>
            <p:cNvPr id="22" name="Picture 21" descr="3d_man_standing2.jpg"/>
            <p:cNvPicPr>
              <a:picLocks noChangeAspect="1"/>
            </p:cNvPicPr>
            <p:nvPr/>
          </p:nvPicPr>
          <p:blipFill>
            <a:blip r:embed="rId3" cstate="print">
              <a:clrChange>
                <a:clrFrom>
                  <a:srgbClr val="FFFFFF"/>
                </a:clrFrom>
                <a:clrTo>
                  <a:srgbClr val="FFFFFF">
                    <a:alpha val="0"/>
                  </a:srgbClr>
                </a:clrTo>
              </a:clrChange>
              <a:duotone>
                <a:prstClr val="black"/>
                <a:srgbClr val="0C2D6E">
                  <a:tint val="45000"/>
                  <a:satMod val="400000"/>
                </a:srgbClr>
              </a:duotone>
            </a:blip>
            <a:stretch>
              <a:fillRect/>
            </a:stretch>
          </p:blipFill>
          <p:spPr>
            <a:xfrm>
              <a:off x="2971800" y="5410200"/>
              <a:ext cx="2286000" cy="2286000"/>
            </a:xfrm>
            <a:prstGeom prst="rect">
              <a:avLst/>
            </a:prstGeom>
          </p:spPr>
        </p:pic>
      </p:grpSp>
      <p:sp>
        <p:nvSpPr>
          <p:cNvPr id="24" name="Down Arrow 23"/>
          <p:cNvSpPr/>
          <p:nvPr/>
        </p:nvSpPr>
        <p:spPr bwMode="auto">
          <a:xfrm>
            <a:off x="2590800" y="2912705"/>
            <a:ext cx="457200" cy="440095"/>
          </a:xfrm>
          <a:prstGeom prst="downArrow">
            <a:avLst/>
          </a:prstGeom>
          <a:solidFill>
            <a:srgbClr val="FFBC23"/>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26" name="Rectangle 25"/>
          <p:cNvSpPr/>
          <p:nvPr/>
        </p:nvSpPr>
        <p:spPr>
          <a:xfrm>
            <a:off x="457200" y="4114800"/>
            <a:ext cx="2743200" cy="1200329"/>
          </a:xfrm>
          <a:prstGeom prst="rect">
            <a:avLst/>
          </a:prstGeom>
        </p:spPr>
        <p:txBody>
          <a:bodyPr wrap="square">
            <a:spAutoFit/>
          </a:bodyPr>
          <a:lstStyle/>
          <a:p>
            <a:r>
              <a:rPr lang="en-US" dirty="0" smtClean="0"/>
              <a:t>Voters</a:t>
            </a:r>
            <a:br>
              <a:rPr lang="en-US" dirty="0" smtClean="0"/>
            </a:br>
            <a:r>
              <a:rPr lang="en-US" dirty="0" smtClean="0"/>
              <a:t>Delegates</a:t>
            </a:r>
            <a:br>
              <a:rPr lang="en-US" dirty="0" smtClean="0"/>
            </a:br>
            <a:r>
              <a:rPr lang="en-US" dirty="0" smtClean="0"/>
              <a:t>Press, </a:t>
            </a:r>
            <a:br>
              <a:rPr lang="en-US" dirty="0" smtClean="0"/>
            </a:br>
            <a:r>
              <a:rPr lang="en-US" dirty="0" smtClean="0"/>
              <a:t>any constituency</a:t>
            </a:r>
          </a:p>
        </p:txBody>
      </p:sp>
      <p:sp>
        <p:nvSpPr>
          <p:cNvPr id="28" name="Rectangle 27"/>
          <p:cNvSpPr/>
          <p:nvPr/>
        </p:nvSpPr>
        <p:spPr>
          <a:xfrm>
            <a:off x="3962400" y="5257800"/>
            <a:ext cx="2514600" cy="461665"/>
          </a:xfrm>
          <a:prstGeom prst="rect">
            <a:avLst/>
          </a:prstGeom>
        </p:spPr>
        <p:txBody>
          <a:bodyPr wrap="square">
            <a:spAutoFit/>
          </a:bodyPr>
          <a:lstStyle/>
          <a:p>
            <a:r>
              <a:rPr lang="en-US" sz="2400" dirty="0" smtClean="0"/>
              <a:t>(Online Engine)</a:t>
            </a:r>
          </a:p>
        </p:txBody>
      </p:sp>
      <p:sp>
        <p:nvSpPr>
          <p:cNvPr id="29" name="Rounded Rectangle 28"/>
          <p:cNvSpPr/>
          <p:nvPr/>
        </p:nvSpPr>
        <p:spPr bwMode="auto">
          <a:xfrm>
            <a:off x="609600" y="6553200"/>
            <a:ext cx="5486400" cy="457200"/>
          </a:xfrm>
          <a:prstGeom prst="round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Analyzed Results = Addressable Minds</a:t>
            </a:r>
          </a:p>
        </p:txBody>
      </p:sp>
      <p:pic>
        <p:nvPicPr>
          <p:cNvPr id="36865"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90600" y="7162800"/>
            <a:ext cx="4667250" cy="762000"/>
          </a:xfrm>
          <a:prstGeom prst="rect">
            <a:avLst/>
          </a:prstGeom>
          <a:noFill/>
          <a:ln w="9525">
            <a:noFill/>
            <a:miter lim="800000"/>
            <a:headEnd/>
            <a:tailEnd/>
          </a:ln>
        </p:spPr>
      </p:pic>
      <p:graphicFrame>
        <p:nvGraphicFramePr>
          <p:cNvPr id="31" name="Diagram 30"/>
          <p:cNvGraphicFramePr/>
          <p:nvPr/>
        </p:nvGraphicFramePr>
        <p:xfrm>
          <a:off x="762000" y="3048000"/>
          <a:ext cx="4876800" cy="304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2" name="Down Arrow 31"/>
          <p:cNvSpPr/>
          <p:nvPr/>
        </p:nvSpPr>
        <p:spPr bwMode="auto">
          <a:xfrm>
            <a:off x="2601685" y="5852886"/>
            <a:ext cx="457200" cy="381000"/>
          </a:xfrm>
          <a:prstGeom prst="downArrow">
            <a:avLst/>
          </a:prstGeom>
          <a:solidFill>
            <a:srgbClr val="FFBC23"/>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029200" y="8229600"/>
            <a:ext cx="1219200" cy="457200"/>
          </a:xfrm>
          <a:prstGeom prst="rect">
            <a:avLst/>
          </a:prstGeom>
          <a:solidFill>
            <a:srgbClr val="00B2D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pic>
        <p:nvPicPr>
          <p:cNvPr id="14338" name="Picture 2" descr="http://www.inovum.com/imgs/in_logo.png"/>
          <p:cNvPicPr>
            <a:picLocks noGrp="1" noChangeAspect="1" noChangeArrowheads="1"/>
          </p:cNvPicPr>
          <p:nvPr>
            <p:ph idx="1"/>
          </p:nvPr>
        </p:nvPicPr>
        <p:blipFill>
          <a:blip r:embed="rId2" cstate="print"/>
          <a:srcRect/>
          <a:stretch>
            <a:fillRect/>
          </a:stretch>
        </p:blipFill>
        <p:spPr bwMode="auto">
          <a:xfrm>
            <a:off x="4495800" y="8458200"/>
            <a:ext cx="1924050" cy="363432"/>
          </a:xfrm>
          <a:prstGeom prst="rect">
            <a:avLst/>
          </a:prstGeom>
          <a:noFill/>
        </p:spPr>
      </p:pic>
      <p:grpSp>
        <p:nvGrpSpPr>
          <p:cNvPr id="4" name="Group 3"/>
          <p:cNvGrpSpPr/>
          <p:nvPr/>
        </p:nvGrpSpPr>
        <p:grpSpPr>
          <a:xfrm>
            <a:off x="228600" y="1295400"/>
            <a:ext cx="3803148" cy="1143000"/>
            <a:chOff x="2133600" y="6219825"/>
            <a:chExt cx="4405313" cy="1323975"/>
          </a:xfrm>
        </p:grpSpPr>
        <p:pic>
          <p:nvPicPr>
            <p:cNvPr id="6" name="Picture 2"/>
            <p:cNvPicPr>
              <a:picLocks noChangeAspect="1" noChangeArrowheads="1"/>
            </p:cNvPicPr>
            <p:nvPr/>
          </p:nvPicPr>
          <p:blipFill>
            <a:blip r:embed="rId3" cstate="print"/>
            <a:srcRect/>
            <a:stretch>
              <a:fillRect/>
            </a:stretch>
          </p:blipFill>
          <p:spPr bwMode="auto">
            <a:xfrm>
              <a:off x="2133600" y="6219825"/>
              <a:ext cx="3028950" cy="1323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4" descr="http://www.electkensumsion.com/wp-content/uploads/2012/03/ken-150x150.png"/>
            <p:cNvPicPr>
              <a:picLocks noChangeAspect="1" noChangeArrowheads="1"/>
            </p:cNvPicPr>
            <p:nvPr/>
          </p:nvPicPr>
          <p:blipFill>
            <a:blip r:embed="rId4" cstate="print"/>
            <a:srcRect/>
            <a:stretch>
              <a:fillRect/>
            </a:stretch>
          </p:blipFill>
          <p:spPr bwMode="auto">
            <a:xfrm>
              <a:off x="5257800" y="6219825"/>
              <a:ext cx="1281113" cy="12811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8" name="TextBox 7"/>
          <p:cNvSpPr txBox="1"/>
          <p:nvPr/>
        </p:nvSpPr>
        <p:spPr>
          <a:xfrm>
            <a:off x="304800" y="2971800"/>
            <a:ext cx="6019800" cy="923330"/>
          </a:xfrm>
          <a:prstGeom prst="rect">
            <a:avLst/>
          </a:prstGeom>
          <a:noFill/>
        </p:spPr>
        <p:txBody>
          <a:bodyPr wrap="square" rtlCol="0">
            <a:spAutoFit/>
          </a:bodyPr>
          <a:lstStyle/>
          <a:p>
            <a:r>
              <a:rPr lang="en-US" dirty="0" smtClean="0"/>
              <a:t>This strategic work contains analysis of summary and detail data gathered in a survey of Utah Delegates over the age of 18. The survey was run from April 6th 2012 to April 9th 2012.</a:t>
            </a:r>
            <a:endParaRPr lang="en-US" dirty="0"/>
          </a:p>
        </p:txBody>
      </p:sp>
      <p:pic>
        <p:nvPicPr>
          <p:cNvPr id="9" name="Picture 2" descr="http://www.inovum.com/imgs/in_logo.png"/>
          <p:cNvPicPr>
            <a:picLocks noChangeAspect="1" noChangeArrowheads="1"/>
          </p:cNvPicPr>
          <p:nvPr/>
        </p:nvPicPr>
        <p:blipFill>
          <a:blip r:embed="rId2" cstate="print"/>
          <a:srcRect/>
          <a:stretch>
            <a:fillRect/>
          </a:stretch>
        </p:blipFill>
        <p:spPr bwMode="auto">
          <a:xfrm>
            <a:off x="4495800" y="1676400"/>
            <a:ext cx="1924050" cy="363432"/>
          </a:xfrm>
          <a:prstGeom prst="rect">
            <a:avLst/>
          </a:prstGeom>
          <a:noFill/>
          <a:ln w="9525">
            <a:noFill/>
            <a:miter lim="800000"/>
            <a:headEnd/>
            <a:tailEnd/>
          </a:ln>
          <a:effectLst/>
        </p:spPr>
      </p:pic>
      <p:sp>
        <p:nvSpPr>
          <p:cNvPr id="10" name="TextBox 9"/>
          <p:cNvSpPr txBox="1"/>
          <p:nvPr/>
        </p:nvSpPr>
        <p:spPr>
          <a:xfrm>
            <a:off x="304800" y="4191000"/>
            <a:ext cx="6019800" cy="646331"/>
          </a:xfrm>
          <a:prstGeom prst="rect">
            <a:avLst/>
          </a:prstGeom>
          <a:noFill/>
        </p:spPr>
        <p:txBody>
          <a:bodyPr wrap="square" rtlCol="0">
            <a:spAutoFit/>
          </a:bodyPr>
          <a:lstStyle/>
          <a:p>
            <a:r>
              <a:rPr lang="en-US" dirty="0" smtClean="0"/>
              <a:t>190 delegates responded to the instrument which was emailed directly from the Utah State Republican Party.</a:t>
            </a:r>
            <a:endParaRPr lang="en-US" dirty="0"/>
          </a:p>
        </p:txBody>
      </p:sp>
      <p:sp>
        <p:nvSpPr>
          <p:cNvPr id="11" name="TextBox 10"/>
          <p:cNvSpPr txBox="1"/>
          <p:nvPr/>
        </p:nvSpPr>
        <p:spPr>
          <a:xfrm>
            <a:off x="304800" y="5068669"/>
            <a:ext cx="6019800" cy="923330"/>
          </a:xfrm>
          <a:prstGeom prst="rect">
            <a:avLst/>
          </a:prstGeom>
          <a:noFill/>
        </p:spPr>
        <p:txBody>
          <a:bodyPr wrap="square" rtlCol="0">
            <a:spAutoFit/>
          </a:bodyPr>
          <a:lstStyle/>
          <a:p>
            <a:r>
              <a:rPr lang="en-US" dirty="0" smtClean="0"/>
              <a:t>Objective was to pinpoint which campaign issues when associated with a gubernatorial candidate would resonate with delegates, and which issues were show stoppers. </a:t>
            </a:r>
            <a:endParaRPr lang="en-US" dirty="0"/>
          </a:p>
        </p:txBody>
      </p:sp>
      <p:sp>
        <p:nvSpPr>
          <p:cNvPr id="12" name="TextBox 11"/>
          <p:cNvSpPr txBox="1"/>
          <p:nvPr/>
        </p:nvSpPr>
        <p:spPr>
          <a:xfrm>
            <a:off x="304800" y="6248400"/>
            <a:ext cx="6019800" cy="1200329"/>
          </a:xfrm>
          <a:prstGeom prst="rect">
            <a:avLst/>
          </a:prstGeom>
          <a:noFill/>
        </p:spPr>
        <p:txBody>
          <a:bodyPr wrap="square" rtlCol="0">
            <a:spAutoFit/>
          </a:bodyPr>
          <a:lstStyle/>
          <a:p>
            <a:r>
              <a:rPr lang="en-US" dirty="0" smtClean="0"/>
              <a:t>Addressable Minds revealed actionable mind-sets within the population of delegates; and, more importantly, provided scripting that increased the likelihood that a delegate would support a candidate.</a:t>
            </a:r>
            <a:endParaRPr lang="en-US" dirty="0"/>
          </a:p>
        </p:txBody>
      </p:sp>
    </p:spTree>
  </p:cSld>
  <p:clrMapOvr>
    <a:masterClrMapping/>
  </p:clrMapOvr>
</p:sld>
</file>

<file path=ppt/theme/theme1.xml><?xml version="1.0" encoding="utf-8"?>
<a:theme xmlns:a="http://schemas.openxmlformats.org/drawingml/2006/main" name="_DSFCU_TITLE_BLUE">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_DSFCU_TITLE_BLUE</Template>
  <TotalTime>449</TotalTime>
  <Words>2440</Words>
  <Application>Microsoft Office PowerPoint</Application>
  <PresentationFormat>Letter Paper (8.5x11 in)</PresentationFormat>
  <Paragraphs>715</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_DSFCU_TITLE_BLUE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Desert Schools Federal Credit Union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dastevens</dc:creator>
  <cp:lastModifiedBy>hrm</cp:lastModifiedBy>
  <cp:revision>83</cp:revision>
  <dcterms:created xsi:type="dcterms:W3CDTF">2012-05-30T23:10:49Z</dcterms:created>
  <dcterms:modified xsi:type="dcterms:W3CDTF">2012-12-29T06:51:30Z</dcterms:modified>
</cp:coreProperties>
</file>