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theme/theme2.xml" ContentType="application/vnd.openxmlformats-officedocument.theme+xml"/>
  <Override PartName="/ppt/theme/theme1.xml" ContentType="application/vnd.openxmlformats-officedocument.theme+xml"/>
  <Override PartName="/ppt/media/image26.png" ContentType="image/png"/>
  <Override PartName="/ppt/media/image3.jpeg" ContentType="image/jpeg"/>
  <Override PartName="/ppt/media/image29.png" ContentType="image/png"/>
  <Override PartName="/ppt/media/image30.png" ContentType="image/png"/>
  <Override PartName="/ppt/media/image33.png" ContentType="image/png"/>
  <Override PartName="/ppt/media/image36.png" ContentType="image/png"/>
  <Override PartName="/ppt/media/image5.png" ContentType="image/png"/>
  <Override PartName="/ppt/media/image12.png" ContentType="image/png"/>
  <Override PartName="/ppt/media/image15.png" ContentType="image/png"/>
  <Override PartName="/ppt/media/image18.png" ContentType="image/png"/>
  <Override PartName="/ppt/media/image22.png" ContentType="image/png"/>
  <Override PartName="/ppt/media/image25.png" ContentType="image/png"/>
  <Override PartName="/ppt/media/image28.png" ContentType="image/png"/>
  <Override PartName="/ppt/media/image32.png" ContentType="image/png"/>
  <Override PartName="/ppt/media/image35.png" ContentType="image/png"/>
  <Override PartName="/ppt/media/image4.png" ContentType="image/png"/>
  <Override PartName="/ppt/media/image7.jpeg" ContentType="image/jpeg"/>
  <Override PartName="/ppt/media/image38.png" ContentType="image/png"/>
  <Override PartName="/ppt/media/image11.png" ContentType="image/png"/>
  <Override PartName="/ppt/media/image17.png" ContentType="image/png"/>
  <Override PartName="/ppt/media/image8.jpeg" ContentType="image/jpeg"/>
  <Override PartName="/ppt/media/image21.png" ContentType="image/png"/>
  <Override PartName="/ppt/media/image14.jpeg" ContentType="image/jpeg"/>
  <Override PartName="/ppt/media/image39.jpeg" ContentType="image/jpeg"/>
  <Override PartName="/ppt/media/image24.png" ContentType="image/png"/>
  <Override PartName="/ppt/media/image27.png" ContentType="image/png"/>
  <Override PartName="/ppt/media/image31.png" ContentType="image/png"/>
  <Override PartName="/ppt/media/image34.png" ContentType="image/png"/>
  <Override PartName="/ppt/media/image1.jpeg" ContentType="image/jpeg"/>
  <Override PartName="/ppt/media/image37.png" ContentType="image/png"/>
  <Override PartName="/ppt/media/image10.png" ContentType="image/png"/>
  <Override PartName="/ppt/media/image6.png" ContentType="image/png"/>
  <Override PartName="/ppt/media/image13.png" ContentType="image/png"/>
  <Override PartName="/ppt/media/image9.png" ContentType="image/png"/>
  <Override PartName="/ppt/media/image16.png" ContentType="image/png"/>
  <Override PartName="/ppt/media/image2.jpeg" ContentType="image/jpeg"/>
  <Override PartName="/ppt/media/image19.png" ContentType="image/png"/>
  <Override PartName="/ppt/media/image20.png" ContentType="image/png"/>
  <Override PartName="/ppt/media/image23.png" ContentType="image/png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8.xml" ContentType="application/vnd.openxmlformats-officedocument.presentationml.slide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25.xml" ContentType="application/vnd.openxmlformats-officedocument.presentationml.slide+xml"/>
  <Override PartName="/ppt/slides/_rels/slide33.xml.rels" ContentType="application/vnd.openxmlformats-package.relationships+xml"/>
  <Override PartName="/ppt/slides/_rels/slide24.xml.rels" ContentType="application/vnd.openxmlformats-package.relationships+xml"/>
  <Override PartName="/ppt/slides/_rels/slide16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8.xml.rels" ContentType="application/vnd.openxmlformats-package.relationships+xml"/>
  <Override PartName="/ppt/slides/_rels/slide38.xml.rels" ContentType="application/vnd.openxmlformats-package.relationships+xml"/>
  <Override PartName="/ppt/slides/_rels/slide31.xml.rels" ContentType="application/vnd.openxmlformats-package.relationships+xml"/>
  <Override PartName="/ppt/slides/_rels/slide20.xml.rels" ContentType="application/vnd.openxmlformats-package.relationships+xml"/>
  <Override PartName="/ppt/slides/_rels/slide11.xml.rels" ContentType="application/vnd.openxmlformats-package.relationships+xml"/>
  <Override PartName="/ppt/slides/_rels/slide6.xml.rels" ContentType="application/vnd.openxmlformats-package.relationships+xml"/>
  <Override PartName="/ppt/slides/_rels/slide36.xml.rels" ContentType="application/vnd.openxmlformats-package.relationships+xml"/>
  <Override PartName="/ppt/slides/_rels/slide28.xml.rels" ContentType="application/vnd.openxmlformats-package.relationships+xml"/>
  <Override PartName="/ppt/slides/_rels/slide19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34.xml.rels" ContentType="application/vnd.openxmlformats-package.relationships+xml"/>
  <Override PartName="/ppt/slides/_rels/slide25.xml.rels" ContentType="application/vnd.openxmlformats-package.relationships+xml"/>
  <Override PartName="/ppt/slides/_rels/slide17.xml.rels" ContentType="application/vnd.openxmlformats-package.relationships+xml"/>
  <Override PartName="/ppt/slides/_rels/slide1.xml.rels" ContentType="application/vnd.openxmlformats-package.relationships+xml"/>
  <Override PartName="/ppt/slides/_rels/slide23.xml.rels" ContentType="application/vnd.openxmlformats-package.relationships+xml"/>
  <Override PartName="/ppt/slides/_rels/slide15.xml.rels" ContentType="application/vnd.openxmlformats-package.relationships+xml"/>
  <Override PartName="/ppt/slides/_rels/slide9.xml.rels" ContentType="application/vnd.openxmlformats-package.relationships+xml"/>
  <Override PartName="/ppt/slides/_rels/slide39.xml.rels" ContentType="application/vnd.openxmlformats-package.relationships+xml"/>
  <Override PartName="/ppt/slides/_rels/slide32.xml.rels" ContentType="application/vnd.openxmlformats-package.relationships+xml"/>
  <Override PartName="/ppt/slides/_rels/slide21.xml.rels" ContentType="application/vnd.openxmlformats-package.relationships+xml"/>
  <Override PartName="/ppt/slides/_rels/slide12.xml.rels" ContentType="application/vnd.openxmlformats-package.relationships+xml"/>
  <Override PartName="/ppt/slides/_rels/slide7.xml.rels" ContentType="application/vnd.openxmlformats-package.relationships+xml"/>
  <Override PartName="/ppt/slides/_rels/slide37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10.xml.rels" ContentType="application/vnd.openxmlformats-package.relationships+xml"/>
  <Override PartName="/ppt/slides/_rels/slide5.xml.rels" ContentType="application/vnd.openxmlformats-package.relationships+xml"/>
  <Override PartName="/ppt/slides/_rels/slide35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18.xml.rels" ContentType="application/vnd.openxmlformats-package.relationships+xml"/>
  <Override PartName="/ppt/slides/_rels/slide2.xml.rels" ContentType="application/vnd.openxmlformats-package.relationships+xml"/>
  <Override PartName="/ppt/slides/slide5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32.xml" ContentType="application/vnd.openxmlformats-officedocument.presentationml.slide+xml"/>
  <Override PartName="/ppt/slides/slide35.xml" ContentType="application/vnd.openxmlformats-officedocument.presentationml.slide+xml"/>
  <Override PartName="/ppt/slides/slide38.xml" ContentType="application/vnd.openxmlformats-officedocument.presentationml.slide+xml"/>
  <Override PartName="/ppt/slides/slide11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31.xml" ContentType="application/vnd.openxmlformats-officedocument.presentationml.slide+xml"/>
  <Override PartName="/ppt/slides/slide34.xml" ContentType="application/vnd.openxmlformats-officedocument.presentationml.slide+xml"/>
  <Override PartName="/ppt/slides/slide37.xml" ContentType="application/vnd.openxmlformats-officedocument.presentationml.slide+xml"/>
  <Override PartName="/ppt/slides/slide10.xml" ContentType="application/vnd.openxmlformats-officedocument.presentationml.slide+xml"/>
  <Override PartName="/ppt/slides/slide13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9.xml" ContentType="application/vnd.openxmlformats-officedocument.presentationml.slide+xml"/>
  <Override PartName="/ppt/slides/slide33.xml" ContentType="application/vnd.openxmlformats-officedocument.presentationml.slide+xml"/>
  <Override PartName="/ppt/slides/slide36.xml" ContentType="application/vnd.openxmlformats-officedocument.presentationml.slide+xml"/>
  <Override PartName="/ppt/slides/slide39.xml" ContentType="application/vnd.openxmlformats-officedocument.presentationml.slide+xml"/>
  <Override PartName="/ppt/charts/chart1.xml" ContentType="application/vnd.openxmlformats-officedocument.drawingml.chart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50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
</Relationships>
</file>

<file path=ppt/charts/chart1.xml><?xml version="1.0" encoding="utf-8"?>
<c:chartSpace xmlns:a="http://schemas.openxmlformats.org/drawingml/2006/main" xmlns:c="http://schemas.openxmlformats.org/drawingml/2006/chart" xmlns:r="http://schemas.openxmlformats.org/officeDocument/2006/relationships">
  <c:lang val="en-US"/>
  <c:chart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</c:spPr>
          <c:explosion val="0"/>
        </c:ser>
        <c:firstSliceAng val="0"/>
      </c:pieChart>
      <c:spPr>
        <a:solidFill>
          <a:srgbClr val="ffffff"/>
        </a:solidFill>
      </c:spPr>
    </c:plotArea>
    <c:plotVisOnly val="1"/>
  </c:chart>
  <c:spPr>
    <a:ln w="9360">
      <a:solidFill>
        <a:srgbClr val="878787"/>
      </a:solidFill>
      <a:bevel/>
    </a:ln>
  </c:spPr>
</c:chartSpace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3/22/11</a:t>
            </a:r>
            <a:endParaRPr/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E1A1B111-B171-4161-81E1-51412191314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en-US"/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/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/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/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/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/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/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/>
              <a:t>Eighth Outline Level</a:t>
            </a:r>
            <a:endParaRPr/>
          </a:p>
          <a:p>
            <a:pPr lvl="8">
              <a:buSzPct val="45000"/>
              <a:buFont typeface="StarSymbol"/>
              <a:buChar char=""/>
            </a:pPr>
            <a:r>
              <a:rPr lang="en-US"/>
              <a:t>Ninth Outline Level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Click to edit the title text formatClick to edit Master title style</a:t>
            </a:r>
            <a:endParaRPr/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Click to edit the outline text format</a:t>
            </a:r>
            <a:endParaRPr/>
          </a:p>
          <a:p>
            <a:pPr lvl="1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Second Outline Level</a:t>
            </a:r>
            <a:endParaRPr/>
          </a:p>
          <a:p>
            <a:pPr lvl="2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Third Outline Level</a:t>
            </a:r>
            <a:endParaRPr/>
          </a:p>
          <a:p>
            <a:pPr lvl="3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Fourth Outline Level</a:t>
            </a:r>
            <a:endParaRPr/>
          </a:p>
          <a:p>
            <a:pPr lvl="4">
              <a:buSzPct val="75000"/>
              <a:buFont typeface="StarSymbol"/>
              <a:buChar char="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Fifth Outline Level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Sixth Outline Level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Seventh Outline Level</a:t>
            </a:r>
            <a:endParaRPr/>
          </a:p>
          <a:p>
            <a:pPr lvl="7">
              <a:buSzPct val="45000"/>
              <a:buFont typeface="StarSymbol"/>
              <a:buChar char="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Eighth Outline Level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Ninth Outline LevelClick to edit Master text styles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Second level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Third level</a:t>
            </a:r>
            <a:endParaRPr/>
          </a:p>
          <a:p>
            <a:pPr lvl="2">
              <a:buSzPct val="75000"/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Fourth level</a:t>
            </a:r>
            <a:endParaRPr/>
          </a:p>
          <a:p>
            <a:pPr lvl="3">
              <a:buSzPct val="45000"/>
              <a:buFont typeface="Arial"/>
              <a:buChar char="–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Fifth level</a:t>
            </a:r>
            <a:endParaRPr/>
          </a:p>
        </p:txBody>
      </p:sp>
      <p:sp>
        <p:nvSpPr>
          <p:cNvPr id="7" name="PlaceHolder 3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3/22/11</a:t>
            </a:r>
            <a:endParaRPr/>
          </a:p>
        </p:txBody>
      </p:sp>
      <p:sp>
        <p:nvSpPr>
          <p:cNvPr id="8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  <p:sp>
        <p:nvSpPr>
          <p:cNvPr id="9" name="PlaceHolder 5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A1810101-4191-4121-81A1-E1310151713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51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hyperlink" Target="mailto:mare.d@hotmail.com" TargetMode="External"/><Relationship Id="rId3" Type="http://schemas.openxmlformats.org/officeDocument/2006/relationships/hyperlink" Target="mailto:tisma.etf@gmail.com" TargetMode="External"/><Relationship Id="rId4" Type="http://schemas.openxmlformats.org/officeDocument/2006/relationships/hyperlink" Target="mailto:vm@etf.rs" TargetMode="External"/><Relationship Id="rId5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hyperlink" Target="https://mysite.stonybrook.edu/sites/malang/ITTech/PageResources/Forms/DispForm.aspx?ID=6" TargetMode="External"/><Relationship Id="rId3" Type="http://schemas.openxmlformats.org/officeDocument/2006/relationships/image" Target="../media/image14.jpeg"/><Relationship Id="rId4" Type="http://schemas.openxmlformats.org/officeDocument/2006/relationships/hyperlink" Target="http://www.google.com/imgres?imgurl=http://blog.bcow.iki.fi/my_creed/sol-figure08-virtual-server-diagram.jpg&amp;imgrefurl=http://blog.bcow.iki.fi/my_creed/internet/&amp;usg=__v74umlqHyH_gUqE-9w-38baHwrE=&amp;h=254&amp;w=400&amp;sz=20&amp;hl=en&amp;start=43&amp;zoom=1&amp;tbnid=mgf_SrWGgL9Rd" TargetMode="External"/><Relationship Id="rId5" Type="http://schemas.openxmlformats.org/officeDocument/2006/relationships/slideLayout" Target="../slideLayouts/slideLayout2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22" Type="http://schemas.openxmlformats.org/officeDocument/2006/relationships/image" Target="../media/image36.png"/><Relationship Id="rId23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hyperlink" Target="http://www.mogulus.com/" TargetMode="External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2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hyperlink" Target="http://www.animoto.com/" TargetMode="External"/><Relationship Id="rId2" Type="http://schemas.openxmlformats.org/officeDocument/2006/relationships/slideLayout" Target="../slideLayouts/slideLayout2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hyperlink" Target="http://timesmachine.nytimes.com/" TargetMode="External"/><Relationship Id="rId3" Type="http://schemas.openxmlformats.org/officeDocument/2006/relationships/slideLayout" Target="../slideLayouts/slideLayout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hyperlink" Target="http://www.wikipedia.org/" TargetMode="External"/><Relationship Id="rId2" Type="http://schemas.openxmlformats.org/officeDocument/2006/relationships/hyperlink" Target="http://www.wikipedia.org/" TargetMode="External"/><Relationship Id="rId3" Type="http://schemas.openxmlformats.org/officeDocument/2006/relationships/hyperlink" Target="http://www.wikipedia.org/" TargetMode="External"/><Relationship Id="rId4" Type="http://schemas.openxmlformats.org/officeDocument/2006/relationships/hyperlink" Target="http://www.oracle.com/" TargetMode="External"/><Relationship Id="rId5" Type="http://schemas.openxmlformats.org/officeDocument/2006/relationships/hyperlink" Target="http://www.oracle.com/" TargetMode="External"/><Relationship Id="rId6" Type="http://schemas.openxmlformats.org/officeDocument/2006/relationships/hyperlink" Target="http://www.oracle.com/" TargetMode="External"/><Relationship Id="rId7" Type="http://schemas.openxmlformats.org/officeDocument/2006/relationships/hyperlink" Target="http://www.juniper.net/" TargetMode="External"/><Relationship Id="rId8" Type="http://schemas.openxmlformats.org/officeDocument/2006/relationships/hyperlink" Target="http://www.juniper.net/" TargetMode="External"/><Relationship Id="rId9" Type="http://schemas.openxmlformats.org/officeDocument/2006/relationships/hyperlink" Target="http://www.juniper.net/" TargetMode="External"/><Relationship Id="rId10" Type="http://schemas.openxmlformats.org/officeDocument/2006/relationships/hyperlink" Target="http://www.aristanetworks.com/" TargetMode="External"/><Relationship Id="rId11" Type="http://schemas.openxmlformats.org/officeDocument/2006/relationships/hyperlink" Target="http://www.aristanetworks.com/" TargetMode="External"/><Relationship Id="rId12" Type="http://schemas.openxmlformats.org/officeDocument/2006/relationships/hyperlink" Target="http://www.aristanetworks.com/" TargetMode="External"/><Relationship Id="rId13" Type="http://schemas.openxmlformats.org/officeDocument/2006/relationships/slideLayout" Target="../slideLayouts/slideLayout2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39.jpe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image" Target="../media/image6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1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Shape 1"/>
          <p:cNvSpPr txBox="1"/>
          <p:nvPr/>
        </p:nvSpPr>
        <p:spPr>
          <a:xfrm>
            <a:off x="685800" y="1744560"/>
            <a:ext cx="7772040" cy="19000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800">
                <a:solidFill>
                  <a:srgbClr val="000000"/>
                </a:solidFill>
                <a:latin typeface="Calibri"/>
              </a:rPr>
              <a:t>Cloud Computing</a:t>
            </a:r>
            <a:endParaRPr/>
          </a:p>
        </p:txBody>
      </p:sp>
      <p:sp>
        <p:nvSpPr>
          <p:cNvPr id="11" name="TextShape 2"/>
          <p:cNvSpPr txBox="1"/>
          <p:nvPr/>
        </p:nvSpPr>
        <p:spPr>
          <a:xfrm>
            <a:off x="5292000" y="4005000"/>
            <a:ext cx="3056040" cy="18000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2000">
                <a:solidFill>
                  <a:srgbClr val="000000"/>
                </a:solidFill>
              </a:rPr>
              <a:t>Marko Dobromirović </a:t>
            </a:r>
            <a:r>
              <a:rPr lang="en-US">
                <a:solidFill>
                  <a:srgbClr val="8b8b8b"/>
                </a:solidFill>
                <a:hlinkClick r:id="rId2"/>
              </a:rPr>
              <a:t>mare.d@hotmail.com</a:t>
            </a:r>
            <a:endParaRPr/>
          </a:p>
          <a:p>
            <a:endParaRPr/>
          </a:p>
          <a:p>
            <a:pPr algn="ctr"/>
            <a:r>
              <a:rPr lang="en-US" sz="2000">
                <a:solidFill>
                  <a:srgbClr val="000000"/>
                </a:solidFill>
              </a:rPr>
              <a:t>Miroslav Tišma </a:t>
            </a:r>
            <a:r>
              <a:rPr lang="en-US">
                <a:solidFill>
                  <a:srgbClr val="8b8b8b"/>
                </a:solidFill>
                <a:hlinkClick r:id="rId3"/>
              </a:rPr>
              <a:t>tisma.etf@gmail.com</a:t>
            </a:r>
            <a:endParaRPr/>
          </a:p>
          <a:p>
            <a:endParaRPr/>
          </a:p>
        </p:txBody>
      </p:sp>
      <p:sp>
        <p:nvSpPr>
          <p:cNvPr id="12" name="CustomShape 3"/>
          <p:cNvSpPr/>
          <p:nvPr/>
        </p:nvSpPr>
        <p:spPr>
          <a:xfrm>
            <a:off x="1475640" y="4000680"/>
            <a:ext cx="3024720" cy="12488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2000">
                <a:solidFill>
                  <a:srgbClr val="000000"/>
                </a:solidFill>
                <a:latin typeface="Calibri"/>
              </a:rPr>
              <a:t>Prof.dr Veljko Milutinović</a:t>
            </a:r>
            <a:endParaRPr/>
          </a:p>
          <a:p>
            <a:pPr algn="ctr"/>
            <a:r>
              <a:rPr lang="en-US">
                <a:solidFill>
                  <a:srgbClr val="000000"/>
                </a:solidFill>
                <a:latin typeface="Calibri"/>
                <a:hlinkClick r:id="rId4"/>
              </a:rPr>
              <a:t>vm@etf.rs</a:t>
            </a:r>
            <a:endParaRPr/>
          </a:p>
          <a:p>
            <a:endParaRPr/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Shape 1"/>
          <p:cNvSpPr txBox="1"/>
          <p:nvPr/>
        </p:nvSpPr>
        <p:spPr>
          <a:xfrm>
            <a:off x="-995040" y="124920"/>
            <a:ext cx="8229240" cy="791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Service Models</a:t>
            </a:r>
            <a:endParaRPr/>
          </a:p>
        </p:txBody>
      </p:sp>
      <p:graphicFrame>
        <p:nvGraphicFramePr>
          <p:cNvPr id="69" name="Chart 4"/>
          <p:cNvGraphicFramePr/>
          <p:nvPr/>
        </p:nvGraphicFramePr>
        <p:xfrm>
          <a:off x="1600200" y="1325520"/>
          <a:ext cx="6171840" cy="396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descr="" id="70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2666880" y="1307880"/>
            <a:ext cx="4056120" cy="3979800"/>
          </a:xfrm>
          <a:prstGeom prst="rect">
            <a:avLst/>
          </a:prstGeom>
        </p:spPr>
      </p:pic>
      <p:pic>
        <p:nvPicPr>
          <p:cNvPr descr="" id="71" name="Content Placeholder 18"/>
          <p:cNvPicPr/>
          <p:nvPr/>
        </p:nvPicPr>
        <p:blipFill>
          <a:blip r:embed="rId3"/>
          <a:stretch>
            <a:fillRect/>
          </a:stretch>
        </p:blipFill>
        <p:spPr>
          <a:xfrm>
            <a:off x="3780000" y="4437000"/>
            <a:ext cx="3993480" cy="3069360"/>
          </a:xfrm>
          <a:prstGeom prst="rect">
            <a:avLst/>
          </a:prstGeom>
        </p:spPr>
      </p:pic>
      <p:pic>
        <p:nvPicPr>
          <p:cNvPr descr="" id="72" name="Content Placeholder 18"/>
          <p:cNvPicPr/>
          <p:nvPr/>
        </p:nvPicPr>
        <p:blipFill>
          <a:blip r:embed="rId4"/>
          <a:stretch>
            <a:fillRect/>
          </a:stretch>
        </p:blipFill>
        <p:spPr>
          <a:xfrm>
            <a:off x="-557640" y="1523880"/>
            <a:ext cx="3761280" cy="2696760"/>
          </a:xfrm>
          <a:prstGeom prst="rect">
            <a:avLst/>
          </a:prstGeom>
        </p:spPr>
      </p:pic>
      <p:pic>
        <p:nvPicPr>
          <p:cNvPr descr="" id="73" name="Content Placeholder 18"/>
          <p:cNvPicPr/>
          <p:nvPr/>
        </p:nvPicPr>
        <p:blipFill>
          <a:blip r:embed="rId5"/>
          <a:stretch>
            <a:fillRect/>
          </a:stretch>
        </p:blipFill>
        <p:spPr>
          <a:xfrm>
            <a:off x="5220000" y="-171360"/>
            <a:ext cx="3660840" cy="2468160"/>
          </a:xfrm>
          <a:prstGeom prst="rect">
            <a:avLst/>
          </a:prstGeom>
        </p:spPr>
      </p:pic>
      <p:sp>
        <p:nvSpPr>
          <p:cNvPr id="74" name="CustomShape 2"/>
          <p:cNvSpPr/>
          <p:nvPr/>
        </p:nvSpPr>
        <p:spPr>
          <a:xfrm>
            <a:off x="107640" y="1845000"/>
            <a:ext cx="2819160" cy="213084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400">
                <a:solidFill>
                  <a:srgbClr val="000000"/>
                </a:solidFill>
                <a:latin typeface="Calibri"/>
              </a:rPr>
              <a:t>            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IaaS</a:t>
            </a:r>
            <a:endParaRPr/>
          </a:p>
          <a:p>
            <a:r>
              <a:rPr lang="en-US" sz="1600">
                <a:solidFill>
                  <a:srgbClr val="000000"/>
                </a:solidFill>
                <a:latin typeface="Calibri"/>
              </a:rPr>
              <a:t>(Infrastructure as a Service)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CPU, servers, memory, networks, storage, system software, etc. are delivered as a service</a:t>
            </a:r>
            <a:endParaRPr/>
          </a:p>
          <a:p>
            <a:endParaRPr/>
          </a:p>
        </p:txBody>
      </p:sp>
      <p:sp>
        <p:nvSpPr>
          <p:cNvPr id="75" name="CustomShape 3"/>
          <p:cNvSpPr/>
          <p:nvPr/>
        </p:nvSpPr>
        <p:spPr>
          <a:xfrm>
            <a:off x="5940000" y="260640"/>
            <a:ext cx="2304000" cy="158256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>
                <a:solidFill>
                  <a:srgbClr val="000000"/>
                </a:solidFill>
                <a:latin typeface="Calibri"/>
              </a:rPr>
              <a:t>              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SaaS </a:t>
            </a:r>
            <a:endParaRPr/>
          </a:p>
          <a:p>
            <a:r>
              <a:rPr lang="en-US" sz="1600">
                <a:solidFill>
                  <a:srgbClr val="000000"/>
                </a:solidFill>
                <a:latin typeface="Calibri"/>
              </a:rPr>
              <a:t>(Software as a Service)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Vendor software is delivered  as a service</a:t>
            </a:r>
            <a:endParaRPr/>
          </a:p>
          <a:p>
            <a:endParaRPr/>
          </a:p>
        </p:txBody>
      </p:sp>
      <p:sp>
        <p:nvSpPr>
          <p:cNvPr id="76" name="CustomShape 4"/>
          <p:cNvSpPr/>
          <p:nvPr/>
        </p:nvSpPr>
        <p:spPr>
          <a:xfrm>
            <a:off x="4572000" y="4869000"/>
            <a:ext cx="2799720" cy="225252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2400">
                <a:solidFill>
                  <a:srgbClr val="000000"/>
                </a:solidFill>
                <a:latin typeface="Calibri"/>
              </a:rPr>
              <a:t>         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PaaS</a:t>
            </a:r>
            <a:endParaRPr/>
          </a:p>
          <a:p>
            <a:r>
              <a:rPr lang="en-US" sz="1600">
                <a:solidFill>
                  <a:srgbClr val="000000"/>
                </a:solidFill>
                <a:latin typeface="Calibri"/>
              </a:rPr>
              <a:t>(Platform as a Service)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lang="en-US">
                <a:solidFill>
                  <a:srgbClr val="000000"/>
                </a:solidFill>
                <a:latin typeface="Calibri"/>
              </a:rPr>
              <a:t>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Provides virtualized servers for app running and developing – no maintenance of operating systems, server hardware, load balance or computing capacity</a:t>
            </a:r>
            <a:endParaRPr/>
          </a:p>
        </p:txBody>
      </p:sp>
      <p:sp>
        <p:nvSpPr>
          <p:cNvPr id="77" name="CustomShape 5"/>
          <p:cNvSpPr/>
          <p:nvPr/>
        </p:nvSpPr>
        <p:spPr>
          <a:xfrm>
            <a:off x="3886200" y="2468520"/>
            <a:ext cx="1676160" cy="1676160"/>
          </a:xfrm>
          <a:prstGeom prst="ellipse">
            <a:avLst/>
          </a:prstGeom>
          <a:solidFill>
            <a:srgbClr val="dce6f2"/>
          </a:solidFill>
          <a:ln w="25560">
            <a:solidFill>
              <a:srgbClr val="ffffff"/>
            </a:solidFill>
            <a:round/>
          </a:ln>
        </p:spPr>
        <p:txBody>
          <a:bodyPr anchor="ctr" bIns="45000" lIns="90000" rIns="90000" tIns="45000"/>
          <a:p>
            <a:pPr algn="ctr"/>
            <a:r>
              <a:rPr lang="en-US" sz="2000">
                <a:solidFill>
                  <a:srgbClr val="000000"/>
                </a:solidFill>
                <a:latin typeface="Calibri"/>
              </a:rPr>
              <a:t>Service</a:t>
            </a:r>
            <a:endParaRPr/>
          </a:p>
          <a:p>
            <a:pPr algn="ctr"/>
            <a:r>
              <a:rPr lang="en-US" sz="2000">
                <a:solidFill>
                  <a:srgbClr val="000000"/>
                </a:solidFill>
                <a:latin typeface="Calibri"/>
              </a:rPr>
              <a:t>Models</a:t>
            </a:r>
            <a:endParaRPr/>
          </a:p>
        </p:txBody>
      </p:sp>
      <p:sp>
        <p:nvSpPr>
          <p:cNvPr id="78" name="TextShape 6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013191D1-D121-4151-A1F1-11B18191419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79" name="TextShape 7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174" nodeType="tmRoot" restart="never">
          <p:childTnLst>
            <p:seq>
              <p:cTn dur="indefinite" id="175" nodeType="mainSeq">
                <p:childTnLst>
                  <p:par>
                    <p:cTn fill="hold" id="176">
                      <p:stCondLst>
                        <p:cond delay="indefinite"/>
                      </p:stCondLst>
                      <p:childTnLst>
                        <p:par>
                          <p:cTn fill="hold" id="177">
                            <p:stCondLst>
                              <p:cond delay="0"/>
                            </p:stCondLst>
                            <p:childTnLst>
                              <p:par>
                                <p:cTn fill="hold" id="178" nodeType="clickEffect" presetClass="entr" presetID="4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8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81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8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83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185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186"/>
                                        <p:tgtEl>
                                          <p:spTgt spid="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187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8">
                      <p:stCondLst>
                        <p:cond delay="indefinite"/>
                      </p:stCondLst>
                      <p:childTnLst>
                        <p:par>
                          <p:cTn fill="hold" id="189">
                            <p:stCondLst>
                              <p:cond delay="0"/>
                            </p:stCondLst>
                            <p:childTnLst>
                              <p:par>
                                <p:cTn fill="hold" id="190" nodeType="clickEffect" presetClass="emph" presetID="8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191">
                            <p:stCondLst>
                              <p:cond delay="1000"/>
                            </p:stCondLst>
                            <p:childTnLst>
                              <p:par>
                                <p:cTn fill="hold" id="192" nodeType="after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194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195"/>
                                        <p:tgtEl>
                                          <p:spTgt spid="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196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97" nodeType="withEffect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dur="500" fill="freeze" id="198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9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0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2000" fill="freeze" id="20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02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03" nodeType="with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dur="500" fill="freeze" id="205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06">
                      <p:stCondLst>
                        <p:cond delay="indefinite"/>
                      </p:stCondLst>
                      <p:childTnLst>
                        <p:par>
                          <p:cTn fill="hold" id="207">
                            <p:stCondLst>
                              <p:cond delay="0"/>
                            </p:stCondLst>
                            <p:childTnLst>
                              <p:par>
                                <p:cTn fill="hold" id="208" nodeType="clickEffect" presetClass="emph" presetID="8">
                                  <p:stCondLst>
                                    <p:cond delay="0"/>
                                  </p:stCondLst>
                                  <p:childTnLst/>
                                </p:cTn>
                              </p:par>
                            </p:childTnLst>
                          </p:cTn>
                        </p:par>
                        <p:par>
                          <p:cTn fill="hold" id="209">
                            <p:stCondLst>
                              <p:cond delay="1000"/>
                            </p:stCondLst>
                            <p:childTnLst>
                              <p:par>
                                <p:cTn fill="hold" id="210" nodeType="after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12"/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13"/>
                                        <p:tgtEl>
                                          <p:spTgt spid="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14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5" nodeType="withEffect" presetClass="entr" presetID="55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17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18"/>
                                        <p:tgtEl>
                                          <p:spTgt spid="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219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20" nodeType="withEffect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2000" fill="freeze" id="221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2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23" nodeType="withEffect" presetClass="exit" presetID="9">
                                  <p:stCondLst>
                                    <p:cond delay="0"/>
                                  </p:stCondLst>
                                  <p:childTnLst>
                                    <p:animEffect filter="dissolve" transition="in">
                                      <p:cBhvr additive="repl">
                                        <p:cTn dur="500" fill="freeze" id="224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2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SaaS 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4400">
                <a:solidFill>
                  <a:srgbClr val="000000"/>
                </a:solidFill>
                <a:latin typeface="Calibri"/>
              </a:rPr>
              <a:t>(Software as a Service)</a:t>
            </a:r>
            <a:endParaRPr/>
          </a:p>
        </p:txBody>
      </p:sp>
      <p:sp>
        <p:nvSpPr>
          <p:cNvPr id="8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Applications (word processor, CRM, etc.)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or application services (schedule, calendar, etc.)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execute in the “cloud” using the interconnectivity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of the internet to propagate data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Custom services are combined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with 3rd party commercial services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via orchestration (SOA) to create new applications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Requires investment to build an enabling layer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with governance, security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and data management functionality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May require integration with back-office systems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Pay-as-you-go model</a:t>
            </a:r>
            <a:endParaRPr/>
          </a:p>
        </p:txBody>
      </p:sp>
      <p:sp>
        <p:nvSpPr>
          <p:cNvPr id="82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514181A1-2151-4171-8141-F1A1D141D12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83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226" nodeType="tmRoot" restart="never">
          <p:childTnLst>
            <p:seq>
              <p:cTn id="227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/>
          <p:cNvSpPr/>
          <p:nvPr/>
        </p:nvSpPr>
        <p:spPr>
          <a:xfrm>
            <a:off x="179640" y="188640"/>
            <a:ext cx="8805600" cy="1151640"/>
          </a:xfrm>
          <a:prstGeom prst="rect">
            <a:avLst/>
          </a:prstGeom>
        </p:spPr>
        <p:txBody>
          <a:bodyPr anchor="ctr"/>
          <a:p>
            <a:pPr algn="ctr">
              <a:lnSpc>
                <a:spcPct val="100000"/>
              </a:lnSpc>
            </a:pPr>
            <a:r>
              <a:rPr lang="en-US" sz="4400">
                <a:solidFill>
                  <a:srgbClr val="000000"/>
                </a:solidFill>
                <a:latin typeface="Calibri"/>
              </a:rPr>
              <a:t>What are the benefits &amp; challenges of SaaS?</a:t>
            </a:r>
            <a:endParaRPr/>
          </a:p>
        </p:txBody>
      </p:sp>
      <p:sp>
        <p:nvSpPr>
          <p:cNvPr id="85" name="CustomShape 2"/>
          <p:cNvSpPr/>
          <p:nvPr/>
        </p:nvSpPr>
        <p:spPr>
          <a:xfrm>
            <a:off x="279360" y="1753200"/>
            <a:ext cx="4066920" cy="3917520"/>
          </a:xfrm>
          <a:prstGeom prst="rect">
            <a:avLst/>
          </a:prstGeom>
          <a:solidFill>
            <a:srgbClr val="4bacc6"/>
          </a:solidFill>
          <a:ln w="25560">
            <a:solidFill>
              <a:srgbClr val="377f92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en-US" sz="2000" u="sng">
                <a:solidFill>
                  <a:srgbClr val="ffffff"/>
                </a:solidFill>
                <a:latin typeface="Calibri"/>
              </a:rPr>
              <a:t>Benefits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Speed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Reduced up-front cost, potential for reduced lifetime cost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Transfer of some/all support obligations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Elimination of licensing risk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Elimination of version compatibility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ffffff"/>
                </a:solidFill>
                <a:latin typeface="Calibri"/>
              </a:rPr>
              <a:t>Reduced hardware footprint</a:t>
            </a:r>
            <a:endParaRPr/>
          </a:p>
        </p:txBody>
      </p:sp>
      <p:sp>
        <p:nvSpPr>
          <p:cNvPr id="86" name="CustomShape 3"/>
          <p:cNvSpPr/>
          <p:nvPr/>
        </p:nvSpPr>
        <p:spPr>
          <a:xfrm>
            <a:off x="4883400" y="1767600"/>
            <a:ext cx="3984120" cy="3893400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2000" u="sng">
                <a:solidFill>
                  <a:srgbClr val="000000"/>
                </a:solidFill>
                <a:latin typeface="Calibri"/>
              </a:rPr>
              <a:t>Challenges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Extension of the security model to the provider (data privacy and ownership)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Governance and billing management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Synchronization of client and vendor migrations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Integrated end-user support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Scalability</a:t>
            </a:r>
            <a:endParaRPr/>
          </a:p>
        </p:txBody>
      </p:sp>
      <p:sp>
        <p:nvSpPr>
          <p:cNvPr id="87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5131D1B1-81F1-4181-B1E1-31D1F1B1A1E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88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228" nodeType="tmRoot" restart="never">
          <p:childTnLst>
            <p:seq>
              <p:cTn dur="indefinite" id="229" nodeType="mainSeq">
                <p:childTnLst>
                  <p:par>
                    <p:cTn fill="hold" id="230">
                      <p:stCondLst>
                        <p:cond delay="indefinite"/>
                      </p:stCondLst>
                      <p:childTnLst>
                        <p:par>
                          <p:cTn fill="hold" id="231">
                            <p:stCondLst>
                              <p:cond delay="0"/>
                            </p:stCondLst>
                            <p:childTnLst>
                              <p:par>
                                <p:cTn fill="hold" id="232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34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35"/>
                                        <p:tgtEl>
                                          <p:spTgt spid="8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36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7">
                      <p:stCondLst>
                        <p:cond delay="indefinite"/>
                      </p:stCondLst>
                      <p:childTnLst>
                        <p:par>
                          <p:cTn fill="hold" id="238">
                            <p:stCondLst>
                              <p:cond delay="0"/>
                            </p:stCondLst>
                            <p:childTnLst>
                              <p:par>
                                <p:cTn fill="hold" id="239" nodeType="clickEffect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dur="500" fill="freeze" id="241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467640" y="11664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PaaS (Platform as a Service)</a:t>
            </a:r>
            <a:endParaRPr/>
          </a:p>
        </p:txBody>
      </p:sp>
      <p:sp>
        <p:nvSpPr>
          <p:cNvPr id="90" name="CustomShape 2"/>
          <p:cNvSpPr/>
          <p:nvPr/>
        </p:nvSpPr>
        <p:spPr>
          <a:xfrm>
            <a:off x="160200" y="1409760"/>
            <a:ext cx="8821440" cy="38066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Applications are built in the “cloud” on the platform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using a variety of technologies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Simplifies orchestration of cloud services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Development, testing, and production environments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(servers, storage, bandwidth, etc.) are billed monthly like hosting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Pay-as-you-go model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Environments scale up &amp; down at the click of a button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Concerns include code &amp; data privacy, security and scalability</a:t>
            </a:r>
            <a:endParaRPr/>
          </a:p>
        </p:txBody>
      </p:sp>
      <p:sp>
        <p:nvSpPr>
          <p:cNvPr id="91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01B1E1D1-5141-4171-9171-81F1E10101A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92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242" nodeType="tmRoot" restart="never">
          <p:childTnLst>
            <p:seq>
              <p:cTn id="243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467640" y="11664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What are the benefits &amp; challenges of PaaS?</a:t>
            </a:r>
            <a:endParaRPr/>
          </a:p>
        </p:txBody>
      </p:sp>
      <p:sp>
        <p:nvSpPr>
          <p:cNvPr id="94" name="CustomShape 2"/>
          <p:cNvSpPr/>
          <p:nvPr/>
        </p:nvSpPr>
        <p:spPr>
          <a:xfrm>
            <a:off x="225360" y="1362240"/>
            <a:ext cx="4084200" cy="3906360"/>
          </a:xfrm>
          <a:prstGeom prst="rect">
            <a:avLst/>
          </a:prstGeom>
          <a:solidFill>
            <a:srgbClr val="4bacc6"/>
          </a:solidFill>
          <a:ln w="25560">
            <a:solidFill>
              <a:srgbClr val="377f92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en-US" u="sng">
                <a:solidFill>
                  <a:srgbClr val="ffffff"/>
                </a:solidFill>
                <a:latin typeface="Calibri"/>
              </a:rPr>
              <a:t>Benefits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Calibri"/>
              </a:rPr>
              <a:t>Pay-as-you-go for development, test, and production environments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Calibri"/>
              </a:rPr>
              <a:t>Enables developers </a:t>
            </a:r>
            <a:r>
              <a:rPr lang="en-US">
                <a:solidFill>
                  <a:srgbClr val="ffffff"/>
                </a:solidFill>
                <a:latin typeface="Calibri"/>
              </a:rPr>
              <a:t>
</a:t>
            </a:r>
            <a:r>
              <a:rPr lang="en-US">
                <a:solidFill>
                  <a:srgbClr val="ffffff"/>
                </a:solidFill>
                <a:latin typeface="Calibri"/>
              </a:rPr>
              <a:t>to focus on application code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Calibri"/>
              </a:rPr>
              <a:t>Instant global platform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Calibri"/>
              </a:rPr>
              <a:t>Elimination of H/W dependencies and capacity concerns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Calibri"/>
              </a:rPr>
              <a:t>Inherent scalability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>
                <a:solidFill>
                  <a:srgbClr val="ffffff"/>
                </a:solidFill>
                <a:latin typeface="Calibri"/>
              </a:rPr>
              <a:t>Simplified deployment model</a:t>
            </a:r>
            <a:endParaRPr/>
          </a:p>
        </p:txBody>
      </p:sp>
      <p:sp>
        <p:nvSpPr>
          <p:cNvPr id="95" name="CustomShape 3"/>
          <p:cNvSpPr/>
          <p:nvPr/>
        </p:nvSpPr>
        <p:spPr>
          <a:xfrm>
            <a:off x="4826160" y="1362240"/>
            <a:ext cx="4096800" cy="3866760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2000" u="sng">
                <a:solidFill>
                  <a:srgbClr val="000000"/>
                </a:solidFill>
                <a:latin typeface="Calibri"/>
              </a:rPr>
              <a:t>Challenges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Governance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Tie-in to the vendor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Extension of the security model to the provider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Connectivity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Reliance on 3rd party SLA’s</a:t>
            </a:r>
            <a:endParaRPr/>
          </a:p>
          <a:p>
            <a:endParaRPr/>
          </a:p>
        </p:txBody>
      </p:sp>
      <p:sp>
        <p:nvSpPr>
          <p:cNvPr id="96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61E18171-21F1-4181-8131-F1211191011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97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244" nodeType="tmRoot" restart="never">
          <p:childTnLst>
            <p:seq>
              <p:cTn dur="indefinite" id="245" nodeType="mainSeq">
                <p:childTnLst>
                  <p:par>
                    <p:cTn fill="hold" id="246">
                      <p:stCondLst>
                        <p:cond delay="indefinite"/>
                      </p:stCondLst>
                      <p:childTnLst>
                        <p:par>
                          <p:cTn fill="hold" id="247">
                            <p:stCondLst>
                              <p:cond delay="0"/>
                            </p:stCondLst>
                            <p:childTnLst>
                              <p:par>
                                <p:cTn fill="hold" id="248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50"/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51"/>
                                        <p:tgtEl>
                                          <p:spTgt spid="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52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3">
                      <p:stCondLst>
                        <p:cond delay="indefinite"/>
                      </p:stCondLst>
                      <p:childTnLst>
                        <p:par>
                          <p:cTn fill="hold" id="254">
                            <p:stCondLst>
                              <p:cond delay="0"/>
                            </p:stCondLst>
                            <p:childTnLst>
                              <p:par>
                                <p:cTn fill="hold" id="255" nodeType="clickEffect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dur="500" fill="freeze" id="257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Shape 1"/>
          <p:cNvSpPr txBox="1"/>
          <p:nvPr/>
        </p:nvSpPr>
        <p:spPr>
          <a:xfrm>
            <a:off x="467640" y="116640"/>
            <a:ext cx="8229240" cy="10260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(IaaS) Infrastructure as a Service</a:t>
            </a:r>
            <a:endParaRPr/>
          </a:p>
        </p:txBody>
      </p:sp>
      <p:sp>
        <p:nvSpPr>
          <p:cNvPr id="99" name="CustomShape 2"/>
          <p:cNvSpPr/>
          <p:nvPr/>
        </p:nvSpPr>
        <p:spPr>
          <a:xfrm>
            <a:off x="160200" y="1409760"/>
            <a:ext cx="8821440" cy="41540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Compute resources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(processors, memory, storage, bandwidth, etc.)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are provided in an as-needed, pay-as-you-go model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Able to provide from single server up to entire data centers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Creates new opportunities such as Cloud bursting: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shifting usage spike traffic to alternate resources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Infrastructure scales up and down quickly to meet demand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Calibri"/>
              </a:rPr>
              <a:t>Built on a utility computing architecture 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to host a SOA application layer</a:t>
            </a:r>
            <a:endParaRPr/>
          </a:p>
        </p:txBody>
      </p:sp>
      <p:sp>
        <p:nvSpPr>
          <p:cNvPr id="100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F1B11151-D1A1-4151-9131-E16161A1A13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101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258" nodeType="tmRoot" restart="never">
          <p:childTnLst>
            <p:seq>
              <p:cTn id="259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Shape 1"/>
          <p:cNvSpPr txBox="1"/>
          <p:nvPr/>
        </p:nvSpPr>
        <p:spPr>
          <a:xfrm>
            <a:off x="467640" y="116640"/>
            <a:ext cx="8229240" cy="10260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What are the benefits &amp; challenges IaaS?</a:t>
            </a:r>
            <a:endParaRPr/>
          </a:p>
        </p:txBody>
      </p:sp>
      <p:sp>
        <p:nvSpPr>
          <p:cNvPr id="103" name="CustomShape 2"/>
          <p:cNvSpPr/>
          <p:nvPr/>
        </p:nvSpPr>
        <p:spPr>
          <a:xfrm>
            <a:off x="284040" y="1463760"/>
            <a:ext cx="4071600" cy="3906360"/>
          </a:xfrm>
          <a:prstGeom prst="rect">
            <a:avLst/>
          </a:prstGeom>
          <a:solidFill>
            <a:srgbClr val="4bacc6"/>
          </a:solidFill>
          <a:ln w="25560">
            <a:solidFill>
              <a:srgbClr val="377f92"/>
            </a:solidFill>
            <a:round/>
          </a:ln>
        </p:spPr>
        <p:txBody>
          <a:bodyPr/>
          <a:p>
            <a:pPr algn="ctr">
              <a:lnSpc>
                <a:spcPct val="100000"/>
              </a:lnSpc>
            </a:pPr>
            <a:r>
              <a:rPr lang="en-US" sz="2600" u="sng">
                <a:solidFill>
                  <a:srgbClr val="ffffff"/>
                </a:solidFill>
                <a:latin typeface="Calibri"/>
              </a:rPr>
              <a:t>Benefits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Calibri"/>
              </a:rPr>
              <a:t>Systems managed by SLA</a:t>
            </a:r>
            <a:r>
              <a:rPr lang="en-US" sz="1500">
                <a:solidFill>
                  <a:srgbClr val="ffffff"/>
                </a:solidFill>
                <a:latin typeface="Calibri"/>
              </a:rPr>
              <a:t>
</a:t>
            </a:r>
            <a:r>
              <a:rPr lang="en-US" sz="1500">
                <a:solidFill>
                  <a:srgbClr val="ffffff"/>
                </a:solidFill>
                <a:latin typeface="Calibri"/>
              </a:rPr>
              <a:t>should equate to fewer breaches 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Calibri"/>
              </a:rPr>
              <a:t>Higher return on assets through higher utilization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Calibri"/>
              </a:rPr>
              <a:t>Reduced cost driven by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1500">
                <a:solidFill>
                  <a:srgbClr val="ffffff"/>
                </a:solidFill>
                <a:latin typeface="Calibri"/>
              </a:rPr>
              <a:t>Less hardware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1500">
                <a:solidFill>
                  <a:srgbClr val="ffffff"/>
                </a:solidFill>
                <a:latin typeface="Calibri"/>
              </a:rPr>
              <a:t>Less floor space from smaller hardware footprint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1500">
                <a:solidFill>
                  <a:srgbClr val="ffffff"/>
                </a:solidFill>
                <a:latin typeface="Calibri"/>
              </a:rPr>
              <a:t>Higher level of automation </a:t>
            </a:r>
            <a:r>
              <a:rPr lang="en-US" sz="1500">
                <a:solidFill>
                  <a:srgbClr val="ffffff"/>
                </a:solidFill>
                <a:latin typeface="Calibri"/>
              </a:rPr>
              <a:t>
</a:t>
            </a:r>
            <a:r>
              <a:rPr lang="en-US" sz="1500">
                <a:solidFill>
                  <a:srgbClr val="ffffff"/>
                </a:solidFill>
                <a:latin typeface="Calibri"/>
              </a:rPr>
              <a:t>from fewer administrators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–"/>
            </a:pPr>
            <a:r>
              <a:rPr lang="en-US" sz="1500">
                <a:solidFill>
                  <a:srgbClr val="ffffff"/>
                </a:solidFill>
                <a:latin typeface="Calibri"/>
              </a:rPr>
              <a:t>Lower power consumption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500">
                <a:solidFill>
                  <a:srgbClr val="ffffff"/>
                </a:solidFill>
                <a:latin typeface="Calibri"/>
              </a:rPr>
              <a:t>Able to match consumption </a:t>
            </a:r>
            <a:r>
              <a:rPr lang="en-US" sz="1500">
                <a:solidFill>
                  <a:srgbClr val="ffffff"/>
                </a:solidFill>
                <a:latin typeface="Calibri"/>
              </a:rPr>
              <a:t>
</a:t>
            </a:r>
            <a:r>
              <a:rPr lang="en-US" sz="1500">
                <a:solidFill>
                  <a:srgbClr val="ffffff"/>
                </a:solidFill>
                <a:latin typeface="Calibri"/>
              </a:rPr>
              <a:t>to demand</a:t>
            </a:r>
            <a:endParaRPr/>
          </a:p>
        </p:txBody>
      </p:sp>
      <p:sp>
        <p:nvSpPr>
          <p:cNvPr id="104" name="CustomShape 3"/>
          <p:cNvSpPr/>
          <p:nvPr/>
        </p:nvSpPr>
        <p:spPr>
          <a:xfrm>
            <a:off x="4859280" y="1463760"/>
            <a:ext cx="4003200" cy="3909240"/>
          </a:xfrm>
          <a:prstGeom prst="rect">
            <a:avLst/>
          </a:prstGeom>
          <a:gradFill>
            <a:gsLst>
              <a:gs pos="0">
                <a:srgbClr val="bcbcbc"/>
              </a:gs>
              <a:gs pos="100000">
                <a:srgbClr val="ededed"/>
              </a:gs>
            </a:gsLst>
            <a:lin ang="16200000"/>
          </a:gradFill>
          <a:ln w="9360">
            <a:solidFill>
              <a:srgbClr val="000000"/>
            </a:solidFill>
            <a:round/>
          </a:ln>
        </p:spPr>
        <p:txBody>
          <a:bodyPr bIns="45000" lIns="90000" rIns="90000" tIns="45000"/>
          <a:p>
            <a:pPr algn="ctr">
              <a:lnSpc>
                <a:spcPct val="100000"/>
              </a:lnSpc>
              <a:buFont typeface="Arial"/>
              <a:buChar char="•"/>
            </a:pPr>
            <a:r>
              <a:rPr lang="en-US" sz="2400" u="sng">
                <a:solidFill>
                  <a:srgbClr val="000000"/>
                </a:solidFill>
                <a:latin typeface="Calibri"/>
              </a:rPr>
              <a:t>Challenges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Portability of applications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Maturity of systems management tools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Integration across the Cloud boundary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Calibri"/>
              </a:rPr>
              <a:t>Extension of internal security models</a:t>
            </a:r>
            <a:endParaRPr/>
          </a:p>
          <a:p>
            <a:endParaRPr/>
          </a:p>
        </p:txBody>
      </p:sp>
      <p:sp>
        <p:nvSpPr>
          <p:cNvPr id="105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A161E191-41A1-41A1-A161-D191414161F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106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260" nodeType="tmRoot" restart="never">
          <p:childTnLst>
            <p:seq>
              <p:cTn dur="indefinite" id="261" nodeType="mainSeq">
                <p:childTnLst>
                  <p:par>
                    <p:cTn fill="hold" id="262">
                      <p:stCondLst>
                        <p:cond delay="indefinite"/>
                      </p:stCondLst>
                      <p:childTnLst>
                        <p:par>
                          <p:cTn fill="hold" id="263">
                            <p:stCondLst>
                              <p:cond delay="0"/>
                            </p:stCondLst>
                            <p:childTnLst>
                              <p:par>
                                <p:cTn fill="hold" id="264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66"/>
                                        <p:tgtEl>
                                          <p:spTgt spid="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67"/>
                                        <p:tgtEl>
                                          <p:spTgt spid="10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268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69">
                      <p:stCondLst>
                        <p:cond delay="indefinite"/>
                      </p:stCondLst>
                      <p:childTnLst>
                        <p:par>
                          <p:cTn fill="hold" id="270">
                            <p:stCondLst>
                              <p:cond delay="0"/>
                            </p:stCondLst>
                            <p:childTnLst>
                              <p:par>
                                <p:cTn fill="hold" id="271" nodeType="clickEffect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dur="500" fill="freeze" id="273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extShape 1"/>
          <p:cNvSpPr txBox="1"/>
          <p:nvPr/>
        </p:nvSpPr>
        <p:spPr>
          <a:xfrm>
            <a:off x="467640" y="116640"/>
            <a:ext cx="8229240" cy="868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Common Technology Architecture</a:t>
            </a:r>
            <a:endParaRPr/>
          </a:p>
        </p:txBody>
      </p:sp>
      <p:sp>
        <p:nvSpPr>
          <p:cNvPr id="108" name="CustomShape 2"/>
          <p:cNvSpPr/>
          <p:nvPr/>
        </p:nvSpPr>
        <p:spPr>
          <a:xfrm>
            <a:off x="4668840" y="981000"/>
            <a:ext cx="2301480" cy="5314680"/>
          </a:xfrm>
          <a:prstGeom prst="rect">
            <a:avLst/>
          </a:prstGeom>
          <a:solidFill>
            <a:srgbClr val="c6d9f1"/>
          </a:solidFill>
          <a:ln w="9360">
            <a:solidFill>
              <a:srgbClr val="000000"/>
            </a:solidFill>
            <a:miter/>
          </a:ln>
        </p:spPr>
      </p:sp>
      <p:sp>
        <p:nvSpPr>
          <p:cNvPr id="109" name="CustomShape 3"/>
          <p:cNvSpPr/>
          <p:nvPr/>
        </p:nvSpPr>
        <p:spPr>
          <a:xfrm>
            <a:off x="808200" y="981000"/>
            <a:ext cx="3860280" cy="5314680"/>
          </a:xfrm>
          <a:prstGeom prst="rect">
            <a:avLst/>
          </a:prstGeom>
          <a:solidFill>
            <a:srgbClr val="558ed5"/>
          </a:solidFill>
          <a:ln w="9360">
            <a:solidFill>
              <a:srgbClr val="000000"/>
            </a:solidFill>
            <a:miter/>
          </a:ln>
        </p:spPr>
      </p:sp>
      <p:sp>
        <p:nvSpPr>
          <p:cNvPr id="110" name="CustomShape 4"/>
          <p:cNvSpPr/>
          <p:nvPr/>
        </p:nvSpPr>
        <p:spPr>
          <a:xfrm>
            <a:off x="4707000" y="1800360"/>
            <a:ext cx="2220480" cy="54432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111" name="CustomShape 5"/>
          <p:cNvSpPr/>
          <p:nvPr/>
        </p:nvSpPr>
        <p:spPr>
          <a:xfrm>
            <a:off x="870120" y="1211400"/>
            <a:ext cx="3754080" cy="54432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112" name="CustomShape 6"/>
          <p:cNvSpPr/>
          <p:nvPr/>
        </p:nvSpPr>
        <p:spPr>
          <a:xfrm>
            <a:off x="870120" y="1800360"/>
            <a:ext cx="3754080" cy="54432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113" name="CustomShape 7"/>
          <p:cNvSpPr/>
          <p:nvPr/>
        </p:nvSpPr>
        <p:spPr>
          <a:xfrm>
            <a:off x="870120" y="3056040"/>
            <a:ext cx="3754080" cy="54432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114" name="CustomShape 8"/>
          <p:cNvSpPr/>
          <p:nvPr/>
        </p:nvSpPr>
        <p:spPr>
          <a:xfrm>
            <a:off x="870120" y="2422440"/>
            <a:ext cx="3754080" cy="54432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115" name="CustomShape 9"/>
          <p:cNvSpPr/>
          <p:nvPr/>
        </p:nvSpPr>
        <p:spPr>
          <a:xfrm>
            <a:off x="208080" y="6296040"/>
            <a:ext cx="5084280" cy="54432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116" name="CustomShape 10"/>
          <p:cNvSpPr/>
          <p:nvPr/>
        </p:nvSpPr>
        <p:spPr>
          <a:xfrm>
            <a:off x="819720" y="1211400"/>
            <a:ext cx="65016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Clients</a:t>
            </a:r>
            <a:endParaRPr/>
          </a:p>
        </p:txBody>
      </p:sp>
      <p:sp>
        <p:nvSpPr>
          <p:cNvPr id="117" name="CustomShape 11"/>
          <p:cNvSpPr/>
          <p:nvPr/>
        </p:nvSpPr>
        <p:spPr>
          <a:xfrm>
            <a:off x="789840" y="1800360"/>
            <a:ext cx="105696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Applications</a:t>
            </a:r>
            <a:endParaRPr/>
          </a:p>
        </p:txBody>
      </p:sp>
      <p:sp>
        <p:nvSpPr>
          <p:cNvPr id="118" name="CustomShape 12"/>
          <p:cNvSpPr/>
          <p:nvPr/>
        </p:nvSpPr>
        <p:spPr>
          <a:xfrm>
            <a:off x="794520" y="3056040"/>
            <a:ext cx="96696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Integration</a:t>
            </a:r>
            <a:endParaRPr/>
          </a:p>
        </p:txBody>
      </p:sp>
      <p:sp>
        <p:nvSpPr>
          <p:cNvPr id="119" name="CustomShape 13"/>
          <p:cNvSpPr/>
          <p:nvPr/>
        </p:nvSpPr>
        <p:spPr>
          <a:xfrm>
            <a:off x="803520" y="2422440"/>
            <a:ext cx="77184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Services</a:t>
            </a:r>
            <a:endParaRPr/>
          </a:p>
        </p:txBody>
      </p:sp>
      <p:sp>
        <p:nvSpPr>
          <p:cNvPr id="120" name="CustomShape 14"/>
          <p:cNvSpPr/>
          <p:nvPr/>
        </p:nvSpPr>
        <p:spPr>
          <a:xfrm>
            <a:off x="870120" y="3668760"/>
            <a:ext cx="3754080" cy="54432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121" name="CustomShape 15"/>
          <p:cNvSpPr/>
          <p:nvPr/>
        </p:nvSpPr>
        <p:spPr>
          <a:xfrm>
            <a:off x="834120" y="3668760"/>
            <a:ext cx="49176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Data</a:t>
            </a:r>
            <a:endParaRPr/>
          </a:p>
        </p:txBody>
      </p:sp>
      <p:sp>
        <p:nvSpPr>
          <p:cNvPr id="122" name="CustomShape 16"/>
          <p:cNvSpPr/>
          <p:nvPr/>
        </p:nvSpPr>
        <p:spPr>
          <a:xfrm>
            <a:off x="141840" y="1211400"/>
            <a:ext cx="695880" cy="365400"/>
          </a:xfrm>
          <a:prstGeom prst="rect">
            <a:avLst/>
          </a:prstGeom>
        </p:spPr>
        <p:txBody>
          <a:bodyPr bIns="0" lIns="63360" rIns="64800" tIns="0" wrap="none"/>
          <a:p>
            <a:pPr algn="ctr"/>
            <a:r>
              <a:rPr lang="en-US" sz="1200">
                <a:solidFill>
                  <a:srgbClr val="ffffff"/>
                </a:solidFill>
                <a:latin typeface="Calibri"/>
              </a:rPr>
              <a:t>System</a:t>
            </a:r>
            <a:endParaRPr/>
          </a:p>
          <a:p>
            <a:pPr algn="ctr"/>
            <a:r>
              <a:rPr lang="en-US" sz="1200">
                <a:solidFill>
                  <a:srgbClr val="ffffff"/>
                </a:solidFill>
                <a:latin typeface="Calibri"/>
              </a:rPr>
              <a:t>Mgmt</a:t>
            </a:r>
            <a:endParaRPr/>
          </a:p>
        </p:txBody>
      </p:sp>
      <p:sp>
        <p:nvSpPr>
          <p:cNvPr id="123" name="CustomShape 17"/>
          <p:cNvSpPr/>
          <p:nvPr/>
        </p:nvSpPr>
        <p:spPr>
          <a:xfrm>
            <a:off x="933480" y="385128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Federated Management</a:t>
            </a:r>
            <a:endParaRPr/>
          </a:p>
        </p:txBody>
      </p:sp>
      <p:sp>
        <p:nvSpPr>
          <p:cNvPr id="124" name="CustomShape 18"/>
          <p:cNvSpPr/>
          <p:nvPr/>
        </p:nvSpPr>
        <p:spPr>
          <a:xfrm>
            <a:off x="355680" y="396540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Health Monitoring</a:t>
            </a:r>
            <a:endParaRPr/>
          </a:p>
        </p:txBody>
      </p:sp>
      <p:sp>
        <p:nvSpPr>
          <p:cNvPr id="125" name="CustomShape 19"/>
          <p:cNvSpPr/>
          <p:nvPr/>
        </p:nvSpPr>
        <p:spPr>
          <a:xfrm>
            <a:off x="934920" y="326700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MOM</a:t>
            </a:r>
            <a:endParaRPr/>
          </a:p>
        </p:txBody>
      </p:sp>
      <p:sp>
        <p:nvSpPr>
          <p:cNvPr id="126" name="CustomShape 20"/>
          <p:cNvSpPr/>
          <p:nvPr/>
        </p:nvSpPr>
        <p:spPr>
          <a:xfrm>
            <a:off x="928800" y="260496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Directory</a:t>
            </a:r>
            <a:endParaRPr/>
          </a:p>
        </p:txBody>
      </p:sp>
      <p:sp>
        <p:nvSpPr>
          <p:cNvPr id="127" name="CustomShape 21"/>
          <p:cNvSpPr/>
          <p:nvPr/>
        </p:nvSpPr>
        <p:spPr>
          <a:xfrm>
            <a:off x="1670040" y="326376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RPC</a:t>
            </a:r>
            <a:endParaRPr/>
          </a:p>
        </p:txBody>
      </p:sp>
      <p:sp>
        <p:nvSpPr>
          <p:cNvPr id="128" name="CustomShape 22"/>
          <p:cNvSpPr/>
          <p:nvPr/>
        </p:nvSpPr>
        <p:spPr>
          <a:xfrm>
            <a:off x="2403360" y="326700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ESB</a:t>
            </a:r>
            <a:endParaRPr/>
          </a:p>
        </p:txBody>
      </p:sp>
      <p:sp>
        <p:nvSpPr>
          <p:cNvPr id="129" name="CustomShape 23"/>
          <p:cNvSpPr/>
          <p:nvPr/>
        </p:nvSpPr>
        <p:spPr>
          <a:xfrm>
            <a:off x="3137040" y="326700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TCP Sockets</a:t>
            </a:r>
            <a:endParaRPr/>
          </a:p>
        </p:txBody>
      </p:sp>
      <p:sp>
        <p:nvSpPr>
          <p:cNvPr id="130" name="CustomShape 24"/>
          <p:cNvSpPr/>
          <p:nvPr/>
        </p:nvSpPr>
        <p:spPr>
          <a:xfrm>
            <a:off x="3871800" y="326700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Transaction Management</a:t>
            </a:r>
            <a:endParaRPr/>
          </a:p>
        </p:txBody>
      </p:sp>
      <p:sp>
        <p:nvSpPr>
          <p:cNvPr id="131" name="CustomShape 25"/>
          <p:cNvSpPr/>
          <p:nvPr/>
        </p:nvSpPr>
        <p:spPr>
          <a:xfrm>
            <a:off x="909720" y="141588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Browser</a:t>
            </a:r>
            <a:endParaRPr/>
          </a:p>
        </p:txBody>
      </p:sp>
      <p:sp>
        <p:nvSpPr>
          <p:cNvPr id="132" name="CustomShape 26"/>
          <p:cNvSpPr/>
          <p:nvPr/>
        </p:nvSpPr>
        <p:spPr>
          <a:xfrm>
            <a:off x="3157560" y="141912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Remote</a:t>
            </a:r>
            <a:endParaRPr/>
          </a:p>
        </p:txBody>
      </p:sp>
      <p:sp>
        <p:nvSpPr>
          <p:cNvPr id="133" name="CustomShape 27"/>
          <p:cNvSpPr/>
          <p:nvPr/>
        </p:nvSpPr>
        <p:spPr>
          <a:xfrm>
            <a:off x="2421000" y="141912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Mobile Device</a:t>
            </a:r>
            <a:endParaRPr/>
          </a:p>
        </p:txBody>
      </p:sp>
      <p:sp>
        <p:nvSpPr>
          <p:cNvPr id="134" name="CustomShape 28"/>
          <p:cNvSpPr/>
          <p:nvPr/>
        </p:nvSpPr>
        <p:spPr>
          <a:xfrm>
            <a:off x="1682640" y="385128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RDBMS</a:t>
            </a:r>
            <a:endParaRPr/>
          </a:p>
        </p:txBody>
      </p:sp>
      <p:sp>
        <p:nvSpPr>
          <p:cNvPr id="135" name="CustomShape 29"/>
          <p:cNvSpPr/>
          <p:nvPr/>
        </p:nvSpPr>
        <p:spPr>
          <a:xfrm>
            <a:off x="2416320" y="385128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Flat Files</a:t>
            </a:r>
            <a:endParaRPr/>
          </a:p>
        </p:txBody>
      </p:sp>
      <p:sp>
        <p:nvSpPr>
          <p:cNvPr id="136" name="CustomShape 30"/>
          <p:cNvSpPr/>
          <p:nvPr/>
        </p:nvSpPr>
        <p:spPr>
          <a:xfrm>
            <a:off x="3149640" y="385128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Content Management</a:t>
            </a:r>
            <a:endParaRPr/>
          </a:p>
        </p:txBody>
      </p:sp>
      <p:sp>
        <p:nvSpPr>
          <p:cNvPr id="137" name="CustomShape 31"/>
          <p:cNvSpPr/>
          <p:nvPr/>
        </p:nvSpPr>
        <p:spPr>
          <a:xfrm>
            <a:off x="1682640" y="260496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Orchestration</a:t>
            </a:r>
            <a:endParaRPr/>
          </a:p>
        </p:txBody>
      </p:sp>
      <p:sp>
        <p:nvSpPr>
          <p:cNvPr id="138" name="CustomShape 32"/>
          <p:cNvSpPr/>
          <p:nvPr/>
        </p:nvSpPr>
        <p:spPr>
          <a:xfrm>
            <a:off x="909720" y="201924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Profiles</a:t>
            </a:r>
            <a:endParaRPr/>
          </a:p>
        </p:txBody>
      </p:sp>
      <p:sp>
        <p:nvSpPr>
          <p:cNvPr id="139" name="CustomShape 33"/>
          <p:cNvSpPr/>
          <p:nvPr/>
        </p:nvSpPr>
        <p:spPr>
          <a:xfrm>
            <a:off x="1644480" y="201924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Transaction</a:t>
            </a:r>
            <a:endParaRPr/>
          </a:p>
        </p:txBody>
      </p:sp>
      <p:sp>
        <p:nvSpPr>
          <p:cNvPr id="140" name="CustomShape 34"/>
          <p:cNvSpPr/>
          <p:nvPr/>
        </p:nvSpPr>
        <p:spPr>
          <a:xfrm>
            <a:off x="2381400" y="201924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Batch</a:t>
            </a:r>
            <a:endParaRPr/>
          </a:p>
        </p:txBody>
      </p:sp>
      <p:sp>
        <p:nvSpPr>
          <p:cNvPr id="141" name="CustomShape 35"/>
          <p:cNvSpPr/>
          <p:nvPr/>
        </p:nvSpPr>
        <p:spPr>
          <a:xfrm>
            <a:off x="4751280" y="202248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Batch</a:t>
            </a:r>
            <a:endParaRPr/>
          </a:p>
        </p:txBody>
      </p:sp>
      <p:sp>
        <p:nvSpPr>
          <p:cNvPr id="142" name="CustomShape 36"/>
          <p:cNvSpPr/>
          <p:nvPr/>
        </p:nvSpPr>
        <p:spPr>
          <a:xfrm>
            <a:off x="3871800" y="385128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Security</a:t>
            </a:r>
            <a:endParaRPr/>
          </a:p>
        </p:txBody>
      </p:sp>
      <p:sp>
        <p:nvSpPr>
          <p:cNvPr id="143" name="CustomShape 37"/>
          <p:cNvSpPr/>
          <p:nvPr/>
        </p:nvSpPr>
        <p:spPr>
          <a:xfrm>
            <a:off x="7018200" y="6296040"/>
            <a:ext cx="5087520" cy="54432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144" name="CustomShape 38"/>
          <p:cNvSpPr/>
          <p:nvPr/>
        </p:nvSpPr>
        <p:spPr>
          <a:xfrm>
            <a:off x="6887160" y="1233360"/>
            <a:ext cx="75384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Security</a:t>
            </a:r>
            <a:endParaRPr/>
          </a:p>
        </p:txBody>
      </p:sp>
      <p:sp>
        <p:nvSpPr>
          <p:cNvPr id="145" name="CustomShape 39"/>
          <p:cNvSpPr/>
          <p:nvPr/>
        </p:nvSpPr>
        <p:spPr>
          <a:xfrm>
            <a:off x="7418520" y="157644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AAA</a:t>
            </a:r>
            <a:endParaRPr/>
          </a:p>
        </p:txBody>
      </p:sp>
      <p:sp>
        <p:nvSpPr>
          <p:cNvPr id="146" name="CustomShape 40"/>
          <p:cNvSpPr/>
          <p:nvPr/>
        </p:nvSpPr>
        <p:spPr>
          <a:xfrm>
            <a:off x="7418520" y="231624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Identity Mgmt</a:t>
            </a:r>
            <a:endParaRPr/>
          </a:p>
        </p:txBody>
      </p:sp>
      <p:sp>
        <p:nvSpPr>
          <p:cNvPr id="147" name="CustomShape 41"/>
          <p:cNvSpPr/>
          <p:nvPr/>
        </p:nvSpPr>
        <p:spPr>
          <a:xfrm>
            <a:off x="7418520" y="305604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Intrusion Detection</a:t>
            </a:r>
            <a:endParaRPr/>
          </a:p>
        </p:txBody>
      </p:sp>
      <p:sp>
        <p:nvSpPr>
          <p:cNvPr id="148" name="CustomShape 42"/>
          <p:cNvSpPr/>
          <p:nvPr/>
        </p:nvSpPr>
        <p:spPr>
          <a:xfrm>
            <a:off x="7418520" y="379584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Software Defense</a:t>
            </a:r>
            <a:endParaRPr/>
          </a:p>
        </p:txBody>
      </p:sp>
      <p:sp>
        <p:nvSpPr>
          <p:cNvPr id="149" name="CustomShape 43"/>
          <p:cNvSpPr/>
          <p:nvPr/>
        </p:nvSpPr>
        <p:spPr>
          <a:xfrm>
            <a:off x="7418520" y="453708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Perimeter Defense</a:t>
            </a:r>
            <a:endParaRPr/>
          </a:p>
        </p:txBody>
      </p:sp>
      <p:sp>
        <p:nvSpPr>
          <p:cNvPr id="150" name="CustomShape 44"/>
          <p:cNvSpPr/>
          <p:nvPr/>
        </p:nvSpPr>
        <p:spPr>
          <a:xfrm>
            <a:off x="2403360" y="260496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Service Monitoring</a:t>
            </a:r>
            <a:endParaRPr/>
          </a:p>
        </p:txBody>
      </p:sp>
      <p:sp>
        <p:nvSpPr>
          <p:cNvPr id="151" name="CustomShape 45"/>
          <p:cNvSpPr/>
          <p:nvPr/>
        </p:nvSpPr>
        <p:spPr>
          <a:xfrm>
            <a:off x="3135240" y="260496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Service Management</a:t>
            </a:r>
            <a:endParaRPr/>
          </a:p>
        </p:txBody>
      </p:sp>
      <p:sp>
        <p:nvSpPr>
          <p:cNvPr id="152" name="CustomShape 46"/>
          <p:cNvSpPr/>
          <p:nvPr/>
        </p:nvSpPr>
        <p:spPr>
          <a:xfrm>
            <a:off x="868320" y="4270320"/>
            <a:ext cx="3755520" cy="202536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153" name="CustomShape 47"/>
          <p:cNvSpPr/>
          <p:nvPr/>
        </p:nvSpPr>
        <p:spPr>
          <a:xfrm>
            <a:off x="928800" y="5272200"/>
            <a:ext cx="674280" cy="288720"/>
          </a:xfrm>
          <a:prstGeom prst="rect">
            <a:avLst/>
          </a:prstGeom>
          <a:solidFill>
            <a:srgbClr val="fac090"/>
          </a:solidFill>
          <a:ln w="9360">
            <a:solidFill>
              <a:srgbClr val="558ed5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HP-UX / AIX / Solaris</a:t>
            </a:r>
            <a:endParaRPr/>
          </a:p>
        </p:txBody>
      </p:sp>
      <p:sp>
        <p:nvSpPr>
          <p:cNvPr id="154" name="CustomShape 48"/>
          <p:cNvSpPr/>
          <p:nvPr/>
        </p:nvSpPr>
        <p:spPr>
          <a:xfrm>
            <a:off x="928800" y="4600440"/>
            <a:ext cx="674280" cy="288720"/>
          </a:xfrm>
          <a:prstGeom prst="rect">
            <a:avLst/>
          </a:prstGeom>
          <a:solidFill>
            <a:srgbClr val="fac090"/>
          </a:solidFill>
          <a:ln w="9360">
            <a:solidFill>
              <a:srgbClr val="558ed5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WIntel</a:t>
            </a:r>
            <a:endParaRPr/>
          </a:p>
        </p:txBody>
      </p:sp>
      <p:sp>
        <p:nvSpPr>
          <p:cNvPr id="155" name="CustomShape 49"/>
          <p:cNvSpPr/>
          <p:nvPr/>
        </p:nvSpPr>
        <p:spPr>
          <a:xfrm>
            <a:off x="1652760" y="4933800"/>
            <a:ext cx="674280" cy="288720"/>
          </a:xfrm>
          <a:prstGeom prst="rect">
            <a:avLst/>
          </a:prstGeom>
          <a:solidFill>
            <a:srgbClr val="fac090"/>
          </a:solidFill>
          <a:ln w="9360">
            <a:solidFill>
              <a:srgbClr val="558ed5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SAN</a:t>
            </a:r>
            <a:endParaRPr/>
          </a:p>
        </p:txBody>
      </p:sp>
      <p:sp>
        <p:nvSpPr>
          <p:cNvPr id="156" name="CustomShape 50"/>
          <p:cNvSpPr/>
          <p:nvPr/>
        </p:nvSpPr>
        <p:spPr>
          <a:xfrm>
            <a:off x="1654200" y="5265720"/>
            <a:ext cx="674280" cy="288720"/>
          </a:xfrm>
          <a:prstGeom prst="rect">
            <a:avLst/>
          </a:prstGeom>
          <a:solidFill>
            <a:srgbClr val="fac090"/>
          </a:solidFill>
          <a:ln w="9360">
            <a:solidFill>
              <a:srgbClr val="558ed5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NAS</a:t>
            </a:r>
            <a:endParaRPr/>
          </a:p>
        </p:txBody>
      </p:sp>
      <p:sp>
        <p:nvSpPr>
          <p:cNvPr id="157" name="CustomShape 51"/>
          <p:cNvSpPr/>
          <p:nvPr/>
        </p:nvSpPr>
        <p:spPr>
          <a:xfrm>
            <a:off x="355680" y="470376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Backup</a:t>
            </a:r>
            <a:endParaRPr/>
          </a:p>
        </p:txBody>
      </p:sp>
      <p:sp>
        <p:nvSpPr>
          <p:cNvPr id="158" name="CustomShape 52"/>
          <p:cNvSpPr/>
          <p:nvPr/>
        </p:nvSpPr>
        <p:spPr>
          <a:xfrm>
            <a:off x="355680" y="321948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Admin Console</a:t>
            </a:r>
            <a:endParaRPr/>
          </a:p>
        </p:txBody>
      </p:sp>
      <p:sp>
        <p:nvSpPr>
          <p:cNvPr id="159" name="CustomShape 53"/>
          <p:cNvSpPr/>
          <p:nvPr/>
        </p:nvSpPr>
        <p:spPr>
          <a:xfrm>
            <a:off x="808920" y="4270320"/>
            <a:ext cx="86328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Hardware</a:t>
            </a:r>
            <a:endParaRPr/>
          </a:p>
        </p:txBody>
      </p:sp>
      <p:sp>
        <p:nvSpPr>
          <p:cNvPr id="160" name="CustomShape 54"/>
          <p:cNvSpPr/>
          <p:nvPr/>
        </p:nvSpPr>
        <p:spPr>
          <a:xfrm>
            <a:off x="928800" y="4938840"/>
            <a:ext cx="674280" cy="288720"/>
          </a:xfrm>
          <a:prstGeom prst="rect">
            <a:avLst/>
          </a:prstGeom>
          <a:solidFill>
            <a:srgbClr val="fac090"/>
          </a:solidFill>
          <a:ln w="9360">
            <a:solidFill>
              <a:srgbClr val="558ed5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Linux</a:t>
            </a:r>
            <a:endParaRPr/>
          </a:p>
        </p:txBody>
      </p:sp>
      <p:sp>
        <p:nvSpPr>
          <p:cNvPr id="161" name="CustomShape 55"/>
          <p:cNvSpPr/>
          <p:nvPr/>
        </p:nvSpPr>
        <p:spPr>
          <a:xfrm>
            <a:off x="928800" y="5599080"/>
            <a:ext cx="674280" cy="288720"/>
          </a:xfrm>
          <a:prstGeom prst="rect">
            <a:avLst/>
          </a:prstGeom>
          <a:solidFill>
            <a:srgbClr val="fac090"/>
          </a:solidFill>
          <a:ln w="9360">
            <a:solidFill>
              <a:srgbClr val="558ed5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Legacy O/S</a:t>
            </a:r>
            <a:endParaRPr/>
          </a:p>
        </p:txBody>
      </p:sp>
      <p:sp>
        <p:nvSpPr>
          <p:cNvPr id="162" name="CustomShape 56"/>
          <p:cNvSpPr/>
          <p:nvPr/>
        </p:nvSpPr>
        <p:spPr>
          <a:xfrm>
            <a:off x="1654200" y="4606920"/>
            <a:ext cx="674280" cy="288720"/>
          </a:xfrm>
          <a:prstGeom prst="rect">
            <a:avLst/>
          </a:prstGeom>
          <a:solidFill>
            <a:srgbClr val="fac090"/>
          </a:solidFill>
          <a:ln w="9360">
            <a:solidFill>
              <a:srgbClr val="558ed5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SSD</a:t>
            </a:r>
            <a:endParaRPr/>
          </a:p>
        </p:txBody>
      </p:sp>
      <p:sp>
        <p:nvSpPr>
          <p:cNvPr id="163" name="CustomShape 57"/>
          <p:cNvSpPr/>
          <p:nvPr/>
        </p:nvSpPr>
        <p:spPr>
          <a:xfrm>
            <a:off x="1654200" y="5599080"/>
            <a:ext cx="674280" cy="288720"/>
          </a:xfrm>
          <a:prstGeom prst="rect">
            <a:avLst/>
          </a:prstGeom>
          <a:solidFill>
            <a:srgbClr val="fac090"/>
          </a:solidFill>
          <a:ln w="9360">
            <a:solidFill>
              <a:srgbClr val="558ed5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Tape</a:t>
            </a:r>
            <a:endParaRPr/>
          </a:p>
        </p:txBody>
      </p:sp>
      <p:sp>
        <p:nvSpPr>
          <p:cNvPr id="164" name="CustomShape 58"/>
          <p:cNvSpPr/>
          <p:nvPr/>
        </p:nvSpPr>
        <p:spPr>
          <a:xfrm>
            <a:off x="1654200" y="5932440"/>
            <a:ext cx="674280" cy="288720"/>
          </a:xfrm>
          <a:prstGeom prst="rect">
            <a:avLst/>
          </a:prstGeom>
          <a:solidFill>
            <a:srgbClr val="fac090"/>
          </a:solidFill>
          <a:ln w="9360">
            <a:solidFill>
              <a:srgbClr val="558ed5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Optical</a:t>
            </a:r>
            <a:endParaRPr/>
          </a:p>
        </p:txBody>
      </p:sp>
      <p:sp>
        <p:nvSpPr>
          <p:cNvPr id="165" name="CustomShape 59"/>
          <p:cNvSpPr/>
          <p:nvPr/>
        </p:nvSpPr>
        <p:spPr>
          <a:xfrm>
            <a:off x="2381400" y="4600440"/>
            <a:ext cx="674280" cy="288720"/>
          </a:xfrm>
          <a:prstGeom prst="rect">
            <a:avLst/>
          </a:prstGeom>
          <a:solidFill>
            <a:srgbClr val="fac090"/>
          </a:solidFill>
          <a:ln w="9360">
            <a:solidFill>
              <a:srgbClr val="558ed5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VLAN</a:t>
            </a:r>
            <a:endParaRPr/>
          </a:p>
        </p:txBody>
      </p:sp>
      <p:sp>
        <p:nvSpPr>
          <p:cNvPr id="166" name="CustomShape 60"/>
          <p:cNvSpPr/>
          <p:nvPr/>
        </p:nvSpPr>
        <p:spPr>
          <a:xfrm>
            <a:off x="355680" y="247500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Network Management</a:t>
            </a:r>
            <a:endParaRPr/>
          </a:p>
        </p:txBody>
      </p:sp>
      <p:sp>
        <p:nvSpPr>
          <p:cNvPr id="167" name="CustomShape 61"/>
          <p:cNvSpPr/>
          <p:nvPr/>
        </p:nvSpPr>
        <p:spPr>
          <a:xfrm>
            <a:off x="4626720" y="1800360"/>
            <a:ext cx="105696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Applications</a:t>
            </a:r>
            <a:endParaRPr/>
          </a:p>
        </p:txBody>
      </p:sp>
      <p:sp>
        <p:nvSpPr>
          <p:cNvPr id="168" name="CustomShape 62"/>
          <p:cNvSpPr/>
          <p:nvPr/>
        </p:nvSpPr>
        <p:spPr>
          <a:xfrm>
            <a:off x="4707000" y="3056040"/>
            <a:ext cx="2220480" cy="54432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169" name="CustomShape 63"/>
          <p:cNvSpPr/>
          <p:nvPr/>
        </p:nvSpPr>
        <p:spPr>
          <a:xfrm>
            <a:off x="4631400" y="3056040"/>
            <a:ext cx="96696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Integration</a:t>
            </a:r>
            <a:endParaRPr/>
          </a:p>
        </p:txBody>
      </p:sp>
      <p:sp>
        <p:nvSpPr>
          <p:cNvPr id="170" name="CustomShape 64"/>
          <p:cNvSpPr/>
          <p:nvPr/>
        </p:nvSpPr>
        <p:spPr>
          <a:xfrm>
            <a:off x="4764240" y="326700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Transaction Management</a:t>
            </a:r>
            <a:endParaRPr/>
          </a:p>
        </p:txBody>
      </p:sp>
      <p:sp>
        <p:nvSpPr>
          <p:cNvPr id="171" name="CustomShape 65"/>
          <p:cNvSpPr/>
          <p:nvPr/>
        </p:nvSpPr>
        <p:spPr>
          <a:xfrm>
            <a:off x="5479920" y="326700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File Exchange</a:t>
            </a:r>
            <a:endParaRPr/>
          </a:p>
        </p:txBody>
      </p:sp>
      <p:sp>
        <p:nvSpPr>
          <p:cNvPr id="172" name="CustomShape 66"/>
          <p:cNvSpPr/>
          <p:nvPr/>
        </p:nvSpPr>
        <p:spPr>
          <a:xfrm>
            <a:off x="6210360" y="326376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MOM</a:t>
            </a:r>
            <a:endParaRPr/>
          </a:p>
        </p:txBody>
      </p:sp>
      <p:sp>
        <p:nvSpPr>
          <p:cNvPr id="173" name="CustomShape 67"/>
          <p:cNvSpPr/>
          <p:nvPr/>
        </p:nvSpPr>
        <p:spPr>
          <a:xfrm>
            <a:off x="4707000" y="3673440"/>
            <a:ext cx="2220480" cy="54432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174" name="CustomShape 68"/>
          <p:cNvSpPr/>
          <p:nvPr/>
        </p:nvSpPr>
        <p:spPr>
          <a:xfrm>
            <a:off x="4671000" y="3673440"/>
            <a:ext cx="49176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Data</a:t>
            </a:r>
            <a:endParaRPr/>
          </a:p>
        </p:txBody>
      </p:sp>
      <p:sp>
        <p:nvSpPr>
          <p:cNvPr id="175" name="CustomShape 69"/>
          <p:cNvSpPr/>
          <p:nvPr/>
        </p:nvSpPr>
        <p:spPr>
          <a:xfrm>
            <a:off x="5519880" y="385596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RDBMS</a:t>
            </a:r>
            <a:endParaRPr/>
          </a:p>
        </p:txBody>
      </p:sp>
      <p:sp>
        <p:nvSpPr>
          <p:cNvPr id="176" name="CustomShape 70"/>
          <p:cNvSpPr/>
          <p:nvPr/>
        </p:nvSpPr>
        <p:spPr>
          <a:xfrm>
            <a:off x="4764240" y="385128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VSAM</a:t>
            </a:r>
            <a:endParaRPr/>
          </a:p>
        </p:txBody>
      </p:sp>
      <p:sp>
        <p:nvSpPr>
          <p:cNvPr id="177" name="CustomShape 71"/>
          <p:cNvSpPr/>
          <p:nvPr/>
        </p:nvSpPr>
        <p:spPr>
          <a:xfrm>
            <a:off x="4707000" y="4270320"/>
            <a:ext cx="2220480" cy="202536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178" name="CustomShape 72"/>
          <p:cNvSpPr/>
          <p:nvPr/>
        </p:nvSpPr>
        <p:spPr>
          <a:xfrm>
            <a:off x="4764240" y="4606920"/>
            <a:ext cx="688680" cy="288720"/>
          </a:xfrm>
          <a:prstGeom prst="rect">
            <a:avLst/>
          </a:prstGeom>
          <a:solidFill>
            <a:srgbClr val="fac090"/>
          </a:solidFill>
          <a:ln w="9360">
            <a:solidFill>
              <a:srgbClr val="558ed5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Mainframe</a:t>
            </a:r>
            <a:endParaRPr/>
          </a:p>
        </p:txBody>
      </p:sp>
      <p:sp>
        <p:nvSpPr>
          <p:cNvPr id="179" name="CustomShape 73"/>
          <p:cNvSpPr/>
          <p:nvPr/>
        </p:nvSpPr>
        <p:spPr>
          <a:xfrm>
            <a:off x="5489640" y="4608360"/>
            <a:ext cx="674280" cy="288720"/>
          </a:xfrm>
          <a:prstGeom prst="rect">
            <a:avLst/>
          </a:prstGeom>
          <a:solidFill>
            <a:srgbClr val="fac090"/>
          </a:solidFill>
          <a:ln w="9360">
            <a:solidFill>
              <a:srgbClr val="558ed5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DASD</a:t>
            </a:r>
            <a:endParaRPr/>
          </a:p>
        </p:txBody>
      </p:sp>
      <p:sp>
        <p:nvSpPr>
          <p:cNvPr id="180" name="CustomShape 74"/>
          <p:cNvSpPr/>
          <p:nvPr/>
        </p:nvSpPr>
        <p:spPr>
          <a:xfrm>
            <a:off x="5203080" y="4270320"/>
            <a:ext cx="86328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Hardware</a:t>
            </a:r>
            <a:endParaRPr/>
          </a:p>
        </p:txBody>
      </p:sp>
      <p:sp>
        <p:nvSpPr>
          <p:cNvPr id="181" name="CustomShape 75"/>
          <p:cNvSpPr/>
          <p:nvPr/>
        </p:nvSpPr>
        <p:spPr>
          <a:xfrm>
            <a:off x="5489640" y="4941720"/>
            <a:ext cx="674280" cy="288720"/>
          </a:xfrm>
          <a:prstGeom prst="rect">
            <a:avLst/>
          </a:prstGeom>
          <a:solidFill>
            <a:srgbClr val="fac090"/>
          </a:solidFill>
          <a:ln w="9360">
            <a:solidFill>
              <a:srgbClr val="558ed5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Tape</a:t>
            </a:r>
            <a:endParaRPr/>
          </a:p>
        </p:txBody>
      </p:sp>
      <p:sp>
        <p:nvSpPr>
          <p:cNvPr id="182" name="CustomShape 76"/>
          <p:cNvSpPr/>
          <p:nvPr/>
        </p:nvSpPr>
        <p:spPr>
          <a:xfrm>
            <a:off x="6195960" y="4600440"/>
            <a:ext cx="674280" cy="288720"/>
          </a:xfrm>
          <a:prstGeom prst="rect">
            <a:avLst/>
          </a:prstGeom>
          <a:solidFill>
            <a:srgbClr val="fac090"/>
          </a:solidFill>
          <a:ln w="9360">
            <a:solidFill>
              <a:srgbClr val="558ed5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VLAN</a:t>
            </a:r>
            <a:endParaRPr/>
          </a:p>
        </p:txBody>
      </p:sp>
      <p:sp>
        <p:nvSpPr>
          <p:cNvPr id="183" name="CustomShape 77"/>
          <p:cNvSpPr/>
          <p:nvPr/>
        </p:nvSpPr>
        <p:spPr>
          <a:xfrm>
            <a:off x="7878600" y="4506840"/>
            <a:ext cx="942480" cy="845640"/>
          </a:xfrm>
          <a:prstGeom prst="rect">
            <a:avLst/>
          </a:prstGeom>
          <a:solidFill>
            <a:srgbClr val="9bbb59"/>
          </a:solidFill>
          <a:ln w="9360">
            <a:solidFill>
              <a:srgbClr val="000000"/>
            </a:solidFill>
            <a:miter/>
          </a:ln>
        </p:spPr>
      </p:sp>
      <p:sp>
        <p:nvSpPr>
          <p:cNvPr id="184" name="CustomShape 78"/>
          <p:cNvSpPr/>
          <p:nvPr/>
        </p:nvSpPr>
        <p:spPr>
          <a:xfrm>
            <a:off x="7832520" y="4506840"/>
            <a:ext cx="97308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Outsourcer</a:t>
            </a:r>
            <a:endParaRPr/>
          </a:p>
        </p:txBody>
      </p:sp>
      <p:sp>
        <p:nvSpPr>
          <p:cNvPr id="185" name="CustomShape 79"/>
          <p:cNvSpPr/>
          <p:nvPr/>
        </p:nvSpPr>
        <p:spPr>
          <a:xfrm>
            <a:off x="8028000" y="469440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Application</a:t>
            </a:r>
            <a:endParaRPr/>
          </a:p>
        </p:txBody>
      </p:sp>
      <p:sp>
        <p:nvSpPr>
          <p:cNvPr id="186" name="CustomShape 80"/>
          <p:cNvSpPr/>
          <p:nvPr/>
        </p:nvSpPr>
        <p:spPr>
          <a:xfrm>
            <a:off x="8026560" y="501336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Support</a:t>
            </a:r>
            <a:endParaRPr/>
          </a:p>
        </p:txBody>
      </p:sp>
      <p:sp>
        <p:nvSpPr>
          <p:cNvPr id="187" name="CustomShape 81"/>
          <p:cNvSpPr/>
          <p:nvPr/>
        </p:nvSpPr>
        <p:spPr>
          <a:xfrm>
            <a:off x="7913520" y="2846520"/>
            <a:ext cx="942480" cy="845640"/>
          </a:xfrm>
          <a:prstGeom prst="rect">
            <a:avLst/>
          </a:prstGeom>
          <a:solidFill>
            <a:srgbClr val="9bbb59"/>
          </a:solidFill>
          <a:ln w="9360">
            <a:solidFill>
              <a:srgbClr val="000000"/>
            </a:solidFill>
            <a:miter/>
          </a:ln>
        </p:spPr>
      </p:sp>
      <p:sp>
        <p:nvSpPr>
          <p:cNvPr id="188" name="CustomShape 82"/>
          <p:cNvSpPr/>
          <p:nvPr/>
        </p:nvSpPr>
        <p:spPr>
          <a:xfrm>
            <a:off x="7834680" y="2884320"/>
            <a:ext cx="1073880" cy="13752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900">
                <a:solidFill>
                  <a:srgbClr val="ffffff"/>
                </a:solidFill>
                <a:latin typeface="Calibri"/>
              </a:rPr>
              <a:t>Hosting Provider</a:t>
            </a:r>
            <a:endParaRPr/>
          </a:p>
        </p:txBody>
      </p:sp>
      <p:sp>
        <p:nvSpPr>
          <p:cNvPr id="189" name="CustomShape 83"/>
          <p:cNvSpPr/>
          <p:nvPr/>
        </p:nvSpPr>
        <p:spPr>
          <a:xfrm>
            <a:off x="8062920" y="303372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Hardware</a:t>
            </a:r>
            <a:endParaRPr/>
          </a:p>
        </p:txBody>
      </p:sp>
      <p:sp>
        <p:nvSpPr>
          <p:cNvPr id="190" name="CustomShape 84"/>
          <p:cNvSpPr/>
          <p:nvPr/>
        </p:nvSpPr>
        <p:spPr>
          <a:xfrm>
            <a:off x="8061480" y="335268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Support</a:t>
            </a:r>
            <a:endParaRPr/>
          </a:p>
        </p:txBody>
      </p:sp>
      <p:sp>
        <p:nvSpPr>
          <p:cNvPr id="191" name="CustomShape 85"/>
          <p:cNvSpPr/>
          <p:nvPr/>
        </p:nvSpPr>
        <p:spPr>
          <a:xfrm>
            <a:off x="735840" y="981000"/>
            <a:ext cx="1121040" cy="2134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400">
                <a:solidFill>
                  <a:srgbClr val="000000"/>
                </a:solidFill>
                <a:latin typeface="Calibri"/>
              </a:rPr>
              <a:t>Distributed</a:t>
            </a:r>
            <a:endParaRPr/>
          </a:p>
        </p:txBody>
      </p:sp>
      <p:sp>
        <p:nvSpPr>
          <p:cNvPr id="192" name="CustomShape 86"/>
          <p:cNvSpPr/>
          <p:nvPr/>
        </p:nvSpPr>
        <p:spPr>
          <a:xfrm>
            <a:off x="4609080" y="981000"/>
            <a:ext cx="1084320" cy="2134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400">
                <a:solidFill>
                  <a:srgbClr val="000000"/>
                </a:solidFill>
                <a:latin typeface="Calibri"/>
              </a:rPr>
              <a:t>Mainframe</a:t>
            </a:r>
            <a:endParaRPr/>
          </a:p>
        </p:txBody>
      </p:sp>
      <p:sp>
        <p:nvSpPr>
          <p:cNvPr id="193" name="CustomShape 87"/>
          <p:cNvSpPr/>
          <p:nvPr/>
        </p:nvSpPr>
        <p:spPr>
          <a:xfrm>
            <a:off x="4716360" y="1208160"/>
            <a:ext cx="2211120" cy="54432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194" name="CustomShape 88"/>
          <p:cNvSpPr/>
          <p:nvPr/>
        </p:nvSpPr>
        <p:spPr>
          <a:xfrm>
            <a:off x="4665960" y="1208160"/>
            <a:ext cx="65016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Clients</a:t>
            </a:r>
            <a:endParaRPr/>
          </a:p>
        </p:txBody>
      </p:sp>
      <p:sp>
        <p:nvSpPr>
          <p:cNvPr id="195" name="CustomShape 89"/>
          <p:cNvSpPr/>
          <p:nvPr/>
        </p:nvSpPr>
        <p:spPr>
          <a:xfrm>
            <a:off x="4751280" y="141588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Terminal</a:t>
            </a:r>
            <a:endParaRPr/>
          </a:p>
        </p:txBody>
      </p:sp>
      <p:sp>
        <p:nvSpPr>
          <p:cNvPr id="196" name="CustomShape 90"/>
          <p:cNvSpPr/>
          <p:nvPr/>
        </p:nvSpPr>
        <p:spPr>
          <a:xfrm>
            <a:off x="5479920" y="141588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Browser</a:t>
            </a:r>
            <a:endParaRPr/>
          </a:p>
        </p:txBody>
      </p:sp>
      <p:sp>
        <p:nvSpPr>
          <p:cNvPr id="197" name="CustomShape 91"/>
          <p:cNvSpPr/>
          <p:nvPr/>
        </p:nvSpPr>
        <p:spPr>
          <a:xfrm>
            <a:off x="1644480" y="141588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Client</a:t>
            </a:r>
            <a:endParaRPr/>
          </a:p>
        </p:txBody>
      </p:sp>
      <p:sp>
        <p:nvSpPr>
          <p:cNvPr id="198" name="CustomShape 92"/>
          <p:cNvSpPr/>
          <p:nvPr/>
        </p:nvSpPr>
        <p:spPr>
          <a:xfrm>
            <a:off x="5489640" y="202248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Transaction</a:t>
            </a:r>
            <a:endParaRPr/>
          </a:p>
        </p:txBody>
      </p:sp>
      <p:sp>
        <p:nvSpPr>
          <p:cNvPr id="199" name="CustomShape 93"/>
          <p:cNvSpPr/>
          <p:nvPr/>
        </p:nvSpPr>
        <p:spPr>
          <a:xfrm>
            <a:off x="3119400" y="202716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Real Time</a:t>
            </a:r>
            <a:endParaRPr/>
          </a:p>
        </p:txBody>
      </p:sp>
      <p:sp>
        <p:nvSpPr>
          <p:cNvPr id="200" name="CustomShape 94"/>
          <p:cNvSpPr/>
          <p:nvPr/>
        </p:nvSpPr>
        <p:spPr>
          <a:xfrm>
            <a:off x="3871800" y="2019240"/>
            <a:ext cx="674280" cy="288720"/>
          </a:xfrm>
          <a:prstGeom prst="rect">
            <a:avLst/>
          </a:prstGeom>
          <a:solidFill>
            <a:srgbClr val="b7dee8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Productivity</a:t>
            </a:r>
            <a:endParaRPr/>
          </a:p>
        </p:txBody>
      </p:sp>
      <p:sp>
        <p:nvSpPr>
          <p:cNvPr id="201" name="TextShape 9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71810101-61D1-4121-8161-7151D1C1312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202" name="TextShape 96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TextShape 1"/>
          <p:cNvSpPr txBox="1"/>
          <p:nvPr/>
        </p:nvSpPr>
        <p:spPr>
          <a:xfrm>
            <a:off x="323640" y="0"/>
            <a:ext cx="8676000" cy="868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Cloud Computing Reference Architecture</a:t>
            </a:r>
            <a:endParaRPr/>
          </a:p>
        </p:txBody>
      </p:sp>
      <p:sp>
        <p:nvSpPr>
          <p:cNvPr id="204" name="CustomShape 2"/>
          <p:cNvSpPr/>
          <p:nvPr/>
        </p:nvSpPr>
        <p:spPr>
          <a:xfrm>
            <a:off x="917640" y="2197080"/>
            <a:ext cx="4474800" cy="54432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205" name="CustomShape 3"/>
          <p:cNvSpPr/>
          <p:nvPr/>
        </p:nvSpPr>
        <p:spPr>
          <a:xfrm>
            <a:off x="917640" y="2786040"/>
            <a:ext cx="4474800" cy="54432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206" name="CustomShape 4"/>
          <p:cNvSpPr/>
          <p:nvPr/>
        </p:nvSpPr>
        <p:spPr>
          <a:xfrm>
            <a:off x="917640" y="4041720"/>
            <a:ext cx="4474800" cy="54432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207" name="CustomShape 5"/>
          <p:cNvSpPr/>
          <p:nvPr/>
        </p:nvSpPr>
        <p:spPr>
          <a:xfrm>
            <a:off x="917640" y="3398760"/>
            <a:ext cx="4474800" cy="54432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208" name="CustomShape 6"/>
          <p:cNvSpPr/>
          <p:nvPr/>
        </p:nvSpPr>
        <p:spPr>
          <a:xfrm>
            <a:off x="939960" y="1271520"/>
            <a:ext cx="4474800" cy="544320"/>
          </a:xfrm>
          <a:prstGeom prst="rect">
            <a:avLst/>
          </a:prstGeom>
          <a:solidFill>
            <a:srgbClr val="9bbb59"/>
          </a:solidFill>
          <a:ln w="9360">
            <a:solidFill>
              <a:srgbClr val="000000"/>
            </a:solidFill>
            <a:miter/>
          </a:ln>
        </p:spPr>
      </p:sp>
      <p:sp>
        <p:nvSpPr>
          <p:cNvPr id="209" name="CustomShape 7"/>
          <p:cNvSpPr/>
          <p:nvPr/>
        </p:nvSpPr>
        <p:spPr>
          <a:xfrm>
            <a:off x="6540480" y="4606920"/>
            <a:ext cx="2238120" cy="845640"/>
          </a:xfrm>
          <a:prstGeom prst="rect">
            <a:avLst/>
          </a:prstGeom>
          <a:solidFill>
            <a:srgbClr val="9bbb59"/>
          </a:solidFill>
          <a:ln w="9360">
            <a:solidFill>
              <a:srgbClr val="000000"/>
            </a:solidFill>
            <a:miter/>
          </a:ln>
        </p:spPr>
      </p:sp>
      <p:sp>
        <p:nvSpPr>
          <p:cNvPr id="210" name="CustomShape 8"/>
          <p:cNvSpPr/>
          <p:nvPr/>
        </p:nvSpPr>
        <p:spPr>
          <a:xfrm>
            <a:off x="925560" y="5514840"/>
            <a:ext cx="4474800" cy="544320"/>
          </a:xfrm>
          <a:prstGeom prst="rect">
            <a:avLst/>
          </a:prstGeom>
          <a:solidFill>
            <a:srgbClr val="9bbb59"/>
          </a:solidFill>
          <a:ln w="9360">
            <a:solidFill>
              <a:srgbClr val="000000"/>
            </a:solidFill>
            <a:miter/>
          </a:ln>
        </p:spPr>
      </p:sp>
      <p:sp>
        <p:nvSpPr>
          <p:cNvPr id="211" name="CustomShape 9"/>
          <p:cNvSpPr/>
          <p:nvPr/>
        </p:nvSpPr>
        <p:spPr>
          <a:xfrm>
            <a:off x="255600" y="6132600"/>
            <a:ext cx="3946320" cy="54432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212" name="CustomShape 10"/>
          <p:cNvSpPr/>
          <p:nvPr/>
        </p:nvSpPr>
        <p:spPr>
          <a:xfrm>
            <a:off x="6540480" y="2293920"/>
            <a:ext cx="2238120" cy="914040"/>
          </a:xfrm>
          <a:prstGeom prst="rect">
            <a:avLst/>
          </a:prstGeom>
          <a:solidFill>
            <a:srgbClr val="9bbb59"/>
          </a:solidFill>
          <a:ln w="9360">
            <a:solidFill>
              <a:srgbClr val="000000"/>
            </a:solidFill>
            <a:miter/>
          </a:ln>
        </p:spPr>
      </p:sp>
      <p:sp>
        <p:nvSpPr>
          <p:cNvPr id="213" name="CustomShape 11"/>
          <p:cNvSpPr/>
          <p:nvPr/>
        </p:nvSpPr>
        <p:spPr>
          <a:xfrm>
            <a:off x="867240" y="2197080"/>
            <a:ext cx="65016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Clients</a:t>
            </a:r>
            <a:endParaRPr/>
          </a:p>
        </p:txBody>
      </p:sp>
      <p:sp>
        <p:nvSpPr>
          <p:cNvPr id="214" name="CustomShape 12"/>
          <p:cNvSpPr/>
          <p:nvPr/>
        </p:nvSpPr>
        <p:spPr>
          <a:xfrm>
            <a:off x="837360" y="2786040"/>
            <a:ext cx="105696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Applications</a:t>
            </a:r>
            <a:endParaRPr/>
          </a:p>
        </p:txBody>
      </p:sp>
      <p:sp>
        <p:nvSpPr>
          <p:cNvPr id="215" name="CustomShape 13"/>
          <p:cNvSpPr/>
          <p:nvPr/>
        </p:nvSpPr>
        <p:spPr>
          <a:xfrm>
            <a:off x="842040" y="4041720"/>
            <a:ext cx="96696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Integration</a:t>
            </a:r>
            <a:endParaRPr/>
          </a:p>
        </p:txBody>
      </p:sp>
      <p:sp>
        <p:nvSpPr>
          <p:cNvPr id="216" name="CustomShape 14"/>
          <p:cNvSpPr/>
          <p:nvPr/>
        </p:nvSpPr>
        <p:spPr>
          <a:xfrm>
            <a:off x="851040" y="3398760"/>
            <a:ext cx="77184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Services</a:t>
            </a:r>
            <a:endParaRPr/>
          </a:p>
        </p:txBody>
      </p:sp>
      <p:sp>
        <p:nvSpPr>
          <p:cNvPr id="217" name="CustomShape 15"/>
          <p:cNvSpPr/>
          <p:nvPr/>
        </p:nvSpPr>
        <p:spPr>
          <a:xfrm>
            <a:off x="917640" y="4654440"/>
            <a:ext cx="4474800" cy="54432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218" name="CustomShape 16"/>
          <p:cNvSpPr/>
          <p:nvPr/>
        </p:nvSpPr>
        <p:spPr>
          <a:xfrm>
            <a:off x="881640" y="4654440"/>
            <a:ext cx="49176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Data</a:t>
            </a:r>
            <a:endParaRPr/>
          </a:p>
        </p:txBody>
      </p:sp>
      <p:sp>
        <p:nvSpPr>
          <p:cNvPr id="219" name="CustomShape 17"/>
          <p:cNvSpPr/>
          <p:nvPr/>
        </p:nvSpPr>
        <p:spPr>
          <a:xfrm>
            <a:off x="914040" y="1271520"/>
            <a:ext cx="99000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SaaS Cloud</a:t>
            </a:r>
            <a:endParaRPr/>
          </a:p>
        </p:txBody>
      </p:sp>
      <p:sp>
        <p:nvSpPr>
          <p:cNvPr id="220" name="CustomShape 18"/>
          <p:cNvSpPr/>
          <p:nvPr/>
        </p:nvSpPr>
        <p:spPr>
          <a:xfrm>
            <a:off x="4684680" y="147960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Security</a:t>
            </a:r>
            <a:endParaRPr/>
          </a:p>
        </p:txBody>
      </p:sp>
      <p:sp>
        <p:nvSpPr>
          <p:cNvPr id="221" name="CustomShape 19"/>
          <p:cNvSpPr/>
          <p:nvPr/>
        </p:nvSpPr>
        <p:spPr>
          <a:xfrm>
            <a:off x="6597720" y="250344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Security</a:t>
            </a:r>
            <a:endParaRPr/>
          </a:p>
        </p:txBody>
      </p:sp>
      <p:sp>
        <p:nvSpPr>
          <p:cNvPr id="222" name="CustomShape 20"/>
          <p:cNvSpPr/>
          <p:nvPr/>
        </p:nvSpPr>
        <p:spPr>
          <a:xfrm>
            <a:off x="7820280" y="2297160"/>
            <a:ext cx="97920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PaaS Cloud</a:t>
            </a:r>
            <a:endParaRPr/>
          </a:p>
        </p:txBody>
      </p:sp>
      <p:sp>
        <p:nvSpPr>
          <p:cNvPr id="223" name="CustomShape 21"/>
          <p:cNvSpPr/>
          <p:nvPr/>
        </p:nvSpPr>
        <p:spPr>
          <a:xfrm>
            <a:off x="7323120" y="250344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Provisioning</a:t>
            </a:r>
            <a:endParaRPr/>
          </a:p>
        </p:txBody>
      </p:sp>
      <p:sp>
        <p:nvSpPr>
          <p:cNvPr id="224" name="CustomShape 22"/>
          <p:cNvSpPr/>
          <p:nvPr/>
        </p:nvSpPr>
        <p:spPr>
          <a:xfrm>
            <a:off x="8042400" y="250344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Billing &amp; Metering</a:t>
            </a:r>
            <a:endParaRPr/>
          </a:p>
        </p:txBody>
      </p:sp>
      <p:sp>
        <p:nvSpPr>
          <p:cNvPr id="225" name="CustomShape 23"/>
          <p:cNvSpPr/>
          <p:nvPr/>
        </p:nvSpPr>
        <p:spPr>
          <a:xfrm>
            <a:off x="853920" y="5524560"/>
            <a:ext cx="157500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Internal IaaS Cloud</a:t>
            </a:r>
            <a:endParaRPr/>
          </a:p>
        </p:txBody>
      </p:sp>
      <p:sp>
        <p:nvSpPr>
          <p:cNvPr id="226" name="CustomShape 24"/>
          <p:cNvSpPr/>
          <p:nvPr/>
        </p:nvSpPr>
        <p:spPr>
          <a:xfrm>
            <a:off x="7236000" y="4606920"/>
            <a:ext cx="161928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External IaaS Cloud</a:t>
            </a:r>
            <a:endParaRPr/>
          </a:p>
        </p:txBody>
      </p:sp>
      <p:sp>
        <p:nvSpPr>
          <p:cNvPr id="227" name="CustomShape 25"/>
          <p:cNvSpPr/>
          <p:nvPr/>
        </p:nvSpPr>
        <p:spPr>
          <a:xfrm>
            <a:off x="189360" y="2184480"/>
            <a:ext cx="695880" cy="365400"/>
          </a:xfrm>
          <a:prstGeom prst="rect">
            <a:avLst/>
          </a:prstGeom>
        </p:spPr>
        <p:txBody>
          <a:bodyPr bIns="0" lIns="63360" rIns="64800" tIns="0" wrap="none"/>
          <a:p>
            <a:pPr algn="ctr"/>
            <a:r>
              <a:rPr lang="en-US" sz="1200">
                <a:solidFill>
                  <a:srgbClr val="ffffff"/>
                </a:solidFill>
                <a:latin typeface="Calibri"/>
              </a:rPr>
              <a:t>System</a:t>
            </a:r>
            <a:endParaRPr/>
          </a:p>
          <a:p>
            <a:pPr algn="ctr"/>
            <a:r>
              <a:rPr lang="en-US" sz="1200">
                <a:solidFill>
                  <a:srgbClr val="ffffff"/>
                </a:solidFill>
                <a:latin typeface="Calibri"/>
              </a:rPr>
              <a:t>Mgmt</a:t>
            </a:r>
            <a:endParaRPr/>
          </a:p>
        </p:txBody>
      </p:sp>
      <p:sp>
        <p:nvSpPr>
          <p:cNvPr id="228" name="CustomShape 26"/>
          <p:cNvSpPr/>
          <p:nvPr/>
        </p:nvSpPr>
        <p:spPr>
          <a:xfrm>
            <a:off x="981000" y="483696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Federated Management</a:t>
            </a:r>
            <a:endParaRPr/>
          </a:p>
        </p:txBody>
      </p:sp>
      <p:sp>
        <p:nvSpPr>
          <p:cNvPr id="229" name="CustomShape 27"/>
          <p:cNvSpPr/>
          <p:nvPr/>
        </p:nvSpPr>
        <p:spPr>
          <a:xfrm>
            <a:off x="403200" y="327348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Service Level Mgmt</a:t>
            </a:r>
            <a:endParaRPr/>
          </a:p>
        </p:txBody>
      </p:sp>
      <p:sp>
        <p:nvSpPr>
          <p:cNvPr id="230" name="CustomShape 28"/>
          <p:cNvSpPr/>
          <p:nvPr/>
        </p:nvSpPr>
        <p:spPr>
          <a:xfrm>
            <a:off x="403200" y="469728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Provisioning &amp; Orchestration</a:t>
            </a:r>
            <a:endParaRPr/>
          </a:p>
        </p:txBody>
      </p:sp>
      <p:sp>
        <p:nvSpPr>
          <p:cNvPr id="231" name="CustomShape 29"/>
          <p:cNvSpPr/>
          <p:nvPr/>
        </p:nvSpPr>
        <p:spPr>
          <a:xfrm>
            <a:off x="403200" y="540072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Scheduling</a:t>
            </a:r>
            <a:endParaRPr/>
          </a:p>
        </p:txBody>
      </p:sp>
      <p:sp>
        <p:nvSpPr>
          <p:cNvPr id="232" name="CustomShape 30"/>
          <p:cNvSpPr/>
          <p:nvPr/>
        </p:nvSpPr>
        <p:spPr>
          <a:xfrm>
            <a:off x="403200" y="398448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Health Monitoring</a:t>
            </a:r>
            <a:endParaRPr/>
          </a:p>
        </p:txBody>
      </p:sp>
      <p:sp>
        <p:nvSpPr>
          <p:cNvPr id="233" name="CustomShape 31"/>
          <p:cNvSpPr/>
          <p:nvPr/>
        </p:nvSpPr>
        <p:spPr>
          <a:xfrm>
            <a:off x="403200" y="609444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Metering</a:t>
            </a:r>
            <a:endParaRPr/>
          </a:p>
        </p:txBody>
      </p:sp>
      <p:sp>
        <p:nvSpPr>
          <p:cNvPr id="234" name="CustomShape 32"/>
          <p:cNvSpPr/>
          <p:nvPr/>
        </p:nvSpPr>
        <p:spPr>
          <a:xfrm>
            <a:off x="6597720" y="479412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Security</a:t>
            </a:r>
            <a:endParaRPr/>
          </a:p>
        </p:txBody>
      </p:sp>
      <p:sp>
        <p:nvSpPr>
          <p:cNvPr id="235" name="CustomShape 33"/>
          <p:cNvSpPr/>
          <p:nvPr/>
        </p:nvSpPr>
        <p:spPr>
          <a:xfrm>
            <a:off x="7323120" y="479412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63360" rIns="64800" tIns="0" wrap="none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Provisioning</a:t>
            </a:r>
            <a:endParaRPr/>
          </a:p>
        </p:txBody>
      </p:sp>
      <p:sp>
        <p:nvSpPr>
          <p:cNvPr id="236" name="CustomShape 34"/>
          <p:cNvSpPr/>
          <p:nvPr/>
        </p:nvSpPr>
        <p:spPr>
          <a:xfrm>
            <a:off x="8042400" y="479412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Billing &amp; Metering</a:t>
            </a:r>
            <a:endParaRPr/>
          </a:p>
        </p:txBody>
      </p:sp>
      <p:sp>
        <p:nvSpPr>
          <p:cNvPr id="237" name="CustomShape 35"/>
          <p:cNvSpPr/>
          <p:nvPr/>
        </p:nvSpPr>
        <p:spPr>
          <a:xfrm>
            <a:off x="3216240" y="147960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Support</a:t>
            </a:r>
            <a:endParaRPr/>
          </a:p>
        </p:txBody>
      </p:sp>
      <p:sp>
        <p:nvSpPr>
          <p:cNvPr id="238" name="CustomShape 36"/>
          <p:cNvSpPr/>
          <p:nvPr/>
        </p:nvSpPr>
        <p:spPr>
          <a:xfrm>
            <a:off x="3949560" y="147960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Billing &amp; Metering</a:t>
            </a:r>
            <a:endParaRPr/>
          </a:p>
        </p:txBody>
      </p:sp>
      <p:sp>
        <p:nvSpPr>
          <p:cNvPr id="239" name="CustomShape 37"/>
          <p:cNvSpPr/>
          <p:nvPr/>
        </p:nvSpPr>
        <p:spPr>
          <a:xfrm>
            <a:off x="1014480" y="147960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Application</a:t>
            </a:r>
            <a:endParaRPr/>
          </a:p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Management</a:t>
            </a:r>
            <a:endParaRPr/>
          </a:p>
        </p:txBody>
      </p:sp>
      <p:sp>
        <p:nvSpPr>
          <p:cNvPr id="240" name="CustomShape 38"/>
          <p:cNvSpPr/>
          <p:nvPr/>
        </p:nvSpPr>
        <p:spPr>
          <a:xfrm>
            <a:off x="1747800" y="147960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Data Management</a:t>
            </a:r>
            <a:endParaRPr/>
          </a:p>
        </p:txBody>
      </p:sp>
      <p:sp>
        <p:nvSpPr>
          <p:cNvPr id="241" name="CustomShape 39"/>
          <p:cNvSpPr/>
          <p:nvPr/>
        </p:nvSpPr>
        <p:spPr>
          <a:xfrm>
            <a:off x="2481120" y="147960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Service Level</a:t>
            </a:r>
            <a:endParaRPr/>
          </a:p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Mgmt</a:t>
            </a:r>
            <a:endParaRPr/>
          </a:p>
        </p:txBody>
      </p:sp>
      <p:sp>
        <p:nvSpPr>
          <p:cNvPr id="242" name="CustomShape 40"/>
          <p:cNvSpPr/>
          <p:nvPr/>
        </p:nvSpPr>
        <p:spPr>
          <a:xfrm>
            <a:off x="982800" y="425304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MOM</a:t>
            </a:r>
            <a:endParaRPr/>
          </a:p>
        </p:txBody>
      </p:sp>
      <p:sp>
        <p:nvSpPr>
          <p:cNvPr id="243" name="CustomShape 41"/>
          <p:cNvSpPr/>
          <p:nvPr/>
        </p:nvSpPr>
        <p:spPr>
          <a:xfrm>
            <a:off x="976320" y="358128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Directory</a:t>
            </a:r>
            <a:endParaRPr/>
          </a:p>
        </p:txBody>
      </p:sp>
      <p:sp>
        <p:nvSpPr>
          <p:cNvPr id="244" name="CustomShape 42"/>
          <p:cNvSpPr/>
          <p:nvPr/>
        </p:nvSpPr>
        <p:spPr>
          <a:xfrm>
            <a:off x="1717560" y="424980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RPC</a:t>
            </a:r>
            <a:endParaRPr/>
          </a:p>
        </p:txBody>
      </p:sp>
      <p:sp>
        <p:nvSpPr>
          <p:cNvPr id="245" name="CustomShape 43"/>
          <p:cNvSpPr/>
          <p:nvPr/>
        </p:nvSpPr>
        <p:spPr>
          <a:xfrm>
            <a:off x="3184560" y="425304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TCP Sockets</a:t>
            </a:r>
            <a:endParaRPr/>
          </a:p>
        </p:txBody>
      </p:sp>
      <p:sp>
        <p:nvSpPr>
          <p:cNvPr id="246" name="CustomShape 44"/>
          <p:cNvSpPr/>
          <p:nvPr/>
        </p:nvSpPr>
        <p:spPr>
          <a:xfrm>
            <a:off x="3917880" y="425304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Transaction Management</a:t>
            </a:r>
            <a:endParaRPr/>
          </a:p>
        </p:txBody>
      </p:sp>
      <p:sp>
        <p:nvSpPr>
          <p:cNvPr id="247" name="CustomShape 45"/>
          <p:cNvSpPr/>
          <p:nvPr/>
        </p:nvSpPr>
        <p:spPr>
          <a:xfrm>
            <a:off x="4653000" y="425304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File Exchange</a:t>
            </a:r>
            <a:endParaRPr/>
          </a:p>
        </p:txBody>
      </p:sp>
      <p:sp>
        <p:nvSpPr>
          <p:cNvPr id="248" name="CustomShape 46"/>
          <p:cNvSpPr/>
          <p:nvPr/>
        </p:nvSpPr>
        <p:spPr>
          <a:xfrm>
            <a:off x="1735200" y="240516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Client</a:t>
            </a:r>
            <a:endParaRPr/>
          </a:p>
        </p:txBody>
      </p:sp>
      <p:sp>
        <p:nvSpPr>
          <p:cNvPr id="249" name="CustomShape 47"/>
          <p:cNvSpPr/>
          <p:nvPr/>
        </p:nvSpPr>
        <p:spPr>
          <a:xfrm>
            <a:off x="3205080" y="240516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Remote</a:t>
            </a:r>
            <a:endParaRPr/>
          </a:p>
        </p:txBody>
      </p:sp>
      <p:sp>
        <p:nvSpPr>
          <p:cNvPr id="250" name="CustomShape 48"/>
          <p:cNvSpPr/>
          <p:nvPr/>
        </p:nvSpPr>
        <p:spPr>
          <a:xfrm>
            <a:off x="2468520" y="240516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Mobile Device</a:t>
            </a:r>
            <a:endParaRPr/>
          </a:p>
        </p:txBody>
      </p:sp>
      <p:sp>
        <p:nvSpPr>
          <p:cNvPr id="251" name="CustomShape 49"/>
          <p:cNvSpPr/>
          <p:nvPr/>
        </p:nvSpPr>
        <p:spPr>
          <a:xfrm>
            <a:off x="1730520" y="483696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RDBMS</a:t>
            </a:r>
            <a:endParaRPr/>
          </a:p>
        </p:txBody>
      </p:sp>
      <p:sp>
        <p:nvSpPr>
          <p:cNvPr id="252" name="CustomShape 50"/>
          <p:cNvSpPr/>
          <p:nvPr/>
        </p:nvSpPr>
        <p:spPr>
          <a:xfrm>
            <a:off x="2463840" y="483696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Flat Files</a:t>
            </a:r>
            <a:endParaRPr/>
          </a:p>
        </p:txBody>
      </p:sp>
      <p:sp>
        <p:nvSpPr>
          <p:cNvPr id="253" name="CustomShape 51"/>
          <p:cNvSpPr/>
          <p:nvPr/>
        </p:nvSpPr>
        <p:spPr>
          <a:xfrm>
            <a:off x="3197160" y="483696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Content Management</a:t>
            </a:r>
            <a:endParaRPr/>
          </a:p>
        </p:txBody>
      </p:sp>
      <p:sp>
        <p:nvSpPr>
          <p:cNvPr id="254" name="CustomShape 52"/>
          <p:cNvSpPr/>
          <p:nvPr/>
        </p:nvSpPr>
        <p:spPr>
          <a:xfrm>
            <a:off x="1730520" y="358128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Orchestration</a:t>
            </a:r>
            <a:endParaRPr/>
          </a:p>
        </p:txBody>
      </p:sp>
      <p:sp>
        <p:nvSpPr>
          <p:cNvPr id="255" name="CustomShape 53"/>
          <p:cNvSpPr/>
          <p:nvPr/>
        </p:nvSpPr>
        <p:spPr>
          <a:xfrm>
            <a:off x="3949560" y="570708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Processor Resources</a:t>
            </a:r>
            <a:endParaRPr/>
          </a:p>
        </p:txBody>
      </p:sp>
      <p:sp>
        <p:nvSpPr>
          <p:cNvPr id="256" name="CustomShape 54"/>
          <p:cNvSpPr/>
          <p:nvPr/>
        </p:nvSpPr>
        <p:spPr>
          <a:xfrm>
            <a:off x="976320" y="300528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Profiles</a:t>
            </a:r>
            <a:endParaRPr/>
          </a:p>
        </p:txBody>
      </p:sp>
      <p:sp>
        <p:nvSpPr>
          <p:cNvPr id="257" name="CustomShape 55"/>
          <p:cNvSpPr/>
          <p:nvPr/>
        </p:nvSpPr>
        <p:spPr>
          <a:xfrm>
            <a:off x="1711440" y="300528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Transaction</a:t>
            </a:r>
            <a:endParaRPr/>
          </a:p>
        </p:txBody>
      </p:sp>
      <p:sp>
        <p:nvSpPr>
          <p:cNvPr id="258" name="CustomShape 56"/>
          <p:cNvSpPr/>
          <p:nvPr/>
        </p:nvSpPr>
        <p:spPr>
          <a:xfrm>
            <a:off x="2448000" y="300528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Batch</a:t>
            </a:r>
            <a:endParaRPr/>
          </a:p>
        </p:txBody>
      </p:sp>
      <p:sp>
        <p:nvSpPr>
          <p:cNvPr id="259" name="CustomShape 57"/>
          <p:cNvSpPr/>
          <p:nvPr/>
        </p:nvSpPr>
        <p:spPr>
          <a:xfrm>
            <a:off x="4672080" y="300528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PaaS</a:t>
            </a:r>
            <a:endParaRPr/>
          </a:p>
        </p:txBody>
      </p:sp>
      <p:sp>
        <p:nvSpPr>
          <p:cNvPr id="260" name="CustomShape 58"/>
          <p:cNvSpPr/>
          <p:nvPr/>
        </p:nvSpPr>
        <p:spPr>
          <a:xfrm>
            <a:off x="3935520" y="300528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Real Time</a:t>
            </a:r>
            <a:endParaRPr/>
          </a:p>
        </p:txBody>
      </p:sp>
      <p:sp>
        <p:nvSpPr>
          <p:cNvPr id="261" name="CustomShape 59"/>
          <p:cNvSpPr/>
          <p:nvPr/>
        </p:nvSpPr>
        <p:spPr>
          <a:xfrm>
            <a:off x="3919680" y="483696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Security</a:t>
            </a:r>
            <a:endParaRPr/>
          </a:p>
        </p:txBody>
      </p:sp>
      <p:sp>
        <p:nvSpPr>
          <p:cNvPr id="262" name="CustomShape 60"/>
          <p:cNvSpPr/>
          <p:nvPr/>
        </p:nvSpPr>
        <p:spPr>
          <a:xfrm>
            <a:off x="4684680" y="570708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Security</a:t>
            </a:r>
            <a:endParaRPr/>
          </a:p>
        </p:txBody>
      </p:sp>
      <p:sp>
        <p:nvSpPr>
          <p:cNvPr id="263" name="CustomShape 61"/>
          <p:cNvSpPr/>
          <p:nvPr/>
        </p:nvSpPr>
        <p:spPr>
          <a:xfrm>
            <a:off x="8040600" y="284004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Support</a:t>
            </a:r>
            <a:endParaRPr/>
          </a:p>
        </p:txBody>
      </p:sp>
      <p:sp>
        <p:nvSpPr>
          <p:cNvPr id="264" name="CustomShape 62"/>
          <p:cNvSpPr/>
          <p:nvPr/>
        </p:nvSpPr>
        <p:spPr>
          <a:xfrm>
            <a:off x="6597720" y="284004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Platform Management</a:t>
            </a:r>
            <a:endParaRPr/>
          </a:p>
        </p:txBody>
      </p:sp>
      <p:sp>
        <p:nvSpPr>
          <p:cNvPr id="265" name="CustomShape 63"/>
          <p:cNvSpPr/>
          <p:nvPr/>
        </p:nvSpPr>
        <p:spPr>
          <a:xfrm>
            <a:off x="7324560" y="284004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Service Level</a:t>
            </a:r>
            <a:endParaRPr/>
          </a:p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Mgmt</a:t>
            </a:r>
            <a:endParaRPr/>
          </a:p>
        </p:txBody>
      </p:sp>
      <p:sp>
        <p:nvSpPr>
          <p:cNvPr id="266" name="CustomShape 64"/>
          <p:cNvSpPr/>
          <p:nvPr/>
        </p:nvSpPr>
        <p:spPr>
          <a:xfrm>
            <a:off x="8040600" y="511344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Support</a:t>
            </a:r>
            <a:endParaRPr/>
          </a:p>
        </p:txBody>
      </p:sp>
      <p:sp>
        <p:nvSpPr>
          <p:cNvPr id="267" name="CustomShape 65"/>
          <p:cNvSpPr/>
          <p:nvPr/>
        </p:nvSpPr>
        <p:spPr>
          <a:xfrm>
            <a:off x="6597720" y="511344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Environment Management</a:t>
            </a:r>
            <a:endParaRPr/>
          </a:p>
        </p:txBody>
      </p:sp>
      <p:sp>
        <p:nvSpPr>
          <p:cNvPr id="268" name="CustomShape 66"/>
          <p:cNvSpPr/>
          <p:nvPr/>
        </p:nvSpPr>
        <p:spPr>
          <a:xfrm>
            <a:off x="7318440" y="511344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Service Level</a:t>
            </a:r>
            <a:endParaRPr/>
          </a:p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Mgmt</a:t>
            </a:r>
            <a:endParaRPr/>
          </a:p>
        </p:txBody>
      </p:sp>
      <p:sp>
        <p:nvSpPr>
          <p:cNvPr id="269" name="CustomShape 67"/>
          <p:cNvSpPr/>
          <p:nvPr/>
        </p:nvSpPr>
        <p:spPr>
          <a:xfrm>
            <a:off x="5522760" y="6132600"/>
            <a:ext cx="3935160" cy="544320"/>
          </a:xfrm>
          <a:prstGeom prst="rect">
            <a:avLst/>
          </a:prstGeom>
          <a:solidFill>
            <a:srgbClr val="4f81bd"/>
          </a:solidFill>
          <a:ln w="9360">
            <a:solidFill>
              <a:srgbClr val="000000"/>
            </a:solidFill>
            <a:miter/>
          </a:ln>
        </p:spPr>
      </p:sp>
      <p:sp>
        <p:nvSpPr>
          <p:cNvPr id="270" name="CustomShape 68"/>
          <p:cNvSpPr/>
          <p:nvPr/>
        </p:nvSpPr>
        <p:spPr>
          <a:xfrm>
            <a:off x="5391720" y="2197080"/>
            <a:ext cx="753840" cy="182880"/>
          </a:xfrm>
          <a:prstGeom prst="rect">
            <a:avLst/>
          </a:prstGeom>
        </p:spPr>
        <p:txBody>
          <a:bodyPr bIns="0" lIns="63360" rIns="64800" tIns="0" wrap="none"/>
          <a:p>
            <a:r>
              <a:rPr lang="en-US" sz="1200">
                <a:solidFill>
                  <a:srgbClr val="ffffff"/>
                </a:solidFill>
                <a:latin typeface="Calibri"/>
              </a:rPr>
              <a:t>Security</a:t>
            </a:r>
            <a:endParaRPr/>
          </a:p>
        </p:txBody>
      </p:sp>
      <p:sp>
        <p:nvSpPr>
          <p:cNvPr id="271" name="CustomShape 69"/>
          <p:cNvSpPr/>
          <p:nvPr/>
        </p:nvSpPr>
        <p:spPr>
          <a:xfrm>
            <a:off x="5923080" y="245592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AAA</a:t>
            </a:r>
            <a:endParaRPr/>
          </a:p>
        </p:txBody>
      </p:sp>
      <p:sp>
        <p:nvSpPr>
          <p:cNvPr id="272" name="CustomShape 70"/>
          <p:cNvSpPr/>
          <p:nvPr/>
        </p:nvSpPr>
        <p:spPr>
          <a:xfrm>
            <a:off x="5923080" y="319572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Identity Mgmt</a:t>
            </a:r>
            <a:endParaRPr/>
          </a:p>
        </p:txBody>
      </p:sp>
      <p:sp>
        <p:nvSpPr>
          <p:cNvPr id="273" name="CustomShape 71"/>
          <p:cNvSpPr/>
          <p:nvPr/>
        </p:nvSpPr>
        <p:spPr>
          <a:xfrm>
            <a:off x="5923080" y="393552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Intrusion Detection</a:t>
            </a:r>
            <a:endParaRPr/>
          </a:p>
        </p:txBody>
      </p:sp>
      <p:sp>
        <p:nvSpPr>
          <p:cNvPr id="274" name="CustomShape 72"/>
          <p:cNvSpPr/>
          <p:nvPr/>
        </p:nvSpPr>
        <p:spPr>
          <a:xfrm>
            <a:off x="5923080" y="467532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Software Defense</a:t>
            </a:r>
            <a:endParaRPr/>
          </a:p>
        </p:txBody>
      </p:sp>
      <p:sp>
        <p:nvSpPr>
          <p:cNvPr id="275" name="CustomShape 73"/>
          <p:cNvSpPr/>
          <p:nvPr/>
        </p:nvSpPr>
        <p:spPr>
          <a:xfrm>
            <a:off x="5923080" y="541656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Perimeter Defense</a:t>
            </a:r>
            <a:endParaRPr/>
          </a:p>
        </p:txBody>
      </p:sp>
      <p:sp>
        <p:nvSpPr>
          <p:cNvPr id="276" name="CustomShape 74"/>
          <p:cNvSpPr/>
          <p:nvPr/>
        </p:nvSpPr>
        <p:spPr>
          <a:xfrm>
            <a:off x="2451240" y="358128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Service Monitoring</a:t>
            </a:r>
            <a:endParaRPr/>
          </a:p>
        </p:txBody>
      </p:sp>
      <p:sp>
        <p:nvSpPr>
          <p:cNvPr id="277" name="CustomShape 75"/>
          <p:cNvSpPr/>
          <p:nvPr/>
        </p:nvSpPr>
        <p:spPr>
          <a:xfrm>
            <a:off x="3182760" y="358128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Service Management</a:t>
            </a:r>
            <a:endParaRPr/>
          </a:p>
        </p:txBody>
      </p:sp>
      <p:sp>
        <p:nvSpPr>
          <p:cNvPr id="278" name="CustomShape 76"/>
          <p:cNvSpPr/>
          <p:nvPr/>
        </p:nvSpPr>
        <p:spPr>
          <a:xfrm>
            <a:off x="3216240" y="570708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Memory Resources</a:t>
            </a:r>
            <a:endParaRPr/>
          </a:p>
        </p:txBody>
      </p:sp>
      <p:sp>
        <p:nvSpPr>
          <p:cNvPr id="279" name="CustomShape 77"/>
          <p:cNvSpPr/>
          <p:nvPr/>
        </p:nvSpPr>
        <p:spPr>
          <a:xfrm>
            <a:off x="2481120" y="570708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Storage Resources</a:t>
            </a:r>
            <a:endParaRPr/>
          </a:p>
        </p:txBody>
      </p:sp>
      <p:sp>
        <p:nvSpPr>
          <p:cNvPr id="280" name="CustomShape 78"/>
          <p:cNvSpPr/>
          <p:nvPr/>
        </p:nvSpPr>
        <p:spPr>
          <a:xfrm>
            <a:off x="1747800" y="570708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Data Resources</a:t>
            </a:r>
            <a:endParaRPr/>
          </a:p>
        </p:txBody>
      </p:sp>
      <p:sp>
        <p:nvSpPr>
          <p:cNvPr id="281" name="CustomShape 79"/>
          <p:cNvSpPr/>
          <p:nvPr/>
        </p:nvSpPr>
        <p:spPr>
          <a:xfrm>
            <a:off x="1014480" y="5707080"/>
            <a:ext cx="674280" cy="288720"/>
          </a:xfrm>
          <a:prstGeom prst="rect">
            <a:avLst/>
          </a:prstGeom>
          <a:solidFill>
            <a:srgbClr val="ffffff"/>
          </a:solidFill>
          <a:ln w="9360">
            <a:solidFill>
              <a:srgbClr val="800080"/>
            </a:solidFill>
            <a:miter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Network Resources</a:t>
            </a:r>
            <a:endParaRPr/>
          </a:p>
        </p:txBody>
      </p:sp>
      <p:sp>
        <p:nvSpPr>
          <p:cNvPr id="282" name="CustomShape 80"/>
          <p:cNvSpPr/>
          <p:nvPr/>
        </p:nvSpPr>
        <p:spPr>
          <a:xfrm>
            <a:off x="3184560" y="300528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0" rIns="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Productivity</a:t>
            </a:r>
            <a:endParaRPr/>
          </a:p>
        </p:txBody>
      </p:sp>
      <p:sp>
        <p:nvSpPr>
          <p:cNvPr id="283" name="CustomShape 81"/>
          <p:cNvSpPr/>
          <p:nvPr/>
        </p:nvSpPr>
        <p:spPr>
          <a:xfrm>
            <a:off x="985680" y="239868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Browser</a:t>
            </a:r>
            <a:endParaRPr/>
          </a:p>
        </p:txBody>
      </p:sp>
      <p:sp>
        <p:nvSpPr>
          <p:cNvPr id="284" name="CustomShape 82"/>
          <p:cNvSpPr/>
          <p:nvPr/>
        </p:nvSpPr>
        <p:spPr>
          <a:xfrm>
            <a:off x="2451240" y="4249800"/>
            <a:ext cx="674280" cy="288720"/>
          </a:xfrm>
          <a:prstGeom prst="rect">
            <a:avLst/>
          </a:prstGeom>
          <a:solidFill>
            <a:srgbClr val="c6d9f1"/>
          </a:solidFill>
          <a:ln w="25560">
            <a:solidFill>
              <a:srgbClr val="4bacc6"/>
            </a:solidFill>
            <a:round/>
          </a:ln>
        </p:spPr>
        <p:txBody>
          <a:bodyPr anchor="ctr" bIns="0" lIns="63360" rIns="64800" tIns="0"/>
          <a:p>
            <a:pPr algn="ctr"/>
            <a:r>
              <a:rPr lang="en-US" sz="800">
                <a:solidFill>
                  <a:srgbClr val="000000"/>
                </a:solidFill>
                <a:latin typeface="Calibri"/>
              </a:rPr>
              <a:t>ESB</a:t>
            </a:r>
            <a:endParaRPr/>
          </a:p>
        </p:txBody>
      </p:sp>
      <p:sp>
        <p:nvSpPr>
          <p:cNvPr id="285" name="TextShape 8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01E131D1-5131-41A1-B1D1-E16111C1610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286" name="TextShape 8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Deployment Models</a:t>
            </a:r>
            <a:endParaRPr/>
          </a:p>
        </p:txBody>
      </p:sp>
      <p:sp>
        <p:nvSpPr>
          <p:cNvPr id="28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Public cloud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resources are dynamically provisioned on a fine-grained, self-service basis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over the Internet,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via web applications/web services,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from an off-site third-party provider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who bills on a fine-grained utility computing basis</a:t>
            </a:r>
            <a:endParaRPr/>
          </a:p>
        </p:txBody>
      </p:sp>
      <p:sp>
        <p:nvSpPr>
          <p:cNvPr id="28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71D19141-F161-4181-A131-A1A121F1319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290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274" nodeType="tmRoot" restart="never">
          <p:childTnLst>
            <p:seq>
              <p:cTn id="275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What is Cloud Computing?</a:t>
            </a:r>
            <a:endParaRPr/>
          </a:p>
        </p:txBody>
      </p:sp>
      <p:sp>
        <p:nvSpPr>
          <p:cNvPr id="14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</p:sp>
      <p:pic>
        <p:nvPicPr>
          <p:cNvPr descr="" id="15" name="Content Placeholder 6"/>
          <p:cNvPicPr/>
          <p:nvPr/>
        </p:nvPicPr>
        <p:blipFill>
          <a:blip r:embed="rId1"/>
          <a:stretch>
            <a:fillRect/>
          </a:stretch>
        </p:blipFill>
        <p:spPr>
          <a:xfrm>
            <a:off x="1828800" y="1371600"/>
            <a:ext cx="5562360" cy="4798800"/>
          </a:xfrm>
          <a:prstGeom prst="rect">
            <a:avLst/>
          </a:prstGeom>
        </p:spPr>
      </p:pic>
      <p:sp>
        <p:nvSpPr>
          <p:cNvPr id="16" name="CustomShape 3"/>
          <p:cNvSpPr/>
          <p:nvPr/>
        </p:nvSpPr>
        <p:spPr>
          <a:xfrm>
            <a:off x="457200" y="2143080"/>
            <a:ext cx="8229240" cy="1828440"/>
          </a:xfrm>
          <a:prstGeom prst="rect">
            <a:avLst/>
          </a:prstGeom>
        </p:spPr>
        <p:txBody>
          <a:bodyPr/>
          <a:p>
            <a:pPr>
              <a:lnSpc>
                <a:spcPct val="10000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The 5th Generation of Computing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(after Mainframe, Personal Computer,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Client-Server Computing, Web)</a:t>
            </a:r>
            <a:endParaRPr/>
          </a:p>
          <a:p>
            <a:endParaRPr/>
          </a:p>
        </p:txBody>
      </p:sp>
      <p:sp>
        <p:nvSpPr>
          <p:cNvPr id="17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51C181F1-B1F1-41F1-9161-E1311111518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18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1" nodeType="tmRoot" restart="never">
          <p:childTnLst>
            <p:seq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dur="500" fill="freeze" id="7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>
                      <p:stCondLst>
                        <p:cond delay="indefinite"/>
                      </p:stCondLst>
                      <p:childTnLst>
                        <p:par>
                          <p:cTn fill="hold" id="9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2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xit" presetID="37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dur="1000" fill="freeze" id="1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freeze" id="15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freeze" id="1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freeze" id="17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Deployment Models</a:t>
            </a:r>
            <a:endParaRPr/>
          </a:p>
        </p:txBody>
      </p:sp>
      <p:sp>
        <p:nvSpPr>
          <p:cNvPr id="292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Private cloud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the ability to host applications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or virtual machines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in a company's own set of hosts, users "still have to buy, build,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and manage them"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and thus do not benefit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from lower up-front capital costs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and less hands-on management</a:t>
            </a:r>
            <a:endParaRPr/>
          </a:p>
        </p:txBody>
      </p:sp>
      <p:sp>
        <p:nvSpPr>
          <p:cNvPr id="293" name="CustomShape 3"/>
          <p:cNvSpPr/>
          <p:nvPr/>
        </p:nvSpPr>
        <p:spPr>
          <a:xfrm>
            <a:off x="3286080" y="1143000"/>
            <a:ext cx="24998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>
                <a:solidFill>
                  <a:srgbClr val="000000"/>
                </a:solidFill>
                <a:latin typeface="Calibri"/>
              </a:rPr>
              <a:t>(continued)</a:t>
            </a:r>
            <a:endParaRPr/>
          </a:p>
        </p:txBody>
      </p:sp>
      <p:sp>
        <p:nvSpPr>
          <p:cNvPr id="294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61213131-E151-4111-B1B1-812111E1418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295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276" nodeType="tmRoot" restart="never">
          <p:childTnLst>
            <p:seq>
              <p:cTn id="277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Deployment Models</a:t>
            </a:r>
            <a:endParaRPr/>
          </a:p>
        </p:txBody>
      </p:sp>
      <p:sp>
        <p:nvSpPr>
          <p:cNvPr id="29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Community cloud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where several organizations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have similar requirements and seek to share infrastructure so as to realize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some of the benefits of cloud computing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Hybrid cloud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two separate clouds joined together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(public, private, internal or external),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or a combination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of virtualized cloud server instances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used together with real physical hardware</a:t>
            </a:r>
            <a:endParaRPr/>
          </a:p>
        </p:txBody>
      </p:sp>
      <p:sp>
        <p:nvSpPr>
          <p:cNvPr id="298" name="CustomShape 3"/>
          <p:cNvSpPr/>
          <p:nvPr/>
        </p:nvSpPr>
        <p:spPr>
          <a:xfrm>
            <a:off x="3286080" y="1143000"/>
            <a:ext cx="24998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>
                <a:solidFill>
                  <a:srgbClr val="000000"/>
                </a:solidFill>
                <a:latin typeface="Calibri"/>
              </a:rPr>
              <a:t>(continued)</a:t>
            </a:r>
            <a:endParaRPr/>
          </a:p>
        </p:txBody>
      </p:sp>
      <p:sp>
        <p:nvSpPr>
          <p:cNvPr id="299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010071A1-7101-4121-9111-F1F14141B18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300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278" nodeType="tmRoot" restart="never">
          <p:childTnLst>
            <p:seq>
              <p:cTn id="279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Deployment Models</a:t>
            </a:r>
            <a:endParaRPr/>
          </a:p>
        </p:txBody>
      </p:sp>
      <p:sp>
        <p:nvSpPr>
          <p:cNvPr id="302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416101B1-1141-41B1-A141-D1719111811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303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280" nodeType="tmRoot" restart="never">
          <p:childTnLst>
            <p:seq>
              <p:cTn dur="indefinite" id="281" nodeType="mainSeq">
                <p:childTnLst>
                  <p:par>
                    <p:cTn fill="hold" id="282">
                      <p:stCondLst>
                        <p:cond delay="indefinite"/>
                      </p:stCondLst>
                      <p:childTnLst>
                        <p:par>
                          <p:cTn fill="hold" id="283">
                            <p:stCondLst>
                              <p:cond delay="0"/>
                            </p:stCondLst>
                            <p:childTnLst>
                              <p:par>
                                <p:cTn fill="hold" id="284" nodeType="clickEffect" presetClass="entr" presetID="14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randombar(horizontal)" transition="in">
                                      <p:cBhvr additive="repl">
                                        <p:cTn dur="500" fill="freeze" id="286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Key Technologies</a:t>
            </a:r>
            <a:endParaRPr/>
          </a:p>
        </p:txBody>
      </p:sp>
      <p:sp>
        <p:nvSpPr>
          <p:cNvPr id="30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Virtualization and Clustering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are the two key technologies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that make up Cloud Computing</a:t>
            </a:r>
            <a:endParaRPr/>
          </a:p>
        </p:txBody>
      </p:sp>
      <p:pic>
        <p:nvPicPr>
          <p:cNvPr descr="" id="306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657720" y="3627000"/>
            <a:ext cx="3699360" cy="1707120"/>
          </a:xfrm>
          <a:prstGeom prst="rect">
            <a:avLst/>
          </a:prstGeom>
        </p:spPr>
      </p:pic>
      <p:sp>
        <p:nvSpPr>
          <p:cNvPr id="307" name="CustomShape 3"/>
          <p:cNvSpPr/>
          <p:nvPr/>
        </p:nvSpPr>
        <p:spPr>
          <a:xfrm>
            <a:off x="1714320" y="5429160"/>
            <a:ext cx="1571400" cy="85212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>
                <a:solidFill>
                  <a:srgbClr val="000000"/>
                </a:solidFill>
                <a:latin typeface="Calibri"/>
              </a:rPr>
              <a:t>Virtualization</a:t>
            </a:r>
            <a:r>
              <a:rPr lang="en-US">
                <a:solidFill>
                  <a:srgbClr val="000000"/>
                </a:solidFill>
                <a:latin typeface="Calibri"/>
              </a:rPr>
              <a:t>
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(</a:t>
            </a:r>
            <a:r>
              <a:rPr i="1" lang="en-US" sz="1400">
                <a:solidFill>
                  <a:srgbClr val="000000"/>
                </a:solidFill>
                <a:latin typeface="Calibri"/>
                <a:hlinkClick r:id="rId2"/>
              </a:rPr>
              <a:t>source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)</a:t>
            </a:r>
            <a:endParaRPr/>
          </a:p>
        </p:txBody>
      </p:sp>
      <p:pic>
        <p:nvPicPr>
          <p:cNvPr descr="" id="308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5429160" y="3643200"/>
            <a:ext cx="2685600" cy="1642680"/>
          </a:xfrm>
          <a:prstGeom prst="rect">
            <a:avLst/>
          </a:prstGeom>
        </p:spPr>
      </p:pic>
      <p:sp>
        <p:nvSpPr>
          <p:cNvPr id="309" name="CustomShape 4"/>
          <p:cNvSpPr/>
          <p:nvPr/>
        </p:nvSpPr>
        <p:spPr>
          <a:xfrm>
            <a:off x="6032160" y="5429160"/>
            <a:ext cx="1346760" cy="57780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>
                <a:solidFill>
                  <a:srgbClr val="000000"/>
                </a:solidFill>
                <a:latin typeface="Calibri"/>
              </a:rPr>
              <a:t>Clustering</a:t>
            </a:r>
            <a:r>
              <a:rPr lang="en-US">
                <a:solidFill>
                  <a:srgbClr val="000000"/>
                </a:solidFill>
                <a:latin typeface="Calibri"/>
              </a:rPr>
              <a:t>
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(</a:t>
            </a:r>
            <a:r>
              <a:rPr i="1" lang="en-US" sz="1400">
                <a:solidFill>
                  <a:srgbClr val="000000"/>
                </a:solidFill>
                <a:latin typeface="Calibri"/>
                <a:hlinkClick r:id="rId4"/>
              </a:rPr>
              <a:t>source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)</a:t>
            </a:r>
            <a:endParaRPr/>
          </a:p>
        </p:txBody>
      </p:sp>
      <p:sp>
        <p:nvSpPr>
          <p:cNvPr id="310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717131A1-C101-4131-9171-8161014111D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311" name="TextShape 6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287" nodeType="tmRoot" restart="never">
          <p:childTnLst>
            <p:seq>
              <p:cTn dur="indefinite" id="288" nodeType="mainSeq">
                <p:childTnLst>
                  <p:par>
                    <p:cTn fill="hold" id="289">
                      <p:stCondLst>
                        <p:cond delay="indefinite"/>
                      </p:stCondLst>
                      <p:childTnLst>
                        <p:par>
                          <p:cTn fill="hold" id="290">
                            <p:stCondLst>
                              <p:cond delay="0"/>
                            </p:stCondLst>
                            <p:childTnLst>
                              <p:par>
                                <p:cTn fill="hold" id="291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93"/>
                                        <p:tgtEl>
                                          <p:spTgt spid="3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94"/>
                                        <p:tgtEl>
                                          <p:spTgt spid="3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9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297"/>
                                        <p:tgtEl>
                                          <p:spTgt spid="3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298"/>
                                        <p:tgtEl>
                                          <p:spTgt spid="30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99">
                      <p:stCondLst>
                        <p:cond delay="indefinite"/>
                      </p:stCondLst>
                      <p:childTnLst>
                        <p:par>
                          <p:cTn fill="hold" id="300">
                            <p:stCondLst>
                              <p:cond delay="0"/>
                            </p:stCondLst>
                            <p:childTnLst>
                              <p:par>
                                <p:cTn fill="hold" id="301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03"/>
                                        <p:tgtEl>
                                          <p:spTgt spid="3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04"/>
                                        <p:tgtEl>
                                          <p:spTgt spid="30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5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07"/>
                                        <p:tgtEl>
                                          <p:spTgt spid="3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08"/>
                                        <p:tgtEl>
                                          <p:spTgt spid="3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Virtualization</a:t>
            </a:r>
            <a:endParaRPr/>
          </a:p>
        </p:txBody>
      </p:sp>
      <p:sp>
        <p:nvSpPr>
          <p:cNvPr id="313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 single computer look like many computers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The size and power are variable/configurable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Virtual machines can be migrated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without downtime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Virtual machines enable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far more detailed accounting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of which applications, LOBs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(line-of-business apps),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customers are using IT resources</a:t>
            </a:r>
            <a:endParaRPr/>
          </a:p>
        </p:txBody>
      </p:sp>
      <p:sp>
        <p:nvSpPr>
          <p:cNvPr id="314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A1C1F181-7101-41A1-8161-B1215171217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315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309" nodeType="tmRoot" restart="never">
          <p:childTnLst>
            <p:seq>
              <p:cTn id="3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Clustering</a:t>
            </a:r>
            <a:endParaRPr/>
          </a:p>
        </p:txBody>
      </p:sp>
      <p:sp>
        <p:nvSpPr>
          <p:cNvPr id="31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Makes many computers (or even virtual machines) look like a single resource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Huge databases and middleware tiers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can be built using powerful, low-cost,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high volume components (like blades or rack servers)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Redundancy of clusters enables high-performance and scalability through parallel operations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Redundancy also enables inherent high availability,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as clusters can survive one or more node failures</a:t>
            </a:r>
            <a:endParaRPr/>
          </a:p>
        </p:txBody>
      </p:sp>
      <p:sp>
        <p:nvSpPr>
          <p:cNvPr id="318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F1214121-F161-4181-B1C1-91B131F1714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319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311" nodeType="tmRoot" restart="never">
          <p:childTnLst>
            <p:seq>
              <p:cTn id="3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Datacenter Utilization</a:t>
            </a:r>
            <a:endParaRPr/>
          </a:p>
        </p:txBody>
      </p:sp>
      <p:sp>
        <p:nvSpPr>
          <p:cNvPr id="32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</p:sp>
      <p:sp>
        <p:nvSpPr>
          <p:cNvPr id="322" name="CustomShape 3"/>
          <p:cNvSpPr/>
          <p:nvPr/>
        </p:nvSpPr>
        <p:spPr>
          <a:xfrm>
            <a:off x="1121760" y="6072120"/>
            <a:ext cx="7428960" cy="3646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>
                <a:solidFill>
                  <a:srgbClr val="000000"/>
                </a:solidFill>
                <a:latin typeface="Calibri"/>
              </a:rPr>
              <a:t>Traditional Enterprise Datacenter utilization is often below 20%</a:t>
            </a:r>
            <a:endParaRPr/>
          </a:p>
        </p:txBody>
      </p:sp>
      <p:sp>
        <p:nvSpPr>
          <p:cNvPr id="323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2101B131-C141-41F1-A101-C191F19191B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324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Datacenter Utilization</a:t>
            </a:r>
            <a:endParaRPr/>
          </a:p>
        </p:txBody>
      </p:sp>
      <p:sp>
        <p:nvSpPr>
          <p:cNvPr id="32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</p:sp>
      <p:sp>
        <p:nvSpPr>
          <p:cNvPr id="327" name="CustomShape 3"/>
          <p:cNvSpPr/>
          <p:nvPr/>
        </p:nvSpPr>
        <p:spPr>
          <a:xfrm>
            <a:off x="1194840" y="6072120"/>
            <a:ext cx="7282440" cy="3646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>
                <a:solidFill>
                  <a:srgbClr val="000000"/>
                </a:solidFill>
                <a:latin typeface="Calibri"/>
              </a:rPr>
              <a:t>Virtualization significantly improves average server utilization</a:t>
            </a:r>
            <a:endParaRPr/>
          </a:p>
        </p:txBody>
      </p:sp>
      <p:sp>
        <p:nvSpPr>
          <p:cNvPr id="328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C121A101-31C1-41A1-B101-11111101E1F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329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Datacenter Utilization</a:t>
            </a:r>
            <a:endParaRPr/>
          </a:p>
        </p:txBody>
      </p:sp>
      <p:sp>
        <p:nvSpPr>
          <p:cNvPr id="33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</p:sp>
      <p:sp>
        <p:nvSpPr>
          <p:cNvPr id="332" name="CustomShape 3"/>
          <p:cNvSpPr/>
          <p:nvPr/>
        </p:nvSpPr>
        <p:spPr>
          <a:xfrm>
            <a:off x="1242720" y="6072120"/>
            <a:ext cx="7186680" cy="3646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lang="en-US">
                <a:solidFill>
                  <a:srgbClr val="000000"/>
                </a:solidFill>
                <a:latin typeface="Calibri"/>
              </a:rPr>
              <a:t>Cloud Computing further increases average server utilization</a:t>
            </a:r>
            <a:endParaRPr/>
          </a:p>
        </p:txBody>
      </p:sp>
      <p:sp>
        <p:nvSpPr>
          <p:cNvPr id="333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11717191-11E1-41F1-A111-61A111F1C17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334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CustomShape 1"/>
          <p:cNvSpPr/>
          <p:nvPr/>
        </p:nvSpPr>
        <p:spPr>
          <a:xfrm>
            <a:off x="214200" y="5319360"/>
            <a:ext cx="8715240" cy="1356840"/>
          </a:xfrm>
          <a:prstGeom prst="roundRect">
            <a:avLst>
              <a:gd fmla="val 3600" name="adj"/>
            </a:avLst>
          </a:prstGeom>
          <a:solidFill>
            <a:srgbClr val="4f81bd"/>
          </a:solidFill>
        </p:spPr>
      </p:sp>
      <p:sp>
        <p:nvSpPr>
          <p:cNvPr id="336" name="CustomShape 2"/>
          <p:cNvSpPr/>
          <p:nvPr/>
        </p:nvSpPr>
        <p:spPr>
          <a:xfrm>
            <a:off x="214200" y="3500280"/>
            <a:ext cx="8715240" cy="1356840"/>
          </a:xfrm>
          <a:prstGeom prst="roundRect">
            <a:avLst>
              <a:gd fmla="val 3600" name="adj"/>
            </a:avLst>
          </a:prstGeom>
          <a:solidFill>
            <a:srgbClr val="4f81bd"/>
          </a:solidFill>
        </p:spPr>
      </p:sp>
      <p:sp>
        <p:nvSpPr>
          <p:cNvPr id="337" name="CustomShape 3"/>
          <p:cNvSpPr/>
          <p:nvPr/>
        </p:nvSpPr>
        <p:spPr>
          <a:xfrm>
            <a:off x="214200" y="1714320"/>
            <a:ext cx="8715240" cy="1356840"/>
          </a:xfrm>
          <a:prstGeom prst="roundRect">
            <a:avLst>
              <a:gd fmla="val 3600" name="adj"/>
            </a:avLst>
          </a:prstGeom>
          <a:solidFill>
            <a:srgbClr val="4f81bd"/>
          </a:solidFill>
        </p:spPr>
      </p:sp>
      <p:sp>
        <p:nvSpPr>
          <p:cNvPr id="338" name="TextShape 4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Cloud Computing Providers</a:t>
            </a:r>
            <a:endParaRPr/>
          </a:p>
        </p:txBody>
      </p:sp>
      <p:pic>
        <p:nvPicPr>
          <p:cNvPr descr="" id="339" name="Picture 5"/>
          <p:cNvPicPr/>
          <p:nvPr/>
        </p:nvPicPr>
        <p:blipFill>
          <a:blip r:embed="rId1"/>
          <a:stretch>
            <a:fillRect/>
          </a:stretch>
        </p:blipFill>
        <p:spPr>
          <a:xfrm>
            <a:off x="5357880" y="1857240"/>
            <a:ext cx="1809360" cy="361440"/>
          </a:xfrm>
          <a:prstGeom prst="rect">
            <a:avLst/>
          </a:prstGeom>
        </p:spPr>
      </p:pic>
      <p:pic>
        <p:nvPicPr>
          <p:cNvPr descr="" id="340" name="Picture 6"/>
          <p:cNvPicPr/>
          <p:nvPr/>
        </p:nvPicPr>
        <p:blipFill>
          <a:blip r:embed="rId2"/>
          <a:stretch>
            <a:fillRect/>
          </a:stretch>
        </p:blipFill>
        <p:spPr>
          <a:xfrm>
            <a:off x="7500960" y="1785960"/>
            <a:ext cx="999720" cy="477000"/>
          </a:xfrm>
          <a:prstGeom prst="rect">
            <a:avLst/>
          </a:prstGeom>
        </p:spPr>
      </p:pic>
      <p:pic>
        <p:nvPicPr>
          <p:cNvPr descr="" id="341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3143160" y="1857240"/>
            <a:ext cx="1714320" cy="386280"/>
          </a:xfrm>
          <a:prstGeom prst="rect">
            <a:avLst/>
          </a:prstGeom>
        </p:spPr>
      </p:pic>
      <p:pic>
        <p:nvPicPr>
          <p:cNvPr descr="" id="342" name="Picture 8"/>
          <p:cNvPicPr/>
          <p:nvPr/>
        </p:nvPicPr>
        <p:blipFill>
          <a:blip r:embed="rId4"/>
          <a:stretch>
            <a:fillRect/>
          </a:stretch>
        </p:blipFill>
        <p:spPr>
          <a:xfrm>
            <a:off x="2214720" y="2500200"/>
            <a:ext cx="1428480" cy="523440"/>
          </a:xfrm>
          <a:prstGeom prst="rect">
            <a:avLst/>
          </a:prstGeom>
        </p:spPr>
      </p:pic>
      <p:pic>
        <p:nvPicPr>
          <p:cNvPr descr="" id="343" name="Picture 9"/>
          <p:cNvPicPr/>
          <p:nvPr/>
        </p:nvPicPr>
        <p:blipFill>
          <a:blip r:embed="rId5"/>
          <a:stretch>
            <a:fillRect/>
          </a:stretch>
        </p:blipFill>
        <p:spPr>
          <a:xfrm>
            <a:off x="7429680" y="2428920"/>
            <a:ext cx="1285560" cy="334080"/>
          </a:xfrm>
          <a:prstGeom prst="rect">
            <a:avLst/>
          </a:prstGeom>
        </p:spPr>
      </p:pic>
      <p:pic>
        <p:nvPicPr>
          <p:cNvPr descr="" id="344" name="Picture 10"/>
          <p:cNvPicPr/>
          <p:nvPr/>
        </p:nvPicPr>
        <p:blipFill>
          <a:blip r:embed="rId6"/>
          <a:stretch>
            <a:fillRect/>
          </a:stretch>
        </p:blipFill>
        <p:spPr>
          <a:xfrm>
            <a:off x="6500880" y="2428920"/>
            <a:ext cx="785520" cy="604080"/>
          </a:xfrm>
          <a:prstGeom prst="rect">
            <a:avLst/>
          </a:prstGeom>
        </p:spPr>
      </p:pic>
      <p:pic>
        <p:nvPicPr>
          <p:cNvPr descr="" id="345" name="Picture 11"/>
          <p:cNvPicPr/>
          <p:nvPr/>
        </p:nvPicPr>
        <p:blipFill>
          <a:blip r:embed="rId7"/>
          <a:stretch>
            <a:fillRect/>
          </a:stretch>
        </p:blipFill>
        <p:spPr>
          <a:xfrm>
            <a:off x="4357800" y="2500200"/>
            <a:ext cx="1642680" cy="498600"/>
          </a:xfrm>
          <a:prstGeom prst="rect">
            <a:avLst/>
          </a:prstGeom>
        </p:spPr>
      </p:pic>
      <p:pic>
        <p:nvPicPr>
          <p:cNvPr descr="" id="346" name="Picture 12"/>
          <p:cNvPicPr/>
          <p:nvPr/>
        </p:nvPicPr>
        <p:blipFill>
          <a:blip r:embed="rId8"/>
          <a:stretch>
            <a:fillRect/>
          </a:stretch>
        </p:blipFill>
        <p:spPr>
          <a:xfrm>
            <a:off x="500040" y="2643120"/>
            <a:ext cx="999720" cy="393480"/>
          </a:xfrm>
          <a:prstGeom prst="rect">
            <a:avLst/>
          </a:prstGeom>
        </p:spPr>
      </p:pic>
      <p:sp>
        <p:nvSpPr>
          <p:cNvPr id="347" name="CustomShape 5"/>
          <p:cNvSpPr/>
          <p:nvPr/>
        </p:nvSpPr>
        <p:spPr>
          <a:xfrm>
            <a:off x="3000240" y="1347480"/>
            <a:ext cx="3071520" cy="45612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16200000"/>
          </a:gradFill>
        </p:spPr>
        <p:txBody>
          <a:bodyPr bIns="45000" lIns="90000" rIns="90000" tIns="45000"/>
          <a:p>
            <a:pPr algn="ctr"/>
            <a:r>
              <a:rPr b="1" lang="en-US" sz="2400">
                <a:solidFill>
                  <a:srgbClr val="000000"/>
                </a:solidFill>
                <a:latin typeface="Calibri"/>
              </a:rPr>
              <a:t>SaaS</a:t>
            </a:r>
            <a:endParaRPr/>
          </a:p>
        </p:txBody>
      </p:sp>
      <p:sp>
        <p:nvSpPr>
          <p:cNvPr id="348" name="CustomShape 6"/>
          <p:cNvSpPr/>
          <p:nvPr/>
        </p:nvSpPr>
        <p:spPr>
          <a:xfrm>
            <a:off x="2985840" y="3133440"/>
            <a:ext cx="3117240" cy="45612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16200000"/>
          </a:gradFill>
        </p:spPr>
        <p:txBody>
          <a:bodyPr bIns="45000" lIns="90000" rIns="90000" tIns="45000"/>
          <a:p>
            <a:pPr algn="ctr"/>
            <a:r>
              <a:rPr b="1" lang="en-US" sz="2400">
                <a:solidFill>
                  <a:srgbClr val="000000"/>
                </a:solidFill>
                <a:latin typeface="Calibri"/>
              </a:rPr>
              <a:t>PaaS</a:t>
            </a:r>
            <a:endParaRPr/>
          </a:p>
        </p:txBody>
      </p:sp>
      <p:sp>
        <p:nvSpPr>
          <p:cNvPr id="349" name="CustomShape 7"/>
          <p:cNvSpPr/>
          <p:nvPr/>
        </p:nvSpPr>
        <p:spPr>
          <a:xfrm>
            <a:off x="3000240" y="4929120"/>
            <a:ext cx="3071520" cy="456120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0000"/>
              </a:gs>
              <a:gs pos="100000">
                <a:srgbClr val="000000"/>
              </a:gs>
            </a:gsLst>
            <a:lin ang="16200000"/>
          </a:gradFill>
        </p:spPr>
        <p:txBody>
          <a:bodyPr bIns="45000" lIns="90000" rIns="90000" tIns="45000"/>
          <a:p>
            <a:pPr algn="ctr"/>
            <a:r>
              <a:rPr b="1" lang="en-US" sz="2400">
                <a:solidFill>
                  <a:srgbClr val="000000"/>
                </a:solidFill>
                <a:latin typeface="Calibri"/>
              </a:rPr>
              <a:t>IaaS</a:t>
            </a:r>
            <a:endParaRPr/>
          </a:p>
        </p:txBody>
      </p:sp>
      <p:pic>
        <p:nvPicPr>
          <p:cNvPr descr="" id="350" name="Picture 13"/>
          <p:cNvPicPr/>
          <p:nvPr/>
        </p:nvPicPr>
        <p:blipFill>
          <a:blip r:embed="rId9"/>
          <a:stretch>
            <a:fillRect/>
          </a:stretch>
        </p:blipFill>
        <p:spPr>
          <a:xfrm>
            <a:off x="714240" y="3786120"/>
            <a:ext cx="1609200" cy="361440"/>
          </a:xfrm>
          <a:prstGeom prst="rect">
            <a:avLst/>
          </a:prstGeom>
        </p:spPr>
      </p:pic>
      <p:pic>
        <p:nvPicPr>
          <p:cNvPr descr="" id="351" name="Picture 14"/>
          <p:cNvPicPr/>
          <p:nvPr/>
        </p:nvPicPr>
        <p:blipFill>
          <a:blip r:embed="rId10"/>
          <a:stretch>
            <a:fillRect/>
          </a:stretch>
        </p:blipFill>
        <p:spPr>
          <a:xfrm>
            <a:off x="2500200" y="3786120"/>
            <a:ext cx="1590480" cy="599760"/>
          </a:xfrm>
          <a:prstGeom prst="rect">
            <a:avLst/>
          </a:prstGeom>
        </p:spPr>
      </p:pic>
      <p:pic>
        <p:nvPicPr>
          <p:cNvPr descr="" id="352" name="Picture 15"/>
          <p:cNvPicPr/>
          <p:nvPr/>
        </p:nvPicPr>
        <p:blipFill>
          <a:blip r:embed="rId11"/>
          <a:stretch>
            <a:fillRect/>
          </a:stretch>
        </p:blipFill>
        <p:spPr>
          <a:xfrm>
            <a:off x="4714920" y="3786120"/>
            <a:ext cx="1800000" cy="323640"/>
          </a:xfrm>
          <a:prstGeom prst="rect">
            <a:avLst/>
          </a:prstGeom>
        </p:spPr>
      </p:pic>
      <p:pic>
        <p:nvPicPr>
          <p:cNvPr descr="" id="353" name="Picture 16"/>
          <p:cNvPicPr/>
          <p:nvPr/>
        </p:nvPicPr>
        <p:blipFill>
          <a:blip r:embed="rId12"/>
          <a:stretch>
            <a:fillRect/>
          </a:stretch>
        </p:blipFill>
        <p:spPr>
          <a:xfrm>
            <a:off x="4286160" y="4214880"/>
            <a:ext cx="1561680" cy="571320"/>
          </a:xfrm>
          <a:prstGeom prst="rect">
            <a:avLst/>
          </a:prstGeom>
        </p:spPr>
      </p:pic>
      <p:pic>
        <p:nvPicPr>
          <p:cNvPr descr="" id="354" name="Picture 17"/>
          <p:cNvPicPr/>
          <p:nvPr/>
        </p:nvPicPr>
        <p:blipFill>
          <a:blip r:embed="rId13"/>
          <a:stretch>
            <a:fillRect/>
          </a:stretch>
        </p:blipFill>
        <p:spPr>
          <a:xfrm>
            <a:off x="1214280" y="4357800"/>
            <a:ext cx="942480" cy="428400"/>
          </a:xfrm>
          <a:prstGeom prst="rect">
            <a:avLst/>
          </a:prstGeom>
        </p:spPr>
      </p:pic>
      <p:pic>
        <p:nvPicPr>
          <p:cNvPr descr="" id="355" name="Picture 18"/>
          <p:cNvPicPr/>
          <p:nvPr/>
        </p:nvPicPr>
        <p:blipFill>
          <a:blip r:embed="rId14"/>
          <a:stretch>
            <a:fillRect/>
          </a:stretch>
        </p:blipFill>
        <p:spPr>
          <a:xfrm>
            <a:off x="6929280" y="3571920"/>
            <a:ext cx="1547640" cy="453240"/>
          </a:xfrm>
          <a:prstGeom prst="rect">
            <a:avLst/>
          </a:prstGeom>
        </p:spPr>
      </p:pic>
      <p:pic>
        <p:nvPicPr>
          <p:cNvPr descr="" id="356" name="Picture 19"/>
          <p:cNvPicPr/>
          <p:nvPr/>
        </p:nvPicPr>
        <p:blipFill>
          <a:blip r:embed="rId15"/>
          <a:stretch>
            <a:fillRect/>
          </a:stretch>
        </p:blipFill>
        <p:spPr>
          <a:xfrm>
            <a:off x="6786720" y="4429080"/>
            <a:ext cx="1999800" cy="379080"/>
          </a:xfrm>
          <a:prstGeom prst="rect">
            <a:avLst/>
          </a:prstGeom>
        </p:spPr>
      </p:pic>
      <p:pic>
        <p:nvPicPr>
          <p:cNvPr descr="" id="357" name="Picture 20"/>
          <p:cNvPicPr/>
          <p:nvPr/>
        </p:nvPicPr>
        <p:blipFill>
          <a:blip r:embed="rId16"/>
          <a:stretch>
            <a:fillRect/>
          </a:stretch>
        </p:blipFill>
        <p:spPr>
          <a:xfrm>
            <a:off x="357120" y="5462280"/>
            <a:ext cx="1285560" cy="376560"/>
          </a:xfrm>
          <a:prstGeom prst="rect">
            <a:avLst/>
          </a:prstGeom>
        </p:spPr>
      </p:pic>
      <p:pic>
        <p:nvPicPr>
          <p:cNvPr descr="" id="358" name="Picture 21"/>
          <p:cNvPicPr/>
          <p:nvPr/>
        </p:nvPicPr>
        <p:blipFill>
          <a:blip r:embed="rId17"/>
          <a:stretch>
            <a:fillRect/>
          </a:stretch>
        </p:blipFill>
        <p:spPr>
          <a:xfrm>
            <a:off x="785880" y="6033960"/>
            <a:ext cx="1704600" cy="561600"/>
          </a:xfrm>
          <a:prstGeom prst="rect">
            <a:avLst/>
          </a:prstGeom>
        </p:spPr>
      </p:pic>
      <p:pic>
        <p:nvPicPr>
          <p:cNvPr descr="" id="359" name="Picture 22"/>
          <p:cNvPicPr/>
          <p:nvPr/>
        </p:nvPicPr>
        <p:blipFill>
          <a:blip r:embed="rId18"/>
          <a:stretch>
            <a:fillRect/>
          </a:stretch>
        </p:blipFill>
        <p:spPr>
          <a:xfrm>
            <a:off x="2857320" y="5605200"/>
            <a:ext cx="1561680" cy="571320"/>
          </a:xfrm>
          <a:prstGeom prst="rect">
            <a:avLst/>
          </a:prstGeom>
        </p:spPr>
      </p:pic>
      <p:pic>
        <p:nvPicPr>
          <p:cNvPr descr="" id="360" name="Picture 23"/>
          <p:cNvPicPr/>
          <p:nvPr/>
        </p:nvPicPr>
        <p:blipFill>
          <a:blip r:embed="rId19"/>
          <a:stretch>
            <a:fillRect/>
          </a:stretch>
        </p:blipFill>
        <p:spPr>
          <a:xfrm>
            <a:off x="5143680" y="5533560"/>
            <a:ext cx="1499760" cy="562320"/>
          </a:xfrm>
          <a:prstGeom prst="rect">
            <a:avLst/>
          </a:prstGeom>
        </p:spPr>
      </p:pic>
      <p:pic>
        <p:nvPicPr>
          <p:cNvPr descr="" id="361" name="Picture 24"/>
          <p:cNvPicPr/>
          <p:nvPr/>
        </p:nvPicPr>
        <p:blipFill>
          <a:blip r:embed="rId20"/>
          <a:stretch>
            <a:fillRect/>
          </a:stretch>
        </p:blipFill>
        <p:spPr>
          <a:xfrm>
            <a:off x="6429240" y="6319440"/>
            <a:ext cx="1595160" cy="302400"/>
          </a:xfrm>
          <a:prstGeom prst="rect">
            <a:avLst/>
          </a:prstGeom>
        </p:spPr>
      </p:pic>
      <p:pic>
        <p:nvPicPr>
          <p:cNvPr descr="" id="362" name="Picture 25"/>
          <p:cNvPicPr/>
          <p:nvPr/>
        </p:nvPicPr>
        <p:blipFill>
          <a:blip r:embed="rId21"/>
          <a:stretch>
            <a:fillRect/>
          </a:stretch>
        </p:blipFill>
        <p:spPr>
          <a:xfrm>
            <a:off x="7786800" y="5533560"/>
            <a:ext cx="942480" cy="428400"/>
          </a:xfrm>
          <a:prstGeom prst="rect">
            <a:avLst/>
          </a:prstGeom>
        </p:spPr>
      </p:pic>
      <p:pic>
        <p:nvPicPr>
          <p:cNvPr descr="" id="363" name="Picture 26"/>
          <p:cNvPicPr/>
          <p:nvPr/>
        </p:nvPicPr>
        <p:blipFill>
          <a:blip r:embed="rId22"/>
          <a:stretch>
            <a:fillRect/>
          </a:stretch>
        </p:blipFill>
        <p:spPr>
          <a:xfrm>
            <a:off x="3714840" y="6319440"/>
            <a:ext cx="1761840" cy="333000"/>
          </a:xfrm>
          <a:prstGeom prst="rect">
            <a:avLst/>
          </a:prstGeom>
        </p:spPr>
      </p:pic>
      <p:sp>
        <p:nvSpPr>
          <p:cNvPr id="364" name="TextShape 8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819111E1-E111-41E1-8181-B1B1A1D1F11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365" name="TextShape 9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What is Cloud Computing?</a:t>
            </a:r>
            <a:endParaRPr/>
          </a:p>
        </p:txBody>
      </p:sp>
      <p:sp>
        <p:nvSpPr>
          <p:cNvPr id="20" name="TextShape 2"/>
          <p:cNvSpPr txBox="1"/>
          <p:nvPr/>
        </p:nvSpPr>
        <p:spPr>
          <a:xfrm>
            <a:off x="457200" y="1957320"/>
            <a:ext cx="8229240" cy="411444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National Institute of Standards (NIST) definition: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Cloud computing is a model for enabling convenient, on-demand network access to a shared pool of configurable computing resources (e.g., networks, servers, storage, applications, and services) that can be rapidly provisioned and released with minimal management effort or service provider interaction.‖ </a:t>
            </a:r>
            <a:endParaRPr/>
          </a:p>
        </p:txBody>
      </p:sp>
      <p:sp>
        <p:nvSpPr>
          <p:cNvPr id="21" name="CustomShape 3"/>
          <p:cNvSpPr/>
          <p:nvPr/>
        </p:nvSpPr>
        <p:spPr>
          <a:xfrm>
            <a:off x="3643200" y="1130760"/>
            <a:ext cx="149976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>
                <a:solidFill>
                  <a:srgbClr val="000000"/>
                </a:solidFill>
                <a:latin typeface="Calibri"/>
              </a:rPr>
              <a:t>(continued)</a:t>
            </a:r>
            <a:endParaRPr/>
          </a:p>
        </p:txBody>
      </p:sp>
      <p:sp>
        <p:nvSpPr>
          <p:cNvPr id="22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C1512141-51A1-4141-9191-61615151E12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23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Who’s using Cloud today?</a:t>
            </a:r>
            <a:endParaRPr/>
          </a:p>
        </p:txBody>
      </p:sp>
      <p:sp>
        <p:nvSpPr>
          <p:cNvPr id="367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Mogulus is a live broadcast platform on the internet 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(cloud customer)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Producers can use the Mogulus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browser-based Studio application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to create LIVE, scheduled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and on-demand internet television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to broadcast anywhere on the web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through a single player widget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  <a:hlinkClick r:id="rId1"/>
              </a:rPr>
              <a:t>http://www.mogulus.com</a:t>
            </a:r>
            <a:endParaRPr/>
          </a:p>
        </p:txBody>
      </p:sp>
      <p:pic>
        <p:nvPicPr>
          <p:cNvPr descr="" id="368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5929200" y="4643280"/>
            <a:ext cx="1761840" cy="657000"/>
          </a:xfrm>
          <a:prstGeom prst="rect">
            <a:avLst/>
          </a:prstGeom>
        </p:spPr>
      </p:pic>
      <p:sp>
        <p:nvSpPr>
          <p:cNvPr id="369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B1A1D131-9191-4151-B131-51D1E1E1019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370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313" nodeType="tmRoot" restart="never">
          <p:childTnLst>
            <p:seq>
              <p:cTn id="31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Who’s using Cloud today?</a:t>
            </a:r>
            <a:endParaRPr/>
          </a:p>
        </p:txBody>
      </p:sp>
      <p:sp>
        <p:nvSpPr>
          <p:cNvPr id="372" name="TextShape 2"/>
          <p:cNvSpPr txBox="1"/>
          <p:nvPr/>
        </p:nvSpPr>
        <p:spPr>
          <a:xfrm>
            <a:off x="457200" y="185724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Animoto is a video rendering &amp; production house </a:t>
            </a:r>
            <a:r>
              <a:rPr b="1"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b="1" lang="en-US" sz="3200">
                <a:solidFill>
                  <a:srgbClr val="000000"/>
                </a:solidFill>
                <a:latin typeface="Calibri"/>
              </a:rPr>
              <a:t>with service available over the Internet 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(cloud customer)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With their patent-pending technology and high-end motion design, each video is a fully customized orchestration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of user-selected images and music in several formats,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including DVD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Released Facebook App: users were able </a:t>
            </a:r>
            <a:r>
              <a:rPr b="1"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b="1" lang="en-US" sz="3200">
                <a:solidFill>
                  <a:srgbClr val="000000"/>
                </a:solidFill>
                <a:latin typeface="Calibri"/>
              </a:rPr>
              <a:t>to easily render their photos into MTV like videos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Ramped from 25,000 users to 250,000 users in three days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Signing up 20,000 new users per hour at peak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Went from 50 to 3500 servers in 5 days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Two weeks later scaled back to 100 servers</a:t>
            </a:r>
            <a:endParaRPr/>
          </a:p>
          <a:p>
            <a:pPr lvl="1">
              <a:buSzPct val="45000"/>
              <a:buFont typeface="Arial"/>
              <a:buChar char="•"/>
            </a:pPr>
            <a:r>
              <a:rPr b="1" lang="en-US" sz="2800">
                <a:solidFill>
                  <a:srgbClr val="000000"/>
                </a:solidFill>
                <a:latin typeface="Calibri"/>
                <a:hlinkClick r:id="rId1"/>
              </a:rPr>
              <a:t>http://www.animoto.com</a:t>
            </a:r>
            <a:endParaRPr/>
          </a:p>
        </p:txBody>
      </p:sp>
      <p:sp>
        <p:nvSpPr>
          <p:cNvPr id="373" name="CustomShape 3"/>
          <p:cNvSpPr/>
          <p:nvPr/>
        </p:nvSpPr>
        <p:spPr>
          <a:xfrm>
            <a:off x="3286080" y="1143000"/>
            <a:ext cx="24998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>
                <a:solidFill>
                  <a:srgbClr val="000000"/>
                </a:solidFill>
                <a:latin typeface="Calibri"/>
              </a:rPr>
              <a:t>(continued)</a:t>
            </a:r>
            <a:endParaRPr/>
          </a:p>
        </p:txBody>
      </p:sp>
      <p:sp>
        <p:nvSpPr>
          <p:cNvPr id="374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A1D15151-C121-41F1-9171-E1A13151219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375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315" nodeType="tmRoot" restart="never">
          <p:childTnLst>
            <p:seq>
              <p:cTn id="31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" id="376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7200000" y="2221560"/>
            <a:ext cx="1757160" cy="2265840"/>
          </a:xfrm>
          <a:prstGeom prst="rect">
            <a:avLst/>
          </a:prstGeom>
        </p:spPr>
      </p:pic>
      <p:sp>
        <p:nvSpPr>
          <p:cNvPr id="37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Who’s using Cloud today?</a:t>
            </a:r>
            <a:endParaRPr/>
          </a:p>
        </p:txBody>
      </p:sp>
      <p:sp>
        <p:nvSpPr>
          <p:cNvPr id="378" name="TextShape 2"/>
          <p:cNvSpPr txBox="1"/>
          <p:nvPr/>
        </p:nvSpPr>
        <p:spPr>
          <a:xfrm>
            <a:off x="457200" y="185724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Timesmachine is a news archive </a:t>
            </a:r>
            <a:r>
              <a:rPr b="1"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b="1" lang="en-US" sz="3200">
                <a:solidFill>
                  <a:srgbClr val="000000"/>
                </a:solidFill>
                <a:latin typeface="Calibri"/>
              </a:rPr>
              <a:t>of the NY Times available in pdf </a:t>
            </a:r>
            <a:r>
              <a:rPr b="1"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b="1" lang="en-US" sz="3200">
                <a:solidFill>
                  <a:srgbClr val="000000"/>
                </a:solidFill>
                <a:latin typeface="Calibri"/>
              </a:rPr>
              <a:t>over the Internet to newspaper subscribers 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(cloud customer)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Timesmachine needed infrastructure 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b="1" lang="en-US" sz="2800">
                <a:solidFill>
                  <a:srgbClr val="000000"/>
                </a:solidFill>
                <a:latin typeface="Calibri"/>
              </a:rPr>
              <a:t>to host several terabits of data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Internal IT rejected due to cost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b="1" lang="en-US" sz="2800">
                <a:solidFill>
                  <a:srgbClr val="000000"/>
                </a:solidFill>
                <a:latin typeface="Calibri"/>
              </a:rPr>
              <a:t>Business owners got the data up on cloud for $50 over one weekend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hlinkClick r:id="rId2"/>
              </a:rPr>
              <a:t>http://timesmachine.nytimes.com</a:t>
            </a:r>
            <a:endParaRPr/>
          </a:p>
        </p:txBody>
      </p:sp>
      <p:sp>
        <p:nvSpPr>
          <p:cNvPr id="379" name="CustomShape 3"/>
          <p:cNvSpPr/>
          <p:nvPr/>
        </p:nvSpPr>
        <p:spPr>
          <a:xfrm>
            <a:off x="3286080" y="1143000"/>
            <a:ext cx="24998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>
                <a:solidFill>
                  <a:srgbClr val="000000"/>
                </a:solidFill>
                <a:latin typeface="Calibri"/>
              </a:rPr>
              <a:t>(continued)</a:t>
            </a:r>
            <a:endParaRPr/>
          </a:p>
        </p:txBody>
      </p:sp>
      <p:sp>
        <p:nvSpPr>
          <p:cNvPr id="380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A1118191-A111-4181-9141-B1412181716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381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317" nodeType="tmRoot" restart="never">
          <p:childTnLst>
            <p:seq>
              <p:cTn id="31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Who’s using Cloud today?</a:t>
            </a:r>
            <a:endParaRPr/>
          </a:p>
        </p:txBody>
      </p:sp>
      <p:sp>
        <p:nvSpPr>
          <p:cNvPr id="383" name="TextShape 2"/>
          <p:cNvSpPr txBox="1"/>
          <p:nvPr/>
        </p:nvSpPr>
        <p:spPr>
          <a:xfrm>
            <a:off x="457200" y="185724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Eli Lilly is the 10th largest pharmaceutical company in the world </a:t>
            </a:r>
            <a:r>
              <a:rPr i="1" lang="en-US" sz="3200">
                <a:solidFill>
                  <a:srgbClr val="000000"/>
                </a:solidFill>
                <a:latin typeface="Calibri"/>
              </a:rPr>
              <a:t>(cloud customer)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Results: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Reduced costs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Global access to R&amp;D applications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Rapid transition due to VM hosting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Time to deliver new services greatly reduced: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New server: 7.5 weeks down to 3 minutes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New collaboration: 8 weeks down to 5 minutes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400">
                <a:solidFill>
                  <a:srgbClr val="000000"/>
                </a:solidFill>
                <a:latin typeface="Calibri"/>
              </a:rPr>
              <a:t>64 node linux cluster: 12 weeks down to 5 minutes</a:t>
            </a:r>
            <a:endParaRPr/>
          </a:p>
        </p:txBody>
      </p:sp>
      <p:sp>
        <p:nvSpPr>
          <p:cNvPr id="384" name="CustomShape 3"/>
          <p:cNvSpPr/>
          <p:nvPr/>
        </p:nvSpPr>
        <p:spPr>
          <a:xfrm>
            <a:off x="3286080" y="1143000"/>
            <a:ext cx="24998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>
                <a:solidFill>
                  <a:srgbClr val="000000"/>
                </a:solidFill>
                <a:latin typeface="Calibri"/>
              </a:rPr>
              <a:t>(continued)</a:t>
            </a:r>
            <a:endParaRPr/>
          </a:p>
        </p:txBody>
      </p:sp>
      <p:sp>
        <p:nvSpPr>
          <p:cNvPr id="385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D151C141-6171-4161-A1F1-E1D1B121C1B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386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319" nodeType="tmRoot" restart="never">
          <p:childTnLst>
            <p:seq>
              <p:cTn id="32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Who’s using Cloud today?</a:t>
            </a:r>
            <a:endParaRPr/>
          </a:p>
        </p:txBody>
      </p:sp>
      <p:sp>
        <p:nvSpPr>
          <p:cNvPr id="388" name="TextShape 2"/>
          <p:cNvSpPr txBox="1"/>
          <p:nvPr/>
        </p:nvSpPr>
        <p:spPr>
          <a:xfrm>
            <a:off x="457200" y="185724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Startups &amp; Small businesses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Can use clouds for everything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SaaS, IaaS, collaboration services, online presence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Mid-Size Enterprises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Can use clouds for many things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Compute cycles for R&amp;D projects, online collaboration, partner integration, social networking, new business tools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Large Enterprises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More likely to have hybrid models 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2800">
                <a:solidFill>
                  <a:srgbClr val="000000"/>
                </a:solidFill>
                <a:latin typeface="Calibri"/>
              </a:rPr>
              <a:t>where they keep some things in house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On premises data for legal and risk management reasons</a:t>
            </a:r>
            <a:endParaRPr/>
          </a:p>
        </p:txBody>
      </p:sp>
      <p:sp>
        <p:nvSpPr>
          <p:cNvPr id="389" name="CustomShape 3"/>
          <p:cNvSpPr/>
          <p:nvPr/>
        </p:nvSpPr>
        <p:spPr>
          <a:xfrm>
            <a:off x="3286080" y="1143000"/>
            <a:ext cx="24998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>
                <a:solidFill>
                  <a:srgbClr val="000000"/>
                </a:solidFill>
                <a:latin typeface="Calibri"/>
              </a:rPr>
              <a:t>(continued)</a:t>
            </a:r>
            <a:endParaRPr/>
          </a:p>
        </p:txBody>
      </p:sp>
      <p:sp>
        <p:nvSpPr>
          <p:cNvPr id="390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E13111A1-41F1-4191-B1B1-5131C161617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391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321" nodeType="tmRoot" restart="never">
          <p:childTnLst>
            <p:seq>
              <p:cTn id="32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Cloud Computing Pros and Cons</a:t>
            </a:r>
            <a:endParaRPr/>
          </a:p>
        </p:txBody>
      </p:sp>
      <p:sp>
        <p:nvSpPr>
          <p:cNvPr id="393" name="TextShape 2"/>
          <p:cNvSpPr txBox="1"/>
          <p:nvPr/>
        </p:nvSpPr>
        <p:spPr>
          <a:xfrm>
            <a:off x="457200" y="197496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Reduced costs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Resource sharing is more efficient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Management moves to cloud provider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Consumption based cost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Faster time to roll out new services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Dynamic resource availability for crunch periods</a:t>
            </a:r>
            <a:endParaRPr/>
          </a:p>
        </p:txBody>
      </p:sp>
      <p:sp>
        <p:nvSpPr>
          <p:cNvPr id="394" name="CustomShape 3"/>
          <p:cNvSpPr/>
          <p:nvPr/>
        </p:nvSpPr>
        <p:spPr>
          <a:xfrm>
            <a:off x="3286080" y="1523160"/>
            <a:ext cx="2499840" cy="5169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2800">
                <a:solidFill>
                  <a:srgbClr val="000000"/>
                </a:solidFill>
                <a:latin typeface="Calibri"/>
              </a:rPr>
              <a:t>PROS</a:t>
            </a:r>
            <a:endParaRPr/>
          </a:p>
        </p:txBody>
      </p:sp>
      <p:sp>
        <p:nvSpPr>
          <p:cNvPr id="395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8161E151-0181-41E1-9121-A1B1011181E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396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Cloud Computing Pros and Cons</a:t>
            </a:r>
            <a:endParaRPr/>
          </a:p>
        </p:txBody>
      </p:sp>
      <p:sp>
        <p:nvSpPr>
          <p:cNvPr id="398" name="TextShape 2"/>
          <p:cNvSpPr txBox="1"/>
          <p:nvPr/>
        </p:nvSpPr>
        <p:spPr>
          <a:xfrm>
            <a:off x="457200" y="197496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Compliance/regulatory laws mandate on-site ownership of data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Absence of robust SLAs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Uncertainty around interoperability, portability &amp; lock in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Availability &amp; reliability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b="1" lang="en-US" sz="3200">
                <a:solidFill>
                  <a:srgbClr val="000000"/>
                </a:solidFill>
                <a:latin typeface="Calibri"/>
              </a:rPr>
              <a:t>Security and privacy</a:t>
            </a:r>
            <a:endParaRPr/>
          </a:p>
        </p:txBody>
      </p:sp>
      <p:sp>
        <p:nvSpPr>
          <p:cNvPr id="399" name="CustomShape 3"/>
          <p:cNvSpPr/>
          <p:nvPr/>
        </p:nvSpPr>
        <p:spPr>
          <a:xfrm>
            <a:off x="3286080" y="1523160"/>
            <a:ext cx="2499840" cy="51696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2800">
                <a:solidFill>
                  <a:srgbClr val="000000"/>
                </a:solidFill>
                <a:latin typeface="Calibri"/>
              </a:rPr>
              <a:t>CONS</a:t>
            </a:r>
            <a:endParaRPr/>
          </a:p>
        </p:txBody>
      </p:sp>
      <p:sp>
        <p:nvSpPr>
          <p:cNvPr id="400" name="CustomShape 4"/>
          <p:cNvSpPr/>
          <p:nvPr/>
        </p:nvSpPr>
        <p:spPr>
          <a:xfrm>
            <a:off x="3286080" y="1143000"/>
            <a:ext cx="249984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>
                <a:solidFill>
                  <a:srgbClr val="000000"/>
                </a:solidFill>
                <a:latin typeface="Calibri"/>
              </a:rPr>
              <a:t>(continued)</a:t>
            </a:r>
            <a:endParaRPr/>
          </a:p>
        </p:txBody>
      </p:sp>
      <p:sp>
        <p:nvSpPr>
          <p:cNvPr id="401" name="TextShape 5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51B1B101-8121-4151-B111-E1715131A11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402" name="TextShape 6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Cloud Computing Conclusion</a:t>
            </a:r>
            <a:endParaRPr/>
          </a:p>
        </p:txBody>
      </p:sp>
      <p:sp>
        <p:nvSpPr>
          <p:cNvPr id="404" name="TextShape 2"/>
          <p:cNvSpPr txBox="1"/>
          <p:nvPr/>
        </p:nvSpPr>
        <p:spPr>
          <a:xfrm>
            <a:off x="457200" y="17604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Cloud Computing is the fastest growing part of IT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Tremendous benefits to customers of all sizes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Cloud services are simpler to acquire and scale up or down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Key opportunity for application and infrastructure vendors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Public clouds work great for some but not all applications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Private clouds offer many benefits for internal applications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Public and private clouds can be used in combination</a:t>
            </a:r>
            <a:endParaRPr/>
          </a:p>
        </p:txBody>
      </p:sp>
      <p:sp>
        <p:nvSpPr>
          <p:cNvPr id="405" name="CustomShape 3"/>
          <p:cNvSpPr/>
          <p:nvPr/>
        </p:nvSpPr>
        <p:spPr>
          <a:xfrm>
            <a:off x="667440" y="6072120"/>
            <a:ext cx="7730640" cy="364680"/>
          </a:xfrm>
          <a:prstGeom prst="rect">
            <a:avLst/>
          </a:prstGeom>
        </p:spPr>
        <p:txBody>
          <a:bodyPr bIns="45000" lIns="90000" rIns="90000" tIns="45000" wrap="none"/>
          <a:p>
            <a:pPr algn="ctr"/>
            <a:r>
              <a:rPr i="1" lang="en-US">
                <a:solidFill>
                  <a:srgbClr val="000000"/>
                </a:solidFill>
                <a:latin typeface="Calibri"/>
              </a:rPr>
              <a:t>Economic environment is accelerating adoption of cloud solutions</a:t>
            </a:r>
            <a:endParaRPr/>
          </a:p>
        </p:txBody>
      </p:sp>
      <p:sp>
        <p:nvSpPr>
          <p:cNvPr id="406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F121D181-D181-4131-9111-D171D1A1E13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407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Resources</a:t>
            </a:r>
            <a:endParaRPr/>
          </a:p>
        </p:txBody>
      </p:sp>
      <p:sp>
        <p:nvSpPr>
          <p:cNvPr id="409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hlinkClick r:id="rId1"/>
              </a:rPr>
              <a:t>www.</a:t>
            </a:r>
            <a:r>
              <a:rPr b="1" lang="en-US" sz="3200">
                <a:solidFill>
                  <a:srgbClr val="000000"/>
                </a:solidFill>
                <a:latin typeface="Calibri"/>
                <a:hlinkClick r:id="rId2"/>
              </a:rPr>
              <a:t>wikipedia</a:t>
            </a:r>
            <a:r>
              <a:rPr lang="en-US" sz="3200">
                <a:solidFill>
                  <a:srgbClr val="000000"/>
                </a:solidFill>
                <a:latin typeface="Calibri"/>
                <a:hlinkClick r:id="rId3"/>
              </a:rPr>
              <a:t>.org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hlinkClick r:id="rId4"/>
              </a:rPr>
              <a:t>www.</a:t>
            </a:r>
            <a:r>
              <a:rPr b="1" lang="en-US" sz="3200">
                <a:solidFill>
                  <a:srgbClr val="000000"/>
                </a:solidFill>
                <a:latin typeface="Calibri"/>
                <a:hlinkClick r:id="rId5"/>
              </a:rPr>
              <a:t>oracle</a:t>
            </a:r>
            <a:r>
              <a:rPr lang="en-US" sz="3200">
                <a:solidFill>
                  <a:srgbClr val="000000"/>
                </a:solidFill>
                <a:latin typeface="Calibri"/>
                <a:hlinkClick r:id="rId6"/>
              </a:rPr>
              <a:t>.com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hlinkClick r:id="rId7"/>
              </a:rPr>
              <a:t>www.</a:t>
            </a:r>
            <a:r>
              <a:rPr b="1" lang="en-US" sz="3200">
                <a:solidFill>
                  <a:srgbClr val="000000"/>
                </a:solidFill>
                <a:latin typeface="Calibri"/>
                <a:hlinkClick r:id="rId8"/>
              </a:rPr>
              <a:t>juniper</a:t>
            </a:r>
            <a:r>
              <a:rPr lang="en-US" sz="3200">
                <a:solidFill>
                  <a:srgbClr val="000000"/>
                </a:solidFill>
                <a:latin typeface="Calibri"/>
                <a:hlinkClick r:id="rId9"/>
              </a:rPr>
              <a:t>.net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  <a:hlinkClick r:id="rId10"/>
              </a:rPr>
              <a:t>www.</a:t>
            </a:r>
            <a:r>
              <a:rPr b="1" lang="en-US" sz="3200">
                <a:solidFill>
                  <a:srgbClr val="000000"/>
                </a:solidFill>
                <a:latin typeface="Calibri"/>
                <a:hlinkClick r:id="rId11"/>
              </a:rPr>
              <a:t>arista</a:t>
            </a:r>
            <a:r>
              <a:rPr lang="en-US" sz="3200">
                <a:solidFill>
                  <a:srgbClr val="000000"/>
                </a:solidFill>
                <a:latin typeface="Calibri"/>
                <a:hlinkClick r:id="rId12"/>
              </a:rPr>
              <a:t>networks.com</a:t>
            </a:r>
            <a:endParaRPr/>
          </a:p>
          <a:p>
            <a:endParaRPr/>
          </a:p>
        </p:txBody>
      </p:sp>
      <p:sp>
        <p:nvSpPr>
          <p:cNvPr id="410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D17191D1-A1B1-4161-B1E1-F18171F1A15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411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TextShape 1"/>
          <p:cNvSpPr txBox="1"/>
          <p:nvPr/>
        </p:nvSpPr>
        <p:spPr>
          <a:xfrm>
            <a:off x="395640" y="332640"/>
            <a:ext cx="8229240" cy="7394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b="1" lang="en-US" sz="4000">
                <a:solidFill>
                  <a:srgbClr val="000000"/>
                </a:solidFill>
                <a:latin typeface="Calibri"/>
              </a:rPr>
              <a:t>Thank you for your attention</a:t>
            </a:r>
            <a:endParaRPr/>
          </a:p>
        </p:txBody>
      </p:sp>
      <p:pic>
        <p:nvPicPr>
          <p:cNvPr descr="" id="413" name="Picture 4"/>
          <p:cNvPicPr/>
          <p:nvPr/>
        </p:nvPicPr>
        <p:blipFill>
          <a:blip r:embed="rId1"/>
          <a:stretch>
            <a:fillRect/>
          </a:stretch>
        </p:blipFill>
        <p:spPr>
          <a:xfrm>
            <a:off x="1397160" y="1035000"/>
            <a:ext cx="6349680" cy="4787640"/>
          </a:xfrm>
          <a:prstGeom prst="rect">
            <a:avLst/>
          </a:prstGeom>
        </p:spPr>
      </p:pic>
      <p:sp>
        <p:nvSpPr>
          <p:cNvPr id="414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019121E1-0111-4191-9141-41E18100010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415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323" nodeType="tmRoot" restart="never">
          <p:childTnLst>
            <p:seq>
              <p:cTn dur="indefinite" id="324" nodeType="mainSeq">
                <p:childTnLst>
                  <p:par>
                    <p:cTn fill="hold" id="325">
                      <p:stCondLst>
                        <p:cond delay="indefinite"/>
                      </p:stCondLst>
                      <p:childTnLst>
                        <p:par>
                          <p:cTn fill="hold" id="326">
                            <p:stCondLst>
                              <p:cond delay="0"/>
                            </p:stCondLst>
                            <p:childTnLst>
                              <p:par>
                                <p:cTn fill="hold" id="327" nodeType="clickEffect" presetClass="entr" presetID="5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500" fill="hold" id="329"/>
                                        <p:tgtEl>
                                          <p:spTgt spid="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500" fill="hold" id="330"/>
                                        <p:tgtEl>
                                          <p:spTgt spid="41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/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500" fill="freeze" id="331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What is Cloud Computing?</a:t>
            </a:r>
            <a:endParaRPr/>
          </a:p>
        </p:txBody>
      </p:sp>
      <p:sp>
        <p:nvSpPr>
          <p:cNvPr id="25" name="TextShape 2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21610121-7131-4121-A151-C1E191F1318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26" name="TextShape 3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19" nodeType="tmRoot" restart="never">
          <p:childTnLst>
            <p:seq>
              <p:cTn dur="indefinite" id="20" nodeType="mainSeq">
                <p:childTnLst>
                  <p:par>
                    <p:cTn fill="hold" id="21">
                      <p:stCondLst>
                        <p:cond delay="indefinite"/>
                      </p:stCondLst>
                      <p:childTnLst>
                        <p:par>
                          <p:cTn fill="hold" id="22">
                            <p:stCondLst>
                              <p:cond delay="0"/>
                            </p:stCondLst>
                            <p:childTnLst>
                              <p:par>
                                <p:cTn fill="hold" id="23" nodeType="clickEffect" presetClass="entr" presetID="5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-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dur="1000" fill="hold" id="25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0" fill="hold" id="26"/>
                                        <p:tgtEl>
                                          <p:spTgt spid="-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dur="1000" fill="freeze" id="27"/>
                                        <p:tgtEl>
                                          <p:spTgt spid="-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Shape 1"/>
          <p:cNvSpPr txBox="1"/>
          <p:nvPr/>
        </p:nvSpPr>
        <p:spPr>
          <a:xfrm>
            <a:off x="467640" y="0"/>
            <a:ext cx="8229240" cy="9540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Evolution of Cloud Computing</a:t>
            </a:r>
            <a:endParaRPr/>
          </a:p>
        </p:txBody>
      </p:sp>
      <p:sp>
        <p:nvSpPr>
          <p:cNvPr id="28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</p:sp>
      <p:sp>
        <p:nvSpPr>
          <p:cNvPr id="29" name="CustomShape 3"/>
          <p:cNvSpPr/>
          <p:nvPr/>
        </p:nvSpPr>
        <p:spPr>
          <a:xfrm>
            <a:off x="675720" y="2225880"/>
            <a:ext cx="2097720" cy="3034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1400">
                <a:solidFill>
                  <a:srgbClr val="000000"/>
                </a:solidFill>
                <a:latin typeface="Calibri"/>
              </a:rPr>
              <a:t>Grid Computing</a:t>
            </a:r>
            <a:endParaRPr/>
          </a:p>
        </p:txBody>
      </p:sp>
      <p:sp>
        <p:nvSpPr>
          <p:cNvPr id="30" name="CustomShape 4"/>
          <p:cNvSpPr/>
          <p:nvPr/>
        </p:nvSpPr>
        <p:spPr>
          <a:xfrm>
            <a:off x="717480" y="2587680"/>
            <a:ext cx="1687320" cy="1795320"/>
          </a:xfrm>
          <a:prstGeom prst="rect">
            <a:avLst/>
          </a:prstGeom>
          <a:solidFill>
            <a:srgbClr val="4bacc6"/>
          </a:solidFill>
          <a:ln>
            <a:solidFill>
              <a:srgbClr val="8064a2"/>
            </a:solidFill>
          </a:ln>
        </p:spPr>
        <p:txBody>
          <a:bodyPr bIns="45000" lIns="90000" rIns="90000" tIns="45000"/>
          <a:p>
            <a:pPr>
              <a:buSzPct val="45000"/>
              <a:buFont typeface="Wingdings"/>
              <a:buChar char="§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Solving large</a:t>
            </a:r>
            <a:endParaRPr/>
          </a:p>
          <a:p>
            <a:r>
              <a:rPr lang="en-US" sz="1400">
                <a:solidFill>
                  <a:srgbClr val="000000"/>
                </a:solidFill>
                <a:latin typeface="Calibri"/>
              </a:rPr>
              <a:t>problems with</a:t>
            </a:r>
            <a:endParaRPr/>
          </a:p>
          <a:p>
            <a:r>
              <a:rPr lang="en-US" sz="1400">
                <a:solidFill>
                  <a:srgbClr val="000000"/>
                </a:solidFill>
                <a:latin typeface="Calibri"/>
              </a:rPr>
              <a:t>Parallel</a:t>
            </a:r>
            <a:endParaRPr/>
          </a:p>
          <a:p>
            <a:r>
              <a:rPr lang="en-US" sz="1400">
                <a:solidFill>
                  <a:srgbClr val="000000"/>
                </a:solidFill>
                <a:latin typeface="Calibri"/>
              </a:rPr>
              <a:t>computing</a:t>
            </a:r>
            <a:endParaRPr/>
          </a:p>
          <a:p>
            <a:pPr>
              <a:buSzPct val="45000"/>
              <a:buFont typeface="Wingdings"/>
              <a:buChar char="§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Made</a:t>
            </a:r>
            <a:endParaRPr/>
          </a:p>
          <a:p>
            <a:r>
              <a:rPr lang="en-US" sz="1400">
                <a:solidFill>
                  <a:srgbClr val="000000"/>
                </a:solidFill>
                <a:latin typeface="Calibri"/>
              </a:rPr>
              <a:t>mainstream</a:t>
            </a:r>
            <a:endParaRPr/>
          </a:p>
          <a:p>
            <a:r>
              <a:rPr lang="en-US" sz="1400">
                <a:solidFill>
                  <a:srgbClr val="000000"/>
                </a:solidFill>
                <a:latin typeface="Calibri"/>
              </a:rPr>
              <a:t>By Global </a:t>
            </a:r>
            <a:endParaRPr/>
          </a:p>
          <a:p>
            <a:r>
              <a:rPr lang="en-US" sz="1400">
                <a:solidFill>
                  <a:srgbClr val="000000"/>
                </a:solidFill>
                <a:latin typeface="Calibri"/>
              </a:rPr>
              <a:t>Alliance</a:t>
            </a:r>
            <a:endParaRPr/>
          </a:p>
        </p:txBody>
      </p:sp>
      <p:sp>
        <p:nvSpPr>
          <p:cNvPr id="31" name="Line 5"/>
          <p:cNvSpPr/>
          <p:nvPr/>
        </p:nvSpPr>
        <p:spPr>
          <a:xfrm flipH="1" flipV="1">
            <a:off x="2544480" y="2225880"/>
            <a:ext cx="14040" cy="401760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6000" sp="106000"/>
            </a:custDash>
            <a:round/>
          </a:ln>
        </p:spPr>
      </p:sp>
      <p:pic>
        <p:nvPicPr>
          <p:cNvPr descr="" id="32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717840" y="4897440"/>
            <a:ext cx="1686960" cy="1345680"/>
          </a:xfrm>
          <a:prstGeom prst="rect">
            <a:avLst/>
          </a:prstGeom>
        </p:spPr>
      </p:pic>
      <p:sp>
        <p:nvSpPr>
          <p:cNvPr id="33" name="CustomShape 6"/>
          <p:cNvSpPr/>
          <p:nvPr/>
        </p:nvSpPr>
        <p:spPr>
          <a:xfrm>
            <a:off x="511560" y="2324520"/>
            <a:ext cx="256680" cy="1944720"/>
          </a:xfrm>
          <a:prstGeom prst="downArrow">
            <a:avLst>
              <a:gd fmla="val 0" name="adj1"/>
              <a:gd fmla="val 0" name="adj2"/>
            </a:avLst>
          </a:prstGeom>
          <a:solidFill>
            <a:srgbClr val="4f81bd"/>
          </a:solidFill>
          <a:ln w="9360">
            <a:solidFill>
              <a:srgbClr val="000000"/>
            </a:solidFill>
            <a:round/>
          </a:ln>
        </p:spPr>
      </p:sp>
      <p:sp>
        <p:nvSpPr>
          <p:cNvPr id="34" name="CustomShape 7"/>
          <p:cNvSpPr/>
          <p:nvPr/>
        </p:nvSpPr>
        <p:spPr>
          <a:xfrm>
            <a:off x="2558880" y="1998720"/>
            <a:ext cx="2099520" cy="3034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1400">
                <a:solidFill>
                  <a:srgbClr val="000000"/>
                </a:solidFill>
                <a:latin typeface="Calibri"/>
              </a:rPr>
              <a:t>Utility Computing</a:t>
            </a:r>
            <a:endParaRPr/>
          </a:p>
        </p:txBody>
      </p:sp>
      <p:sp>
        <p:nvSpPr>
          <p:cNvPr id="35" name="CustomShape 8"/>
          <p:cNvSpPr/>
          <p:nvPr/>
        </p:nvSpPr>
        <p:spPr>
          <a:xfrm>
            <a:off x="2671920" y="2387520"/>
            <a:ext cx="1758600" cy="1795320"/>
          </a:xfrm>
          <a:prstGeom prst="rect">
            <a:avLst/>
          </a:prstGeom>
          <a:solidFill>
            <a:srgbClr val="4bacc6"/>
          </a:solidFill>
          <a:ln>
            <a:solidFill>
              <a:srgbClr val="8064a2"/>
            </a:solidFill>
          </a:ln>
        </p:spPr>
        <p:txBody>
          <a:bodyPr bIns="45000" lIns="90000" rIns="90000" tIns="45000"/>
          <a:p>
            <a:pPr>
              <a:buSzPct val="45000"/>
              <a:buFont typeface="Wingdings"/>
              <a:buChar char="§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Offering</a:t>
            </a:r>
            <a:endParaRPr/>
          </a:p>
          <a:p>
            <a:r>
              <a:rPr lang="en-US" sz="1400">
                <a:solidFill>
                  <a:srgbClr val="000000"/>
                </a:solidFill>
                <a:latin typeface="Calibri"/>
              </a:rPr>
              <a:t>   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computing</a:t>
            </a:r>
            <a:endParaRPr/>
          </a:p>
          <a:p>
            <a:r>
              <a:rPr lang="en-US" sz="1400">
                <a:solidFill>
                  <a:srgbClr val="000000"/>
                </a:solidFill>
                <a:latin typeface="Calibri"/>
              </a:rPr>
              <a:t>   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resources as a</a:t>
            </a:r>
            <a:endParaRPr/>
          </a:p>
          <a:p>
            <a:r>
              <a:rPr lang="en-US" sz="1400">
                <a:solidFill>
                  <a:srgbClr val="000000"/>
                </a:solidFill>
                <a:latin typeface="Calibri"/>
              </a:rPr>
              <a:t>   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metered   </a:t>
            </a:r>
            <a:endParaRPr/>
          </a:p>
          <a:p>
            <a:r>
              <a:rPr lang="en-US" sz="1400">
                <a:solidFill>
                  <a:srgbClr val="000000"/>
                </a:solidFill>
                <a:latin typeface="Calibri"/>
              </a:rPr>
              <a:t>   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service</a:t>
            </a:r>
            <a:endParaRPr/>
          </a:p>
          <a:p>
            <a:pPr>
              <a:buSzPct val="45000"/>
              <a:buFont typeface="Wingdings"/>
              <a:buChar char="§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 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Introduced in   </a:t>
            </a:r>
            <a:endParaRPr/>
          </a:p>
          <a:p>
            <a:r>
              <a:rPr lang="en-US" sz="1400">
                <a:solidFill>
                  <a:srgbClr val="000000"/>
                </a:solidFill>
                <a:latin typeface="Calibri"/>
              </a:rPr>
              <a:t>   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late 1990s</a:t>
            </a:r>
            <a:endParaRPr/>
          </a:p>
        </p:txBody>
      </p:sp>
      <p:sp>
        <p:nvSpPr>
          <p:cNvPr id="36" name="Line 9"/>
          <p:cNvSpPr/>
          <p:nvPr/>
        </p:nvSpPr>
        <p:spPr>
          <a:xfrm flipV="1">
            <a:off x="4557240" y="1875960"/>
            <a:ext cx="0" cy="436752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6000" sp="106000"/>
            </a:custDash>
            <a:round/>
          </a:ln>
        </p:spPr>
      </p:sp>
      <p:pic>
        <p:nvPicPr>
          <p:cNvPr descr="" id="37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2672280" y="4357800"/>
            <a:ext cx="1758600" cy="1342080"/>
          </a:xfrm>
          <a:prstGeom prst="rect">
            <a:avLst/>
          </a:prstGeom>
        </p:spPr>
      </p:pic>
      <p:sp>
        <p:nvSpPr>
          <p:cNvPr id="38" name="CustomShape 10"/>
          <p:cNvSpPr/>
          <p:nvPr/>
        </p:nvSpPr>
        <p:spPr>
          <a:xfrm>
            <a:off x="492120" y="2347200"/>
            <a:ext cx="256680" cy="3992040"/>
          </a:xfrm>
          <a:prstGeom prst="downArrow">
            <a:avLst>
              <a:gd fmla="val 0" name="adj1"/>
              <a:gd fmla="val 0" name="adj2"/>
            </a:avLst>
          </a:prstGeom>
          <a:solidFill>
            <a:srgbClr val="4f81bd"/>
          </a:solidFill>
          <a:ln w="9360">
            <a:solidFill>
              <a:srgbClr val="000000"/>
            </a:solidFill>
            <a:round/>
          </a:ln>
        </p:spPr>
      </p:sp>
      <p:sp>
        <p:nvSpPr>
          <p:cNvPr id="39" name="CustomShape 11"/>
          <p:cNvSpPr/>
          <p:nvPr/>
        </p:nvSpPr>
        <p:spPr>
          <a:xfrm>
            <a:off x="4658400" y="1713960"/>
            <a:ext cx="2099520" cy="3034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1400">
                <a:solidFill>
                  <a:srgbClr val="000000"/>
                </a:solidFill>
                <a:latin typeface="Calibri"/>
              </a:rPr>
              <a:t>SaaS Computing</a:t>
            </a:r>
            <a:endParaRPr/>
          </a:p>
        </p:txBody>
      </p:sp>
      <p:sp>
        <p:nvSpPr>
          <p:cNvPr id="40" name="CustomShape 12"/>
          <p:cNvSpPr/>
          <p:nvPr/>
        </p:nvSpPr>
        <p:spPr>
          <a:xfrm>
            <a:off x="4757760" y="2104920"/>
            <a:ext cx="1736280" cy="1369080"/>
          </a:xfrm>
          <a:prstGeom prst="rect">
            <a:avLst/>
          </a:prstGeom>
          <a:solidFill>
            <a:srgbClr val="4bacc6"/>
          </a:solidFill>
          <a:ln>
            <a:solidFill>
              <a:srgbClr val="8064a2"/>
            </a:solidFill>
          </a:ln>
        </p:spPr>
        <p:txBody>
          <a:bodyPr bIns="45000" lIns="90000" rIns="90000" tIns="45000"/>
          <a:p>
            <a:pPr>
              <a:buSzPct val="45000"/>
              <a:buFont typeface="Wingdings"/>
              <a:buChar char="§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 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Network-based</a:t>
            </a:r>
            <a:endParaRPr/>
          </a:p>
          <a:p>
            <a:r>
              <a:rPr lang="en-US" sz="1400">
                <a:solidFill>
                  <a:srgbClr val="000000"/>
                </a:solidFill>
                <a:latin typeface="Calibri"/>
              </a:rPr>
              <a:t>subscriptions   </a:t>
            </a:r>
            <a:endParaRPr/>
          </a:p>
          <a:p>
            <a:r>
              <a:rPr lang="en-US" sz="1400">
                <a:solidFill>
                  <a:srgbClr val="000000"/>
                </a:solidFill>
                <a:latin typeface="Calibri"/>
              </a:rPr>
              <a:t>to applications</a:t>
            </a:r>
            <a:endParaRPr/>
          </a:p>
          <a:p>
            <a:pPr>
              <a:buSzPct val="45000"/>
              <a:buFont typeface="Wingdings"/>
              <a:buChar char="§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Gained momentum</a:t>
            </a:r>
            <a:endParaRPr/>
          </a:p>
          <a:p>
            <a:r>
              <a:rPr lang="en-US" sz="1400">
                <a:solidFill>
                  <a:srgbClr val="000000"/>
                </a:solidFill>
                <a:latin typeface="Calibri"/>
              </a:rPr>
              <a:t>   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in 2001</a:t>
            </a:r>
            <a:endParaRPr/>
          </a:p>
        </p:txBody>
      </p:sp>
      <p:sp>
        <p:nvSpPr>
          <p:cNvPr id="41" name="Line 13"/>
          <p:cNvSpPr/>
          <p:nvPr/>
        </p:nvSpPr>
        <p:spPr>
          <a:xfrm flipV="1">
            <a:off x="6595560" y="1701000"/>
            <a:ext cx="0" cy="4527720"/>
          </a:xfrm>
          <a:prstGeom prst="line">
            <a:avLst/>
          </a:prstGeom>
          <a:ln cap="rnd" w="38160">
            <a:solidFill>
              <a:srgbClr val="000000"/>
            </a:solidFill>
            <a:custDash>
              <a:ds d="106000" sp="106000"/>
            </a:custDash>
            <a:round/>
          </a:ln>
        </p:spPr>
      </p:sp>
      <p:pic>
        <p:nvPicPr>
          <p:cNvPr descr="" id="42" name="Picture 19"/>
          <p:cNvPicPr/>
          <p:nvPr/>
        </p:nvPicPr>
        <p:blipFill>
          <a:blip r:embed="rId3"/>
          <a:stretch>
            <a:fillRect/>
          </a:stretch>
        </p:blipFill>
        <p:spPr>
          <a:xfrm>
            <a:off x="4758120" y="3862440"/>
            <a:ext cx="1779480" cy="1399680"/>
          </a:xfrm>
          <a:prstGeom prst="rect">
            <a:avLst/>
          </a:prstGeom>
        </p:spPr>
      </p:pic>
      <p:sp>
        <p:nvSpPr>
          <p:cNvPr id="43" name="CustomShape 14"/>
          <p:cNvSpPr/>
          <p:nvPr/>
        </p:nvSpPr>
        <p:spPr>
          <a:xfrm>
            <a:off x="492120" y="2319840"/>
            <a:ext cx="256680" cy="6047640"/>
          </a:xfrm>
          <a:prstGeom prst="downArrow">
            <a:avLst>
              <a:gd fmla="val 0" name="adj1"/>
              <a:gd fmla="val 0" name="adj2"/>
            </a:avLst>
          </a:prstGeom>
          <a:solidFill>
            <a:srgbClr val="4f81bd"/>
          </a:solidFill>
          <a:ln w="9360">
            <a:solidFill>
              <a:srgbClr val="000000"/>
            </a:solidFill>
            <a:round/>
          </a:ln>
        </p:spPr>
      </p:sp>
      <p:sp>
        <p:nvSpPr>
          <p:cNvPr id="44" name="CustomShape 15"/>
          <p:cNvSpPr/>
          <p:nvPr/>
        </p:nvSpPr>
        <p:spPr>
          <a:xfrm>
            <a:off x="6537960" y="1529640"/>
            <a:ext cx="2097720" cy="303480"/>
          </a:xfrm>
          <a:prstGeom prst="rect">
            <a:avLst/>
          </a:prstGeom>
        </p:spPr>
        <p:txBody>
          <a:bodyPr bIns="45000" lIns="90000" rIns="90000" tIns="45000"/>
          <a:p>
            <a:r>
              <a:rPr b="1" lang="en-US" sz="1400">
                <a:solidFill>
                  <a:srgbClr val="000000"/>
                </a:solidFill>
                <a:latin typeface="Calibri"/>
              </a:rPr>
              <a:t>Cloud Computing</a:t>
            </a:r>
            <a:endParaRPr/>
          </a:p>
        </p:txBody>
      </p:sp>
      <p:sp>
        <p:nvSpPr>
          <p:cNvPr id="45" name="CustomShape 16"/>
          <p:cNvSpPr/>
          <p:nvPr/>
        </p:nvSpPr>
        <p:spPr>
          <a:xfrm>
            <a:off x="6705720" y="1890720"/>
            <a:ext cx="1736280" cy="1582200"/>
          </a:xfrm>
          <a:prstGeom prst="rect">
            <a:avLst/>
          </a:prstGeom>
          <a:solidFill>
            <a:srgbClr val="4bacc6"/>
          </a:solidFill>
          <a:ln>
            <a:solidFill>
              <a:srgbClr val="8064a2"/>
            </a:solidFill>
          </a:ln>
        </p:spPr>
        <p:txBody>
          <a:bodyPr bIns="45000" lIns="90000" rIns="90000" tIns="45000"/>
          <a:p>
            <a:pPr>
              <a:buSzPct val="45000"/>
              <a:buFont typeface="Wingdings"/>
              <a:buChar char="§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Next-Generation</a:t>
            </a:r>
            <a:endParaRPr/>
          </a:p>
          <a:p>
            <a:r>
              <a:rPr lang="en-US" sz="1400">
                <a:solidFill>
                  <a:srgbClr val="000000"/>
                </a:solidFill>
                <a:latin typeface="Calibri"/>
              </a:rPr>
              <a:t>  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Internet computing</a:t>
            </a:r>
            <a:endParaRPr/>
          </a:p>
          <a:p>
            <a:pPr>
              <a:buSzPct val="45000"/>
              <a:buFont typeface="Wingdings"/>
              <a:buChar char="§"/>
            </a:pPr>
            <a:r>
              <a:rPr lang="en-US" sz="1400">
                <a:solidFill>
                  <a:srgbClr val="000000"/>
                </a:solidFill>
                <a:latin typeface="Calibri"/>
              </a:rPr>
              <a:t>Next-Generation</a:t>
            </a:r>
            <a:endParaRPr/>
          </a:p>
          <a:p>
            <a:r>
              <a:rPr lang="en-US" sz="1400">
                <a:solidFill>
                  <a:srgbClr val="000000"/>
                </a:solidFill>
                <a:latin typeface="Calibri"/>
              </a:rPr>
              <a:t>   </a:t>
            </a:r>
            <a:r>
              <a:rPr lang="en-US" sz="1400">
                <a:solidFill>
                  <a:srgbClr val="000000"/>
                </a:solidFill>
                <a:latin typeface="Calibri"/>
              </a:rPr>
              <a:t>Data Centers</a:t>
            </a:r>
            <a:endParaRPr/>
          </a:p>
        </p:txBody>
      </p:sp>
      <p:pic>
        <p:nvPicPr>
          <p:cNvPr descr="" id="46" name="Picture 42"/>
          <p:cNvPicPr/>
          <p:nvPr/>
        </p:nvPicPr>
        <p:blipFill>
          <a:blip r:embed="rId4"/>
          <a:stretch>
            <a:fillRect/>
          </a:stretch>
        </p:blipFill>
        <p:spPr>
          <a:xfrm>
            <a:off x="6725160" y="3951720"/>
            <a:ext cx="1879200" cy="1747800"/>
          </a:xfrm>
          <a:prstGeom prst="rect">
            <a:avLst/>
          </a:prstGeom>
        </p:spPr>
      </p:pic>
      <p:sp>
        <p:nvSpPr>
          <p:cNvPr id="47" name="CustomShape 17"/>
          <p:cNvSpPr/>
          <p:nvPr/>
        </p:nvSpPr>
        <p:spPr>
          <a:xfrm>
            <a:off x="492120" y="2293560"/>
            <a:ext cx="256680" cy="7993440"/>
          </a:xfrm>
          <a:prstGeom prst="downArrow">
            <a:avLst>
              <a:gd fmla="val 0" name="adj1"/>
              <a:gd fmla="val 0" name="adj2"/>
            </a:avLst>
          </a:prstGeom>
          <a:solidFill>
            <a:srgbClr val="4f81bd"/>
          </a:solidFill>
          <a:ln w="9360">
            <a:solidFill>
              <a:srgbClr val="000000"/>
            </a:solidFill>
            <a:round/>
          </a:ln>
        </p:spPr>
      </p:sp>
      <p:sp>
        <p:nvSpPr>
          <p:cNvPr id="48" name="TextShape 18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B121C191-E151-41A1-9161-21216121813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49" name="TextShape 19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28" nodeType="tmRoot" restart="never">
          <p:childTnLst>
            <p:seq>
              <p:cTn dur="indefinite" id="29" nodeType="mainSeq">
                <p:childTnLst>
                  <p:par>
                    <p:cTn fill="hold" id="30">
                      <p:stCondLst>
                        <p:cond delay="indefinite"/>
                      </p:stCondLst>
                      <p:childTnLst>
                        <p:par>
                          <p:cTn fill="hold" id="31">
                            <p:stCondLst>
                              <p:cond delay="0"/>
                            </p:stCondLst>
                            <p:childTnLst>
                              <p:par>
                                <p:cTn fill="hold" id="32" nodeType="click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34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35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36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37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1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42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43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4" nodeType="with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46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4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48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4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0" nodeType="with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52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53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54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5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dur="500" fill="freeze" id="58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9">
                      <p:stCondLst>
                        <p:cond delay="indefinite"/>
                      </p:stCondLst>
                      <p:childTnLst>
                        <p:par>
                          <p:cTn fill="hold" id="60">
                            <p:stCondLst>
                              <p:cond delay="0"/>
                            </p:stCondLst>
                            <p:childTnLst>
                              <p:par>
                                <p:cTn fill="hold" id="61" nodeType="click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6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6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6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6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7" nodeType="with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69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7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7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7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3" nodeType="with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75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76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7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7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79" nodeType="with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81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8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83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84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85" nodeType="withEffect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dur="500" fill="freeze" id="87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8" nodeType="withEffect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dur="500" fill="freeze" id="9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91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93">
                      <p:stCondLst>
                        <p:cond delay="indefinite"/>
                      </p:stCondLst>
                      <p:childTnLst>
                        <p:par>
                          <p:cTn fill="hold" id="94">
                            <p:stCondLst>
                              <p:cond delay="0"/>
                            </p:stCondLst>
                            <p:childTnLst>
                              <p:par>
                                <p:cTn fill="hold" id="95" nodeType="click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97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98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99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1" nodeType="with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03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04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105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106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07" nodeType="with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09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1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111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112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3" nodeType="with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15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1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11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118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19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1" nodeType="withEffect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dur="500" fill="freeze" id="123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4" nodeType="withEffect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dur="500" fill="freeze" id="126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27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9" nodeType="withEffect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dur="500" fill="freeze" id="131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32">
                      <p:stCondLst>
                        <p:cond delay="indefinite"/>
                      </p:stCondLst>
                      <p:childTnLst>
                        <p:par>
                          <p:cTn fill="hold" id="133">
                            <p:stCondLst>
                              <p:cond delay="0"/>
                            </p:stCondLst>
                            <p:childTnLst>
                              <p:par>
                                <p:cTn fill="hold" id="134" nodeType="click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36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37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138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139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0" nodeType="with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42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43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144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145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46" nodeType="withEffect" presetClass="entr" presetID="37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dur="1000" fill="freeze" id="148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dur="1000" fill="hold" id="149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900" fill="hold" id="15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dur="100" fill="hold" id="151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2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54" nodeType="withEffect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dur="500" fill="freeze" id="156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7" nodeType="withEffect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dur="500" fill="freeze" id="15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0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2" nodeType="withEffect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dur="500" fill="freeze" id="164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65" nodeType="withEffect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67" nodeType="withEffect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dur="500" fill="freeze" id="169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Shape 1"/>
          <p:cNvSpPr txBox="1"/>
          <p:nvPr/>
        </p:nvSpPr>
        <p:spPr>
          <a:xfrm>
            <a:off x="457200" y="274680"/>
            <a:ext cx="8229240" cy="9396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Why Cloud Computing?</a:t>
            </a:r>
            <a:endParaRPr/>
          </a:p>
        </p:txBody>
      </p:sp>
      <p:sp>
        <p:nvSpPr>
          <p:cNvPr id="5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Economics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Applications can be accessed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from anywhere, anytime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Faster, simpler, cheaper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to use cloud applications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No upfront capital required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for servers and storage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No ongoing operational expenses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for running datacenter</a:t>
            </a:r>
            <a:endParaRPr/>
          </a:p>
        </p:txBody>
      </p:sp>
      <p:sp>
        <p:nvSpPr>
          <p:cNvPr id="52" name="CustomShape 3"/>
          <p:cNvSpPr/>
          <p:nvPr/>
        </p:nvSpPr>
        <p:spPr>
          <a:xfrm>
            <a:off x="2214720" y="1143000"/>
            <a:ext cx="442872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>
                <a:solidFill>
                  <a:srgbClr val="000000"/>
                </a:solidFill>
                <a:latin typeface="Calibri"/>
              </a:rPr>
              <a:t>Customer Perspective</a:t>
            </a:r>
            <a:endParaRPr/>
          </a:p>
        </p:txBody>
      </p:sp>
      <p:sp>
        <p:nvSpPr>
          <p:cNvPr id="53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411181F1-F1F1-4131-91A1-6141E131D19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54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170" nodeType="tmRoot" restart="never">
          <p:childTnLst>
            <p:seq>
              <p:cTn id="171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Shape 1"/>
          <p:cNvSpPr txBox="1"/>
          <p:nvPr/>
        </p:nvSpPr>
        <p:spPr>
          <a:xfrm>
            <a:off x="457200" y="274680"/>
            <a:ext cx="8229240" cy="93960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Why Cloud Computing?</a:t>
            </a:r>
            <a:endParaRPr/>
          </a:p>
        </p:txBody>
      </p:sp>
      <p:sp>
        <p:nvSpPr>
          <p:cNvPr id="56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Economics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Easier for application vendors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to reach new customers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Ability to use commodity server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and storage hardware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Ability to drive down data center operational costs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Lowest cost way of delivering 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and supporting applications</a:t>
            </a:r>
            <a:endParaRPr/>
          </a:p>
        </p:txBody>
      </p:sp>
      <p:sp>
        <p:nvSpPr>
          <p:cNvPr id="57" name="CustomShape 3"/>
          <p:cNvSpPr/>
          <p:nvPr/>
        </p:nvSpPr>
        <p:spPr>
          <a:xfrm>
            <a:off x="2214720" y="1143000"/>
            <a:ext cx="4428720" cy="36468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>
                <a:solidFill>
                  <a:srgbClr val="000000"/>
                </a:solidFill>
                <a:latin typeface="Calibri"/>
              </a:rPr>
              <a:t>Provider Perspective</a:t>
            </a:r>
            <a:endParaRPr/>
          </a:p>
        </p:txBody>
      </p:sp>
      <p:sp>
        <p:nvSpPr>
          <p:cNvPr id="58" name="TextShape 4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81F11100-E1A1-4111-B1A1-A1C131D1012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59" name="TextShape 5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  <p:timing>
    <p:tnLst>
      <p:par>
        <p:cTn dur="indefinite" id="172" nodeType="tmRoot" restart="never">
          <p:childTnLst>
            <p:seq>
              <p:cTn id="173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Basic Model of a Cloud</a:t>
            </a:r>
            <a:endParaRPr/>
          </a:p>
        </p:txBody>
      </p:sp>
      <p:sp>
        <p:nvSpPr>
          <p:cNvPr id="61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Cloud is composed of: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5 essential characteristics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3 service models</a:t>
            </a:r>
            <a:endParaRPr/>
          </a:p>
          <a:p>
            <a:pPr lvl="1">
              <a:buSzPct val="45000"/>
              <a:buFont typeface="Arial"/>
              <a:buChar char="–"/>
            </a:pPr>
            <a:r>
              <a:rPr lang="en-US" sz="2800">
                <a:solidFill>
                  <a:srgbClr val="000000"/>
                </a:solidFill>
                <a:latin typeface="Calibri"/>
              </a:rPr>
              <a:t>4 deployment models</a:t>
            </a:r>
            <a:endParaRPr/>
          </a:p>
        </p:txBody>
      </p:sp>
      <p:sp>
        <p:nvSpPr>
          <p:cNvPr id="62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F1E19101-3161-4121-B1B1-F151B1E111C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63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Shape 1"/>
          <p:cNvSpPr txBox="1"/>
          <p:nvPr/>
        </p:nvSpPr>
        <p:spPr>
          <a:xfrm>
            <a:off x="457200" y="274680"/>
            <a:ext cx="8229240" cy="1142640"/>
          </a:xfrm>
          <a:prstGeom prst="rect">
            <a:avLst/>
          </a:prstGeom>
        </p:spPr>
        <p:txBody>
          <a:bodyPr bIns="45000" lIns="90000" rIns="90000" tIns="45000"/>
          <a:p>
            <a:pPr algn="ctr"/>
            <a:r>
              <a:rPr lang="en-US" sz="4400">
                <a:solidFill>
                  <a:srgbClr val="000000"/>
                </a:solidFill>
                <a:latin typeface="Calibri"/>
              </a:rPr>
              <a:t>Essential Characteristics</a:t>
            </a:r>
            <a:endParaRPr/>
          </a:p>
        </p:txBody>
      </p:sp>
      <p:sp>
        <p:nvSpPr>
          <p:cNvPr id="65" name="TextShape 2"/>
          <p:cNvSpPr txBox="1"/>
          <p:nvPr/>
        </p:nvSpPr>
        <p:spPr>
          <a:xfrm>
            <a:off x="457200" y="1600200"/>
            <a:ext cx="8229240" cy="4525560"/>
          </a:xfrm>
          <a:prstGeom prst="rect">
            <a:avLst/>
          </a:prstGeom>
        </p:spPr>
        <p:txBody>
          <a:bodyPr bIns="45000" lIns="90000" rIns="90000" tIns="45000"/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On-demand self-service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(whenever customer needs to change settings)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Resource pooling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(whenever customer needs to use resources)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Rapid elasticity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(whenever customer wants to expand or shrink)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Measured service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(customers pays exactly what they need)</a:t>
            </a:r>
            <a:endParaRPr/>
          </a:p>
          <a:p>
            <a:pPr>
              <a:buSzPct val="45000"/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libri"/>
              </a:rPr>
              <a:t>Broad network access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
</a:t>
            </a:r>
            <a:r>
              <a:rPr lang="en-US" sz="3200">
                <a:solidFill>
                  <a:srgbClr val="000000"/>
                </a:solidFill>
                <a:latin typeface="Calibri"/>
              </a:rPr>
              <a:t>(access from anywhere, anytime)</a:t>
            </a:r>
            <a:endParaRPr/>
          </a:p>
        </p:txBody>
      </p:sp>
      <p:sp>
        <p:nvSpPr>
          <p:cNvPr id="66" name="TextShape 3"/>
          <p:cNvSpPr txBox="1"/>
          <p:nvPr/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bIns="45000" lIns="90000" rIns="90000" tIns="45000"/>
          <a:p>
            <a:fld id="{E1513181-A101-4111-A1E1-F111D1C1A101}" type="slidenum">
              <a:rPr lang="en-US" sz="1200">
                <a:solidFill>
                  <a:srgbClr val="8b8b8b"/>
                </a:solidFill>
                <a:latin typeface="Calibri"/>
              </a:rPr>
              <a:t>&lt;number&gt;</a:t>
            </a:fld>
            <a:r>
              <a:rPr lang="en-US" sz="1200">
                <a:solidFill>
                  <a:srgbClr val="8b8b8b"/>
                </a:solidFill>
                <a:latin typeface="Calibri"/>
              </a:rPr>
              <a:t>/39</a:t>
            </a:r>
            <a:endParaRPr/>
          </a:p>
        </p:txBody>
      </p:sp>
      <p:sp>
        <p:nvSpPr>
          <p:cNvPr id="67" name="TextShape 4"/>
          <p:cNvSpPr txBox="1"/>
          <p:nvPr/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bIns="45000" lIns="90000" rIns="90000" tIns="45000"/>
          <a:p>
            <a:r>
              <a:rPr lang="en-US" sz="1200">
                <a:solidFill>
                  <a:srgbClr val="8b8b8b"/>
                </a:solidFill>
                <a:latin typeface="Calibri"/>
              </a:rPr>
              <a:t>Cloud Computing</a:t>
            </a:r>
            <a:endParaRPr/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