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8" r:id="rId4"/>
    <p:sldId id="267" r:id="rId5"/>
    <p:sldId id="287" r:id="rId6"/>
    <p:sldId id="258" r:id="rId7"/>
    <p:sldId id="259" r:id="rId8"/>
    <p:sldId id="264" r:id="rId9"/>
    <p:sldId id="260" r:id="rId10"/>
    <p:sldId id="288" r:id="rId11"/>
    <p:sldId id="269" r:id="rId12"/>
    <p:sldId id="293" r:id="rId13"/>
    <p:sldId id="291" r:id="rId14"/>
    <p:sldId id="294" r:id="rId15"/>
    <p:sldId id="295" r:id="rId16"/>
    <p:sldId id="296" r:id="rId17"/>
    <p:sldId id="289" r:id="rId18"/>
    <p:sldId id="290" r:id="rId19"/>
    <p:sldId id="262" r:id="rId20"/>
    <p:sldId id="265" r:id="rId21"/>
    <p:sldId id="266" r:id="rId22"/>
    <p:sldId id="263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6" r:id="rId39"/>
    <p:sldId id="28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firstSliceAng val="0"/>
      </c:pieChart>
    </c:plotArea>
    <c:plotVisOnly val="1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Sheet1!$A$2:$A$48</c:f>
              <c:numCache>
                <c:formatCode>General</c:formatCode>
                <c:ptCount val="47"/>
              </c:numCache>
            </c:num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100</c:v>
                </c:pt>
                <c:pt idx="1">
                  <c:v>95</c:v>
                </c:pt>
                <c:pt idx="2">
                  <c:v>85</c:v>
                </c:pt>
                <c:pt idx="3">
                  <c:v>80</c:v>
                </c:pt>
                <c:pt idx="4">
                  <c:v>73</c:v>
                </c:pt>
                <c:pt idx="5">
                  <c:v>64</c:v>
                </c:pt>
                <c:pt idx="6">
                  <c:v>55</c:v>
                </c:pt>
                <c:pt idx="7">
                  <c:v>48</c:v>
                </c:pt>
                <c:pt idx="8">
                  <c:v>40</c:v>
                </c:pt>
                <c:pt idx="9">
                  <c:v>32</c:v>
                </c:pt>
                <c:pt idx="10">
                  <c:v>28</c:v>
                </c:pt>
                <c:pt idx="11">
                  <c:v>25</c:v>
                </c:pt>
                <c:pt idx="12">
                  <c:v>22</c:v>
                </c:pt>
                <c:pt idx="13">
                  <c:v>20</c:v>
                </c:pt>
                <c:pt idx="14">
                  <c:v>18</c:v>
                </c:pt>
                <c:pt idx="15">
                  <c:v>16</c:v>
                </c:pt>
                <c:pt idx="16">
                  <c:v>15</c:v>
                </c:pt>
                <c:pt idx="17">
                  <c:v>14.8</c:v>
                </c:pt>
                <c:pt idx="18">
                  <c:v>14.2</c:v>
                </c:pt>
                <c:pt idx="19">
                  <c:v>13</c:v>
                </c:pt>
                <c:pt idx="20">
                  <c:v>12.5</c:v>
                </c:pt>
                <c:pt idx="21">
                  <c:v>12.1</c:v>
                </c:pt>
                <c:pt idx="22">
                  <c:v>11</c:v>
                </c:pt>
                <c:pt idx="23">
                  <c:v>10.8</c:v>
                </c:pt>
                <c:pt idx="24">
                  <c:v>10</c:v>
                </c:pt>
                <c:pt idx="25">
                  <c:v>9</c:v>
                </c:pt>
                <c:pt idx="26">
                  <c:v>8.8000000000000007</c:v>
                </c:pt>
                <c:pt idx="27">
                  <c:v>8.4</c:v>
                </c:pt>
                <c:pt idx="28">
                  <c:v>8</c:v>
                </c:pt>
                <c:pt idx="29">
                  <c:v>7.5</c:v>
                </c:pt>
                <c:pt idx="30">
                  <c:v>7</c:v>
                </c:pt>
                <c:pt idx="31">
                  <c:v>6.4</c:v>
                </c:pt>
                <c:pt idx="32">
                  <c:v>6</c:v>
                </c:pt>
                <c:pt idx="33">
                  <c:v>5.3</c:v>
                </c:pt>
                <c:pt idx="34">
                  <c:v>5</c:v>
                </c:pt>
                <c:pt idx="35">
                  <c:v>4.9000000000000004</c:v>
                </c:pt>
                <c:pt idx="36">
                  <c:v>4.2</c:v>
                </c:pt>
                <c:pt idx="37">
                  <c:v>4</c:v>
                </c:pt>
                <c:pt idx="38">
                  <c:v>3.2</c:v>
                </c:pt>
                <c:pt idx="39">
                  <c:v>3</c:v>
                </c:pt>
                <c:pt idx="40">
                  <c:v>2.9</c:v>
                </c:pt>
                <c:pt idx="41">
                  <c:v>2.5</c:v>
                </c:pt>
                <c:pt idx="42">
                  <c:v>2.2000000000000002</c:v>
                </c:pt>
                <c:pt idx="43">
                  <c:v>2</c:v>
                </c:pt>
                <c:pt idx="44">
                  <c:v>1.5</c:v>
                </c:pt>
                <c:pt idx="45">
                  <c:v>1</c:v>
                </c:pt>
                <c:pt idx="4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Sheet1!$A$2:$A$48</c:f>
              <c:numCache>
                <c:formatCode>General</c:formatCode>
                <c:ptCount val="47"/>
              </c:numCache>
            </c:numRef>
          </c:cat>
          <c:val>
            <c:numRef>
              <c:f>Sheet1!$C$2:$C$48</c:f>
              <c:numCache>
                <c:formatCode>General</c:formatCode>
                <c:ptCount val="4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Sheet1!$A$2:$A$48</c:f>
              <c:numCache>
                <c:formatCode>General</c:formatCode>
                <c:ptCount val="47"/>
              </c:numCache>
            </c:numRef>
          </c:cat>
          <c:val>
            <c:numRef>
              <c:f>Sheet1!$D$2:$D$48</c:f>
              <c:numCache>
                <c:formatCode>General</c:formatCode>
                <c:ptCount val="47"/>
              </c:numCache>
            </c:numRef>
          </c:val>
        </c:ser>
        <c:axId val="82146816"/>
        <c:axId val="82148352"/>
      </c:barChart>
      <c:catAx>
        <c:axId val="82146816"/>
        <c:scaling>
          <c:orientation val="minMax"/>
        </c:scaling>
        <c:axPos val="b"/>
        <c:numFmt formatCode="General" sourceLinked="1"/>
        <c:tickLblPos val="nextTo"/>
        <c:crossAx val="82148352"/>
        <c:crosses val="autoZero"/>
        <c:auto val="1"/>
        <c:lblAlgn val="ctr"/>
        <c:lblOffset val="100"/>
      </c:catAx>
      <c:valAx>
        <c:axId val="8214835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821468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Sheet1!$A$2:$A$48</c:f>
              <c:numCache>
                <c:formatCode>General</c:formatCode>
                <c:ptCount val="47"/>
              </c:numCache>
            </c:num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100</c:v>
                </c:pt>
                <c:pt idx="1">
                  <c:v>95</c:v>
                </c:pt>
                <c:pt idx="2">
                  <c:v>85</c:v>
                </c:pt>
                <c:pt idx="3">
                  <c:v>80</c:v>
                </c:pt>
                <c:pt idx="4">
                  <c:v>73</c:v>
                </c:pt>
                <c:pt idx="5">
                  <c:v>64</c:v>
                </c:pt>
                <c:pt idx="6">
                  <c:v>55</c:v>
                </c:pt>
                <c:pt idx="7">
                  <c:v>48</c:v>
                </c:pt>
                <c:pt idx="8">
                  <c:v>40</c:v>
                </c:pt>
                <c:pt idx="9">
                  <c:v>32</c:v>
                </c:pt>
                <c:pt idx="10">
                  <c:v>28</c:v>
                </c:pt>
                <c:pt idx="11">
                  <c:v>25</c:v>
                </c:pt>
                <c:pt idx="12">
                  <c:v>22</c:v>
                </c:pt>
                <c:pt idx="13">
                  <c:v>20</c:v>
                </c:pt>
                <c:pt idx="14">
                  <c:v>18</c:v>
                </c:pt>
                <c:pt idx="15">
                  <c:v>16</c:v>
                </c:pt>
                <c:pt idx="16">
                  <c:v>15</c:v>
                </c:pt>
                <c:pt idx="17">
                  <c:v>14.8</c:v>
                </c:pt>
                <c:pt idx="18">
                  <c:v>14.2</c:v>
                </c:pt>
                <c:pt idx="19">
                  <c:v>13</c:v>
                </c:pt>
                <c:pt idx="20">
                  <c:v>12.5</c:v>
                </c:pt>
                <c:pt idx="21">
                  <c:v>12.1</c:v>
                </c:pt>
                <c:pt idx="22">
                  <c:v>11</c:v>
                </c:pt>
                <c:pt idx="23">
                  <c:v>10.8</c:v>
                </c:pt>
                <c:pt idx="24">
                  <c:v>10</c:v>
                </c:pt>
                <c:pt idx="25">
                  <c:v>9</c:v>
                </c:pt>
                <c:pt idx="26">
                  <c:v>8.8000000000000007</c:v>
                </c:pt>
                <c:pt idx="27">
                  <c:v>8.4</c:v>
                </c:pt>
                <c:pt idx="28">
                  <c:v>8</c:v>
                </c:pt>
                <c:pt idx="29">
                  <c:v>7.5</c:v>
                </c:pt>
                <c:pt idx="30">
                  <c:v>7</c:v>
                </c:pt>
                <c:pt idx="31">
                  <c:v>6.4</c:v>
                </c:pt>
                <c:pt idx="32">
                  <c:v>6</c:v>
                </c:pt>
                <c:pt idx="33">
                  <c:v>5.3</c:v>
                </c:pt>
                <c:pt idx="34">
                  <c:v>5</c:v>
                </c:pt>
                <c:pt idx="35">
                  <c:v>4.9000000000000004</c:v>
                </c:pt>
                <c:pt idx="36">
                  <c:v>4.2</c:v>
                </c:pt>
                <c:pt idx="37">
                  <c:v>4</c:v>
                </c:pt>
                <c:pt idx="38">
                  <c:v>3.2</c:v>
                </c:pt>
                <c:pt idx="39">
                  <c:v>3</c:v>
                </c:pt>
                <c:pt idx="40">
                  <c:v>2.9</c:v>
                </c:pt>
                <c:pt idx="41">
                  <c:v>2.5</c:v>
                </c:pt>
                <c:pt idx="42">
                  <c:v>2.2000000000000002</c:v>
                </c:pt>
                <c:pt idx="43">
                  <c:v>2</c:v>
                </c:pt>
                <c:pt idx="44">
                  <c:v>1.5</c:v>
                </c:pt>
                <c:pt idx="45">
                  <c:v>1</c:v>
                </c:pt>
                <c:pt idx="4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Sheet1!$A$2:$A$48</c:f>
              <c:numCache>
                <c:formatCode>General</c:formatCode>
                <c:ptCount val="47"/>
              </c:numCache>
            </c:num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100</c:v>
                </c:pt>
                <c:pt idx="1">
                  <c:v>100</c:v>
                </c:pt>
                <c:pt idx="2">
                  <c:v>99</c:v>
                </c:pt>
                <c:pt idx="3">
                  <c:v>98</c:v>
                </c:pt>
                <c:pt idx="4">
                  <c:v>96</c:v>
                </c:pt>
                <c:pt idx="5">
                  <c:v>92</c:v>
                </c:pt>
                <c:pt idx="6">
                  <c:v>88</c:v>
                </c:pt>
                <c:pt idx="7">
                  <c:v>83</c:v>
                </c:pt>
                <c:pt idx="8">
                  <c:v>77</c:v>
                </c:pt>
                <c:pt idx="9">
                  <c:v>70</c:v>
                </c:pt>
                <c:pt idx="10">
                  <c:v>62</c:v>
                </c:pt>
                <c:pt idx="11">
                  <c:v>55</c:v>
                </c:pt>
                <c:pt idx="12">
                  <c:v>50</c:v>
                </c:pt>
                <c:pt idx="13">
                  <c:v>44</c:v>
                </c:pt>
                <c:pt idx="14">
                  <c:v>40</c:v>
                </c:pt>
                <c:pt idx="15">
                  <c:v>35</c:v>
                </c:pt>
                <c:pt idx="16">
                  <c:v>32</c:v>
                </c:pt>
                <c:pt idx="17">
                  <c:v>30</c:v>
                </c:pt>
                <c:pt idx="18">
                  <c:v>26</c:v>
                </c:pt>
                <c:pt idx="19">
                  <c:v>24</c:v>
                </c:pt>
                <c:pt idx="20">
                  <c:v>22</c:v>
                </c:pt>
                <c:pt idx="21">
                  <c:v>20</c:v>
                </c:pt>
                <c:pt idx="22">
                  <c:v>18</c:v>
                </c:pt>
                <c:pt idx="23">
                  <c:v>15</c:v>
                </c:pt>
                <c:pt idx="24">
                  <c:v>13</c:v>
                </c:pt>
                <c:pt idx="25">
                  <c:v>12</c:v>
                </c:pt>
                <c:pt idx="26">
                  <c:v>11</c:v>
                </c:pt>
                <c:pt idx="27">
                  <c:v>10.5</c:v>
                </c:pt>
                <c:pt idx="28">
                  <c:v>10</c:v>
                </c:pt>
                <c:pt idx="29">
                  <c:v>9.5</c:v>
                </c:pt>
                <c:pt idx="30">
                  <c:v>9</c:v>
                </c:pt>
                <c:pt idx="31">
                  <c:v>8.5</c:v>
                </c:pt>
                <c:pt idx="32">
                  <c:v>8</c:v>
                </c:pt>
                <c:pt idx="33">
                  <c:v>7.5</c:v>
                </c:pt>
                <c:pt idx="34">
                  <c:v>7</c:v>
                </c:pt>
                <c:pt idx="35">
                  <c:v>6.5</c:v>
                </c:pt>
                <c:pt idx="36">
                  <c:v>6</c:v>
                </c:pt>
                <c:pt idx="37">
                  <c:v>5.5</c:v>
                </c:pt>
                <c:pt idx="38">
                  <c:v>5</c:v>
                </c:pt>
                <c:pt idx="39">
                  <c:v>4.5</c:v>
                </c:pt>
                <c:pt idx="40">
                  <c:v>4</c:v>
                </c:pt>
                <c:pt idx="41">
                  <c:v>3.5</c:v>
                </c:pt>
                <c:pt idx="42">
                  <c:v>3</c:v>
                </c:pt>
                <c:pt idx="43">
                  <c:v>2.8</c:v>
                </c:pt>
                <c:pt idx="44">
                  <c:v>2</c:v>
                </c:pt>
                <c:pt idx="45">
                  <c:v>1.5</c:v>
                </c:pt>
                <c:pt idx="46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Sheet1!$A$2:$A$48</c:f>
              <c:numCache>
                <c:formatCode>General</c:formatCode>
                <c:ptCount val="47"/>
              </c:numCache>
            </c:numRef>
          </c:cat>
          <c:val>
            <c:numRef>
              <c:f>Sheet1!$D$2:$D$48</c:f>
              <c:numCache>
                <c:formatCode>General</c:formatCode>
                <c:ptCount val="47"/>
              </c:numCache>
            </c:numRef>
          </c:val>
        </c:ser>
        <c:gapWidth val="0"/>
        <c:axId val="115599232"/>
        <c:axId val="128673664"/>
      </c:barChart>
      <c:catAx>
        <c:axId val="115599232"/>
        <c:scaling>
          <c:orientation val="minMax"/>
        </c:scaling>
        <c:axPos val="b"/>
        <c:numFmt formatCode="General" sourceLinked="1"/>
        <c:tickLblPos val="nextTo"/>
        <c:crossAx val="128673664"/>
        <c:crosses val="autoZero"/>
        <c:auto val="1"/>
        <c:lblAlgn val="ctr"/>
        <c:lblOffset val="100"/>
      </c:catAx>
      <c:valAx>
        <c:axId val="128673664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155992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Sheet1!$A$2:$A$48</c:f>
              <c:numCache>
                <c:formatCode>General</c:formatCode>
                <c:ptCount val="47"/>
              </c:numCache>
            </c:num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100</c:v>
                </c:pt>
                <c:pt idx="1">
                  <c:v>95</c:v>
                </c:pt>
                <c:pt idx="2">
                  <c:v>85</c:v>
                </c:pt>
                <c:pt idx="3">
                  <c:v>80</c:v>
                </c:pt>
                <c:pt idx="4">
                  <c:v>73</c:v>
                </c:pt>
                <c:pt idx="5">
                  <c:v>64</c:v>
                </c:pt>
                <c:pt idx="6">
                  <c:v>55</c:v>
                </c:pt>
                <c:pt idx="7">
                  <c:v>48</c:v>
                </c:pt>
                <c:pt idx="8">
                  <c:v>40</c:v>
                </c:pt>
                <c:pt idx="9">
                  <c:v>32</c:v>
                </c:pt>
                <c:pt idx="10">
                  <c:v>28</c:v>
                </c:pt>
                <c:pt idx="11">
                  <c:v>25</c:v>
                </c:pt>
                <c:pt idx="12">
                  <c:v>22</c:v>
                </c:pt>
                <c:pt idx="13">
                  <c:v>20</c:v>
                </c:pt>
                <c:pt idx="14">
                  <c:v>18</c:v>
                </c:pt>
                <c:pt idx="15">
                  <c:v>16</c:v>
                </c:pt>
                <c:pt idx="16">
                  <c:v>15</c:v>
                </c:pt>
                <c:pt idx="17">
                  <c:v>14.8</c:v>
                </c:pt>
                <c:pt idx="18">
                  <c:v>14.2</c:v>
                </c:pt>
                <c:pt idx="19">
                  <c:v>13</c:v>
                </c:pt>
                <c:pt idx="20">
                  <c:v>12.5</c:v>
                </c:pt>
                <c:pt idx="21">
                  <c:v>12.1</c:v>
                </c:pt>
                <c:pt idx="22">
                  <c:v>11</c:v>
                </c:pt>
                <c:pt idx="23">
                  <c:v>10.8</c:v>
                </c:pt>
                <c:pt idx="24">
                  <c:v>10</c:v>
                </c:pt>
                <c:pt idx="25">
                  <c:v>9</c:v>
                </c:pt>
                <c:pt idx="26">
                  <c:v>8.8000000000000007</c:v>
                </c:pt>
                <c:pt idx="27">
                  <c:v>8.4</c:v>
                </c:pt>
                <c:pt idx="28">
                  <c:v>8</c:v>
                </c:pt>
                <c:pt idx="29">
                  <c:v>7.5</c:v>
                </c:pt>
                <c:pt idx="30">
                  <c:v>7</c:v>
                </c:pt>
                <c:pt idx="31">
                  <c:v>6.4</c:v>
                </c:pt>
                <c:pt idx="32">
                  <c:v>6</c:v>
                </c:pt>
                <c:pt idx="33">
                  <c:v>5.3</c:v>
                </c:pt>
                <c:pt idx="34">
                  <c:v>5</c:v>
                </c:pt>
                <c:pt idx="35">
                  <c:v>4.9000000000000004</c:v>
                </c:pt>
                <c:pt idx="36">
                  <c:v>4.2</c:v>
                </c:pt>
                <c:pt idx="37">
                  <c:v>4</c:v>
                </c:pt>
                <c:pt idx="38">
                  <c:v>3.2</c:v>
                </c:pt>
                <c:pt idx="39">
                  <c:v>3</c:v>
                </c:pt>
                <c:pt idx="40">
                  <c:v>2.9</c:v>
                </c:pt>
                <c:pt idx="41">
                  <c:v>2.5</c:v>
                </c:pt>
                <c:pt idx="42">
                  <c:v>2.2000000000000002</c:v>
                </c:pt>
                <c:pt idx="43">
                  <c:v>2</c:v>
                </c:pt>
                <c:pt idx="44">
                  <c:v>1.5</c:v>
                </c:pt>
                <c:pt idx="45">
                  <c:v>1</c:v>
                </c:pt>
                <c:pt idx="4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Sheet1!$A$2:$A$48</c:f>
              <c:numCache>
                <c:formatCode>General</c:formatCode>
                <c:ptCount val="47"/>
              </c:numCache>
            </c:num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100</c:v>
                </c:pt>
                <c:pt idx="1">
                  <c:v>100</c:v>
                </c:pt>
                <c:pt idx="2">
                  <c:v>99</c:v>
                </c:pt>
                <c:pt idx="3">
                  <c:v>98</c:v>
                </c:pt>
                <c:pt idx="4">
                  <c:v>96</c:v>
                </c:pt>
                <c:pt idx="5">
                  <c:v>92</c:v>
                </c:pt>
                <c:pt idx="6">
                  <c:v>88</c:v>
                </c:pt>
                <c:pt idx="7">
                  <c:v>83</c:v>
                </c:pt>
                <c:pt idx="8">
                  <c:v>77</c:v>
                </c:pt>
                <c:pt idx="9">
                  <c:v>70</c:v>
                </c:pt>
                <c:pt idx="10">
                  <c:v>62</c:v>
                </c:pt>
                <c:pt idx="11">
                  <c:v>55</c:v>
                </c:pt>
                <c:pt idx="12">
                  <c:v>50</c:v>
                </c:pt>
                <c:pt idx="13">
                  <c:v>44</c:v>
                </c:pt>
                <c:pt idx="14">
                  <c:v>40</c:v>
                </c:pt>
                <c:pt idx="15">
                  <c:v>35</c:v>
                </c:pt>
                <c:pt idx="16">
                  <c:v>32</c:v>
                </c:pt>
                <c:pt idx="17">
                  <c:v>30</c:v>
                </c:pt>
                <c:pt idx="18">
                  <c:v>26</c:v>
                </c:pt>
                <c:pt idx="19">
                  <c:v>24</c:v>
                </c:pt>
                <c:pt idx="20">
                  <c:v>22</c:v>
                </c:pt>
                <c:pt idx="21">
                  <c:v>20</c:v>
                </c:pt>
                <c:pt idx="22">
                  <c:v>18</c:v>
                </c:pt>
                <c:pt idx="23">
                  <c:v>15</c:v>
                </c:pt>
                <c:pt idx="24">
                  <c:v>13</c:v>
                </c:pt>
                <c:pt idx="25">
                  <c:v>12</c:v>
                </c:pt>
                <c:pt idx="26">
                  <c:v>11</c:v>
                </c:pt>
                <c:pt idx="27">
                  <c:v>10.5</c:v>
                </c:pt>
                <c:pt idx="28">
                  <c:v>10</c:v>
                </c:pt>
                <c:pt idx="29">
                  <c:v>9.5</c:v>
                </c:pt>
                <c:pt idx="30">
                  <c:v>9</c:v>
                </c:pt>
                <c:pt idx="31">
                  <c:v>8.5</c:v>
                </c:pt>
                <c:pt idx="32">
                  <c:v>8</c:v>
                </c:pt>
                <c:pt idx="33">
                  <c:v>7.5</c:v>
                </c:pt>
                <c:pt idx="34">
                  <c:v>7</c:v>
                </c:pt>
                <c:pt idx="35">
                  <c:v>6.5</c:v>
                </c:pt>
                <c:pt idx="36">
                  <c:v>6</c:v>
                </c:pt>
                <c:pt idx="37">
                  <c:v>5.5</c:v>
                </c:pt>
                <c:pt idx="38">
                  <c:v>5</c:v>
                </c:pt>
                <c:pt idx="39">
                  <c:v>4.5</c:v>
                </c:pt>
                <c:pt idx="40">
                  <c:v>4</c:v>
                </c:pt>
                <c:pt idx="41">
                  <c:v>3.5</c:v>
                </c:pt>
                <c:pt idx="42">
                  <c:v>3</c:v>
                </c:pt>
                <c:pt idx="43">
                  <c:v>2.8</c:v>
                </c:pt>
                <c:pt idx="44">
                  <c:v>2</c:v>
                </c:pt>
                <c:pt idx="45">
                  <c:v>1.5</c:v>
                </c:pt>
                <c:pt idx="46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Sheet1!$A$2:$A$48</c:f>
              <c:numCache>
                <c:formatCode>General</c:formatCode>
                <c:ptCount val="47"/>
              </c:numCache>
            </c:num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</c:v>
                </c:pt>
                <c:pt idx="6">
                  <c:v>97</c:v>
                </c:pt>
                <c:pt idx="7">
                  <c:v>96</c:v>
                </c:pt>
                <c:pt idx="8">
                  <c:v>95</c:v>
                </c:pt>
                <c:pt idx="9">
                  <c:v>94</c:v>
                </c:pt>
                <c:pt idx="10">
                  <c:v>93</c:v>
                </c:pt>
                <c:pt idx="11">
                  <c:v>92</c:v>
                </c:pt>
                <c:pt idx="12">
                  <c:v>91</c:v>
                </c:pt>
                <c:pt idx="13">
                  <c:v>90</c:v>
                </c:pt>
                <c:pt idx="14">
                  <c:v>88</c:v>
                </c:pt>
                <c:pt idx="15">
                  <c:v>84</c:v>
                </c:pt>
                <c:pt idx="16">
                  <c:v>82</c:v>
                </c:pt>
                <c:pt idx="17">
                  <c:v>78</c:v>
                </c:pt>
                <c:pt idx="18">
                  <c:v>73</c:v>
                </c:pt>
                <c:pt idx="19">
                  <c:v>68</c:v>
                </c:pt>
                <c:pt idx="20">
                  <c:v>62</c:v>
                </c:pt>
                <c:pt idx="21">
                  <c:v>56</c:v>
                </c:pt>
                <c:pt idx="22">
                  <c:v>50</c:v>
                </c:pt>
                <c:pt idx="23">
                  <c:v>45</c:v>
                </c:pt>
                <c:pt idx="24">
                  <c:v>40</c:v>
                </c:pt>
                <c:pt idx="25">
                  <c:v>35</c:v>
                </c:pt>
                <c:pt idx="26">
                  <c:v>32</c:v>
                </c:pt>
                <c:pt idx="27">
                  <c:v>28</c:v>
                </c:pt>
                <c:pt idx="28">
                  <c:v>25</c:v>
                </c:pt>
                <c:pt idx="29">
                  <c:v>21</c:v>
                </c:pt>
                <c:pt idx="30">
                  <c:v>20</c:v>
                </c:pt>
                <c:pt idx="31">
                  <c:v>18</c:v>
                </c:pt>
                <c:pt idx="32">
                  <c:v>16.8</c:v>
                </c:pt>
                <c:pt idx="33">
                  <c:v>15.2</c:v>
                </c:pt>
                <c:pt idx="34">
                  <c:v>14</c:v>
                </c:pt>
                <c:pt idx="35">
                  <c:v>13.4</c:v>
                </c:pt>
                <c:pt idx="36">
                  <c:v>13</c:v>
                </c:pt>
                <c:pt idx="37">
                  <c:v>12</c:v>
                </c:pt>
                <c:pt idx="38">
                  <c:v>11</c:v>
                </c:pt>
                <c:pt idx="39">
                  <c:v>10</c:v>
                </c:pt>
                <c:pt idx="40">
                  <c:v>9</c:v>
                </c:pt>
                <c:pt idx="41">
                  <c:v>8.5</c:v>
                </c:pt>
                <c:pt idx="42">
                  <c:v>7.3</c:v>
                </c:pt>
                <c:pt idx="43">
                  <c:v>6.2</c:v>
                </c:pt>
                <c:pt idx="44">
                  <c:v>5</c:v>
                </c:pt>
                <c:pt idx="45">
                  <c:v>4</c:v>
                </c:pt>
                <c:pt idx="46">
                  <c:v>3</c:v>
                </c:pt>
              </c:numCache>
            </c:numRef>
          </c:val>
        </c:ser>
        <c:gapWidth val="0"/>
        <c:axId val="153503232"/>
        <c:axId val="153504768"/>
      </c:barChart>
      <c:catAx>
        <c:axId val="153503232"/>
        <c:scaling>
          <c:orientation val="minMax"/>
        </c:scaling>
        <c:axPos val="b"/>
        <c:numFmt formatCode="General" sourceLinked="1"/>
        <c:tickLblPos val="nextTo"/>
        <c:crossAx val="153504768"/>
        <c:crosses val="autoZero"/>
        <c:auto val="1"/>
        <c:lblAlgn val="ctr"/>
        <c:lblOffset val="100"/>
      </c:catAx>
      <c:valAx>
        <c:axId val="15350476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535032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D95CC-7D10-45D8-BC21-C390354D2F99}" type="datetimeFigureOut">
              <a:rPr lang="en-US" smtClean="0"/>
              <a:t>02-Feb-11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52604-10C5-4174-B6AB-3F081A5499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C6B1B-A5E9-4573-94F8-8ACFC89FD927}" type="datetimeFigureOut">
              <a:rPr lang="en-US" smtClean="0"/>
              <a:pPr/>
              <a:t>02-Feb-11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27BC0-247D-4682-82AB-785A1EC2B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5445-A6A4-4BE4-912D-85BC7F2FC9FD}" type="datetime1">
              <a:rPr lang="en-US" smtClean="0"/>
              <a:t>02-Feb-11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D7AC-B6AE-4E1C-B814-F2B9CB23B921}" type="slidenum">
              <a:rPr lang="en-US" smtClean="0"/>
              <a:t>‹#›</a:t>
            </a:fld>
            <a:r>
              <a:rPr lang="en-US" dirty="0" smtClean="0"/>
              <a:t>/39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1550-9AFF-4123-9BDB-6B162DE24586}" type="datetime1">
              <a:rPr lang="en-US" smtClean="0"/>
              <a:t>02-Feb-11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48DA-6677-4908-9B41-531CCC4CE399}" type="datetime1">
              <a:rPr lang="en-US" smtClean="0"/>
              <a:t>02-Feb-11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8B01-40EA-4530-B105-ADC044A37BF5}" type="datetime1">
              <a:rPr lang="en-US" smtClean="0"/>
              <a:t>02-Feb-11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634D-F191-45A9-A517-49236BF145BE}" type="datetime1">
              <a:rPr lang="en-US" smtClean="0"/>
              <a:t>02-Feb-11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0106-15C4-429C-B5C0-1C8AE70D56F2}" type="datetime1">
              <a:rPr lang="en-US" smtClean="0"/>
              <a:t>02-Feb-11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3F74-7791-4A54-B119-0017C1D2D851}" type="datetime1">
              <a:rPr lang="en-US" smtClean="0"/>
              <a:t>02-Feb-11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ABB-A339-43B9-8A31-5699FB6C3D47}" type="datetime1">
              <a:rPr lang="en-US" smtClean="0"/>
              <a:t>02-Feb-11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0D0B-5FDC-405E-9158-A7BD292F742A}" type="datetime1">
              <a:rPr lang="en-US" smtClean="0"/>
              <a:t>02-Feb-11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954-47E1-49EC-9C53-1DE556FCCC1F}" type="datetime1">
              <a:rPr lang="en-US" smtClean="0"/>
              <a:t>02-Feb-11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08D3-1462-49E4-8DF0-0E606E19B420}" type="datetime1">
              <a:rPr lang="en-US" smtClean="0"/>
              <a:t>02-Feb-11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F8AB-8349-48E9-8F3C-758B9D5E33F6}" type="datetime1">
              <a:rPr lang="en-US" smtClean="0"/>
              <a:t>02-Feb-11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B087A-3629-4B69-B8C9-94723DA316F3}" type="datetime1">
              <a:rPr lang="en-US" smtClean="0"/>
              <a:t>02-Feb-11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9B2D6-8F25-4861-9870-61B0DA31BB91}" type="slidenum">
              <a:rPr lang="en-US" smtClean="0"/>
              <a:pPr/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vm@etf.rs" TargetMode="External"/><Relationship Id="rId5" Type="http://schemas.openxmlformats.org/officeDocument/2006/relationships/hyperlink" Target="mailto:tisma.etf@gmail.com" TargetMode="External"/><Relationship Id="rId4" Type="http://schemas.openxmlformats.org/officeDocument/2006/relationships/hyperlink" Target="mailto:mare.d@hot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ysite.stonybrook.edu/sites/malang/ITTech/PageResources/Forms/DispForm.aspx?ID=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/imgres?imgurl=http://blog.bcow.iki.fi/my_creed/sol-figure08-virtual-server-diagram.jpg&amp;imgrefurl=http://blog.bcow.iki.fi/my_creed/internet/&amp;usg=__v74umlqHyH_gUqE-9w-38baHwrE=&amp;h=254&amp;w=400&amp;sz=20&amp;hl=en&amp;start=43&amp;zoom=1&amp;tbnid=mgf_SrWGgL9Rd" TargetMode="Externa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mogulus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imoto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imesmachine.nytimes.com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istanetworks.com/" TargetMode="External"/><Relationship Id="rId4" Type="http://schemas.openxmlformats.org/officeDocument/2006/relationships/hyperlink" Target="http://www.juniper.net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4661"/>
            <a:ext cx="7772400" cy="19003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Cloud Computing</a:t>
            </a:r>
            <a:endParaRPr lang="en-US" sz="48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292080" y="4005064"/>
            <a:ext cx="3056384" cy="1800200"/>
          </a:xfrm>
        </p:spPr>
        <p:txBody>
          <a:bodyPr>
            <a:normAutofit/>
          </a:bodyPr>
          <a:lstStyle/>
          <a:p>
            <a:r>
              <a:rPr lang="sr-Latn-CS" sz="2000" dirty="0" smtClean="0">
                <a:solidFill>
                  <a:schemeClr val="tx1"/>
                </a:solidFill>
              </a:rPr>
              <a:t>Marko Dobromirović </a:t>
            </a:r>
            <a:r>
              <a:rPr lang="en-US" sz="1800" dirty="0" smtClean="0">
                <a:hlinkClick r:id="rId4"/>
              </a:rPr>
              <a:t>mare.d@hotmail.com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sr-Latn-CS" sz="2000" dirty="0" smtClean="0">
                <a:solidFill>
                  <a:schemeClr val="tx1"/>
                </a:solidFill>
              </a:rPr>
              <a:t>Miroslav Tišma </a:t>
            </a:r>
            <a:r>
              <a:rPr lang="en-US" sz="1800" dirty="0" smtClean="0">
                <a:hlinkClick r:id="rId5"/>
              </a:rPr>
              <a:t>tisma.etf@gmail.com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4000504"/>
            <a:ext cx="3024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000" dirty="0" smtClean="0"/>
              <a:t>Prof.dr </a:t>
            </a:r>
            <a:r>
              <a:rPr lang="sr-Latn-CS" sz="2000" dirty="0" smtClean="0"/>
              <a:t>Veljko Milutinovi</a:t>
            </a:r>
            <a:r>
              <a:rPr lang="sr-Latn-CS" sz="2000" dirty="0" smtClean="0"/>
              <a:t>ć</a:t>
            </a:r>
            <a:endParaRPr lang="sr-Latn-CS" sz="2000" dirty="0" smtClean="0"/>
          </a:p>
          <a:p>
            <a:pPr algn="ctr"/>
            <a:r>
              <a:rPr lang="en-US" dirty="0" smtClean="0">
                <a:hlinkClick r:id="rId6"/>
              </a:rPr>
              <a:t>vm@etf.rs</a:t>
            </a:r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Service Models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600200" y="1325562"/>
          <a:ext cx="6172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Pictur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307714"/>
            <a:ext cx="4056448" cy="3980248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Content Placeholder 18" descr="Pictur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437112"/>
            <a:ext cx="3993976" cy="3069853"/>
          </a:xfrm>
          <a:prstGeom prst="rect">
            <a:avLst/>
          </a:prstGeom>
        </p:spPr>
      </p:pic>
      <p:pic>
        <p:nvPicPr>
          <p:cNvPr id="9" name="Content Placeholder 18" descr="Pictur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57629" y="1524000"/>
            <a:ext cx="3761595" cy="2697088"/>
          </a:xfrm>
          <a:prstGeom prst="rect">
            <a:avLst/>
          </a:prstGeom>
        </p:spPr>
      </p:pic>
      <p:pic>
        <p:nvPicPr>
          <p:cNvPr id="10" name="Content Placeholder 18" descr="Pictur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-171400"/>
            <a:ext cx="3661166" cy="24685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1844824"/>
            <a:ext cx="2819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             </a:t>
            </a:r>
            <a:r>
              <a:rPr lang="en-US" sz="2000" smtClean="0"/>
              <a:t>IaaS</a:t>
            </a:r>
          </a:p>
          <a:p>
            <a:r>
              <a:rPr lang="en-US" sz="1600" smtClean="0"/>
              <a:t>(Infrastructure as a Service)</a:t>
            </a:r>
          </a:p>
          <a:p>
            <a:pPr marL="0" lvl="1">
              <a:buFont typeface="Arial" pitchFamily="34" charset="0"/>
              <a:buChar char="•"/>
            </a:pPr>
            <a:r>
              <a:rPr lang="en-US" smtClean="0"/>
              <a:t> </a:t>
            </a:r>
            <a:r>
              <a:rPr lang="en-US" sz="1400" smtClean="0"/>
              <a:t>CPU, servers, memory, networks, storage, system software, etc. are delivered as a service</a:t>
            </a:r>
          </a:p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0152" y="260648"/>
            <a:ext cx="23042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</a:t>
            </a:r>
            <a:r>
              <a:rPr lang="en-US" sz="2000" smtClean="0"/>
              <a:t>SaaS </a:t>
            </a:r>
          </a:p>
          <a:p>
            <a:r>
              <a:rPr lang="en-US" sz="1600" smtClean="0"/>
              <a:t>(Software as a Service)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1400" smtClean="0"/>
              <a:t> Vendor software is delivered  as a service</a:t>
            </a:r>
          </a:p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0" y="4869160"/>
            <a:ext cx="2799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          </a:t>
            </a:r>
            <a:r>
              <a:rPr lang="en-US" sz="2000" smtClean="0"/>
              <a:t>PaaS</a:t>
            </a:r>
          </a:p>
          <a:p>
            <a:r>
              <a:rPr lang="en-US" sz="1600" smtClean="0"/>
              <a:t>(Platform as a Service)</a:t>
            </a:r>
          </a:p>
          <a:p>
            <a:pPr marL="0" lvl="1">
              <a:buFont typeface="Arial" pitchFamily="34" charset="0"/>
              <a:buChar char="•"/>
            </a:pPr>
            <a:r>
              <a:rPr lang="en-US" smtClean="0"/>
              <a:t> </a:t>
            </a:r>
            <a:r>
              <a:rPr lang="en-US" sz="1400" smtClean="0"/>
              <a:t>Provides virtualized servers for app running and developing – no maintenance of operating systems, server hardware, load balance or computing capacity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468562"/>
            <a:ext cx="167640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Service</a:t>
            </a:r>
          </a:p>
          <a:p>
            <a:pPr algn="ctr"/>
            <a:r>
              <a:rPr lang="en-US" sz="2000" smtClean="0">
                <a:solidFill>
                  <a:schemeClr val="tx1"/>
                </a:solidFill>
              </a:rPr>
              <a:t>Models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10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SaaS (Software as a Service)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31775" indent="-231775">
              <a:buFont typeface="Arial" charset="0"/>
              <a:buChar char="•"/>
            </a:pPr>
            <a:r>
              <a:rPr lang="en-US" smtClean="0"/>
              <a:t>Applications (word processor, CRM, etc.) or application services (schedule, calendar, etc.) execute in the “cloud” using the interconnectivity of the internet to propagate data</a:t>
            </a:r>
          </a:p>
          <a:p>
            <a:pPr marL="231775" indent="-231775">
              <a:buFont typeface="Arial" charset="0"/>
              <a:buChar char="•"/>
            </a:pPr>
            <a:r>
              <a:rPr lang="en-US" smtClean="0"/>
              <a:t>Custom services are combined with 3</a:t>
            </a:r>
            <a:r>
              <a:rPr lang="en-US" baseline="30000" smtClean="0"/>
              <a:t>rd</a:t>
            </a:r>
            <a:r>
              <a:rPr lang="en-US" smtClean="0"/>
              <a:t> party commercial services via orchestration (SOA) to create new applications</a:t>
            </a:r>
          </a:p>
          <a:p>
            <a:pPr marL="231775" indent="-231775">
              <a:buFont typeface="Arial" charset="0"/>
              <a:buChar char="•"/>
            </a:pPr>
            <a:r>
              <a:rPr lang="en-US" smtClean="0"/>
              <a:t>Requires investment to build an enabling layer with governance, security and data management functionality</a:t>
            </a:r>
          </a:p>
          <a:p>
            <a:pPr marL="231775" indent="-231775">
              <a:buFont typeface="Arial" charset="0"/>
              <a:buChar char="•"/>
            </a:pPr>
            <a:r>
              <a:rPr lang="en-US" smtClean="0"/>
              <a:t>May require integration with back-office systems</a:t>
            </a:r>
          </a:p>
          <a:p>
            <a:pPr marL="231775" indent="-231775">
              <a:buFont typeface="Arial" charset="0"/>
              <a:buChar char="•"/>
            </a:pPr>
            <a:r>
              <a:rPr lang="en-US" smtClean="0"/>
              <a:t>Pay-as-you-go model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11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79512" y="188640"/>
            <a:ext cx="880586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What are the benefits &amp; challenges of SaaS?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9524" y="1753270"/>
            <a:ext cx="4067175" cy="39179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8191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Speed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 up-front cost, potential for reduced lifetime cost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 of some/all support obligations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Elimination of licensing risk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Elimination of version compatibility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 hardware footprint</a:t>
            </a: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4883274" y="1767557"/>
            <a:ext cx="3984625" cy="38936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Extension of the security model to the provider (data privacy and ownership)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Governance and billing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Synchronization of client and vendor migrations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Integrated end-user support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Scalability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12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smtClean="0"/>
              <a:t>PaaS (Platform as a Service)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60338" y="1409700"/>
            <a:ext cx="8821737" cy="3806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 are built in the “cloud” on the platform using a variety of technologies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Simplifies orchestration of cloud services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Development, testing, and production environments (servers, storage, bandwidth, etc.) are billed monthly like hosting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Pay-as-you-go model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Environments scale up &amp; down at the click of a button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Concerns include code &amp; data privacy, security and scalability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13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mtClean="0"/>
              <a:t>What are the benefits &amp; challenges of PaaS?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5425" y="1362075"/>
            <a:ext cx="4084638" cy="39068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703263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Pay-as-you-go for development, test, and production environments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Enables developers to focus on application code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Instant global platform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Elimination of H/W dependencies and capacity concerns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Inherent scalability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Simplified deployment model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826000" y="1362075"/>
            <a:ext cx="4097338" cy="38671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Governance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Tie-in to the vendor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Extension of the security model to the provider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Connectivity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Reliance on 3</a:t>
            </a:r>
            <a:r>
              <a:rPr kumimoji="0" lang="en-US" sz="20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party SLA’s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14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/>
          <a:lstStyle/>
          <a:p>
            <a:r>
              <a:rPr lang="en-US" smtClean="0"/>
              <a:t>(IaaS) Infrastructure as a Service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60338" y="1409700"/>
            <a:ext cx="8821737" cy="415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 resources (processors, memory, storage, bandwidth, etc.) are provided in an as-needed, pay-as-you-go model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Able to provide from single server up to entire data centers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Creates new opportunities such as Cloud bursting: shifting usage spike traffic to alternate resources 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Infrastructure scales up and down quickly to meet demand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Built on a utility computing architecture to host a SOA application layer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15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>
            <a:noAutofit/>
          </a:bodyPr>
          <a:lstStyle/>
          <a:p>
            <a:r>
              <a:rPr lang="en-US" smtClean="0"/>
              <a:t>What are the benefits &amp; challenges IaaS?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4163" y="1463675"/>
            <a:ext cx="4071937" cy="39068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703263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Systems managed by SLA should equate to fewer breaches 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return on assets through higher utilization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 cost driven by</a:t>
            </a:r>
          </a:p>
          <a:p>
            <a:pPr marL="703263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hardware</a:t>
            </a:r>
          </a:p>
          <a:p>
            <a:pPr marL="703263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floor space from smaller hardware footprint</a:t>
            </a:r>
          </a:p>
          <a:p>
            <a:pPr marL="703263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level of automation from fewer administrators</a:t>
            </a:r>
          </a:p>
          <a:p>
            <a:pPr marL="703263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power consumption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Able to match consumption to demand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859338" y="1463675"/>
            <a:ext cx="4003675" cy="39095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Portability of applications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Maturity of systems management tools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 across the Cloud boundary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Extension of internal security models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16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958"/>
          </a:xfrm>
        </p:spPr>
        <p:txBody>
          <a:bodyPr/>
          <a:lstStyle/>
          <a:p>
            <a:r>
              <a:rPr lang="en-US" smtClean="0"/>
              <a:t>Common Technology Architecture</a:t>
            </a:r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blackWhite">
          <a:xfrm>
            <a:off x="4668838" y="981075"/>
            <a:ext cx="2301875" cy="5314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blackWhite">
          <a:xfrm>
            <a:off x="808038" y="981075"/>
            <a:ext cx="3860800" cy="5314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blackWhite">
          <a:xfrm>
            <a:off x="4706938" y="1800225"/>
            <a:ext cx="2220912" cy="54451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869950" y="1211263"/>
            <a:ext cx="3754438" cy="544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blackWhite">
          <a:xfrm>
            <a:off x="869950" y="1800225"/>
            <a:ext cx="3754438" cy="54451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blackWhite">
          <a:xfrm>
            <a:off x="869950" y="3055938"/>
            <a:ext cx="3754438" cy="544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White">
          <a:xfrm>
            <a:off x="869950" y="2422525"/>
            <a:ext cx="3754438" cy="54451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blackWhite">
          <a:xfrm rot="16200000">
            <a:off x="-2062162" y="3481388"/>
            <a:ext cx="5084762" cy="544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blackWhite">
          <a:xfrm>
            <a:off x="869950" y="1211263"/>
            <a:ext cx="5497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blackWhite">
          <a:xfrm>
            <a:off x="869950" y="1800225"/>
            <a:ext cx="8963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blackWhite">
          <a:xfrm>
            <a:off x="869950" y="3055938"/>
            <a:ext cx="8160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Integration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blackWhite">
          <a:xfrm>
            <a:off x="869950" y="2422525"/>
            <a:ext cx="6391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blackWhite">
          <a:xfrm>
            <a:off x="869950" y="3668713"/>
            <a:ext cx="3754438" cy="544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blackWhite">
          <a:xfrm>
            <a:off x="869950" y="3668713"/>
            <a:ext cx="4196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blackWhite">
          <a:xfrm>
            <a:off x="202278" y="1211263"/>
            <a:ext cx="574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System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Mgmt</a:t>
            </a: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blackWhite">
          <a:xfrm>
            <a:off x="933450" y="3851275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Federated Management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blackWhite">
          <a:xfrm rot="16200000">
            <a:off x="162719" y="3483769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Health Monitoring</a:t>
            </a: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blackWhite">
          <a:xfrm>
            <a:off x="935038" y="3267075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MOM</a:t>
            </a: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blackWhite">
          <a:xfrm>
            <a:off x="928688" y="2605088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Directory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blackWhite">
          <a:xfrm>
            <a:off x="1670050" y="3263900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RPC</a:t>
            </a: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blackWhite">
          <a:xfrm>
            <a:off x="2403475" y="3267075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ESB</a:t>
            </a: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blackWhite">
          <a:xfrm>
            <a:off x="3136900" y="3267075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TCP Sockets</a:t>
            </a: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blackWhite">
          <a:xfrm>
            <a:off x="3871913" y="3267075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Transaction Management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blackWhite">
          <a:xfrm>
            <a:off x="909638" y="1416050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Browser</a:t>
            </a: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blackWhite">
          <a:xfrm>
            <a:off x="3157538" y="1419225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Remote</a:t>
            </a: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blackWhite">
          <a:xfrm>
            <a:off x="2420938" y="1419225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Mobile Device</a:t>
            </a: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blackWhite">
          <a:xfrm>
            <a:off x="1682750" y="3851275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RDBMS</a:t>
            </a:r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blackWhite">
          <a:xfrm>
            <a:off x="2416175" y="3851275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Flat Files</a:t>
            </a:r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blackWhite">
          <a:xfrm>
            <a:off x="3149600" y="3851275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Content Management</a:t>
            </a:r>
          </a:p>
        </p:txBody>
      </p:sp>
      <p:sp>
        <p:nvSpPr>
          <p:cNvPr id="44" name="Rectangle 33"/>
          <p:cNvSpPr>
            <a:spLocks noChangeArrowheads="1"/>
          </p:cNvSpPr>
          <p:nvPr/>
        </p:nvSpPr>
        <p:spPr bwMode="blackWhite">
          <a:xfrm>
            <a:off x="1682750" y="2605088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Orchestration</a:t>
            </a:r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blackWhite">
          <a:xfrm>
            <a:off x="909638" y="2019300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Profiles</a:t>
            </a:r>
          </a:p>
        </p:txBody>
      </p:sp>
      <p:sp>
        <p:nvSpPr>
          <p:cNvPr id="46" name="Rectangle 35"/>
          <p:cNvSpPr>
            <a:spLocks noChangeArrowheads="1"/>
          </p:cNvSpPr>
          <p:nvPr/>
        </p:nvSpPr>
        <p:spPr bwMode="blackWhite">
          <a:xfrm>
            <a:off x="1644650" y="2019300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Transaction</a:t>
            </a:r>
          </a:p>
        </p:txBody>
      </p:sp>
      <p:sp>
        <p:nvSpPr>
          <p:cNvPr id="47" name="Rectangle 36"/>
          <p:cNvSpPr>
            <a:spLocks noChangeArrowheads="1"/>
          </p:cNvSpPr>
          <p:nvPr/>
        </p:nvSpPr>
        <p:spPr bwMode="blackWhite">
          <a:xfrm>
            <a:off x="2381250" y="2019300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Batch</a:t>
            </a:r>
          </a:p>
        </p:txBody>
      </p:sp>
      <p:sp>
        <p:nvSpPr>
          <p:cNvPr id="48" name="Rectangle 37"/>
          <p:cNvSpPr>
            <a:spLocks noChangeArrowheads="1"/>
          </p:cNvSpPr>
          <p:nvPr/>
        </p:nvSpPr>
        <p:spPr bwMode="blackWhite">
          <a:xfrm>
            <a:off x="4751388" y="2022475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Batch</a:t>
            </a: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blackWhite">
          <a:xfrm>
            <a:off x="3871913" y="3851275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Security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blackWhite">
          <a:xfrm rot="16200000">
            <a:off x="4746625" y="3479801"/>
            <a:ext cx="5087937" cy="544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blackWhite">
          <a:xfrm>
            <a:off x="6948488" y="1233488"/>
            <a:ext cx="6312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Security</a:t>
            </a:r>
          </a:p>
        </p:txBody>
      </p:sp>
      <p:sp>
        <p:nvSpPr>
          <p:cNvPr id="52" name="Rectangle 41"/>
          <p:cNvSpPr>
            <a:spLocks noChangeArrowheads="1"/>
          </p:cNvSpPr>
          <p:nvPr/>
        </p:nvSpPr>
        <p:spPr bwMode="blackWhite">
          <a:xfrm rot="5400000">
            <a:off x="6936582" y="1769269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AAA</a:t>
            </a:r>
          </a:p>
        </p:txBody>
      </p:sp>
      <p:sp>
        <p:nvSpPr>
          <p:cNvPr id="53" name="Rectangle 42"/>
          <p:cNvSpPr>
            <a:spLocks noChangeArrowheads="1"/>
          </p:cNvSpPr>
          <p:nvPr/>
        </p:nvSpPr>
        <p:spPr bwMode="blackWhite">
          <a:xfrm rot="5400000">
            <a:off x="6936582" y="2509044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Identity Mgmt</a:t>
            </a:r>
          </a:p>
        </p:txBody>
      </p:sp>
      <p:sp>
        <p:nvSpPr>
          <p:cNvPr id="54" name="Rectangle 43"/>
          <p:cNvSpPr>
            <a:spLocks noChangeArrowheads="1"/>
          </p:cNvSpPr>
          <p:nvPr/>
        </p:nvSpPr>
        <p:spPr bwMode="blackWhite">
          <a:xfrm rot="5400000">
            <a:off x="6936582" y="3248819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Intrusion Detection</a:t>
            </a:r>
          </a:p>
        </p:txBody>
      </p:sp>
      <p:sp>
        <p:nvSpPr>
          <p:cNvPr id="55" name="Rectangle 44"/>
          <p:cNvSpPr>
            <a:spLocks noChangeArrowheads="1"/>
          </p:cNvSpPr>
          <p:nvPr/>
        </p:nvSpPr>
        <p:spPr bwMode="blackWhite">
          <a:xfrm rot="5400000">
            <a:off x="6936582" y="3988594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Software Defense</a:t>
            </a:r>
          </a:p>
        </p:txBody>
      </p:sp>
      <p:sp>
        <p:nvSpPr>
          <p:cNvPr id="56" name="Rectangle 45"/>
          <p:cNvSpPr>
            <a:spLocks noChangeArrowheads="1"/>
          </p:cNvSpPr>
          <p:nvPr/>
        </p:nvSpPr>
        <p:spPr bwMode="blackWhite">
          <a:xfrm rot="5400000">
            <a:off x="6936582" y="4729956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Perimeter Defense</a:t>
            </a:r>
          </a:p>
        </p:txBody>
      </p:sp>
      <p:sp>
        <p:nvSpPr>
          <p:cNvPr id="57" name="Rectangle 46"/>
          <p:cNvSpPr>
            <a:spLocks noChangeArrowheads="1"/>
          </p:cNvSpPr>
          <p:nvPr/>
        </p:nvSpPr>
        <p:spPr bwMode="blackWhite">
          <a:xfrm>
            <a:off x="2403475" y="2605088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Service Monitoring</a:t>
            </a:r>
          </a:p>
        </p:txBody>
      </p:sp>
      <p:sp>
        <p:nvSpPr>
          <p:cNvPr id="58" name="Rectangle 47"/>
          <p:cNvSpPr>
            <a:spLocks noChangeArrowheads="1"/>
          </p:cNvSpPr>
          <p:nvPr/>
        </p:nvSpPr>
        <p:spPr bwMode="blackWhite">
          <a:xfrm>
            <a:off x="3135313" y="2605088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Service Management</a:t>
            </a:r>
          </a:p>
        </p:txBody>
      </p:sp>
      <p:sp>
        <p:nvSpPr>
          <p:cNvPr id="59" name="Rectangle 48"/>
          <p:cNvSpPr>
            <a:spLocks noChangeArrowheads="1"/>
          </p:cNvSpPr>
          <p:nvPr/>
        </p:nvSpPr>
        <p:spPr bwMode="blackWhite">
          <a:xfrm>
            <a:off x="868363" y="4270375"/>
            <a:ext cx="3756025" cy="2025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60" name="Rectangle 49"/>
          <p:cNvSpPr>
            <a:spLocks noChangeArrowheads="1"/>
          </p:cNvSpPr>
          <p:nvPr/>
        </p:nvSpPr>
        <p:spPr bwMode="blackWhite">
          <a:xfrm>
            <a:off x="928688" y="5272088"/>
            <a:ext cx="674687" cy="28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HP-UX / AIX / Solaris</a:t>
            </a: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blackWhite">
          <a:xfrm>
            <a:off x="928688" y="4600575"/>
            <a:ext cx="674687" cy="28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WIntel</a:t>
            </a:r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blackWhite">
          <a:xfrm>
            <a:off x="1652588" y="4933950"/>
            <a:ext cx="674687" cy="28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SAN</a:t>
            </a:r>
          </a:p>
        </p:txBody>
      </p:sp>
      <p:sp>
        <p:nvSpPr>
          <p:cNvPr id="63" name="Rectangle 52"/>
          <p:cNvSpPr>
            <a:spLocks noChangeArrowheads="1"/>
          </p:cNvSpPr>
          <p:nvPr/>
        </p:nvSpPr>
        <p:spPr bwMode="blackWhite">
          <a:xfrm>
            <a:off x="1654175" y="5265738"/>
            <a:ext cx="674688" cy="28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NAS</a:t>
            </a:r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blackWhite">
          <a:xfrm rot="16200000">
            <a:off x="162719" y="4221956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Backup</a:t>
            </a:r>
          </a:p>
        </p:txBody>
      </p:sp>
      <p:sp>
        <p:nvSpPr>
          <p:cNvPr id="65" name="Rectangle 54"/>
          <p:cNvSpPr>
            <a:spLocks noChangeArrowheads="1"/>
          </p:cNvSpPr>
          <p:nvPr/>
        </p:nvSpPr>
        <p:spPr bwMode="blackWhite">
          <a:xfrm rot="16200000">
            <a:off x="162719" y="2737644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Admin Console</a:t>
            </a:r>
          </a:p>
        </p:txBody>
      </p:sp>
      <p:sp>
        <p:nvSpPr>
          <p:cNvPr id="66" name="Text Box 55"/>
          <p:cNvSpPr txBox="1">
            <a:spLocks noChangeArrowheads="1"/>
          </p:cNvSpPr>
          <p:nvPr/>
        </p:nvSpPr>
        <p:spPr bwMode="blackWhite">
          <a:xfrm>
            <a:off x="869950" y="4270375"/>
            <a:ext cx="7408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Hardware</a:t>
            </a:r>
          </a:p>
        </p:txBody>
      </p:sp>
      <p:sp>
        <p:nvSpPr>
          <p:cNvPr id="67" name="Rectangle 56"/>
          <p:cNvSpPr>
            <a:spLocks noChangeArrowheads="1"/>
          </p:cNvSpPr>
          <p:nvPr/>
        </p:nvSpPr>
        <p:spPr bwMode="blackWhite">
          <a:xfrm>
            <a:off x="928688" y="4938713"/>
            <a:ext cx="674687" cy="28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Linux</a:t>
            </a:r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blackWhite">
          <a:xfrm>
            <a:off x="928688" y="5599113"/>
            <a:ext cx="674687" cy="28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Legacy O/S</a:t>
            </a: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blackWhite">
          <a:xfrm>
            <a:off x="1654175" y="4606925"/>
            <a:ext cx="674688" cy="28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SSD</a:t>
            </a:r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blackWhite">
          <a:xfrm>
            <a:off x="1654175" y="5599113"/>
            <a:ext cx="674688" cy="28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Tape</a:t>
            </a: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blackWhite">
          <a:xfrm>
            <a:off x="1654175" y="5932488"/>
            <a:ext cx="674688" cy="28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Optical</a:t>
            </a:r>
          </a:p>
        </p:txBody>
      </p:sp>
      <p:sp>
        <p:nvSpPr>
          <p:cNvPr id="72" name="Rectangle 61"/>
          <p:cNvSpPr>
            <a:spLocks noChangeArrowheads="1"/>
          </p:cNvSpPr>
          <p:nvPr/>
        </p:nvSpPr>
        <p:spPr bwMode="blackWhite">
          <a:xfrm>
            <a:off x="2381250" y="4600575"/>
            <a:ext cx="674688" cy="28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VLAN</a:t>
            </a:r>
          </a:p>
        </p:txBody>
      </p:sp>
      <p:sp>
        <p:nvSpPr>
          <p:cNvPr id="73" name="Rectangle 62"/>
          <p:cNvSpPr>
            <a:spLocks noChangeArrowheads="1"/>
          </p:cNvSpPr>
          <p:nvPr/>
        </p:nvSpPr>
        <p:spPr bwMode="blackWhite">
          <a:xfrm rot="16200000">
            <a:off x="162719" y="1993106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Network Management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blackWhite">
          <a:xfrm>
            <a:off x="4706938" y="1800225"/>
            <a:ext cx="8963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75" name="Rectangle 64"/>
          <p:cNvSpPr>
            <a:spLocks noChangeArrowheads="1"/>
          </p:cNvSpPr>
          <p:nvPr/>
        </p:nvSpPr>
        <p:spPr bwMode="blackWhite">
          <a:xfrm>
            <a:off x="4706938" y="3055938"/>
            <a:ext cx="2220912" cy="544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76" name="Text Box 65"/>
          <p:cNvSpPr txBox="1">
            <a:spLocks noChangeArrowheads="1"/>
          </p:cNvSpPr>
          <p:nvPr/>
        </p:nvSpPr>
        <p:spPr bwMode="blackWhite">
          <a:xfrm>
            <a:off x="4706938" y="3055938"/>
            <a:ext cx="8160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Integration</a:t>
            </a:r>
          </a:p>
        </p:txBody>
      </p:sp>
      <p:sp>
        <p:nvSpPr>
          <p:cNvPr id="77" name="Rectangle 66"/>
          <p:cNvSpPr>
            <a:spLocks noChangeArrowheads="1"/>
          </p:cNvSpPr>
          <p:nvPr/>
        </p:nvSpPr>
        <p:spPr bwMode="blackWhite">
          <a:xfrm>
            <a:off x="4764088" y="3267075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Transaction Management</a:t>
            </a:r>
          </a:p>
        </p:txBody>
      </p:sp>
      <p:sp>
        <p:nvSpPr>
          <p:cNvPr id="78" name="Rectangle 67"/>
          <p:cNvSpPr>
            <a:spLocks noChangeArrowheads="1"/>
          </p:cNvSpPr>
          <p:nvPr/>
        </p:nvSpPr>
        <p:spPr bwMode="blackWhite">
          <a:xfrm>
            <a:off x="5480050" y="3267075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File Exchange</a:t>
            </a:r>
          </a:p>
        </p:txBody>
      </p:sp>
      <p:sp>
        <p:nvSpPr>
          <p:cNvPr id="79" name="Rectangle 68"/>
          <p:cNvSpPr>
            <a:spLocks noChangeArrowheads="1"/>
          </p:cNvSpPr>
          <p:nvPr/>
        </p:nvSpPr>
        <p:spPr bwMode="blackWhite">
          <a:xfrm>
            <a:off x="6210300" y="3263900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MOM</a:t>
            </a:r>
          </a:p>
        </p:txBody>
      </p:sp>
      <p:sp>
        <p:nvSpPr>
          <p:cNvPr id="80" name="Rectangle 69"/>
          <p:cNvSpPr>
            <a:spLocks noChangeArrowheads="1"/>
          </p:cNvSpPr>
          <p:nvPr/>
        </p:nvSpPr>
        <p:spPr bwMode="blackWhite">
          <a:xfrm>
            <a:off x="4706938" y="3673475"/>
            <a:ext cx="2220912" cy="54451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81" name="Text Box 70"/>
          <p:cNvSpPr txBox="1">
            <a:spLocks noChangeArrowheads="1"/>
          </p:cNvSpPr>
          <p:nvPr/>
        </p:nvSpPr>
        <p:spPr bwMode="blackWhite">
          <a:xfrm>
            <a:off x="4706938" y="3673475"/>
            <a:ext cx="4196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82" name="Rectangle 71"/>
          <p:cNvSpPr>
            <a:spLocks noChangeArrowheads="1"/>
          </p:cNvSpPr>
          <p:nvPr/>
        </p:nvSpPr>
        <p:spPr bwMode="blackWhite">
          <a:xfrm>
            <a:off x="5519738" y="3856038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RDBMS</a:t>
            </a:r>
          </a:p>
        </p:txBody>
      </p:sp>
      <p:sp>
        <p:nvSpPr>
          <p:cNvPr id="83" name="Rectangle 72"/>
          <p:cNvSpPr>
            <a:spLocks noChangeArrowheads="1"/>
          </p:cNvSpPr>
          <p:nvPr/>
        </p:nvSpPr>
        <p:spPr bwMode="blackWhite">
          <a:xfrm>
            <a:off x="4764088" y="3851275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VSAM</a:t>
            </a:r>
          </a:p>
        </p:txBody>
      </p:sp>
      <p:sp>
        <p:nvSpPr>
          <p:cNvPr id="84" name="Rectangle 73"/>
          <p:cNvSpPr>
            <a:spLocks noChangeArrowheads="1"/>
          </p:cNvSpPr>
          <p:nvPr/>
        </p:nvSpPr>
        <p:spPr bwMode="blackWhite">
          <a:xfrm>
            <a:off x="4706938" y="4270375"/>
            <a:ext cx="2220912" cy="2025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85" name="Rectangle 74"/>
          <p:cNvSpPr>
            <a:spLocks noChangeArrowheads="1"/>
          </p:cNvSpPr>
          <p:nvPr/>
        </p:nvSpPr>
        <p:spPr bwMode="blackWhite">
          <a:xfrm>
            <a:off x="4764088" y="4606925"/>
            <a:ext cx="688975" cy="28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Mainframe</a:t>
            </a:r>
          </a:p>
        </p:txBody>
      </p:sp>
      <p:sp>
        <p:nvSpPr>
          <p:cNvPr id="86" name="Rectangle 75"/>
          <p:cNvSpPr>
            <a:spLocks noChangeArrowheads="1"/>
          </p:cNvSpPr>
          <p:nvPr/>
        </p:nvSpPr>
        <p:spPr bwMode="blackWhite">
          <a:xfrm>
            <a:off x="5489575" y="4608513"/>
            <a:ext cx="674688" cy="28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DASD</a:t>
            </a:r>
          </a:p>
        </p:txBody>
      </p:sp>
      <p:sp>
        <p:nvSpPr>
          <p:cNvPr id="87" name="Text Box 76"/>
          <p:cNvSpPr txBox="1">
            <a:spLocks noChangeArrowheads="1"/>
          </p:cNvSpPr>
          <p:nvPr/>
        </p:nvSpPr>
        <p:spPr bwMode="blackWhite">
          <a:xfrm>
            <a:off x="5264150" y="4270375"/>
            <a:ext cx="7408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Hardware</a:t>
            </a:r>
          </a:p>
        </p:txBody>
      </p:sp>
      <p:sp>
        <p:nvSpPr>
          <p:cNvPr id="88" name="Rectangle 77"/>
          <p:cNvSpPr>
            <a:spLocks noChangeArrowheads="1"/>
          </p:cNvSpPr>
          <p:nvPr/>
        </p:nvSpPr>
        <p:spPr bwMode="blackWhite">
          <a:xfrm>
            <a:off x="5489575" y="4941888"/>
            <a:ext cx="674688" cy="28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Tape</a:t>
            </a:r>
          </a:p>
        </p:txBody>
      </p:sp>
      <p:sp>
        <p:nvSpPr>
          <p:cNvPr id="89" name="Rectangle 78"/>
          <p:cNvSpPr>
            <a:spLocks noChangeArrowheads="1"/>
          </p:cNvSpPr>
          <p:nvPr/>
        </p:nvSpPr>
        <p:spPr bwMode="blackWhite">
          <a:xfrm>
            <a:off x="6196013" y="4600575"/>
            <a:ext cx="674687" cy="28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VLAN</a:t>
            </a:r>
          </a:p>
        </p:txBody>
      </p:sp>
      <p:sp>
        <p:nvSpPr>
          <p:cNvPr id="90" name="Cloud"/>
          <p:cNvSpPr>
            <a:spLocks noChangeAspect="1" noEditPoints="1" noChangeArrowheads="1"/>
          </p:cNvSpPr>
          <p:nvPr/>
        </p:nvSpPr>
        <p:spPr bwMode="auto">
          <a:xfrm>
            <a:off x="7591425" y="4175125"/>
            <a:ext cx="1439863" cy="15462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Rectangle 80"/>
          <p:cNvSpPr>
            <a:spLocks noChangeArrowheads="1"/>
          </p:cNvSpPr>
          <p:nvPr/>
        </p:nvSpPr>
        <p:spPr bwMode="blackWhite">
          <a:xfrm>
            <a:off x="7878763" y="4506913"/>
            <a:ext cx="942975" cy="846137"/>
          </a:xfrm>
          <a:prstGeom prst="rect">
            <a:avLst/>
          </a:prstGeom>
          <a:solidFill>
            <a:schemeClr val="accent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92" name="Text Box 81"/>
          <p:cNvSpPr txBox="1">
            <a:spLocks noChangeArrowheads="1"/>
          </p:cNvSpPr>
          <p:nvPr/>
        </p:nvSpPr>
        <p:spPr bwMode="blackWhite">
          <a:xfrm>
            <a:off x="7878763" y="4506913"/>
            <a:ext cx="8810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Outsourcer</a:t>
            </a:r>
          </a:p>
        </p:txBody>
      </p:sp>
      <p:sp>
        <p:nvSpPr>
          <p:cNvPr id="93" name="Rectangle 82"/>
          <p:cNvSpPr>
            <a:spLocks noChangeArrowheads="1"/>
          </p:cNvSpPr>
          <p:nvPr/>
        </p:nvSpPr>
        <p:spPr bwMode="blackWhite">
          <a:xfrm>
            <a:off x="8027988" y="4694238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63500" tIns="0" rIns="64800" bIns="0" anchor="ctr"/>
          <a:lstStyle/>
          <a:p>
            <a:pPr algn="ctr"/>
            <a:r>
              <a:rPr lang="en-US" sz="800"/>
              <a:t>Application</a:t>
            </a:r>
          </a:p>
        </p:txBody>
      </p:sp>
      <p:sp>
        <p:nvSpPr>
          <p:cNvPr id="94" name="Rectangle 83"/>
          <p:cNvSpPr>
            <a:spLocks noChangeArrowheads="1"/>
          </p:cNvSpPr>
          <p:nvPr/>
        </p:nvSpPr>
        <p:spPr bwMode="blackWhite">
          <a:xfrm>
            <a:off x="8026400" y="5013325"/>
            <a:ext cx="6746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Support</a:t>
            </a:r>
          </a:p>
        </p:txBody>
      </p:sp>
      <p:sp>
        <p:nvSpPr>
          <p:cNvPr id="95" name="Cloud"/>
          <p:cNvSpPr>
            <a:spLocks noChangeAspect="1" noEditPoints="1" noChangeArrowheads="1"/>
          </p:cNvSpPr>
          <p:nvPr/>
        </p:nvSpPr>
        <p:spPr bwMode="auto">
          <a:xfrm>
            <a:off x="7626350" y="2514600"/>
            <a:ext cx="1439863" cy="15462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Rectangle 85"/>
          <p:cNvSpPr>
            <a:spLocks noChangeArrowheads="1"/>
          </p:cNvSpPr>
          <p:nvPr/>
        </p:nvSpPr>
        <p:spPr bwMode="blackWhite">
          <a:xfrm>
            <a:off x="7913688" y="2846388"/>
            <a:ext cx="942975" cy="846137"/>
          </a:xfrm>
          <a:prstGeom prst="rect">
            <a:avLst/>
          </a:prstGeom>
          <a:solidFill>
            <a:schemeClr val="accent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97" name="Text Box 86"/>
          <p:cNvSpPr txBox="1">
            <a:spLocks noChangeArrowheads="1"/>
          </p:cNvSpPr>
          <p:nvPr/>
        </p:nvSpPr>
        <p:spPr bwMode="blackWhite">
          <a:xfrm>
            <a:off x="7885113" y="2884488"/>
            <a:ext cx="9731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Hosting Provider</a:t>
            </a:r>
          </a:p>
        </p:txBody>
      </p:sp>
      <p:sp>
        <p:nvSpPr>
          <p:cNvPr id="98" name="Rectangle 87"/>
          <p:cNvSpPr>
            <a:spLocks noChangeArrowheads="1"/>
          </p:cNvSpPr>
          <p:nvPr/>
        </p:nvSpPr>
        <p:spPr bwMode="blackWhite">
          <a:xfrm>
            <a:off x="8062913" y="3033713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63500" tIns="0" rIns="64800" bIns="0" anchor="ctr"/>
          <a:lstStyle/>
          <a:p>
            <a:pPr algn="ctr"/>
            <a:r>
              <a:rPr lang="en-US" sz="800"/>
              <a:t>Hardware</a:t>
            </a:r>
          </a:p>
        </p:txBody>
      </p:sp>
      <p:sp>
        <p:nvSpPr>
          <p:cNvPr id="99" name="Rectangle 88"/>
          <p:cNvSpPr>
            <a:spLocks noChangeArrowheads="1"/>
          </p:cNvSpPr>
          <p:nvPr/>
        </p:nvSpPr>
        <p:spPr bwMode="blackWhite">
          <a:xfrm>
            <a:off x="8061325" y="3352800"/>
            <a:ext cx="6746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Support</a:t>
            </a:r>
          </a:p>
        </p:txBody>
      </p:sp>
      <p:sp>
        <p:nvSpPr>
          <p:cNvPr id="100" name="Text Box 89"/>
          <p:cNvSpPr txBox="1">
            <a:spLocks noChangeArrowheads="1"/>
          </p:cNvSpPr>
          <p:nvPr/>
        </p:nvSpPr>
        <p:spPr bwMode="blackWhite">
          <a:xfrm>
            <a:off x="808038" y="981075"/>
            <a:ext cx="9763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400"/>
              <a:t>Distributed</a:t>
            </a:r>
          </a:p>
        </p:txBody>
      </p:sp>
      <p:sp>
        <p:nvSpPr>
          <p:cNvPr id="101" name="Text Box 90"/>
          <p:cNvSpPr txBox="1">
            <a:spLocks noChangeArrowheads="1"/>
          </p:cNvSpPr>
          <p:nvPr/>
        </p:nvSpPr>
        <p:spPr bwMode="blackWhite">
          <a:xfrm>
            <a:off x="4668838" y="981075"/>
            <a:ext cx="965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400"/>
              <a:t>Mainframe</a:t>
            </a:r>
          </a:p>
        </p:txBody>
      </p:sp>
      <p:sp>
        <p:nvSpPr>
          <p:cNvPr id="102" name="Rectangle 91"/>
          <p:cNvSpPr>
            <a:spLocks noChangeArrowheads="1"/>
          </p:cNvSpPr>
          <p:nvPr/>
        </p:nvSpPr>
        <p:spPr bwMode="blackWhite">
          <a:xfrm>
            <a:off x="4716463" y="1208088"/>
            <a:ext cx="2211387" cy="544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103" name="Text Box 92"/>
          <p:cNvSpPr txBox="1">
            <a:spLocks noChangeArrowheads="1"/>
          </p:cNvSpPr>
          <p:nvPr/>
        </p:nvSpPr>
        <p:spPr bwMode="blackWhite">
          <a:xfrm>
            <a:off x="4716463" y="1208088"/>
            <a:ext cx="5497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104" name="Rectangle 93"/>
          <p:cNvSpPr>
            <a:spLocks noChangeArrowheads="1"/>
          </p:cNvSpPr>
          <p:nvPr/>
        </p:nvSpPr>
        <p:spPr bwMode="blackWhite">
          <a:xfrm>
            <a:off x="4751388" y="1416050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Terminal</a:t>
            </a:r>
          </a:p>
        </p:txBody>
      </p:sp>
      <p:sp>
        <p:nvSpPr>
          <p:cNvPr id="105" name="Rectangle 94"/>
          <p:cNvSpPr>
            <a:spLocks noChangeArrowheads="1"/>
          </p:cNvSpPr>
          <p:nvPr/>
        </p:nvSpPr>
        <p:spPr bwMode="blackWhite">
          <a:xfrm>
            <a:off x="5480050" y="1416050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Browser</a:t>
            </a:r>
          </a:p>
        </p:txBody>
      </p:sp>
      <p:sp>
        <p:nvSpPr>
          <p:cNvPr id="106" name="Rectangle 95"/>
          <p:cNvSpPr>
            <a:spLocks noChangeArrowheads="1"/>
          </p:cNvSpPr>
          <p:nvPr/>
        </p:nvSpPr>
        <p:spPr bwMode="blackWhite">
          <a:xfrm>
            <a:off x="1644650" y="1416050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Client</a:t>
            </a:r>
          </a:p>
        </p:txBody>
      </p:sp>
      <p:sp>
        <p:nvSpPr>
          <p:cNvPr id="107" name="Rectangle 96"/>
          <p:cNvSpPr>
            <a:spLocks noChangeArrowheads="1"/>
          </p:cNvSpPr>
          <p:nvPr/>
        </p:nvSpPr>
        <p:spPr bwMode="blackWhite">
          <a:xfrm>
            <a:off x="5489575" y="2022475"/>
            <a:ext cx="674688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Transaction</a:t>
            </a:r>
          </a:p>
        </p:txBody>
      </p:sp>
      <p:sp>
        <p:nvSpPr>
          <p:cNvPr id="108" name="Rectangle 97"/>
          <p:cNvSpPr>
            <a:spLocks noChangeArrowheads="1"/>
          </p:cNvSpPr>
          <p:nvPr/>
        </p:nvSpPr>
        <p:spPr bwMode="blackWhite">
          <a:xfrm>
            <a:off x="3119438" y="2027238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Real Time</a:t>
            </a:r>
          </a:p>
        </p:txBody>
      </p:sp>
      <p:sp>
        <p:nvSpPr>
          <p:cNvPr id="109" name="Rectangle 98"/>
          <p:cNvSpPr>
            <a:spLocks noChangeArrowheads="1"/>
          </p:cNvSpPr>
          <p:nvPr/>
        </p:nvSpPr>
        <p:spPr bwMode="blackWhite">
          <a:xfrm>
            <a:off x="3871913" y="2019300"/>
            <a:ext cx="674687" cy="28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Productivity</a:t>
            </a:r>
          </a:p>
        </p:txBody>
      </p:sp>
      <p:sp>
        <p:nvSpPr>
          <p:cNvPr id="110" name="Slide Number Placeholder 1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17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11" name="Footer Placeholder 1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76456" cy="868958"/>
          </a:xfrm>
        </p:spPr>
        <p:txBody>
          <a:bodyPr>
            <a:normAutofit fontScale="90000"/>
          </a:bodyPr>
          <a:lstStyle/>
          <a:p>
            <a:r>
              <a:rPr lang="en-US" smtClean="0"/>
              <a:t>Cloud Computing Reference Architecture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blackWhite">
          <a:xfrm>
            <a:off x="917575" y="2197100"/>
            <a:ext cx="4475163" cy="54451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blackWhite">
          <a:xfrm>
            <a:off x="917575" y="2786063"/>
            <a:ext cx="4475163" cy="544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blackWhite">
          <a:xfrm>
            <a:off x="917575" y="4041775"/>
            <a:ext cx="4475163" cy="54451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917575" y="3398838"/>
            <a:ext cx="4475163" cy="544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758825" y="1054100"/>
            <a:ext cx="4830763" cy="9667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blackWhite">
          <a:xfrm>
            <a:off x="939800" y="1271588"/>
            <a:ext cx="4475163" cy="544512"/>
          </a:xfrm>
          <a:prstGeom prst="rect">
            <a:avLst/>
          </a:prstGeom>
          <a:solidFill>
            <a:schemeClr val="accent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6380163" y="3830638"/>
            <a:ext cx="2579687" cy="20859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blackWhite">
          <a:xfrm>
            <a:off x="6540500" y="4606925"/>
            <a:ext cx="2238375" cy="846138"/>
          </a:xfrm>
          <a:prstGeom prst="rect">
            <a:avLst/>
          </a:prstGeom>
          <a:solidFill>
            <a:schemeClr val="accent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692150" y="5287963"/>
            <a:ext cx="4830763" cy="9667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blackWhite">
          <a:xfrm>
            <a:off x="925513" y="5514975"/>
            <a:ext cx="4475162" cy="544513"/>
          </a:xfrm>
          <a:prstGeom prst="rect">
            <a:avLst/>
          </a:prstGeom>
          <a:solidFill>
            <a:schemeClr val="accent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blackWhite">
          <a:xfrm rot="16200000">
            <a:off x="-1445419" y="3886995"/>
            <a:ext cx="3946525" cy="544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>
            <a:off x="6378575" y="1533525"/>
            <a:ext cx="2579688" cy="20859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blackWhite">
          <a:xfrm>
            <a:off x="6540500" y="2293938"/>
            <a:ext cx="2238375" cy="914400"/>
          </a:xfrm>
          <a:prstGeom prst="rect">
            <a:avLst/>
          </a:prstGeom>
          <a:solidFill>
            <a:schemeClr val="accent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blackWhite">
          <a:xfrm>
            <a:off x="917575" y="2197100"/>
            <a:ext cx="5497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blackWhite">
          <a:xfrm>
            <a:off x="917575" y="2786063"/>
            <a:ext cx="8963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blackWhite">
          <a:xfrm>
            <a:off x="917575" y="4041775"/>
            <a:ext cx="8160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Integration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blackWhite">
          <a:xfrm>
            <a:off x="917575" y="3398838"/>
            <a:ext cx="6391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blackWhite">
          <a:xfrm>
            <a:off x="917575" y="4654550"/>
            <a:ext cx="4475163" cy="54451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blackWhite">
          <a:xfrm>
            <a:off x="917575" y="4654550"/>
            <a:ext cx="4196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blackWhite">
          <a:xfrm>
            <a:off x="939800" y="1271588"/>
            <a:ext cx="938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SaaS Cloud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blackWhite">
          <a:xfrm>
            <a:off x="4684713" y="1479550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Security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blackWhite">
          <a:xfrm>
            <a:off x="6597650" y="2503488"/>
            <a:ext cx="6746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Security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blackWhite">
          <a:xfrm>
            <a:off x="7840663" y="2297113"/>
            <a:ext cx="9382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PaaS Cloud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blackWhite">
          <a:xfrm>
            <a:off x="7323138" y="2503488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Provisioning</a:t>
            </a: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blackWhite">
          <a:xfrm>
            <a:off x="8042275" y="2503488"/>
            <a:ext cx="6746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Billing &amp; Metering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blackWhite">
          <a:xfrm>
            <a:off x="927100" y="5524500"/>
            <a:ext cx="1428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Internal IaaS Cloud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blackWhite">
          <a:xfrm>
            <a:off x="7305675" y="4606925"/>
            <a:ext cx="1479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External IaaS Cloud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blackWhite">
          <a:xfrm>
            <a:off x="249903" y="2184400"/>
            <a:ext cx="574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System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Mgmt</a:t>
            </a: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blackWhite">
          <a:xfrm>
            <a:off x="981075" y="4837113"/>
            <a:ext cx="674688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Federated Management</a:t>
            </a: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blackWhite">
          <a:xfrm rot="16200000">
            <a:off x="210344" y="2791619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Service Level Mgmt</a:t>
            </a: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blackWhite">
          <a:xfrm rot="16200000">
            <a:off x="210344" y="4215606"/>
            <a:ext cx="6746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Provisioning &amp; Orchestration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blackWhite">
          <a:xfrm rot="16200000">
            <a:off x="210344" y="4918869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Scheduling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blackWhite">
          <a:xfrm rot="16200000">
            <a:off x="210344" y="3502819"/>
            <a:ext cx="67468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Health Monitoring</a:t>
            </a: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blackWhite">
          <a:xfrm rot="16200000">
            <a:off x="210344" y="5612606"/>
            <a:ext cx="6746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Metering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blackWhite">
          <a:xfrm>
            <a:off x="6597650" y="4794250"/>
            <a:ext cx="6746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63500" tIns="0" rIns="64800" bIns="0" anchor="ctr"/>
          <a:lstStyle/>
          <a:p>
            <a:pPr algn="ctr"/>
            <a:r>
              <a:rPr lang="en-US" sz="800"/>
              <a:t>Security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blackWhite">
          <a:xfrm>
            <a:off x="7323138" y="4794250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63500" tIns="0" rIns="64800" bIns="0" anchor="ctr"/>
          <a:lstStyle/>
          <a:p>
            <a:pPr algn="ctr"/>
            <a:r>
              <a:rPr lang="en-US" sz="800"/>
              <a:t>Provisioning</a:t>
            </a: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blackWhite">
          <a:xfrm>
            <a:off x="8042275" y="4794250"/>
            <a:ext cx="6746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63500" tIns="0" rIns="64800" bIns="0" anchor="ctr"/>
          <a:lstStyle/>
          <a:p>
            <a:pPr algn="ctr"/>
            <a:r>
              <a:rPr lang="en-US" sz="800"/>
              <a:t>Billing &amp; Metering</a:t>
            </a: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blackWhite">
          <a:xfrm>
            <a:off x="3216275" y="1479550"/>
            <a:ext cx="6746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Support</a:t>
            </a: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blackWhite">
          <a:xfrm>
            <a:off x="3949700" y="1479550"/>
            <a:ext cx="6746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Billing &amp; Metering</a:t>
            </a: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blackWhite">
          <a:xfrm>
            <a:off x="1014413" y="1479550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Application</a:t>
            </a:r>
          </a:p>
          <a:p>
            <a:pPr algn="ctr"/>
            <a:r>
              <a:rPr lang="en-US" sz="800"/>
              <a:t>Management</a:t>
            </a: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blackWhite">
          <a:xfrm>
            <a:off x="1747838" y="1479550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Data Management</a:t>
            </a:r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blackWhite">
          <a:xfrm>
            <a:off x="2481263" y="1479550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Service Level</a:t>
            </a:r>
          </a:p>
          <a:p>
            <a:pPr algn="ctr"/>
            <a:r>
              <a:rPr lang="en-US" sz="800"/>
              <a:t>Mgmt</a:t>
            </a: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blackWhite">
          <a:xfrm>
            <a:off x="982663" y="4252913"/>
            <a:ext cx="67468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MOM</a:t>
            </a: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blackWhite">
          <a:xfrm>
            <a:off x="976313" y="3581400"/>
            <a:ext cx="67468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Directory</a:t>
            </a:r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blackWhite">
          <a:xfrm>
            <a:off x="1717675" y="4249738"/>
            <a:ext cx="674688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RPC</a:t>
            </a:r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blackWhite">
          <a:xfrm>
            <a:off x="3184525" y="4252913"/>
            <a:ext cx="674688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TCP Sockets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blackWhite">
          <a:xfrm>
            <a:off x="3917950" y="4252913"/>
            <a:ext cx="674688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Transaction Management</a:t>
            </a:r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blackWhite">
          <a:xfrm>
            <a:off x="4652963" y="4252913"/>
            <a:ext cx="67468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File Exchange</a:t>
            </a:r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blackWhite">
          <a:xfrm>
            <a:off x="1735138" y="2405063"/>
            <a:ext cx="67468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Client</a:t>
            </a: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blackWhite">
          <a:xfrm>
            <a:off x="3205163" y="2405063"/>
            <a:ext cx="67468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Remote</a:t>
            </a:r>
          </a:p>
        </p:txBody>
      </p:sp>
      <p:sp>
        <p:nvSpPr>
          <p:cNvPr id="53" name="Rectangle 54"/>
          <p:cNvSpPr>
            <a:spLocks noChangeArrowheads="1"/>
          </p:cNvSpPr>
          <p:nvPr/>
        </p:nvSpPr>
        <p:spPr bwMode="blackWhite">
          <a:xfrm>
            <a:off x="2468563" y="2405063"/>
            <a:ext cx="67468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Mobile Device</a:t>
            </a: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blackWhite">
          <a:xfrm>
            <a:off x="1730375" y="4837113"/>
            <a:ext cx="674688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RDBMS</a:t>
            </a:r>
          </a:p>
        </p:txBody>
      </p:sp>
      <p:sp>
        <p:nvSpPr>
          <p:cNvPr id="55" name="Rectangle 56"/>
          <p:cNvSpPr>
            <a:spLocks noChangeArrowheads="1"/>
          </p:cNvSpPr>
          <p:nvPr/>
        </p:nvSpPr>
        <p:spPr bwMode="blackWhite">
          <a:xfrm>
            <a:off x="2463800" y="4837113"/>
            <a:ext cx="674688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Flat Files</a:t>
            </a:r>
          </a:p>
        </p:txBody>
      </p:sp>
      <p:sp>
        <p:nvSpPr>
          <p:cNvPr id="56" name="Rectangle 57"/>
          <p:cNvSpPr>
            <a:spLocks noChangeArrowheads="1"/>
          </p:cNvSpPr>
          <p:nvPr/>
        </p:nvSpPr>
        <p:spPr bwMode="blackWhite">
          <a:xfrm>
            <a:off x="3197225" y="4837113"/>
            <a:ext cx="674688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Content Management</a:t>
            </a:r>
          </a:p>
        </p:txBody>
      </p:sp>
      <p:sp>
        <p:nvSpPr>
          <p:cNvPr id="57" name="Rectangle 58"/>
          <p:cNvSpPr>
            <a:spLocks noChangeArrowheads="1"/>
          </p:cNvSpPr>
          <p:nvPr/>
        </p:nvSpPr>
        <p:spPr bwMode="blackWhite">
          <a:xfrm>
            <a:off x="1730375" y="3581400"/>
            <a:ext cx="674688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Orchestration</a:t>
            </a:r>
          </a:p>
        </p:txBody>
      </p:sp>
      <p:sp>
        <p:nvSpPr>
          <p:cNvPr id="58" name="Rectangle 59"/>
          <p:cNvSpPr>
            <a:spLocks noChangeArrowheads="1"/>
          </p:cNvSpPr>
          <p:nvPr/>
        </p:nvSpPr>
        <p:spPr bwMode="blackWhite">
          <a:xfrm>
            <a:off x="3949700" y="5707063"/>
            <a:ext cx="6746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Processor Resources</a:t>
            </a:r>
          </a:p>
        </p:txBody>
      </p:sp>
      <p:sp>
        <p:nvSpPr>
          <p:cNvPr id="59" name="Rectangle 60"/>
          <p:cNvSpPr>
            <a:spLocks noChangeArrowheads="1"/>
          </p:cNvSpPr>
          <p:nvPr/>
        </p:nvSpPr>
        <p:spPr bwMode="blackWhite">
          <a:xfrm>
            <a:off x="976313" y="3005138"/>
            <a:ext cx="67468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Profiles</a:t>
            </a:r>
          </a:p>
        </p:txBody>
      </p:sp>
      <p:sp>
        <p:nvSpPr>
          <p:cNvPr id="60" name="Rectangle 61"/>
          <p:cNvSpPr>
            <a:spLocks noChangeArrowheads="1"/>
          </p:cNvSpPr>
          <p:nvPr/>
        </p:nvSpPr>
        <p:spPr bwMode="blackWhite">
          <a:xfrm>
            <a:off x="1711325" y="3005138"/>
            <a:ext cx="674688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Transaction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blackWhite">
          <a:xfrm>
            <a:off x="2447925" y="3005138"/>
            <a:ext cx="674688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Batch</a:t>
            </a:r>
          </a:p>
        </p:txBody>
      </p:sp>
      <p:sp>
        <p:nvSpPr>
          <p:cNvPr id="62" name="Rectangle 63"/>
          <p:cNvSpPr>
            <a:spLocks noChangeArrowheads="1"/>
          </p:cNvSpPr>
          <p:nvPr/>
        </p:nvSpPr>
        <p:spPr bwMode="blackWhite">
          <a:xfrm>
            <a:off x="4672013" y="3005138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PaaS</a:t>
            </a:r>
          </a:p>
        </p:txBody>
      </p:sp>
      <p:sp>
        <p:nvSpPr>
          <p:cNvPr id="63" name="Rectangle 64"/>
          <p:cNvSpPr>
            <a:spLocks noChangeArrowheads="1"/>
          </p:cNvSpPr>
          <p:nvPr/>
        </p:nvSpPr>
        <p:spPr bwMode="blackWhite">
          <a:xfrm>
            <a:off x="3935413" y="3005138"/>
            <a:ext cx="67468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Real Time</a:t>
            </a:r>
          </a:p>
        </p:txBody>
      </p:sp>
      <p:sp>
        <p:nvSpPr>
          <p:cNvPr id="64" name="Rectangle 65"/>
          <p:cNvSpPr>
            <a:spLocks noChangeArrowheads="1"/>
          </p:cNvSpPr>
          <p:nvPr/>
        </p:nvSpPr>
        <p:spPr bwMode="blackWhite">
          <a:xfrm>
            <a:off x="3919538" y="4837113"/>
            <a:ext cx="67468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Security</a:t>
            </a:r>
          </a:p>
        </p:txBody>
      </p:sp>
      <p:sp>
        <p:nvSpPr>
          <p:cNvPr id="65" name="Rectangle 66"/>
          <p:cNvSpPr>
            <a:spLocks noChangeArrowheads="1"/>
          </p:cNvSpPr>
          <p:nvPr/>
        </p:nvSpPr>
        <p:spPr bwMode="blackWhite">
          <a:xfrm>
            <a:off x="4684713" y="5707063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63500" tIns="0" rIns="64800" bIns="0" anchor="ctr"/>
          <a:lstStyle/>
          <a:p>
            <a:pPr algn="ctr"/>
            <a:r>
              <a:rPr lang="en-US" sz="800"/>
              <a:t>Security</a:t>
            </a:r>
          </a:p>
        </p:txBody>
      </p:sp>
      <p:sp>
        <p:nvSpPr>
          <p:cNvPr id="66" name="Rectangle 67"/>
          <p:cNvSpPr>
            <a:spLocks noChangeArrowheads="1"/>
          </p:cNvSpPr>
          <p:nvPr/>
        </p:nvSpPr>
        <p:spPr bwMode="blackWhite">
          <a:xfrm>
            <a:off x="8040688" y="2840038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Support</a:t>
            </a:r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blackWhite">
          <a:xfrm>
            <a:off x="6597650" y="2840038"/>
            <a:ext cx="6746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Platform Management</a:t>
            </a:r>
          </a:p>
        </p:txBody>
      </p:sp>
      <p:sp>
        <p:nvSpPr>
          <p:cNvPr id="68" name="Rectangle 69"/>
          <p:cNvSpPr>
            <a:spLocks noChangeArrowheads="1"/>
          </p:cNvSpPr>
          <p:nvPr/>
        </p:nvSpPr>
        <p:spPr bwMode="blackWhite">
          <a:xfrm>
            <a:off x="7324725" y="2840038"/>
            <a:ext cx="6746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Service Level</a:t>
            </a:r>
          </a:p>
          <a:p>
            <a:pPr algn="ctr"/>
            <a:r>
              <a:rPr lang="en-US" sz="800"/>
              <a:t>Mgmt</a:t>
            </a:r>
          </a:p>
        </p:txBody>
      </p:sp>
      <p:sp>
        <p:nvSpPr>
          <p:cNvPr id="69" name="Rectangle 70"/>
          <p:cNvSpPr>
            <a:spLocks noChangeArrowheads="1"/>
          </p:cNvSpPr>
          <p:nvPr/>
        </p:nvSpPr>
        <p:spPr bwMode="blackWhite">
          <a:xfrm>
            <a:off x="8040688" y="5113338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Support</a:t>
            </a: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blackWhite">
          <a:xfrm>
            <a:off x="6597650" y="5113338"/>
            <a:ext cx="6746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Environment Management</a:t>
            </a:r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blackWhite">
          <a:xfrm>
            <a:off x="7318375" y="5113338"/>
            <a:ext cx="6746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Service Level</a:t>
            </a:r>
          </a:p>
          <a:p>
            <a:pPr algn="ctr"/>
            <a:r>
              <a:rPr lang="en-US" sz="800"/>
              <a:t>Mgmt</a:t>
            </a:r>
          </a:p>
        </p:txBody>
      </p:sp>
      <p:sp>
        <p:nvSpPr>
          <p:cNvPr id="72" name="Rectangle 73"/>
          <p:cNvSpPr>
            <a:spLocks noChangeArrowheads="1"/>
          </p:cNvSpPr>
          <p:nvPr/>
        </p:nvSpPr>
        <p:spPr bwMode="blackWhite">
          <a:xfrm rot="16200000">
            <a:off x="3827462" y="3892551"/>
            <a:ext cx="3935413" cy="54451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lIns="63500" tIns="0" rIns="64800" bIns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73" name="Text Box 74"/>
          <p:cNvSpPr txBox="1">
            <a:spLocks noChangeArrowheads="1"/>
          </p:cNvSpPr>
          <p:nvPr/>
        </p:nvSpPr>
        <p:spPr bwMode="blackWhite">
          <a:xfrm>
            <a:off x="5453063" y="2197100"/>
            <a:ext cx="6312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500" tIns="0" rIns="6480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Security</a:t>
            </a:r>
          </a:p>
        </p:txBody>
      </p:sp>
      <p:sp>
        <p:nvSpPr>
          <p:cNvPr id="74" name="Rectangle 75"/>
          <p:cNvSpPr>
            <a:spLocks noChangeArrowheads="1"/>
          </p:cNvSpPr>
          <p:nvPr/>
        </p:nvSpPr>
        <p:spPr bwMode="blackWhite">
          <a:xfrm rot="5400000">
            <a:off x="5441157" y="2648744"/>
            <a:ext cx="67468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AAA</a:t>
            </a:r>
          </a:p>
        </p:txBody>
      </p:sp>
      <p:sp>
        <p:nvSpPr>
          <p:cNvPr id="75" name="Rectangle 76"/>
          <p:cNvSpPr>
            <a:spLocks noChangeArrowheads="1"/>
          </p:cNvSpPr>
          <p:nvPr/>
        </p:nvSpPr>
        <p:spPr bwMode="blackWhite">
          <a:xfrm rot="5400000">
            <a:off x="5441157" y="3388519"/>
            <a:ext cx="67468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Identity Mgmt</a:t>
            </a:r>
          </a:p>
        </p:txBody>
      </p:sp>
      <p:sp>
        <p:nvSpPr>
          <p:cNvPr id="76" name="Rectangle 77"/>
          <p:cNvSpPr>
            <a:spLocks noChangeArrowheads="1"/>
          </p:cNvSpPr>
          <p:nvPr/>
        </p:nvSpPr>
        <p:spPr bwMode="blackWhite">
          <a:xfrm rot="5400000">
            <a:off x="5441157" y="4128294"/>
            <a:ext cx="67468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Intrusion Detection</a:t>
            </a:r>
          </a:p>
        </p:txBody>
      </p:sp>
      <p:sp>
        <p:nvSpPr>
          <p:cNvPr id="77" name="Rectangle 78"/>
          <p:cNvSpPr>
            <a:spLocks noChangeArrowheads="1"/>
          </p:cNvSpPr>
          <p:nvPr/>
        </p:nvSpPr>
        <p:spPr bwMode="blackWhite">
          <a:xfrm rot="5400000">
            <a:off x="5441157" y="4868069"/>
            <a:ext cx="67468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Software Defense</a:t>
            </a:r>
          </a:p>
        </p:txBody>
      </p:sp>
      <p:sp>
        <p:nvSpPr>
          <p:cNvPr id="78" name="Rectangle 79"/>
          <p:cNvSpPr>
            <a:spLocks noChangeArrowheads="1"/>
          </p:cNvSpPr>
          <p:nvPr/>
        </p:nvSpPr>
        <p:spPr bwMode="blackWhite">
          <a:xfrm rot="5400000">
            <a:off x="5441157" y="5609431"/>
            <a:ext cx="674688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Perimeter Defense</a:t>
            </a:r>
          </a:p>
        </p:txBody>
      </p:sp>
      <p:sp>
        <p:nvSpPr>
          <p:cNvPr id="79" name="Rectangle 80"/>
          <p:cNvSpPr>
            <a:spLocks noChangeArrowheads="1"/>
          </p:cNvSpPr>
          <p:nvPr/>
        </p:nvSpPr>
        <p:spPr bwMode="blackWhite">
          <a:xfrm>
            <a:off x="2451100" y="3581400"/>
            <a:ext cx="674688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Service Monitoring</a:t>
            </a:r>
          </a:p>
        </p:txBody>
      </p:sp>
      <p:sp>
        <p:nvSpPr>
          <p:cNvPr id="80" name="Rectangle 81"/>
          <p:cNvSpPr>
            <a:spLocks noChangeArrowheads="1"/>
          </p:cNvSpPr>
          <p:nvPr/>
        </p:nvSpPr>
        <p:spPr bwMode="blackWhite">
          <a:xfrm>
            <a:off x="3182938" y="3581400"/>
            <a:ext cx="67468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Service Management</a:t>
            </a:r>
          </a:p>
        </p:txBody>
      </p:sp>
      <p:sp>
        <p:nvSpPr>
          <p:cNvPr id="81" name="Rectangle 82"/>
          <p:cNvSpPr>
            <a:spLocks noChangeArrowheads="1"/>
          </p:cNvSpPr>
          <p:nvPr/>
        </p:nvSpPr>
        <p:spPr bwMode="blackWhite">
          <a:xfrm>
            <a:off x="3216275" y="5707063"/>
            <a:ext cx="6746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Memory Resources</a:t>
            </a:r>
          </a:p>
        </p:txBody>
      </p:sp>
      <p:sp>
        <p:nvSpPr>
          <p:cNvPr id="82" name="Rectangle 83"/>
          <p:cNvSpPr>
            <a:spLocks noChangeArrowheads="1"/>
          </p:cNvSpPr>
          <p:nvPr/>
        </p:nvSpPr>
        <p:spPr bwMode="blackWhite">
          <a:xfrm>
            <a:off x="2481263" y="5707063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Storage Resources</a:t>
            </a:r>
          </a:p>
        </p:txBody>
      </p:sp>
      <p:sp>
        <p:nvSpPr>
          <p:cNvPr id="83" name="Rectangle 84"/>
          <p:cNvSpPr>
            <a:spLocks noChangeArrowheads="1"/>
          </p:cNvSpPr>
          <p:nvPr/>
        </p:nvSpPr>
        <p:spPr bwMode="blackWhite">
          <a:xfrm>
            <a:off x="1747838" y="5707063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Data Resources</a:t>
            </a:r>
          </a:p>
        </p:txBody>
      </p:sp>
      <p:sp>
        <p:nvSpPr>
          <p:cNvPr id="84" name="Rectangle 85"/>
          <p:cNvSpPr>
            <a:spLocks noChangeArrowheads="1"/>
          </p:cNvSpPr>
          <p:nvPr/>
        </p:nvSpPr>
        <p:spPr bwMode="blackWhite">
          <a:xfrm>
            <a:off x="1014413" y="5707063"/>
            <a:ext cx="6746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Network Resources</a:t>
            </a:r>
          </a:p>
        </p:txBody>
      </p:sp>
      <p:sp>
        <p:nvSpPr>
          <p:cNvPr id="85" name="Rectangle 86"/>
          <p:cNvSpPr>
            <a:spLocks noChangeArrowheads="1"/>
          </p:cNvSpPr>
          <p:nvPr/>
        </p:nvSpPr>
        <p:spPr bwMode="blackWhite">
          <a:xfrm>
            <a:off x="3184525" y="3005138"/>
            <a:ext cx="674688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800"/>
              <a:t>Productivity</a:t>
            </a:r>
          </a:p>
        </p:txBody>
      </p:sp>
      <p:sp>
        <p:nvSpPr>
          <p:cNvPr id="86" name="Rectangle 87"/>
          <p:cNvSpPr>
            <a:spLocks noChangeArrowheads="1"/>
          </p:cNvSpPr>
          <p:nvPr/>
        </p:nvSpPr>
        <p:spPr bwMode="blackWhite">
          <a:xfrm>
            <a:off x="985838" y="2398713"/>
            <a:ext cx="674687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Browser</a:t>
            </a:r>
          </a:p>
        </p:txBody>
      </p:sp>
      <p:sp>
        <p:nvSpPr>
          <p:cNvPr id="87" name="Rectangle 88"/>
          <p:cNvSpPr>
            <a:spLocks noChangeArrowheads="1"/>
          </p:cNvSpPr>
          <p:nvPr/>
        </p:nvSpPr>
        <p:spPr bwMode="blackWhite">
          <a:xfrm>
            <a:off x="2451100" y="4249738"/>
            <a:ext cx="674688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3500" tIns="0" rIns="64800" bIns="0" anchor="ctr"/>
          <a:lstStyle/>
          <a:p>
            <a:pPr algn="ctr"/>
            <a:r>
              <a:rPr lang="en-US" sz="800"/>
              <a:t>ESB</a:t>
            </a: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18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93" name="Footer Placeholder 9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cloud</a:t>
            </a:r>
          </a:p>
          <a:p>
            <a:pPr lvl="1"/>
            <a:r>
              <a:rPr lang="en-US" dirty="0"/>
              <a:t>resources are dynamically provisioned on a fine-grained, self-service basis over the Internet, via web applications/web services, from an off-site third-party provider who bills on a fine-grained utility </a:t>
            </a:r>
            <a:r>
              <a:rPr lang="en-US" dirty="0" smtClean="0"/>
              <a:t>computing basis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19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Cloud Computing?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 descr="image_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371600"/>
            <a:ext cx="5562600" cy="479910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143116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5</a:t>
            </a:r>
            <a:r>
              <a:rPr kumimoji="0" lang="en-US" sz="32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Generation of Computing</a:t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(after Mainframe, Personal Computer,</a:t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Client-Server Computing, Web)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2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 cloud</a:t>
            </a:r>
          </a:p>
          <a:p>
            <a:pPr lvl="1"/>
            <a:r>
              <a:rPr lang="en-US" dirty="0" smtClean="0"/>
              <a:t>the ability to host applications or virtual machines in a company's own set of hosts, users "still have to buy, build, and manage them" and thus do not benefit from lower up-front capital costs and less hands-on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6116" y="114298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20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Community cloud</a:t>
            </a:r>
          </a:p>
          <a:p>
            <a:pPr lvl="1"/>
            <a:r>
              <a:rPr lang="en-US" dirty="0" smtClean="0"/>
              <a:t>where several organizations have similar requirements and seek to share infrastructure so as to realize some of the benefits of cloud computing</a:t>
            </a:r>
          </a:p>
          <a:p>
            <a:r>
              <a:rPr lang="en-US" dirty="0" smtClean="0"/>
              <a:t>Hybrid cloud</a:t>
            </a:r>
          </a:p>
          <a:p>
            <a:pPr lvl="1"/>
            <a:r>
              <a:rPr lang="en-US" dirty="0" smtClean="0"/>
              <a:t>two separate clouds joined together (public, private, internal or external), or a combination of virtualized cloud server instances used together with real physical hardware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114298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21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Models</a:t>
            </a:r>
            <a:endParaRPr lang="en-US" dirty="0"/>
          </a:p>
        </p:txBody>
      </p:sp>
      <p:pic>
        <p:nvPicPr>
          <p:cNvPr id="4" name="Content Placeholder 3" descr="800px-Cloud_computing_type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10519"/>
            <a:ext cx="7620000" cy="450532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22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and Clustering are the two key technologies that make up Cloud Computing</a:t>
            </a:r>
          </a:p>
        </p:txBody>
      </p:sp>
      <p:pic>
        <p:nvPicPr>
          <p:cNvPr id="5" name="Picture 4" descr="virtualiz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874" y="3626828"/>
            <a:ext cx="3699812" cy="1707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5429264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Virtualization</a:t>
            </a:r>
            <a:br>
              <a:rPr lang="en-US" dirty="0" smtClean="0"/>
            </a:br>
            <a:r>
              <a:rPr lang="en-US" sz="1400" dirty="0" smtClean="0"/>
              <a:t>(</a:t>
            </a:r>
            <a:r>
              <a:rPr lang="en-US" sz="1400" i="1" dirty="0" smtClean="0">
                <a:hlinkClick r:id="rId3"/>
              </a:rPr>
              <a:t>source</a:t>
            </a:r>
            <a:r>
              <a:rPr lang="en-US" sz="1400" dirty="0" smtClean="0"/>
              <a:t>)</a:t>
            </a:r>
            <a:endParaRPr lang="en-US" dirty="0"/>
          </a:p>
        </p:txBody>
      </p:sp>
      <p:pic>
        <p:nvPicPr>
          <p:cNvPr id="7" name="Picture 6" descr="cluste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643314"/>
            <a:ext cx="2686050" cy="1643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3636" y="5429264"/>
            <a:ext cx="1123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Clustering</a:t>
            </a:r>
            <a:br>
              <a:rPr lang="en-US" dirty="0" smtClean="0"/>
            </a:br>
            <a:r>
              <a:rPr lang="en-US" sz="1400" dirty="0" smtClean="0"/>
              <a:t>(</a:t>
            </a:r>
            <a:r>
              <a:rPr lang="en-US" sz="1400" i="1" dirty="0" smtClean="0">
                <a:hlinkClick r:id="rId5"/>
              </a:rPr>
              <a:t>source</a:t>
            </a:r>
            <a:r>
              <a:rPr lang="en-US" sz="1400" dirty="0" smtClean="0"/>
              <a:t>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23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computer look like many computers</a:t>
            </a:r>
          </a:p>
          <a:p>
            <a:pPr lvl="1"/>
            <a:r>
              <a:rPr lang="en-US" dirty="0" smtClean="0"/>
              <a:t>The size and power are variable/configurable</a:t>
            </a:r>
          </a:p>
          <a:p>
            <a:pPr lvl="1"/>
            <a:r>
              <a:rPr lang="en-US" dirty="0" smtClean="0"/>
              <a:t>Virtual machines can be migrated without downtime</a:t>
            </a:r>
          </a:p>
          <a:p>
            <a:pPr lvl="1"/>
            <a:r>
              <a:rPr lang="en-US" dirty="0" smtClean="0"/>
              <a:t>Virtual machines enable far more detailed accounting of which applications, LOBs (line-of-business apps), customers are using IT resources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24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Makes many computers (or even virtual machines) look like a single resource</a:t>
            </a:r>
          </a:p>
          <a:p>
            <a:pPr lvl="1"/>
            <a:r>
              <a:rPr lang="en-US" dirty="0" smtClean="0"/>
              <a:t>Huge databases and middleware tiers can be built using powerful, low-cost, high volume components (like blades or rack servers)</a:t>
            </a:r>
          </a:p>
          <a:p>
            <a:pPr lvl="1"/>
            <a:r>
              <a:rPr lang="en-US" dirty="0" smtClean="0"/>
              <a:t>Redundancy of clusters enables high-performance and scalability through parallel operations</a:t>
            </a:r>
          </a:p>
          <a:p>
            <a:pPr lvl="1"/>
            <a:r>
              <a:rPr lang="en-US" dirty="0" smtClean="0"/>
              <a:t>Redundancy also enables inherent high availability, as clusters can survive one or more node failures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25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Datacenter Utilization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5918" y="6072206"/>
            <a:ext cx="610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Traditional Enterprise Datacenter utilization is often below 20%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26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Datacenter Utilization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7930" y="6072206"/>
            <a:ext cx="591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Virtualization significantly improves average server utilization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27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Datacenter Utilization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19992" y="6072206"/>
            <a:ext cx="583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Cloud Computing further increases average server utilization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28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214282" y="5319425"/>
            <a:ext cx="8715436" cy="1357322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14282" y="3500438"/>
            <a:ext cx="8715436" cy="1357322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14282" y="1714488"/>
            <a:ext cx="8715436" cy="1357322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Providers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1276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857364"/>
            <a:ext cx="1809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785926"/>
            <a:ext cx="1000132" cy="47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857364"/>
            <a:ext cx="1714512" cy="38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500306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2428868"/>
            <a:ext cx="1285884" cy="33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2428868"/>
            <a:ext cx="785818" cy="60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2500306"/>
            <a:ext cx="1643074" cy="49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2643182"/>
            <a:ext cx="1000132" cy="39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000365" y="1347415"/>
            <a:ext cx="307183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SaaS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85845" y="3133365"/>
            <a:ext cx="311748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PaaS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00365" y="4929198"/>
            <a:ext cx="307183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IaaS</a:t>
            </a:r>
            <a:endParaRPr lang="en-US" sz="24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3786190"/>
            <a:ext cx="16097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0298" y="3786190"/>
            <a:ext cx="1590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4876" y="3786190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6248" y="4214818"/>
            <a:ext cx="1562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4414" y="4357694"/>
            <a:ext cx="942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29454" y="3571876"/>
            <a:ext cx="1547836" cy="45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86578" y="4429132"/>
            <a:ext cx="2000264" cy="37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7158" y="5462301"/>
            <a:ext cx="1285884" cy="37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5786" y="6033805"/>
            <a:ext cx="1704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488" y="5605177"/>
            <a:ext cx="1562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43504" y="5533739"/>
            <a:ext cx="1500198" cy="56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388" y="6319557"/>
            <a:ext cx="1595439" cy="30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86710" y="5533739"/>
            <a:ext cx="942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14744" y="6319557"/>
            <a:ext cx="176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29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41148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National Institute of Standards (NIST) definition:</a:t>
            </a:r>
          </a:p>
          <a:p>
            <a:pPr lvl="1"/>
            <a:r>
              <a:rPr lang="en-US" dirty="0" smtClean="0"/>
              <a:t>Cloud computing is a model for enabling convenient, on-demand network access to a shared pool of configurable computing resources (e.g., networks, servers, storage, applications, and services) that can be rapidly provisioned and released with minimal management effort or service provider interaction.‖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113084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3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using Cloud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Mogulus</a:t>
            </a:r>
            <a:r>
              <a:rPr lang="en-US" b="1" dirty="0" smtClean="0"/>
              <a:t> is a live broadcast platform on the internet </a:t>
            </a:r>
            <a:r>
              <a:rPr lang="en-US" i="1" dirty="0" smtClean="0"/>
              <a:t>(cloud customer)</a:t>
            </a:r>
          </a:p>
          <a:p>
            <a:pPr lvl="1"/>
            <a:r>
              <a:rPr lang="en-US" dirty="0" smtClean="0"/>
              <a:t>Producers can use the </a:t>
            </a:r>
            <a:r>
              <a:rPr lang="en-US" dirty="0" err="1" smtClean="0"/>
              <a:t>Mogulus</a:t>
            </a:r>
            <a:r>
              <a:rPr lang="en-US" dirty="0" smtClean="0"/>
              <a:t> browser-based Studio application to create LIVE, scheduled and on-demand internet television to broadcast anywhere on the web through a single player widget</a:t>
            </a:r>
          </a:p>
          <a:p>
            <a:pPr lvl="1"/>
            <a:r>
              <a:rPr lang="en-US" dirty="0" smtClean="0">
                <a:hlinkClick r:id="rId2"/>
              </a:rPr>
              <a:t>http://www.mogulus.com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643446"/>
            <a:ext cx="1762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30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using Cloud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Animoto</a:t>
            </a:r>
            <a:r>
              <a:rPr lang="en-US" b="1" dirty="0" smtClean="0"/>
              <a:t> is a video rendering &amp; production house with service available over the Internet </a:t>
            </a:r>
            <a:r>
              <a:rPr lang="en-US" i="1" dirty="0" smtClean="0"/>
              <a:t>(cloud customer)</a:t>
            </a:r>
          </a:p>
          <a:p>
            <a:pPr lvl="1"/>
            <a:r>
              <a:rPr lang="en-US" dirty="0" smtClean="0"/>
              <a:t>With their patent-pending technology and high-end motion design, each video is a fully customized orchestration of user-selected images and music in several formats, including DVD</a:t>
            </a:r>
          </a:p>
          <a:p>
            <a:r>
              <a:rPr lang="en-US" b="1" dirty="0" smtClean="0"/>
              <a:t>Released </a:t>
            </a:r>
            <a:r>
              <a:rPr lang="en-US" b="1" dirty="0" err="1" smtClean="0"/>
              <a:t>Facebook</a:t>
            </a:r>
            <a:r>
              <a:rPr lang="en-US" b="1" dirty="0" smtClean="0"/>
              <a:t> App: users were able to easily render their photos into MTV like videos</a:t>
            </a:r>
          </a:p>
          <a:p>
            <a:pPr lvl="1"/>
            <a:r>
              <a:rPr lang="en-US" dirty="0" smtClean="0"/>
              <a:t>Ramped from 25,000 users to 250,000 users in three days</a:t>
            </a:r>
          </a:p>
          <a:p>
            <a:pPr lvl="1"/>
            <a:r>
              <a:rPr lang="en-US" dirty="0" smtClean="0"/>
              <a:t>Signing up 20,000 new users per hour at peak</a:t>
            </a:r>
          </a:p>
          <a:p>
            <a:pPr lvl="1"/>
            <a:r>
              <a:rPr lang="en-US" dirty="0" smtClean="0"/>
              <a:t>Went from 50 to 3500 servers in 5 days</a:t>
            </a:r>
          </a:p>
          <a:p>
            <a:pPr lvl="1"/>
            <a:r>
              <a:rPr lang="en-US" dirty="0" smtClean="0"/>
              <a:t>Two weeks later scaled back to 100 servers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hlinkClick r:id="rId2"/>
              </a:rPr>
              <a:t>http://www.animoto.com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86116" y="114298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31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63165">
            <a:off x="6572264" y="2500306"/>
            <a:ext cx="1757355" cy="2266219"/>
          </a:xfrm>
          <a:prstGeom prst="rect">
            <a:avLst/>
          </a:prstGeom>
          <a:solidFill>
            <a:schemeClr val="accent1">
              <a:alpha val="11000"/>
            </a:schemeClr>
          </a:solidFill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using Cloud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Timesmachine</a:t>
            </a:r>
            <a:r>
              <a:rPr lang="en-US" b="1" dirty="0" smtClean="0"/>
              <a:t> is a news archive of the NY Times available in </a:t>
            </a:r>
            <a:r>
              <a:rPr lang="en-US" b="1" dirty="0" err="1" smtClean="0"/>
              <a:t>pdf</a:t>
            </a:r>
            <a:r>
              <a:rPr lang="en-US" b="1" dirty="0" smtClean="0"/>
              <a:t> over the Internet to newspaper subscribers </a:t>
            </a:r>
            <a:r>
              <a:rPr lang="en-US" i="1" dirty="0" smtClean="0"/>
              <a:t>(cloud customer)</a:t>
            </a:r>
          </a:p>
          <a:p>
            <a:pPr lvl="1"/>
            <a:r>
              <a:rPr lang="en-US" b="1" dirty="0" err="1" smtClean="0"/>
              <a:t>Timesmachine</a:t>
            </a:r>
            <a:r>
              <a:rPr lang="en-US" b="1" dirty="0" smtClean="0"/>
              <a:t> needed infrastructure to host several terabits of data</a:t>
            </a:r>
          </a:p>
          <a:p>
            <a:pPr lvl="1"/>
            <a:r>
              <a:rPr lang="en-US" b="1" dirty="0" smtClean="0"/>
              <a:t>Internal IT rejected due to cost</a:t>
            </a:r>
          </a:p>
          <a:p>
            <a:pPr lvl="1"/>
            <a:r>
              <a:rPr lang="en-US" b="1" dirty="0" smtClean="0"/>
              <a:t>Business owners got the data up on cloud for $50 over one weekend</a:t>
            </a:r>
          </a:p>
          <a:p>
            <a:r>
              <a:rPr lang="en-US" dirty="0" smtClean="0">
                <a:hlinkClick r:id="rId3"/>
              </a:rPr>
              <a:t>http://timesmachine.nytimes.com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86116" y="114298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32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using Cloud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Eli Lilly is the 10th largest pharmaceutical company in the world </a:t>
            </a:r>
            <a:r>
              <a:rPr lang="en-US" i="1" dirty="0" smtClean="0"/>
              <a:t>(cloud customer)</a:t>
            </a:r>
          </a:p>
          <a:p>
            <a:r>
              <a:rPr lang="en-US" b="1" dirty="0" smtClean="0"/>
              <a:t>Results:</a:t>
            </a:r>
          </a:p>
          <a:p>
            <a:pPr lvl="1"/>
            <a:r>
              <a:rPr lang="en-US" dirty="0" smtClean="0"/>
              <a:t>Reduced costs</a:t>
            </a:r>
          </a:p>
          <a:p>
            <a:pPr lvl="1"/>
            <a:r>
              <a:rPr lang="en-US" dirty="0" smtClean="0"/>
              <a:t>Global access to R&amp;D applications</a:t>
            </a:r>
          </a:p>
          <a:p>
            <a:pPr lvl="1"/>
            <a:r>
              <a:rPr lang="en-US" dirty="0" smtClean="0"/>
              <a:t>Rapid transition due to VM hosting</a:t>
            </a:r>
          </a:p>
          <a:p>
            <a:pPr lvl="1"/>
            <a:r>
              <a:rPr lang="en-US" dirty="0" smtClean="0"/>
              <a:t>Time to deliver new services greatly reduced:</a:t>
            </a:r>
          </a:p>
          <a:p>
            <a:pPr lvl="2"/>
            <a:r>
              <a:rPr lang="en-US" dirty="0" smtClean="0"/>
              <a:t>New server: 7.5 weeks down to 3 minutes</a:t>
            </a:r>
          </a:p>
          <a:p>
            <a:pPr lvl="2"/>
            <a:r>
              <a:rPr lang="en-US" dirty="0" smtClean="0"/>
              <a:t>New collaboration: 8 weeks down to 5 minutes</a:t>
            </a:r>
          </a:p>
          <a:p>
            <a:pPr lvl="2"/>
            <a:r>
              <a:rPr lang="en-US" dirty="0" smtClean="0"/>
              <a:t>64 node </a:t>
            </a:r>
            <a:r>
              <a:rPr lang="en-US" dirty="0" err="1" smtClean="0"/>
              <a:t>linux</a:t>
            </a:r>
            <a:r>
              <a:rPr lang="en-US" dirty="0" smtClean="0"/>
              <a:t> cluster: 12 weeks down to 5 minutes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86116" y="114298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33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using Cloud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Startups &amp; Small businesses</a:t>
            </a:r>
          </a:p>
          <a:p>
            <a:pPr lvl="1"/>
            <a:r>
              <a:rPr lang="en-US" dirty="0" smtClean="0"/>
              <a:t>Can use clouds for everything</a:t>
            </a:r>
          </a:p>
          <a:p>
            <a:pPr lvl="1"/>
            <a:r>
              <a:rPr lang="en-US" dirty="0" err="1" smtClean="0"/>
              <a:t>SaaS</a:t>
            </a:r>
            <a:r>
              <a:rPr lang="en-US" dirty="0" smtClean="0"/>
              <a:t>, </a:t>
            </a:r>
            <a:r>
              <a:rPr lang="en-US" dirty="0" err="1" smtClean="0"/>
              <a:t>IaaS</a:t>
            </a:r>
            <a:r>
              <a:rPr lang="en-US" dirty="0" smtClean="0"/>
              <a:t>, collaboration services, online presence</a:t>
            </a:r>
          </a:p>
          <a:p>
            <a:r>
              <a:rPr lang="en-US" b="1" dirty="0" smtClean="0"/>
              <a:t>Mid-Size Enterprises</a:t>
            </a:r>
          </a:p>
          <a:p>
            <a:pPr lvl="1"/>
            <a:r>
              <a:rPr lang="en-US" dirty="0" smtClean="0"/>
              <a:t>Can use clouds for many things</a:t>
            </a:r>
          </a:p>
          <a:p>
            <a:pPr lvl="1"/>
            <a:r>
              <a:rPr lang="en-US" dirty="0" smtClean="0"/>
              <a:t>Compute cycles for R&amp;D projects, online collaboration, partner integration, social networking, new business tools</a:t>
            </a:r>
          </a:p>
          <a:p>
            <a:r>
              <a:rPr lang="en-US" b="1" dirty="0" smtClean="0"/>
              <a:t>Large Enterprises</a:t>
            </a:r>
          </a:p>
          <a:p>
            <a:pPr lvl="1"/>
            <a:r>
              <a:rPr lang="en-US" dirty="0" smtClean="0"/>
              <a:t>More likely to have hybrid models where they keep some things in house</a:t>
            </a:r>
          </a:p>
          <a:p>
            <a:pPr lvl="1"/>
            <a:r>
              <a:rPr lang="en-US" dirty="0" smtClean="0"/>
              <a:t>On premises data for legal and risk management reasons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86116" y="114298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34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Reduced costs</a:t>
            </a:r>
          </a:p>
          <a:p>
            <a:r>
              <a:rPr lang="en-US" b="1" dirty="0" smtClean="0"/>
              <a:t>Resource sharing is more efficient</a:t>
            </a:r>
          </a:p>
          <a:p>
            <a:r>
              <a:rPr lang="en-US" b="1" dirty="0" smtClean="0"/>
              <a:t>Management moves to cloud provider</a:t>
            </a:r>
          </a:p>
          <a:p>
            <a:r>
              <a:rPr lang="en-US" b="1" dirty="0" smtClean="0"/>
              <a:t>Consumption based cost</a:t>
            </a:r>
          </a:p>
          <a:p>
            <a:r>
              <a:rPr lang="en-US" b="1" dirty="0" smtClean="0"/>
              <a:t>Faster time to roll out new services</a:t>
            </a:r>
          </a:p>
          <a:p>
            <a:r>
              <a:rPr lang="en-US" b="1" dirty="0" smtClean="0"/>
              <a:t>Dynamic resource availability for crunch periods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16" y="1523089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PROS</a:t>
            </a:r>
            <a:endParaRPr lang="en-US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35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Compliance/regulatory laws mandate on-site ownership of data</a:t>
            </a:r>
          </a:p>
          <a:p>
            <a:r>
              <a:rPr lang="en-US" b="1" dirty="0" smtClean="0"/>
              <a:t>Absence of robust SLAs</a:t>
            </a:r>
          </a:p>
          <a:p>
            <a:r>
              <a:rPr lang="en-US" b="1" dirty="0" smtClean="0"/>
              <a:t>Uncertainty around interoperability, portability &amp; lock in</a:t>
            </a:r>
          </a:p>
          <a:p>
            <a:r>
              <a:rPr lang="en-US" b="1" dirty="0" smtClean="0"/>
              <a:t>Availability &amp; reliability</a:t>
            </a:r>
          </a:p>
          <a:p>
            <a:r>
              <a:rPr lang="en-US" b="1" dirty="0" smtClean="0"/>
              <a:t>Security and privacy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16" y="1523089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114298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36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Cloud Computing is the fastest growing part of IT</a:t>
            </a:r>
          </a:p>
          <a:p>
            <a:r>
              <a:rPr lang="en-US" dirty="0" smtClean="0"/>
              <a:t>Tremendous benefits to customers of all sizes</a:t>
            </a:r>
          </a:p>
          <a:p>
            <a:r>
              <a:rPr lang="en-US" dirty="0" smtClean="0"/>
              <a:t>Cloud services are simpler to acquire and scale up or down</a:t>
            </a:r>
          </a:p>
          <a:p>
            <a:r>
              <a:rPr lang="en-US" dirty="0" smtClean="0"/>
              <a:t>Key opportunity for application and infrastructure vendors</a:t>
            </a:r>
          </a:p>
          <a:p>
            <a:r>
              <a:rPr lang="en-US" dirty="0" smtClean="0"/>
              <a:t>Public clouds work great for some but not all applications</a:t>
            </a:r>
          </a:p>
          <a:p>
            <a:r>
              <a:rPr lang="en-US" dirty="0" smtClean="0"/>
              <a:t>Private clouds offer many benefits for internal applications</a:t>
            </a:r>
          </a:p>
          <a:p>
            <a:r>
              <a:rPr lang="en-US" dirty="0" smtClean="0"/>
              <a:t>Public and private clouds can be used in combination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57290" y="6072206"/>
            <a:ext cx="635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Economic environment is accelerating adoption of cloud solutions</a:t>
            </a:r>
            <a:endParaRPr lang="en-US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37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</a:t>
            </a:r>
            <a:r>
              <a:rPr lang="en-US" b="1" dirty="0" smtClean="0">
                <a:hlinkClick r:id="rId2"/>
              </a:rPr>
              <a:t>wikipedia</a:t>
            </a:r>
            <a:r>
              <a:rPr lang="en-US" dirty="0" smtClean="0">
                <a:hlinkClick r:id="rId2"/>
              </a:rPr>
              <a:t>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</a:t>
            </a:r>
            <a:r>
              <a:rPr lang="en-US" b="1" dirty="0" smtClean="0">
                <a:hlinkClick r:id="rId3"/>
              </a:rPr>
              <a:t>oracle</a:t>
            </a:r>
            <a:r>
              <a:rPr lang="en-US" dirty="0" smtClean="0">
                <a:hlinkClick r:id="rId3"/>
              </a:rPr>
              <a:t>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</a:t>
            </a:r>
            <a:r>
              <a:rPr lang="en-US" b="1" dirty="0" smtClean="0">
                <a:hlinkClick r:id="rId4"/>
              </a:rPr>
              <a:t>juniper</a:t>
            </a:r>
            <a:r>
              <a:rPr lang="en-US" dirty="0" smtClean="0">
                <a:hlinkClick r:id="rId4"/>
              </a:rPr>
              <a:t>.net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</a:t>
            </a:r>
            <a:r>
              <a:rPr lang="en-US" b="1" dirty="0" smtClean="0">
                <a:hlinkClick r:id="rId5"/>
              </a:rPr>
              <a:t>arista</a:t>
            </a:r>
            <a:r>
              <a:rPr lang="en-US" dirty="0" smtClean="0">
                <a:hlinkClick r:id="rId5"/>
              </a:rPr>
              <a:t>networks.com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38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7397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smtClean="0"/>
              <a:t>Thank you for your attention</a:t>
            </a:r>
            <a:endParaRPr lang="en-US" b="1" dirty="0" smtClean="0"/>
          </a:p>
        </p:txBody>
      </p:sp>
      <p:pic>
        <p:nvPicPr>
          <p:cNvPr id="5" name="Picture 4" descr="the-end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035050"/>
            <a:ext cx="6350000" cy="4787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39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Cloud Computing?</a:t>
            </a:r>
            <a:endParaRPr lang="en-US" dirty="0"/>
          </a:p>
        </p:txBody>
      </p:sp>
      <p:pic>
        <p:nvPicPr>
          <p:cNvPr id="4" name="Content Placeholder 3" descr="605px-Cloud_computing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0687" y="1862931"/>
            <a:ext cx="5762625" cy="40005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4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4360"/>
          </a:xfrm>
        </p:spPr>
        <p:txBody>
          <a:bodyPr/>
          <a:lstStyle/>
          <a:p>
            <a:r>
              <a:rPr lang="en-US" smtClean="0"/>
              <a:t>Evolution of Cloud Computing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675744" y="2225895"/>
            <a:ext cx="2098025" cy="3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Grid Computing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717550" y="2587625"/>
            <a:ext cx="1687513" cy="2128838"/>
          </a:xfrm>
          <a:prstGeom prst="rect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indent="166688">
              <a:buFont typeface="Wingdings" pitchFamily="2" charset="2"/>
              <a:buChar char="§"/>
              <a:defRPr/>
            </a:pPr>
            <a:r>
              <a:rPr lang="en-US" sz="1400" dirty="0"/>
              <a:t>Solving large</a:t>
            </a:r>
          </a:p>
          <a:p>
            <a:pPr indent="166688">
              <a:defRPr/>
            </a:pPr>
            <a:r>
              <a:rPr lang="en-US" sz="1400" dirty="0"/>
              <a:t>problems with</a:t>
            </a:r>
          </a:p>
          <a:p>
            <a:pPr indent="166688">
              <a:defRPr/>
            </a:pPr>
            <a:r>
              <a:rPr lang="en-US" sz="1400" dirty="0"/>
              <a:t>Parallel</a:t>
            </a:r>
          </a:p>
          <a:p>
            <a:pPr indent="166688">
              <a:defRPr/>
            </a:pPr>
            <a:r>
              <a:rPr lang="en-US" sz="1400" dirty="0"/>
              <a:t>computing</a:t>
            </a:r>
          </a:p>
          <a:p>
            <a:pPr indent="166688">
              <a:buFont typeface="Wingdings" pitchFamily="2" charset="2"/>
              <a:buChar char="§"/>
              <a:defRPr/>
            </a:pPr>
            <a:r>
              <a:rPr lang="en-US" sz="1400" dirty="0"/>
              <a:t>Made</a:t>
            </a:r>
          </a:p>
          <a:p>
            <a:pPr indent="166688">
              <a:defRPr/>
            </a:pPr>
            <a:r>
              <a:rPr lang="en-US" sz="1400" dirty="0"/>
              <a:t>mainstream</a:t>
            </a:r>
          </a:p>
          <a:p>
            <a:pPr indent="166688">
              <a:defRPr/>
            </a:pPr>
            <a:r>
              <a:rPr lang="en-US" sz="1400" dirty="0"/>
              <a:t>By Global </a:t>
            </a:r>
          </a:p>
          <a:p>
            <a:pPr indent="166688">
              <a:defRPr/>
            </a:pPr>
            <a:r>
              <a:rPr lang="en-US" sz="1400" dirty="0"/>
              <a:t>Alliance</a:t>
            </a:r>
          </a:p>
        </p:txBody>
      </p:sp>
      <p:cxnSp>
        <p:nvCxnSpPr>
          <p:cNvPr id="9" name="Straight Connector 27"/>
          <p:cNvCxnSpPr>
            <a:cxnSpLocks noChangeShapeType="1"/>
          </p:cNvCxnSpPr>
          <p:nvPr/>
        </p:nvCxnSpPr>
        <p:spPr bwMode="auto">
          <a:xfrm rot="16200000" flipV="1">
            <a:off x="542857" y="4227773"/>
            <a:ext cx="4017742" cy="13987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717704" y="4897563"/>
            <a:ext cx="1687162" cy="134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23"/>
          <p:cNvSpPr>
            <a:spLocks noChangeArrowheads="1"/>
          </p:cNvSpPr>
          <p:nvPr/>
        </p:nvSpPr>
        <p:spPr bwMode="auto">
          <a:xfrm rot="15732560">
            <a:off x="1329397" y="1092695"/>
            <a:ext cx="256927" cy="1945107"/>
          </a:xfrm>
          <a:prstGeom prst="downArrow">
            <a:avLst>
              <a:gd name="adj1" fmla="val 50000"/>
              <a:gd name="adj2" fmla="val 5011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63500" tIns="0" rIns="64800" bIns="0"/>
          <a:lstStyle/>
          <a:p>
            <a:endParaRPr lang="en-US"/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2558722" y="1998757"/>
            <a:ext cx="2099773" cy="3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Utility Computing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2671763" y="2387599"/>
            <a:ext cx="1758950" cy="1876425"/>
          </a:xfrm>
          <a:prstGeom prst="rect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indent="166688">
              <a:buFont typeface="Wingdings" pitchFamily="2" charset="2"/>
              <a:buChar char="§"/>
              <a:defRPr/>
            </a:pPr>
            <a:r>
              <a:rPr lang="en-US" sz="1400" dirty="0"/>
              <a:t>Offering</a:t>
            </a:r>
          </a:p>
          <a:p>
            <a:pPr>
              <a:defRPr/>
            </a:pPr>
            <a:r>
              <a:rPr lang="en-US" sz="1400" dirty="0"/>
              <a:t>    computing</a:t>
            </a:r>
          </a:p>
          <a:p>
            <a:pPr>
              <a:defRPr/>
            </a:pPr>
            <a:r>
              <a:rPr lang="en-US" sz="1400" dirty="0"/>
              <a:t>    resources as a</a:t>
            </a:r>
          </a:p>
          <a:p>
            <a:pPr>
              <a:defRPr/>
            </a:pPr>
            <a:r>
              <a:rPr lang="en-US" sz="1400" dirty="0"/>
              <a:t>    metered   </a:t>
            </a:r>
          </a:p>
          <a:p>
            <a:pPr>
              <a:defRPr/>
            </a:pPr>
            <a:r>
              <a:rPr lang="en-US" sz="1400" dirty="0"/>
              <a:t>    service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400" dirty="0"/>
              <a:t>  Introduced in   </a:t>
            </a:r>
          </a:p>
          <a:p>
            <a:pPr>
              <a:defRPr/>
            </a:pPr>
            <a:r>
              <a:rPr lang="en-US" sz="1400" dirty="0"/>
              <a:t>    late 1990s</a:t>
            </a:r>
          </a:p>
        </p:txBody>
      </p:sp>
      <p:cxnSp>
        <p:nvCxnSpPr>
          <p:cNvPr id="14" name="Straight Connector 32"/>
          <p:cNvCxnSpPr>
            <a:cxnSpLocks noChangeShapeType="1"/>
          </p:cNvCxnSpPr>
          <p:nvPr/>
        </p:nvCxnSpPr>
        <p:spPr bwMode="auto">
          <a:xfrm rot="16200000" flipV="1">
            <a:off x="2373210" y="4059758"/>
            <a:ext cx="436775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White">
          <a:xfrm>
            <a:off x="2672364" y="4357644"/>
            <a:ext cx="1758844" cy="134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23"/>
          <p:cNvSpPr>
            <a:spLocks noChangeArrowheads="1"/>
          </p:cNvSpPr>
          <p:nvPr/>
        </p:nvSpPr>
        <p:spPr bwMode="auto">
          <a:xfrm rot="15732560">
            <a:off x="2324002" y="-47138"/>
            <a:ext cx="256927" cy="3992556"/>
          </a:xfrm>
          <a:prstGeom prst="downArrow">
            <a:avLst>
              <a:gd name="adj1" fmla="val 50000"/>
              <a:gd name="adj2" fmla="val 5011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63500" tIns="0" rIns="64800" bIns="0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58494" y="1713903"/>
            <a:ext cx="2099774" cy="3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SaaS Computing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57738" y="2105025"/>
            <a:ext cx="1736725" cy="1625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1400" dirty="0"/>
              <a:t>  Network-based</a:t>
            </a:r>
          </a:p>
          <a:p>
            <a:pPr indent="166688">
              <a:defRPr/>
            </a:pPr>
            <a:r>
              <a:rPr lang="en-US" sz="1400" dirty="0"/>
              <a:t>subscriptions   </a:t>
            </a:r>
          </a:p>
          <a:p>
            <a:pPr indent="166688">
              <a:defRPr/>
            </a:pPr>
            <a:r>
              <a:rPr lang="en-US" sz="1400" dirty="0"/>
              <a:t>to applications</a:t>
            </a:r>
          </a:p>
          <a:p>
            <a:pPr marL="166688" indent="-166688">
              <a:buFont typeface="Wingdings" pitchFamily="2" charset="2"/>
              <a:buChar char="§"/>
              <a:defRPr/>
            </a:pPr>
            <a:r>
              <a:rPr lang="en-US" sz="1400" dirty="0"/>
              <a:t>Gained momentum</a:t>
            </a:r>
          </a:p>
          <a:p>
            <a:pPr>
              <a:defRPr/>
            </a:pPr>
            <a:r>
              <a:rPr lang="en-US" sz="1400" dirty="0"/>
              <a:t>    in 2001</a:t>
            </a:r>
          </a:p>
        </p:txBody>
      </p:sp>
      <p:cxnSp>
        <p:nvCxnSpPr>
          <p:cNvPr id="19" name="Straight Connector 34"/>
          <p:cNvCxnSpPr>
            <a:cxnSpLocks noChangeShapeType="1"/>
          </p:cNvCxnSpPr>
          <p:nvPr/>
        </p:nvCxnSpPr>
        <p:spPr bwMode="auto">
          <a:xfrm rot="16200000" flipV="1">
            <a:off x="4331734" y="3964807"/>
            <a:ext cx="452787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pic>
        <p:nvPicPr>
          <p:cNvPr id="20" name="Picture 19" descr="At-your-service_l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151" y="3862408"/>
            <a:ext cx="1779824" cy="14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own Arrow 23"/>
          <p:cNvSpPr>
            <a:spLocks noChangeArrowheads="1"/>
          </p:cNvSpPr>
          <p:nvPr/>
        </p:nvSpPr>
        <p:spPr bwMode="auto">
          <a:xfrm rot="15732560">
            <a:off x="3342202" y="-1241390"/>
            <a:ext cx="256927" cy="6047928"/>
          </a:xfrm>
          <a:prstGeom prst="downArrow">
            <a:avLst>
              <a:gd name="adj1" fmla="val 50000"/>
              <a:gd name="adj2" fmla="val 5011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63500" tIns="0" rIns="64800" bIns="0"/>
          <a:lstStyle/>
          <a:p>
            <a:endParaRPr lang="en-US"/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6537975" y="1529586"/>
            <a:ext cx="2098025" cy="3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Cloud Computing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6705600" y="1890712"/>
            <a:ext cx="1736725" cy="1876425"/>
          </a:xfrm>
          <a:prstGeom prst="rect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marL="115888" indent="-115888">
              <a:buFont typeface="Wingdings" pitchFamily="2" charset="2"/>
              <a:buChar char="§"/>
              <a:defRPr/>
            </a:pPr>
            <a:r>
              <a:rPr lang="en-US" sz="1400" dirty="0"/>
              <a:t>Next-Generation</a:t>
            </a:r>
          </a:p>
          <a:p>
            <a:pPr marL="115888" indent="-115888">
              <a:defRPr/>
            </a:pPr>
            <a:r>
              <a:rPr lang="en-US" sz="1400" dirty="0"/>
              <a:t>   Internet computing</a:t>
            </a:r>
          </a:p>
          <a:p>
            <a:pPr marL="115888" indent="-115888">
              <a:buFont typeface="Wingdings" pitchFamily="2" charset="2"/>
              <a:buChar char="§"/>
              <a:defRPr/>
            </a:pPr>
            <a:r>
              <a:rPr lang="en-US" sz="1400" dirty="0"/>
              <a:t>Next-Generation</a:t>
            </a:r>
          </a:p>
          <a:p>
            <a:pPr marL="115888" indent="-115888">
              <a:defRPr/>
            </a:pPr>
            <a:r>
              <a:rPr lang="en-US" sz="1400" dirty="0"/>
              <a:t>   Data Centers</a:t>
            </a:r>
          </a:p>
        </p:txBody>
      </p:sp>
      <p:pic>
        <p:nvPicPr>
          <p:cNvPr id="24" name="Picture 42" descr="cloud-computing-devic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5049" y="3951774"/>
            <a:ext cx="1879481" cy="174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Down Arrow 23"/>
          <p:cNvSpPr>
            <a:spLocks noChangeArrowheads="1"/>
          </p:cNvSpPr>
          <p:nvPr/>
        </p:nvSpPr>
        <p:spPr bwMode="auto">
          <a:xfrm rot="15732560">
            <a:off x="4306143" y="-2372380"/>
            <a:ext cx="256927" cy="7993771"/>
          </a:xfrm>
          <a:prstGeom prst="downArrow">
            <a:avLst>
              <a:gd name="adj1" fmla="val 50000"/>
              <a:gd name="adj2" fmla="val 5011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63500" tIns="0" rIns="64800" bIns="0"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5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1" grpId="1" animBg="1"/>
      <p:bldP spid="12" grpId="0"/>
      <p:bldP spid="13" grpId="0" animBg="1"/>
      <p:bldP spid="16" grpId="0" animBg="1"/>
      <p:bldP spid="16" grpId="1" animBg="1"/>
      <p:bldP spid="16" grpId="2" animBg="1"/>
      <p:bldP spid="17" grpId="0"/>
      <p:bldP spid="18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2" grpId="0"/>
      <p:bldP spid="23" grpId="0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n-US" dirty="0" smtClean="0"/>
              <a:t>Why 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Economics</a:t>
            </a:r>
          </a:p>
          <a:p>
            <a:r>
              <a:rPr lang="en-US" dirty="0" smtClean="0"/>
              <a:t>Applications can be accessed from anywhere, anytime</a:t>
            </a:r>
          </a:p>
          <a:p>
            <a:r>
              <a:rPr lang="en-US" dirty="0" smtClean="0"/>
              <a:t>Faster, simpler, cheaper to use cloud applications</a:t>
            </a:r>
          </a:p>
          <a:p>
            <a:r>
              <a:rPr lang="en-US" dirty="0" smtClean="0"/>
              <a:t>No upfront capital required for servers and storage</a:t>
            </a:r>
          </a:p>
          <a:p>
            <a:r>
              <a:rPr lang="en-US" dirty="0" smtClean="0"/>
              <a:t>No ongoing operational expenses for running datacenter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1142984"/>
            <a:ext cx="442915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Customer Perspective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6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n-US" dirty="0" smtClean="0"/>
              <a:t>Why 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Economics</a:t>
            </a:r>
          </a:p>
          <a:p>
            <a:r>
              <a:rPr lang="en-US" dirty="0"/>
              <a:t>Easier for application vendors to reach new </a:t>
            </a:r>
            <a:r>
              <a:rPr lang="en-US" dirty="0" smtClean="0"/>
              <a:t>customers</a:t>
            </a:r>
          </a:p>
          <a:p>
            <a:r>
              <a:rPr lang="en-US" dirty="0"/>
              <a:t>Ability to use commodity server and storage </a:t>
            </a:r>
            <a:r>
              <a:rPr lang="en-US" dirty="0" smtClean="0"/>
              <a:t>hardware</a:t>
            </a:r>
          </a:p>
          <a:p>
            <a:r>
              <a:rPr lang="en-US" dirty="0"/>
              <a:t>Ability to drive down data center operational </a:t>
            </a:r>
            <a:r>
              <a:rPr lang="en-US" dirty="0" smtClean="0"/>
              <a:t>costs</a:t>
            </a:r>
          </a:p>
          <a:p>
            <a:r>
              <a:rPr lang="en-US" dirty="0"/>
              <a:t>Lowest cost way of delivering and supporting applications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46" y="1142984"/>
            <a:ext cx="442915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Provider Perspective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7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Model of a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is composed of:</a:t>
            </a:r>
          </a:p>
          <a:p>
            <a:pPr lvl="1"/>
            <a:r>
              <a:rPr lang="en-US" dirty="0" smtClean="0"/>
              <a:t>5 essential characteristics</a:t>
            </a:r>
          </a:p>
          <a:p>
            <a:pPr lvl="1"/>
            <a:r>
              <a:rPr lang="en-US" dirty="0" smtClean="0"/>
              <a:t>3 service models</a:t>
            </a:r>
          </a:p>
          <a:p>
            <a:pPr lvl="1"/>
            <a:r>
              <a:rPr lang="en-US" dirty="0" smtClean="0"/>
              <a:t>4 deployment models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8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On-demand self-service</a:t>
            </a:r>
            <a:br>
              <a:rPr lang="en-US" dirty="0" smtClean="0"/>
            </a:br>
            <a:r>
              <a:rPr lang="en-US" dirty="0" smtClean="0"/>
              <a:t>(whenever customer needs to change settings)</a:t>
            </a:r>
          </a:p>
          <a:p>
            <a:r>
              <a:rPr lang="en-US" dirty="0" smtClean="0"/>
              <a:t>Resource pooling</a:t>
            </a:r>
            <a:br>
              <a:rPr lang="en-US" dirty="0" smtClean="0"/>
            </a:br>
            <a:r>
              <a:rPr lang="en-US" dirty="0" smtClean="0"/>
              <a:t>(whenever customer needs to use resources)</a:t>
            </a:r>
          </a:p>
          <a:p>
            <a:r>
              <a:rPr lang="en-US" dirty="0" smtClean="0"/>
              <a:t>Rapid elasticity</a:t>
            </a:r>
            <a:br>
              <a:rPr lang="en-US" dirty="0" smtClean="0"/>
            </a:br>
            <a:r>
              <a:rPr lang="en-US" dirty="0" smtClean="0"/>
              <a:t>(whenever customer wants to expand or shrink)</a:t>
            </a:r>
          </a:p>
          <a:p>
            <a:r>
              <a:rPr lang="en-US" dirty="0" smtClean="0"/>
              <a:t>Measured service</a:t>
            </a:r>
            <a:br>
              <a:rPr lang="en-US" dirty="0" smtClean="0"/>
            </a:br>
            <a:r>
              <a:rPr lang="en-US" dirty="0" smtClean="0"/>
              <a:t>(customers pays exactly what they need)</a:t>
            </a:r>
          </a:p>
          <a:p>
            <a:r>
              <a:rPr lang="en-US" dirty="0" smtClean="0"/>
              <a:t>Broad network access</a:t>
            </a:r>
            <a:br>
              <a:rPr lang="en-US" dirty="0" smtClean="0"/>
            </a:br>
            <a:r>
              <a:rPr lang="en-US" dirty="0" smtClean="0"/>
              <a:t>(access from anywhere, anytime)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53B2-7EF3-4D55-8072-CD1BD70C656D}" type="slidenum">
              <a:rPr lang="en-US" smtClean="0"/>
              <a:pPr/>
              <a:t>9</a:t>
            </a:fld>
            <a:r>
              <a:rPr lang="en-US" smtClean="0"/>
              <a:t>/39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1908</Words>
  <Application>Microsoft Office PowerPoint</Application>
  <PresentationFormat>On-screen Show (4:3)</PresentationFormat>
  <Paragraphs>483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Cloud Computing</vt:lpstr>
      <vt:lpstr>What is Cloud Computing?</vt:lpstr>
      <vt:lpstr>What is Cloud Computing?</vt:lpstr>
      <vt:lpstr>What is Cloud Computing?</vt:lpstr>
      <vt:lpstr>Evolution of Cloud Computing</vt:lpstr>
      <vt:lpstr>Why Cloud Computing?</vt:lpstr>
      <vt:lpstr>Why Cloud Computing?</vt:lpstr>
      <vt:lpstr>Basic Model of a Cloud</vt:lpstr>
      <vt:lpstr>Essential Characteristics</vt:lpstr>
      <vt:lpstr>Service Models</vt:lpstr>
      <vt:lpstr>SaaS (Software as a Service)</vt:lpstr>
      <vt:lpstr>Slide 12</vt:lpstr>
      <vt:lpstr>PaaS (Platform as a Service)</vt:lpstr>
      <vt:lpstr>What are the benefits &amp; challenges of PaaS?</vt:lpstr>
      <vt:lpstr>(IaaS) Infrastructure as a Service</vt:lpstr>
      <vt:lpstr>What are the benefits &amp; challenges IaaS?</vt:lpstr>
      <vt:lpstr>Common Technology Architecture</vt:lpstr>
      <vt:lpstr>Cloud Computing Reference Architecture</vt:lpstr>
      <vt:lpstr>Deployment Models</vt:lpstr>
      <vt:lpstr>Deployment Models</vt:lpstr>
      <vt:lpstr>Deployment Models</vt:lpstr>
      <vt:lpstr>Deployment Models</vt:lpstr>
      <vt:lpstr>Key Technologies</vt:lpstr>
      <vt:lpstr>Virtualization</vt:lpstr>
      <vt:lpstr>Clustering</vt:lpstr>
      <vt:lpstr>Datacenter Utilization</vt:lpstr>
      <vt:lpstr>Datacenter Utilization</vt:lpstr>
      <vt:lpstr>Datacenter Utilization</vt:lpstr>
      <vt:lpstr>Cloud Computing Providers</vt:lpstr>
      <vt:lpstr>Who’s using Cloud today?</vt:lpstr>
      <vt:lpstr>Who’s using Cloud today?</vt:lpstr>
      <vt:lpstr>Who’s using Cloud today?</vt:lpstr>
      <vt:lpstr>Who’s using Cloud today?</vt:lpstr>
      <vt:lpstr>Who’s using Cloud today?</vt:lpstr>
      <vt:lpstr>Cloud Computing Pros and Cons</vt:lpstr>
      <vt:lpstr>Cloud Computing Pros and Cons</vt:lpstr>
      <vt:lpstr>Cloud Computing Conclusion</vt:lpstr>
      <vt:lpstr>Resources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ALiAS</dc:creator>
  <cp:lastModifiedBy>ALiAS</cp:lastModifiedBy>
  <cp:revision>96</cp:revision>
  <dcterms:created xsi:type="dcterms:W3CDTF">2011-02-01T10:15:27Z</dcterms:created>
  <dcterms:modified xsi:type="dcterms:W3CDTF">2011-02-02T21:25:00Z</dcterms:modified>
</cp:coreProperties>
</file>