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785" r:id="rId2"/>
    <p:sldId id="828" r:id="rId3"/>
    <p:sldId id="829" r:id="rId4"/>
    <p:sldId id="831" r:id="rId5"/>
    <p:sldId id="857" r:id="rId6"/>
    <p:sldId id="858" r:id="rId7"/>
    <p:sldId id="835" r:id="rId8"/>
    <p:sldId id="834" r:id="rId9"/>
    <p:sldId id="859" r:id="rId10"/>
    <p:sldId id="832" r:id="rId11"/>
    <p:sldId id="860" r:id="rId12"/>
    <p:sldId id="836" r:id="rId13"/>
    <p:sldId id="837" r:id="rId14"/>
    <p:sldId id="838" r:id="rId15"/>
    <p:sldId id="848" r:id="rId16"/>
    <p:sldId id="861" r:id="rId17"/>
    <p:sldId id="862" r:id="rId18"/>
    <p:sldId id="864" r:id="rId19"/>
    <p:sldId id="863" r:id="rId20"/>
    <p:sldId id="867" r:id="rId21"/>
    <p:sldId id="868" r:id="rId22"/>
    <p:sldId id="869" r:id="rId23"/>
    <p:sldId id="870" r:id="rId24"/>
    <p:sldId id="878" r:id="rId25"/>
    <p:sldId id="879" r:id="rId26"/>
    <p:sldId id="880" r:id="rId27"/>
    <p:sldId id="872" r:id="rId28"/>
    <p:sldId id="881" r:id="rId29"/>
    <p:sldId id="873" r:id="rId30"/>
    <p:sldId id="874" r:id="rId31"/>
    <p:sldId id="875" r:id="rId32"/>
    <p:sldId id="876" r:id="rId33"/>
    <p:sldId id="877" r:id="rId34"/>
  </p:sldIdLst>
  <p:sldSz cx="9144000" cy="6858000" type="screen4x3"/>
  <p:notesSz cx="6708775" cy="98361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maurer" initials="" lastIdx="4" clrIdx="0"/>
  <p:cmAuthor id="1" name="SAP05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60"/>
    <p:penClr>
      <a:srgbClr val="FF0000"/>
    </p:penClr>
  </p:showPr>
  <p:clrMru>
    <a:srgbClr val="F4FCAA"/>
    <a:srgbClr val="CCFFFF"/>
    <a:srgbClr val="FFFFA7"/>
    <a:srgbClr val="73AC00"/>
    <a:srgbClr val="99CC00"/>
    <a:srgbClr val="FF3300"/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8983" autoAdjust="0"/>
  </p:normalViewPr>
  <p:slideViewPr>
    <p:cSldViewPr snapToGrid="0">
      <p:cViewPr varScale="1">
        <p:scale>
          <a:sx n="92" d="100"/>
          <a:sy n="92" d="100"/>
        </p:scale>
        <p:origin x="-936" y="-96"/>
      </p:cViewPr>
      <p:guideLst>
        <p:guide orient="horz" pos="2160"/>
        <p:guide pos="2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/>
            </a:lvl1pPr>
          </a:lstStyle>
          <a:p>
            <a:pPr>
              <a:defRPr/>
            </a:pPr>
            <a:fld id="{E2FDE77B-2820-430C-8365-58E5711EDC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6358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649788"/>
            <a:ext cx="49196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1" tIns="45875" rIns="91751" bIns="45875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/>
            </a:lvl1pPr>
          </a:lstStyle>
          <a:p>
            <a:pPr>
              <a:defRPr/>
            </a:pPr>
            <a:fld id="{930E459B-48D5-4240-A996-98E5C3EF1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765550" y="9375775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51" tIns="45875" rIns="91751" bIns="45875" anchor="b"/>
          <a:lstStyle/>
          <a:p>
            <a:pPr algn="r" defTabSz="917575" eaLnBrk="0" hangingPunct="0"/>
            <a:fld id="{4D3AF6A9-1A6E-42B7-BF7D-EBB3B66D1B16}" type="slidenum">
              <a:rPr lang="en-US" sz="1200"/>
              <a:pPr algn="r" defTabSz="917575" eaLnBrk="0" hangingPunct="0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E2D91-1EA9-45AA-8680-0A7D4A58B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F122-3F20-4994-A9F8-2EFE86FF3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AED7B-0681-4F7E-87DE-368357FB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33982-DBB0-45BE-B758-0E1B7BB1A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19BB4-325C-449A-B8CD-E3B0EE5D5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2D657-6B33-4EE7-ADAB-477F90331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68370-8E59-4A38-AA5C-8F9979B6C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2496-022B-4728-8F8B-5FA4CE4E7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D3D78-16CB-4240-9801-0A2C0F8ED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BC87C-A217-4621-B879-18BB64E4F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2B3E-BED5-4385-9B38-E00863DB7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A31A-DAB4-4C2A-A419-EB6351890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9A0DC-0497-46F5-BFCC-816A88C27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084EB-F113-463E-A048-AD82C106C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0C228-F296-424D-AAB4-B5CDE2555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2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en-US"/>
              <a:t>© H. Maurer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4F20580-D193-43CD-9615-2AB4FC074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Click="0" advTm="25000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cm.edu/hmaurer/multimedia/photos/portrait/Maurergr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de-DE" sz="14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11138"/>
            <a:ext cx="8507412" cy="1143000"/>
          </a:xfrm>
        </p:spPr>
        <p:txBody>
          <a:bodyPr/>
          <a:lstStyle/>
          <a:p>
            <a:r>
              <a:rPr lang="en-US" sz="3600" dirty="0" smtClean="0"/>
              <a:t>Why Wikipedia is </a:t>
            </a:r>
            <a:r>
              <a:rPr lang="en-US" sz="3600" dirty="0" smtClean="0"/>
              <a:t>Not </a:t>
            </a:r>
            <a:r>
              <a:rPr lang="en-US" sz="3600" dirty="0" smtClean="0"/>
              <a:t>E</a:t>
            </a:r>
            <a:r>
              <a:rPr lang="en-US" sz="3600" dirty="0" smtClean="0"/>
              <a:t>nough?</a:t>
            </a:r>
            <a:endParaRPr lang="en-US" sz="3600" dirty="0" smtClean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3905250"/>
            <a:ext cx="5159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dirty="0"/>
              <a:t>Presentation for </a:t>
            </a:r>
            <a:r>
              <a:rPr lang="de-DE" dirty="0" smtClean="0"/>
              <a:t>the Ministry of Science of Montenegro</a:t>
            </a:r>
            <a:endParaRPr lang="de-DE" dirty="0"/>
          </a:p>
          <a:p>
            <a:pPr algn="ctr" eaLnBrk="0" hangingPunct="0"/>
            <a:r>
              <a:rPr lang="de-DE" dirty="0" smtClean="0"/>
              <a:t>Podgorica, April 6, 2012 </a:t>
            </a:r>
            <a:endParaRPr lang="de-DE" dirty="0"/>
          </a:p>
        </p:txBody>
      </p:sp>
      <p:pic>
        <p:nvPicPr>
          <p:cNvPr id="19460" name="Picture 6" descr="Hermann Maurer (Portrait nahe m. Hand)">
            <a:hlinkClick r:id="rId3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48375" y="1524000"/>
            <a:ext cx="2298700" cy="3008313"/>
          </a:xfrm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23850" y="1390650"/>
            <a:ext cx="5445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800" dirty="0" smtClean="0">
                <a:cs typeface="Arial" charset="0"/>
              </a:rPr>
              <a:t>Hermann Maurer</a:t>
            </a:r>
          </a:p>
          <a:p>
            <a:r>
              <a:rPr lang="de-DE" sz="1800" dirty="0" smtClean="0">
                <a:cs typeface="Arial" charset="0"/>
              </a:rPr>
              <a:t>Professor at Graz University of  Technology </a:t>
            </a:r>
          </a:p>
          <a:p>
            <a:r>
              <a:rPr lang="de-DE" sz="1800" dirty="0" smtClean="0">
                <a:cs typeface="Arial" charset="0"/>
              </a:rPr>
              <a:t>Chair of the Informatics Section of Academia Europaea</a:t>
            </a:r>
            <a:endParaRPr lang="de-DE" sz="18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9465" name="Picture 10" descr="09-04-26-AE-header-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75" y="5254625"/>
            <a:ext cx="352583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0438" y="5656263"/>
            <a:ext cx="2262187" cy="835025"/>
          </a:xfrm>
          <a:prstGeom prst="rect">
            <a:avLst/>
          </a:prstGeom>
          <a:noFill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33375" y="2514600"/>
            <a:ext cx="57054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800" dirty="0" smtClean="0">
                <a:cs typeface="Arial" charset="0"/>
              </a:rPr>
              <a:t>Veljko Milutinovic</a:t>
            </a:r>
          </a:p>
          <a:p>
            <a:r>
              <a:rPr lang="de-DE" sz="1800" dirty="0" smtClean="0">
                <a:cs typeface="Arial" charset="0"/>
              </a:rPr>
              <a:t>Professor at University of  Belgrade</a:t>
            </a:r>
          </a:p>
          <a:p>
            <a:r>
              <a:rPr lang="de-DE" sz="1800" dirty="0" smtClean="0">
                <a:cs typeface="Arial" charset="0"/>
              </a:rPr>
              <a:t>Member of the Informatics Section of Academia Europaea</a:t>
            </a:r>
            <a:endParaRPr lang="de-DE" sz="18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6787EA1-A27B-402B-9E29-3BD564FB9330}" type="slidenum">
              <a:rPr lang="en-US" sz="1400"/>
              <a:pPr algn="r" eaLnBrk="0" hangingPunct="0"/>
              <a:t>10</a:t>
            </a:fld>
            <a:endParaRPr lang="en-US" sz="1400"/>
          </a:p>
        </p:txBody>
      </p:sp>
      <p:pic>
        <p:nvPicPr>
          <p:cNvPr id="236547" name="Picture 3" descr="Burgtheater-1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257175"/>
            <a:ext cx="4775200" cy="3114675"/>
          </a:xfrm>
          <a:prstGeom prst="rect">
            <a:avLst/>
          </a:prstGeom>
          <a:noFill/>
        </p:spPr>
      </p:pic>
      <p:pic>
        <p:nvPicPr>
          <p:cNvPr id="236548" name="Picture 4" descr="Burgtheater-19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6338" y="268288"/>
            <a:ext cx="4157662" cy="3098800"/>
          </a:xfrm>
          <a:prstGeom prst="rect">
            <a:avLst/>
          </a:prstGeom>
          <a:noFill/>
        </p:spPr>
      </p:pic>
      <p:pic>
        <p:nvPicPr>
          <p:cNvPr id="236549" name="Picture 5" descr="Burgetheater-2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8" y="3413125"/>
            <a:ext cx="4789487" cy="3321050"/>
          </a:xfrm>
          <a:prstGeom prst="rect">
            <a:avLst/>
          </a:prstGeom>
          <a:noFill/>
        </p:spPr>
      </p:pic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5661025" y="3971925"/>
            <a:ext cx="32199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/>
              <a:t>BurgTheaterWien</a:t>
            </a:r>
            <a:endParaRPr lang="de-DE" sz="3200" dirty="0"/>
          </a:p>
          <a:p>
            <a:r>
              <a:rPr lang="de-DE" sz="3200" dirty="0"/>
              <a:t>1900</a:t>
            </a:r>
          </a:p>
          <a:p>
            <a:r>
              <a:rPr lang="de-DE" sz="3200" dirty="0"/>
              <a:t>1965</a:t>
            </a:r>
          </a:p>
          <a:p>
            <a:r>
              <a:rPr lang="de-DE" sz="3200" dirty="0"/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B212229-3168-4794-8F15-4091363B3EBA}" type="slidenum">
              <a:rPr lang="en-US" sz="1400"/>
              <a:pPr algn="r" eaLnBrk="0" hangingPunct="0"/>
              <a:t>11</a:t>
            </a:fld>
            <a:endParaRPr lang="en-US" sz="1400"/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0" y="146050"/>
            <a:ext cx="87741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 smtClean="0"/>
              <a:t>(7) </a:t>
            </a:r>
            <a:r>
              <a:rPr lang="de-DE" dirty="0"/>
              <a:t>Books are not just </a:t>
            </a:r>
            <a:r>
              <a:rPr lang="de-DE" dirty="0" smtClean="0"/>
              <a:t>a source </a:t>
            </a:r>
            <a:r>
              <a:rPr lang="de-DE" dirty="0"/>
              <a:t>of </a:t>
            </a:r>
            <a:r>
              <a:rPr lang="de-DE" dirty="0" smtClean="0"/>
              <a:t>information!  </a:t>
            </a:r>
          </a:p>
          <a:p>
            <a:r>
              <a:rPr lang="de-DE" dirty="0" smtClean="0"/>
              <a:t>Web Books behave </a:t>
            </a:r>
            <a:r>
              <a:rPr lang="de-DE" dirty="0"/>
              <a:t>like </a:t>
            </a:r>
            <a:r>
              <a:rPr lang="de-DE" dirty="0" smtClean="0"/>
              <a:t>printed books </a:t>
            </a:r>
            <a:br>
              <a:rPr lang="de-DE" dirty="0" smtClean="0"/>
            </a:br>
            <a:r>
              <a:rPr lang="de-DE" dirty="0" smtClean="0"/>
              <a:t>but </a:t>
            </a:r>
            <a:r>
              <a:rPr lang="de-DE" dirty="0"/>
              <a:t>also offer some new functions: links, bookmarks, …</a:t>
            </a:r>
          </a:p>
        </p:txBody>
      </p:sp>
      <p:pic>
        <p:nvPicPr>
          <p:cNvPr id="297989" name="Picture 5" descr="Web Boo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1431925"/>
            <a:ext cx="7096125" cy="527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9847CAE-926D-424F-B346-B23CEC8F8DF8}" type="slidenum">
              <a:rPr lang="en-US" sz="1400"/>
              <a:pPr algn="r" eaLnBrk="0" hangingPunct="0"/>
              <a:t>12</a:t>
            </a:fld>
            <a:endParaRPr lang="en-US" sz="1400"/>
          </a:p>
        </p:txBody>
      </p:sp>
      <p:pic>
        <p:nvPicPr>
          <p:cNvPr id="243715" name="Picture 3" descr="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14300"/>
            <a:ext cx="7796212" cy="5767388"/>
          </a:xfrm>
          <a:prstGeom prst="rect">
            <a:avLst/>
          </a:prstGeom>
          <a:noFill/>
        </p:spPr>
      </p:pic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336549" y="5937250"/>
            <a:ext cx="7750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dirty="0"/>
              <a:t>Clicking at book opens it.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Then </a:t>
            </a:r>
            <a:r>
              <a:rPr lang="de-DE" dirty="0"/>
              <a:t>one can turn pages or jump to </a:t>
            </a:r>
            <a:r>
              <a:rPr lang="de-DE" dirty="0" smtClean="0"/>
              <a:t>an arbitrary </a:t>
            </a:r>
            <a:r>
              <a:rPr lang="de-DE" dirty="0"/>
              <a:t>page.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1B4CA04-BFD6-4594-BC25-DC04D0F31174}" type="slidenum">
              <a:rPr lang="en-US" sz="1400"/>
              <a:pPr algn="r" eaLnBrk="0" hangingPunct="0"/>
              <a:t>13</a:t>
            </a:fld>
            <a:endParaRPr lang="en-US" sz="1400"/>
          </a:p>
        </p:txBody>
      </p:sp>
      <p:pic>
        <p:nvPicPr>
          <p:cNvPr id="245763" name="Picture 3" descr="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173038"/>
            <a:ext cx="7070725" cy="5216525"/>
          </a:xfrm>
          <a:prstGeom prst="rect">
            <a:avLst/>
          </a:prstGeom>
          <a:noFill/>
        </p:spPr>
      </p:pic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327025" y="5499100"/>
            <a:ext cx="86820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/>
              <a:t>This screen-shot shows some bookmarks. </a:t>
            </a:r>
            <a:r>
              <a:rPr lang="de-DE" dirty="0" smtClean="0"/>
              <a:t>This </a:t>
            </a:r>
            <a:r>
              <a:rPr lang="de-DE" dirty="0"/>
              <a:t>icon allows a</a:t>
            </a:r>
            <a:r>
              <a:rPr lang="de-DE" dirty="0" smtClean="0"/>
              <a:t> switch, </a:t>
            </a:r>
            <a:r>
              <a:rPr lang="de-DE" dirty="0"/>
              <a:t>to </a:t>
            </a:r>
            <a:r>
              <a:rPr lang="de-DE" dirty="0" smtClean="0"/>
              <a:t>an ordinary </a:t>
            </a:r>
            <a:r>
              <a:rPr lang="de-DE" dirty="0"/>
              <a:t>font. Clicking at one page, only that one is </a:t>
            </a:r>
            <a:r>
              <a:rPr lang="de-DE" dirty="0" smtClean="0"/>
              <a:t>shown, </a:t>
            </a:r>
            <a:br>
              <a:rPr lang="de-DE" dirty="0" smtClean="0"/>
            </a:br>
            <a:r>
              <a:rPr lang="de-DE" dirty="0" smtClean="0"/>
              <a:t>and </a:t>
            </a:r>
            <a:r>
              <a:rPr lang="de-DE" dirty="0"/>
              <a:t>one can then zoom in (see next page)</a:t>
            </a:r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 flipH="1" flipV="1">
            <a:off x="1895475" y="400050"/>
            <a:ext cx="4448175" cy="5305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66" name="Line 6"/>
          <p:cNvSpPr>
            <a:spLocks noChangeShapeType="1"/>
          </p:cNvSpPr>
          <p:nvPr/>
        </p:nvSpPr>
        <p:spPr bwMode="auto">
          <a:xfrm flipH="1" flipV="1">
            <a:off x="1104900" y="4895850"/>
            <a:ext cx="3343275" cy="8001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/>
      <p:bldP spid="2457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62173C9C-4613-4E9C-BA68-8FBB016FF589}" type="slidenum">
              <a:rPr lang="en-US" sz="1400"/>
              <a:pPr algn="r" eaLnBrk="0" hangingPunct="0"/>
              <a:t>14</a:t>
            </a:fld>
            <a:endParaRPr lang="en-US" sz="1400"/>
          </a:p>
        </p:txBody>
      </p:sp>
      <p:pic>
        <p:nvPicPr>
          <p:cNvPr id="247811" name="Picture 3" descr="W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128588"/>
            <a:ext cx="5459413" cy="5849937"/>
          </a:xfrm>
          <a:prstGeom prst="rect">
            <a:avLst/>
          </a:prstGeom>
          <a:noFill/>
        </p:spPr>
      </p:pic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The enlarged picture. Note the field that allows full-text search!</a:t>
            </a:r>
          </a:p>
        </p:txBody>
      </p:sp>
      <p:sp>
        <p:nvSpPr>
          <p:cNvPr id="247813" name="Line 5"/>
          <p:cNvSpPr>
            <a:spLocks noChangeShapeType="1"/>
          </p:cNvSpPr>
          <p:nvPr/>
        </p:nvSpPr>
        <p:spPr bwMode="auto">
          <a:xfrm flipH="1" flipV="1">
            <a:off x="3333750" y="228600"/>
            <a:ext cx="752475" cy="6000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6099175" y="1289050"/>
            <a:ext cx="30083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When choosing a </a:t>
            </a:r>
          </a:p>
          <a:p>
            <a:r>
              <a:rPr lang="de-DE"/>
              <a:t>single page it can </a:t>
            </a:r>
          </a:p>
          <a:p>
            <a:r>
              <a:rPr lang="de-DE"/>
              <a:t>be zoomed and moved </a:t>
            </a:r>
          </a:p>
          <a:p>
            <a:r>
              <a:rPr lang="de-DE"/>
              <a:t>around arbitrarily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/>
      <p:bldP spid="2478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2E1780D-6328-4DC5-88CB-CD5BBFAC5AD5}" type="slidenum">
              <a:rPr lang="en-US" sz="1400"/>
              <a:pPr algn="r" eaLnBrk="0" hangingPunct="0"/>
              <a:t>15</a:t>
            </a:fld>
            <a:endParaRPr lang="en-US" sz="1400"/>
          </a:p>
        </p:txBody>
      </p:sp>
      <p:pic>
        <p:nvPicPr>
          <p:cNvPr id="273412" name="Picture 4" descr="Web Books L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692150"/>
            <a:ext cx="8164513" cy="6165850"/>
          </a:xfrm>
          <a:prstGeom prst="rect">
            <a:avLst/>
          </a:prstGeom>
          <a:noFill/>
        </p:spPr>
      </p:pic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269875" y="41275"/>
            <a:ext cx="37273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Bookmark and Link </a:t>
            </a:r>
            <a:r>
              <a:rPr lang="de-DE" dirty="0" smtClean="0"/>
              <a:t>creation</a:t>
            </a:r>
            <a:endParaRPr lang="de-DE" dirty="0"/>
          </a:p>
        </p:txBody>
      </p:sp>
      <p:sp>
        <p:nvSpPr>
          <p:cNvPr id="273414" name="Line 6"/>
          <p:cNvSpPr>
            <a:spLocks noChangeShapeType="1"/>
          </p:cNvSpPr>
          <p:nvPr/>
        </p:nvSpPr>
        <p:spPr bwMode="auto">
          <a:xfrm flipH="1">
            <a:off x="647700" y="428625"/>
            <a:ext cx="352425" cy="3429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15" name="Line 7"/>
          <p:cNvSpPr>
            <a:spLocks noChangeShapeType="1"/>
          </p:cNvSpPr>
          <p:nvPr/>
        </p:nvSpPr>
        <p:spPr bwMode="auto">
          <a:xfrm flipH="1">
            <a:off x="1314450" y="390525"/>
            <a:ext cx="1104900" cy="3619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CABB3E3-E14D-4F84-A267-ADF28AB218C3}" type="slidenum">
              <a:rPr lang="en-US" sz="1400"/>
              <a:pPr algn="r" eaLnBrk="0" hangingPunct="0"/>
              <a:t>16</a:t>
            </a:fld>
            <a:endParaRPr lang="en-US" sz="1400"/>
          </a:p>
        </p:txBody>
      </p:sp>
      <p:pic>
        <p:nvPicPr>
          <p:cNvPr id="300035" name="Picture 3" descr="Web-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84738"/>
          </a:xfrm>
          <a:prstGeom prst="rect">
            <a:avLst/>
          </a:prstGeom>
          <a:noFill/>
        </p:spPr>
      </p:pic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250825" y="5203825"/>
            <a:ext cx="75568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Full view of Web Book with other features:</a:t>
            </a:r>
          </a:p>
          <a:p>
            <a:r>
              <a:rPr lang="de-DE" dirty="0" smtClean="0"/>
              <a:t>Click </a:t>
            </a:r>
            <a:r>
              <a:rPr lang="de-DE" dirty="0"/>
              <a:t>here to see page number and preview</a:t>
            </a:r>
          </a:p>
          <a:p>
            <a:r>
              <a:rPr lang="de-DE" dirty="0" smtClean="0"/>
              <a:t>Preview </a:t>
            </a:r>
            <a:r>
              <a:rPr lang="de-DE" dirty="0"/>
              <a:t>of all pages (single page or double page as shown)</a:t>
            </a:r>
          </a:p>
        </p:txBody>
      </p:sp>
      <p:sp>
        <p:nvSpPr>
          <p:cNvPr id="300037" name="Line 5"/>
          <p:cNvSpPr>
            <a:spLocks noChangeShapeType="1"/>
          </p:cNvSpPr>
          <p:nvPr/>
        </p:nvSpPr>
        <p:spPr bwMode="auto">
          <a:xfrm flipV="1">
            <a:off x="4038600" y="4800600"/>
            <a:ext cx="304800" cy="942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8" name="Line 6"/>
          <p:cNvSpPr>
            <a:spLocks noChangeShapeType="1"/>
          </p:cNvSpPr>
          <p:nvPr/>
        </p:nvSpPr>
        <p:spPr bwMode="auto">
          <a:xfrm flipV="1">
            <a:off x="1962150" y="1495425"/>
            <a:ext cx="5524500" cy="457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9" name="Line 7"/>
          <p:cNvSpPr>
            <a:spLocks noChangeShapeType="1"/>
          </p:cNvSpPr>
          <p:nvPr/>
        </p:nvSpPr>
        <p:spPr bwMode="auto">
          <a:xfrm flipV="1">
            <a:off x="3552825" y="4781550"/>
            <a:ext cx="3838575" cy="13239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0" name="Line 8"/>
          <p:cNvSpPr>
            <a:spLocks noChangeShapeType="1"/>
          </p:cNvSpPr>
          <p:nvPr/>
        </p:nvSpPr>
        <p:spPr bwMode="auto">
          <a:xfrm flipV="1">
            <a:off x="5143500" y="4848225"/>
            <a:ext cx="2409825" cy="1314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/>
      <p:bldP spid="300037" grpId="0" animBg="1"/>
      <p:bldP spid="300038" grpId="0" animBg="1"/>
      <p:bldP spid="300039" grpId="0" animBg="1"/>
      <p:bldP spid="3000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418FDF21-3685-41F3-B638-8D70F53C3742}" type="slidenum">
              <a:rPr lang="en-US" sz="1400"/>
              <a:pPr algn="r" eaLnBrk="0" hangingPunct="0"/>
              <a:t>17</a:t>
            </a:fld>
            <a:endParaRPr lang="en-US" sz="1400"/>
          </a:p>
        </p:txBody>
      </p:sp>
      <p:pic>
        <p:nvPicPr>
          <p:cNvPr id="302084" name="Picture 4" descr="Obdach-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4575" y="0"/>
            <a:ext cx="6829425" cy="6900863"/>
          </a:xfrm>
          <a:prstGeom prst="rect">
            <a:avLst/>
          </a:prstGeom>
          <a:noFill/>
        </p:spPr>
      </p:pic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136525" y="1622425"/>
            <a:ext cx="22268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Page from old</a:t>
            </a:r>
          </a:p>
          <a:p>
            <a:r>
              <a:rPr lang="de-DE" dirty="0"/>
              <a:t>book on a </a:t>
            </a:r>
          </a:p>
          <a:p>
            <a:r>
              <a:rPr lang="de-DE" dirty="0"/>
              <a:t>village Obdach.</a:t>
            </a:r>
          </a:p>
          <a:p>
            <a:r>
              <a:rPr lang="de-DE" dirty="0"/>
              <a:t>Clicking here</a:t>
            </a:r>
          </a:p>
          <a:p>
            <a:r>
              <a:rPr lang="de-DE" dirty="0"/>
              <a:t>gives panoramic</a:t>
            </a:r>
          </a:p>
          <a:p>
            <a:r>
              <a:rPr lang="de-DE" dirty="0"/>
              <a:t>view in our days</a:t>
            </a:r>
          </a:p>
          <a:p>
            <a:r>
              <a:rPr lang="de-DE" dirty="0" smtClean="0"/>
              <a:t>(next </a:t>
            </a:r>
            <a:r>
              <a:rPr lang="de-DE" dirty="0"/>
              <a:t>page)</a:t>
            </a:r>
          </a:p>
        </p:txBody>
      </p:sp>
      <p:sp>
        <p:nvSpPr>
          <p:cNvPr id="302086" name="Line 6"/>
          <p:cNvSpPr>
            <a:spLocks noChangeShapeType="1"/>
          </p:cNvSpPr>
          <p:nvPr/>
        </p:nvSpPr>
        <p:spPr bwMode="auto">
          <a:xfrm>
            <a:off x="1866900" y="2981325"/>
            <a:ext cx="771525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621C1D7-DC53-4FB4-A642-C0FA073C95BD}" type="slidenum">
              <a:rPr lang="en-US" sz="1400"/>
              <a:pPr algn="r" eaLnBrk="0" hangingPunct="0"/>
              <a:t>18</a:t>
            </a:fld>
            <a:endParaRPr lang="en-US" sz="1400"/>
          </a:p>
        </p:txBody>
      </p:sp>
      <p:pic>
        <p:nvPicPr>
          <p:cNvPr id="306179" name="Picture 3" descr="Obdach-Panor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4238"/>
            <a:ext cx="9144000" cy="5973762"/>
          </a:xfrm>
          <a:prstGeom prst="rect">
            <a:avLst/>
          </a:prstGeom>
          <a:noFill/>
        </p:spPr>
      </p:pic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241300" y="222250"/>
            <a:ext cx="551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Panoramic picture, zoomable and moveable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8ACECA5-301A-444B-A0BF-CA4364260BD6}" type="slidenum">
              <a:rPr lang="en-US" sz="1400"/>
              <a:pPr algn="r" eaLnBrk="0" hangingPunct="0"/>
              <a:t>19</a:t>
            </a:fld>
            <a:endParaRPr lang="en-US" sz="1400"/>
          </a:p>
        </p:txBody>
      </p:sp>
      <p:pic>
        <p:nvPicPr>
          <p:cNvPr id="304131" name="Picture 3" descr="Obdach-he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28663"/>
            <a:ext cx="7435850" cy="6129337"/>
          </a:xfrm>
          <a:prstGeom prst="rect">
            <a:avLst/>
          </a:prstGeom>
          <a:noFill/>
        </p:spPr>
      </p:pic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355600" y="41275"/>
            <a:ext cx="571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…or general information on the village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610F312A-09E7-4626-A776-68553176BAD6}" type="slidenum">
              <a:rPr lang="en-US" sz="1400"/>
              <a:pPr algn="r" eaLnBrk="0" hangingPunct="0"/>
              <a:t>2</a:t>
            </a:fld>
            <a:endParaRPr lang="en-US" sz="1400"/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508000" y="4953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 sz="3200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279399" y="457200"/>
            <a:ext cx="84740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3200" dirty="0"/>
              <a:t>Wikipedia: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A valuable </a:t>
            </a:r>
            <a:r>
              <a:rPr lang="de-DE" sz="3200" dirty="0"/>
              <a:t>resource to get </a:t>
            </a:r>
            <a:r>
              <a:rPr lang="de-DE" sz="3200" dirty="0" smtClean="0"/>
              <a:t>up-to-date information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Available in many </a:t>
            </a:r>
            <a:r>
              <a:rPr lang="de-DE" sz="3200" dirty="0" smtClean="0"/>
              <a:t>languages:</a:t>
            </a:r>
            <a:endParaRPr lang="de-DE" sz="3200" dirty="0"/>
          </a:p>
          <a:p>
            <a:r>
              <a:rPr lang="de-DE" sz="3200" dirty="0"/>
              <a:t>English: ~ 3,000.000 entries</a:t>
            </a:r>
          </a:p>
          <a:p>
            <a:r>
              <a:rPr lang="de-DE" sz="3200" dirty="0"/>
              <a:t>German: ~1,500.000 entries</a:t>
            </a:r>
          </a:p>
          <a:p>
            <a:r>
              <a:rPr lang="de-DE" sz="3200" dirty="0"/>
              <a:t>Serbian: </a:t>
            </a:r>
            <a:r>
              <a:rPr lang="de-DE" sz="3200" dirty="0" smtClean="0"/>
              <a:t>    ~150.000 </a:t>
            </a:r>
            <a:r>
              <a:rPr lang="de-DE" sz="3200" dirty="0"/>
              <a:t>entries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279400" y="4333875"/>
            <a:ext cx="645420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/>
              <a:t>However, </a:t>
            </a:r>
            <a:endParaRPr lang="de-DE" sz="3200" dirty="0" smtClean="0"/>
          </a:p>
          <a:p>
            <a:r>
              <a:rPr lang="de-DE" sz="3200" dirty="0" smtClean="0"/>
              <a:t>most </a:t>
            </a:r>
            <a:r>
              <a:rPr lang="de-DE" sz="3200" dirty="0"/>
              <a:t>entries in the Serbian Wikipedia </a:t>
            </a:r>
          </a:p>
          <a:p>
            <a:r>
              <a:rPr lang="de-DE" sz="3200" dirty="0" smtClean="0"/>
              <a:t>do </a:t>
            </a:r>
            <a:r>
              <a:rPr lang="de-DE" sz="3200" dirty="0"/>
              <a:t>not (!) concentrate on Serbia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and are quite </a:t>
            </a:r>
            <a:r>
              <a:rPr lang="de-DE" sz="3200" dirty="0"/>
              <a:t>incomplete.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2CD70A3-373D-49B9-91DA-648A46F251B1}" type="slidenum">
              <a:rPr lang="en-US" sz="1400"/>
              <a:pPr algn="r" eaLnBrk="0" hangingPunct="0"/>
              <a:t>20</a:t>
            </a:fld>
            <a:endParaRPr lang="en-US" sz="1400"/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0" y="66675"/>
            <a:ext cx="8224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/>
              <a:t>Of course regional forums must also contain: Videoclips</a:t>
            </a:r>
            <a:endParaRPr lang="de-DE"/>
          </a:p>
        </p:txBody>
      </p:sp>
      <p:pic>
        <p:nvPicPr>
          <p:cNvPr id="312324" name="Picture 4" descr="O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8"/>
            <a:ext cx="3790950" cy="3000375"/>
          </a:xfrm>
          <a:prstGeom prst="rect">
            <a:avLst/>
          </a:prstGeom>
          <a:noFill/>
        </p:spPr>
      </p:pic>
      <p:pic>
        <p:nvPicPr>
          <p:cNvPr id="312325" name="Picture 5" descr="O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3525" y="585788"/>
            <a:ext cx="3800475" cy="3000375"/>
          </a:xfrm>
          <a:prstGeom prst="rect">
            <a:avLst/>
          </a:prstGeom>
          <a:noFill/>
        </p:spPr>
      </p:pic>
      <p:pic>
        <p:nvPicPr>
          <p:cNvPr id="312326" name="Picture 6" descr="VO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0038"/>
            <a:ext cx="3151188" cy="2114550"/>
          </a:xfrm>
          <a:prstGeom prst="rect">
            <a:avLst/>
          </a:prstGeom>
          <a:noFill/>
        </p:spPr>
      </p:pic>
      <p:pic>
        <p:nvPicPr>
          <p:cNvPr id="312327" name="Picture 7" descr="VO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2300" y="4167188"/>
            <a:ext cx="3014663" cy="2085975"/>
          </a:xfrm>
          <a:prstGeom prst="rect">
            <a:avLst/>
          </a:prstGeom>
          <a:noFill/>
        </p:spPr>
      </p:pic>
      <p:pic>
        <p:nvPicPr>
          <p:cNvPr id="312328" name="Picture 8" descr="VO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9350" y="4186238"/>
            <a:ext cx="2914650" cy="2057400"/>
          </a:xfrm>
          <a:prstGeom prst="rect">
            <a:avLst/>
          </a:prstGeom>
          <a:noFill/>
        </p:spPr>
      </p:pic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0" y="6280150"/>
            <a:ext cx="9093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(Examples taken from </a:t>
            </a:r>
            <a:r>
              <a:rPr lang="de-DE" dirty="0" smtClean="0"/>
              <a:t>the regional </a:t>
            </a:r>
            <a:r>
              <a:rPr lang="de-DE" dirty="0"/>
              <a:t>server called </a:t>
            </a:r>
            <a:r>
              <a:rPr lang="de-DE" dirty="0" smtClean="0"/>
              <a:t>www.austria-forum.org</a:t>
            </a:r>
            <a:r>
              <a:rPr lang="de-DE" dirty="0"/>
              <a:t>)</a:t>
            </a:r>
          </a:p>
        </p:txBody>
      </p:sp>
      <p:sp>
        <p:nvSpPr>
          <p:cNvPr id="312330" name="Text Box 10"/>
          <p:cNvSpPr txBox="1">
            <a:spLocks noChangeArrowheads="1"/>
          </p:cNvSpPr>
          <p:nvPr/>
        </p:nvSpPr>
        <p:spPr bwMode="auto">
          <a:xfrm>
            <a:off x="3870325" y="698500"/>
            <a:ext cx="1284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Farmer‘s</a:t>
            </a:r>
            <a:br>
              <a:rPr lang="de-DE"/>
            </a:br>
            <a:r>
              <a:rPr lang="de-DE"/>
              <a:t>Market</a:t>
            </a:r>
          </a:p>
        </p:txBody>
      </p:sp>
      <p:sp>
        <p:nvSpPr>
          <p:cNvPr id="312331" name="Text Box 11"/>
          <p:cNvSpPr txBox="1">
            <a:spLocks noChangeArrowheads="1"/>
          </p:cNvSpPr>
          <p:nvPr/>
        </p:nvSpPr>
        <p:spPr bwMode="auto">
          <a:xfrm>
            <a:off x="3898900" y="2098675"/>
            <a:ext cx="1309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Famous </a:t>
            </a:r>
          </a:p>
          <a:p>
            <a:r>
              <a:rPr lang="de-DE"/>
              <a:t>person in</a:t>
            </a:r>
          </a:p>
          <a:p>
            <a:r>
              <a:rPr lang="de-DE"/>
              <a:t>1932</a:t>
            </a:r>
          </a:p>
        </p:txBody>
      </p:sp>
      <p:sp>
        <p:nvSpPr>
          <p:cNvPr id="312332" name="Text Box 12"/>
          <p:cNvSpPr txBox="1">
            <a:spLocks noChangeArrowheads="1"/>
          </p:cNvSpPr>
          <p:nvPr/>
        </p:nvSpPr>
        <p:spPr bwMode="auto">
          <a:xfrm>
            <a:off x="184150" y="3603625"/>
            <a:ext cx="785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Changing from horse-railway to motorized railway cars (1914)</a:t>
            </a:r>
          </a:p>
        </p:txBody>
      </p:sp>
      <p:sp>
        <p:nvSpPr>
          <p:cNvPr id="312333" name="Line 13"/>
          <p:cNvSpPr>
            <a:spLocks noChangeShapeType="1"/>
          </p:cNvSpPr>
          <p:nvPr/>
        </p:nvSpPr>
        <p:spPr bwMode="auto">
          <a:xfrm flipH="1">
            <a:off x="3933825" y="1571625"/>
            <a:ext cx="828675" cy="95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34" name="Line 14"/>
          <p:cNvSpPr>
            <a:spLocks noChangeShapeType="1"/>
          </p:cNvSpPr>
          <p:nvPr/>
        </p:nvSpPr>
        <p:spPr bwMode="auto">
          <a:xfrm flipV="1">
            <a:off x="4686300" y="2781300"/>
            <a:ext cx="819150" cy="2857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35" name="Line 15"/>
          <p:cNvSpPr>
            <a:spLocks noChangeShapeType="1"/>
          </p:cNvSpPr>
          <p:nvPr/>
        </p:nvSpPr>
        <p:spPr bwMode="auto">
          <a:xfrm>
            <a:off x="8067675" y="3905250"/>
            <a:ext cx="0" cy="6477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B9234C5-932D-4C9F-9EE8-4D5425F87AD8}" type="slidenum">
              <a:rPr lang="en-US" sz="1400"/>
              <a:pPr algn="r" eaLnBrk="0" hangingPunct="0"/>
              <a:t>21</a:t>
            </a:fld>
            <a:endParaRPr lang="en-US" sz="1400"/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180975" y="133350"/>
            <a:ext cx="83629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3200" dirty="0"/>
              <a:t>Of course regional forums must </a:t>
            </a:r>
            <a:r>
              <a:rPr lang="de-DE" sz="3200" dirty="0" smtClean="0"/>
              <a:t>also contain:</a:t>
            </a:r>
            <a:endParaRPr lang="de-DE" dirty="0"/>
          </a:p>
          <a:p>
            <a:r>
              <a:rPr lang="de-DE" sz="3200" dirty="0" smtClean="0"/>
              <a:t>Samples </a:t>
            </a:r>
            <a:r>
              <a:rPr lang="de-DE" sz="3200" dirty="0"/>
              <a:t>of music</a:t>
            </a:r>
          </a:p>
          <a:p>
            <a:endParaRPr lang="de-DE" dirty="0"/>
          </a:p>
        </p:txBody>
      </p:sp>
      <p:pic>
        <p:nvPicPr>
          <p:cNvPr id="314372" name="Picture 4" descr="Brue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2338" y="1581150"/>
            <a:ext cx="3190875" cy="952500"/>
          </a:xfrm>
          <a:prstGeom prst="rect">
            <a:avLst/>
          </a:prstGeom>
          <a:noFill/>
        </p:spPr>
      </p:pic>
      <p:pic>
        <p:nvPicPr>
          <p:cNvPr id="314373" name="Picture 5" descr="Musik Koll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" y="2728913"/>
            <a:ext cx="8705850" cy="1666875"/>
          </a:xfrm>
          <a:prstGeom prst="rect">
            <a:avLst/>
          </a:prstGeom>
          <a:noFill/>
        </p:spPr>
      </p:pic>
      <p:pic>
        <p:nvPicPr>
          <p:cNvPr id="314374" name="Picture 6" descr="Musik-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4695825"/>
            <a:ext cx="4981575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C0BE2519-A7A0-4BB3-ACBE-D0628CC49983}" type="slidenum">
              <a:rPr lang="en-US" sz="1400"/>
              <a:pPr algn="r" eaLnBrk="0" hangingPunct="0"/>
              <a:t>22</a:t>
            </a:fld>
            <a:endParaRPr lang="en-US" sz="1400"/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361950" y="209550"/>
            <a:ext cx="81232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3200" dirty="0"/>
              <a:t>Of course regional forums must also contain:</a:t>
            </a:r>
          </a:p>
          <a:p>
            <a:r>
              <a:rPr lang="de-DE" sz="3200" dirty="0" smtClean="0"/>
              <a:t>Zooming of pictures </a:t>
            </a:r>
            <a:endParaRPr lang="de-DE" sz="3200" dirty="0"/>
          </a:p>
        </p:txBody>
      </p:sp>
      <p:pic>
        <p:nvPicPr>
          <p:cNvPr id="316420" name="Picture 4" descr="Koenigsker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9975" y="930275"/>
            <a:ext cx="4314825" cy="570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86E0F39-72D0-422C-B2DE-894A0E5753B8}" type="slidenum">
              <a:rPr lang="en-US" sz="1400"/>
              <a:pPr algn="r" eaLnBrk="0" hangingPunct="0"/>
              <a:t>23</a:t>
            </a:fld>
            <a:endParaRPr lang="en-US" sz="1400"/>
          </a:p>
        </p:txBody>
      </p:sp>
      <p:pic>
        <p:nvPicPr>
          <p:cNvPr id="318467" name="Picture 3" descr="Koenigskerzenwes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888" y="-26988"/>
            <a:ext cx="9375776" cy="691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0FA56FD-8C87-4659-BB13-05F1D1614EF0}" type="slidenum">
              <a:rPr lang="en-US" sz="1400"/>
              <a:pPr algn="r" eaLnBrk="0" hangingPunct="0"/>
              <a:t>24</a:t>
            </a:fld>
            <a:endParaRPr lang="en-US" sz="1400"/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193675" y="447675"/>
            <a:ext cx="3544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/>
              <a:t>Fori in works (FP7):</a:t>
            </a:r>
            <a:endParaRPr lang="de-DE" sz="3200" dirty="0"/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857249" y="1495425"/>
            <a:ext cx="828675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de-DE" sz="2800" dirty="0" smtClean="0"/>
              <a:t>Europaea, fully operational!</a:t>
            </a:r>
          </a:p>
          <a:p>
            <a:r>
              <a:rPr lang="de-DE" sz="2800" dirty="0" smtClean="0"/>
              <a:t>(2) Germany</a:t>
            </a:r>
          </a:p>
          <a:p>
            <a:r>
              <a:rPr lang="de-DE" sz="2800" dirty="0" smtClean="0"/>
              <a:t>(3) Holland</a:t>
            </a:r>
          </a:p>
          <a:p>
            <a:r>
              <a:rPr lang="de-DE" sz="2800" dirty="0" smtClean="0"/>
              <a:t>(4) England</a:t>
            </a:r>
          </a:p>
          <a:p>
            <a:r>
              <a:rPr lang="de-DE" sz="2800" dirty="0" smtClean="0"/>
              <a:t>(5) Portugal</a:t>
            </a:r>
          </a:p>
          <a:p>
            <a:r>
              <a:rPr lang="de-DE" sz="2800" dirty="0" smtClean="0"/>
              <a:t>(6) Italy</a:t>
            </a:r>
          </a:p>
          <a:p>
            <a:r>
              <a:rPr lang="de-DE" sz="2800" dirty="0" smtClean="0"/>
              <a:t>(7) Spain</a:t>
            </a:r>
          </a:p>
          <a:p>
            <a:r>
              <a:rPr lang="de-DE" sz="2800" dirty="0" smtClean="0"/>
              <a:t>(8) Slovenia</a:t>
            </a:r>
          </a:p>
          <a:p>
            <a:r>
              <a:rPr lang="de-DE" sz="2800" dirty="0" smtClean="0"/>
              <a:t>(9) Serbia</a:t>
            </a:r>
          </a:p>
          <a:p>
            <a:r>
              <a:rPr lang="de-DE" sz="2800" dirty="0"/>
              <a:t>(</a:t>
            </a:r>
            <a:r>
              <a:rPr lang="de-DE" sz="2800" dirty="0" smtClean="0"/>
              <a:t>10) Montenegro, maybe?</a:t>
            </a:r>
            <a:endParaRPr lang="de-DE" sz="2800" dirty="0"/>
          </a:p>
        </p:txBody>
      </p:sp>
      <p:pic>
        <p:nvPicPr>
          <p:cNvPr id="337922" name="Picture 2" descr="D:\1nenad\serbi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5048250"/>
            <a:ext cx="554389" cy="368165"/>
          </a:xfrm>
          <a:prstGeom prst="rect">
            <a:avLst/>
          </a:prstGeom>
          <a:noFill/>
        </p:spPr>
      </p:pic>
      <p:pic>
        <p:nvPicPr>
          <p:cNvPr id="337923" name="Picture 3" descr="D:\1nenad\slovani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4593432"/>
            <a:ext cx="552449" cy="375747"/>
          </a:xfrm>
          <a:prstGeom prst="rect">
            <a:avLst/>
          </a:prstGeom>
          <a:noFill/>
        </p:spPr>
      </p:pic>
      <p:pic>
        <p:nvPicPr>
          <p:cNvPr id="337924" name="Picture 4" descr="D:\1nenad\spain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4" y="4155283"/>
            <a:ext cx="546331" cy="363559"/>
          </a:xfrm>
          <a:prstGeom prst="rect">
            <a:avLst/>
          </a:prstGeom>
          <a:noFill/>
        </p:spPr>
      </p:pic>
      <p:pic>
        <p:nvPicPr>
          <p:cNvPr id="337925" name="Picture 5" descr="D:\1nenad\montenegro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03" y="5460206"/>
            <a:ext cx="565386" cy="376238"/>
          </a:xfrm>
          <a:prstGeom prst="rect">
            <a:avLst/>
          </a:prstGeom>
          <a:noFill/>
        </p:spPr>
      </p:pic>
      <p:pic>
        <p:nvPicPr>
          <p:cNvPr id="337926" name="Picture 6" descr="D:\1nenad\italy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4" y="3731420"/>
            <a:ext cx="549669" cy="373856"/>
          </a:xfrm>
          <a:prstGeom prst="rect">
            <a:avLst/>
          </a:prstGeom>
          <a:noFill/>
        </p:spPr>
      </p:pic>
      <p:pic>
        <p:nvPicPr>
          <p:cNvPr id="337927" name="Picture 7" descr="D:\1nenad\england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569" y="2886075"/>
            <a:ext cx="543129" cy="381001"/>
          </a:xfrm>
          <a:prstGeom prst="rect">
            <a:avLst/>
          </a:prstGeom>
          <a:noFill/>
        </p:spPr>
      </p:pic>
      <p:pic>
        <p:nvPicPr>
          <p:cNvPr id="337928" name="Picture 8" descr="D:\1nenad\portugal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3675" y="3319464"/>
            <a:ext cx="547490" cy="364330"/>
          </a:xfrm>
          <a:prstGeom prst="rect">
            <a:avLst/>
          </a:prstGeom>
          <a:noFill/>
        </p:spPr>
      </p:pic>
      <p:pic>
        <p:nvPicPr>
          <p:cNvPr id="337929" name="Picture 9" descr="D:\1nenad\holland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6713" y="2465916"/>
            <a:ext cx="540544" cy="362993"/>
          </a:xfrm>
          <a:prstGeom prst="rect">
            <a:avLst/>
          </a:prstGeom>
          <a:noFill/>
        </p:spPr>
      </p:pic>
      <p:pic>
        <p:nvPicPr>
          <p:cNvPr id="337930" name="Picture 10" descr="D:\1nenad\eu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5" y="1619250"/>
            <a:ext cx="552450" cy="365592"/>
          </a:xfrm>
          <a:prstGeom prst="rect">
            <a:avLst/>
          </a:prstGeom>
          <a:noFill/>
        </p:spPr>
      </p:pic>
      <p:pic>
        <p:nvPicPr>
          <p:cNvPr id="337931" name="Picture 11" descr="D:\1nenad\germany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2737" y="2055017"/>
            <a:ext cx="539750" cy="321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H. Maurer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19A0DC-0497-46F5-BFCC-816A88C2727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35874" name="Picture 2" descr="D:\1nenad\serbiaForu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9575" y="752475"/>
            <a:ext cx="9971171" cy="55721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H. Maurer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19A0DC-0497-46F5-BFCC-816A88C2727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36898" name="Picture 2" descr="D:\1nenad\serbiaFor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0"/>
            <a:ext cx="769608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0FA56FD-8C87-4659-BB13-05F1D1614EF0}" type="slidenum">
              <a:rPr lang="en-US" sz="1400"/>
              <a:pPr algn="r" eaLnBrk="0" hangingPunct="0"/>
              <a:t>27</a:t>
            </a:fld>
            <a:endParaRPr lang="en-US" sz="1400"/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193675" y="285750"/>
            <a:ext cx="43893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/>
              <a:t>Axioms of Serbia Forum:</a:t>
            </a:r>
          </a:p>
          <a:p>
            <a:endParaRPr lang="de-DE" sz="3200" dirty="0"/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174913" y="1731529"/>
            <a:ext cx="872490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8000" dirty="0" smtClean="0"/>
              <a:t>Primary</a:t>
            </a:r>
          </a:p>
          <a:p>
            <a:endParaRPr lang="de-DE" sz="8000" dirty="0"/>
          </a:p>
          <a:p>
            <a:r>
              <a:rPr lang="de-DE" sz="8000" dirty="0" smtClean="0"/>
              <a:t>Secondary</a:t>
            </a:r>
            <a:endParaRPr lang="de-DE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0FA56FD-8C87-4659-BB13-05F1D1614EF0}" type="slidenum">
              <a:rPr lang="en-US" sz="1400"/>
              <a:pPr algn="r" eaLnBrk="0" hangingPunct="0"/>
              <a:t>28</a:t>
            </a:fld>
            <a:endParaRPr lang="en-US" sz="1400"/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193675" y="285750"/>
            <a:ext cx="79666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/>
              <a:t>Second</a:t>
            </a:r>
            <a:r>
              <a:rPr lang="de-DE" sz="3200" dirty="0" smtClean="0"/>
              <a:t>ary Axioms of Serbia Forum:</a:t>
            </a:r>
          </a:p>
          <a:p>
            <a:r>
              <a:rPr lang="de-DE" sz="3200" dirty="0" smtClean="0"/>
              <a:t>Temporary differences compared to Wikipedia!</a:t>
            </a:r>
          </a:p>
          <a:p>
            <a:r>
              <a:rPr lang="de-DE" sz="3200" dirty="0" smtClean="0"/>
              <a:t> </a:t>
            </a:r>
            <a:br>
              <a:rPr lang="de-DE" sz="3200" dirty="0" smtClean="0"/>
            </a:br>
            <a:r>
              <a:rPr lang="de-DE" sz="3200" dirty="0" smtClean="0"/>
              <a:t>May dissappear over time!</a:t>
            </a:r>
            <a:endParaRPr lang="de-DE" sz="3200" dirty="0"/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247649" y="1679575"/>
            <a:ext cx="872490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  <a:p>
            <a:r>
              <a:rPr lang="de-DE" sz="2800" dirty="0" smtClean="0"/>
              <a:t>(1) Semantic search </a:t>
            </a:r>
          </a:p>
          <a:p>
            <a:r>
              <a:rPr lang="de-DE" sz="2800" dirty="0" smtClean="0"/>
              <a:t>(2) Author visibility</a:t>
            </a:r>
          </a:p>
          <a:p>
            <a:r>
              <a:rPr lang="de-DE" sz="2800" dirty="0" smtClean="0"/>
              <a:t>(3) Evolution tracking</a:t>
            </a:r>
          </a:p>
          <a:p>
            <a:r>
              <a:rPr lang="de-DE" sz="2800" dirty="0" smtClean="0"/>
              <a:t>(4) Original commodities</a:t>
            </a:r>
          </a:p>
          <a:p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0FA56FD-8C87-4659-BB13-05F1D1614EF0}" type="slidenum">
              <a:rPr lang="en-US" sz="1400"/>
              <a:pPr algn="r" eaLnBrk="0" hangingPunct="0"/>
              <a:t>29</a:t>
            </a:fld>
            <a:endParaRPr lang="en-US" sz="1400"/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193675" y="0"/>
            <a:ext cx="786967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3200" dirty="0" smtClean="0"/>
              <a:t>Primary </a:t>
            </a:r>
            <a:r>
              <a:rPr lang="de-DE" sz="3200" dirty="0"/>
              <a:t>A</a:t>
            </a:r>
            <a:r>
              <a:rPr lang="de-DE" sz="3200" dirty="0" smtClean="0"/>
              <a:t>xioms of Serbia Forum: </a:t>
            </a:r>
            <a:br>
              <a:rPr lang="de-DE" sz="3200" dirty="0" smtClean="0"/>
            </a:br>
            <a:r>
              <a:rPr lang="de-DE" sz="3200" dirty="0" smtClean="0"/>
              <a:t>Essential differences compared to Wikipedia!</a:t>
            </a:r>
          </a:p>
          <a:p>
            <a:r>
              <a:rPr lang="de-DE" sz="3200" dirty="0" smtClean="0"/>
              <a:t>Will stay forever!</a:t>
            </a:r>
          </a:p>
          <a:p>
            <a:endParaRPr lang="de-DE" sz="3200" dirty="0" smtClean="0"/>
          </a:p>
          <a:p>
            <a:endParaRPr lang="de-DE" sz="3200" dirty="0"/>
          </a:p>
          <a:p>
            <a:endParaRPr lang="de-DE" sz="3200" dirty="0" smtClean="0"/>
          </a:p>
          <a:p>
            <a:endParaRPr lang="de-DE" sz="3200" dirty="0"/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1" y="1679575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 sz="2800" dirty="0" smtClean="0"/>
          </a:p>
          <a:p>
            <a:r>
              <a:rPr lang="de-DE" sz="2800" dirty="0" smtClean="0"/>
              <a:t>(1) National herritage owned by national institutions </a:t>
            </a:r>
            <a:br>
              <a:rPr lang="de-DE" sz="2800" dirty="0" smtClean="0"/>
            </a:br>
            <a:r>
              <a:rPr lang="de-DE" sz="2800" dirty="0" smtClean="0"/>
              <a:t>must be exposed by servers under control of these institutions</a:t>
            </a:r>
          </a:p>
          <a:p>
            <a:endParaRPr lang="de-DE" sz="2800" dirty="0" smtClean="0"/>
          </a:p>
          <a:p>
            <a:r>
              <a:rPr lang="de-DE" sz="2800" dirty="0" smtClean="0"/>
              <a:t>(2) National herritage falls into a number of different legal</a:t>
            </a:r>
          </a:p>
          <a:p>
            <a:r>
              <a:rPr lang="de-DE" sz="2800" dirty="0"/>
              <a:t>r</a:t>
            </a:r>
            <a:r>
              <a:rPr lang="de-DE" sz="2800" dirty="0" smtClean="0"/>
              <a:t>egulatories, not only CC</a:t>
            </a:r>
            <a:endParaRPr lang="de-DE" sz="2800" dirty="0" smtClean="0"/>
          </a:p>
          <a:p>
            <a:endParaRPr lang="de-DE" sz="2800" dirty="0" smtClean="0"/>
          </a:p>
          <a:p>
            <a:r>
              <a:rPr lang="de-DE" sz="2800" dirty="0" smtClean="0"/>
              <a:t>(3) Stress on quality, </a:t>
            </a:r>
          </a:p>
          <a:p>
            <a:r>
              <a:rPr lang="de-DE" sz="2800" dirty="0" smtClean="0"/>
              <a:t>not quantity</a:t>
            </a:r>
          </a:p>
          <a:p>
            <a:endParaRPr lang="de-DE" sz="2800" dirty="0" smtClean="0"/>
          </a:p>
          <a:p>
            <a:r>
              <a:rPr lang="de-DE" sz="2800" dirty="0" smtClean="0"/>
              <a:t>(4) Semantic culture oriented translation </a:t>
            </a:r>
            <a:br>
              <a:rPr lang="de-DE" sz="2800" dirty="0" smtClean="0"/>
            </a:br>
            <a:r>
              <a:rPr lang="de-DE" sz="2800" dirty="0" smtClean="0"/>
              <a:t>into a relatively high number of foreign languages</a:t>
            </a:r>
          </a:p>
          <a:p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40AB34E-A7BA-47D6-B320-7F5668EE13BC}" type="slidenum">
              <a:rPr lang="en-US" sz="1400"/>
              <a:pPr algn="r" eaLnBrk="0" hangingPunct="0"/>
              <a:t>3</a:t>
            </a:fld>
            <a:endParaRPr lang="en-US" sz="1400"/>
          </a:p>
        </p:txBody>
      </p:sp>
      <p:pic>
        <p:nvPicPr>
          <p:cNvPr id="138243" name="Picture 3" descr="Lond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05450"/>
          </a:xfrm>
          <a:prstGeom prst="rect">
            <a:avLst/>
          </a:prstGeom>
          <a:noFill/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0" y="5540375"/>
            <a:ext cx="8975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The majority of topics on the Serbian Wikipedia does not deal with Serbia (like the above) and is incomplete (links missing) as the red entries show.</a:t>
            </a:r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 flipH="1" flipV="1">
            <a:off x="6200775" y="3914775"/>
            <a:ext cx="1590675" cy="2228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6" name="Line 6"/>
          <p:cNvSpPr>
            <a:spLocks noChangeShapeType="1"/>
          </p:cNvSpPr>
          <p:nvPr/>
        </p:nvSpPr>
        <p:spPr bwMode="auto">
          <a:xfrm flipH="1" flipV="1">
            <a:off x="1933575" y="3990975"/>
            <a:ext cx="5848350" cy="2143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7" name="Line 7"/>
          <p:cNvSpPr>
            <a:spLocks noChangeShapeType="1"/>
          </p:cNvSpPr>
          <p:nvPr/>
        </p:nvSpPr>
        <p:spPr bwMode="auto">
          <a:xfrm flipH="1" flipV="1">
            <a:off x="4743450" y="4495800"/>
            <a:ext cx="3038475" cy="1647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 flipH="1" flipV="1">
            <a:off x="5810250" y="4486275"/>
            <a:ext cx="198120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0FA56FD-8C87-4659-BB13-05F1D1614EF0}" type="slidenum">
              <a:rPr lang="en-US" sz="1400"/>
              <a:pPr algn="r" eaLnBrk="0" hangingPunct="0"/>
              <a:t>30</a:t>
            </a:fld>
            <a:endParaRPr lang="en-US" sz="1400"/>
          </a:p>
        </p:txBody>
      </p:sp>
      <p:pic>
        <p:nvPicPr>
          <p:cNvPr id="331778" name="Picture 2" descr="D:\1nenad\IMG0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H. Maurer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19A0DC-0497-46F5-BFCC-816A88C2727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32802" name="Picture 2" descr="D:\1nenad\IMG00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H. Maurer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19A0DC-0497-46F5-BFCC-816A88C2727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33826" name="Picture 2" descr="D:\1nenad\MountLukavicaHighlights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H. Maurer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19A0DC-0497-46F5-BFCC-816A88C2727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34850" name="Picture 2" descr="D:\1nenad\IMG_339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01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238875"/>
            <a:ext cx="1919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/>
              <a:t>vm@etf.rs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-266700"/>
            <a:ext cx="3603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Q&amp;A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99339C7-B34B-45B4-A731-383986B3F858}" type="slidenum">
              <a:rPr lang="en-US" sz="1400"/>
              <a:pPr algn="r" eaLnBrk="0" hangingPunct="0"/>
              <a:t>4</a:t>
            </a:fld>
            <a:endParaRPr lang="en-US" sz="1400"/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212725" y="133350"/>
            <a:ext cx="7375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/>
              <a:t>Forum: Important </a:t>
            </a:r>
            <a:r>
              <a:rPr lang="de-DE" sz="3200" dirty="0"/>
              <a:t>points </a:t>
            </a:r>
            <a:r>
              <a:rPr lang="de-DE" sz="3200" dirty="0" smtClean="0"/>
              <a:t>of regional </a:t>
            </a:r>
            <a:r>
              <a:rPr lang="de-DE" sz="3200" dirty="0"/>
              <a:t>servers</a:t>
            </a:r>
          </a:p>
        </p:txBody>
      </p: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239713" y="2898775"/>
            <a:ext cx="319029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FFA7"/>
                </a:solidFill>
              </a:rPr>
              <a:t>General Encyclopedia</a:t>
            </a:r>
          </a:p>
          <a:p>
            <a:r>
              <a:rPr lang="de-DE" dirty="0">
                <a:solidFill>
                  <a:srgbClr val="FFFFA7"/>
                </a:solidFill>
              </a:rPr>
              <a:t>Cities and villages</a:t>
            </a:r>
          </a:p>
          <a:p>
            <a:r>
              <a:rPr lang="de-DE" dirty="0">
                <a:solidFill>
                  <a:srgbClr val="FFFFA7"/>
                </a:solidFill>
              </a:rPr>
              <a:t>Geographical features</a:t>
            </a:r>
          </a:p>
          <a:p>
            <a:r>
              <a:rPr lang="de-DE" dirty="0">
                <a:solidFill>
                  <a:srgbClr val="FFFFA7"/>
                </a:solidFill>
              </a:rPr>
              <a:t>Flowers of </a:t>
            </a:r>
            <a:r>
              <a:rPr lang="de-DE" dirty="0" smtClean="0">
                <a:solidFill>
                  <a:srgbClr val="FFFFA7"/>
                </a:solidFill>
              </a:rPr>
              <a:t>Montenegro</a:t>
            </a:r>
            <a:endParaRPr lang="de-DE" dirty="0">
              <a:solidFill>
                <a:srgbClr val="FFFFA7"/>
              </a:solidFill>
            </a:endParaRPr>
          </a:p>
          <a:p>
            <a:r>
              <a:rPr lang="de-DE" dirty="0">
                <a:solidFill>
                  <a:srgbClr val="FFFFA7"/>
                </a:solidFill>
              </a:rPr>
              <a:t>Animals of </a:t>
            </a:r>
            <a:r>
              <a:rPr lang="de-DE" dirty="0" smtClean="0">
                <a:solidFill>
                  <a:srgbClr val="FFFFA7"/>
                </a:solidFill>
              </a:rPr>
              <a:t>Montenegro</a:t>
            </a:r>
            <a:endParaRPr lang="de-DE" dirty="0">
              <a:solidFill>
                <a:srgbClr val="FFFFA7"/>
              </a:solidFill>
            </a:endParaRPr>
          </a:p>
          <a:p>
            <a:r>
              <a:rPr lang="de-DE" dirty="0">
                <a:solidFill>
                  <a:srgbClr val="FFFFA7"/>
                </a:solidFill>
              </a:rPr>
              <a:t>Famous Persons</a:t>
            </a:r>
          </a:p>
          <a:p>
            <a:r>
              <a:rPr lang="de-DE" dirty="0">
                <a:solidFill>
                  <a:srgbClr val="FFFFA7"/>
                </a:solidFill>
              </a:rPr>
              <a:t>Important Historic Facts</a:t>
            </a:r>
          </a:p>
          <a:p>
            <a:r>
              <a:rPr lang="de-DE" dirty="0">
                <a:solidFill>
                  <a:srgbClr val="FFFFA7"/>
                </a:solidFill>
              </a:rPr>
              <a:t>.</a:t>
            </a:r>
          </a:p>
          <a:p>
            <a:r>
              <a:rPr lang="de-DE" dirty="0">
                <a:solidFill>
                  <a:srgbClr val="FFFFA7"/>
                </a:solidFill>
              </a:rPr>
              <a:t>.</a:t>
            </a:r>
          </a:p>
          <a:p>
            <a:r>
              <a:rPr lang="de-DE" dirty="0">
                <a:solidFill>
                  <a:srgbClr val="FFFFA7"/>
                </a:solidFill>
              </a:rPr>
              <a:t>.</a:t>
            </a:r>
          </a:p>
        </p:txBody>
      </p:sp>
      <p:sp>
        <p:nvSpPr>
          <p:cNvPr id="235529" name="Text Box 9"/>
          <p:cNvSpPr txBox="1">
            <a:spLocks noChangeArrowheads="1"/>
          </p:cNvSpPr>
          <p:nvPr/>
        </p:nvSpPr>
        <p:spPr bwMode="auto">
          <a:xfrm>
            <a:off x="241300" y="1231900"/>
            <a:ext cx="91791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85800" indent="-685800"/>
            <a:r>
              <a:rPr lang="en-US" dirty="0"/>
              <a:t>(1) Information: Not </a:t>
            </a:r>
            <a:r>
              <a:rPr lang="en-US" dirty="0" smtClean="0"/>
              <a:t>a single </a:t>
            </a:r>
            <a:r>
              <a:rPr lang="en-US" dirty="0"/>
              <a:t>linearly ordered lexicographical collection, </a:t>
            </a:r>
          </a:p>
          <a:p>
            <a:pPr marL="685800" indent="-685800"/>
            <a:r>
              <a:rPr lang="en-US" dirty="0"/>
              <a:t>but structured into various collections. </a:t>
            </a:r>
          </a:p>
          <a:p>
            <a:pPr marL="685800" indent="-685800"/>
            <a:r>
              <a:rPr lang="en-US" dirty="0" smtClean="0"/>
              <a:t>Searching </a:t>
            </a:r>
            <a:r>
              <a:rPr lang="en-US" dirty="0"/>
              <a:t>can be restricted to </a:t>
            </a:r>
            <a:r>
              <a:rPr lang="en-US" dirty="0" smtClean="0"/>
              <a:t>one </a:t>
            </a:r>
            <a:r>
              <a:rPr lang="en-US" dirty="0"/>
              <a:t>of the categories </a:t>
            </a:r>
            <a:endParaRPr lang="en-US" dirty="0" smtClean="0"/>
          </a:p>
          <a:p>
            <a:pPr marL="685800" indent="-685800"/>
            <a:r>
              <a:rPr lang="en-US" dirty="0" smtClean="0"/>
              <a:t>(</a:t>
            </a:r>
            <a:r>
              <a:rPr lang="en-US" dirty="0"/>
              <a:t>essential for full-text search). </a:t>
            </a:r>
            <a:endParaRPr lang="de-DE" dirty="0"/>
          </a:p>
        </p:txBody>
      </p:sp>
      <p:pic>
        <p:nvPicPr>
          <p:cNvPr id="235530" name="Picture 10" descr="Search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350" y="2957513"/>
            <a:ext cx="2473325" cy="1295400"/>
          </a:xfrm>
          <a:prstGeom prst="rect">
            <a:avLst/>
          </a:prstGeom>
          <a:noFill/>
        </p:spPr>
      </p:pic>
      <p:pic>
        <p:nvPicPr>
          <p:cNvPr id="235531" name="Picture 11" descr="Tag-clo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525" y="2881313"/>
            <a:ext cx="1981200" cy="3305175"/>
          </a:xfrm>
          <a:prstGeom prst="rect">
            <a:avLst/>
          </a:prstGeom>
          <a:noFill/>
        </p:spPr>
      </p:pic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3784600" y="4765675"/>
            <a:ext cx="2122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Various options</a:t>
            </a:r>
          </a:p>
          <a:p>
            <a:r>
              <a:rPr lang="de-DE"/>
              <a:t>for searching</a:t>
            </a:r>
          </a:p>
        </p:txBody>
      </p:sp>
      <p:sp>
        <p:nvSpPr>
          <p:cNvPr id="235533" name="Line 13"/>
          <p:cNvSpPr>
            <a:spLocks noChangeShapeType="1"/>
          </p:cNvSpPr>
          <p:nvPr/>
        </p:nvSpPr>
        <p:spPr bwMode="auto">
          <a:xfrm flipH="1" flipV="1">
            <a:off x="4600575" y="4419600"/>
            <a:ext cx="9525" cy="3524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2" grpId="0"/>
      <p:bldP spid="2355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0926689-981E-4167-97A8-50FA5B41E252}" type="slidenum">
              <a:rPr lang="en-US" sz="1400"/>
              <a:pPr algn="r" eaLnBrk="0" hangingPunct="0"/>
              <a:t>5</a:t>
            </a:fld>
            <a:endParaRPr lang="en-US" sz="1400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193675" y="285750"/>
            <a:ext cx="7375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/>
              <a:t>Forum: I</a:t>
            </a:r>
            <a:r>
              <a:rPr lang="de-DE" sz="3200" dirty="0" smtClean="0"/>
              <a:t>mportant </a:t>
            </a:r>
            <a:r>
              <a:rPr lang="de-DE" sz="3200" dirty="0"/>
              <a:t>points </a:t>
            </a:r>
            <a:r>
              <a:rPr lang="de-DE" sz="3200" dirty="0" smtClean="0"/>
              <a:t>of regional </a:t>
            </a:r>
            <a:r>
              <a:rPr lang="de-DE" sz="3200" dirty="0"/>
              <a:t>servers</a:t>
            </a:r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257175" y="1333500"/>
            <a:ext cx="8886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(2)  Information should be integrated </a:t>
            </a:r>
          </a:p>
          <a:p>
            <a:r>
              <a:rPr lang="en-US" sz="2800" dirty="0"/>
              <a:t>(= pulled together from various sources semi-automatically)</a:t>
            </a:r>
            <a:endParaRPr lang="de-DE" sz="2800" dirty="0"/>
          </a:p>
        </p:txBody>
      </p:sp>
      <p:sp>
        <p:nvSpPr>
          <p:cNvPr id="291848" name="Text Box 8"/>
          <p:cNvSpPr txBox="1">
            <a:spLocks noChangeArrowheads="1"/>
          </p:cNvSpPr>
          <p:nvPr/>
        </p:nvSpPr>
        <p:spPr bwMode="auto">
          <a:xfrm>
            <a:off x="279400" y="3009900"/>
            <a:ext cx="870743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 dirty="0"/>
              <a:t>Examples:</a:t>
            </a:r>
          </a:p>
          <a:p>
            <a:endParaRPr lang="de-DE" dirty="0"/>
          </a:p>
          <a:p>
            <a:r>
              <a:rPr lang="de-DE" sz="2800" dirty="0"/>
              <a:t>Picture databases (how to merge two data-bases of pictures)</a:t>
            </a:r>
          </a:p>
          <a:p>
            <a:r>
              <a:rPr lang="de-DE" sz="2800" dirty="0"/>
              <a:t>CVs (how to merge two different CVs of same person)</a:t>
            </a:r>
          </a:p>
          <a:p>
            <a:r>
              <a:rPr lang="de-DE" sz="2800" dirty="0"/>
              <a:t>Linking of data (accross time and region)</a:t>
            </a:r>
          </a:p>
        </p:txBody>
      </p: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279400" y="5462588"/>
            <a:ext cx="75360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FFA7"/>
                </a:solidFill>
              </a:rPr>
              <a:t>In </a:t>
            </a:r>
            <a:r>
              <a:rPr lang="de-DE" sz="2800" dirty="0" smtClean="0">
                <a:solidFill>
                  <a:srgbClr val="FFFFA7"/>
                </a:solidFill>
              </a:rPr>
              <a:t>general, </a:t>
            </a:r>
            <a:r>
              <a:rPr lang="de-DE" sz="2800" dirty="0">
                <a:solidFill>
                  <a:srgbClr val="FFFFA7"/>
                </a:solidFill>
              </a:rPr>
              <a:t>a very important but very complex task </a:t>
            </a:r>
          </a:p>
          <a:p>
            <a:r>
              <a:rPr lang="de-DE" sz="2800" dirty="0">
                <a:solidFill>
                  <a:srgbClr val="FFFFA7"/>
                </a:solidFill>
              </a:rPr>
              <a:t>(many Ph.D. </a:t>
            </a:r>
            <a:r>
              <a:rPr lang="de-DE" sz="2800" dirty="0" smtClean="0">
                <a:solidFill>
                  <a:srgbClr val="FFFFA7"/>
                </a:solidFill>
              </a:rPr>
              <a:t>theses </a:t>
            </a:r>
            <a:r>
              <a:rPr lang="de-DE" sz="2800" dirty="0">
                <a:solidFill>
                  <a:srgbClr val="FFFFA7"/>
                </a:solidFill>
              </a:rPr>
              <a:t>just in this area!)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0FA56FD-8C87-4659-BB13-05F1D1614EF0}" type="slidenum">
              <a:rPr lang="en-US" sz="1400"/>
              <a:pPr algn="r" eaLnBrk="0" hangingPunct="0"/>
              <a:t>6</a:t>
            </a:fld>
            <a:endParaRPr lang="en-US" sz="1400"/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193675" y="285750"/>
            <a:ext cx="7375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dirty="0" smtClean="0"/>
              <a:t>Forum: I</a:t>
            </a:r>
            <a:r>
              <a:rPr lang="de-DE" sz="3200" dirty="0" smtClean="0"/>
              <a:t>mportant </a:t>
            </a:r>
            <a:r>
              <a:rPr lang="de-DE" sz="3200" dirty="0"/>
              <a:t>points </a:t>
            </a:r>
            <a:r>
              <a:rPr lang="de-DE" sz="3200" dirty="0" smtClean="0"/>
              <a:t>of regional </a:t>
            </a:r>
            <a:r>
              <a:rPr lang="de-DE" sz="3200" dirty="0"/>
              <a:t>servers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247649" y="1679575"/>
            <a:ext cx="872490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800" dirty="0"/>
              <a:t>(3)</a:t>
            </a:r>
            <a:r>
              <a:rPr lang="de-DE" dirty="0"/>
              <a:t>  </a:t>
            </a:r>
            <a:r>
              <a:rPr lang="de-DE" sz="2800" dirty="0"/>
              <a:t>Information must be searchable by </a:t>
            </a:r>
            <a:r>
              <a:rPr lang="de-DE" sz="2800" dirty="0" smtClean="0"/>
              <a:t>metadata. 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Next page shows: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We </a:t>
            </a:r>
            <a:r>
              <a:rPr lang="de-DE" sz="2800" dirty="0"/>
              <a:t>are searching for someone 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whose </a:t>
            </a:r>
            <a:r>
              <a:rPr lang="de-DE" sz="2800" dirty="0"/>
              <a:t>name we don‘t know,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but </a:t>
            </a:r>
            <a:r>
              <a:rPr lang="de-DE" sz="2800" dirty="0"/>
              <a:t>we know he was  born in </a:t>
            </a:r>
            <a:r>
              <a:rPr lang="de-DE" sz="2800" dirty="0" smtClean="0"/>
              <a:t>Vienna </a:t>
            </a:r>
            <a:r>
              <a:rPr lang="de-DE" sz="2800" dirty="0"/>
              <a:t>(Wien),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was </a:t>
            </a:r>
            <a:r>
              <a:rPr lang="de-DE" sz="2800" dirty="0"/>
              <a:t>working in physics (Physik) and  died in Italy (Italien).</a:t>
            </a:r>
          </a:p>
          <a:p>
            <a:endParaRPr lang="de-DE" sz="2800" dirty="0"/>
          </a:p>
          <a:p>
            <a:r>
              <a:rPr lang="de-DE" sz="2800" dirty="0"/>
              <a:t>The one person fitting the </a:t>
            </a:r>
            <a:r>
              <a:rPr lang="de-DE" sz="2800" dirty="0" smtClean="0"/>
              <a:t>description, Ludwig </a:t>
            </a:r>
            <a:r>
              <a:rPr lang="de-DE" sz="2800" dirty="0"/>
              <a:t>Boltzmann, is indeed found.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512AF7E-19A5-4199-A574-5EFFA998D261}" type="slidenum">
              <a:rPr lang="en-US" sz="1400"/>
              <a:pPr algn="r" eaLnBrk="0" hangingPunct="0"/>
              <a:t>7</a:t>
            </a:fld>
            <a:endParaRPr lang="en-US" sz="1400"/>
          </a:p>
        </p:txBody>
      </p:sp>
      <p:pic>
        <p:nvPicPr>
          <p:cNvPr id="240643" name="Picture 3" descr="Boltzmann-Such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30463"/>
          </a:xfrm>
          <a:prstGeom prst="rect">
            <a:avLst/>
          </a:prstGeom>
          <a:noFill/>
        </p:spPr>
      </p:pic>
      <p:pic>
        <p:nvPicPr>
          <p:cNvPr id="240644" name="Picture 4" descr="Boltzmann-Suche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43175"/>
            <a:ext cx="9144000" cy="1066800"/>
          </a:xfrm>
          <a:prstGeom prst="rect">
            <a:avLst/>
          </a:prstGeom>
          <a:noFill/>
        </p:spPr>
      </p:pic>
      <p:pic>
        <p:nvPicPr>
          <p:cNvPr id="240645" name="Picture 5" descr="Boltzmann-Beitr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62375"/>
            <a:ext cx="534670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868A228A-0AED-4F0B-867B-AD06873A86D4}" type="slidenum">
              <a:rPr lang="en-US" sz="1400"/>
              <a:pPr algn="r" eaLnBrk="0" hangingPunct="0"/>
              <a:t>8</a:t>
            </a:fld>
            <a:endParaRPr lang="en-US" sz="1400"/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222250" y="123825"/>
            <a:ext cx="8921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dirty="0"/>
              <a:t>(4) There is often no absolute truth.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Hence, </a:t>
            </a:r>
            <a:r>
              <a:rPr lang="de-DE" dirty="0"/>
              <a:t>many topics deserve presentations from various points of </a:t>
            </a:r>
            <a:r>
              <a:rPr lang="de-DE" dirty="0" smtClean="0"/>
              <a:t>view.</a:t>
            </a:r>
            <a:endParaRPr lang="de-DE" dirty="0"/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193675" y="974725"/>
            <a:ext cx="85518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/>
              <a:t>(5) </a:t>
            </a:r>
            <a:r>
              <a:rPr lang="de-DE" dirty="0" smtClean="0"/>
              <a:t>The </a:t>
            </a:r>
            <a:r>
              <a:rPr lang="de-DE" dirty="0"/>
              <a:t>source </a:t>
            </a:r>
            <a:r>
              <a:rPr lang="de-DE" dirty="0" smtClean="0"/>
              <a:t>of the text must be </a:t>
            </a:r>
            <a:r>
              <a:rPr lang="de-DE" dirty="0"/>
              <a:t>always known: </a:t>
            </a:r>
            <a:endParaRPr lang="de-DE" dirty="0" smtClean="0"/>
          </a:p>
          <a:p>
            <a:r>
              <a:rPr lang="de-DE" dirty="0"/>
              <a:t>E</a:t>
            </a:r>
            <a:r>
              <a:rPr lang="de-DE" dirty="0" smtClean="0"/>
              <a:t>ither the name </a:t>
            </a:r>
            <a:r>
              <a:rPr lang="de-DE" dirty="0"/>
              <a:t>of </a:t>
            </a:r>
            <a:r>
              <a:rPr lang="de-DE" dirty="0" smtClean="0"/>
              <a:t>the author </a:t>
            </a:r>
            <a:r>
              <a:rPr lang="de-DE" dirty="0"/>
              <a:t>including CV,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or </a:t>
            </a:r>
            <a:r>
              <a:rPr lang="de-DE" dirty="0"/>
              <a:t>the </a:t>
            </a:r>
            <a:r>
              <a:rPr lang="de-DE" dirty="0" smtClean="0"/>
              <a:t>book/archive </a:t>
            </a:r>
            <a:r>
              <a:rPr lang="de-DE" dirty="0"/>
              <a:t>it comes from! Example</a:t>
            </a:r>
            <a:r>
              <a:rPr lang="de-DE" dirty="0" smtClean="0"/>
              <a:t>:</a:t>
            </a:r>
          </a:p>
          <a:p>
            <a:r>
              <a:rPr lang="de-DE" dirty="0" smtClean="0"/>
              <a:t>Reading about </a:t>
            </a:r>
            <a:r>
              <a:rPr lang="de-DE" dirty="0"/>
              <a:t>„Austria Brunnen“ one </a:t>
            </a:r>
            <a:r>
              <a:rPr lang="de-DE" dirty="0" smtClean="0"/>
              <a:t>gets the author at </a:t>
            </a:r>
            <a:r>
              <a:rPr lang="de-DE" dirty="0"/>
              <a:t>one click.</a:t>
            </a:r>
          </a:p>
        </p:txBody>
      </p:sp>
      <p:pic>
        <p:nvPicPr>
          <p:cNvPr id="239623" name="Picture 7" descr="Austria-Brunn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2536825"/>
            <a:ext cx="7670800" cy="3121025"/>
          </a:xfrm>
          <a:prstGeom prst="rect">
            <a:avLst/>
          </a:prstGeom>
          <a:noFill/>
        </p:spPr>
      </p:pic>
      <p:pic>
        <p:nvPicPr>
          <p:cNvPr id="239624" name="Picture 8" descr="Di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38" y="4773613"/>
            <a:ext cx="7669212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268633B-00D1-4ADC-9628-18762608B0A1}" type="slidenum">
              <a:rPr lang="en-US" sz="1400"/>
              <a:pPr algn="r" eaLnBrk="0" hangingPunct="0"/>
              <a:t>9</a:t>
            </a:fld>
            <a:endParaRPr lang="en-US" sz="1400"/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309563" y="723901"/>
            <a:ext cx="856138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800" dirty="0" smtClean="0"/>
              <a:t>(6) </a:t>
            </a:r>
            <a:r>
              <a:rPr lang="de-DE" sz="2800" dirty="0"/>
              <a:t>Updating is dangerous: </a:t>
            </a:r>
            <a:endParaRPr lang="de-DE" sz="2800" dirty="0" smtClean="0"/>
          </a:p>
          <a:p>
            <a:r>
              <a:rPr lang="de-DE" sz="2800" dirty="0"/>
              <a:t>I</a:t>
            </a:r>
            <a:r>
              <a:rPr lang="de-DE" sz="2800" dirty="0" smtClean="0"/>
              <a:t>t </a:t>
            </a:r>
            <a:r>
              <a:rPr lang="de-DE" sz="2800" dirty="0"/>
              <a:t>destroys previous information and hence history. </a:t>
            </a:r>
            <a:endParaRPr lang="de-DE" sz="2800" dirty="0" smtClean="0"/>
          </a:p>
          <a:p>
            <a:endParaRPr lang="de-DE" sz="2800" dirty="0"/>
          </a:p>
          <a:p>
            <a:r>
              <a:rPr lang="de-DE" sz="2800" dirty="0" smtClean="0"/>
              <a:t>When, </a:t>
            </a:r>
            <a:r>
              <a:rPr lang="de-DE" sz="2800" dirty="0"/>
              <a:t>e.g. an old building is „updated“ (renovated)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one </a:t>
            </a:r>
            <a:r>
              <a:rPr lang="de-DE" sz="2800" dirty="0"/>
              <a:t>cannot experience what it was like earlier. </a:t>
            </a:r>
            <a:endParaRPr lang="de-DE" sz="2800" dirty="0" smtClean="0"/>
          </a:p>
          <a:p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The </a:t>
            </a:r>
            <a:r>
              <a:rPr lang="de-DE" sz="2800" dirty="0"/>
              <a:t>same is true of information: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We </a:t>
            </a:r>
            <a:r>
              <a:rPr lang="de-DE" sz="2800" dirty="0"/>
              <a:t>believe in preservation of information,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allowing </a:t>
            </a:r>
            <a:r>
              <a:rPr lang="de-DE" sz="2800" dirty="0"/>
              <a:t>„time-travel“ by reading about e.g. </a:t>
            </a:r>
            <a:r>
              <a:rPr lang="de-DE" sz="2800" dirty="0" smtClean="0"/>
              <a:t>Podgorica </a:t>
            </a:r>
            <a:br>
              <a:rPr lang="de-DE" sz="2800" dirty="0" smtClean="0"/>
            </a:br>
            <a:r>
              <a:rPr lang="de-DE" sz="2800" dirty="0" smtClean="0"/>
              <a:t>at </a:t>
            </a:r>
            <a:r>
              <a:rPr lang="de-DE" sz="2800" dirty="0"/>
              <a:t>various points in </a:t>
            </a:r>
            <a:r>
              <a:rPr lang="de-DE" sz="2800" dirty="0" smtClean="0"/>
              <a:t>time.</a:t>
            </a:r>
          </a:p>
          <a:p>
            <a:endParaRPr lang="de-DE" sz="2800" dirty="0" smtClean="0"/>
          </a:p>
          <a:p>
            <a:r>
              <a:rPr lang="de-DE" sz="2800" dirty="0"/>
              <a:t>T</a:t>
            </a:r>
            <a:r>
              <a:rPr lang="de-DE" sz="2800" dirty="0" smtClean="0"/>
              <a:t>he </a:t>
            </a:r>
            <a:r>
              <a:rPr lang="de-DE" sz="2800" dirty="0"/>
              <a:t>next </a:t>
            </a:r>
            <a:r>
              <a:rPr lang="de-DE" sz="2800" dirty="0" smtClean="0"/>
              <a:t>page contains VREMEPLOV </a:t>
            </a:r>
          </a:p>
          <a:p>
            <a:r>
              <a:rPr lang="de-DE" sz="2800" dirty="0" smtClean="0"/>
              <a:t>of </a:t>
            </a:r>
            <a:r>
              <a:rPr lang="de-DE" sz="2800" dirty="0"/>
              <a:t>the main </a:t>
            </a:r>
            <a:r>
              <a:rPr lang="de-DE" sz="2800" dirty="0" smtClean="0"/>
              <a:t>theater in Vienna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1" grpId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46903E"/>
        </a:dk1>
        <a:lt1>
          <a:srgbClr val="FFFFFF"/>
        </a:lt1>
        <a:dk2>
          <a:srgbClr val="000000"/>
        </a:dk2>
        <a:lt2>
          <a:srgbClr val="808080"/>
        </a:lt2>
        <a:accent1>
          <a:srgbClr val="329E68"/>
        </a:accent1>
        <a:accent2>
          <a:srgbClr val="3333CC"/>
        </a:accent2>
        <a:accent3>
          <a:srgbClr val="FFFFFF"/>
        </a:accent3>
        <a:accent4>
          <a:srgbClr val="3A7A34"/>
        </a:accent4>
        <a:accent5>
          <a:srgbClr val="ADCCB9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140</TotalTime>
  <Words>688</Words>
  <Application>Microsoft Office PowerPoint</Application>
  <PresentationFormat>On-screen Show (4:3)</PresentationFormat>
  <Paragraphs>180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Times New Roman</vt:lpstr>
      <vt:lpstr>Arial</vt:lpstr>
      <vt:lpstr>Leere Präsentation</vt:lpstr>
      <vt:lpstr>Why Wikipedia is Not Enough?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IICM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Multimedia as Tools for Eudcational Purposes</dc:title>
  <dc:creator>Lampl</dc:creator>
  <cp:lastModifiedBy>predavac</cp:lastModifiedBy>
  <cp:revision>619</cp:revision>
  <cp:lastPrinted>2000-11-17T11:29:49Z</cp:lastPrinted>
  <dcterms:created xsi:type="dcterms:W3CDTF">2000-07-19T12:38:10Z</dcterms:created>
  <dcterms:modified xsi:type="dcterms:W3CDTF">2012-04-05T12:37:00Z</dcterms:modified>
</cp:coreProperties>
</file>