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7"/>
  </p:notesMasterIdLst>
  <p:handoutMasterIdLst>
    <p:handoutMasterId r:id="rId68"/>
  </p:handoutMasterIdLst>
  <p:sldIdLst>
    <p:sldId id="256" r:id="rId2"/>
    <p:sldId id="319" r:id="rId3"/>
    <p:sldId id="299" r:id="rId4"/>
    <p:sldId id="257" r:id="rId5"/>
    <p:sldId id="258" r:id="rId6"/>
    <p:sldId id="259" r:id="rId7"/>
    <p:sldId id="260" r:id="rId8"/>
    <p:sldId id="261" r:id="rId9"/>
    <p:sldId id="262" r:id="rId10"/>
    <p:sldId id="263" r:id="rId11"/>
    <p:sldId id="264" r:id="rId12"/>
    <p:sldId id="297" r:id="rId13"/>
    <p:sldId id="266" r:id="rId14"/>
    <p:sldId id="320" r:id="rId15"/>
    <p:sldId id="301" r:id="rId16"/>
    <p:sldId id="300" r:id="rId17"/>
    <p:sldId id="268" r:id="rId18"/>
    <p:sldId id="269" r:id="rId19"/>
    <p:sldId id="270" r:id="rId20"/>
    <p:sldId id="271" r:id="rId21"/>
    <p:sldId id="302" r:id="rId22"/>
    <p:sldId id="303" r:id="rId23"/>
    <p:sldId id="272" r:id="rId24"/>
    <p:sldId id="265" r:id="rId25"/>
    <p:sldId id="304" r:id="rId26"/>
    <p:sldId id="267" r:id="rId27"/>
    <p:sldId id="298" r:id="rId28"/>
    <p:sldId id="321" r:id="rId29"/>
    <p:sldId id="274" r:id="rId30"/>
    <p:sldId id="275" r:id="rId31"/>
    <p:sldId id="278" r:id="rId32"/>
    <p:sldId id="279" r:id="rId33"/>
    <p:sldId id="280" r:id="rId34"/>
    <p:sldId id="281" r:id="rId35"/>
    <p:sldId id="273" r:id="rId36"/>
    <p:sldId id="282" r:id="rId37"/>
    <p:sldId id="283" r:id="rId38"/>
    <p:sldId id="284" r:id="rId39"/>
    <p:sldId id="285" r:id="rId40"/>
    <p:sldId id="322" r:id="rId41"/>
    <p:sldId id="305" r:id="rId42"/>
    <p:sldId id="286" r:id="rId43"/>
    <p:sldId id="287" r:id="rId44"/>
    <p:sldId id="306" r:id="rId45"/>
    <p:sldId id="307" r:id="rId46"/>
    <p:sldId id="288" r:id="rId47"/>
    <p:sldId id="292" r:id="rId48"/>
    <p:sldId id="293" r:id="rId49"/>
    <p:sldId id="323" r:id="rId50"/>
    <p:sldId id="294" r:id="rId51"/>
    <p:sldId id="324" r:id="rId52"/>
    <p:sldId id="326" r:id="rId53"/>
    <p:sldId id="325" r:id="rId54"/>
    <p:sldId id="295" r:id="rId55"/>
    <p:sldId id="296" r:id="rId56"/>
    <p:sldId id="289" r:id="rId57"/>
    <p:sldId id="277" r:id="rId58"/>
    <p:sldId id="290" r:id="rId59"/>
    <p:sldId id="291" r:id="rId60"/>
    <p:sldId id="310" r:id="rId61"/>
    <p:sldId id="309" r:id="rId62"/>
    <p:sldId id="308" r:id="rId63"/>
    <p:sldId id="311" r:id="rId64"/>
    <p:sldId id="318" r:id="rId65"/>
    <p:sldId id="317" r:id="rId6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252" autoAdjust="0"/>
    <p:restoredTop sz="94660"/>
  </p:normalViewPr>
  <p:slideViewPr>
    <p:cSldViewPr>
      <p:cViewPr>
        <p:scale>
          <a:sx n="86" d="100"/>
          <a:sy n="86" d="100"/>
        </p:scale>
        <p:origin x="-660" y="-96"/>
      </p:cViewPr>
      <p:guideLst>
        <p:guide orient="horz" pos="2160"/>
        <p:guide pos="2880"/>
      </p:guideLst>
    </p:cSldViewPr>
  </p:slideViewPr>
  <p:notesTextViewPr>
    <p:cViewPr>
      <p:scale>
        <a:sx n="100" d="100"/>
        <a:sy n="100" d="100"/>
      </p:scale>
      <p:origin x="0" y="0"/>
    </p:cViewPr>
  </p:notesTextViewPr>
  <p:sorterViewPr>
    <p:cViewPr>
      <p:scale>
        <a:sx n="90" d="100"/>
        <a:sy n="90" d="100"/>
      </p:scale>
      <p:origin x="0" y="1443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3404A46-3468-443D-B87D-CC50050A0969}" type="datetimeFigureOut">
              <a:rPr lang="en-US" smtClean="0"/>
              <a:t>3/16/2014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A203CB0-ED0C-49D9-9C80-377BB0579FA0}" type="slidenum">
              <a:rPr lang="en-US" smtClean="0"/>
              <a:t>‹#›</a:t>
            </a:fld>
            <a:endParaRPr lang="en-US"/>
          </a:p>
        </p:txBody>
      </p:sp>
    </p:spTree>
    <p:extLst>
      <p:ext uri="{BB962C8B-B14F-4D97-AF65-F5344CB8AC3E}">
        <p14:creationId xmlns:p14="http://schemas.microsoft.com/office/powerpoint/2010/main" val="18464437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565DA3-F8B6-48BF-8CEF-6C2A49ED4F31}" type="datetimeFigureOut">
              <a:rPr lang="en-US" smtClean="0"/>
              <a:t>3/16/2014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0B0E02-79C5-469A-B0D3-19AD29D6172B}" type="slidenum">
              <a:rPr lang="en-US" smtClean="0"/>
              <a:t>‹#›</a:t>
            </a:fld>
            <a:endParaRPr lang="en-US"/>
          </a:p>
        </p:txBody>
      </p:sp>
    </p:spTree>
    <p:extLst>
      <p:ext uri="{BB962C8B-B14F-4D97-AF65-F5344CB8AC3E}">
        <p14:creationId xmlns:p14="http://schemas.microsoft.com/office/powerpoint/2010/main" val="2418158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352CF70-CAC7-4F43-9986-934111F8B50A}" type="datetime1">
              <a:rPr lang="en-US" smtClean="0"/>
              <a:t>3/16/2014</a:t>
            </a:fld>
            <a:endParaRPr lang="en-US"/>
          </a:p>
        </p:txBody>
      </p:sp>
      <p:sp>
        <p:nvSpPr>
          <p:cNvPr id="5" name="Footer Placeholder 4"/>
          <p:cNvSpPr>
            <a:spLocks noGrp="1"/>
          </p:cNvSpPr>
          <p:nvPr>
            <p:ph type="ftr" sz="quarter" idx="11"/>
          </p:nvPr>
        </p:nvSpPr>
        <p:spPr/>
        <p:txBody>
          <a:bodyPr/>
          <a:lstStyle/>
          <a:p>
            <a:r>
              <a:rPr lang="en-US" smtClean="0"/>
              <a:t>@Zoran B. Djordjević</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2CAE04-D0D9-46F4-8C6D-4062A613FED1}" type="datetime1">
              <a:rPr lang="en-US" smtClean="0"/>
              <a:t>3/16/2014</a:t>
            </a:fld>
            <a:endParaRPr lang="en-US"/>
          </a:p>
        </p:txBody>
      </p:sp>
      <p:sp>
        <p:nvSpPr>
          <p:cNvPr id="5" name="Footer Placeholder 4"/>
          <p:cNvSpPr>
            <a:spLocks noGrp="1"/>
          </p:cNvSpPr>
          <p:nvPr>
            <p:ph type="ftr" sz="quarter" idx="11"/>
          </p:nvPr>
        </p:nvSpPr>
        <p:spPr/>
        <p:txBody>
          <a:bodyPr/>
          <a:lstStyle/>
          <a:p>
            <a:r>
              <a:rPr lang="en-US" smtClean="0"/>
              <a:t>@Zoran B. Djordjević</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08157A-1BD0-4E5D-A907-897D10A2DB41}" type="datetime1">
              <a:rPr lang="en-US" smtClean="0"/>
              <a:t>3/16/2014</a:t>
            </a:fld>
            <a:endParaRPr lang="en-US"/>
          </a:p>
        </p:txBody>
      </p:sp>
      <p:sp>
        <p:nvSpPr>
          <p:cNvPr id="5" name="Footer Placeholder 4"/>
          <p:cNvSpPr>
            <a:spLocks noGrp="1"/>
          </p:cNvSpPr>
          <p:nvPr>
            <p:ph type="ftr" sz="quarter" idx="11"/>
          </p:nvPr>
        </p:nvSpPr>
        <p:spPr/>
        <p:txBody>
          <a:bodyPr/>
          <a:lstStyle/>
          <a:p>
            <a:r>
              <a:rPr lang="en-US" smtClean="0"/>
              <a:t>@Zoran B. Djordjević</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15962"/>
          </a:xfrm>
        </p:spPr>
        <p:txBody>
          <a:bodyPr>
            <a:normAutofit/>
          </a:bodyPr>
          <a:lstStyle>
            <a:lvl1pPr>
              <a:defRPr sz="3200">
                <a:solidFill>
                  <a:srgbClr val="0070C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914400"/>
            <a:ext cx="8229600" cy="5440363"/>
          </a:xfrm>
        </p:spPr>
        <p:txBody>
          <a:bodyPr/>
          <a:lstStyle>
            <a:lvl1pPr>
              <a:defRPr sz="2200"/>
            </a:lvl1pPr>
            <a:lvl2pPr>
              <a:defRPr sz="2000"/>
            </a:lvl2pPr>
            <a:lvl3pPr>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77000"/>
            <a:ext cx="2133600" cy="244475"/>
          </a:xfrm>
        </p:spPr>
        <p:txBody>
          <a:bodyPr/>
          <a:lstStyle/>
          <a:p>
            <a:fld id="{7DAB7189-DBB6-450B-89F7-F12F55DE32F8}" type="datetime1">
              <a:rPr lang="en-US" smtClean="0"/>
              <a:t>3/16/2014</a:t>
            </a:fld>
            <a:endParaRPr lang="en-US"/>
          </a:p>
        </p:txBody>
      </p:sp>
      <p:sp>
        <p:nvSpPr>
          <p:cNvPr id="5" name="Footer Placeholder 4"/>
          <p:cNvSpPr>
            <a:spLocks noGrp="1"/>
          </p:cNvSpPr>
          <p:nvPr>
            <p:ph type="ftr" sz="quarter" idx="11"/>
          </p:nvPr>
        </p:nvSpPr>
        <p:spPr>
          <a:xfrm>
            <a:off x="3124200" y="6477000"/>
            <a:ext cx="2895600" cy="244475"/>
          </a:xfrm>
        </p:spPr>
        <p:txBody>
          <a:bodyPr/>
          <a:lstStyle/>
          <a:p>
            <a:r>
              <a:rPr lang="en-US" dirty="0" smtClean="0"/>
              <a:t>@Zoran B. Djordjević</a:t>
            </a:r>
            <a:endParaRPr lang="en-US" dirty="0"/>
          </a:p>
        </p:txBody>
      </p:sp>
      <p:sp>
        <p:nvSpPr>
          <p:cNvPr id="6" name="Slide Number Placeholder 5"/>
          <p:cNvSpPr>
            <a:spLocks noGrp="1"/>
          </p:cNvSpPr>
          <p:nvPr>
            <p:ph type="sldNum" sz="quarter" idx="12"/>
          </p:nvPr>
        </p:nvSpPr>
        <p:spPr>
          <a:xfrm>
            <a:off x="6553200" y="6477000"/>
            <a:ext cx="2133600" cy="244475"/>
          </a:xfrm>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79E453-48B6-46B2-84DE-96964B05FF98}" type="datetime1">
              <a:rPr lang="en-US" smtClean="0"/>
              <a:t>3/16/2014</a:t>
            </a:fld>
            <a:endParaRPr lang="en-US"/>
          </a:p>
        </p:txBody>
      </p:sp>
      <p:sp>
        <p:nvSpPr>
          <p:cNvPr id="5" name="Footer Placeholder 4"/>
          <p:cNvSpPr>
            <a:spLocks noGrp="1"/>
          </p:cNvSpPr>
          <p:nvPr>
            <p:ph type="ftr" sz="quarter" idx="11"/>
          </p:nvPr>
        </p:nvSpPr>
        <p:spPr/>
        <p:txBody>
          <a:bodyPr/>
          <a:lstStyle/>
          <a:p>
            <a:r>
              <a:rPr lang="en-US" smtClean="0"/>
              <a:t>@Zoran B. Djordjević</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1922765-43A1-41B3-BD83-CBE4EC99B952}" type="datetime1">
              <a:rPr lang="en-US" smtClean="0"/>
              <a:t>3/16/2014</a:t>
            </a:fld>
            <a:endParaRPr lang="en-US"/>
          </a:p>
        </p:txBody>
      </p:sp>
      <p:sp>
        <p:nvSpPr>
          <p:cNvPr id="6" name="Footer Placeholder 5"/>
          <p:cNvSpPr>
            <a:spLocks noGrp="1"/>
          </p:cNvSpPr>
          <p:nvPr>
            <p:ph type="ftr" sz="quarter" idx="11"/>
          </p:nvPr>
        </p:nvSpPr>
        <p:spPr/>
        <p:txBody>
          <a:bodyPr/>
          <a:lstStyle/>
          <a:p>
            <a:r>
              <a:rPr lang="en-US" smtClean="0"/>
              <a:t>@Zoran B. Djordjević</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F8ED51-6777-47EC-B62D-9658A77848F7}" type="datetime1">
              <a:rPr lang="en-US" smtClean="0"/>
              <a:t>3/16/2014</a:t>
            </a:fld>
            <a:endParaRPr lang="en-US"/>
          </a:p>
        </p:txBody>
      </p:sp>
      <p:sp>
        <p:nvSpPr>
          <p:cNvPr id="8" name="Footer Placeholder 7"/>
          <p:cNvSpPr>
            <a:spLocks noGrp="1"/>
          </p:cNvSpPr>
          <p:nvPr>
            <p:ph type="ftr" sz="quarter" idx="11"/>
          </p:nvPr>
        </p:nvSpPr>
        <p:spPr/>
        <p:txBody>
          <a:bodyPr/>
          <a:lstStyle/>
          <a:p>
            <a:r>
              <a:rPr lang="en-US" smtClean="0"/>
              <a:t>@Zoran B. Djordjević</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56106C4-AE7E-44B9-B647-840AB541B042}" type="datetime1">
              <a:rPr lang="en-US" smtClean="0"/>
              <a:t>3/16/2014</a:t>
            </a:fld>
            <a:endParaRPr lang="en-US"/>
          </a:p>
        </p:txBody>
      </p:sp>
      <p:sp>
        <p:nvSpPr>
          <p:cNvPr id="4" name="Footer Placeholder 3"/>
          <p:cNvSpPr>
            <a:spLocks noGrp="1"/>
          </p:cNvSpPr>
          <p:nvPr>
            <p:ph type="ftr" sz="quarter" idx="11"/>
          </p:nvPr>
        </p:nvSpPr>
        <p:spPr/>
        <p:txBody>
          <a:bodyPr/>
          <a:lstStyle/>
          <a:p>
            <a:r>
              <a:rPr lang="en-US" smtClean="0"/>
              <a:t>@Zoran B. Djordjević</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018232-8C4D-4F55-9EB0-356A93D508A9}" type="datetime1">
              <a:rPr lang="en-US" smtClean="0"/>
              <a:t>3/16/2014</a:t>
            </a:fld>
            <a:endParaRPr lang="en-US"/>
          </a:p>
        </p:txBody>
      </p:sp>
      <p:sp>
        <p:nvSpPr>
          <p:cNvPr id="3" name="Footer Placeholder 2"/>
          <p:cNvSpPr>
            <a:spLocks noGrp="1"/>
          </p:cNvSpPr>
          <p:nvPr>
            <p:ph type="ftr" sz="quarter" idx="11"/>
          </p:nvPr>
        </p:nvSpPr>
        <p:spPr/>
        <p:txBody>
          <a:bodyPr/>
          <a:lstStyle/>
          <a:p>
            <a:r>
              <a:rPr lang="en-US" smtClean="0"/>
              <a:t>@Zoran B. Djordjević</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641E3C-0AD5-4F83-AF27-D6BB3C03EDAA}" type="datetime1">
              <a:rPr lang="en-US" smtClean="0"/>
              <a:t>3/16/2014</a:t>
            </a:fld>
            <a:endParaRPr lang="en-US"/>
          </a:p>
        </p:txBody>
      </p:sp>
      <p:sp>
        <p:nvSpPr>
          <p:cNvPr id="6" name="Footer Placeholder 5"/>
          <p:cNvSpPr>
            <a:spLocks noGrp="1"/>
          </p:cNvSpPr>
          <p:nvPr>
            <p:ph type="ftr" sz="quarter" idx="11"/>
          </p:nvPr>
        </p:nvSpPr>
        <p:spPr/>
        <p:txBody>
          <a:bodyPr/>
          <a:lstStyle/>
          <a:p>
            <a:r>
              <a:rPr lang="en-US" smtClean="0"/>
              <a:t>@Zoran B. Djordjević</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2149F1-C871-4976-9FD5-676DED1A19E9}" type="datetime1">
              <a:rPr lang="en-US" smtClean="0"/>
              <a:t>3/16/2014</a:t>
            </a:fld>
            <a:endParaRPr lang="en-US"/>
          </a:p>
        </p:txBody>
      </p:sp>
      <p:sp>
        <p:nvSpPr>
          <p:cNvPr id="6" name="Footer Placeholder 5"/>
          <p:cNvSpPr>
            <a:spLocks noGrp="1"/>
          </p:cNvSpPr>
          <p:nvPr>
            <p:ph type="ftr" sz="quarter" idx="11"/>
          </p:nvPr>
        </p:nvSpPr>
        <p:spPr/>
        <p:txBody>
          <a:bodyPr/>
          <a:lstStyle/>
          <a:p>
            <a:r>
              <a:rPr lang="en-US" smtClean="0"/>
              <a:t>@Zoran B. Djordjević</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790137-B530-4208-B6AF-E8E6F49BB53A}" type="datetime1">
              <a:rPr lang="en-US" smtClean="0"/>
              <a:t>3/16/2014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@Zoran B. Djordjević</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download.oracle.com/javase/6/docs/api/java/lang/Object.html?is-external=true" TargetMode="External"/><Relationship Id="rId7" Type="http://schemas.openxmlformats.org/officeDocument/2006/relationships/hyperlink" Target="../../../../org/apache/hadoop/io/Writable.html" TargetMode="External"/><Relationship Id="rId2" Type="http://schemas.openxmlformats.org/officeDocument/2006/relationships/hyperlink" Target="../../../../src-html/org/apache/hadoop/conf/Configuration.html" TargetMode="External"/><Relationship Id="rId1" Type="http://schemas.openxmlformats.org/officeDocument/2006/relationships/slideLayout" Target="../slideLayouts/slideLayout2.xml"/><Relationship Id="rId6" Type="http://schemas.openxmlformats.org/officeDocument/2006/relationships/hyperlink" Target="http://download.oracle.com/javase/6/docs/api/java/lang/String.html?is-external=true" TargetMode="External"/><Relationship Id="rId5" Type="http://schemas.openxmlformats.org/officeDocument/2006/relationships/hyperlink" Target="http://download.oracle.com/javase/6/docs/api/java/util/Map.Entry.html?is-external=true" TargetMode="External"/><Relationship Id="rId4" Type="http://schemas.openxmlformats.org/officeDocument/2006/relationships/hyperlink" Target="http://download.oracle.com/javase/6/docs/api/java/lang/Iterable.html?is-external=true"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download.oracle.com/javase/6/docs/api/java/lang/System.html?is-external=true"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hadoop.apache.org/docs/stable/api/org/apache/hadoop/util/GenericOptionsParser.html"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data.nber.org/patents/" TargetMode="External"/><Relationship Id="rId2" Type="http://schemas.openxmlformats.org/officeDocument/2006/relationships/hyperlink" Target="http://www.nber.org/data/" TargetMode="External"/><Relationship Id="rId1" Type="http://schemas.openxmlformats.org/officeDocument/2006/relationships/slideLayout" Target="../slideLayouts/slideLayout2.xml"/><Relationship Id="rId4" Type="http://schemas.openxmlformats.org/officeDocument/2006/relationships/image" Target="../media/image1.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2800" dirty="0" smtClean="0"/>
              <a:t>Lecture 07</a:t>
            </a:r>
            <a:r>
              <a:rPr lang="en-US" dirty="0" smtClean="0"/>
              <a:t/>
            </a:r>
            <a:br>
              <a:rPr lang="en-US" dirty="0" smtClean="0"/>
            </a:br>
            <a:r>
              <a:rPr lang="en-US" dirty="0" smtClean="0">
                <a:solidFill>
                  <a:srgbClr val="0070C0"/>
                </a:solidFill>
              </a:rPr>
              <a:t>Map Reduce</a:t>
            </a:r>
            <a:r>
              <a:rPr lang="en-US" dirty="0">
                <a:solidFill>
                  <a:srgbClr val="0070C0"/>
                </a:solidFill>
              </a:rPr>
              <a:t> </a:t>
            </a:r>
            <a:r>
              <a:rPr lang="en-US" dirty="0" smtClean="0">
                <a:solidFill>
                  <a:srgbClr val="0070C0"/>
                </a:solidFill>
              </a:rPr>
              <a:t>API-s</a:t>
            </a:r>
            <a:endParaRPr lang="en-US" dirty="0">
              <a:solidFill>
                <a:srgbClr val="0070C0"/>
              </a:solidFill>
            </a:endParaRPr>
          </a:p>
        </p:txBody>
      </p:sp>
      <p:sp>
        <p:nvSpPr>
          <p:cNvPr id="3" name="Subtitle 2"/>
          <p:cNvSpPr>
            <a:spLocks noGrp="1"/>
          </p:cNvSpPr>
          <p:nvPr>
            <p:ph type="subTitle" idx="1"/>
          </p:nvPr>
        </p:nvSpPr>
        <p:spPr/>
        <p:txBody>
          <a:bodyPr/>
          <a:lstStyle/>
          <a:p>
            <a:r>
              <a:rPr lang="en-US" dirty="0" smtClean="0"/>
              <a:t>Zoran B. Djordjević</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40541582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List patents and patents that cite them	</a:t>
            </a:r>
            <a:endParaRPr lang="en-US" dirty="0"/>
          </a:p>
        </p:txBody>
      </p:sp>
      <p:sp>
        <p:nvSpPr>
          <p:cNvPr id="3" name="Content Placeholder 2"/>
          <p:cNvSpPr>
            <a:spLocks noGrp="1"/>
          </p:cNvSpPr>
          <p:nvPr>
            <p:ph idx="1"/>
          </p:nvPr>
        </p:nvSpPr>
        <p:spPr/>
        <p:txBody>
          <a:bodyPr>
            <a:normAutofit fontScale="92500"/>
          </a:bodyPr>
          <a:lstStyle/>
          <a:p>
            <a:r>
              <a:rPr lang="en-US" dirty="0" smtClean="0"/>
              <a:t>We want to invert citation index. Rather than listing </a:t>
            </a:r>
            <a:r>
              <a:rPr lang="en-US" sz="2000" dirty="0" smtClean="0">
                <a:latin typeface="Courier New" panose="02070309020205020404" pitchFamily="49" charset="0"/>
                <a:cs typeface="Courier New" panose="02070309020205020404" pitchFamily="49" charset="0"/>
              </a:rPr>
              <a:t>citing</a:t>
            </a:r>
            <a:r>
              <a:rPr lang="en-US" dirty="0" smtClean="0"/>
              <a:t> vs. </a:t>
            </a:r>
            <a:r>
              <a:rPr lang="en-US" sz="2000" dirty="0" smtClean="0">
                <a:latin typeface="Courier New" panose="02070309020205020404" pitchFamily="49" charset="0"/>
                <a:cs typeface="Courier New" panose="02070309020205020404" pitchFamily="49" charset="0"/>
              </a:rPr>
              <a:t>cited</a:t>
            </a:r>
            <a:r>
              <a:rPr lang="en-US" dirty="0" smtClean="0"/>
              <a:t>, we want to invert the data and list </a:t>
            </a:r>
            <a:r>
              <a:rPr lang="en-US" sz="2000" dirty="0" smtClean="0">
                <a:latin typeface="Courier New" panose="02070309020205020404" pitchFamily="49" charset="0"/>
                <a:cs typeface="Courier New" panose="02070309020205020404" pitchFamily="49" charset="0"/>
              </a:rPr>
              <a:t>cited</a:t>
            </a:r>
            <a:r>
              <a:rPr lang="en-US" dirty="0" smtClean="0"/>
              <a:t> vs. all </a:t>
            </a:r>
            <a:r>
              <a:rPr lang="en-US" sz="2000" dirty="0" smtClean="0">
                <a:latin typeface="Courier New" panose="02070309020205020404" pitchFamily="49" charset="0"/>
                <a:cs typeface="Courier New" panose="02070309020205020404" pitchFamily="49" charset="0"/>
              </a:rPr>
              <a:t>citing</a:t>
            </a:r>
            <a:r>
              <a:rPr lang="en-US" dirty="0" smtClean="0"/>
              <a:t>. We expect to generate a file that would look like:</a:t>
            </a:r>
          </a:p>
          <a:p>
            <a:endParaRPr lang="en-US" sz="900" dirty="0" smtClean="0"/>
          </a:p>
          <a:p>
            <a:pPr marL="400050" lvl="1" indent="0">
              <a:buNone/>
            </a:pPr>
            <a:r>
              <a:rPr lang="en-US" sz="1400" dirty="0" smtClean="0">
                <a:latin typeface="Courier New" pitchFamily="49" charset="0"/>
                <a:cs typeface="Courier New" pitchFamily="49" charset="0"/>
              </a:rPr>
              <a:t>“CITED”  “CITING”</a:t>
            </a:r>
          </a:p>
          <a:p>
            <a:pPr marL="400050" lvl="1" indent="0">
              <a:buNone/>
            </a:pPr>
            <a:r>
              <a:rPr lang="en-US" sz="1400" dirty="0" smtClean="0">
                <a:latin typeface="Courier New" pitchFamily="49" charset="0"/>
                <a:cs typeface="Courier New" pitchFamily="49" charset="0"/>
              </a:rPr>
              <a:t>1000033 4190903,4975983 </a:t>
            </a:r>
          </a:p>
          <a:p>
            <a:pPr marL="400050" lvl="1" indent="0">
              <a:buNone/>
            </a:pPr>
            <a:r>
              <a:rPr lang="en-US" sz="1400" dirty="0" smtClean="0">
                <a:latin typeface="Courier New" pitchFamily="49" charset="0"/>
                <a:cs typeface="Courier New" pitchFamily="49" charset="0"/>
              </a:rPr>
              <a:t>1000043 </a:t>
            </a:r>
            <a:r>
              <a:rPr lang="en-US" sz="1400" dirty="0">
                <a:latin typeface="Courier New" pitchFamily="49" charset="0"/>
                <a:cs typeface="Courier New" pitchFamily="49" charset="0"/>
              </a:rPr>
              <a:t>4091523 </a:t>
            </a:r>
            <a:endParaRPr lang="en-US" sz="1400" dirty="0" smtClean="0">
              <a:latin typeface="Courier New" pitchFamily="49" charset="0"/>
              <a:cs typeface="Courier New" pitchFamily="49" charset="0"/>
            </a:endParaRPr>
          </a:p>
          <a:p>
            <a:pPr marL="400050" lvl="1" indent="0">
              <a:buNone/>
            </a:pPr>
            <a:r>
              <a:rPr lang="en-US" sz="1400" dirty="0" smtClean="0">
                <a:latin typeface="Courier New" pitchFamily="49" charset="0"/>
                <a:cs typeface="Courier New" pitchFamily="49" charset="0"/>
              </a:rPr>
              <a:t>1000044 </a:t>
            </a:r>
            <a:r>
              <a:rPr lang="en-US" sz="1400" dirty="0">
                <a:latin typeface="Courier New" pitchFamily="49" charset="0"/>
                <a:cs typeface="Courier New" pitchFamily="49" charset="0"/>
              </a:rPr>
              <a:t>4082383,4055371 </a:t>
            </a:r>
            <a:endParaRPr lang="en-US" sz="1400" dirty="0" smtClean="0">
              <a:latin typeface="Courier New" pitchFamily="49" charset="0"/>
              <a:cs typeface="Courier New" pitchFamily="49" charset="0"/>
            </a:endParaRPr>
          </a:p>
          <a:p>
            <a:pPr marL="400050" lvl="1" indent="0">
              <a:buNone/>
            </a:pPr>
            <a:r>
              <a:rPr lang="en-US" sz="1400" dirty="0" smtClean="0">
                <a:latin typeface="Courier New" pitchFamily="49" charset="0"/>
                <a:cs typeface="Courier New" pitchFamily="49" charset="0"/>
              </a:rPr>
              <a:t>1000045 </a:t>
            </a:r>
            <a:r>
              <a:rPr lang="en-US" sz="1400" dirty="0">
                <a:latin typeface="Courier New" pitchFamily="49" charset="0"/>
                <a:cs typeface="Courier New" pitchFamily="49" charset="0"/>
              </a:rPr>
              <a:t>4290571 </a:t>
            </a:r>
            <a:endParaRPr lang="en-US" sz="1400" dirty="0" smtClean="0">
              <a:latin typeface="Courier New" pitchFamily="49" charset="0"/>
              <a:cs typeface="Courier New" pitchFamily="49" charset="0"/>
            </a:endParaRPr>
          </a:p>
          <a:p>
            <a:pPr marL="400050" lvl="1" indent="0">
              <a:buNone/>
            </a:pPr>
            <a:r>
              <a:rPr lang="en-US" sz="1400" dirty="0" smtClean="0">
                <a:latin typeface="Courier New" pitchFamily="49" charset="0"/>
                <a:cs typeface="Courier New" pitchFamily="49" charset="0"/>
              </a:rPr>
              <a:t>1000046 5918892,5525001 </a:t>
            </a:r>
            <a:endParaRPr lang="en-US" sz="1400" dirty="0"/>
          </a:p>
          <a:p>
            <a:pPr marL="400050" lvl="1" indent="0">
              <a:buNone/>
            </a:pPr>
            <a:r>
              <a:rPr lang="en-US" sz="1400" dirty="0">
                <a:latin typeface="Courier New" pitchFamily="49" charset="0"/>
                <a:cs typeface="Courier New" pitchFamily="49" charset="0"/>
              </a:rPr>
              <a:t>1000067 5312208,4944640,5071294 </a:t>
            </a:r>
            <a:endParaRPr lang="en-US" sz="1400" dirty="0" smtClean="0">
              <a:latin typeface="Courier New" pitchFamily="49" charset="0"/>
              <a:cs typeface="Courier New" pitchFamily="49" charset="0"/>
            </a:endParaRPr>
          </a:p>
          <a:p>
            <a:pPr marL="400050" lvl="1" indent="0">
              <a:buNone/>
            </a:pPr>
            <a:endParaRPr lang="en-US" sz="800" dirty="0">
              <a:latin typeface="Courier New" pitchFamily="49" charset="0"/>
              <a:cs typeface="Courier New" pitchFamily="49" charset="0"/>
            </a:endParaRPr>
          </a:p>
          <a:p>
            <a:pPr marL="285750"/>
            <a:r>
              <a:rPr lang="en-US" dirty="0" smtClean="0">
                <a:cs typeface="Courier New" pitchFamily="49" charset="0"/>
              </a:rPr>
              <a:t>Patent </a:t>
            </a:r>
            <a:r>
              <a:rPr lang="en-US" sz="1800" dirty="0" smtClean="0">
                <a:latin typeface="Courier New" pitchFamily="49" charset="0"/>
                <a:cs typeface="Courier New" pitchFamily="49" charset="0"/>
              </a:rPr>
              <a:t>1000067</a:t>
            </a:r>
            <a:r>
              <a:rPr lang="en-US" dirty="0" smtClean="0">
                <a:cs typeface="Courier New" pitchFamily="49" charset="0"/>
              </a:rPr>
              <a:t> is cited by patents </a:t>
            </a:r>
            <a:r>
              <a:rPr lang="en-US" sz="1800" dirty="0" smtClean="0">
                <a:latin typeface="Courier New" pitchFamily="49" charset="0"/>
                <a:cs typeface="Courier New" pitchFamily="49" charset="0"/>
              </a:rPr>
              <a:t>5312208,4944640 </a:t>
            </a:r>
            <a:r>
              <a:rPr lang="en-US" dirty="0" smtClean="0">
                <a:cs typeface="Courier New" pitchFamily="49" charset="0"/>
              </a:rPr>
              <a:t>and </a:t>
            </a:r>
            <a:r>
              <a:rPr lang="en-US" sz="1800" dirty="0" smtClean="0">
                <a:latin typeface="Courier New" pitchFamily="49" charset="0"/>
                <a:cs typeface="Courier New" pitchFamily="49" charset="0"/>
              </a:rPr>
              <a:t>5071294</a:t>
            </a:r>
          </a:p>
          <a:p>
            <a:pPr marL="285750"/>
            <a:endParaRPr lang="en-US" sz="1800" dirty="0">
              <a:latin typeface="Courier New" pitchFamily="49" charset="0"/>
              <a:cs typeface="Courier New" pitchFamily="49" charset="0"/>
            </a:endParaRPr>
          </a:p>
          <a:p>
            <a:pPr marL="285750"/>
            <a:r>
              <a:rPr lang="en-US" sz="2000" dirty="0" smtClean="0">
                <a:cs typeface="Courier New" pitchFamily="49" charset="0"/>
              </a:rPr>
              <a:t>We will accomplish this objective by writing a </a:t>
            </a:r>
            <a:r>
              <a:rPr lang="en-US" sz="2000" dirty="0" err="1" smtClean="0">
                <a:cs typeface="Courier New" pitchFamily="49" charset="0"/>
              </a:rPr>
              <a:t>MapReduce</a:t>
            </a:r>
            <a:r>
              <a:rPr lang="en-US" sz="2000" dirty="0" smtClean="0">
                <a:cs typeface="Courier New" pitchFamily="49" charset="0"/>
              </a:rPr>
              <a:t> class </a:t>
            </a:r>
            <a:r>
              <a:rPr lang="en-US" sz="1800" dirty="0" smtClean="0">
                <a:latin typeface="Courier New" pitchFamily="49" charset="0"/>
                <a:cs typeface="Courier New" pitchFamily="49" charset="0"/>
              </a:rPr>
              <a:t>Inverter.java.</a:t>
            </a:r>
          </a:p>
          <a:p>
            <a:pPr marL="285750"/>
            <a:r>
              <a:rPr lang="en-US" dirty="0" smtClean="0">
                <a:cs typeface="Courier New" pitchFamily="49" charset="0"/>
              </a:rPr>
              <a:t>That class will serve as a template for our future developments.</a:t>
            </a:r>
          </a:p>
          <a:p>
            <a:pPr marL="285750"/>
            <a:r>
              <a:rPr lang="en-US" dirty="0" smtClean="0">
                <a:cs typeface="Courier New" pitchFamily="49" charset="0"/>
              </a:rPr>
              <a:t>In future classes, most </a:t>
            </a:r>
            <a:r>
              <a:rPr lang="en-US" dirty="0">
                <a:cs typeface="Courier New" pitchFamily="49" charset="0"/>
              </a:rPr>
              <a:t>of the </a:t>
            </a:r>
            <a:r>
              <a:rPr lang="en-US" dirty="0" smtClean="0">
                <a:cs typeface="Courier New" pitchFamily="49" charset="0"/>
              </a:rPr>
              <a:t>lines </a:t>
            </a:r>
            <a:r>
              <a:rPr lang="en-US" dirty="0">
                <a:cs typeface="Courier New" pitchFamily="49" charset="0"/>
              </a:rPr>
              <a:t>of code will remain the same, while we </a:t>
            </a:r>
            <a:r>
              <a:rPr lang="en-US" dirty="0" smtClean="0">
                <a:cs typeface="Courier New" pitchFamily="49" charset="0"/>
              </a:rPr>
              <a:t>will change </a:t>
            </a:r>
            <a:r>
              <a:rPr lang="en-US" dirty="0">
                <a:cs typeface="Courier New" pitchFamily="49" charset="0"/>
              </a:rPr>
              <a:t>a few lines in the </a:t>
            </a:r>
            <a:r>
              <a:rPr lang="en-US" dirty="0">
                <a:latin typeface="Courier New" pitchFamily="49" charset="0"/>
                <a:cs typeface="Courier New" pitchFamily="49" charset="0"/>
              </a:rPr>
              <a:t>map</a:t>
            </a:r>
            <a:r>
              <a:rPr lang="en-US" dirty="0" smtClean="0">
                <a:latin typeface="Courier New" pitchFamily="49" charset="0"/>
                <a:cs typeface="Courier New" pitchFamily="49" charset="0"/>
              </a:rPr>
              <a:t>()</a:t>
            </a:r>
            <a:r>
              <a:rPr lang="en-US" dirty="0" smtClean="0">
                <a:cs typeface="Courier New" pitchFamily="49" charset="0"/>
              </a:rPr>
              <a:t>and</a:t>
            </a:r>
            <a:r>
              <a:rPr lang="en-US" sz="2400" dirty="0" smtClean="0">
                <a:cs typeface="Courier New" pitchFamily="49" charset="0"/>
              </a:rPr>
              <a:t> </a:t>
            </a:r>
            <a:r>
              <a:rPr lang="en-US" dirty="0">
                <a:latin typeface="Courier New" pitchFamily="49" charset="0"/>
                <a:cs typeface="Courier New" pitchFamily="49" charset="0"/>
              </a:rPr>
              <a:t>reduce</a:t>
            </a:r>
            <a:r>
              <a:rPr lang="en-US" dirty="0" smtClean="0">
                <a:latin typeface="Courier New" pitchFamily="49" charset="0"/>
                <a:cs typeface="Courier New" pitchFamily="49" charset="0"/>
              </a:rPr>
              <a:t>()</a:t>
            </a:r>
            <a:r>
              <a:rPr lang="en-US" dirty="0" smtClean="0">
                <a:cs typeface="Courier New" pitchFamily="49" charset="0"/>
              </a:rPr>
              <a:t>methods</a:t>
            </a:r>
            <a:r>
              <a:rPr lang="en-US" dirty="0">
                <a:cs typeface="Courier New" pitchFamily="49" charset="0"/>
              </a:rPr>
              <a:t>.</a:t>
            </a:r>
          </a:p>
          <a:p>
            <a:pPr marL="285750"/>
            <a:endParaRPr lang="en-US" dirty="0" smtClean="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17640009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latin typeface="Courier New" pitchFamily="49" charset="0"/>
                <a:cs typeface="Courier New" pitchFamily="49" charset="0"/>
              </a:rPr>
              <a:t>Inverter.java, </a:t>
            </a:r>
            <a:r>
              <a:rPr lang="en-US" sz="2800" dirty="0"/>
              <a:t>Old API, Template </a:t>
            </a:r>
            <a:r>
              <a:rPr lang="en-US" sz="2800" dirty="0" smtClean="0"/>
              <a:t>Class</a:t>
            </a:r>
            <a:endParaRPr lang="en-US" sz="2800" dirty="0">
              <a:latin typeface="Courier New" pitchFamily="49" charset="0"/>
              <a:cs typeface="Courier New" pitchFamily="49" charset="0"/>
            </a:endParaRPr>
          </a:p>
        </p:txBody>
      </p:sp>
      <p:sp>
        <p:nvSpPr>
          <p:cNvPr id="3" name="Content Placeholder 2"/>
          <p:cNvSpPr>
            <a:spLocks noGrp="1"/>
          </p:cNvSpPr>
          <p:nvPr>
            <p:ph idx="1"/>
          </p:nvPr>
        </p:nvSpPr>
        <p:spPr/>
        <p:txBody>
          <a:bodyPr>
            <a:normAutofit fontScale="77500" lnSpcReduction="20000"/>
          </a:bodyPr>
          <a:lstStyle/>
          <a:p>
            <a:pPr marL="0" indent="0">
              <a:buNone/>
            </a:pPr>
            <a:r>
              <a:rPr lang="en-US" sz="2000" dirty="0" smtClean="0">
                <a:latin typeface="Courier New" pitchFamily="49" charset="0"/>
                <a:cs typeface="Courier New" pitchFamily="49" charset="0"/>
              </a:rPr>
              <a:t>package </a:t>
            </a:r>
            <a:r>
              <a:rPr lang="en-US" sz="2000" dirty="0" err="1">
                <a:latin typeface="Courier New" pitchFamily="49" charset="0"/>
                <a:cs typeface="Courier New" pitchFamily="49" charset="0"/>
              </a:rPr>
              <a:t>edu.hu.bigdata</a:t>
            </a:r>
            <a:r>
              <a:rPr lang="en-US" sz="2000" dirty="0">
                <a:latin typeface="Courier New" pitchFamily="49" charset="0"/>
                <a:cs typeface="Courier New" pitchFamily="49" charset="0"/>
              </a:rPr>
              <a:t>;</a:t>
            </a:r>
          </a:p>
          <a:p>
            <a:pPr marL="0" indent="0">
              <a:buNone/>
            </a:pPr>
            <a:r>
              <a:rPr lang="en-US" sz="2000" dirty="0">
                <a:latin typeface="Courier New" pitchFamily="49" charset="0"/>
                <a:cs typeface="Courier New" pitchFamily="49" charset="0"/>
              </a:rPr>
              <a:t>import </a:t>
            </a:r>
            <a:r>
              <a:rPr lang="en-US" sz="2000" dirty="0" err="1">
                <a:latin typeface="Courier New" pitchFamily="49" charset="0"/>
                <a:cs typeface="Courier New" pitchFamily="49" charset="0"/>
              </a:rPr>
              <a:t>java.io.IOException</a:t>
            </a:r>
            <a:r>
              <a:rPr lang="en-US" sz="2000" dirty="0">
                <a:latin typeface="Courier New" pitchFamily="49" charset="0"/>
                <a:cs typeface="Courier New" pitchFamily="49" charset="0"/>
              </a:rPr>
              <a:t>;</a:t>
            </a:r>
          </a:p>
          <a:p>
            <a:pPr marL="0" indent="0">
              <a:buNone/>
            </a:pPr>
            <a:r>
              <a:rPr lang="en-US" sz="2000" dirty="0">
                <a:latin typeface="Courier New" pitchFamily="49" charset="0"/>
                <a:cs typeface="Courier New" pitchFamily="49" charset="0"/>
              </a:rPr>
              <a:t>import </a:t>
            </a:r>
            <a:r>
              <a:rPr lang="en-US" sz="2000" dirty="0" err="1">
                <a:latin typeface="Courier New" pitchFamily="49" charset="0"/>
                <a:cs typeface="Courier New" pitchFamily="49" charset="0"/>
              </a:rPr>
              <a:t>java.util.Iterator</a:t>
            </a:r>
            <a:r>
              <a:rPr lang="en-US" sz="2000" dirty="0">
                <a:latin typeface="Courier New" pitchFamily="49" charset="0"/>
                <a:cs typeface="Courier New" pitchFamily="49" charset="0"/>
              </a:rPr>
              <a:t>;</a:t>
            </a:r>
          </a:p>
          <a:p>
            <a:pPr marL="0" indent="0">
              <a:buNone/>
            </a:pPr>
            <a:endParaRPr lang="en-US" sz="2000" dirty="0">
              <a:latin typeface="Courier New" pitchFamily="49" charset="0"/>
              <a:cs typeface="Courier New" pitchFamily="49" charset="0"/>
            </a:endParaRPr>
          </a:p>
          <a:p>
            <a:pPr marL="0" indent="0">
              <a:buNone/>
            </a:pPr>
            <a:r>
              <a:rPr lang="en-US" sz="2000" dirty="0">
                <a:latin typeface="Courier New" pitchFamily="49" charset="0"/>
                <a:cs typeface="Courier New" pitchFamily="49" charset="0"/>
              </a:rPr>
              <a:t>import </a:t>
            </a:r>
            <a:r>
              <a:rPr lang="en-US" sz="2000" dirty="0" err="1">
                <a:latin typeface="Courier New" pitchFamily="49" charset="0"/>
                <a:cs typeface="Courier New" pitchFamily="49" charset="0"/>
              </a:rPr>
              <a:t>org.apache.hadoop.conf.Configuration</a:t>
            </a:r>
            <a:r>
              <a:rPr lang="en-US" sz="2000" dirty="0">
                <a:latin typeface="Courier New" pitchFamily="49" charset="0"/>
                <a:cs typeface="Courier New" pitchFamily="49" charset="0"/>
              </a:rPr>
              <a:t>;</a:t>
            </a:r>
          </a:p>
          <a:p>
            <a:pPr marL="0" indent="0">
              <a:buNone/>
            </a:pPr>
            <a:r>
              <a:rPr lang="en-US" sz="2000" dirty="0">
                <a:latin typeface="Courier New" pitchFamily="49" charset="0"/>
                <a:cs typeface="Courier New" pitchFamily="49" charset="0"/>
              </a:rPr>
              <a:t>import </a:t>
            </a:r>
            <a:r>
              <a:rPr lang="en-US" sz="2000" dirty="0" err="1">
                <a:latin typeface="Courier New" pitchFamily="49" charset="0"/>
                <a:cs typeface="Courier New" pitchFamily="49" charset="0"/>
              </a:rPr>
              <a:t>org.apache.hadoop.conf.Configured</a:t>
            </a:r>
            <a:r>
              <a:rPr lang="en-US" sz="2000" dirty="0">
                <a:latin typeface="Courier New" pitchFamily="49" charset="0"/>
                <a:cs typeface="Courier New" pitchFamily="49" charset="0"/>
              </a:rPr>
              <a:t>;</a:t>
            </a:r>
          </a:p>
          <a:p>
            <a:pPr marL="0" indent="0">
              <a:buNone/>
            </a:pPr>
            <a:r>
              <a:rPr lang="en-US" sz="2000" dirty="0">
                <a:latin typeface="Courier New" pitchFamily="49" charset="0"/>
                <a:cs typeface="Courier New" pitchFamily="49" charset="0"/>
              </a:rPr>
              <a:t>import </a:t>
            </a:r>
            <a:r>
              <a:rPr lang="en-US" sz="2000" dirty="0" err="1">
                <a:latin typeface="Courier New" pitchFamily="49" charset="0"/>
                <a:cs typeface="Courier New" pitchFamily="49" charset="0"/>
              </a:rPr>
              <a:t>org.apache.hadoop.fs.Path</a:t>
            </a:r>
            <a:r>
              <a:rPr lang="en-US" sz="2000" dirty="0">
                <a:latin typeface="Courier New" pitchFamily="49" charset="0"/>
                <a:cs typeface="Courier New" pitchFamily="49" charset="0"/>
              </a:rPr>
              <a:t>;</a:t>
            </a:r>
          </a:p>
          <a:p>
            <a:pPr marL="0" indent="0">
              <a:buNone/>
            </a:pPr>
            <a:r>
              <a:rPr lang="en-US" sz="2000" dirty="0">
                <a:latin typeface="Courier New" pitchFamily="49" charset="0"/>
                <a:cs typeface="Courier New" pitchFamily="49" charset="0"/>
              </a:rPr>
              <a:t>import </a:t>
            </a:r>
            <a:r>
              <a:rPr lang="en-US" sz="2000" dirty="0" err="1">
                <a:latin typeface="Courier New" pitchFamily="49" charset="0"/>
                <a:cs typeface="Courier New" pitchFamily="49" charset="0"/>
              </a:rPr>
              <a:t>org.apache.hadoop.io.Text</a:t>
            </a:r>
            <a:r>
              <a:rPr lang="en-US" sz="2000" dirty="0">
                <a:latin typeface="Courier New" pitchFamily="49" charset="0"/>
                <a:cs typeface="Courier New" pitchFamily="49" charset="0"/>
              </a:rPr>
              <a:t>;</a:t>
            </a:r>
          </a:p>
          <a:p>
            <a:pPr marL="0" indent="0">
              <a:buNone/>
            </a:pPr>
            <a:r>
              <a:rPr lang="en-US" sz="2000" dirty="0">
                <a:latin typeface="Courier New" pitchFamily="49" charset="0"/>
                <a:cs typeface="Courier New" pitchFamily="49" charset="0"/>
              </a:rPr>
              <a:t>import </a:t>
            </a:r>
            <a:r>
              <a:rPr lang="en-US" sz="2000" dirty="0" err="1">
                <a:latin typeface="Courier New" pitchFamily="49" charset="0"/>
                <a:cs typeface="Courier New" pitchFamily="49" charset="0"/>
              </a:rPr>
              <a:t>org.apache.hadoop.mapred.FileInputFormat</a:t>
            </a:r>
            <a:r>
              <a:rPr lang="en-US" sz="2000" dirty="0">
                <a:latin typeface="Courier New" pitchFamily="49" charset="0"/>
                <a:cs typeface="Courier New" pitchFamily="49" charset="0"/>
              </a:rPr>
              <a:t>;</a:t>
            </a:r>
          </a:p>
          <a:p>
            <a:pPr marL="0" indent="0">
              <a:buNone/>
            </a:pPr>
            <a:r>
              <a:rPr lang="en-US" sz="2000" dirty="0">
                <a:latin typeface="Courier New" pitchFamily="49" charset="0"/>
                <a:cs typeface="Courier New" pitchFamily="49" charset="0"/>
              </a:rPr>
              <a:t>import </a:t>
            </a:r>
            <a:r>
              <a:rPr lang="en-US" sz="2000" dirty="0" err="1">
                <a:latin typeface="Courier New" pitchFamily="49" charset="0"/>
                <a:cs typeface="Courier New" pitchFamily="49" charset="0"/>
              </a:rPr>
              <a:t>org.apache.hadoop.mapred.FileOutputFormat</a:t>
            </a:r>
            <a:r>
              <a:rPr lang="en-US" sz="2000" dirty="0">
                <a:latin typeface="Courier New" pitchFamily="49" charset="0"/>
                <a:cs typeface="Courier New" pitchFamily="49" charset="0"/>
              </a:rPr>
              <a:t>;</a:t>
            </a:r>
          </a:p>
          <a:p>
            <a:pPr marL="0" indent="0">
              <a:buNone/>
            </a:pPr>
            <a:r>
              <a:rPr lang="en-US" sz="2000" dirty="0">
                <a:latin typeface="Courier New" pitchFamily="49" charset="0"/>
                <a:cs typeface="Courier New" pitchFamily="49" charset="0"/>
              </a:rPr>
              <a:t>import </a:t>
            </a:r>
            <a:r>
              <a:rPr lang="en-US" sz="2000" dirty="0" err="1">
                <a:latin typeface="Courier New" pitchFamily="49" charset="0"/>
                <a:cs typeface="Courier New" pitchFamily="49" charset="0"/>
              </a:rPr>
              <a:t>org.apache.hadoop.mapred.JobClient</a:t>
            </a:r>
            <a:r>
              <a:rPr lang="en-US" sz="2000" dirty="0">
                <a:latin typeface="Courier New" pitchFamily="49" charset="0"/>
                <a:cs typeface="Courier New" pitchFamily="49" charset="0"/>
              </a:rPr>
              <a:t>;</a:t>
            </a:r>
          </a:p>
          <a:p>
            <a:pPr marL="0" indent="0">
              <a:buNone/>
            </a:pPr>
            <a:r>
              <a:rPr lang="en-US" sz="2000" dirty="0">
                <a:latin typeface="Courier New" pitchFamily="49" charset="0"/>
                <a:cs typeface="Courier New" pitchFamily="49" charset="0"/>
              </a:rPr>
              <a:t>import </a:t>
            </a:r>
            <a:r>
              <a:rPr lang="en-US" sz="2000" dirty="0" err="1">
                <a:latin typeface="Courier New" pitchFamily="49" charset="0"/>
                <a:cs typeface="Courier New" pitchFamily="49" charset="0"/>
              </a:rPr>
              <a:t>org.apache.hadoop.mapred.JobConf</a:t>
            </a:r>
            <a:r>
              <a:rPr lang="en-US" sz="2000" dirty="0">
                <a:latin typeface="Courier New" pitchFamily="49" charset="0"/>
                <a:cs typeface="Courier New" pitchFamily="49" charset="0"/>
              </a:rPr>
              <a:t>;</a:t>
            </a:r>
          </a:p>
          <a:p>
            <a:pPr marL="0" indent="0">
              <a:buNone/>
            </a:pPr>
            <a:r>
              <a:rPr lang="en-US" sz="2000" dirty="0">
                <a:latin typeface="Courier New" pitchFamily="49" charset="0"/>
                <a:cs typeface="Courier New" pitchFamily="49" charset="0"/>
              </a:rPr>
              <a:t>import </a:t>
            </a:r>
            <a:r>
              <a:rPr lang="en-US" sz="2000" dirty="0" err="1">
                <a:latin typeface="Courier New" pitchFamily="49" charset="0"/>
                <a:cs typeface="Courier New" pitchFamily="49" charset="0"/>
              </a:rPr>
              <a:t>org.apache.hadoop.mapred.KeyValueTextInputFormat</a:t>
            </a:r>
            <a:r>
              <a:rPr lang="en-US" sz="2000" dirty="0">
                <a:latin typeface="Courier New" pitchFamily="49" charset="0"/>
                <a:cs typeface="Courier New" pitchFamily="49" charset="0"/>
              </a:rPr>
              <a:t>;</a:t>
            </a:r>
          </a:p>
          <a:p>
            <a:pPr marL="0" indent="0">
              <a:buNone/>
            </a:pPr>
            <a:r>
              <a:rPr lang="en-US" sz="2000" dirty="0">
                <a:latin typeface="Courier New" pitchFamily="49" charset="0"/>
                <a:cs typeface="Courier New" pitchFamily="49" charset="0"/>
              </a:rPr>
              <a:t>import </a:t>
            </a:r>
            <a:r>
              <a:rPr lang="en-US" sz="2000" dirty="0" err="1">
                <a:latin typeface="Courier New" pitchFamily="49" charset="0"/>
                <a:cs typeface="Courier New" pitchFamily="49" charset="0"/>
              </a:rPr>
              <a:t>org.apache.hadoop.mapred.MapReduceBase</a:t>
            </a:r>
            <a:r>
              <a:rPr lang="en-US" sz="2000" dirty="0">
                <a:latin typeface="Courier New" pitchFamily="49" charset="0"/>
                <a:cs typeface="Courier New" pitchFamily="49" charset="0"/>
              </a:rPr>
              <a:t>;</a:t>
            </a:r>
          </a:p>
          <a:p>
            <a:pPr marL="0" indent="0">
              <a:buNone/>
            </a:pPr>
            <a:r>
              <a:rPr lang="en-US" sz="2000" dirty="0">
                <a:latin typeface="Courier New" pitchFamily="49" charset="0"/>
                <a:cs typeface="Courier New" pitchFamily="49" charset="0"/>
              </a:rPr>
              <a:t>import </a:t>
            </a:r>
            <a:r>
              <a:rPr lang="en-US" sz="2000" dirty="0" err="1">
                <a:latin typeface="Courier New" pitchFamily="49" charset="0"/>
                <a:cs typeface="Courier New" pitchFamily="49" charset="0"/>
              </a:rPr>
              <a:t>org.apache.hadoop.mapred.Mapper</a:t>
            </a:r>
            <a:r>
              <a:rPr lang="en-US" sz="2000" dirty="0">
                <a:latin typeface="Courier New" pitchFamily="49" charset="0"/>
                <a:cs typeface="Courier New" pitchFamily="49" charset="0"/>
              </a:rPr>
              <a:t>;</a:t>
            </a:r>
          </a:p>
          <a:p>
            <a:pPr marL="0" indent="0">
              <a:buNone/>
            </a:pPr>
            <a:r>
              <a:rPr lang="en-US" sz="2000" dirty="0">
                <a:latin typeface="Courier New" pitchFamily="49" charset="0"/>
                <a:cs typeface="Courier New" pitchFamily="49" charset="0"/>
              </a:rPr>
              <a:t>import </a:t>
            </a:r>
            <a:r>
              <a:rPr lang="en-US" sz="2000" dirty="0" err="1">
                <a:latin typeface="Courier New" pitchFamily="49" charset="0"/>
                <a:cs typeface="Courier New" pitchFamily="49" charset="0"/>
              </a:rPr>
              <a:t>org.apache.hadoop.mapred.OutputCollector</a:t>
            </a:r>
            <a:r>
              <a:rPr lang="en-US" sz="2000" dirty="0">
                <a:latin typeface="Courier New" pitchFamily="49" charset="0"/>
                <a:cs typeface="Courier New" pitchFamily="49" charset="0"/>
              </a:rPr>
              <a:t>;</a:t>
            </a:r>
          </a:p>
          <a:p>
            <a:pPr marL="0" indent="0">
              <a:buNone/>
            </a:pPr>
            <a:r>
              <a:rPr lang="en-US" sz="2000" dirty="0">
                <a:latin typeface="Courier New" pitchFamily="49" charset="0"/>
                <a:cs typeface="Courier New" pitchFamily="49" charset="0"/>
              </a:rPr>
              <a:t>import </a:t>
            </a:r>
            <a:r>
              <a:rPr lang="en-US" sz="2000" dirty="0" err="1">
                <a:latin typeface="Courier New" pitchFamily="49" charset="0"/>
                <a:cs typeface="Courier New" pitchFamily="49" charset="0"/>
              </a:rPr>
              <a:t>org.apache.hadoop.mapred.Reducer</a:t>
            </a:r>
            <a:r>
              <a:rPr lang="en-US" sz="2000" dirty="0">
                <a:latin typeface="Courier New" pitchFamily="49" charset="0"/>
                <a:cs typeface="Courier New" pitchFamily="49" charset="0"/>
              </a:rPr>
              <a:t>;</a:t>
            </a:r>
          </a:p>
          <a:p>
            <a:pPr marL="0" indent="0">
              <a:buNone/>
            </a:pPr>
            <a:r>
              <a:rPr lang="en-US" sz="2000" dirty="0">
                <a:latin typeface="Courier New" pitchFamily="49" charset="0"/>
                <a:cs typeface="Courier New" pitchFamily="49" charset="0"/>
              </a:rPr>
              <a:t>import </a:t>
            </a:r>
            <a:r>
              <a:rPr lang="en-US" sz="2000" dirty="0" err="1">
                <a:latin typeface="Courier New" pitchFamily="49" charset="0"/>
                <a:cs typeface="Courier New" pitchFamily="49" charset="0"/>
              </a:rPr>
              <a:t>org.apache.hadoop.mapred.Reporter</a:t>
            </a:r>
            <a:r>
              <a:rPr lang="en-US" sz="2000" dirty="0">
                <a:latin typeface="Courier New" pitchFamily="49" charset="0"/>
                <a:cs typeface="Courier New" pitchFamily="49" charset="0"/>
              </a:rPr>
              <a:t>;</a:t>
            </a:r>
          </a:p>
          <a:p>
            <a:pPr marL="0" indent="0">
              <a:buNone/>
            </a:pPr>
            <a:r>
              <a:rPr lang="en-US" sz="2000" dirty="0">
                <a:latin typeface="Courier New" pitchFamily="49" charset="0"/>
                <a:cs typeface="Courier New" pitchFamily="49" charset="0"/>
              </a:rPr>
              <a:t>import </a:t>
            </a:r>
            <a:r>
              <a:rPr lang="en-US" sz="2000" dirty="0" err="1">
                <a:latin typeface="Courier New" pitchFamily="49" charset="0"/>
                <a:cs typeface="Courier New" pitchFamily="49" charset="0"/>
              </a:rPr>
              <a:t>org.apache.hadoop.mapred.TextOutputFormat</a:t>
            </a:r>
            <a:r>
              <a:rPr lang="en-US" sz="2000" dirty="0">
                <a:latin typeface="Courier New" pitchFamily="49" charset="0"/>
                <a:cs typeface="Courier New" pitchFamily="49" charset="0"/>
              </a:rPr>
              <a:t>;</a:t>
            </a:r>
          </a:p>
          <a:p>
            <a:pPr marL="0" indent="0">
              <a:buNone/>
            </a:pPr>
            <a:r>
              <a:rPr lang="en-US" sz="2000" dirty="0">
                <a:latin typeface="Courier New" pitchFamily="49" charset="0"/>
                <a:cs typeface="Courier New" pitchFamily="49" charset="0"/>
              </a:rPr>
              <a:t>import </a:t>
            </a:r>
            <a:r>
              <a:rPr lang="en-US" sz="2000" dirty="0" err="1">
                <a:latin typeface="Courier New" pitchFamily="49" charset="0"/>
                <a:cs typeface="Courier New" pitchFamily="49" charset="0"/>
              </a:rPr>
              <a:t>org.apache.hadoop.util.Tool</a:t>
            </a:r>
            <a:r>
              <a:rPr lang="en-US" sz="2000" dirty="0">
                <a:latin typeface="Courier New" pitchFamily="49" charset="0"/>
                <a:cs typeface="Courier New" pitchFamily="49" charset="0"/>
              </a:rPr>
              <a:t>;</a:t>
            </a:r>
          </a:p>
          <a:p>
            <a:pPr marL="0" indent="0">
              <a:buNone/>
            </a:pPr>
            <a:r>
              <a:rPr lang="en-US" sz="2000" dirty="0">
                <a:latin typeface="Courier New" pitchFamily="49" charset="0"/>
                <a:cs typeface="Courier New" pitchFamily="49" charset="0"/>
              </a:rPr>
              <a:t>import </a:t>
            </a:r>
            <a:r>
              <a:rPr lang="en-US" sz="2000" dirty="0" err="1">
                <a:latin typeface="Courier New" pitchFamily="49" charset="0"/>
                <a:cs typeface="Courier New" pitchFamily="49" charset="0"/>
              </a:rPr>
              <a:t>org.apache.hadoop.util.ToolRunner</a:t>
            </a:r>
            <a:r>
              <a:rPr lang="en-US" sz="2000" b="1" dirty="0">
                <a:latin typeface="Courier New" pitchFamily="49" charset="0"/>
                <a:cs typeface="Courier New" pitchFamily="49" charset="0"/>
              </a:rPr>
              <a:t>;</a:t>
            </a:r>
            <a:endParaRPr lang="en-US" sz="20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a:p>
        </p:txBody>
      </p:sp>
    </p:spTree>
    <p:extLst>
      <p:ext uri="{BB962C8B-B14F-4D97-AF65-F5344CB8AC3E}">
        <p14:creationId xmlns:p14="http://schemas.microsoft.com/office/powerpoint/2010/main" val="8779392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Courier New" pitchFamily="49" charset="0"/>
                <a:cs typeface="Courier New" pitchFamily="49" charset="0"/>
              </a:rPr>
              <a:t>Inverter.java</a:t>
            </a:r>
            <a:endParaRPr lang="en-US" sz="2800" dirty="0">
              <a:latin typeface="Courier New" pitchFamily="49" charset="0"/>
              <a:cs typeface="Courier New" pitchFamily="49" charset="0"/>
            </a:endParaRPr>
          </a:p>
        </p:txBody>
      </p:sp>
      <p:sp>
        <p:nvSpPr>
          <p:cNvPr id="3" name="Content Placeholder 2"/>
          <p:cNvSpPr>
            <a:spLocks noGrp="1"/>
          </p:cNvSpPr>
          <p:nvPr>
            <p:ph idx="1"/>
          </p:nvPr>
        </p:nvSpPr>
        <p:spPr>
          <a:xfrm>
            <a:off x="457200" y="838200"/>
            <a:ext cx="8229600" cy="5638800"/>
          </a:xfrm>
        </p:spPr>
        <p:txBody>
          <a:bodyPr>
            <a:noAutofit/>
          </a:bodyPr>
          <a:lstStyle/>
          <a:p>
            <a:pPr marL="0" indent="0">
              <a:buNone/>
            </a:pPr>
            <a:r>
              <a:rPr lang="en-US" sz="1400" dirty="0">
                <a:latin typeface="Courier New" pitchFamily="49" charset="0"/>
                <a:cs typeface="Courier New" pitchFamily="49" charset="0"/>
              </a:rPr>
              <a:t>public class </a:t>
            </a:r>
            <a:r>
              <a:rPr lang="en-US" sz="1400" b="1" dirty="0" smtClean="0">
                <a:latin typeface="Courier New" pitchFamily="49" charset="0"/>
                <a:cs typeface="Courier New" pitchFamily="49" charset="0"/>
              </a:rPr>
              <a:t>Inverter </a:t>
            </a:r>
            <a:r>
              <a:rPr lang="en-US" sz="1400" b="1" dirty="0">
                <a:latin typeface="Courier New" pitchFamily="49" charset="0"/>
                <a:cs typeface="Courier New" pitchFamily="49" charset="0"/>
              </a:rPr>
              <a:t>extends Configured implements Tool </a:t>
            </a:r>
            <a:r>
              <a:rPr lang="en-US" sz="1400" b="1" dirty="0" smtClean="0">
                <a:latin typeface="Courier New" pitchFamily="49" charset="0"/>
                <a:cs typeface="Courier New" pitchFamily="49" charset="0"/>
              </a:rPr>
              <a:t>{</a:t>
            </a:r>
            <a:r>
              <a:rPr lang="en-US" sz="1400" dirty="0" smtClean="0">
                <a:latin typeface="Courier New" pitchFamily="49" charset="0"/>
                <a:cs typeface="Courier New" pitchFamily="49" charset="0"/>
              </a:rPr>
              <a:t>  </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a:t>
            </a:r>
            <a:r>
              <a:rPr lang="en-US" sz="1400" b="1" dirty="0">
                <a:latin typeface="Courier New" pitchFamily="49" charset="0"/>
                <a:cs typeface="Courier New" pitchFamily="49" charset="0"/>
              </a:rPr>
              <a:t>public static class </a:t>
            </a:r>
            <a:r>
              <a:rPr lang="en-US" sz="1400" b="1" dirty="0" err="1">
                <a:latin typeface="Courier New" pitchFamily="49" charset="0"/>
                <a:cs typeface="Courier New" pitchFamily="49" charset="0"/>
              </a:rPr>
              <a:t>MapClass</a:t>
            </a:r>
            <a:r>
              <a:rPr lang="en-US" sz="1400" b="1" dirty="0">
                <a:latin typeface="Courier New" pitchFamily="49" charset="0"/>
                <a:cs typeface="Courier New" pitchFamily="49" charset="0"/>
              </a:rPr>
              <a:t> extends </a:t>
            </a:r>
            <a:r>
              <a:rPr lang="en-US" sz="1400" b="1" dirty="0" err="1">
                <a:latin typeface="Courier New" pitchFamily="49" charset="0"/>
                <a:cs typeface="Courier New" pitchFamily="49" charset="0"/>
              </a:rPr>
              <a:t>MapReduceBase</a:t>
            </a:r>
            <a:endParaRPr lang="en-US" sz="1400" b="1"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a:t>
            </a:r>
            <a:r>
              <a:rPr lang="en-US" sz="1400" b="1" dirty="0">
                <a:latin typeface="Courier New" pitchFamily="49" charset="0"/>
                <a:cs typeface="Courier New" pitchFamily="49" charset="0"/>
              </a:rPr>
              <a:t>implements Mapper&lt;Text, Text, Text, Text&gt; </a:t>
            </a:r>
            <a:r>
              <a:rPr lang="en-US" sz="1400" b="1" dirty="0" smtClean="0">
                <a:latin typeface="Courier New" pitchFamily="49" charset="0"/>
                <a:cs typeface="Courier New" pitchFamily="49" charset="0"/>
              </a:rPr>
              <a:t>{</a:t>
            </a:r>
            <a:r>
              <a:rPr lang="en-US" sz="1400" dirty="0" smtClean="0">
                <a:latin typeface="Courier New" pitchFamily="49" charset="0"/>
                <a:cs typeface="Courier New" pitchFamily="49" charset="0"/>
              </a:rPr>
              <a:t>      </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a:t>
            </a:r>
            <a:r>
              <a:rPr lang="en-US" sz="1400" b="1" dirty="0">
                <a:latin typeface="Courier New" pitchFamily="49" charset="0"/>
                <a:cs typeface="Courier New" pitchFamily="49" charset="0"/>
              </a:rPr>
              <a:t>public void map(Text key, Text value,</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OutputCollector</a:t>
            </a:r>
            <a:r>
              <a:rPr lang="en-US" sz="1400" dirty="0">
                <a:latin typeface="Courier New" pitchFamily="49" charset="0"/>
                <a:cs typeface="Courier New" pitchFamily="49" charset="0"/>
              </a:rPr>
              <a:t>&lt;Text, Text&gt; output,</a:t>
            </a:r>
          </a:p>
          <a:p>
            <a:pPr marL="0" indent="0">
              <a:buNone/>
            </a:pPr>
            <a:r>
              <a:rPr lang="en-US" sz="1400" dirty="0">
                <a:latin typeface="Courier New" pitchFamily="49" charset="0"/>
                <a:cs typeface="Courier New" pitchFamily="49" charset="0"/>
              </a:rPr>
              <a:t>                        Reporter reporter) </a:t>
            </a:r>
            <a:r>
              <a:rPr lang="en-US" sz="1400" b="1" dirty="0">
                <a:latin typeface="Courier New" pitchFamily="49" charset="0"/>
                <a:cs typeface="Courier New" pitchFamily="49" charset="0"/>
              </a:rPr>
              <a:t>throws </a:t>
            </a:r>
            <a:r>
              <a:rPr lang="en-US" sz="1400" b="1" dirty="0" err="1">
                <a:latin typeface="Courier New" pitchFamily="49" charset="0"/>
                <a:cs typeface="Courier New" pitchFamily="49" charset="0"/>
              </a:rPr>
              <a:t>IOException</a:t>
            </a:r>
            <a:r>
              <a:rPr lang="en-US" sz="1400" b="1" dirty="0">
                <a:latin typeface="Courier New" pitchFamily="49" charset="0"/>
                <a:cs typeface="Courier New" pitchFamily="49" charset="0"/>
              </a:rPr>
              <a:t> </a:t>
            </a:r>
            <a:r>
              <a:rPr lang="en-US" sz="1400" b="1" dirty="0" smtClean="0">
                <a:latin typeface="Courier New" pitchFamily="49" charset="0"/>
                <a:cs typeface="Courier New" pitchFamily="49" charset="0"/>
              </a:rPr>
              <a:t>{</a:t>
            </a:r>
            <a:r>
              <a:rPr lang="en-US" sz="1400" dirty="0" smtClean="0">
                <a:latin typeface="Courier New" pitchFamily="49" charset="0"/>
                <a:cs typeface="Courier New" pitchFamily="49" charset="0"/>
              </a:rPr>
              <a:t>                   </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output.collect</a:t>
            </a:r>
            <a:r>
              <a:rPr lang="en-US" sz="1400" dirty="0">
                <a:latin typeface="Courier New" pitchFamily="49" charset="0"/>
                <a:cs typeface="Courier New" pitchFamily="49" charset="0"/>
              </a:rPr>
              <a:t>(value, key);</a:t>
            </a:r>
          </a:p>
          <a:p>
            <a:pPr marL="0" indent="0">
              <a:buNone/>
            </a:pPr>
            <a:r>
              <a:rPr lang="en-US" sz="14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    </a:t>
            </a:r>
            <a:r>
              <a:rPr lang="en-US" sz="1400" dirty="0" smtClean="0">
                <a:latin typeface="Courier New" pitchFamily="49" charset="0"/>
                <a:cs typeface="Courier New" pitchFamily="49" charset="0"/>
              </a:rPr>
              <a:t>}</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a:t>
            </a:r>
            <a:r>
              <a:rPr lang="en-US" sz="1400" b="1" dirty="0">
                <a:latin typeface="Courier New" pitchFamily="49" charset="0"/>
                <a:cs typeface="Courier New" pitchFamily="49" charset="0"/>
              </a:rPr>
              <a:t>public static class Reduce extends </a:t>
            </a:r>
            <a:r>
              <a:rPr lang="en-US" sz="1400" b="1" dirty="0" err="1">
                <a:latin typeface="Courier New" pitchFamily="49" charset="0"/>
                <a:cs typeface="Courier New" pitchFamily="49" charset="0"/>
              </a:rPr>
              <a:t>MapReduceBase</a:t>
            </a:r>
            <a:endParaRPr lang="en-US" sz="1400" b="1"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a:t>
            </a:r>
            <a:r>
              <a:rPr lang="en-US" sz="1400" b="1" dirty="0">
                <a:latin typeface="Courier New" pitchFamily="49" charset="0"/>
                <a:cs typeface="Courier New" pitchFamily="49" charset="0"/>
              </a:rPr>
              <a:t>implements Reducer&lt;Text, Text, Text, Text&gt; </a:t>
            </a:r>
            <a:r>
              <a:rPr lang="en-US" sz="1400" b="1" dirty="0" smtClean="0">
                <a:latin typeface="Courier New" pitchFamily="49" charset="0"/>
                <a:cs typeface="Courier New" pitchFamily="49" charset="0"/>
              </a:rPr>
              <a:t>{</a:t>
            </a:r>
            <a:r>
              <a:rPr lang="en-US" sz="1400" dirty="0" smtClean="0">
                <a:latin typeface="Courier New" pitchFamily="49" charset="0"/>
                <a:cs typeface="Courier New" pitchFamily="49" charset="0"/>
              </a:rPr>
              <a:t>      </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a:t>
            </a:r>
            <a:r>
              <a:rPr lang="en-US" sz="1400" b="1" dirty="0">
                <a:latin typeface="Courier New" pitchFamily="49" charset="0"/>
                <a:cs typeface="Courier New" pitchFamily="49" charset="0"/>
              </a:rPr>
              <a:t>public void reduce(Text key, Iterator&lt;Text&gt; values,</a:t>
            </a:r>
          </a:p>
          <a:p>
            <a:pPr marL="0" indent="0">
              <a:buNone/>
            </a:pPr>
            <a:r>
              <a:rPr lang="en-US" sz="1400" dirty="0">
                <a:latin typeface="Courier New" pitchFamily="49" charset="0"/>
                <a:cs typeface="Courier New" pitchFamily="49" charset="0"/>
              </a:rPr>
              <a:t>              </a:t>
            </a:r>
            <a:r>
              <a:rPr lang="en-US" sz="1400" dirty="0" smtClean="0">
                <a:latin typeface="Courier New" pitchFamily="49" charset="0"/>
                <a:cs typeface="Courier New" pitchFamily="49" charset="0"/>
              </a:rPr>
              <a:t>             </a:t>
            </a:r>
            <a:r>
              <a:rPr lang="en-US" sz="1400" dirty="0" err="1" smtClean="0">
                <a:latin typeface="Courier New" pitchFamily="49" charset="0"/>
                <a:cs typeface="Courier New" pitchFamily="49" charset="0"/>
              </a:rPr>
              <a:t>OutputCollector</a:t>
            </a:r>
            <a:r>
              <a:rPr lang="en-US" sz="1400" dirty="0" smtClean="0">
                <a:latin typeface="Courier New" pitchFamily="49" charset="0"/>
                <a:cs typeface="Courier New" pitchFamily="49" charset="0"/>
              </a:rPr>
              <a:t>&lt;Text</a:t>
            </a:r>
            <a:r>
              <a:rPr lang="en-US" sz="1400" dirty="0">
                <a:latin typeface="Courier New" pitchFamily="49" charset="0"/>
                <a:cs typeface="Courier New" pitchFamily="49" charset="0"/>
              </a:rPr>
              <a:t>, Text&gt; output,</a:t>
            </a:r>
          </a:p>
          <a:p>
            <a:pPr marL="0" indent="0">
              <a:buNone/>
            </a:pPr>
            <a:r>
              <a:rPr lang="en-US" sz="1400" dirty="0">
                <a:latin typeface="Courier New" pitchFamily="49" charset="0"/>
                <a:cs typeface="Courier New" pitchFamily="49" charset="0"/>
              </a:rPr>
              <a:t>                           Reporter reporter) </a:t>
            </a:r>
            <a:r>
              <a:rPr lang="en-US" sz="1400" b="1" dirty="0">
                <a:latin typeface="Courier New" pitchFamily="49" charset="0"/>
                <a:cs typeface="Courier New" pitchFamily="49" charset="0"/>
              </a:rPr>
              <a:t>throws </a:t>
            </a:r>
            <a:r>
              <a:rPr lang="en-US" sz="1400" b="1" dirty="0" err="1">
                <a:latin typeface="Courier New" pitchFamily="49" charset="0"/>
                <a:cs typeface="Courier New" pitchFamily="49" charset="0"/>
              </a:rPr>
              <a:t>IOException</a:t>
            </a:r>
            <a:r>
              <a:rPr lang="en-US" sz="1400" b="1" dirty="0">
                <a:latin typeface="Courier New" pitchFamily="49" charset="0"/>
                <a:cs typeface="Courier New" pitchFamily="49" charset="0"/>
              </a:rPr>
              <a:t> </a:t>
            </a:r>
            <a:r>
              <a:rPr lang="en-US" sz="1400" b="1" dirty="0" smtClean="0">
                <a:latin typeface="Courier New" pitchFamily="49" charset="0"/>
                <a:cs typeface="Courier New" pitchFamily="49" charset="0"/>
              </a:rPr>
              <a:t>{</a:t>
            </a:r>
            <a:r>
              <a:rPr lang="en-US" sz="1400" dirty="0" smtClean="0">
                <a:latin typeface="Courier New" pitchFamily="49" charset="0"/>
                <a:cs typeface="Courier New" pitchFamily="49" charset="0"/>
              </a:rPr>
              <a:t>                        </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String </a:t>
            </a:r>
            <a:r>
              <a:rPr lang="en-US" sz="1400" dirty="0" err="1">
                <a:latin typeface="Courier New" pitchFamily="49" charset="0"/>
                <a:cs typeface="Courier New" pitchFamily="49" charset="0"/>
              </a:rPr>
              <a:t>csv</a:t>
            </a:r>
            <a:r>
              <a:rPr lang="en-US" sz="1400" dirty="0">
                <a:latin typeface="Courier New" pitchFamily="49" charset="0"/>
                <a:cs typeface="Courier New" pitchFamily="49" charset="0"/>
              </a:rPr>
              <a:t> = "";</a:t>
            </a:r>
          </a:p>
          <a:p>
            <a:pPr marL="0" indent="0">
              <a:buNone/>
            </a:pPr>
            <a:r>
              <a:rPr lang="en-US" sz="1400" dirty="0">
                <a:latin typeface="Courier New" pitchFamily="49" charset="0"/>
                <a:cs typeface="Courier New" pitchFamily="49" charset="0"/>
              </a:rPr>
              <a:t>            </a:t>
            </a:r>
            <a:r>
              <a:rPr lang="en-US" sz="1400" b="1" dirty="0">
                <a:latin typeface="Courier New" pitchFamily="49" charset="0"/>
                <a:cs typeface="Courier New" pitchFamily="49" charset="0"/>
              </a:rPr>
              <a:t>while (</a:t>
            </a:r>
            <a:r>
              <a:rPr lang="en-US" sz="1400" b="1" dirty="0" err="1">
                <a:latin typeface="Courier New" pitchFamily="49" charset="0"/>
                <a:cs typeface="Courier New" pitchFamily="49" charset="0"/>
              </a:rPr>
              <a:t>values.hasNext</a:t>
            </a:r>
            <a:r>
              <a:rPr lang="en-US" sz="1400" b="1"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                </a:t>
            </a:r>
            <a:r>
              <a:rPr lang="en-US" sz="1400" b="1" dirty="0">
                <a:latin typeface="Courier New" pitchFamily="49" charset="0"/>
                <a:cs typeface="Courier New" pitchFamily="49" charset="0"/>
              </a:rPr>
              <a:t>if (</a:t>
            </a:r>
            <a:r>
              <a:rPr lang="en-US" sz="1400" b="1" dirty="0" err="1">
                <a:latin typeface="Courier New" pitchFamily="49" charset="0"/>
                <a:cs typeface="Courier New" pitchFamily="49" charset="0"/>
              </a:rPr>
              <a:t>csv.length</a:t>
            </a:r>
            <a:r>
              <a:rPr lang="en-US" sz="1400" b="1" dirty="0">
                <a:latin typeface="Courier New" pitchFamily="49" charset="0"/>
                <a:cs typeface="Courier New" pitchFamily="49" charset="0"/>
              </a:rPr>
              <a:t>() &gt; 0) </a:t>
            </a:r>
            <a:r>
              <a:rPr lang="en-US" sz="1400" b="1" dirty="0" err="1">
                <a:latin typeface="Courier New" pitchFamily="49" charset="0"/>
                <a:cs typeface="Courier New" pitchFamily="49" charset="0"/>
              </a:rPr>
              <a:t>csv</a:t>
            </a:r>
            <a:r>
              <a:rPr lang="en-US" sz="1400" b="1" dirty="0">
                <a:latin typeface="Courier New" pitchFamily="49" charset="0"/>
                <a:cs typeface="Courier New" pitchFamily="49" charset="0"/>
              </a:rPr>
              <a:t> += ",";</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csv</a:t>
            </a:r>
            <a:r>
              <a:rPr lang="en-US" sz="1400" dirty="0">
                <a:latin typeface="Courier New" pitchFamily="49" charset="0"/>
                <a:cs typeface="Courier New" pitchFamily="49" charset="0"/>
              </a:rPr>
              <a:t> += </a:t>
            </a:r>
            <a:r>
              <a:rPr lang="en-US" sz="1400" dirty="0" err="1">
                <a:latin typeface="Courier New" pitchFamily="49" charset="0"/>
                <a:cs typeface="Courier New" pitchFamily="49" charset="0"/>
              </a:rPr>
              <a:t>values.next</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toString</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output.collect</a:t>
            </a:r>
            <a:r>
              <a:rPr lang="en-US" sz="1400" dirty="0">
                <a:latin typeface="Courier New" pitchFamily="49" charset="0"/>
                <a:cs typeface="Courier New" pitchFamily="49" charset="0"/>
              </a:rPr>
              <a:t>(key, </a:t>
            </a:r>
            <a:r>
              <a:rPr lang="en-US" sz="1400" b="1" dirty="0">
                <a:latin typeface="Courier New" pitchFamily="49" charset="0"/>
                <a:cs typeface="Courier New" pitchFamily="49" charset="0"/>
              </a:rPr>
              <a:t>new Text(</a:t>
            </a:r>
            <a:r>
              <a:rPr lang="en-US" sz="1400" b="1" dirty="0" err="1">
                <a:latin typeface="Courier New" pitchFamily="49" charset="0"/>
                <a:cs typeface="Courier New" pitchFamily="49" charset="0"/>
              </a:rPr>
              <a:t>csv</a:t>
            </a:r>
            <a:r>
              <a:rPr lang="en-US" sz="1400" b="1"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    }</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a:p>
        </p:txBody>
      </p:sp>
    </p:spTree>
    <p:extLst>
      <p:ext uri="{BB962C8B-B14F-4D97-AF65-F5344CB8AC3E}">
        <p14:creationId xmlns:p14="http://schemas.microsoft.com/office/powerpoint/2010/main" val="17447648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457200"/>
          </a:xfrm>
        </p:spPr>
        <p:txBody>
          <a:bodyPr>
            <a:normAutofit fontScale="90000"/>
          </a:bodyPr>
          <a:lstStyle/>
          <a:p>
            <a:r>
              <a:rPr lang="en-US" sz="2800" dirty="0" smtClean="0">
                <a:latin typeface="Courier New" pitchFamily="49" charset="0"/>
                <a:cs typeface="Courier New" pitchFamily="49" charset="0"/>
              </a:rPr>
              <a:t>Inverter.java</a:t>
            </a:r>
            <a:endParaRPr lang="en-US" sz="2800" dirty="0">
              <a:latin typeface="Courier New" pitchFamily="49" charset="0"/>
              <a:cs typeface="Courier New" pitchFamily="49" charset="0"/>
            </a:endParaRPr>
          </a:p>
        </p:txBody>
      </p:sp>
      <p:sp>
        <p:nvSpPr>
          <p:cNvPr id="3" name="Content Placeholder 2"/>
          <p:cNvSpPr>
            <a:spLocks noGrp="1"/>
          </p:cNvSpPr>
          <p:nvPr>
            <p:ph idx="1"/>
          </p:nvPr>
        </p:nvSpPr>
        <p:spPr>
          <a:xfrm>
            <a:off x="457200" y="685800"/>
            <a:ext cx="8229600" cy="5668963"/>
          </a:xfrm>
        </p:spPr>
        <p:txBody>
          <a:bodyPr>
            <a:normAutofit fontScale="70000" lnSpcReduction="20000"/>
          </a:bodyPr>
          <a:lstStyle/>
          <a:p>
            <a:pPr marL="0" indent="0">
              <a:buNone/>
            </a:pPr>
            <a:r>
              <a:rPr lang="en-US" dirty="0">
                <a:latin typeface="Courier New" pitchFamily="49" charset="0"/>
                <a:cs typeface="Courier New" pitchFamily="49" charset="0"/>
              </a:rPr>
              <a:t> </a:t>
            </a:r>
            <a:r>
              <a:rPr lang="en-US" b="1" dirty="0">
                <a:latin typeface="Courier New" pitchFamily="49" charset="0"/>
                <a:cs typeface="Courier New" pitchFamily="49" charset="0"/>
              </a:rPr>
              <a:t>public </a:t>
            </a:r>
            <a:r>
              <a:rPr lang="en-US" b="1" dirty="0" err="1">
                <a:latin typeface="Courier New" pitchFamily="49" charset="0"/>
                <a:cs typeface="Courier New" pitchFamily="49" charset="0"/>
              </a:rPr>
              <a:t>int</a:t>
            </a:r>
            <a:r>
              <a:rPr lang="en-US" b="1" dirty="0">
                <a:latin typeface="Courier New" pitchFamily="49" charset="0"/>
                <a:cs typeface="Courier New" pitchFamily="49" charset="0"/>
              </a:rPr>
              <a:t> run(String[] </a:t>
            </a:r>
            <a:r>
              <a:rPr lang="en-US" b="1" dirty="0" err="1">
                <a:latin typeface="Courier New" pitchFamily="49" charset="0"/>
                <a:cs typeface="Courier New" pitchFamily="49" charset="0"/>
              </a:rPr>
              <a:t>args</a:t>
            </a:r>
            <a:r>
              <a:rPr lang="en-US" b="1" dirty="0">
                <a:latin typeface="Courier New" pitchFamily="49" charset="0"/>
                <a:cs typeface="Courier New" pitchFamily="49" charset="0"/>
              </a:rPr>
              <a:t>) throws Exception {</a:t>
            </a:r>
          </a:p>
          <a:p>
            <a:pPr marL="0" indent="0">
              <a:buNone/>
            </a:pPr>
            <a:r>
              <a:rPr lang="en-US" dirty="0">
                <a:latin typeface="Courier New" pitchFamily="49" charset="0"/>
                <a:cs typeface="Courier New" pitchFamily="49" charset="0"/>
              </a:rPr>
              <a:t>        Configuration </a:t>
            </a:r>
            <a:r>
              <a:rPr lang="en-US" dirty="0" err="1">
                <a:latin typeface="Courier New" pitchFamily="49" charset="0"/>
                <a:cs typeface="Courier New" pitchFamily="49" charset="0"/>
              </a:rPr>
              <a:t>conf</a:t>
            </a:r>
            <a:r>
              <a:rPr lang="en-US" dirty="0">
                <a:latin typeface="Courier New" pitchFamily="49" charset="0"/>
                <a:cs typeface="Courier New" pitchFamily="49" charset="0"/>
              </a:rPr>
              <a:t> = </a:t>
            </a:r>
            <a:r>
              <a:rPr lang="en-US" dirty="0" err="1">
                <a:latin typeface="Courier New" pitchFamily="49" charset="0"/>
                <a:cs typeface="Courier New" pitchFamily="49" charset="0"/>
              </a:rPr>
              <a:t>getConf</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JobConf</a:t>
            </a:r>
            <a:r>
              <a:rPr lang="en-US" dirty="0">
                <a:latin typeface="Courier New" pitchFamily="49" charset="0"/>
                <a:cs typeface="Courier New" pitchFamily="49" charset="0"/>
              </a:rPr>
              <a:t> job = </a:t>
            </a:r>
            <a:r>
              <a:rPr lang="en-US" b="1" dirty="0">
                <a:latin typeface="Courier New" pitchFamily="49" charset="0"/>
                <a:cs typeface="Courier New" pitchFamily="49" charset="0"/>
              </a:rPr>
              <a:t>new </a:t>
            </a:r>
            <a:r>
              <a:rPr lang="en-US" b="1" dirty="0" err="1">
                <a:latin typeface="Courier New" pitchFamily="49" charset="0"/>
                <a:cs typeface="Courier New" pitchFamily="49" charset="0"/>
              </a:rPr>
              <a:t>JobConf</a:t>
            </a:r>
            <a:r>
              <a:rPr lang="en-US" b="1" dirty="0">
                <a:latin typeface="Courier New" pitchFamily="49" charset="0"/>
                <a:cs typeface="Courier New" pitchFamily="49" charset="0"/>
              </a:rPr>
              <a:t>(</a:t>
            </a:r>
            <a:r>
              <a:rPr lang="en-US" b="1" dirty="0" err="1">
                <a:latin typeface="Courier New" pitchFamily="49" charset="0"/>
                <a:cs typeface="Courier New" pitchFamily="49" charset="0"/>
              </a:rPr>
              <a:t>conf</a:t>
            </a:r>
            <a:r>
              <a:rPr lang="en-US" b="1" dirty="0">
                <a:latin typeface="Courier New" pitchFamily="49" charset="0"/>
                <a:cs typeface="Courier New" pitchFamily="49" charset="0"/>
              </a:rPr>
              <a:t>, </a:t>
            </a:r>
            <a:r>
              <a:rPr lang="en-US" b="1" dirty="0" err="1" smtClean="0">
                <a:latin typeface="Courier New" pitchFamily="49" charset="0"/>
                <a:cs typeface="Courier New" pitchFamily="49" charset="0"/>
              </a:rPr>
              <a:t>Inverter.class</a:t>
            </a:r>
            <a:r>
              <a:rPr lang="en-US" b="1" dirty="0" smtClean="0">
                <a:latin typeface="Courier New" pitchFamily="49" charset="0"/>
                <a:cs typeface="Courier New" pitchFamily="49" charset="0"/>
              </a:rPr>
              <a:t>);</a:t>
            </a:r>
            <a:r>
              <a:rPr lang="en-US" dirty="0" smtClean="0">
                <a:latin typeface="Courier New" pitchFamily="49" charset="0"/>
                <a:cs typeface="Courier New" pitchFamily="49" charset="0"/>
              </a:rPr>
              <a:t>     </a:t>
            </a: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Path in = </a:t>
            </a:r>
            <a:r>
              <a:rPr lang="en-US" b="1" dirty="0">
                <a:latin typeface="Courier New" pitchFamily="49" charset="0"/>
                <a:cs typeface="Courier New" pitchFamily="49" charset="0"/>
              </a:rPr>
              <a:t>new Path(</a:t>
            </a:r>
            <a:r>
              <a:rPr lang="en-US" b="1" dirty="0" err="1">
                <a:latin typeface="Courier New" pitchFamily="49" charset="0"/>
                <a:cs typeface="Courier New" pitchFamily="49" charset="0"/>
              </a:rPr>
              <a:t>args</a:t>
            </a:r>
            <a:r>
              <a:rPr lang="en-US" b="1" dirty="0">
                <a:latin typeface="Courier New" pitchFamily="49" charset="0"/>
                <a:cs typeface="Courier New" pitchFamily="49" charset="0"/>
              </a:rPr>
              <a:t>[0]);</a:t>
            </a:r>
          </a:p>
          <a:p>
            <a:pPr marL="0" indent="0">
              <a:buNone/>
            </a:pPr>
            <a:r>
              <a:rPr lang="en-US" dirty="0">
                <a:latin typeface="Courier New" pitchFamily="49" charset="0"/>
                <a:cs typeface="Courier New" pitchFamily="49" charset="0"/>
              </a:rPr>
              <a:t>        Path out = </a:t>
            </a:r>
            <a:r>
              <a:rPr lang="en-US" b="1" dirty="0">
                <a:latin typeface="Courier New" pitchFamily="49" charset="0"/>
                <a:cs typeface="Courier New" pitchFamily="49" charset="0"/>
              </a:rPr>
              <a:t>new Path(</a:t>
            </a:r>
            <a:r>
              <a:rPr lang="en-US" b="1" dirty="0" err="1">
                <a:latin typeface="Courier New" pitchFamily="49" charset="0"/>
                <a:cs typeface="Courier New" pitchFamily="49" charset="0"/>
              </a:rPr>
              <a:t>args</a:t>
            </a:r>
            <a:r>
              <a:rPr lang="en-US" b="1" dirty="0">
                <a:latin typeface="Courier New" pitchFamily="49" charset="0"/>
                <a:cs typeface="Courier New" pitchFamily="49" charset="0"/>
              </a:rPr>
              <a:t>[1]);</a:t>
            </a: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FileInputFormat.</a:t>
            </a:r>
            <a:r>
              <a:rPr lang="en-US" i="1" dirty="0" err="1">
                <a:latin typeface="Courier New" pitchFamily="49" charset="0"/>
                <a:cs typeface="Courier New" pitchFamily="49" charset="0"/>
              </a:rPr>
              <a:t>setInputPaths</a:t>
            </a:r>
            <a:r>
              <a:rPr lang="en-US" i="1" dirty="0">
                <a:latin typeface="Courier New" pitchFamily="49" charset="0"/>
                <a:cs typeface="Courier New" pitchFamily="49" charset="0"/>
              </a:rPr>
              <a:t>(job, in);</a:t>
            </a: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FileOutputFormat.</a:t>
            </a:r>
            <a:r>
              <a:rPr lang="en-US" i="1" dirty="0" err="1">
                <a:latin typeface="Courier New" pitchFamily="49" charset="0"/>
                <a:cs typeface="Courier New" pitchFamily="49" charset="0"/>
              </a:rPr>
              <a:t>setOutputPath</a:t>
            </a:r>
            <a:r>
              <a:rPr lang="en-US" i="1" dirty="0">
                <a:latin typeface="Courier New" pitchFamily="49" charset="0"/>
                <a:cs typeface="Courier New" pitchFamily="49" charset="0"/>
              </a:rPr>
              <a:t>(job, out</a:t>
            </a:r>
            <a:r>
              <a:rPr lang="en-US" i="1" dirty="0" smtClean="0">
                <a:latin typeface="Courier New" pitchFamily="49" charset="0"/>
                <a:cs typeface="Courier New" pitchFamily="49" charset="0"/>
              </a:rPr>
              <a:t>);</a:t>
            </a:r>
            <a:r>
              <a:rPr lang="en-US" dirty="0" smtClean="0">
                <a:latin typeface="Courier New" pitchFamily="49" charset="0"/>
                <a:cs typeface="Courier New" pitchFamily="49" charset="0"/>
              </a:rPr>
              <a:t>       </a:t>
            </a: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job.setJobName</a:t>
            </a:r>
            <a:r>
              <a:rPr lang="en-US" dirty="0" smtClean="0">
                <a:latin typeface="Courier New" pitchFamily="49" charset="0"/>
                <a:cs typeface="Courier New" pitchFamily="49" charset="0"/>
              </a:rPr>
              <a:t>("Inverter");</a:t>
            </a: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job.setMapperClass</a:t>
            </a:r>
            <a:r>
              <a:rPr lang="en-US" dirty="0">
                <a:latin typeface="Courier New" pitchFamily="49" charset="0"/>
                <a:cs typeface="Courier New" pitchFamily="49" charset="0"/>
              </a:rPr>
              <a:t>(</a:t>
            </a:r>
            <a:r>
              <a:rPr lang="en-US" dirty="0" err="1">
                <a:latin typeface="Courier New" pitchFamily="49" charset="0"/>
                <a:cs typeface="Courier New" pitchFamily="49" charset="0"/>
              </a:rPr>
              <a:t>MapClass.</a:t>
            </a:r>
            <a:r>
              <a:rPr lang="en-US" b="1" dirty="0" err="1">
                <a:latin typeface="Courier New" pitchFamily="49" charset="0"/>
                <a:cs typeface="Courier New" pitchFamily="49" charset="0"/>
              </a:rPr>
              <a:t>class</a:t>
            </a:r>
            <a:r>
              <a:rPr lang="en-US" b="1" dirty="0">
                <a:latin typeface="Courier New" pitchFamily="49" charset="0"/>
                <a:cs typeface="Courier New" pitchFamily="49" charset="0"/>
              </a:rPr>
              <a:t>);</a:t>
            </a: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job.setReducerClass</a:t>
            </a:r>
            <a:r>
              <a:rPr lang="en-US" dirty="0">
                <a:latin typeface="Courier New" pitchFamily="49" charset="0"/>
                <a:cs typeface="Courier New" pitchFamily="49" charset="0"/>
              </a:rPr>
              <a:t>(</a:t>
            </a:r>
            <a:r>
              <a:rPr lang="en-US" dirty="0" err="1">
                <a:latin typeface="Courier New" pitchFamily="49" charset="0"/>
                <a:cs typeface="Courier New" pitchFamily="49" charset="0"/>
              </a:rPr>
              <a:t>Reduce.</a:t>
            </a:r>
            <a:r>
              <a:rPr lang="en-US" b="1" dirty="0" err="1">
                <a:latin typeface="Courier New" pitchFamily="49" charset="0"/>
                <a:cs typeface="Courier New" pitchFamily="49" charset="0"/>
              </a:rPr>
              <a:t>class</a:t>
            </a:r>
            <a:r>
              <a:rPr lang="en-US" b="1" dirty="0" smtClean="0">
                <a:latin typeface="Courier New" pitchFamily="49" charset="0"/>
                <a:cs typeface="Courier New" pitchFamily="49" charset="0"/>
              </a:rPr>
              <a:t>);</a:t>
            </a:r>
          </a:p>
          <a:p>
            <a:pPr marL="0" indent="0">
              <a:buNone/>
            </a:pPr>
            <a:r>
              <a:rPr lang="en-US" b="1" dirty="0">
                <a:latin typeface="Courier New" pitchFamily="49" charset="0"/>
                <a:cs typeface="Courier New" pitchFamily="49" charset="0"/>
              </a:rPr>
              <a:t> </a:t>
            </a:r>
            <a:r>
              <a:rPr lang="en-US" b="1" dirty="0" smtClean="0">
                <a:latin typeface="Courier New" pitchFamily="49" charset="0"/>
                <a:cs typeface="Courier New" pitchFamily="49" charset="0"/>
              </a:rPr>
              <a:t>       </a:t>
            </a:r>
            <a:r>
              <a:rPr lang="en-US" dirty="0" err="1" smtClean="0">
                <a:latin typeface="Courier New" pitchFamily="49" charset="0"/>
                <a:cs typeface="Courier New" pitchFamily="49" charset="0"/>
              </a:rPr>
              <a:t>job.setInputFormat</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KeyValueTextInputFormat.</a:t>
            </a:r>
            <a:r>
              <a:rPr lang="en-US" b="1" dirty="0" err="1" smtClean="0">
                <a:latin typeface="Courier New" pitchFamily="49" charset="0"/>
                <a:cs typeface="Courier New" pitchFamily="49" charset="0"/>
              </a:rPr>
              <a:t>class</a:t>
            </a:r>
            <a:r>
              <a:rPr lang="en-US" b="1" dirty="0">
                <a:latin typeface="Courier New" pitchFamily="49" charset="0"/>
                <a:cs typeface="Courier New" pitchFamily="49" charset="0"/>
              </a:rPr>
              <a:t>);</a:t>
            </a: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job.setOutputFormat</a:t>
            </a:r>
            <a:r>
              <a:rPr lang="en-US" dirty="0">
                <a:latin typeface="Courier New" pitchFamily="49" charset="0"/>
                <a:cs typeface="Courier New" pitchFamily="49" charset="0"/>
              </a:rPr>
              <a:t>(</a:t>
            </a:r>
            <a:r>
              <a:rPr lang="en-US" dirty="0" err="1">
                <a:latin typeface="Courier New" pitchFamily="49" charset="0"/>
                <a:cs typeface="Courier New" pitchFamily="49" charset="0"/>
              </a:rPr>
              <a:t>TextOutputFormat.</a:t>
            </a:r>
            <a:r>
              <a:rPr lang="en-US" b="1" dirty="0" err="1">
                <a:latin typeface="Courier New" pitchFamily="49" charset="0"/>
                <a:cs typeface="Courier New" pitchFamily="49" charset="0"/>
              </a:rPr>
              <a:t>class</a:t>
            </a:r>
            <a:r>
              <a:rPr lang="en-US" b="1" dirty="0">
                <a:latin typeface="Courier New" pitchFamily="49" charset="0"/>
                <a:cs typeface="Courier New" pitchFamily="49" charset="0"/>
              </a:rPr>
              <a:t>);</a:t>
            </a: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job.setOutputKeyClass</a:t>
            </a:r>
            <a:r>
              <a:rPr lang="en-US" dirty="0">
                <a:latin typeface="Courier New" pitchFamily="49" charset="0"/>
                <a:cs typeface="Courier New" pitchFamily="49" charset="0"/>
              </a:rPr>
              <a:t>(</a:t>
            </a:r>
            <a:r>
              <a:rPr lang="en-US" dirty="0" err="1">
                <a:latin typeface="Courier New" pitchFamily="49" charset="0"/>
                <a:cs typeface="Courier New" pitchFamily="49" charset="0"/>
              </a:rPr>
              <a:t>Text.</a:t>
            </a:r>
            <a:r>
              <a:rPr lang="en-US" b="1" dirty="0" err="1">
                <a:latin typeface="Courier New" pitchFamily="49" charset="0"/>
                <a:cs typeface="Courier New" pitchFamily="49" charset="0"/>
              </a:rPr>
              <a:t>class</a:t>
            </a:r>
            <a:r>
              <a:rPr lang="en-US" b="1" dirty="0">
                <a:latin typeface="Courier New" pitchFamily="49" charset="0"/>
                <a:cs typeface="Courier New" pitchFamily="49" charset="0"/>
              </a:rPr>
              <a:t>);</a:t>
            </a: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job.setOutputValueClass</a:t>
            </a:r>
            <a:r>
              <a:rPr lang="en-US" dirty="0">
                <a:latin typeface="Courier New" pitchFamily="49" charset="0"/>
                <a:cs typeface="Courier New" pitchFamily="49" charset="0"/>
              </a:rPr>
              <a:t>(</a:t>
            </a:r>
            <a:r>
              <a:rPr lang="en-US" dirty="0" err="1">
                <a:latin typeface="Courier New" pitchFamily="49" charset="0"/>
                <a:cs typeface="Courier New" pitchFamily="49" charset="0"/>
              </a:rPr>
              <a:t>Text.</a:t>
            </a:r>
            <a:r>
              <a:rPr lang="en-US" b="1" dirty="0" err="1">
                <a:latin typeface="Courier New" pitchFamily="49" charset="0"/>
                <a:cs typeface="Courier New" pitchFamily="49" charset="0"/>
              </a:rPr>
              <a:t>class</a:t>
            </a:r>
            <a:r>
              <a:rPr lang="en-US" b="1" dirty="0">
                <a:latin typeface="Courier New" pitchFamily="49" charset="0"/>
                <a:cs typeface="Courier New" pitchFamily="49" charset="0"/>
              </a:rPr>
              <a:t>);</a:t>
            </a: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job.set</a:t>
            </a:r>
            <a:r>
              <a:rPr lang="en-US" dirty="0">
                <a:latin typeface="Courier New" pitchFamily="49" charset="0"/>
                <a:cs typeface="Courier New" pitchFamily="49" charset="0"/>
              </a:rPr>
              <a:t>("</a:t>
            </a:r>
            <a:r>
              <a:rPr lang="en-US" dirty="0" err="1">
                <a:latin typeface="Courier New" pitchFamily="49" charset="0"/>
                <a:cs typeface="Courier New" pitchFamily="49" charset="0"/>
              </a:rPr>
              <a:t>key.value.separator.in.input.line</a:t>
            </a:r>
            <a:r>
              <a:rPr lang="en-US" dirty="0">
                <a:latin typeface="Courier New" pitchFamily="49" charset="0"/>
                <a:cs typeface="Courier New" pitchFamily="49" charset="0"/>
              </a:rPr>
              <a:t>", ",");</a:t>
            </a:r>
          </a:p>
          <a:p>
            <a:pPr marL="0" indent="0">
              <a:buNone/>
            </a:pP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JobClient.</a:t>
            </a:r>
            <a:r>
              <a:rPr lang="en-US" i="1" dirty="0" err="1" smtClean="0">
                <a:latin typeface="Courier New" pitchFamily="49" charset="0"/>
                <a:cs typeface="Courier New" pitchFamily="49" charset="0"/>
              </a:rPr>
              <a:t>runJob</a:t>
            </a:r>
            <a:r>
              <a:rPr lang="en-US" i="1" dirty="0" smtClean="0">
                <a:latin typeface="Courier New" pitchFamily="49" charset="0"/>
                <a:cs typeface="Courier New" pitchFamily="49" charset="0"/>
              </a:rPr>
              <a:t>(job);</a:t>
            </a:r>
            <a:r>
              <a:rPr lang="en-US" dirty="0" smtClean="0">
                <a:latin typeface="Courier New" pitchFamily="49" charset="0"/>
                <a:cs typeface="Courier New" pitchFamily="49" charset="0"/>
              </a:rPr>
              <a:t>       </a:t>
            </a: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a:t>
            </a:r>
            <a:r>
              <a:rPr lang="en-US" b="1" dirty="0">
                <a:latin typeface="Courier New" pitchFamily="49" charset="0"/>
                <a:cs typeface="Courier New" pitchFamily="49" charset="0"/>
              </a:rPr>
              <a:t>return 0;</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a:t>
            </a: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a:t>
            </a:r>
            <a:r>
              <a:rPr lang="en-US" b="1" dirty="0">
                <a:latin typeface="Courier New" pitchFamily="49" charset="0"/>
                <a:cs typeface="Courier New" pitchFamily="49" charset="0"/>
              </a:rPr>
              <a:t>public static void main(String[] </a:t>
            </a:r>
            <a:r>
              <a:rPr lang="en-US" b="1" dirty="0" err="1">
                <a:latin typeface="Courier New" pitchFamily="49" charset="0"/>
                <a:cs typeface="Courier New" pitchFamily="49" charset="0"/>
              </a:rPr>
              <a:t>args</a:t>
            </a:r>
            <a:r>
              <a:rPr lang="en-US" b="1" dirty="0">
                <a:latin typeface="Courier New" pitchFamily="49" charset="0"/>
                <a:cs typeface="Courier New" pitchFamily="49" charset="0"/>
              </a:rPr>
              <a:t>) throws Exception { </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a:t>
            </a:r>
            <a:r>
              <a:rPr lang="en-US" b="1" dirty="0" err="1" smtClean="0">
                <a:latin typeface="Courier New" pitchFamily="49" charset="0"/>
                <a:cs typeface="Courier New" pitchFamily="49" charset="0"/>
              </a:rPr>
              <a:t>int</a:t>
            </a:r>
            <a:r>
              <a:rPr lang="en-US" b="1" dirty="0" smtClean="0">
                <a:latin typeface="Courier New" pitchFamily="49" charset="0"/>
                <a:cs typeface="Courier New" pitchFamily="49" charset="0"/>
              </a:rPr>
              <a:t> </a:t>
            </a:r>
            <a:r>
              <a:rPr lang="en-US" b="1" dirty="0">
                <a:latin typeface="Courier New" pitchFamily="49" charset="0"/>
                <a:cs typeface="Courier New" pitchFamily="49" charset="0"/>
              </a:rPr>
              <a:t>res = </a:t>
            </a:r>
            <a:r>
              <a:rPr lang="en-US" b="1" dirty="0" err="1">
                <a:latin typeface="Courier New" pitchFamily="49" charset="0"/>
                <a:cs typeface="Courier New" pitchFamily="49" charset="0"/>
              </a:rPr>
              <a:t>ToolRunner.</a:t>
            </a:r>
            <a:r>
              <a:rPr lang="en-US" b="1" i="1" dirty="0" err="1">
                <a:latin typeface="Courier New" pitchFamily="49" charset="0"/>
                <a:cs typeface="Courier New" pitchFamily="49" charset="0"/>
              </a:rPr>
              <a:t>run</a:t>
            </a:r>
            <a:r>
              <a:rPr lang="en-US" b="1" i="1" dirty="0">
                <a:latin typeface="Courier New" pitchFamily="49" charset="0"/>
                <a:cs typeface="Courier New" pitchFamily="49" charset="0"/>
              </a:rPr>
              <a:t>(new Configuration</a:t>
            </a:r>
            <a:r>
              <a:rPr lang="en-US" b="1" i="1" dirty="0" smtClean="0">
                <a:latin typeface="Courier New" pitchFamily="49" charset="0"/>
                <a:cs typeface="Courier New" pitchFamily="49" charset="0"/>
              </a:rPr>
              <a:t>(),new Inverter(),</a:t>
            </a:r>
            <a:r>
              <a:rPr lang="en-US" b="1" i="1" dirty="0" err="1" smtClean="0">
                <a:latin typeface="Courier New" pitchFamily="49" charset="0"/>
                <a:cs typeface="Courier New" pitchFamily="49" charset="0"/>
              </a:rPr>
              <a:t>args</a:t>
            </a:r>
            <a:r>
              <a:rPr lang="en-US" b="1" i="1" dirty="0" smtClean="0">
                <a:latin typeface="Courier New" pitchFamily="49" charset="0"/>
                <a:cs typeface="Courier New" pitchFamily="49" charset="0"/>
              </a:rPr>
              <a:t>);</a:t>
            </a:r>
            <a:r>
              <a:rPr lang="en-US" dirty="0" smtClean="0">
                <a:latin typeface="Courier New" pitchFamily="49" charset="0"/>
                <a:cs typeface="Courier New" pitchFamily="49" charset="0"/>
              </a:rPr>
              <a:t>       </a:t>
            </a: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System.</a:t>
            </a:r>
            <a:r>
              <a:rPr lang="en-US" i="1" dirty="0" err="1" smtClean="0">
                <a:latin typeface="Courier New" pitchFamily="49" charset="0"/>
                <a:cs typeface="Courier New" pitchFamily="49" charset="0"/>
              </a:rPr>
              <a:t>exit</a:t>
            </a:r>
            <a:r>
              <a:rPr lang="en-US" i="1" dirty="0" smtClean="0">
                <a:latin typeface="Courier New" pitchFamily="49" charset="0"/>
                <a:cs typeface="Courier New" pitchFamily="49" charset="0"/>
              </a:rPr>
              <a:t>(res</a:t>
            </a:r>
            <a:r>
              <a:rPr lang="en-US" i="1" dirty="0">
                <a:latin typeface="Courier New" pitchFamily="49" charset="0"/>
                <a:cs typeface="Courier New" pitchFamily="49" charset="0"/>
              </a:rPr>
              <a:t>);</a:t>
            </a:r>
          </a:p>
          <a:p>
            <a:pPr marL="0" indent="0">
              <a:buNone/>
            </a:pPr>
            <a:r>
              <a:rPr lang="en-US" dirty="0">
                <a:latin typeface="Courier New" pitchFamily="49" charset="0"/>
                <a:cs typeface="Courier New" pitchFamily="49" charset="0"/>
              </a:rPr>
              <a:t>    }</a:t>
            </a:r>
          </a:p>
          <a:p>
            <a:pPr marL="0" indent="0">
              <a:buNone/>
            </a:pPr>
            <a:r>
              <a:rPr lang="en-US" dirty="0">
                <a:latin typeface="Courier New" pitchFamily="49" charset="0"/>
                <a:cs typeface="Courier New" pitchFamily="49" charset="0"/>
              </a:rPr>
              <a:t>}</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Tree>
    <p:extLst>
      <p:ext uri="{BB962C8B-B14F-4D97-AF65-F5344CB8AC3E}">
        <p14:creationId xmlns:p14="http://schemas.microsoft.com/office/powerpoint/2010/main" val="19398198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15962"/>
          </a:xfrm>
        </p:spPr>
        <p:txBody>
          <a:bodyPr/>
          <a:lstStyle/>
          <a:p>
            <a:r>
              <a:rPr lang="en-US" dirty="0" smtClean="0"/>
              <a:t>Result of Running </a:t>
            </a:r>
            <a:r>
              <a:rPr lang="en-US" sz="2800" dirty="0" smtClean="0">
                <a:latin typeface="Courier New" panose="02070309020205020404" pitchFamily="49" charset="0"/>
                <a:cs typeface="Courier New" panose="02070309020205020404" pitchFamily="49" charset="0"/>
              </a:rPr>
              <a:t>Inverter</a:t>
            </a:r>
            <a:r>
              <a:rPr lang="en-US" dirty="0" smtClean="0"/>
              <a:t> job</a:t>
            </a:r>
            <a:endParaRPr lang="en-US" dirty="0"/>
          </a:p>
        </p:txBody>
      </p:sp>
      <p:sp>
        <p:nvSpPr>
          <p:cNvPr id="3" name="Content Placeholder 2"/>
          <p:cNvSpPr>
            <a:spLocks noGrp="1"/>
          </p:cNvSpPr>
          <p:nvPr>
            <p:ph idx="1"/>
          </p:nvPr>
        </p:nvSpPr>
        <p:spPr>
          <a:xfrm>
            <a:off x="457200" y="762000"/>
            <a:ext cx="8458200" cy="5867400"/>
          </a:xfrm>
        </p:spPr>
        <p:txBody>
          <a:bodyPr>
            <a:normAutofit fontScale="92500" lnSpcReduction="20000"/>
          </a:bodyPr>
          <a:lstStyle/>
          <a:p>
            <a:r>
              <a:rPr lang="en-US" sz="2000" dirty="0" smtClean="0"/>
              <a:t>We compiled </a:t>
            </a:r>
            <a:r>
              <a:rPr lang="en-US" sz="1800" dirty="0" smtClean="0">
                <a:latin typeface="Courier New" panose="02070309020205020404" pitchFamily="49" charset="0"/>
                <a:cs typeface="Courier New" panose="02070309020205020404" pitchFamily="49" charset="0"/>
              </a:rPr>
              <a:t>Inverter.java</a:t>
            </a:r>
            <a:r>
              <a:rPr lang="en-US" sz="2000" dirty="0" smtClean="0"/>
              <a:t> in Eclipse with Build Path containing: </a:t>
            </a:r>
          </a:p>
          <a:p>
            <a:pPr lvl="1"/>
            <a:r>
              <a:rPr lang="en-US" sz="1600" dirty="0" smtClean="0">
                <a:latin typeface="Courier New" panose="02070309020205020404" pitchFamily="49" charset="0"/>
                <a:cs typeface="Courier New" panose="02070309020205020404" pitchFamily="49" charset="0"/>
              </a:rPr>
              <a:t>hadoop-core-2.0.0-mr1-cdh4.6.0.jar, </a:t>
            </a:r>
          </a:p>
          <a:p>
            <a:pPr lvl="1"/>
            <a:r>
              <a:rPr lang="en-US" sz="1600" dirty="0" smtClean="0">
                <a:latin typeface="Courier New" panose="02070309020205020404" pitchFamily="49" charset="0"/>
                <a:cs typeface="Courier New" panose="02070309020205020404" pitchFamily="49" charset="0"/>
              </a:rPr>
              <a:t>hadoop-common-2.0.0-chd4.6.0.jar</a:t>
            </a:r>
            <a:r>
              <a:rPr lang="en-US" dirty="0" smtClean="0">
                <a:cs typeface="Courier New" panose="02070309020205020404" pitchFamily="49" charset="0"/>
              </a:rPr>
              <a:t> and </a:t>
            </a:r>
            <a:r>
              <a:rPr lang="en-US" sz="1600" dirty="0" smtClean="0">
                <a:latin typeface="Courier New" panose="02070309020205020404" pitchFamily="49" charset="0"/>
                <a:cs typeface="Courier New" panose="02070309020205020404" pitchFamily="49" charset="0"/>
              </a:rPr>
              <a:t>commons-cli-1.2.jar </a:t>
            </a:r>
          </a:p>
          <a:p>
            <a:r>
              <a:rPr lang="en-US" sz="2000" dirty="0" smtClean="0"/>
              <a:t>Exported </a:t>
            </a:r>
            <a:r>
              <a:rPr lang="en-US" sz="1800" dirty="0" smtClean="0">
                <a:latin typeface="Courier New" panose="02070309020205020404" pitchFamily="49" charset="0"/>
                <a:cs typeface="Courier New" panose="02070309020205020404" pitchFamily="49" charset="0"/>
              </a:rPr>
              <a:t>invertercounter.jar</a:t>
            </a:r>
            <a:r>
              <a:rPr lang="en-US" sz="2000" dirty="0" smtClean="0"/>
              <a:t>, moved </a:t>
            </a:r>
            <a:r>
              <a:rPr lang="en-US" sz="1800" dirty="0" smtClean="0">
                <a:latin typeface="Courier New" panose="02070309020205020404" pitchFamily="49" charset="0"/>
                <a:cs typeface="Courier New" panose="02070309020205020404" pitchFamily="49" charset="0"/>
              </a:rPr>
              <a:t>cite-99.txt</a:t>
            </a:r>
            <a:r>
              <a:rPr lang="en-US" sz="2000" dirty="0" smtClean="0"/>
              <a:t> to HDFS </a:t>
            </a:r>
            <a:r>
              <a:rPr lang="en-US" sz="1800" dirty="0" smtClean="0">
                <a:latin typeface="Courier New" panose="02070309020205020404" pitchFamily="49" charset="0"/>
                <a:cs typeface="Courier New" panose="02070309020205020404" pitchFamily="49" charset="0"/>
              </a:rPr>
              <a:t>input</a:t>
            </a:r>
            <a:r>
              <a:rPr lang="en-US" sz="2000" dirty="0" smtClean="0"/>
              <a:t> directory on MRv1 VM and ran command:</a:t>
            </a:r>
          </a:p>
          <a:p>
            <a:pPr marL="0" indent="0">
              <a:buNone/>
            </a:pP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hadoop</a:t>
            </a:r>
            <a:r>
              <a:rPr lang="en-US" sz="1600" dirty="0" smtClean="0">
                <a:latin typeface="Courier New" panose="02070309020205020404" pitchFamily="49" charset="0"/>
                <a:cs typeface="Courier New" panose="02070309020205020404" pitchFamily="49" charset="0"/>
              </a:rPr>
              <a:t> jar inverter.jar </a:t>
            </a:r>
            <a:r>
              <a:rPr lang="en-US" sz="1600" dirty="0" err="1" smtClean="0">
                <a:latin typeface="Courier New" panose="02070309020205020404" pitchFamily="49" charset="0"/>
                <a:cs typeface="Courier New" panose="02070309020205020404" pitchFamily="49" charset="0"/>
              </a:rPr>
              <a:t>edu.hu.bigdata.Inverter</a:t>
            </a:r>
            <a:r>
              <a:rPr lang="en-US" sz="1600" dirty="0" smtClean="0">
                <a:latin typeface="Courier New" panose="02070309020205020404" pitchFamily="49" charset="0"/>
                <a:cs typeface="Courier New" panose="02070309020205020404" pitchFamily="49" charset="0"/>
              </a:rPr>
              <a:t> input </a:t>
            </a:r>
            <a:r>
              <a:rPr lang="en-US" sz="1600" dirty="0" err="1" smtClean="0">
                <a:latin typeface="Courier New" panose="02070309020205020404" pitchFamily="49" charset="0"/>
                <a:cs typeface="Courier New" panose="02070309020205020404" pitchFamily="49" charset="0"/>
              </a:rPr>
              <a:t>outputinv</a:t>
            </a:r>
            <a:endParaRPr lang="en-US" sz="1600" dirty="0" smtClean="0">
              <a:latin typeface="Courier New" panose="02070309020205020404" pitchFamily="49" charset="0"/>
              <a:cs typeface="Courier New" panose="02070309020205020404" pitchFamily="49" charset="0"/>
            </a:endParaRPr>
          </a:p>
          <a:p>
            <a:r>
              <a:rPr lang="en-US" sz="2000" dirty="0" smtClean="0">
                <a:cs typeface="Courier New" panose="02070309020205020404" pitchFamily="49" charset="0"/>
              </a:rPr>
              <a:t>Command</a:t>
            </a: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hadoop</a:t>
            </a:r>
            <a:r>
              <a:rPr lang="en-US" sz="1600" dirty="0" smtClean="0">
                <a:latin typeface="Courier New" panose="02070309020205020404" pitchFamily="49" charset="0"/>
                <a:cs typeface="Courier New" panose="02070309020205020404" pitchFamily="49" charset="0"/>
              </a:rPr>
              <a:t> fs –tail </a:t>
            </a:r>
            <a:r>
              <a:rPr lang="en-US" sz="1600" dirty="0" err="1" smtClean="0">
                <a:latin typeface="Courier New" panose="02070309020205020404" pitchFamily="49" charset="0"/>
                <a:cs typeface="Courier New" panose="02070309020205020404" pitchFamily="49" charset="0"/>
              </a:rPr>
              <a:t>outputinv</a:t>
            </a:r>
            <a:r>
              <a:rPr lang="en-US" sz="1600" dirty="0" smtClean="0">
                <a:latin typeface="Courier New" panose="02070309020205020404" pitchFamily="49" charset="0"/>
                <a:cs typeface="Courier New" panose="02070309020205020404" pitchFamily="49" charset="0"/>
              </a:rPr>
              <a:t>/part-00000 </a:t>
            </a:r>
            <a:r>
              <a:rPr lang="en-US" sz="2000" dirty="0" smtClean="0">
                <a:cs typeface="Courier New" panose="02070309020205020404" pitchFamily="49" charset="0"/>
              </a:rPr>
              <a:t>gave the following:</a:t>
            </a:r>
          </a:p>
          <a:p>
            <a:pPr marL="0" indent="0">
              <a:buNone/>
            </a:pPr>
            <a:r>
              <a:rPr lang="en-US" sz="2000" dirty="0" smtClean="0">
                <a:cs typeface="Courier New" panose="02070309020205020404" pitchFamily="49" charset="0"/>
              </a:rPr>
              <a:t>. . . . . . </a:t>
            </a:r>
          </a:p>
          <a:p>
            <a:pPr marL="0" indent="0">
              <a:buNone/>
            </a:pPr>
            <a:r>
              <a:rPr lang="en-US" sz="1600" dirty="0" smtClean="0">
                <a:latin typeface="Courier New" panose="02070309020205020404" pitchFamily="49" charset="0"/>
                <a:cs typeface="Courier New" panose="02070309020205020404" pitchFamily="49" charset="0"/>
              </a:rPr>
              <a:t>999936</a:t>
            </a:r>
            <a:r>
              <a:rPr lang="en-US" sz="1600" dirty="0">
                <a:latin typeface="Courier New" panose="02070309020205020404" pitchFamily="49" charset="0"/>
                <a:cs typeface="Courier New" panose="02070309020205020404" pitchFamily="49" charset="0"/>
              </a:rPr>
              <a:t>	5014973,5642878</a:t>
            </a:r>
          </a:p>
          <a:p>
            <a:pPr marL="0" indent="0">
              <a:buNone/>
            </a:pPr>
            <a:r>
              <a:rPr lang="en-US" sz="1600" dirty="0">
                <a:latin typeface="Courier New" panose="02070309020205020404" pitchFamily="49" charset="0"/>
                <a:cs typeface="Courier New" panose="02070309020205020404" pitchFamily="49" charset="0"/>
              </a:rPr>
              <a:t>999940	4022472,3876070</a:t>
            </a:r>
          </a:p>
          <a:p>
            <a:pPr marL="0" indent="0">
              <a:buNone/>
            </a:pPr>
            <a:r>
              <a:rPr lang="en-US" sz="1600" dirty="0">
                <a:latin typeface="Courier New" panose="02070309020205020404" pitchFamily="49" charset="0"/>
                <a:cs typeface="Courier New" panose="02070309020205020404" pitchFamily="49" charset="0"/>
              </a:rPr>
              <a:t>999941	5447466</a:t>
            </a:r>
          </a:p>
          <a:p>
            <a:pPr marL="0" indent="0">
              <a:buNone/>
            </a:pPr>
            <a:r>
              <a:rPr lang="en-US" sz="1600" dirty="0">
                <a:latin typeface="Courier New" panose="02070309020205020404" pitchFamily="49" charset="0"/>
                <a:cs typeface="Courier New" panose="02070309020205020404" pitchFamily="49" charset="0"/>
              </a:rPr>
              <a:t>999945	5569166,5207231</a:t>
            </a:r>
          </a:p>
          <a:p>
            <a:pPr marL="0" indent="0">
              <a:buNone/>
            </a:pPr>
            <a:r>
              <a:rPr lang="en-US" sz="1600" dirty="0">
                <a:latin typeface="Courier New" panose="02070309020205020404" pitchFamily="49" charset="0"/>
                <a:cs typeface="Courier New" panose="02070309020205020404" pitchFamily="49" charset="0"/>
              </a:rPr>
              <a:t>999949	5640640</a:t>
            </a:r>
          </a:p>
          <a:p>
            <a:pPr marL="0" indent="0">
              <a:buNone/>
            </a:pPr>
            <a:r>
              <a:rPr lang="en-US" sz="1600" dirty="0">
                <a:latin typeface="Courier New" panose="02070309020205020404" pitchFamily="49" charset="0"/>
                <a:cs typeface="Courier New" panose="02070309020205020404" pitchFamily="49" charset="0"/>
              </a:rPr>
              <a:t>999951	5374468,5316622</a:t>
            </a:r>
          </a:p>
          <a:p>
            <a:pPr marL="0" indent="0">
              <a:buNone/>
            </a:pPr>
            <a:r>
              <a:rPr lang="en-US" sz="1600" dirty="0">
                <a:latin typeface="Courier New" panose="02070309020205020404" pitchFamily="49" charset="0"/>
                <a:cs typeface="Courier New" panose="02070309020205020404" pitchFamily="49" charset="0"/>
              </a:rPr>
              <a:t>999957	5755359</a:t>
            </a:r>
          </a:p>
          <a:p>
            <a:pPr marL="0" indent="0">
              <a:buNone/>
            </a:pPr>
            <a:r>
              <a:rPr lang="en-US" sz="1600" dirty="0" smtClean="0">
                <a:latin typeface="Courier New" panose="02070309020205020404" pitchFamily="49" charset="0"/>
                <a:cs typeface="Courier New" panose="02070309020205020404" pitchFamily="49" charset="0"/>
              </a:rPr>
              <a:t>999961  5738381,5782495,5878901,4871140,4832301,5048788,4171117,4262874</a:t>
            </a:r>
          </a:p>
          <a:p>
            <a:pPr marL="0" indent="0">
              <a:buNone/>
            </a:pPr>
            <a:r>
              <a:rPr lang="en-US" sz="1600" dirty="0" smtClean="0">
                <a:latin typeface="Courier New" panose="02070309020205020404" pitchFamily="49" charset="0"/>
                <a:cs typeface="Courier New" panose="02070309020205020404" pitchFamily="49" charset="0"/>
              </a:rPr>
              <a:t>999965</a:t>
            </a:r>
            <a:r>
              <a:rPr lang="en-US" sz="1600" dirty="0">
                <a:latin typeface="Courier New" panose="02070309020205020404" pitchFamily="49" charset="0"/>
                <a:cs typeface="Courier New" panose="02070309020205020404" pitchFamily="49" charset="0"/>
              </a:rPr>
              <a:t>	5052613</a:t>
            </a:r>
          </a:p>
          <a:p>
            <a:pPr marL="0" indent="0">
              <a:buNone/>
            </a:pPr>
            <a:r>
              <a:rPr lang="en-US" sz="1600" dirty="0">
                <a:latin typeface="Courier New" panose="02070309020205020404" pitchFamily="49" charset="0"/>
                <a:cs typeface="Courier New" panose="02070309020205020404" pitchFamily="49" charset="0"/>
              </a:rPr>
              <a:t>999968	3916735</a:t>
            </a:r>
          </a:p>
          <a:p>
            <a:pPr marL="0" indent="0">
              <a:buNone/>
            </a:pPr>
            <a:r>
              <a:rPr lang="en-US" sz="1600" dirty="0">
                <a:latin typeface="Courier New" panose="02070309020205020404" pitchFamily="49" charset="0"/>
                <a:cs typeface="Courier New" panose="02070309020205020404" pitchFamily="49" charset="0"/>
              </a:rPr>
              <a:t>999971	3965843</a:t>
            </a:r>
          </a:p>
          <a:p>
            <a:pPr marL="0" indent="0">
              <a:buNone/>
            </a:pPr>
            <a:r>
              <a:rPr lang="en-US" sz="1600" dirty="0">
                <a:latin typeface="Courier New" panose="02070309020205020404" pitchFamily="49" charset="0"/>
                <a:cs typeface="Courier New" panose="02070309020205020404" pitchFamily="49" charset="0"/>
              </a:rPr>
              <a:t>999972	4038129</a:t>
            </a:r>
          </a:p>
          <a:p>
            <a:pPr marL="0" indent="0">
              <a:buNone/>
            </a:pPr>
            <a:r>
              <a:rPr lang="en-US" sz="1600" dirty="0">
                <a:latin typeface="Courier New" panose="02070309020205020404" pitchFamily="49" charset="0"/>
                <a:cs typeface="Courier New" panose="02070309020205020404" pitchFamily="49" charset="0"/>
              </a:rPr>
              <a:t>999973	5427610,4900344</a:t>
            </a:r>
          </a:p>
          <a:p>
            <a:pPr marL="0" indent="0">
              <a:buNone/>
            </a:pPr>
            <a:r>
              <a:rPr lang="en-US" sz="1600" dirty="0">
                <a:latin typeface="Courier New" panose="02070309020205020404" pitchFamily="49" charset="0"/>
                <a:cs typeface="Courier New" panose="02070309020205020404" pitchFamily="49" charset="0"/>
              </a:rPr>
              <a:t>999974	</a:t>
            </a:r>
            <a:r>
              <a:rPr lang="en-US" sz="1600" dirty="0" smtClean="0">
                <a:latin typeface="Courier New" panose="02070309020205020404" pitchFamily="49" charset="0"/>
                <a:cs typeface="Courier New" panose="02070309020205020404" pitchFamily="49" charset="0"/>
              </a:rPr>
              <a:t>4728158,4560073,5464105</a:t>
            </a:r>
          </a:p>
          <a:p>
            <a:pPr marL="0" indent="0">
              <a:buNone/>
            </a:pPr>
            <a:r>
              <a:rPr lang="en-US" sz="1600" dirty="0" smtClean="0">
                <a:latin typeface="Courier New" panose="02070309020205020404" pitchFamily="49" charset="0"/>
                <a:cs typeface="Courier New" panose="02070309020205020404" pitchFamily="49" charset="0"/>
              </a:rPr>
              <a:t>. . . . . </a:t>
            </a:r>
            <a:endParaRPr lang="en-US" sz="1600" dirty="0">
              <a:latin typeface="Courier New" panose="02070309020205020404" pitchFamily="49" charset="0"/>
              <a:cs typeface="Courier New" panose="02070309020205020404" pitchFamily="49" charset="0"/>
            </a:endParaRPr>
          </a:p>
          <a:p>
            <a:endParaRPr lang="en-US" sz="2000" dirty="0">
              <a:cs typeface="Courier New" panose="02070309020205020404"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17534458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Programming Convention</a:t>
            </a:r>
            <a:endParaRPr lang="en-US" dirty="0"/>
          </a:p>
        </p:txBody>
      </p:sp>
      <p:sp>
        <p:nvSpPr>
          <p:cNvPr id="3" name="Content Placeholder 2"/>
          <p:cNvSpPr>
            <a:spLocks noGrp="1"/>
          </p:cNvSpPr>
          <p:nvPr>
            <p:ph idx="1"/>
          </p:nvPr>
        </p:nvSpPr>
        <p:spPr/>
        <p:txBody>
          <a:bodyPr/>
          <a:lstStyle/>
          <a:p>
            <a:r>
              <a:rPr lang="en-US" dirty="0" smtClean="0"/>
              <a:t>Standard convention </a:t>
            </a:r>
            <a:r>
              <a:rPr lang="en-US" dirty="0"/>
              <a:t>is that a single class, </a:t>
            </a:r>
            <a:r>
              <a:rPr lang="en-US" sz="2000" dirty="0" smtClean="0">
                <a:latin typeface="Courier New" panose="02070309020205020404" pitchFamily="49" charset="0"/>
                <a:cs typeface="Courier New" panose="02070309020205020404" pitchFamily="49" charset="0"/>
              </a:rPr>
              <a:t>Inverter </a:t>
            </a:r>
            <a:r>
              <a:rPr lang="en-US" dirty="0" smtClean="0"/>
              <a:t>in </a:t>
            </a:r>
            <a:r>
              <a:rPr lang="en-US" dirty="0"/>
              <a:t>this case, completely defines each MapReduce job. </a:t>
            </a:r>
            <a:endParaRPr lang="en-US" dirty="0" smtClean="0"/>
          </a:p>
          <a:p>
            <a:r>
              <a:rPr lang="en-US" dirty="0" smtClean="0"/>
              <a:t>Hadoop </a:t>
            </a:r>
            <a:r>
              <a:rPr lang="en-US" dirty="0"/>
              <a:t>requires the</a:t>
            </a:r>
            <a:r>
              <a:rPr lang="en-US" sz="2000" dirty="0">
                <a:latin typeface="Courier New" panose="02070309020205020404" pitchFamily="49" charset="0"/>
                <a:cs typeface="Courier New" panose="02070309020205020404" pitchFamily="49" charset="0"/>
              </a:rPr>
              <a:t> Mapper </a:t>
            </a:r>
            <a:r>
              <a:rPr lang="en-US" dirty="0"/>
              <a:t>and the </a:t>
            </a:r>
            <a:r>
              <a:rPr lang="en-US" sz="2000" dirty="0">
                <a:latin typeface="Courier New" panose="02070309020205020404" pitchFamily="49" charset="0"/>
                <a:cs typeface="Courier New" panose="02070309020205020404" pitchFamily="49" charset="0"/>
              </a:rPr>
              <a:t>Reducer</a:t>
            </a:r>
            <a:r>
              <a:rPr lang="en-US" dirty="0"/>
              <a:t> to be their own static classes. These classes are quite small, and our template includes them as inner classes </a:t>
            </a:r>
            <a:r>
              <a:rPr lang="en-US" dirty="0" smtClean="0"/>
              <a:t>in </a:t>
            </a:r>
            <a:r>
              <a:rPr lang="en-US" dirty="0"/>
              <a:t>the </a:t>
            </a:r>
            <a:r>
              <a:rPr lang="en-US" sz="2000" dirty="0" smtClean="0">
                <a:latin typeface="Courier New" pitchFamily="49" charset="0"/>
                <a:cs typeface="Courier New" pitchFamily="49" charset="0"/>
              </a:rPr>
              <a:t>Inverter</a:t>
            </a:r>
            <a:r>
              <a:rPr lang="en-US" dirty="0" smtClean="0"/>
              <a:t> </a:t>
            </a:r>
            <a:r>
              <a:rPr lang="en-US" dirty="0"/>
              <a:t>class. </a:t>
            </a:r>
            <a:endParaRPr lang="en-US" dirty="0" smtClean="0"/>
          </a:p>
          <a:p>
            <a:r>
              <a:rPr lang="en-US" dirty="0" smtClean="0"/>
              <a:t>The </a:t>
            </a:r>
            <a:r>
              <a:rPr lang="en-US" dirty="0"/>
              <a:t>advantage is that everything fits in one file, simplifying code management. </a:t>
            </a:r>
            <a:endParaRPr lang="en-US" dirty="0" smtClean="0"/>
          </a:p>
          <a:p>
            <a:r>
              <a:rPr lang="en-US" dirty="0"/>
              <a:t>T</a:t>
            </a:r>
            <a:r>
              <a:rPr lang="en-US" dirty="0" smtClean="0"/>
              <a:t>hese </a:t>
            </a:r>
            <a:r>
              <a:rPr lang="en-US" dirty="0"/>
              <a:t>inner classes are independent and don’t interact much with the</a:t>
            </a: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Inverter </a:t>
            </a:r>
            <a:r>
              <a:rPr lang="en-US" dirty="0"/>
              <a:t>class. </a:t>
            </a:r>
            <a:endParaRPr lang="en-US" dirty="0" smtClean="0"/>
          </a:p>
          <a:p>
            <a:r>
              <a:rPr lang="en-US" dirty="0" smtClean="0"/>
              <a:t>Various </a:t>
            </a:r>
            <a:r>
              <a:rPr lang="en-US" dirty="0"/>
              <a:t>nodes with different JVMs clone and run the Mapper and the Reducer during job execution , whereas the rest of the job class is executed </a:t>
            </a:r>
            <a:r>
              <a:rPr lang="en-US" i="1" dirty="0"/>
              <a:t>only </a:t>
            </a:r>
            <a:r>
              <a:rPr lang="en-US" dirty="0"/>
              <a:t>at the client machine. </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val="3956578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10600" cy="715962"/>
          </a:xfrm>
        </p:spPr>
        <p:txBody>
          <a:bodyPr>
            <a:normAutofit fontScale="90000"/>
          </a:bodyPr>
          <a:lstStyle/>
          <a:p>
            <a:r>
              <a:rPr lang="en-US" sz="3100" dirty="0" smtClean="0">
                <a:latin typeface="Courier New" pitchFamily="49" charset="0"/>
                <a:cs typeface="Courier New" pitchFamily="49" charset="0"/>
              </a:rPr>
              <a:t>Inverter</a:t>
            </a:r>
            <a:r>
              <a:rPr lang="en-US" dirty="0" smtClean="0"/>
              <a:t> </a:t>
            </a:r>
            <a:r>
              <a:rPr lang="en-US" sz="2800" b="1" dirty="0" smtClean="0">
                <a:latin typeface="Courier New" pitchFamily="49" charset="0"/>
                <a:cs typeface="Courier New" pitchFamily="49" charset="0"/>
              </a:rPr>
              <a:t>extends</a:t>
            </a:r>
            <a:r>
              <a:rPr lang="en-US" sz="2800" dirty="0" smtClean="0">
                <a:latin typeface="Courier New" pitchFamily="49" charset="0"/>
                <a:cs typeface="Courier New" pitchFamily="49" charset="0"/>
              </a:rPr>
              <a:t> Configured </a:t>
            </a:r>
            <a:r>
              <a:rPr lang="en-US" sz="2800" b="1" dirty="0" smtClean="0">
                <a:latin typeface="Courier New" pitchFamily="49" charset="0"/>
                <a:cs typeface="Courier New" pitchFamily="49" charset="0"/>
              </a:rPr>
              <a:t>implements</a:t>
            </a:r>
            <a:r>
              <a:rPr lang="en-US" sz="2800" dirty="0" smtClean="0">
                <a:latin typeface="Courier New" pitchFamily="49" charset="0"/>
                <a:cs typeface="Courier New" pitchFamily="49" charset="0"/>
              </a:rPr>
              <a:t> Tool</a:t>
            </a:r>
            <a:endParaRPr lang="en-US" sz="2800" dirty="0">
              <a:latin typeface="Courier New" pitchFamily="49" charset="0"/>
              <a:cs typeface="Courier New" pitchFamily="49" charset="0"/>
            </a:endParaRPr>
          </a:p>
        </p:txBody>
      </p:sp>
      <p:sp>
        <p:nvSpPr>
          <p:cNvPr id="3" name="Content Placeholder 2"/>
          <p:cNvSpPr>
            <a:spLocks noGrp="1"/>
          </p:cNvSpPr>
          <p:nvPr>
            <p:ph idx="1"/>
          </p:nvPr>
        </p:nvSpPr>
        <p:spPr/>
        <p:txBody>
          <a:bodyPr/>
          <a:lstStyle/>
          <a:p>
            <a:r>
              <a:rPr lang="en-US" sz="2000" dirty="0" smtClean="0">
                <a:latin typeface="Courier New" pitchFamily="49" charset="0"/>
                <a:cs typeface="Courier New" pitchFamily="49" charset="0"/>
              </a:rPr>
              <a:t>Inverter is </a:t>
            </a:r>
            <a:r>
              <a:rPr lang="en-US" dirty="0" smtClean="0"/>
              <a:t>a </a:t>
            </a:r>
            <a:r>
              <a:rPr lang="en-US" dirty="0"/>
              <a:t>subclass of </a:t>
            </a:r>
            <a:r>
              <a:rPr lang="en-US" sz="2000" dirty="0">
                <a:latin typeface="Courier New" pitchFamily="49" charset="0"/>
                <a:cs typeface="Courier New" pitchFamily="49" charset="0"/>
              </a:rPr>
              <a:t>Configured</a:t>
            </a:r>
            <a:r>
              <a:rPr lang="en-US" dirty="0"/>
              <a:t>, which is an </a:t>
            </a:r>
            <a:r>
              <a:rPr lang="en-US" dirty="0" smtClean="0"/>
              <a:t>implementation of </a:t>
            </a:r>
            <a:r>
              <a:rPr lang="en-US" dirty="0"/>
              <a:t>the </a:t>
            </a:r>
            <a:r>
              <a:rPr lang="en-US" sz="2000" dirty="0">
                <a:latin typeface="Courier New" pitchFamily="49" charset="0"/>
                <a:cs typeface="Courier New" pitchFamily="49" charset="0"/>
              </a:rPr>
              <a:t>Configurable</a:t>
            </a:r>
            <a:r>
              <a:rPr lang="en-US" dirty="0"/>
              <a:t> interface. </a:t>
            </a:r>
            <a:endParaRPr lang="en-US" dirty="0" smtClean="0"/>
          </a:p>
          <a:p>
            <a:r>
              <a:rPr lang="en-US" dirty="0" smtClean="0"/>
              <a:t>All </a:t>
            </a:r>
            <a:r>
              <a:rPr lang="en-US" dirty="0"/>
              <a:t>implementations of </a:t>
            </a:r>
            <a:r>
              <a:rPr lang="en-US" dirty="0" smtClean="0"/>
              <a:t> </a:t>
            </a:r>
            <a:r>
              <a:rPr lang="en-US" sz="2000" dirty="0" smtClean="0">
                <a:latin typeface="Courier New" pitchFamily="49" charset="0"/>
                <a:cs typeface="Courier New" pitchFamily="49" charset="0"/>
              </a:rPr>
              <a:t>Tool </a:t>
            </a:r>
            <a:r>
              <a:rPr lang="en-US" dirty="0" smtClean="0"/>
              <a:t>need </a:t>
            </a:r>
            <a:r>
              <a:rPr lang="en-US" dirty="0"/>
              <a:t>to </a:t>
            </a:r>
            <a:r>
              <a:rPr lang="en-US" dirty="0" smtClean="0"/>
              <a:t>implement </a:t>
            </a:r>
            <a:r>
              <a:rPr lang="en-US" sz="2000" dirty="0" smtClean="0">
                <a:latin typeface="Courier New" pitchFamily="49" charset="0"/>
                <a:cs typeface="Courier New" pitchFamily="49" charset="0"/>
              </a:rPr>
              <a:t>Configurable </a:t>
            </a:r>
            <a:r>
              <a:rPr lang="en-US" dirty="0"/>
              <a:t>(since </a:t>
            </a:r>
            <a:r>
              <a:rPr lang="en-US" sz="2000" dirty="0">
                <a:latin typeface="Courier New" panose="02070309020205020404" pitchFamily="49" charset="0"/>
                <a:cs typeface="Courier New" panose="02070309020205020404" pitchFamily="49" charset="0"/>
              </a:rPr>
              <a:t>Tool </a:t>
            </a:r>
            <a:r>
              <a:rPr lang="en-US" dirty="0"/>
              <a:t>extends </a:t>
            </a:r>
            <a:r>
              <a:rPr lang="en-US" dirty="0" smtClean="0"/>
              <a:t>it).</a:t>
            </a:r>
          </a:p>
          <a:p>
            <a:r>
              <a:rPr lang="en-US" dirty="0" smtClean="0"/>
              <a:t>Extending, i.e. </a:t>
            </a:r>
            <a:r>
              <a:rPr lang="en-US" dirty="0" err="1" smtClean="0"/>
              <a:t>subclassing</a:t>
            </a:r>
            <a:r>
              <a:rPr lang="en-US" dirty="0" smtClean="0"/>
              <a:t>, </a:t>
            </a:r>
            <a:r>
              <a:rPr lang="en-US" sz="2000" dirty="0">
                <a:latin typeface="Courier New" pitchFamily="49" charset="0"/>
                <a:cs typeface="Courier New" pitchFamily="49" charset="0"/>
              </a:rPr>
              <a:t>Configured</a:t>
            </a:r>
            <a:r>
              <a:rPr lang="en-US" dirty="0"/>
              <a:t> is a</a:t>
            </a:r>
            <a:r>
              <a:rPr lang="en-US" dirty="0" smtClean="0"/>
              <a:t> way to </a:t>
            </a:r>
            <a:r>
              <a:rPr lang="en-US" dirty="0"/>
              <a:t>achieve this. </a:t>
            </a:r>
            <a:endParaRPr lang="en-US" dirty="0" smtClean="0"/>
          </a:p>
          <a:p>
            <a:r>
              <a:rPr lang="en-US" dirty="0" smtClean="0"/>
              <a:t>The </a:t>
            </a:r>
            <a:r>
              <a:rPr lang="en-US" sz="2000" dirty="0">
                <a:latin typeface="Courier New" panose="02070309020205020404" pitchFamily="49" charset="0"/>
                <a:cs typeface="Courier New" panose="02070309020205020404" pitchFamily="49" charset="0"/>
              </a:rPr>
              <a:t>run() </a:t>
            </a:r>
            <a:r>
              <a:rPr lang="en-US" dirty="0"/>
              <a:t>method obtains the </a:t>
            </a:r>
            <a:r>
              <a:rPr lang="en-US" sz="2000" dirty="0">
                <a:latin typeface="Courier New" panose="02070309020205020404" pitchFamily="49" charset="0"/>
                <a:cs typeface="Courier New" panose="02070309020205020404" pitchFamily="49" charset="0"/>
              </a:rPr>
              <a:t>Configuration</a:t>
            </a:r>
            <a:r>
              <a:rPr lang="en-US" dirty="0"/>
              <a:t> using </a:t>
            </a:r>
            <a:r>
              <a:rPr lang="en-US" sz="2000" dirty="0" err="1">
                <a:latin typeface="Courier New" panose="02070309020205020404" pitchFamily="49" charset="0"/>
                <a:cs typeface="Courier New" panose="02070309020205020404" pitchFamily="49" charset="0"/>
              </a:rPr>
              <a:t>getConf</a:t>
            </a:r>
            <a:r>
              <a:rPr lang="en-US" sz="2000" dirty="0">
                <a:latin typeface="Courier New" panose="02070309020205020404" pitchFamily="49" charset="0"/>
                <a:cs typeface="Courier New" panose="02070309020205020404" pitchFamily="49" charset="0"/>
              </a:rPr>
              <a:t>() </a:t>
            </a:r>
            <a:r>
              <a:rPr lang="en-US" dirty="0"/>
              <a:t>method </a:t>
            </a:r>
            <a:r>
              <a:rPr lang="en-US" dirty="0" smtClean="0"/>
              <a:t>of </a:t>
            </a:r>
            <a:r>
              <a:rPr lang="en-US" dirty="0" smtClean="0">
                <a:latin typeface="Courier New" panose="02070309020205020404" pitchFamily="49" charset="0"/>
                <a:cs typeface="Courier New" panose="02070309020205020404" pitchFamily="49" charset="0"/>
              </a:rPr>
              <a:t>Configurable</a:t>
            </a:r>
            <a:r>
              <a:rPr lang="en-US" dirty="0"/>
              <a:t> </a:t>
            </a:r>
            <a:r>
              <a:rPr lang="en-US" dirty="0" smtClean="0"/>
              <a:t>interface</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a:p>
        </p:txBody>
      </p:sp>
    </p:spTree>
    <p:extLst>
      <p:ext uri="{BB962C8B-B14F-4D97-AF65-F5344CB8AC3E}">
        <p14:creationId xmlns:p14="http://schemas.microsoft.com/office/powerpoint/2010/main" val="37730048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err="1">
                <a:latin typeface="Courier New" pitchFamily="49" charset="0"/>
                <a:cs typeface="Courier New" pitchFamily="49" charset="0"/>
              </a:rPr>
              <a:t>org.apache.hadoop.conf.Configured</a:t>
            </a:r>
            <a:r>
              <a:rPr lang="en-US" dirty="0" smtClean="0"/>
              <a:t> class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sz="1700" dirty="0">
                <a:latin typeface="Courier New" pitchFamily="49" charset="0"/>
                <a:cs typeface="Courier New" pitchFamily="49" charset="0"/>
              </a:rPr>
              <a:t>@</a:t>
            </a:r>
            <a:r>
              <a:rPr lang="en-US" sz="1700" dirty="0" err="1">
                <a:latin typeface="Courier New" pitchFamily="49" charset="0"/>
                <a:cs typeface="Courier New" pitchFamily="49" charset="0"/>
              </a:rPr>
              <a:t>InterfaceAudience.Public</a:t>
            </a:r>
            <a:endParaRPr lang="en-US" sz="1700" dirty="0">
              <a:latin typeface="Courier New" pitchFamily="49" charset="0"/>
              <a:cs typeface="Courier New" pitchFamily="49" charset="0"/>
            </a:endParaRPr>
          </a:p>
          <a:p>
            <a:pPr marL="0" indent="0">
              <a:buNone/>
            </a:pPr>
            <a:r>
              <a:rPr lang="en-US" sz="1700" dirty="0">
                <a:latin typeface="Courier New" pitchFamily="49" charset="0"/>
                <a:cs typeface="Courier New" pitchFamily="49" charset="0"/>
              </a:rPr>
              <a:t>@</a:t>
            </a:r>
            <a:r>
              <a:rPr lang="en-US" sz="1700" dirty="0" err="1">
                <a:latin typeface="Courier New" pitchFamily="49" charset="0"/>
                <a:cs typeface="Courier New" pitchFamily="49" charset="0"/>
              </a:rPr>
              <a:t>InterfaceStability.Stable</a:t>
            </a:r>
            <a:endParaRPr lang="en-US" sz="1700" dirty="0">
              <a:latin typeface="Courier New" pitchFamily="49" charset="0"/>
              <a:cs typeface="Courier New" pitchFamily="49" charset="0"/>
            </a:endParaRPr>
          </a:p>
          <a:p>
            <a:pPr marL="0" indent="0">
              <a:buNone/>
            </a:pPr>
            <a:r>
              <a:rPr lang="en-US" sz="1700" dirty="0">
                <a:latin typeface="Courier New" pitchFamily="49" charset="0"/>
                <a:cs typeface="Courier New" pitchFamily="49" charset="0"/>
              </a:rPr>
              <a:t>public class </a:t>
            </a:r>
            <a:r>
              <a:rPr lang="en-US" sz="1700" dirty="0" smtClean="0">
                <a:latin typeface="Courier New" pitchFamily="49" charset="0"/>
                <a:cs typeface="Courier New" pitchFamily="49" charset="0"/>
              </a:rPr>
              <a:t>Configured</a:t>
            </a:r>
            <a:endParaRPr lang="en-US" sz="1700" dirty="0">
              <a:latin typeface="Courier New" pitchFamily="49" charset="0"/>
              <a:cs typeface="Courier New" pitchFamily="49" charset="0"/>
            </a:endParaRPr>
          </a:p>
          <a:p>
            <a:pPr marL="0" indent="0">
              <a:buNone/>
            </a:pPr>
            <a:r>
              <a:rPr lang="en-US" sz="1700" dirty="0">
                <a:latin typeface="Courier New" pitchFamily="49" charset="0"/>
                <a:cs typeface="Courier New" pitchFamily="49" charset="0"/>
              </a:rPr>
              <a:t>extends </a:t>
            </a:r>
            <a:r>
              <a:rPr lang="en-US" sz="1700" dirty="0" smtClean="0">
                <a:latin typeface="Courier New" pitchFamily="49" charset="0"/>
                <a:cs typeface="Courier New" pitchFamily="49" charset="0"/>
              </a:rPr>
              <a:t>Object</a:t>
            </a:r>
            <a:endParaRPr lang="en-US" sz="1700" dirty="0">
              <a:latin typeface="Courier New" pitchFamily="49" charset="0"/>
              <a:cs typeface="Courier New" pitchFamily="49" charset="0"/>
            </a:endParaRPr>
          </a:p>
          <a:p>
            <a:pPr marL="0" indent="0">
              <a:buNone/>
            </a:pPr>
            <a:r>
              <a:rPr lang="en-US" sz="1700" dirty="0">
                <a:latin typeface="Courier New" pitchFamily="49" charset="0"/>
                <a:cs typeface="Courier New" pitchFamily="49" charset="0"/>
              </a:rPr>
              <a:t>implements </a:t>
            </a:r>
            <a:r>
              <a:rPr lang="en-US" sz="1700" dirty="0" smtClean="0">
                <a:latin typeface="Courier New" pitchFamily="49" charset="0"/>
                <a:cs typeface="Courier New" pitchFamily="49" charset="0"/>
              </a:rPr>
              <a:t>Configurable</a:t>
            </a:r>
          </a:p>
          <a:p>
            <a:pPr marL="0" indent="0">
              <a:buNone/>
            </a:pPr>
            <a:endParaRPr lang="en-US" dirty="0"/>
          </a:p>
          <a:p>
            <a:pPr marL="0" indent="0">
              <a:buNone/>
            </a:pPr>
            <a:r>
              <a:rPr lang="en-US" sz="1900" dirty="0" smtClean="0">
                <a:latin typeface="Courier New" panose="02070309020205020404" pitchFamily="49" charset="0"/>
                <a:cs typeface="Courier New" panose="02070309020205020404" pitchFamily="49" charset="0"/>
              </a:rPr>
              <a:t>Configured</a:t>
            </a:r>
            <a:r>
              <a:rPr lang="en-US" dirty="0" smtClean="0"/>
              <a:t> is the base </a:t>
            </a:r>
            <a:r>
              <a:rPr lang="en-US" dirty="0"/>
              <a:t>class for </a:t>
            </a:r>
            <a:r>
              <a:rPr lang="en-US" dirty="0" smtClean="0"/>
              <a:t>objects </a:t>
            </a:r>
            <a:r>
              <a:rPr lang="en-US" dirty="0"/>
              <a:t>that may be configured with a </a:t>
            </a:r>
            <a:r>
              <a:rPr lang="en-US" sz="1900" dirty="0" smtClean="0">
                <a:latin typeface="Courier New" panose="02070309020205020404" pitchFamily="49" charset="0"/>
                <a:cs typeface="Courier New" panose="02070309020205020404" pitchFamily="49" charset="0"/>
              </a:rPr>
              <a:t>Configuration</a:t>
            </a:r>
          </a:p>
          <a:p>
            <a:pPr marL="0" indent="0">
              <a:buNone/>
            </a:pPr>
            <a:endParaRPr lang="en-US" dirty="0"/>
          </a:p>
          <a:p>
            <a:pPr marL="0" indent="0">
              <a:buNone/>
            </a:pPr>
            <a:r>
              <a:rPr lang="en-US" dirty="0" smtClean="0"/>
              <a:t>Constructors:</a:t>
            </a:r>
            <a:endParaRPr lang="en-US" dirty="0"/>
          </a:p>
          <a:p>
            <a:pPr marL="0" indent="0">
              <a:buNone/>
            </a:pPr>
            <a:r>
              <a:rPr lang="en-US" sz="1900" dirty="0">
                <a:latin typeface="Courier New" pitchFamily="49" charset="0"/>
                <a:cs typeface="Courier New" pitchFamily="49" charset="0"/>
              </a:rPr>
              <a:t>Configured() </a:t>
            </a:r>
            <a:r>
              <a:rPr lang="en-US" sz="1900" dirty="0" smtClean="0">
                <a:latin typeface="Courier New" pitchFamily="49" charset="0"/>
                <a:cs typeface="Courier New" pitchFamily="49" charset="0"/>
              </a:rPr>
              <a:t>      </a:t>
            </a:r>
            <a:r>
              <a:rPr lang="en-US" dirty="0" smtClean="0"/>
              <a:t>Constructs </a:t>
            </a:r>
            <a:r>
              <a:rPr lang="en-US" dirty="0"/>
              <a:t>a </a:t>
            </a:r>
            <a:r>
              <a:rPr lang="en-US" sz="1900" dirty="0" smtClean="0">
                <a:latin typeface="Courier New" panose="02070309020205020404" pitchFamily="49" charset="0"/>
                <a:cs typeface="Courier New" panose="02070309020205020404" pitchFamily="49" charset="0"/>
              </a:rPr>
              <a:t>Configured</a:t>
            </a:r>
            <a:r>
              <a:rPr lang="en-US" dirty="0" smtClean="0"/>
              <a:t> object. </a:t>
            </a:r>
            <a:endParaRPr lang="en-US" dirty="0"/>
          </a:p>
          <a:p>
            <a:pPr marL="0" indent="0">
              <a:buNone/>
            </a:pPr>
            <a:r>
              <a:rPr lang="en-US" sz="1900" dirty="0">
                <a:latin typeface="Courier New" pitchFamily="49" charset="0"/>
                <a:cs typeface="Courier New" pitchFamily="49" charset="0"/>
              </a:rPr>
              <a:t>Configured(Configuration </a:t>
            </a:r>
            <a:r>
              <a:rPr lang="en-US" sz="1900" dirty="0" err="1">
                <a:latin typeface="Courier New" pitchFamily="49" charset="0"/>
                <a:cs typeface="Courier New" pitchFamily="49" charset="0"/>
              </a:rPr>
              <a:t>conf</a:t>
            </a:r>
            <a:r>
              <a:rPr lang="en-US" sz="1900" dirty="0">
                <a:latin typeface="Courier New" pitchFamily="49" charset="0"/>
                <a:cs typeface="Courier New" pitchFamily="49" charset="0"/>
              </a:rPr>
              <a:t>) </a:t>
            </a:r>
            <a:r>
              <a:rPr lang="en-US" sz="1900" dirty="0" smtClean="0">
                <a:latin typeface="Courier New" pitchFamily="49" charset="0"/>
                <a:cs typeface="Courier New" pitchFamily="49" charset="0"/>
              </a:rPr>
              <a:t> </a:t>
            </a:r>
            <a:r>
              <a:rPr lang="en-US" dirty="0" smtClean="0"/>
              <a:t>Construct </a:t>
            </a:r>
            <a:r>
              <a:rPr lang="en-US" dirty="0"/>
              <a:t>a </a:t>
            </a:r>
            <a:r>
              <a:rPr lang="en-US" sz="1900" dirty="0" smtClean="0">
                <a:latin typeface="Courier New" panose="02070309020205020404" pitchFamily="49" charset="0"/>
                <a:cs typeface="Courier New" panose="02070309020205020404" pitchFamily="49" charset="0"/>
              </a:rPr>
              <a:t>Configured</a:t>
            </a:r>
            <a:r>
              <a:rPr lang="en-US" dirty="0" smtClean="0"/>
              <a:t> object based on specified </a:t>
            </a:r>
            <a:r>
              <a:rPr lang="en-US" dirty="0" smtClean="0">
                <a:latin typeface="Courier New" panose="02070309020205020404" pitchFamily="49" charset="0"/>
                <a:cs typeface="Courier New" panose="02070309020205020404" pitchFamily="49" charset="0"/>
              </a:rPr>
              <a:t>Configuration</a:t>
            </a:r>
            <a:r>
              <a:rPr lang="en-US" dirty="0" smtClean="0"/>
              <a:t> object </a:t>
            </a:r>
            <a:r>
              <a:rPr lang="en-US" sz="1900" dirty="0" smtClean="0">
                <a:latin typeface="Courier New" panose="02070309020205020404" pitchFamily="49" charset="0"/>
                <a:cs typeface="Courier New" panose="02070309020205020404" pitchFamily="49" charset="0"/>
              </a:rPr>
              <a:t>conf</a:t>
            </a:r>
            <a:r>
              <a:rPr lang="en-US" dirty="0" smtClean="0"/>
              <a:t>.</a:t>
            </a:r>
            <a:endParaRPr lang="en-US" dirty="0"/>
          </a:p>
          <a:p>
            <a:pPr marL="0" indent="0">
              <a:buNone/>
            </a:pPr>
            <a:endParaRPr lang="en-US" dirty="0" smtClean="0"/>
          </a:p>
          <a:p>
            <a:pPr marL="0" indent="0">
              <a:buNone/>
            </a:pPr>
            <a:r>
              <a:rPr lang="en-US" dirty="0" smtClean="0"/>
              <a:t>Methods:</a:t>
            </a:r>
            <a:endParaRPr lang="en-US" dirty="0"/>
          </a:p>
          <a:p>
            <a:pPr marL="0" indent="0">
              <a:buNone/>
            </a:pPr>
            <a:r>
              <a:rPr lang="en-US" sz="1700" dirty="0">
                <a:latin typeface="Courier New" pitchFamily="49" charset="0"/>
                <a:cs typeface="Courier New" pitchFamily="49" charset="0"/>
              </a:rPr>
              <a:t>Configuration </a:t>
            </a:r>
            <a:r>
              <a:rPr lang="en-US" sz="1700" dirty="0" err="1">
                <a:latin typeface="Courier New" pitchFamily="49" charset="0"/>
                <a:cs typeface="Courier New" pitchFamily="49" charset="0"/>
              </a:rPr>
              <a:t>getConf</a:t>
            </a:r>
            <a:r>
              <a:rPr lang="en-US" sz="1700" dirty="0">
                <a:latin typeface="Courier New" pitchFamily="49" charset="0"/>
                <a:cs typeface="Courier New" pitchFamily="49" charset="0"/>
              </a:rPr>
              <a:t>() </a:t>
            </a:r>
            <a:r>
              <a:rPr lang="en-US" dirty="0" smtClean="0"/>
              <a:t>Return </a:t>
            </a:r>
            <a:r>
              <a:rPr lang="en-US" dirty="0"/>
              <a:t>the c</a:t>
            </a:r>
            <a:r>
              <a:rPr lang="en-US" dirty="0" smtClean="0"/>
              <a:t>onfiguration </a:t>
            </a:r>
            <a:r>
              <a:rPr lang="en-US" dirty="0"/>
              <a:t>used by this object</a:t>
            </a:r>
            <a:r>
              <a:rPr lang="en-US" sz="1900" dirty="0"/>
              <a:t>. </a:t>
            </a:r>
          </a:p>
          <a:p>
            <a:pPr marL="0" indent="0">
              <a:buNone/>
            </a:pPr>
            <a:r>
              <a:rPr lang="en-US" sz="1700" dirty="0">
                <a:latin typeface="Courier New" pitchFamily="49" charset="0"/>
                <a:cs typeface="Courier New" pitchFamily="49" charset="0"/>
              </a:rPr>
              <a:t>void </a:t>
            </a:r>
            <a:r>
              <a:rPr lang="en-US" sz="1700" dirty="0" err="1">
                <a:latin typeface="Courier New" pitchFamily="49" charset="0"/>
                <a:cs typeface="Courier New" pitchFamily="49" charset="0"/>
              </a:rPr>
              <a:t>setConf</a:t>
            </a:r>
            <a:r>
              <a:rPr lang="en-US" sz="1700" dirty="0">
                <a:latin typeface="Courier New" pitchFamily="49" charset="0"/>
                <a:cs typeface="Courier New" pitchFamily="49" charset="0"/>
              </a:rPr>
              <a:t>(Configuration </a:t>
            </a:r>
            <a:r>
              <a:rPr lang="en-US" sz="1700" dirty="0" err="1">
                <a:latin typeface="Courier New" pitchFamily="49" charset="0"/>
                <a:cs typeface="Courier New" pitchFamily="49" charset="0"/>
              </a:rPr>
              <a:t>conf</a:t>
            </a:r>
            <a:r>
              <a:rPr lang="en-US" sz="1700" dirty="0">
                <a:latin typeface="Courier New" pitchFamily="49" charset="0"/>
                <a:cs typeface="Courier New" pitchFamily="49" charset="0"/>
              </a:rPr>
              <a:t>) </a:t>
            </a:r>
            <a:r>
              <a:rPr lang="en-US" sz="1700" dirty="0" smtClean="0">
                <a:latin typeface="Courier New" pitchFamily="49" charset="0"/>
                <a:cs typeface="Courier New" pitchFamily="49" charset="0"/>
              </a:rPr>
              <a:t> </a:t>
            </a:r>
            <a:r>
              <a:rPr lang="en-US" dirty="0" smtClean="0"/>
              <a:t>Set </a:t>
            </a:r>
            <a:r>
              <a:rPr lang="en-US" dirty="0"/>
              <a:t>the </a:t>
            </a:r>
            <a:r>
              <a:rPr lang="en-US" sz="1900" dirty="0" smtClean="0">
                <a:latin typeface="Courier New" panose="02070309020205020404" pitchFamily="49" charset="0"/>
                <a:cs typeface="Courier New" panose="02070309020205020404" pitchFamily="49" charset="0"/>
              </a:rPr>
              <a:t>Configuration</a:t>
            </a:r>
            <a:r>
              <a:rPr lang="en-US" dirty="0" smtClean="0"/>
              <a:t> by passing a </a:t>
            </a:r>
            <a:r>
              <a:rPr lang="en-US" sz="1900" dirty="0" smtClean="0">
                <a:latin typeface="Courier New" panose="02070309020205020404" pitchFamily="49" charset="0"/>
                <a:cs typeface="Courier New" panose="02070309020205020404" pitchFamily="49" charset="0"/>
              </a:rPr>
              <a:t>Configuration</a:t>
            </a:r>
            <a:r>
              <a:rPr lang="en-US" dirty="0" smtClean="0"/>
              <a:t> object</a:t>
            </a:r>
            <a:r>
              <a:rPr lang="en-US" dirty="0"/>
              <a:t> </a:t>
            </a:r>
            <a:r>
              <a:rPr lang="en-US" sz="1900" dirty="0" smtClean="0">
                <a:latin typeface="Courier New" panose="02070309020205020404" pitchFamily="49" charset="0"/>
                <a:cs typeface="Courier New" panose="02070309020205020404" pitchFamily="49" charset="0"/>
              </a:rPr>
              <a:t>conf</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Tree>
    <p:extLst>
      <p:ext uri="{BB962C8B-B14F-4D97-AF65-F5344CB8AC3E}">
        <p14:creationId xmlns:p14="http://schemas.microsoft.com/office/powerpoint/2010/main" val="17640009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err="1" smtClean="0">
                <a:latin typeface="Courier New" pitchFamily="49" charset="0"/>
                <a:cs typeface="Courier New" pitchFamily="49" charset="0"/>
              </a:rPr>
              <a:t>org.apache.hadoop.util.Tool</a:t>
            </a:r>
            <a:r>
              <a:rPr lang="en-US" dirty="0"/>
              <a:t> </a:t>
            </a:r>
            <a:r>
              <a:rPr lang="en-US" dirty="0" smtClean="0"/>
              <a:t>interface</a:t>
            </a:r>
            <a:endParaRPr lang="en-US" dirty="0"/>
          </a:p>
        </p:txBody>
      </p:sp>
      <p:sp>
        <p:nvSpPr>
          <p:cNvPr id="3" name="Content Placeholder 2"/>
          <p:cNvSpPr>
            <a:spLocks noGrp="1"/>
          </p:cNvSpPr>
          <p:nvPr>
            <p:ph idx="1"/>
          </p:nvPr>
        </p:nvSpPr>
        <p:spPr>
          <a:xfrm>
            <a:off x="457200" y="914400"/>
            <a:ext cx="8382000" cy="5440363"/>
          </a:xfrm>
        </p:spPr>
        <p:txBody>
          <a:bodyPr>
            <a:normAutofit lnSpcReduction="10000"/>
          </a:bodyPr>
          <a:lstStyle/>
          <a:p>
            <a:pPr marL="0" indent="0">
              <a:buNone/>
            </a:pPr>
            <a:r>
              <a:rPr lang="en-US" sz="1900" dirty="0">
                <a:latin typeface="Courier New" pitchFamily="49" charset="0"/>
                <a:cs typeface="Courier New" pitchFamily="49" charset="0"/>
              </a:rPr>
              <a:t>@</a:t>
            </a:r>
            <a:r>
              <a:rPr lang="en-US" sz="1900" dirty="0" err="1">
                <a:latin typeface="Courier New" pitchFamily="49" charset="0"/>
                <a:cs typeface="Courier New" pitchFamily="49" charset="0"/>
              </a:rPr>
              <a:t>InterfaceAudience.Public</a:t>
            </a:r>
            <a:endParaRPr lang="en-US" sz="1900" dirty="0">
              <a:latin typeface="Courier New" pitchFamily="49" charset="0"/>
              <a:cs typeface="Courier New" pitchFamily="49" charset="0"/>
            </a:endParaRPr>
          </a:p>
          <a:p>
            <a:pPr marL="0" indent="0">
              <a:buNone/>
            </a:pPr>
            <a:r>
              <a:rPr lang="en-US" sz="1900" dirty="0">
                <a:latin typeface="Courier New" pitchFamily="49" charset="0"/>
                <a:cs typeface="Courier New" pitchFamily="49" charset="0"/>
              </a:rPr>
              <a:t>@</a:t>
            </a:r>
            <a:r>
              <a:rPr lang="en-US" sz="1900" dirty="0" err="1">
                <a:latin typeface="Courier New" pitchFamily="49" charset="0"/>
                <a:cs typeface="Courier New" pitchFamily="49" charset="0"/>
              </a:rPr>
              <a:t>InterfaceStability.Stable</a:t>
            </a:r>
            <a:endParaRPr lang="en-US" sz="1900" dirty="0">
              <a:latin typeface="Courier New" pitchFamily="49" charset="0"/>
              <a:cs typeface="Courier New" pitchFamily="49" charset="0"/>
            </a:endParaRPr>
          </a:p>
          <a:p>
            <a:pPr marL="0" indent="0">
              <a:buNone/>
            </a:pPr>
            <a:r>
              <a:rPr lang="en-US" sz="1900" dirty="0">
                <a:latin typeface="Courier New" pitchFamily="49" charset="0"/>
                <a:cs typeface="Courier New" pitchFamily="49" charset="0"/>
              </a:rPr>
              <a:t>public interface </a:t>
            </a:r>
            <a:r>
              <a:rPr lang="en-US" sz="1900" dirty="0" smtClean="0">
                <a:latin typeface="Courier New" pitchFamily="49" charset="0"/>
                <a:cs typeface="Courier New" pitchFamily="49" charset="0"/>
              </a:rPr>
              <a:t>Tool extends Configurable</a:t>
            </a:r>
          </a:p>
          <a:p>
            <a:pPr marL="0" indent="0">
              <a:buNone/>
            </a:pPr>
            <a:r>
              <a:rPr lang="en-US" sz="2000" dirty="0" smtClean="0">
                <a:latin typeface="Courier New" panose="02070309020205020404" pitchFamily="49" charset="0"/>
                <a:cs typeface="Courier New" panose="02070309020205020404" pitchFamily="49" charset="0"/>
              </a:rPr>
              <a:t>Tool</a:t>
            </a:r>
            <a:r>
              <a:rPr lang="en-US" dirty="0" smtClean="0"/>
              <a:t> interface supports </a:t>
            </a:r>
            <a:r>
              <a:rPr lang="en-US" dirty="0"/>
              <a:t>handling of generic command-line options. </a:t>
            </a:r>
          </a:p>
          <a:p>
            <a:pPr marL="0" indent="0">
              <a:buNone/>
            </a:pPr>
            <a:r>
              <a:rPr lang="en-US" sz="1900" dirty="0">
                <a:latin typeface="Courier New" pitchFamily="49" charset="0"/>
                <a:cs typeface="Courier New" pitchFamily="49" charset="0"/>
              </a:rPr>
              <a:t>Tool</a:t>
            </a:r>
            <a:r>
              <a:rPr lang="en-US" dirty="0"/>
              <a:t>, is the standard for any </a:t>
            </a:r>
            <a:r>
              <a:rPr lang="en-US" dirty="0" smtClean="0"/>
              <a:t>MapReduce </a:t>
            </a:r>
            <a:r>
              <a:rPr lang="en-US" dirty="0"/>
              <a:t>tool/application. </a:t>
            </a:r>
            <a:endParaRPr lang="en-US" dirty="0" smtClean="0"/>
          </a:p>
          <a:p>
            <a:pPr marL="0" indent="0">
              <a:buNone/>
            </a:pPr>
            <a:r>
              <a:rPr lang="en-US" dirty="0" smtClean="0"/>
              <a:t>The </a:t>
            </a:r>
            <a:r>
              <a:rPr lang="en-US" dirty="0"/>
              <a:t>tool/application should delegate the handling of standard command-line options to </a:t>
            </a:r>
            <a:r>
              <a:rPr lang="en-US" sz="1900" dirty="0" err="1">
                <a:latin typeface="Courier New" pitchFamily="49" charset="0"/>
                <a:cs typeface="Courier New" pitchFamily="49" charset="0"/>
              </a:rPr>
              <a:t>ToolRunner.run</a:t>
            </a:r>
            <a:r>
              <a:rPr lang="en-US" sz="1900" dirty="0">
                <a:latin typeface="Courier New" pitchFamily="49" charset="0"/>
                <a:cs typeface="Courier New" pitchFamily="49" charset="0"/>
              </a:rPr>
              <a:t>(Tool, String[]) </a:t>
            </a:r>
            <a:r>
              <a:rPr lang="en-US" dirty="0"/>
              <a:t>and only handle its custom arguments</a:t>
            </a:r>
            <a:r>
              <a:rPr lang="en-US" dirty="0" smtClean="0"/>
              <a:t>.</a:t>
            </a:r>
            <a:endParaRPr lang="en-US" dirty="0"/>
          </a:p>
          <a:p>
            <a:pPr marL="0" indent="0">
              <a:buNone/>
            </a:pPr>
            <a:r>
              <a:rPr lang="en-US" dirty="0"/>
              <a:t>Method Summary </a:t>
            </a: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int</a:t>
            </a:r>
            <a:r>
              <a:rPr lang="en-US" dirty="0">
                <a:latin typeface="Courier New" pitchFamily="49" charset="0"/>
                <a:cs typeface="Courier New" pitchFamily="49" charset="0"/>
              </a:rPr>
              <a:t> run(String[] </a:t>
            </a:r>
            <a:r>
              <a:rPr lang="en-US" dirty="0" err="1">
                <a:latin typeface="Courier New" pitchFamily="49" charset="0"/>
                <a:cs typeface="Courier New" pitchFamily="49" charset="0"/>
              </a:rPr>
              <a:t>args</a:t>
            </a:r>
            <a:r>
              <a:rPr lang="en-US" dirty="0">
                <a:latin typeface="Courier New" pitchFamily="49" charset="0"/>
                <a:cs typeface="Courier New" pitchFamily="49" charset="0"/>
              </a:rPr>
              <a:t>) </a:t>
            </a:r>
          </a:p>
          <a:p>
            <a:pPr marL="0" indent="0">
              <a:buNone/>
            </a:pPr>
            <a:r>
              <a:rPr lang="en-US" dirty="0"/>
              <a:t>          Execute the command with the given arguments. </a:t>
            </a:r>
          </a:p>
          <a:p>
            <a:pPr marL="0" indent="0">
              <a:buNone/>
            </a:pPr>
            <a:r>
              <a:rPr lang="en-US" dirty="0"/>
              <a:t> </a:t>
            </a:r>
            <a:r>
              <a:rPr lang="en-US" sz="2000" dirty="0" smtClean="0">
                <a:latin typeface="Courier New" panose="02070309020205020404" pitchFamily="49" charset="0"/>
                <a:cs typeface="Courier New" panose="02070309020205020404" pitchFamily="49" charset="0"/>
              </a:rPr>
              <a:t>Tool</a:t>
            </a:r>
            <a:r>
              <a:rPr lang="en-US" dirty="0" smtClean="0"/>
              <a:t> has methods </a:t>
            </a:r>
            <a:r>
              <a:rPr lang="en-US" dirty="0"/>
              <a:t>inherited from interface </a:t>
            </a:r>
            <a:r>
              <a:rPr lang="en-US" sz="1700" dirty="0" err="1">
                <a:latin typeface="Courier New" pitchFamily="49" charset="0"/>
                <a:cs typeface="Courier New" pitchFamily="49" charset="0"/>
              </a:rPr>
              <a:t>org.apache.hadoop.conf.Configurable</a:t>
            </a:r>
            <a:r>
              <a:rPr lang="en-US" sz="1700" dirty="0">
                <a:latin typeface="Courier New" pitchFamily="49" charset="0"/>
                <a:cs typeface="Courier New" pitchFamily="49" charset="0"/>
              </a:rPr>
              <a:t> </a:t>
            </a:r>
          </a:p>
          <a:p>
            <a:pPr marL="0" indent="0">
              <a:buNone/>
            </a:pPr>
            <a:r>
              <a:rPr lang="en-US" sz="1900" dirty="0" err="1">
                <a:latin typeface="Courier New" pitchFamily="49" charset="0"/>
                <a:cs typeface="Courier New" pitchFamily="49" charset="0"/>
              </a:rPr>
              <a:t>getConf</a:t>
            </a:r>
            <a:r>
              <a:rPr lang="en-US" sz="1900" dirty="0">
                <a:latin typeface="Courier New" pitchFamily="49" charset="0"/>
                <a:cs typeface="Courier New" pitchFamily="49" charset="0"/>
              </a:rPr>
              <a:t>(), </a:t>
            </a:r>
            <a:r>
              <a:rPr lang="en-US" sz="1900" dirty="0" err="1">
                <a:latin typeface="Courier New" pitchFamily="49" charset="0"/>
                <a:cs typeface="Courier New" pitchFamily="49" charset="0"/>
              </a:rPr>
              <a:t>setConf</a:t>
            </a:r>
            <a:r>
              <a:rPr lang="en-US" sz="1900" dirty="0">
                <a:latin typeface="Courier New" pitchFamily="49" charset="0"/>
                <a:cs typeface="Courier New" pitchFamily="49" charset="0"/>
              </a:rPr>
              <a:t>() </a:t>
            </a:r>
            <a:endParaRPr lang="en-US" sz="1900" dirty="0" smtClean="0">
              <a:latin typeface="Courier New" pitchFamily="49" charset="0"/>
              <a:cs typeface="Courier New" pitchFamily="49" charset="0"/>
            </a:endParaRPr>
          </a:p>
          <a:p>
            <a:r>
              <a:rPr lang="en-US" sz="2000" dirty="0"/>
              <a:t>A typical implementation of the</a:t>
            </a:r>
            <a:r>
              <a:rPr lang="en-US" sz="2000" dirty="0">
                <a:latin typeface="Courier New" pitchFamily="49" charset="0"/>
                <a:cs typeface="Courier New" pitchFamily="49" charset="0"/>
              </a:rPr>
              <a:t> </a:t>
            </a:r>
            <a:r>
              <a:rPr lang="en-US" sz="1800" dirty="0">
                <a:latin typeface="Courier New" pitchFamily="49" charset="0"/>
                <a:cs typeface="Courier New" pitchFamily="49" charset="0"/>
              </a:rPr>
              <a:t>Tool </a:t>
            </a:r>
            <a:r>
              <a:rPr lang="en-US" sz="2000" dirty="0"/>
              <a:t>interface looks </a:t>
            </a:r>
            <a:r>
              <a:rPr lang="en-US" sz="2000" dirty="0" smtClean="0"/>
              <a:t>like </a:t>
            </a:r>
            <a:r>
              <a:rPr lang="en-US" sz="1800" dirty="0" smtClean="0">
                <a:latin typeface="Courier New" pitchFamily="49" charset="0"/>
                <a:cs typeface="Courier New" pitchFamily="49" charset="0"/>
              </a:rPr>
              <a:t>Inverter</a:t>
            </a:r>
            <a:r>
              <a:rPr lang="en-US" sz="2000" dirty="0" smtClean="0"/>
              <a:t> class</a:t>
            </a:r>
            <a:endParaRPr lang="en-US" sz="2000" dirty="0"/>
          </a:p>
          <a:p>
            <a:pPr marL="0" indent="0">
              <a:buNone/>
            </a:pPr>
            <a:endParaRPr lang="en-US" sz="19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Tree>
    <p:extLst>
      <p:ext uri="{BB962C8B-B14F-4D97-AF65-F5344CB8AC3E}">
        <p14:creationId xmlns:p14="http://schemas.microsoft.com/office/powerpoint/2010/main" val="8779392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09600"/>
          </a:xfrm>
        </p:spPr>
        <p:txBody>
          <a:bodyPr/>
          <a:lstStyle/>
          <a:p>
            <a:r>
              <a:rPr lang="en-US" sz="2800" dirty="0" err="1">
                <a:latin typeface="Courier New" pitchFamily="49" charset="0"/>
                <a:cs typeface="Courier New" pitchFamily="49" charset="0"/>
              </a:rPr>
              <a:t>org.apache.hadoop.util.Tool</a:t>
            </a:r>
            <a:r>
              <a:rPr lang="en-US" dirty="0"/>
              <a:t> class</a:t>
            </a:r>
          </a:p>
        </p:txBody>
      </p:sp>
      <p:sp>
        <p:nvSpPr>
          <p:cNvPr id="3" name="Content Placeholder 2"/>
          <p:cNvSpPr>
            <a:spLocks noGrp="1"/>
          </p:cNvSpPr>
          <p:nvPr>
            <p:ph idx="1"/>
          </p:nvPr>
        </p:nvSpPr>
        <p:spPr>
          <a:xfrm>
            <a:off x="228600" y="609600"/>
            <a:ext cx="8458200" cy="5867400"/>
          </a:xfrm>
        </p:spPr>
        <p:txBody>
          <a:bodyPr>
            <a:normAutofit fontScale="40000" lnSpcReduction="20000"/>
          </a:bodyPr>
          <a:lstStyle/>
          <a:p>
            <a:pPr marL="0" indent="0">
              <a:buNone/>
            </a:pPr>
            <a:r>
              <a:rPr lang="en-US" sz="3500" dirty="0" smtClean="0">
                <a:latin typeface="Courier New" pitchFamily="49" charset="0"/>
                <a:cs typeface="Courier New" pitchFamily="49" charset="0"/>
              </a:rPr>
              <a:t>public </a:t>
            </a:r>
            <a:r>
              <a:rPr lang="en-US" sz="3500" dirty="0">
                <a:latin typeface="Courier New" pitchFamily="49" charset="0"/>
                <a:cs typeface="Courier New" pitchFamily="49" charset="0"/>
              </a:rPr>
              <a:t>class </a:t>
            </a:r>
            <a:r>
              <a:rPr lang="en-US" sz="3500" dirty="0" smtClean="0">
                <a:latin typeface="Courier New" pitchFamily="49" charset="0"/>
                <a:cs typeface="Courier New" pitchFamily="49" charset="0"/>
              </a:rPr>
              <a:t>Inverter </a:t>
            </a:r>
            <a:r>
              <a:rPr lang="en-US" sz="3500" dirty="0">
                <a:latin typeface="Courier New" pitchFamily="49" charset="0"/>
                <a:cs typeface="Courier New" pitchFamily="49" charset="0"/>
              </a:rPr>
              <a:t>extends Configured </a:t>
            </a:r>
            <a:r>
              <a:rPr lang="en-US" sz="3500" b="1" dirty="0">
                <a:latin typeface="Courier New" pitchFamily="49" charset="0"/>
                <a:cs typeface="Courier New" pitchFamily="49" charset="0"/>
              </a:rPr>
              <a:t>implements Tool </a:t>
            </a:r>
            <a:r>
              <a:rPr lang="en-US" sz="3500" dirty="0">
                <a:latin typeface="Courier New" pitchFamily="49" charset="0"/>
                <a:cs typeface="Courier New" pitchFamily="49" charset="0"/>
              </a:rPr>
              <a:t>{   </a:t>
            </a:r>
          </a:p>
          <a:p>
            <a:pPr marL="0" indent="0">
              <a:buNone/>
            </a:pPr>
            <a:r>
              <a:rPr lang="en-US" sz="3500" dirty="0">
                <a:latin typeface="Courier New" pitchFamily="49" charset="0"/>
                <a:cs typeface="Courier New" pitchFamily="49" charset="0"/>
              </a:rPr>
              <a:t>    </a:t>
            </a:r>
            <a:r>
              <a:rPr lang="en-US" sz="3500" dirty="0" smtClean="0">
                <a:latin typeface="Courier New" pitchFamily="49" charset="0"/>
                <a:cs typeface="Courier New" pitchFamily="49" charset="0"/>
              </a:rPr>
              <a:t>public </a:t>
            </a:r>
            <a:r>
              <a:rPr lang="en-US" sz="3500" dirty="0" err="1">
                <a:latin typeface="Courier New" pitchFamily="49" charset="0"/>
                <a:cs typeface="Courier New" pitchFamily="49" charset="0"/>
              </a:rPr>
              <a:t>int</a:t>
            </a:r>
            <a:r>
              <a:rPr lang="en-US" sz="3500" dirty="0">
                <a:latin typeface="Courier New" pitchFamily="49" charset="0"/>
                <a:cs typeface="Courier New" pitchFamily="49" charset="0"/>
              </a:rPr>
              <a:t> run(String[] </a:t>
            </a:r>
            <a:r>
              <a:rPr lang="en-US" sz="3500" dirty="0" err="1">
                <a:latin typeface="Courier New" pitchFamily="49" charset="0"/>
                <a:cs typeface="Courier New" pitchFamily="49" charset="0"/>
              </a:rPr>
              <a:t>args</a:t>
            </a:r>
            <a:r>
              <a:rPr lang="en-US" sz="3500" dirty="0">
                <a:latin typeface="Courier New" pitchFamily="49" charset="0"/>
                <a:cs typeface="Courier New" pitchFamily="49" charset="0"/>
              </a:rPr>
              <a:t>) throws Exception </a:t>
            </a:r>
            <a:r>
              <a:rPr lang="en-US" sz="3500" dirty="0" smtClean="0">
                <a:latin typeface="Courier New" pitchFamily="49" charset="0"/>
                <a:cs typeface="Courier New" pitchFamily="49" charset="0"/>
              </a:rPr>
              <a:t>{  // must implement run()       	// </a:t>
            </a:r>
            <a:r>
              <a:rPr lang="en-US" sz="3500" dirty="0">
                <a:latin typeface="Courier New" pitchFamily="49" charset="0"/>
                <a:cs typeface="Courier New" pitchFamily="49" charset="0"/>
              </a:rPr>
              <a:t>Configuration processed by </a:t>
            </a:r>
            <a:r>
              <a:rPr lang="en-US" sz="3500" dirty="0" err="1">
                <a:latin typeface="Courier New" pitchFamily="49" charset="0"/>
                <a:cs typeface="Courier New" pitchFamily="49" charset="0"/>
              </a:rPr>
              <a:t>ToolRunner</a:t>
            </a:r>
            <a:endParaRPr lang="en-US" sz="3500" dirty="0">
              <a:latin typeface="Courier New" pitchFamily="49" charset="0"/>
              <a:cs typeface="Courier New" pitchFamily="49" charset="0"/>
            </a:endParaRPr>
          </a:p>
          <a:p>
            <a:pPr marL="0" indent="0">
              <a:buNone/>
            </a:pPr>
            <a:r>
              <a:rPr lang="en-US" sz="3500" dirty="0">
                <a:latin typeface="Courier New" pitchFamily="49" charset="0"/>
                <a:cs typeface="Courier New" pitchFamily="49" charset="0"/>
              </a:rPr>
              <a:t>         Configuration </a:t>
            </a:r>
            <a:r>
              <a:rPr lang="en-US" sz="3500" dirty="0" err="1">
                <a:latin typeface="Courier New" pitchFamily="49" charset="0"/>
                <a:cs typeface="Courier New" pitchFamily="49" charset="0"/>
              </a:rPr>
              <a:t>conf</a:t>
            </a:r>
            <a:r>
              <a:rPr lang="en-US" sz="3500" dirty="0">
                <a:latin typeface="Courier New" pitchFamily="49" charset="0"/>
                <a:cs typeface="Courier New" pitchFamily="49" charset="0"/>
              </a:rPr>
              <a:t> = </a:t>
            </a:r>
            <a:r>
              <a:rPr lang="en-US" sz="3500" dirty="0" err="1">
                <a:latin typeface="Courier New" pitchFamily="49" charset="0"/>
                <a:cs typeface="Courier New" pitchFamily="49" charset="0"/>
              </a:rPr>
              <a:t>getConf</a:t>
            </a:r>
            <a:r>
              <a:rPr lang="en-US" sz="3500" dirty="0">
                <a:latin typeface="Courier New" pitchFamily="49" charset="0"/>
                <a:cs typeface="Courier New" pitchFamily="49" charset="0"/>
              </a:rPr>
              <a:t>();      </a:t>
            </a:r>
          </a:p>
          <a:p>
            <a:pPr marL="0" indent="0">
              <a:buNone/>
            </a:pPr>
            <a:r>
              <a:rPr lang="en-US" sz="3500" dirty="0">
                <a:latin typeface="Courier New" pitchFamily="49" charset="0"/>
                <a:cs typeface="Courier New" pitchFamily="49" charset="0"/>
              </a:rPr>
              <a:t>         // Create a </a:t>
            </a:r>
            <a:r>
              <a:rPr lang="en-US" sz="3500" dirty="0" err="1">
                <a:latin typeface="Courier New" pitchFamily="49" charset="0"/>
                <a:cs typeface="Courier New" pitchFamily="49" charset="0"/>
              </a:rPr>
              <a:t>JobConf</a:t>
            </a:r>
            <a:r>
              <a:rPr lang="en-US" sz="3500" dirty="0">
                <a:latin typeface="Courier New" pitchFamily="49" charset="0"/>
                <a:cs typeface="Courier New" pitchFamily="49" charset="0"/>
              </a:rPr>
              <a:t> using the </a:t>
            </a:r>
            <a:r>
              <a:rPr lang="en-US" sz="3500" dirty="0" smtClean="0">
                <a:latin typeface="Courier New" pitchFamily="49" charset="0"/>
                <a:cs typeface="Courier New" pitchFamily="49" charset="0"/>
              </a:rPr>
              <a:t>provided </a:t>
            </a:r>
            <a:r>
              <a:rPr lang="en-US" sz="3500" dirty="0" err="1">
                <a:latin typeface="Courier New" pitchFamily="49" charset="0"/>
                <a:cs typeface="Courier New" pitchFamily="49" charset="0"/>
              </a:rPr>
              <a:t>conf</a:t>
            </a:r>
            <a:endParaRPr lang="en-US" sz="3500" dirty="0">
              <a:latin typeface="Courier New" pitchFamily="49" charset="0"/>
              <a:cs typeface="Courier New" pitchFamily="49" charset="0"/>
            </a:endParaRPr>
          </a:p>
          <a:p>
            <a:pPr marL="0" indent="0">
              <a:buNone/>
            </a:pPr>
            <a:r>
              <a:rPr lang="en-US" sz="3500" dirty="0">
                <a:latin typeface="Courier New" pitchFamily="49" charset="0"/>
                <a:cs typeface="Courier New" pitchFamily="49" charset="0"/>
              </a:rPr>
              <a:t>         </a:t>
            </a:r>
            <a:r>
              <a:rPr lang="en-US" sz="3500" dirty="0" err="1">
                <a:latin typeface="Courier New" pitchFamily="49" charset="0"/>
                <a:cs typeface="Courier New" pitchFamily="49" charset="0"/>
              </a:rPr>
              <a:t>JobConf</a:t>
            </a:r>
            <a:r>
              <a:rPr lang="en-US" sz="3500" dirty="0">
                <a:latin typeface="Courier New" pitchFamily="49" charset="0"/>
                <a:cs typeface="Courier New" pitchFamily="49" charset="0"/>
              </a:rPr>
              <a:t> job = new </a:t>
            </a:r>
            <a:r>
              <a:rPr lang="en-US" sz="3500" dirty="0" err="1">
                <a:latin typeface="Courier New" pitchFamily="49" charset="0"/>
                <a:cs typeface="Courier New" pitchFamily="49" charset="0"/>
              </a:rPr>
              <a:t>JobConf</a:t>
            </a:r>
            <a:r>
              <a:rPr lang="en-US" sz="3500" dirty="0">
                <a:latin typeface="Courier New" pitchFamily="49" charset="0"/>
                <a:cs typeface="Courier New" pitchFamily="49" charset="0"/>
              </a:rPr>
              <a:t>(</a:t>
            </a:r>
            <a:r>
              <a:rPr lang="en-US" sz="3500" dirty="0" err="1">
                <a:latin typeface="Courier New" pitchFamily="49" charset="0"/>
                <a:cs typeface="Courier New" pitchFamily="49" charset="0"/>
              </a:rPr>
              <a:t>conf</a:t>
            </a:r>
            <a:r>
              <a:rPr lang="en-US" sz="3500" dirty="0">
                <a:latin typeface="Courier New" pitchFamily="49" charset="0"/>
                <a:cs typeface="Courier New" pitchFamily="49" charset="0"/>
              </a:rPr>
              <a:t>, </a:t>
            </a:r>
            <a:r>
              <a:rPr lang="en-US" sz="3500" dirty="0" err="1">
                <a:latin typeface="Courier New" pitchFamily="49" charset="0"/>
                <a:cs typeface="Courier New" pitchFamily="49" charset="0"/>
              </a:rPr>
              <a:t>MyApp.class</a:t>
            </a:r>
            <a:r>
              <a:rPr lang="en-US" sz="3500" dirty="0">
                <a:latin typeface="Courier New" pitchFamily="49" charset="0"/>
                <a:cs typeface="Courier New" pitchFamily="49" charset="0"/>
              </a:rPr>
              <a:t>);        </a:t>
            </a:r>
          </a:p>
          <a:p>
            <a:pPr marL="0" indent="0">
              <a:buNone/>
            </a:pPr>
            <a:r>
              <a:rPr lang="en-US" sz="3500" dirty="0">
                <a:latin typeface="Courier New" pitchFamily="49" charset="0"/>
                <a:cs typeface="Courier New" pitchFamily="49" charset="0"/>
              </a:rPr>
              <a:t>         // Process custom command-line options</a:t>
            </a:r>
          </a:p>
          <a:p>
            <a:pPr marL="0" indent="0">
              <a:buNone/>
            </a:pPr>
            <a:r>
              <a:rPr lang="en-US" sz="3500" dirty="0">
                <a:latin typeface="Courier New" pitchFamily="49" charset="0"/>
                <a:cs typeface="Courier New" pitchFamily="49" charset="0"/>
              </a:rPr>
              <a:t>         Path in = new Path(</a:t>
            </a:r>
            <a:r>
              <a:rPr lang="en-US" sz="3500" dirty="0" err="1">
                <a:latin typeface="Courier New" pitchFamily="49" charset="0"/>
                <a:cs typeface="Courier New" pitchFamily="49" charset="0"/>
              </a:rPr>
              <a:t>args</a:t>
            </a:r>
            <a:r>
              <a:rPr lang="en-US" sz="3500" dirty="0">
                <a:latin typeface="Courier New" pitchFamily="49" charset="0"/>
                <a:cs typeface="Courier New" pitchFamily="49" charset="0"/>
              </a:rPr>
              <a:t>[1]);</a:t>
            </a:r>
          </a:p>
          <a:p>
            <a:pPr marL="0" indent="0">
              <a:buNone/>
            </a:pPr>
            <a:r>
              <a:rPr lang="en-US" sz="3500" dirty="0">
                <a:latin typeface="Courier New" pitchFamily="49" charset="0"/>
                <a:cs typeface="Courier New" pitchFamily="49" charset="0"/>
              </a:rPr>
              <a:t>         Path out = new Path(</a:t>
            </a:r>
            <a:r>
              <a:rPr lang="en-US" sz="3500" dirty="0" err="1">
                <a:latin typeface="Courier New" pitchFamily="49" charset="0"/>
                <a:cs typeface="Courier New" pitchFamily="49" charset="0"/>
              </a:rPr>
              <a:t>args</a:t>
            </a:r>
            <a:r>
              <a:rPr lang="en-US" sz="3500" dirty="0">
                <a:latin typeface="Courier New" pitchFamily="49" charset="0"/>
                <a:cs typeface="Courier New" pitchFamily="49" charset="0"/>
              </a:rPr>
              <a:t>[2]); </a:t>
            </a:r>
            <a:endParaRPr lang="en-US" sz="3500" dirty="0" smtClean="0">
              <a:latin typeface="Courier New" pitchFamily="49" charset="0"/>
              <a:cs typeface="Courier New" pitchFamily="49" charset="0"/>
            </a:endParaRPr>
          </a:p>
          <a:p>
            <a:pPr marL="0" indent="0">
              <a:buNone/>
            </a:pPr>
            <a:r>
              <a:rPr lang="en-US" sz="3500" dirty="0" smtClean="0">
                <a:latin typeface="Courier New" pitchFamily="49" charset="0"/>
                <a:cs typeface="Courier New" pitchFamily="49" charset="0"/>
              </a:rPr>
              <a:t>         </a:t>
            </a:r>
            <a:r>
              <a:rPr lang="en-US" sz="3500" dirty="0" err="1" smtClean="0">
                <a:latin typeface="Courier New" panose="02070309020205020404" pitchFamily="49" charset="0"/>
                <a:cs typeface="Courier New" panose="02070309020205020404" pitchFamily="49" charset="0"/>
              </a:rPr>
              <a:t>FileInputFormat.</a:t>
            </a:r>
            <a:r>
              <a:rPr lang="en-US" sz="3500" i="1" dirty="0" err="1" smtClean="0">
                <a:latin typeface="Courier New" panose="02070309020205020404" pitchFamily="49" charset="0"/>
                <a:cs typeface="Courier New" panose="02070309020205020404" pitchFamily="49" charset="0"/>
              </a:rPr>
              <a:t>setInputPaths</a:t>
            </a:r>
            <a:r>
              <a:rPr lang="en-US" sz="3500" i="1" dirty="0" smtClean="0">
                <a:latin typeface="Courier New" panose="02070309020205020404" pitchFamily="49" charset="0"/>
                <a:cs typeface="Courier New" panose="02070309020205020404" pitchFamily="49" charset="0"/>
              </a:rPr>
              <a:t>(job</a:t>
            </a:r>
            <a:r>
              <a:rPr lang="en-US" sz="3500" i="1" dirty="0">
                <a:latin typeface="Courier New" panose="02070309020205020404" pitchFamily="49" charset="0"/>
                <a:cs typeface="Courier New" panose="02070309020205020404" pitchFamily="49" charset="0"/>
              </a:rPr>
              <a:t>, in);</a:t>
            </a:r>
          </a:p>
          <a:p>
            <a:pPr marL="0" indent="0">
              <a:buNone/>
            </a:pPr>
            <a:r>
              <a:rPr lang="en-US" sz="3500" dirty="0">
                <a:latin typeface="Courier New" panose="02070309020205020404" pitchFamily="49" charset="0"/>
                <a:cs typeface="Courier New" panose="02070309020205020404" pitchFamily="49" charset="0"/>
              </a:rPr>
              <a:t>        </a:t>
            </a:r>
            <a:r>
              <a:rPr lang="en-US" sz="3500" dirty="0" smtClean="0">
                <a:latin typeface="Courier New" panose="02070309020205020404" pitchFamily="49" charset="0"/>
                <a:cs typeface="Courier New" panose="02070309020205020404" pitchFamily="49" charset="0"/>
              </a:rPr>
              <a:t> </a:t>
            </a:r>
            <a:r>
              <a:rPr lang="en-US" sz="3500" dirty="0" err="1" smtClean="0">
                <a:latin typeface="Courier New" panose="02070309020205020404" pitchFamily="49" charset="0"/>
                <a:cs typeface="Courier New" panose="02070309020205020404" pitchFamily="49" charset="0"/>
              </a:rPr>
              <a:t>FileOutputFormat.</a:t>
            </a:r>
            <a:r>
              <a:rPr lang="en-US" sz="3500" i="1" dirty="0" err="1" smtClean="0">
                <a:latin typeface="Courier New" panose="02070309020205020404" pitchFamily="49" charset="0"/>
                <a:cs typeface="Courier New" panose="02070309020205020404" pitchFamily="49" charset="0"/>
              </a:rPr>
              <a:t>setOutputPath</a:t>
            </a:r>
            <a:r>
              <a:rPr lang="en-US" sz="3500" i="1" dirty="0" smtClean="0">
                <a:latin typeface="Courier New" panose="02070309020205020404" pitchFamily="49" charset="0"/>
                <a:cs typeface="Courier New" panose="02070309020205020404" pitchFamily="49" charset="0"/>
              </a:rPr>
              <a:t>(job</a:t>
            </a:r>
            <a:r>
              <a:rPr lang="en-US" sz="3500" i="1" dirty="0">
                <a:latin typeface="Courier New" panose="02070309020205020404" pitchFamily="49" charset="0"/>
                <a:cs typeface="Courier New" panose="02070309020205020404" pitchFamily="49" charset="0"/>
              </a:rPr>
              <a:t>, out);</a:t>
            </a:r>
            <a:r>
              <a:rPr lang="en-US" sz="3500" dirty="0" smtClean="0">
                <a:latin typeface="Courier New" pitchFamily="49" charset="0"/>
                <a:cs typeface="Courier New" pitchFamily="49" charset="0"/>
              </a:rPr>
              <a:t>        </a:t>
            </a:r>
            <a:endParaRPr lang="en-US" sz="3500" dirty="0">
              <a:latin typeface="Courier New" pitchFamily="49" charset="0"/>
              <a:cs typeface="Courier New" pitchFamily="49" charset="0"/>
            </a:endParaRPr>
          </a:p>
          <a:p>
            <a:pPr marL="0" indent="0">
              <a:buNone/>
            </a:pPr>
            <a:r>
              <a:rPr lang="en-US" sz="3500" dirty="0">
                <a:latin typeface="Courier New" pitchFamily="49" charset="0"/>
                <a:cs typeface="Courier New" pitchFamily="49" charset="0"/>
              </a:rPr>
              <a:t>         // Specify various job-specific parameters     </a:t>
            </a:r>
          </a:p>
          <a:p>
            <a:pPr marL="0" indent="0">
              <a:buNone/>
            </a:pPr>
            <a:r>
              <a:rPr lang="en-US" sz="3500" dirty="0">
                <a:latin typeface="Courier New" pitchFamily="49" charset="0"/>
                <a:cs typeface="Courier New" pitchFamily="49" charset="0"/>
              </a:rPr>
              <a:t>         </a:t>
            </a:r>
            <a:r>
              <a:rPr lang="en-US" sz="3500" dirty="0" err="1">
                <a:latin typeface="Courier New" pitchFamily="49" charset="0"/>
                <a:cs typeface="Courier New" pitchFamily="49" charset="0"/>
              </a:rPr>
              <a:t>job.setJobName</a:t>
            </a:r>
            <a:r>
              <a:rPr lang="en-US" sz="3500" dirty="0" smtClean="0">
                <a:latin typeface="Courier New" pitchFamily="49" charset="0"/>
                <a:cs typeface="Courier New" pitchFamily="49" charset="0"/>
              </a:rPr>
              <a:t>(“inverter");</a:t>
            </a:r>
            <a:endParaRPr lang="en-US" sz="3500" dirty="0">
              <a:latin typeface="Courier New" pitchFamily="49" charset="0"/>
              <a:cs typeface="Courier New" pitchFamily="49" charset="0"/>
            </a:endParaRPr>
          </a:p>
          <a:p>
            <a:pPr marL="0" indent="0">
              <a:buNone/>
            </a:pPr>
            <a:r>
              <a:rPr lang="en-US" sz="3500" dirty="0">
                <a:latin typeface="Courier New" pitchFamily="49" charset="0"/>
                <a:cs typeface="Courier New" pitchFamily="49" charset="0"/>
              </a:rPr>
              <a:t>         </a:t>
            </a:r>
            <a:r>
              <a:rPr lang="en-US" sz="3500" dirty="0" err="1">
                <a:latin typeface="Courier New" pitchFamily="49" charset="0"/>
                <a:cs typeface="Courier New" pitchFamily="49" charset="0"/>
              </a:rPr>
              <a:t>job.setInputPath</a:t>
            </a:r>
            <a:r>
              <a:rPr lang="en-US" sz="3500" dirty="0">
                <a:latin typeface="Courier New" pitchFamily="49" charset="0"/>
                <a:cs typeface="Courier New" pitchFamily="49" charset="0"/>
              </a:rPr>
              <a:t>(in);</a:t>
            </a:r>
          </a:p>
          <a:p>
            <a:pPr marL="0" indent="0">
              <a:buNone/>
            </a:pPr>
            <a:r>
              <a:rPr lang="en-US" sz="3500" dirty="0">
                <a:latin typeface="Courier New" pitchFamily="49" charset="0"/>
                <a:cs typeface="Courier New" pitchFamily="49" charset="0"/>
              </a:rPr>
              <a:t>         </a:t>
            </a:r>
            <a:r>
              <a:rPr lang="en-US" sz="3500" dirty="0" err="1">
                <a:latin typeface="Courier New" pitchFamily="49" charset="0"/>
                <a:cs typeface="Courier New" pitchFamily="49" charset="0"/>
              </a:rPr>
              <a:t>job.setOutputPath</a:t>
            </a:r>
            <a:r>
              <a:rPr lang="en-US" sz="3500" dirty="0">
                <a:latin typeface="Courier New" pitchFamily="49" charset="0"/>
                <a:cs typeface="Courier New" pitchFamily="49" charset="0"/>
              </a:rPr>
              <a:t>(out);</a:t>
            </a:r>
          </a:p>
          <a:p>
            <a:pPr marL="0" indent="0">
              <a:buNone/>
            </a:pPr>
            <a:r>
              <a:rPr lang="en-US" sz="3500" dirty="0">
                <a:latin typeface="Courier New" pitchFamily="49" charset="0"/>
                <a:cs typeface="Courier New" pitchFamily="49" charset="0"/>
              </a:rPr>
              <a:t>         </a:t>
            </a:r>
            <a:r>
              <a:rPr lang="en-US" sz="3500" dirty="0" err="1" smtClean="0">
                <a:latin typeface="Courier New" pitchFamily="49" charset="0"/>
                <a:cs typeface="Courier New" pitchFamily="49" charset="0"/>
              </a:rPr>
              <a:t>job.setMapperClass</a:t>
            </a:r>
            <a:r>
              <a:rPr lang="en-US" sz="3500" dirty="0" smtClean="0">
                <a:latin typeface="Courier New" pitchFamily="49" charset="0"/>
                <a:cs typeface="Courier New" pitchFamily="49" charset="0"/>
              </a:rPr>
              <a:t>(</a:t>
            </a:r>
            <a:r>
              <a:rPr lang="en-US" sz="3500" dirty="0" err="1" smtClean="0">
                <a:latin typeface="Courier New" pitchFamily="49" charset="0"/>
                <a:cs typeface="Courier New" pitchFamily="49" charset="0"/>
              </a:rPr>
              <a:t>MapClass.class</a:t>
            </a:r>
            <a:r>
              <a:rPr lang="en-US" sz="3500" dirty="0">
                <a:latin typeface="Courier New" pitchFamily="49" charset="0"/>
                <a:cs typeface="Courier New" pitchFamily="49" charset="0"/>
              </a:rPr>
              <a:t>);</a:t>
            </a:r>
          </a:p>
          <a:p>
            <a:pPr marL="0" indent="0">
              <a:buNone/>
            </a:pPr>
            <a:r>
              <a:rPr lang="en-US" sz="3500" dirty="0">
                <a:latin typeface="Courier New" pitchFamily="49" charset="0"/>
                <a:cs typeface="Courier New" pitchFamily="49" charset="0"/>
              </a:rPr>
              <a:t>         </a:t>
            </a:r>
            <a:r>
              <a:rPr lang="en-US" sz="3500" dirty="0" err="1" smtClean="0">
                <a:latin typeface="Courier New" pitchFamily="49" charset="0"/>
                <a:cs typeface="Courier New" pitchFamily="49" charset="0"/>
              </a:rPr>
              <a:t>job.setReducerClass</a:t>
            </a:r>
            <a:r>
              <a:rPr lang="en-US" sz="3500" dirty="0" smtClean="0">
                <a:latin typeface="Courier New" pitchFamily="49" charset="0"/>
                <a:cs typeface="Courier New" pitchFamily="49" charset="0"/>
              </a:rPr>
              <a:t>(</a:t>
            </a:r>
            <a:r>
              <a:rPr lang="en-US" sz="3500" dirty="0" err="1" smtClean="0">
                <a:latin typeface="Courier New" pitchFamily="49" charset="0"/>
                <a:cs typeface="Courier New" pitchFamily="49" charset="0"/>
              </a:rPr>
              <a:t>Reducer.class</a:t>
            </a:r>
            <a:r>
              <a:rPr lang="en-US" sz="3500" dirty="0">
                <a:latin typeface="Courier New" pitchFamily="49" charset="0"/>
                <a:cs typeface="Courier New" pitchFamily="49" charset="0"/>
              </a:rPr>
              <a:t>);</a:t>
            </a:r>
          </a:p>
          <a:p>
            <a:pPr marL="0" indent="0">
              <a:buNone/>
            </a:pPr>
            <a:r>
              <a:rPr lang="en-US" sz="3500" dirty="0">
                <a:latin typeface="Courier New" pitchFamily="49" charset="0"/>
                <a:cs typeface="Courier New" pitchFamily="49" charset="0"/>
              </a:rPr>
              <a:t>         // Submit the </a:t>
            </a:r>
            <a:r>
              <a:rPr lang="en-US" sz="3500" dirty="0" smtClean="0">
                <a:latin typeface="Courier New" pitchFamily="49" charset="0"/>
                <a:cs typeface="Courier New" pitchFamily="49" charset="0"/>
              </a:rPr>
              <a:t>job, then </a:t>
            </a:r>
            <a:r>
              <a:rPr lang="en-US" sz="3500" dirty="0">
                <a:latin typeface="Courier New" pitchFamily="49" charset="0"/>
                <a:cs typeface="Courier New" pitchFamily="49" charset="0"/>
              </a:rPr>
              <a:t>poll for progress until the job is complete</a:t>
            </a:r>
          </a:p>
          <a:p>
            <a:pPr marL="0" indent="0">
              <a:buNone/>
            </a:pPr>
            <a:r>
              <a:rPr lang="en-US" sz="3500" dirty="0">
                <a:latin typeface="Courier New" pitchFamily="49" charset="0"/>
                <a:cs typeface="Courier New" pitchFamily="49" charset="0"/>
              </a:rPr>
              <a:t>         </a:t>
            </a:r>
            <a:r>
              <a:rPr lang="en-US" sz="3500" dirty="0" err="1">
                <a:latin typeface="Courier New" pitchFamily="49" charset="0"/>
                <a:cs typeface="Courier New" pitchFamily="49" charset="0"/>
              </a:rPr>
              <a:t>JobClient.runJob</a:t>
            </a:r>
            <a:r>
              <a:rPr lang="en-US" sz="3500" dirty="0">
                <a:latin typeface="Courier New" pitchFamily="49" charset="0"/>
                <a:cs typeface="Courier New" pitchFamily="49" charset="0"/>
              </a:rPr>
              <a:t>(job);</a:t>
            </a:r>
          </a:p>
          <a:p>
            <a:pPr marL="0" indent="0">
              <a:buNone/>
            </a:pPr>
            <a:r>
              <a:rPr lang="en-US" sz="3500" dirty="0">
                <a:latin typeface="Courier New" pitchFamily="49" charset="0"/>
                <a:cs typeface="Courier New" pitchFamily="49" charset="0"/>
              </a:rPr>
              <a:t>         return 0;</a:t>
            </a:r>
          </a:p>
          <a:p>
            <a:pPr marL="0" indent="0">
              <a:buNone/>
            </a:pPr>
            <a:r>
              <a:rPr lang="en-US" sz="3500" dirty="0">
                <a:latin typeface="Courier New" pitchFamily="49" charset="0"/>
                <a:cs typeface="Courier New" pitchFamily="49" charset="0"/>
              </a:rPr>
              <a:t>    </a:t>
            </a:r>
            <a:r>
              <a:rPr lang="en-US" sz="3500" dirty="0" smtClean="0">
                <a:latin typeface="Courier New" pitchFamily="49" charset="0"/>
                <a:cs typeface="Courier New" pitchFamily="49" charset="0"/>
              </a:rPr>
              <a:t>}     </a:t>
            </a:r>
            <a:endParaRPr lang="en-US" sz="3500" dirty="0">
              <a:latin typeface="Courier New" pitchFamily="49" charset="0"/>
              <a:cs typeface="Courier New" pitchFamily="49" charset="0"/>
            </a:endParaRPr>
          </a:p>
          <a:p>
            <a:pPr marL="0" indent="0">
              <a:buNone/>
            </a:pPr>
            <a:r>
              <a:rPr lang="en-US" sz="3500" dirty="0">
                <a:latin typeface="Courier New" pitchFamily="49" charset="0"/>
                <a:cs typeface="Courier New" pitchFamily="49" charset="0"/>
              </a:rPr>
              <a:t>    </a:t>
            </a:r>
            <a:r>
              <a:rPr lang="en-US" sz="3500" dirty="0" smtClean="0">
                <a:latin typeface="Courier New" pitchFamily="49" charset="0"/>
                <a:cs typeface="Courier New" pitchFamily="49" charset="0"/>
              </a:rPr>
              <a:t>public </a:t>
            </a:r>
            <a:r>
              <a:rPr lang="en-US" sz="3500" dirty="0">
                <a:latin typeface="Courier New" pitchFamily="49" charset="0"/>
                <a:cs typeface="Courier New" pitchFamily="49" charset="0"/>
              </a:rPr>
              <a:t>static void main(String[] </a:t>
            </a:r>
            <a:r>
              <a:rPr lang="en-US" sz="3500" dirty="0" err="1">
                <a:latin typeface="Courier New" pitchFamily="49" charset="0"/>
                <a:cs typeface="Courier New" pitchFamily="49" charset="0"/>
              </a:rPr>
              <a:t>args</a:t>
            </a:r>
            <a:r>
              <a:rPr lang="en-US" sz="3500" dirty="0">
                <a:latin typeface="Courier New" pitchFamily="49" charset="0"/>
                <a:cs typeface="Courier New" pitchFamily="49" charset="0"/>
              </a:rPr>
              <a:t>) throws Exception {</a:t>
            </a:r>
          </a:p>
          <a:p>
            <a:pPr marL="0" indent="0">
              <a:buNone/>
            </a:pPr>
            <a:r>
              <a:rPr lang="en-US" sz="3500" dirty="0">
                <a:latin typeface="Courier New" pitchFamily="49" charset="0"/>
                <a:cs typeface="Courier New" pitchFamily="49" charset="0"/>
              </a:rPr>
              <a:t>         // Let </a:t>
            </a:r>
            <a:r>
              <a:rPr lang="en-US" sz="3500" dirty="0" err="1">
                <a:latin typeface="Courier New" pitchFamily="49" charset="0"/>
                <a:cs typeface="Courier New" pitchFamily="49" charset="0"/>
              </a:rPr>
              <a:t>ToolRunner</a:t>
            </a:r>
            <a:r>
              <a:rPr lang="en-US" sz="3500" dirty="0">
                <a:latin typeface="Courier New" pitchFamily="49" charset="0"/>
                <a:cs typeface="Courier New" pitchFamily="49" charset="0"/>
              </a:rPr>
              <a:t> handle generic command-line options </a:t>
            </a:r>
          </a:p>
          <a:p>
            <a:pPr marL="0" indent="0">
              <a:buNone/>
            </a:pPr>
            <a:r>
              <a:rPr lang="en-US" sz="3500" dirty="0">
                <a:latin typeface="Courier New" pitchFamily="49" charset="0"/>
                <a:cs typeface="Courier New" pitchFamily="49" charset="0"/>
              </a:rPr>
              <a:t>         </a:t>
            </a:r>
            <a:r>
              <a:rPr lang="en-US" sz="3500" dirty="0" err="1">
                <a:latin typeface="Courier New" pitchFamily="49" charset="0"/>
                <a:cs typeface="Courier New" pitchFamily="49" charset="0"/>
              </a:rPr>
              <a:t>int</a:t>
            </a:r>
            <a:r>
              <a:rPr lang="en-US" sz="3500" dirty="0">
                <a:latin typeface="Courier New" pitchFamily="49" charset="0"/>
                <a:cs typeface="Courier New" pitchFamily="49" charset="0"/>
              </a:rPr>
              <a:t> res = </a:t>
            </a:r>
            <a:r>
              <a:rPr lang="en-US" sz="3500" b="1" dirty="0" err="1">
                <a:latin typeface="Courier New" pitchFamily="49" charset="0"/>
                <a:cs typeface="Courier New" pitchFamily="49" charset="0"/>
              </a:rPr>
              <a:t>ToolRunner.run</a:t>
            </a:r>
            <a:r>
              <a:rPr lang="en-US" sz="3500" b="1" dirty="0">
                <a:latin typeface="Courier New" pitchFamily="49" charset="0"/>
                <a:cs typeface="Courier New" pitchFamily="49" charset="0"/>
              </a:rPr>
              <a:t>(new Configuration(), new </a:t>
            </a:r>
            <a:r>
              <a:rPr lang="en-US" sz="3500" b="1" dirty="0" smtClean="0">
                <a:latin typeface="Courier New" pitchFamily="49" charset="0"/>
                <a:cs typeface="Courier New" pitchFamily="49" charset="0"/>
              </a:rPr>
              <a:t>Inverter(), </a:t>
            </a:r>
            <a:r>
              <a:rPr lang="en-US" sz="3500" b="1" dirty="0" err="1">
                <a:latin typeface="Courier New" pitchFamily="49" charset="0"/>
                <a:cs typeface="Courier New" pitchFamily="49" charset="0"/>
              </a:rPr>
              <a:t>args</a:t>
            </a:r>
            <a:r>
              <a:rPr lang="en-US" sz="3500" b="1" dirty="0">
                <a:latin typeface="Courier New" pitchFamily="49" charset="0"/>
                <a:cs typeface="Courier New" pitchFamily="49" charset="0"/>
              </a:rPr>
              <a:t>);</a:t>
            </a:r>
          </a:p>
          <a:p>
            <a:pPr marL="0" indent="0">
              <a:buNone/>
            </a:pPr>
            <a:r>
              <a:rPr lang="en-US" sz="3500" dirty="0">
                <a:latin typeface="Courier New" pitchFamily="49" charset="0"/>
                <a:cs typeface="Courier New" pitchFamily="49" charset="0"/>
              </a:rPr>
              <a:t>         </a:t>
            </a:r>
            <a:r>
              <a:rPr lang="en-US" sz="3500" dirty="0" err="1">
                <a:latin typeface="Courier New" pitchFamily="49" charset="0"/>
                <a:cs typeface="Courier New" pitchFamily="49" charset="0"/>
              </a:rPr>
              <a:t>System.exit</a:t>
            </a:r>
            <a:r>
              <a:rPr lang="en-US" sz="3500" dirty="0">
                <a:latin typeface="Courier New" pitchFamily="49" charset="0"/>
                <a:cs typeface="Courier New" pitchFamily="49" charset="0"/>
              </a:rPr>
              <a:t>(res);</a:t>
            </a:r>
          </a:p>
          <a:p>
            <a:pPr marL="0" indent="0">
              <a:buNone/>
            </a:pPr>
            <a:r>
              <a:rPr lang="en-US" sz="3500" dirty="0">
                <a:latin typeface="Courier New" pitchFamily="49" charset="0"/>
                <a:cs typeface="Courier New" pitchFamily="49" charset="0"/>
              </a:rPr>
              <a:t>       }</a:t>
            </a:r>
          </a:p>
          <a:p>
            <a:pPr marL="0" indent="0">
              <a:buNone/>
            </a:pPr>
            <a:r>
              <a:rPr lang="en-US" sz="3500" dirty="0">
                <a:latin typeface="Courier New" pitchFamily="49" charset="0"/>
                <a:cs typeface="Courier New" pitchFamily="49" charset="0"/>
              </a:rPr>
              <a:t>    </a:t>
            </a:r>
            <a:r>
              <a:rPr lang="en-US" sz="3500" dirty="0" smtClean="0">
                <a:latin typeface="Courier New" pitchFamily="49" charset="0"/>
                <a:cs typeface="Courier New" pitchFamily="49" charset="0"/>
              </a:rPr>
              <a:t>}</a:t>
            </a:r>
            <a:endParaRPr lang="en-US" sz="35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Tree>
    <p:extLst>
      <p:ext uri="{BB962C8B-B14F-4D97-AF65-F5344CB8AC3E}">
        <p14:creationId xmlns:p14="http://schemas.microsoft.com/office/powerpoint/2010/main" val="39016541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a:t>
            </a:r>
            <a:endParaRPr lang="en-US" dirty="0"/>
          </a:p>
        </p:txBody>
      </p:sp>
      <p:sp>
        <p:nvSpPr>
          <p:cNvPr id="3" name="Content Placeholder 2"/>
          <p:cNvSpPr>
            <a:spLocks noGrp="1"/>
          </p:cNvSpPr>
          <p:nvPr>
            <p:ph idx="1"/>
          </p:nvPr>
        </p:nvSpPr>
        <p:spPr/>
        <p:txBody>
          <a:bodyPr/>
          <a:lstStyle/>
          <a:p>
            <a:r>
              <a:rPr lang="en-US" dirty="0" smtClean="0"/>
              <a:t>These slides follow the text of the book:</a:t>
            </a:r>
          </a:p>
          <a:p>
            <a:pPr marL="400050" lvl="1" indent="0">
              <a:buNone/>
            </a:pPr>
            <a:r>
              <a:rPr lang="en-US" sz="2400" i="1" dirty="0" smtClean="0"/>
              <a:t>Hadoop in Action</a:t>
            </a:r>
            <a:r>
              <a:rPr lang="en-US" sz="2400" dirty="0" smtClean="0"/>
              <a:t>, by Chuck Lam, Manning 2011</a:t>
            </a:r>
            <a:endParaRPr lang="en-US" sz="2400"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3387057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err="1">
                <a:latin typeface="Courier New" pitchFamily="49" charset="0"/>
                <a:cs typeface="Courier New" pitchFamily="49" charset="0"/>
              </a:rPr>
              <a:t>org.apache.hadoop.util.ToolRunner</a:t>
            </a:r>
            <a:r>
              <a:rPr lang="en-US" dirty="0"/>
              <a:t> </a:t>
            </a:r>
          </a:p>
        </p:txBody>
      </p:sp>
      <p:sp>
        <p:nvSpPr>
          <p:cNvPr id="3" name="Content Placeholder 2"/>
          <p:cNvSpPr>
            <a:spLocks noGrp="1"/>
          </p:cNvSpPr>
          <p:nvPr>
            <p:ph idx="1"/>
          </p:nvPr>
        </p:nvSpPr>
        <p:spPr/>
        <p:txBody>
          <a:bodyPr>
            <a:normAutofit fontScale="77500" lnSpcReduction="20000"/>
          </a:bodyPr>
          <a:lstStyle/>
          <a:p>
            <a:pPr marL="0" indent="0">
              <a:buNone/>
            </a:pPr>
            <a:r>
              <a:rPr lang="en-US" sz="2100" dirty="0">
                <a:latin typeface="Courier New" pitchFamily="49" charset="0"/>
                <a:cs typeface="Courier New" pitchFamily="49" charset="0"/>
              </a:rPr>
              <a:t>@</a:t>
            </a:r>
            <a:r>
              <a:rPr lang="en-US" sz="2100" dirty="0" err="1">
                <a:latin typeface="Courier New" pitchFamily="49" charset="0"/>
                <a:cs typeface="Courier New" pitchFamily="49" charset="0"/>
              </a:rPr>
              <a:t>InterfaceAudience.Public</a:t>
            </a:r>
            <a:endParaRPr lang="en-US" sz="2100" dirty="0">
              <a:latin typeface="Courier New" pitchFamily="49" charset="0"/>
              <a:cs typeface="Courier New" pitchFamily="49" charset="0"/>
            </a:endParaRPr>
          </a:p>
          <a:p>
            <a:pPr marL="0" indent="0">
              <a:buNone/>
            </a:pPr>
            <a:r>
              <a:rPr lang="en-US" sz="2100" dirty="0">
                <a:latin typeface="Courier New" pitchFamily="49" charset="0"/>
                <a:cs typeface="Courier New" pitchFamily="49" charset="0"/>
              </a:rPr>
              <a:t>@</a:t>
            </a:r>
            <a:r>
              <a:rPr lang="en-US" sz="2100" dirty="0" err="1">
                <a:latin typeface="Courier New" pitchFamily="49" charset="0"/>
                <a:cs typeface="Courier New" pitchFamily="49" charset="0"/>
              </a:rPr>
              <a:t>InterfaceStability.Stable</a:t>
            </a:r>
            <a:endParaRPr lang="en-US" sz="2100" dirty="0">
              <a:latin typeface="Courier New" pitchFamily="49" charset="0"/>
              <a:cs typeface="Courier New" pitchFamily="49" charset="0"/>
            </a:endParaRPr>
          </a:p>
          <a:p>
            <a:pPr marL="0" indent="0">
              <a:buNone/>
            </a:pPr>
            <a:r>
              <a:rPr lang="en-US" sz="2100" dirty="0">
                <a:latin typeface="Courier New" pitchFamily="49" charset="0"/>
                <a:cs typeface="Courier New" pitchFamily="49" charset="0"/>
              </a:rPr>
              <a:t>public class </a:t>
            </a:r>
            <a:r>
              <a:rPr lang="en-US" sz="2100" dirty="0" err="1" smtClean="0">
                <a:latin typeface="Courier New" pitchFamily="49" charset="0"/>
                <a:cs typeface="Courier New" pitchFamily="49" charset="0"/>
              </a:rPr>
              <a:t>ToolRunner</a:t>
            </a:r>
            <a:r>
              <a:rPr lang="en-US" sz="2100" dirty="0" smtClean="0">
                <a:latin typeface="Courier New" pitchFamily="49" charset="0"/>
                <a:cs typeface="Courier New" pitchFamily="49" charset="0"/>
              </a:rPr>
              <a:t> extends Object</a:t>
            </a:r>
          </a:p>
          <a:p>
            <a:pPr marL="0" indent="0">
              <a:buNone/>
            </a:pPr>
            <a:endParaRPr lang="en-US" sz="1600" dirty="0">
              <a:latin typeface="Courier New" pitchFamily="49" charset="0"/>
              <a:cs typeface="Courier New" pitchFamily="49" charset="0"/>
            </a:endParaRPr>
          </a:p>
          <a:p>
            <a:r>
              <a:rPr lang="en-US" sz="2300" dirty="0" smtClean="0">
                <a:cs typeface="Courier New" pitchFamily="49" charset="0"/>
              </a:rPr>
              <a:t>A </a:t>
            </a:r>
            <a:r>
              <a:rPr lang="en-US" sz="2300" dirty="0">
                <a:cs typeface="Courier New" pitchFamily="49" charset="0"/>
              </a:rPr>
              <a:t>utility to help run </a:t>
            </a:r>
            <a:r>
              <a:rPr lang="en-US" sz="2100" dirty="0">
                <a:latin typeface="Courier New" pitchFamily="49" charset="0"/>
                <a:cs typeface="Courier New" pitchFamily="49" charset="0"/>
              </a:rPr>
              <a:t>Tools</a:t>
            </a:r>
            <a:r>
              <a:rPr lang="en-US" sz="2300" dirty="0">
                <a:latin typeface="Courier New" pitchFamily="49" charset="0"/>
                <a:cs typeface="Courier New" pitchFamily="49" charset="0"/>
              </a:rPr>
              <a:t>. </a:t>
            </a:r>
          </a:p>
          <a:p>
            <a:r>
              <a:rPr lang="en-US" sz="2100" dirty="0" err="1" smtClean="0">
                <a:latin typeface="Courier New" pitchFamily="49" charset="0"/>
                <a:cs typeface="Courier New" pitchFamily="49" charset="0"/>
              </a:rPr>
              <a:t>ToolRunner</a:t>
            </a:r>
            <a:r>
              <a:rPr lang="en-US" sz="2300" dirty="0" smtClean="0">
                <a:latin typeface="Courier New" pitchFamily="49" charset="0"/>
                <a:cs typeface="Courier New" pitchFamily="49" charset="0"/>
              </a:rPr>
              <a:t> </a:t>
            </a:r>
            <a:r>
              <a:rPr lang="en-US" sz="2300" dirty="0">
                <a:cs typeface="Courier New" pitchFamily="49" charset="0"/>
              </a:rPr>
              <a:t>can be used to run classes implementing </a:t>
            </a:r>
            <a:r>
              <a:rPr lang="en-US" sz="2100" dirty="0">
                <a:latin typeface="Courier New" pitchFamily="49" charset="0"/>
                <a:cs typeface="Courier New" pitchFamily="49" charset="0"/>
              </a:rPr>
              <a:t>Tool </a:t>
            </a:r>
            <a:r>
              <a:rPr lang="en-US" sz="2300" dirty="0">
                <a:cs typeface="Courier New" pitchFamily="49" charset="0"/>
              </a:rPr>
              <a:t>interface. It works in conjunction with </a:t>
            </a:r>
            <a:r>
              <a:rPr lang="en-US" sz="2100" dirty="0" err="1">
                <a:latin typeface="Courier New" pitchFamily="49" charset="0"/>
                <a:cs typeface="Courier New" pitchFamily="49" charset="0"/>
              </a:rPr>
              <a:t>GenericOptionsParser</a:t>
            </a:r>
            <a:r>
              <a:rPr lang="en-US" sz="2300" dirty="0">
                <a:cs typeface="Courier New" pitchFamily="49" charset="0"/>
              </a:rPr>
              <a:t> to parse the </a:t>
            </a:r>
            <a:r>
              <a:rPr lang="en-US" sz="2300" dirty="0" smtClean="0">
                <a:cs typeface="Courier New" pitchFamily="49" charset="0"/>
              </a:rPr>
              <a:t>generic </a:t>
            </a:r>
            <a:r>
              <a:rPr lang="en-US" sz="2300" dirty="0">
                <a:cs typeface="Courier New" pitchFamily="49" charset="0"/>
              </a:rPr>
              <a:t>command line arguments </a:t>
            </a:r>
            <a:r>
              <a:rPr lang="en-US" sz="2300" dirty="0" smtClean="0">
                <a:cs typeface="Courier New" pitchFamily="49" charset="0"/>
              </a:rPr>
              <a:t>of command </a:t>
            </a:r>
            <a:r>
              <a:rPr lang="en-US" sz="2100" dirty="0" err="1" smtClean="0">
                <a:latin typeface="Courier New" panose="02070309020205020404" pitchFamily="49" charset="0"/>
                <a:cs typeface="Courier New" panose="02070309020205020404" pitchFamily="49" charset="0"/>
              </a:rPr>
              <a:t>hadoop</a:t>
            </a:r>
            <a:r>
              <a:rPr lang="en-US" sz="2300" dirty="0" smtClean="0">
                <a:cs typeface="Courier New" pitchFamily="49" charset="0"/>
              </a:rPr>
              <a:t> and </a:t>
            </a:r>
            <a:r>
              <a:rPr lang="en-US" sz="2300" dirty="0">
                <a:cs typeface="Courier New" pitchFamily="49" charset="0"/>
              </a:rPr>
              <a:t>modifies the</a:t>
            </a:r>
            <a:r>
              <a:rPr lang="en-US" sz="2300" dirty="0">
                <a:latin typeface="Courier New" pitchFamily="49" charset="0"/>
                <a:cs typeface="Courier New" pitchFamily="49" charset="0"/>
              </a:rPr>
              <a:t> </a:t>
            </a:r>
            <a:r>
              <a:rPr lang="en-US" sz="2100" dirty="0">
                <a:latin typeface="Courier New" pitchFamily="49" charset="0"/>
                <a:cs typeface="Courier New" pitchFamily="49" charset="0"/>
              </a:rPr>
              <a:t>Configuration</a:t>
            </a:r>
            <a:r>
              <a:rPr lang="en-US" sz="2300" dirty="0">
                <a:latin typeface="Courier New" pitchFamily="49" charset="0"/>
                <a:cs typeface="Courier New" pitchFamily="49" charset="0"/>
              </a:rPr>
              <a:t> </a:t>
            </a:r>
            <a:r>
              <a:rPr lang="en-US" sz="2300" dirty="0">
                <a:cs typeface="Courier New" pitchFamily="49" charset="0"/>
              </a:rPr>
              <a:t>of the </a:t>
            </a:r>
            <a:r>
              <a:rPr lang="en-US" sz="2100" dirty="0">
                <a:latin typeface="Courier New" panose="02070309020205020404" pitchFamily="49" charset="0"/>
                <a:cs typeface="Courier New" panose="02070309020205020404" pitchFamily="49" charset="0"/>
              </a:rPr>
              <a:t>Tool</a:t>
            </a:r>
            <a:r>
              <a:rPr lang="en-US" sz="2300" dirty="0">
                <a:cs typeface="Courier New" pitchFamily="49" charset="0"/>
              </a:rPr>
              <a:t>. The application-specific options are passed along without being modified. </a:t>
            </a:r>
            <a:endParaRPr lang="en-US" sz="1600" dirty="0">
              <a:latin typeface="Courier New" pitchFamily="49" charset="0"/>
              <a:cs typeface="Courier New" pitchFamily="49" charset="0"/>
            </a:endParaRPr>
          </a:p>
          <a:p>
            <a:r>
              <a:rPr lang="en-US" sz="2300" dirty="0">
                <a:cs typeface="Courier New" pitchFamily="49" charset="0"/>
              </a:rPr>
              <a:t>Constructor Summary </a:t>
            </a:r>
          </a:p>
          <a:p>
            <a:pPr marL="0" indent="0">
              <a:buNone/>
            </a:pPr>
            <a:r>
              <a:rPr lang="en-US" sz="2100" dirty="0" err="1">
                <a:latin typeface="Courier New" pitchFamily="49" charset="0"/>
                <a:cs typeface="Courier New" pitchFamily="49" charset="0"/>
              </a:rPr>
              <a:t>ToolRunner</a:t>
            </a:r>
            <a:r>
              <a:rPr lang="en-US" sz="2100" dirty="0">
                <a:latin typeface="Courier New" pitchFamily="49" charset="0"/>
                <a:cs typeface="Courier New" pitchFamily="49" charset="0"/>
              </a:rPr>
              <a:t>() </a:t>
            </a:r>
          </a:p>
          <a:p>
            <a:pPr marL="0" indent="0">
              <a:buNone/>
            </a:pPr>
            <a:r>
              <a:rPr lang="en-US" sz="1600" dirty="0">
                <a:latin typeface="Courier New" pitchFamily="49" charset="0"/>
                <a:cs typeface="Courier New" pitchFamily="49" charset="0"/>
              </a:rPr>
              <a:t>            </a:t>
            </a:r>
          </a:p>
          <a:p>
            <a:r>
              <a:rPr lang="en-US" sz="2300" dirty="0">
                <a:cs typeface="Courier New" pitchFamily="49" charset="0"/>
              </a:rPr>
              <a:t>Method Summary </a:t>
            </a:r>
          </a:p>
          <a:p>
            <a:pPr marL="0" indent="0">
              <a:buNone/>
            </a:pPr>
            <a:r>
              <a:rPr lang="en-US" sz="2100" dirty="0" smtClean="0">
                <a:latin typeface="Courier New" pitchFamily="49" charset="0"/>
                <a:cs typeface="Courier New" pitchFamily="49" charset="0"/>
              </a:rPr>
              <a:t>   static </a:t>
            </a:r>
            <a:r>
              <a:rPr lang="en-US" sz="2100" dirty="0" err="1">
                <a:latin typeface="Courier New" pitchFamily="49" charset="0"/>
                <a:cs typeface="Courier New" pitchFamily="49" charset="0"/>
              </a:rPr>
              <a:t>boolean</a:t>
            </a:r>
            <a:r>
              <a:rPr lang="en-US" sz="2100" dirty="0">
                <a:latin typeface="Courier New" pitchFamily="49" charset="0"/>
                <a:cs typeface="Courier New" pitchFamily="49" charset="0"/>
              </a:rPr>
              <a:t> </a:t>
            </a:r>
            <a:r>
              <a:rPr lang="en-US" sz="2100" dirty="0" err="1">
                <a:latin typeface="Courier New" pitchFamily="49" charset="0"/>
                <a:cs typeface="Courier New" pitchFamily="49" charset="0"/>
              </a:rPr>
              <a:t>confirmPrompt</a:t>
            </a:r>
            <a:r>
              <a:rPr lang="en-US" sz="2100" dirty="0">
                <a:latin typeface="Courier New" pitchFamily="49" charset="0"/>
                <a:cs typeface="Courier New" pitchFamily="49" charset="0"/>
              </a:rPr>
              <a:t>(String prompt) </a:t>
            </a:r>
          </a:p>
          <a:p>
            <a:r>
              <a:rPr lang="en-US" sz="2100" dirty="0" smtClean="0">
                <a:cs typeface="Courier New" pitchFamily="49" charset="0"/>
              </a:rPr>
              <a:t>Print </a:t>
            </a:r>
            <a:r>
              <a:rPr lang="en-US" sz="2100" dirty="0">
                <a:cs typeface="Courier New" pitchFamily="49" charset="0"/>
              </a:rPr>
              <a:t>out a prompt to the user, and return true if the user responds with "y" or "yes". </a:t>
            </a:r>
          </a:p>
          <a:p>
            <a:pPr marL="0" indent="0">
              <a:buNone/>
            </a:pPr>
            <a:r>
              <a:rPr lang="en-US" sz="1800" dirty="0" smtClean="0">
                <a:latin typeface="Courier New" pitchFamily="49" charset="0"/>
                <a:cs typeface="Courier New" pitchFamily="49" charset="0"/>
              </a:rPr>
              <a:t>   </a:t>
            </a:r>
            <a:r>
              <a:rPr lang="en-US" sz="2100" dirty="0" smtClean="0">
                <a:latin typeface="Courier New" pitchFamily="49" charset="0"/>
                <a:cs typeface="Courier New" pitchFamily="49" charset="0"/>
              </a:rPr>
              <a:t>static </a:t>
            </a:r>
            <a:r>
              <a:rPr lang="en-US" sz="2100" dirty="0">
                <a:latin typeface="Courier New" pitchFamily="49" charset="0"/>
                <a:cs typeface="Courier New" pitchFamily="49" charset="0"/>
              </a:rPr>
              <a:t>void </a:t>
            </a:r>
            <a:r>
              <a:rPr lang="en-US" sz="2100" dirty="0" err="1">
                <a:latin typeface="Courier New" pitchFamily="49" charset="0"/>
                <a:cs typeface="Courier New" pitchFamily="49" charset="0"/>
              </a:rPr>
              <a:t>printGenericCommandUsage</a:t>
            </a:r>
            <a:r>
              <a:rPr lang="en-US" sz="2100" dirty="0">
                <a:latin typeface="Courier New" pitchFamily="49" charset="0"/>
                <a:cs typeface="Courier New" pitchFamily="49" charset="0"/>
              </a:rPr>
              <a:t>(</a:t>
            </a:r>
            <a:r>
              <a:rPr lang="en-US" sz="2100" dirty="0" err="1">
                <a:latin typeface="Courier New" pitchFamily="49" charset="0"/>
                <a:cs typeface="Courier New" pitchFamily="49" charset="0"/>
              </a:rPr>
              <a:t>PrintStream</a:t>
            </a:r>
            <a:r>
              <a:rPr lang="en-US" sz="2100" dirty="0">
                <a:latin typeface="Courier New" pitchFamily="49" charset="0"/>
                <a:cs typeface="Courier New" pitchFamily="49" charset="0"/>
              </a:rPr>
              <a:t> out) </a:t>
            </a:r>
          </a:p>
          <a:p>
            <a:r>
              <a:rPr lang="en-US" sz="2300" dirty="0" smtClean="0">
                <a:cs typeface="Courier New" pitchFamily="49" charset="0"/>
              </a:rPr>
              <a:t>Prints </a:t>
            </a:r>
            <a:r>
              <a:rPr lang="en-US" sz="2300" dirty="0">
                <a:cs typeface="Courier New" pitchFamily="49" charset="0"/>
              </a:rPr>
              <a:t>generic command-line </a:t>
            </a:r>
            <a:r>
              <a:rPr lang="en-US" sz="2300" dirty="0" err="1">
                <a:cs typeface="Courier New" pitchFamily="49" charset="0"/>
              </a:rPr>
              <a:t>argurments</a:t>
            </a:r>
            <a:r>
              <a:rPr lang="en-US" sz="2300" dirty="0">
                <a:cs typeface="Courier New" pitchFamily="49" charset="0"/>
              </a:rPr>
              <a:t> and usage information. </a:t>
            </a:r>
          </a:p>
          <a:p>
            <a:pPr marL="0" indent="0">
              <a:buNone/>
            </a:pPr>
            <a:r>
              <a:rPr lang="en-US" sz="1800" dirty="0" smtClean="0">
                <a:latin typeface="Courier New" pitchFamily="49" charset="0"/>
                <a:cs typeface="Courier New" pitchFamily="49" charset="0"/>
              </a:rPr>
              <a:t>   </a:t>
            </a:r>
            <a:r>
              <a:rPr lang="en-US" sz="2100" dirty="0" smtClean="0">
                <a:latin typeface="Courier New" pitchFamily="49" charset="0"/>
                <a:cs typeface="Courier New" pitchFamily="49" charset="0"/>
              </a:rPr>
              <a:t>static </a:t>
            </a:r>
            <a:r>
              <a:rPr lang="en-US" sz="2100" dirty="0" err="1">
                <a:latin typeface="Courier New" pitchFamily="49" charset="0"/>
                <a:cs typeface="Courier New" pitchFamily="49" charset="0"/>
              </a:rPr>
              <a:t>int</a:t>
            </a:r>
            <a:r>
              <a:rPr lang="en-US" sz="2100" dirty="0">
                <a:latin typeface="Courier New" pitchFamily="49" charset="0"/>
                <a:cs typeface="Courier New" pitchFamily="49" charset="0"/>
              </a:rPr>
              <a:t> run(Configuration </a:t>
            </a:r>
            <a:r>
              <a:rPr lang="en-US" sz="2100" dirty="0" err="1">
                <a:latin typeface="Courier New" pitchFamily="49" charset="0"/>
                <a:cs typeface="Courier New" pitchFamily="49" charset="0"/>
              </a:rPr>
              <a:t>conf</a:t>
            </a:r>
            <a:r>
              <a:rPr lang="en-US" sz="2100" dirty="0">
                <a:latin typeface="Courier New" pitchFamily="49" charset="0"/>
                <a:cs typeface="Courier New" pitchFamily="49" charset="0"/>
              </a:rPr>
              <a:t>, Tool </a:t>
            </a:r>
            <a:r>
              <a:rPr lang="en-US" sz="2100" dirty="0" err="1">
                <a:latin typeface="Courier New" pitchFamily="49" charset="0"/>
                <a:cs typeface="Courier New" pitchFamily="49" charset="0"/>
              </a:rPr>
              <a:t>tool</a:t>
            </a:r>
            <a:r>
              <a:rPr lang="en-US" sz="2100" dirty="0">
                <a:latin typeface="Courier New" pitchFamily="49" charset="0"/>
                <a:cs typeface="Courier New" pitchFamily="49" charset="0"/>
              </a:rPr>
              <a:t>, String[] </a:t>
            </a:r>
            <a:r>
              <a:rPr lang="en-US" sz="2100" dirty="0" err="1">
                <a:latin typeface="Courier New" pitchFamily="49" charset="0"/>
                <a:cs typeface="Courier New" pitchFamily="49" charset="0"/>
              </a:rPr>
              <a:t>args</a:t>
            </a:r>
            <a:r>
              <a:rPr lang="en-US" sz="2100" dirty="0">
                <a:latin typeface="Courier New" pitchFamily="49" charset="0"/>
                <a:cs typeface="Courier New" pitchFamily="49" charset="0"/>
              </a:rPr>
              <a:t>) </a:t>
            </a:r>
          </a:p>
          <a:p>
            <a:r>
              <a:rPr lang="en-US" sz="2100" dirty="0" smtClean="0">
                <a:cs typeface="Courier New" pitchFamily="49" charset="0"/>
              </a:rPr>
              <a:t>Runs </a:t>
            </a:r>
            <a:r>
              <a:rPr lang="en-US" sz="2100" dirty="0">
                <a:cs typeface="Courier New" pitchFamily="49" charset="0"/>
              </a:rPr>
              <a:t>the given </a:t>
            </a:r>
            <a:r>
              <a:rPr lang="en-US" sz="1800" dirty="0">
                <a:latin typeface="Courier New" pitchFamily="49" charset="0"/>
                <a:cs typeface="Courier New" pitchFamily="49" charset="0"/>
              </a:rPr>
              <a:t>Tool by </a:t>
            </a:r>
            <a:r>
              <a:rPr lang="en-US" sz="1800" dirty="0" err="1">
                <a:latin typeface="Courier New" pitchFamily="49" charset="0"/>
                <a:cs typeface="Courier New" pitchFamily="49" charset="0"/>
              </a:rPr>
              <a:t>Tool.run</a:t>
            </a:r>
            <a:r>
              <a:rPr lang="en-US" sz="1800" dirty="0">
                <a:latin typeface="Courier New" pitchFamily="49" charset="0"/>
                <a:cs typeface="Courier New" pitchFamily="49" charset="0"/>
              </a:rPr>
              <a:t>(String[]), </a:t>
            </a:r>
            <a:r>
              <a:rPr lang="en-US" sz="2100" dirty="0">
                <a:cs typeface="Courier New" pitchFamily="49" charset="0"/>
              </a:rPr>
              <a:t>after parsing with the given generic arguments. </a:t>
            </a:r>
          </a:p>
          <a:p>
            <a:pPr marL="0" indent="0">
              <a:buNone/>
            </a:pPr>
            <a:r>
              <a:rPr lang="en-US" sz="1800" dirty="0" smtClean="0">
                <a:latin typeface="Courier New" pitchFamily="49" charset="0"/>
                <a:cs typeface="Courier New" pitchFamily="49" charset="0"/>
              </a:rPr>
              <a:t>   </a:t>
            </a:r>
            <a:r>
              <a:rPr lang="en-US" sz="2100" dirty="0" smtClean="0">
                <a:latin typeface="Courier New" pitchFamily="49" charset="0"/>
                <a:cs typeface="Courier New" pitchFamily="49" charset="0"/>
              </a:rPr>
              <a:t>static </a:t>
            </a:r>
            <a:r>
              <a:rPr lang="en-US" sz="2100" dirty="0" err="1">
                <a:latin typeface="Courier New" pitchFamily="49" charset="0"/>
                <a:cs typeface="Courier New" pitchFamily="49" charset="0"/>
              </a:rPr>
              <a:t>int</a:t>
            </a:r>
            <a:r>
              <a:rPr lang="en-US" sz="2100" dirty="0">
                <a:latin typeface="Courier New" pitchFamily="49" charset="0"/>
                <a:cs typeface="Courier New" pitchFamily="49" charset="0"/>
              </a:rPr>
              <a:t> run(Tool </a:t>
            </a:r>
            <a:r>
              <a:rPr lang="en-US" sz="2100" dirty="0" err="1">
                <a:latin typeface="Courier New" pitchFamily="49" charset="0"/>
                <a:cs typeface="Courier New" pitchFamily="49" charset="0"/>
              </a:rPr>
              <a:t>tool</a:t>
            </a:r>
            <a:r>
              <a:rPr lang="en-US" sz="2100" dirty="0">
                <a:latin typeface="Courier New" pitchFamily="49" charset="0"/>
                <a:cs typeface="Courier New" pitchFamily="49" charset="0"/>
              </a:rPr>
              <a:t>, String[] </a:t>
            </a:r>
            <a:r>
              <a:rPr lang="en-US" sz="2100" dirty="0" err="1">
                <a:latin typeface="Courier New" pitchFamily="49" charset="0"/>
                <a:cs typeface="Courier New" pitchFamily="49" charset="0"/>
              </a:rPr>
              <a:t>args</a:t>
            </a:r>
            <a:r>
              <a:rPr lang="en-US" sz="2100" dirty="0">
                <a:latin typeface="Courier New" pitchFamily="49" charset="0"/>
                <a:cs typeface="Courier New" pitchFamily="49" charset="0"/>
              </a:rPr>
              <a:t>) </a:t>
            </a:r>
          </a:p>
          <a:p>
            <a:r>
              <a:rPr lang="en-US" sz="2300" dirty="0" smtClean="0">
                <a:cs typeface="Courier New" pitchFamily="49" charset="0"/>
              </a:rPr>
              <a:t>Runs </a:t>
            </a:r>
            <a:r>
              <a:rPr lang="en-US" sz="2300" dirty="0">
                <a:cs typeface="Courier New" pitchFamily="49" charset="0"/>
              </a:rPr>
              <a:t>the </a:t>
            </a:r>
            <a:r>
              <a:rPr lang="en-US" sz="2100" dirty="0">
                <a:latin typeface="Courier New" pitchFamily="49" charset="0"/>
                <a:cs typeface="Courier New" pitchFamily="49" charset="0"/>
              </a:rPr>
              <a:t>Tool</a:t>
            </a:r>
            <a:r>
              <a:rPr lang="en-US" sz="2300" dirty="0">
                <a:cs typeface="Courier New" pitchFamily="49" charset="0"/>
              </a:rPr>
              <a:t> with its </a:t>
            </a:r>
            <a:r>
              <a:rPr lang="en-US" sz="2100" dirty="0">
                <a:latin typeface="Courier New" pitchFamily="49" charset="0"/>
                <a:cs typeface="Courier New" pitchFamily="49" charset="0"/>
              </a:rPr>
              <a:t>Configuration. </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Tree>
    <p:extLst>
      <p:ext uri="{BB962C8B-B14F-4D97-AF65-F5344CB8AC3E}">
        <p14:creationId xmlns:p14="http://schemas.microsoft.com/office/powerpoint/2010/main" val="19398198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“Client” portion of </a:t>
            </a:r>
            <a:r>
              <a:rPr lang="en-US" sz="2800" dirty="0" smtClean="0">
                <a:latin typeface="Courier New" panose="02070309020205020404" pitchFamily="49" charset="0"/>
                <a:cs typeface="Courier New" panose="02070309020205020404" pitchFamily="49" charset="0"/>
              </a:rPr>
              <a:t>Inverter</a:t>
            </a:r>
            <a:r>
              <a:rPr lang="en-US" dirty="0" smtClean="0"/>
              <a:t> class</a:t>
            </a:r>
            <a:endParaRPr lang="en-US" dirty="0"/>
          </a:p>
        </p:txBody>
      </p:sp>
      <p:sp>
        <p:nvSpPr>
          <p:cNvPr id="3" name="Content Placeholder 2"/>
          <p:cNvSpPr>
            <a:spLocks noGrp="1"/>
          </p:cNvSpPr>
          <p:nvPr>
            <p:ph idx="1"/>
          </p:nvPr>
        </p:nvSpPr>
        <p:spPr/>
        <p:txBody>
          <a:bodyPr>
            <a:normAutofit/>
          </a:bodyPr>
          <a:lstStyle/>
          <a:p>
            <a:r>
              <a:rPr lang="en-US" dirty="0" smtClean="0"/>
              <a:t>The </a:t>
            </a:r>
            <a:r>
              <a:rPr lang="en-US" dirty="0"/>
              <a:t>core of </a:t>
            </a:r>
            <a:r>
              <a:rPr lang="en-US" dirty="0" smtClean="0"/>
              <a:t> </a:t>
            </a:r>
            <a:r>
              <a:rPr lang="en-US" sz="2000" dirty="0" smtClean="0">
                <a:latin typeface="Courier New" panose="02070309020205020404" pitchFamily="49" charset="0"/>
                <a:cs typeface="Courier New" panose="02070309020205020404" pitchFamily="49" charset="0"/>
              </a:rPr>
              <a:t>Inverter</a:t>
            </a:r>
            <a:r>
              <a:rPr lang="en-US" dirty="0" smtClean="0"/>
              <a:t> class is </a:t>
            </a:r>
            <a:r>
              <a:rPr lang="en-US" dirty="0"/>
              <a:t>within the </a:t>
            </a:r>
            <a:r>
              <a:rPr lang="en-US" sz="2000" dirty="0">
                <a:latin typeface="Courier New" pitchFamily="49" charset="0"/>
                <a:cs typeface="Courier New" pitchFamily="49" charset="0"/>
              </a:rPr>
              <a:t>run() </a:t>
            </a:r>
            <a:r>
              <a:rPr lang="en-US" dirty="0" smtClean="0"/>
              <a:t>method.</a:t>
            </a:r>
          </a:p>
          <a:p>
            <a:r>
              <a:rPr lang="en-US" sz="2000" dirty="0">
                <a:latin typeface="Courier New" panose="02070309020205020404" pitchFamily="49" charset="0"/>
                <a:cs typeface="Courier New" panose="02070309020205020404" pitchFamily="49" charset="0"/>
              </a:rPr>
              <a:t>r</a:t>
            </a:r>
            <a:r>
              <a:rPr lang="en-US" sz="2000" dirty="0" smtClean="0">
                <a:latin typeface="Courier New" panose="02070309020205020404" pitchFamily="49" charset="0"/>
                <a:cs typeface="Courier New" panose="02070309020205020404" pitchFamily="49" charset="0"/>
              </a:rPr>
              <a:t>un() </a:t>
            </a:r>
            <a:r>
              <a:rPr lang="en-US" dirty="0" smtClean="0"/>
              <a:t>method is also </a:t>
            </a:r>
            <a:r>
              <a:rPr lang="en-US" dirty="0"/>
              <a:t>known as the </a:t>
            </a:r>
            <a:r>
              <a:rPr lang="en-US" i="1" dirty="0"/>
              <a:t>driver</a:t>
            </a:r>
            <a:r>
              <a:rPr lang="en-US" dirty="0" smtClean="0"/>
              <a:t>.</a:t>
            </a:r>
          </a:p>
          <a:p>
            <a:r>
              <a:rPr lang="en-US" dirty="0" smtClean="0"/>
              <a:t> </a:t>
            </a:r>
            <a:r>
              <a:rPr lang="en-US" dirty="0"/>
              <a:t>The driver instantiates, configures, and passes a</a:t>
            </a:r>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JobConf</a:t>
            </a:r>
            <a:r>
              <a:rPr lang="en-US" sz="2000" dirty="0">
                <a:latin typeface="Courier New" pitchFamily="49" charset="0"/>
                <a:cs typeface="Courier New" pitchFamily="49" charset="0"/>
              </a:rPr>
              <a:t> </a:t>
            </a:r>
            <a:r>
              <a:rPr lang="en-US" dirty="0"/>
              <a:t>object named</a:t>
            </a:r>
            <a:r>
              <a:rPr lang="en-US" sz="2000" dirty="0">
                <a:latin typeface="Courier New" pitchFamily="49" charset="0"/>
                <a:cs typeface="Courier New" pitchFamily="49" charset="0"/>
              </a:rPr>
              <a:t> job </a:t>
            </a:r>
            <a:r>
              <a:rPr lang="en-US" dirty="0"/>
              <a:t>to </a:t>
            </a:r>
            <a:r>
              <a:rPr lang="en-US" sz="2000" dirty="0" err="1">
                <a:latin typeface="Courier New" pitchFamily="49" charset="0"/>
                <a:cs typeface="Courier New" pitchFamily="49" charset="0"/>
              </a:rPr>
              <a:t>JobClient</a:t>
            </a:r>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runJob</a:t>
            </a:r>
            <a:r>
              <a:rPr lang="en-US" sz="2000" dirty="0">
                <a:latin typeface="Courier New" pitchFamily="49" charset="0"/>
                <a:cs typeface="Courier New" pitchFamily="49" charset="0"/>
              </a:rPr>
              <a:t>() </a:t>
            </a:r>
            <a:r>
              <a:rPr lang="en-US" dirty="0"/>
              <a:t>to start the MapReduce job. </a:t>
            </a:r>
            <a:endParaRPr lang="en-US" dirty="0" smtClean="0"/>
          </a:p>
          <a:p>
            <a:r>
              <a:rPr lang="en-US" dirty="0" smtClean="0"/>
              <a:t>The </a:t>
            </a:r>
            <a:r>
              <a:rPr lang="en-US" sz="2000" dirty="0" err="1">
                <a:latin typeface="Courier New" panose="02070309020205020404" pitchFamily="49" charset="0"/>
                <a:cs typeface="Courier New" panose="02070309020205020404" pitchFamily="49" charset="0"/>
              </a:rPr>
              <a:t>JobClient</a:t>
            </a:r>
            <a:r>
              <a:rPr lang="en-US" dirty="0"/>
              <a:t> class, in turn, will communicate with the </a:t>
            </a:r>
            <a:r>
              <a:rPr lang="en-US" sz="2000" dirty="0" err="1">
                <a:latin typeface="Courier New" pitchFamily="49" charset="0"/>
                <a:cs typeface="Courier New" pitchFamily="49" charset="0"/>
              </a:rPr>
              <a:t>JobTracker</a:t>
            </a:r>
            <a:r>
              <a:rPr lang="en-US" sz="2000" dirty="0">
                <a:latin typeface="Courier New" pitchFamily="49" charset="0"/>
                <a:cs typeface="Courier New" pitchFamily="49" charset="0"/>
              </a:rPr>
              <a:t> </a:t>
            </a:r>
            <a:r>
              <a:rPr lang="en-US" dirty="0"/>
              <a:t>to start the job across the cluster</a:t>
            </a:r>
            <a:r>
              <a:rPr lang="en-US" dirty="0" smtClean="0"/>
              <a:t>.</a:t>
            </a:r>
          </a:p>
          <a:p>
            <a:r>
              <a:rPr lang="en-US" dirty="0" smtClean="0"/>
              <a:t>The </a:t>
            </a:r>
            <a:r>
              <a:rPr lang="en-US" sz="2000" dirty="0" err="1">
                <a:latin typeface="Courier New" pitchFamily="49" charset="0"/>
                <a:cs typeface="Courier New" pitchFamily="49" charset="0"/>
              </a:rPr>
              <a:t>JobConf</a:t>
            </a:r>
            <a:r>
              <a:rPr lang="en-US" dirty="0"/>
              <a:t> object </a:t>
            </a:r>
            <a:r>
              <a:rPr lang="en-US" dirty="0" smtClean="0"/>
              <a:t> holds </a:t>
            </a:r>
            <a:r>
              <a:rPr lang="en-US" dirty="0"/>
              <a:t>all configuration parameters necessary for the job to run</a:t>
            </a:r>
            <a:r>
              <a:rPr lang="en-US" dirty="0" smtClean="0"/>
              <a:t>.</a:t>
            </a:r>
          </a:p>
          <a:p>
            <a:r>
              <a:rPr lang="en-US" sz="2000" dirty="0" err="1" smtClean="0">
                <a:latin typeface="Courier New" pitchFamily="49" charset="0"/>
                <a:cs typeface="Courier New" pitchFamily="49" charset="0"/>
              </a:rPr>
              <a:t>JobConf</a:t>
            </a:r>
            <a:r>
              <a:rPr lang="en-US" dirty="0" smtClean="0"/>
              <a:t> is fed configuration parameters from the </a:t>
            </a:r>
            <a:r>
              <a:rPr lang="en-US" sz="2000" dirty="0" smtClean="0">
                <a:latin typeface="Courier New" panose="02070309020205020404" pitchFamily="49" charset="0"/>
                <a:cs typeface="Courier New" panose="02070309020205020404" pitchFamily="49" charset="0"/>
              </a:rPr>
              <a:t>Configuration </a:t>
            </a:r>
            <a:r>
              <a:rPr lang="en-US" dirty="0" smtClean="0"/>
              <a:t>object which is retrieved by the </a:t>
            </a:r>
            <a:r>
              <a:rPr lang="en-US" sz="2000" dirty="0" err="1" smtClean="0">
                <a:latin typeface="Courier New" pitchFamily="49" charset="0"/>
                <a:cs typeface="Courier New" pitchFamily="49" charset="0"/>
              </a:rPr>
              <a:t>getConf</a:t>
            </a:r>
            <a:r>
              <a:rPr lang="en-US" sz="2000" dirty="0" smtClean="0">
                <a:latin typeface="Courier New" pitchFamily="49" charset="0"/>
                <a:cs typeface="Courier New" pitchFamily="49" charset="0"/>
              </a:rPr>
              <a:t>() </a:t>
            </a:r>
            <a:r>
              <a:rPr lang="en-US" dirty="0" smtClean="0"/>
              <a:t>method of </a:t>
            </a:r>
            <a:r>
              <a:rPr lang="en-US" sz="2000" dirty="0" smtClean="0">
                <a:latin typeface="Courier New" pitchFamily="49" charset="0"/>
                <a:cs typeface="Courier New" pitchFamily="49" charset="0"/>
              </a:rPr>
              <a:t>Configurable</a:t>
            </a:r>
            <a:r>
              <a:rPr lang="en-US" dirty="0" smtClean="0"/>
              <a:t> interface our main class implements.</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Tree>
    <p:extLst>
      <p:ext uri="{BB962C8B-B14F-4D97-AF65-F5344CB8AC3E}">
        <p14:creationId xmlns:p14="http://schemas.microsoft.com/office/powerpoint/2010/main" val="1777018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“Client” portion of Inverter</a:t>
            </a:r>
            <a:endParaRPr lang="en-US" dirty="0"/>
          </a:p>
        </p:txBody>
      </p:sp>
      <p:sp>
        <p:nvSpPr>
          <p:cNvPr id="3" name="Content Placeholder 2"/>
          <p:cNvSpPr>
            <a:spLocks noGrp="1"/>
          </p:cNvSpPr>
          <p:nvPr>
            <p:ph idx="1"/>
          </p:nvPr>
        </p:nvSpPr>
        <p:spPr/>
        <p:txBody>
          <a:bodyPr>
            <a:normAutofit/>
          </a:bodyPr>
          <a:lstStyle/>
          <a:p>
            <a:r>
              <a:rPr lang="en-US" dirty="0" smtClean="0"/>
              <a:t>The </a:t>
            </a:r>
            <a:r>
              <a:rPr lang="en-US" dirty="0"/>
              <a:t>driver needs to specify </a:t>
            </a:r>
            <a:r>
              <a:rPr lang="en-US" dirty="0" smtClean="0"/>
              <a:t>the </a:t>
            </a:r>
            <a:r>
              <a:rPr lang="en-US" dirty="0"/>
              <a:t>basic parameters for every </a:t>
            </a:r>
            <a:r>
              <a:rPr lang="en-US" sz="2000" dirty="0">
                <a:latin typeface="Courier New" panose="02070309020205020404" pitchFamily="49" charset="0"/>
                <a:cs typeface="Courier New" panose="02070309020205020404" pitchFamily="49" charset="0"/>
              </a:rPr>
              <a:t>job</a:t>
            </a:r>
            <a:endParaRPr lang="en-US" sz="2000" dirty="0" smtClean="0">
              <a:latin typeface="Courier New" panose="02070309020205020404" pitchFamily="49" charset="0"/>
              <a:cs typeface="Courier New" panose="02070309020205020404" pitchFamily="49" charset="0"/>
            </a:endParaRPr>
          </a:p>
          <a:p>
            <a:pPr lvl="1"/>
            <a:r>
              <a:rPr lang="en-US" sz="1800" dirty="0" smtClean="0">
                <a:latin typeface="Courier New" panose="02070309020205020404" pitchFamily="49" charset="0"/>
                <a:cs typeface="Courier New" panose="02070309020205020404" pitchFamily="49" charset="0"/>
              </a:rPr>
              <a:t>input  </a:t>
            </a:r>
            <a:r>
              <a:rPr lang="en-US" dirty="0" smtClean="0">
                <a:latin typeface="Courier New" pitchFamily="49" charset="0"/>
                <a:cs typeface="Courier New" pitchFamily="49" charset="0"/>
              </a:rPr>
              <a:t>Path</a:t>
            </a:r>
            <a:r>
              <a:rPr lang="en-US" dirty="0" smtClean="0"/>
              <a:t>, </a:t>
            </a:r>
          </a:p>
          <a:p>
            <a:pPr lvl="1"/>
            <a:r>
              <a:rPr lang="en-US" sz="1800" dirty="0" smtClean="0">
                <a:latin typeface="Courier New" pitchFamily="49" charset="0"/>
                <a:cs typeface="Courier New" pitchFamily="49" charset="0"/>
              </a:rPr>
              <a:t>output</a:t>
            </a:r>
            <a:r>
              <a:rPr lang="en-US" dirty="0" smtClean="0">
                <a:latin typeface="Courier New" pitchFamily="49" charset="0"/>
                <a:cs typeface="Courier New" pitchFamily="49" charset="0"/>
              </a:rPr>
              <a:t> Path</a:t>
            </a:r>
            <a:r>
              <a:rPr lang="en-US" dirty="0" smtClean="0"/>
              <a:t>, </a:t>
            </a:r>
          </a:p>
          <a:p>
            <a:pPr lvl="1"/>
            <a:r>
              <a:rPr lang="en-US" dirty="0" err="1" smtClean="0">
                <a:latin typeface="Courier New" pitchFamily="49" charset="0"/>
                <a:cs typeface="Courier New" pitchFamily="49" charset="0"/>
              </a:rPr>
              <a:t>MapperClass</a:t>
            </a:r>
            <a:r>
              <a:rPr lang="en-US" dirty="0"/>
              <a:t>, and </a:t>
            </a:r>
            <a:endParaRPr lang="en-US" dirty="0" smtClean="0"/>
          </a:p>
          <a:p>
            <a:pPr lvl="1"/>
            <a:r>
              <a:rPr lang="en-US" dirty="0" err="1" smtClean="0">
                <a:latin typeface="Courier New" pitchFamily="49" charset="0"/>
                <a:cs typeface="Courier New" pitchFamily="49" charset="0"/>
              </a:rPr>
              <a:t>ReducerClass</a:t>
            </a:r>
            <a:r>
              <a:rPr lang="en-US" dirty="0" smtClean="0"/>
              <a:t>. </a:t>
            </a:r>
          </a:p>
          <a:p>
            <a:r>
              <a:rPr lang="en-US" dirty="0" smtClean="0"/>
              <a:t>In </a:t>
            </a:r>
            <a:r>
              <a:rPr lang="en-US" dirty="0"/>
              <a:t>addition, each </a:t>
            </a:r>
            <a:r>
              <a:rPr lang="en-US" sz="2000" dirty="0">
                <a:latin typeface="Courier New" panose="02070309020205020404" pitchFamily="49" charset="0"/>
                <a:cs typeface="Courier New" panose="02070309020205020404" pitchFamily="49" charset="0"/>
              </a:rPr>
              <a:t>job</a:t>
            </a:r>
            <a:r>
              <a:rPr lang="en-US" dirty="0"/>
              <a:t> can reset the default </a:t>
            </a:r>
            <a:r>
              <a:rPr lang="en-US" dirty="0" smtClean="0"/>
              <a:t>properties</a:t>
            </a:r>
            <a:r>
              <a:rPr lang="en-US" dirty="0"/>
              <a:t>, such as </a:t>
            </a:r>
            <a:endParaRPr lang="en-US" dirty="0" smtClean="0"/>
          </a:p>
          <a:p>
            <a:pPr lvl="1"/>
            <a:r>
              <a:rPr lang="en-US" dirty="0" err="1" smtClean="0">
                <a:latin typeface="Courier New" pitchFamily="49" charset="0"/>
                <a:cs typeface="Courier New" pitchFamily="49" charset="0"/>
              </a:rPr>
              <a:t>InputFormat</a:t>
            </a:r>
            <a:r>
              <a:rPr lang="en-US" dirty="0">
                <a:latin typeface="Courier New" pitchFamily="49" charset="0"/>
                <a:cs typeface="Courier New" pitchFamily="49" charset="0"/>
              </a:rPr>
              <a:t>, </a:t>
            </a:r>
            <a:endParaRPr lang="en-US" dirty="0" smtClean="0">
              <a:latin typeface="Courier New" pitchFamily="49" charset="0"/>
              <a:cs typeface="Courier New" pitchFamily="49" charset="0"/>
            </a:endParaRPr>
          </a:p>
          <a:p>
            <a:pPr lvl="1"/>
            <a:r>
              <a:rPr lang="en-US" dirty="0" err="1" smtClean="0">
                <a:latin typeface="Courier New" pitchFamily="49" charset="0"/>
                <a:cs typeface="Courier New" pitchFamily="49" charset="0"/>
              </a:rPr>
              <a:t>OutputFormat</a:t>
            </a:r>
            <a:endParaRPr lang="en-US" dirty="0"/>
          </a:p>
          <a:p>
            <a:r>
              <a:rPr lang="en-US" dirty="0" smtClean="0"/>
              <a:t>One </a:t>
            </a:r>
            <a:r>
              <a:rPr lang="en-US" dirty="0"/>
              <a:t>can also call the </a:t>
            </a:r>
            <a:r>
              <a:rPr lang="en-US" sz="2200" dirty="0">
                <a:latin typeface="Courier New" pitchFamily="49" charset="0"/>
                <a:cs typeface="Courier New" pitchFamily="49" charset="0"/>
              </a:rPr>
              <a:t>set() </a:t>
            </a:r>
            <a:r>
              <a:rPr lang="en-US" dirty="0"/>
              <a:t>method on the</a:t>
            </a:r>
            <a:r>
              <a:rPr lang="en-US" sz="2200" dirty="0">
                <a:latin typeface="Courier New" pitchFamily="49" charset="0"/>
                <a:cs typeface="Courier New" pitchFamily="49" charset="0"/>
              </a:rPr>
              <a:t> </a:t>
            </a:r>
            <a:r>
              <a:rPr lang="en-US" sz="2200" dirty="0" err="1">
                <a:latin typeface="Courier New" pitchFamily="49" charset="0"/>
                <a:cs typeface="Courier New" pitchFamily="49" charset="0"/>
              </a:rPr>
              <a:t>JobConf</a:t>
            </a:r>
            <a:r>
              <a:rPr lang="en-US" sz="2200" dirty="0">
                <a:latin typeface="Courier New" pitchFamily="49" charset="0"/>
                <a:cs typeface="Courier New" pitchFamily="49" charset="0"/>
              </a:rPr>
              <a:t> </a:t>
            </a:r>
            <a:r>
              <a:rPr lang="en-US" dirty="0"/>
              <a:t>object to set up any configuration parameter. </a:t>
            </a:r>
            <a:endParaRPr lang="en-US" dirty="0" smtClean="0"/>
          </a:p>
          <a:p>
            <a:r>
              <a:rPr lang="en-US" dirty="0" smtClean="0"/>
              <a:t>Once </a:t>
            </a:r>
            <a:r>
              <a:rPr lang="en-US" dirty="0"/>
              <a:t>you pass the </a:t>
            </a:r>
            <a:r>
              <a:rPr lang="en-US" sz="2000" dirty="0" err="1">
                <a:latin typeface="Courier New" pitchFamily="49" charset="0"/>
                <a:cs typeface="Courier New" pitchFamily="49" charset="0"/>
              </a:rPr>
              <a:t>JobConf</a:t>
            </a:r>
            <a:r>
              <a:rPr lang="en-US" dirty="0"/>
              <a:t> object to </a:t>
            </a:r>
            <a:r>
              <a:rPr lang="en-US" dirty="0" err="1">
                <a:latin typeface="Courier New" pitchFamily="49" charset="0"/>
                <a:cs typeface="Courier New" pitchFamily="49" charset="0"/>
              </a:rPr>
              <a:t>JobClient.runJob</a:t>
            </a:r>
            <a:r>
              <a:rPr lang="en-US" dirty="0">
                <a:latin typeface="Courier New" pitchFamily="49" charset="0"/>
                <a:cs typeface="Courier New" pitchFamily="49" charset="0"/>
              </a:rPr>
              <a:t>(), </a:t>
            </a:r>
            <a:r>
              <a:rPr lang="en-US" dirty="0"/>
              <a:t>it’s treated as the master plan for the job. It becomes the blueprint for how the </a:t>
            </a:r>
            <a:r>
              <a:rPr lang="en-US" sz="2000" dirty="0">
                <a:latin typeface="Courier New" panose="02070309020205020404" pitchFamily="49" charset="0"/>
                <a:cs typeface="Courier New" panose="02070309020205020404" pitchFamily="49" charset="0"/>
              </a:rPr>
              <a:t>job</a:t>
            </a:r>
            <a:r>
              <a:rPr lang="en-US" dirty="0"/>
              <a:t> will be run. </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Tree>
    <p:extLst>
      <p:ext uri="{BB962C8B-B14F-4D97-AF65-F5344CB8AC3E}">
        <p14:creationId xmlns:p14="http://schemas.microsoft.com/office/powerpoint/2010/main" val="411589252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err="1" smtClean="0">
                <a:latin typeface="Courier New" pitchFamily="49" charset="0"/>
                <a:cs typeface="Courier New" pitchFamily="49" charset="0"/>
              </a:rPr>
              <a:t>org.apache.hadoop.mapred.JobConf</a:t>
            </a:r>
            <a:endParaRPr lang="en-US" sz="2400" dirty="0">
              <a:latin typeface="Courier New" pitchFamily="49" charset="0"/>
              <a:cs typeface="Courier New" pitchFamily="49" charset="0"/>
            </a:endParaRPr>
          </a:p>
        </p:txBody>
      </p:sp>
      <p:sp>
        <p:nvSpPr>
          <p:cNvPr id="3" name="Content Placeholder 2"/>
          <p:cNvSpPr>
            <a:spLocks noGrp="1"/>
          </p:cNvSpPr>
          <p:nvPr>
            <p:ph idx="1"/>
          </p:nvPr>
        </p:nvSpPr>
        <p:spPr>
          <a:xfrm>
            <a:off x="457200" y="914400"/>
            <a:ext cx="8229600" cy="5791200"/>
          </a:xfrm>
        </p:spPr>
        <p:txBody>
          <a:bodyPr>
            <a:normAutofit fontScale="92500" lnSpcReduction="10000"/>
          </a:bodyPr>
          <a:lstStyle/>
          <a:p>
            <a:pPr marL="0" indent="0">
              <a:buNone/>
            </a:pP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InterfaceAudience.Public</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InterfaceStability.Stable</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public class </a:t>
            </a:r>
            <a:r>
              <a:rPr lang="en-US" sz="1600" dirty="0" err="1" smtClean="0">
                <a:latin typeface="Courier New" pitchFamily="49" charset="0"/>
                <a:cs typeface="Courier New" pitchFamily="49" charset="0"/>
              </a:rPr>
              <a:t>JobConf</a:t>
            </a:r>
            <a:r>
              <a:rPr lang="en-US" sz="1600" dirty="0" smtClean="0">
                <a:latin typeface="Courier New" pitchFamily="49" charset="0"/>
                <a:cs typeface="Courier New" pitchFamily="49" charset="0"/>
              </a:rPr>
              <a:t> extends Configuration</a:t>
            </a:r>
            <a:endParaRPr lang="en-US" sz="1600" dirty="0">
              <a:latin typeface="Courier New" pitchFamily="49" charset="0"/>
              <a:cs typeface="Courier New" pitchFamily="49" charset="0"/>
            </a:endParaRPr>
          </a:p>
          <a:p>
            <a:r>
              <a:rPr lang="en-US" sz="1800" dirty="0" smtClean="0">
                <a:cs typeface="Courier New" pitchFamily="49" charset="0"/>
              </a:rPr>
              <a:t>A </a:t>
            </a:r>
            <a:r>
              <a:rPr lang="en-US" sz="1800" dirty="0">
                <a:cs typeface="Courier New" pitchFamily="49" charset="0"/>
              </a:rPr>
              <a:t>map/reduce job configuration. </a:t>
            </a:r>
          </a:p>
          <a:p>
            <a:r>
              <a:rPr lang="en-US" sz="1800" dirty="0" err="1">
                <a:latin typeface="Courier New" pitchFamily="49" charset="0"/>
                <a:cs typeface="Courier New" pitchFamily="49" charset="0"/>
              </a:rPr>
              <a:t>JobConf</a:t>
            </a:r>
            <a:r>
              <a:rPr lang="en-US" sz="1800" dirty="0">
                <a:latin typeface="Courier New" pitchFamily="49" charset="0"/>
                <a:cs typeface="Courier New" pitchFamily="49" charset="0"/>
              </a:rPr>
              <a:t> </a:t>
            </a:r>
            <a:r>
              <a:rPr lang="en-US" sz="1800" dirty="0">
                <a:cs typeface="Courier New" pitchFamily="49" charset="0"/>
              </a:rPr>
              <a:t>is the primary interface for a user to describe a map-reduce job to the Hadoop framework for execution. The framework tries to </a:t>
            </a:r>
            <a:r>
              <a:rPr lang="en-US" sz="1800" dirty="0" smtClean="0">
                <a:cs typeface="Courier New" pitchFamily="49" charset="0"/>
              </a:rPr>
              <a:t>execute </a:t>
            </a:r>
            <a:r>
              <a:rPr lang="en-US" sz="1800" dirty="0">
                <a:cs typeface="Courier New" pitchFamily="49" charset="0"/>
              </a:rPr>
              <a:t>the job as-is described by </a:t>
            </a:r>
            <a:r>
              <a:rPr lang="en-US" sz="1800" dirty="0" err="1" smtClean="0">
                <a:cs typeface="Courier New" pitchFamily="49" charset="0"/>
              </a:rPr>
              <a:t>JobConf</a:t>
            </a:r>
            <a:r>
              <a:rPr lang="en-US" sz="1800" dirty="0" smtClean="0">
                <a:cs typeface="Courier New" pitchFamily="49" charset="0"/>
              </a:rPr>
              <a:t>,</a:t>
            </a:r>
          </a:p>
          <a:p>
            <a:r>
              <a:rPr lang="en-US" sz="1800" dirty="0" smtClean="0">
                <a:cs typeface="Courier New" pitchFamily="49" charset="0"/>
              </a:rPr>
              <a:t>Some </a:t>
            </a:r>
            <a:r>
              <a:rPr lang="en-US" sz="1800" dirty="0">
                <a:cs typeface="Courier New" pitchFamily="49" charset="0"/>
              </a:rPr>
              <a:t>configuration parameters might have been marked as final by administrators and hence cannot be altered. </a:t>
            </a:r>
          </a:p>
          <a:p>
            <a:r>
              <a:rPr lang="en-US" sz="1800" dirty="0">
                <a:cs typeface="Courier New" pitchFamily="49" charset="0"/>
              </a:rPr>
              <a:t>While some job parameters are straight-forward to set (e.g. </a:t>
            </a:r>
            <a:r>
              <a:rPr lang="en-US" sz="1800" dirty="0" err="1">
                <a:latin typeface="Courier New" pitchFamily="49" charset="0"/>
                <a:cs typeface="Courier New" pitchFamily="49" charset="0"/>
              </a:rPr>
              <a:t>setNumReduceTasks</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int</a:t>
            </a:r>
            <a:r>
              <a:rPr lang="en-US" sz="1800" dirty="0">
                <a:latin typeface="Courier New" pitchFamily="49" charset="0"/>
                <a:cs typeface="Courier New" pitchFamily="49" charset="0"/>
              </a:rPr>
              <a:t>)</a:t>
            </a:r>
            <a:r>
              <a:rPr lang="en-US" sz="1800" dirty="0">
                <a:cs typeface="Courier New" pitchFamily="49" charset="0"/>
              </a:rPr>
              <a:t>), some parameters interact subtly </a:t>
            </a:r>
            <a:r>
              <a:rPr lang="en-US" sz="1800" dirty="0" smtClean="0">
                <a:cs typeface="Courier New" pitchFamily="49" charset="0"/>
              </a:rPr>
              <a:t>with the rest </a:t>
            </a:r>
            <a:r>
              <a:rPr lang="en-US" sz="1800" dirty="0">
                <a:cs typeface="Courier New" pitchFamily="49" charset="0"/>
              </a:rPr>
              <a:t>of the framework and/or job-configuration and </a:t>
            </a:r>
            <a:r>
              <a:rPr lang="en-US" sz="1800" dirty="0" smtClean="0">
                <a:cs typeface="Courier New" pitchFamily="49" charset="0"/>
              </a:rPr>
              <a:t>are </a:t>
            </a:r>
            <a:r>
              <a:rPr lang="en-US" sz="1800" dirty="0">
                <a:cs typeface="Courier New" pitchFamily="49" charset="0"/>
              </a:rPr>
              <a:t>relatively more complex for the user to control finely (e.g. </a:t>
            </a:r>
            <a:r>
              <a:rPr lang="en-US" sz="1800" dirty="0" err="1">
                <a:latin typeface="Courier New" pitchFamily="49" charset="0"/>
                <a:cs typeface="Courier New" pitchFamily="49" charset="0"/>
              </a:rPr>
              <a:t>setNumMapTasks</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int</a:t>
            </a:r>
            <a:r>
              <a:rPr lang="en-US" sz="1800" dirty="0">
                <a:latin typeface="Courier New" pitchFamily="49" charset="0"/>
                <a:cs typeface="Courier New" pitchFamily="49" charset="0"/>
              </a:rPr>
              <a:t>)</a:t>
            </a:r>
            <a:r>
              <a:rPr lang="en-US" sz="1800" dirty="0">
                <a:cs typeface="Courier New" pitchFamily="49" charset="0"/>
              </a:rPr>
              <a:t>). </a:t>
            </a:r>
          </a:p>
          <a:p>
            <a:r>
              <a:rPr lang="en-US" sz="1800" dirty="0" err="1">
                <a:latin typeface="Courier New" pitchFamily="49" charset="0"/>
                <a:cs typeface="Courier New" pitchFamily="49" charset="0"/>
              </a:rPr>
              <a:t>JobConf</a:t>
            </a:r>
            <a:r>
              <a:rPr lang="en-US" sz="1800" dirty="0">
                <a:latin typeface="Courier New" pitchFamily="49" charset="0"/>
                <a:cs typeface="Courier New" pitchFamily="49" charset="0"/>
              </a:rPr>
              <a:t> </a:t>
            </a:r>
            <a:r>
              <a:rPr lang="en-US" sz="1800" dirty="0">
                <a:cs typeface="Courier New" pitchFamily="49" charset="0"/>
              </a:rPr>
              <a:t>typically specifies the </a:t>
            </a:r>
            <a:r>
              <a:rPr lang="en-US" sz="1800" dirty="0">
                <a:latin typeface="Courier New" pitchFamily="49" charset="0"/>
                <a:cs typeface="Courier New" pitchFamily="49" charset="0"/>
              </a:rPr>
              <a:t>Mapper</a:t>
            </a:r>
            <a:r>
              <a:rPr lang="en-US" sz="1800" dirty="0">
                <a:cs typeface="Courier New" pitchFamily="49" charset="0"/>
              </a:rPr>
              <a:t>, combiner (if any), </a:t>
            </a:r>
            <a:r>
              <a:rPr lang="en-US" sz="1800" dirty="0" err="1">
                <a:latin typeface="Courier New" pitchFamily="49" charset="0"/>
                <a:cs typeface="Courier New" pitchFamily="49" charset="0"/>
              </a:rPr>
              <a:t>Partitioner</a:t>
            </a:r>
            <a:r>
              <a:rPr lang="en-US" sz="1800" dirty="0">
                <a:latin typeface="Courier New" pitchFamily="49" charset="0"/>
                <a:cs typeface="Courier New" pitchFamily="49" charset="0"/>
              </a:rPr>
              <a:t>, Reducer, </a:t>
            </a:r>
            <a:r>
              <a:rPr lang="en-US" sz="1800" dirty="0" err="1">
                <a:latin typeface="Courier New" pitchFamily="49" charset="0"/>
                <a:cs typeface="Courier New" pitchFamily="49" charset="0"/>
              </a:rPr>
              <a:t>InputFormat</a:t>
            </a:r>
            <a:r>
              <a:rPr lang="en-US" sz="1800" dirty="0">
                <a:latin typeface="Courier New" pitchFamily="49" charset="0"/>
                <a:cs typeface="Courier New" pitchFamily="49" charset="0"/>
              </a:rPr>
              <a:t> </a:t>
            </a:r>
            <a:r>
              <a:rPr lang="en-US" sz="1800" dirty="0">
                <a:cs typeface="Courier New" pitchFamily="49" charset="0"/>
              </a:rPr>
              <a:t>and</a:t>
            </a: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OutputFormat</a:t>
            </a:r>
            <a:r>
              <a:rPr lang="en-US" sz="1800" dirty="0">
                <a:latin typeface="Courier New" pitchFamily="49" charset="0"/>
                <a:cs typeface="Courier New" pitchFamily="49" charset="0"/>
              </a:rPr>
              <a:t> </a:t>
            </a:r>
            <a:r>
              <a:rPr lang="en-US" sz="1800" dirty="0">
                <a:cs typeface="Courier New" pitchFamily="49" charset="0"/>
              </a:rPr>
              <a:t>implementations to be used etc. </a:t>
            </a:r>
          </a:p>
          <a:p>
            <a:r>
              <a:rPr lang="en-US" sz="1800" dirty="0">
                <a:cs typeface="Courier New" pitchFamily="49" charset="0"/>
              </a:rPr>
              <a:t>Optionally </a:t>
            </a:r>
            <a:r>
              <a:rPr lang="en-US" sz="1800" dirty="0" err="1">
                <a:latin typeface="Courier New" pitchFamily="49" charset="0"/>
                <a:cs typeface="Courier New" pitchFamily="49" charset="0"/>
              </a:rPr>
              <a:t>JobConf</a:t>
            </a:r>
            <a:r>
              <a:rPr lang="en-US" sz="1800" dirty="0">
                <a:cs typeface="Courier New" pitchFamily="49" charset="0"/>
              </a:rPr>
              <a:t> is used to specify other advanced facets of the job such as </a:t>
            </a:r>
            <a:r>
              <a:rPr lang="en-US" sz="1800" dirty="0">
                <a:latin typeface="Courier New" panose="02070309020205020404" pitchFamily="49" charset="0"/>
                <a:cs typeface="Courier New" panose="02070309020205020404" pitchFamily="49" charset="0"/>
              </a:rPr>
              <a:t>Comparators</a:t>
            </a:r>
            <a:r>
              <a:rPr lang="en-US" sz="1800" dirty="0">
                <a:cs typeface="Courier New" pitchFamily="49" charset="0"/>
              </a:rPr>
              <a:t> to be used, files to be put in the </a:t>
            </a:r>
            <a:r>
              <a:rPr lang="en-US" sz="1800" dirty="0" err="1">
                <a:latin typeface="Courier New" pitchFamily="49" charset="0"/>
                <a:cs typeface="Courier New" pitchFamily="49" charset="0"/>
              </a:rPr>
              <a:t>DistributedCache</a:t>
            </a:r>
            <a:r>
              <a:rPr lang="en-US" sz="1800" dirty="0">
                <a:cs typeface="Courier New" pitchFamily="49" charset="0"/>
              </a:rPr>
              <a:t>, whether or not intermediate and/or job outputs are to be compressed (and how), </a:t>
            </a:r>
            <a:r>
              <a:rPr lang="en-US" sz="1800" dirty="0" err="1">
                <a:cs typeface="Courier New" pitchFamily="49" charset="0"/>
              </a:rPr>
              <a:t>debugability</a:t>
            </a:r>
            <a:r>
              <a:rPr lang="en-US" sz="1800" dirty="0">
                <a:cs typeface="Courier New" pitchFamily="49" charset="0"/>
              </a:rPr>
              <a:t> via user-provided scripts ( </a:t>
            </a:r>
            <a:r>
              <a:rPr lang="en-US" sz="1800" dirty="0" err="1">
                <a:latin typeface="Courier New" pitchFamily="49" charset="0"/>
                <a:cs typeface="Courier New" pitchFamily="49" charset="0"/>
              </a:rPr>
              <a:t>setMapDebugScript</a:t>
            </a:r>
            <a:r>
              <a:rPr lang="en-US" sz="1800" dirty="0">
                <a:latin typeface="Courier New" pitchFamily="49" charset="0"/>
                <a:cs typeface="Courier New" pitchFamily="49" charset="0"/>
              </a:rPr>
              <a:t>(String)/</a:t>
            </a:r>
            <a:r>
              <a:rPr lang="en-US" sz="1800" dirty="0" err="1">
                <a:latin typeface="Courier New" pitchFamily="49" charset="0"/>
                <a:cs typeface="Courier New" pitchFamily="49" charset="0"/>
              </a:rPr>
              <a:t>setReduceDebugScript</a:t>
            </a:r>
            <a:r>
              <a:rPr lang="en-US" sz="1800" dirty="0">
                <a:latin typeface="Courier New" pitchFamily="49" charset="0"/>
                <a:cs typeface="Courier New" pitchFamily="49" charset="0"/>
              </a:rPr>
              <a:t>(String)), </a:t>
            </a:r>
            <a:r>
              <a:rPr lang="en-US" sz="1800" dirty="0">
                <a:cs typeface="Courier New" pitchFamily="49" charset="0"/>
              </a:rPr>
              <a:t>for doing post-processing on task logs, task's </a:t>
            </a:r>
            <a:r>
              <a:rPr lang="en-US" sz="1800" dirty="0" err="1">
                <a:latin typeface="Courier New" panose="02070309020205020404" pitchFamily="49" charset="0"/>
                <a:cs typeface="Courier New" panose="02070309020205020404" pitchFamily="49" charset="0"/>
              </a:rPr>
              <a:t>stdout</a:t>
            </a: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stderr</a:t>
            </a:r>
            <a:r>
              <a:rPr lang="en-US" sz="1800" dirty="0">
                <a:latin typeface="Courier New" panose="02070309020205020404" pitchFamily="49" charset="0"/>
                <a:cs typeface="Courier New" panose="02070309020205020404" pitchFamily="49" charset="0"/>
              </a:rPr>
              <a:t>, syslog</a:t>
            </a:r>
            <a:r>
              <a:rPr lang="en-US" sz="1800" dirty="0">
                <a:cs typeface="Courier New" pitchFamily="49" charset="0"/>
              </a:rPr>
              <a:t>. and </a:t>
            </a:r>
            <a:r>
              <a:rPr lang="en-US" sz="1600" dirty="0">
                <a:cs typeface="Courier New" pitchFamily="49" charset="0"/>
              </a:rPr>
              <a:t>etc.</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Tree>
    <p:extLst>
      <p:ext uri="{BB962C8B-B14F-4D97-AF65-F5344CB8AC3E}">
        <p14:creationId xmlns:p14="http://schemas.microsoft.com/office/powerpoint/2010/main" val="32775391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err="1">
                <a:latin typeface="Courier New" pitchFamily="49" charset="0"/>
                <a:cs typeface="Courier New" pitchFamily="49" charset="0"/>
              </a:rPr>
              <a:t>org.apache.hadoop.mapred.JobConf</a:t>
            </a:r>
            <a:endParaRPr lang="en-US" sz="2800" dirty="0"/>
          </a:p>
        </p:txBody>
      </p:sp>
      <p:sp>
        <p:nvSpPr>
          <p:cNvPr id="3" name="Content Placeholder 2"/>
          <p:cNvSpPr>
            <a:spLocks noGrp="1"/>
          </p:cNvSpPr>
          <p:nvPr>
            <p:ph idx="1"/>
          </p:nvPr>
        </p:nvSpPr>
        <p:spPr>
          <a:xfrm>
            <a:off x="457200" y="914400"/>
            <a:ext cx="8382000" cy="5440363"/>
          </a:xfrm>
        </p:spPr>
        <p:txBody>
          <a:bodyPr>
            <a:normAutofit/>
          </a:bodyPr>
          <a:lstStyle/>
          <a:p>
            <a:r>
              <a:rPr lang="en-US" dirty="0" smtClean="0">
                <a:cs typeface="Courier New" pitchFamily="49" charset="0"/>
              </a:rPr>
              <a:t>The following demonstrates </a:t>
            </a:r>
            <a:r>
              <a:rPr lang="en-US" dirty="0">
                <a:cs typeface="Courier New" pitchFamily="49" charset="0"/>
              </a:rPr>
              <a:t>how to configure a job via </a:t>
            </a:r>
            <a:r>
              <a:rPr lang="en-US" sz="2000" dirty="0" err="1">
                <a:latin typeface="Courier New" pitchFamily="49" charset="0"/>
                <a:cs typeface="Courier New" pitchFamily="49" charset="0"/>
              </a:rPr>
              <a:t>JobConf</a:t>
            </a:r>
            <a:r>
              <a:rPr lang="en-US" sz="2000" dirty="0" smtClean="0">
                <a:latin typeface="Courier New" pitchFamily="49" charset="0"/>
                <a:cs typeface="Courier New" pitchFamily="49" charset="0"/>
              </a:rPr>
              <a:t>:</a:t>
            </a:r>
            <a:endParaRPr lang="en-US" sz="20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 Create a new </a:t>
            </a:r>
            <a:r>
              <a:rPr lang="en-US" sz="1600" dirty="0" err="1">
                <a:latin typeface="Courier New" pitchFamily="49" charset="0"/>
                <a:cs typeface="Courier New" pitchFamily="49" charset="0"/>
              </a:rPr>
              <a:t>JobConf</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JobConf</a:t>
            </a:r>
            <a:r>
              <a:rPr lang="en-US" sz="1600" dirty="0">
                <a:latin typeface="Courier New" pitchFamily="49" charset="0"/>
                <a:cs typeface="Courier New" pitchFamily="49" charset="0"/>
              </a:rPr>
              <a:t> job = new </a:t>
            </a:r>
            <a:r>
              <a:rPr lang="en-US" sz="1600" dirty="0" err="1">
                <a:latin typeface="Courier New" pitchFamily="49" charset="0"/>
                <a:cs typeface="Courier New" pitchFamily="49" charset="0"/>
              </a:rPr>
              <a:t>JobConf</a:t>
            </a:r>
            <a:r>
              <a:rPr lang="en-US" sz="1600" dirty="0">
                <a:latin typeface="Courier New" pitchFamily="49" charset="0"/>
                <a:cs typeface="Courier New" pitchFamily="49" charset="0"/>
              </a:rPr>
              <a:t>(new Configuration</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Inverter.class</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     </a:t>
            </a:r>
          </a:p>
          <a:p>
            <a:pPr marL="0" indent="0">
              <a:buNone/>
            </a:pPr>
            <a:r>
              <a:rPr lang="en-US" sz="1600" dirty="0">
                <a:latin typeface="Courier New" pitchFamily="49" charset="0"/>
                <a:cs typeface="Courier New" pitchFamily="49" charset="0"/>
              </a:rPr>
              <a:t>     // Specify various job-specific parameters     </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job.setJobName</a:t>
            </a:r>
            <a:r>
              <a:rPr lang="en-US" sz="1600" dirty="0" smtClean="0">
                <a:latin typeface="Courier New" pitchFamily="49" charset="0"/>
                <a:cs typeface="Courier New" pitchFamily="49" charset="0"/>
              </a:rPr>
              <a:t>("Inverter");</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FileInputFormat.setInputPaths</a:t>
            </a:r>
            <a:r>
              <a:rPr lang="en-US" sz="1600" dirty="0">
                <a:latin typeface="Courier New" pitchFamily="49" charset="0"/>
                <a:cs typeface="Courier New" pitchFamily="49" charset="0"/>
              </a:rPr>
              <a:t>(job, new Path("in"));</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FileOutputFormat.setOutputPath</a:t>
            </a:r>
            <a:r>
              <a:rPr lang="en-US" sz="1600" dirty="0">
                <a:latin typeface="Courier New" pitchFamily="49" charset="0"/>
                <a:cs typeface="Courier New" pitchFamily="49" charset="0"/>
              </a:rPr>
              <a:t>(job, new Path("out"));</a:t>
            </a:r>
          </a:p>
          <a:p>
            <a:pPr marL="0" indent="0">
              <a:buNone/>
            </a:pPr>
            <a:r>
              <a:rPr lang="en-US" sz="1600" dirty="0">
                <a:latin typeface="Courier New" pitchFamily="49" charset="0"/>
                <a:cs typeface="Courier New" pitchFamily="49" charset="0"/>
              </a:rPr>
              <a:t>     </a:t>
            </a:r>
          </a:p>
          <a:p>
            <a:pPr marL="0" indent="0">
              <a:buNone/>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job.setMapperClass</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Inverter.MapClass.class</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job.setCombinerClass</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Inverter.Reducer.class</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     </a:t>
            </a:r>
            <a:r>
              <a:rPr lang="en-US" sz="1600" dirty="0" err="1" smtClean="0">
                <a:latin typeface="Courier New" pitchFamily="49" charset="0"/>
                <a:cs typeface="Courier New" pitchFamily="49" charset="0"/>
              </a:rPr>
              <a:t>job.setReducerClass</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Inverter.Reducer.class</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     </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job.setInputFormat</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SequenceFileInputFormat.class</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job.setOutputFormat</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SequenceFileOutputFormat.class</a:t>
            </a:r>
            <a:r>
              <a:rPr lang="en-US" sz="1600" dirty="0">
                <a:latin typeface="Courier New" pitchFamily="49" charset="0"/>
                <a:cs typeface="Courier New" pitchFamily="49" charset="0"/>
              </a:rPr>
              <a:t>);</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Tree>
    <p:extLst>
      <p:ext uri="{BB962C8B-B14F-4D97-AF65-F5344CB8AC3E}">
        <p14:creationId xmlns:p14="http://schemas.microsoft.com/office/powerpoint/2010/main" val="390165419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latin typeface="Courier New" pitchFamily="49" charset="0"/>
                <a:cs typeface="Courier New" pitchFamily="49" charset="0"/>
              </a:rPr>
              <a:t>JobConf</a:t>
            </a:r>
            <a:r>
              <a:rPr lang="en-US" dirty="0" smtClean="0">
                <a:latin typeface="Courier New" pitchFamily="49" charset="0"/>
                <a:cs typeface="Courier New" pitchFamily="49" charset="0"/>
              </a:rPr>
              <a:t> </a:t>
            </a:r>
            <a:r>
              <a:rPr lang="en-US" dirty="0" smtClean="0">
                <a:latin typeface="+mn-lt"/>
                <a:cs typeface="Courier New" pitchFamily="49" charset="0"/>
              </a:rPr>
              <a:t>and</a:t>
            </a:r>
            <a:r>
              <a:rPr lang="en-US" dirty="0" smtClean="0">
                <a:latin typeface="Courier New" pitchFamily="49" charset="0"/>
                <a:cs typeface="Courier New" pitchFamily="49" charset="0"/>
              </a:rPr>
              <a:t> Configuration</a:t>
            </a:r>
            <a:endParaRPr lang="en-US" dirty="0">
              <a:latin typeface="Courier New" pitchFamily="49" charset="0"/>
              <a:cs typeface="Courier New" pitchFamily="49" charset="0"/>
            </a:endParaRPr>
          </a:p>
        </p:txBody>
      </p:sp>
      <p:sp>
        <p:nvSpPr>
          <p:cNvPr id="3" name="Content Placeholder 2"/>
          <p:cNvSpPr>
            <a:spLocks noGrp="1"/>
          </p:cNvSpPr>
          <p:nvPr>
            <p:ph idx="1"/>
          </p:nvPr>
        </p:nvSpPr>
        <p:spPr/>
        <p:txBody>
          <a:bodyPr/>
          <a:lstStyle/>
          <a:p>
            <a:r>
              <a:rPr lang="en-US" dirty="0" smtClean="0"/>
              <a:t>The </a:t>
            </a:r>
            <a:r>
              <a:rPr lang="en-US" sz="2000" dirty="0" err="1">
                <a:latin typeface="Courier New" panose="02070309020205020404" pitchFamily="49" charset="0"/>
                <a:cs typeface="Courier New" panose="02070309020205020404" pitchFamily="49" charset="0"/>
              </a:rPr>
              <a:t>JobConf</a:t>
            </a:r>
            <a:r>
              <a:rPr lang="en-US" dirty="0"/>
              <a:t> object has many parameters, but we don’t want to program the driver to set up all of them. </a:t>
            </a:r>
            <a:endParaRPr lang="en-US" dirty="0" smtClean="0"/>
          </a:p>
          <a:p>
            <a:r>
              <a:rPr lang="en-US" dirty="0" smtClean="0"/>
              <a:t>The </a:t>
            </a:r>
            <a:r>
              <a:rPr lang="en-US" dirty="0"/>
              <a:t>configuration files of the Hadoop installation are a good starting point. </a:t>
            </a:r>
            <a:endParaRPr lang="en-US" dirty="0" smtClean="0"/>
          </a:p>
          <a:p>
            <a:r>
              <a:rPr lang="en-US" dirty="0" smtClean="0"/>
              <a:t>When </a:t>
            </a:r>
            <a:r>
              <a:rPr lang="en-US" dirty="0"/>
              <a:t>starting a job from the command line, the user may also want to pass extra arguments to alter the job configuration. </a:t>
            </a:r>
            <a:endParaRPr lang="en-US" dirty="0" smtClean="0"/>
          </a:p>
          <a:p>
            <a:r>
              <a:rPr lang="en-US" dirty="0" smtClean="0"/>
              <a:t>The </a:t>
            </a:r>
            <a:r>
              <a:rPr lang="en-US" dirty="0"/>
              <a:t>driver can define its own set of commands and process the user arguments itself to enable the user to modify some of the configuration parameters. </a:t>
            </a:r>
            <a:endParaRPr lang="en-US" dirty="0" smtClean="0"/>
          </a:p>
          <a:p>
            <a:r>
              <a:rPr lang="en-US" dirty="0" smtClean="0"/>
              <a:t>Configuration files are represented by the </a:t>
            </a:r>
            <a:r>
              <a:rPr lang="en-US" dirty="0" smtClean="0">
                <a:latin typeface="Courier New" pitchFamily="49" charset="0"/>
                <a:cs typeface="Courier New" pitchFamily="49" charset="0"/>
              </a:rPr>
              <a:t>Configuration</a:t>
            </a:r>
            <a:r>
              <a:rPr lang="en-US" dirty="0" smtClean="0"/>
              <a:t> object.</a:t>
            </a:r>
          </a:p>
          <a:p>
            <a:r>
              <a:rPr lang="en-US" sz="2000" dirty="0" err="1" smtClean="0">
                <a:latin typeface="Courier New" pitchFamily="49" charset="0"/>
                <a:cs typeface="Courier New" pitchFamily="49" charset="0"/>
              </a:rPr>
              <a:t>ToolRunner</a:t>
            </a:r>
            <a:r>
              <a:rPr lang="en-US" dirty="0" smtClean="0"/>
              <a:t> internally runs </a:t>
            </a:r>
            <a:r>
              <a:rPr lang="en-US" sz="2000" dirty="0" err="1" smtClean="0">
                <a:latin typeface="Courier New" pitchFamily="49" charset="0"/>
                <a:cs typeface="Courier New" pitchFamily="49" charset="0"/>
              </a:rPr>
              <a:t>GenericOptionsParser</a:t>
            </a:r>
            <a:r>
              <a:rPr lang="en-US" dirty="0" smtClean="0"/>
              <a:t> object which reads and parses  the command line arguments.</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Tree>
    <p:extLst>
      <p:ext uri="{BB962C8B-B14F-4D97-AF65-F5344CB8AC3E}">
        <p14:creationId xmlns:p14="http://schemas.microsoft.com/office/powerpoint/2010/main" val="3535224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dirty="0" smtClean="0">
                <a:latin typeface="Courier New" pitchFamily="49" charset="0"/>
                <a:cs typeface="Courier New" pitchFamily="49" charset="0"/>
              </a:rPr>
              <a:t> </a:t>
            </a:r>
            <a:r>
              <a:rPr lang="en-US" sz="2700" dirty="0" smtClean="0">
                <a:latin typeface="Courier New" pitchFamily="49" charset="0"/>
                <a:cs typeface="Courier New" pitchFamily="49" charset="0"/>
              </a:rPr>
              <a:t> </a:t>
            </a:r>
            <a:r>
              <a:rPr lang="en-US" sz="2700" dirty="0" err="1">
                <a:latin typeface="Courier New" pitchFamily="49" charset="0"/>
                <a:cs typeface="Courier New" pitchFamily="49" charset="0"/>
              </a:rPr>
              <a:t>org.apache.hadoop.conf.Configuration</a:t>
            </a:r>
            <a:r>
              <a:rPr lang="en-US" sz="2700" dirty="0" smtClean="0">
                <a:latin typeface="Courier New" pitchFamily="49" charset="0"/>
                <a:cs typeface="Courier New" pitchFamily="49" charset="0"/>
              </a:rPr>
              <a:t> </a:t>
            </a:r>
            <a:r>
              <a:rPr lang="en-US" dirty="0" smtClean="0"/>
              <a:t>class</a:t>
            </a:r>
            <a:endParaRPr lang="en-US" dirty="0"/>
          </a:p>
        </p:txBody>
      </p:sp>
      <p:sp>
        <p:nvSpPr>
          <p:cNvPr id="3" name="Content Placeholder 2"/>
          <p:cNvSpPr>
            <a:spLocks noGrp="1"/>
          </p:cNvSpPr>
          <p:nvPr>
            <p:ph idx="1"/>
          </p:nvPr>
        </p:nvSpPr>
        <p:spPr>
          <a:xfrm>
            <a:off x="457200" y="838200"/>
            <a:ext cx="8229600" cy="5562600"/>
          </a:xfrm>
        </p:spPr>
        <p:txBody>
          <a:bodyPr>
            <a:noAutofit/>
          </a:bodyPr>
          <a:lstStyle/>
          <a:p>
            <a:pPr marL="0" indent="0">
              <a:buNone/>
            </a:pP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InterfaceAudience.Public</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InterfaceStability.Stable</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public class </a:t>
            </a:r>
            <a:r>
              <a:rPr lang="en-US" sz="1600" b="1" u="sng" dirty="0" smtClean="0">
                <a:latin typeface="Courier New" pitchFamily="49" charset="0"/>
                <a:cs typeface="Courier New" pitchFamily="49" charset="0"/>
                <a:hlinkClick r:id="rId2"/>
              </a:rPr>
              <a:t>Configuration </a:t>
            </a:r>
            <a:endParaRPr lang="en-US" sz="1600" b="1" u="sng" dirty="0" smtClean="0">
              <a:latin typeface="Courier New" pitchFamily="49" charset="0"/>
              <a:cs typeface="Courier New" pitchFamily="49" charset="0"/>
            </a:endParaRPr>
          </a:p>
          <a:p>
            <a:pPr marL="0" indent="0">
              <a:buNone/>
            </a:pPr>
            <a:r>
              <a:rPr lang="en-US" sz="1600" dirty="0" smtClean="0">
                <a:latin typeface="Courier New" pitchFamily="49" charset="0"/>
                <a:cs typeface="Courier New" pitchFamily="49" charset="0"/>
              </a:rPr>
              <a:t>extends </a:t>
            </a:r>
            <a:r>
              <a:rPr lang="en-US" sz="1600" u="sng" dirty="0" smtClean="0">
                <a:latin typeface="Courier New" pitchFamily="49" charset="0"/>
                <a:cs typeface="Courier New" pitchFamily="49" charset="0"/>
                <a:hlinkClick r:id="rId3"/>
              </a:rPr>
              <a:t>Object </a:t>
            </a:r>
            <a:endParaRPr lang="en-US" sz="1600" u="sng" dirty="0" smtClean="0">
              <a:latin typeface="Courier New" pitchFamily="49" charset="0"/>
              <a:cs typeface="Courier New" pitchFamily="49" charset="0"/>
            </a:endParaRPr>
          </a:p>
          <a:p>
            <a:pPr marL="0" indent="0">
              <a:buNone/>
            </a:pPr>
            <a:r>
              <a:rPr lang="en-US" sz="1600" dirty="0" smtClean="0">
                <a:latin typeface="Courier New" pitchFamily="49" charset="0"/>
                <a:cs typeface="Courier New" pitchFamily="49" charset="0"/>
              </a:rPr>
              <a:t>implements </a:t>
            </a:r>
            <a:r>
              <a:rPr lang="en-US" sz="1600" u="sng" dirty="0" err="1">
                <a:latin typeface="Courier New" pitchFamily="49" charset="0"/>
                <a:cs typeface="Courier New" pitchFamily="49" charset="0"/>
                <a:hlinkClick r:id="rId4"/>
              </a:rPr>
              <a:t>Iterable</a:t>
            </a:r>
            <a:r>
              <a:rPr lang="en-US" sz="1600" dirty="0">
                <a:latin typeface="Courier New" pitchFamily="49" charset="0"/>
                <a:cs typeface="Courier New" pitchFamily="49" charset="0"/>
                <a:hlinkClick r:id="rId4"/>
              </a:rPr>
              <a:t>&lt;</a:t>
            </a:r>
            <a:r>
              <a:rPr lang="en-US" sz="1600" u="sng" dirty="0" err="1">
                <a:latin typeface="Courier New" pitchFamily="49" charset="0"/>
                <a:cs typeface="Courier New" pitchFamily="49" charset="0"/>
                <a:hlinkClick r:id="rId5"/>
              </a:rPr>
              <a:t>Map.Entry</a:t>
            </a:r>
            <a:r>
              <a:rPr lang="en-US" sz="1600" dirty="0">
                <a:latin typeface="Courier New" pitchFamily="49" charset="0"/>
                <a:cs typeface="Courier New" pitchFamily="49" charset="0"/>
                <a:hlinkClick r:id="rId5"/>
              </a:rPr>
              <a:t>&lt;</a:t>
            </a:r>
            <a:r>
              <a:rPr lang="en-US" sz="1600" u="sng" dirty="0" err="1">
                <a:latin typeface="Courier New" pitchFamily="49" charset="0"/>
                <a:cs typeface="Courier New" pitchFamily="49" charset="0"/>
                <a:hlinkClick r:id="rId6"/>
              </a:rPr>
              <a:t>String</a:t>
            </a:r>
            <a:r>
              <a:rPr lang="en-US" sz="1600" dirty="0" err="1">
                <a:latin typeface="Courier New" pitchFamily="49" charset="0"/>
                <a:cs typeface="Courier New" pitchFamily="49" charset="0"/>
                <a:hlinkClick r:id="rId6"/>
              </a:rPr>
              <a:t>,</a:t>
            </a:r>
            <a:r>
              <a:rPr lang="en-US" sz="1600" u="sng" dirty="0" err="1">
                <a:latin typeface="Courier New" pitchFamily="49" charset="0"/>
                <a:cs typeface="Courier New" pitchFamily="49" charset="0"/>
                <a:hlinkClick r:id="rId6"/>
              </a:rPr>
              <a:t>String</a:t>
            </a:r>
            <a:r>
              <a:rPr lang="en-US" sz="1600" dirty="0">
                <a:latin typeface="Courier New" pitchFamily="49" charset="0"/>
                <a:cs typeface="Courier New" pitchFamily="49" charset="0"/>
                <a:hlinkClick r:id="rId6"/>
              </a:rPr>
              <a:t>&gt;&gt;, </a:t>
            </a:r>
            <a:r>
              <a:rPr lang="en-US" sz="1600" u="sng" dirty="0">
                <a:latin typeface="Courier New" pitchFamily="49" charset="0"/>
                <a:cs typeface="Courier New" pitchFamily="49" charset="0"/>
                <a:hlinkClick r:id="rId7"/>
              </a:rPr>
              <a:t>Writable</a:t>
            </a:r>
            <a:endParaRPr lang="en-US" sz="1600" dirty="0">
              <a:latin typeface="Courier New" pitchFamily="49" charset="0"/>
              <a:cs typeface="Courier New" pitchFamily="49" charset="0"/>
              <a:hlinkClick r:id="rId7"/>
            </a:endParaRPr>
          </a:p>
          <a:p>
            <a:pPr marL="0" indent="0">
              <a:buNone/>
            </a:pPr>
            <a:r>
              <a:rPr lang="en-US" sz="2000" dirty="0">
                <a:cs typeface="Courier New" pitchFamily="49" charset="0"/>
              </a:rPr>
              <a:t>Provides access to configuration parameters. </a:t>
            </a:r>
          </a:p>
          <a:p>
            <a:pPr marL="0" indent="0">
              <a:buNone/>
            </a:pPr>
            <a:r>
              <a:rPr lang="en-US" sz="2000" b="1" dirty="0">
                <a:cs typeface="Courier New" pitchFamily="49" charset="0"/>
              </a:rPr>
              <a:t>Resources</a:t>
            </a:r>
          </a:p>
          <a:p>
            <a:pPr marL="0" indent="0">
              <a:buNone/>
            </a:pPr>
            <a:r>
              <a:rPr lang="en-US" sz="2000" dirty="0">
                <a:cs typeface="Courier New" pitchFamily="49" charset="0"/>
              </a:rPr>
              <a:t>Configurations are specified by resources. A resource contains a set of name/value pairs as XML data. Each resource is named by either a String or by a Path. If named by a String, then the </a:t>
            </a:r>
            <a:r>
              <a:rPr lang="en-US" sz="2000" dirty="0" err="1">
                <a:cs typeface="Courier New" pitchFamily="49" charset="0"/>
              </a:rPr>
              <a:t>classpath</a:t>
            </a:r>
            <a:r>
              <a:rPr lang="en-US" sz="2000" dirty="0">
                <a:cs typeface="Courier New" pitchFamily="49" charset="0"/>
              </a:rPr>
              <a:t> is examined for a file with that name. If named by a Path, then the local </a:t>
            </a:r>
            <a:r>
              <a:rPr lang="en-US" sz="2000" dirty="0" smtClean="0">
                <a:cs typeface="Courier New" pitchFamily="49" charset="0"/>
              </a:rPr>
              <a:t>file system </a:t>
            </a:r>
            <a:r>
              <a:rPr lang="en-US" sz="2000" dirty="0">
                <a:cs typeface="Courier New" pitchFamily="49" charset="0"/>
              </a:rPr>
              <a:t>is examined directly, without referring to the </a:t>
            </a:r>
            <a:r>
              <a:rPr lang="en-US" sz="2000" dirty="0" err="1">
                <a:cs typeface="Courier New" pitchFamily="49" charset="0"/>
              </a:rPr>
              <a:t>classpath</a:t>
            </a:r>
            <a:r>
              <a:rPr lang="en-US" sz="2000" dirty="0">
                <a:cs typeface="Courier New" pitchFamily="49" charset="0"/>
              </a:rPr>
              <a:t>.  </a:t>
            </a:r>
            <a:r>
              <a:rPr lang="en-US" sz="2000" dirty="0" smtClean="0">
                <a:cs typeface="Courier New" pitchFamily="49" charset="0"/>
              </a:rPr>
              <a:t>Unless </a:t>
            </a:r>
            <a:r>
              <a:rPr lang="en-US" sz="2000" dirty="0">
                <a:cs typeface="Courier New" pitchFamily="49" charset="0"/>
              </a:rPr>
              <a:t>explicitly turned off, Hadoop by default specifies two resources, loaded in-order from the </a:t>
            </a:r>
            <a:r>
              <a:rPr lang="en-US" sz="2000" dirty="0" err="1">
                <a:cs typeface="Courier New" pitchFamily="49" charset="0"/>
              </a:rPr>
              <a:t>classpath</a:t>
            </a:r>
            <a:r>
              <a:rPr lang="en-US" sz="2000" dirty="0" smtClean="0">
                <a:cs typeface="Courier New" pitchFamily="49" charset="0"/>
              </a:rPr>
              <a:t>:</a:t>
            </a:r>
          </a:p>
          <a:p>
            <a:pPr marL="0" indent="0">
              <a:buNone/>
            </a:pPr>
            <a:r>
              <a:rPr lang="en-US" sz="1600" dirty="0">
                <a:latin typeface="Courier New" pitchFamily="49" charset="0"/>
                <a:cs typeface="Courier New" pitchFamily="49" charset="0"/>
              </a:rPr>
              <a:t>core-default.xml : </a:t>
            </a:r>
            <a:r>
              <a:rPr lang="en-US" sz="2000" dirty="0">
                <a:cs typeface="Courier New" pitchFamily="49" charset="0"/>
              </a:rPr>
              <a:t>Read-only defaults for </a:t>
            </a:r>
            <a:r>
              <a:rPr lang="en-US" sz="2000" dirty="0" err="1">
                <a:cs typeface="Courier New" pitchFamily="49" charset="0"/>
              </a:rPr>
              <a:t>hadoop</a:t>
            </a:r>
            <a:r>
              <a:rPr lang="en-US" sz="2000" dirty="0">
                <a:cs typeface="Courier New" pitchFamily="49" charset="0"/>
              </a:rPr>
              <a:t> </a:t>
            </a:r>
          </a:p>
          <a:p>
            <a:pPr marL="0" indent="0">
              <a:buNone/>
            </a:pPr>
            <a:r>
              <a:rPr lang="en-US" sz="1600" dirty="0" smtClean="0">
                <a:latin typeface="Courier New" pitchFamily="49" charset="0"/>
                <a:cs typeface="Courier New" pitchFamily="49" charset="0"/>
              </a:rPr>
              <a:t>core-site.xml</a:t>
            </a:r>
            <a:r>
              <a:rPr lang="en-US" sz="1600" dirty="0">
                <a:latin typeface="Courier New" pitchFamily="49" charset="0"/>
                <a:cs typeface="Courier New" pitchFamily="49" charset="0"/>
              </a:rPr>
              <a:t>: </a:t>
            </a:r>
            <a:r>
              <a:rPr lang="en-US" sz="2000" dirty="0">
                <a:cs typeface="Courier New" pitchFamily="49" charset="0"/>
              </a:rPr>
              <a:t>Site-specific configuration for a given </a:t>
            </a:r>
            <a:r>
              <a:rPr lang="en-US" sz="2000" dirty="0" err="1">
                <a:cs typeface="Courier New" pitchFamily="49" charset="0"/>
              </a:rPr>
              <a:t>hadoop</a:t>
            </a:r>
            <a:r>
              <a:rPr lang="en-US" sz="2000" dirty="0">
                <a:cs typeface="Courier New" pitchFamily="49" charset="0"/>
              </a:rPr>
              <a:t> installation. </a:t>
            </a:r>
          </a:p>
          <a:p>
            <a:pPr marL="0" indent="0">
              <a:buNone/>
            </a:pPr>
            <a:r>
              <a:rPr lang="en-US" sz="2000" dirty="0">
                <a:cs typeface="Courier New" pitchFamily="49" charset="0"/>
              </a:rPr>
              <a:t>Applications may add additional </a:t>
            </a:r>
            <a:r>
              <a:rPr lang="en-US" sz="2000" dirty="0" smtClean="0">
                <a:cs typeface="Courier New" pitchFamily="49" charset="0"/>
              </a:rPr>
              <a:t>resources. On our MRv1 VM, file </a:t>
            </a:r>
            <a:r>
              <a:rPr lang="en-US" sz="1600" dirty="0" smtClean="0">
                <a:latin typeface="Courier New" panose="02070309020205020404" pitchFamily="49" charset="0"/>
                <a:cs typeface="Courier New" panose="02070309020205020404" pitchFamily="49" charset="0"/>
              </a:rPr>
              <a:t>core-site.xm</a:t>
            </a:r>
            <a:r>
              <a:rPr lang="en-US" sz="2000" dirty="0" smtClean="0">
                <a:latin typeface="Courier New" panose="02070309020205020404" pitchFamily="49" charset="0"/>
                <a:cs typeface="Courier New" panose="02070309020205020404" pitchFamily="49" charset="0"/>
              </a:rPr>
              <a:t>l</a:t>
            </a:r>
            <a:r>
              <a:rPr lang="en-US" sz="2000" dirty="0" smtClean="0">
                <a:cs typeface="Courier New" pitchFamily="49" charset="0"/>
              </a:rPr>
              <a:t> resides in the directory </a:t>
            </a:r>
            <a:r>
              <a:rPr lang="en-US" sz="1800" dirty="0" smtClean="0">
                <a:latin typeface="Courier New" panose="02070309020205020404" pitchFamily="49" charset="0"/>
                <a:cs typeface="Courier New" panose="02070309020205020404" pitchFamily="49" charset="0"/>
              </a:rPr>
              <a:t>/</a:t>
            </a:r>
            <a:r>
              <a:rPr lang="en-US" sz="1800" dirty="0" err="1" smtClean="0">
                <a:latin typeface="Courier New" panose="02070309020205020404" pitchFamily="49" charset="0"/>
                <a:cs typeface="Courier New" panose="02070309020205020404" pitchFamily="49" charset="0"/>
              </a:rPr>
              <a:t>etc</a:t>
            </a:r>
            <a:r>
              <a:rPr lang="en-US" sz="1800" dirty="0" smtClean="0">
                <a:latin typeface="Courier New" panose="02070309020205020404" pitchFamily="49" charset="0"/>
                <a:cs typeface="Courier New" panose="02070309020205020404" pitchFamily="49" charset="0"/>
              </a:rPr>
              <a:t>/</a:t>
            </a:r>
            <a:r>
              <a:rPr lang="en-US" sz="1800" dirty="0" err="1" smtClean="0">
                <a:latin typeface="Courier New" panose="02070309020205020404" pitchFamily="49" charset="0"/>
                <a:cs typeface="Courier New" panose="02070309020205020404" pitchFamily="49" charset="0"/>
              </a:rPr>
              <a:t>hadoop</a:t>
            </a:r>
            <a:r>
              <a:rPr lang="en-US" sz="1800" dirty="0" smtClean="0">
                <a:latin typeface="Courier New" panose="02070309020205020404" pitchFamily="49" charset="0"/>
                <a:cs typeface="Courier New" panose="02070309020205020404" pitchFamily="49" charset="0"/>
              </a:rPr>
              <a:t>/conf.pseudo.mr1 </a:t>
            </a:r>
            <a:endParaRPr lang="en-US" sz="1800" dirty="0">
              <a:latin typeface="Courier New" panose="02070309020205020404" pitchFamily="49" charset="0"/>
              <a:cs typeface="Courier New" panose="02070309020205020404"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a:p>
        </p:txBody>
      </p:sp>
    </p:spTree>
    <p:extLst>
      <p:ext uri="{BB962C8B-B14F-4D97-AF65-F5344CB8AC3E}">
        <p14:creationId xmlns:p14="http://schemas.microsoft.com/office/powerpoint/2010/main" val="327753912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err="1">
                <a:latin typeface="Courier New" pitchFamily="49" charset="0"/>
                <a:cs typeface="Courier New" pitchFamily="49" charset="0"/>
              </a:rPr>
              <a:t>org.apache.hadoop.conf.Configuration</a:t>
            </a:r>
            <a:r>
              <a:rPr lang="en-US" sz="3100" dirty="0" smtClean="0">
                <a:latin typeface="Courier New" pitchFamily="49" charset="0"/>
                <a:cs typeface="Courier New" pitchFamily="49" charset="0"/>
              </a:rPr>
              <a:t> </a:t>
            </a:r>
            <a:r>
              <a:rPr lang="en-US" dirty="0" smtClean="0"/>
              <a:t>class </a:t>
            </a:r>
            <a:endParaRPr lang="en-US" dirty="0"/>
          </a:p>
        </p:txBody>
      </p:sp>
      <p:sp>
        <p:nvSpPr>
          <p:cNvPr id="3" name="Content Placeholder 2"/>
          <p:cNvSpPr>
            <a:spLocks noGrp="1"/>
          </p:cNvSpPr>
          <p:nvPr>
            <p:ph idx="1"/>
          </p:nvPr>
        </p:nvSpPr>
        <p:spPr>
          <a:xfrm>
            <a:off x="457200" y="762000"/>
            <a:ext cx="8229600" cy="5638800"/>
          </a:xfrm>
        </p:spPr>
        <p:txBody>
          <a:bodyPr>
            <a:noAutofit/>
          </a:bodyPr>
          <a:lstStyle/>
          <a:p>
            <a:pPr marL="0" indent="0">
              <a:buNone/>
            </a:pPr>
            <a:r>
              <a:rPr lang="en-US" sz="2000" b="1" dirty="0" smtClean="0">
                <a:latin typeface="Courier New" pitchFamily="49" charset="0"/>
                <a:cs typeface="Courier New" pitchFamily="49" charset="0"/>
              </a:rPr>
              <a:t>Final Parameters</a:t>
            </a:r>
          </a:p>
          <a:p>
            <a:r>
              <a:rPr lang="en-US" sz="2000" dirty="0" smtClean="0">
                <a:cs typeface="Courier New" pitchFamily="49" charset="0"/>
              </a:rPr>
              <a:t>On </a:t>
            </a:r>
            <a:r>
              <a:rPr lang="en-US" sz="2000" dirty="0">
                <a:cs typeface="Courier New" pitchFamily="49" charset="0"/>
              </a:rPr>
              <a:t>our MRv1 VM, file </a:t>
            </a:r>
            <a:r>
              <a:rPr lang="en-US" sz="1600" dirty="0">
                <a:latin typeface="Courier New" panose="02070309020205020404" pitchFamily="49" charset="0"/>
                <a:cs typeface="Courier New" panose="02070309020205020404" pitchFamily="49" charset="0"/>
              </a:rPr>
              <a:t>core-site.xm</a:t>
            </a:r>
            <a:r>
              <a:rPr lang="en-US" sz="2000" dirty="0">
                <a:latin typeface="Courier New" panose="02070309020205020404" pitchFamily="49" charset="0"/>
                <a:cs typeface="Courier New" panose="02070309020205020404" pitchFamily="49" charset="0"/>
              </a:rPr>
              <a:t>l</a:t>
            </a:r>
            <a:r>
              <a:rPr lang="en-US" sz="2000" dirty="0">
                <a:cs typeface="Courier New" pitchFamily="49" charset="0"/>
              </a:rPr>
              <a:t> resides in the directory </a:t>
            </a:r>
            <a:r>
              <a:rPr lang="en-US" sz="1800" dirty="0">
                <a:latin typeface="Courier New" panose="02070309020205020404" pitchFamily="49" charset="0"/>
                <a:cs typeface="Courier New" panose="02070309020205020404" pitchFamily="49" charset="0"/>
              </a:rPr>
              <a:t>/</a:t>
            </a:r>
            <a:r>
              <a:rPr lang="en-US" sz="1800" dirty="0" err="1">
                <a:latin typeface="Courier New" panose="02070309020205020404" pitchFamily="49" charset="0"/>
                <a:cs typeface="Courier New" panose="02070309020205020404" pitchFamily="49" charset="0"/>
              </a:rPr>
              <a:t>etc</a:t>
            </a:r>
            <a:r>
              <a:rPr lang="en-US" sz="1800" dirty="0">
                <a:latin typeface="Courier New" panose="02070309020205020404" pitchFamily="49" charset="0"/>
                <a:cs typeface="Courier New" panose="02070309020205020404" pitchFamily="49" charset="0"/>
              </a:rPr>
              <a:t>/</a:t>
            </a:r>
            <a:r>
              <a:rPr lang="en-US" sz="1800" dirty="0" err="1">
                <a:latin typeface="Courier New" panose="02070309020205020404" pitchFamily="49" charset="0"/>
                <a:cs typeface="Courier New" panose="02070309020205020404" pitchFamily="49" charset="0"/>
              </a:rPr>
              <a:t>hadoop</a:t>
            </a:r>
            <a:r>
              <a:rPr lang="en-US" sz="1800" dirty="0">
                <a:latin typeface="Courier New" panose="02070309020205020404" pitchFamily="49" charset="0"/>
                <a:cs typeface="Courier New" panose="02070309020205020404" pitchFamily="49" charset="0"/>
              </a:rPr>
              <a:t>/conf.pseudo.mr1</a:t>
            </a:r>
            <a:endParaRPr lang="en-US" sz="2000" b="1" dirty="0">
              <a:latin typeface="Courier New" pitchFamily="49" charset="0"/>
              <a:cs typeface="Courier New" pitchFamily="49" charset="0"/>
            </a:endParaRPr>
          </a:p>
          <a:p>
            <a:r>
              <a:rPr lang="en-US" sz="2000" dirty="0">
                <a:cs typeface="Courier New" pitchFamily="49" charset="0"/>
              </a:rPr>
              <a:t>Configuration parameters may be declared </a:t>
            </a:r>
            <a:r>
              <a:rPr lang="en-US" sz="2000" i="1" dirty="0">
                <a:cs typeface="Courier New" pitchFamily="49" charset="0"/>
              </a:rPr>
              <a:t>final</a:t>
            </a:r>
            <a:r>
              <a:rPr lang="en-US" sz="2000" dirty="0">
                <a:cs typeface="Courier New" pitchFamily="49" charset="0"/>
              </a:rPr>
              <a:t>. Once a resource declares a value final, no subsequently-loaded resource can alter that value. </a:t>
            </a:r>
            <a:endParaRPr lang="en-US" sz="2000" dirty="0" smtClean="0">
              <a:cs typeface="Courier New" pitchFamily="49" charset="0"/>
            </a:endParaRPr>
          </a:p>
          <a:p>
            <a:r>
              <a:rPr lang="en-US" sz="2000" dirty="0" smtClean="0">
                <a:cs typeface="Courier New" pitchFamily="49" charset="0"/>
              </a:rPr>
              <a:t>For </a:t>
            </a:r>
            <a:r>
              <a:rPr lang="en-US" sz="2000" dirty="0">
                <a:cs typeface="Courier New" pitchFamily="49" charset="0"/>
              </a:rPr>
              <a:t>example, one might define a final parameter with: </a:t>
            </a:r>
          </a:p>
          <a:p>
            <a:pPr marL="0" indent="0">
              <a:buNone/>
            </a:pPr>
            <a:r>
              <a:rPr lang="en-US" sz="1600" dirty="0">
                <a:latin typeface="Courier New" pitchFamily="49" charset="0"/>
                <a:cs typeface="Courier New" pitchFamily="49" charset="0"/>
              </a:rPr>
              <a:t>  &lt;property&gt;</a:t>
            </a:r>
          </a:p>
          <a:p>
            <a:pPr marL="0" indent="0">
              <a:buNone/>
            </a:pPr>
            <a:r>
              <a:rPr lang="en-US" sz="1600" dirty="0">
                <a:latin typeface="Courier New" pitchFamily="49" charset="0"/>
                <a:cs typeface="Courier New" pitchFamily="49" charset="0"/>
              </a:rPr>
              <a:t>    &lt;name&gt;</a:t>
            </a:r>
            <a:r>
              <a:rPr lang="en-US" sz="1600" dirty="0" err="1">
                <a:latin typeface="Courier New" pitchFamily="49" charset="0"/>
                <a:cs typeface="Courier New" pitchFamily="49" charset="0"/>
              </a:rPr>
              <a:t>dfs.hosts.include</a:t>
            </a:r>
            <a:r>
              <a:rPr lang="en-US" sz="1600" dirty="0">
                <a:latin typeface="Courier New" pitchFamily="49" charset="0"/>
                <a:cs typeface="Courier New" pitchFamily="49" charset="0"/>
              </a:rPr>
              <a:t>&lt;/name&gt;</a:t>
            </a:r>
          </a:p>
          <a:p>
            <a:pPr marL="0" indent="0">
              <a:buNone/>
            </a:pPr>
            <a:r>
              <a:rPr lang="en-US" sz="1600" dirty="0">
                <a:latin typeface="Courier New" pitchFamily="49" charset="0"/>
                <a:cs typeface="Courier New" pitchFamily="49" charset="0"/>
              </a:rPr>
              <a:t>    &lt;value&gt;/</a:t>
            </a:r>
            <a:r>
              <a:rPr lang="en-US" sz="1600" dirty="0" err="1">
                <a:latin typeface="Courier New" pitchFamily="49" charset="0"/>
                <a:cs typeface="Courier New" pitchFamily="49" charset="0"/>
              </a:rPr>
              <a:t>etc</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hadoop</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conf</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hosts.include</a:t>
            </a:r>
            <a:r>
              <a:rPr lang="en-US" sz="1600" dirty="0">
                <a:latin typeface="Courier New" pitchFamily="49" charset="0"/>
                <a:cs typeface="Courier New" pitchFamily="49" charset="0"/>
              </a:rPr>
              <a:t>&lt;/value&gt;</a:t>
            </a:r>
          </a:p>
          <a:p>
            <a:pPr marL="0" indent="0">
              <a:buNone/>
            </a:pPr>
            <a:r>
              <a:rPr lang="en-US" sz="1600" dirty="0">
                <a:latin typeface="Courier New" pitchFamily="49" charset="0"/>
                <a:cs typeface="Courier New" pitchFamily="49" charset="0"/>
              </a:rPr>
              <a:t>    </a:t>
            </a:r>
            <a:r>
              <a:rPr lang="en-US" sz="1600" b="1" dirty="0">
                <a:latin typeface="Courier New" pitchFamily="49" charset="0"/>
                <a:cs typeface="Courier New" pitchFamily="49" charset="0"/>
              </a:rPr>
              <a:t>&lt;final&gt;true&lt;/final&gt;</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&lt;/property</a:t>
            </a:r>
            <a:r>
              <a:rPr lang="en-US" sz="1600" dirty="0" smtClean="0">
                <a:latin typeface="Courier New" pitchFamily="49" charset="0"/>
                <a:cs typeface="Courier New" pitchFamily="49" charset="0"/>
              </a:rPr>
              <a:t>&gt;</a:t>
            </a:r>
            <a:endParaRPr lang="en-US" sz="16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spTree>
    <p:extLst>
      <p:ext uri="{BB962C8B-B14F-4D97-AF65-F5344CB8AC3E}">
        <p14:creationId xmlns:p14="http://schemas.microsoft.com/office/powerpoint/2010/main" val="66795469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err="1">
                <a:latin typeface="Courier New" pitchFamily="49" charset="0"/>
                <a:cs typeface="Courier New" pitchFamily="49" charset="0"/>
              </a:rPr>
              <a:t>org.apache.hadoop.conf.Configuration</a:t>
            </a:r>
            <a:r>
              <a:rPr lang="en-US" sz="3100" dirty="0" smtClean="0">
                <a:latin typeface="Courier New" pitchFamily="49" charset="0"/>
                <a:cs typeface="Courier New" pitchFamily="49" charset="0"/>
              </a:rPr>
              <a:t> </a:t>
            </a:r>
            <a:r>
              <a:rPr lang="en-US" dirty="0" smtClean="0"/>
              <a:t>class </a:t>
            </a:r>
            <a:endParaRPr lang="en-US" dirty="0"/>
          </a:p>
        </p:txBody>
      </p:sp>
      <p:sp>
        <p:nvSpPr>
          <p:cNvPr id="3" name="Content Placeholder 2"/>
          <p:cNvSpPr>
            <a:spLocks noGrp="1"/>
          </p:cNvSpPr>
          <p:nvPr>
            <p:ph idx="1"/>
          </p:nvPr>
        </p:nvSpPr>
        <p:spPr>
          <a:xfrm>
            <a:off x="457200" y="762000"/>
            <a:ext cx="8229600" cy="5943600"/>
          </a:xfrm>
        </p:spPr>
        <p:txBody>
          <a:bodyPr>
            <a:noAutofit/>
          </a:bodyPr>
          <a:lstStyle/>
          <a:p>
            <a:pPr marL="0" indent="0">
              <a:buNone/>
            </a:pPr>
            <a:r>
              <a:rPr lang="en-US" sz="2000" b="1" dirty="0" smtClean="0">
                <a:latin typeface="Courier New" panose="02070309020205020404" pitchFamily="49" charset="0"/>
                <a:cs typeface="Courier New" panose="02070309020205020404" pitchFamily="49" charset="0"/>
              </a:rPr>
              <a:t>Variable Expansion</a:t>
            </a:r>
          </a:p>
          <a:p>
            <a:r>
              <a:rPr lang="en-US" sz="2000" dirty="0" smtClean="0">
                <a:cs typeface="Courier New" pitchFamily="49" charset="0"/>
              </a:rPr>
              <a:t>Value </a:t>
            </a:r>
            <a:r>
              <a:rPr lang="en-US" sz="2000" dirty="0">
                <a:cs typeface="Courier New" pitchFamily="49" charset="0"/>
              </a:rPr>
              <a:t>strings are first processed for </a:t>
            </a:r>
            <a:r>
              <a:rPr lang="en-US" sz="2000" i="1" dirty="0">
                <a:cs typeface="Courier New" pitchFamily="49" charset="0"/>
              </a:rPr>
              <a:t>variable expansion</a:t>
            </a:r>
            <a:r>
              <a:rPr lang="en-US" sz="2000" dirty="0">
                <a:cs typeface="Courier New" pitchFamily="49" charset="0"/>
              </a:rPr>
              <a:t>. </a:t>
            </a:r>
            <a:endParaRPr lang="en-US" sz="2000" dirty="0" smtClean="0">
              <a:cs typeface="Courier New" pitchFamily="49" charset="0"/>
            </a:endParaRPr>
          </a:p>
          <a:p>
            <a:r>
              <a:rPr lang="en-US" sz="2000" dirty="0" smtClean="0">
                <a:cs typeface="Courier New" pitchFamily="49" charset="0"/>
              </a:rPr>
              <a:t>The </a:t>
            </a:r>
            <a:r>
              <a:rPr lang="en-US" sz="2000" dirty="0">
                <a:cs typeface="Courier New" pitchFamily="49" charset="0"/>
              </a:rPr>
              <a:t>available properties are: </a:t>
            </a:r>
          </a:p>
          <a:p>
            <a:pPr lvl="1"/>
            <a:r>
              <a:rPr lang="en-US" sz="1800" dirty="0">
                <a:cs typeface="Courier New" pitchFamily="49" charset="0"/>
              </a:rPr>
              <a:t>o</a:t>
            </a:r>
            <a:r>
              <a:rPr lang="en-US" sz="1800" dirty="0" smtClean="0">
                <a:cs typeface="Courier New" pitchFamily="49" charset="0"/>
              </a:rPr>
              <a:t>ther </a:t>
            </a:r>
            <a:r>
              <a:rPr lang="en-US" sz="1800" dirty="0">
                <a:cs typeface="Courier New" pitchFamily="49" charset="0"/>
              </a:rPr>
              <a:t>properties defined in this c</a:t>
            </a:r>
            <a:r>
              <a:rPr lang="en-US" sz="1800" dirty="0" smtClean="0">
                <a:cs typeface="Courier New" pitchFamily="49" charset="0"/>
              </a:rPr>
              <a:t>onfiguration file; </a:t>
            </a:r>
            <a:r>
              <a:rPr lang="en-US" sz="1800" dirty="0">
                <a:cs typeface="Courier New" pitchFamily="49" charset="0"/>
              </a:rPr>
              <a:t>and</a:t>
            </a:r>
            <a:r>
              <a:rPr lang="en-US" sz="1800" dirty="0" smtClean="0">
                <a:cs typeface="Courier New" pitchFamily="49" charset="0"/>
              </a:rPr>
              <a:t>,</a:t>
            </a:r>
          </a:p>
          <a:p>
            <a:pPr lvl="1"/>
            <a:r>
              <a:rPr lang="en-US" sz="1800" dirty="0" smtClean="0">
                <a:cs typeface="Courier New" pitchFamily="49" charset="0"/>
              </a:rPr>
              <a:t>if </a:t>
            </a:r>
            <a:r>
              <a:rPr lang="en-US" sz="1800" dirty="0">
                <a:cs typeface="Courier New" pitchFamily="49" charset="0"/>
              </a:rPr>
              <a:t>a name is undefined </a:t>
            </a:r>
            <a:r>
              <a:rPr lang="en-US" sz="1800" dirty="0" smtClean="0">
                <a:cs typeface="Courier New" pitchFamily="49" charset="0"/>
              </a:rPr>
              <a:t>there</a:t>
            </a:r>
            <a:r>
              <a:rPr lang="en-US" sz="1800" dirty="0">
                <a:cs typeface="Courier New" pitchFamily="49" charset="0"/>
              </a:rPr>
              <a:t>, </a:t>
            </a:r>
            <a:r>
              <a:rPr lang="en-US" sz="1800" dirty="0" smtClean="0">
                <a:cs typeface="Courier New" pitchFamily="49" charset="0"/>
              </a:rPr>
              <a:t>properties </a:t>
            </a:r>
            <a:r>
              <a:rPr lang="en-US" sz="1800" dirty="0">
                <a:cs typeface="Courier New" pitchFamily="49" charset="0"/>
              </a:rPr>
              <a:t>in </a:t>
            </a:r>
            <a:r>
              <a:rPr lang="en-US" sz="1600" u="sng" dirty="0" err="1">
                <a:latin typeface="Courier New" panose="02070309020205020404" pitchFamily="49" charset="0"/>
                <a:cs typeface="Courier New" panose="02070309020205020404" pitchFamily="49" charset="0"/>
                <a:hlinkClick r:id="rId2"/>
              </a:rPr>
              <a:t>System.getProperties</a:t>
            </a:r>
            <a:r>
              <a:rPr lang="en-US" sz="1600" u="sng" dirty="0" smtClean="0">
                <a:latin typeface="Courier New" panose="02070309020205020404" pitchFamily="49" charset="0"/>
                <a:cs typeface="Courier New" panose="02070309020205020404" pitchFamily="49" charset="0"/>
                <a:hlinkClick r:id="rId2"/>
              </a:rPr>
              <a:t>()</a:t>
            </a:r>
            <a:r>
              <a:rPr lang="en-US" sz="1600" dirty="0" smtClean="0">
                <a:latin typeface="Courier New" panose="02070309020205020404" pitchFamily="49" charset="0"/>
                <a:cs typeface="Courier New" panose="02070309020205020404" pitchFamily="49" charset="0"/>
                <a:hlinkClick r:id="rId2"/>
              </a:rPr>
              <a:t> </a:t>
            </a:r>
            <a:endParaRPr lang="en-US" sz="1600" dirty="0">
              <a:latin typeface="Courier New" panose="02070309020205020404" pitchFamily="49" charset="0"/>
              <a:cs typeface="Courier New" panose="02070309020205020404" pitchFamily="49" charset="0"/>
              <a:hlinkClick r:id="rId2"/>
            </a:endParaRPr>
          </a:p>
          <a:p>
            <a:r>
              <a:rPr lang="en-US" sz="2000" dirty="0">
                <a:cs typeface="Courier New" pitchFamily="49" charset="0"/>
              </a:rPr>
              <a:t>For example, if a configuration resource contains the following property definitions</a:t>
            </a:r>
            <a:r>
              <a:rPr lang="en-US" sz="20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  &lt;property&gt;</a:t>
            </a:r>
          </a:p>
          <a:p>
            <a:pPr marL="0" indent="0">
              <a:buNone/>
            </a:pPr>
            <a:r>
              <a:rPr lang="en-US" sz="1400" dirty="0">
                <a:latin typeface="Courier New" pitchFamily="49" charset="0"/>
                <a:cs typeface="Courier New" pitchFamily="49" charset="0"/>
              </a:rPr>
              <a:t>    &lt;name&gt;</a:t>
            </a:r>
            <a:r>
              <a:rPr lang="en-US" sz="1400" dirty="0" err="1">
                <a:latin typeface="Courier New" pitchFamily="49" charset="0"/>
                <a:cs typeface="Courier New" pitchFamily="49" charset="0"/>
              </a:rPr>
              <a:t>basedir</a:t>
            </a:r>
            <a:r>
              <a:rPr lang="en-US" sz="1400" dirty="0">
                <a:latin typeface="Courier New" pitchFamily="49" charset="0"/>
                <a:cs typeface="Courier New" pitchFamily="49" charset="0"/>
              </a:rPr>
              <a:t>&lt;/name&gt;</a:t>
            </a:r>
          </a:p>
          <a:p>
            <a:pPr marL="0" indent="0">
              <a:buNone/>
            </a:pPr>
            <a:r>
              <a:rPr lang="en-US" sz="1400" dirty="0">
                <a:latin typeface="Courier New" pitchFamily="49" charset="0"/>
                <a:cs typeface="Courier New" pitchFamily="49" charset="0"/>
              </a:rPr>
              <a:t>    &lt;value&gt;/user/${</a:t>
            </a:r>
            <a:r>
              <a:rPr lang="en-US" sz="1400" i="1" dirty="0">
                <a:latin typeface="Courier New" pitchFamily="49" charset="0"/>
                <a:cs typeface="Courier New" pitchFamily="49" charset="0"/>
              </a:rPr>
              <a:t>user.name</a:t>
            </a:r>
            <a:r>
              <a:rPr lang="en-US" sz="1400" dirty="0">
                <a:latin typeface="Courier New" pitchFamily="49" charset="0"/>
                <a:cs typeface="Courier New" pitchFamily="49" charset="0"/>
              </a:rPr>
              <a:t>}&lt;/value&gt;</a:t>
            </a:r>
          </a:p>
          <a:p>
            <a:pPr marL="0" indent="0">
              <a:buNone/>
            </a:pPr>
            <a:r>
              <a:rPr lang="en-US" sz="1400" dirty="0">
                <a:latin typeface="Courier New" pitchFamily="49" charset="0"/>
                <a:cs typeface="Courier New" pitchFamily="49" charset="0"/>
              </a:rPr>
              <a:t>  &lt;/property</a:t>
            </a:r>
            <a:r>
              <a:rPr lang="en-US" sz="1400" dirty="0" smtClean="0">
                <a:latin typeface="Courier New" pitchFamily="49" charset="0"/>
                <a:cs typeface="Courier New" pitchFamily="49" charset="0"/>
              </a:rPr>
              <a:t>&gt;</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&lt;property&gt;</a:t>
            </a:r>
          </a:p>
          <a:p>
            <a:pPr marL="0" indent="0">
              <a:buNone/>
            </a:pPr>
            <a:r>
              <a:rPr lang="en-US" sz="1400" dirty="0">
                <a:latin typeface="Courier New" pitchFamily="49" charset="0"/>
                <a:cs typeface="Courier New" pitchFamily="49" charset="0"/>
              </a:rPr>
              <a:t>    &lt;name&gt;</a:t>
            </a:r>
            <a:r>
              <a:rPr lang="en-US" sz="1400" dirty="0" err="1">
                <a:latin typeface="Courier New" pitchFamily="49" charset="0"/>
                <a:cs typeface="Courier New" pitchFamily="49" charset="0"/>
              </a:rPr>
              <a:t>tempdir</a:t>
            </a:r>
            <a:r>
              <a:rPr lang="en-US" sz="1400" dirty="0">
                <a:latin typeface="Courier New" pitchFamily="49" charset="0"/>
                <a:cs typeface="Courier New" pitchFamily="49" charset="0"/>
              </a:rPr>
              <a:t>&lt;/name&gt;</a:t>
            </a:r>
          </a:p>
          <a:p>
            <a:pPr marL="0" indent="0">
              <a:buNone/>
            </a:pPr>
            <a:r>
              <a:rPr lang="en-US" sz="1400" dirty="0">
                <a:latin typeface="Courier New" pitchFamily="49" charset="0"/>
                <a:cs typeface="Courier New" pitchFamily="49" charset="0"/>
              </a:rPr>
              <a:t>    &lt;value&gt;${</a:t>
            </a:r>
            <a:r>
              <a:rPr lang="en-US" sz="1400" i="1" dirty="0" err="1">
                <a:latin typeface="Courier New" pitchFamily="49" charset="0"/>
                <a:cs typeface="Courier New" pitchFamily="49" charset="0"/>
              </a:rPr>
              <a:t>basedir</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tmp</a:t>
            </a:r>
            <a:r>
              <a:rPr lang="en-US" sz="1400" dirty="0">
                <a:latin typeface="Courier New" pitchFamily="49" charset="0"/>
                <a:cs typeface="Courier New" pitchFamily="49" charset="0"/>
              </a:rPr>
              <a:t>&lt;/value&gt;</a:t>
            </a:r>
          </a:p>
          <a:p>
            <a:pPr marL="0" indent="0">
              <a:buNone/>
            </a:pPr>
            <a:r>
              <a:rPr lang="en-US" sz="1400" dirty="0">
                <a:latin typeface="Courier New" pitchFamily="49" charset="0"/>
                <a:cs typeface="Courier New" pitchFamily="49" charset="0"/>
              </a:rPr>
              <a:t>  &lt;/property&gt;</a:t>
            </a:r>
          </a:p>
          <a:p>
            <a:r>
              <a:rPr lang="en-US" sz="2000" dirty="0">
                <a:cs typeface="Courier New" pitchFamily="49" charset="0"/>
              </a:rPr>
              <a:t>When </a:t>
            </a:r>
            <a:r>
              <a:rPr lang="en-US" sz="1800" dirty="0" err="1">
                <a:latin typeface="Courier New" panose="02070309020205020404" pitchFamily="49" charset="0"/>
                <a:cs typeface="Courier New" panose="02070309020205020404" pitchFamily="49" charset="0"/>
              </a:rPr>
              <a:t>conf.get</a:t>
            </a:r>
            <a:r>
              <a:rPr lang="en-US" sz="1800" dirty="0">
                <a:latin typeface="Courier New" panose="02070309020205020404" pitchFamily="49" charset="0"/>
                <a:cs typeface="Courier New" panose="02070309020205020404" pitchFamily="49" charset="0"/>
              </a:rPr>
              <a:t>("</a:t>
            </a:r>
            <a:r>
              <a:rPr lang="en-US" sz="1800" dirty="0" err="1">
                <a:latin typeface="Courier New" panose="02070309020205020404" pitchFamily="49" charset="0"/>
                <a:cs typeface="Courier New" panose="02070309020205020404" pitchFamily="49" charset="0"/>
              </a:rPr>
              <a:t>tempdir</a:t>
            </a:r>
            <a:r>
              <a:rPr lang="en-US" sz="1800" dirty="0">
                <a:latin typeface="Courier New" panose="02070309020205020404" pitchFamily="49" charset="0"/>
                <a:cs typeface="Courier New" panose="02070309020205020404" pitchFamily="49" charset="0"/>
              </a:rPr>
              <a:t>") </a:t>
            </a:r>
            <a:r>
              <a:rPr lang="en-US" sz="2000" dirty="0">
                <a:cs typeface="Courier New" pitchFamily="49" charset="0"/>
              </a:rPr>
              <a:t>is called, then </a:t>
            </a:r>
            <a:r>
              <a:rPr lang="en-US" sz="1800" dirty="0">
                <a:latin typeface="Courier New" panose="02070309020205020404" pitchFamily="49" charset="0"/>
                <a:cs typeface="Courier New" panose="02070309020205020404" pitchFamily="49" charset="0"/>
              </a:rPr>
              <a:t>${</a:t>
            </a:r>
            <a:r>
              <a:rPr lang="en-US" sz="1800" i="1" dirty="0" err="1">
                <a:latin typeface="Courier New" panose="02070309020205020404" pitchFamily="49" charset="0"/>
                <a:cs typeface="Courier New" panose="02070309020205020404" pitchFamily="49" charset="0"/>
              </a:rPr>
              <a:t>basedir</a:t>
            </a:r>
            <a:r>
              <a:rPr lang="en-US" sz="1800" dirty="0">
                <a:latin typeface="Courier New" panose="02070309020205020404" pitchFamily="49" charset="0"/>
                <a:cs typeface="Courier New" panose="02070309020205020404" pitchFamily="49" charset="0"/>
              </a:rPr>
              <a:t>} </a:t>
            </a:r>
            <a:r>
              <a:rPr lang="en-US" sz="2000" dirty="0">
                <a:cs typeface="Courier New" pitchFamily="49" charset="0"/>
              </a:rPr>
              <a:t>will be resolved to another property in this </a:t>
            </a:r>
            <a:r>
              <a:rPr lang="en-US" sz="2000" dirty="0" smtClean="0">
                <a:cs typeface="Courier New" pitchFamily="49" charset="0"/>
              </a:rPr>
              <a:t>configuration</a:t>
            </a:r>
            <a:r>
              <a:rPr lang="en-US" sz="2000" dirty="0">
                <a:cs typeface="Courier New" pitchFamily="49" charset="0"/>
              </a:rPr>
              <a:t>, while </a:t>
            </a:r>
            <a:r>
              <a:rPr lang="en-US" sz="1800" dirty="0">
                <a:latin typeface="Courier New" panose="02070309020205020404" pitchFamily="49" charset="0"/>
                <a:cs typeface="Courier New" panose="02070309020205020404" pitchFamily="49" charset="0"/>
              </a:rPr>
              <a:t>${</a:t>
            </a:r>
            <a:r>
              <a:rPr lang="en-US" sz="1800" i="1" dirty="0">
                <a:latin typeface="Courier New" panose="02070309020205020404" pitchFamily="49" charset="0"/>
                <a:cs typeface="Courier New" panose="02070309020205020404" pitchFamily="49" charset="0"/>
              </a:rPr>
              <a:t>user.name</a:t>
            </a:r>
            <a:r>
              <a:rPr lang="en-US" sz="1800" dirty="0">
                <a:latin typeface="Courier New" panose="02070309020205020404" pitchFamily="49" charset="0"/>
                <a:cs typeface="Courier New" panose="02070309020205020404" pitchFamily="49" charset="0"/>
              </a:rPr>
              <a:t>} </a:t>
            </a:r>
            <a:r>
              <a:rPr lang="en-US" sz="2000" dirty="0">
                <a:cs typeface="Courier New" pitchFamily="49" charset="0"/>
              </a:rPr>
              <a:t>would </a:t>
            </a:r>
            <a:r>
              <a:rPr lang="en-US" sz="2000" dirty="0" smtClean="0">
                <a:cs typeface="Courier New" pitchFamily="49" charset="0"/>
              </a:rPr>
              <a:t> </a:t>
            </a:r>
            <a:r>
              <a:rPr lang="en-US" sz="2000" dirty="0">
                <a:cs typeface="Courier New" pitchFamily="49" charset="0"/>
              </a:rPr>
              <a:t>ordinarily be resolved to the value of the System property with that name. </a:t>
            </a:r>
          </a:p>
          <a:p>
            <a:endParaRPr lang="en-US" sz="1200"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a:p>
        </p:txBody>
      </p:sp>
    </p:spTree>
    <p:extLst>
      <p:ext uri="{BB962C8B-B14F-4D97-AF65-F5344CB8AC3E}">
        <p14:creationId xmlns:p14="http://schemas.microsoft.com/office/powerpoint/2010/main" val="165952338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err="1" smtClean="0">
                <a:latin typeface="Courier New" panose="02070309020205020404" pitchFamily="49" charset="0"/>
                <a:cs typeface="Courier New" panose="02070309020205020404" pitchFamily="49" charset="0"/>
              </a:rPr>
              <a:t>GenericOptionsParser</a:t>
            </a:r>
            <a:r>
              <a:rPr lang="en-US" sz="2800" dirty="0" smtClean="0">
                <a:latin typeface="Courier New" panose="02070309020205020404" pitchFamily="49" charset="0"/>
                <a:cs typeface="Courier New" panose="02070309020205020404" pitchFamily="49" charset="0"/>
              </a:rPr>
              <a:t>, Tool </a:t>
            </a:r>
            <a:r>
              <a:rPr lang="en-US" sz="2800" dirty="0" smtClean="0">
                <a:latin typeface="+mn-lt"/>
                <a:cs typeface="Courier New" panose="02070309020205020404" pitchFamily="49" charset="0"/>
              </a:rPr>
              <a:t>and</a:t>
            </a:r>
            <a:r>
              <a:rPr lang="en-US" sz="2800" dirty="0" smtClean="0">
                <a:latin typeface="Courier New" panose="02070309020205020404" pitchFamily="49" charset="0"/>
                <a:cs typeface="Courier New" panose="02070309020205020404" pitchFamily="49" charset="0"/>
              </a:rPr>
              <a:t> </a:t>
            </a:r>
            <a:r>
              <a:rPr lang="en-US" sz="2800" dirty="0" err="1" smtClean="0">
                <a:latin typeface="Courier New" panose="02070309020205020404" pitchFamily="49" charset="0"/>
                <a:cs typeface="Courier New" panose="02070309020205020404" pitchFamily="49" charset="0"/>
              </a:rPr>
              <a:t>ToolRunner</a:t>
            </a:r>
            <a:endParaRPr lang="en-US" sz="2800" dirty="0">
              <a:latin typeface="Courier New" pitchFamily="49" charset="0"/>
              <a:cs typeface="Courier New" pitchFamily="49" charset="0"/>
            </a:endParaRPr>
          </a:p>
        </p:txBody>
      </p:sp>
      <p:sp>
        <p:nvSpPr>
          <p:cNvPr id="3" name="Content Placeholder 2"/>
          <p:cNvSpPr>
            <a:spLocks noGrp="1"/>
          </p:cNvSpPr>
          <p:nvPr>
            <p:ph idx="1"/>
          </p:nvPr>
        </p:nvSpPr>
        <p:spPr/>
        <p:txBody>
          <a:bodyPr>
            <a:normAutofit/>
          </a:bodyPr>
          <a:lstStyle/>
          <a:p>
            <a:r>
              <a:rPr lang="en-US" dirty="0"/>
              <a:t>Hadoop comes with a few helper classes for making it easier to run jobs from </a:t>
            </a:r>
            <a:r>
              <a:rPr lang="en-US" dirty="0" smtClean="0"/>
              <a:t>the command </a:t>
            </a:r>
            <a:r>
              <a:rPr lang="en-US" dirty="0"/>
              <a:t>line. </a:t>
            </a:r>
            <a:endParaRPr lang="en-US" dirty="0" smtClean="0"/>
          </a:p>
          <a:p>
            <a:r>
              <a:rPr lang="en-US" sz="2000" dirty="0" err="1" smtClean="0">
                <a:latin typeface="Courier New" pitchFamily="49" charset="0"/>
                <a:cs typeface="Courier New" pitchFamily="49" charset="0"/>
              </a:rPr>
              <a:t>GenericOptionsParser</a:t>
            </a:r>
            <a:r>
              <a:rPr lang="en-US" dirty="0" smtClean="0"/>
              <a:t> </a:t>
            </a:r>
            <a:r>
              <a:rPr lang="en-US" dirty="0"/>
              <a:t>is a class that interprets common </a:t>
            </a:r>
            <a:r>
              <a:rPr lang="en-US" dirty="0" smtClean="0"/>
              <a:t>Hadoop command-line </a:t>
            </a:r>
            <a:r>
              <a:rPr lang="en-US" dirty="0"/>
              <a:t>options and sets them on a </a:t>
            </a:r>
            <a:r>
              <a:rPr lang="en-US" sz="2000" dirty="0">
                <a:latin typeface="Courier New" pitchFamily="49" charset="0"/>
                <a:cs typeface="Courier New" pitchFamily="49" charset="0"/>
              </a:rPr>
              <a:t>Configuration </a:t>
            </a:r>
            <a:r>
              <a:rPr lang="en-US" dirty="0"/>
              <a:t>object for your application </a:t>
            </a:r>
            <a:r>
              <a:rPr lang="en-US" dirty="0" smtClean="0"/>
              <a:t>to use </a:t>
            </a:r>
            <a:r>
              <a:rPr lang="en-US" dirty="0"/>
              <a:t>as desired. </a:t>
            </a:r>
            <a:endParaRPr lang="en-US" dirty="0" smtClean="0"/>
          </a:p>
          <a:p>
            <a:r>
              <a:rPr lang="en-US" dirty="0" smtClean="0"/>
              <a:t>You </a:t>
            </a:r>
            <a:r>
              <a:rPr lang="en-US" dirty="0"/>
              <a:t>don’t usually use </a:t>
            </a:r>
            <a:r>
              <a:rPr lang="en-US" sz="2000" dirty="0" err="1">
                <a:latin typeface="Courier New" panose="02070309020205020404" pitchFamily="49" charset="0"/>
                <a:cs typeface="Courier New" panose="02070309020205020404" pitchFamily="49" charset="0"/>
              </a:rPr>
              <a:t>GenericOptionsParser</a:t>
            </a:r>
            <a:r>
              <a:rPr lang="en-US" dirty="0"/>
              <a:t> </a:t>
            </a:r>
            <a:r>
              <a:rPr lang="en-US" dirty="0" smtClean="0"/>
              <a:t>directly. It is more convenient </a:t>
            </a:r>
            <a:r>
              <a:rPr lang="en-US" dirty="0"/>
              <a:t>to implement the</a:t>
            </a:r>
            <a:r>
              <a:rPr lang="en-US" sz="2000" dirty="0">
                <a:latin typeface="Courier New" pitchFamily="49" charset="0"/>
                <a:cs typeface="Courier New" pitchFamily="49" charset="0"/>
              </a:rPr>
              <a:t> Tool </a:t>
            </a:r>
            <a:r>
              <a:rPr lang="en-US" dirty="0"/>
              <a:t>interface and run your application with </a:t>
            </a:r>
            <a:r>
              <a:rPr lang="en-US" dirty="0" smtClean="0"/>
              <a:t>the </a:t>
            </a:r>
            <a:r>
              <a:rPr lang="en-US" sz="1800" dirty="0" err="1" smtClean="0">
                <a:latin typeface="Courier New" panose="02070309020205020404" pitchFamily="49" charset="0"/>
                <a:cs typeface="Courier New" panose="02070309020205020404" pitchFamily="49" charset="0"/>
              </a:rPr>
              <a:t>ToolRunner</a:t>
            </a:r>
            <a:r>
              <a:rPr lang="en-US" dirty="0"/>
              <a:t>, which uses </a:t>
            </a:r>
            <a:r>
              <a:rPr lang="en-US" sz="2000" dirty="0" err="1">
                <a:latin typeface="Courier New" pitchFamily="49" charset="0"/>
                <a:cs typeface="Courier New" pitchFamily="49" charset="0"/>
              </a:rPr>
              <a:t>GenericOptionsParser</a:t>
            </a:r>
            <a:r>
              <a:rPr lang="en-US" dirty="0"/>
              <a:t> internally:</a:t>
            </a:r>
          </a:p>
          <a:p>
            <a:pPr marL="0" indent="0">
              <a:buNone/>
            </a:pPr>
            <a:r>
              <a:rPr lang="en-US" dirty="0"/>
              <a:t> </a:t>
            </a:r>
            <a:r>
              <a:rPr lang="en-US" sz="1800" dirty="0">
                <a:latin typeface="Courier New" pitchFamily="49" charset="0"/>
                <a:cs typeface="Courier New" pitchFamily="49" charset="0"/>
              </a:rPr>
              <a:t>public static void main(String[] </a:t>
            </a:r>
            <a:r>
              <a:rPr lang="en-US" sz="1800" dirty="0" err="1">
                <a:latin typeface="Courier New" pitchFamily="49" charset="0"/>
                <a:cs typeface="Courier New" pitchFamily="49" charset="0"/>
              </a:rPr>
              <a:t>args</a:t>
            </a:r>
            <a:r>
              <a:rPr lang="en-US" sz="1800" dirty="0">
                <a:latin typeface="Courier New" pitchFamily="49" charset="0"/>
                <a:cs typeface="Courier New" pitchFamily="49" charset="0"/>
              </a:rPr>
              <a:t>) throws Exception { </a:t>
            </a:r>
          </a:p>
          <a:p>
            <a:pPr marL="0" indent="0">
              <a:buNone/>
            </a:pPr>
            <a:r>
              <a:rPr lang="en-US" sz="1800" dirty="0">
                <a:latin typeface="Courier New" pitchFamily="49" charset="0"/>
                <a:cs typeface="Courier New" pitchFamily="49" charset="0"/>
              </a:rPr>
              <a:t>    </a:t>
            </a:r>
            <a:r>
              <a:rPr lang="en-US" sz="1800" dirty="0" err="1" smtClean="0">
                <a:latin typeface="Courier New" pitchFamily="49" charset="0"/>
                <a:cs typeface="Courier New" pitchFamily="49" charset="0"/>
              </a:rPr>
              <a:t>int</a:t>
            </a:r>
            <a:r>
              <a:rPr lang="en-US" sz="1800" dirty="0" smtClean="0">
                <a:latin typeface="Courier New" pitchFamily="49" charset="0"/>
                <a:cs typeface="Courier New" pitchFamily="49" charset="0"/>
              </a:rPr>
              <a:t> </a:t>
            </a:r>
            <a:r>
              <a:rPr lang="en-US" sz="1800" dirty="0">
                <a:latin typeface="Courier New" pitchFamily="49" charset="0"/>
                <a:cs typeface="Courier New" pitchFamily="49" charset="0"/>
              </a:rPr>
              <a:t>res = </a:t>
            </a:r>
            <a:r>
              <a:rPr lang="en-US" sz="1800" dirty="0" err="1">
                <a:latin typeface="Courier New" pitchFamily="49" charset="0"/>
                <a:cs typeface="Courier New" pitchFamily="49" charset="0"/>
              </a:rPr>
              <a:t>ToolRunner.run</a:t>
            </a:r>
            <a:r>
              <a:rPr lang="en-US" sz="1800" dirty="0" smtClean="0">
                <a:latin typeface="Courier New" pitchFamily="49" charset="0"/>
                <a:cs typeface="Courier New" pitchFamily="49" charset="0"/>
              </a:rPr>
              <a:t>(</a:t>
            </a:r>
          </a:p>
          <a:p>
            <a:pPr marL="0" indent="0">
              <a:buNone/>
            </a:pPr>
            <a:r>
              <a:rPr lang="en-US" sz="1800" dirty="0">
                <a:latin typeface="Courier New" pitchFamily="49" charset="0"/>
                <a:cs typeface="Courier New" pitchFamily="49" charset="0"/>
              </a:rPr>
              <a:t> </a:t>
            </a:r>
            <a:r>
              <a:rPr lang="en-US" sz="1800" dirty="0" smtClean="0">
                <a:latin typeface="Courier New" pitchFamily="49" charset="0"/>
                <a:cs typeface="Courier New" pitchFamily="49" charset="0"/>
              </a:rPr>
              <a:t>           new </a:t>
            </a:r>
            <a:r>
              <a:rPr lang="en-US" sz="1800" dirty="0">
                <a:latin typeface="Courier New" pitchFamily="49" charset="0"/>
                <a:cs typeface="Courier New" pitchFamily="49" charset="0"/>
              </a:rPr>
              <a:t>Configuration(), new Inverter(), </a:t>
            </a:r>
            <a:r>
              <a:rPr lang="en-US" sz="1800" dirty="0" err="1">
                <a:latin typeface="Courier New" pitchFamily="49" charset="0"/>
                <a:cs typeface="Courier New" pitchFamily="49" charset="0"/>
              </a:rPr>
              <a:t>args</a:t>
            </a:r>
            <a:r>
              <a:rPr lang="en-US" sz="1800" dirty="0" smtClean="0">
                <a:latin typeface="Courier New" pitchFamily="49" charset="0"/>
                <a:cs typeface="Courier New" pitchFamily="49" charset="0"/>
              </a:rPr>
              <a:t>);</a:t>
            </a:r>
            <a:endParaRPr lang="en-US" sz="1800" dirty="0">
              <a:latin typeface="Courier New" pitchFamily="49" charset="0"/>
              <a:cs typeface="Courier New" pitchFamily="49" charset="0"/>
            </a:endParaRPr>
          </a:p>
          <a:p>
            <a:pPr marL="0" indent="0">
              <a:buNone/>
            </a:pPr>
            <a:r>
              <a:rPr lang="en-US" sz="1800" dirty="0">
                <a:latin typeface="Courier New" pitchFamily="49" charset="0"/>
                <a:cs typeface="Courier New" pitchFamily="49" charset="0"/>
              </a:rPr>
              <a:t>    </a:t>
            </a:r>
            <a:r>
              <a:rPr lang="en-US" sz="1800" dirty="0" err="1" smtClean="0">
                <a:latin typeface="Courier New" pitchFamily="49" charset="0"/>
                <a:cs typeface="Courier New" pitchFamily="49" charset="0"/>
              </a:rPr>
              <a:t>System.exit</a:t>
            </a:r>
            <a:r>
              <a:rPr lang="en-US" sz="1800" dirty="0" smtClean="0">
                <a:latin typeface="Courier New" pitchFamily="49" charset="0"/>
                <a:cs typeface="Courier New" pitchFamily="49" charset="0"/>
              </a:rPr>
              <a:t>(res);</a:t>
            </a:r>
          </a:p>
          <a:p>
            <a:pPr marL="0" indent="0">
              <a:buNone/>
            </a:pPr>
            <a:r>
              <a:rPr lang="en-US" sz="1800" dirty="0">
                <a:latin typeface="Courier New" pitchFamily="49" charset="0"/>
                <a:cs typeface="Courier New" pitchFamily="49" charset="0"/>
              </a:rPr>
              <a:t>}</a:t>
            </a:r>
          </a:p>
          <a:p>
            <a:pPr marL="0" indent="0">
              <a:buNone/>
            </a:pPr>
            <a:endParaRPr lang="en-US" dirty="0" smtClean="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29</a:t>
            </a:fld>
            <a:endParaRPr lang="en-US"/>
          </a:p>
        </p:txBody>
      </p:sp>
    </p:spTree>
    <p:extLst>
      <p:ext uri="{BB962C8B-B14F-4D97-AF65-F5344CB8AC3E}">
        <p14:creationId xmlns:p14="http://schemas.microsoft.com/office/powerpoint/2010/main" val="8779392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vs. Old Map Reduce API</a:t>
            </a:r>
            <a:endParaRPr lang="en-US" dirty="0"/>
          </a:p>
        </p:txBody>
      </p:sp>
      <p:sp>
        <p:nvSpPr>
          <p:cNvPr id="3" name="Content Placeholder 2"/>
          <p:cNvSpPr>
            <a:spLocks noGrp="1"/>
          </p:cNvSpPr>
          <p:nvPr>
            <p:ph idx="1"/>
          </p:nvPr>
        </p:nvSpPr>
        <p:spPr/>
        <p:txBody>
          <a:bodyPr/>
          <a:lstStyle/>
          <a:p>
            <a:r>
              <a:rPr lang="en-US" dirty="0" smtClean="0"/>
              <a:t>Until release 0.183 Hadoop supported a particular Map Reduce API. With release 0.20 a new API is introduced which simplified coding and added some new features.</a:t>
            </a:r>
          </a:p>
          <a:p>
            <a:r>
              <a:rPr lang="en-US" dirty="0" smtClean="0"/>
              <a:t>It appears that many books and examples on the Internet are written in the old API. In order to help you use those examples we will present some MapReduce classes in both API-s and describe key differences. Differences are not huge and are easy to reconcile.</a:t>
            </a:r>
          </a:p>
          <a:p>
            <a:r>
              <a:rPr lang="en-US" dirty="0" smtClean="0"/>
              <a:t>In the end you will end up using templates in either API and pay little attention to details in methods </a:t>
            </a:r>
            <a:r>
              <a:rPr lang="en-US" sz="2000" dirty="0" smtClean="0">
                <a:latin typeface="Courier New" panose="02070309020205020404" pitchFamily="49" charset="0"/>
                <a:cs typeface="Courier New" panose="02070309020205020404" pitchFamily="49" charset="0"/>
              </a:rPr>
              <a:t>map() </a:t>
            </a:r>
            <a:r>
              <a:rPr lang="en-US" dirty="0" smtClean="0"/>
              <a:t>and </a:t>
            </a:r>
            <a:r>
              <a:rPr lang="en-US" sz="2000" dirty="0" smtClean="0">
                <a:latin typeface="Courier New" panose="02070309020205020404" pitchFamily="49" charset="0"/>
                <a:cs typeface="Courier New" panose="02070309020205020404" pitchFamily="49" charset="0"/>
              </a:rPr>
              <a:t>reduce() </a:t>
            </a:r>
            <a:r>
              <a:rPr lang="en-US" dirty="0" smtClean="0">
                <a:cs typeface="Courier New" panose="02070309020205020404" pitchFamily="49" charset="0"/>
              </a:rPr>
              <a:t>only</a:t>
            </a:r>
            <a:r>
              <a:rPr lang="en-US" dirty="0" smtClean="0"/>
              <a:t>.</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31562914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err="1">
                <a:latin typeface="Courier New" pitchFamily="49" charset="0"/>
                <a:cs typeface="Courier New" pitchFamily="49" charset="0"/>
              </a:rPr>
              <a:t>o</a:t>
            </a:r>
            <a:r>
              <a:rPr lang="en-US" sz="2400" dirty="0" err="1" smtClean="0">
                <a:latin typeface="Courier New" pitchFamily="49" charset="0"/>
                <a:cs typeface="Courier New" pitchFamily="49" charset="0"/>
              </a:rPr>
              <a:t>rg.apache.hadoop.util.GenericOptionsParser</a:t>
            </a:r>
            <a:endParaRPr lang="en-US" sz="2400" dirty="0">
              <a:latin typeface="Courier New" pitchFamily="49" charset="0"/>
              <a:cs typeface="Courier New" pitchFamily="49" charset="0"/>
            </a:endParaRPr>
          </a:p>
        </p:txBody>
      </p:sp>
      <p:sp>
        <p:nvSpPr>
          <p:cNvPr id="3" name="Content Placeholder 2"/>
          <p:cNvSpPr>
            <a:spLocks noGrp="1"/>
          </p:cNvSpPr>
          <p:nvPr>
            <p:ph idx="1"/>
          </p:nvPr>
        </p:nvSpPr>
        <p:spPr/>
        <p:txBody>
          <a:bodyPr>
            <a:normAutofit fontScale="85000" lnSpcReduction="20000"/>
          </a:bodyPr>
          <a:lstStyle/>
          <a:p>
            <a:pPr marL="0" indent="0">
              <a:buNone/>
            </a:pPr>
            <a:r>
              <a:rPr lang="en-US" sz="1900" dirty="0">
                <a:hlinkClick r:id="rId2"/>
              </a:rPr>
              <a:t>http://</a:t>
            </a:r>
            <a:r>
              <a:rPr lang="en-US" sz="1900" dirty="0" smtClean="0">
                <a:hlinkClick r:id="rId2"/>
              </a:rPr>
              <a:t>hadoop.apache.org/docs/stable/api/org/apache/hadoop/util/GenericOptionsParser.html</a:t>
            </a:r>
            <a:endParaRPr lang="en-US" sz="1900" dirty="0" smtClean="0"/>
          </a:p>
          <a:p>
            <a:r>
              <a:rPr lang="en-US" sz="1900" dirty="0" err="1" smtClean="0">
                <a:latin typeface="Courier New" panose="02070309020205020404" pitchFamily="49" charset="0"/>
                <a:cs typeface="Courier New" panose="02070309020205020404" pitchFamily="49" charset="0"/>
              </a:rPr>
              <a:t>GenericOptionsParser</a:t>
            </a:r>
            <a:r>
              <a:rPr lang="en-US" sz="1900" dirty="0">
                <a:latin typeface="Courier New" panose="02070309020205020404" pitchFamily="49" charset="0"/>
                <a:cs typeface="Courier New" panose="02070309020205020404" pitchFamily="49" charset="0"/>
              </a:rPr>
              <a:t> </a:t>
            </a:r>
            <a:r>
              <a:rPr lang="en-US" dirty="0"/>
              <a:t>is a utility to parse command line arguments generic to the Hadoop framework. </a:t>
            </a:r>
            <a:r>
              <a:rPr lang="en-US" sz="1900" dirty="0" err="1">
                <a:latin typeface="Courier New" panose="02070309020205020404" pitchFamily="49" charset="0"/>
                <a:cs typeface="Courier New" panose="02070309020205020404" pitchFamily="49" charset="0"/>
              </a:rPr>
              <a:t>GenericOptionsParser</a:t>
            </a:r>
            <a:r>
              <a:rPr lang="en-US" sz="1900" dirty="0">
                <a:latin typeface="Courier New" panose="02070309020205020404" pitchFamily="49" charset="0"/>
                <a:cs typeface="Courier New" panose="02070309020205020404" pitchFamily="49" charset="0"/>
              </a:rPr>
              <a:t> </a:t>
            </a:r>
            <a:r>
              <a:rPr lang="en-US" dirty="0"/>
              <a:t>recognizes several </a:t>
            </a:r>
            <a:r>
              <a:rPr lang="en-US" dirty="0" smtClean="0"/>
              <a:t>standard </a:t>
            </a:r>
            <a:r>
              <a:rPr lang="en-US" dirty="0"/>
              <a:t>command line arguments, enabling applications to easily specify a </a:t>
            </a:r>
            <a:r>
              <a:rPr lang="en-US" sz="1900" dirty="0" err="1">
                <a:latin typeface="Courier New" panose="02070309020205020404" pitchFamily="49" charset="0"/>
                <a:cs typeface="Courier New" panose="02070309020205020404" pitchFamily="49" charset="0"/>
              </a:rPr>
              <a:t>namenode</a:t>
            </a:r>
            <a:r>
              <a:rPr lang="en-US" dirty="0"/>
              <a:t>, a </a:t>
            </a:r>
            <a:r>
              <a:rPr lang="en-US" sz="1900" dirty="0" err="1">
                <a:latin typeface="Courier New" panose="02070309020205020404" pitchFamily="49" charset="0"/>
                <a:cs typeface="Courier New" panose="02070309020205020404" pitchFamily="49" charset="0"/>
              </a:rPr>
              <a:t>jobtracker</a:t>
            </a:r>
            <a:r>
              <a:rPr lang="en-US" dirty="0"/>
              <a:t>, </a:t>
            </a:r>
            <a:r>
              <a:rPr lang="en-US" dirty="0" smtClean="0"/>
              <a:t>and additional </a:t>
            </a:r>
            <a:r>
              <a:rPr lang="en-US" dirty="0"/>
              <a:t>configuration </a:t>
            </a:r>
            <a:r>
              <a:rPr lang="en-US" dirty="0" smtClean="0"/>
              <a:t>resources.</a:t>
            </a:r>
            <a:endParaRPr lang="en-US" dirty="0"/>
          </a:p>
          <a:p>
            <a:pPr marL="0" indent="0">
              <a:buNone/>
            </a:pPr>
            <a:r>
              <a:rPr lang="en-US" b="1" dirty="0"/>
              <a:t>Generic Options</a:t>
            </a:r>
          </a:p>
          <a:p>
            <a:r>
              <a:rPr lang="en-US" dirty="0"/>
              <a:t>The supported generic options are:</a:t>
            </a:r>
          </a:p>
          <a:p>
            <a:pPr marL="400050" lvl="1" indent="0">
              <a:buNone/>
            </a:pPr>
            <a:r>
              <a:rPr lang="en-US" sz="1900" dirty="0">
                <a:latin typeface="Courier New" panose="02070309020205020404" pitchFamily="49" charset="0"/>
                <a:cs typeface="Courier New" panose="02070309020205020404" pitchFamily="49" charset="0"/>
              </a:rPr>
              <a:t>-</a:t>
            </a:r>
            <a:r>
              <a:rPr lang="en-US" sz="1900" dirty="0" err="1">
                <a:latin typeface="Courier New" panose="02070309020205020404" pitchFamily="49" charset="0"/>
                <a:cs typeface="Courier New" panose="02070309020205020404" pitchFamily="49" charset="0"/>
              </a:rPr>
              <a:t>conf</a:t>
            </a:r>
            <a:r>
              <a:rPr lang="en-US" sz="1900" dirty="0">
                <a:latin typeface="Courier New" panose="02070309020205020404" pitchFamily="49" charset="0"/>
                <a:cs typeface="Courier New" panose="02070309020205020404" pitchFamily="49" charset="0"/>
              </a:rPr>
              <a:t> &lt;configuration file&gt; </a:t>
            </a:r>
            <a:r>
              <a:rPr lang="en-US" sz="1900" dirty="0" smtClean="0">
                <a:latin typeface="Courier New" panose="02070309020205020404" pitchFamily="49" charset="0"/>
                <a:cs typeface="Courier New" panose="02070309020205020404" pitchFamily="49" charset="0"/>
              </a:rPr>
              <a:t>    </a:t>
            </a:r>
            <a:r>
              <a:rPr lang="en-US" dirty="0" smtClean="0"/>
              <a:t>specify </a:t>
            </a:r>
            <a:r>
              <a:rPr lang="en-US" dirty="0"/>
              <a:t>a configuration file </a:t>
            </a:r>
            <a:endParaRPr lang="en-US" dirty="0" smtClean="0"/>
          </a:p>
          <a:p>
            <a:pPr marL="400050" lvl="1" indent="0">
              <a:buNone/>
            </a:pPr>
            <a:r>
              <a:rPr lang="en-US" sz="1900" dirty="0" smtClean="0">
                <a:latin typeface="Courier New" panose="02070309020205020404" pitchFamily="49" charset="0"/>
                <a:cs typeface="Courier New" panose="02070309020205020404" pitchFamily="49" charset="0"/>
              </a:rPr>
              <a:t>-</a:t>
            </a:r>
            <a:r>
              <a:rPr lang="en-US" sz="1900" dirty="0">
                <a:latin typeface="Courier New" panose="02070309020205020404" pitchFamily="49" charset="0"/>
                <a:cs typeface="Courier New" panose="02070309020205020404" pitchFamily="49" charset="0"/>
              </a:rPr>
              <a:t>D &lt;property=value</a:t>
            </a:r>
            <a:r>
              <a:rPr lang="en-US" sz="1900" dirty="0" smtClean="0">
                <a:latin typeface="Courier New" panose="02070309020205020404" pitchFamily="49" charset="0"/>
                <a:cs typeface="Courier New" panose="02070309020205020404" pitchFamily="49" charset="0"/>
              </a:rPr>
              <a:t>&gt;            </a:t>
            </a:r>
            <a:r>
              <a:rPr lang="en-US" dirty="0" smtClean="0"/>
              <a:t>user </a:t>
            </a:r>
            <a:r>
              <a:rPr lang="en-US" dirty="0"/>
              <a:t>value for given property </a:t>
            </a:r>
            <a:endParaRPr lang="en-US" dirty="0" smtClean="0"/>
          </a:p>
          <a:p>
            <a:pPr marL="400050" lvl="1" indent="0">
              <a:buNone/>
            </a:pPr>
            <a:r>
              <a:rPr lang="en-US" sz="1900" dirty="0" smtClean="0">
                <a:latin typeface="Courier New" panose="02070309020205020404" pitchFamily="49" charset="0"/>
                <a:cs typeface="Courier New" panose="02070309020205020404" pitchFamily="49" charset="0"/>
              </a:rPr>
              <a:t>-</a:t>
            </a:r>
            <a:r>
              <a:rPr lang="en-US" sz="1900" dirty="0">
                <a:latin typeface="Courier New" panose="02070309020205020404" pitchFamily="49" charset="0"/>
                <a:cs typeface="Courier New" panose="02070309020205020404" pitchFamily="49" charset="0"/>
              </a:rPr>
              <a:t>fs &lt;</a:t>
            </a:r>
            <a:r>
              <a:rPr lang="en-US" sz="1900" dirty="0" err="1">
                <a:latin typeface="Courier New" panose="02070309020205020404" pitchFamily="49" charset="0"/>
                <a:cs typeface="Courier New" panose="02070309020205020404" pitchFamily="49" charset="0"/>
              </a:rPr>
              <a:t>local|namenode:port</a:t>
            </a:r>
            <a:r>
              <a:rPr lang="en-US" sz="1900" dirty="0">
                <a:latin typeface="Courier New" panose="02070309020205020404" pitchFamily="49" charset="0"/>
                <a:cs typeface="Courier New" panose="02070309020205020404" pitchFamily="49" charset="0"/>
              </a:rPr>
              <a:t>&gt; </a:t>
            </a:r>
            <a:r>
              <a:rPr lang="en-US" sz="1900" dirty="0" smtClean="0">
                <a:latin typeface="Courier New" panose="02070309020205020404" pitchFamily="49" charset="0"/>
                <a:cs typeface="Courier New" panose="02070309020205020404" pitchFamily="49" charset="0"/>
              </a:rPr>
              <a:t>     </a:t>
            </a:r>
            <a:r>
              <a:rPr lang="en-US" dirty="0" smtClean="0"/>
              <a:t>specify </a:t>
            </a:r>
            <a:r>
              <a:rPr lang="en-US" dirty="0"/>
              <a:t>a </a:t>
            </a:r>
            <a:r>
              <a:rPr lang="en-US" dirty="0" err="1"/>
              <a:t>namenode</a:t>
            </a:r>
            <a:r>
              <a:rPr lang="en-US" dirty="0"/>
              <a:t> </a:t>
            </a:r>
            <a:endParaRPr lang="en-US" dirty="0" smtClean="0"/>
          </a:p>
          <a:p>
            <a:pPr marL="400050" lvl="1" indent="0">
              <a:buNone/>
            </a:pPr>
            <a:r>
              <a:rPr lang="en-US" sz="1900" dirty="0" smtClean="0">
                <a:latin typeface="Courier New" panose="02070309020205020404" pitchFamily="49" charset="0"/>
                <a:cs typeface="Courier New" panose="02070309020205020404" pitchFamily="49" charset="0"/>
              </a:rPr>
              <a:t>-</a:t>
            </a:r>
            <a:r>
              <a:rPr lang="en-US" sz="1900" dirty="0" err="1">
                <a:latin typeface="Courier New" panose="02070309020205020404" pitchFamily="49" charset="0"/>
                <a:cs typeface="Courier New" panose="02070309020205020404" pitchFamily="49" charset="0"/>
              </a:rPr>
              <a:t>jt</a:t>
            </a:r>
            <a:r>
              <a:rPr lang="en-US" sz="1900" dirty="0">
                <a:latin typeface="Courier New" panose="02070309020205020404" pitchFamily="49" charset="0"/>
                <a:cs typeface="Courier New" panose="02070309020205020404" pitchFamily="49" charset="0"/>
              </a:rPr>
              <a:t> &lt;</a:t>
            </a:r>
            <a:r>
              <a:rPr lang="en-US" sz="1900" dirty="0" err="1">
                <a:latin typeface="Courier New" panose="02070309020205020404" pitchFamily="49" charset="0"/>
                <a:cs typeface="Courier New" panose="02070309020205020404" pitchFamily="49" charset="0"/>
              </a:rPr>
              <a:t>local|jobtracker:port</a:t>
            </a:r>
            <a:r>
              <a:rPr lang="en-US" sz="1900" dirty="0">
                <a:latin typeface="Courier New" panose="02070309020205020404" pitchFamily="49" charset="0"/>
                <a:cs typeface="Courier New" panose="02070309020205020404" pitchFamily="49" charset="0"/>
              </a:rPr>
              <a:t>&gt; </a:t>
            </a:r>
            <a:r>
              <a:rPr lang="en-US" sz="1900" dirty="0" smtClean="0">
                <a:latin typeface="Courier New" panose="02070309020205020404" pitchFamily="49" charset="0"/>
                <a:cs typeface="Courier New" panose="02070309020205020404" pitchFamily="49" charset="0"/>
              </a:rPr>
              <a:t>   </a:t>
            </a:r>
            <a:r>
              <a:rPr lang="en-US" dirty="0" smtClean="0"/>
              <a:t>specify </a:t>
            </a:r>
            <a:r>
              <a:rPr lang="en-US" dirty="0"/>
              <a:t>a job </a:t>
            </a:r>
            <a:r>
              <a:rPr lang="en-US" dirty="0" smtClean="0"/>
              <a:t>tracker</a:t>
            </a:r>
          </a:p>
          <a:p>
            <a:pPr marL="400050" lvl="1" indent="0">
              <a:buNone/>
            </a:pPr>
            <a:r>
              <a:rPr lang="en-US" sz="1900" dirty="0" smtClean="0">
                <a:latin typeface="Courier New" panose="02070309020205020404" pitchFamily="49" charset="0"/>
                <a:cs typeface="Courier New" panose="02070309020205020404" pitchFamily="49" charset="0"/>
              </a:rPr>
              <a:t>-</a:t>
            </a:r>
            <a:r>
              <a:rPr lang="en-US" sz="1900" dirty="0">
                <a:latin typeface="Courier New" panose="02070309020205020404" pitchFamily="49" charset="0"/>
                <a:cs typeface="Courier New" panose="02070309020205020404" pitchFamily="49" charset="0"/>
              </a:rPr>
              <a:t>files </a:t>
            </a:r>
            <a:r>
              <a:rPr lang="en-US" dirty="0"/>
              <a:t>&lt;comma separated list of files&gt; </a:t>
            </a:r>
            <a:r>
              <a:rPr lang="en-US" dirty="0" smtClean="0"/>
              <a:t>  specify </a:t>
            </a:r>
            <a:r>
              <a:rPr lang="en-US" dirty="0"/>
              <a:t>comma separated files to be copied to the map reduce cluster </a:t>
            </a:r>
            <a:endParaRPr lang="en-US" dirty="0" smtClean="0"/>
          </a:p>
          <a:p>
            <a:pPr marL="400050" lvl="1" indent="0">
              <a:buNone/>
            </a:pPr>
            <a:r>
              <a:rPr lang="en-US" sz="1900" dirty="0" smtClean="0">
                <a:latin typeface="Courier New" panose="02070309020205020404" pitchFamily="49" charset="0"/>
                <a:cs typeface="Courier New" panose="02070309020205020404" pitchFamily="49" charset="0"/>
              </a:rPr>
              <a:t>-</a:t>
            </a:r>
            <a:r>
              <a:rPr lang="en-US" sz="1900" dirty="0" err="1">
                <a:latin typeface="Courier New" panose="02070309020205020404" pitchFamily="49" charset="0"/>
                <a:cs typeface="Courier New" panose="02070309020205020404" pitchFamily="49" charset="0"/>
              </a:rPr>
              <a:t>libjars</a:t>
            </a:r>
            <a:r>
              <a:rPr lang="en-US" sz="1900" dirty="0">
                <a:latin typeface="Courier New" panose="02070309020205020404" pitchFamily="49" charset="0"/>
                <a:cs typeface="Courier New" panose="02070309020205020404" pitchFamily="49" charset="0"/>
              </a:rPr>
              <a:t> &lt;comma separated list of jars&gt; </a:t>
            </a:r>
            <a:r>
              <a:rPr lang="en-US" dirty="0"/>
              <a:t>specify comma separated jar files to include in the </a:t>
            </a:r>
            <a:r>
              <a:rPr lang="en-US" dirty="0" err="1"/>
              <a:t>classpath</a:t>
            </a:r>
            <a:r>
              <a:rPr lang="en-US" dirty="0"/>
              <a:t>. </a:t>
            </a:r>
            <a:endParaRPr lang="en-US" dirty="0" smtClean="0"/>
          </a:p>
          <a:p>
            <a:pPr marL="400050" lvl="1" indent="0">
              <a:buNone/>
            </a:pPr>
            <a:r>
              <a:rPr lang="en-US" sz="1800" dirty="0" smtClean="0">
                <a:latin typeface="Courier New" panose="02070309020205020404" pitchFamily="49" charset="0"/>
                <a:cs typeface="Courier New" panose="02070309020205020404" pitchFamily="49" charset="0"/>
              </a:rPr>
              <a:t>-</a:t>
            </a:r>
            <a:r>
              <a:rPr lang="en-US" sz="1800" dirty="0">
                <a:latin typeface="Courier New" panose="02070309020205020404" pitchFamily="49" charset="0"/>
                <a:cs typeface="Courier New" panose="02070309020205020404" pitchFamily="49" charset="0"/>
              </a:rPr>
              <a:t>archives &lt;comma separated list of archives&gt; </a:t>
            </a:r>
            <a:r>
              <a:rPr lang="en-US" dirty="0"/>
              <a:t>specify comma separated archives to be </a:t>
            </a:r>
            <a:r>
              <a:rPr lang="en-US" dirty="0" err="1"/>
              <a:t>unarchived</a:t>
            </a:r>
            <a:r>
              <a:rPr lang="en-US" dirty="0"/>
              <a:t> on the compute machines. </a:t>
            </a:r>
          </a:p>
          <a:p>
            <a:r>
              <a:rPr lang="en-US" dirty="0" smtClean="0"/>
              <a:t>Generic </a:t>
            </a:r>
            <a:r>
              <a:rPr lang="en-US" dirty="0"/>
              <a:t>command line arguments </a:t>
            </a:r>
            <a:r>
              <a:rPr lang="en-US" b="1" dirty="0"/>
              <a:t>might</a:t>
            </a:r>
            <a:r>
              <a:rPr lang="en-US" dirty="0"/>
              <a:t> modify </a:t>
            </a:r>
            <a:r>
              <a:rPr lang="en-US" sz="1900" dirty="0">
                <a:latin typeface="Courier New" panose="02070309020205020404" pitchFamily="49" charset="0"/>
                <a:cs typeface="Courier New" panose="02070309020205020404" pitchFamily="49" charset="0"/>
              </a:rPr>
              <a:t>Configuration</a:t>
            </a:r>
            <a:r>
              <a:rPr lang="en-US" dirty="0"/>
              <a:t> objects, given to constructors.</a:t>
            </a:r>
          </a:p>
          <a:p>
            <a:r>
              <a:rPr lang="en-US" dirty="0"/>
              <a:t>The functionality is implemented using Commons CLI.</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Tree>
    <p:extLst>
      <p:ext uri="{BB962C8B-B14F-4D97-AF65-F5344CB8AC3E}">
        <p14:creationId xmlns:p14="http://schemas.microsoft.com/office/powerpoint/2010/main" val="39016541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command line option use</a:t>
            </a:r>
            <a:endParaRPr lang="en-US" dirty="0"/>
          </a:p>
        </p:txBody>
      </p:sp>
      <p:sp>
        <p:nvSpPr>
          <p:cNvPr id="3" name="Content Placeholder 2"/>
          <p:cNvSpPr>
            <a:spLocks noGrp="1"/>
          </p:cNvSpPr>
          <p:nvPr>
            <p:ph idx="1"/>
          </p:nvPr>
        </p:nvSpPr>
        <p:spPr>
          <a:xfrm>
            <a:off x="457200" y="914400"/>
            <a:ext cx="8610600" cy="5440363"/>
          </a:xfrm>
        </p:spPr>
        <p:txBody>
          <a:bodyPr>
            <a:normAutofit/>
          </a:bodyPr>
          <a:lstStyle/>
          <a:p>
            <a:r>
              <a:rPr lang="en-US" dirty="0" smtClean="0"/>
              <a:t>For </a:t>
            </a:r>
            <a:r>
              <a:rPr lang="en-US" dirty="0"/>
              <a:t>example, we </a:t>
            </a:r>
            <a:r>
              <a:rPr lang="en-US" dirty="0" smtClean="0"/>
              <a:t>would normally execute </a:t>
            </a:r>
            <a:r>
              <a:rPr lang="en-US" dirty="0"/>
              <a:t>the </a:t>
            </a:r>
            <a:r>
              <a:rPr lang="en-US" sz="2000" dirty="0" smtClean="0">
                <a:latin typeface="Courier New" pitchFamily="49" charset="0"/>
                <a:cs typeface="Courier New" pitchFamily="49" charset="0"/>
              </a:rPr>
              <a:t>Inverter</a:t>
            </a:r>
            <a:r>
              <a:rPr lang="en-US" dirty="0" smtClean="0"/>
              <a:t> </a:t>
            </a:r>
            <a:r>
              <a:rPr lang="en-US" dirty="0"/>
              <a:t>class using </a:t>
            </a:r>
            <a:r>
              <a:rPr lang="en-US" dirty="0" smtClean="0"/>
              <a:t>a command line</a:t>
            </a:r>
            <a:r>
              <a:rPr lang="en-US" dirty="0"/>
              <a:t> </a:t>
            </a:r>
            <a:r>
              <a:rPr lang="en-US" dirty="0" smtClean="0"/>
              <a:t>like: </a:t>
            </a:r>
            <a:endParaRPr lang="en-US" dirty="0"/>
          </a:p>
          <a:p>
            <a:pPr marL="0" indent="0">
              <a:buNone/>
            </a:pP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hadoop</a:t>
            </a:r>
            <a:r>
              <a:rPr lang="en-US" sz="1800" dirty="0" smtClean="0">
                <a:latin typeface="Courier New" pitchFamily="49" charset="0"/>
                <a:cs typeface="Courier New" pitchFamily="49" charset="0"/>
              </a:rPr>
              <a:t> jar inverter.jar </a:t>
            </a:r>
            <a:r>
              <a:rPr lang="en-US" sz="1800" dirty="0" err="1" smtClean="0">
                <a:latin typeface="Courier New" pitchFamily="49" charset="0"/>
                <a:cs typeface="Courier New" pitchFamily="49" charset="0"/>
              </a:rPr>
              <a:t>edu.hu.bd.Inverter</a:t>
            </a:r>
            <a:r>
              <a:rPr lang="en-US" sz="1800" dirty="0" smtClean="0">
                <a:latin typeface="Courier New" pitchFamily="49" charset="0"/>
                <a:cs typeface="Courier New" pitchFamily="49" charset="0"/>
              </a:rPr>
              <a:t> input output</a:t>
            </a:r>
            <a:endParaRPr lang="en-US" sz="1800" dirty="0">
              <a:latin typeface="Courier New" pitchFamily="49" charset="0"/>
              <a:cs typeface="Courier New" pitchFamily="49" charset="0"/>
            </a:endParaRPr>
          </a:p>
          <a:p>
            <a:r>
              <a:rPr lang="en-US" dirty="0"/>
              <a:t>Had we wanted to run the job only to see the mapper’s output (which you may want to do for debugging purposes), we could set the number of reducers to zero with the option </a:t>
            </a:r>
            <a:r>
              <a:rPr lang="en-US" sz="2000" dirty="0">
                <a:latin typeface="Courier New" pitchFamily="49" charset="0"/>
                <a:cs typeface="Courier New" pitchFamily="49" charset="0"/>
              </a:rPr>
              <a:t>-D </a:t>
            </a:r>
            <a:r>
              <a:rPr lang="en-US" sz="2000" dirty="0" err="1">
                <a:latin typeface="Courier New" pitchFamily="49" charset="0"/>
                <a:cs typeface="Courier New" pitchFamily="49" charset="0"/>
              </a:rPr>
              <a:t>mapred.reduce.tasks</a:t>
            </a:r>
            <a:r>
              <a:rPr lang="en-US" sz="2000" dirty="0">
                <a:latin typeface="Courier New" pitchFamily="49" charset="0"/>
                <a:cs typeface="Courier New" pitchFamily="49" charset="0"/>
              </a:rPr>
              <a:t>=0. </a:t>
            </a:r>
          </a:p>
          <a:p>
            <a:pPr marL="0" indent="0">
              <a:buNone/>
            </a:pP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hadoop</a:t>
            </a:r>
            <a:r>
              <a:rPr lang="en-US" sz="1800" dirty="0" smtClean="0">
                <a:latin typeface="Courier New" pitchFamily="49" charset="0"/>
                <a:cs typeface="Courier New" pitchFamily="49" charset="0"/>
              </a:rPr>
              <a:t> </a:t>
            </a:r>
            <a:r>
              <a:rPr lang="en-US" sz="1800" dirty="0">
                <a:latin typeface="Courier New" pitchFamily="49" charset="0"/>
                <a:cs typeface="Courier New" pitchFamily="49" charset="0"/>
              </a:rPr>
              <a:t>jar i</a:t>
            </a:r>
            <a:r>
              <a:rPr lang="en-US" sz="1800" dirty="0" smtClean="0">
                <a:latin typeface="Courier New" pitchFamily="49" charset="0"/>
                <a:cs typeface="Courier New" pitchFamily="49" charset="0"/>
              </a:rPr>
              <a:t>nverter.jar </a:t>
            </a:r>
            <a:r>
              <a:rPr lang="en-US" sz="1800" dirty="0" err="1" smtClean="0">
                <a:latin typeface="Courier New" pitchFamily="49" charset="0"/>
                <a:cs typeface="Courier New" pitchFamily="49" charset="0"/>
              </a:rPr>
              <a:t>edu.hu.bd.Inverter</a:t>
            </a:r>
            <a:r>
              <a:rPr lang="en-US" sz="1800" dirty="0" smtClean="0">
                <a:latin typeface="Courier New" pitchFamily="49" charset="0"/>
                <a:cs typeface="Courier New" pitchFamily="49" charset="0"/>
              </a:rPr>
              <a:t>                   	-</a:t>
            </a:r>
            <a:r>
              <a:rPr lang="en-US" sz="1800" dirty="0">
                <a:latin typeface="Courier New" pitchFamily="49" charset="0"/>
                <a:cs typeface="Courier New" pitchFamily="49" charset="0"/>
              </a:rPr>
              <a:t>D </a:t>
            </a:r>
            <a:r>
              <a:rPr lang="en-US" sz="1800" dirty="0" err="1">
                <a:latin typeface="Courier New" pitchFamily="49" charset="0"/>
                <a:cs typeface="Courier New" pitchFamily="49" charset="0"/>
              </a:rPr>
              <a:t>mapred.reduce.tasks</a:t>
            </a:r>
            <a:r>
              <a:rPr lang="en-US" sz="1800" dirty="0">
                <a:latin typeface="Courier New" pitchFamily="49" charset="0"/>
                <a:cs typeface="Courier New" pitchFamily="49" charset="0"/>
              </a:rPr>
              <a:t>=0 </a:t>
            </a:r>
            <a:r>
              <a:rPr lang="en-US" sz="1800" dirty="0" smtClean="0">
                <a:latin typeface="Courier New" pitchFamily="49" charset="0"/>
                <a:cs typeface="Courier New" pitchFamily="49" charset="0"/>
              </a:rPr>
              <a:t>  input </a:t>
            </a:r>
            <a:r>
              <a:rPr lang="en-US" sz="1800" dirty="0">
                <a:latin typeface="Courier New" pitchFamily="49" charset="0"/>
                <a:cs typeface="Courier New" pitchFamily="49" charset="0"/>
              </a:rPr>
              <a:t>output </a:t>
            </a:r>
            <a:endParaRPr lang="en-US" sz="1800" dirty="0" smtClean="0">
              <a:latin typeface="Courier New" pitchFamily="49" charset="0"/>
              <a:cs typeface="Courier New" pitchFamily="49" charset="0"/>
            </a:endParaRPr>
          </a:p>
          <a:p>
            <a:pPr marL="0" indent="0">
              <a:buNone/>
            </a:pPr>
            <a:endParaRPr lang="en-US" dirty="0"/>
          </a:p>
          <a:p>
            <a:r>
              <a:rPr lang="en-US" dirty="0" smtClean="0"/>
              <a:t>This works </a:t>
            </a:r>
            <a:r>
              <a:rPr lang="en-US" dirty="0"/>
              <a:t>even though our program doesn’t explicitly understand the </a:t>
            </a:r>
            <a:r>
              <a:rPr lang="en-US" sz="2000" dirty="0">
                <a:latin typeface="Courier New" panose="02070309020205020404" pitchFamily="49" charset="0"/>
                <a:cs typeface="Courier New" panose="02070309020205020404" pitchFamily="49" charset="0"/>
              </a:rPr>
              <a:t>-D </a:t>
            </a:r>
            <a:r>
              <a:rPr lang="en-US" dirty="0"/>
              <a:t>option. </a:t>
            </a:r>
            <a:endParaRPr lang="en-US" dirty="0" smtClean="0"/>
          </a:p>
          <a:p>
            <a:r>
              <a:rPr lang="en-US" dirty="0" smtClean="0"/>
              <a:t>By </a:t>
            </a:r>
            <a:r>
              <a:rPr lang="en-US" dirty="0"/>
              <a:t>using </a:t>
            </a:r>
            <a:r>
              <a:rPr lang="en-US" sz="2000" dirty="0" err="1">
                <a:latin typeface="Courier New" pitchFamily="49" charset="0"/>
                <a:cs typeface="Courier New" pitchFamily="49" charset="0"/>
              </a:rPr>
              <a:t>ToolRunner</a:t>
            </a: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Inverter </a:t>
            </a:r>
            <a:r>
              <a:rPr lang="en-US" dirty="0"/>
              <a:t>will automatically support the options </a:t>
            </a:r>
            <a:r>
              <a:rPr lang="en-US" dirty="0" smtClean="0"/>
              <a:t>understood by </a:t>
            </a:r>
            <a:r>
              <a:rPr lang="en-US" sz="2000" dirty="0" err="1" smtClean="0">
                <a:latin typeface="Courier New" pitchFamily="49" charset="0"/>
                <a:cs typeface="Courier New" pitchFamily="49" charset="0"/>
              </a:rPr>
              <a:t>GenericOptionsParser</a:t>
            </a:r>
            <a:endParaRPr lang="en-US" sz="20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31</a:t>
            </a:fld>
            <a:endParaRPr lang="en-US"/>
          </a:p>
        </p:txBody>
      </p:sp>
    </p:spTree>
    <p:extLst>
      <p:ext uri="{BB962C8B-B14F-4D97-AF65-F5344CB8AC3E}">
        <p14:creationId xmlns:p14="http://schemas.microsoft.com/office/powerpoint/2010/main" val="176400095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Mapper and Reducer</a:t>
            </a:r>
            <a:endParaRPr lang="en-US" dirty="0"/>
          </a:p>
        </p:txBody>
      </p:sp>
      <p:sp>
        <p:nvSpPr>
          <p:cNvPr id="3" name="Content Placeholder 2"/>
          <p:cNvSpPr>
            <a:spLocks noGrp="1"/>
          </p:cNvSpPr>
          <p:nvPr>
            <p:ph idx="1"/>
          </p:nvPr>
        </p:nvSpPr>
        <p:spPr/>
        <p:txBody>
          <a:bodyPr/>
          <a:lstStyle/>
          <a:p>
            <a:r>
              <a:rPr lang="en-US" dirty="0" smtClean="0"/>
              <a:t>The </a:t>
            </a:r>
            <a:r>
              <a:rPr lang="en-US" dirty="0"/>
              <a:t>convention for our template is to call the Mapper class </a:t>
            </a:r>
            <a:r>
              <a:rPr lang="en-US" sz="2000" dirty="0" err="1">
                <a:latin typeface="Courier New" pitchFamily="49" charset="0"/>
                <a:cs typeface="Courier New" pitchFamily="49" charset="0"/>
              </a:rPr>
              <a:t>MapClass</a:t>
            </a:r>
            <a:r>
              <a:rPr lang="en-US" dirty="0"/>
              <a:t> and the </a:t>
            </a:r>
            <a:r>
              <a:rPr lang="en-US" dirty="0" smtClean="0"/>
              <a:t>Reducer class </a:t>
            </a:r>
            <a:r>
              <a:rPr lang="en-US" sz="2000" dirty="0">
                <a:latin typeface="Courier New" pitchFamily="49" charset="0"/>
                <a:cs typeface="Courier New" pitchFamily="49" charset="0"/>
              </a:rPr>
              <a:t>Reduce</a:t>
            </a:r>
            <a:r>
              <a:rPr lang="en-US" dirty="0"/>
              <a:t>. </a:t>
            </a:r>
            <a:endParaRPr lang="en-US" dirty="0" smtClean="0"/>
          </a:p>
          <a:p>
            <a:r>
              <a:rPr lang="en-US" dirty="0" smtClean="0"/>
              <a:t>The </a:t>
            </a:r>
            <a:r>
              <a:rPr lang="en-US" dirty="0"/>
              <a:t>naming would seem more </a:t>
            </a:r>
            <a:r>
              <a:rPr lang="en-US" dirty="0" smtClean="0"/>
              <a:t>symmetric had we called </a:t>
            </a:r>
            <a:r>
              <a:rPr lang="en-US" dirty="0"/>
              <a:t>the </a:t>
            </a:r>
            <a:r>
              <a:rPr lang="en-US" sz="2000" dirty="0">
                <a:latin typeface="Courier New" pitchFamily="49" charset="0"/>
                <a:cs typeface="Courier New" pitchFamily="49" charset="0"/>
              </a:rPr>
              <a:t>Mapper</a:t>
            </a:r>
            <a:r>
              <a:rPr lang="en-US" dirty="0"/>
              <a:t> class </a:t>
            </a:r>
            <a:r>
              <a:rPr lang="en-US" sz="2000" dirty="0" smtClean="0">
                <a:latin typeface="Courier New" pitchFamily="49" charset="0"/>
                <a:cs typeface="Courier New" pitchFamily="49" charset="0"/>
              </a:rPr>
              <a:t>Map</a:t>
            </a:r>
            <a:r>
              <a:rPr lang="en-US" dirty="0" smtClean="0"/>
              <a:t>. However, </a:t>
            </a:r>
            <a:r>
              <a:rPr lang="en-US" dirty="0"/>
              <a:t>Java already has a class (interface) named </a:t>
            </a:r>
            <a:r>
              <a:rPr lang="en-US" sz="2000" dirty="0">
                <a:latin typeface="Courier New" pitchFamily="49" charset="0"/>
                <a:cs typeface="Courier New" pitchFamily="49" charset="0"/>
              </a:rPr>
              <a:t>Map</a:t>
            </a:r>
            <a:r>
              <a:rPr lang="en-US" dirty="0"/>
              <a:t>. </a:t>
            </a:r>
            <a:endParaRPr lang="en-US" dirty="0" smtClean="0"/>
          </a:p>
          <a:p>
            <a:r>
              <a:rPr lang="en-US" dirty="0" smtClean="0"/>
              <a:t>Both </a:t>
            </a:r>
            <a:r>
              <a:rPr lang="en-US" dirty="0"/>
              <a:t>the Mapper and the </a:t>
            </a:r>
            <a:r>
              <a:rPr lang="en-US" dirty="0" smtClean="0"/>
              <a:t>Reducer extend </a:t>
            </a:r>
            <a:r>
              <a:rPr lang="en-US" dirty="0" err="1">
                <a:latin typeface="Courier New" pitchFamily="49" charset="0"/>
                <a:cs typeface="Courier New" pitchFamily="49" charset="0"/>
              </a:rPr>
              <a:t>MapReduceBase</a:t>
            </a:r>
            <a:r>
              <a:rPr lang="en-US" dirty="0"/>
              <a:t>, which is a small class providing no-op implementations to the </a:t>
            </a:r>
            <a:r>
              <a:rPr lang="en-US" sz="2000" dirty="0">
                <a:latin typeface="Courier New" pitchFamily="49" charset="0"/>
                <a:cs typeface="Courier New" pitchFamily="49" charset="0"/>
              </a:rPr>
              <a:t>configure</a:t>
            </a:r>
            <a:r>
              <a:rPr lang="en-US" sz="2000" dirty="0" smtClean="0">
                <a:latin typeface="Courier New" pitchFamily="49" charset="0"/>
                <a:cs typeface="Courier New" pitchFamily="49" charset="0"/>
              </a:rPr>
              <a:t>()</a:t>
            </a:r>
            <a:r>
              <a:rPr lang="en-US" dirty="0" smtClean="0"/>
              <a:t>and </a:t>
            </a:r>
            <a:r>
              <a:rPr lang="en-US" sz="2000" dirty="0">
                <a:latin typeface="Courier New" pitchFamily="49" charset="0"/>
                <a:cs typeface="Courier New" pitchFamily="49" charset="0"/>
              </a:rPr>
              <a:t>close</a:t>
            </a:r>
            <a:r>
              <a:rPr lang="en-US" sz="2000" dirty="0" smtClean="0">
                <a:latin typeface="Courier New" pitchFamily="49" charset="0"/>
                <a:cs typeface="Courier New" pitchFamily="49" charset="0"/>
              </a:rPr>
              <a:t>()</a:t>
            </a:r>
            <a:r>
              <a:rPr lang="en-US" dirty="0" smtClean="0"/>
              <a:t>methods </a:t>
            </a:r>
            <a:r>
              <a:rPr lang="en-US" dirty="0"/>
              <a:t>required by the two interfaces. </a:t>
            </a:r>
            <a:endParaRPr lang="en-US" dirty="0" smtClean="0"/>
          </a:p>
          <a:p>
            <a:r>
              <a:rPr lang="en-US" dirty="0" smtClean="0"/>
              <a:t>The </a:t>
            </a:r>
            <a:r>
              <a:rPr lang="en-US" sz="2000" dirty="0">
                <a:latin typeface="Courier New" pitchFamily="49" charset="0"/>
                <a:cs typeface="Courier New" pitchFamily="49" charset="0"/>
              </a:rPr>
              <a:t>configure</a:t>
            </a:r>
            <a:r>
              <a:rPr lang="en-US" sz="2000" dirty="0" smtClean="0">
                <a:latin typeface="Courier New" pitchFamily="49" charset="0"/>
                <a:cs typeface="Courier New" pitchFamily="49" charset="0"/>
              </a:rPr>
              <a:t>() </a:t>
            </a:r>
            <a:r>
              <a:rPr lang="en-US" dirty="0" smtClean="0"/>
              <a:t>and </a:t>
            </a:r>
            <a:r>
              <a:rPr lang="en-US" sz="2000" dirty="0">
                <a:latin typeface="Courier New" pitchFamily="49" charset="0"/>
                <a:cs typeface="Courier New" pitchFamily="49" charset="0"/>
              </a:rPr>
              <a:t>close() </a:t>
            </a:r>
            <a:r>
              <a:rPr lang="en-US" dirty="0" smtClean="0"/>
              <a:t>methods are life cycle methods and one could use them </a:t>
            </a:r>
            <a:r>
              <a:rPr lang="en-US" dirty="0"/>
              <a:t>to set up and clean up the map (reduce) tasks. </a:t>
            </a:r>
          </a:p>
          <a:p>
            <a:r>
              <a:rPr lang="en-US" dirty="0" smtClean="0"/>
              <a:t>Usually you do not  </a:t>
            </a:r>
            <a:r>
              <a:rPr lang="en-US" dirty="0"/>
              <a:t>need to override </a:t>
            </a:r>
            <a:r>
              <a:rPr lang="en-US" sz="2000" dirty="0" smtClean="0">
                <a:latin typeface="Courier New" pitchFamily="49" charset="0"/>
                <a:cs typeface="Courier New" pitchFamily="49" charset="0"/>
              </a:rPr>
              <a:t>configure() </a:t>
            </a:r>
            <a:r>
              <a:rPr lang="en-US" dirty="0" smtClean="0">
                <a:cs typeface="Courier New" pitchFamily="49" charset="0"/>
              </a:rPr>
              <a:t>and</a:t>
            </a:r>
            <a:r>
              <a:rPr lang="en-US" sz="2000" dirty="0" smtClean="0">
                <a:latin typeface="Courier New" pitchFamily="49" charset="0"/>
                <a:cs typeface="Courier New" pitchFamily="49" charset="0"/>
              </a:rPr>
              <a:t> close() </a:t>
            </a:r>
            <a:r>
              <a:rPr lang="en-US" dirty="0" smtClean="0"/>
              <a:t>except </a:t>
            </a:r>
            <a:r>
              <a:rPr lang="en-US" dirty="0"/>
              <a:t>for more advanced jobs. </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32</a:t>
            </a:fld>
            <a:endParaRPr lang="en-US"/>
          </a:p>
        </p:txBody>
      </p:sp>
    </p:spTree>
    <p:extLst>
      <p:ext uri="{BB962C8B-B14F-4D97-AF65-F5344CB8AC3E}">
        <p14:creationId xmlns:p14="http://schemas.microsoft.com/office/powerpoint/2010/main" val="8779392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Signature of Mapper and Reducer classes</a:t>
            </a:r>
            <a:endParaRPr lang="en-US" dirty="0"/>
          </a:p>
        </p:txBody>
      </p:sp>
      <p:sp>
        <p:nvSpPr>
          <p:cNvPr id="3" name="Content Placeholder 2"/>
          <p:cNvSpPr>
            <a:spLocks noGrp="1"/>
          </p:cNvSpPr>
          <p:nvPr>
            <p:ph idx="1"/>
          </p:nvPr>
        </p:nvSpPr>
        <p:spPr/>
        <p:txBody>
          <a:bodyPr/>
          <a:lstStyle/>
          <a:p>
            <a:r>
              <a:rPr lang="en-US" dirty="0" smtClean="0"/>
              <a:t>The </a:t>
            </a:r>
            <a:r>
              <a:rPr lang="en-US" dirty="0"/>
              <a:t>signatures for the Mapper class and the Reducer class </a:t>
            </a:r>
            <a:r>
              <a:rPr lang="en-US" dirty="0" smtClean="0"/>
              <a:t>are:</a:t>
            </a:r>
          </a:p>
          <a:p>
            <a:pPr marL="0" indent="0">
              <a:buNone/>
            </a:pPr>
            <a:r>
              <a:rPr lang="en-US" sz="1800" dirty="0" smtClean="0">
                <a:latin typeface="Courier New" pitchFamily="49" charset="0"/>
                <a:cs typeface="Courier New" pitchFamily="49" charset="0"/>
              </a:rPr>
              <a:t>public </a:t>
            </a:r>
            <a:r>
              <a:rPr lang="en-US" sz="1800" dirty="0">
                <a:latin typeface="Courier New" pitchFamily="49" charset="0"/>
                <a:cs typeface="Courier New" pitchFamily="49" charset="0"/>
              </a:rPr>
              <a:t>static class </a:t>
            </a:r>
            <a:r>
              <a:rPr lang="en-US" sz="1800" dirty="0" err="1">
                <a:latin typeface="Courier New" pitchFamily="49" charset="0"/>
                <a:cs typeface="Courier New" pitchFamily="49" charset="0"/>
              </a:rPr>
              <a:t>MapClass</a:t>
            </a:r>
            <a:r>
              <a:rPr lang="en-US" sz="1800" dirty="0">
                <a:latin typeface="Courier New" pitchFamily="49" charset="0"/>
                <a:cs typeface="Courier New" pitchFamily="49" charset="0"/>
              </a:rPr>
              <a:t> extends </a:t>
            </a:r>
            <a:r>
              <a:rPr lang="en-US" sz="1800" dirty="0" err="1">
                <a:latin typeface="Courier New" pitchFamily="49" charset="0"/>
                <a:cs typeface="Courier New" pitchFamily="49" charset="0"/>
              </a:rPr>
              <a:t>MapReduceBase</a:t>
            </a:r>
            <a:r>
              <a:rPr lang="en-US" sz="1800" dirty="0">
                <a:latin typeface="Courier New" pitchFamily="49" charset="0"/>
                <a:cs typeface="Courier New" pitchFamily="49" charset="0"/>
              </a:rPr>
              <a:t> </a:t>
            </a:r>
            <a:r>
              <a:rPr lang="en-US" sz="1800" dirty="0" smtClean="0">
                <a:latin typeface="Courier New" pitchFamily="49" charset="0"/>
                <a:cs typeface="Courier New" pitchFamily="49" charset="0"/>
              </a:rPr>
              <a:t>  	implements </a:t>
            </a:r>
            <a:r>
              <a:rPr lang="en-US" sz="1800" dirty="0">
                <a:latin typeface="Courier New" pitchFamily="49" charset="0"/>
                <a:cs typeface="Courier New" pitchFamily="49" charset="0"/>
              </a:rPr>
              <a:t>Mapper&lt;K1, V1, K2, V2&gt; { </a:t>
            </a:r>
          </a:p>
          <a:p>
            <a:pPr marL="0" indent="0">
              <a:buNone/>
            </a:pPr>
            <a:r>
              <a:rPr lang="en-US" sz="1800" dirty="0" smtClean="0">
                <a:latin typeface="Courier New" pitchFamily="49" charset="0"/>
                <a:cs typeface="Courier New" pitchFamily="49" charset="0"/>
              </a:rPr>
              <a:t>       public </a:t>
            </a:r>
            <a:r>
              <a:rPr lang="en-US" sz="1800" dirty="0">
                <a:latin typeface="Courier New" pitchFamily="49" charset="0"/>
                <a:cs typeface="Courier New" pitchFamily="49" charset="0"/>
              </a:rPr>
              <a:t>void map(K1 key, V1 value, </a:t>
            </a:r>
          </a:p>
          <a:p>
            <a:pPr marL="457200" lvl="1" indent="0">
              <a:buNone/>
            </a:pP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OutputCollector</a:t>
            </a:r>
            <a:r>
              <a:rPr lang="en-US" sz="1800" dirty="0" smtClean="0">
                <a:latin typeface="Courier New" pitchFamily="49" charset="0"/>
                <a:cs typeface="Courier New" pitchFamily="49" charset="0"/>
              </a:rPr>
              <a:t>&lt;K2</a:t>
            </a:r>
            <a:r>
              <a:rPr lang="en-US" sz="1800" dirty="0">
                <a:latin typeface="Courier New" pitchFamily="49" charset="0"/>
                <a:cs typeface="Courier New" pitchFamily="49" charset="0"/>
              </a:rPr>
              <a:t>, V2&gt; output, </a:t>
            </a:r>
          </a:p>
          <a:p>
            <a:pPr marL="0" indent="0">
              <a:buNone/>
            </a:pPr>
            <a:r>
              <a:rPr lang="en-US" sz="1800" dirty="0" smtClean="0">
                <a:latin typeface="Courier New" pitchFamily="49" charset="0"/>
                <a:cs typeface="Courier New" pitchFamily="49" charset="0"/>
              </a:rPr>
              <a:t>                       Reporter </a:t>
            </a:r>
            <a:r>
              <a:rPr lang="en-US" sz="1800" dirty="0">
                <a:latin typeface="Courier New" pitchFamily="49" charset="0"/>
                <a:cs typeface="Courier New" pitchFamily="49" charset="0"/>
              </a:rPr>
              <a:t>reporter) </a:t>
            </a:r>
            <a:endParaRPr lang="en-US" sz="1800" dirty="0" smtClean="0">
              <a:latin typeface="Courier New" pitchFamily="49" charset="0"/>
              <a:cs typeface="Courier New" pitchFamily="49" charset="0"/>
            </a:endParaRPr>
          </a:p>
          <a:p>
            <a:pPr marL="0" indent="0">
              <a:buNone/>
            </a:pPr>
            <a:r>
              <a:rPr lang="en-US" sz="1800" dirty="0" smtClean="0">
                <a:latin typeface="Courier New" pitchFamily="49" charset="0"/>
                <a:cs typeface="Courier New" pitchFamily="49" charset="0"/>
              </a:rPr>
              <a:t>               throws </a:t>
            </a:r>
            <a:r>
              <a:rPr lang="en-US" sz="1800" dirty="0" err="1">
                <a:latin typeface="Courier New" pitchFamily="49" charset="0"/>
                <a:cs typeface="Courier New" pitchFamily="49" charset="0"/>
              </a:rPr>
              <a:t>IOException</a:t>
            </a:r>
            <a:r>
              <a:rPr lang="en-US" sz="1800" dirty="0">
                <a:latin typeface="Courier New" pitchFamily="49" charset="0"/>
                <a:cs typeface="Courier New" pitchFamily="49" charset="0"/>
              </a:rPr>
              <a:t> { } </a:t>
            </a:r>
            <a:endParaRPr lang="en-US" sz="1800" dirty="0" smtClean="0">
              <a:latin typeface="Courier New" pitchFamily="49" charset="0"/>
              <a:cs typeface="Courier New" pitchFamily="49" charset="0"/>
            </a:endParaRPr>
          </a:p>
          <a:p>
            <a:pPr marL="0" indent="0">
              <a:buNone/>
            </a:pPr>
            <a:r>
              <a:rPr lang="en-US" sz="1800" dirty="0" smtClean="0">
                <a:latin typeface="Courier New" pitchFamily="49" charset="0"/>
                <a:cs typeface="Courier New" pitchFamily="49" charset="0"/>
              </a:rPr>
              <a:t>} </a:t>
            </a:r>
            <a:endParaRPr lang="en-US" sz="1800" dirty="0">
              <a:latin typeface="Courier New" pitchFamily="49" charset="0"/>
              <a:cs typeface="Courier New" pitchFamily="49" charset="0"/>
            </a:endParaRPr>
          </a:p>
          <a:p>
            <a:pPr marL="0" indent="0">
              <a:buNone/>
            </a:pPr>
            <a:r>
              <a:rPr lang="en-US" sz="1800" dirty="0">
                <a:latin typeface="Courier New" pitchFamily="49" charset="0"/>
                <a:cs typeface="Courier New" pitchFamily="49" charset="0"/>
              </a:rPr>
              <a:t>public static class Reduce extends </a:t>
            </a:r>
            <a:r>
              <a:rPr lang="en-US" sz="1800" dirty="0" err="1">
                <a:latin typeface="Courier New" pitchFamily="49" charset="0"/>
                <a:cs typeface="Courier New" pitchFamily="49" charset="0"/>
              </a:rPr>
              <a:t>MapReduceBase</a:t>
            </a:r>
            <a:r>
              <a:rPr lang="en-US" sz="1800" dirty="0">
                <a:latin typeface="Courier New" pitchFamily="49" charset="0"/>
                <a:cs typeface="Courier New" pitchFamily="49" charset="0"/>
              </a:rPr>
              <a:t> </a:t>
            </a:r>
            <a:r>
              <a:rPr lang="en-US" sz="1800" dirty="0" smtClean="0">
                <a:latin typeface="Courier New" pitchFamily="49" charset="0"/>
                <a:cs typeface="Courier New" pitchFamily="49" charset="0"/>
              </a:rPr>
              <a:t>    	implements </a:t>
            </a:r>
            <a:r>
              <a:rPr lang="en-US" sz="1800" dirty="0">
                <a:latin typeface="Courier New" pitchFamily="49" charset="0"/>
                <a:cs typeface="Courier New" pitchFamily="49" charset="0"/>
              </a:rPr>
              <a:t>Reducer&lt;K2, V2, K3, V3&gt; { </a:t>
            </a:r>
          </a:p>
          <a:p>
            <a:pPr marL="0" indent="0">
              <a:buNone/>
            </a:pPr>
            <a:r>
              <a:rPr lang="en-US" sz="1800" dirty="0" smtClean="0">
                <a:latin typeface="Courier New" pitchFamily="49" charset="0"/>
                <a:cs typeface="Courier New" pitchFamily="49" charset="0"/>
              </a:rPr>
              <a:t>	public </a:t>
            </a:r>
            <a:r>
              <a:rPr lang="en-US" sz="1800" dirty="0">
                <a:latin typeface="Courier New" pitchFamily="49" charset="0"/>
                <a:cs typeface="Courier New" pitchFamily="49" charset="0"/>
              </a:rPr>
              <a:t>void reduce(K2 key, Iterator&lt;V2&gt; values, </a:t>
            </a:r>
          </a:p>
          <a:p>
            <a:pPr marL="1371600" lvl="3" indent="0">
              <a:buNone/>
            </a:pP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OutputCollector</a:t>
            </a:r>
            <a:r>
              <a:rPr lang="en-US" sz="1800" dirty="0" smtClean="0">
                <a:latin typeface="Courier New" pitchFamily="49" charset="0"/>
                <a:cs typeface="Courier New" pitchFamily="49" charset="0"/>
              </a:rPr>
              <a:t>&lt;K3</a:t>
            </a:r>
            <a:r>
              <a:rPr lang="en-US" sz="1800" dirty="0">
                <a:latin typeface="Courier New" pitchFamily="49" charset="0"/>
                <a:cs typeface="Courier New" pitchFamily="49" charset="0"/>
              </a:rPr>
              <a:t>, V3&gt; output, </a:t>
            </a:r>
          </a:p>
          <a:p>
            <a:pPr marL="0" indent="0">
              <a:buNone/>
            </a:pPr>
            <a:r>
              <a:rPr lang="en-US" sz="1800" dirty="0" smtClean="0">
                <a:latin typeface="Courier New" pitchFamily="49" charset="0"/>
                <a:cs typeface="Courier New" pitchFamily="49" charset="0"/>
              </a:rPr>
              <a:t>	                  Reporter </a:t>
            </a:r>
            <a:r>
              <a:rPr lang="en-US" sz="1800" dirty="0">
                <a:latin typeface="Courier New" pitchFamily="49" charset="0"/>
                <a:cs typeface="Courier New" pitchFamily="49" charset="0"/>
              </a:rPr>
              <a:t>reporter) </a:t>
            </a:r>
            <a:endParaRPr lang="en-US" sz="1800" dirty="0" smtClean="0">
              <a:latin typeface="Courier New" pitchFamily="49" charset="0"/>
              <a:cs typeface="Courier New" pitchFamily="49" charset="0"/>
            </a:endParaRPr>
          </a:p>
          <a:p>
            <a:pPr marL="0" indent="0">
              <a:buNone/>
            </a:pPr>
            <a:r>
              <a:rPr lang="en-US" sz="1800" dirty="0">
                <a:latin typeface="Courier New" pitchFamily="49" charset="0"/>
                <a:cs typeface="Courier New" pitchFamily="49" charset="0"/>
              </a:rPr>
              <a:t> </a:t>
            </a:r>
            <a:r>
              <a:rPr lang="en-US" sz="1800" dirty="0" smtClean="0">
                <a:latin typeface="Courier New" pitchFamily="49" charset="0"/>
                <a:cs typeface="Courier New" pitchFamily="49" charset="0"/>
              </a:rPr>
              <a:t>              throws </a:t>
            </a:r>
            <a:r>
              <a:rPr lang="en-US" sz="1800" dirty="0" err="1">
                <a:latin typeface="Courier New" pitchFamily="49" charset="0"/>
                <a:cs typeface="Courier New" pitchFamily="49" charset="0"/>
              </a:rPr>
              <a:t>IOException</a:t>
            </a:r>
            <a:r>
              <a:rPr lang="en-US" sz="1800" dirty="0">
                <a:latin typeface="Courier New" pitchFamily="49" charset="0"/>
                <a:cs typeface="Courier New" pitchFamily="49" charset="0"/>
              </a:rPr>
              <a:t> { } </a:t>
            </a:r>
            <a:endParaRPr lang="en-US" sz="1800" dirty="0" smtClean="0">
              <a:latin typeface="Courier New" pitchFamily="49" charset="0"/>
              <a:cs typeface="Courier New" pitchFamily="49" charset="0"/>
            </a:endParaRPr>
          </a:p>
          <a:p>
            <a:pPr marL="0" indent="0">
              <a:buNone/>
            </a:pPr>
            <a:r>
              <a:rPr lang="en-US" sz="1800" dirty="0" smtClean="0">
                <a:latin typeface="Courier New" pitchFamily="49" charset="0"/>
                <a:cs typeface="Courier New" pitchFamily="49" charset="0"/>
              </a:rPr>
              <a:t>} </a:t>
            </a:r>
            <a:endParaRPr lang="en-US" sz="18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33</a:t>
            </a:fld>
            <a:endParaRPr lang="en-US"/>
          </a:p>
        </p:txBody>
      </p:sp>
    </p:spTree>
    <p:extLst>
      <p:ext uri="{BB962C8B-B14F-4D97-AF65-F5344CB8AC3E}">
        <p14:creationId xmlns:p14="http://schemas.microsoft.com/office/powerpoint/2010/main" val="390165419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latin typeface="Courier New" pitchFamily="49" charset="0"/>
                <a:cs typeface="Courier New" pitchFamily="49" charset="0"/>
              </a:rPr>
              <a:t>m</a:t>
            </a:r>
            <a:r>
              <a:rPr lang="en-US" sz="2800" dirty="0" smtClean="0">
                <a:latin typeface="Courier New" pitchFamily="49" charset="0"/>
                <a:cs typeface="Courier New" pitchFamily="49" charset="0"/>
              </a:rPr>
              <a:t>ap() </a:t>
            </a:r>
            <a:r>
              <a:rPr lang="en-US" sz="2800" dirty="0" smtClean="0">
                <a:latin typeface="+mn-lt"/>
                <a:cs typeface="Courier New" pitchFamily="49" charset="0"/>
              </a:rPr>
              <a:t>and</a:t>
            </a:r>
            <a:r>
              <a:rPr lang="en-US" sz="2800" dirty="0" smtClean="0">
                <a:latin typeface="Courier New" pitchFamily="49" charset="0"/>
                <a:cs typeface="Courier New" pitchFamily="49" charset="0"/>
              </a:rPr>
              <a:t> reduce() </a:t>
            </a:r>
            <a:r>
              <a:rPr lang="en-US" sz="2800" dirty="0" smtClean="0"/>
              <a:t>methods</a:t>
            </a:r>
            <a:endParaRPr lang="en-US" sz="2800" dirty="0"/>
          </a:p>
        </p:txBody>
      </p:sp>
      <p:sp>
        <p:nvSpPr>
          <p:cNvPr id="3" name="Content Placeholder 2"/>
          <p:cNvSpPr>
            <a:spLocks noGrp="1"/>
          </p:cNvSpPr>
          <p:nvPr>
            <p:ph idx="1"/>
          </p:nvPr>
        </p:nvSpPr>
        <p:spPr>
          <a:xfrm>
            <a:off x="457200" y="914400"/>
            <a:ext cx="8229600" cy="5562600"/>
          </a:xfrm>
        </p:spPr>
        <p:txBody>
          <a:bodyPr>
            <a:normAutofit/>
          </a:bodyPr>
          <a:lstStyle/>
          <a:p>
            <a:r>
              <a:rPr lang="en-US" dirty="0" smtClean="0"/>
              <a:t>The </a:t>
            </a:r>
            <a:r>
              <a:rPr lang="en-US" dirty="0"/>
              <a:t>center of action for the Mapper class is the </a:t>
            </a:r>
            <a:r>
              <a:rPr lang="en-US" sz="2000" dirty="0">
                <a:latin typeface="Courier New" pitchFamily="49" charset="0"/>
                <a:cs typeface="Courier New" pitchFamily="49" charset="0"/>
              </a:rPr>
              <a:t>map() </a:t>
            </a:r>
            <a:r>
              <a:rPr lang="en-US" dirty="0"/>
              <a:t>method and for the Reducer class the </a:t>
            </a:r>
            <a:r>
              <a:rPr lang="en-US" sz="2000" dirty="0">
                <a:latin typeface="Courier New" pitchFamily="49" charset="0"/>
                <a:cs typeface="Courier New" pitchFamily="49" charset="0"/>
              </a:rPr>
              <a:t>reduce</a:t>
            </a:r>
            <a:r>
              <a:rPr lang="en-US" sz="2000" dirty="0" smtClean="0">
                <a:latin typeface="Courier New" pitchFamily="49" charset="0"/>
                <a:cs typeface="Courier New" pitchFamily="49" charset="0"/>
              </a:rPr>
              <a:t>() </a:t>
            </a:r>
            <a:r>
              <a:rPr lang="en-US" dirty="0" smtClean="0"/>
              <a:t>method</a:t>
            </a:r>
            <a:r>
              <a:rPr lang="en-US" dirty="0"/>
              <a:t>. </a:t>
            </a:r>
            <a:endParaRPr lang="en-US" dirty="0" smtClean="0"/>
          </a:p>
          <a:p>
            <a:r>
              <a:rPr lang="en-US" dirty="0" smtClean="0"/>
              <a:t>Each </a:t>
            </a:r>
            <a:r>
              <a:rPr lang="en-US" dirty="0"/>
              <a:t>invocation of the </a:t>
            </a:r>
            <a:r>
              <a:rPr lang="en-US" sz="2000" dirty="0">
                <a:latin typeface="Courier New" panose="02070309020205020404" pitchFamily="49" charset="0"/>
                <a:cs typeface="Courier New" panose="02070309020205020404" pitchFamily="49" charset="0"/>
              </a:rPr>
              <a:t>map</a:t>
            </a:r>
            <a:r>
              <a:rPr lang="en-US" sz="2000" dirty="0" smtClean="0">
                <a:latin typeface="Courier New" panose="02070309020205020404" pitchFamily="49" charset="0"/>
                <a:cs typeface="Courier New" panose="02070309020205020404" pitchFamily="49" charset="0"/>
              </a:rPr>
              <a:t>() </a:t>
            </a:r>
            <a:r>
              <a:rPr lang="en-US" dirty="0" smtClean="0"/>
              <a:t>method </a:t>
            </a:r>
            <a:r>
              <a:rPr lang="en-US" dirty="0"/>
              <a:t>is given a key/value pair of types </a:t>
            </a:r>
            <a:r>
              <a:rPr lang="en-US" dirty="0" smtClean="0"/>
              <a:t>K1 and </a:t>
            </a:r>
            <a:r>
              <a:rPr lang="en-US" dirty="0"/>
              <a:t>V1, respectively. </a:t>
            </a:r>
            <a:endParaRPr lang="en-US" dirty="0" smtClean="0"/>
          </a:p>
          <a:p>
            <a:r>
              <a:rPr lang="en-US" dirty="0" smtClean="0"/>
              <a:t>The </a:t>
            </a:r>
            <a:r>
              <a:rPr lang="en-US" dirty="0"/>
              <a:t>key/value pairs generated by the mapper </a:t>
            </a:r>
            <a:r>
              <a:rPr lang="en-US" dirty="0" smtClean="0"/>
              <a:t>and reducer are sent out </a:t>
            </a:r>
            <a:r>
              <a:rPr lang="en-US" dirty="0"/>
              <a:t>via the </a:t>
            </a:r>
            <a:r>
              <a:rPr lang="en-US" sz="2000" dirty="0">
                <a:latin typeface="Courier New" pitchFamily="49" charset="0"/>
                <a:cs typeface="Courier New" pitchFamily="49" charset="0"/>
              </a:rPr>
              <a:t>collect() </a:t>
            </a:r>
            <a:r>
              <a:rPr lang="en-US" dirty="0"/>
              <a:t>method of the </a:t>
            </a:r>
            <a:r>
              <a:rPr lang="en-US" sz="2000" dirty="0" err="1">
                <a:latin typeface="Courier New" pitchFamily="49" charset="0"/>
                <a:cs typeface="Courier New" pitchFamily="49" charset="0"/>
              </a:rPr>
              <a:t>OutputCollector</a:t>
            </a:r>
            <a:r>
              <a:rPr lang="en-US" dirty="0"/>
              <a:t> </a:t>
            </a:r>
            <a:r>
              <a:rPr lang="en-US" dirty="0" smtClean="0"/>
              <a:t>object.</a:t>
            </a:r>
          </a:p>
          <a:p>
            <a:r>
              <a:rPr lang="en-US" dirty="0" smtClean="0"/>
              <a:t>Somewhere </a:t>
            </a:r>
            <a:r>
              <a:rPr lang="en-US" dirty="0"/>
              <a:t>in your map() method you need to call </a:t>
            </a:r>
          </a:p>
          <a:p>
            <a:pPr marL="0" indent="0">
              <a:buNone/>
            </a:pP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output.collect</a:t>
            </a:r>
            <a:r>
              <a:rPr lang="en-US" sz="1800" dirty="0" smtClean="0">
                <a:latin typeface="Courier New" pitchFamily="49" charset="0"/>
                <a:cs typeface="Courier New" pitchFamily="49" charset="0"/>
              </a:rPr>
              <a:t>((K2) k, (V2) v); </a:t>
            </a:r>
            <a:endParaRPr lang="en-US" sz="1800" dirty="0">
              <a:latin typeface="Courier New" pitchFamily="49" charset="0"/>
              <a:cs typeface="Courier New" pitchFamily="49" charset="0"/>
            </a:endParaRPr>
          </a:p>
          <a:p>
            <a:r>
              <a:rPr lang="en-US" dirty="0"/>
              <a:t>Each invocation of the </a:t>
            </a:r>
            <a:r>
              <a:rPr lang="en-US" sz="2000" dirty="0">
                <a:latin typeface="Courier New" panose="02070309020205020404" pitchFamily="49" charset="0"/>
                <a:cs typeface="Courier New" panose="02070309020205020404" pitchFamily="49" charset="0"/>
              </a:rPr>
              <a:t>reduce() </a:t>
            </a:r>
            <a:r>
              <a:rPr lang="en-US" dirty="0"/>
              <a:t>method at the reducer is given a key of type K2 and a list of values of type V2. </a:t>
            </a:r>
            <a:endParaRPr lang="en-US" dirty="0" smtClean="0"/>
          </a:p>
          <a:p>
            <a:r>
              <a:rPr lang="en-US" dirty="0" smtClean="0"/>
              <a:t>Note </a:t>
            </a:r>
            <a:r>
              <a:rPr lang="en-US" dirty="0"/>
              <a:t>that </a:t>
            </a:r>
            <a:r>
              <a:rPr lang="en-US" dirty="0" smtClean="0"/>
              <a:t>those are </a:t>
            </a:r>
            <a:r>
              <a:rPr lang="en-US" dirty="0"/>
              <a:t>the same K2 and V2 types used in the Mapper. The </a:t>
            </a:r>
            <a:r>
              <a:rPr lang="en-US" sz="2000" dirty="0">
                <a:latin typeface="Courier New" panose="02070309020205020404" pitchFamily="49" charset="0"/>
                <a:cs typeface="Courier New" panose="02070309020205020404" pitchFamily="49" charset="0"/>
              </a:rPr>
              <a:t>reduce() </a:t>
            </a:r>
            <a:r>
              <a:rPr lang="en-US" dirty="0" smtClean="0"/>
              <a:t>method loops </a:t>
            </a:r>
            <a:r>
              <a:rPr lang="en-US" dirty="0"/>
              <a:t>through all the values of type V2. </a:t>
            </a:r>
            <a:endParaRPr lang="en-US" dirty="0" smtClean="0"/>
          </a:p>
          <a:p>
            <a:pPr marL="0" indent="0">
              <a:buNone/>
            </a:pPr>
            <a:r>
              <a:rPr lang="en-US" sz="1800" dirty="0">
                <a:latin typeface="Courier New" pitchFamily="49" charset="0"/>
                <a:cs typeface="Courier New" pitchFamily="49" charset="0"/>
              </a:rPr>
              <a:t>w</a:t>
            </a:r>
            <a:r>
              <a:rPr lang="en-US" sz="1800" dirty="0" smtClean="0">
                <a:latin typeface="Courier New" pitchFamily="49" charset="0"/>
                <a:cs typeface="Courier New" pitchFamily="49" charset="0"/>
              </a:rPr>
              <a:t>hile </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values.hasNext</a:t>
            </a:r>
            <a:r>
              <a:rPr lang="en-US" sz="1800" dirty="0">
                <a:latin typeface="Courier New" pitchFamily="49" charset="0"/>
                <a:cs typeface="Courier New" pitchFamily="49" charset="0"/>
              </a:rPr>
              <a:t>()) { </a:t>
            </a:r>
            <a:r>
              <a:rPr lang="en-US" sz="1800" dirty="0" smtClean="0">
                <a:latin typeface="Courier New" pitchFamily="49" charset="0"/>
                <a:cs typeface="Courier New" pitchFamily="49" charset="0"/>
              </a:rPr>
              <a:t>V2 </a:t>
            </a:r>
            <a:r>
              <a:rPr lang="en-US" sz="1800" dirty="0">
                <a:latin typeface="Courier New" pitchFamily="49" charset="0"/>
                <a:cs typeface="Courier New" pitchFamily="49" charset="0"/>
              </a:rPr>
              <a:t>v = </a:t>
            </a:r>
            <a:r>
              <a:rPr lang="en-US" sz="1800" dirty="0" err="1">
                <a:latin typeface="Courier New" pitchFamily="49" charset="0"/>
                <a:cs typeface="Courier New" pitchFamily="49" charset="0"/>
              </a:rPr>
              <a:t>values.next</a:t>
            </a:r>
            <a:r>
              <a:rPr lang="en-US" sz="1800" dirty="0">
                <a:latin typeface="Courier New" pitchFamily="49" charset="0"/>
                <a:cs typeface="Courier New" pitchFamily="49" charset="0"/>
              </a:rPr>
              <a:t>(); </a:t>
            </a:r>
            <a:r>
              <a:rPr lang="en-US" sz="1800" dirty="0" smtClean="0">
                <a:latin typeface="Courier New" pitchFamily="49" charset="0"/>
                <a:cs typeface="Courier New" pitchFamily="49" charset="0"/>
              </a:rPr>
              <a:t> . . . } </a:t>
            </a:r>
            <a:endParaRPr lang="en-US" sz="1800" dirty="0"/>
          </a:p>
          <a:p>
            <a:r>
              <a:rPr lang="en-US" dirty="0"/>
              <a:t>Somewhere in the </a:t>
            </a:r>
            <a:r>
              <a:rPr lang="en-US" sz="2000" dirty="0">
                <a:latin typeface="Courier New" pitchFamily="49" charset="0"/>
                <a:cs typeface="Courier New" pitchFamily="49" charset="0"/>
              </a:rPr>
              <a:t>reduce() </a:t>
            </a:r>
            <a:r>
              <a:rPr lang="en-US" dirty="0"/>
              <a:t>method you’ll call </a:t>
            </a:r>
          </a:p>
          <a:p>
            <a:pPr marL="0" indent="0">
              <a:buNone/>
            </a:pP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output.collect</a:t>
            </a:r>
            <a:r>
              <a:rPr lang="en-US" sz="1800" dirty="0">
                <a:latin typeface="Courier New" pitchFamily="49" charset="0"/>
                <a:cs typeface="Courier New" pitchFamily="49" charset="0"/>
              </a:rPr>
              <a:t>((K3) k, (V3) v); </a:t>
            </a:r>
            <a:r>
              <a:rPr lang="en-US" sz="1800" dirty="0" smtClean="0">
                <a:latin typeface="Courier New" pitchFamily="49" charset="0"/>
                <a:cs typeface="Courier New" pitchFamily="49" charset="0"/>
              </a:rPr>
              <a:t> </a:t>
            </a:r>
            <a:r>
              <a:rPr lang="en-US" sz="2000" dirty="0" smtClean="0">
                <a:cs typeface="Courier New" pitchFamily="49" charset="0"/>
              </a:rPr>
              <a:t>to send results out</a:t>
            </a:r>
            <a:endParaRPr lang="en-US" sz="2000" dirty="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34</a:t>
            </a:fld>
            <a:endParaRPr lang="en-US"/>
          </a:p>
        </p:txBody>
      </p:sp>
    </p:spTree>
    <p:extLst>
      <p:ext uri="{BB962C8B-B14F-4D97-AF65-F5344CB8AC3E}">
        <p14:creationId xmlns:p14="http://schemas.microsoft.com/office/powerpoint/2010/main" val="193981987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err="1">
                <a:latin typeface="Courier New" pitchFamily="49" charset="0"/>
                <a:cs typeface="Courier New" pitchFamily="49" charset="0"/>
              </a:rPr>
              <a:t>org.apache.hadoop.mapred.OutputCollector</a:t>
            </a:r>
            <a:endParaRPr lang="en-US" sz="2400" dirty="0">
              <a:latin typeface="Courier New" pitchFamily="49" charset="0"/>
              <a:cs typeface="Courier New" pitchFamily="49" charset="0"/>
            </a:endParaRPr>
          </a:p>
        </p:txBody>
      </p:sp>
      <p:sp>
        <p:nvSpPr>
          <p:cNvPr id="3" name="Content Placeholder 2"/>
          <p:cNvSpPr>
            <a:spLocks noGrp="1"/>
          </p:cNvSpPr>
          <p:nvPr>
            <p:ph idx="1"/>
          </p:nvPr>
        </p:nvSpPr>
        <p:spPr/>
        <p:txBody>
          <a:bodyPr>
            <a:normAutofit/>
          </a:bodyPr>
          <a:lstStyle/>
          <a:p>
            <a:pPr marL="0" indent="0">
              <a:buNone/>
            </a:pP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InterfaceAudience.Public</a:t>
            </a:r>
            <a:endParaRPr lang="en-US" sz="1800" dirty="0">
              <a:latin typeface="Courier New" pitchFamily="49" charset="0"/>
              <a:cs typeface="Courier New" pitchFamily="49" charset="0"/>
            </a:endParaRPr>
          </a:p>
          <a:p>
            <a:pPr marL="0" indent="0">
              <a:buNone/>
            </a:pP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InterfaceStability.Stable</a:t>
            </a:r>
            <a:endParaRPr lang="en-US" sz="1800" dirty="0">
              <a:latin typeface="Courier New" pitchFamily="49" charset="0"/>
              <a:cs typeface="Courier New" pitchFamily="49" charset="0"/>
            </a:endParaRPr>
          </a:p>
          <a:p>
            <a:pPr marL="0" indent="0">
              <a:buNone/>
            </a:pPr>
            <a:r>
              <a:rPr lang="en-US" sz="1800" dirty="0">
                <a:latin typeface="Courier New" pitchFamily="49" charset="0"/>
                <a:cs typeface="Courier New" pitchFamily="49" charset="0"/>
              </a:rPr>
              <a:t>public interface </a:t>
            </a:r>
            <a:r>
              <a:rPr lang="en-US" sz="1800" dirty="0" err="1">
                <a:latin typeface="Courier New" pitchFamily="49" charset="0"/>
                <a:cs typeface="Courier New" pitchFamily="49" charset="0"/>
              </a:rPr>
              <a:t>OutputCollector</a:t>
            </a:r>
            <a:r>
              <a:rPr lang="en-US" sz="1800" dirty="0">
                <a:latin typeface="Courier New" pitchFamily="49" charset="0"/>
                <a:cs typeface="Courier New" pitchFamily="49" charset="0"/>
              </a:rPr>
              <a:t>&lt;K,V</a:t>
            </a:r>
            <a:r>
              <a:rPr lang="en-US" sz="1800" dirty="0" smtClean="0">
                <a:latin typeface="Courier New" pitchFamily="49" charset="0"/>
                <a:cs typeface="Courier New" pitchFamily="49" charset="0"/>
              </a:rPr>
              <a:t>&gt;</a:t>
            </a:r>
          </a:p>
          <a:p>
            <a:pPr marL="0" indent="0">
              <a:buNone/>
            </a:pPr>
            <a:endParaRPr lang="en-US" sz="1600" dirty="0" smtClean="0">
              <a:latin typeface="Courier New" pitchFamily="49" charset="0"/>
              <a:cs typeface="Courier New" pitchFamily="49" charset="0"/>
            </a:endParaRPr>
          </a:p>
          <a:p>
            <a:r>
              <a:rPr lang="en-US" dirty="0" smtClean="0">
                <a:cs typeface="Courier New" pitchFamily="49" charset="0"/>
              </a:rPr>
              <a:t>Collects </a:t>
            </a:r>
            <a:r>
              <a:rPr lang="en-US" dirty="0">
                <a:cs typeface="Courier New" pitchFamily="49" charset="0"/>
              </a:rPr>
              <a:t>the </a:t>
            </a:r>
            <a:r>
              <a:rPr lang="en-US" sz="1800" dirty="0">
                <a:latin typeface="Courier New" pitchFamily="49" charset="0"/>
                <a:cs typeface="Courier New" pitchFamily="49" charset="0"/>
              </a:rPr>
              <a:t>&lt;key, value&gt; </a:t>
            </a:r>
            <a:r>
              <a:rPr lang="en-US" dirty="0">
                <a:cs typeface="Courier New" pitchFamily="49" charset="0"/>
              </a:rPr>
              <a:t>pairs output by </a:t>
            </a:r>
            <a:r>
              <a:rPr lang="en-US" dirty="0">
                <a:latin typeface="Courier New" pitchFamily="49" charset="0"/>
                <a:cs typeface="Courier New" pitchFamily="49" charset="0"/>
              </a:rPr>
              <a:t>Mappers </a:t>
            </a:r>
            <a:r>
              <a:rPr lang="en-US" dirty="0">
                <a:cs typeface="Courier New" pitchFamily="49" charset="0"/>
              </a:rPr>
              <a:t>and </a:t>
            </a:r>
            <a:r>
              <a:rPr lang="en-US" dirty="0">
                <a:latin typeface="Courier New" pitchFamily="49" charset="0"/>
                <a:cs typeface="Courier New" pitchFamily="49" charset="0"/>
              </a:rPr>
              <a:t>Reducers.</a:t>
            </a:r>
            <a:r>
              <a:rPr lang="en-US" sz="1600" dirty="0">
                <a:latin typeface="Courier New" pitchFamily="49" charset="0"/>
                <a:cs typeface="Courier New" pitchFamily="49" charset="0"/>
              </a:rPr>
              <a:t> </a:t>
            </a:r>
          </a:p>
          <a:p>
            <a:r>
              <a:rPr lang="en-US" dirty="0" err="1">
                <a:latin typeface="Courier New" pitchFamily="49" charset="0"/>
                <a:cs typeface="Courier New" pitchFamily="49" charset="0"/>
              </a:rPr>
              <a:t>OutputCollector</a:t>
            </a:r>
            <a:r>
              <a:rPr lang="en-US" dirty="0">
                <a:latin typeface="Courier New" pitchFamily="49" charset="0"/>
                <a:cs typeface="Courier New" pitchFamily="49" charset="0"/>
              </a:rPr>
              <a:t> </a:t>
            </a:r>
            <a:r>
              <a:rPr lang="en-US" dirty="0">
                <a:cs typeface="Courier New" pitchFamily="49" charset="0"/>
              </a:rPr>
              <a:t>is the generalization of the facility provided by the </a:t>
            </a:r>
            <a:r>
              <a:rPr lang="en-US" dirty="0" err="1" smtClean="0">
                <a:cs typeface="Courier New" pitchFamily="49" charset="0"/>
              </a:rPr>
              <a:t>MapReduce</a:t>
            </a:r>
            <a:r>
              <a:rPr lang="en-US" dirty="0" smtClean="0">
                <a:cs typeface="Courier New" pitchFamily="49" charset="0"/>
              </a:rPr>
              <a:t> </a:t>
            </a:r>
            <a:r>
              <a:rPr lang="en-US" dirty="0">
                <a:cs typeface="Courier New" pitchFamily="49" charset="0"/>
              </a:rPr>
              <a:t>framework to collect data output by either the </a:t>
            </a:r>
            <a:r>
              <a:rPr lang="en-US" dirty="0">
                <a:latin typeface="Courier New" pitchFamily="49" charset="0"/>
                <a:cs typeface="Courier New" pitchFamily="49" charset="0"/>
              </a:rPr>
              <a:t>Mapper </a:t>
            </a:r>
            <a:r>
              <a:rPr lang="en-US" dirty="0">
                <a:cs typeface="Courier New" pitchFamily="49" charset="0"/>
              </a:rPr>
              <a:t>or the </a:t>
            </a:r>
            <a:r>
              <a:rPr lang="en-US" dirty="0">
                <a:latin typeface="Courier New" pitchFamily="49" charset="0"/>
                <a:cs typeface="Courier New" pitchFamily="49" charset="0"/>
              </a:rPr>
              <a:t>Reducer </a:t>
            </a:r>
            <a:r>
              <a:rPr lang="en-US" dirty="0">
                <a:cs typeface="Courier New" pitchFamily="49" charset="0"/>
              </a:rPr>
              <a:t>i.e. intermediate outputs or the </a:t>
            </a:r>
            <a:r>
              <a:rPr lang="en-US" dirty="0" smtClean="0">
                <a:cs typeface="Courier New" pitchFamily="49" charset="0"/>
              </a:rPr>
              <a:t>final output </a:t>
            </a:r>
            <a:r>
              <a:rPr lang="en-US" dirty="0">
                <a:cs typeface="Courier New" pitchFamily="49" charset="0"/>
              </a:rPr>
              <a:t>of the job.</a:t>
            </a:r>
          </a:p>
          <a:p>
            <a:pPr marL="0" indent="0">
              <a:buNone/>
            </a:pPr>
            <a:endParaRPr lang="en-US" sz="1600" dirty="0">
              <a:latin typeface="Courier New" pitchFamily="49" charset="0"/>
              <a:cs typeface="Courier New" pitchFamily="49" charset="0"/>
            </a:endParaRPr>
          </a:p>
          <a:p>
            <a:r>
              <a:rPr lang="en-US" dirty="0">
                <a:cs typeface="Courier New" pitchFamily="49" charset="0"/>
              </a:rPr>
              <a:t>Method Summary </a:t>
            </a:r>
          </a:p>
          <a:p>
            <a:pPr marL="0" indent="0">
              <a:buNone/>
            </a:pPr>
            <a:r>
              <a:rPr lang="en-US" sz="1800" dirty="0">
                <a:latin typeface="Courier New" pitchFamily="49" charset="0"/>
                <a:cs typeface="Courier New" pitchFamily="49" charset="0"/>
              </a:rPr>
              <a:t> void collect(K key, V value) throws </a:t>
            </a:r>
            <a:r>
              <a:rPr lang="en-US" sz="1800" dirty="0" err="1">
                <a:latin typeface="Courier New" pitchFamily="49" charset="0"/>
                <a:cs typeface="Courier New" pitchFamily="49" charset="0"/>
              </a:rPr>
              <a:t>IOExceptionAdds</a:t>
            </a:r>
            <a:r>
              <a:rPr lang="en-US" sz="1800" dirty="0">
                <a:latin typeface="Courier New" pitchFamily="49" charset="0"/>
                <a:cs typeface="Courier New" pitchFamily="49" charset="0"/>
              </a:rPr>
              <a:t> </a:t>
            </a:r>
          </a:p>
          <a:p>
            <a:pPr marL="0" indent="0">
              <a:buNone/>
            </a:pPr>
            <a:r>
              <a:rPr lang="en-US" sz="1600" dirty="0">
                <a:latin typeface="Courier New" pitchFamily="49" charset="0"/>
                <a:cs typeface="Courier New" pitchFamily="49" charset="0"/>
              </a:rPr>
              <a:t>          </a:t>
            </a:r>
            <a:r>
              <a:rPr lang="en-US" dirty="0">
                <a:cs typeface="Courier New" pitchFamily="49" charset="0"/>
              </a:rPr>
              <a:t>Adds a key/value pair to the output. </a:t>
            </a:r>
          </a:p>
          <a:p>
            <a:pPr marL="0" indent="0">
              <a:buNone/>
            </a:pPr>
            <a:r>
              <a:rPr lang="en-US" sz="1600" dirty="0">
                <a:latin typeface="Courier New" pitchFamily="49" charset="0"/>
                <a:cs typeface="Courier New" pitchFamily="49" charset="0"/>
              </a:rPr>
              <a:t>  </a:t>
            </a:r>
          </a:p>
          <a:p>
            <a:pPr marL="0" indent="0">
              <a:buNone/>
            </a:pPr>
            <a:endParaRPr lang="en-US" sz="16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35</a:t>
            </a:fld>
            <a:endParaRPr lang="en-US"/>
          </a:p>
        </p:txBody>
      </p:sp>
    </p:spTree>
    <p:extLst>
      <p:ext uri="{BB962C8B-B14F-4D97-AF65-F5344CB8AC3E}">
        <p14:creationId xmlns:p14="http://schemas.microsoft.com/office/powerpoint/2010/main" val="176400095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 matching</a:t>
            </a:r>
            <a:endParaRPr lang="en-US" dirty="0"/>
          </a:p>
        </p:txBody>
      </p:sp>
      <p:sp>
        <p:nvSpPr>
          <p:cNvPr id="3" name="Content Placeholder 2"/>
          <p:cNvSpPr>
            <a:spLocks noGrp="1"/>
          </p:cNvSpPr>
          <p:nvPr>
            <p:ph idx="1"/>
          </p:nvPr>
        </p:nvSpPr>
        <p:spPr/>
        <p:txBody>
          <a:bodyPr>
            <a:normAutofit lnSpcReduction="10000"/>
          </a:bodyPr>
          <a:lstStyle/>
          <a:p>
            <a:r>
              <a:rPr lang="en-US" dirty="0" smtClean="0"/>
              <a:t>In </a:t>
            </a:r>
            <a:r>
              <a:rPr lang="en-US" dirty="0"/>
              <a:t>addition to having consistent </a:t>
            </a:r>
            <a:r>
              <a:rPr lang="en-US" sz="2000" dirty="0">
                <a:latin typeface="Courier New" panose="02070309020205020404" pitchFamily="49" charset="0"/>
                <a:cs typeface="Courier New" panose="02070309020205020404" pitchFamily="49" charset="0"/>
              </a:rPr>
              <a:t>K2</a:t>
            </a:r>
            <a:r>
              <a:rPr lang="en-US" dirty="0"/>
              <a:t> and</a:t>
            </a:r>
            <a:r>
              <a:rPr lang="en-US" sz="2000" dirty="0">
                <a:latin typeface="Courier New" panose="02070309020205020404" pitchFamily="49" charset="0"/>
                <a:cs typeface="Courier New" panose="02070309020205020404" pitchFamily="49" charset="0"/>
              </a:rPr>
              <a:t> V2 </a:t>
            </a:r>
            <a:r>
              <a:rPr lang="en-US" dirty="0"/>
              <a:t>types across Mapper and Reducer, you’ll also need to ensure that the key and value types used in Mapper and Reducer are consistent with the input format, output key class, and output value class set in the driver</a:t>
            </a:r>
            <a:r>
              <a:rPr lang="en-US" dirty="0" smtClean="0"/>
              <a:t>.</a:t>
            </a:r>
          </a:p>
          <a:p>
            <a:r>
              <a:rPr lang="en-US" dirty="0" smtClean="0"/>
              <a:t>The </a:t>
            </a:r>
            <a:r>
              <a:rPr lang="en-US" dirty="0"/>
              <a:t>use of </a:t>
            </a:r>
            <a:r>
              <a:rPr lang="en-US" sz="2000" dirty="0" err="1" smtClean="0">
                <a:latin typeface="Courier New" pitchFamily="49" charset="0"/>
                <a:cs typeface="Courier New" pitchFamily="49" charset="0"/>
              </a:rPr>
              <a:t>KeyValueTextInputFormat</a:t>
            </a:r>
            <a:r>
              <a:rPr lang="en-US" sz="2000" dirty="0" smtClean="0">
                <a:latin typeface="Courier New" pitchFamily="49" charset="0"/>
                <a:cs typeface="Courier New" pitchFamily="49" charset="0"/>
              </a:rPr>
              <a:t> </a:t>
            </a:r>
            <a:r>
              <a:rPr lang="en-US" dirty="0" smtClean="0">
                <a:cs typeface="Courier New" pitchFamily="49" charset="0"/>
              </a:rPr>
              <a:t>in the</a:t>
            </a:r>
            <a:r>
              <a:rPr lang="en-US" sz="2000" dirty="0" smtClean="0">
                <a:latin typeface="Courier New" pitchFamily="49" charset="0"/>
                <a:cs typeface="Courier New" pitchFamily="49" charset="0"/>
              </a:rPr>
              <a:t> Inverter</a:t>
            </a:r>
            <a:r>
              <a:rPr lang="en-US" dirty="0" smtClean="0"/>
              <a:t> </a:t>
            </a:r>
            <a:r>
              <a:rPr lang="en-US" dirty="0"/>
              <a:t>means that </a:t>
            </a:r>
            <a:r>
              <a:rPr lang="en-US" sz="2000" dirty="0" smtClean="0">
                <a:latin typeface="Courier New" panose="02070309020205020404" pitchFamily="49" charset="0"/>
                <a:cs typeface="Courier New" panose="02070309020205020404" pitchFamily="49" charset="0"/>
              </a:rPr>
              <a:t>K1</a:t>
            </a:r>
            <a:r>
              <a:rPr lang="en-US" dirty="0" smtClean="0"/>
              <a:t> and </a:t>
            </a:r>
            <a:r>
              <a:rPr lang="en-US" sz="2000" dirty="0" smtClean="0">
                <a:latin typeface="Courier New" panose="02070309020205020404" pitchFamily="49" charset="0"/>
                <a:cs typeface="Courier New" panose="02070309020205020404" pitchFamily="49" charset="0"/>
              </a:rPr>
              <a:t>V1</a:t>
            </a:r>
            <a:r>
              <a:rPr lang="en-US" dirty="0" smtClean="0"/>
              <a:t> must </a:t>
            </a:r>
            <a:r>
              <a:rPr lang="en-US" dirty="0"/>
              <a:t>both be type </a:t>
            </a:r>
            <a:r>
              <a:rPr lang="en-US" sz="2000" dirty="0">
                <a:latin typeface="Courier New" pitchFamily="49" charset="0"/>
                <a:cs typeface="Courier New" pitchFamily="49" charset="0"/>
              </a:rPr>
              <a:t>Text</a:t>
            </a:r>
            <a:r>
              <a:rPr lang="en-US" dirty="0"/>
              <a:t>. </a:t>
            </a:r>
            <a:endParaRPr lang="en-US" dirty="0" smtClean="0"/>
          </a:p>
          <a:p>
            <a:r>
              <a:rPr lang="en-US" dirty="0" smtClean="0"/>
              <a:t>The </a:t>
            </a:r>
            <a:r>
              <a:rPr lang="en-US" dirty="0"/>
              <a:t>driver must call </a:t>
            </a:r>
            <a:r>
              <a:rPr lang="en-US" sz="2000" dirty="0" err="1">
                <a:latin typeface="Courier New" pitchFamily="49" charset="0"/>
                <a:cs typeface="Courier New" pitchFamily="49" charset="0"/>
              </a:rPr>
              <a:t>setOutputKeyClass</a:t>
            </a:r>
            <a:r>
              <a:rPr lang="en-US" sz="2000" dirty="0">
                <a:latin typeface="Courier New" pitchFamily="49" charset="0"/>
                <a:cs typeface="Courier New" pitchFamily="49" charset="0"/>
              </a:rPr>
              <a:t>() </a:t>
            </a:r>
            <a:r>
              <a:rPr lang="en-US" dirty="0">
                <a:cs typeface="Courier New" pitchFamily="49" charset="0"/>
              </a:rPr>
              <a:t>and</a:t>
            </a:r>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setOutputValueClass</a:t>
            </a:r>
            <a:r>
              <a:rPr lang="en-US" sz="2000" dirty="0">
                <a:latin typeface="Courier New" pitchFamily="49" charset="0"/>
                <a:cs typeface="Courier New" pitchFamily="49" charset="0"/>
              </a:rPr>
              <a:t>() </a:t>
            </a:r>
            <a:r>
              <a:rPr lang="en-US" dirty="0"/>
              <a:t>with the classes of </a:t>
            </a:r>
            <a:r>
              <a:rPr lang="en-US" sz="2000" dirty="0">
                <a:latin typeface="Courier New" panose="02070309020205020404" pitchFamily="49" charset="0"/>
                <a:cs typeface="Courier New" panose="02070309020205020404" pitchFamily="49" charset="0"/>
              </a:rPr>
              <a:t>K2</a:t>
            </a:r>
            <a:r>
              <a:rPr lang="en-US" dirty="0"/>
              <a:t> and </a:t>
            </a:r>
            <a:r>
              <a:rPr lang="en-US" sz="2000" dirty="0">
                <a:latin typeface="Courier New" panose="02070309020205020404" pitchFamily="49" charset="0"/>
                <a:cs typeface="Courier New" panose="02070309020205020404" pitchFamily="49" charset="0"/>
              </a:rPr>
              <a:t>V2</a:t>
            </a:r>
            <a:r>
              <a:rPr lang="en-US" dirty="0"/>
              <a:t>, respectively. </a:t>
            </a:r>
          </a:p>
          <a:p>
            <a:r>
              <a:rPr lang="en-US" dirty="0"/>
              <a:t>A</a:t>
            </a:r>
            <a:r>
              <a:rPr lang="en-US" dirty="0" smtClean="0"/>
              <a:t>ll </a:t>
            </a:r>
            <a:r>
              <a:rPr lang="en-US" dirty="0"/>
              <a:t>the key and value types must be subtypes of </a:t>
            </a:r>
            <a:r>
              <a:rPr lang="en-US" sz="2000" dirty="0">
                <a:latin typeface="Courier New" pitchFamily="49" charset="0"/>
                <a:cs typeface="Courier New" pitchFamily="49" charset="0"/>
              </a:rPr>
              <a:t>Writable</a:t>
            </a:r>
            <a:r>
              <a:rPr lang="en-US" dirty="0"/>
              <a:t>, which </a:t>
            </a:r>
            <a:r>
              <a:rPr lang="en-US" dirty="0" smtClean="0"/>
              <a:t>means they are </a:t>
            </a:r>
            <a:r>
              <a:rPr lang="en-US" sz="2000" dirty="0" err="1">
                <a:latin typeface="Courier New" panose="02070309020205020404" pitchFamily="49" charset="0"/>
                <a:cs typeface="Courier New" panose="02070309020205020404" pitchFamily="49" charset="0"/>
              </a:rPr>
              <a:t>S</a:t>
            </a:r>
            <a:r>
              <a:rPr lang="en-US" sz="2000" dirty="0" err="1" smtClean="0">
                <a:latin typeface="Courier New" panose="02070309020205020404" pitchFamily="49" charset="0"/>
                <a:cs typeface="Courier New" panose="02070309020205020404" pitchFamily="49" charset="0"/>
              </a:rPr>
              <a:t>erializable</a:t>
            </a:r>
            <a:r>
              <a:rPr lang="en-US" dirty="0" smtClean="0"/>
              <a:t> and </a:t>
            </a:r>
            <a:r>
              <a:rPr lang="en-US" dirty="0"/>
              <a:t>serialization interface </a:t>
            </a:r>
            <a:r>
              <a:rPr lang="en-US" dirty="0" smtClean="0"/>
              <a:t>of Hadoop could </a:t>
            </a:r>
            <a:r>
              <a:rPr lang="en-US" dirty="0"/>
              <a:t>send </a:t>
            </a:r>
            <a:r>
              <a:rPr lang="en-US" dirty="0" smtClean="0"/>
              <a:t>them </a:t>
            </a:r>
            <a:r>
              <a:rPr lang="en-US" dirty="0"/>
              <a:t>around </a:t>
            </a:r>
            <a:r>
              <a:rPr lang="en-US" dirty="0" smtClean="0"/>
              <a:t>the </a:t>
            </a:r>
            <a:r>
              <a:rPr lang="en-US" dirty="0"/>
              <a:t>distributed cluster. </a:t>
            </a:r>
            <a:endParaRPr lang="en-US" dirty="0" smtClean="0"/>
          </a:p>
          <a:p>
            <a:r>
              <a:rPr lang="en-US" dirty="0" smtClean="0"/>
              <a:t>In </a:t>
            </a:r>
            <a:r>
              <a:rPr lang="en-US" dirty="0"/>
              <a:t>fact, the key types implement </a:t>
            </a:r>
            <a:r>
              <a:rPr lang="en-US" sz="2000" dirty="0" err="1">
                <a:latin typeface="Courier New" pitchFamily="49" charset="0"/>
                <a:cs typeface="Courier New" pitchFamily="49" charset="0"/>
              </a:rPr>
              <a:t>WritableComparable</a:t>
            </a:r>
            <a:r>
              <a:rPr lang="en-US" dirty="0"/>
              <a:t>, a </a:t>
            </a:r>
            <a:r>
              <a:rPr lang="en-US" dirty="0" err="1"/>
              <a:t>subinterface</a:t>
            </a:r>
            <a:r>
              <a:rPr lang="en-US" dirty="0"/>
              <a:t> of </a:t>
            </a:r>
            <a:r>
              <a:rPr lang="en-US" sz="2000" dirty="0">
                <a:latin typeface="Courier New" pitchFamily="49" charset="0"/>
                <a:cs typeface="Courier New" pitchFamily="49" charset="0"/>
              </a:rPr>
              <a:t>Writable</a:t>
            </a:r>
            <a:r>
              <a:rPr lang="en-US" dirty="0"/>
              <a:t>. The key types need to additionally support the </a:t>
            </a:r>
            <a:r>
              <a:rPr lang="en-US" sz="2000" dirty="0" err="1">
                <a:latin typeface="Courier New" pitchFamily="49" charset="0"/>
                <a:cs typeface="Courier New" pitchFamily="49" charset="0"/>
              </a:rPr>
              <a:t>compareTo</a:t>
            </a:r>
            <a:r>
              <a:rPr lang="en-US" sz="2000" dirty="0">
                <a:latin typeface="Courier New" pitchFamily="49" charset="0"/>
                <a:cs typeface="Courier New" pitchFamily="49" charset="0"/>
              </a:rPr>
              <a:t>() </a:t>
            </a:r>
            <a:r>
              <a:rPr lang="en-US" dirty="0"/>
              <a:t>method, as keys </a:t>
            </a:r>
            <a:r>
              <a:rPr lang="en-US" dirty="0" smtClean="0"/>
              <a:t>need to be sorted </a:t>
            </a:r>
            <a:r>
              <a:rPr lang="en-US" dirty="0"/>
              <a:t>in various places in the MapReduce framework. </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36</a:t>
            </a:fld>
            <a:endParaRPr lang="en-US" dirty="0"/>
          </a:p>
        </p:txBody>
      </p:sp>
    </p:spTree>
    <p:extLst>
      <p:ext uri="{BB962C8B-B14F-4D97-AF65-F5344CB8AC3E}">
        <p14:creationId xmlns:p14="http://schemas.microsoft.com/office/powerpoint/2010/main" val="32775391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Counting Citations (</a:t>
            </a:r>
            <a:r>
              <a:rPr lang="en-US" dirty="0" err="1" smtClean="0"/>
              <a:t>Citings</a:t>
            </a:r>
            <a:r>
              <a:rPr lang="en-US" dirty="0" smtClean="0"/>
              <a:t>)</a:t>
            </a:r>
            <a:endParaRPr lang="en-US" dirty="0"/>
          </a:p>
        </p:txBody>
      </p:sp>
      <p:sp>
        <p:nvSpPr>
          <p:cNvPr id="3" name="Content Placeholder 2"/>
          <p:cNvSpPr>
            <a:spLocks noGrp="1"/>
          </p:cNvSpPr>
          <p:nvPr>
            <p:ph idx="1"/>
          </p:nvPr>
        </p:nvSpPr>
        <p:spPr/>
        <p:txBody>
          <a:bodyPr>
            <a:normAutofit/>
          </a:bodyPr>
          <a:lstStyle/>
          <a:p>
            <a:r>
              <a:rPr lang="en-US" dirty="0" smtClean="0"/>
              <a:t>Much </a:t>
            </a:r>
            <a:r>
              <a:rPr lang="en-US" dirty="0"/>
              <a:t>of what </a:t>
            </a:r>
            <a:r>
              <a:rPr lang="en-US" dirty="0" smtClean="0"/>
              <a:t>we think </a:t>
            </a:r>
            <a:r>
              <a:rPr lang="en-US" dirty="0"/>
              <a:t>of as statistics is counting, and many basic Hadoop jobs involve counting. </a:t>
            </a:r>
            <a:endParaRPr lang="en-US" dirty="0" smtClean="0"/>
          </a:p>
          <a:p>
            <a:r>
              <a:rPr lang="en-US" dirty="0" smtClean="0"/>
              <a:t>For </a:t>
            </a:r>
            <a:r>
              <a:rPr lang="en-US" dirty="0"/>
              <a:t>the patent citation data, we may want the number of citations a patent has received. </a:t>
            </a:r>
            <a:r>
              <a:rPr lang="en-US" dirty="0" smtClean="0"/>
              <a:t>The </a:t>
            </a:r>
            <a:r>
              <a:rPr lang="en-US" dirty="0"/>
              <a:t>desired output would look like this: </a:t>
            </a:r>
          </a:p>
          <a:p>
            <a:pPr marL="400050" lvl="1" indent="0">
              <a:buNone/>
            </a:pPr>
            <a:r>
              <a:rPr lang="en-US" sz="1600" dirty="0" smtClean="0">
                <a:latin typeface="Courier New" pitchFamily="49" charset="0"/>
                <a:cs typeface="Courier New" pitchFamily="49" charset="0"/>
              </a:rPr>
              <a:t>1000006 </a:t>
            </a:r>
            <a:r>
              <a:rPr lang="en-US" sz="1600" dirty="0">
                <a:latin typeface="Courier New" pitchFamily="49" charset="0"/>
                <a:cs typeface="Courier New" pitchFamily="49" charset="0"/>
              </a:rPr>
              <a:t>1 </a:t>
            </a:r>
          </a:p>
          <a:p>
            <a:pPr marL="400050" lvl="1" indent="0">
              <a:buNone/>
            </a:pPr>
            <a:r>
              <a:rPr lang="en-US" sz="1600" dirty="0">
                <a:latin typeface="Courier New" pitchFamily="49" charset="0"/>
                <a:cs typeface="Courier New" pitchFamily="49" charset="0"/>
              </a:rPr>
              <a:t>1000007 </a:t>
            </a:r>
            <a:r>
              <a:rPr lang="en-US" sz="1600" dirty="0" smtClean="0">
                <a:latin typeface="Courier New" pitchFamily="49" charset="0"/>
                <a:cs typeface="Courier New" pitchFamily="49" charset="0"/>
              </a:rPr>
              <a:t>3 </a:t>
            </a:r>
            <a:endParaRPr lang="en-US" sz="1600" dirty="0">
              <a:latin typeface="Courier New" pitchFamily="49" charset="0"/>
              <a:cs typeface="Courier New" pitchFamily="49" charset="0"/>
            </a:endParaRPr>
          </a:p>
          <a:p>
            <a:pPr marL="400050" lvl="1" indent="0">
              <a:buNone/>
            </a:pPr>
            <a:r>
              <a:rPr lang="en-US" sz="1600" dirty="0">
                <a:latin typeface="Courier New" pitchFamily="49" charset="0"/>
                <a:cs typeface="Courier New" pitchFamily="49" charset="0"/>
              </a:rPr>
              <a:t>1000011 </a:t>
            </a:r>
            <a:r>
              <a:rPr lang="en-US" sz="1600" dirty="0" smtClean="0">
                <a:latin typeface="Courier New" pitchFamily="49" charset="0"/>
                <a:cs typeface="Courier New" pitchFamily="49" charset="0"/>
              </a:rPr>
              <a:t>7 </a:t>
            </a:r>
            <a:endParaRPr lang="en-US" sz="1600" dirty="0">
              <a:latin typeface="Courier New" pitchFamily="49" charset="0"/>
              <a:cs typeface="Courier New" pitchFamily="49" charset="0"/>
            </a:endParaRPr>
          </a:p>
          <a:p>
            <a:pPr marL="400050" lvl="1" indent="0">
              <a:buNone/>
            </a:pPr>
            <a:r>
              <a:rPr lang="en-US" sz="1600" dirty="0">
                <a:latin typeface="Courier New" pitchFamily="49" charset="0"/>
                <a:cs typeface="Courier New" pitchFamily="49" charset="0"/>
              </a:rPr>
              <a:t>1000017 1 </a:t>
            </a:r>
            <a:endParaRPr lang="en-US" sz="2400" dirty="0"/>
          </a:p>
          <a:p>
            <a:r>
              <a:rPr lang="en-US" sz="2400" dirty="0"/>
              <a:t>In each record, a patent number is associated with the number of citations it has received. We </a:t>
            </a:r>
            <a:r>
              <a:rPr lang="en-US" sz="2400" dirty="0" smtClean="0"/>
              <a:t>will </a:t>
            </a:r>
            <a:r>
              <a:rPr lang="en-US" sz="2400" dirty="0"/>
              <a:t>write a MapReduce program for this task. </a:t>
            </a:r>
          </a:p>
          <a:p>
            <a:r>
              <a:rPr lang="en-US" dirty="0" smtClean="0"/>
              <a:t>We hardly </a:t>
            </a:r>
            <a:r>
              <a:rPr lang="en-US" dirty="0"/>
              <a:t>ever write a MapReduce program from scratch. You have an existing </a:t>
            </a:r>
            <a:r>
              <a:rPr lang="en-US" dirty="0" smtClean="0"/>
              <a:t>MapReduce  program </a:t>
            </a:r>
            <a:r>
              <a:rPr lang="en-US" sz="2000" dirty="0" smtClean="0">
                <a:latin typeface="Courier New" pitchFamily="49" charset="0"/>
                <a:cs typeface="Courier New" pitchFamily="49" charset="0"/>
              </a:rPr>
              <a:t>Inverter</a:t>
            </a:r>
            <a:r>
              <a:rPr lang="en-US" sz="2400" dirty="0" smtClean="0"/>
              <a:t> </a:t>
            </a:r>
            <a:r>
              <a:rPr lang="en-US" dirty="0" smtClean="0"/>
              <a:t>that processes the data in a similar way. We copy and rename</a:t>
            </a:r>
            <a:r>
              <a:rPr lang="en-US" dirty="0" smtClean="0">
                <a:cs typeface="Courier New" pitchFamily="49" charset="0"/>
              </a:rPr>
              <a:t> class </a:t>
            </a:r>
            <a:r>
              <a:rPr lang="en-US" sz="2000" dirty="0" smtClean="0">
                <a:latin typeface="Courier New" pitchFamily="49" charset="0"/>
                <a:cs typeface="Courier New" pitchFamily="49" charset="0"/>
              </a:rPr>
              <a:t>Inverter </a:t>
            </a:r>
            <a:r>
              <a:rPr lang="en-US" dirty="0" smtClean="0"/>
              <a:t>into </a:t>
            </a:r>
            <a:r>
              <a:rPr lang="en-US" sz="2000" dirty="0" err="1" smtClean="0">
                <a:latin typeface="Courier New" pitchFamily="49" charset="0"/>
                <a:cs typeface="Courier New" pitchFamily="49" charset="0"/>
              </a:rPr>
              <a:t>InverterCounter</a:t>
            </a:r>
            <a:r>
              <a:rPr lang="en-US" sz="2400" dirty="0" smtClean="0"/>
              <a:t> </a:t>
            </a:r>
            <a:r>
              <a:rPr lang="en-US" dirty="0" smtClean="0"/>
              <a:t>and </a:t>
            </a:r>
            <a:r>
              <a:rPr lang="en-US" dirty="0"/>
              <a:t>modify it until it </a:t>
            </a:r>
            <a:r>
              <a:rPr lang="en-US" dirty="0" smtClean="0"/>
              <a:t>does </a:t>
            </a:r>
            <a:r>
              <a:rPr lang="en-US" dirty="0"/>
              <a:t>what </a:t>
            </a:r>
            <a:r>
              <a:rPr lang="en-US" dirty="0" smtClean="0"/>
              <a:t>we </a:t>
            </a:r>
            <a:r>
              <a:rPr lang="en-US" dirty="0"/>
              <a:t>want </a:t>
            </a:r>
            <a:r>
              <a:rPr lang="en-US" dirty="0" smtClean="0"/>
              <a:t>.</a:t>
            </a:r>
            <a:endParaRPr lang="en-US"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37</a:t>
            </a:fld>
            <a:endParaRPr lang="en-US"/>
          </a:p>
        </p:txBody>
      </p:sp>
    </p:spTree>
    <p:extLst>
      <p:ext uri="{BB962C8B-B14F-4D97-AF65-F5344CB8AC3E}">
        <p14:creationId xmlns:p14="http://schemas.microsoft.com/office/powerpoint/2010/main" val="1764000956"/>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err="1" smtClean="0">
                <a:latin typeface="Courier New" pitchFamily="49" charset="0"/>
                <a:cs typeface="Courier New" pitchFamily="49" charset="0"/>
              </a:rPr>
              <a:t>InverterCounter</a:t>
            </a:r>
            <a:r>
              <a:rPr lang="en-US" dirty="0" smtClean="0"/>
              <a:t>, Modify Reducer</a:t>
            </a:r>
            <a:endParaRPr lang="en-US" dirty="0"/>
          </a:p>
        </p:txBody>
      </p:sp>
      <p:sp>
        <p:nvSpPr>
          <p:cNvPr id="3" name="Content Placeholder 2"/>
          <p:cNvSpPr>
            <a:spLocks noGrp="1"/>
          </p:cNvSpPr>
          <p:nvPr>
            <p:ph idx="1"/>
          </p:nvPr>
        </p:nvSpPr>
        <p:spPr/>
        <p:txBody>
          <a:bodyPr>
            <a:normAutofit fontScale="92500"/>
          </a:bodyPr>
          <a:lstStyle/>
          <a:p>
            <a:r>
              <a:rPr lang="en-US" sz="2400" dirty="0" smtClean="0"/>
              <a:t>We </a:t>
            </a:r>
            <a:r>
              <a:rPr lang="en-US" sz="2400" dirty="0"/>
              <a:t>can modify </a:t>
            </a:r>
            <a:r>
              <a:rPr lang="en-US" sz="2400" dirty="0" smtClean="0"/>
              <a:t>Inverter </a:t>
            </a:r>
            <a:r>
              <a:rPr lang="en-US" sz="2400" dirty="0"/>
              <a:t>to output the count instead of the list of citing patents. We need the </a:t>
            </a:r>
            <a:r>
              <a:rPr lang="en-US" sz="2400" dirty="0" smtClean="0"/>
              <a:t>modifications </a:t>
            </a:r>
            <a:r>
              <a:rPr lang="en-US" sz="2400" dirty="0"/>
              <a:t>only at the</a:t>
            </a:r>
            <a:r>
              <a:rPr lang="en-US" sz="2400" dirty="0">
                <a:latin typeface="Courier New" pitchFamily="49" charset="0"/>
                <a:cs typeface="Courier New" pitchFamily="49" charset="0"/>
              </a:rPr>
              <a:t> </a:t>
            </a:r>
            <a:r>
              <a:rPr lang="en-US" sz="2000" dirty="0">
                <a:latin typeface="Courier New" pitchFamily="49" charset="0"/>
                <a:cs typeface="Courier New" pitchFamily="49" charset="0"/>
              </a:rPr>
              <a:t>Reducer</a:t>
            </a:r>
            <a:r>
              <a:rPr lang="en-US" sz="2400" dirty="0"/>
              <a:t>. </a:t>
            </a:r>
            <a:endParaRPr lang="en-US" sz="2400" dirty="0" smtClean="0"/>
          </a:p>
          <a:p>
            <a:r>
              <a:rPr lang="en-US" sz="2400" dirty="0" smtClean="0"/>
              <a:t>If </a:t>
            </a:r>
            <a:r>
              <a:rPr lang="en-US" sz="2400" dirty="0"/>
              <a:t>we choose to output the count as an </a:t>
            </a:r>
            <a:r>
              <a:rPr lang="en-US" sz="1900" dirty="0" err="1">
                <a:latin typeface="Courier New" pitchFamily="49" charset="0"/>
                <a:cs typeface="Courier New" pitchFamily="49" charset="0"/>
              </a:rPr>
              <a:t>IntWritable</a:t>
            </a:r>
            <a:r>
              <a:rPr lang="en-US" sz="2400" dirty="0"/>
              <a:t>, we need to specify </a:t>
            </a:r>
            <a:r>
              <a:rPr lang="en-US" sz="1800" dirty="0" err="1">
                <a:latin typeface="Courier New" pitchFamily="49" charset="0"/>
                <a:cs typeface="Courier New" pitchFamily="49" charset="0"/>
              </a:rPr>
              <a:t>IntWritable</a:t>
            </a:r>
            <a:r>
              <a:rPr lang="en-US" sz="2000" dirty="0"/>
              <a:t> </a:t>
            </a:r>
            <a:r>
              <a:rPr lang="en-US" sz="2400" dirty="0"/>
              <a:t>in three places in the </a:t>
            </a:r>
            <a:r>
              <a:rPr lang="en-US" sz="1900" dirty="0">
                <a:latin typeface="Courier New" pitchFamily="49" charset="0"/>
                <a:cs typeface="Courier New" pitchFamily="49" charset="0"/>
              </a:rPr>
              <a:t>Reducer</a:t>
            </a:r>
            <a:r>
              <a:rPr lang="en-US" sz="2000" dirty="0"/>
              <a:t> </a:t>
            </a:r>
            <a:r>
              <a:rPr lang="en-US" sz="2400" dirty="0"/>
              <a:t>code. We called them </a:t>
            </a:r>
            <a:r>
              <a:rPr lang="en-US" sz="2000" dirty="0"/>
              <a:t>V3 </a:t>
            </a:r>
            <a:r>
              <a:rPr lang="en-US" sz="2400" dirty="0"/>
              <a:t>in our previous notation. </a:t>
            </a:r>
          </a:p>
          <a:p>
            <a:pPr marL="0" indent="0">
              <a:buNone/>
            </a:pPr>
            <a:r>
              <a:rPr lang="en-US" sz="1700" dirty="0">
                <a:latin typeface="Courier New" pitchFamily="49" charset="0"/>
                <a:cs typeface="Courier New" pitchFamily="49" charset="0"/>
              </a:rPr>
              <a:t>public static class Reduce extends </a:t>
            </a:r>
            <a:r>
              <a:rPr lang="en-US" sz="1700" dirty="0" err="1">
                <a:latin typeface="Courier New" pitchFamily="49" charset="0"/>
                <a:cs typeface="Courier New" pitchFamily="49" charset="0"/>
              </a:rPr>
              <a:t>MapReduceBase</a:t>
            </a:r>
            <a:r>
              <a:rPr lang="en-US" sz="1700" dirty="0">
                <a:latin typeface="Courier New" pitchFamily="49" charset="0"/>
                <a:cs typeface="Courier New" pitchFamily="49" charset="0"/>
              </a:rPr>
              <a:t> implements </a:t>
            </a:r>
            <a:r>
              <a:rPr lang="en-US" sz="1700" dirty="0" smtClean="0">
                <a:latin typeface="Courier New" pitchFamily="49" charset="0"/>
                <a:cs typeface="Courier New" pitchFamily="49" charset="0"/>
              </a:rPr>
              <a:t>     	Reducer&lt;Text</a:t>
            </a:r>
            <a:r>
              <a:rPr lang="en-US" sz="1700" dirty="0">
                <a:latin typeface="Courier New" pitchFamily="49" charset="0"/>
                <a:cs typeface="Courier New" pitchFamily="49" charset="0"/>
              </a:rPr>
              <a:t>, Text, Text, </a:t>
            </a:r>
            <a:r>
              <a:rPr lang="en-US" sz="1700" dirty="0" err="1">
                <a:latin typeface="Courier New" pitchFamily="49" charset="0"/>
                <a:cs typeface="Courier New" pitchFamily="49" charset="0"/>
              </a:rPr>
              <a:t>IntWritable</a:t>
            </a:r>
            <a:r>
              <a:rPr lang="en-US" sz="1700" dirty="0">
                <a:latin typeface="Courier New" pitchFamily="49" charset="0"/>
                <a:cs typeface="Courier New" pitchFamily="49" charset="0"/>
              </a:rPr>
              <a:t>&gt; { </a:t>
            </a:r>
          </a:p>
          <a:p>
            <a:pPr marL="0" indent="0">
              <a:buNone/>
            </a:pPr>
            <a:r>
              <a:rPr lang="en-US" sz="1700" dirty="0" smtClean="0">
                <a:latin typeface="Courier New" pitchFamily="49" charset="0"/>
                <a:cs typeface="Courier New" pitchFamily="49" charset="0"/>
              </a:rPr>
              <a:t>	public </a:t>
            </a:r>
            <a:r>
              <a:rPr lang="en-US" sz="1700" dirty="0">
                <a:latin typeface="Courier New" pitchFamily="49" charset="0"/>
                <a:cs typeface="Courier New" pitchFamily="49" charset="0"/>
              </a:rPr>
              <a:t>void reduce(Text key, Iterator&lt;Text&gt; values, </a:t>
            </a:r>
            <a:r>
              <a:rPr lang="en-US" sz="1700" dirty="0" smtClean="0">
                <a:latin typeface="Courier New" pitchFamily="49" charset="0"/>
                <a:cs typeface="Courier New" pitchFamily="49" charset="0"/>
              </a:rPr>
              <a:t>		</a:t>
            </a:r>
            <a:r>
              <a:rPr lang="en-US" sz="1700" dirty="0" err="1" smtClean="0">
                <a:latin typeface="Courier New" pitchFamily="49" charset="0"/>
                <a:cs typeface="Courier New" pitchFamily="49" charset="0"/>
              </a:rPr>
              <a:t>OutputCollector</a:t>
            </a:r>
            <a:r>
              <a:rPr lang="en-US" sz="1700" dirty="0" smtClean="0">
                <a:latin typeface="Courier New" pitchFamily="49" charset="0"/>
                <a:cs typeface="Courier New" pitchFamily="49" charset="0"/>
              </a:rPr>
              <a:t>&lt;Text</a:t>
            </a:r>
            <a:r>
              <a:rPr lang="en-US" sz="1700" dirty="0">
                <a:latin typeface="Courier New" pitchFamily="49" charset="0"/>
                <a:cs typeface="Courier New" pitchFamily="49" charset="0"/>
              </a:rPr>
              <a:t>, </a:t>
            </a:r>
            <a:r>
              <a:rPr lang="en-US" sz="1700" dirty="0" err="1">
                <a:latin typeface="Courier New" pitchFamily="49" charset="0"/>
                <a:cs typeface="Courier New" pitchFamily="49" charset="0"/>
              </a:rPr>
              <a:t>IntWritable</a:t>
            </a:r>
            <a:r>
              <a:rPr lang="en-US" sz="1700" dirty="0">
                <a:latin typeface="Courier New" pitchFamily="49" charset="0"/>
                <a:cs typeface="Courier New" pitchFamily="49" charset="0"/>
              </a:rPr>
              <a:t>&gt; output, </a:t>
            </a:r>
            <a:r>
              <a:rPr lang="en-US" sz="1700" dirty="0" smtClean="0">
                <a:latin typeface="Courier New" pitchFamily="49" charset="0"/>
                <a:cs typeface="Courier New" pitchFamily="49" charset="0"/>
              </a:rPr>
              <a:t> 	       	Reporter </a:t>
            </a:r>
            <a:r>
              <a:rPr lang="en-US" sz="1700" dirty="0">
                <a:latin typeface="Courier New" pitchFamily="49" charset="0"/>
                <a:cs typeface="Courier New" pitchFamily="49" charset="0"/>
              </a:rPr>
              <a:t>reporter) throws </a:t>
            </a:r>
            <a:r>
              <a:rPr lang="en-US" sz="1700" dirty="0" err="1">
                <a:latin typeface="Courier New" pitchFamily="49" charset="0"/>
                <a:cs typeface="Courier New" pitchFamily="49" charset="0"/>
              </a:rPr>
              <a:t>IOException</a:t>
            </a:r>
            <a:r>
              <a:rPr lang="en-US" sz="1700" dirty="0">
                <a:latin typeface="Courier New" pitchFamily="49" charset="0"/>
                <a:cs typeface="Courier New" pitchFamily="49" charset="0"/>
              </a:rPr>
              <a:t> { </a:t>
            </a:r>
          </a:p>
          <a:p>
            <a:pPr marL="0" indent="0">
              <a:buNone/>
            </a:pPr>
            <a:r>
              <a:rPr lang="en-US" sz="1700" dirty="0" smtClean="0">
                <a:latin typeface="Courier New" pitchFamily="49" charset="0"/>
                <a:cs typeface="Courier New" pitchFamily="49" charset="0"/>
              </a:rPr>
              <a:t>	</a:t>
            </a:r>
            <a:r>
              <a:rPr lang="en-US" sz="1700" dirty="0" err="1" smtClean="0">
                <a:latin typeface="Courier New" pitchFamily="49" charset="0"/>
                <a:cs typeface="Courier New" pitchFamily="49" charset="0"/>
              </a:rPr>
              <a:t>int</a:t>
            </a:r>
            <a:r>
              <a:rPr lang="en-US" sz="1700" dirty="0" smtClean="0">
                <a:latin typeface="Courier New" pitchFamily="49" charset="0"/>
                <a:cs typeface="Courier New" pitchFamily="49" charset="0"/>
              </a:rPr>
              <a:t> </a:t>
            </a:r>
            <a:r>
              <a:rPr lang="en-US" sz="1700" dirty="0">
                <a:latin typeface="Courier New" pitchFamily="49" charset="0"/>
                <a:cs typeface="Courier New" pitchFamily="49" charset="0"/>
              </a:rPr>
              <a:t>count = 0; </a:t>
            </a:r>
          </a:p>
          <a:p>
            <a:pPr marL="457200" lvl="1" indent="0">
              <a:buNone/>
            </a:pPr>
            <a:r>
              <a:rPr lang="en-US" sz="1700" dirty="0" smtClean="0">
                <a:latin typeface="Courier New" pitchFamily="49" charset="0"/>
                <a:cs typeface="Courier New" pitchFamily="49" charset="0"/>
              </a:rPr>
              <a:t>		while </a:t>
            </a:r>
            <a:r>
              <a:rPr lang="en-US" sz="1700" dirty="0">
                <a:latin typeface="Courier New" pitchFamily="49" charset="0"/>
                <a:cs typeface="Courier New" pitchFamily="49" charset="0"/>
              </a:rPr>
              <a:t>(</a:t>
            </a:r>
            <a:r>
              <a:rPr lang="en-US" sz="1700" dirty="0" err="1">
                <a:latin typeface="Courier New" pitchFamily="49" charset="0"/>
                <a:cs typeface="Courier New" pitchFamily="49" charset="0"/>
              </a:rPr>
              <a:t>values.hasNext</a:t>
            </a:r>
            <a:r>
              <a:rPr lang="en-US" sz="1700" dirty="0">
                <a:latin typeface="Courier New" pitchFamily="49" charset="0"/>
                <a:cs typeface="Courier New" pitchFamily="49" charset="0"/>
              </a:rPr>
              <a:t>()) { </a:t>
            </a:r>
            <a:endParaRPr lang="en-US" sz="1700" dirty="0" smtClean="0">
              <a:latin typeface="Courier New" pitchFamily="49" charset="0"/>
              <a:cs typeface="Courier New" pitchFamily="49" charset="0"/>
            </a:endParaRPr>
          </a:p>
          <a:p>
            <a:pPr marL="457200" lvl="1" indent="0">
              <a:buNone/>
            </a:pPr>
            <a:r>
              <a:rPr lang="en-US" sz="1700" dirty="0">
                <a:latin typeface="Courier New" pitchFamily="49" charset="0"/>
                <a:cs typeface="Courier New" pitchFamily="49" charset="0"/>
              </a:rPr>
              <a:t> </a:t>
            </a:r>
            <a:r>
              <a:rPr lang="en-US" sz="1700" dirty="0" smtClean="0">
                <a:latin typeface="Courier New" pitchFamily="49" charset="0"/>
                <a:cs typeface="Courier New" pitchFamily="49" charset="0"/>
              </a:rPr>
              <a:t>           </a:t>
            </a:r>
            <a:r>
              <a:rPr lang="en-US" sz="1700" dirty="0" err="1" smtClean="0">
                <a:latin typeface="Courier New" pitchFamily="49" charset="0"/>
                <a:cs typeface="Courier New" pitchFamily="49" charset="0"/>
              </a:rPr>
              <a:t>values.next</a:t>
            </a:r>
            <a:r>
              <a:rPr lang="en-US" sz="1700" dirty="0">
                <a:latin typeface="Courier New" pitchFamily="49" charset="0"/>
                <a:cs typeface="Courier New" pitchFamily="49" charset="0"/>
              </a:rPr>
              <a:t>(); count++; </a:t>
            </a:r>
          </a:p>
          <a:p>
            <a:pPr marL="0" indent="0">
              <a:buNone/>
            </a:pPr>
            <a:r>
              <a:rPr lang="en-US" sz="1700" dirty="0" smtClean="0">
                <a:latin typeface="Courier New" pitchFamily="49" charset="0"/>
                <a:cs typeface="Courier New" pitchFamily="49" charset="0"/>
              </a:rPr>
              <a:t>	} </a:t>
            </a:r>
          </a:p>
          <a:p>
            <a:pPr marL="0" indent="0">
              <a:buNone/>
            </a:pPr>
            <a:r>
              <a:rPr lang="en-US" sz="1700" dirty="0">
                <a:latin typeface="Courier New" pitchFamily="49" charset="0"/>
                <a:cs typeface="Courier New" pitchFamily="49" charset="0"/>
              </a:rPr>
              <a:t> </a:t>
            </a:r>
            <a:r>
              <a:rPr lang="en-US" sz="1700" dirty="0" smtClean="0">
                <a:latin typeface="Courier New" pitchFamily="49" charset="0"/>
                <a:cs typeface="Courier New" pitchFamily="49" charset="0"/>
              </a:rPr>
              <a:t>      </a:t>
            </a:r>
            <a:r>
              <a:rPr lang="en-US" sz="1700" dirty="0" err="1" smtClean="0">
                <a:latin typeface="Courier New" pitchFamily="49" charset="0"/>
                <a:cs typeface="Courier New" pitchFamily="49" charset="0"/>
              </a:rPr>
              <a:t>output.collect</a:t>
            </a:r>
            <a:r>
              <a:rPr lang="en-US" sz="1700" dirty="0" smtClean="0">
                <a:latin typeface="Courier New" pitchFamily="49" charset="0"/>
                <a:cs typeface="Courier New" pitchFamily="49" charset="0"/>
              </a:rPr>
              <a:t>(key</a:t>
            </a:r>
            <a:r>
              <a:rPr lang="en-US" sz="1700" dirty="0">
                <a:latin typeface="Courier New" pitchFamily="49" charset="0"/>
                <a:cs typeface="Courier New" pitchFamily="49" charset="0"/>
              </a:rPr>
              <a:t>, new </a:t>
            </a:r>
            <a:r>
              <a:rPr lang="en-US" sz="1700" dirty="0" err="1">
                <a:latin typeface="Courier New" pitchFamily="49" charset="0"/>
                <a:cs typeface="Courier New" pitchFamily="49" charset="0"/>
              </a:rPr>
              <a:t>IntWritable</a:t>
            </a:r>
            <a:r>
              <a:rPr lang="en-US" sz="1700" dirty="0">
                <a:latin typeface="Courier New" pitchFamily="49" charset="0"/>
                <a:cs typeface="Courier New" pitchFamily="49" charset="0"/>
              </a:rPr>
              <a:t>(count)); } } </a:t>
            </a:r>
          </a:p>
          <a:p>
            <a:r>
              <a:rPr lang="en-US" sz="2400" dirty="0"/>
              <a:t>By changing a few lines and matching class types, we </a:t>
            </a:r>
            <a:r>
              <a:rPr lang="en-US" sz="2400" dirty="0" smtClean="0"/>
              <a:t>created a </a:t>
            </a:r>
            <a:r>
              <a:rPr lang="en-US" sz="2400" dirty="0"/>
              <a:t>new MapReduce program. </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38</a:t>
            </a:fld>
            <a:endParaRPr lang="en-US"/>
          </a:p>
        </p:txBody>
      </p:sp>
    </p:spTree>
    <p:extLst>
      <p:ext uri="{BB962C8B-B14F-4D97-AF65-F5344CB8AC3E}">
        <p14:creationId xmlns:p14="http://schemas.microsoft.com/office/powerpoint/2010/main" val="8779392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Running </a:t>
            </a:r>
            <a:r>
              <a:rPr lang="en-US" sz="2800" dirty="0" err="1" smtClean="0">
                <a:latin typeface="Courier New" panose="02070309020205020404" pitchFamily="49" charset="0"/>
                <a:cs typeface="Courier New" panose="02070309020205020404" pitchFamily="49" charset="0"/>
              </a:rPr>
              <a:t>InverterCounter</a:t>
            </a:r>
            <a:endParaRPr lang="en-US" sz="2800" dirty="0">
              <a:latin typeface="Courier New" panose="02070309020205020404" pitchFamily="49" charset="0"/>
              <a:cs typeface="Courier New" panose="02070309020205020404" pitchFamily="49" charset="0"/>
            </a:endParaRPr>
          </a:p>
        </p:txBody>
      </p:sp>
      <p:sp>
        <p:nvSpPr>
          <p:cNvPr id="3" name="Content Placeholder 2"/>
          <p:cNvSpPr>
            <a:spLocks noGrp="1"/>
          </p:cNvSpPr>
          <p:nvPr>
            <p:ph idx="1"/>
          </p:nvPr>
        </p:nvSpPr>
        <p:spPr/>
        <p:txBody>
          <a:bodyPr>
            <a:normAutofit fontScale="92500" lnSpcReduction="20000"/>
          </a:bodyPr>
          <a:lstStyle/>
          <a:p>
            <a:r>
              <a:rPr lang="en-US" dirty="0" smtClean="0"/>
              <a:t>We compile </a:t>
            </a:r>
            <a:r>
              <a:rPr lang="en-US" sz="1900" dirty="0" err="1" smtClean="0">
                <a:latin typeface="Courier New" panose="02070309020205020404" pitchFamily="49" charset="0"/>
                <a:cs typeface="Courier New" panose="02070309020205020404" pitchFamily="49" charset="0"/>
              </a:rPr>
              <a:t>InverterCounter</a:t>
            </a:r>
            <a:r>
              <a:rPr lang="en-US" dirty="0" smtClean="0"/>
              <a:t> very much like class </a:t>
            </a:r>
            <a:r>
              <a:rPr lang="en-US" sz="1900" dirty="0" smtClean="0">
                <a:latin typeface="Courier New" panose="02070309020205020404" pitchFamily="49" charset="0"/>
                <a:cs typeface="Courier New" panose="02070309020205020404" pitchFamily="49" charset="0"/>
              </a:rPr>
              <a:t>Inverter</a:t>
            </a:r>
            <a:r>
              <a:rPr lang="en-US" dirty="0" smtClean="0"/>
              <a:t>. </a:t>
            </a:r>
          </a:p>
          <a:p>
            <a:r>
              <a:rPr lang="en-US" dirty="0" smtClean="0"/>
              <a:t>We run it using the same input file and send output to a new directory:</a:t>
            </a:r>
          </a:p>
          <a:p>
            <a:pPr marL="0" indent="0">
              <a:buNone/>
            </a:pPr>
            <a:r>
              <a:rPr lang="en-US" sz="1900" dirty="0">
                <a:latin typeface="Courier New" panose="02070309020205020404" pitchFamily="49" charset="0"/>
                <a:cs typeface="Courier New" panose="02070309020205020404" pitchFamily="49" charset="0"/>
              </a:rPr>
              <a:t>$ </a:t>
            </a:r>
            <a:r>
              <a:rPr lang="en-US" sz="1900" dirty="0" err="1">
                <a:latin typeface="Courier New" panose="02070309020205020404" pitchFamily="49" charset="0"/>
                <a:cs typeface="Courier New" panose="02070309020205020404" pitchFamily="49" charset="0"/>
              </a:rPr>
              <a:t>hadoop</a:t>
            </a:r>
            <a:r>
              <a:rPr lang="en-US" sz="1900" dirty="0">
                <a:latin typeface="Courier New" panose="02070309020205020404" pitchFamily="49" charset="0"/>
                <a:cs typeface="Courier New" panose="02070309020205020404" pitchFamily="49" charset="0"/>
              </a:rPr>
              <a:t> jar inverter.jar </a:t>
            </a:r>
            <a:r>
              <a:rPr lang="en-US" sz="1900" dirty="0" err="1" smtClean="0">
                <a:latin typeface="Courier New" panose="02070309020205020404" pitchFamily="49" charset="0"/>
                <a:cs typeface="Courier New" panose="02070309020205020404" pitchFamily="49" charset="0"/>
              </a:rPr>
              <a:t>edu.hu.bigdata.InverterCounter</a:t>
            </a:r>
            <a:r>
              <a:rPr lang="en-US" sz="1900" dirty="0" smtClean="0">
                <a:latin typeface="Courier New" panose="02070309020205020404" pitchFamily="49" charset="0"/>
                <a:cs typeface="Courier New" panose="02070309020205020404" pitchFamily="49" charset="0"/>
              </a:rPr>
              <a:t> </a:t>
            </a:r>
            <a:r>
              <a:rPr lang="en-US" sz="1900" dirty="0">
                <a:latin typeface="Courier New" panose="02070309020205020404" pitchFamily="49" charset="0"/>
                <a:cs typeface="Courier New" panose="02070309020205020404" pitchFamily="49" charset="0"/>
              </a:rPr>
              <a:t>input </a:t>
            </a:r>
            <a:r>
              <a:rPr lang="en-US" sz="1900" dirty="0" err="1" smtClean="0">
                <a:latin typeface="Courier New" panose="02070309020205020404" pitchFamily="49" charset="0"/>
                <a:cs typeface="Courier New" panose="02070309020205020404" pitchFamily="49" charset="0"/>
              </a:rPr>
              <a:t>outputcount</a:t>
            </a:r>
            <a:endParaRPr lang="en-US" sz="1900" dirty="0">
              <a:latin typeface="Courier New" panose="02070309020205020404" pitchFamily="49" charset="0"/>
              <a:cs typeface="Courier New" panose="02070309020205020404" pitchFamily="49" charset="0"/>
            </a:endParaRPr>
          </a:p>
          <a:p>
            <a:pPr marL="0" indent="0">
              <a:buNone/>
            </a:pPr>
            <a:r>
              <a:rPr lang="en-US" sz="1800" dirty="0" smtClean="0">
                <a:latin typeface="Courier New" panose="02070309020205020404" pitchFamily="49" charset="0"/>
                <a:cs typeface="Courier New" panose="02070309020205020404" pitchFamily="49" charset="0"/>
              </a:rPr>
              <a:t>$ </a:t>
            </a:r>
            <a:r>
              <a:rPr lang="en-US" sz="1800" dirty="0" err="1" smtClean="0">
                <a:latin typeface="Courier New" panose="02070309020205020404" pitchFamily="49" charset="0"/>
                <a:cs typeface="Courier New" panose="02070309020205020404" pitchFamily="49" charset="0"/>
              </a:rPr>
              <a:t>hadoop</a:t>
            </a:r>
            <a:r>
              <a:rPr lang="en-US" sz="1800" dirty="0" smtClean="0">
                <a:latin typeface="Courier New" panose="02070309020205020404" pitchFamily="49" charset="0"/>
                <a:cs typeface="Courier New" panose="02070309020205020404" pitchFamily="49" charset="0"/>
              </a:rPr>
              <a:t> </a:t>
            </a:r>
            <a:r>
              <a:rPr lang="en-US" sz="1800" dirty="0">
                <a:latin typeface="Courier New" panose="02070309020205020404" pitchFamily="49" charset="0"/>
                <a:cs typeface="Courier New" panose="02070309020205020404" pitchFamily="49" charset="0"/>
              </a:rPr>
              <a:t>fs –tail </a:t>
            </a:r>
            <a:r>
              <a:rPr lang="en-US" sz="1800" dirty="0" err="1" smtClean="0">
                <a:latin typeface="Courier New" panose="02070309020205020404" pitchFamily="49" charset="0"/>
                <a:cs typeface="Courier New" panose="02070309020205020404" pitchFamily="49" charset="0"/>
              </a:rPr>
              <a:t>outputcount</a:t>
            </a:r>
            <a:r>
              <a:rPr lang="en-US" sz="1800" dirty="0" smtClean="0">
                <a:latin typeface="Courier New" panose="02070309020205020404" pitchFamily="49" charset="0"/>
                <a:cs typeface="Courier New" panose="02070309020205020404" pitchFamily="49" charset="0"/>
              </a:rPr>
              <a:t>/part-00000 </a:t>
            </a:r>
            <a:r>
              <a:rPr lang="en-US" dirty="0" smtClean="0">
                <a:cs typeface="Courier New" panose="02070309020205020404" pitchFamily="49" charset="0"/>
              </a:rPr>
              <a:t>gives</a:t>
            </a:r>
          </a:p>
          <a:p>
            <a:pPr marL="0" indent="0">
              <a:buNone/>
            </a:pPr>
            <a:r>
              <a:rPr lang="en-US" dirty="0" smtClean="0">
                <a:cs typeface="Courier New" panose="02070309020205020404" pitchFamily="49" charset="0"/>
              </a:rPr>
              <a:t>. . . </a:t>
            </a:r>
            <a:endParaRPr lang="en-US" dirty="0">
              <a:cs typeface="Courier New" panose="02070309020205020404" pitchFamily="49" charset="0"/>
            </a:endParaRPr>
          </a:p>
          <a:p>
            <a:pPr marL="0" indent="0">
              <a:buNone/>
            </a:pPr>
            <a:r>
              <a:rPr lang="fr-FR" sz="2100" dirty="0">
                <a:latin typeface="Courier New" panose="02070309020205020404" pitchFamily="49" charset="0"/>
                <a:cs typeface="Courier New" panose="02070309020205020404" pitchFamily="49" charset="0"/>
              </a:rPr>
              <a:t>999945	2</a:t>
            </a:r>
          </a:p>
          <a:p>
            <a:pPr marL="0" indent="0">
              <a:buNone/>
            </a:pPr>
            <a:r>
              <a:rPr lang="fr-FR" sz="2100" dirty="0">
                <a:latin typeface="Courier New" panose="02070309020205020404" pitchFamily="49" charset="0"/>
                <a:cs typeface="Courier New" panose="02070309020205020404" pitchFamily="49" charset="0"/>
              </a:rPr>
              <a:t>999949	1</a:t>
            </a:r>
          </a:p>
          <a:p>
            <a:pPr marL="0" indent="0">
              <a:buNone/>
            </a:pPr>
            <a:r>
              <a:rPr lang="fr-FR" sz="2100" dirty="0">
                <a:latin typeface="Courier New" panose="02070309020205020404" pitchFamily="49" charset="0"/>
                <a:cs typeface="Courier New" panose="02070309020205020404" pitchFamily="49" charset="0"/>
              </a:rPr>
              <a:t>999951	2</a:t>
            </a:r>
          </a:p>
          <a:p>
            <a:pPr marL="0" indent="0">
              <a:buNone/>
            </a:pPr>
            <a:r>
              <a:rPr lang="fr-FR" sz="2100" dirty="0">
                <a:latin typeface="Courier New" panose="02070309020205020404" pitchFamily="49" charset="0"/>
                <a:cs typeface="Courier New" panose="02070309020205020404" pitchFamily="49" charset="0"/>
              </a:rPr>
              <a:t>999957	1</a:t>
            </a:r>
          </a:p>
          <a:p>
            <a:pPr marL="0" indent="0">
              <a:buNone/>
            </a:pPr>
            <a:r>
              <a:rPr lang="fr-FR" sz="2100" dirty="0">
                <a:latin typeface="Courier New" panose="02070309020205020404" pitchFamily="49" charset="0"/>
                <a:cs typeface="Courier New" panose="02070309020205020404" pitchFamily="49" charset="0"/>
              </a:rPr>
              <a:t>999961	9</a:t>
            </a:r>
          </a:p>
          <a:p>
            <a:pPr marL="0" indent="0">
              <a:buNone/>
            </a:pPr>
            <a:r>
              <a:rPr lang="fr-FR" sz="2100" dirty="0">
                <a:latin typeface="Courier New" panose="02070309020205020404" pitchFamily="49" charset="0"/>
                <a:cs typeface="Courier New" panose="02070309020205020404" pitchFamily="49" charset="0"/>
              </a:rPr>
              <a:t>999965	1</a:t>
            </a:r>
          </a:p>
          <a:p>
            <a:pPr marL="0" indent="0">
              <a:buNone/>
            </a:pPr>
            <a:r>
              <a:rPr lang="fr-FR" sz="2100" dirty="0">
                <a:latin typeface="Courier New" panose="02070309020205020404" pitchFamily="49" charset="0"/>
                <a:cs typeface="Courier New" panose="02070309020205020404" pitchFamily="49" charset="0"/>
              </a:rPr>
              <a:t>999968	1</a:t>
            </a:r>
          </a:p>
          <a:p>
            <a:pPr marL="0" indent="0">
              <a:buNone/>
            </a:pPr>
            <a:r>
              <a:rPr lang="fr-FR" sz="2100" dirty="0">
                <a:latin typeface="Courier New" panose="02070309020205020404" pitchFamily="49" charset="0"/>
                <a:cs typeface="Courier New" panose="02070309020205020404" pitchFamily="49" charset="0"/>
              </a:rPr>
              <a:t>999971	1</a:t>
            </a:r>
          </a:p>
          <a:p>
            <a:pPr marL="0" indent="0">
              <a:buNone/>
            </a:pPr>
            <a:r>
              <a:rPr lang="fr-FR" sz="2100" dirty="0">
                <a:latin typeface="Courier New" panose="02070309020205020404" pitchFamily="49" charset="0"/>
                <a:cs typeface="Courier New" panose="02070309020205020404" pitchFamily="49" charset="0"/>
              </a:rPr>
              <a:t>999972	1</a:t>
            </a:r>
          </a:p>
          <a:p>
            <a:pPr marL="0" indent="0">
              <a:buNone/>
            </a:pPr>
            <a:r>
              <a:rPr lang="fr-FR" sz="2100" dirty="0">
                <a:latin typeface="Courier New" panose="02070309020205020404" pitchFamily="49" charset="0"/>
                <a:cs typeface="Courier New" panose="02070309020205020404" pitchFamily="49" charset="0"/>
              </a:rPr>
              <a:t>999973	2</a:t>
            </a:r>
          </a:p>
          <a:p>
            <a:pPr marL="0" indent="0">
              <a:buNone/>
            </a:pPr>
            <a:r>
              <a:rPr lang="fr-FR" sz="2100" dirty="0">
                <a:latin typeface="Courier New" panose="02070309020205020404" pitchFamily="49" charset="0"/>
                <a:cs typeface="Courier New" panose="02070309020205020404" pitchFamily="49" charset="0"/>
              </a:rPr>
              <a:t>999974	3</a:t>
            </a:r>
          </a:p>
          <a:p>
            <a:pPr marL="0" indent="0">
              <a:buNone/>
            </a:pPr>
            <a:r>
              <a:rPr lang="en-US" dirty="0" smtClean="0"/>
              <a:t>. . .  </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39</a:t>
            </a:fld>
            <a:endParaRPr lang="en-US"/>
          </a:p>
        </p:txBody>
      </p:sp>
    </p:spTree>
    <p:extLst>
      <p:ext uri="{BB962C8B-B14F-4D97-AF65-F5344CB8AC3E}">
        <p14:creationId xmlns:p14="http://schemas.microsoft.com/office/powerpoint/2010/main" val="39016541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Source of Data, National Bureau of Economic Research</a:t>
            </a:r>
            <a:endParaRPr lang="en-US" sz="2800" dirty="0"/>
          </a:p>
        </p:txBody>
      </p:sp>
      <p:sp>
        <p:nvSpPr>
          <p:cNvPr id="3" name="Content Placeholder 2"/>
          <p:cNvSpPr>
            <a:spLocks noGrp="1"/>
          </p:cNvSpPr>
          <p:nvPr>
            <p:ph idx="1"/>
          </p:nvPr>
        </p:nvSpPr>
        <p:spPr/>
        <p:txBody>
          <a:bodyPr/>
          <a:lstStyle/>
          <a:p>
            <a:r>
              <a:rPr lang="en-US" dirty="0">
                <a:hlinkClick r:id="rId2"/>
              </a:rPr>
              <a:t>http://www.nber.org/data</a:t>
            </a:r>
            <a:r>
              <a:rPr lang="en-US" dirty="0" smtClean="0">
                <a:hlinkClick r:id="rId2"/>
              </a:rPr>
              <a:t>/</a:t>
            </a:r>
            <a:endParaRPr lang="en-US" dirty="0" smtClean="0"/>
          </a:p>
          <a:p>
            <a:r>
              <a:rPr lang="en-US" dirty="0">
                <a:hlinkClick r:id="rId3"/>
              </a:rPr>
              <a:t>http://data.nber.org/patents</a:t>
            </a:r>
            <a:r>
              <a:rPr lang="en-US" dirty="0" smtClean="0">
                <a:hlinkClick r:id="rId3"/>
              </a:rPr>
              <a:t>/</a:t>
            </a:r>
            <a:endParaRPr lang="en-US" dirty="0" smtClean="0"/>
          </a:p>
          <a:p>
            <a:r>
              <a:rPr lang="en-US" dirty="0" smtClean="0"/>
              <a:t>Download  acite75_99.zip (82MB) and apat63_99.zip (56Mb)</a:t>
            </a:r>
          </a:p>
          <a:p>
            <a:endParaRPr lang="en-US" dirty="0" smtClean="0"/>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3000" y="2362200"/>
            <a:ext cx="6981825" cy="3286125"/>
          </a:xfrm>
          <a:prstGeom prst="rect">
            <a:avLst/>
          </a:prstGeom>
        </p:spPr>
      </p:pic>
    </p:spTree>
    <p:extLst>
      <p:ext uri="{BB962C8B-B14F-4D97-AF65-F5344CB8AC3E}">
        <p14:creationId xmlns:p14="http://schemas.microsoft.com/office/powerpoint/2010/main" val="187141386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Histogram of Citations</a:t>
            </a:r>
            <a:endParaRPr lang="en-US" dirty="0"/>
          </a:p>
        </p:txBody>
      </p:sp>
      <p:sp>
        <p:nvSpPr>
          <p:cNvPr id="3" name="Content Placeholder 2"/>
          <p:cNvSpPr>
            <a:spLocks noGrp="1"/>
          </p:cNvSpPr>
          <p:nvPr>
            <p:ph idx="1"/>
          </p:nvPr>
        </p:nvSpPr>
        <p:spPr/>
        <p:txBody>
          <a:bodyPr>
            <a:normAutofit/>
          </a:bodyPr>
          <a:lstStyle/>
          <a:p>
            <a:r>
              <a:rPr lang="en-US" dirty="0" smtClean="0"/>
              <a:t>Now that we know that many patents are cited once, twice and so forth, we would like to know the exact number of patents cited once, cited twice, and so forth.</a:t>
            </a:r>
          </a:p>
          <a:p>
            <a:r>
              <a:rPr lang="en-US" dirty="0" smtClean="0"/>
              <a:t>This type of result we will call the </a:t>
            </a:r>
            <a:r>
              <a:rPr lang="en-US" dirty="0"/>
              <a:t>H</a:t>
            </a:r>
            <a:r>
              <a:rPr lang="en-US" dirty="0" smtClean="0"/>
              <a:t>istogram </a:t>
            </a:r>
            <a:r>
              <a:rPr lang="en-US" dirty="0"/>
              <a:t>of the </a:t>
            </a:r>
            <a:r>
              <a:rPr lang="en-US" dirty="0" smtClean="0"/>
              <a:t>Citation </a:t>
            </a:r>
            <a:r>
              <a:rPr lang="en-US" dirty="0"/>
              <a:t>C</a:t>
            </a:r>
            <a:r>
              <a:rPr lang="en-US" dirty="0" smtClean="0"/>
              <a:t>ounts</a:t>
            </a:r>
            <a:r>
              <a:rPr lang="en-US" dirty="0"/>
              <a:t>. </a:t>
            </a:r>
            <a:endParaRPr lang="en-US" dirty="0" smtClean="0"/>
          </a:p>
          <a:p>
            <a:r>
              <a:rPr lang="en-US" dirty="0" smtClean="0"/>
              <a:t>We </a:t>
            </a:r>
            <a:r>
              <a:rPr lang="en-US" dirty="0"/>
              <a:t>expect a large number of patents to have been </a:t>
            </a:r>
            <a:r>
              <a:rPr lang="en-US" dirty="0" smtClean="0"/>
              <a:t>cited </a:t>
            </a:r>
            <a:r>
              <a:rPr lang="en-US" dirty="0"/>
              <a:t>once, and a small number may have been cited hundreds of times. </a:t>
            </a:r>
            <a:endParaRPr lang="en-US" dirty="0" smtClean="0"/>
          </a:p>
          <a:p>
            <a:r>
              <a:rPr lang="en-US" dirty="0" smtClean="0"/>
              <a:t>Initially we will use the result produced by </a:t>
            </a:r>
            <a:r>
              <a:rPr lang="en-US" sz="1900" dirty="0" err="1" smtClean="0">
                <a:latin typeface="Courier New" panose="02070309020205020404" pitchFamily="49" charset="0"/>
                <a:cs typeface="Courier New" panose="02070309020205020404" pitchFamily="49" charset="0"/>
              </a:rPr>
              <a:t>InverterCounter</a:t>
            </a:r>
            <a:r>
              <a:rPr lang="en-US" sz="1900" dirty="0" smtClean="0">
                <a:latin typeface="Courier New" panose="02070309020205020404" pitchFamily="49" charset="0"/>
                <a:cs typeface="Courier New" panose="02070309020205020404" pitchFamily="49" charset="0"/>
              </a:rPr>
              <a:t> </a:t>
            </a:r>
            <a:r>
              <a:rPr lang="en-US" dirty="0" smtClean="0">
                <a:cs typeface="Courier New" panose="02070309020205020404" pitchFamily="49" charset="0"/>
              </a:rPr>
              <a:t>as the input into new </a:t>
            </a:r>
            <a:r>
              <a:rPr lang="en-US" dirty="0" err="1" smtClean="0">
                <a:cs typeface="Courier New" panose="02070309020205020404" pitchFamily="49" charset="0"/>
              </a:rPr>
              <a:t>MapReduce</a:t>
            </a:r>
            <a:r>
              <a:rPr lang="en-US" dirty="0" smtClean="0">
                <a:cs typeface="Courier New" panose="02070309020205020404" pitchFamily="49" charset="0"/>
              </a:rPr>
              <a:t> program.</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40</a:t>
            </a:fld>
            <a:endParaRPr lang="en-US"/>
          </a:p>
        </p:txBody>
      </p:sp>
    </p:spTree>
    <p:extLst>
      <p:ext uri="{BB962C8B-B14F-4D97-AF65-F5344CB8AC3E}">
        <p14:creationId xmlns:p14="http://schemas.microsoft.com/office/powerpoint/2010/main" val="3626691554"/>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Flow</a:t>
            </a:r>
            <a:endParaRPr lang="en-US" dirty="0"/>
          </a:p>
        </p:txBody>
      </p:sp>
      <p:sp>
        <p:nvSpPr>
          <p:cNvPr id="3" name="Content Placeholder 2"/>
          <p:cNvSpPr>
            <a:spLocks noGrp="1"/>
          </p:cNvSpPr>
          <p:nvPr>
            <p:ph idx="1"/>
          </p:nvPr>
        </p:nvSpPr>
        <p:spPr>
          <a:xfrm>
            <a:off x="457200" y="914400"/>
            <a:ext cx="8534400" cy="5440363"/>
          </a:xfrm>
        </p:spPr>
        <p:txBody>
          <a:bodyPr>
            <a:normAutofit/>
          </a:bodyPr>
          <a:lstStyle/>
          <a:p>
            <a:r>
              <a:rPr lang="en-US" dirty="0" smtClean="0"/>
              <a:t>The </a:t>
            </a:r>
            <a:r>
              <a:rPr lang="en-US" dirty="0"/>
              <a:t>first step to writing a </a:t>
            </a:r>
            <a:r>
              <a:rPr lang="en-US" dirty="0" smtClean="0"/>
              <a:t>new </a:t>
            </a:r>
            <a:r>
              <a:rPr lang="en-US" dirty="0" err="1" smtClean="0"/>
              <a:t>MapReduce</a:t>
            </a:r>
            <a:r>
              <a:rPr lang="en-US" dirty="0" smtClean="0"/>
              <a:t> </a:t>
            </a:r>
            <a:r>
              <a:rPr lang="en-US" dirty="0"/>
              <a:t>program is to figure out the data flow. </a:t>
            </a:r>
            <a:r>
              <a:rPr lang="en-US" dirty="0" smtClean="0"/>
              <a:t> We start with the data produced by </a:t>
            </a:r>
            <a:r>
              <a:rPr lang="en-US" sz="1800" dirty="0" err="1" smtClean="0">
                <a:latin typeface="Courier New" panose="02070309020205020404" pitchFamily="49" charset="0"/>
                <a:cs typeface="Courier New" panose="02070309020205020404" pitchFamily="49" charset="0"/>
              </a:rPr>
              <a:t>InverterCounter</a:t>
            </a:r>
            <a:r>
              <a:rPr lang="en-US" dirty="0" smtClean="0"/>
              <a:t>:</a:t>
            </a:r>
          </a:p>
          <a:p>
            <a:pPr marL="400050" lvl="1" indent="0">
              <a:buNone/>
            </a:pPr>
            <a:r>
              <a:rPr lang="en-US" sz="1600" dirty="0">
                <a:latin typeface="Courier New" pitchFamily="49" charset="0"/>
                <a:cs typeface="Courier New" pitchFamily="49" charset="0"/>
              </a:rPr>
              <a:t>1000006 1 </a:t>
            </a:r>
          </a:p>
          <a:p>
            <a:pPr marL="400050" lvl="1" indent="0">
              <a:buNone/>
            </a:pPr>
            <a:r>
              <a:rPr lang="en-US" sz="1600" dirty="0">
                <a:latin typeface="Courier New" pitchFamily="49" charset="0"/>
                <a:cs typeface="Courier New" pitchFamily="49" charset="0"/>
              </a:rPr>
              <a:t>1000007 3 </a:t>
            </a:r>
          </a:p>
          <a:p>
            <a:pPr marL="400050" lvl="1" indent="0">
              <a:buNone/>
            </a:pPr>
            <a:r>
              <a:rPr lang="en-US" sz="1600" dirty="0">
                <a:latin typeface="Courier New" pitchFamily="49" charset="0"/>
                <a:cs typeface="Courier New" pitchFamily="49" charset="0"/>
              </a:rPr>
              <a:t>1000011 7 </a:t>
            </a:r>
          </a:p>
          <a:p>
            <a:pPr marL="400050" lvl="1" indent="0">
              <a:buNone/>
            </a:pPr>
            <a:r>
              <a:rPr lang="en-US" sz="1600" dirty="0">
                <a:latin typeface="Courier New" pitchFamily="49" charset="0"/>
                <a:cs typeface="Courier New" pitchFamily="49" charset="0"/>
              </a:rPr>
              <a:t>1000017 1 </a:t>
            </a:r>
            <a:endParaRPr lang="en-US" dirty="0" smtClean="0"/>
          </a:p>
          <a:p>
            <a:r>
              <a:rPr lang="en-US" dirty="0" smtClean="0"/>
              <a:t>We want to know how may times a number (</a:t>
            </a:r>
            <a:r>
              <a:rPr lang="en-US" sz="2000" dirty="0" err="1" smtClean="0">
                <a:latin typeface="Courier New" pitchFamily="49" charset="0"/>
                <a:cs typeface="Courier New" pitchFamily="49" charset="0"/>
              </a:rPr>
              <a:t>citation_count</a:t>
            </a:r>
            <a:r>
              <a:rPr lang="en-US" dirty="0" smtClean="0"/>
              <a:t>) , for example 3, appears in the entire file and how many times number 7 appears, and so on.</a:t>
            </a:r>
          </a:p>
          <a:p>
            <a:r>
              <a:rPr lang="en-US" dirty="0" smtClean="0"/>
              <a:t>Our new  mapper will read </a:t>
            </a:r>
            <a:r>
              <a:rPr lang="en-US" dirty="0"/>
              <a:t>a </a:t>
            </a:r>
            <a:r>
              <a:rPr lang="en-US" dirty="0" smtClean="0"/>
              <a:t>record and ignore </a:t>
            </a:r>
            <a:r>
              <a:rPr lang="en-US" dirty="0"/>
              <a:t>the patent number </a:t>
            </a:r>
            <a:r>
              <a:rPr lang="en-US" dirty="0" smtClean="0"/>
              <a:t>or rather replace it with number 1.</a:t>
            </a:r>
          </a:p>
          <a:p>
            <a:r>
              <a:rPr lang="en-US" dirty="0" smtClean="0"/>
              <a:t>The Mapper will  output </a:t>
            </a:r>
            <a:r>
              <a:rPr lang="en-US" dirty="0"/>
              <a:t>an intermediate key/value pair of </a:t>
            </a:r>
            <a:r>
              <a:rPr lang="en-US" sz="2000" dirty="0">
                <a:latin typeface="Courier New" pitchFamily="49" charset="0"/>
                <a:cs typeface="Courier New" pitchFamily="49" charset="0"/>
              </a:rPr>
              <a:t>&lt;</a:t>
            </a:r>
            <a:r>
              <a:rPr lang="en-US" sz="2000" dirty="0" err="1">
                <a:latin typeface="Courier New" pitchFamily="49" charset="0"/>
                <a:cs typeface="Courier New" pitchFamily="49" charset="0"/>
              </a:rPr>
              <a:t>citation_count</a:t>
            </a: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1&gt; </a:t>
            </a:r>
            <a:r>
              <a:rPr lang="en-US" dirty="0" smtClean="0"/>
              <a:t>.</a:t>
            </a:r>
          </a:p>
          <a:p>
            <a:r>
              <a:rPr lang="en-US" dirty="0" smtClean="0"/>
              <a:t>The </a:t>
            </a:r>
            <a:r>
              <a:rPr lang="en-US" dirty="0"/>
              <a:t>R</a:t>
            </a:r>
            <a:r>
              <a:rPr lang="en-US" dirty="0" smtClean="0"/>
              <a:t>educer </a:t>
            </a:r>
            <a:r>
              <a:rPr lang="en-US" dirty="0"/>
              <a:t>will sum up the number of 1s for each </a:t>
            </a:r>
            <a:r>
              <a:rPr lang="en-US" sz="2000" dirty="0" err="1" smtClean="0">
                <a:latin typeface="Courier New" pitchFamily="49" charset="0"/>
                <a:cs typeface="Courier New" pitchFamily="49" charset="0"/>
              </a:rPr>
              <a:t>citation_count</a:t>
            </a:r>
            <a:r>
              <a:rPr lang="en-US" dirty="0" smtClean="0"/>
              <a:t> </a:t>
            </a:r>
            <a:r>
              <a:rPr lang="en-US" dirty="0"/>
              <a:t>and output the total. </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41</a:t>
            </a:fld>
            <a:endParaRPr lang="en-US"/>
          </a:p>
        </p:txBody>
      </p:sp>
    </p:spTree>
    <p:extLst>
      <p:ext uri="{BB962C8B-B14F-4D97-AF65-F5344CB8AC3E}">
        <p14:creationId xmlns:p14="http://schemas.microsoft.com/office/powerpoint/2010/main" val="42313389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Types</a:t>
            </a:r>
            <a:endParaRPr lang="en-US" dirty="0"/>
          </a:p>
        </p:txBody>
      </p:sp>
      <p:sp>
        <p:nvSpPr>
          <p:cNvPr id="3" name="Content Placeholder 2"/>
          <p:cNvSpPr>
            <a:spLocks noGrp="1"/>
          </p:cNvSpPr>
          <p:nvPr>
            <p:ph idx="1"/>
          </p:nvPr>
        </p:nvSpPr>
        <p:spPr/>
        <p:txBody>
          <a:bodyPr>
            <a:normAutofit/>
          </a:bodyPr>
          <a:lstStyle/>
          <a:p>
            <a:r>
              <a:rPr lang="en-US" dirty="0" smtClean="0"/>
              <a:t>After </a:t>
            </a:r>
            <a:r>
              <a:rPr lang="en-US" dirty="0"/>
              <a:t>figuring out the data flow, </a:t>
            </a:r>
            <a:r>
              <a:rPr lang="en-US" dirty="0" smtClean="0"/>
              <a:t>we need to decide </a:t>
            </a:r>
            <a:r>
              <a:rPr lang="en-US" dirty="0"/>
              <a:t>on the types for the key/value pairs—</a:t>
            </a:r>
            <a:r>
              <a:rPr lang="en-US" sz="2000" dirty="0">
                <a:latin typeface="Courier New" pitchFamily="49" charset="0"/>
                <a:cs typeface="Courier New" pitchFamily="49" charset="0"/>
              </a:rPr>
              <a:t>K1, V1, K2, V2, K3, </a:t>
            </a:r>
            <a:r>
              <a:rPr lang="en-US" dirty="0">
                <a:cs typeface="Courier New" pitchFamily="49" charset="0"/>
              </a:rPr>
              <a:t>and</a:t>
            </a:r>
            <a:r>
              <a:rPr lang="en-US" sz="2000" dirty="0">
                <a:latin typeface="Courier New" pitchFamily="49" charset="0"/>
                <a:cs typeface="Courier New" pitchFamily="49" charset="0"/>
              </a:rPr>
              <a:t> V3 </a:t>
            </a:r>
            <a:r>
              <a:rPr lang="en-US" dirty="0"/>
              <a:t>for the input, intermediate, and output key/value pairs. </a:t>
            </a:r>
            <a:endParaRPr lang="en-US" dirty="0" smtClean="0"/>
          </a:p>
          <a:p>
            <a:r>
              <a:rPr lang="en-US" dirty="0" smtClean="0"/>
              <a:t>We will keep using </a:t>
            </a:r>
            <a:r>
              <a:rPr lang="en-US" dirty="0"/>
              <a:t>the </a:t>
            </a:r>
            <a:r>
              <a:rPr lang="en-US" sz="2000" dirty="0" err="1">
                <a:latin typeface="Courier New" pitchFamily="49" charset="0"/>
                <a:cs typeface="Courier New" pitchFamily="49" charset="0"/>
              </a:rPr>
              <a:t>KeyValueTextInputFormat</a:t>
            </a:r>
            <a:r>
              <a:rPr lang="en-US" dirty="0"/>
              <a:t>, which automatically breaks each input record into key/value pairs based on a separator character. </a:t>
            </a:r>
            <a:endParaRPr lang="en-US" dirty="0" smtClean="0"/>
          </a:p>
          <a:p>
            <a:r>
              <a:rPr lang="en-US" dirty="0" smtClean="0"/>
              <a:t>The </a:t>
            </a:r>
            <a:r>
              <a:rPr lang="en-US" dirty="0"/>
              <a:t>input format produces </a:t>
            </a:r>
            <a:r>
              <a:rPr lang="en-US" sz="2000" dirty="0">
                <a:latin typeface="Courier New" panose="02070309020205020404" pitchFamily="49" charset="0"/>
                <a:cs typeface="Courier New" panose="02070309020205020404" pitchFamily="49" charset="0"/>
              </a:rPr>
              <a:t>K1</a:t>
            </a:r>
            <a:r>
              <a:rPr lang="en-US" dirty="0"/>
              <a:t> and </a:t>
            </a:r>
            <a:r>
              <a:rPr lang="en-US" sz="2000" dirty="0">
                <a:latin typeface="Courier New" panose="02070309020205020404" pitchFamily="49" charset="0"/>
                <a:cs typeface="Courier New" panose="02070309020205020404" pitchFamily="49" charset="0"/>
              </a:rPr>
              <a:t>V1</a:t>
            </a:r>
            <a:r>
              <a:rPr lang="en-US" dirty="0"/>
              <a:t> </a:t>
            </a:r>
            <a:r>
              <a:rPr lang="en-US" dirty="0" smtClean="0"/>
              <a:t>as </a:t>
            </a:r>
            <a:r>
              <a:rPr lang="en-US" sz="2000" dirty="0">
                <a:latin typeface="Courier New" pitchFamily="49" charset="0"/>
                <a:cs typeface="Courier New" pitchFamily="49" charset="0"/>
              </a:rPr>
              <a:t>Text</a:t>
            </a:r>
            <a:r>
              <a:rPr lang="en-US" dirty="0"/>
              <a:t> . We choose to use </a:t>
            </a:r>
            <a:r>
              <a:rPr lang="en-US" sz="2000" dirty="0" err="1">
                <a:latin typeface="Courier New" pitchFamily="49" charset="0"/>
                <a:cs typeface="Courier New" pitchFamily="49" charset="0"/>
              </a:rPr>
              <a:t>IntWritable</a:t>
            </a:r>
            <a:r>
              <a:rPr lang="en-US" dirty="0"/>
              <a:t> for </a:t>
            </a:r>
            <a:r>
              <a:rPr lang="en-US" sz="2000" dirty="0">
                <a:latin typeface="Courier New" pitchFamily="49" charset="0"/>
                <a:cs typeface="Courier New" pitchFamily="49" charset="0"/>
              </a:rPr>
              <a:t>K2, V2, K3,</a:t>
            </a:r>
            <a:r>
              <a:rPr lang="en-US" dirty="0">
                <a:cs typeface="Courier New" pitchFamily="49" charset="0"/>
              </a:rPr>
              <a:t> and </a:t>
            </a:r>
            <a:r>
              <a:rPr lang="en-US" sz="2000" dirty="0">
                <a:latin typeface="Courier New" pitchFamily="49" charset="0"/>
                <a:cs typeface="Courier New" pitchFamily="49" charset="0"/>
              </a:rPr>
              <a:t>V3 </a:t>
            </a:r>
            <a:r>
              <a:rPr lang="en-US" dirty="0"/>
              <a:t>because we know those data must be integers and it’s more </a:t>
            </a:r>
            <a:r>
              <a:rPr lang="en-US" dirty="0" smtClean="0"/>
              <a:t>efficient </a:t>
            </a:r>
            <a:r>
              <a:rPr lang="en-US" dirty="0"/>
              <a:t>to use </a:t>
            </a:r>
            <a:r>
              <a:rPr lang="en-US" sz="2000" dirty="0" err="1">
                <a:latin typeface="Courier New" pitchFamily="49" charset="0"/>
                <a:cs typeface="Courier New" pitchFamily="49" charset="0"/>
              </a:rPr>
              <a:t>IntWritable</a:t>
            </a:r>
            <a:r>
              <a:rPr lang="en-US" sz="2000" dirty="0">
                <a:latin typeface="Courier New" pitchFamily="49" charset="0"/>
                <a:cs typeface="Courier New" pitchFamily="49" charset="0"/>
              </a:rPr>
              <a:t> </a:t>
            </a:r>
            <a:r>
              <a:rPr lang="en-US" dirty="0" smtClean="0">
                <a:cs typeface="Courier New" pitchFamily="49" charset="0"/>
              </a:rPr>
              <a:t>than</a:t>
            </a:r>
            <a:r>
              <a:rPr lang="en-US" sz="2000" dirty="0" smtClean="0">
                <a:latin typeface="Courier New" pitchFamily="49" charset="0"/>
                <a:cs typeface="Courier New" pitchFamily="49" charset="0"/>
              </a:rPr>
              <a:t> Text.</a:t>
            </a:r>
          </a:p>
          <a:p>
            <a:r>
              <a:rPr lang="en-US" dirty="0" smtClean="0">
                <a:cs typeface="Courier New" pitchFamily="49" charset="0"/>
              </a:rPr>
              <a:t>We will call our new program </a:t>
            </a:r>
            <a:r>
              <a:rPr lang="en-US" sz="2000" dirty="0" err="1" smtClean="0">
                <a:latin typeface="Courier New" pitchFamily="49" charset="0"/>
                <a:cs typeface="Courier New" pitchFamily="49" charset="0"/>
              </a:rPr>
              <a:t>CitationHistogram</a:t>
            </a:r>
            <a:r>
              <a:rPr lang="en-US" dirty="0" smtClean="0">
                <a:cs typeface="Courier New" pitchFamily="49" charset="0"/>
              </a:rPr>
              <a:t>. Its complete listing is given on the following slides.</a:t>
            </a:r>
          </a:p>
          <a:p>
            <a:r>
              <a:rPr lang="en-US" dirty="0" smtClean="0">
                <a:cs typeface="Courier New" pitchFamily="49" charset="0"/>
              </a:rPr>
              <a:t>We do not plan to generate a graphical representation of that histogram using Map Reduce techniques. </a:t>
            </a:r>
            <a:r>
              <a:rPr lang="en-US" dirty="0" smtClean="0">
                <a:cs typeface="Courier New" pitchFamily="49" charset="0"/>
                <a:sym typeface="Wingdings" pitchFamily="2" charset="2"/>
              </a:rPr>
              <a:t></a:t>
            </a:r>
            <a:endParaRPr lang="en-US" dirty="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42</a:t>
            </a:fld>
            <a:endParaRPr lang="en-US"/>
          </a:p>
        </p:txBody>
      </p:sp>
    </p:spTree>
    <p:extLst>
      <p:ext uri="{BB962C8B-B14F-4D97-AF65-F5344CB8AC3E}">
        <p14:creationId xmlns:p14="http://schemas.microsoft.com/office/powerpoint/2010/main" val="193981987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Courier New" pitchFamily="49" charset="0"/>
                <a:cs typeface="Courier New" pitchFamily="49" charset="0"/>
              </a:rPr>
              <a:t>CitationHistogram.java</a:t>
            </a:r>
            <a:endParaRPr lang="en-US" sz="2800" dirty="0">
              <a:latin typeface="Courier New" pitchFamily="49" charset="0"/>
              <a:cs typeface="Courier New" pitchFamily="49" charset="0"/>
            </a:endParaRPr>
          </a:p>
        </p:txBody>
      </p:sp>
      <p:sp>
        <p:nvSpPr>
          <p:cNvPr id="3" name="Content Placeholder 2"/>
          <p:cNvSpPr>
            <a:spLocks noGrp="1"/>
          </p:cNvSpPr>
          <p:nvPr>
            <p:ph idx="1"/>
          </p:nvPr>
        </p:nvSpPr>
        <p:spPr/>
        <p:txBody>
          <a:bodyPr>
            <a:normAutofit/>
          </a:bodyPr>
          <a:lstStyle/>
          <a:p>
            <a:pPr marL="0" indent="0">
              <a:buNone/>
            </a:pPr>
            <a:r>
              <a:rPr lang="en-US" sz="1400" dirty="0">
                <a:latin typeface="Courier New" pitchFamily="49" charset="0"/>
                <a:cs typeface="Courier New" pitchFamily="49" charset="0"/>
              </a:rPr>
              <a:t>package </a:t>
            </a:r>
            <a:r>
              <a:rPr lang="en-US" sz="1400" dirty="0" err="1">
                <a:latin typeface="Courier New" pitchFamily="49" charset="0"/>
                <a:cs typeface="Courier New" pitchFamily="49" charset="0"/>
              </a:rPr>
              <a:t>edu.hu.bgd</a:t>
            </a:r>
            <a:r>
              <a:rPr lang="en-US" sz="1400" dirty="0" smtClean="0">
                <a:latin typeface="Courier New" pitchFamily="49" charset="0"/>
                <a:cs typeface="Courier New" pitchFamily="49" charset="0"/>
              </a:rPr>
              <a:t>;</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import </a:t>
            </a:r>
            <a:r>
              <a:rPr lang="en-US" sz="1400" dirty="0" err="1">
                <a:latin typeface="Courier New" pitchFamily="49" charset="0"/>
                <a:cs typeface="Courier New" pitchFamily="49" charset="0"/>
              </a:rPr>
              <a:t>java.io.IOException</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import </a:t>
            </a:r>
            <a:r>
              <a:rPr lang="en-US" sz="1400" dirty="0" err="1">
                <a:latin typeface="Courier New" pitchFamily="49" charset="0"/>
                <a:cs typeface="Courier New" pitchFamily="49" charset="0"/>
              </a:rPr>
              <a:t>java.util.Iterator</a:t>
            </a:r>
            <a:r>
              <a:rPr lang="en-US" sz="1400" dirty="0" smtClean="0">
                <a:latin typeface="Courier New" pitchFamily="49" charset="0"/>
                <a:cs typeface="Courier New" pitchFamily="49" charset="0"/>
              </a:rPr>
              <a:t>;</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import </a:t>
            </a:r>
            <a:r>
              <a:rPr lang="en-US" sz="1400" dirty="0" err="1">
                <a:latin typeface="Courier New" pitchFamily="49" charset="0"/>
                <a:cs typeface="Courier New" pitchFamily="49" charset="0"/>
              </a:rPr>
              <a:t>org.apache.hadoop.conf.Configuration</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import </a:t>
            </a:r>
            <a:r>
              <a:rPr lang="en-US" sz="1400" dirty="0" err="1">
                <a:latin typeface="Courier New" pitchFamily="49" charset="0"/>
                <a:cs typeface="Courier New" pitchFamily="49" charset="0"/>
              </a:rPr>
              <a:t>org.apache.hadoop.conf.Configured</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import </a:t>
            </a:r>
            <a:r>
              <a:rPr lang="en-US" sz="1400" dirty="0" err="1">
                <a:latin typeface="Courier New" pitchFamily="49" charset="0"/>
                <a:cs typeface="Courier New" pitchFamily="49" charset="0"/>
              </a:rPr>
              <a:t>org.apache.hadoop.fs.Path</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import </a:t>
            </a:r>
            <a:r>
              <a:rPr lang="en-US" sz="1400" dirty="0" err="1">
                <a:latin typeface="Courier New" pitchFamily="49" charset="0"/>
                <a:cs typeface="Courier New" pitchFamily="49" charset="0"/>
              </a:rPr>
              <a:t>org.apache.hadoop.io.IntWritable</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import </a:t>
            </a:r>
            <a:r>
              <a:rPr lang="en-US" sz="1400" dirty="0" err="1">
                <a:latin typeface="Courier New" pitchFamily="49" charset="0"/>
                <a:cs typeface="Courier New" pitchFamily="49" charset="0"/>
              </a:rPr>
              <a:t>org.apache.hadoop.io.Text</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import </a:t>
            </a:r>
            <a:r>
              <a:rPr lang="en-US" sz="1400" dirty="0" err="1">
                <a:latin typeface="Courier New" pitchFamily="49" charset="0"/>
                <a:cs typeface="Courier New" pitchFamily="49" charset="0"/>
              </a:rPr>
              <a:t>org.apache.hadoop.mapred.FileInputFormat</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import </a:t>
            </a:r>
            <a:r>
              <a:rPr lang="en-US" sz="1400" dirty="0" err="1">
                <a:latin typeface="Courier New" pitchFamily="49" charset="0"/>
                <a:cs typeface="Courier New" pitchFamily="49" charset="0"/>
              </a:rPr>
              <a:t>org.apache.hadoop.mapred.FileOutputFormat</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import </a:t>
            </a:r>
            <a:r>
              <a:rPr lang="en-US" sz="1400" dirty="0" err="1">
                <a:latin typeface="Courier New" pitchFamily="49" charset="0"/>
                <a:cs typeface="Courier New" pitchFamily="49" charset="0"/>
              </a:rPr>
              <a:t>org.apache.hadoop.mapred.JobClient</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import </a:t>
            </a:r>
            <a:r>
              <a:rPr lang="en-US" sz="1400" dirty="0" err="1">
                <a:latin typeface="Courier New" pitchFamily="49" charset="0"/>
                <a:cs typeface="Courier New" pitchFamily="49" charset="0"/>
              </a:rPr>
              <a:t>org.apache.hadoop.mapred.JobConf</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import </a:t>
            </a:r>
            <a:r>
              <a:rPr lang="en-US" sz="1400" dirty="0" err="1">
                <a:latin typeface="Courier New" pitchFamily="49" charset="0"/>
                <a:cs typeface="Courier New" pitchFamily="49" charset="0"/>
              </a:rPr>
              <a:t>org.apache.hadoop.mapred.KeyValueTextInputFormat</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import </a:t>
            </a:r>
            <a:r>
              <a:rPr lang="en-US" sz="1400" dirty="0" err="1">
                <a:latin typeface="Courier New" pitchFamily="49" charset="0"/>
                <a:cs typeface="Courier New" pitchFamily="49" charset="0"/>
              </a:rPr>
              <a:t>org.apache.hadoop.mapred.MapReduceBase</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import </a:t>
            </a:r>
            <a:r>
              <a:rPr lang="en-US" sz="1400" dirty="0" err="1">
                <a:latin typeface="Courier New" pitchFamily="49" charset="0"/>
                <a:cs typeface="Courier New" pitchFamily="49" charset="0"/>
              </a:rPr>
              <a:t>org.apache.hadoop.mapred.Mapper</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import </a:t>
            </a:r>
            <a:r>
              <a:rPr lang="en-US" sz="1400" dirty="0" err="1">
                <a:latin typeface="Courier New" pitchFamily="49" charset="0"/>
                <a:cs typeface="Courier New" pitchFamily="49" charset="0"/>
              </a:rPr>
              <a:t>org.apache.hadoop.mapred.OutputCollector</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import </a:t>
            </a:r>
            <a:r>
              <a:rPr lang="en-US" sz="1400" dirty="0" err="1">
                <a:latin typeface="Courier New" pitchFamily="49" charset="0"/>
                <a:cs typeface="Courier New" pitchFamily="49" charset="0"/>
              </a:rPr>
              <a:t>org.apache.hadoop.mapred.Reducer</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import </a:t>
            </a:r>
            <a:r>
              <a:rPr lang="en-US" sz="1400" dirty="0" err="1">
                <a:latin typeface="Courier New" pitchFamily="49" charset="0"/>
                <a:cs typeface="Courier New" pitchFamily="49" charset="0"/>
              </a:rPr>
              <a:t>org.apache.hadoop.mapred.Reporter</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import </a:t>
            </a:r>
            <a:r>
              <a:rPr lang="en-US" sz="1400" dirty="0" err="1">
                <a:latin typeface="Courier New" pitchFamily="49" charset="0"/>
                <a:cs typeface="Courier New" pitchFamily="49" charset="0"/>
              </a:rPr>
              <a:t>org.apache.hadoop.mapred.TextOutputFormat</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import </a:t>
            </a:r>
            <a:r>
              <a:rPr lang="en-US" sz="1400" dirty="0" err="1">
                <a:latin typeface="Courier New" pitchFamily="49" charset="0"/>
                <a:cs typeface="Courier New" pitchFamily="49" charset="0"/>
              </a:rPr>
              <a:t>org.apache.hadoop.util.Tool</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import </a:t>
            </a:r>
            <a:r>
              <a:rPr lang="en-US" sz="1400" dirty="0" err="1">
                <a:latin typeface="Courier New" pitchFamily="49" charset="0"/>
                <a:cs typeface="Courier New" pitchFamily="49" charset="0"/>
              </a:rPr>
              <a:t>org.apache.hadoop.util.ToolRunner</a:t>
            </a:r>
            <a:r>
              <a:rPr lang="en-US" sz="1400" dirty="0">
                <a:latin typeface="Courier New" pitchFamily="49" charset="0"/>
                <a:cs typeface="Courier New" pitchFamily="49" charset="0"/>
              </a:rPr>
              <a:t>;</a:t>
            </a:r>
          </a:p>
          <a:p>
            <a:pPr marL="0" indent="0">
              <a:buNone/>
            </a:pPr>
            <a:endParaRPr lang="en-US" sz="14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43</a:t>
            </a:fld>
            <a:endParaRPr lang="en-US"/>
          </a:p>
        </p:txBody>
      </p:sp>
    </p:spTree>
    <p:extLst>
      <p:ext uri="{BB962C8B-B14F-4D97-AF65-F5344CB8AC3E}">
        <p14:creationId xmlns:p14="http://schemas.microsoft.com/office/powerpoint/2010/main" val="327753912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33400"/>
          </a:xfrm>
        </p:spPr>
        <p:txBody>
          <a:bodyPr>
            <a:normAutofit/>
          </a:bodyPr>
          <a:lstStyle/>
          <a:p>
            <a:r>
              <a:rPr lang="en-US" sz="2800" dirty="0" smtClean="0">
                <a:latin typeface="Courier New" pitchFamily="49" charset="0"/>
                <a:cs typeface="Courier New" pitchFamily="49" charset="0"/>
              </a:rPr>
              <a:t>CitationHistogram.java</a:t>
            </a:r>
            <a:endParaRPr lang="en-US" sz="2800" dirty="0">
              <a:latin typeface="Courier New" pitchFamily="49" charset="0"/>
              <a:cs typeface="Courier New" pitchFamily="49" charset="0"/>
            </a:endParaRPr>
          </a:p>
        </p:txBody>
      </p:sp>
      <p:sp>
        <p:nvSpPr>
          <p:cNvPr id="3" name="Content Placeholder 2"/>
          <p:cNvSpPr>
            <a:spLocks noGrp="1"/>
          </p:cNvSpPr>
          <p:nvPr>
            <p:ph idx="1"/>
          </p:nvPr>
        </p:nvSpPr>
        <p:spPr>
          <a:xfrm>
            <a:off x="457200" y="533400"/>
            <a:ext cx="8229600" cy="5821363"/>
          </a:xfrm>
        </p:spPr>
        <p:txBody>
          <a:bodyPr>
            <a:noAutofit/>
          </a:bodyPr>
          <a:lstStyle/>
          <a:p>
            <a:pPr marL="0" indent="0">
              <a:buNone/>
            </a:pPr>
            <a:r>
              <a:rPr lang="en-US" sz="1200" dirty="0" smtClean="0">
                <a:latin typeface="Courier New" pitchFamily="49" charset="0"/>
                <a:cs typeface="Courier New" pitchFamily="49" charset="0"/>
              </a:rPr>
              <a:t>public </a:t>
            </a:r>
            <a:r>
              <a:rPr lang="en-US" sz="1200" dirty="0">
                <a:latin typeface="Courier New" pitchFamily="49" charset="0"/>
                <a:cs typeface="Courier New" pitchFamily="49" charset="0"/>
              </a:rPr>
              <a:t>class </a:t>
            </a:r>
            <a:r>
              <a:rPr lang="en-US" sz="1200" dirty="0" err="1">
                <a:latin typeface="Courier New" pitchFamily="49" charset="0"/>
                <a:cs typeface="Courier New" pitchFamily="49" charset="0"/>
              </a:rPr>
              <a:t>CitationHistogram</a:t>
            </a:r>
            <a:r>
              <a:rPr lang="en-US" sz="1200" dirty="0">
                <a:latin typeface="Courier New" pitchFamily="49" charset="0"/>
                <a:cs typeface="Courier New" pitchFamily="49" charset="0"/>
              </a:rPr>
              <a:t> extends Configured implements Tool </a:t>
            </a:r>
            <a:r>
              <a:rPr lang="en-US" sz="1200" dirty="0" smtClean="0">
                <a:latin typeface="Courier New" pitchFamily="49" charset="0"/>
                <a:cs typeface="Courier New" pitchFamily="49" charset="0"/>
              </a:rPr>
              <a:t>{    </a:t>
            </a:r>
            <a:endParaRPr lang="en-US" sz="1200" dirty="0">
              <a:latin typeface="Courier New" pitchFamily="49" charset="0"/>
              <a:cs typeface="Courier New" pitchFamily="49" charset="0"/>
            </a:endParaRPr>
          </a:p>
          <a:p>
            <a:pPr marL="0" indent="0">
              <a:buNone/>
            </a:pPr>
            <a:r>
              <a:rPr lang="en-US" sz="1200" dirty="0">
                <a:latin typeface="Courier New" pitchFamily="49" charset="0"/>
                <a:cs typeface="Courier New" pitchFamily="49" charset="0"/>
              </a:rPr>
              <a:t>    public static class </a:t>
            </a:r>
            <a:r>
              <a:rPr lang="en-US" sz="1200" dirty="0" err="1">
                <a:latin typeface="Courier New" pitchFamily="49" charset="0"/>
                <a:cs typeface="Courier New" pitchFamily="49" charset="0"/>
              </a:rPr>
              <a:t>MapClass</a:t>
            </a:r>
            <a:r>
              <a:rPr lang="en-US" sz="1200" dirty="0">
                <a:latin typeface="Courier New" pitchFamily="49" charset="0"/>
                <a:cs typeface="Courier New" pitchFamily="49" charset="0"/>
              </a:rPr>
              <a:t> extends </a:t>
            </a:r>
            <a:r>
              <a:rPr lang="en-US" sz="1200" dirty="0" err="1">
                <a:latin typeface="Courier New" pitchFamily="49" charset="0"/>
                <a:cs typeface="Courier New" pitchFamily="49" charset="0"/>
              </a:rPr>
              <a:t>MapReduceBase</a:t>
            </a:r>
            <a:endParaRPr lang="en-US" sz="1200" dirty="0">
              <a:latin typeface="Courier New" pitchFamily="49" charset="0"/>
              <a:cs typeface="Courier New" pitchFamily="49" charset="0"/>
            </a:endParaRPr>
          </a:p>
          <a:p>
            <a:pPr marL="0" indent="0">
              <a:buNone/>
            </a:pPr>
            <a:r>
              <a:rPr lang="en-US" sz="1200" dirty="0">
                <a:latin typeface="Courier New" pitchFamily="49" charset="0"/>
                <a:cs typeface="Courier New" pitchFamily="49" charset="0"/>
              </a:rPr>
              <a:t>        implements Mapper&lt;Text, Text, </a:t>
            </a:r>
            <a:r>
              <a:rPr lang="en-US" sz="1200" dirty="0" err="1">
                <a:latin typeface="Courier New" pitchFamily="49" charset="0"/>
                <a:cs typeface="Courier New" pitchFamily="49" charset="0"/>
              </a:rPr>
              <a:t>IntWritable</a:t>
            </a:r>
            <a:r>
              <a:rPr lang="en-US" sz="1200" dirty="0">
                <a:latin typeface="Courier New" pitchFamily="49" charset="0"/>
                <a:cs typeface="Courier New" pitchFamily="49" charset="0"/>
              </a:rPr>
              <a:t>, </a:t>
            </a:r>
            <a:r>
              <a:rPr lang="en-US" sz="1200" dirty="0" err="1">
                <a:latin typeface="Courier New" pitchFamily="49" charset="0"/>
                <a:cs typeface="Courier New" pitchFamily="49" charset="0"/>
              </a:rPr>
              <a:t>IntWritable</a:t>
            </a:r>
            <a:r>
              <a:rPr lang="en-US" sz="1200" dirty="0">
                <a:latin typeface="Courier New" pitchFamily="49" charset="0"/>
                <a:cs typeface="Courier New" pitchFamily="49" charset="0"/>
              </a:rPr>
              <a:t>&gt; </a:t>
            </a:r>
            <a:r>
              <a:rPr lang="en-US" sz="1200" dirty="0" smtClean="0">
                <a:latin typeface="Courier New" pitchFamily="49" charset="0"/>
                <a:cs typeface="Courier New" pitchFamily="49" charset="0"/>
              </a:rPr>
              <a:t>{       </a:t>
            </a:r>
            <a:endParaRPr lang="en-US" sz="1200" dirty="0">
              <a:latin typeface="Courier New" pitchFamily="49" charset="0"/>
              <a:cs typeface="Courier New" pitchFamily="49" charset="0"/>
            </a:endParaRPr>
          </a:p>
          <a:p>
            <a:pPr marL="0" indent="0">
              <a:buNone/>
            </a:pPr>
            <a:r>
              <a:rPr lang="en-US" sz="1400" b="1" dirty="0">
                <a:latin typeface="Courier New" pitchFamily="49" charset="0"/>
                <a:cs typeface="Courier New" pitchFamily="49" charset="0"/>
              </a:rPr>
              <a:t>        private final static </a:t>
            </a:r>
            <a:r>
              <a:rPr lang="en-US" sz="1400" b="1" dirty="0" err="1">
                <a:latin typeface="Courier New" pitchFamily="49" charset="0"/>
                <a:cs typeface="Courier New" pitchFamily="49" charset="0"/>
              </a:rPr>
              <a:t>IntWritable</a:t>
            </a:r>
            <a:r>
              <a:rPr lang="en-US" sz="1400" b="1" dirty="0">
                <a:latin typeface="Courier New" pitchFamily="49" charset="0"/>
                <a:cs typeface="Courier New" pitchFamily="49" charset="0"/>
              </a:rPr>
              <a:t> </a:t>
            </a:r>
            <a:r>
              <a:rPr lang="en-US" sz="1400" b="1" dirty="0" err="1">
                <a:latin typeface="Courier New" pitchFamily="49" charset="0"/>
                <a:cs typeface="Courier New" pitchFamily="49" charset="0"/>
              </a:rPr>
              <a:t>uno</a:t>
            </a:r>
            <a:r>
              <a:rPr lang="en-US" sz="1400" b="1" dirty="0">
                <a:latin typeface="Courier New" pitchFamily="49" charset="0"/>
                <a:cs typeface="Courier New" pitchFamily="49" charset="0"/>
              </a:rPr>
              <a:t> = new </a:t>
            </a:r>
            <a:r>
              <a:rPr lang="en-US" sz="1400" b="1" dirty="0" err="1">
                <a:latin typeface="Courier New" pitchFamily="49" charset="0"/>
                <a:cs typeface="Courier New" pitchFamily="49" charset="0"/>
              </a:rPr>
              <a:t>IntWritable</a:t>
            </a:r>
            <a:r>
              <a:rPr lang="en-US" sz="1400" b="1" dirty="0">
                <a:latin typeface="Courier New" pitchFamily="49" charset="0"/>
                <a:cs typeface="Courier New" pitchFamily="49" charset="0"/>
              </a:rPr>
              <a:t>(1);</a:t>
            </a:r>
          </a:p>
          <a:p>
            <a:pPr marL="0" indent="0">
              <a:buNone/>
            </a:pPr>
            <a:r>
              <a:rPr lang="en-US" sz="1400" b="1" dirty="0">
                <a:latin typeface="Courier New" pitchFamily="49" charset="0"/>
                <a:cs typeface="Courier New" pitchFamily="49" charset="0"/>
              </a:rPr>
              <a:t>        private </a:t>
            </a:r>
            <a:r>
              <a:rPr lang="en-US" sz="1400" b="1" dirty="0" err="1">
                <a:latin typeface="Courier New" pitchFamily="49" charset="0"/>
                <a:cs typeface="Courier New" pitchFamily="49" charset="0"/>
              </a:rPr>
              <a:t>IntWritable</a:t>
            </a:r>
            <a:r>
              <a:rPr lang="en-US" sz="1400" b="1" dirty="0">
                <a:latin typeface="Courier New" pitchFamily="49" charset="0"/>
                <a:cs typeface="Courier New" pitchFamily="49" charset="0"/>
              </a:rPr>
              <a:t> </a:t>
            </a:r>
            <a:r>
              <a:rPr lang="en-US" sz="1400" b="1" dirty="0" err="1">
                <a:latin typeface="Courier New" pitchFamily="49" charset="0"/>
                <a:cs typeface="Courier New" pitchFamily="49" charset="0"/>
              </a:rPr>
              <a:t>citationCount</a:t>
            </a:r>
            <a:r>
              <a:rPr lang="en-US" sz="1400" b="1" dirty="0">
                <a:latin typeface="Courier New" pitchFamily="49" charset="0"/>
                <a:cs typeface="Courier New" pitchFamily="49" charset="0"/>
              </a:rPr>
              <a:t> = new </a:t>
            </a:r>
            <a:r>
              <a:rPr lang="en-US" sz="1400" b="1" dirty="0" err="1">
                <a:latin typeface="Courier New" pitchFamily="49" charset="0"/>
                <a:cs typeface="Courier New" pitchFamily="49" charset="0"/>
              </a:rPr>
              <a:t>IntWritable</a:t>
            </a:r>
            <a:r>
              <a:rPr lang="en-US" sz="1400" b="1" dirty="0" smtClean="0">
                <a:latin typeface="Courier New" pitchFamily="49" charset="0"/>
                <a:cs typeface="Courier New" pitchFamily="49" charset="0"/>
              </a:rPr>
              <a:t>();      </a:t>
            </a:r>
            <a:endParaRPr lang="en-US" sz="1400" b="1" dirty="0">
              <a:latin typeface="Courier New" pitchFamily="49" charset="0"/>
              <a:cs typeface="Courier New" pitchFamily="49" charset="0"/>
            </a:endParaRPr>
          </a:p>
          <a:p>
            <a:pPr marL="0" indent="0">
              <a:buNone/>
            </a:pPr>
            <a:r>
              <a:rPr lang="en-US" sz="1200" dirty="0">
                <a:latin typeface="Courier New" pitchFamily="49" charset="0"/>
                <a:cs typeface="Courier New" pitchFamily="49" charset="0"/>
              </a:rPr>
              <a:t>        </a:t>
            </a:r>
            <a:r>
              <a:rPr lang="en-US" sz="1200" dirty="0" smtClean="0">
                <a:latin typeface="Courier New" pitchFamily="49" charset="0"/>
                <a:cs typeface="Courier New" pitchFamily="49" charset="0"/>
              </a:rPr>
              <a:t> </a:t>
            </a:r>
            <a:r>
              <a:rPr lang="en-US" sz="1400" b="1" dirty="0" smtClean="0">
                <a:latin typeface="Courier New" pitchFamily="49" charset="0"/>
                <a:cs typeface="Courier New" pitchFamily="49" charset="0"/>
              </a:rPr>
              <a:t>public </a:t>
            </a:r>
            <a:r>
              <a:rPr lang="en-US" sz="1400" b="1" dirty="0">
                <a:latin typeface="Courier New" pitchFamily="49" charset="0"/>
                <a:cs typeface="Courier New" pitchFamily="49" charset="0"/>
              </a:rPr>
              <a:t>void map(Text key, Text value,</a:t>
            </a:r>
          </a:p>
          <a:p>
            <a:pPr marL="0" indent="0">
              <a:buNone/>
            </a:pPr>
            <a:r>
              <a:rPr lang="en-US" sz="1200" dirty="0">
                <a:latin typeface="Courier New" pitchFamily="49" charset="0"/>
                <a:cs typeface="Courier New" pitchFamily="49" charset="0"/>
              </a:rPr>
              <a:t>                        </a:t>
            </a:r>
            <a:r>
              <a:rPr lang="en-US" sz="1200" dirty="0" err="1">
                <a:latin typeface="Courier New" pitchFamily="49" charset="0"/>
                <a:cs typeface="Courier New" pitchFamily="49" charset="0"/>
              </a:rPr>
              <a:t>OutputCollector</a:t>
            </a:r>
            <a:r>
              <a:rPr lang="en-US" sz="1200" dirty="0">
                <a:latin typeface="Courier New" pitchFamily="49" charset="0"/>
                <a:cs typeface="Courier New" pitchFamily="49" charset="0"/>
              </a:rPr>
              <a:t>&lt;</a:t>
            </a:r>
            <a:r>
              <a:rPr lang="en-US" sz="1200" dirty="0" err="1">
                <a:latin typeface="Courier New" pitchFamily="49" charset="0"/>
                <a:cs typeface="Courier New" pitchFamily="49" charset="0"/>
              </a:rPr>
              <a:t>IntWritable</a:t>
            </a:r>
            <a:r>
              <a:rPr lang="en-US" sz="1200" dirty="0">
                <a:latin typeface="Courier New" pitchFamily="49" charset="0"/>
                <a:cs typeface="Courier New" pitchFamily="49" charset="0"/>
              </a:rPr>
              <a:t>, </a:t>
            </a:r>
            <a:r>
              <a:rPr lang="en-US" sz="1200" dirty="0" err="1">
                <a:latin typeface="Courier New" pitchFamily="49" charset="0"/>
                <a:cs typeface="Courier New" pitchFamily="49" charset="0"/>
              </a:rPr>
              <a:t>IntWritable</a:t>
            </a:r>
            <a:r>
              <a:rPr lang="en-US" sz="1200" dirty="0">
                <a:latin typeface="Courier New" pitchFamily="49" charset="0"/>
                <a:cs typeface="Courier New" pitchFamily="49" charset="0"/>
              </a:rPr>
              <a:t>&gt; output,</a:t>
            </a:r>
          </a:p>
          <a:p>
            <a:pPr marL="0" indent="0">
              <a:buNone/>
            </a:pPr>
            <a:r>
              <a:rPr lang="en-US" sz="1200" dirty="0">
                <a:latin typeface="Courier New" pitchFamily="49" charset="0"/>
                <a:cs typeface="Courier New" pitchFamily="49" charset="0"/>
              </a:rPr>
              <a:t>                        Reporter reporter) throws </a:t>
            </a:r>
            <a:r>
              <a:rPr lang="en-US" sz="1200" dirty="0" err="1">
                <a:latin typeface="Courier New" pitchFamily="49" charset="0"/>
                <a:cs typeface="Courier New" pitchFamily="49" charset="0"/>
              </a:rPr>
              <a:t>IOException</a:t>
            </a:r>
            <a:r>
              <a:rPr lang="en-US" sz="1200" dirty="0">
                <a:latin typeface="Courier New" pitchFamily="49" charset="0"/>
                <a:cs typeface="Courier New" pitchFamily="49" charset="0"/>
              </a:rPr>
              <a:t> {</a:t>
            </a:r>
          </a:p>
          <a:p>
            <a:pPr marL="0" indent="0">
              <a:buNone/>
            </a:pPr>
            <a:r>
              <a:rPr lang="en-US" sz="1200" dirty="0">
                <a:latin typeface="Courier New" pitchFamily="49" charset="0"/>
                <a:cs typeface="Courier New" pitchFamily="49" charset="0"/>
              </a:rPr>
              <a:t>                        </a:t>
            </a:r>
          </a:p>
          <a:p>
            <a:pPr marL="0" indent="0">
              <a:buNone/>
            </a:pPr>
            <a:r>
              <a:rPr lang="en-US" sz="1200" dirty="0">
                <a:latin typeface="Courier New" pitchFamily="49" charset="0"/>
                <a:cs typeface="Courier New" pitchFamily="49" charset="0"/>
              </a:rPr>
              <a:t>            </a:t>
            </a:r>
            <a:r>
              <a:rPr lang="en-US" sz="1200" dirty="0" err="1">
                <a:latin typeface="Courier New" pitchFamily="49" charset="0"/>
                <a:cs typeface="Courier New" pitchFamily="49" charset="0"/>
              </a:rPr>
              <a:t>citationCount.set</a:t>
            </a:r>
            <a:r>
              <a:rPr lang="en-US" sz="1200" dirty="0">
                <a:latin typeface="Courier New" pitchFamily="49" charset="0"/>
                <a:cs typeface="Courier New" pitchFamily="49" charset="0"/>
              </a:rPr>
              <a:t>(</a:t>
            </a:r>
            <a:r>
              <a:rPr lang="en-US" sz="1200" dirty="0" err="1">
                <a:latin typeface="Courier New" pitchFamily="49" charset="0"/>
                <a:cs typeface="Courier New" pitchFamily="49" charset="0"/>
              </a:rPr>
              <a:t>Integer.parseInt</a:t>
            </a:r>
            <a:r>
              <a:rPr lang="en-US" sz="1200" dirty="0">
                <a:latin typeface="Courier New" pitchFamily="49" charset="0"/>
                <a:cs typeface="Courier New" pitchFamily="49" charset="0"/>
              </a:rPr>
              <a:t>(</a:t>
            </a:r>
            <a:r>
              <a:rPr lang="en-US" sz="1200" dirty="0" err="1">
                <a:latin typeface="Courier New" pitchFamily="49" charset="0"/>
                <a:cs typeface="Courier New" pitchFamily="49" charset="0"/>
              </a:rPr>
              <a:t>value.toString</a:t>
            </a:r>
            <a:r>
              <a:rPr lang="en-US" sz="1200" dirty="0">
                <a:latin typeface="Courier New" pitchFamily="49" charset="0"/>
                <a:cs typeface="Courier New" pitchFamily="49" charset="0"/>
              </a:rPr>
              <a:t>()));</a:t>
            </a:r>
          </a:p>
          <a:p>
            <a:pPr marL="0" indent="0">
              <a:buNone/>
            </a:pPr>
            <a:r>
              <a:rPr lang="en-US" sz="1200" dirty="0">
                <a:latin typeface="Courier New" pitchFamily="49" charset="0"/>
                <a:cs typeface="Courier New" pitchFamily="49" charset="0"/>
              </a:rPr>
              <a:t>            </a:t>
            </a:r>
            <a:r>
              <a:rPr lang="en-US" sz="1200" dirty="0" err="1">
                <a:latin typeface="Courier New" pitchFamily="49" charset="0"/>
                <a:cs typeface="Courier New" pitchFamily="49" charset="0"/>
              </a:rPr>
              <a:t>output.collect</a:t>
            </a:r>
            <a:r>
              <a:rPr lang="en-US" sz="1200" dirty="0">
                <a:latin typeface="Courier New" pitchFamily="49" charset="0"/>
                <a:cs typeface="Courier New" pitchFamily="49" charset="0"/>
              </a:rPr>
              <a:t>(</a:t>
            </a:r>
            <a:r>
              <a:rPr lang="en-US" sz="1200" dirty="0" err="1">
                <a:latin typeface="Courier New" pitchFamily="49" charset="0"/>
                <a:cs typeface="Courier New" pitchFamily="49" charset="0"/>
              </a:rPr>
              <a:t>citationCount</a:t>
            </a:r>
            <a:r>
              <a:rPr lang="en-US" sz="1200" dirty="0">
                <a:latin typeface="Courier New" pitchFamily="49" charset="0"/>
                <a:cs typeface="Courier New" pitchFamily="49" charset="0"/>
              </a:rPr>
              <a:t>, </a:t>
            </a:r>
            <a:r>
              <a:rPr lang="en-US" sz="1200" dirty="0" err="1">
                <a:latin typeface="Courier New" pitchFamily="49" charset="0"/>
                <a:cs typeface="Courier New" pitchFamily="49" charset="0"/>
              </a:rPr>
              <a:t>uno</a:t>
            </a:r>
            <a:r>
              <a:rPr lang="en-US" sz="1200" dirty="0">
                <a:latin typeface="Courier New" pitchFamily="49" charset="0"/>
                <a:cs typeface="Courier New" pitchFamily="49" charset="0"/>
              </a:rPr>
              <a:t>);</a:t>
            </a:r>
          </a:p>
          <a:p>
            <a:pPr marL="0" indent="0">
              <a:buNone/>
            </a:pPr>
            <a:r>
              <a:rPr lang="en-US" sz="1200" dirty="0">
                <a:latin typeface="Courier New" pitchFamily="49" charset="0"/>
                <a:cs typeface="Courier New" pitchFamily="49" charset="0"/>
              </a:rPr>
              <a:t>        }</a:t>
            </a:r>
          </a:p>
          <a:p>
            <a:pPr marL="0" indent="0">
              <a:buNone/>
            </a:pPr>
            <a:r>
              <a:rPr lang="en-US" sz="1200" dirty="0">
                <a:latin typeface="Courier New" pitchFamily="49" charset="0"/>
                <a:cs typeface="Courier New" pitchFamily="49" charset="0"/>
              </a:rPr>
              <a:t>    </a:t>
            </a:r>
            <a:r>
              <a:rPr lang="en-US" sz="1200" dirty="0" smtClean="0">
                <a:latin typeface="Courier New" pitchFamily="49" charset="0"/>
                <a:cs typeface="Courier New" pitchFamily="49" charset="0"/>
              </a:rPr>
              <a:t>}   </a:t>
            </a:r>
            <a:endParaRPr lang="en-US" sz="1200" dirty="0">
              <a:latin typeface="Courier New" pitchFamily="49" charset="0"/>
              <a:cs typeface="Courier New" pitchFamily="49" charset="0"/>
            </a:endParaRPr>
          </a:p>
          <a:p>
            <a:pPr marL="0" indent="0">
              <a:buNone/>
            </a:pPr>
            <a:r>
              <a:rPr lang="en-US" sz="1200" dirty="0">
                <a:latin typeface="Courier New" pitchFamily="49" charset="0"/>
                <a:cs typeface="Courier New" pitchFamily="49" charset="0"/>
              </a:rPr>
              <a:t>    public static class Reduce extends </a:t>
            </a:r>
            <a:r>
              <a:rPr lang="en-US" sz="1200" dirty="0" err="1">
                <a:latin typeface="Courier New" pitchFamily="49" charset="0"/>
                <a:cs typeface="Courier New" pitchFamily="49" charset="0"/>
              </a:rPr>
              <a:t>MapReduceBase</a:t>
            </a:r>
            <a:endParaRPr lang="en-US" sz="1200" dirty="0">
              <a:latin typeface="Courier New" pitchFamily="49" charset="0"/>
              <a:cs typeface="Courier New" pitchFamily="49" charset="0"/>
            </a:endParaRPr>
          </a:p>
          <a:p>
            <a:pPr marL="0" indent="0">
              <a:buNone/>
            </a:pPr>
            <a:r>
              <a:rPr lang="en-US" sz="1200" dirty="0">
                <a:latin typeface="Courier New" pitchFamily="49" charset="0"/>
                <a:cs typeface="Courier New" pitchFamily="49" charset="0"/>
              </a:rPr>
              <a:t>        implements Reducer&lt;</a:t>
            </a:r>
            <a:r>
              <a:rPr lang="en-US" sz="1200" dirty="0" err="1">
                <a:latin typeface="Courier New" pitchFamily="49" charset="0"/>
                <a:cs typeface="Courier New" pitchFamily="49" charset="0"/>
              </a:rPr>
              <a:t>IntWritable,IntWritable,IntWritable,IntWritable</a:t>
            </a:r>
            <a:r>
              <a:rPr lang="en-US" sz="1200" dirty="0" smtClean="0">
                <a:latin typeface="Courier New" pitchFamily="49" charset="0"/>
                <a:cs typeface="Courier New" pitchFamily="49" charset="0"/>
              </a:rPr>
              <a:t>&gt;    {        </a:t>
            </a:r>
            <a:endParaRPr lang="en-US" sz="1200" dirty="0">
              <a:latin typeface="Courier New" pitchFamily="49" charset="0"/>
              <a:cs typeface="Courier New" pitchFamily="49" charset="0"/>
            </a:endParaRPr>
          </a:p>
          <a:p>
            <a:pPr marL="0" indent="0">
              <a:buNone/>
            </a:pPr>
            <a:r>
              <a:rPr lang="en-US" sz="1200" dirty="0">
                <a:latin typeface="Courier New" pitchFamily="49" charset="0"/>
                <a:cs typeface="Courier New" pitchFamily="49" charset="0"/>
              </a:rPr>
              <a:t>        </a:t>
            </a:r>
            <a:r>
              <a:rPr lang="en-US" sz="1400" b="1" dirty="0">
                <a:latin typeface="Courier New" pitchFamily="49" charset="0"/>
                <a:cs typeface="Courier New" pitchFamily="49" charset="0"/>
              </a:rPr>
              <a:t>public void reduce(</a:t>
            </a:r>
            <a:r>
              <a:rPr lang="en-US" sz="1400" b="1" dirty="0" err="1">
                <a:latin typeface="Courier New" pitchFamily="49" charset="0"/>
                <a:cs typeface="Courier New" pitchFamily="49" charset="0"/>
              </a:rPr>
              <a:t>IntWritable</a:t>
            </a:r>
            <a:r>
              <a:rPr lang="en-US" sz="1400" b="1" dirty="0">
                <a:latin typeface="Courier New" pitchFamily="49" charset="0"/>
                <a:cs typeface="Courier New" pitchFamily="49" charset="0"/>
              </a:rPr>
              <a:t> key, Iterator&lt;</a:t>
            </a:r>
            <a:r>
              <a:rPr lang="en-US" sz="1400" b="1" dirty="0" err="1">
                <a:latin typeface="Courier New" pitchFamily="49" charset="0"/>
                <a:cs typeface="Courier New" pitchFamily="49" charset="0"/>
              </a:rPr>
              <a:t>IntWritable</a:t>
            </a:r>
            <a:r>
              <a:rPr lang="en-US" sz="1400" b="1" dirty="0">
                <a:latin typeface="Courier New" pitchFamily="49" charset="0"/>
                <a:cs typeface="Courier New" pitchFamily="49" charset="0"/>
              </a:rPr>
              <a:t>&gt; values,</a:t>
            </a:r>
          </a:p>
          <a:p>
            <a:pPr marL="0" indent="0">
              <a:buNone/>
            </a:pPr>
            <a:r>
              <a:rPr lang="en-US" sz="1200" dirty="0">
                <a:latin typeface="Courier New" pitchFamily="49" charset="0"/>
                <a:cs typeface="Courier New" pitchFamily="49" charset="0"/>
              </a:rPr>
              <a:t>                           </a:t>
            </a:r>
            <a:r>
              <a:rPr lang="en-US" sz="1200" dirty="0" err="1">
                <a:latin typeface="Courier New" pitchFamily="49" charset="0"/>
                <a:cs typeface="Courier New" pitchFamily="49" charset="0"/>
              </a:rPr>
              <a:t>OutputCollector</a:t>
            </a:r>
            <a:r>
              <a:rPr lang="en-US" sz="1200" dirty="0">
                <a:latin typeface="Courier New" pitchFamily="49" charset="0"/>
                <a:cs typeface="Courier New" pitchFamily="49" charset="0"/>
              </a:rPr>
              <a:t>&lt;</a:t>
            </a:r>
            <a:r>
              <a:rPr lang="en-US" sz="1200" dirty="0" err="1">
                <a:latin typeface="Courier New" pitchFamily="49" charset="0"/>
                <a:cs typeface="Courier New" pitchFamily="49" charset="0"/>
              </a:rPr>
              <a:t>IntWritable</a:t>
            </a:r>
            <a:r>
              <a:rPr lang="en-US" sz="1200" dirty="0">
                <a:latin typeface="Courier New" pitchFamily="49" charset="0"/>
                <a:cs typeface="Courier New" pitchFamily="49" charset="0"/>
              </a:rPr>
              <a:t>, </a:t>
            </a:r>
            <a:r>
              <a:rPr lang="en-US" sz="1200" dirty="0" err="1">
                <a:latin typeface="Courier New" pitchFamily="49" charset="0"/>
                <a:cs typeface="Courier New" pitchFamily="49" charset="0"/>
              </a:rPr>
              <a:t>IntWritable</a:t>
            </a:r>
            <a:r>
              <a:rPr lang="en-US" sz="1200" dirty="0">
                <a:latin typeface="Courier New" pitchFamily="49" charset="0"/>
                <a:cs typeface="Courier New" pitchFamily="49" charset="0"/>
              </a:rPr>
              <a:t>&gt;output,</a:t>
            </a:r>
          </a:p>
          <a:p>
            <a:pPr marL="0" indent="0">
              <a:buNone/>
            </a:pPr>
            <a:r>
              <a:rPr lang="en-US" sz="1200" dirty="0">
                <a:latin typeface="Courier New" pitchFamily="49" charset="0"/>
                <a:cs typeface="Courier New" pitchFamily="49" charset="0"/>
              </a:rPr>
              <a:t>                           Reporter reporter) throws </a:t>
            </a:r>
            <a:r>
              <a:rPr lang="en-US" sz="1200" dirty="0" err="1">
                <a:latin typeface="Courier New" pitchFamily="49" charset="0"/>
                <a:cs typeface="Courier New" pitchFamily="49" charset="0"/>
              </a:rPr>
              <a:t>IOException</a:t>
            </a:r>
            <a:r>
              <a:rPr lang="en-US" sz="1200" dirty="0">
                <a:latin typeface="Courier New" pitchFamily="49" charset="0"/>
                <a:cs typeface="Courier New" pitchFamily="49" charset="0"/>
              </a:rPr>
              <a:t> </a:t>
            </a:r>
            <a:r>
              <a:rPr lang="en-US" sz="1200" dirty="0" smtClean="0">
                <a:latin typeface="Courier New" pitchFamily="49" charset="0"/>
                <a:cs typeface="Courier New" pitchFamily="49" charset="0"/>
              </a:rPr>
              <a:t>{                         </a:t>
            </a:r>
            <a:endParaRPr lang="en-US" sz="1200" dirty="0">
              <a:latin typeface="Courier New" pitchFamily="49" charset="0"/>
              <a:cs typeface="Courier New" pitchFamily="49" charset="0"/>
            </a:endParaRPr>
          </a:p>
          <a:p>
            <a:pPr marL="0" indent="0">
              <a:buNone/>
            </a:pPr>
            <a:r>
              <a:rPr lang="en-US" sz="1200" dirty="0">
                <a:latin typeface="Courier New" pitchFamily="49" charset="0"/>
                <a:cs typeface="Courier New" pitchFamily="49" charset="0"/>
              </a:rPr>
              <a:t>            </a:t>
            </a:r>
            <a:r>
              <a:rPr lang="en-US" sz="1200" dirty="0" err="1">
                <a:latin typeface="Courier New" pitchFamily="49" charset="0"/>
                <a:cs typeface="Courier New" pitchFamily="49" charset="0"/>
              </a:rPr>
              <a:t>int</a:t>
            </a:r>
            <a:r>
              <a:rPr lang="en-US" sz="1200" dirty="0">
                <a:latin typeface="Courier New" pitchFamily="49" charset="0"/>
                <a:cs typeface="Courier New" pitchFamily="49" charset="0"/>
              </a:rPr>
              <a:t> count = 0;</a:t>
            </a:r>
          </a:p>
          <a:p>
            <a:pPr marL="0" indent="0">
              <a:buNone/>
            </a:pPr>
            <a:r>
              <a:rPr lang="en-US" sz="1200" dirty="0">
                <a:latin typeface="Courier New" pitchFamily="49" charset="0"/>
                <a:cs typeface="Courier New" pitchFamily="49" charset="0"/>
              </a:rPr>
              <a:t>            while (</a:t>
            </a:r>
            <a:r>
              <a:rPr lang="en-US" sz="1200" dirty="0" err="1">
                <a:latin typeface="Courier New" pitchFamily="49" charset="0"/>
                <a:cs typeface="Courier New" pitchFamily="49" charset="0"/>
              </a:rPr>
              <a:t>values.hasNext</a:t>
            </a:r>
            <a:r>
              <a:rPr lang="en-US" sz="1200" dirty="0">
                <a:latin typeface="Courier New" pitchFamily="49" charset="0"/>
                <a:cs typeface="Courier New" pitchFamily="49" charset="0"/>
              </a:rPr>
              <a:t>()) {</a:t>
            </a:r>
          </a:p>
          <a:p>
            <a:pPr marL="0" indent="0">
              <a:buNone/>
            </a:pPr>
            <a:r>
              <a:rPr lang="en-US" sz="1200" dirty="0">
                <a:latin typeface="Courier New" pitchFamily="49" charset="0"/>
                <a:cs typeface="Courier New" pitchFamily="49" charset="0"/>
              </a:rPr>
              <a:t>                count += </a:t>
            </a:r>
            <a:r>
              <a:rPr lang="en-US" sz="1200" dirty="0" err="1">
                <a:latin typeface="Courier New" pitchFamily="49" charset="0"/>
                <a:cs typeface="Courier New" pitchFamily="49" charset="0"/>
              </a:rPr>
              <a:t>values.next</a:t>
            </a:r>
            <a:r>
              <a:rPr lang="en-US" sz="1200" dirty="0">
                <a:latin typeface="Courier New" pitchFamily="49" charset="0"/>
                <a:cs typeface="Courier New" pitchFamily="49" charset="0"/>
              </a:rPr>
              <a:t>().get();</a:t>
            </a:r>
          </a:p>
          <a:p>
            <a:pPr marL="0" indent="0">
              <a:buNone/>
            </a:pPr>
            <a:r>
              <a:rPr lang="en-US" sz="1200" dirty="0">
                <a:latin typeface="Courier New" pitchFamily="49" charset="0"/>
                <a:cs typeface="Courier New" pitchFamily="49" charset="0"/>
              </a:rPr>
              <a:t>            }</a:t>
            </a:r>
          </a:p>
          <a:p>
            <a:pPr marL="0" indent="0">
              <a:buNone/>
            </a:pPr>
            <a:r>
              <a:rPr lang="en-US" sz="1200" dirty="0">
                <a:latin typeface="Courier New" pitchFamily="49" charset="0"/>
                <a:cs typeface="Courier New" pitchFamily="49" charset="0"/>
              </a:rPr>
              <a:t>            </a:t>
            </a:r>
            <a:r>
              <a:rPr lang="en-US" sz="1200" dirty="0" err="1">
                <a:latin typeface="Courier New" pitchFamily="49" charset="0"/>
                <a:cs typeface="Courier New" pitchFamily="49" charset="0"/>
              </a:rPr>
              <a:t>output.collect</a:t>
            </a:r>
            <a:r>
              <a:rPr lang="en-US" sz="1200" dirty="0">
                <a:latin typeface="Courier New" pitchFamily="49" charset="0"/>
                <a:cs typeface="Courier New" pitchFamily="49" charset="0"/>
              </a:rPr>
              <a:t>(key, new </a:t>
            </a:r>
            <a:r>
              <a:rPr lang="en-US" sz="1200" dirty="0" err="1">
                <a:latin typeface="Courier New" pitchFamily="49" charset="0"/>
                <a:cs typeface="Courier New" pitchFamily="49" charset="0"/>
              </a:rPr>
              <a:t>IntWritable</a:t>
            </a:r>
            <a:r>
              <a:rPr lang="en-US" sz="1200" dirty="0">
                <a:latin typeface="Courier New" pitchFamily="49" charset="0"/>
                <a:cs typeface="Courier New" pitchFamily="49" charset="0"/>
              </a:rPr>
              <a:t>(count));</a:t>
            </a:r>
          </a:p>
          <a:p>
            <a:pPr marL="0" indent="0">
              <a:buNone/>
            </a:pPr>
            <a:r>
              <a:rPr lang="en-US" sz="1200" dirty="0">
                <a:latin typeface="Courier New" pitchFamily="49" charset="0"/>
                <a:cs typeface="Courier New" pitchFamily="49" charset="0"/>
              </a:rPr>
              <a:t>        }</a:t>
            </a:r>
          </a:p>
          <a:p>
            <a:pPr marL="0" indent="0">
              <a:buNone/>
            </a:pPr>
            <a:r>
              <a:rPr lang="en-US" sz="1200" dirty="0">
                <a:latin typeface="Courier New" pitchFamily="49" charset="0"/>
                <a:cs typeface="Courier New" pitchFamily="49" charset="0"/>
              </a:rPr>
              <a:t>    }</a:t>
            </a:r>
          </a:p>
          <a:p>
            <a:pPr marL="0" indent="0">
              <a:buNone/>
            </a:pPr>
            <a:r>
              <a:rPr lang="en-US" sz="1100" dirty="0">
                <a:latin typeface="Courier New" pitchFamily="49" charset="0"/>
                <a:cs typeface="Courier New" pitchFamily="49" charset="0"/>
              </a:rPr>
              <a:t>    </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44</a:t>
            </a:fld>
            <a:endParaRPr lang="en-US"/>
          </a:p>
        </p:txBody>
      </p:sp>
    </p:spTree>
    <p:extLst>
      <p:ext uri="{BB962C8B-B14F-4D97-AF65-F5344CB8AC3E}">
        <p14:creationId xmlns:p14="http://schemas.microsoft.com/office/powerpoint/2010/main" val="428101493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88"/>
            <a:ext cx="8229600" cy="607512"/>
          </a:xfrm>
        </p:spPr>
        <p:txBody>
          <a:bodyPr>
            <a:normAutofit/>
          </a:bodyPr>
          <a:lstStyle/>
          <a:p>
            <a:r>
              <a:rPr lang="en-US" sz="2800" dirty="0" smtClean="0">
                <a:latin typeface="Courier New" pitchFamily="49" charset="0"/>
                <a:cs typeface="Courier New" pitchFamily="49" charset="0"/>
              </a:rPr>
              <a:t>CitationHistogram.java</a:t>
            </a:r>
            <a:endParaRPr lang="en-US" sz="2800" dirty="0">
              <a:latin typeface="Courier New" pitchFamily="49" charset="0"/>
              <a:cs typeface="Courier New" pitchFamily="49" charset="0"/>
            </a:endParaRPr>
          </a:p>
        </p:txBody>
      </p:sp>
      <p:sp>
        <p:nvSpPr>
          <p:cNvPr id="3" name="Content Placeholder 2"/>
          <p:cNvSpPr>
            <a:spLocks noGrp="1"/>
          </p:cNvSpPr>
          <p:nvPr>
            <p:ph idx="1"/>
          </p:nvPr>
        </p:nvSpPr>
        <p:spPr>
          <a:xfrm>
            <a:off x="533400" y="533400"/>
            <a:ext cx="8229600" cy="5867400"/>
          </a:xfrm>
        </p:spPr>
        <p:txBody>
          <a:bodyPr>
            <a:noAutofit/>
          </a:bodyPr>
          <a:lstStyle/>
          <a:p>
            <a:pPr marL="0" indent="0">
              <a:buNone/>
            </a:pPr>
            <a:r>
              <a:rPr lang="en-US" sz="1400" dirty="0" smtClean="0">
                <a:latin typeface="Courier New" pitchFamily="49" charset="0"/>
                <a:cs typeface="Courier New" pitchFamily="49" charset="0"/>
              </a:rPr>
              <a:t>    </a:t>
            </a:r>
            <a:r>
              <a:rPr lang="en-US" sz="1400" dirty="0">
                <a:latin typeface="Courier New" pitchFamily="49" charset="0"/>
                <a:cs typeface="Courier New" pitchFamily="49" charset="0"/>
              </a:rPr>
              <a:t>public </a:t>
            </a:r>
            <a:r>
              <a:rPr lang="en-US" sz="1400" dirty="0" err="1">
                <a:latin typeface="Courier New" pitchFamily="49" charset="0"/>
                <a:cs typeface="Courier New" pitchFamily="49" charset="0"/>
              </a:rPr>
              <a:t>int</a:t>
            </a:r>
            <a:r>
              <a:rPr lang="en-US" sz="1400" dirty="0">
                <a:latin typeface="Courier New" pitchFamily="49" charset="0"/>
                <a:cs typeface="Courier New" pitchFamily="49" charset="0"/>
              </a:rPr>
              <a:t> </a:t>
            </a:r>
            <a:r>
              <a:rPr lang="en-US" sz="1400" b="1" dirty="0">
                <a:latin typeface="Courier New" pitchFamily="49" charset="0"/>
                <a:cs typeface="Courier New" pitchFamily="49" charset="0"/>
              </a:rPr>
              <a:t>run(String[] </a:t>
            </a:r>
            <a:r>
              <a:rPr lang="en-US" sz="1400" b="1" dirty="0" err="1">
                <a:latin typeface="Courier New" pitchFamily="49" charset="0"/>
                <a:cs typeface="Courier New" pitchFamily="49" charset="0"/>
              </a:rPr>
              <a:t>args</a:t>
            </a:r>
            <a:r>
              <a:rPr lang="en-US" sz="1400" b="1" dirty="0">
                <a:latin typeface="Courier New" pitchFamily="49" charset="0"/>
                <a:cs typeface="Courier New" pitchFamily="49" charset="0"/>
              </a:rPr>
              <a:t>) throws Exception </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        Configuration </a:t>
            </a:r>
            <a:r>
              <a:rPr lang="en-US" sz="1400" dirty="0" err="1">
                <a:latin typeface="Courier New" pitchFamily="49" charset="0"/>
                <a:cs typeface="Courier New" pitchFamily="49" charset="0"/>
              </a:rPr>
              <a:t>conf</a:t>
            </a:r>
            <a:r>
              <a:rPr lang="en-US" sz="1400" dirty="0">
                <a:latin typeface="Courier New" pitchFamily="49" charset="0"/>
                <a:cs typeface="Courier New" pitchFamily="49" charset="0"/>
              </a:rPr>
              <a:t> = </a:t>
            </a:r>
            <a:r>
              <a:rPr lang="en-US" sz="1400" dirty="0" err="1">
                <a:latin typeface="Courier New" pitchFamily="49" charset="0"/>
                <a:cs typeface="Courier New" pitchFamily="49" charset="0"/>
              </a:rPr>
              <a:t>getConf</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JobConf</a:t>
            </a:r>
            <a:r>
              <a:rPr lang="en-US" sz="1400" dirty="0">
                <a:latin typeface="Courier New" pitchFamily="49" charset="0"/>
                <a:cs typeface="Courier New" pitchFamily="49" charset="0"/>
              </a:rPr>
              <a:t> job = new </a:t>
            </a:r>
            <a:r>
              <a:rPr lang="en-US" sz="1400" dirty="0" err="1">
                <a:latin typeface="Courier New" pitchFamily="49" charset="0"/>
                <a:cs typeface="Courier New" pitchFamily="49" charset="0"/>
              </a:rPr>
              <a:t>JobConf</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conf</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CitationHistogram.class</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        Path in = new Path(</a:t>
            </a:r>
            <a:r>
              <a:rPr lang="en-US" sz="1400" dirty="0" err="1">
                <a:latin typeface="Courier New" pitchFamily="49" charset="0"/>
                <a:cs typeface="Courier New" pitchFamily="49" charset="0"/>
              </a:rPr>
              <a:t>args</a:t>
            </a:r>
            <a:r>
              <a:rPr lang="en-US" sz="1400" dirty="0">
                <a:latin typeface="Courier New" pitchFamily="49" charset="0"/>
                <a:cs typeface="Courier New" pitchFamily="49" charset="0"/>
              </a:rPr>
              <a:t>[0]);</a:t>
            </a:r>
          </a:p>
          <a:p>
            <a:pPr marL="0" indent="0">
              <a:buNone/>
            </a:pPr>
            <a:r>
              <a:rPr lang="en-US" sz="1400" dirty="0">
                <a:latin typeface="Courier New" pitchFamily="49" charset="0"/>
                <a:cs typeface="Courier New" pitchFamily="49" charset="0"/>
              </a:rPr>
              <a:t>        Path out = new Path(</a:t>
            </a:r>
            <a:r>
              <a:rPr lang="en-US" sz="1400" dirty="0" err="1">
                <a:latin typeface="Courier New" pitchFamily="49" charset="0"/>
                <a:cs typeface="Courier New" pitchFamily="49" charset="0"/>
              </a:rPr>
              <a:t>args</a:t>
            </a:r>
            <a:r>
              <a:rPr lang="en-US" sz="1400" dirty="0">
                <a:latin typeface="Courier New" pitchFamily="49" charset="0"/>
                <a:cs typeface="Courier New" pitchFamily="49" charset="0"/>
              </a:rPr>
              <a:t>[1]);</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FileInputFormat.setInputPaths</a:t>
            </a:r>
            <a:r>
              <a:rPr lang="en-US" sz="1400" dirty="0">
                <a:latin typeface="Courier New" pitchFamily="49" charset="0"/>
                <a:cs typeface="Courier New" pitchFamily="49" charset="0"/>
              </a:rPr>
              <a:t>(job, in);</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FileOutputFormat.setOutputPath</a:t>
            </a:r>
            <a:r>
              <a:rPr lang="en-US" sz="1400" dirty="0">
                <a:latin typeface="Courier New" pitchFamily="49" charset="0"/>
                <a:cs typeface="Courier New" pitchFamily="49" charset="0"/>
              </a:rPr>
              <a:t>(job, out</a:t>
            </a:r>
            <a:r>
              <a:rPr lang="en-US" sz="1400" dirty="0" smtClean="0">
                <a:latin typeface="Courier New" pitchFamily="49" charset="0"/>
                <a:cs typeface="Courier New" pitchFamily="49" charset="0"/>
              </a:rPr>
              <a:t>);      </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job.setJobName</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CitationHistogram</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job.setMapperClass</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MapClass.class</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job.setReducerClass</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Reduce.class</a:t>
            </a:r>
            <a:r>
              <a:rPr lang="en-US" sz="1400" dirty="0" smtClean="0">
                <a:latin typeface="Courier New" pitchFamily="49" charset="0"/>
                <a:cs typeface="Courier New" pitchFamily="49" charset="0"/>
              </a:rPr>
              <a:t>);        </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job.setInputFormat</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KeyValueTextInputFormat.class</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job.setOutputFormat</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TextOutputFormat.class</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job.setOutputKeyClass</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IntWritable.class</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job.setOutputValueClass</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IntWritable.class</a:t>
            </a:r>
            <a:r>
              <a:rPr lang="en-US" sz="1400" dirty="0" smtClean="0">
                <a:latin typeface="Courier New" pitchFamily="49" charset="0"/>
                <a:cs typeface="Courier New" pitchFamily="49" charset="0"/>
              </a:rPr>
              <a:t>);</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a:t>
            </a:r>
            <a:r>
              <a:rPr lang="en-US" sz="1400" b="1" dirty="0" err="1">
                <a:latin typeface="Courier New" pitchFamily="49" charset="0"/>
                <a:cs typeface="Courier New" pitchFamily="49" charset="0"/>
              </a:rPr>
              <a:t>JobClient.runJob</a:t>
            </a:r>
            <a:r>
              <a:rPr lang="en-US" sz="1400" b="1" dirty="0">
                <a:latin typeface="Courier New" pitchFamily="49" charset="0"/>
                <a:cs typeface="Courier New" pitchFamily="49" charset="0"/>
              </a:rPr>
              <a:t>(job</a:t>
            </a:r>
            <a:r>
              <a:rPr lang="en-US" sz="1400" b="1" dirty="0" smtClean="0">
                <a:latin typeface="Courier New" pitchFamily="49" charset="0"/>
                <a:cs typeface="Courier New" pitchFamily="49" charset="0"/>
              </a:rPr>
              <a:t>);</a:t>
            </a:r>
            <a:endParaRPr lang="en-US" sz="1400" b="1"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return 0;</a:t>
            </a:r>
          </a:p>
          <a:p>
            <a:pPr marL="0" indent="0">
              <a:buNone/>
            </a:pPr>
            <a:r>
              <a:rPr lang="en-US" sz="1400" dirty="0">
                <a:latin typeface="Courier New" pitchFamily="49" charset="0"/>
                <a:cs typeface="Courier New" pitchFamily="49" charset="0"/>
              </a:rPr>
              <a:t>    </a:t>
            </a:r>
            <a:r>
              <a:rPr lang="en-US" sz="1400" dirty="0" smtClean="0">
                <a:latin typeface="Courier New" pitchFamily="49" charset="0"/>
                <a:cs typeface="Courier New" pitchFamily="49" charset="0"/>
              </a:rPr>
              <a:t>}   </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public static void main(String[] </a:t>
            </a:r>
            <a:r>
              <a:rPr lang="en-US" sz="1400" dirty="0" err="1">
                <a:latin typeface="Courier New" pitchFamily="49" charset="0"/>
                <a:cs typeface="Courier New" pitchFamily="49" charset="0"/>
              </a:rPr>
              <a:t>args</a:t>
            </a:r>
            <a:r>
              <a:rPr lang="en-US" sz="1400" dirty="0">
                <a:latin typeface="Courier New" pitchFamily="49" charset="0"/>
                <a:cs typeface="Courier New" pitchFamily="49" charset="0"/>
              </a:rPr>
              <a:t>) throws Exception { </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int</a:t>
            </a:r>
            <a:r>
              <a:rPr lang="en-US" sz="1400" dirty="0">
                <a:latin typeface="Courier New" pitchFamily="49" charset="0"/>
                <a:cs typeface="Courier New" pitchFamily="49" charset="0"/>
              </a:rPr>
              <a:t> res = </a:t>
            </a:r>
            <a:r>
              <a:rPr lang="en-US" sz="1400" b="1" dirty="0" err="1">
                <a:latin typeface="Courier New" pitchFamily="49" charset="0"/>
                <a:cs typeface="Courier New" pitchFamily="49" charset="0"/>
              </a:rPr>
              <a:t>ToolRunner.run</a:t>
            </a:r>
            <a:r>
              <a:rPr lang="en-US" sz="1400" dirty="0">
                <a:latin typeface="Courier New" pitchFamily="49" charset="0"/>
                <a:cs typeface="Courier New" pitchFamily="49" charset="0"/>
              </a:rPr>
              <a:t>(new Configuration(), </a:t>
            </a:r>
          </a:p>
          <a:p>
            <a:pPr marL="0" indent="0">
              <a:buNone/>
            </a:pPr>
            <a:r>
              <a:rPr lang="en-US" sz="1400" dirty="0">
                <a:latin typeface="Courier New" pitchFamily="49" charset="0"/>
                <a:cs typeface="Courier New" pitchFamily="49" charset="0"/>
              </a:rPr>
              <a:t>                                 new </a:t>
            </a:r>
            <a:r>
              <a:rPr lang="en-US" sz="1400" dirty="0" err="1">
                <a:latin typeface="Courier New" pitchFamily="49" charset="0"/>
                <a:cs typeface="Courier New" pitchFamily="49" charset="0"/>
              </a:rPr>
              <a:t>CitationHistogram</a:t>
            </a:r>
            <a:r>
              <a:rPr lang="en-US" sz="1400" dirty="0">
                <a:latin typeface="Courier New" pitchFamily="49" charset="0"/>
                <a:cs typeface="Courier New" pitchFamily="49" charset="0"/>
              </a:rPr>
              <a:t>(), </a:t>
            </a:r>
            <a:r>
              <a:rPr lang="en-US" sz="1400" dirty="0" err="1" smtClean="0">
                <a:latin typeface="Courier New" pitchFamily="49" charset="0"/>
                <a:cs typeface="Courier New" pitchFamily="49" charset="0"/>
              </a:rPr>
              <a:t>args</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System.exit</a:t>
            </a:r>
            <a:r>
              <a:rPr lang="en-US" sz="1400" dirty="0">
                <a:latin typeface="Courier New" pitchFamily="49" charset="0"/>
                <a:cs typeface="Courier New" pitchFamily="49" charset="0"/>
              </a:rPr>
              <a:t>(res);</a:t>
            </a:r>
          </a:p>
          <a:p>
            <a:pPr marL="0" indent="0">
              <a:buNone/>
            </a:pPr>
            <a:r>
              <a:rPr lang="en-US" sz="14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45</a:t>
            </a:fld>
            <a:endParaRPr lang="en-US"/>
          </a:p>
        </p:txBody>
      </p:sp>
    </p:spTree>
    <p:extLst>
      <p:ext uri="{BB962C8B-B14F-4D97-AF65-F5344CB8AC3E}">
        <p14:creationId xmlns:p14="http://schemas.microsoft.com/office/powerpoint/2010/main" val="14871131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err="1" smtClean="0">
                <a:latin typeface="Courier New" pitchFamily="49" charset="0"/>
                <a:cs typeface="Courier New" pitchFamily="49" charset="0"/>
              </a:rPr>
              <a:t>CitationHistogram</a:t>
            </a:r>
            <a:endParaRPr lang="en-US" sz="2800" dirty="0">
              <a:latin typeface="Courier New" pitchFamily="49" charset="0"/>
              <a:cs typeface="Courier New" pitchFamily="49" charset="0"/>
            </a:endParaRPr>
          </a:p>
        </p:txBody>
      </p:sp>
      <p:sp>
        <p:nvSpPr>
          <p:cNvPr id="3" name="Content Placeholder 2"/>
          <p:cNvSpPr>
            <a:spLocks noGrp="1"/>
          </p:cNvSpPr>
          <p:nvPr>
            <p:ph idx="1"/>
          </p:nvPr>
        </p:nvSpPr>
        <p:spPr/>
        <p:txBody>
          <a:bodyPr>
            <a:normAutofit fontScale="92500"/>
          </a:bodyPr>
          <a:lstStyle/>
          <a:p>
            <a:r>
              <a:rPr lang="en-US" dirty="0" smtClean="0"/>
              <a:t>The </a:t>
            </a:r>
            <a:r>
              <a:rPr lang="en-US" dirty="0"/>
              <a:t>class name is now </a:t>
            </a:r>
            <a:r>
              <a:rPr lang="en-US" sz="2000" dirty="0" err="1">
                <a:latin typeface="Courier New" pitchFamily="49" charset="0"/>
                <a:cs typeface="Courier New" pitchFamily="49" charset="0"/>
              </a:rPr>
              <a:t>CitationHistogram</a:t>
            </a:r>
            <a:r>
              <a:rPr lang="en-US" dirty="0"/>
              <a:t>; all references to </a:t>
            </a:r>
            <a:r>
              <a:rPr lang="en-US" sz="2000" dirty="0" err="1" smtClean="0">
                <a:latin typeface="Courier New" pitchFamily="49" charset="0"/>
                <a:cs typeface="Courier New" pitchFamily="49" charset="0"/>
              </a:rPr>
              <a:t>InverterCounter</a:t>
            </a:r>
            <a:r>
              <a:rPr lang="en-US" dirty="0" smtClean="0"/>
              <a:t> were </a:t>
            </a:r>
            <a:r>
              <a:rPr lang="en-US" dirty="0"/>
              <a:t>changed to reflect the new name. </a:t>
            </a:r>
            <a:endParaRPr lang="en-US" dirty="0" smtClean="0"/>
          </a:p>
          <a:p>
            <a:r>
              <a:rPr lang="en-US" dirty="0" smtClean="0"/>
              <a:t>The </a:t>
            </a:r>
            <a:r>
              <a:rPr lang="en-US" sz="2000" dirty="0">
                <a:latin typeface="Courier New" panose="02070309020205020404" pitchFamily="49" charset="0"/>
                <a:cs typeface="Courier New" panose="02070309020205020404" pitchFamily="49" charset="0"/>
              </a:rPr>
              <a:t>main()</a:t>
            </a:r>
            <a:r>
              <a:rPr lang="en-US" dirty="0"/>
              <a:t>method is almost always the same. The driver is mostly intact. </a:t>
            </a:r>
            <a:endParaRPr lang="en-US" dirty="0" smtClean="0"/>
          </a:p>
          <a:p>
            <a:r>
              <a:rPr lang="en-US" dirty="0" smtClean="0"/>
              <a:t>The </a:t>
            </a:r>
            <a:r>
              <a:rPr lang="en-US" dirty="0"/>
              <a:t>input format and output format are still </a:t>
            </a:r>
            <a:r>
              <a:rPr lang="en-US" sz="2000" dirty="0" err="1">
                <a:latin typeface="Courier New" pitchFamily="49" charset="0"/>
                <a:cs typeface="Courier New" pitchFamily="49" charset="0"/>
              </a:rPr>
              <a:t>KeyValueTextInputFormat</a:t>
            </a:r>
            <a:r>
              <a:rPr lang="en-US" sz="2000" dirty="0">
                <a:latin typeface="Courier New" pitchFamily="49" charset="0"/>
                <a:cs typeface="Courier New" pitchFamily="49" charset="0"/>
              </a:rPr>
              <a:t> </a:t>
            </a:r>
            <a:r>
              <a:rPr lang="en-US" dirty="0">
                <a:cs typeface="Courier New" pitchFamily="49" charset="0"/>
              </a:rPr>
              <a:t>and</a:t>
            </a:r>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TextOutputFormat</a:t>
            </a:r>
            <a:r>
              <a:rPr lang="en-US" dirty="0"/>
              <a:t>, respectively. </a:t>
            </a:r>
            <a:endParaRPr lang="en-US" dirty="0" smtClean="0"/>
          </a:p>
          <a:p>
            <a:r>
              <a:rPr lang="en-US" dirty="0" smtClean="0"/>
              <a:t>The </a:t>
            </a:r>
            <a:r>
              <a:rPr lang="en-US" dirty="0"/>
              <a:t>main change is that the output key class and the output value class are now </a:t>
            </a:r>
            <a:r>
              <a:rPr lang="en-US" sz="2000" dirty="0" err="1">
                <a:latin typeface="Courier New" pitchFamily="49" charset="0"/>
                <a:cs typeface="Courier New" pitchFamily="49" charset="0"/>
              </a:rPr>
              <a:t>IntWritable</a:t>
            </a:r>
            <a:r>
              <a:rPr lang="en-US" dirty="0"/>
              <a:t>, to reflect the new type for </a:t>
            </a:r>
            <a:r>
              <a:rPr lang="en-US" sz="2000" dirty="0" smtClean="0">
                <a:latin typeface="Courier New" panose="02070309020205020404" pitchFamily="49" charset="0"/>
                <a:cs typeface="Courier New" panose="02070309020205020404" pitchFamily="49" charset="0"/>
              </a:rPr>
              <a:t>K2 </a:t>
            </a:r>
            <a:r>
              <a:rPr lang="en-US" dirty="0" smtClean="0"/>
              <a:t>and </a:t>
            </a:r>
            <a:r>
              <a:rPr lang="en-US" sz="1900" dirty="0">
                <a:latin typeface="Courier New" panose="02070309020205020404" pitchFamily="49" charset="0"/>
                <a:cs typeface="Courier New" panose="02070309020205020404" pitchFamily="49" charset="0"/>
              </a:rPr>
              <a:t>V2</a:t>
            </a:r>
            <a:r>
              <a:rPr lang="en-US" dirty="0"/>
              <a:t>. </a:t>
            </a:r>
            <a:endParaRPr lang="en-US" dirty="0" smtClean="0"/>
          </a:p>
          <a:p>
            <a:r>
              <a:rPr lang="en-US" dirty="0" smtClean="0"/>
              <a:t>We’ve </a:t>
            </a:r>
            <a:r>
              <a:rPr lang="en-US" dirty="0"/>
              <a:t>also removed this line: </a:t>
            </a:r>
            <a:r>
              <a:rPr lang="en-US" dirty="0" smtClean="0"/>
              <a:t> </a:t>
            </a:r>
            <a:r>
              <a:rPr lang="en-US" sz="1800" dirty="0" err="1" smtClean="0">
                <a:latin typeface="Courier New" pitchFamily="49" charset="0"/>
                <a:cs typeface="Courier New" pitchFamily="49" charset="0"/>
              </a:rPr>
              <a:t>job.set</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key.value.separator.in.input.line</a:t>
            </a:r>
            <a:r>
              <a:rPr lang="en-US" sz="1800" dirty="0">
                <a:latin typeface="Courier New" pitchFamily="49" charset="0"/>
                <a:cs typeface="Courier New" pitchFamily="49" charset="0"/>
              </a:rPr>
              <a:t>", ","); </a:t>
            </a:r>
            <a:r>
              <a:rPr lang="en-US" sz="1800" dirty="0" smtClean="0">
                <a:latin typeface="Courier New" pitchFamily="49" charset="0"/>
                <a:cs typeface="Courier New" pitchFamily="49" charset="0"/>
              </a:rPr>
              <a:t> </a:t>
            </a:r>
          </a:p>
          <a:p>
            <a:r>
              <a:rPr lang="en-US" dirty="0" smtClean="0"/>
              <a:t>It was setting </a:t>
            </a:r>
            <a:r>
              <a:rPr lang="en-US" dirty="0"/>
              <a:t>the separator character used by </a:t>
            </a:r>
            <a:r>
              <a:rPr lang="en-US" sz="1800" dirty="0" err="1">
                <a:latin typeface="Courier New" pitchFamily="49" charset="0"/>
                <a:cs typeface="Courier New" pitchFamily="49" charset="0"/>
              </a:rPr>
              <a:t>KeyValueTextInputFormat</a:t>
            </a:r>
            <a:r>
              <a:rPr lang="en-US" dirty="0"/>
              <a:t> </a:t>
            </a:r>
            <a:r>
              <a:rPr lang="en-US" dirty="0" smtClean="0"/>
              <a:t>on which it was </a:t>
            </a:r>
            <a:r>
              <a:rPr lang="en-US" dirty="0"/>
              <a:t>break each input line into a key/value pair. </a:t>
            </a:r>
            <a:endParaRPr lang="en-US" dirty="0" smtClean="0"/>
          </a:p>
          <a:p>
            <a:r>
              <a:rPr lang="en-US" dirty="0" smtClean="0"/>
              <a:t>In classes </a:t>
            </a:r>
            <a:r>
              <a:rPr lang="en-US" sz="2000" dirty="0" smtClean="0">
                <a:latin typeface="Courier New" pitchFamily="49" charset="0"/>
                <a:cs typeface="Courier New" pitchFamily="49" charset="0"/>
              </a:rPr>
              <a:t>Inverter</a:t>
            </a:r>
            <a:r>
              <a:rPr lang="en-US" dirty="0" smtClean="0"/>
              <a:t> and </a:t>
            </a:r>
            <a:r>
              <a:rPr lang="en-US" sz="2000" dirty="0" err="1" smtClean="0">
                <a:latin typeface="Courier New" pitchFamily="49" charset="0"/>
                <a:cs typeface="Courier New" pitchFamily="49" charset="0"/>
              </a:rPr>
              <a:t>InverterCounter</a:t>
            </a:r>
            <a:r>
              <a:rPr lang="en-US" dirty="0" smtClean="0"/>
              <a:t> we needed </a:t>
            </a:r>
            <a:r>
              <a:rPr lang="en-US" dirty="0"/>
              <a:t>a comma for processing the original </a:t>
            </a:r>
            <a:r>
              <a:rPr lang="en-US" dirty="0" smtClean="0"/>
              <a:t>citation data</a:t>
            </a:r>
            <a:r>
              <a:rPr lang="en-US" dirty="0"/>
              <a:t>. </a:t>
            </a:r>
            <a:r>
              <a:rPr lang="en-US" dirty="0" smtClean="0"/>
              <a:t>If not set, </a:t>
            </a:r>
            <a:r>
              <a:rPr lang="en-US" dirty="0"/>
              <a:t>this property </a:t>
            </a:r>
            <a:r>
              <a:rPr lang="en-US" dirty="0" smtClean="0"/>
              <a:t> </a:t>
            </a:r>
            <a:r>
              <a:rPr lang="en-US" dirty="0"/>
              <a:t>defaults to the tab character, which is appropriate for the citation count data. </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46</a:t>
            </a:fld>
            <a:endParaRPr lang="en-US" dirty="0"/>
          </a:p>
        </p:txBody>
      </p:sp>
    </p:spTree>
    <p:extLst>
      <p:ext uri="{BB962C8B-B14F-4D97-AF65-F5344CB8AC3E}">
        <p14:creationId xmlns:p14="http://schemas.microsoft.com/office/powerpoint/2010/main" val="176400095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Mapper in </a:t>
            </a:r>
            <a:r>
              <a:rPr lang="en-US" sz="2800" dirty="0" err="1" smtClean="0">
                <a:latin typeface="Courier New" pitchFamily="49" charset="0"/>
                <a:cs typeface="Courier New" pitchFamily="49" charset="0"/>
              </a:rPr>
              <a:t>CitationHistogram</a:t>
            </a:r>
            <a:endParaRPr lang="en-US" sz="2800" dirty="0">
              <a:latin typeface="Courier New" pitchFamily="49" charset="0"/>
              <a:cs typeface="Courier New" pitchFamily="49" charset="0"/>
            </a:endParaRPr>
          </a:p>
        </p:txBody>
      </p:sp>
      <p:sp>
        <p:nvSpPr>
          <p:cNvPr id="3" name="Content Placeholder 2"/>
          <p:cNvSpPr>
            <a:spLocks noGrp="1"/>
          </p:cNvSpPr>
          <p:nvPr>
            <p:ph idx="1"/>
          </p:nvPr>
        </p:nvSpPr>
        <p:spPr/>
        <p:txBody>
          <a:bodyPr/>
          <a:lstStyle/>
          <a:p>
            <a:r>
              <a:rPr lang="en-US" dirty="0" smtClean="0"/>
              <a:t>The </a:t>
            </a:r>
            <a:r>
              <a:rPr lang="en-US" dirty="0"/>
              <a:t>data flow for </a:t>
            </a:r>
            <a:r>
              <a:rPr lang="en-US" dirty="0" smtClean="0"/>
              <a:t>the </a:t>
            </a:r>
            <a:r>
              <a:rPr lang="en-US" dirty="0"/>
              <a:t>mapper is similar to that of the previous mappers, only here we’ve chosen to define and use </a:t>
            </a:r>
            <a:r>
              <a:rPr lang="en-US" dirty="0" smtClean="0"/>
              <a:t>two new </a:t>
            </a:r>
            <a:r>
              <a:rPr lang="en-US" dirty="0"/>
              <a:t>class </a:t>
            </a:r>
            <a:r>
              <a:rPr lang="en-US" dirty="0" smtClean="0"/>
              <a:t>variables: </a:t>
            </a:r>
            <a:r>
              <a:rPr lang="en-US" sz="2000" dirty="0" err="1" smtClean="0">
                <a:latin typeface="Courier New" pitchFamily="49" charset="0"/>
                <a:cs typeface="Courier New" pitchFamily="49" charset="0"/>
              </a:rPr>
              <a:t>citationCount</a:t>
            </a:r>
            <a:r>
              <a:rPr lang="en-US" dirty="0" smtClean="0"/>
              <a:t> </a:t>
            </a:r>
            <a:r>
              <a:rPr lang="en-US" dirty="0"/>
              <a:t>and </a:t>
            </a:r>
            <a:r>
              <a:rPr lang="en-US" sz="2000" dirty="0" err="1" smtClean="0">
                <a:latin typeface="Courier New" pitchFamily="49" charset="0"/>
                <a:cs typeface="Courier New" pitchFamily="49" charset="0"/>
              </a:rPr>
              <a:t>uno</a:t>
            </a:r>
            <a:r>
              <a:rPr lang="en-US" sz="2000" dirty="0" smtClean="0">
                <a:latin typeface="Courier New" pitchFamily="49" charset="0"/>
                <a:cs typeface="Courier New" pitchFamily="49" charset="0"/>
              </a:rPr>
              <a:t>.</a:t>
            </a:r>
            <a:endParaRPr lang="en-US" sz="2000" dirty="0"/>
          </a:p>
          <a:p>
            <a:r>
              <a:rPr lang="en-US" dirty="0"/>
              <a:t>The </a:t>
            </a:r>
            <a:r>
              <a:rPr lang="en-US" sz="2000" dirty="0">
                <a:latin typeface="Courier New" pitchFamily="49" charset="0"/>
                <a:cs typeface="Courier New" pitchFamily="49" charset="0"/>
              </a:rPr>
              <a:t>map() </a:t>
            </a:r>
            <a:r>
              <a:rPr lang="en-US" dirty="0"/>
              <a:t>method has one extra line for setting </a:t>
            </a:r>
            <a:r>
              <a:rPr lang="en-US" sz="2000" dirty="0" err="1">
                <a:latin typeface="Courier New" pitchFamily="49" charset="0"/>
                <a:cs typeface="Courier New" pitchFamily="49" charset="0"/>
              </a:rPr>
              <a:t>citationCount</a:t>
            </a:r>
            <a:r>
              <a:rPr lang="en-US" dirty="0"/>
              <a:t>, which is for type casting. </a:t>
            </a:r>
            <a:endParaRPr lang="en-US" dirty="0" smtClean="0"/>
          </a:p>
          <a:p>
            <a:r>
              <a:rPr lang="en-US" dirty="0" smtClean="0"/>
              <a:t>The </a:t>
            </a:r>
            <a:r>
              <a:rPr lang="en-US" dirty="0"/>
              <a:t>reason for defining </a:t>
            </a:r>
            <a:r>
              <a:rPr lang="en-US" sz="2000" dirty="0" err="1">
                <a:latin typeface="Courier New" pitchFamily="49" charset="0"/>
                <a:cs typeface="Courier New" pitchFamily="49" charset="0"/>
              </a:rPr>
              <a:t>citationCount</a:t>
            </a:r>
            <a:r>
              <a:rPr lang="en-US" sz="2000" dirty="0">
                <a:latin typeface="Courier New" pitchFamily="49" charset="0"/>
                <a:cs typeface="Courier New" pitchFamily="49" charset="0"/>
              </a:rPr>
              <a:t> </a:t>
            </a:r>
            <a:r>
              <a:rPr lang="en-US" dirty="0">
                <a:cs typeface="Courier New" pitchFamily="49" charset="0"/>
              </a:rPr>
              <a:t>and</a:t>
            </a:r>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uno</a:t>
            </a:r>
            <a:r>
              <a:rPr lang="en-US" sz="2000" dirty="0">
                <a:latin typeface="Courier New" pitchFamily="49" charset="0"/>
                <a:cs typeface="Courier New" pitchFamily="49" charset="0"/>
              </a:rPr>
              <a:t> </a:t>
            </a:r>
            <a:r>
              <a:rPr lang="en-US" dirty="0"/>
              <a:t>in the class rather than inside the method is purely one of efficiency. The </a:t>
            </a:r>
            <a:r>
              <a:rPr lang="en-US" sz="2000" dirty="0">
                <a:latin typeface="Courier New" panose="02070309020205020404" pitchFamily="49" charset="0"/>
                <a:cs typeface="Courier New" panose="02070309020205020404" pitchFamily="49" charset="0"/>
              </a:rPr>
              <a:t>map() </a:t>
            </a:r>
            <a:r>
              <a:rPr lang="en-US" dirty="0"/>
              <a:t>method will be called as many times as there are records </a:t>
            </a:r>
            <a:r>
              <a:rPr lang="en-US" dirty="0" smtClean="0"/>
              <a:t>processed at every machine. </a:t>
            </a:r>
          </a:p>
          <a:p>
            <a:r>
              <a:rPr lang="en-US" dirty="0" smtClean="0"/>
              <a:t>Reducing </a:t>
            </a:r>
            <a:r>
              <a:rPr lang="en-US" dirty="0"/>
              <a:t>the number of objects created inside the </a:t>
            </a:r>
            <a:r>
              <a:rPr lang="en-US" sz="2000" dirty="0">
                <a:latin typeface="Courier New" pitchFamily="49" charset="0"/>
                <a:cs typeface="Courier New" pitchFamily="49" charset="0"/>
              </a:rPr>
              <a:t>map() </a:t>
            </a:r>
            <a:r>
              <a:rPr lang="en-US" dirty="0"/>
              <a:t>method can increase performance and reduce garbage collection . </a:t>
            </a:r>
            <a:endParaRPr lang="en-US" dirty="0" smtClean="0"/>
          </a:p>
          <a:p>
            <a:r>
              <a:rPr lang="en-US" dirty="0" smtClean="0"/>
              <a:t>We </a:t>
            </a:r>
            <a:r>
              <a:rPr lang="en-US" dirty="0"/>
              <a:t>pass </a:t>
            </a:r>
            <a:r>
              <a:rPr lang="en-US" sz="2000" dirty="0" err="1">
                <a:latin typeface="Courier New" pitchFamily="49" charset="0"/>
                <a:cs typeface="Courier New" pitchFamily="49" charset="0"/>
              </a:rPr>
              <a:t>citationCount</a:t>
            </a:r>
            <a:r>
              <a:rPr lang="en-US" sz="2000" dirty="0">
                <a:latin typeface="Courier New" pitchFamily="49" charset="0"/>
                <a:cs typeface="Courier New" pitchFamily="49" charset="0"/>
              </a:rPr>
              <a:t> </a:t>
            </a:r>
            <a:r>
              <a:rPr lang="en-US" dirty="0">
                <a:cs typeface="Courier New" pitchFamily="49" charset="0"/>
              </a:rPr>
              <a:t>and</a:t>
            </a:r>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uno</a:t>
            </a:r>
            <a:r>
              <a:rPr lang="en-US" dirty="0"/>
              <a:t> to </a:t>
            </a:r>
            <a:r>
              <a:rPr lang="en-US" sz="2000" dirty="0" err="1">
                <a:latin typeface="Courier New" pitchFamily="49" charset="0"/>
                <a:cs typeface="Courier New" pitchFamily="49" charset="0"/>
              </a:rPr>
              <a:t>output.collect</a:t>
            </a:r>
            <a:r>
              <a:rPr lang="en-US" sz="2000" dirty="0" smtClean="0">
                <a:latin typeface="Courier New" pitchFamily="49" charset="0"/>
                <a:cs typeface="Courier New" pitchFamily="49" charset="0"/>
              </a:rPr>
              <a:t>()</a:t>
            </a:r>
            <a:r>
              <a:rPr lang="en-US" dirty="0" smtClean="0"/>
              <a:t> </a:t>
            </a:r>
            <a:r>
              <a:rPr lang="en-US" dirty="0" smtClean="0">
                <a:latin typeface="Courier New" pitchFamily="49" charset="0"/>
                <a:cs typeface="Courier New" pitchFamily="49" charset="0"/>
              </a:rPr>
              <a:t> </a:t>
            </a:r>
            <a:endParaRPr lang="en-US"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47</a:t>
            </a:fld>
            <a:endParaRPr lang="en-US"/>
          </a:p>
        </p:txBody>
      </p:sp>
    </p:spTree>
    <p:extLst>
      <p:ext uri="{BB962C8B-B14F-4D97-AF65-F5344CB8AC3E}">
        <p14:creationId xmlns:p14="http://schemas.microsoft.com/office/powerpoint/2010/main" val="3277539120"/>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Reducer in </a:t>
            </a:r>
            <a:r>
              <a:rPr lang="en-US" sz="2800" dirty="0" err="1" smtClean="0">
                <a:latin typeface="Courier New" pitchFamily="49" charset="0"/>
                <a:cs typeface="Courier New" pitchFamily="49" charset="0"/>
              </a:rPr>
              <a:t>CitationHistogram</a:t>
            </a:r>
            <a:endParaRPr lang="en-US" sz="2800" dirty="0">
              <a:latin typeface="Courier New" pitchFamily="49" charset="0"/>
              <a:cs typeface="Courier New" pitchFamily="49" charset="0"/>
            </a:endParaRPr>
          </a:p>
        </p:txBody>
      </p:sp>
      <p:sp>
        <p:nvSpPr>
          <p:cNvPr id="3" name="Content Placeholder 2"/>
          <p:cNvSpPr>
            <a:spLocks noGrp="1"/>
          </p:cNvSpPr>
          <p:nvPr>
            <p:ph idx="1"/>
          </p:nvPr>
        </p:nvSpPr>
        <p:spPr/>
        <p:txBody>
          <a:bodyPr/>
          <a:lstStyle/>
          <a:p>
            <a:r>
              <a:rPr lang="en-US" dirty="0" smtClean="0"/>
              <a:t>The </a:t>
            </a:r>
            <a:r>
              <a:rPr lang="en-US" dirty="0"/>
              <a:t>reducer sums up the values for each key. It seems inefficient because we know all values are </a:t>
            </a:r>
            <a:r>
              <a:rPr lang="en-US" dirty="0" smtClean="0"/>
              <a:t>1-s </a:t>
            </a:r>
            <a:r>
              <a:rPr lang="en-US" dirty="0"/>
              <a:t>(</a:t>
            </a:r>
            <a:r>
              <a:rPr lang="en-US" sz="2000" dirty="0" err="1">
                <a:latin typeface="Courier New" panose="02070309020205020404" pitchFamily="49" charset="0"/>
                <a:cs typeface="Courier New" panose="02070309020205020404" pitchFamily="49" charset="0"/>
              </a:rPr>
              <a:t>uno</a:t>
            </a:r>
            <a:r>
              <a:rPr lang="en-US" dirty="0"/>
              <a:t>, to be exact). </a:t>
            </a:r>
            <a:endParaRPr lang="en-US" dirty="0" smtClean="0"/>
          </a:p>
          <a:p>
            <a:r>
              <a:rPr lang="en-US" dirty="0" smtClean="0"/>
              <a:t>Unlike in </a:t>
            </a:r>
            <a:r>
              <a:rPr lang="en-US" sz="2000" dirty="0" err="1">
                <a:latin typeface="Courier New" panose="02070309020205020404" pitchFamily="49" charset="0"/>
                <a:cs typeface="Courier New" panose="02070309020205020404" pitchFamily="49" charset="0"/>
              </a:rPr>
              <a:t>MapClass</a:t>
            </a:r>
            <a:r>
              <a:rPr lang="en-US" dirty="0"/>
              <a:t>, the call to </a:t>
            </a:r>
            <a:r>
              <a:rPr lang="en-US" sz="2000" dirty="0" err="1">
                <a:latin typeface="Courier New" pitchFamily="49" charset="0"/>
                <a:cs typeface="Courier New" pitchFamily="49" charset="0"/>
              </a:rPr>
              <a:t>output.collect</a:t>
            </a:r>
            <a:r>
              <a:rPr lang="en-US" sz="2000" dirty="0" smtClean="0">
                <a:latin typeface="Courier New" pitchFamily="49" charset="0"/>
                <a:cs typeface="Courier New" pitchFamily="49" charset="0"/>
              </a:rPr>
              <a:t>() </a:t>
            </a:r>
            <a:r>
              <a:rPr lang="en-US" dirty="0" smtClean="0"/>
              <a:t>in </a:t>
            </a:r>
            <a:r>
              <a:rPr lang="en-US" sz="2000" dirty="0">
                <a:latin typeface="Courier New" panose="02070309020205020404" pitchFamily="49" charset="0"/>
                <a:cs typeface="Courier New" panose="02070309020205020404" pitchFamily="49" charset="0"/>
              </a:rPr>
              <a:t>Reduce</a:t>
            </a:r>
            <a:r>
              <a:rPr lang="en-US" dirty="0"/>
              <a:t> instantiates a new </a:t>
            </a:r>
            <a:r>
              <a:rPr lang="en-US" sz="2000" dirty="0" err="1">
                <a:latin typeface="Courier New" pitchFamily="49" charset="0"/>
                <a:cs typeface="Courier New" pitchFamily="49" charset="0"/>
              </a:rPr>
              <a:t>IntWritable</a:t>
            </a:r>
            <a:r>
              <a:rPr lang="en-US" dirty="0"/>
              <a:t> rather than reuse an existing one</a:t>
            </a:r>
            <a:r>
              <a:rPr lang="en-US" dirty="0" smtClean="0"/>
              <a:t>.</a:t>
            </a:r>
          </a:p>
          <a:p>
            <a:pPr marL="0" indent="0">
              <a:buNone/>
            </a:pPr>
            <a:r>
              <a:rPr lang="en-US" dirty="0" smtClean="0"/>
              <a:t>      </a:t>
            </a:r>
            <a:r>
              <a:rPr lang="en-US" sz="1800" dirty="0" err="1" smtClean="0">
                <a:latin typeface="Courier New" pitchFamily="49" charset="0"/>
                <a:cs typeface="Courier New" pitchFamily="49" charset="0"/>
              </a:rPr>
              <a:t>output.collect</a:t>
            </a:r>
            <a:r>
              <a:rPr lang="en-US" sz="1800" dirty="0" smtClean="0">
                <a:latin typeface="Courier New" pitchFamily="49" charset="0"/>
                <a:cs typeface="Courier New" pitchFamily="49" charset="0"/>
              </a:rPr>
              <a:t>(key</a:t>
            </a:r>
            <a:r>
              <a:rPr lang="en-US" sz="1800" dirty="0">
                <a:latin typeface="Courier New" pitchFamily="49" charset="0"/>
                <a:cs typeface="Courier New" pitchFamily="49" charset="0"/>
              </a:rPr>
              <a:t>, new </a:t>
            </a:r>
            <a:r>
              <a:rPr lang="en-US" sz="1800" dirty="0" err="1">
                <a:latin typeface="Courier New" pitchFamily="49" charset="0"/>
                <a:cs typeface="Courier New" pitchFamily="49" charset="0"/>
              </a:rPr>
              <a:t>IntWritable</a:t>
            </a:r>
            <a:r>
              <a:rPr lang="en-US" sz="1800" dirty="0">
                <a:latin typeface="Courier New" pitchFamily="49" charset="0"/>
                <a:cs typeface="Courier New" pitchFamily="49" charset="0"/>
              </a:rPr>
              <a:t>(count)); </a:t>
            </a:r>
            <a:endParaRPr lang="en-US" sz="1800" dirty="0" smtClean="0">
              <a:latin typeface="Courier New" pitchFamily="49" charset="0"/>
              <a:cs typeface="Courier New" pitchFamily="49" charset="0"/>
            </a:endParaRPr>
          </a:p>
          <a:p>
            <a:pPr marL="400050" lvl="1" indent="0">
              <a:buNone/>
            </a:pPr>
            <a:endParaRPr lang="en-US" sz="800" dirty="0">
              <a:latin typeface="Courier New" pitchFamily="49" charset="0"/>
              <a:cs typeface="Courier New" pitchFamily="49" charset="0"/>
            </a:endParaRPr>
          </a:p>
          <a:p>
            <a:r>
              <a:rPr lang="en-US" dirty="0" smtClean="0"/>
              <a:t>This is bad programming. We could </a:t>
            </a:r>
            <a:r>
              <a:rPr lang="en-US" dirty="0"/>
              <a:t>improve </a:t>
            </a:r>
            <a:r>
              <a:rPr lang="en-US" dirty="0" smtClean="0"/>
              <a:t>the performance of our program by </a:t>
            </a:r>
            <a:r>
              <a:rPr lang="en-US" dirty="0"/>
              <a:t>using an </a:t>
            </a:r>
            <a:r>
              <a:rPr lang="en-US" sz="2000" dirty="0" err="1" smtClean="0">
                <a:latin typeface="Courier New" panose="02070309020205020404" pitchFamily="49" charset="0"/>
                <a:cs typeface="Courier New" panose="02070309020205020404" pitchFamily="49" charset="0"/>
              </a:rPr>
              <a:t>IntWritable</a:t>
            </a:r>
            <a:r>
              <a:rPr lang="en-US" dirty="0" smtClean="0"/>
              <a:t> class </a:t>
            </a:r>
            <a:r>
              <a:rPr lang="en-US" dirty="0"/>
              <a:t>variable. </a:t>
            </a:r>
            <a:r>
              <a:rPr lang="en-US" dirty="0" smtClean="0"/>
              <a:t> </a:t>
            </a:r>
          </a:p>
          <a:p>
            <a:r>
              <a:rPr lang="en-US" dirty="0" smtClean="0"/>
              <a:t>The </a:t>
            </a:r>
            <a:r>
              <a:rPr lang="en-US" dirty="0"/>
              <a:t>number of times </a:t>
            </a:r>
            <a:r>
              <a:rPr lang="en-US" sz="1800" dirty="0">
                <a:latin typeface="Courier New" panose="02070309020205020404" pitchFamily="49" charset="0"/>
                <a:cs typeface="Courier New" panose="02070309020205020404" pitchFamily="49" charset="0"/>
              </a:rPr>
              <a:t>reduce() </a:t>
            </a:r>
            <a:r>
              <a:rPr lang="en-US" dirty="0"/>
              <a:t>is </a:t>
            </a:r>
            <a:r>
              <a:rPr lang="en-US" dirty="0" smtClean="0"/>
              <a:t>called in </a:t>
            </a:r>
            <a:r>
              <a:rPr lang="en-US" dirty="0"/>
              <a:t>this particular </a:t>
            </a:r>
            <a:r>
              <a:rPr lang="en-US" dirty="0" smtClean="0"/>
              <a:t>program is small, </a:t>
            </a:r>
            <a:r>
              <a:rPr lang="en-US" dirty="0"/>
              <a:t>probably no more than a </a:t>
            </a:r>
            <a:r>
              <a:rPr lang="en-US" dirty="0" smtClean="0"/>
              <a:t>few thousand times. So we </a:t>
            </a:r>
            <a:r>
              <a:rPr lang="en-US" dirty="0"/>
              <a:t>don’t have much need to optimize this particular </a:t>
            </a:r>
            <a:r>
              <a:rPr lang="en-US" dirty="0" smtClean="0"/>
              <a:t>code, but should not be so cavalier in the future.</a:t>
            </a:r>
          </a:p>
          <a:p>
            <a:r>
              <a:rPr lang="en-US" dirty="0" smtClean="0"/>
              <a:t>We compile </a:t>
            </a:r>
            <a:r>
              <a:rPr lang="en-US" sz="2000" dirty="0" err="1" smtClean="0">
                <a:latin typeface="Courier New" panose="02070309020205020404" pitchFamily="49" charset="0"/>
                <a:cs typeface="Courier New" panose="02070309020205020404" pitchFamily="49" charset="0"/>
              </a:rPr>
              <a:t>CitationHistogram</a:t>
            </a:r>
            <a:r>
              <a:rPr lang="en-US" dirty="0" smtClean="0"/>
              <a:t> using the same Build Path as previously, and export the class to </a:t>
            </a:r>
            <a:r>
              <a:rPr lang="en-US" sz="2000" dirty="0" smtClean="0">
                <a:latin typeface="Courier New" panose="02070309020205020404" pitchFamily="49" charset="0"/>
                <a:cs typeface="Courier New" panose="02070309020205020404" pitchFamily="49" charset="0"/>
              </a:rPr>
              <a:t>histogram.jar</a:t>
            </a:r>
            <a:endParaRPr lang="en-US" sz="2000" dirty="0">
              <a:latin typeface="Courier New" panose="02070309020205020404" pitchFamily="49" charset="0"/>
              <a:cs typeface="Courier New" panose="02070309020205020404"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48</a:t>
            </a:fld>
            <a:endParaRPr lang="en-US"/>
          </a:p>
        </p:txBody>
      </p:sp>
    </p:spTree>
    <p:extLst>
      <p:ext uri="{BB962C8B-B14F-4D97-AF65-F5344CB8AC3E}">
        <p14:creationId xmlns:p14="http://schemas.microsoft.com/office/powerpoint/2010/main" val="176400095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Running </a:t>
            </a:r>
            <a:r>
              <a:rPr lang="en-US" sz="2800" dirty="0" err="1" smtClean="0">
                <a:latin typeface="Courier New" panose="02070309020205020404" pitchFamily="49" charset="0"/>
                <a:cs typeface="Courier New" panose="02070309020205020404" pitchFamily="49" charset="0"/>
              </a:rPr>
              <a:t>CitationHistogram</a:t>
            </a:r>
            <a:endParaRPr lang="en-US" sz="2800" dirty="0">
              <a:latin typeface="Courier New" panose="02070309020205020404" pitchFamily="49" charset="0"/>
              <a:cs typeface="Courier New" panose="02070309020205020404" pitchFamily="49" charset="0"/>
            </a:endParaRPr>
          </a:p>
        </p:txBody>
      </p:sp>
      <p:sp>
        <p:nvSpPr>
          <p:cNvPr id="3" name="Content Placeholder 2"/>
          <p:cNvSpPr>
            <a:spLocks noGrp="1"/>
          </p:cNvSpPr>
          <p:nvPr>
            <p:ph idx="1"/>
          </p:nvPr>
        </p:nvSpPr>
        <p:spPr>
          <a:xfrm>
            <a:off x="457200" y="914401"/>
            <a:ext cx="8229600" cy="2743199"/>
          </a:xfrm>
        </p:spPr>
        <p:txBody>
          <a:bodyPr>
            <a:normAutofit/>
          </a:bodyPr>
          <a:lstStyle/>
          <a:p>
            <a:r>
              <a:rPr lang="en-US" sz="2000" dirty="0" smtClean="0"/>
              <a:t>Before we run </a:t>
            </a:r>
            <a:r>
              <a:rPr lang="en-US" sz="1800" dirty="0" err="1" smtClean="0">
                <a:latin typeface="Courier New" panose="02070309020205020404" pitchFamily="49" charset="0"/>
                <a:cs typeface="Courier New" panose="02070309020205020404" pitchFamily="49" charset="0"/>
              </a:rPr>
              <a:t>CitationHistogram</a:t>
            </a:r>
            <a:r>
              <a:rPr lang="en-US" sz="1800" dirty="0" smtClean="0"/>
              <a:t> </a:t>
            </a:r>
            <a:r>
              <a:rPr lang="en-US" sz="2000" dirty="0" smtClean="0"/>
              <a:t>let us clean the directory </a:t>
            </a:r>
            <a:r>
              <a:rPr lang="en-US" sz="1800" dirty="0" err="1" smtClean="0">
                <a:latin typeface="Courier New" panose="02070309020205020404" pitchFamily="49" charset="0"/>
                <a:cs typeface="Courier New" panose="02070309020205020404" pitchFamily="49" charset="0"/>
              </a:rPr>
              <a:t>outputcount</a:t>
            </a:r>
            <a:r>
              <a:rPr lang="en-US" sz="2000" dirty="0" smtClean="0"/>
              <a:t> where we deposited the result of </a:t>
            </a:r>
            <a:r>
              <a:rPr lang="en-US" sz="1800" dirty="0" err="1" smtClean="0">
                <a:latin typeface="Courier New" panose="02070309020205020404" pitchFamily="49" charset="0"/>
                <a:cs typeface="Courier New" panose="02070309020205020404" pitchFamily="49" charset="0"/>
              </a:rPr>
              <a:t>InverterCounter</a:t>
            </a:r>
            <a:r>
              <a:rPr lang="en-US" sz="2000" dirty="0" smtClean="0"/>
              <a:t> job.</a:t>
            </a:r>
          </a:p>
          <a:p>
            <a:pPr marL="0" indent="0">
              <a:buNone/>
            </a:pPr>
            <a:r>
              <a:rPr lang="en-US" sz="1800" dirty="0" smtClean="0">
                <a:latin typeface="Courier New" panose="02070309020205020404" pitchFamily="49" charset="0"/>
                <a:cs typeface="Courier New" panose="02070309020205020404" pitchFamily="49" charset="0"/>
              </a:rPr>
              <a:t>$ </a:t>
            </a:r>
            <a:r>
              <a:rPr lang="en-US" sz="1800" dirty="0" err="1" smtClean="0">
                <a:latin typeface="Courier New" panose="02070309020205020404" pitchFamily="49" charset="0"/>
                <a:cs typeface="Courier New" panose="02070309020205020404" pitchFamily="49" charset="0"/>
              </a:rPr>
              <a:t>hadoop</a:t>
            </a:r>
            <a:r>
              <a:rPr lang="en-US" sz="1800" dirty="0" smtClean="0">
                <a:latin typeface="Courier New" panose="02070309020205020404" pitchFamily="49" charset="0"/>
                <a:cs typeface="Courier New" panose="02070309020205020404" pitchFamily="49" charset="0"/>
              </a:rPr>
              <a:t> fs –</a:t>
            </a:r>
            <a:r>
              <a:rPr lang="en-US" sz="1800" dirty="0" err="1" smtClean="0">
                <a:latin typeface="Courier New" panose="02070309020205020404" pitchFamily="49" charset="0"/>
                <a:cs typeface="Courier New" panose="02070309020205020404" pitchFamily="49" charset="0"/>
              </a:rPr>
              <a:t>rm</a:t>
            </a:r>
            <a:r>
              <a:rPr lang="en-US" sz="1800" dirty="0" smtClean="0">
                <a:latin typeface="Courier New" panose="02070309020205020404" pitchFamily="49" charset="0"/>
                <a:cs typeface="Courier New" panose="02070309020205020404" pitchFamily="49" charset="0"/>
              </a:rPr>
              <a:t> –R </a:t>
            </a:r>
            <a:r>
              <a:rPr lang="en-US" sz="1800" dirty="0" err="1" smtClean="0">
                <a:latin typeface="Courier New" panose="02070309020205020404" pitchFamily="49" charset="0"/>
                <a:cs typeface="Courier New" panose="02070309020205020404" pitchFamily="49" charset="0"/>
              </a:rPr>
              <a:t>outputcount</a:t>
            </a:r>
            <a:r>
              <a:rPr lang="en-US" sz="1800" dirty="0" smtClean="0">
                <a:latin typeface="Courier New" panose="02070309020205020404" pitchFamily="49" charset="0"/>
                <a:cs typeface="Courier New" panose="02070309020205020404" pitchFamily="49" charset="0"/>
              </a:rPr>
              <a:t>/_*    </a:t>
            </a:r>
          </a:p>
          <a:p>
            <a:r>
              <a:rPr lang="en-US" sz="2000" dirty="0" smtClean="0"/>
              <a:t>The above leaves only file </a:t>
            </a:r>
            <a:r>
              <a:rPr lang="en-US" sz="1800" dirty="0" smtClean="0">
                <a:latin typeface="Courier New" panose="02070309020205020404" pitchFamily="49" charset="0"/>
                <a:cs typeface="Courier New" panose="02070309020205020404" pitchFamily="49" charset="0"/>
              </a:rPr>
              <a:t>part-00000</a:t>
            </a:r>
            <a:r>
              <a:rPr lang="en-US" sz="2000" dirty="0" smtClean="0"/>
              <a:t> in the directory. Next we type:</a:t>
            </a:r>
          </a:p>
          <a:p>
            <a:pPr marL="0" indent="0">
              <a:buNone/>
            </a:pPr>
            <a:r>
              <a:rPr lang="en-US" sz="1800" dirty="0" smtClean="0">
                <a:latin typeface="Courier New" panose="02070309020205020404" pitchFamily="49" charset="0"/>
                <a:cs typeface="Courier New" panose="02070309020205020404" pitchFamily="49" charset="0"/>
              </a:rPr>
              <a:t>$  </a:t>
            </a:r>
            <a:r>
              <a:rPr lang="en-US" sz="1800" dirty="0" err="1" smtClean="0">
                <a:latin typeface="Courier New" panose="02070309020205020404" pitchFamily="49" charset="0"/>
                <a:cs typeface="Courier New" panose="02070309020205020404" pitchFamily="49" charset="0"/>
              </a:rPr>
              <a:t>hadoop</a:t>
            </a:r>
            <a:r>
              <a:rPr lang="en-US" sz="1800" dirty="0" smtClean="0">
                <a:latin typeface="Courier New" panose="02070309020205020404" pitchFamily="49" charset="0"/>
                <a:cs typeface="Courier New" panose="02070309020205020404" pitchFamily="49" charset="0"/>
              </a:rPr>
              <a:t> </a:t>
            </a:r>
            <a:r>
              <a:rPr lang="en-US" sz="1800" dirty="0">
                <a:latin typeface="Courier New" panose="02070309020205020404" pitchFamily="49" charset="0"/>
                <a:cs typeface="Courier New" panose="02070309020205020404" pitchFamily="49" charset="0"/>
              </a:rPr>
              <a:t>jar histogram.jar </a:t>
            </a:r>
            <a:r>
              <a:rPr lang="en-US" sz="1800" dirty="0" err="1">
                <a:latin typeface="Courier New" panose="02070309020205020404" pitchFamily="49" charset="0"/>
                <a:cs typeface="Courier New" panose="02070309020205020404" pitchFamily="49" charset="0"/>
              </a:rPr>
              <a:t>edu.hu.bigdata.CitationHistogram</a:t>
            </a: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outputcount</a:t>
            </a:r>
            <a:r>
              <a:rPr lang="en-US" sz="1800" dirty="0">
                <a:latin typeface="Courier New" panose="02070309020205020404" pitchFamily="49" charset="0"/>
                <a:cs typeface="Courier New" panose="02070309020205020404" pitchFamily="49" charset="0"/>
              </a:rPr>
              <a:t> </a:t>
            </a:r>
            <a:r>
              <a:rPr lang="en-US" sz="1800" dirty="0" err="1" smtClean="0">
                <a:latin typeface="Courier New" panose="02070309020205020404" pitchFamily="49" charset="0"/>
                <a:cs typeface="Courier New" panose="02070309020205020404" pitchFamily="49" charset="0"/>
              </a:rPr>
              <a:t>outputhis</a:t>
            </a:r>
            <a:endParaRPr lang="en-US" sz="1800" dirty="0">
              <a:latin typeface="Courier New" panose="02070309020205020404" pitchFamily="49" charset="0"/>
              <a:cs typeface="Courier New" panose="02070309020205020404" pitchFamily="49" charset="0"/>
            </a:endParaRPr>
          </a:p>
          <a:p>
            <a:r>
              <a:rPr lang="en-US" sz="2000" dirty="0" smtClean="0">
                <a:cs typeface="Courier New" panose="02070309020205020404" pitchFamily="49" charset="0"/>
              </a:rPr>
              <a:t>As input we use </a:t>
            </a:r>
            <a:r>
              <a:rPr lang="en-US" sz="1800" dirty="0" err="1" smtClean="0">
                <a:latin typeface="Courier New" panose="02070309020205020404" pitchFamily="49" charset="0"/>
                <a:cs typeface="Courier New" panose="02070309020205020404" pitchFamily="49" charset="0"/>
              </a:rPr>
              <a:t>outputcount</a:t>
            </a:r>
            <a:r>
              <a:rPr lang="en-US" sz="2000" dirty="0" smtClean="0">
                <a:cs typeface="Courier New" panose="02070309020205020404" pitchFamily="49" charset="0"/>
              </a:rPr>
              <a:t> which contains the result of </a:t>
            </a:r>
            <a:r>
              <a:rPr lang="en-US" sz="1800" dirty="0" err="1" smtClean="0">
                <a:latin typeface="Courier New" panose="02070309020205020404" pitchFamily="49" charset="0"/>
                <a:cs typeface="Courier New" panose="02070309020205020404" pitchFamily="49" charset="0"/>
              </a:rPr>
              <a:t>InverterCounter</a:t>
            </a:r>
            <a:r>
              <a:rPr lang="en-US" sz="2000" dirty="0" smtClean="0">
                <a:cs typeface="Courier New" panose="02070309020205020404" pitchFamily="49" charset="0"/>
              </a:rPr>
              <a:t> job . We send results to HDFS directory </a:t>
            </a:r>
            <a:r>
              <a:rPr lang="en-US" sz="1800" dirty="0" err="1" smtClean="0">
                <a:latin typeface="Courier New" panose="02070309020205020404" pitchFamily="49" charset="0"/>
                <a:cs typeface="Courier New" panose="02070309020205020404" pitchFamily="49" charset="0"/>
              </a:rPr>
              <a:t>outputhis</a:t>
            </a:r>
            <a:r>
              <a:rPr lang="en-US" sz="1800" dirty="0" smtClean="0">
                <a:latin typeface="Courier New" panose="02070309020205020404" pitchFamily="49" charset="0"/>
                <a:cs typeface="Courier New" panose="02070309020205020404" pitchFamily="49" charset="0"/>
              </a:rPr>
              <a:t>. </a:t>
            </a:r>
            <a:endParaRPr lang="en-US" sz="1800" dirty="0">
              <a:latin typeface="Courier New" panose="02070309020205020404" pitchFamily="49" charset="0"/>
              <a:cs typeface="Courier New" panose="02070309020205020404" pitchFamily="49" charset="0"/>
            </a:endParaRPr>
          </a:p>
          <a:p>
            <a:endParaRPr lang="en-US" sz="2000"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49</a:t>
            </a:fld>
            <a:endParaRPr lang="en-US"/>
          </a:p>
        </p:txBody>
      </p:sp>
      <p:sp>
        <p:nvSpPr>
          <p:cNvPr id="6" name="TextBox 5"/>
          <p:cNvSpPr txBox="1"/>
          <p:nvPr/>
        </p:nvSpPr>
        <p:spPr>
          <a:xfrm>
            <a:off x="381000" y="3581400"/>
            <a:ext cx="4343400" cy="3293209"/>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Command  </a:t>
            </a:r>
          </a:p>
          <a:p>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hadoop</a:t>
            </a:r>
            <a:r>
              <a:rPr lang="en-US" sz="1600" dirty="0" smtClean="0">
                <a:latin typeface="Courier New" panose="02070309020205020404" pitchFamily="49" charset="0"/>
                <a:cs typeface="Courier New" panose="02070309020205020404" pitchFamily="49" charset="0"/>
              </a:rPr>
              <a:t> fs –tail </a:t>
            </a:r>
          </a:p>
          <a:p>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outputhis</a:t>
            </a:r>
            <a:r>
              <a:rPr lang="en-US" sz="1600" dirty="0" smtClean="0">
                <a:latin typeface="Courier New" panose="02070309020205020404" pitchFamily="49" charset="0"/>
                <a:cs typeface="Courier New" panose="02070309020205020404" pitchFamily="49" charset="0"/>
              </a:rPr>
              <a:t>/part-00000  </a:t>
            </a:r>
            <a:r>
              <a:rPr lang="en-US" sz="2000" dirty="0" smtClean="0">
                <a:cs typeface="Courier New" panose="02070309020205020404" pitchFamily="49" charset="0"/>
              </a:rPr>
              <a:t>gives:</a:t>
            </a:r>
          </a:p>
          <a:p>
            <a:r>
              <a:rPr lang="en-US" sz="1600" dirty="0" smtClean="0">
                <a:latin typeface="Courier New" panose="02070309020205020404" pitchFamily="49" charset="0"/>
                <a:cs typeface="Courier New" panose="02070309020205020404" pitchFamily="49" charset="0"/>
              </a:rPr>
              <a:t>. . . </a:t>
            </a:r>
          </a:p>
          <a:p>
            <a:r>
              <a:rPr lang="en-US" sz="1600" dirty="0" smtClean="0">
                <a:latin typeface="Courier New" panose="02070309020205020404" pitchFamily="49" charset="0"/>
                <a:cs typeface="Courier New" panose="02070309020205020404" pitchFamily="49" charset="0"/>
              </a:rPr>
              <a:t>631</a:t>
            </a:r>
            <a:r>
              <a:rPr lang="en-US" sz="1600" dirty="0">
                <a:latin typeface="Courier New" panose="02070309020205020404" pitchFamily="49" charset="0"/>
                <a:cs typeface="Courier New" panose="02070309020205020404" pitchFamily="49" charset="0"/>
              </a:rPr>
              <a:t>	1</a:t>
            </a:r>
          </a:p>
          <a:p>
            <a:r>
              <a:rPr lang="en-US" sz="1600" dirty="0">
                <a:latin typeface="Courier New" panose="02070309020205020404" pitchFamily="49" charset="0"/>
                <a:cs typeface="Courier New" panose="02070309020205020404" pitchFamily="49" charset="0"/>
              </a:rPr>
              <a:t>633	1</a:t>
            </a:r>
          </a:p>
          <a:p>
            <a:r>
              <a:rPr lang="en-US" sz="1600" dirty="0">
                <a:latin typeface="Courier New" panose="02070309020205020404" pitchFamily="49" charset="0"/>
                <a:cs typeface="Courier New" panose="02070309020205020404" pitchFamily="49" charset="0"/>
              </a:rPr>
              <a:t>654	1</a:t>
            </a:r>
          </a:p>
          <a:p>
            <a:r>
              <a:rPr lang="en-US" sz="1600" dirty="0">
                <a:latin typeface="Courier New" panose="02070309020205020404" pitchFamily="49" charset="0"/>
                <a:cs typeface="Courier New" panose="02070309020205020404" pitchFamily="49" charset="0"/>
              </a:rPr>
              <a:t>658	1</a:t>
            </a:r>
          </a:p>
          <a:p>
            <a:r>
              <a:rPr lang="en-US" sz="1600" dirty="0">
                <a:latin typeface="Courier New" panose="02070309020205020404" pitchFamily="49" charset="0"/>
                <a:cs typeface="Courier New" panose="02070309020205020404" pitchFamily="49" charset="0"/>
              </a:rPr>
              <a:t>678	1</a:t>
            </a:r>
          </a:p>
          <a:p>
            <a:r>
              <a:rPr lang="en-US" sz="1600" dirty="0">
                <a:latin typeface="Courier New" panose="02070309020205020404" pitchFamily="49" charset="0"/>
                <a:cs typeface="Courier New" panose="02070309020205020404" pitchFamily="49" charset="0"/>
              </a:rPr>
              <a:t>716	</a:t>
            </a:r>
            <a:r>
              <a:rPr lang="en-US" sz="1600" dirty="0" smtClean="0">
                <a:latin typeface="Courier New" panose="02070309020205020404" pitchFamily="49" charset="0"/>
                <a:cs typeface="Courier New" panose="02070309020205020404" pitchFamily="49" charset="0"/>
              </a:rPr>
              <a:t>1 </a:t>
            </a:r>
            <a:r>
              <a:rPr lang="en-US" sz="2000" dirty="0">
                <a:cs typeface="Courier New" panose="02070309020205020404" pitchFamily="49" charset="0"/>
              </a:rPr>
              <a:t>The most cited patent is </a:t>
            </a:r>
            <a:endParaRPr lang="en-US" sz="2000" dirty="0">
              <a:latin typeface="Courier New" panose="02070309020205020404" pitchFamily="49" charset="0"/>
              <a:cs typeface="Courier New" panose="02070309020205020404" pitchFamily="49" charset="0"/>
            </a:endParaRPr>
          </a:p>
          <a:p>
            <a:pPr marL="342900" indent="-342900">
              <a:buAutoNum type="arabicPlain" startAt="779"/>
            </a:pPr>
            <a:r>
              <a:rPr lang="en-US" sz="1600" smtClean="0">
                <a:latin typeface="Courier New" panose="02070309020205020404" pitchFamily="49" charset="0"/>
                <a:cs typeface="Courier New" panose="02070309020205020404" pitchFamily="49" charset="0"/>
              </a:rPr>
              <a:t>    </a:t>
            </a:r>
            <a:r>
              <a:rPr lang="en-US" sz="1600" smtClean="0">
                <a:latin typeface="Courier New" panose="02070309020205020404" pitchFamily="49" charset="0"/>
                <a:cs typeface="Courier New" panose="02070309020205020404" pitchFamily="49" charset="0"/>
              </a:rPr>
              <a:t>1 </a:t>
            </a:r>
            <a:r>
              <a:rPr lang="en-US" sz="2000" dirty="0" smtClean="0">
                <a:cs typeface="Courier New" panose="02070309020205020404" pitchFamily="49" charset="0"/>
              </a:rPr>
              <a:t>cited 779 times</a:t>
            </a:r>
            <a:endParaRPr lang="en-US" sz="2000" dirty="0">
              <a:cs typeface="Courier New" panose="02070309020205020404" pitchFamily="49" charset="0"/>
            </a:endParaRPr>
          </a:p>
          <a:p>
            <a:endParaRPr lang="en-US" sz="1600" dirty="0">
              <a:latin typeface="Courier New" panose="02070309020205020404" pitchFamily="49" charset="0"/>
              <a:cs typeface="Courier New" panose="02070309020205020404" pitchFamily="49" charset="0"/>
            </a:endParaRPr>
          </a:p>
        </p:txBody>
      </p:sp>
      <p:sp>
        <p:nvSpPr>
          <p:cNvPr id="7" name="TextBox 6"/>
          <p:cNvSpPr txBox="1"/>
          <p:nvPr/>
        </p:nvSpPr>
        <p:spPr>
          <a:xfrm>
            <a:off x="4789449" y="3657600"/>
            <a:ext cx="4343400" cy="2739211"/>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Command  </a:t>
            </a:r>
          </a:p>
          <a:p>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hadoop</a:t>
            </a:r>
            <a:r>
              <a:rPr lang="en-US" sz="1600" dirty="0" smtClean="0">
                <a:latin typeface="Courier New" panose="02070309020205020404" pitchFamily="49" charset="0"/>
                <a:cs typeface="Courier New" panose="02070309020205020404" pitchFamily="49" charset="0"/>
              </a:rPr>
              <a:t> fs –cat </a:t>
            </a:r>
          </a:p>
          <a:p>
            <a:r>
              <a:rPr lang="en-US" sz="1600" dirty="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outputhis</a:t>
            </a:r>
            <a:r>
              <a:rPr lang="en-US" sz="1600" dirty="0" smtClean="0">
                <a:latin typeface="Courier New" panose="02070309020205020404" pitchFamily="49" charset="0"/>
                <a:cs typeface="Courier New" panose="02070309020205020404" pitchFamily="49" charset="0"/>
              </a:rPr>
              <a:t>/part-00000 | head -5  </a:t>
            </a:r>
            <a:r>
              <a:rPr lang="en-US" sz="2000" dirty="0" smtClean="0">
                <a:cs typeface="Courier New" panose="02070309020205020404" pitchFamily="49" charset="0"/>
              </a:rPr>
              <a:t>gives:</a:t>
            </a:r>
          </a:p>
          <a:p>
            <a:r>
              <a:rPr lang="en-US" sz="1600" dirty="0">
                <a:latin typeface="Courier New" panose="02070309020205020404" pitchFamily="49" charset="0"/>
                <a:cs typeface="Courier New" panose="02070309020205020404" pitchFamily="49" charset="0"/>
              </a:rPr>
              <a:t>1	921128</a:t>
            </a:r>
          </a:p>
          <a:p>
            <a:r>
              <a:rPr lang="en-US" sz="1600" dirty="0">
                <a:latin typeface="Courier New" panose="02070309020205020404" pitchFamily="49" charset="0"/>
                <a:cs typeface="Courier New" panose="02070309020205020404" pitchFamily="49" charset="0"/>
              </a:rPr>
              <a:t>2	552246</a:t>
            </a:r>
          </a:p>
          <a:p>
            <a:r>
              <a:rPr lang="en-US" sz="1600" dirty="0">
                <a:latin typeface="Courier New" panose="02070309020205020404" pitchFamily="49" charset="0"/>
                <a:cs typeface="Courier New" panose="02070309020205020404" pitchFamily="49" charset="0"/>
              </a:rPr>
              <a:t>3	380319</a:t>
            </a:r>
          </a:p>
          <a:p>
            <a:r>
              <a:rPr lang="en-US" sz="1600" dirty="0">
                <a:latin typeface="Courier New" panose="02070309020205020404" pitchFamily="49" charset="0"/>
                <a:cs typeface="Courier New" panose="02070309020205020404" pitchFamily="49" charset="0"/>
              </a:rPr>
              <a:t>4	278438</a:t>
            </a:r>
          </a:p>
          <a:p>
            <a:r>
              <a:rPr lang="en-US" sz="1600" dirty="0">
                <a:latin typeface="Courier New" panose="02070309020205020404" pitchFamily="49" charset="0"/>
                <a:cs typeface="Courier New" panose="02070309020205020404" pitchFamily="49" charset="0"/>
              </a:rPr>
              <a:t>5	210814</a:t>
            </a:r>
          </a:p>
          <a:p>
            <a:r>
              <a:rPr lang="en-US" sz="1600" dirty="0" smtClean="0">
                <a:latin typeface="Courier New" panose="02070309020205020404" pitchFamily="49" charset="0"/>
                <a:cs typeface="Courier New" panose="02070309020205020404" pitchFamily="49" charset="0"/>
              </a:rPr>
              <a:t>900K </a:t>
            </a:r>
            <a:r>
              <a:rPr lang="en-US" sz="2000" dirty="0" smtClean="0">
                <a:cs typeface="Courier New" panose="02070309020205020404" pitchFamily="49" charset="0"/>
              </a:rPr>
              <a:t>patents were cited only once</a:t>
            </a:r>
            <a:endParaRPr lang="en-US" sz="2000" dirty="0">
              <a:cs typeface="Courier New" panose="02070309020205020404" pitchFamily="49" charset="0"/>
            </a:endParaRPr>
          </a:p>
        </p:txBody>
      </p:sp>
    </p:spTree>
    <p:extLst>
      <p:ext uri="{BB962C8B-B14F-4D97-AF65-F5344CB8AC3E}">
        <p14:creationId xmlns:p14="http://schemas.microsoft.com/office/powerpoint/2010/main" val="30705059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Patent Citation Data, cite75_99.txt File</a:t>
            </a:r>
            <a:endParaRPr lang="en-US" dirty="0"/>
          </a:p>
        </p:txBody>
      </p:sp>
      <p:sp>
        <p:nvSpPr>
          <p:cNvPr id="3" name="Content Placeholder 2"/>
          <p:cNvSpPr>
            <a:spLocks noGrp="1"/>
          </p:cNvSpPr>
          <p:nvPr>
            <p:ph idx="1"/>
          </p:nvPr>
        </p:nvSpPr>
        <p:spPr/>
        <p:txBody>
          <a:bodyPr>
            <a:noAutofit/>
          </a:bodyPr>
          <a:lstStyle/>
          <a:p>
            <a:r>
              <a:rPr lang="en-US" sz="1600" dirty="0" smtClean="0">
                <a:latin typeface="Courier New" panose="02070309020205020404" pitchFamily="49" charset="0"/>
                <a:cs typeface="Courier New" panose="02070309020205020404" pitchFamily="49" charset="0"/>
              </a:rPr>
              <a:t>Source</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US Patent office</a:t>
            </a:r>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This file includes all US patent citations for utility patents </a:t>
            </a:r>
            <a:r>
              <a:rPr lang="en-US" sz="1600" dirty="0" smtClean="0">
                <a:latin typeface="Courier New" panose="02070309020205020404" pitchFamily="49" charset="0"/>
                <a:cs typeface="Courier New" panose="02070309020205020404" pitchFamily="49" charset="0"/>
              </a:rPr>
              <a:t> granted </a:t>
            </a:r>
            <a:r>
              <a:rPr lang="en-US" sz="1600" dirty="0">
                <a:latin typeface="Courier New" panose="02070309020205020404" pitchFamily="49" charset="0"/>
                <a:cs typeface="Courier New" panose="02070309020205020404" pitchFamily="49" charset="0"/>
              </a:rPr>
              <a:t>in the period 1-Jan-75 to 31-Dec-99</a:t>
            </a:r>
            <a:r>
              <a:rPr lang="en-US" sz="1600" dirty="0" smtClean="0">
                <a:latin typeface="Courier New" panose="02070309020205020404" pitchFamily="49" charset="0"/>
                <a:cs typeface="Courier New" panose="02070309020205020404" pitchFamily="49" charset="0"/>
              </a:rPr>
              <a:t>.</a:t>
            </a:r>
            <a:endParaRPr lang="en-US" sz="1600" dirty="0">
              <a:latin typeface="Courier New" panose="02070309020205020404" pitchFamily="49" charset="0"/>
              <a:cs typeface="Courier New" panose="02070309020205020404" pitchFamily="49" charset="0"/>
            </a:endParaRPr>
          </a:p>
          <a:p>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No. of observations:          </a:t>
            </a:r>
            <a:r>
              <a:rPr lang="en-US" sz="1600" dirty="0" smtClean="0">
                <a:latin typeface="Courier New" panose="02070309020205020404" pitchFamily="49" charset="0"/>
                <a:cs typeface="Courier New" panose="02070309020205020404" pitchFamily="49" charset="0"/>
              </a:rPr>
              <a:t>16,522,438  </a:t>
            </a:r>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Variable Name  </a:t>
            </a:r>
            <a:r>
              <a:rPr lang="en-US" sz="1600" dirty="0" smtClean="0">
                <a:latin typeface="Courier New" panose="02070309020205020404" pitchFamily="49" charset="0"/>
                <a:cs typeface="Courier New" panose="02070309020205020404" pitchFamily="49" charset="0"/>
              </a:rPr>
              <a:t>variable </a:t>
            </a:r>
            <a:r>
              <a:rPr lang="en-US" sz="1600" dirty="0">
                <a:latin typeface="Courier New" panose="02070309020205020404" pitchFamily="49" charset="0"/>
                <a:cs typeface="Courier New" panose="02070309020205020404" pitchFamily="49" charset="0"/>
              </a:rPr>
              <a:t>type    Characters     </a:t>
            </a:r>
            <a:r>
              <a:rPr lang="en-US" sz="1600" dirty="0" smtClean="0">
                <a:latin typeface="Courier New" panose="02070309020205020404" pitchFamily="49" charset="0"/>
                <a:cs typeface="Courier New" panose="02070309020205020404" pitchFamily="49" charset="0"/>
              </a:rPr>
              <a:t>    Contents      </a:t>
            </a:r>
            <a:endParaRPr lang="en-US" sz="1600" dirty="0">
              <a:latin typeface="Courier New" panose="02070309020205020404" pitchFamily="49" charset="0"/>
              <a:cs typeface="Courier New" panose="02070309020205020404" pitchFamily="49" charset="0"/>
            </a:endParaRPr>
          </a:p>
          <a:p>
            <a:r>
              <a:rPr lang="en-US" sz="1600" dirty="0" smtClean="0">
                <a:latin typeface="Courier New" panose="02070309020205020404" pitchFamily="49" charset="0"/>
                <a:cs typeface="Courier New" panose="02070309020205020404" pitchFamily="49" charset="0"/>
              </a:rPr>
              <a:t>CITING</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         numeric           7       Citing </a:t>
            </a:r>
            <a:r>
              <a:rPr lang="en-US" sz="1600" dirty="0">
                <a:latin typeface="Courier New" panose="02070309020205020404" pitchFamily="49" charset="0"/>
                <a:cs typeface="Courier New" panose="02070309020205020404" pitchFamily="49" charset="0"/>
              </a:rPr>
              <a:t>Patent Number</a:t>
            </a:r>
          </a:p>
          <a:p>
            <a:r>
              <a:rPr lang="en-US" sz="1600" dirty="0" smtClean="0">
                <a:latin typeface="Courier New" panose="02070309020205020404" pitchFamily="49" charset="0"/>
                <a:cs typeface="Courier New" panose="02070309020205020404" pitchFamily="49" charset="0"/>
              </a:rPr>
              <a:t>CITED   </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       numeric           7        Cited </a:t>
            </a:r>
            <a:r>
              <a:rPr lang="en-US" sz="1600" dirty="0">
                <a:latin typeface="Courier New" panose="02070309020205020404" pitchFamily="49" charset="0"/>
                <a:cs typeface="Courier New" panose="02070309020205020404" pitchFamily="49" charset="0"/>
              </a:rPr>
              <a:t>Patent </a:t>
            </a:r>
            <a:r>
              <a:rPr lang="en-US" sz="1600" dirty="0" smtClean="0">
                <a:latin typeface="Courier New" panose="02070309020205020404" pitchFamily="49" charset="0"/>
                <a:cs typeface="Courier New" panose="02070309020205020404" pitchFamily="49" charset="0"/>
              </a:rPr>
              <a:t>Number</a:t>
            </a:r>
            <a:endParaRPr lang="en-US" sz="1600" dirty="0">
              <a:latin typeface="Courier New" panose="02070309020205020404" pitchFamily="49" charset="0"/>
              <a:cs typeface="Courier New" panose="02070309020205020404" pitchFamily="49" charset="0"/>
            </a:endParaRPr>
          </a:p>
          <a:p>
            <a:r>
              <a:rPr lang="en-US" sz="1600" dirty="0">
                <a:latin typeface="Courier New" panose="02070309020205020404" pitchFamily="49" charset="0"/>
                <a:cs typeface="Courier New" panose="02070309020205020404" pitchFamily="49" charset="0"/>
              </a:rPr>
              <a:t>The file is sorted by Citing Patent Number.</a:t>
            </a:r>
          </a:p>
          <a:p>
            <a:pPr marL="0" indent="0">
              <a:buNone/>
            </a:pPr>
            <a:endParaRPr lang="en-US" sz="1100" dirty="0"/>
          </a:p>
          <a:p>
            <a:pPr marL="0" indent="0">
              <a:buNone/>
            </a:pPr>
            <a:r>
              <a:rPr lang="en-US" sz="1600" dirty="0" smtClean="0">
                <a:latin typeface="Courier New" panose="02070309020205020404" pitchFamily="49" charset="0"/>
                <a:cs typeface="Courier New" panose="02070309020205020404" pitchFamily="49" charset="0"/>
              </a:rPr>
              <a:t>“CITING”, ”CITED”</a:t>
            </a:r>
            <a:endParaRPr lang="en-US" sz="1600" dirty="0">
              <a:latin typeface="Courier New" panose="02070309020205020404" pitchFamily="49" charset="0"/>
              <a:cs typeface="Courier New" panose="02070309020205020404" pitchFamily="49" charset="0"/>
            </a:endParaRPr>
          </a:p>
          <a:p>
            <a:pPr marL="0" indent="0">
              <a:buNone/>
            </a:pPr>
            <a:r>
              <a:rPr lang="en-US" sz="1600" dirty="0">
                <a:latin typeface="Courier New" panose="02070309020205020404" pitchFamily="49" charset="0"/>
                <a:cs typeface="Courier New" panose="02070309020205020404" pitchFamily="49" charset="0"/>
              </a:rPr>
              <a:t>6009552,5278871</a:t>
            </a:r>
          </a:p>
          <a:p>
            <a:pPr marL="0" indent="0">
              <a:buNone/>
            </a:pPr>
            <a:r>
              <a:rPr lang="en-US" sz="1600" dirty="0">
                <a:latin typeface="Courier New" panose="02070309020205020404" pitchFamily="49" charset="0"/>
                <a:cs typeface="Courier New" panose="02070309020205020404" pitchFamily="49" charset="0"/>
              </a:rPr>
              <a:t>6009552,5598422</a:t>
            </a:r>
          </a:p>
          <a:p>
            <a:pPr marL="0" indent="0">
              <a:buNone/>
            </a:pPr>
            <a:r>
              <a:rPr lang="en-US" sz="1600" dirty="0">
                <a:latin typeface="Courier New" panose="02070309020205020404" pitchFamily="49" charset="0"/>
                <a:cs typeface="Courier New" panose="02070309020205020404" pitchFamily="49" charset="0"/>
              </a:rPr>
              <a:t>6009553,4131849</a:t>
            </a:r>
          </a:p>
          <a:p>
            <a:pPr marL="0" indent="0">
              <a:buNone/>
            </a:pPr>
            <a:r>
              <a:rPr lang="en-US" sz="1600" dirty="0">
                <a:latin typeface="Courier New" panose="02070309020205020404" pitchFamily="49" charset="0"/>
                <a:cs typeface="Courier New" panose="02070309020205020404" pitchFamily="49" charset="0"/>
              </a:rPr>
              <a:t>6009553,4517669</a:t>
            </a:r>
          </a:p>
          <a:p>
            <a:pPr marL="0" indent="0">
              <a:buNone/>
            </a:pPr>
            <a:r>
              <a:rPr lang="en-US" sz="1600" dirty="0">
                <a:latin typeface="Courier New" panose="02070309020205020404" pitchFamily="49" charset="0"/>
                <a:cs typeface="Courier New" panose="02070309020205020404" pitchFamily="49" charset="0"/>
              </a:rPr>
              <a:t>6009553,4519068</a:t>
            </a:r>
          </a:p>
          <a:p>
            <a:pPr marL="0" indent="0">
              <a:buNone/>
            </a:pPr>
            <a:r>
              <a:rPr lang="en-US" sz="1600" dirty="0">
                <a:latin typeface="Courier New" panose="02070309020205020404" pitchFamily="49" charset="0"/>
                <a:cs typeface="Courier New" panose="02070309020205020404" pitchFamily="49" charset="0"/>
              </a:rPr>
              <a:t>6009553,4590473</a:t>
            </a:r>
          </a:p>
          <a:p>
            <a:pPr marL="0" indent="0">
              <a:buNone/>
            </a:pPr>
            <a:r>
              <a:rPr lang="en-US" sz="1600" dirty="0">
                <a:latin typeface="Courier New" panose="02070309020205020404" pitchFamily="49" charset="0"/>
                <a:cs typeface="Courier New" panose="02070309020205020404" pitchFamily="49" charset="0"/>
              </a:rPr>
              <a:t>6009553,4636791</a:t>
            </a:r>
          </a:p>
          <a:p>
            <a:pPr marL="0" indent="0">
              <a:buNone/>
            </a:pPr>
            <a:r>
              <a:rPr lang="en-US" sz="1600" dirty="0" smtClean="0">
                <a:latin typeface="Courier New" panose="02070309020205020404" pitchFamily="49" charset="0"/>
                <a:cs typeface="Courier New" panose="02070309020205020404" pitchFamily="49" charset="0"/>
              </a:rPr>
              <a:t>6009553,5671255</a:t>
            </a:r>
          </a:p>
          <a:p>
            <a:pPr marL="0" indent="0">
              <a:buNone/>
            </a:pPr>
            <a:r>
              <a:rPr lang="en-US" sz="1600" dirty="0" smtClean="0"/>
              <a:t>. . . . . . . . . . . . . . . .</a:t>
            </a:r>
            <a:endParaRPr lang="en-US" sz="1600"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180394856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Histogram</a:t>
            </a:r>
            <a:endParaRPr lang="en-US" dirty="0"/>
          </a:p>
        </p:txBody>
      </p:sp>
      <p:sp>
        <p:nvSpPr>
          <p:cNvPr id="3" name="Content Placeholder 2"/>
          <p:cNvSpPr>
            <a:spLocks noGrp="1"/>
          </p:cNvSpPr>
          <p:nvPr>
            <p:ph idx="1"/>
          </p:nvPr>
        </p:nvSpPr>
        <p:spPr>
          <a:xfrm>
            <a:off x="457200" y="838200"/>
            <a:ext cx="8229600" cy="5440363"/>
          </a:xfrm>
        </p:spPr>
        <p:txBody>
          <a:bodyPr>
            <a:normAutofit/>
          </a:bodyPr>
          <a:lstStyle/>
          <a:p>
            <a:pPr marL="457200" indent="-457200"/>
            <a:r>
              <a:rPr lang="en-US" dirty="0" smtClean="0">
                <a:cs typeface="Courier New" pitchFamily="49" charset="0"/>
              </a:rPr>
              <a:t>There are apparently only 258 lines in </a:t>
            </a:r>
            <a:r>
              <a:rPr lang="en-US" sz="2000" dirty="0" smtClean="0">
                <a:latin typeface="Courier New" panose="02070309020205020404" pitchFamily="49" charset="0"/>
                <a:cs typeface="Courier New" panose="02070309020205020404" pitchFamily="49" charset="0"/>
              </a:rPr>
              <a:t>part-00000</a:t>
            </a:r>
          </a:p>
          <a:p>
            <a:pPr marL="0" indent="0">
              <a:buNone/>
            </a:pPr>
            <a:r>
              <a:rPr lang="en-US" sz="1700" dirty="0" smtClean="0">
                <a:latin typeface="Courier New" panose="02070309020205020404" pitchFamily="49" charset="0"/>
                <a:cs typeface="Courier New" panose="02070309020205020404" pitchFamily="49" charset="0"/>
              </a:rPr>
              <a:t>$ </a:t>
            </a:r>
            <a:r>
              <a:rPr lang="en-US" sz="1700" dirty="0" err="1" smtClean="0">
                <a:latin typeface="Courier New" panose="02070309020205020404" pitchFamily="49" charset="0"/>
                <a:cs typeface="Courier New" panose="02070309020205020404" pitchFamily="49" charset="0"/>
              </a:rPr>
              <a:t>hadoop</a:t>
            </a:r>
            <a:r>
              <a:rPr lang="en-US" sz="1700" dirty="0" smtClean="0">
                <a:latin typeface="Courier New" panose="02070309020205020404" pitchFamily="49" charset="0"/>
                <a:cs typeface="Courier New" panose="02070309020205020404" pitchFamily="49" charset="0"/>
              </a:rPr>
              <a:t> </a:t>
            </a:r>
            <a:r>
              <a:rPr lang="en-US" sz="1700" dirty="0">
                <a:latin typeface="Courier New" panose="02070309020205020404" pitchFamily="49" charset="0"/>
                <a:cs typeface="Courier New" panose="02070309020205020404" pitchFamily="49" charset="0"/>
              </a:rPr>
              <a:t>fs -get </a:t>
            </a:r>
            <a:r>
              <a:rPr lang="en-US" sz="1700" dirty="0" err="1">
                <a:latin typeface="Courier New" panose="02070309020205020404" pitchFamily="49" charset="0"/>
                <a:cs typeface="Courier New" panose="02070309020205020404" pitchFamily="49" charset="0"/>
              </a:rPr>
              <a:t>outputhis</a:t>
            </a:r>
            <a:r>
              <a:rPr lang="en-US" sz="1700" dirty="0">
                <a:latin typeface="Courier New" panose="02070309020205020404" pitchFamily="49" charset="0"/>
                <a:cs typeface="Courier New" panose="02070309020205020404" pitchFamily="49" charset="0"/>
              </a:rPr>
              <a:t>/part-00000 .</a:t>
            </a:r>
          </a:p>
          <a:p>
            <a:pPr marL="0" indent="0">
              <a:buNone/>
            </a:pPr>
            <a:r>
              <a:rPr lang="en-US" sz="1700" dirty="0" smtClean="0">
                <a:latin typeface="Courier New" panose="02070309020205020404" pitchFamily="49" charset="0"/>
                <a:cs typeface="Courier New" panose="02070309020205020404" pitchFamily="49" charset="0"/>
              </a:rPr>
              <a:t>$ </a:t>
            </a:r>
            <a:r>
              <a:rPr lang="en-US" sz="1700" dirty="0">
                <a:latin typeface="Courier New" panose="02070309020205020404" pitchFamily="49" charset="0"/>
                <a:cs typeface="Courier New" panose="02070309020205020404" pitchFamily="49" charset="0"/>
              </a:rPr>
              <a:t>cat part-00000 | </a:t>
            </a:r>
            <a:r>
              <a:rPr lang="en-US" sz="1700" dirty="0" err="1">
                <a:latin typeface="Courier New" panose="02070309020205020404" pitchFamily="49" charset="0"/>
                <a:cs typeface="Courier New" panose="02070309020205020404" pitchFamily="49" charset="0"/>
              </a:rPr>
              <a:t>wc</a:t>
            </a:r>
            <a:r>
              <a:rPr lang="en-US" sz="1700" dirty="0">
                <a:latin typeface="Courier New" panose="02070309020205020404" pitchFamily="49" charset="0"/>
                <a:cs typeface="Courier New" panose="02070309020205020404" pitchFamily="49" charset="0"/>
              </a:rPr>
              <a:t> -l</a:t>
            </a:r>
          </a:p>
          <a:p>
            <a:pPr marL="0" indent="0">
              <a:buNone/>
            </a:pPr>
            <a:r>
              <a:rPr lang="en-US" sz="1700" dirty="0">
                <a:latin typeface="Courier New" panose="02070309020205020404" pitchFamily="49" charset="0"/>
                <a:cs typeface="Courier New" panose="02070309020205020404" pitchFamily="49" charset="0"/>
              </a:rPr>
              <a:t>258</a:t>
            </a:r>
          </a:p>
          <a:p>
            <a:r>
              <a:rPr lang="en-US" dirty="0" smtClean="0">
                <a:cs typeface="Courier New" pitchFamily="49" charset="0"/>
              </a:rPr>
              <a:t>While </a:t>
            </a:r>
            <a:r>
              <a:rPr lang="en-US" dirty="0">
                <a:cs typeface="Courier New" pitchFamily="49" charset="0"/>
              </a:rPr>
              <a:t>it might be less than convenient to </a:t>
            </a:r>
            <a:r>
              <a:rPr lang="en-US" dirty="0" smtClean="0">
                <a:cs typeface="Courier New" pitchFamily="49" charset="0"/>
              </a:rPr>
              <a:t>generate </a:t>
            </a:r>
            <a:r>
              <a:rPr lang="en-US" sz="2200" dirty="0" smtClean="0">
                <a:cs typeface="Courier New" pitchFamily="49" charset="0"/>
              </a:rPr>
              <a:t>a </a:t>
            </a:r>
            <a:r>
              <a:rPr lang="en-US" sz="2200" dirty="0">
                <a:cs typeface="Courier New" pitchFamily="49" charset="0"/>
              </a:rPr>
              <a:t>graph of these data using Hadoop, Excel could do it for us</a:t>
            </a:r>
            <a:r>
              <a:rPr lang="en-US" sz="2200" dirty="0" smtClean="0">
                <a:cs typeface="Courier New" pitchFamily="49" charset="0"/>
              </a:rPr>
              <a:t>.</a:t>
            </a:r>
          </a:p>
          <a:p>
            <a:r>
              <a:rPr lang="en-US" dirty="0" smtClean="0">
                <a:cs typeface="Courier New" pitchFamily="49" charset="0"/>
              </a:rPr>
              <a:t>Data are somewhat easier to understand if presented on log-log graph</a:t>
            </a:r>
            <a:endParaRPr lang="en-US" dirty="0">
              <a:cs typeface="Courier New"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50</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400" y="3352800"/>
            <a:ext cx="5857875"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7793922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Chaining </a:t>
            </a:r>
            <a:r>
              <a:rPr lang="en-US" dirty="0" err="1" smtClean="0"/>
              <a:t>MapReduce</a:t>
            </a:r>
            <a:r>
              <a:rPr lang="en-US" dirty="0" smtClean="0"/>
              <a:t> jobs</a:t>
            </a:r>
            <a:endParaRPr lang="en-US" dirty="0"/>
          </a:p>
        </p:txBody>
      </p:sp>
      <p:sp>
        <p:nvSpPr>
          <p:cNvPr id="3" name="Content Placeholder 2"/>
          <p:cNvSpPr>
            <a:spLocks noGrp="1"/>
          </p:cNvSpPr>
          <p:nvPr>
            <p:ph idx="1"/>
          </p:nvPr>
        </p:nvSpPr>
        <p:spPr/>
        <p:txBody>
          <a:bodyPr>
            <a:normAutofit fontScale="92500" lnSpcReduction="20000"/>
          </a:bodyPr>
          <a:lstStyle/>
          <a:p>
            <a:r>
              <a:rPr lang="en-US" sz="2000" dirty="0"/>
              <a:t>We can execute the two </a:t>
            </a:r>
            <a:r>
              <a:rPr lang="en-US" sz="2000" dirty="0" err="1"/>
              <a:t>MapReduce</a:t>
            </a:r>
            <a:r>
              <a:rPr lang="en-US" sz="2000" dirty="0"/>
              <a:t> jobs manually one after the other, </a:t>
            </a:r>
            <a:r>
              <a:rPr lang="en-US" sz="2000" dirty="0" smtClean="0"/>
              <a:t>it would </a:t>
            </a:r>
            <a:r>
              <a:rPr lang="en-US" sz="2000" dirty="0"/>
              <a:t>be more convenient to automate the execution sequence. </a:t>
            </a:r>
            <a:endParaRPr lang="en-US" sz="2000" dirty="0" smtClean="0"/>
          </a:p>
          <a:p>
            <a:r>
              <a:rPr lang="en-US" sz="2000" dirty="0" smtClean="0"/>
              <a:t>We could  </a:t>
            </a:r>
            <a:r>
              <a:rPr lang="en-US" sz="2000" dirty="0"/>
              <a:t>chain two or more </a:t>
            </a:r>
            <a:r>
              <a:rPr lang="en-US" sz="2000" dirty="0" err="1"/>
              <a:t>MapReduce</a:t>
            </a:r>
            <a:r>
              <a:rPr lang="en-US" sz="2000" dirty="0"/>
              <a:t> jobs to run sequentially, with the output of one </a:t>
            </a:r>
            <a:r>
              <a:rPr lang="en-US" sz="2000" dirty="0" err="1"/>
              <a:t>MapReduce</a:t>
            </a:r>
            <a:r>
              <a:rPr lang="en-US" sz="2000" dirty="0"/>
              <a:t> job being the input to the next. </a:t>
            </a:r>
            <a:endParaRPr lang="en-US" sz="2000" dirty="0" smtClean="0"/>
          </a:p>
          <a:p>
            <a:r>
              <a:rPr lang="en-US" sz="2000" dirty="0" smtClean="0"/>
              <a:t>Chaining </a:t>
            </a:r>
            <a:r>
              <a:rPr lang="en-US" sz="2000" dirty="0" err="1"/>
              <a:t>MapReduce</a:t>
            </a:r>
            <a:r>
              <a:rPr lang="en-US" sz="2000" dirty="0"/>
              <a:t> jobs is analogous to Unix pipes . </a:t>
            </a:r>
          </a:p>
          <a:p>
            <a:pPr marL="0" indent="0">
              <a:buNone/>
            </a:pPr>
            <a:r>
              <a:rPr lang="en-US" sz="1800" dirty="0" smtClean="0">
                <a:latin typeface="Courier New" panose="02070309020205020404" pitchFamily="49" charset="0"/>
                <a:cs typeface="Courier New" panose="02070309020205020404" pitchFamily="49" charset="0"/>
              </a:rPr>
              <a:t>   mapreduce-1 </a:t>
            </a:r>
            <a:r>
              <a:rPr lang="en-US" sz="1800" dirty="0">
                <a:latin typeface="Courier New" panose="02070309020205020404" pitchFamily="49" charset="0"/>
                <a:cs typeface="Courier New" panose="02070309020205020404" pitchFamily="49" charset="0"/>
              </a:rPr>
              <a:t>| mapreduce-2 | mapreduce-3 | ... </a:t>
            </a:r>
            <a:endParaRPr lang="en-US" sz="1800" dirty="0" smtClean="0">
              <a:latin typeface="Courier New" panose="02070309020205020404" pitchFamily="49" charset="0"/>
              <a:cs typeface="Courier New" panose="02070309020205020404" pitchFamily="49" charset="0"/>
            </a:endParaRPr>
          </a:p>
          <a:p>
            <a:r>
              <a:rPr lang="en-US" sz="2000" dirty="0" smtClean="0">
                <a:cs typeface="Courier New" panose="02070309020205020404" pitchFamily="49" charset="0"/>
              </a:rPr>
              <a:t>Chaining is actually quite trivial. We could rename Mapper inner classes in </a:t>
            </a:r>
            <a:r>
              <a:rPr lang="en-US" sz="1800" dirty="0" err="1" smtClean="0">
                <a:latin typeface="Courier New" panose="02070309020205020404" pitchFamily="49" charset="0"/>
                <a:cs typeface="Courier New" panose="02070309020205020404" pitchFamily="49" charset="0"/>
              </a:rPr>
              <a:t>InverterCounter</a:t>
            </a:r>
            <a:r>
              <a:rPr lang="en-US" sz="2000" dirty="0" smtClean="0">
                <a:cs typeface="Courier New" panose="02070309020205020404" pitchFamily="49" charset="0"/>
              </a:rPr>
              <a:t> and </a:t>
            </a:r>
            <a:r>
              <a:rPr lang="en-US" sz="1800" dirty="0" err="1" smtClean="0">
                <a:latin typeface="Courier New" panose="02070309020205020404" pitchFamily="49" charset="0"/>
                <a:cs typeface="Courier New" panose="02070309020205020404" pitchFamily="49" charset="0"/>
              </a:rPr>
              <a:t>CitationHistogram</a:t>
            </a:r>
            <a:r>
              <a:rPr lang="en-US" sz="2000" dirty="0" smtClean="0">
                <a:cs typeface="Courier New" panose="02070309020205020404" pitchFamily="49" charset="0"/>
              </a:rPr>
              <a:t> classes to </a:t>
            </a:r>
            <a:r>
              <a:rPr lang="en-US" sz="1800" dirty="0" smtClean="0">
                <a:latin typeface="Courier New" panose="02070309020205020404" pitchFamily="49" charset="0"/>
                <a:cs typeface="Courier New" panose="02070309020205020404" pitchFamily="49" charset="0"/>
              </a:rPr>
              <a:t>MapClass1</a:t>
            </a:r>
            <a:r>
              <a:rPr lang="en-US" sz="2000" dirty="0" smtClean="0">
                <a:cs typeface="Courier New" panose="02070309020205020404" pitchFamily="49" charset="0"/>
              </a:rPr>
              <a:t> and </a:t>
            </a:r>
            <a:r>
              <a:rPr lang="en-US" sz="1800" dirty="0" smtClean="0">
                <a:latin typeface="Courier New" panose="02070309020205020404" pitchFamily="49" charset="0"/>
                <a:cs typeface="Courier New" panose="02070309020205020404" pitchFamily="49" charset="0"/>
              </a:rPr>
              <a:t>MapClass2</a:t>
            </a:r>
            <a:r>
              <a:rPr lang="en-US" sz="2000" dirty="0" smtClean="0">
                <a:cs typeface="Courier New" panose="02070309020205020404" pitchFamily="49" charset="0"/>
              </a:rPr>
              <a:t> respectively. </a:t>
            </a:r>
          </a:p>
          <a:p>
            <a:r>
              <a:rPr lang="en-US" sz="2000" dirty="0" smtClean="0">
                <a:cs typeface="Courier New" panose="02070309020205020404" pitchFamily="49" charset="0"/>
              </a:rPr>
              <a:t>Similarly we could rename to Reduce classes to </a:t>
            </a:r>
            <a:r>
              <a:rPr lang="en-US" sz="1800" dirty="0" smtClean="0">
                <a:latin typeface="Courier New" panose="02070309020205020404" pitchFamily="49" charset="0"/>
                <a:cs typeface="Courier New" panose="02070309020205020404" pitchFamily="49" charset="0"/>
              </a:rPr>
              <a:t>Reduce1</a:t>
            </a:r>
            <a:r>
              <a:rPr lang="en-US" sz="2000" dirty="0" smtClean="0">
                <a:cs typeface="Courier New" panose="02070309020205020404" pitchFamily="49" charset="0"/>
              </a:rPr>
              <a:t> and </a:t>
            </a:r>
            <a:r>
              <a:rPr lang="en-US" sz="1800" dirty="0" smtClean="0">
                <a:latin typeface="Courier New" panose="02070309020205020404" pitchFamily="49" charset="0"/>
                <a:cs typeface="Courier New" panose="02070309020205020404" pitchFamily="49" charset="0"/>
              </a:rPr>
              <a:t>Reduce2</a:t>
            </a:r>
            <a:r>
              <a:rPr lang="en-US" sz="2000" dirty="0" smtClean="0">
                <a:cs typeface="Courier New" panose="02070309020205020404" pitchFamily="49" charset="0"/>
              </a:rPr>
              <a:t>. </a:t>
            </a:r>
            <a:endParaRPr lang="en-US" sz="2000" dirty="0">
              <a:cs typeface="Courier New" panose="02070309020205020404" pitchFamily="49" charset="0"/>
            </a:endParaRPr>
          </a:p>
          <a:p>
            <a:r>
              <a:rPr lang="en-US" sz="2000" dirty="0" smtClean="0">
                <a:cs typeface="Courier New" panose="02070309020205020404" pitchFamily="49" charset="0"/>
              </a:rPr>
              <a:t>All four inner classes could now reside inside a single class that we could call </a:t>
            </a:r>
            <a:r>
              <a:rPr lang="en-US" sz="1800" dirty="0" err="1" smtClean="0">
                <a:latin typeface="Courier New" panose="02070309020205020404" pitchFamily="49" charset="0"/>
                <a:cs typeface="Courier New" panose="02070309020205020404" pitchFamily="49" charset="0"/>
              </a:rPr>
              <a:t>ChainedHistogram</a:t>
            </a:r>
            <a:r>
              <a:rPr lang="en-US" sz="2000" dirty="0" smtClean="0">
                <a:cs typeface="Courier New" panose="02070309020205020404" pitchFamily="49" charset="0"/>
              </a:rPr>
              <a:t>. </a:t>
            </a:r>
          </a:p>
          <a:p>
            <a:r>
              <a:rPr lang="en-US" sz="2000" dirty="0" smtClean="0">
                <a:cs typeface="Courier New" panose="02070309020205020404" pitchFamily="49" charset="0"/>
              </a:rPr>
              <a:t>Inside new class we will configure two jobs: </a:t>
            </a:r>
            <a:r>
              <a:rPr lang="en-US" sz="1800" dirty="0" smtClean="0">
                <a:latin typeface="Courier New" panose="02070309020205020404" pitchFamily="49" charset="0"/>
                <a:cs typeface="Courier New" panose="02070309020205020404" pitchFamily="49" charset="0"/>
              </a:rPr>
              <a:t>job1</a:t>
            </a:r>
            <a:r>
              <a:rPr lang="en-US" sz="2000" dirty="0" smtClean="0">
                <a:cs typeface="Courier New" panose="02070309020205020404" pitchFamily="49" charset="0"/>
              </a:rPr>
              <a:t> and </a:t>
            </a:r>
            <a:r>
              <a:rPr lang="en-US" sz="1800" dirty="0" smtClean="0">
                <a:latin typeface="Courier New" panose="02070309020205020404" pitchFamily="49" charset="0"/>
                <a:cs typeface="Courier New" panose="02070309020205020404" pitchFamily="49" charset="0"/>
              </a:rPr>
              <a:t>job2</a:t>
            </a:r>
            <a:r>
              <a:rPr lang="en-US" sz="2000" dirty="0" smtClean="0">
                <a:cs typeface="Courier New" panose="02070309020205020404" pitchFamily="49" charset="0"/>
              </a:rPr>
              <a:t>. </a:t>
            </a:r>
          </a:p>
          <a:p>
            <a:r>
              <a:rPr lang="en-US" sz="1800" dirty="0" smtClean="0">
                <a:latin typeface="Courier New" panose="02070309020205020404" pitchFamily="49" charset="0"/>
                <a:cs typeface="Courier New" panose="02070309020205020404" pitchFamily="49" charset="0"/>
              </a:rPr>
              <a:t>job1</a:t>
            </a:r>
            <a:r>
              <a:rPr lang="en-US" sz="2000" dirty="0" smtClean="0">
                <a:cs typeface="Courier New" panose="02070309020205020404" pitchFamily="49" charset="0"/>
              </a:rPr>
              <a:t> will receive its input from HDFS directory </a:t>
            </a:r>
            <a:r>
              <a:rPr lang="en-US" sz="1800" dirty="0" smtClean="0">
                <a:latin typeface="Courier New" panose="02070309020205020404" pitchFamily="49" charset="0"/>
                <a:cs typeface="Courier New" panose="02070309020205020404" pitchFamily="49" charset="0"/>
              </a:rPr>
              <a:t>input</a:t>
            </a:r>
            <a:r>
              <a:rPr lang="en-US" sz="2000" dirty="0" smtClean="0">
                <a:cs typeface="Courier New" panose="02070309020205020404" pitchFamily="49" charset="0"/>
              </a:rPr>
              <a:t>, and write its output to new HDFS directory called </a:t>
            </a:r>
            <a:r>
              <a:rPr lang="en-US" sz="1800" dirty="0" smtClean="0">
                <a:latin typeface="Courier New" panose="02070309020205020404" pitchFamily="49" charset="0"/>
                <a:cs typeface="Courier New" panose="02070309020205020404" pitchFamily="49" charset="0"/>
              </a:rPr>
              <a:t>temp</a:t>
            </a:r>
            <a:r>
              <a:rPr lang="en-US" sz="2000" dirty="0" smtClean="0">
                <a:cs typeface="Courier New" panose="02070309020205020404" pitchFamily="49" charset="0"/>
              </a:rPr>
              <a:t>. </a:t>
            </a:r>
            <a:r>
              <a:rPr lang="en-US" sz="1800" dirty="0" smtClean="0">
                <a:latin typeface="Courier New" panose="02070309020205020404" pitchFamily="49" charset="0"/>
                <a:cs typeface="Courier New" panose="02070309020205020404" pitchFamily="49" charset="0"/>
              </a:rPr>
              <a:t>job2</a:t>
            </a:r>
            <a:r>
              <a:rPr lang="en-US" sz="2000" dirty="0" smtClean="0">
                <a:cs typeface="Courier New" panose="02070309020205020404" pitchFamily="49" charset="0"/>
              </a:rPr>
              <a:t> will take its input from the </a:t>
            </a:r>
            <a:r>
              <a:rPr lang="en-US" sz="1800" dirty="0" smtClean="0">
                <a:latin typeface="Courier New" panose="02070309020205020404" pitchFamily="49" charset="0"/>
                <a:cs typeface="Courier New" panose="02070309020205020404" pitchFamily="49" charset="0"/>
              </a:rPr>
              <a:t>temp</a:t>
            </a:r>
            <a:r>
              <a:rPr lang="en-US" sz="2000" dirty="0" smtClean="0">
                <a:cs typeface="Courier New" panose="02070309020205020404" pitchFamily="49" charset="0"/>
              </a:rPr>
              <a:t> directory and write its output to HDFS directory </a:t>
            </a:r>
            <a:r>
              <a:rPr lang="en-US" sz="1800" dirty="0" smtClean="0">
                <a:latin typeface="Courier New" panose="02070309020205020404" pitchFamily="49" charset="0"/>
                <a:cs typeface="Courier New" panose="02070309020205020404" pitchFamily="49" charset="0"/>
              </a:rPr>
              <a:t>output</a:t>
            </a:r>
            <a:r>
              <a:rPr lang="en-US" sz="2000" dirty="0" smtClean="0">
                <a:cs typeface="Courier New" panose="02070309020205020404" pitchFamily="49" charset="0"/>
              </a:rPr>
              <a:t>. </a:t>
            </a:r>
          </a:p>
          <a:p>
            <a:r>
              <a:rPr lang="en-US" sz="2000" dirty="0" smtClean="0">
                <a:cs typeface="Courier New" panose="02070309020205020404" pitchFamily="49" charset="0"/>
              </a:rPr>
              <a:t>We will need two </a:t>
            </a:r>
            <a:r>
              <a:rPr lang="en-US" sz="1700" dirty="0" err="1" smtClean="0">
                <a:latin typeface="Courier New" panose="02070309020205020404" pitchFamily="49" charset="0"/>
                <a:cs typeface="Courier New" panose="02070309020205020404" pitchFamily="49" charset="0"/>
              </a:rPr>
              <a:t>createJob</a:t>
            </a:r>
            <a:r>
              <a:rPr lang="en-US" sz="2000" dirty="0" smtClean="0">
                <a:cs typeface="Courier New" panose="02070309020205020404" pitchFamily="49" charset="0"/>
              </a:rPr>
              <a:t> methods: </a:t>
            </a:r>
            <a:r>
              <a:rPr lang="en-US" sz="1700" dirty="0" smtClean="0">
                <a:latin typeface="Courier New" panose="02070309020205020404" pitchFamily="49" charset="0"/>
                <a:cs typeface="Courier New" panose="02070309020205020404" pitchFamily="49" charset="0"/>
              </a:rPr>
              <a:t>createJob1</a:t>
            </a:r>
            <a:r>
              <a:rPr lang="en-US" sz="2000" dirty="0" smtClean="0">
                <a:cs typeface="Courier New" panose="02070309020205020404" pitchFamily="49" charset="0"/>
              </a:rPr>
              <a:t> and </a:t>
            </a:r>
            <a:r>
              <a:rPr lang="en-US" sz="1700" dirty="0" smtClean="0">
                <a:latin typeface="Courier New" panose="02070309020205020404" pitchFamily="49" charset="0"/>
                <a:cs typeface="Courier New" panose="02070309020205020404" pitchFamily="49" charset="0"/>
              </a:rPr>
              <a:t>createJob2</a:t>
            </a:r>
            <a:r>
              <a:rPr lang="en-US" sz="2000" dirty="0" smtClean="0">
                <a:cs typeface="Courier New" panose="02070309020205020404" pitchFamily="49" charset="0"/>
              </a:rPr>
              <a:t>. The content of those methods is identical to the content in classes </a:t>
            </a:r>
            <a:r>
              <a:rPr lang="en-US" sz="1700" dirty="0" err="1" smtClean="0">
                <a:latin typeface="Courier New" panose="02070309020205020404" pitchFamily="49" charset="0"/>
                <a:cs typeface="Courier New" panose="02070309020205020404" pitchFamily="49" charset="0"/>
              </a:rPr>
              <a:t>InverterCounter</a:t>
            </a:r>
            <a:r>
              <a:rPr lang="en-US" sz="2000" dirty="0" smtClean="0">
                <a:cs typeface="Courier New" panose="02070309020205020404" pitchFamily="49" charset="0"/>
              </a:rPr>
              <a:t> and </a:t>
            </a:r>
            <a:r>
              <a:rPr lang="en-US" sz="1700" dirty="0" err="1" smtClean="0">
                <a:latin typeface="Courier New" panose="02070309020205020404" pitchFamily="49" charset="0"/>
                <a:cs typeface="Courier New" panose="02070309020205020404" pitchFamily="49" charset="0"/>
              </a:rPr>
              <a:t>CitationHistogram</a:t>
            </a:r>
            <a:r>
              <a:rPr lang="en-US" sz="1700" dirty="0" smtClean="0">
                <a:latin typeface="Courier New" panose="02070309020205020404" pitchFamily="49" charset="0"/>
                <a:cs typeface="Courier New" panose="02070309020205020404" pitchFamily="49" charset="0"/>
              </a:rPr>
              <a:t>, </a:t>
            </a:r>
            <a:r>
              <a:rPr lang="en-US" sz="2000" dirty="0" smtClean="0">
                <a:cs typeface="Courier New" panose="02070309020205020404" pitchFamily="49" charset="0"/>
              </a:rPr>
              <a:t>respectively.</a:t>
            </a:r>
          </a:p>
          <a:p>
            <a:r>
              <a:rPr lang="en-US" sz="2000" dirty="0" smtClean="0">
                <a:cs typeface="Courier New" panose="02070309020205020404" pitchFamily="49" charset="0"/>
              </a:rPr>
              <a:t>Once both jobs are done, we will delete the</a:t>
            </a:r>
            <a:r>
              <a:rPr lang="en-US" sz="1800" dirty="0" smtClean="0">
                <a:latin typeface="Courier New" panose="02070309020205020404" pitchFamily="49" charset="0"/>
                <a:cs typeface="Courier New" panose="02070309020205020404" pitchFamily="49" charset="0"/>
              </a:rPr>
              <a:t> temp </a:t>
            </a:r>
            <a:r>
              <a:rPr lang="en-US" sz="2000" dirty="0" smtClean="0">
                <a:cs typeface="Courier New" panose="02070309020205020404" pitchFamily="49" charset="0"/>
              </a:rPr>
              <a:t>directory.</a:t>
            </a:r>
            <a:endParaRPr lang="en-US" sz="2000" dirty="0">
              <a:cs typeface="Courier New" panose="02070309020205020404"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51</a:t>
            </a:fld>
            <a:endParaRPr lang="en-US"/>
          </a:p>
        </p:txBody>
      </p:sp>
    </p:spTree>
    <p:extLst>
      <p:ext uri="{BB962C8B-B14F-4D97-AF65-F5344CB8AC3E}">
        <p14:creationId xmlns:p14="http://schemas.microsoft.com/office/powerpoint/2010/main" val="186738689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smtClean="0">
                <a:latin typeface="Courier New" panose="02070309020205020404" pitchFamily="49" charset="0"/>
                <a:cs typeface="Courier New" panose="02070309020205020404" pitchFamily="49" charset="0"/>
              </a:rPr>
              <a:t>ChainedHistogram,createJob1,cleanup, main</a:t>
            </a:r>
            <a:endParaRPr lang="en-US" sz="2800" dirty="0">
              <a:latin typeface="Courier New" panose="02070309020205020404" pitchFamily="49" charset="0"/>
              <a:cs typeface="Courier New" panose="02070309020205020404" pitchFamily="49" charset="0"/>
            </a:endParaRPr>
          </a:p>
        </p:txBody>
      </p:sp>
      <p:sp>
        <p:nvSpPr>
          <p:cNvPr id="3" name="Content Placeholder 2"/>
          <p:cNvSpPr>
            <a:spLocks noGrp="1"/>
          </p:cNvSpPr>
          <p:nvPr>
            <p:ph idx="1"/>
          </p:nvPr>
        </p:nvSpPr>
        <p:spPr>
          <a:xfrm>
            <a:off x="457200" y="914400"/>
            <a:ext cx="8534400" cy="5440363"/>
          </a:xfrm>
        </p:spPr>
        <p:txBody>
          <a:bodyPr>
            <a:noAutofit/>
          </a:bodyPr>
          <a:lstStyle/>
          <a:p>
            <a:pPr marL="0" indent="0">
              <a:buNone/>
            </a:pPr>
            <a:r>
              <a:rPr lang="en-US" sz="1400" b="1" dirty="0" smtClean="0">
                <a:latin typeface="Courier New" panose="02070309020205020404" pitchFamily="49" charset="0"/>
                <a:cs typeface="Courier New" panose="02070309020205020404" pitchFamily="49" charset="0"/>
              </a:rPr>
              <a:t>private </a:t>
            </a:r>
            <a:r>
              <a:rPr lang="en-US" sz="1400" b="1" dirty="0" err="1">
                <a:latin typeface="Courier New" panose="02070309020205020404" pitchFamily="49" charset="0"/>
                <a:cs typeface="Courier New" panose="02070309020205020404" pitchFamily="49" charset="0"/>
              </a:rPr>
              <a:t>JobConf</a:t>
            </a:r>
            <a:r>
              <a:rPr lang="en-US" sz="1400" b="1" dirty="0">
                <a:latin typeface="Courier New" panose="02070309020205020404" pitchFamily="49" charset="0"/>
                <a:cs typeface="Courier New" panose="02070309020205020404" pitchFamily="49" charset="0"/>
              </a:rPr>
              <a:t> createJob1(Configuration </a:t>
            </a:r>
            <a:r>
              <a:rPr lang="en-US" sz="1400" b="1" dirty="0" err="1">
                <a:latin typeface="Courier New" panose="02070309020205020404" pitchFamily="49" charset="0"/>
                <a:cs typeface="Courier New" panose="02070309020205020404" pitchFamily="49" charset="0"/>
              </a:rPr>
              <a:t>conf</a:t>
            </a:r>
            <a:r>
              <a:rPr lang="en-US" sz="1400" b="1" dirty="0">
                <a:latin typeface="Courier New" panose="02070309020205020404" pitchFamily="49" charset="0"/>
                <a:cs typeface="Courier New" panose="02070309020205020404" pitchFamily="49" charset="0"/>
              </a:rPr>
              <a:t>, Path in, Path out) {</a:t>
            </a:r>
          </a:p>
          <a:p>
            <a:pPr marL="0" indent="0">
              <a:buNone/>
            </a:pPr>
            <a:r>
              <a:rPr lang="en-US" sz="1400" b="1" dirty="0" smtClean="0">
                <a:latin typeface="Courier New" panose="02070309020205020404" pitchFamily="49" charset="0"/>
                <a:cs typeface="Courier New" panose="02070309020205020404" pitchFamily="49" charset="0"/>
              </a:rPr>
              <a:t>  </a:t>
            </a:r>
            <a:r>
              <a:rPr lang="en-US" sz="1400" b="1" dirty="0" err="1" smtClean="0">
                <a:latin typeface="Courier New" panose="02070309020205020404" pitchFamily="49" charset="0"/>
                <a:cs typeface="Courier New" panose="02070309020205020404" pitchFamily="49" charset="0"/>
              </a:rPr>
              <a:t>JobConf</a:t>
            </a:r>
            <a:r>
              <a:rPr lang="en-US" sz="1400" b="1" dirty="0" smtClean="0">
                <a:latin typeface="Courier New" panose="02070309020205020404" pitchFamily="49" charset="0"/>
                <a:cs typeface="Courier New" panose="02070309020205020404" pitchFamily="49" charset="0"/>
              </a:rPr>
              <a:t> </a:t>
            </a:r>
            <a:r>
              <a:rPr lang="en-US" sz="1400" b="1" dirty="0">
                <a:latin typeface="Courier New" panose="02070309020205020404" pitchFamily="49" charset="0"/>
                <a:cs typeface="Courier New" panose="02070309020205020404" pitchFamily="49" charset="0"/>
              </a:rPr>
              <a:t>job = new </a:t>
            </a:r>
            <a:r>
              <a:rPr lang="en-US" sz="1400" b="1" dirty="0" err="1">
                <a:latin typeface="Courier New" panose="02070309020205020404" pitchFamily="49" charset="0"/>
                <a:cs typeface="Courier New" panose="02070309020205020404" pitchFamily="49" charset="0"/>
              </a:rPr>
              <a:t>JobConf</a:t>
            </a:r>
            <a:r>
              <a:rPr lang="en-US" sz="1400" b="1" dirty="0">
                <a:latin typeface="Courier New" panose="02070309020205020404" pitchFamily="49" charset="0"/>
                <a:cs typeface="Courier New" panose="02070309020205020404" pitchFamily="49" charset="0"/>
              </a:rPr>
              <a:t>(</a:t>
            </a:r>
            <a:r>
              <a:rPr lang="en-US" sz="1400" b="1" dirty="0" err="1">
                <a:latin typeface="Courier New" panose="02070309020205020404" pitchFamily="49" charset="0"/>
                <a:cs typeface="Courier New" panose="02070309020205020404" pitchFamily="49" charset="0"/>
              </a:rPr>
              <a:t>conf</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ChainedHistogram.class</a:t>
            </a:r>
            <a:r>
              <a:rPr lang="en-US" sz="1400" b="1" dirty="0">
                <a:latin typeface="Courier New" panose="02070309020205020404" pitchFamily="49" charset="0"/>
                <a:cs typeface="Courier New" panose="02070309020205020404" pitchFamily="49" charset="0"/>
              </a:rPr>
              <a:t>);</a:t>
            </a:r>
          </a:p>
          <a:p>
            <a:pPr marL="0" indent="0">
              <a:buNone/>
            </a:pPr>
            <a:r>
              <a:rPr lang="en-US" sz="1400" b="1" dirty="0" smtClean="0">
                <a:latin typeface="Courier New" panose="02070309020205020404" pitchFamily="49" charset="0"/>
                <a:cs typeface="Courier New" panose="02070309020205020404" pitchFamily="49" charset="0"/>
              </a:rPr>
              <a:t>  </a:t>
            </a:r>
            <a:r>
              <a:rPr lang="en-US" sz="1400" b="1" dirty="0" err="1" smtClean="0">
                <a:latin typeface="Courier New" panose="02070309020205020404" pitchFamily="49" charset="0"/>
                <a:cs typeface="Courier New" panose="02070309020205020404" pitchFamily="49" charset="0"/>
              </a:rPr>
              <a:t>job.setJobName</a:t>
            </a:r>
            <a:r>
              <a:rPr lang="en-US" sz="1400" b="1" dirty="0">
                <a:latin typeface="Courier New" panose="02070309020205020404" pitchFamily="49" charset="0"/>
                <a:cs typeface="Courier New" panose="02070309020205020404" pitchFamily="49" charset="0"/>
              </a:rPr>
              <a:t>("job1");</a:t>
            </a:r>
          </a:p>
          <a:p>
            <a:pPr marL="0" indent="0">
              <a:buNone/>
            </a:pPr>
            <a:r>
              <a:rPr lang="en-US" sz="1400" b="1" dirty="0" smtClean="0">
                <a:latin typeface="Courier New" panose="02070309020205020404" pitchFamily="49" charset="0"/>
                <a:cs typeface="Courier New" panose="02070309020205020404" pitchFamily="49" charset="0"/>
              </a:rPr>
              <a:t>  </a:t>
            </a:r>
            <a:r>
              <a:rPr lang="en-US" sz="1400" b="1" dirty="0" err="1" smtClean="0">
                <a:latin typeface="Courier New" panose="02070309020205020404" pitchFamily="49" charset="0"/>
                <a:cs typeface="Courier New" panose="02070309020205020404" pitchFamily="49" charset="0"/>
              </a:rPr>
              <a:t>FileInputFormat.setInputPaths</a:t>
            </a:r>
            <a:r>
              <a:rPr lang="en-US" sz="1400" b="1" dirty="0" smtClean="0">
                <a:latin typeface="Courier New" panose="02070309020205020404" pitchFamily="49" charset="0"/>
                <a:cs typeface="Courier New" panose="02070309020205020404" pitchFamily="49" charset="0"/>
              </a:rPr>
              <a:t>(job</a:t>
            </a:r>
            <a:r>
              <a:rPr lang="en-US" sz="1400" b="1" dirty="0">
                <a:latin typeface="Courier New" panose="02070309020205020404" pitchFamily="49" charset="0"/>
                <a:cs typeface="Courier New" panose="02070309020205020404" pitchFamily="49" charset="0"/>
              </a:rPr>
              <a:t>, in);</a:t>
            </a:r>
          </a:p>
          <a:p>
            <a:pPr marL="0" indent="0">
              <a:buNone/>
            </a:pPr>
            <a:r>
              <a:rPr lang="en-US" sz="1400" b="1" dirty="0" smtClean="0">
                <a:latin typeface="Courier New" panose="02070309020205020404" pitchFamily="49" charset="0"/>
                <a:cs typeface="Courier New" panose="02070309020205020404" pitchFamily="49" charset="0"/>
              </a:rPr>
              <a:t>  </a:t>
            </a:r>
            <a:r>
              <a:rPr lang="en-US" sz="1400" b="1" dirty="0" err="1" smtClean="0">
                <a:latin typeface="Courier New" panose="02070309020205020404" pitchFamily="49" charset="0"/>
                <a:cs typeface="Courier New" panose="02070309020205020404" pitchFamily="49" charset="0"/>
              </a:rPr>
              <a:t>FileOutputFormat.setOutputPath</a:t>
            </a:r>
            <a:r>
              <a:rPr lang="en-US" sz="1400" b="1" dirty="0" smtClean="0">
                <a:latin typeface="Courier New" panose="02070309020205020404" pitchFamily="49" charset="0"/>
                <a:cs typeface="Courier New" panose="02070309020205020404" pitchFamily="49" charset="0"/>
              </a:rPr>
              <a:t>(job</a:t>
            </a:r>
            <a:r>
              <a:rPr lang="en-US" sz="1400" b="1" dirty="0">
                <a:latin typeface="Courier New" panose="02070309020205020404" pitchFamily="49" charset="0"/>
                <a:cs typeface="Courier New" panose="02070309020205020404" pitchFamily="49" charset="0"/>
              </a:rPr>
              <a:t>, out);</a:t>
            </a:r>
          </a:p>
          <a:p>
            <a:pPr marL="0" indent="0">
              <a:buNone/>
            </a:pPr>
            <a:r>
              <a:rPr lang="en-US" sz="1400" b="1" dirty="0" smtClean="0">
                <a:latin typeface="Courier New" panose="02070309020205020404" pitchFamily="49" charset="0"/>
                <a:cs typeface="Courier New" panose="02070309020205020404" pitchFamily="49" charset="0"/>
              </a:rPr>
              <a:t>  </a:t>
            </a:r>
            <a:r>
              <a:rPr lang="en-US" sz="1400" b="1" dirty="0" err="1" smtClean="0">
                <a:latin typeface="Courier New" panose="02070309020205020404" pitchFamily="49" charset="0"/>
                <a:cs typeface="Courier New" panose="02070309020205020404" pitchFamily="49" charset="0"/>
              </a:rPr>
              <a:t>job.setMapperClass</a:t>
            </a:r>
            <a:r>
              <a:rPr lang="en-US" sz="1400" b="1" dirty="0" smtClean="0">
                <a:latin typeface="Courier New" panose="02070309020205020404" pitchFamily="49" charset="0"/>
                <a:cs typeface="Courier New" panose="02070309020205020404" pitchFamily="49" charset="0"/>
              </a:rPr>
              <a:t>(MapClass1.class); </a:t>
            </a:r>
            <a:r>
              <a:rPr lang="en-US" sz="1400" b="1" dirty="0" err="1" smtClean="0">
                <a:latin typeface="Courier New" panose="02070309020205020404" pitchFamily="49" charset="0"/>
                <a:cs typeface="Courier New" panose="02070309020205020404" pitchFamily="49" charset="0"/>
              </a:rPr>
              <a:t>job.setReducerClass</a:t>
            </a:r>
            <a:r>
              <a:rPr lang="en-US" sz="1400" b="1" dirty="0" smtClean="0">
                <a:latin typeface="Courier New" panose="02070309020205020404" pitchFamily="49" charset="0"/>
                <a:cs typeface="Courier New" panose="02070309020205020404" pitchFamily="49" charset="0"/>
              </a:rPr>
              <a:t>(Reduce1.class</a:t>
            </a:r>
            <a:r>
              <a:rPr lang="en-US" sz="1400" b="1" dirty="0">
                <a:latin typeface="Courier New" panose="02070309020205020404" pitchFamily="49" charset="0"/>
                <a:cs typeface="Courier New" panose="02070309020205020404" pitchFamily="49" charset="0"/>
              </a:rPr>
              <a:t>);</a:t>
            </a:r>
          </a:p>
          <a:p>
            <a:pPr marL="0" indent="0">
              <a:buNone/>
            </a:pPr>
            <a:r>
              <a:rPr lang="en-US" sz="1400" b="1" dirty="0" smtClean="0">
                <a:latin typeface="Courier New" panose="02070309020205020404" pitchFamily="49" charset="0"/>
                <a:cs typeface="Courier New" panose="02070309020205020404" pitchFamily="49" charset="0"/>
              </a:rPr>
              <a:t>  </a:t>
            </a:r>
            <a:r>
              <a:rPr lang="en-US" sz="1400" b="1" dirty="0" err="1" smtClean="0">
                <a:latin typeface="Courier New" panose="02070309020205020404" pitchFamily="49" charset="0"/>
                <a:cs typeface="Courier New" panose="02070309020205020404" pitchFamily="49" charset="0"/>
              </a:rPr>
              <a:t>job.setInputFormat</a:t>
            </a:r>
            <a:r>
              <a:rPr lang="en-US" sz="1400" b="1" dirty="0" smtClean="0">
                <a:latin typeface="Courier New" panose="02070309020205020404" pitchFamily="49" charset="0"/>
                <a:cs typeface="Courier New" panose="02070309020205020404" pitchFamily="49" charset="0"/>
              </a:rPr>
              <a:t>(</a:t>
            </a:r>
            <a:r>
              <a:rPr lang="en-US" sz="1400" b="1" dirty="0" err="1" smtClean="0">
                <a:latin typeface="Courier New" panose="02070309020205020404" pitchFamily="49" charset="0"/>
                <a:cs typeface="Courier New" panose="02070309020205020404" pitchFamily="49" charset="0"/>
              </a:rPr>
              <a:t>KeyValueTextInputFormat.class</a:t>
            </a:r>
            <a:r>
              <a:rPr lang="en-US" sz="1400" b="1" dirty="0">
                <a:latin typeface="Courier New" panose="02070309020205020404" pitchFamily="49" charset="0"/>
                <a:cs typeface="Courier New" panose="02070309020205020404" pitchFamily="49" charset="0"/>
              </a:rPr>
              <a:t>);</a:t>
            </a:r>
          </a:p>
          <a:p>
            <a:pPr marL="0" indent="0">
              <a:buNone/>
            </a:pPr>
            <a:r>
              <a:rPr lang="en-US" sz="1400" b="1" dirty="0" smtClean="0">
                <a:latin typeface="Courier New" panose="02070309020205020404" pitchFamily="49" charset="0"/>
                <a:cs typeface="Courier New" panose="02070309020205020404" pitchFamily="49" charset="0"/>
              </a:rPr>
              <a:t>  </a:t>
            </a:r>
            <a:r>
              <a:rPr lang="en-US" sz="1400" b="1" dirty="0" err="1" smtClean="0">
                <a:latin typeface="Courier New" panose="02070309020205020404" pitchFamily="49" charset="0"/>
                <a:cs typeface="Courier New" panose="02070309020205020404" pitchFamily="49" charset="0"/>
              </a:rPr>
              <a:t>job.setOutputFormat</a:t>
            </a:r>
            <a:r>
              <a:rPr lang="en-US" sz="1400" b="1" dirty="0" smtClean="0">
                <a:latin typeface="Courier New" panose="02070309020205020404" pitchFamily="49" charset="0"/>
                <a:cs typeface="Courier New" panose="02070309020205020404" pitchFamily="49" charset="0"/>
              </a:rPr>
              <a:t>(</a:t>
            </a:r>
            <a:r>
              <a:rPr lang="en-US" sz="1400" b="1" dirty="0" err="1" smtClean="0">
                <a:latin typeface="Courier New" panose="02070309020205020404" pitchFamily="49" charset="0"/>
                <a:cs typeface="Courier New" panose="02070309020205020404" pitchFamily="49" charset="0"/>
              </a:rPr>
              <a:t>TextOutputFormat.class</a:t>
            </a:r>
            <a:r>
              <a:rPr lang="en-US" sz="1400" b="1" dirty="0">
                <a:latin typeface="Courier New" panose="02070309020205020404" pitchFamily="49" charset="0"/>
                <a:cs typeface="Courier New" panose="02070309020205020404" pitchFamily="49" charset="0"/>
              </a:rPr>
              <a:t>);</a:t>
            </a:r>
          </a:p>
          <a:p>
            <a:pPr marL="0" indent="0">
              <a:buNone/>
            </a:pPr>
            <a:r>
              <a:rPr lang="en-US" sz="1400" b="1" dirty="0" smtClean="0">
                <a:latin typeface="Courier New" panose="02070309020205020404" pitchFamily="49" charset="0"/>
                <a:cs typeface="Courier New" panose="02070309020205020404" pitchFamily="49" charset="0"/>
              </a:rPr>
              <a:t>  </a:t>
            </a:r>
            <a:r>
              <a:rPr lang="en-US" sz="1400" b="1" dirty="0" err="1" smtClean="0">
                <a:latin typeface="Courier New" panose="02070309020205020404" pitchFamily="49" charset="0"/>
                <a:cs typeface="Courier New" panose="02070309020205020404" pitchFamily="49" charset="0"/>
              </a:rPr>
              <a:t>job.set</a:t>
            </a:r>
            <a:r>
              <a:rPr lang="en-US" sz="1400" b="1" dirty="0">
                <a:latin typeface="Courier New" panose="02070309020205020404" pitchFamily="49" charset="0"/>
                <a:cs typeface="Courier New" panose="02070309020205020404" pitchFamily="49" charset="0"/>
              </a:rPr>
              <a:t>("</a:t>
            </a:r>
            <a:r>
              <a:rPr lang="en-US" sz="1400" b="1" dirty="0" err="1">
                <a:latin typeface="Courier New" panose="02070309020205020404" pitchFamily="49" charset="0"/>
                <a:cs typeface="Courier New" panose="02070309020205020404" pitchFamily="49" charset="0"/>
              </a:rPr>
              <a:t>key.value.separator.in.input.line</a:t>
            </a:r>
            <a:r>
              <a:rPr lang="en-US" sz="1400" b="1" dirty="0">
                <a:latin typeface="Courier New" panose="02070309020205020404" pitchFamily="49" charset="0"/>
                <a:cs typeface="Courier New" panose="02070309020205020404" pitchFamily="49" charset="0"/>
              </a:rPr>
              <a:t>", ",");</a:t>
            </a:r>
          </a:p>
          <a:p>
            <a:pPr marL="0" indent="0">
              <a:buNone/>
            </a:pPr>
            <a:r>
              <a:rPr lang="en-US" sz="1400" b="1" dirty="0" smtClean="0">
                <a:latin typeface="Courier New" panose="02070309020205020404" pitchFamily="49" charset="0"/>
                <a:cs typeface="Courier New" panose="02070309020205020404" pitchFamily="49" charset="0"/>
              </a:rPr>
              <a:t>  </a:t>
            </a:r>
            <a:r>
              <a:rPr lang="en-US" sz="1400" b="1" dirty="0" err="1" smtClean="0">
                <a:latin typeface="Courier New" panose="02070309020205020404" pitchFamily="49" charset="0"/>
                <a:cs typeface="Courier New" panose="02070309020205020404" pitchFamily="49" charset="0"/>
              </a:rPr>
              <a:t>job.setOutputKeyClass</a:t>
            </a:r>
            <a:r>
              <a:rPr lang="en-US" sz="1400" b="1" dirty="0" smtClean="0">
                <a:latin typeface="Courier New" panose="02070309020205020404" pitchFamily="49" charset="0"/>
                <a:cs typeface="Courier New" panose="02070309020205020404" pitchFamily="49" charset="0"/>
              </a:rPr>
              <a:t>(</a:t>
            </a:r>
            <a:r>
              <a:rPr lang="en-US" sz="1400" b="1" dirty="0" err="1" smtClean="0">
                <a:latin typeface="Courier New" panose="02070309020205020404" pitchFamily="49" charset="0"/>
                <a:cs typeface="Courier New" panose="02070309020205020404" pitchFamily="49" charset="0"/>
              </a:rPr>
              <a:t>Text.class</a:t>
            </a:r>
            <a:r>
              <a:rPr lang="en-US" sz="1400" b="1" dirty="0">
                <a:latin typeface="Courier New" panose="02070309020205020404" pitchFamily="49" charset="0"/>
                <a:cs typeface="Courier New" panose="02070309020205020404" pitchFamily="49" charset="0"/>
              </a:rPr>
              <a:t>);</a:t>
            </a:r>
          </a:p>
          <a:p>
            <a:pPr marL="0" indent="0">
              <a:buNone/>
            </a:pPr>
            <a:r>
              <a:rPr lang="en-US" sz="1400" b="1" dirty="0" smtClean="0">
                <a:latin typeface="Courier New" panose="02070309020205020404" pitchFamily="49" charset="0"/>
                <a:cs typeface="Courier New" panose="02070309020205020404" pitchFamily="49" charset="0"/>
              </a:rPr>
              <a:t>  </a:t>
            </a:r>
            <a:r>
              <a:rPr lang="en-US" sz="1400" b="1" dirty="0" err="1" smtClean="0">
                <a:latin typeface="Courier New" panose="02070309020205020404" pitchFamily="49" charset="0"/>
                <a:cs typeface="Courier New" panose="02070309020205020404" pitchFamily="49" charset="0"/>
              </a:rPr>
              <a:t>job.setOutputValueClass</a:t>
            </a:r>
            <a:r>
              <a:rPr lang="en-US" sz="1400" b="1" dirty="0" smtClean="0">
                <a:latin typeface="Courier New" panose="02070309020205020404" pitchFamily="49" charset="0"/>
                <a:cs typeface="Courier New" panose="02070309020205020404" pitchFamily="49" charset="0"/>
              </a:rPr>
              <a:t>(</a:t>
            </a:r>
            <a:r>
              <a:rPr lang="en-US" sz="1400" b="1" dirty="0" err="1" smtClean="0">
                <a:latin typeface="Courier New" panose="02070309020205020404" pitchFamily="49" charset="0"/>
                <a:cs typeface="Courier New" panose="02070309020205020404" pitchFamily="49" charset="0"/>
              </a:rPr>
              <a:t>IntWritable.class</a:t>
            </a:r>
            <a:r>
              <a:rPr lang="en-US" sz="1400" b="1" dirty="0" smtClean="0">
                <a:latin typeface="Courier New" panose="02070309020205020404" pitchFamily="49" charset="0"/>
                <a:cs typeface="Courier New" panose="02070309020205020404" pitchFamily="49" charset="0"/>
              </a:rPr>
              <a:t>);  return </a:t>
            </a:r>
            <a:r>
              <a:rPr lang="en-US" sz="1400" b="1" dirty="0">
                <a:latin typeface="Courier New" panose="02070309020205020404" pitchFamily="49" charset="0"/>
                <a:cs typeface="Courier New" panose="02070309020205020404" pitchFamily="49" charset="0"/>
              </a:rPr>
              <a:t>job;</a:t>
            </a:r>
          </a:p>
          <a:p>
            <a:pPr marL="0" indent="0">
              <a:buNone/>
            </a:pPr>
            <a:r>
              <a:rPr lang="en-US" sz="1400" b="1" dirty="0" smtClean="0">
                <a:latin typeface="Courier New" panose="02070309020205020404" pitchFamily="49" charset="0"/>
                <a:cs typeface="Courier New" panose="02070309020205020404" pitchFamily="49" charset="0"/>
              </a:rPr>
              <a:t>}</a:t>
            </a:r>
          </a:p>
          <a:p>
            <a:pPr marL="0" indent="0">
              <a:buNone/>
            </a:pPr>
            <a:r>
              <a:rPr lang="en-US" sz="1400" b="1" dirty="0">
                <a:latin typeface="Courier New" panose="02070309020205020404" pitchFamily="49" charset="0"/>
                <a:cs typeface="Courier New" panose="02070309020205020404" pitchFamily="49" charset="0"/>
              </a:rPr>
              <a:t>private void cleanup(Path temp, Configuration </a:t>
            </a:r>
            <a:r>
              <a:rPr lang="en-US" sz="1400" b="1" dirty="0" err="1">
                <a:latin typeface="Courier New" panose="02070309020205020404" pitchFamily="49" charset="0"/>
                <a:cs typeface="Courier New" panose="02070309020205020404" pitchFamily="49" charset="0"/>
              </a:rPr>
              <a:t>conf</a:t>
            </a:r>
            <a:r>
              <a:rPr lang="en-US" sz="1400" b="1" dirty="0">
                <a:latin typeface="Courier New" panose="02070309020205020404" pitchFamily="49" charset="0"/>
                <a:cs typeface="Courier New" panose="02070309020205020404" pitchFamily="49" charset="0"/>
              </a:rPr>
              <a:t>) </a:t>
            </a:r>
          </a:p>
          <a:p>
            <a:pPr marL="0" indent="0">
              <a:buNone/>
            </a:pPr>
            <a:r>
              <a:rPr lang="en-US" sz="1400" b="1" dirty="0">
                <a:latin typeface="Courier New" panose="02070309020205020404" pitchFamily="49" charset="0"/>
                <a:cs typeface="Courier New" panose="02070309020205020404" pitchFamily="49" charset="0"/>
              </a:rPr>
              <a:t>   throws </a:t>
            </a:r>
            <a:r>
              <a:rPr lang="en-US" sz="1400" b="1" dirty="0" err="1">
                <a:latin typeface="Courier New" panose="02070309020205020404" pitchFamily="49" charset="0"/>
                <a:cs typeface="Courier New" panose="02070309020205020404" pitchFamily="49" charset="0"/>
              </a:rPr>
              <a:t>IOException</a:t>
            </a:r>
            <a:r>
              <a:rPr lang="en-US" sz="1400" b="1" dirty="0">
                <a:latin typeface="Courier New" panose="02070309020205020404" pitchFamily="49" charset="0"/>
                <a:cs typeface="Courier New" panose="02070309020205020404" pitchFamily="49" charset="0"/>
              </a:rPr>
              <a:t> {</a:t>
            </a:r>
          </a:p>
          <a:p>
            <a:pPr marL="0" indent="0">
              <a:buNone/>
            </a:pP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FileSystem</a:t>
            </a:r>
            <a:r>
              <a:rPr lang="en-US" sz="1400" b="1" dirty="0">
                <a:latin typeface="Courier New" panose="02070309020205020404" pitchFamily="49" charset="0"/>
                <a:cs typeface="Courier New" panose="02070309020205020404" pitchFamily="49" charset="0"/>
              </a:rPr>
              <a:t> fs = </a:t>
            </a:r>
            <a:r>
              <a:rPr lang="en-US" sz="1400" b="1" dirty="0" err="1">
                <a:latin typeface="Courier New" panose="02070309020205020404" pitchFamily="49" charset="0"/>
                <a:cs typeface="Courier New" panose="02070309020205020404" pitchFamily="49" charset="0"/>
              </a:rPr>
              <a:t>temp.getFileSystem</a:t>
            </a:r>
            <a:r>
              <a:rPr lang="en-US" sz="1400" b="1" dirty="0">
                <a:latin typeface="Courier New" panose="02070309020205020404" pitchFamily="49" charset="0"/>
                <a:cs typeface="Courier New" panose="02070309020205020404" pitchFamily="49" charset="0"/>
              </a:rPr>
              <a:t>(</a:t>
            </a:r>
            <a:r>
              <a:rPr lang="en-US" sz="1400" b="1" dirty="0" err="1">
                <a:latin typeface="Courier New" panose="02070309020205020404" pitchFamily="49" charset="0"/>
                <a:cs typeface="Courier New" panose="02070309020205020404" pitchFamily="49" charset="0"/>
              </a:rPr>
              <a:t>conf</a:t>
            </a:r>
            <a:r>
              <a:rPr lang="en-US" sz="1400" b="1" dirty="0">
                <a:latin typeface="Courier New" panose="02070309020205020404" pitchFamily="49" charset="0"/>
                <a:cs typeface="Courier New" panose="02070309020205020404" pitchFamily="49" charset="0"/>
              </a:rPr>
              <a:t>);</a:t>
            </a:r>
          </a:p>
          <a:p>
            <a:pPr marL="0" indent="0">
              <a:buNone/>
            </a:pP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fs.delete</a:t>
            </a:r>
            <a:r>
              <a:rPr lang="en-US" sz="1400" b="1" dirty="0">
                <a:latin typeface="Courier New" panose="02070309020205020404" pitchFamily="49" charset="0"/>
                <a:cs typeface="Courier New" panose="02070309020205020404" pitchFamily="49" charset="0"/>
              </a:rPr>
              <a:t>(temp, true);</a:t>
            </a:r>
          </a:p>
          <a:p>
            <a:pPr marL="0" indent="0">
              <a:buNone/>
            </a:pPr>
            <a:r>
              <a:rPr lang="en-US" sz="1400" b="1" dirty="0" smtClean="0">
                <a:latin typeface="Courier New" panose="02070309020205020404" pitchFamily="49" charset="0"/>
                <a:cs typeface="Courier New" panose="02070309020205020404" pitchFamily="49" charset="0"/>
              </a:rPr>
              <a:t>}</a:t>
            </a:r>
          </a:p>
          <a:p>
            <a:pPr marL="0" indent="0">
              <a:buNone/>
            </a:pPr>
            <a:r>
              <a:rPr lang="en-US" sz="1400" b="1" dirty="0">
                <a:latin typeface="Courier New" panose="02070309020205020404" pitchFamily="49" charset="0"/>
                <a:cs typeface="Courier New" panose="02070309020205020404" pitchFamily="49" charset="0"/>
              </a:rPr>
              <a:t>public static void main(String[] </a:t>
            </a:r>
            <a:r>
              <a:rPr lang="en-US" sz="1400" b="1" dirty="0" err="1">
                <a:latin typeface="Courier New" panose="02070309020205020404" pitchFamily="49" charset="0"/>
                <a:cs typeface="Courier New" panose="02070309020205020404" pitchFamily="49" charset="0"/>
              </a:rPr>
              <a:t>args</a:t>
            </a:r>
            <a:r>
              <a:rPr lang="en-US" sz="1400" b="1" dirty="0">
                <a:latin typeface="Courier New" panose="02070309020205020404" pitchFamily="49" charset="0"/>
                <a:cs typeface="Courier New" panose="02070309020205020404" pitchFamily="49" charset="0"/>
              </a:rPr>
              <a:t>) throws Exception {</a:t>
            </a:r>
          </a:p>
          <a:p>
            <a:pPr marL="0" indent="0">
              <a:buNone/>
            </a:pPr>
            <a:r>
              <a:rPr lang="en-US" sz="1400" b="1" dirty="0">
                <a:latin typeface="Courier New" panose="02070309020205020404" pitchFamily="49" charset="0"/>
                <a:cs typeface="Courier New" panose="02070309020205020404" pitchFamily="49" charset="0"/>
              </a:rPr>
              <a:t> </a:t>
            </a:r>
            <a:r>
              <a:rPr lang="en-US" sz="1400" b="1" dirty="0" err="1" smtClean="0">
                <a:latin typeface="Courier New" panose="02070309020205020404" pitchFamily="49" charset="0"/>
                <a:cs typeface="Courier New" panose="02070309020205020404" pitchFamily="49" charset="0"/>
              </a:rPr>
              <a:t>int</a:t>
            </a:r>
            <a:r>
              <a:rPr lang="en-US" sz="1400" b="1" dirty="0" smtClean="0">
                <a:latin typeface="Courier New" panose="02070309020205020404" pitchFamily="49" charset="0"/>
                <a:cs typeface="Courier New" panose="02070309020205020404" pitchFamily="49" charset="0"/>
              </a:rPr>
              <a:t> </a:t>
            </a:r>
            <a:r>
              <a:rPr lang="en-US" sz="1400" b="1" dirty="0">
                <a:latin typeface="Courier New" panose="02070309020205020404" pitchFamily="49" charset="0"/>
                <a:cs typeface="Courier New" panose="02070309020205020404" pitchFamily="49" charset="0"/>
              </a:rPr>
              <a:t>res = </a:t>
            </a:r>
            <a:r>
              <a:rPr lang="en-US" sz="1400" b="1" dirty="0" err="1">
                <a:latin typeface="Courier New" panose="02070309020205020404" pitchFamily="49" charset="0"/>
                <a:cs typeface="Courier New" panose="02070309020205020404" pitchFamily="49" charset="0"/>
              </a:rPr>
              <a:t>ToolRunner.run</a:t>
            </a:r>
            <a:r>
              <a:rPr lang="en-US" sz="1400" b="1" dirty="0">
                <a:latin typeface="Courier New" panose="02070309020205020404" pitchFamily="49" charset="0"/>
                <a:cs typeface="Courier New" panose="02070309020205020404" pitchFamily="49" charset="0"/>
              </a:rPr>
              <a:t>(new Configuration(), new </a:t>
            </a:r>
            <a:r>
              <a:rPr lang="en-US" sz="1400" b="1" dirty="0" err="1">
                <a:latin typeface="Courier New" panose="02070309020205020404" pitchFamily="49" charset="0"/>
                <a:cs typeface="Courier New" panose="02070309020205020404" pitchFamily="49" charset="0"/>
              </a:rPr>
              <a:t>ChainedHistogram</a:t>
            </a: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args</a:t>
            </a:r>
            <a:r>
              <a:rPr lang="en-US" sz="1400" b="1" dirty="0">
                <a:latin typeface="Courier New" panose="02070309020205020404" pitchFamily="49" charset="0"/>
                <a:cs typeface="Courier New" panose="02070309020205020404" pitchFamily="49" charset="0"/>
              </a:rPr>
              <a:t>);</a:t>
            </a:r>
          </a:p>
          <a:p>
            <a:pPr marL="0" indent="0">
              <a:buNone/>
            </a:pPr>
            <a:r>
              <a:rPr lang="en-US" sz="1400" b="1" dirty="0">
                <a:latin typeface="Courier New" panose="02070309020205020404" pitchFamily="49" charset="0"/>
                <a:cs typeface="Courier New" panose="02070309020205020404" pitchFamily="49" charset="0"/>
              </a:rPr>
              <a:t>  </a:t>
            </a:r>
            <a:r>
              <a:rPr lang="en-US" sz="1400" b="1" dirty="0" err="1">
                <a:latin typeface="Courier New" panose="02070309020205020404" pitchFamily="49" charset="0"/>
                <a:cs typeface="Courier New" panose="02070309020205020404" pitchFamily="49" charset="0"/>
              </a:rPr>
              <a:t>System.exit</a:t>
            </a:r>
            <a:r>
              <a:rPr lang="en-US" sz="1400" b="1" dirty="0">
                <a:latin typeface="Courier New" panose="02070309020205020404" pitchFamily="49" charset="0"/>
                <a:cs typeface="Courier New" panose="02070309020205020404" pitchFamily="49" charset="0"/>
              </a:rPr>
              <a:t>(res);</a:t>
            </a:r>
          </a:p>
          <a:p>
            <a:pPr marL="0" indent="0">
              <a:buNone/>
            </a:pPr>
            <a:r>
              <a:rPr lang="en-US" sz="1400" b="1" dirty="0">
                <a:latin typeface="Courier New" panose="02070309020205020404" pitchFamily="49" charset="0"/>
                <a:cs typeface="Courier New" panose="02070309020205020404" pitchFamily="49" charset="0"/>
              </a:rPr>
              <a:t>}</a:t>
            </a:r>
            <a:endParaRPr lang="en-US" sz="1400" b="1" dirty="0" smtClean="0">
              <a:latin typeface="Courier New" panose="02070309020205020404" pitchFamily="49" charset="0"/>
              <a:cs typeface="Courier New" panose="02070309020205020404"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52</a:t>
            </a:fld>
            <a:endParaRPr lang="en-US"/>
          </a:p>
        </p:txBody>
      </p:sp>
    </p:spTree>
    <p:extLst>
      <p:ext uri="{BB962C8B-B14F-4D97-AF65-F5344CB8AC3E}">
        <p14:creationId xmlns:p14="http://schemas.microsoft.com/office/powerpoint/2010/main" val="331115321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a:t>
            </a:r>
            <a:r>
              <a:rPr lang="en-US" dirty="0" smtClean="0"/>
              <a:t>lass </a:t>
            </a:r>
            <a:r>
              <a:rPr lang="en-US" sz="2800" dirty="0" err="1" smtClean="0">
                <a:latin typeface="Courier New" panose="02070309020205020404" pitchFamily="49" charset="0"/>
                <a:cs typeface="Courier New" panose="02070309020205020404" pitchFamily="49" charset="0"/>
              </a:rPr>
              <a:t>ChainedHistogram</a:t>
            </a:r>
            <a:r>
              <a:rPr lang="en-US" sz="2800" dirty="0" smtClean="0">
                <a:latin typeface="Courier New" panose="02070309020205020404" pitchFamily="49" charset="0"/>
                <a:cs typeface="Courier New" panose="02070309020205020404" pitchFamily="49" charset="0"/>
              </a:rPr>
              <a:t>, createJob2, run</a:t>
            </a:r>
            <a:endParaRPr lang="en-US" sz="2800" dirty="0">
              <a:latin typeface="Courier New" panose="02070309020205020404" pitchFamily="49" charset="0"/>
              <a:cs typeface="Courier New" panose="02070309020205020404" pitchFamily="49" charset="0"/>
            </a:endParaRPr>
          </a:p>
        </p:txBody>
      </p:sp>
      <p:sp>
        <p:nvSpPr>
          <p:cNvPr id="3" name="Content Placeholder 2"/>
          <p:cNvSpPr>
            <a:spLocks noGrp="1"/>
          </p:cNvSpPr>
          <p:nvPr>
            <p:ph idx="1"/>
          </p:nvPr>
        </p:nvSpPr>
        <p:spPr>
          <a:xfrm>
            <a:off x="457200" y="914400"/>
            <a:ext cx="8229600" cy="5562600"/>
          </a:xfrm>
        </p:spPr>
        <p:txBody>
          <a:bodyPr>
            <a:noAutofit/>
          </a:bodyPr>
          <a:lstStyle/>
          <a:p>
            <a:pPr marL="0" indent="0">
              <a:buNone/>
            </a:pPr>
            <a:r>
              <a:rPr lang="en-US" sz="1400" dirty="0" smtClean="0">
                <a:latin typeface="Courier New" panose="02070309020205020404" pitchFamily="49" charset="0"/>
                <a:cs typeface="Courier New" panose="02070309020205020404" pitchFamily="49" charset="0"/>
              </a:rPr>
              <a:t>private </a:t>
            </a:r>
            <a:r>
              <a:rPr lang="en-US" sz="1400" dirty="0" err="1">
                <a:latin typeface="Courier New" panose="02070309020205020404" pitchFamily="49" charset="0"/>
                <a:cs typeface="Courier New" panose="02070309020205020404" pitchFamily="49" charset="0"/>
              </a:rPr>
              <a:t>JobConf</a:t>
            </a:r>
            <a:r>
              <a:rPr lang="en-US" sz="1400" dirty="0">
                <a:latin typeface="Courier New" panose="02070309020205020404" pitchFamily="49" charset="0"/>
                <a:cs typeface="Courier New" panose="02070309020205020404" pitchFamily="49" charset="0"/>
              </a:rPr>
              <a:t> createJob2(Configuration </a:t>
            </a:r>
            <a:r>
              <a:rPr lang="en-US" sz="1400" dirty="0" err="1">
                <a:latin typeface="Courier New" panose="02070309020205020404" pitchFamily="49" charset="0"/>
                <a:cs typeface="Courier New" panose="02070309020205020404" pitchFamily="49" charset="0"/>
              </a:rPr>
              <a:t>conf</a:t>
            </a:r>
            <a:r>
              <a:rPr lang="en-US" sz="1400" dirty="0">
                <a:latin typeface="Courier New" panose="02070309020205020404" pitchFamily="49" charset="0"/>
                <a:cs typeface="Courier New" panose="02070309020205020404" pitchFamily="49" charset="0"/>
              </a:rPr>
              <a:t>, Path in, Path out) {</a:t>
            </a:r>
          </a:p>
          <a:p>
            <a:pPr marL="0" indent="0">
              <a:buNone/>
            </a:pPr>
            <a:r>
              <a:rPr lang="en-US" sz="1400" dirty="0" smtClean="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JobConf</a:t>
            </a:r>
            <a:r>
              <a:rPr lang="en-US" sz="1400" dirty="0" smtClean="0">
                <a:latin typeface="Courier New" panose="02070309020205020404" pitchFamily="49" charset="0"/>
                <a:cs typeface="Courier New" panose="02070309020205020404" pitchFamily="49" charset="0"/>
              </a:rPr>
              <a:t> </a:t>
            </a:r>
            <a:r>
              <a:rPr lang="en-US" sz="1400" dirty="0">
                <a:latin typeface="Courier New" panose="02070309020205020404" pitchFamily="49" charset="0"/>
                <a:cs typeface="Courier New" panose="02070309020205020404" pitchFamily="49" charset="0"/>
              </a:rPr>
              <a:t>job = new </a:t>
            </a:r>
            <a:r>
              <a:rPr lang="en-US" sz="1400" dirty="0" err="1">
                <a:latin typeface="Courier New" panose="02070309020205020404" pitchFamily="49" charset="0"/>
                <a:cs typeface="Courier New" panose="02070309020205020404" pitchFamily="49" charset="0"/>
              </a:rPr>
              <a:t>JobConf</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conf</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ChainedHistogram.class</a:t>
            </a:r>
            <a:r>
              <a:rPr lang="en-US" sz="1400" dirty="0">
                <a:latin typeface="Courier New" panose="02070309020205020404" pitchFamily="49" charset="0"/>
                <a:cs typeface="Courier New" panose="02070309020205020404" pitchFamily="49" charset="0"/>
              </a:rPr>
              <a:t>);</a:t>
            </a:r>
          </a:p>
          <a:p>
            <a:pPr marL="0" indent="0">
              <a:buNone/>
            </a:pPr>
            <a:r>
              <a:rPr lang="en-US" sz="1400" dirty="0" smtClean="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job.setJobName</a:t>
            </a:r>
            <a:r>
              <a:rPr lang="en-US" sz="1400" dirty="0">
                <a:latin typeface="Courier New" panose="02070309020205020404" pitchFamily="49" charset="0"/>
                <a:cs typeface="Courier New" panose="02070309020205020404" pitchFamily="49" charset="0"/>
              </a:rPr>
              <a:t>("job2");</a:t>
            </a:r>
          </a:p>
          <a:p>
            <a:pPr marL="0" indent="0">
              <a:buNone/>
            </a:pPr>
            <a:r>
              <a:rPr lang="en-US" sz="1400" dirty="0" smtClean="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FileInputFormat.setInputPaths</a:t>
            </a:r>
            <a:r>
              <a:rPr lang="en-US" sz="1400" dirty="0" smtClean="0">
                <a:latin typeface="Courier New" panose="02070309020205020404" pitchFamily="49" charset="0"/>
                <a:cs typeface="Courier New" panose="02070309020205020404" pitchFamily="49" charset="0"/>
              </a:rPr>
              <a:t>(job</a:t>
            </a:r>
            <a:r>
              <a:rPr lang="en-US" sz="1400" dirty="0">
                <a:latin typeface="Courier New" panose="02070309020205020404" pitchFamily="49" charset="0"/>
                <a:cs typeface="Courier New" panose="02070309020205020404" pitchFamily="49" charset="0"/>
              </a:rPr>
              <a:t>, in);</a:t>
            </a:r>
          </a:p>
          <a:p>
            <a:pPr marL="0" indent="0">
              <a:buNone/>
            </a:pPr>
            <a:r>
              <a:rPr lang="en-US" sz="1400" dirty="0" smtClean="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FileOutputFormat.setOutputPath</a:t>
            </a:r>
            <a:r>
              <a:rPr lang="en-US" sz="1400" dirty="0" smtClean="0">
                <a:latin typeface="Courier New" panose="02070309020205020404" pitchFamily="49" charset="0"/>
                <a:cs typeface="Courier New" panose="02070309020205020404" pitchFamily="49" charset="0"/>
              </a:rPr>
              <a:t>(job</a:t>
            </a:r>
            <a:r>
              <a:rPr lang="en-US" sz="1400" dirty="0">
                <a:latin typeface="Courier New" panose="02070309020205020404" pitchFamily="49" charset="0"/>
                <a:cs typeface="Courier New" panose="02070309020205020404" pitchFamily="49" charset="0"/>
              </a:rPr>
              <a:t>, out);</a:t>
            </a:r>
          </a:p>
          <a:p>
            <a:pPr marL="0" indent="0">
              <a:buNone/>
            </a:pPr>
            <a:r>
              <a:rPr lang="en-US" sz="1400" dirty="0" smtClean="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job.setMapperClass</a:t>
            </a:r>
            <a:r>
              <a:rPr lang="en-US" sz="1400" dirty="0" smtClean="0">
                <a:latin typeface="Courier New" panose="02070309020205020404" pitchFamily="49" charset="0"/>
                <a:cs typeface="Courier New" panose="02070309020205020404" pitchFamily="49" charset="0"/>
              </a:rPr>
              <a:t>(MapClass2.class); </a:t>
            </a:r>
            <a:r>
              <a:rPr lang="en-US" sz="1400" dirty="0" err="1" smtClean="0">
                <a:latin typeface="Courier New" panose="02070309020205020404" pitchFamily="49" charset="0"/>
                <a:cs typeface="Courier New" panose="02070309020205020404" pitchFamily="49" charset="0"/>
              </a:rPr>
              <a:t>job.setReducerClass</a:t>
            </a:r>
            <a:r>
              <a:rPr lang="en-US" sz="1400" dirty="0" smtClean="0">
                <a:latin typeface="Courier New" panose="02070309020205020404" pitchFamily="49" charset="0"/>
                <a:cs typeface="Courier New" panose="02070309020205020404" pitchFamily="49" charset="0"/>
              </a:rPr>
              <a:t>(Reduce2.class</a:t>
            </a:r>
            <a:r>
              <a:rPr lang="en-US" sz="1400" dirty="0">
                <a:latin typeface="Courier New" panose="02070309020205020404" pitchFamily="49" charset="0"/>
                <a:cs typeface="Courier New" panose="02070309020205020404" pitchFamily="49" charset="0"/>
              </a:rPr>
              <a:t>);</a:t>
            </a:r>
          </a:p>
          <a:p>
            <a:pPr marL="0" indent="0">
              <a:buNone/>
            </a:pPr>
            <a:r>
              <a:rPr lang="en-US" sz="1400" dirty="0" smtClean="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job.setInputFormat</a:t>
            </a:r>
            <a:r>
              <a:rPr lang="en-US" sz="1400" dirty="0" smtClean="0">
                <a:latin typeface="Courier New" panose="02070309020205020404" pitchFamily="49" charset="0"/>
                <a:cs typeface="Courier New" panose="02070309020205020404" pitchFamily="49" charset="0"/>
              </a:rPr>
              <a:t>(</a:t>
            </a:r>
            <a:r>
              <a:rPr lang="en-US" sz="1400" dirty="0" err="1" smtClean="0">
                <a:latin typeface="Courier New" panose="02070309020205020404" pitchFamily="49" charset="0"/>
                <a:cs typeface="Courier New" panose="02070309020205020404" pitchFamily="49" charset="0"/>
              </a:rPr>
              <a:t>KeyValueTextInputFormat.class</a:t>
            </a:r>
            <a:r>
              <a:rPr lang="en-US" sz="1400" dirty="0">
                <a:latin typeface="Courier New" panose="02070309020205020404" pitchFamily="49" charset="0"/>
                <a:cs typeface="Courier New" panose="02070309020205020404" pitchFamily="49" charset="0"/>
              </a:rPr>
              <a:t>);</a:t>
            </a:r>
          </a:p>
          <a:p>
            <a:pPr marL="0" indent="0">
              <a:buNone/>
            </a:pPr>
            <a:r>
              <a:rPr lang="en-US" sz="1400" dirty="0" smtClean="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job.setOutputFormat</a:t>
            </a:r>
            <a:r>
              <a:rPr lang="en-US" sz="1400" dirty="0" smtClean="0">
                <a:latin typeface="Courier New" panose="02070309020205020404" pitchFamily="49" charset="0"/>
                <a:cs typeface="Courier New" panose="02070309020205020404" pitchFamily="49" charset="0"/>
              </a:rPr>
              <a:t>(</a:t>
            </a:r>
            <a:r>
              <a:rPr lang="en-US" sz="1400" dirty="0" err="1" smtClean="0">
                <a:latin typeface="Courier New" panose="02070309020205020404" pitchFamily="49" charset="0"/>
                <a:cs typeface="Courier New" panose="02070309020205020404" pitchFamily="49" charset="0"/>
              </a:rPr>
              <a:t>TextOutputFormat.class</a:t>
            </a:r>
            <a:r>
              <a:rPr lang="en-US" sz="1400" dirty="0">
                <a:latin typeface="Courier New" panose="02070309020205020404" pitchFamily="49" charset="0"/>
                <a:cs typeface="Courier New" panose="02070309020205020404" pitchFamily="49" charset="0"/>
              </a:rPr>
              <a:t>);</a:t>
            </a:r>
          </a:p>
          <a:p>
            <a:pPr marL="0" indent="0">
              <a:buNone/>
            </a:pPr>
            <a:r>
              <a:rPr lang="en-US" sz="1400" dirty="0" smtClean="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job.setOutputKeyClass</a:t>
            </a:r>
            <a:r>
              <a:rPr lang="en-US" sz="1400" dirty="0" smtClean="0">
                <a:latin typeface="Courier New" panose="02070309020205020404" pitchFamily="49" charset="0"/>
                <a:cs typeface="Courier New" panose="02070309020205020404" pitchFamily="49" charset="0"/>
              </a:rPr>
              <a:t>(</a:t>
            </a:r>
            <a:r>
              <a:rPr lang="en-US" sz="1400" dirty="0" err="1" smtClean="0">
                <a:latin typeface="Courier New" panose="02070309020205020404" pitchFamily="49" charset="0"/>
                <a:cs typeface="Courier New" panose="02070309020205020404" pitchFamily="49" charset="0"/>
              </a:rPr>
              <a:t>IntWritable.class</a:t>
            </a:r>
            <a:r>
              <a:rPr lang="en-US" sz="1400" dirty="0">
                <a:latin typeface="Courier New" panose="02070309020205020404" pitchFamily="49" charset="0"/>
                <a:cs typeface="Courier New" panose="02070309020205020404" pitchFamily="49" charset="0"/>
              </a:rPr>
              <a:t>);</a:t>
            </a:r>
          </a:p>
          <a:p>
            <a:pPr marL="0" indent="0">
              <a:buNone/>
            </a:pPr>
            <a:r>
              <a:rPr lang="en-US" sz="1400" dirty="0" smtClean="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job.setOutputValueClass</a:t>
            </a:r>
            <a:r>
              <a:rPr lang="en-US" sz="1400" dirty="0" smtClean="0">
                <a:latin typeface="Courier New" panose="02070309020205020404" pitchFamily="49" charset="0"/>
                <a:cs typeface="Courier New" panose="02070309020205020404" pitchFamily="49" charset="0"/>
              </a:rPr>
              <a:t>(</a:t>
            </a:r>
            <a:r>
              <a:rPr lang="en-US" sz="1400" dirty="0" err="1" smtClean="0">
                <a:latin typeface="Courier New" panose="02070309020205020404" pitchFamily="49" charset="0"/>
                <a:cs typeface="Courier New" panose="02070309020205020404" pitchFamily="49" charset="0"/>
              </a:rPr>
              <a:t>IntWritable.class</a:t>
            </a:r>
            <a:r>
              <a:rPr lang="en-US" sz="1400" dirty="0" smtClean="0">
                <a:latin typeface="Courier New" panose="02070309020205020404" pitchFamily="49" charset="0"/>
                <a:cs typeface="Courier New" panose="02070309020205020404" pitchFamily="49" charset="0"/>
              </a:rPr>
              <a:t>); return </a:t>
            </a:r>
            <a:r>
              <a:rPr lang="en-US" sz="1400" dirty="0">
                <a:latin typeface="Courier New" panose="02070309020205020404" pitchFamily="49" charset="0"/>
                <a:cs typeface="Courier New" panose="02070309020205020404" pitchFamily="49" charset="0"/>
              </a:rPr>
              <a:t>job;</a:t>
            </a:r>
          </a:p>
          <a:p>
            <a:pPr marL="0" indent="0">
              <a:buNone/>
            </a:pPr>
            <a:r>
              <a:rPr lang="en-US" sz="1400" dirty="0" smtClean="0">
                <a:latin typeface="Courier New" panose="02070309020205020404" pitchFamily="49" charset="0"/>
                <a:cs typeface="Courier New" panose="02070309020205020404" pitchFamily="49" charset="0"/>
              </a:rPr>
              <a:t>}</a:t>
            </a:r>
          </a:p>
          <a:p>
            <a:pPr marL="0" indent="0">
              <a:buNone/>
            </a:pPr>
            <a:r>
              <a:rPr lang="en-US" sz="1400" dirty="0">
                <a:latin typeface="Courier New" panose="02070309020205020404" pitchFamily="49" charset="0"/>
                <a:cs typeface="Courier New" panose="02070309020205020404" pitchFamily="49" charset="0"/>
              </a:rPr>
              <a:t>public </a:t>
            </a:r>
            <a:r>
              <a:rPr lang="en-US" sz="1400" dirty="0" err="1">
                <a:latin typeface="Courier New" panose="02070309020205020404" pitchFamily="49" charset="0"/>
                <a:cs typeface="Courier New" panose="02070309020205020404" pitchFamily="49" charset="0"/>
              </a:rPr>
              <a:t>int</a:t>
            </a:r>
            <a:r>
              <a:rPr lang="en-US" sz="1400" dirty="0">
                <a:latin typeface="Courier New" panose="02070309020205020404" pitchFamily="49" charset="0"/>
                <a:cs typeface="Courier New" panose="02070309020205020404" pitchFamily="49" charset="0"/>
              </a:rPr>
              <a:t> run(String[] </a:t>
            </a:r>
            <a:r>
              <a:rPr lang="en-US" sz="1400" dirty="0" err="1">
                <a:latin typeface="Courier New" panose="02070309020205020404" pitchFamily="49" charset="0"/>
                <a:cs typeface="Courier New" panose="02070309020205020404" pitchFamily="49" charset="0"/>
              </a:rPr>
              <a:t>args</a:t>
            </a:r>
            <a:r>
              <a:rPr lang="en-US" sz="1400" dirty="0">
                <a:latin typeface="Courier New" panose="02070309020205020404" pitchFamily="49" charset="0"/>
                <a:cs typeface="Courier New" panose="02070309020205020404" pitchFamily="49" charset="0"/>
              </a:rPr>
              <a:t>) throws Exception {</a:t>
            </a:r>
          </a:p>
          <a:p>
            <a:pPr marL="0" indent="0">
              <a:buNone/>
            </a:pPr>
            <a:r>
              <a:rPr lang="en-US" sz="1400" dirty="0" smtClean="0">
                <a:latin typeface="Courier New" panose="02070309020205020404" pitchFamily="49" charset="0"/>
                <a:cs typeface="Courier New" panose="02070309020205020404" pitchFamily="49" charset="0"/>
              </a:rPr>
              <a:t>  Configuration </a:t>
            </a:r>
            <a:r>
              <a:rPr lang="en-US" sz="1400" dirty="0" err="1">
                <a:latin typeface="Courier New" panose="02070309020205020404" pitchFamily="49" charset="0"/>
                <a:cs typeface="Courier New" panose="02070309020205020404" pitchFamily="49" charset="0"/>
              </a:rPr>
              <a:t>conf</a:t>
            </a:r>
            <a:r>
              <a:rPr lang="en-US" sz="1400" dirty="0">
                <a:latin typeface="Courier New" panose="02070309020205020404" pitchFamily="49" charset="0"/>
                <a:cs typeface="Courier New" panose="02070309020205020404" pitchFamily="49" charset="0"/>
              </a:rPr>
              <a:t> = </a:t>
            </a:r>
            <a:r>
              <a:rPr lang="en-US" sz="1400" dirty="0" err="1">
                <a:latin typeface="Courier New" panose="02070309020205020404" pitchFamily="49" charset="0"/>
                <a:cs typeface="Courier New" panose="02070309020205020404" pitchFamily="49" charset="0"/>
              </a:rPr>
              <a:t>getConf</a:t>
            </a:r>
            <a:r>
              <a:rPr lang="en-US" sz="1400" dirty="0">
                <a:latin typeface="Courier New" panose="02070309020205020404" pitchFamily="49" charset="0"/>
                <a:cs typeface="Courier New" panose="02070309020205020404" pitchFamily="49" charset="0"/>
              </a:rPr>
              <a:t>();		</a:t>
            </a:r>
          </a:p>
          <a:p>
            <a:pPr marL="0" indent="0">
              <a:buNone/>
            </a:pPr>
            <a:r>
              <a:rPr lang="en-US" sz="1400" dirty="0" smtClean="0">
                <a:latin typeface="Courier New" panose="02070309020205020404" pitchFamily="49" charset="0"/>
                <a:cs typeface="Courier New" panose="02070309020205020404" pitchFamily="49" charset="0"/>
              </a:rPr>
              <a:t>  Path </a:t>
            </a:r>
            <a:r>
              <a:rPr lang="en-US" sz="1400" dirty="0">
                <a:latin typeface="Courier New" panose="02070309020205020404" pitchFamily="49" charset="0"/>
                <a:cs typeface="Courier New" panose="02070309020205020404" pitchFamily="49" charset="0"/>
              </a:rPr>
              <a:t>in = new Path(</a:t>
            </a:r>
            <a:r>
              <a:rPr lang="en-US" sz="1400" dirty="0" err="1">
                <a:latin typeface="Courier New" panose="02070309020205020404" pitchFamily="49" charset="0"/>
                <a:cs typeface="Courier New" panose="02070309020205020404" pitchFamily="49" charset="0"/>
              </a:rPr>
              <a:t>args</a:t>
            </a:r>
            <a:r>
              <a:rPr lang="en-US" sz="1400" dirty="0">
                <a:latin typeface="Courier New" panose="02070309020205020404" pitchFamily="49" charset="0"/>
                <a:cs typeface="Courier New" panose="02070309020205020404" pitchFamily="49" charset="0"/>
              </a:rPr>
              <a:t>[0]);</a:t>
            </a:r>
          </a:p>
          <a:p>
            <a:pPr marL="0" indent="0">
              <a:buNone/>
            </a:pPr>
            <a:r>
              <a:rPr lang="en-US" sz="1400" dirty="0" smtClean="0">
                <a:latin typeface="Courier New" panose="02070309020205020404" pitchFamily="49" charset="0"/>
                <a:cs typeface="Courier New" panose="02070309020205020404" pitchFamily="49" charset="0"/>
              </a:rPr>
              <a:t>  Path </a:t>
            </a:r>
            <a:r>
              <a:rPr lang="en-US" sz="1400" dirty="0">
                <a:latin typeface="Courier New" panose="02070309020205020404" pitchFamily="49" charset="0"/>
                <a:cs typeface="Courier New" panose="02070309020205020404" pitchFamily="49" charset="0"/>
              </a:rPr>
              <a:t>out = new Path(</a:t>
            </a:r>
            <a:r>
              <a:rPr lang="en-US" sz="1400" dirty="0" err="1">
                <a:latin typeface="Courier New" panose="02070309020205020404" pitchFamily="49" charset="0"/>
                <a:cs typeface="Courier New" panose="02070309020205020404" pitchFamily="49" charset="0"/>
              </a:rPr>
              <a:t>args</a:t>
            </a:r>
            <a:r>
              <a:rPr lang="en-US" sz="1400" dirty="0">
                <a:latin typeface="Courier New" panose="02070309020205020404" pitchFamily="49" charset="0"/>
                <a:cs typeface="Courier New" panose="02070309020205020404" pitchFamily="49" charset="0"/>
              </a:rPr>
              <a:t>[1]);</a:t>
            </a:r>
          </a:p>
          <a:p>
            <a:pPr marL="0" indent="0">
              <a:buNone/>
            </a:pPr>
            <a:r>
              <a:rPr lang="en-US" sz="1400" dirty="0" smtClean="0">
                <a:latin typeface="Courier New" panose="02070309020205020404" pitchFamily="49" charset="0"/>
                <a:cs typeface="Courier New" panose="02070309020205020404" pitchFamily="49" charset="0"/>
              </a:rPr>
              <a:t>  Path </a:t>
            </a:r>
            <a:r>
              <a:rPr lang="en-US" sz="1400" dirty="0">
                <a:latin typeface="Courier New" panose="02070309020205020404" pitchFamily="49" charset="0"/>
                <a:cs typeface="Courier New" panose="02070309020205020404" pitchFamily="49" charset="0"/>
              </a:rPr>
              <a:t>temp = new Path("chain-temp");</a:t>
            </a:r>
          </a:p>
          <a:p>
            <a:pPr marL="0" indent="0">
              <a:buNone/>
            </a:pPr>
            <a:r>
              <a:rPr lang="en-US" sz="1400" dirty="0" smtClean="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JobConf</a:t>
            </a:r>
            <a:r>
              <a:rPr lang="en-US" sz="1400" dirty="0" smtClean="0">
                <a:latin typeface="Courier New" panose="02070309020205020404" pitchFamily="49" charset="0"/>
                <a:cs typeface="Courier New" panose="02070309020205020404" pitchFamily="49" charset="0"/>
              </a:rPr>
              <a:t> </a:t>
            </a:r>
            <a:r>
              <a:rPr lang="en-US" sz="1400" dirty="0">
                <a:latin typeface="Courier New" panose="02070309020205020404" pitchFamily="49" charset="0"/>
                <a:cs typeface="Courier New" panose="02070309020205020404" pitchFamily="49" charset="0"/>
              </a:rPr>
              <a:t>job1 = createJob1(</a:t>
            </a:r>
            <a:r>
              <a:rPr lang="en-US" sz="1400" dirty="0" err="1">
                <a:latin typeface="Courier New" panose="02070309020205020404" pitchFamily="49" charset="0"/>
                <a:cs typeface="Courier New" panose="02070309020205020404" pitchFamily="49" charset="0"/>
              </a:rPr>
              <a:t>conf</a:t>
            </a:r>
            <a:r>
              <a:rPr lang="en-US" sz="1400" dirty="0">
                <a:latin typeface="Courier New" panose="02070309020205020404" pitchFamily="49" charset="0"/>
                <a:cs typeface="Courier New" panose="02070309020205020404" pitchFamily="49" charset="0"/>
              </a:rPr>
              <a:t>, in, temp);</a:t>
            </a:r>
          </a:p>
          <a:p>
            <a:pPr marL="0" indent="0">
              <a:buNone/>
            </a:pPr>
            <a:r>
              <a:rPr lang="en-US" sz="1400" dirty="0" smtClean="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JobClient.runJob</a:t>
            </a:r>
            <a:r>
              <a:rPr lang="en-US" sz="1400" dirty="0" smtClean="0">
                <a:latin typeface="Courier New" panose="02070309020205020404" pitchFamily="49" charset="0"/>
                <a:cs typeface="Courier New" panose="02070309020205020404" pitchFamily="49" charset="0"/>
              </a:rPr>
              <a:t>(job1</a:t>
            </a:r>
            <a:r>
              <a:rPr lang="en-US" sz="1400" dirty="0">
                <a:latin typeface="Courier New" panose="02070309020205020404" pitchFamily="49" charset="0"/>
                <a:cs typeface="Courier New" panose="02070309020205020404" pitchFamily="49" charset="0"/>
              </a:rPr>
              <a:t>);</a:t>
            </a:r>
          </a:p>
          <a:p>
            <a:pPr marL="0" indent="0">
              <a:buNone/>
            </a:pPr>
            <a:r>
              <a:rPr lang="en-US" sz="1400" dirty="0" smtClean="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JobConf</a:t>
            </a:r>
            <a:r>
              <a:rPr lang="en-US" sz="1400" dirty="0" smtClean="0">
                <a:latin typeface="Courier New" panose="02070309020205020404" pitchFamily="49" charset="0"/>
                <a:cs typeface="Courier New" panose="02070309020205020404" pitchFamily="49" charset="0"/>
              </a:rPr>
              <a:t> </a:t>
            </a:r>
            <a:r>
              <a:rPr lang="en-US" sz="1400" dirty="0">
                <a:latin typeface="Courier New" panose="02070309020205020404" pitchFamily="49" charset="0"/>
                <a:cs typeface="Courier New" panose="02070309020205020404" pitchFamily="49" charset="0"/>
              </a:rPr>
              <a:t>job2 = createJob2(</a:t>
            </a:r>
            <a:r>
              <a:rPr lang="en-US" sz="1400" dirty="0" err="1">
                <a:latin typeface="Courier New" panose="02070309020205020404" pitchFamily="49" charset="0"/>
                <a:cs typeface="Courier New" panose="02070309020205020404" pitchFamily="49" charset="0"/>
              </a:rPr>
              <a:t>conf</a:t>
            </a:r>
            <a:r>
              <a:rPr lang="en-US" sz="1400" dirty="0">
                <a:latin typeface="Courier New" panose="02070309020205020404" pitchFamily="49" charset="0"/>
                <a:cs typeface="Courier New" panose="02070309020205020404" pitchFamily="49" charset="0"/>
              </a:rPr>
              <a:t>, temp, out);</a:t>
            </a:r>
          </a:p>
          <a:p>
            <a:pPr marL="0" indent="0">
              <a:buNone/>
            </a:pPr>
            <a:r>
              <a:rPr lang="en-US" sz="1400" dirty="0" smtClean="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JobClient.runJob</a:t>
            </a:r>
            <a:r>
              <a:rPr lang="en-US" sz="1400" dirty="0" smtClean="0">
                <a:latin typeface="Courier New" panose="02070309020205020404" pitchFamily="49" charset="0"/>
                <a:cs typeface="Courier New" panose="02070309020205020404" pitchFamily="49" charset="0"/>
              </a:rPr>
              <a:t>(job2</a:t>
            </a:r>
            <a:r>
              <a:rPr lang="en-US" sz="1400" dirty="0">
                <a:latin typeface="Courier New" panose="02070309020205020404" pitchFamily="49" charset="0"/>
                <a:cs typeface="Courier New" panose="02070309020205020404" pitchFamily="49" charset="0"/>
              </a:rPr>
              <a:t>);		</a:t>
            </a:r>
          </a:p>
          <a:p>
            <a:pPr marL="0" indent="0">
              <a:buNone/>
            </a:pPr>
            <a:r>
              <a:rPr lang="en-US" sz="1400" dirty="0" smtClean="0">
                <a:latin typeface="Courier New" panose="02070309020205020404" pitchFamily="49" charset="0"/>
                <a:cs typeface="Courier New" panose="02070309020205020404" pitchFamily="49" charset="0"/>
              </a:rPr>
              <a:t>  cleanup(temp</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conf</a:t>
            </a:r>
            <a:r>
              <a:rPr lang="en-US" sz="1400" dirty="0" smtClean="0">
                <a:latin typeface="Courier New" panose="02070309020205020404" pitchFamily="49" charset="0"/>
                <a:cs typeface="Courier New" panose="02070309020205020404" pitchFamily="49" charset="0"/>
              </a:rPr>
              <a:t>); </a:t>
            </a:r>
            <a:r>
              <a:rPr lang="en-US" sz="1400" dirty="0">
                <a:latin typeface="Courier New" panose="02070309020205020404" pitchFamily="49" charset="0"/>
                <a:cs typeface="Courier New" panose="02070309020205020404" pitchFamily="49" charset="0"/>
              </a:rPr>
              <a:t>	return 0;</a:t>
            </a:r>
          </a:p>
          <a:p>
            <a:pPr marL="0" indent="0">
              <a:buNone/>
            </a:pPr>
            <a:r>
              <a:rPr lang="en-US" sz="1400" dirty="0">
                <a:latin typeface="Courier New" panose="02070309020205020404" pitchFamily="49" charset="0"/>
                <a:cs typeface="Courier New" panose="02070309020205020404" pitchFamily="49" charset="0"/>
              </a:rPr>
              <a:t>}</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53</a:t>
            </a:fld>
            <a:endParaRPr lang="en-US"/>
          </a:p>
        </p:txBody>
      </p:sp>
    </p:spTree>
    <p:extLst>
      <p:ext uri="{BB962C8B-B14F-4D97-AF65-F5344CB8AC3E}">
        <p14:creationId xmlns:p14="http://schemas.microsoft.com/office/powerpoint/2010/main" val="296025643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Migrating Code to New API</a:t>
            </a:r>
            <a:endParaRPr lang="en-US" dirty="0"/>
          </a:p>
        </p:txBody>
      </p:sp>
      <p:sp>
        <p:nvSpPr>
          <p:cNvPr id="3" name="Content Placeholder 2"/>
          <p:cNvSpPr>
            <a:spLocks noGrp="1"/>
          </p:cNvSpPr>
          <p:nvPr>
            <p:ph idx="1"/>
          </p:nvPr>
        </p:nvSpPr>
        <p:spPr/>
        <p:txBody>
          <a:bodyPr/>
          <a:lstStyle/>
          <a:p>
            <a:r>
              <a:rPr lang="en-US" dirty="0" smtClean="0"/>
              <a:t>One </a:t>
            </a:r>
            <a:r>
              <a:rPr lang="en-US" dirty="0"/>
              <a:t>of the main design goals driving toward </a:t>
            </a:r>
            <a:r>
              <a:rPr lang="en-US" dirty="0" err="1"/>
              <a:t>Hadoop’s</a:t>
            </a:r>
            <a:r>
              <a:rPr lang="en-US" dirty="0"/>
              <a:t> major 1.0 release </a:t>
            </a:r>
            <a:r>
              <a:rPr lang="en-US" dirty="0" smtClean="0"/>
              <a:t>was </a:t>
            </a:r>
            <a:r>
              <a:rPr lang="en-US" dirty="0"/>
              <a:t>a stable and extensible MapReduce API. </a:t>
            </a:r>
          </a:p>
          <a:p>
            <a:r>
              <a:rPr lang="en-US" dirty="0" smtClean="0"/>
              <a:t>At the time version </a:t>
            </a:r>
            <a:r>
              <a:rPr lang="en-US" dirty="0"/>
              <a:t>0.20 </a:t>
            </a:r>
            <a:r>
              <a:rPr lang="en-US" dirty="0" smtClean="0"/>
              <a:t>was planned to be </a:t>
            </a:r>
            <a:r>
              <a:rPr lang="en-US" dirty="0"/>
              <a:t>the latest release </a:t>
            </a:r>
            <a:r>
              <a:rPr lang="en-US" dirty="0" smtClean="0"/>
              <a:t>with old API and </a:t>
            </a:r>
            <a:r>
              <a:rPr lang="en-US" dirty="0"/>
              <a:t>is considered a bridge between the older API (that we </a:t>
            </a:r>
            <a:r>
              <a:rPr lang="en-US" dirty="0" smtClean="0"/>
              <a:t>used in last three example) </a:t>
            </a:r>
            <a:r>
              <a:rPr lang="en-US" dirty="0"/>
              <a:t>and </a:t>
            </a:r>
            <a:r>
              <a:rPr lang="en-US" dirty="0" smtClean="0"/>
              <a:t>the </a:t>
            </a:r>
            <a:r>
              <a:rPr lang="en-US" dirty="0"/>
              <a:t>upcoming stable API. </a:t>
            </a:r>
            <a:endParaRPr lang="en-US" dirty="0" smtClean="0"/>
          </a:p>
          <a:p>
            <a:r>
              <a:rPr lang="en-US" dirty="0" smtClean="0"/>
              <a:t>The </a:t>
            </a:r>
            <a:r>
              <a:rPr lang="en-US" dirty="0"/>
              <a:t>0.20 release supports the future API while maintaining backward-compatibility with the old </a:t>
            </a:r>
            <a:r>
              <a:rPr lang="en-US" dirty="0" smtClean="0"/>
              <a:t>API while marking </a:t>
            </a:r>
            <a:r>
              <a:rPr lang="en-US" dirty="0"/>
              <a:t>it as deprecated. </a:t>
            </a:r>
            <a:endParaRPr lang="en-US" dirty="0" smtClean="0"/>
          </a:p>
          <a:p>
            <a:r>
              <a:rPr lang="en-US" dirty="0" smtClean="0"/>
              <a:t>Future </a:t>
            </a:r>
            <a:r>
              <a:rPr lang="en-US" dirty="0"/>
              <a:t>releases after 0.20 </a:t>
            </a:r>
            <a:r>
              <a:rPr lang="en-US" dirty="0" smtClean="0"/>
              <a:t>are supposed to stop </a:t>
            </a:r>
            <a:r>
              <a:rPr lang="en-US" dirty="0"/>
              <a:t>supporting the </a:t>
            </a:r>
            <a:r>
              <a:rPr lang="en-US" dirty="0" smtClean="0"/>
              <a:t>older API.</a:t>
            </a:r>
          </a:p>
          <a:p>
            <a:r>
              <a:rPr lang="en-US" dirty="0"/>
              <a:t>A</a:t>
            </a:r>
            <a:r>
              <a:rPr lang="en-US" dirty="0" smtClean="0"/>
              <a:t>lmost </a:t>
            </a:r>
            <a:r>
              <a:rPr lang="en-US" dirty="0"/>
              <a:t>all the changes affect only the basic MapReduce template. We </a:t>
            </a:r>
            <a:r>
              <a:rPr lang="en-US" dirty="0" smtClean="0"/>
              <a:t>will rewrite our last class </a:t>
            </a:r>
            <a:r>
              <a:rPr lang="en-US" sz="2000" dirty="0" err="1" smtClean="0">
                <a:latin typeface="Courier New" pitchFamily="49" charset="0"/>
                <a:cs typeface="Courier New" pitchFamily="49" charset="0"/>
              </a:rPr>
              <a:t>CitationHistogram</a:t>
            </a:r>
            <a:r>
              <a:rPr lang="en-US" dirty="0" smtClean="0"/>
              <a:t> under </a:t>
            </a:r>
            <a:r>
              <a:rPr lang="en-US" dirty="0"/>
              <a:t>the new API to </a:t>
            </a:r>
            <a:r>
              <a:rPr lang="en-US" dirty="0" smtClean="0"/>
              <a:t>demonstrate the changes you need to implement.  </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54</a:t>
            </a:fld>
            <a:endParaRPr lang="en-US"/>
          </a:p>
        </p:txBody>
      </p:sp>
    </p:spTree>
    <p:extLst>
      <p:ext uri="{BB962C8B-B14F-4D97-AF65-F5344CB8AC3E}">
        <p14:creationId xmlns:p14="http://schemas.microsoft.com/office/powerpoint/2010/main" val="390165419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Differences between API-s</a:t>
            </a:r>
            <a:endParaRPr lang="en-US" dirty="0"/>
          </a:p>
        </p:txBody>
      </p:sp>
      <p:sp>
        <p:nvSpPr>
          <p:cNvPr id="3" name="Content Placeholder 2"/>
          <p:cNvSpPr>
            <a:spLocks noGrp="1"/>
          </p:cNvSpPr>
          <p:nvPr>
            <p:ph idx="1"/>
          </p:nvPr>
        </p:nvSpPr>
        <p:spPr/>
        <p:txBody>
          <a:bodyPr/>
          <a:lstStyle/>
          <a:p>
            <a:r>
              <a:rPr lang="en-US" dirty="0" smtClean="0"/>
              <a:t>The most noticeable change in </a:t>
            </a:r>
            <a:r>
              <a:rPr lang="en-US" dirty="0"/>
              <a:t>the new API is that many classes in </a:t>
            </a:r>
            <a:r>
              <a:rPr lang="en-US" sz="2000" dirty="0" err="1" smtClean="0">
                <a:latin typeface="Courier New" pitchFamily="49" charset="0"/>
                <a:cs typeface="Courier New" pitchFamily="49" charset="0"/>
              </a:rPr>
              <a:t>org.apache.hadoop.mapred</a:t>
            </a:r>
            <a:r>
              <a:rPr lang="en-US" sz="2000" dirty="0" smtClean="0">
                <a:latin typeface="Courier New" pitchFamily="49" charset="0"/>
                <a:cs typeface="Courier New" pitchFamily="49" charset="0"/>
              </a:rPr>
              <a:t> </a:t>
            </a:r>
            <a:r>
              <a:rPr lang="en-US" dirty="0" smtClean="0"/>
              <a:t>package have </a:t>
            </a:r>
            <a:r>
              <a:rPr lang="en-US" dirty="0"/>
              <a:t>been moved elsewhere. </a:t>
            </a:r>
            <a:r>
              <a:rPr lang="en-US" dirty="0" smtClean="0"/>
              <a:t> </a:t>
            </a:r>
          </a:p>
          <a:p>
            <a:r>
              <a:rPr lang="en-US" dirty="0" smtClean="0"/>
              <a:t>Many </a:t>
            </a:r>
            <a:r>
              <a:rPr lang="en-US" dirty="0"/>
              <a:t>of </a:t>
            </a:r>
            <a:r>
              <a:rPr lang="en-US" sz="2000" dirty="0" err="1" smtClean="0">
                <a:latin typeface="Courier New" pitchFamily="49" charset="0"/>
                <a:cs typeface="Courier New" pitchFamily="49" charset="0"/>
              </a:rPr>
              <a:t>org.apache.hadoop.mapred</a:t>
            </a:r>
            <a:r>
              <a:rPr lang="en-US" sz="2000" dirty="0" smtClean="0">
                <a:latin typeface="Courier New" pitchFamily="49" charset="0"/>
                <a:cs typeface="Courier New" pitchFamily="49" charset="0"/>
              </a:rPr>
              <a:t> </a:t>
            </a:r>
            <a:r>
              <a:rPr lang="en-US" dirty="0" smtClean="0"/>
              <a:t>classes </a:t>
            </a:r>
            <a:r>
              <a:rPr lang="en-US" dirty="0"/>
              <a:t>are now </a:t>
            </a:r>
            <a:r>
              <a:rPr lang="en-US" dirty="0" smtClean="0"/>
              <a:t>in </a:t>
            </a:r>
            <a:r>
              <a:rPr lang="en-US" sz="2000" dirty="0" err="1" smtClean="0">
                <a:latin typeface="Courier New" pitchFamily="49" charset="0"/>
                <a:cs typeface="Courier New" pitchFamily="49" charset="0"/>
              </a:rPr>
              <a:t>org.apache.hadoop.mapreduce</a:t>
            </a:r>
            <a:r>
              <a:rPr lang="en-US" sz="2000" dirty="0" smtClean="0">
                <a:latin typeface="Courier New" pitchFamily="49" charset="0"/>
                <a:cs typeface="Courier New" pitchFamily="49" charset="0"/>
              </a:rPr>
              <a:t> </a:t>
            </a:r>
            <a:r>
              <a:rPr lang="en-US" dirty="0" smtClean="0"/>
              <a:t>package. </a:t>
            </a:r>
          </a:p>
          <a:p>
            <a:r>
              <a:rPr lang="en-US" dirty="0" smtClean="0"/>
              <a:t>Some classes </a:t>
            </a:r>
            <a:r>
              <a:rPr lang="en-US" dirty="0"/>
              <a:t>are </a:t>
            </a:r>
            <a:r>
              <a:rPr lang="en-US" dirty="0" smtClean="0"/>
              <a:t>now under </a:t>
            </a:r>
            <a:r>
              <a:rPr lang="en-US" dirty="0"/>
              <a:t>one of the packages in </a:t>
            </a:r>
            <a:r>
              <a:rPr lang="en-US" dirty="0" smtClean="0"/>
              <a:t> </a:t>
            </a:r>
            <a:r>
              <a:rPr lang="en-US" sz="2000" dirty="0" smtClean="0">
                <a:latin typeface="Courier New" pitchFamily="49" charset="0"/>
                <a:cs typeface="Courier New" pitchFamily="49" charset="0"/>
              </a:rPr>
              <a:t>org.apache.hadoop.mapreduce.lib</a:t>
            </a:r>
            <a:r>
              <a:rPr lang="en-US" dirty="0"/>
              <a:t>. </a:t>
            </a:r>
            <a:endParaRPr lang="en-US" dirty="0" smtClean="0"/>
          </a:p>
          <a:p>
            <a:r>
              <a:rPr lang="en-US" dirty="0" smtClean="0"/>
              <a:t>After you move your code </a:t>
            </a:r>
            <a:r>
              <a:rPr lang="en-US" dirty="0"/>
              <a:t>to the new API, you </a:t>
            </a:r>
            <a:r>
              <a:rPr lang="en-US" dirty="0" smtClean="0"/>
              <a:t>should not have </a:t>
            </a:r>
            <a:r>
              <a:rPr lang="en-US" dirty="0"/>
              <a:t>any import statements (or full references) to any classes under </a:t>
            </a:r>
            <a:r>
              <a:rPr lang="en-US" sz="2000" dirty="0" err="1" smtClean="0">
                <a:latin typeface="Courier New" pitchFamily="49" charset="0"/>
                <a:cs typeface="Courier New" pitchFamily="49" charset="0"/>
              </a:rPr>
              <a:t>org.apache.hadoop.mapred</a:t>
            </a:r>
            <a:r>
              <a:rPr lang="en-US" sz="2000" dirty="0" smtClean="0">
                <a:latin typeface="Courier New" pitchFamily="49" charset="0"/>
                <a:cs typeface="Courier New" pitchFamily="49" charset="0"/>
              </a:rPr>
              <a:t>. </a:t>
            </a:r>
            <a:r>
              <a:rPr lang="en-US" dirty="0"/>
              <a:t>A</a:t>
            </a:r>
            <a:r>
              <a:rPr lang="en-US" dirty="0" smtClean="0"/>
              <a:t>ll </a:t>
            </a:r>
            <a:r>
              <a:rPr lang="en-US" dirty="0"/>
              <a:t>of </a:t>
            </a:r>
            <a:r>
              <a:rPr lang="en-US" sz="2000" dirty="0" err="1" smtClean="0">
                <a:latin typeface="Courier New" pitchFamily="49" charset="0"/>
                <a:cs typeface="Courier New" pitchFamily="49" charset="0"/>
              </a:rPr>
              <a:t>mapred</a:t>
            </a:r>
            <a:r>
              <a:rPr lang="en-US" dirty="0" smtClean="0"/>
              <a:t> classes </a:t>
            </a:r>
            <a:r>
              <a:rPr lang="en-US" dirty="0"/>
              <a:t>are to be deprecated. </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55</a:t>
            </a:fld>
            <a:endParaRPr lang="en-US"/>
          </a:p>
        </p:txBody>
      </p:sp>
    </p:spTree>
    <p:extLst>
      <p:ext uri="{BB962C8B-B14F-4D97-AF65-F5344CB8AC3E}">
        <p14:creationId xmlns:p14="http://schemas.microsoft.com/office/powerpoint/2010/main" val="1939819878"/>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of </a:t>
            </a:r>
            <a:r>
              <a:rPr lang="en-US" dirty="0" smtClean="0">
                <a:latin typeface="Courier New" pitchFamily="49" charset="0"/>
                <a:cs typeface="Courier New" pitchFamily="49" charset="0"/>
              </a:rPr>
              <a:t>Context</a:t>
            </a:r>
            <a:r>
              <a:rPr lang="en-US" dirty="0" smtClean="0"/>
              <a:t> objects</a:t>
            </a:r>
            <a:endParaRPr lang="en-US" dirty="0"/>
          </a:p>
        </p:txBody>
      </p:sp>
      <p:sp>
        <p:nvSpPr>
          <p:cNvPr id="3" name="Content Placeholder 2"/>
          <p:cNvSpPr>
            <a:spLocks noGrp="1"/>
          </p:cNvSpPr>
          <p:nvPr>
            <p:ph idx="1"/>
          </p:nvPr>
        </p:nvSpPr>
        <p:spPr/>
        <p:txBody>
          <a:bodyPr/>
          <a:lstStyle/>
          <a:p>
            <a:r>
              <a:rPr lang="en-US" dirty="0" smtClean="0"/>
              <a:t>Another noticeable </a:t>
            </a:r>
            <a:r>
              <a:rPr lang="en-US" dirty="0"/>
              <a:t>change in the new API is the introduction of </a:t>
            </a:r>
            <a:r>
              <a:rPr lang="en-US" sz="2000" i="1" dirty="0">
                <a:latin typeface="Courier New" pitchFamily="49" charset="0"/>
                <a:cs typeface="Courier New" pitchFamily="49" charset="0"/>
              </a:rPr>
              <a:t>C</a:t>
            </a:r>
            <a:r>
              <a:rPr lang="en-US" sz="2000" i="1" dirty="0" smtClean="0">
                <a:latin typeface="Courier New" pitchFamily="49" charset="0"/>
                <a:cs typeface="Courier New" pitchFamily="49" charset="0"/>
              </a:rPr>
              <a:t>ontext</a:t>
            </a:r>
            <a:r>
              <a:rPr lang="en-US" i="1" dirty="0" smtClean="0"/>
              <a:t> </a:t>
            </a:r>
            <a:r>
              <a:rPr lang="en-US" dirty="0"/>
              <a:t>objects. </a:t>
            </a:r>
            <a:endParaRPr lang="en-US" dirty="0" smtClean="0"/>
          </a:p>
          <a:p>
            <a:r>
              <a:rPr lang="en-US" dirty="0" smtClean="0"/>
              <a:t>The most </a:t>
            </a:r>
            <a:r>
              <a:rPr lang="en-US" dirty="0"/>
              <a:t>immediate impact is </a:t>
            </a:r>
            <a:r>
              <a:rPr lang="en-US" dirty="0" smtClean="0"/>
              <a:t>the replacement of </a:t>
            </a:r>
            <a:r>
              <a:rPr lang="en-US" sz="1900" dirty="0" err="1" smtClean="0">
                <a:latin typeface="Courier New" pitchFamily="49" charset="0"/>
                <a:cs typeface="Courier New" pitchFamily="49" charset="0"/>
              </a:rPr>
              <a:t>OutputCollector</a:t>
            </a:r>
            <a:r>
              <a:rPr lang="en-US" sz="2000" dirty="0" smtClean="0">
                <a:latin typeface="Courier New" pitchFamily="49" charset="0"/>
                <a:cs typeface="Courier New" pitchFamily="49" charset="0"/>
              </a:rPr>
              <a:t> </a:t>
            </a:r>
            <a:r>
              <a:rPr lang="en-US" dirty="0"/>
              <a:t>and</a:t>
            </a:r>
            <a:r>
              <a:rPr lang="en-US" sz="1900" dirty="0">
                <a:latin typeface="Courier New" pitchFamily="49" charset="0"/>
                <a:cs typeface="Courier New" pitchFamily="49" charset="0"/>
              </a:rPr>
              <a:t> Reporter </a:t>
            </a:r>
            <a:r>
              <a:rPr lang="en-US" dirty="0"/>
              <a:t>objects used in the </a:t>
            </a:r>
            <a:r>
              <a:rPr lang="en-US" sz="2000" dirty="0">
                <a:latin typeface="Courier New" pitchFamily="49" charset="0"/>
                <a:cs typeface="Courier New" pitchFamily="49" charset="0"/>
              </a:rPr>
              <a:t>map() </a:t>
            </a:r>
            <a:r>
              <a:rPr lang="en-US" dirty="0"/>
              <a:t>and </a:t>
            </a:r>
            <a:r>
              <a:rPr lang="en-US" sz="2000" dirty="0">
                <a:latin typeface="Courier New" pitchFamily="49" charset="0"/>
                <a:cs typeface="Courier New" pitchFamily="49" charset="0"/>
              </a:rPr>
              <a:t>reduce() </a:t>
            </a:r>
            <a:r>
              <a:rPr lang="en-US" dirty="0"/>
              <a:t>methods. </a:t>
            </a:r>
          </a:p>
          <a:p>
            <a:r>
              <a:rPr lang="en-US" dirty="0" smtClean="0"/>
              <a:t>In new API we output </a:t>
            </a:r>
            <a:r>
              <a:rPr lang="en-US" dirty="0"/>
              <a:t>key/value pairs by calling </a:t>
            </a:r>
            <a:r>
              <a:rPr lang="en-US" sz="2000" dirty="0" err="1">
                <a:latin typeface="Courier New" pitchFamily="49" charset="0"/>
                <a:cs typeface="Courier New" pitchFamily="49" charset="0"/>
              </a:rPr>
              <a:t>Context.write</a:t>
            </a:r>
            <a:r>
              <a:rPr lang="en-US" sz="2000" dirty="0">
                <a:latin typeface="Courier New" pitchFamily="49" charset="0"/>
                <a:cs typeface="Courier New" pitchFamily="49" charset="0"/>
              </a:rPr>
              <a:t>() </a:t>
            </a:r>
            <a:r>
              <a:rPr lang="en-US" dirty="0"/>
              <a:t>instead of </a:t>
            </a:r>
            <a:r>
              <a:rPr lang="en-US" sz="2000" dirty="0" err="1">
                <a:latin typeface="Courier New" pitchFamily="49" charset="0"/>
                <a:cs typeface="Courier New" pitchFamily="49" charset="0"/>
              </a:rPr>
              <a:t>OutputCollector.collect</a:t>
            </a:r>
            <a:r>
              <a:rPr lang="en-US" sz="2000" dirty="0">
                <a:latin typeface="Courier New" pitchFamily="49" charset="0"/>
                <a:cs typeface="Courier New" pitchFamily="49" charset="0"/>
              </a:rPr>
              <a:t>(). </a:t>
            </a:r>
            <a:endParaRPr lang="en-US" sz="2000" dirty="0" smtClean="0">
              <a:latin typeface="Courier New" pitchFamily="49" charset="0"/>
              <a:cs typeface="Courier New" pitchFamily="49" charset="0"/>
            </a:endParaRPr>
          </a:p>
          <a:p>
            <a:r>
              <a:rPr lang="en-US" dirty="0" smtClean="0"/>
              <a:t>The </a:t>
            </a:r>
            <a:r>
              <a:rPr lang="en-US" dirty="0"/>
              <a:t>long-term consequences are to unify communication between your code and the MapReduce framework, and to stabilize the Mapper and Reducer API such that the basic method signatures will not change when new functionalities are added. </a:t>
            </a:r>
            <a:endParaRPr lang="en-US" dirty="0" smtClean="0"/>
          </a:p>
          <a:p>
            <a:r>
              <a:rPr lang="en-US" dirty="0" smtClean="0"/>
              <a:t>New </a:t>
            </a:r>
            <a:r>
              <a:rPr lang="en-US" dirty="0"/>
              <a:t>functionalities will only </a:t>
            </a:r>
            <a:r>
              <a:rPr lang="en-US" dirty="0" smtClean="0"/>
              <a:t> add new </a:t>
            </a:r>
            <a:r>
              <a:rPr lang="en-US" dirty="0"/>
              <a:t>methods on the </a:t>
            </a:r>
            <a:r>
              <a:rPr lang="en-US" sz="2000" dirty="0" smtClean="0">
                <a:latin typeface="Courier New" panose="02070309020205020404" pitchFamily="49" charset="0"/>
                <a:cs typeface="Courier New" panose="02070309020205020404" pitchFamily="49" charset="0"/>
              </a:rPr>
              <a:t>Context </a:t>
            </a:r>
            <a:r>
              <a:rPr lang="en-US" dirty="0"/>
              <a:t>objects. Programs written before the introduction of </a:t>
            </a:r>
            <a:r>
              <a:rPr lang="en-US" dirty="0" smtClean="0"/>
              <a:t>new functionality will </a:t>
            </a:r>
            <a:r>
              <a:rPr lang="en-US" dirty="0"/>
              <a:t>be unaware of </a:t>
            </a:r>
            <a:r>
              <a:rPr lang="en-US" dirty="0" smtClean="0"/>
              <a:t>new methods. Older programs </a:t>
            </a:r>
            <a:r>
              <a:rPr lang="en-US" dirty="0"/>
              <a:t>will continue to compile and run against the newer releases. </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56</a:t>
            </a:fld>
            <a:endParaRPr lang="en-US"/>
          </a:p>
        </p:txBody>
      </p:sp>
    </p:spTree>
    <p:extLst>
      <p:ext uri="{BB962C8B-B14F-4D97-AF65-F5344CB8AC3E}">
        <p14:creationId xmlns:p14="http://schemas.microsoft.com/office/powerpoint/2010/main" val="87793922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err="1" smtClean="0">
                <a:latin typeface="Courier New" pitchFamily="49" charset="0"/>
                <a:cs typeface="Courier New" pitchFamily="49" charset="0"/>
              </a:rPr>
              <a:t>org.apache.hadoop.mapreduce.Mapper.Context</a:t>
            </a:r>
            <a:endParaRPr lang="en-US" dirty="0"/>
          </a:p>
        </p:txBody>
      </p:sp>
      <p:sp>
        <p:nvSpPr>
          <p:cNvPr id="3" name="Content Placeholder 2"/>
          <p:cNvSpPr>
            <a:spLocks noGrp="1"/>
          </p:cNvSpPr>
          <p:nvPr>
            <p:ph idx="1"/>
          </p:nvPr>
        </p:nvSpPr>
        <p:spPr/>
        <p:txBody>
          <a:bodyPr>
            <a:normAutofit/>
          </a:bodyPr>
          <a:lstStyle/>
          <a:p>
            <a:r>
              <a:rPr lang="en-US" dirty="0" smtClean="0"/>
              <a:t>Both </a:t>
            </a:r>
          </a:p>
          <a:p>
            <a:pPr marL="0" indent="0">
              <a:buNone/>
            </a:pPr>
            <a:r>
              <a:rPr lang="en-US" sz="2000" dirty="0" err="1" smtClean="0">
                <a:latin typeface="Courier New" pitchFamily="49" charset="0"/>
                <a:cs typeface="Courier New" pitchFamily="49" charset="0"/>
              </a:rPr>
              <a:t>org.apache.hadoop.mapreduce.Mapper</a:t>
            </a:r>
            <a:r>
              <a:rPr lang="en-US" sz="2000" dirty="0" smtClean="0">
                <a:latin typeface="Courier New" pitchFamily="49" charset="0"/>
                <a:cs typeface="Courier New" pitchFamily="49" charset="0"/>
              </a:rPr>
              <a:t> and </a:t>
            </a:r>
            <a:r>
              <a:rPr lang="en-US" sz="2000" dirty="0" err="1" smtClean="0">
                <a:latin typeface="Courier New" pitchFamily="49" charset="0"/>
                <a:cs typeface="Courier New" pitchFamily="49" charset="0"/>
              </a:rPr>
              <a:t>org.apache.hadoop.mapreduce.Reducer</a:t>
            </a:r>
            <a:endParaRPr lang="en-US" sz="2000" dirty="0" smtClean="0">
              <a:latin typeface="Courier New" pitchFamily="49" charset="0"/>
              <a:cs typeface="Courier New" pitchFamily="49" charset="0"/>
            </a:endParaRPr>
          </a:p>
          <a:p>
            <a:pPr marL="0" indent="0">
              <a:buNone/>
            </a:pPr>
            <a:endParaRPr lang="en-US" sz="2000" dirty="0">
              <a:latin typeface="Courier New" pitchFamily="49" charset="0"/>
              <a:cs typeface="Courier New" pitchFamily="49" charset="0"/>
            </a:endParaRPr>
          </a:p>
          <a:p>
            <a:pPr marL="0" indent="0">
              <a:buNone/>
            </a:pPr>
            <a:r>
              <a:rPr lang="en-US" dirty="0" smtClean="0">
                <a:cs typeface="Courier New" pitchFamily="49" charset="0"/>
              </a:rPr>
              <a:t>  classes have an object of type </a:t>
            </a:r>
            <a:r>
              <a:rPr lang="en-US" sz="2000" dirty="0" smtClean="0">
                <a:latin typeface="Courier New" pitchFamily="49" charset="0"/>
                <a:cs typeface="Courier New" pitchFamily="49" charset="0"/>
              </a:rPr>
              <a:t>Context</a:t>
            </a: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i.e.</a:t>
            </a:r>
            <a:endParaRPr lang="en-US" sz="2000" dirty="0">
              <a:latin typeface="Courier New" pitchFamily="49" charset="0"/>
              <a:cs typeface="Courier New" pitchFamily="49" charset="0"/>
            </a:endParaRPr>
          </a:p>
          <a:p>
            <a:pPr marL="0" indent="0">
              <a:buNone/>
            </a:pPr>
            <a:r>
              <a:rPr lang="en-US" sz="2000" dirty="0" err="1" smtClean="0">
                <a:latin typeface="Courier New" pitchFamily="49" charset="0"/>
                <a:cs typeface="Courier New" pitchFamily="49" charset="0"/>
              </a:rPr>
              <a:t>org.apache.hadoop.mapreduce.Mapper.Context</a:t>
            </a:r>
            <a:r>
              <a:rPr lang="en-US" sz="2000" dirty="0" smtClean="0">
                <a:latin typeface="Courier New" pitchFamily="49" charset="0"/>
                <a:cs typeface="Courier New" pitchFamily="49" charset="0"/>
              </a:rPr>
              <a:t> </a:t>
            </a:r>
            <a:r>
              <a:rPr lang="en-US" dirty="0">
                <a:cs typeface="Courier New" pitchFamily="49" charset="0"/>
              </a:rPr>
              <a:t>and</a:t>
            </a:r>
            <a:r>
              <a:rPr lang="en-US" sz="2000" dirty="0">
                <a:latin typeface="Courier New" pitchFamily="49" charset="0"/>
                <a:cs typeface="Courier New" pitchFamily="49" charset="0"/>
              </a:rPr>
              <a:t> </a:t>
            </a:r>
            <a:r>
              <a:rPr lang="en-US" sz="2000" dirty="0" err="1" smtClean="0">
                <a:latin typeface="Courier New" pitchFamily="49" charset="0"/>
                <a:cs typeface="Courier New" pitchFamily="49" charset="0"/>
              </a:rPr>
              <a:t>org.apache.hadoop.mapreduce.Reducer.Context</a:t>
            </a:r>
            <a:endParaRPr lang="en-US" sz="2000" dirty="0">
              <a:latin typeface="Courier New" pitchFamily="49" charset="0"/>
              <a:cs typeface="Courier New" pitchFamily="49" charset="0"/>
            </a:endParaRPr>
          </a:p>
          <a:p>
            <a:pPr marL="0" indent="0">
              <a:buNone/>
            </a:pPr>
            <a:endParaRPr lang="en-US" sz="2000" dirty="0" smtClean="0">
              <a:latin typeface="Courier New" pitchFamily="49" charset="0"/>
              <a:cs typeface="Courier New" pitchFamily="49" charset="0"/>
            </a:endParaRPr>
          </a:p>
          <a:p>
            <a:pPr marL="0" indent="0">
              <a:buNone/>
            </a:pPr>
            <a:r>
              <a:rPr lang="en-US" dirty="0" smtClean="0">
                <a:cs typeface="Courier New" pitchFamily="49" charset="0"/>
              </a:rPr>
              <a:t>For some reason those classes are poorly documented</a:t>
            </a:r>
            <a:r>
              <a:rPr lang="en-US" sz="2000" dirty="0" smtClean="0">
                <a:latin typeface="Courier New" pitchFamily="49" charset="0"/>
                <a:cs typeface="Courier New" pitchFamily="49" charset="0"/>
              </a:rPr>
              <a:t>.</a:t>
            </a:r>
          </a:p>
          <a:p>
            <a:r>
              <a:rPr lang="en-US" sz="1800" dirty="0" smtClean="0">
                <a:latin typeface="Courier New" pitchFamily="49" charset="0"/>
                <a:cs typeface="Courier New" pitchFamily="49" charset="0"/>
              </a:rPr>
              <a:t>http</a:t>
            </a:r>
            <a:r>
              <a:rPr lang="en-US" sz="1800" dirty="0">
                <a:latin typeface="Courier New" pitchFamily="49" charset="0"/>
                <a:cs typeface="Courier New" pitchFamily="49" charset="0"/>
              </a:rPr>
              <a:t>://</a:t>
            </a:r>
            <a:r>
              <a:rPr lang="en-US" sz="1800" dirty="0" smtClean="0">
                <a:latin typeface="Courier New" pitchFamily="49" charset="0"/>
                <a:cs typeface="Courier New" pitchFamily="49" charset="0"/>
              </a:rPr>
              <a:t>hadoop.apache.org/docs/stable/api/org/apache/hadoop/mapreduce/class-use/Mapper.Context.html</a:t>
            </a:r>
            <a:endParaRPr lang="en-US" sz="1800" dirty="0">
              <a:latin typeface="Courier New" pitchFamily="49" charset="0"/>
              <a:cs typeface="Courier New" pitchFamily="49" charset="0"/>
            </a:endParaRPr>
          </a:p>
          <a:p>
            <a:r>
              <a:rPr lang="en-US" sz="1800" dirty="0">
                <a:latin typeface="Courier New" pitchFamily="49" charset="0"/>
                <a:cs typeface="Courier New" pitchFamily="49" charset="0"/>
              </a:rPr>
              <a:t>http://hadoop.apache.org/docs/stable/api/org/apache/hadoop/mapreduce/class-use/Reducer.Context.html</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57</a:t>
            </a:fld>
            <a:endParaRPr lang="en-US"/>
          </a:p>
        </p:txBody>
      </p:sp>
    </p:spTree>
    <p:extLst>
      <p:ext uri="{BB962C8B-B14F-4D97-AF65-F5344CB8AC3E}">
        <p14:creationId xmlns:p14="http://schemas.microsoft.com/office/powerpoint/2010/main" val="327753912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abstract classes </a:t>
            </a:r>
            <a:r>
              <a:rPr lang="en-US" sz="2800" dirty="0" smtClean="0">
                <a:latin typeface="Courier New" pitchFamily="49" charset="0"/>
                <a:cs typeface="Courier New" pitchFamily="49" charset="0"/>
              </a:rPr>
              <a:t>Mapper</a:t>
            </a:r>
            <a:r>
              <a:rPr lang="en-US" dirty="0" smtClean="0"/>
              <a:t> and </a:t>
            </a:r>
            <a:r>
              <a:rPr lang="en-US" sz="2800" dirty="0" smtClean="0">
                <a:latin typeface="Courier New" pitchFamily="49" charset="0"/>
                <a:cs typeface="Courier New" pitchFamily="49" charset="0"/>
              </a:rPr>
              <a:t>Reducer</a:t>
            </a:r>
            <a:endParaRPr lang="en-US" sz="2800" dirty="0">
              <a:latin typeface="Courier New" pitchFamily="49" charset="0"/>
              <a:cs typeface="Courier New" pitchFamily="49" charset="0"/>
            </a:endParaRPr>
          </a:p>
        </p:txBody>
      </p:sp>
      <p:sp>
        <p:nvSpPr>
          <p:cNvPr id="3" name="Content Placeholder 2"/>
          <p:cNvSpPr>
            <a:spLocks noGrp="1"/>
          </p:cNvSpPr>
          <p:nvPr>
            <p:ph idx="1"/>
          </p:nvPr>
        </p:nvSpPr>
        <p:spPr/>
        <p:txBody>
          <a:bodyPr/>
          <a:lstStyle/>
          <a:p>
            <a:r>
              <a:rPr lang="en-US" dirty="0" smtClean="0"/>
              <a:t>The </a:t>
            </a:r>
            <a:r>
              <a:rPr lang="en-US" dirty="0"/>
              <a:t>new </a:t>
            </a:r>
            <a:r>
              <a:rPr lang="en-US" sz="2000" dirty="0">
                <a:latin typeface="Courier New" pitchFamily="49" charset="0"/>
                <a:cs typeface="Courier New" pitchFamily="49" charset="0"/>
              </a:rPr>
              <a:t>map() </a:t>
            </a:r>
            <a:r>
              <a:rPr lang="en-US" dirty="0"/>
              <a:t>and </a:t>
            </a:r>
            <a:r>
              <a:rPr lang="en-US" sz="2000" dirty="0">
                <a:latin typeface="Courier New" pitchFamily="49" charset="0"/>
                <a:cs typeface="Courier New" pitchFamily="49" charset="0"/>
              </a:rPr>
              <a:t>reduce() </a:t>
            </a:r>
            <a:r>
              <a:rPr lang="en-US" dirty="0"/>
              <a:t>methods are contained in new </a:t>
            </a:r>
            <a:r>
              <a:rPr lang="en-US" i="1" dirty="0"/>
              <a:t>abstract classes </a:t>
            </a:r>
            <a:r>
              <a:rPr lang="en-US" sz="2000" dirty="0">
                <a:latin typeface="Courier New" pitchFamily="49" charset="0"/>
                <a:cs typeface="Courier New" pitchFamily="49" charset="0"/>
              </a:rPr>
              <a:t>Mapper</a:t>
            </a:r>
            <a:r>
              <a:rPr lang="en-US" dirty="0"/>
              <a:t> and </a:t>
            </a:r>
            <a:r>
              <a:rPr lang="en-US" sz="2000" dirty="0">
                <a:latin typeface="Courier New" pitchFamily="49" charset="0"/>
                <a:cs typeface="Courier New" pitchFamily="49" charset="0"/>
              </a:rPr>
              <a:t>Reducer</a:t>
            </a:r>
            <a:r>
              <a:rPr lang="en-US" dirty="0"/>
              <a:t>, respectively. </a:t>
            </a:r>
            <a:endParaRPr lang="en-US" dirty="0" smtClean="0"/>
          </a:p>
          <a:p>
            <a:r>
              <a:rPr lang="en-US" dirty="0" smtClean="0"/>
              <a:t>New classes </a:t>
            </a:r>
            <a:r>
              <a:rPr lang="en-US" dirty="0"/>
              <a:t>replace the </a:t>
            </a:r>
            <a:r>
              <a:rPr lang="en-US" sz="2000" dirty="0">
                <a:latin typeface="Courier New" pitchFamily="49" charset="0"/>
                <a:cs typeface="Courier New" pitchFamily="49" charset="0"/>
              </a:rPr>
              <a:t>Mapper</a:t>
            </a:r>
            <a:r>
              <a:rPr lang="en-US" dirty="0"/>
              <a:t> and </a:t>
            </a:r>
            <a:r>
              <a:rPr lang="en-US" sz="2000" dirty="0">
                <a:latin typeface="Courier New" pitchFamily="49" charset="0"/>
                <a:cs typeface="Courier New" pitchFamily="49" charset="0"/>
              </a:rPr>
              <a:t>Reducer</a:t>
            </a:r>
            <a:r>
              <a:rPr lang="en-US" dirty="0"/>
              <a:t> </a:t>
            </a:r>
            <a:r>
              <a:rPr lang="en-US" i="1" dirty="0"/>
              <a:t>interfaces </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org.apache.hadoop.mapred.Mapper</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andorg.apache.hadoop.mapred.Reducer</a:t>
            </a:r>
            <a:r>
              <a:rPr lang="en-US" sz="2000" dirty="0" smtClean="0">
                <a:latin typeface="Courier New" pitchFamily="49" charset="0"/>
                <a:cs typeface="Courier New" pitchFamily="49" charset="0"/>
              </a:rPr>
              <a:t>) </a:t>
            </a:r>
            <a:r>
              <a:rPr lang="en-US" dirty="0"/>
              <a:t>in the original </a:t>
            </a:r>
            <a:r>
              <a:rPr lang="en-US" dirty="0" smtClean="0"/>
              <a:t>API.</a:t>
            </a:r>
          </a:p>
          <a:p>
            <a:r>
              <a:rPr lang="en-US" dirty="0" smtClean="0"/>
              <a:t>The </a:t>
            </a:r>
            <a:r>
              <a:rPr lang="en-US" dirty="0"/>
              <a:t>new abstract classes also replace the </a:t>
            </a:r>
            <a:r>
              <a:rPr lang="en-US" sz="2000" dirty="0" err="1">
                <a:latin typeface="Courier New" pitchFamily="49" charset="0"/>
                <a:cs typeface="Courier New" pitchFamily="49" charset="0"/>
              </a:rPr>
              <a:t>MapReduceBase</a:t>
            </a:r>
            <a:r>
              <a:rPr lang="en-US" dirty="0"/>
              <a:t> class, which has been deprecated. </a:t>
            </a:r>
          </a:p>
          <a:p>
            <a:r>
              <a:rPr lang="en-US" dirty="0"/>
              <a:t>The new </a:t>
            </a:r>
            <a:r>
              <a:rPr lang="en-US" sz="2000" dirty="0">
                <a:latin typeface="Courier New" pitchFamily="49" charset="0"/>
                <a:cs typeface="Courier New" pitchFamily="49" charset="0"/>
              </a:rPr>
              <a:t>map() </a:t>
            </a:r>
            <a:r>
              <a:rPr lang="en-US" dirty="0"/>
              <a:t>and </a:t>
            </a:r>
            <a:r>
              <a:rPr lang="en-US" sz="2000" dirty="0">
                <a:latin typeface="Courier New" pitchFamily="49" charset="0"/>
                <a:cs typeface="Courier New" pitchFamily="49" charset="0"/>
              </a:rPr>
              <a:t>reduce() </a:t>
            </a:r>
            <a:r>
              <a:rPr lang="en-US" dirty="0"/>
              <a:t>methods have a couple more </a:t>
            </a:r>
            <a:r>
              <a:rPr lang="en-US" dirty="0" smtClean="0"/>
              <a:t>changes</a:t>
            </a:r>
            <a:r>
              <a:rPr lang="en-US" dirty="0"/>
              <a:t>. </a:t>
            </a:r>
            <a:endParaRPr lang="en-US" dirty="0" smtClean="0"/>
          </a:p>
          <a:p>
            <a:pPr lvl="1"/>
            <a:r>
              <a:rPr lang="en-US" dirty="0" smtClean="0"/>
              <a:t>They </a:t>
            </a:r>
            <a:r>
              <a:rPr lang="en-US" dirty="0"/>
              <a:t>can throw </a:t>
            </a:r>
            <a:r>
              <a:rPr lang="en-US" sz="1800" dirty="0" err="1">
                <a:latin typeface="Courier New" pitchFamily="49" charset="0"/>
                <a:cs typeface="Courier New" pitchFamily="49" charset="0"/>
              </a:rPr>
              <a:t>InterruptedException</a:t>
            </a:r>
            <a:r>
              <a:rPr lang="en-US" dirty="0"/>
              <a:t> instead of only </a:t>
            </a:r>
            <a:r>
              <a:rPr lang="en-US" sz="1800" dirty="0" err="1">
                <a:latin typeface="Courier New" pitchFamily="49" charset="0"/>
                <a:cs typeface="Courier New" pitchFamily="49" charset="0"/>
              </a:rPr>
              <a:t>IOException</a:t>
            </a:r>
            <a:r>
              <a:rPr lang="en-US" dirty="0"/>
              <a:t>. </a:t>
            </a:r>
            <a:endParaRPr lang="en-US" dirty="0" smtClean="0"/>
          </a:p>
          <a:p>
            <a:pPr lvl="1"/>
            <a:r>
              <a:rPr lang="en-US" dirty="0" smtClean="0"/>
              <a:t>In </a:t>
            </a:r>
            <a:r>
              <a:rPr lang="en-US" dirty="0"/>
              <a:t>addition, the </a:t>
            </a:r>
            <a:r>
              <a:rPr lang="en-US" sz="1800" dirty="0">
                <a:latin typeface="Courier New" pitchFamily="49" charset="0"/>
                <a:cs typeface="Courier New" pitchFamily="49" charset="0"/>
              </a:rPr>
              <a:t>reduce() </a:t>
            </a:r>
            <a:r>
              <a:rPr lang="en-US" dirty="0"/>
              <a:t>method no longer accepts the list of values as an</a:t>
            </a:r>
            <a:r>
              <a:rPr lang="en-US" sz="1800" dirty="0">
                <a:latin typeface="Courier New" pitchFamily="49" charset="0"/>
                <a:cs typeface="Courier New" pitchFamily="49" charset="0"/>
              </a:rPr>
              <a:t> Iterator </a:t>
            </a:r>
            <a:r>
              <a:rPr lang="en-US" dirty="0"/>
              <a:t>but as an</a:t>
            </a: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Iterable</a:t>
            </a:r>
            <a:r>
              <a:rPr lang="en-US" dirty="0"/>
              <a:t>, which is easier to iterate through using Java’s </a:t>
            </a:r>
            <a:r>
              <a:rPr lang="en-US" sz="1800" dirty="0" err="1">
                <a:latin typeface="Courier New" panose="02070309020205020404" pitchFamily="49" charset="0"/>
                <a:cs typeface="Courier New" panose="02070309020205020404" pitchFamily="49" charset="0"/>
              </a:rPr>
              <a:t>foreach</a:t>
            </a:r>
            <a:r>
              <a:rPr lang="en-US" dirty="0"/>
              <a:t> syntax. </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58</a:t>
            </a:fld>
            <a:endParaRPr lang="en-US"/>
          </a:p>
        </p:txBody>
      </p:sp>
    </p:spTree>
    <p:extLst>
      <p:ext uri="{BB962C8B-B14F-4D97-AF65-F5344CB8AC3E}">
        <p14:creationId xmlns:p14="http://schemas.microsoft.com/office/powerpoint/2010/main" val="390165419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Signatures of old and new </a:t>
            </a:r>
            <a:r>
              <a:rPr lang="en-US" sz="2800" dirty="0" smtClean="0">
                <a:latin typeface="Courier New" pitchFamily="49" charset="0"/>
                <a:cs typeface="Courier New" pitchFamily="49" charset="0"/>
              </a:rPr>
              <a:t>map() </a:t>
            </a:r>
            <a:r>
              <a:rPr lang="en-US" dirty="0" smtClean="0"/>
              <a:t>and </a:t>
            </a:r>
            <a:r>
              <a:rPr lang="en-US" sz="2800" dirty="0" smtClean="0">
                <a:latin typeface="Courier New" pitchFamily="49" charset="0"/>
                <a:cs typeface="Courier New" pitchFamily="49" charset="0"/>
              </a:rPr>
              <a:t>reduce()</a:t>
            </a:r>
            <a:endParaRPr lang="en-US" sz="2800" dirty="0">
              <a:latin typeface="Courier New" pitchFamily="49" charset="0"/>
              <a:cs typeface="Courier New" pitchFamily="49" charset="0"/>
            </a:endParaRPr>
          </a:p>
        </p:txBody>
      </p:sp>
      <p:sp>
        <p:nvSpPr>
          <p:cNvPr id="3" name="Content Placeholder 2"/>
          <p:cNvSpPr>
            <a:spLocks noGrp="1"/>
          </p:cNvSpPr>
          <p:nvPr>
            <p:ph idx="1"/>
          </p:nvPr>
        </p:nvSpPr>
        <p:spPr>
          <a:xfrm>
            <a:off x="533400" y="914400"/>
            <a:ext cx="8382000" cy="5638800"/>
          </a:xfrm>
        </p:spPr>
        <p:txBody>
          <a:bodyPr>
            <a:normAutofit/>
          </a:bodyPr>
          <a:lstStyle/>
          <a:p>
            <a:pPr marL="0" indent="0">
              <a:buNone/>
            </a:pPr>
            <a:r>
              <a:rPr lang="en-US" sz="1600" dirty="0" smtClean="0">
                <a:latin typeface="Courier New" pitchFamily="49" charset="0"/>
                <a:cs typeface="Courier New" pitchFamily="49" charset="0"/>
              </a:rPr>
              <a:t>public </a:t>
            </a:r>
            <a:r>
              <a:rPr lang="en-US" sz="1600" dirty="0">
                <a:latin typeface="Courier New" pitchFamily="49" charset="0"/>
                <a:cs typeface="Courier New" pitchFamily="49" charset="0"/>
              </a:rPr>
              <a:t>static class </a:t>
            </a:r>
            <a:r>
              <a:rPr lang="en-US" sz="1600" dirty="0" err="1">
                <a:latin typeface="Courier New" pitchFamily="49" charset="0"/>
                <a:cs typeface="Courier New" pitchFamily="49" charset="0"/>
              </a:rPr>
              <a:t>MapClass</a:t>
            </a: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a:t>
            </a:r>
            <a:r>
              <a:rPr lang="en-US" sz="1600" b="1" dirty="0" smtClean="0">
                <a:cs typeface="Courier New" pitchFamily="49" charset="0"/>
              </a:rPr>
              <a:t>//OLD</a:t>
            </a:r>
          </a:p>
          <a:p>
            <a:pPr marL="0" indent="0">
              <a:buNone/>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extends </a:t>
            </a:r>
            <a:r>
              <a:rPr lang="en-US" sz="1600" dirty="0" err="1">
                <a:latin typeface="Courier New" pitchFamily="49" charset="0"/>
                <a:cs typeface="Courier New" pitchFamily="49" charset="0"/>
              </a:rPr>
              <a:t>MapReduceBase</a:t>
            </a:r>
            <a:r>
              <a:rPr lang="en-US" sz="1600" dirty="0">
                <a:latin typeface="Courier New" pitchFamily="49" charset="0"/>
                <a:cs typeface="Courier New" pitchFamily="49" charset="0"/>
              </a:rPr>
              <a:t> implements </a:t>
            </a:r>
            <a:r>
              <a:rPr lang="en-US" sz="1600" dirty="0" smtClean="0">
                <a:latin typeface="Courier New" pitchFamily="49" charset="0"/>
                <a:cs typeface="Courier New" pitchFamily="49" charset="0"/>
              </a:rPr>
              <a:t>Mapper&lt;K1</a:t>
            </a:r>
            <a:r>
              <a:rPr lang="en-US" sz="1600" dirty="0">
                <a:latin typeface="Courier New" pitchFamily="49" charset="0"/>
                <a:cs typeface="Courier New" pitchFamily="49" charset="0"/>
              </a:rPr>
              <a:t>, V1, K2, V2&gt; { </a:t>
            </a:r>
          </a:p>
          <a:p>
            <a:pPr marL="0" indent="0">
              <a:buNone/>
            </a:pPr>
            <a:r>
              <a:rPr lang="en-US" sz="1600" dirty="0" smtClean="0">
                <a:latin typeface="Courier New" pitchFamily="49" charset="0"/>
                <a:cs typeface="Courier New" pitchFamily="49" charset="0"/>
              </a:rPr>
              <a:t>    public </a:t>
            </a:r>
            <a:r>
              <a:rPr lang="en-US" sz="1600" dirty="0">
                <a:latin typeface="Courier New" pitchFamily="49" charset="0"/>
                <a:cs typeface="Courier New" pitchFamily="49" charset="0"/>
              </a:rPr>
              <a:t>void map(K1 key, V1 value, </a:t>
            </a:r>
          </a:p>
          <a:p>
            <a:pPr marL="457200" lvl="1" indent="0">
              <a:buNone/>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OutputCollector</a:t>
            </a:r>
            <a:r>
              <a:rPr lang="en-US" sz="1600" dirty="0" smtClean="0">
                <a:latin typeface="Courier New" pitchFamily="49" charset="0"/>
                <a:cs typeface="Courier New" pitchFamily="49" charset="0"/>
              </a:rPr>
              <a:t>&lt;K2</a:t>
            </a:r>
            <a:r>
              <a:rPr lang="en-US" sz="1600" dirty="0">
                <a:latin typeface="Courier New" pitchFamily="49" charset="0"/>
                <a:cs typeface="Courier New" pitchFamily="49" charset="0"/>
              </a:rPr>
              <a:t>, V2&gt; output, </a:t>
            </a:r>
            <a:r>
              <a:rPr lang="en-US" sz="1600" dirty="0" smtClean="0">
                <a:latin typeface="Courier New" pitchFamily="49" charset="0"/>
                <a:cs typeface="Courier New" pitchFamily="49" charset="0"/>
              </a:rPr>
              <a:t>Reporter </a:t>
            </a:r>
            <a:r>
              <a:rPr lang="en-US" sz="1600" dirty="0">
                <a:latin typeface="Courier New" pitchFamily="49" charset="0"/>
                <a:cs typeface="Courier New" pitchFamily="49" charset="0"/>
              </a:rPr>
              <a:t>reporter) throws </a:t>
            </a:r>
            <a:r>
              <a:rPr lang="en-US" sz="1600" dirty="0" err="1">
                <a:latin typeface="Courier New" pitchFamily="49" charset="0"/>
                <a:cs typeface="Courier New" pitchFamily="49" charset="0"/>
              </a:rPr>
              <a:t>IOException</a:t>
            </a:r>
            <a:r>
              <a:rPr lang="en-US" sz="1600" dirty="0">
                <a:latin typeface="Courier New" pitchFamily="49" charset="0"/>
                <a:cs typeface="Courier New" pitchFamily="49" charset="0"/>
              </a:rPr>
              <a:t> { } } </a:t>
            </a:r>
            <a:r>
              <a:rPr lang="en-US" sz="1600" dirty="0" smtClean="0">
                <a:latin typeface="Courier New" pitchFamily="49" charset="0"/>
                <a:cs typeface="Courier New" pitchFamily="49" charset="0"/>
              </a:rPr>
              <a:t> </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public static class Reduce </a:t>
            </a:r>
            <a:r>
              <a:rPr lang="en-US" sz="1600" dirty="0" smtClean="0">
                <a:latin typeface="Courier New" pitchFamily="49" charset="0"/>
                <a:cs typeface="Courier New" pitchFamily="49" charset="0"/>
              </a:rPr>
              <a:t>          </a:t>
            </a:r>
            <a:r>
              <a:rPr lang="en-US" sz="1600" b="1" dirty="0" smtClean="0">
                <a:cs typeface="Courier New" pitchFamily="49" charset="0"/>
              </a:rPr>
              <a:t>// OLD </a:t>
            </a:r>
          </a:p>
          <a:p>
            <a:pPr marL="0" indent="0">
              <a:buNone/>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extends </a:t>
            </a:r>
            <a:r>
              <a:rPr lang="en-US" sz="1600" dirty="0" err="1">
                <a:latin typeface="Courier New" pitchFamily="49" charset="0"/>
                <a:cs typeface="Courier New" pitchFamily="49" charset="0"/>
              </a:rPr>
              <a:t>MapReduceBase</a:t>
            </a:r>
            <a:r>
              <a:rPr lang="en-US" sz="1600" dirty="0">
                <a:latin typeface="Courier New" pitchFamily="49" charset="0"/>
                <a:cs typeface="Courier New" pitchFamily="49" charset="0"/>
              </a:rPr>
              <a:t> implements Reducer&lt;K2, V2, K3, V3&gt; { </a:t>
            </a:r>
          </a:p>
          <a:p>
            <a:pPr marL="0" indent="0">
              <a:buNone/>
            </a:pPr>
            <a:r>
              <a:rPr lang="en-US" sz="1600" dirty="0" smtClean="0">
                <a:latin typeface="Courier New" pitchFamily="49" charset="0"/>
                <a:cs typeface="Courier New" pitchFamily="49" charset="0"/>
              </a:rPr>
              <a:t>    public </a:t>
            </a:r>
            <a:r>
              <a:rPr lang="en-US" sz="1600" dirty="0">
                <a:latin typeface="Courier New" pitchFamily="49" charset="0"/>
                <a:cs typeface="Courier New" pitchFamily="49" charset="0"/>
              </a:rPr>
              <a:t>void reduce(K2 key, Iterator&lt;V2&gt; values, </a:t>
            </a:r>
          </a:p>
          <a:p>
            <a:pPr marL="914400" lvl="2" indent="0">
              <a:buNone/>
            </a:pPr>
            <a:r>
              <a:rPr lang="en-US" sz="1600" dirty="0" err="1">
                <a:latin typeface="Courier New" pitchFamily="49" charset="0"/>
                <a:cs typeface="Courier New" pitchFamily="49" charset="0"/>
              </a:rPr>
              <a:t>OutputCollector</a:t>
            </a:r>
            <a:r>
              <a:rPr lang="en-US" sz="1600" dirty="0">
                <a:latin typeface="Courier New" pitchFamily="49" charset="0"/>
                <a:cs typeface="Courier New" pitchFamily="49" charset="0"/>
              </a:rPr>
              <a:t>&lt;K3, V3&gt; output, </a:t>
            </a:r>
            <a:r>
              <a:rPr lang="en-US" sz="1600" dirty="0" smtClean="0">
                <a:latin typeface="Courier New" pitchFamily="49" charset="0"/>
                <a:cs typeface="Courier New" pitchFamily="49" charset="0"/>
              </a:rPr>
              <a:t>Reporter </a:t>
            </a:r>
            <a:r>
              <a:rPr lang="en-US" sz="1600" dirty="0">
                <a:latin typeface="Courier New" pitchFamily="49" charset="0"/>
                <a:cs typeface="Courier New" pitchFamily="49" charset="0"/>
              </a:rPr>
              <a:t>reporter) </a:t>
            </a:r>
            <a:endParaRPr lang="en-US" sz="1600" dirty="0" smtClean="0">
              <a:latin typeface="Courier New" pitchFamily="49" charset="0"/>
              <a:cs typeface="Courier New" pitchFamily="49" charset="0"/>
            </a:endParaRPr>
          </a:p>
          <a:p>
            <a:pPr marL="914400" lvl="2" indent="0">
              <a:buNone/>
            </a:pPr>
            <a:r>
              <a:rPr lang="en-US" sz="1600" dirty="0" smtClean="0">
                <a:latin typeface="Courier New" pitchFamily="49" charset="0"/>
                <a:cs typeface="Courier New" pitchFamily="49" charset="0"/>
              </a:rPr>
              <a:t>throws </a:t>
            </a:r>
            <a:r>
              <a:rPr lang="en-US" sz="1600" dirty="0" err="1">
                <a:latin typeface="Courier New" pitchFamily="49" charset="0"/>
                <a:cs typeface="Courier New" pitchFamily="49" charset="0"/>
              </a:rPr>
              <a:t>IOException</a:t>
            </a:r>
            <a:r>
              <a:rPr lang="en-US" sz="1600" dirty="0">
                <a:latin typeface="Courier New" pitchFamily="49" charset="0"/>
                <a:cs typeface="Courier New" pitchFamily="49" charset="0"/>
              </a:rPr>
              <a:t> { } </a:t>
            </a:r>
            <a:r>
              <a:rPr lang="en-US" sz="1600" dirty="0" smtClean="0">
                <a:latin typeface="Courier New" pitchFamily="49" charset="0"/>
                <a:cs typeface="Courier New" pitchFamily="49" charset="0"/>
              </a:rPr>
              <a:t>}</a:t>
            </a:r>
            <a:endParaRPr lang="en-US" sz="1800" dirty="0"/>
          </a:p>
          <a:p>
            <a:r>
              <a:rPr lang="en-US" sz="2000" dirty="0"/>
              <a:t>The new API </a:t>
            </a:r>
            <a:r>
              <a:rPr lang="en-US" sz="2000" dirty="0" smtClean="0"/>
              <a:t>simplifies  </a:t>
            </a:r>
            <a:r>
              <a:rPr lang="en-US" sz="1800" dirty="0">
                <a:latin typeface="Courier New" pitchFamily="49" charset="0"/>
                <a:cs typeface="Courier New" pitchFamily="49" charset="0"/>
              </a:rPr>
              <a:t>map() </a:t>
            </a:r>
            <a:r>
              <a:rPr lang="en-US" sz="2000" dirty="0"/>
              <a:t>and</a:t>
            </a:r>
            <a:r>
              <a:rPr lang="en-US" sz="1800" dirty="0"/>
              <a:t> </a:t>
            </a:r>
            <a:r>
              <a:rPr lang="en-US" sz="1800" dirty="0">
                <a:latin typeface="Courier New" pitchFamily="49" charset="0"/>
                <a:cs typeface="Courier New" pitchFamily="49" charset="0"/>
              </a:rPr>
              <a:t>reduce()</a:t>
            </a:r>
            <a:r>
              <a:rPr lang="en-US" sz="1800" dirty="0" smtClean="0"/>
              <a:t> </a:t>
            </a:r>
            <a:r>
              <a:rPr lang="en-US" sz="2000" dirty="0"/>
              <a:t>somewhat: </a:t>
            </a:r>
          </a:p>
          <a:p>
            <a:pPr marL="0" indent="0">
              <a:buNone/>
            </a:pPr>
            <a:r>
              <a:rPr lang="en-US" sz="1600" dirty="0">
                <a:latin typeface="Courier New" pitchFamily="49" charset="0"/>
                <a:cs typeface="Courier New" pitchFamily="49" charset="0"/>
              </a:rPr>
              <a:t>public static class </a:t>
            </a:r>
            <a:r>
              <a:rPr lang="en-US" sz="1600" dirty="0" err="1">
                <a:latin typeface="Courier New" pitchFamily="49" charset="0"/>
                <a:cs typeface="Courier New" pitchFamily="49" charset="0"/>
              </a:rPr>
              <a:t>MapClass</a:t>
            </a:r>
            <a:r>
              <a:rPr lang="en-US" sz="1600" dirty="0">
                <a:latin typeface="Courier New" pitchFamily="49" charset="0"/>
                <a:cs typeface="Courier New" pitchFamily="49" charset="0"/>
              </a:rPr>
              <a:t> extends Mapper&lt;K1, V1, K2, V2&gt; { </a:t>
            </a:r>
          </a:p>
          <a:p>
            <a:pPr marL="0" indent="0">
              <a:buNone/>
            </a:pPr>
            <a:r>
              <a:rPr lang="en-US" sz="1600" dirty="0" smtClean="0">
                <a:latin typeface="Courier New" pitchFamily="49" charset="0"/>
                <a:cs typeface="Courier New" pitchFamily="49" charset="0"/>
              </a:rPr>
              <a:t>     public </a:t>
            </a:r>
            <a:r>
              <a:rPr lang="en-US" sz="1600" dirty="0">
                <a:latin typeface="Courier New" pitchFamily="49" charset="0"/>
                <a:cs typeface="Courier New" pitchFamily="49" charset="0"/>
              </a:rPr>
              <a:t>void map(K1 key, V1 value, Context context) </a:t>
            </a:r>
            <a:endParaRPr lang="en-US" sz="1600" dirty="0" smtClean="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throws </a:t>
            </a:r>
            <a:r>
              <a:rPr lang="en-US" sz="1600" dirty="0" err="1">
                <a:latin typeface="Courier New" pitchFamily="49" charset="0"/>
                <a:cs typeface="Courier New" pitchFamily="49" charset="0"/>
              </a:rPr>
              <a:t>IOException</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InterruptedException</a:t>
            </a:r>
            <a:r>
              <a:rPr lang="en-US" sz="1600" dirty="0">
                <a:latin typeface="Courier New" pitchFamily="49" charset="0"/>
                <a:cs typeface="Courier New" pitchFamily="49" charset="0"/>
              </a:rPr>
              <a:t> { </a:t>
            </a:r>
            <a:r>
              <a:rPr lang="en-US" sz="1600" dirty="0" smtClean="0">
                <a:latin typeface="Courier New" pitchFamily="49" charset="0"/>
                <a:cs typeface="Courier New" pitchFamily="49" charset="0"/>
              </a:rPr>
              <a:t>}</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a:t>
            </a:r>
          </a:p>
          <a:p>
            <a:pPr marL="0" indent="0">
              <a:buNone/>
            </a:pPr>
            <a:r>
              <a:rPr lang="en-US" sz="1600" dirty="0">
                <a:latin typeface="Courier New" pitchFamily="49" charset="0"/>
                <a:cs typeface="Courier New" pitchFamily="49" charset="0"/>
              </a:rPr>
              <a:t>public static class Reduce extends Reducer&lt;K2, V2, K3, V3&gt; { </a:t>
            </a:r>
          </a:p>
          <a:p>
            <a:pPr marL="0" indent="0">
              <a:buNone/>
            </a:pPr>
            <a:r>
              <a:rPr lang="en-US" sz="1600" dirty="0" smtClean="0">
                <a:latin typeface="Courier New" pitchFamily="49" charset="0"/>
                <a:cs typeface="Courier New" pitchFamily="49" charset="0"/>
              </a:rPr>
              <a:t>  public </a:t>
            </a:r>
            <a:r>
              <a:rPr lang="en-US" sz="1600" dirty="0">
                <a:latin typeface="Courier New" pitchFamily="49" charset="0"/>
                <a:cs typeface="Courier New" pitchFamily="49" charset="0"/>
              </a:rPr>
              <a:t>void reduce(K2 key, </a:t>
            </a:r>
            <a:r>
              <a:rPr lang="en-US" sz="1600" dirty="0" err="1">
                <a:latin typeface="Courier New" pitchFamily="49" charset="0"/>
                <a:cs typeface="Courier New" pitchFamily="49" charset="0"/>
              </a:rPr>
              <a:t>Iterable</a:t>
            </a:r>
            <a:r>
              <a:rPr lang="en-US" sz="1600" dirty="0">
                <a:latin typeface="Courier New" pitchFamily="49" charset="0"/>
                <a:cs typeface="Courier New" pitchFamily="49" charset="0"/>
              </a:rPr>
              <a:t>&lt;V2&gt; values, Context context) </a:t>
            </a:r>
            <a:r>
              <a:rPr lang="en-US" sz="1600" dirty="0" smtClean="0">
                <a:latin typeface="Courier New" pitchFamily="49" charset="0"/>
                <a:cs typeface="Courier New" pitchFamily="49" charset="0"/>
              </a:rPr>
              <a:t>   	throws </a:t>
            </a:r>
            <a:r>
              <a:rPr lang="en-US" sz="1600" dirty="0" err="1">
                <a:latin typeface="Courier New" pitchFamily="49" charset="0"/>
                <a:cs typeface="Courier New" pitchFamily="49" charset="0"/>
              </a:rPr>
              <a:t>IOException</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InterruptedException</a:t>
            </a:r>
            <a:r>
              <a:rPr lang="en-US" sz="1600" dirty="0">
                <a:latin typeface="Courier New" pitchFamily="49" charset="0"/>
                <a:cs typeface="Courier New" pitchFamily="49" charset="0"/>
              </a:rPr>
              <a:t> { } </a:t>
            </a:r>
            <a:endParaRPr lang="en-US" sz="1600" dirty="0" smtClean="0">
              <a:latin typeface="Courier New" pitchFamily="49" charset="0"/>
              <a:cs typeface="Courier New" pitchFamily="49" charset="0"/>
            </a:endParaRPr>
          </a:p>
          <a:p>
            <a:pPr marL="0" indent="0">
              <a:buNone/>
            </a:pPr>
            <a:r>
              <a:rPr lang="en-US" sz="1600" dirty="0" smtClean="0">
                <a:latin typeface="Courier New" pitchFamily="49" charset="0"/>
                <a:cs typeface="Courier New" pitchFamily="49" charset="0"/>
              </a:rPr>
              <a:t>} </a:t>
            </a:r>
            <a:endParaRPr lang="en-US" sz="1600" dirty="0">
              <a:latin typeface="Courier New" pitchFamily="49" charset="0"/>
              <a:cs typeface="Courier New" pitchFamily="49" charset="0"/>
            </a:endParaRPr>
          </a:p>
          <a:p>
            <a:pPr marL="914400" lvl="2" indent="0">
              <a:buNone/>
            </a:pPr>
            <a:endParaRPr lang="en-US" sz="1600" dirty="0" smtClean="0">
              <a:latin typeface="Courier New" pitchFamily="49" charset="0"/>
              <a:cs typeface="Courier New" pitchFamily="49" charset="0"/>
            </a:endParaRPr>
          </a:p>
          <a:p>
            <a:pPr marL="914400" lvl="2" indent="0">
              <a:buNone/>
            </a:pPr>
            <a:endParaRPr lang="en-US" sz="1600" dirty="0">
              <a:latin typeface="Courier New" pitchFamily="49" charset="0"/>
              <a:cs typeface="Courier New" pitchFamily="49" charset="0"/>
            </a:endParaRPr>
          </a:p>
          <a:p>
            <a:pPr marL="914400" lvl="2" indent="0">
              <a:buNone/>
            </a:pPr>
            <a:endParaRPr lang="en-US" sz="16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59</a:t>
            </a:fld>
            <a:endParaRPr lang="en-US"/>
          </a:p>
        </p:txBody>
      </p:sp>
    </p:spTree>
    <p:extLst>
      <p:ext uri="{BB962C8B-B14F-4D97-AF65-F5344CB8AC3E}">
        <p14:creationId xmlns:p14="http://schemas.microsoft.com/office/powerpoint/2010/main" val="19398198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Patent Citation Data</a:t>
            </a:r>
            <a:endParaRPr lang="en-US" dirty="0"/>
          </a:p>
        </p:txBody>
      </p:sp>
      <p:sp>
        <p:nvSpPr>
          <p:cNvPr id="3" name="Content Placeholder 2"/>
          <p:cNvSpPr>
            <a:spLocks noGrp="1"/>
          </p:cNvSpPr>
          <p:nvPr>
            <p:ph idx="1"/>
          </p:nvPr>
        </p:nvSpPr>
        <p:spPr>
          <a:xfrm>
            <a:off x="457200" y="914400"/>
            <a:ext cx="4114800" cy="5562600"/>
          </a:xfrm>
        </p:spPr>
        <p:txBody>
          <a:bodyPr>
            <a:normAutofit/>
          </a:bodyPr>
          <a:lstStyle/>
          <a:p>
            <a:r>
              <a:rPr lang="en-US" sz="2000" dirty="0" smtClean="0"/>
              <a:t>If </a:t>
            </a:r>
            <a:r>
              <a:rPr lang="en-US" sz="2000" dirty="0"/>
              <a:t>you’re only reading the data file, the citation data appears to be a bunch of numbers. </a:t>
            </a:r>
            <a:endParaRPr lang="en-US" sz="2000" dirty="0" smtClean="0"/>
          </a:p>
          <a:p>
            <a:r>
              <a:rPr lang="en-US" sz="2000" dirty="0" smtClean="0"/>
              <a:t>One </a:t>
            </a:r>
            <a:r>
              <a:rPr lang="en-US" sz="2000" dirty="0"/>
              <a:t>way is to visualize it as a graph. </a:t>
            </a:r>
            <a:r>
              <a:rPr lang="en-US" sz="2000" dirty="0" smtClean="0"/>
              <a:t>Bellow we show </a:t>
            </a:r>
            <a:r>
              <a:rPr lang="en-US" sz="2000" dirty="0"/>
              <a:t>a portion of this citation graph . </a:t>
            </a:r>
            <a:endParaRPr lang="en-US" sz="2000" dirty="0" smtClean="0"/>
          </a:p>
          <a:p>
            <a:r>
              <a:rPr lang="en-US" sz="2000" dirty="0"/>
              <a:t>S</a:t>
            </a:r>
            <a:r>
              <a:rPr lang="en-US" sz="2000" dirty="0" smtClean="0"/>
              <a:t>ome </a:t>
            </a:r>
            <a:r>
              <a:rPr lang="en-US" sz="2000" dirty="0"/>
              <a:t>patents are cited often whereas others aren’t cited at all. </a:t>
            </a:r>
            <a:r>
              <a:rPr lang="en-US" sz="2000" baseline="30000" dirty="0" smtClean="0"/>
              <a:t> </a:t>
            </a:r>
            <a:r>
              <a:rPr lang="en-US" sz="2000" dirty="0"/>
              <a:t>Patents like 5936972 and 6009552 cite a similar set of patents (4354269, 4486882, 5598422) </a:t>
            </a:r>
            <a:r>
              <a:rPr lang="en-US" sz="2000" dirty="0" smtClean="0"/>
              <a:t>, though </a:t>
            </a:r>
            <a:r>
              <a:rPr lang="en-US" sz="2000" dirty="0"/>
              <a:t>they don’t cite each other. </a:t>
            </a:r>
            <a:endParaRPr lang="en-US" sz="2000" dirty="0" smtClean="0"/>
          </a:p>
          <a:p>
            <a:r>
              <a:rPr lang="en-US" sz="2000" dirty="0" smtClean="0"/>
              <a:t>We could use </a:t>
            </a:r>
            <a:r>
              <a:rPr lang="en-US" sz="2000" dirty="0"/>
              <a:t>Hadoop to derive descriptive statistics about this patent data, </a:t>
            </a:r>
            <a:r>
              <a:rPr lang="en-US" sz="2000" dirty="0" smtClean="0"/>
              <a:t>and look </a:t>
            </a:r>
            <a:r>
              <a:rPr lang="en-US" sz="2000" dirty="0"/>
              <a:t>for </a:t>
            </a:r>
            <a:r>
              <a:rPr lang="en-US" sz="2000" dirty="0" smtClean="0"/>
              <a:t>interesting, non-obvious, patterns.</a:t>
            </a:r>
            <a:endParaRPr lang="en-US" sz="2000"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43425" y="1270184"/>
            <a:ext cx="4600575" cy="3984927"/>
          </a:xfrm>
          <a:prstGeom prst="rect">
            <a:avLst/>
          </a:prstGeom>
        </p:spPr>
      </p:pic>
    </p:spTree>
    <p:extLst>
      <p:ext uri="{BB962C8B-B14F-4D97-AF65-F5344CB8AC3E}">
        <p14:creationId xmlns:p14="http://schemas.microsoft.com/office/powerpoint/2010/main" val="180394856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Driver Changes</a:t>
            </a:r>
            <a:endParaRPr lang="en-US" dirty="0"/>
          </a:p>
        </p:txBody>
      </p:sp>
      <p:sp>
        <p:nvSpPr>
          <p:cNvPr id="3" name="Content Placeholder 2"/>
          <p:cNvSpPr>
            <a:spLocks noGrp="1"/>
          </p:cNvSpPr>
          <p:nvPr>
            <p:ph idx="1"/>
          </p:nvPr>
        </p:nvSpPr>
        <p:spPr>
          <a:xfrm>
            <a:off x="457200" y="914400"/>
            <a:ext cx="8686800" cy="5440363"/>
          </a:xfrm>
        </p:spPr>
        <p:txBody>
          <a:bodyPr>
            <a:normAutofit fontScale="92500" lnSpcReduction="10000"/>
          </a:bodyPr>
          <a:lstStyle/>
          <a:p>
            <a:r>
              <a:rPr lang="en-US" dirty="0" smtClean="0"/>
              <a:t>We </a:t>
            </a:r>
            <a:r>
              <a:rPr lang="en-US" dirty="0"/>
              <a:t>also need to change </a:t>
            </a:r>
            <a:r>
              <a:rPr lang="en-US" dirty="0" smtClean="0"/>
              <a:t>the driver </a:t>
            </a:r>
            <a:r>
              <a:rPr lang="en-US" dirty="0"/>
              <a:t>to support the new API</a:t>
            </a:r>
            <a:r>
              <a:rPr lang="en-US" dirty="0" smtClean="0"/>
              <a:t>.</a:t>
            </a:r>
          </a:p>
          <a:p>
            <a:r>
              <a:rPr lang="en-US" sz="1900" dirty="0" err="1" smtClean="0">
                <a:latin typeface="Courier New" pitchFamily="49" charset="0"/>
                <a:cs typeface="Courier New" pitchFamily="49" charset="0"/>
              </a:rPr>
              <a:t>JobConf</a:t>
            </a:r>
            <a:r>
              <a:rPr lang="en-US" dirty="0" smtClean="0">
                <a:latin typeface="Courier New" pitchFamily="49" charset="0"/>
                <a:cs typeface="Courier New" pitchFamily="49" charset="0"/>
              </a:rPr>
              <a:t> </a:t>
            </a:r>
            <a:r>
              <a:rPr lang="en-US" dirty="0"/>
              <a:t>and </a:t>
            </a:r>
            <a:r>
              <a:rPr lang="en-US" sz="1900" dirty="0" err="1">
                <a:latin typeface="Courier New" pitchFamily="49" charset="0"/>
                <a:cs typeface="Courier New" pitchFamily="49" charset="0"/>
              </a:rPr>
              <a:t>JobClient</a:t>
            </a:r>
            <a:r>
              <a:rPr lang="en-US" dirty="0"/>
              <a:t> classes have been replaced. Their functionalities have been pushed to the</a:t>
            </a:r>
            <a:r>
              <a:rPr lang="en-US" dirty="0">
                <a:latin typeface="Courier New" pitchFamily="49" charset="0"/>
                <a:cs typeface="Courier New" pitchFamily="49" charset="0"/>
              </a:rPr>
              <a:t> </a:t>
            </a:r>
            <a:r>
              <a:rPr lang="en-US" sz="1900" dirty="0">
                <a:latin typeface="Courier New" pitchFamily="49" charset="0"/>
                <a:cs typeface="Courier New" pitchFamily="49" charset="0"/>
              </a:rPr>
              <a:t>Configuration</a:t>
            </a:r>
            <a:r>
              <a:rPr lang="en-US" dirty="0">
                <a:latin typeface="Courier New" pitchFamily="49" charset="0"/>
                <a:cs typeface="Courier New" pitchFamily="49" charset="0"/>
              </a:rPr>
              <a:t> </a:t>
            </a:r>
            <a:r>
              <a:rPr lang="en-US" dirty="0"/>
              <a:t>class (which was originally the parent class of</a:t>
            </a:r>
            <a:r>
              <a:rPr lang="en-US" dirty="0">
                <a:latin typeface="Courier New" pitchFamily="49" charset="0"/>
                <a:cs typeface="Courier New" pitchFamily="49" charset="0"/>
              </a:rPr>
              <a:t> </a:t>
            </a:r>
            <a:r>
              <a:rPr lang="en-US" sz="1900" dirty="0" err="1">
                <a:latin typeface="Courier New" pitchFamily="49" charset="0"/>
                <a:cs typeface="Courier New" pitchFamily="49" charset="0"/>
              </a:rPr>
              <a:t>JobConf</a:t>
            </a:r>
            <a:r>
              <a:rPr lang="en-US" dirty="0"/>
              <a:t>) and a new class </a:t>
            </a:r>
            <a:r>
              <a:rPr lang="en-US" sz="1900" dirty="0">
                <a:latin typeface="Courier New" pitchFamily="49" charset="0"/>
                <a:cs typeface="Courier New" pitchFamily="49" charset="0"/>
              </a:rPr>
              <a:t>Job</a:t>
            </a:r>
            <a:r>
              <a:rPr lang="en-US" dirty="0"/>
              <a:t>. </a:t>
            </a:r>
            <a:endParaRPr lang="en-US" dirty="0" smtClean="0"/>
          </a:p>
          <a:p>
            <a:r>
              <a:rPr lang="en-US" dirty="0" smtClean="0"/>
              <a:t>The</a:t>
            </a:r>
            <a:r>
              <a:rPr lang="en-US" sz="1900" dirty="0" smtClean="0">
                <a:latin typeface="Courier New" pitchFamily="49" charset="0"/>
                <a:cs typeface="Courier New" pitchFamily="49" charset="0"/>
              </a:rPr>
              <a:t> Configuration </a:t>
            </a:r>
            <a:r>
              <a:rPr lang="en-US" dirty="0" smtClean="0"/>
              <a:t>class </a:t>
            </a:r>
            <a:r>
              <a:rPr lang="en-US" dirty="0"/>
              <a:t>purely configures a job, whereas the </a:t>
            </a:r>
            <a:r>
              <a:rPr lang="en-US" sz="1900" dirty="0" smtClean="0">
                <a:latin typeface="Courier New" panose="02070309020205020404" pitchFamily="49" charset="0"/>
                <a:cs typeface="Courier New" panose="02070309020205020404" pitchFamily="49" charset="0"/>
              </a:rPr>
              <a:t>Job</a:t>
            </a:r>
            <a:r>
              <a:rPr lang="en-US" dirty="0" smtClean="0"/>
              <a:t> class </a:t>
            </a:r>
            <a:r>
              <a:rPr lang="en-US" dirty="0"/>
              <a:t>defines and controls the execution of a job</a:t>
            </a:r>
            <a:r>
              <a:rPr lang="en-US" dirty="0" smtClean="0"/>
              <a:t>.</a:t>
            </a:r>
          </a:p>
          <a:p>
            <a:r>
              <a:rPr lang="en-US" dirty="0" smtClean="0"/>
              <a:t>Methods </a:t>
            </a:r>
            <a:r>
              <a:rPr lang="en-US" dirty="0"/>
              <a:t>such </a:t>
            </a:r>
            <a:r>
              <a:rPr lang="en-US" dirty="0" smtClean="0"/>
              <a:t>as  </a:t>
            </a:r>
            <a:r>
              <a:rPr lang="en-US" sz="1900" dirty="0" err="1">
                <a:latin typeface="Courier New" pitchFamily="49" charset="0"/>
                <a:cs typeface="Courier New" pitchFamily="49" charset="0"/>
              </a:rPr>
              <a:t>setOutputKeyClass</a:t>
            </a:r>
            <a:r>
              <a:rPr lang="en-US" sz="1900" dirty="0" smtClean="0">
                <a:latin typeface="Courier New" pitchFamily="49" charset="0"/>
                <a:cs typeface="Courier New" pitchFamily="49" charset="0"/>
              </a:rPr>
              <a:t>()</a:t>
            </a:r>
            <a:r>
              <a:rPr lang="en-US" dirty="0" smtClean="0"/>
              <a:t>and </a:t>
            </a:r>
            <a:r>
              <a:rPr lang="en-US" sz="1900" dirty="0" err="1">
                <a:latin typeface="Courier New" pitchFamily="49" charset="0"/>
                <a:cs typeface="Courier New" pitchFamily="49" charset="0"/>
              </a:rPr>
              <a:t>setOutputValueClass</a:t>
            </a:r>
            <a:r>
              <a:rPr lang="en-US" sz="1900" dirty="0" smtClean="0">
                <a:latin typeface="Courier New" pitchFamily="49" charset="0"/>
                <a:cs typeface="Courier New" pitchFamily="49" charset="0"/>
              </a:rPr>
              <a:t>() </a:t>
            </a:r>
            <a:r>
              <a:rPr lang="en-US" dirty="0" smtClean="0"/>
              <a:t>have </a:t>
            </a:r>
            <a:r>
              <a:rPr lang="en-US" dirty="0"/>
              <a:t>moved from </a:t>
            </a:r>
            <a:r>
              <a:rPr lang="en-US" sz="1900" dirty="0" err="1" smtClean="0">
                <a:latin typeface="Courier New" pitchFamily="49" charset="0"/>
                <a:cs typeface="Courier New" pitchFamily="49" charset="0"/>
              </a:rPr>
              <a:t>JobConf</a:t>
            </a:r>
            <a:r>
              <a:rPr lang="en-US" dirty="0" smtClean="0"/>
              <a:t> to </a:t>
            </a:r>
            <a:r>
              <a:rPr lang="en-US" sz="1900" dirty="0">
                <a:latin typeface="Courier New" pitchFamily="49" charset="0"/>
                <a:cs typeface="Courier New" pitchFamily="49" charset="0"/>
              </a:rPr>
              <a:t>Job</a:t>
            </a:r>
            <a:r>
              <a:rPr lang="en-US" dirty="0"/>
              <a:t>. A job’s construction and submission for execution are now under </a:t>
            </a:r>
            <a:r>
              <a:rPr lang="en-US" sz="1900" dirty="0">
                <a:latin typeface="Courier New" pitchFamily="49" charset="0"/>
                <a:cs typeface="Courier New" pitchFamily="49" charset="0"/>
              </a:rPr>
              <a:t>Job</a:t>
            </a:r>
            <a:r>
              <a:rPr lang="en-US" dirty="0"/>
              <a:t>. </a:t>
            </a:r>
            <a:endParaRPr lang="en-US" dirty="0" smtClean="0"/>
          </a:p>
          <a:p>
            <a:r>
              <a:rPr lang="en-US" dirty="0" smtClean="0"/>
              <a:t>Originally </a:t>
            </a:r>
            <a:r>
              <a:rPr lang="en-US" dirty="0"/>
              <a:t>you would construct a job using </a:t>
            </a:r>
            <a:r>
              <a:rPr lang="en-US" sz="1900" dirty="0" err="1">
                <a:latin typeface="Courier New" pitchFamily="49" charset="0"/>
                <a:cs typeface="Courier New" pitchFamily="49" charset="0"/>
              </a:rPr>
              <a:t>JobConf</a:t>
            </a:r>
            <a:r>
              <a:rPr lang="en-US" dirty="0"/>
              <a:t>: </a:t>
            </a:r>
          </a:p>
          <a:p>
            <a:pPr marL="0" indent="0">
              <a:buNone/>
            </a:pPr>
            <a:r>
              <a:rPr lang="en-US" sz="1700" dirty="0" err="1">
                <a:latin typeface="Courier New" pitchFamily="49" charset="0"/>
                <a:cs typeface="Courier New" pitchFamily="49" charset="0"/>
              </a:rPr>
              <a:t>JobConf</a:t>
            </a:r>
            <a:r>
              <a:rPr lang="en-US" sz="1700" dirty="0">
                <a:latin typeface="Courier New" pitchFamily="49" charset="0"/>
                <a:cs typeface="Courier New" pitchFamily="49" charset="0"/>
              </a:rPr>
              <a:t> job = new </a:t>
            </a:r>
            <a:r>
              <a:rPr lang="en-US" sz="1700" dirty="0" err="1">
                <a:latin typeface="Courier New" pitchFamily="49" charset="0"/>
                <a:cs typeface="Courier New" pitchFamily="49" charset="0"/>
              </a:rPr>
              <a:t>JobConf</a:t>
            </a:r>
            <a:r>
              <a:rPr lang="en-US" sz="1700" dirty="0">
                <a:latin typeface="Courier New" pitchFamily="49" charset="0"/>
                <a:cs typeface="Courier New" pitchFamily="49" charset="0"/>
              </a:rPr>
              <a:t>(</a:t>
            </a:r>
            <a:r>
              <a:rPr lang="en-US" sz="1700" dirty="0" err="1">
                <a:latin typeface="Courier New" pitchFamily="49" charset="0"/>
                <a:cs typeface="Courier New" pitchFamily="49" charset="0"/>
              </a:rPr>
              <a:t>conf</a:t>
            </a:r>
            <a:r>
              <a:rPr lang="en-US" sz="1700" dirty="0">
                <a:latin typeface="Courier New" pitchFamily="49" charset="0"/>
                <a:cs typeface="Courier New" pitchFamily="49" charset="0"/>
              </a:rPr>
              <a:t>, </a:t>
            </a:r>
            <a:r>
              <a:rPr lang="en-US" sz="1700" dirty="0" err="1">
                <a:latin typeface="Courier New" pitchFamily="49" charset="0"/>
                <a:cs typeface="Courier New" pitchFamily="49" charset="0"/>
              </a:rPr>
              <a:t>MyJob.class</a:t>
            </a:r>
            <a:r>
              <a:rPr lang="en-US" sz="1700" dirty="0">
                <a:latin typeface="Courier New" pitchFamily="49" charset="0"/>
                <a:cs typeface="Courier New" pitchFamily="49" charset="0"/>
              </a:rPr>
              <a:t>); </a:t>
            </a:r>
            <a:r>
              <a:rPr lang="en-US" sz="1700" dirty="0" err="1">
                <a:latin typeface="Courier New" pitchFamily="49" charset="0"/>
                <a:cs typeface="Courier New" pitchFamily="49" charset="0"/>
              </a:rPr>
              <a:t>job.setJobName</a:t>
            </a:r>
            <a:r>
              <a:rPr lang="en-US" sz="1700" dirty="0">
                <a:latin typeface="Courier New" pitchFamily="49" charset="0"/>
                <a:cs typeface="Courier New" pitchFamily="49" charset="0"/>
              </a:rPr>
              <a:t>("</a:t>
            </a:r>
            <a:r>
              <a:rPr lang="en-US" sz="1500" dirty="0" err="1">
                <a:latin typeface="Courier New" pitchFamily="49" charset="0"/>
                <a:cs typeface="Courier New" pitchFamily="49" charset="0"/>
              </a:rPr>
              <a:t>MyJob</a:t>
            </a:r>
            <a:r>
              <a:rPr lang="en-US" sz="1700" dirty="0">
                <a:latin typeface="Courier New" pitchFamily="49" charset="0"/>
                <a:cs typeface="Courier New" pitchFamily="49" charset="0"/>
              </a:rPr>
              <a:t>"); </a:t>
            </a:r>
          </a:p>
          <a:p>
            <a:r>
              <a:rPr lang="en-US" smtClean="0"/>
              <a:t>In newer API </a:t>
            </a:r>
            <a:r>
              <a:rPr lang="en-US" dirty="0" smtClean="0"/>
              <a:t>we do it </a:t>
            </a:r>
            <a:r>
              <a:rPr lang="en-US" dirty="0"/>
              <a:t>through </a:t>
            </a:r>
            <a:r>
              <a:rPr lang="en-US" sz="1900" dirty="0" smtClean="0">
                <a:latin typeface="Courier New" pitchFamily="49" charset="0"/>
                <a:cs typeface="Courier New" pitchFamily="49" charset="0"/>
              </a:rPr>
              <a:t>Job</a:t>
            </a:r>
            <a:r>
              <a:rPr lang="en-US" dirty="0"/>
              <a:t> </a:t>
            </a:r>
            <a:r>
              <a:rPr lang="en-US" dirty="0" smtClean="0"/>
              <a:t>object: </a:t>
            </a:r>
            <a:endParaRPr lang="en-US" dirty="0"/>
          </a:p>
          <a:p>
            <a:pPr marL="0" indent="0">
              <a:buNone/>
            </a:pPr>
            <a:r>
              <a:rPr lang="en-US" sz="1700" dirty="0">
                <a:latin typeface="Courier New" pitchFamily="49" charset="0"/>
                <a:cs typeface="Courier New" pitchFamily="49" charset="0"/>
              </a:rPr>
              <a:t>Job </a:t>
            </a:r>
            <a:r>
              <a:rPr lang="en-US" sz="1700" dirty="0" err="1">
                <a:latin typeface="Courier New" pitchFamily="49" charset="0"/>
                <a:cs typeface="Courier New" pitchFamily="49" charset="0"/>
              </a:rPr>
              <a:t>job</a:t>
            </a:r>
            <a:r>
              <a:rPr lang="en-US" sz="1700" dirty="0">
                <a:latin typeface="Courier New" pitchFamily="49" charset="0"/>
                <a:cs typeface="Courier New" pitchFamily="49" charset="0"/>
              </a:rPr>
              <a:t> = new Job(</a:t>
            </a:r>
            <a:r>
              <a:rPr lang="en-US" sz="1700" dirty="0" err="1">
                <a:latin typeface="Courier New" pitchFamily="49" charset="0"/>
                <a:cs typeface="Courier New" pitchFamily="49" charset="0"/>
              </a:rPr>
              <a:t>conf</a:t>
            </a:r>
            <a:r>
              <a:rPr lang="en-US" sz="1700" dirty="0">
                <a:latin typeface="Courier New" pitchFamily="49" charset="0"/>
                <a:cs typeface="Courier New" pitchFamily="49" charset="0"/>
              </a:rPr>
              <a:t>, "</a:t>
            </a:r>
            <a:r>
              <a:rPr lang="en-US" sz="1700" dirty="0" err="1">
                <a:latin typeface="Courier New" pitchFamily="49" charset="0"/>
                <a:cs typeface="Courier New" pitchFamily="49" charset="0"/>
              </a:rPr>
              <a:t>MyJob</a:t>
            </a:r>
            <a:r>
              <a:rPr lang="en-US" sz="1700" dirty="0">
                <a:latin typeface="Courier New" pitchFamily="49" charset="0"/>
                <a:cs typeface="Courier New" pitchFamily="49" charset="0"/>
              </a:rPr>
              <a:t>"); </a:t>
            </a:r>
            <a:r>
              <a:rPr lang="en-US" sz="1700" dirty="0" err="1">
                <a:latin typeface="Courier New" pitchFamily="49" charset="0"/>
                <a:cs typeface="Courier New" pitchFamily="49" charset="0"/>
              </a:rPr>
              <a:t>job.setJarByClass</a:t>
            </a:r>
            <a:r>
              <a:rPr lang="en-US" sz="1700" dirty="0">
                <a:latin typeface="Courier New" pitchFamily="49" charset="0"/>
                <a:cs typeface="Courier New" pitchFamily="49" charset="0"/>
              </a:rPr>
              <a:t>(</a:t>
            </a:r>
            <a:r>
              <a:rPr lang="en-US" sz="1700" dirty="0" err="1">
                <a:latin typeface="Courier New" pitchFamily="49" charset="0"/>
                <a:cs typeface="Courier New" pitchFamily="49" charset="0"/>
              </a:rPr>
              <a:t>MyJob.class</a:t>
            </a:r>
            <a:r>
              <a:rPr lang="en-US" sz="1700" dirty="0">
                <a:latin typeface="Courier New" pitchFamily="49" charset="0"/>
                <a:cs typeface="Courier New" pitchFamily="49" charset="0"/>
              </a:rPr>
              <a:t>); </a:t>
            </a:r>
          </a:p>
          <a:p>
            <a:r>
              <a:rPr lang="en-US" dirty="0"/>
              <a:t>Previously </a:t>
            </a:r>
            <a:r>
              <a:rPr lang="en-US" sz="1900" dirty="0" err="1">
                <a:latin typeface="Courier New" pitchFamily="49" charset="0"/>
                <a:cs typeface="Courier New" pitchFamily="49" charset="0"/>
              </a:rPr>
              <a:t>JobClient</a:t>
            </a:r>
            <a:r>
              <a:rPr lang="en-US" dirty="0"/>
              <a:t> submitted a job for execution: </a:t>
            </a:r>
          </a:p>
          <a:p>
            <a:pPr marL="0" indent="0">
              <a:buNone/>
            </a:pPr>
            <a:r>
              <a:rPr lang="en-US" sz="1900" dirty="0" err="1">
                <a:latin typeface="Courier New" pitchFamily="49" charset="0"/>
                <a:cs typeface="Courier New" pitchFamily="49" charset="0"/>
              </a:rPr>
              <a:t>JobClient.runJob</a:t>
            </a:r>
            <a:r>
              <a:rPr lang="en-US" sz="1900" dirty="0">
                <a:latin typeface="Courier New" pitchFamily="49" charset="0"/>
                <a:cs typeface="Courier New" pitchFamily="49" charset="0"/>
              </a:rPr>
              <a:t>(job); </a:t>
            </a:r>
          </a:p>
          <a:p>
            <a:r>
              <a:rPr lang="en-US" dirty="0"/>
              <a:t>Now it’s also done through </a:t>
            </a:r>
            <a:r>
              <a:rPr lang="en-US" sz="1900" dirty="0" smtClean="0">
                <a:latin typeface="Courier New" pitchFamily="49" charset="0"/>
                <a:cs typeface="Courier New" pitchFamily="49" charset="0"/>
              </a:rPr>
              <a:t>Job</a:t>
            </a:r>
            <a:r>
              <a:rPr lang="en-US" dirty="0" smtClean="0"/>
              <a:t> : </a:t>
            </a:r>
            <a:endParaRPr lang="en-US" dirty="0"/>
          </a:p>
          <a:p>
            <a:pPr marL="0" indent="0">
              <a:buNone/>
            </a:pPr>
            <a:r>
              <a:rPr lang="en-US" sz="1900" dirty="0" err="1">
                <a:latin typeface="Courier New" pitchFamily="49" charset="0"/>
                <a:cs typeface="Courier New" pitchFamily="49" charset="0"/>
              </a:rPr>
              <a:t>System.exit</a:t>
            </a:r>
            <a:r>
              <a:rPr lang="en-US" sz="1900" dirty="0">
                <a:latin typeface="Courier New" pitchFamily="49" charset="0"/>
                <a:cs typeface="Courier New" pitchFamily="49" charset="0"/>
              </a:rPr>
              <a:t>(</a:t>
            </a:r>
            <a:r>
              <a:rPr lang="en-US" sz="1900" dirty="0" err="1">
                <a:latin typeface="Courier New" pitchFamily="49" charset="0"/>
                <a:cs typeface="Courier New" pitchFamily="49" charset="0"/>
              </a:rPr>
              <a:t>job.waitForCompletion</a:t>
            </a:r>
            <a:r>
              <a:rPr lang="en-US" sz="1900" dirty="0">
                <a:latin typeface="Courier New" pitchFamily="49" charset="0"/>
                <a:cs typeface="Courier New" pitchFamily="49" charset="0"/>
              </a:rPr>
              <a:t>(true)?0:1); </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60</a:t>
            </a:fld>
            <a:endParaRPr lang="en-US" dirty="0"/>
          </a:p>
        </p:txBody>
      </p:sp>
    </p:spTree>
    <p:extLst>
      <p:ext uri="{BB962C8B-B14F-4D97-AF65-F5344CB8AC3E}">
        <p14:creationId xmlns:p14="http://schemas.microsoft.com/office/powerpoint/2010/main" val="84461974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533400"/>
          </a:xfrm>
        </p:spPr>
        <p:txBody>
          <a:bodyPr>
            <a:normAutofit fontScale="90000"/>
          </a:bodyPr>
          <a:lstStyle/>
          <a:p>
            <a:r>
              <a:rPr lang="en-US" sz="2800" dirty="0" smtClean="0">
                <a:latin typeface="Courier New" pitchFamily="49" charset="0"/>
                <a:cs typeface="Courier New" pitchFamily="49" charset="0"/>
              </a:rPr>
              <a:t>CitationHistogramNewApi.java, </a:t>
            </a:r>
            <a:r>
              <a:rPr lang="en-US" sz="2800" b="1" dirty="0" smtClean="0">
                <a:solidFill>
                  <a:srgbClr val="0070C0"/>
                </a:solidFill>
                <a:latin typeface="Courier New" pitchFamily="49" charset="0"/>
                <a:cs typeface="Courier New" pitchFamily="49" charset="0"/>
              </a:rPr>
              <a:t>new</a:t>
            </a:r>
            <a:r>
              <a:rPr lang="en-US" sz="2800" dirty="0" smtClean="0">
                <a:latin typeface="Courier New" pitchFamily="49" charset="0"/>
                <a:cs typeface="Courier New" pitchFamily="49" charset="0"/>
              </a:rPr>
              <a:t> vs. </a:t>
            </a:r>
            <a:r>
              <a:rPr lang="en-US" sz="2800" b="1" dirty="0" smtClean="0">
                <a:solidFill>
                  <a:srgbClr val="FF0000"/>
                </a:solidFill>
                <a:latin typeface="Courier New" pitchFamily="49" charset="0"/>
                <a:cs typeface="Courier New" pitchFamily="49" charset="0"/>
              </a:rPr>
              <a:t>old</a:t>
            </a:r>
            <a:endParaRPr lang="en-US" sz="2800" b="1" dirty="0">
              <a:solidFill>
                <a:srgbClr val="FF0000"/>
              </a:solidFill>
              <a:latin typeface="Courier New" pitchFamily="49" charset="0"/>
              <a:cs typeface="Courier New" pitchFamily="49" charset="0"/>
            </a:endParaRPr>
          </a:p>
        </p:txBody>
      </p:sp>
      <p:sp>
        <p:nvSpPr>
          <p:cNvPr id="3" name="Content Placeholder 2"/>
          <p:cNvSpPr>
            <a:spLocks noGrp="1"/>
          </p:cNvSpPr>
          <p:nvPr>
            <p:ph idx="1"/>
          </p:nvPr>
        </p:nvSpPr>
        <p:spPr>
          <a:xfrm>
            <a:off x="457200" y="533400"/>
            <a:ext cx="8229600" cy="5943600"/>
          </a:xfrm>
        </p:spPr>
        <p:txBody>
          <a:bodyPr>
            <a:noAutofit/>
          </a:bodyPr>
          <a:lstStyle/>
          <a:p>
            <a:pPr marL="0" indent="0">
              <a:buNone/>
            </a:pPr>
            <a:r>
              <a:rPr lang="en-US" sz="1400" dirty="0"/>
              <a:t>package </a:t>
            </a:r>
            <a:r>
              <a:rPr lang="en-US" sz="1400" dirty="0" err="1"/>
              <a:t>edu.hu.bgd</a:t>
            </a:r>
            <a:r>
              <a:rPr lang="en-US" sz="1400" dirty="0" smtClean="0"/>
              <a:t>;  import </a:t>
            </a:r>
            <a:r>
              <a:rPr lang="en-US" sz="1400" dirty="0" err="1"/>
              <a:t>java.io.IOException</a:t>
            </a:r>
            <a:r>
              <a:rPr lang="en-US" sz="1400" dirty="0" smtClean="0"/>
              <a:t>; </a:t>
            </a:r>
            <a:r>
              <a:rPr lang="en-US" sz="1400" dirty="0" smtClean="0">
                <a:solidFill>
                  <a:srgbClr val="FF0000"/>
                </a:solidFill>
              </a:rPr>
              <a:t>//</a:t>
            </a:r>
            <a:r>
              <a:rPr lang="en-US" sz="1400" dirty="0">
                <a:solidFill>
                  <a:srgbClr val="FF0000"/>
                </a:solidFill>
              </a:rPr>
              <a:t>import </a:t>
            </a:r>
            <a:r>
              <a:rPr lang="en-US" sz="1400" dirty="0" err="1">
                <a:solidFill>
                  <a:srgbClr val="FF0000"/>
                </a:solidFill>
              </a:rPr>
              <a:t>java.util.Iterator</a:t>
            </a:r>
            <a:r>
              <a:rPr lang="en-US" sz="1400" dirty="0">
                <a:solidFill>
                  <a:srgbClr val="FF0000"/>
                </a:solidFill>
              </a:rPr>
              <a:t>;</a:t>
            </a:r>
          </a:p>
          <a:p>
            <a:pPr marL="0" indent="0">
              <a:buNone/>
            </a:pPr>
            <a:r>
              <a:rPr lang="en-US" sz="1400" dirty="0">
                <a:solidFill>
                  <a:srgbClr val="0070C0"/>
                </a:solidFill>
              </a:rPr>
              <a:t>import </a:t>
            </a:r>
            <a:r>
              <a:rPr lang="en-US" sz="1400" dirty="0" err="1">
                <a:solidFill>
                  <a:srgbClr val="0070C0"/>
                </a:solidFill>
              </a:rPr>
              <a:t>java.lang.InterruptedException</a:t>
            </a:r>
            <a:r>
              <a:rPr lang="en-US" sz="1400" dirty="0">
                <a:solidFill>
                  <a:srgbClr val="0070C0"/>
                </a:solidFill>
              </a:rPr>
              <a:t>;</a:t>
            </a:r>
          </a:p>
          <a:p>
            <a:pPr marL="0" indent="0">
              <a:buNone/>
            </a:pPr>
            <a:r>
              <a:rPr lang="en-US" sz="1400" dirty="0"/>
              <a:t>import </a:t>
            </a:r>
            <a:r>
              <a:rPr lang="en-US" sz="1400" dirty="0" err="1"/>
              <a:t>org.apache.hadoop.conf.Configuration</a:t>
            </a:r>
            <a:r>
              <a:rPr lang="en-US" sz="1400" dirty="0"/>
              <a:t>;</a:t>
            </a:r>
          </a:p>
          <a:p>
            <a:pPr marL="0" indent="0">
              <a:buNone/>
            </a:pPr>
            <a:r>
              <a:rPr lang="en-US" sz="1400" dirty="0"/>
              <a:t>import </a:t>
            </a:r>
            <a:r>
              <a:rPr lang="en-US" sz="1400" dirty="0" err="1"/>
              <a:t>org.apache.hadoop.conf.Configured</a:t>
            </a:r>
            <a:r>
              <a:rPr lang="en-US" sz="1400" dirty="0"/>
              <a:t>;</a:t>
            </a:r>
          </a:p>
          <a:p>
            <a:pPr marL="0" indent="0">
              <a:buNone/>
            </a:pPr>
            <a:r>
              <a:rPr lang="en-US" sz="1400" dirty="0"/>
              <a:t>import </a:t>
            </a:r>
            <a:r>
              <a:rPr lang="en-US" sz="1400" dirty="0" err="1"/>
              <a:t>org.apache.hadoop.fs.Path</a:t>
            </a:r>
            <a:r>
              <a:rPr lang="en-US" sz="1400" dirty="0"/>
              <a:t>;</a:t>
            </a:r>
          </a:p>
          <a:p>
            <a:pPr marL="0" indent="0">
              <a:buNone/>
            </a:pPr>
            <a:r>
              <a:rPr lang="en-US" sz="1400" dirty="0"/>
              <a:t>import </a:t>
            </a:r>
            <a:r>
              <a:rPr lang="en-US" sz="1400" dirty="0" err="1"/>
              <a:t>org.apache.hadoop.io.IntWritable</a:t>
            </a:r>
            <a:r>
              <a:rPr lang="en-US" sz="1400" dirty="0"/>
              <a:t>;</a:t>
            </a:r>
          </a:p>
          <a:p>
            <a:pPr marL="0" indent="0">
              <a:buNone/>
            </a:pPr>
            <a:r>
              <a:rPr lang="en-US" sz="1400" dirty="0"/>
              <a:t>import </a:t>
            </a:r>
            <a:r>
              <a:rPr lang="en-US" sz="1400" dirty="0" err="1"/>
              <a:t>org.apache.hadoop.io.Text</a:t>
            </a:r>
            <a:r>
              <a:rPr lang="en-US" sz="1400" dirty="0"/>
              <a:t>;</a:t>
            </a:r>
          </a:p>
          <a:p>
            <a:pPr marL="0" indent="0">
              <a:buNone/>
            </a:pPr>
            <a:r>
              <a:rPr lang="en-US" sz="1400" dirty="0">
                <a:solidFill>
                  <a:srgbClr val="FF0000"/>
                </a:solidFill>
              </a:rPr>
              <a:t>//import </a:t>
            </a:r>
            <a:r>
              <a:rPr lang="en-US" sz="1400" dirty="0" err="1">
                <a:solidFill>
                  <a:srgbClr val="FF0000"/>
                </a:solidFill>
              </a:rPr>
              <a:t>org.apache.hadoop.mapred.FileInputFormat</a:t>
            </a:r>
            <a:r>
              <a:rPr lang="en-US" sz="1400" dirty="0">
                <a:solidFill>
                  <a:srgbClr val="FF0000"/>
                </a:solidFill>
              </a:rPr>
              <a:t>;</a:t>
            </a:r>
          </a:p>
          <a:p>
            <a:pPr marL="0" indent="0">
              <a:buNone/>
            </a:pPr>
            <a:r>
              <a:rPr lang="en-US" sz="1400" dirty="0">
                <a:solidFill>
                  <a:srgbClr val="0070C0"/>
                </a:solidFill>
              </a:rPr>
              <a:t>import </a:t>
            </a:r>
            <a:r>
              <a:rPr lang="en-US" sz="1400" dirty="0" err="1">
                <a:solidFill>
                  <a:srgbClr val="0070C0"/>
                </a:solidFill>
              </a:rPr>
              <a:t>org.apache.hadoop.mapreduce.lib.input.FileInputFormat</a:t>
            </a:r>
            <a:r>
              <a:rPr lang="en-US" sz="1400" dirty="0">
                <a:solidFill>
                  <a:srgbClr val="0070C0"/>
                </a:solidFill>
              </a:rPr>
              <a:t>;</a:t>
            </a:r>
          </a:p>
          <a:p>
            <a:pPr marL="0" indent="0">
              <a:buNone/>
            </a:pPr>
            <a:r>
              <a:rPr lang="en-US" sz="1400" dirty="0">
                <a:solidFill>
                  <a:srgbClr val="FF0000"/>
                </a:solidFill>
              </a:rPr>
              <a:t>//import </a:t>
            </a:r>
            <a:r>
              <a:rPr lang="en-US" sz="1400" dirty="0" err="1">
                <a:solidFill>
                  <a:srgbClr val="FF0000"/>
                </a:solidFill>
              </a:rPr>
              <a:t>org.apache.hadoop.mapred.FileOutputFormat</a:t>
            </a:r>
            <a:r>
              <a:rPr lang="en-US" sz="1400" dirty="0">
                <a:solidFill>
                  <a:srgbClr val="FF0000"/>
                </a:solidFill>
              </a:rPr>
              <a:t>;</a:t>
            </a:r>
          </a:p>
          <a:p>
            <a:pPr marL="0" indent="0">
              <a:buNone/>
            </a:pPr>
            <a:r>
              <a:rPr lang="en-US" sz="1400" dirty="0">
                <a:solidFill>
                  <a:srgbClr val="0070C0"/>
                </a:solidFill>
              </a:rPr>
              <a:t>import </a:t>
            </a:r>
            <a:r>
              <a:rPr lang="en-US" sz="1400" dirty="0" err="1">
                <a:solidFill>
                  <a:srgbClr val="0070C0"/>
                </a:solidFill>
              </a:rPr>
              <a:t>org.apache.hadoop.mapreduce.lib.output.FileOutputFormat</a:t>
            </a:r>
            <a:r>
              <a:rPr lang="en-US" sz="1400" dirty="0">
                <a:solidFill>
                  <a:srgbClr val="0070C0"/>
                </a:solidFill>
              </a:rPr>
              <a:t>;</a:t>
            </a:r>
          </a:p>
          <a:p>
            <a:pPr marL="0" indent="0">
              <a:buNone/>
            </a:pPr>
            <a:r>
              <a:rPr lang="en-US" sz="1400" dirty="0">
                <a:solidFill>
                  <a:srgbClr val="FF0000"/>
                </a:solidFill>
              </a:rPr>
              <a:t>//import </a:t>
            </a:r>
            <a:r>
              <a:rPr lang="en-US" sz="1400" dirty="0" err="1">
                <a:solidFill>
                  <a:srgbClr val="FF0000"/>
                </a:solidFill>
              </a:rPr>
              <a:t>org.apache.hadoop.mapred.JobClient</a:t>
            </a:r>
            <a:r>
              <a:rPr lang="en-US" sz="1400" dirty="0" smtClean="0">
                <a:solidFill>
                  <a:srgbClr val="FF0000"/>
                </a:solidFill>
              </a:rPr>
              <a:t>; //</a:t>
            </a:r>
            <a:r>
              <a:rPr lang="en-US" sz="1400" dirty="0">
                <a:solidFill>
                  <a:srgbClr val="FF0000"/>
                </a:solidFill>
              </a:rPr>
              <a:t>import </a:t>
            </a:r>
            <a:r>
              <a:rPr lang="en-US" sz="1400" dirty="0" err="1">
                <a:solidFill>
                  <a:srgbClr val="FF0000"/>
                </a:solidFill>
              </a:rPr>
              <a:t>org.apache.hadoop.mapred.JobConf</a:t>
            </a:r>
            <a:r>
              <a:rPr lang="en-US" sz="1400" dirty="0"/>
              <a:t>;</a:t>
            </a:r>
          </a:p>
          <a:p>
            <a:pPr marL="0" indent="0">
              <a:buNone/>
            </a:pPr>
            <a:r>
              <a:rPr lang="en-US" sz="1400" dirty="0">
                <a:solidFill>
                  <a:srgbClr val="0070C0"/>
                </a:solidFill>
              </a:rPr>
              <a:t>import </a:t>
            </a:r>
            <a:r>
              <a:rPr lang="en-US" sz="1400" dirty="0" err="1">
                <a:solidFill>
                  <a:srgbClr val="0070C0"/>
                </a:solidFill>
              </a:rPr>
              <a:t>org.apache.hadoop.mapreduce.Job</a:t>
            </a:r>
            <a:r>
              <a:rPr lang="en-US" sz="1400" dirty="0">
                <a:solidFill>
                  <a:srgbClr val="0070C0"/>
                </a:solidFill>
              </a:rPr>
              <a:t>;</a:t>
            </a:r>
          </a:p>
          <a:p>
            <a:pPr marL="0" indent="0">
              <a:buNone/>
            </a:pPr>
            <a:r>
              <a:rPr lang="en-US" sz="1400" dirty="0">
                <a:solidFill>
                  <a:srgbClr val="FF0000"/>
                </a:solidFill>
              </a:rPr>
              <a:t>//import </a:t>
            </a:r>
            <a:r>
              <a:rPr lang="en-US" sz="1400" dirty="0" err="1">
                <a:solidFill>
                  <a:srgbClr val="FF0000"/>
                </a:solidFill>
              </a:rPr>
              <a:t>org.apache.hadoop.mapred.KeyValueTextInputFormat</a:t>
            </a:r>
            <a:r>
              <a:rPr lang="en-US" sz="1400" dirty="0"/>
              <a:t>;</a:t>
            </a:r>
          </a:p>
          <a:p>
            <a:pPr marL="0" indent="0">
              <a:buNone/>
            </a:pPr>
            <a:r>
              <a:rPr lang="en-US" sz="1400" dirty="0">
                <a:solidFill>
                  <a:srgbClr val="0070C0"/>
                </a:solidFill>
              </a:rPr>
              <a:t>import </a:t>
            </a:r>
            <a:r>
              <a:rPr lang="en-US" sz="1400" dirty="0" err="1">
                <a:solidFill>
                  <a:srgbClr val="0070C0"/>
                </a:solidFill>
              </a:rPr>
              <a:t>org.apache.hadoop.mapreduce.lib.input.KeyValueTextInputFormat</a:t>
            </a:r>
            <a:r>
              <a:rPr lang="en-US" sz="1400" dirty="0">
                <a:solidFill>
                  <a:srgbClr val="0070C0"/>
                </a:solidFill>
              </a:rPr>
              <a:t>;</a:t>
            </a:r>
          </a:p>
          <a:p>
            <a:pPr marL="0" indent="0">
              <a:buNone/>
            </a:pPr>
            <a:r>
              <a:rPr lang="en-US" sz="1400" dirty="0">
                <a:solidFill>
                  <a:srgbClr val="0070C0"/>
                </a:solidFill>
              </a:rPr>
              <a:t>import </a:t>
            </a:r>
            <a:r>
              <a:rPr lang="en-US" sz="1400" dirty="0" err="1">
                <a:solidFill>
                  <a:srgbClr val="0070C0"/>
                </a:solidFill>
              </a:rPr>
              <a:t>org.apache.hadoop.mapreduce.Mapper</a:t>
            </a:r>
            <a:r>
              <a:rPr lang="en-US" sz="1400" dirty="0" smtClean="0">
                <a:solidFill>
                  <a:srgbClr val="0070C0"/>
                </a:solidFill>
              </a:rPr>
              <a:t>; //</a:t>
            </a:r>
            <a:r>
              <a:rPr lang="en-US" sz="1400" dirty="0">
                <a:solidFill>
                  <a:srgbClr val="0070C0"/>
                </a:solidFill>
              </a:rPr>
              <a:t>import </a:t>
            </a:r>
            <a:r>
              <a:rPr lang="en-US" sz="1400" dirty="0" err="1" smtClean="0">
                <a:solidFill>
                  <a:srgbClr val="0070C0"/>
                </a:solidFill>
              </a:rPr>
              <a:t>org.apache.hadoop.mapred.Mapper</a:t>
            </a:r>
            <a:r>
              <a:rPr lang="en-US" sz="1400" dirty="0" smtClean="0">
                <a:solidFill>
                  <a:srgbClr val="0070C0"/>
                </a:solidFill>
              </a:rPr>
              <a:t>;</a:t>
            </a:r>
            <a:endParaRPr lang="en-US" sz="1400" dirty="0">
              <a:solidFill>
                <a:srgbClr val="0070C0"/>
              </a:solidFill>
            </a:endParaRPr>
          </a:p>
          <a:p>
            <a:pPr marL="0" indent="0">
              <a:buNone/>
            </a:pPr>
            <a:r>
              <a:rPr lang="en-US" sz="1400" dirty="0">
                <a:solidFill>
                  <a:srgbClr val="FF0000"/>
                </a:solidFill>
              </a:rPr>
              <a:t>//import </a:t>
            </a:r>
            <a:r>
              <a:rPr lang="en-US" sz="1400" dirty="0" err="1">
                <a:solidFill>
                  <a:srgbClr val="FF0000"/>
                </a:solidFill>
              </a:rPr>
              <a:t>org.apache.hadoop.mapred.OutputCollector</a:t>
            </a:r>
            <a:r>
              <a:rPr lang="en-US" sz="1400" dirty="0">
                <a:solidFill>
                  <a:srgbClr val="FF0000"/>
                </a:solidFill>
              </a:rPr>
              <a:t>;</a:t>
            </a:r>
          </a:p>
          <a:p>
            <a:pPr marL="0" indent="0">
              <a:buNone/>
            </a:pPr>
            <a:r>
              <a:rPr lang="en-US" sz="1400" dirty="0">
                <a:solidFill>
                  <a:srgbClr val="0070C0"/>
                </a:solidFill>
              </a:rPr>
              <a:t>import </a:t>
            </a:r>
            <a:r>
              <a:rPr lang="en-US" sz="1400" dirty="0" err="1">
                <a:solidFill>
                  <a:srgbClr val="0070C0"/>
                </a:solidFill>
              </a:rPr>
              <a:t>org.apache.hadoop.mapreduce.Reducer</a:t>
            </a:r>
            <a:r>
              <a:rPr lang="en-US" sz="1400" dirty="0" smtClean="0">
                <a:solidFill>
                  <a:srgbClr val="0070C0"/>
                </a:solidFill>
              </a:rPr>
              <a:t>; // </a:t>
            </a:r>
            <a:r>
              <a:rPr lang="en-US" sz="1400" dirty="0">
                <a:solidFill>
                  <a:srgbClr val="0070C0"/>
                </a:solidFill>
              </a:rPr>
              <a:t>import </a:t>
            </a:r>
            <a:r>
              <a:rPr lang="en-US" sz="1400" dirty="0" err="1" smtClean="0">
                <a:solidFill>
                  <a:srgbClr val="0070C0"/>
                </a:solidFill>
              </a:rPr>
              <a:t>org.apache.hadoop.mapred.Reducer</a:t>
            </a:r>
            <a:r>
              <a:rPr lang="en-US" sz="1400" dirty="0" smtClean="0">
                <a:solidFill>
                  <a:srgbClr val="0070C0"/>
                </a:solidFill>
              </a:rPr>
              <a:t>;</a:t>
            </a:r>
            <a:endParaRPr lang="en-US" sz="1400" dirty="0">
              <a:solidFill>
                <a:srgbClr val="0070C0"/>
              </a:solidFill>
            </a:endParaRPr>
          </a:p>
          <a:p>
            <a:pPr marL="0" indent="0">
              <a:buNone/>
            </a:pPr>
            <a:r>
              <a:rPr lang="en-US" sz="1400" dirty="0">
                <a:solidFill>
                  <a:srgbClr val="FF0000"/>
                </a:solidFill>
              </a:rPr>
              <a:t>//import </a:t>
            </a:r>
            <a:r>
              <a:rPr lang="en-US" sz="1400" dirty="0" err="1">
                <a:solidFill>
                  <a:srgbClr val="FF0000"/>
                </a:solidFill>
              </a:rPr>
              <a:t>org.apache.hadoop.mapred.Reporter</a:t>
            </a:r>
            <a:r>
              <a:rPr lang="en-US" sz="1400" dirty="0" smtClean="0">
                <a:solidFill>
                  <a:srgbClr val="FF0000"/>
                </a:solidFill>
              </a:rPr>
              <a:t>; </a:t>
            </a:r>
            <a:r>
              <a:rPr lang="en-US" sz="1400" dirty="0">
                <a:solidFill>
                  <a:srgbClr val="FF0000"/>
                </a:solidFill>
              </a:rPr>
              <a:t>//import </a:t>
            </a:r>
            <a:r>
              <a:rPr lang="en-US" sz="1400" dirty="0" err="1" smtClean="0">
                <a:solidFill>
                  <a:srgbClr val="FF0000"/>
                </a:solidFill>
              </a:rPr>
              <a:t>org.apache.hadoop.mapred.MapReduceBase</a:t>
            </a:r>
            <a:endParaRPr lang="en-US" sz="1400" dirty="0">
              <a:solidFill>
                <a:srgbClr val="FF0000"/>
              </a:solidFill>
            </a:endParaRPr>
          </a:p>
          <a:p>
            <a:pPr marL="0" indent="0">
              <a:buNone/>
            </a:pPr>
            <a:r>
              <a:rPr lang="en-US" sz="1400" dirty="0">
                <a:solidFill>
                  <a:srgbClr val="FF0000"/>
                </a:solidFill>
              </a:rPr>
              <a:t>//import </a:t>
            </a:r>
            <a:r>
              <a:rPr lang="en-US" sz="1400" dirty="0" err="1">
                <a:solidFill>
                  <a:srgbClr val="FF0000"/>
                </a:solidFill>
              </a:rPr>
              <a:t>org.apache.hadoop.mapred.TextOutputFormat</a:t>
            </a:r>
            <a:r>
              <a:rPr lang="en-US" sz="1400" dirty="0">
                <a:solidFill>
                  <a:srgbClr val="FF0000"/>
                </a:solidFill>
              </a:rPr>
              <a:t>;</a:t>
            </a:r>
          </a:p>
          <a:p>
            <a:pPr marL="0" indent="0">
              <a:buNone/>
            </a:pPr>
            <a:r>
              <a:rPr lang="en-US" sz="1400" dirty="0">
                <a:solidFill>
                  <a:srgbClr val="0070C0"/>
                </a:solidFill>
              </a:rPr>
              <a:t>import </a:t>
            </a:r>
            <a:r>
              <a:rPr lang="en-US" sz="1400" dirty="0" err="1">
                <a:solidFill>
                  <a:srgbClr val="0070C0"/>
                </a:solidFill>
              </a:rPr>
              <a:t>org.apache.hadoop.mapreduce.lib.output.TextOutputFormat</a:t>
            </a:r>
            <a:r>
              <a:rPr lang="en-US" sz="1400" dirty="0">
                <a:solidFill>
                  <a:srgbClr val="0070C0"/>
                </a:solidFill>
              </a:rPr>
              <a:t>;</a:t>
            </a:r>
          </a:p>
          <a:p>
            <a:pPr marL="0" indent="0">
              <a:buNone/>
            </a:pPr>
            <a:r>
              <a:rPr lang="en-US" sz="1400" dirty="0"/>
              <a:t>import </a:t>
            </a:r>
            <a:r>
              <a:rPr lang="en-US" sz="1400" dirty="0" err="1"/>
              <a:t>org.apache.hadoop.util.Tool</a:t>
            </a:r>
            <a:r>
              <a:rPr lang="en-US" sz="1400" dirty="0"/>
              <a:t>;</a:t>
            </a:r>
          </a:p>
          <a:p>
            <a:pPr marL="0" indent="0">
              <a:buNone/>
            </a:pPr>
            <a:r>
              <a:rPr lang="en-US" sz="1400" dirty="0"/>
              <a:t>import </a:t>
            </a:r>
            <a:r>
              <a:rPr lang="en-US" sz="1400" dirty="0" err="1"/>
              <a:t>org.apache.hadoop.util.ToolRunner</a:t>
            </a:r>
            <a:r>
              <a:rPr lang="en-US" sz="1400" dirty="0"/>
              <a:t>;</a:t>
            </a:r>
          </a:p>
          <a:p>
            <a:pPr marL="0" indent="0">
              <a:buNone/>
            </a:pPr>
            <a:endParaRPr lang="en-US" sz="1400"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61</a:t>
            </a:fld>
            <a:endParaRPr lang="en-US"/>
          </a:p>
        </p:txBody>
      </p:sp>
    </p:spTree>
    <p:extLst>
      <p:ext uri="{BB962C8B-B14F-4D97-AF65-F5344CB8AC3E}">
        <p14:creationId xmlns:p14="http://schemas.microsoft.com/office/powerpoint/2010/main" val="84461974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8763000" cy="715962"/>
          </a:xfrm>
        </p:spPr>
        <p:txBody>
          <a:bodyPr>
            <a:noAutofit/>
          </a:bodyPr>
          <a:lstStyle/>
          <a:p>
            <a:r>
              <a:rPr lang="en-US" sz="2600" dirty="0">
                <a:latin typeface="Courier New" pitchFamily="49" charset="0"/>
                <a:cs typeface="Courier New" pitchFamily="49" charset="0"/>
              </a:rPr>
              <a:t>CitationHistogramNewApi.java, </a:t>
            </a:r>
            <a:r>
              <a:rPr lang="en-US" sz="2600" b="1" dirty="0">
                <a:solidFill>
                  <a:srgbClr val="0070C0"/>
                </a:solidFill>
                <a:latin typeface="Courier New" pitchFamily="49" charset="0"/>
                <a:cs typeface="Courier New" pitchFamily="49" charset="0"/>
              </a:rPr>
              <a:t>new</a:t>
            </a:r>
            <a:r>
              <a:rPr lang="en-US" sz="2600" dirty="0">
                <a:latin typeface="Courier New" pitchFamily="49" charset="0"/>
                <a:cs typeface="Courier New" pitchFamily="49" charset="0"/>
              </a:rPr>
              <a:t> vs. </a:t>
            </a:r>
            <a:r>
              <a:rPr lang="en-US" sz="2600" b="1" dirty="0">
                <a:solidFill>
                  <a:srgbClr val="FF0000"/>
                </a:solidFill>
                <a:latin typeface="Courier New" pitchFamily="49" charset="0"/>
                <a:cs typeface="Courier New" pitchFamily="49" charset="0"/>
              </a:rPr>
              <a:t>old</a:t>
            </a:r>
            <a:endParaRPr lang="en-US" sz="2600" dirty="0">
              <a:solidFill>
                <a:srgbClr val="FF0000"/>
              </a:solidFill>
            </a:endParaRPr>
          </a:p>
        </p:txBody>
      </p:sp>
      <p:sp>
        <p:nvSpPr>
          <p:cNvPr id="3" name="Content Placeholder 2"/>
          <p:cNvSpPr>
            <a:spLocks noGrp="1"/>
          </p:cNvSpPr>
          <p:nvPr>
            <p:ph idx="1"/>
          </p:nvPr>
        </p:nvSpPr>
        <p:spPr/>
        <p:txBody>
          <a:bodyPr/>
          <a:lstStyle/>
          <a:p>
            <a:pPr marL="0" indent="0">
              <a:buNone/>
            </a:pPr>
            <a:r>
              <a:rPr lang="en-US" sz="1600" dirty="0">
                <a:latin typeface="Courier New" pitchFamily="49" charset="0"/>
                <a:cs typeface="Courier New" pitchFamily="49" charset="0"/>
              </a:rPr>
              <a:t>public class </a:t>
            </a:r>
            <a:r>
              <a:rPr lang="en-US" sz="1600" dirty="0" err="1">
                <a:latin typeface="Courier New" pitchFamily="49" charset="0"/>
                <a:cs typeface="Courier New" pitchFamily="49" charset="0"/>
              </a:rPr>
              <a:t>CitationHistogramNewApi</a:t>
            </a:r>
            <a:r>
              <a:rPr lang="en-US" sz="1600" dirty="0">
                <a:latin typeface="Courier New" pitchFamily="49" charset="0"/>
                <a:cs typeface="Courier New" pitchFamily="49" charset="0"/>
              </a:rPr>
              <a:t> extends Configured    implements Tool {</a:t>
            </a:r>
          </a:p>
          <a:p>
            <a:pPr marL="0" indent="0">
              <a:buNone/>
            </a:pPr>
            <a:r>
              <a:rPr lang="en-US" sz="1600" dirty="0">
                <a:latin typeface="Courier New" pitchFamily="49" charset="0"/>
                <a:cs typeface="Courier New" pitchFamily="49" charset="0"/>
              </a:rPr>
              <a:t>    public static class </a:t>
            </a:r>
            <a:r>
              <a:rPr lang="en-US" sz="1600" dirty="0" err="1">
                <a:latin typeface="Courier New" pitchFamily="49" charset="0"/>
                <a:cs typeface="Courier New" pitchFamily="49" charset="0"/>
              </a:rPr>
              <a:t>MapClass</a:t>
            </a:r>
            <a:r>
              <a:rPr lang="en-US" sz="1600" dirty="0">
                <a:latin typeface="Courier New" pitchFamily="49" charset="0"/>
                <a:cs typeface="Courier New" pitchFamily="49" charset="0"/>
              </a:rPr>
              <a:t> </a:t>
            </a:r>
            <a:r>
              <a:rPr lang="en-US" sz="1600" b="1" dirty="0">
                <a:solidFill>
                  <a:srgbClr val="0070C0"/>
                </a:solidFill>
                <a:latin typeface="Courier New" pitchFamily="49" charset="0"/>
                <a:cs typeface="Courier New" pitchFamily="49" charset="0"/>
              </a:rPr>
              <a:t>extends  </a:t>
            </a:r>
            <a:endParaRPr lang="en-US" sz="1600" b="1" dirty="0" smtClean="0">
              <a:solidFill>
                <a:srgbClr val="0070C0"/>
              </a:solidFill>
              <a:latin typeface="Courier New" pitchFamily="49" charset="0"/>
              <a:cs typeface="Courier New" pitchFamily="49" charset="0"/>
            </a:endParaRPr>
          </a:p>
          <a:p>
            <a:pPr marL="0" indent="0">
              <a:buNone/>
            </a:pPr>
            <a:r>
              <a:rPr lang="en-US" sz="1600" b="1" dirty="0">
                <a:solidFill>
                  <a:srgbClr val="0070C0"/>
                </a:solidFill>
                <a:latin typeface="Courier New" pitchFamily="49" charset="0"/>
                <a:cs typeface="Courier New" pitchFamily="49" charset="0"/>
              </a:rPr>
              <a:t> </a:t>
            </a:r>
            <a:r>
              <a:rPr lang="en-US" sz="1600" b="1" dirty="0" smtClean="0">
                <a:solidFill>
                  <a:srgbClr val="0070C0"/>
                </a:solidFill>
                <a:latin typeface="Courier New" pitchFamily="49" charset="0"/>
                <a:cs typeface="Courier New" pitchFamily="49" charset="0"/>
              </a:rPr>
              <a:t>       Mapper&lt;Text</a:t>
            </a:r>
            <a:r>
              <a:rPr lang="en-US" sz="1600" b="1" dirty="0">
                <a:solidFill>
                  <a:srgbClr val="0070C0"/>
                </a:solidFill>
                <a:latin typeface="Courier New" pitchFamily="49" charset="0"/>
                <a:cs typeface="Courier New" pitchFamily="49" charset="0"/>
              </a:rPr>
              <a:t>, Text, </a:t>
            </a:r>
            <a:r>
              <a:rPr lang="en-US" sz="1600" b="1" dirty="0" err="1" smtClean="0">
                <a:solidFill>
                  <a:srgbClr val="0070C0"/>
                </a:solidFill>
                <a:latin typeface="Courier New" pitchFamily="49" charset="0"/>
                <a:cs typeface="Courier New" pitchFamily="49" charset="0"/>
              </a:rPr>
              <a:t>IntWritable</a:t>
            </a:r>
            <a:r>
              <a:rPr lang="en-US" sz="1600" b="1" dirty="0">
                <a:solidFill>
                  <a:srgbClr val="0070C0"/>
                </a:solidFill>
                <a:latin typeface="Courier New" pitchFamily="49" charset="0"/>
                <a:cs typeface="Courier New" pitchFamily="49" charset="0"/>
              </a:rPr>
              <a:t>, </a:t>
            </a:r>
            <a:r>
              <a:rPr lang="en-US" sz="1600" b="1" dirty="0" err="1">
                <a:solidFill>
                  <a:srgbClr val="0070C0"/>
                </a:solidFill>
                <a:latin typeface="Courier New" pitchFamily="49" charset="0"/>
                <a:cs typeface="Courier New" pitchFamily="49" charset="0"/>
              </a:rPr>
              <a:t>IntWritable</a:t>
            </a:r>
            <a:r>
              <a:rPr lang="en-US" sz="1600" b="1" dirty="0">
                <a:solidFill>
                  <a:srgbClr val="0070C0"/>
                </a:solidFill>
                <a:latin typeface="Courier New" pitchFamily="49" charset="0"/>
                <a:cs typeface="Courier New" pitchFamily="49" charset="0"/>
              </a:rPr>
              <a:t>&gt; {      </a:t>
            </a:r>
          </a:p>
          <a:p>
            <a:pPr marL="0" indent="0">
              <a:buNone/>
            </a:pPr>
            <a:r>
              <a:rPr lang="en-US" sz="1600" dirty="0">
                <a:latin typeface="Courier New" pitchFamily="49" charset="0"/>
                <a:cs typeface="Courier New" pitchFamily="49" charset="0"/>
              </a:rPr>
              <a:t>      private final static </a:t>
            </a:r>
            <a:r>
              <a:rPr lang="en-US" sz="1600" dirty="0" err="1">
                <a:latin typeface="Courier New" pitchFamily="49" charset="0"/>
                <a:cs typeface="Courier New" pitchFamily="49" charset="0"/>
              </a:rPr>
              <a:t>IntWritable</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uno</a:t>
            </a:r>
            <a:r>
              <a:rPr lang="en-US" sz="1600" dirty="0">
                <a:latin typeface="Courier New" pitchFamily="49" charset="0"/>
                <a:cs typeface="Courier New" pitchFamily="49" charset="0"/>
              </a:rPr>
              <a:t> = new </a:t>
            </a:r>
            <a:r>
              <a:rPr lang="en-US" sz="1600" dirty="0" err="1">
                <a:latin typeface="Courier New" pitchFamily="49" charset="0"/>
                <a:cs typeface="Courier New" pitchFamily="49" charset="0"/>
              </a:rPr>
              <a:t>IntWritable</a:t>
            </a:r>
            <a:r>
              <a:rPr lang="en-US" sz="1600" dirty="0">
                <a:latin typeface="Courier New" pitchFamily="49" charset="0"/>
                <a:cs typeface="Courier New" pitchFamily="49" charset="0"/>
              </a:rPr>
              <a:t>(1);</a:t>
            </a:r>
          </a:p>
          <a:p>
            <a:pPr marL="0" indent="0">
              <a:buNone/>
            </a:pPr>
            <a:r>
              <a:rPr lang="en-US" sz="1600" dirty="0">
                <a:latin typeface="Courier New" pitchFamily="49" charset="0"/>
                <a:cs typeface="Courier New" pitchFamily="49" charset="0"/>
              </a:rPr>
              <a:t>      private </a:t>
            </a:r>
            <a:r>
              <a:rPr lang="en-US" sz="1600" dirty="0" err="1">
                <a:latin typeface="Courier New" pitchFamily="49" charset="0"/>
                <a:cs typeface="Courier New" pitchFamily="49" charset="0"/>
              </a:rPr>
              <a:t>IntWritable</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citationCount</a:t>
            </a:r>
            <a:r>
              <a:rPr lang="en-US" sz="1600" dirty="0">
                <a:latin typeface="Courier New" pitchFamily="49" charset="0"/>
                <a:cs typeface="Courier New" pitchFamily="49" charset="0"/>
              </a:rPr>
              <a:t> = new </a:t>
            </a:r>
            <a:r>
              <a:rPr lang="en-US" sz="1600" dirty="0" err="1">
                <a:latin typeface="Courier New" pitchFamily="49" charset="0"/>
                <a:cs typeface="Courier New" pitchFamily="49" charset="0"/>
              </a:rPr>
              <a:t>IntWritable</a:t>
            </a:r>
            <a:r>
              <a:rPr lang="en-US" sz="1600" dirty="0">
                <a:latin typeface="Courier New" pitchFamily="49" charset="0"/>
                <a:cs typeface="Courier New" pitchFamily="49" charset="0"/>
              </a:rPr>
              <a:t>();   </a:t>
            </a:r>
          </a:p>
          <a:p>
            <a:pPr marL="0" indent="0">
              <a:buNone/>
            </a:pPr>
            <a:r>
              <a:rPr lang="en-US" sz="1600" dirty="0">
                <a:latin typeface="Courier New" pitchFamily="49" charset="0"/>
                <a:cs typeface="Courier New" pitchFamily="49" charset="0"/>
              </a:rPr>
              <a:t>      public void </a:t>
            </a:r>
            <a:r>
              <a:rPr lang="en-US" sz="1600" b="1" dirty="0">
                <a:latin typeface="Courier New" pitchFamily="49" charset="0"/>
                <a:cs typeface="Courier New" pitchFamily="49" charset="0"/>
              </a:rPr>
              <a:t>map</a:t>
            </a:r>
            <a:r>
              <a:rPr lang="en-US" sz="1600" dirty="0">
                <a:latin typeface="Courier New" pitchFamily="49" charset="0"/>
                <a:cs typeface="Courier New" pitchFamily="49" charset="0"/>
              </a:rPr>
              <a:t>(Text key, Text value, </a:t>
            </a:r>
            <a:r>
              <a:rPr lang="en-US" sz="1600" b="1" dirty="0">
                <a:solidFill>
                  <a:srgbClr val="0070C0"/>
                </a:solidFill>
                <a:latin typeface="Courier New" pitchFamily="49" charset="0"/>
                <a:cs typeface="Courier New" pitchFamily="49" charset="0"/>
              </a:rPr>
              <a:t>Context context</a:t>
            </a:r>
            <a:r>
              <a:rPr lang="en-US" sz="1600" dirty="0">
                <a:latin typeface="Courier New" pitchFamily="49" charset="0"/>
                <a:cs typeface="Courier New" pitchFamily="49" charset="0"/>
              </a:rPr>
              <a:t>) </a:t>
            </a:r>
          </a:p>
          <a:p>
            <a:pPr marL="0" indent="0">
              <a:buNone/>
            </a:pPr>
            <a:r>
              <a:rPr lang="en-US" sz="1600" dirty="0">
                <a:latin typeface="Courier New" pitchFamily="49" charset="0"/>
                <a:cs typeface="Courier New" pitchFamily="49" charset="0"/>
              </a:rPr>
              <a:t>        throws </a:t>
            </a:r>
            <a:r>
              <a:rPr lang="en-US" sz="1600" dirty="0" err="1">
                <a:latin typeface="Courier New" pitchFamily="49" charset="0"/>
                <a:cs typeface="Courier New" pitchFamily="49" charset="0"/>
              </a:rPr>
              <a:t>IOException</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InterruptedException</a:t>
            </a:r>
            <a:r>
              <a:rPr lang="en-US" sz="1600" dirty="0">
                <a:latin typeface="Courier New" pitchFamily="49" charset="0"/>
                <a:cs typeface="Courier New" pitchFamily="49" charset="0"/>
              </a:rPr>
              <a:t> {                 </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citationCount.set</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Integer.parseInt</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value.toString</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context.write</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citationCount</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uno</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        }</a:t>
            </a:r>
          </a:p>
          <a:p>
            <a:pPr marL="0" indent="0">
              <a:buNone/>
            </a:pPr>
            <a:r>
              <a:rPr lang="en-US" sz="1600" dirty="0">
                <a:latin typeface="Courier New" pitchFamily="49" charset="0"/>
                <a:cs typeface="Courier New" pitchFamily="49" charset="0"/>
              </a:rPr>
              <a:t>    }</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62</a:t>
            </a:fld>
            <a:endParaRPr lang="en-US"/>
          </a:p>
        </p:txBody>
      </p:sp>
    </p:spTree>
    <p:extLst>
      <p:ext uri="{BB962C8B-B14F-4D97-AF65-F5344CB8AC3E}">
        <p14:creationId xmlns:p14="http://schemas.microsoft.com/office/powerpoint/2010/main" val="200405947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800" dirty="0">
                <a:latin typeface="Courier New" pitchFamily="49" charset="0"/>
                <a:cs typeface="Courier New" pitchFamily="49" charset="0"/>
              </a:rPr>
              <a:t>CitationHistogramNewApi.java, </a:t>
            </a:r>
            <a:r>
              <a:rPr lang="en-US" sz="2800" b="1" dirty="0">
                <a:solidFill>
                  <a:srgbClr val="0070C0"/>
                </a:solidFill>
                <a:latin typeface="Courier New" pitchFamily="49" charset="0"/>
                <a:cs typeface="Courier New" pitchFamily="49" charset="0"/>
              </a:rPr>
              <a:t>new</a:t>
            </a:r>
            <a:r>
              <a:rPr lang="en-US" sz="2800" dirty="0">
                <a:latin typeface="Courier New" pitchFamily="49" charset="0"/>
                <a:cs typeface="Courier New" pitchFamily="49" charset="0"/>
              </a:rPr>
              <a:t> vs. </a:t>
            </a:r>
            <a:r>
              <a:rPr lang="en-US" sz="2800" b="1" dirty="0">
                <a:solidFill>
                  <a:srgbClr val="FF0000"/>
                </a:solidFill>
                <a:latin typeface="Courier New" pitchFamily="49" charset="0"/>
                <a:cs typeface="Courier New" pitchFamily="49" charset="0"/>
              </a:rPr>
              <a:t>old</a:t>
            </a:r>
            <a:endParaRPr lang="en-US" sz="2800" dirty="0"/>
          </a:p>
        </p:txBody>
      </p:sp>
      <p:sp>
        <p:nvSpPr>
          <p:cNvPr id="3" name="Content Placeholder 2"/>
          <p:cNvSpPr>
            <a:spLocks noGrp="1"/>
          </p:cNvSpPr>
          <p:nvPr>
            <p:ph idx="1"/>
          </p:nvPr>
        </p:nvSpPr>
        <p:spPr/>
        <p:txBody>
          <a:bodyPr>
            <a:normAutofit/>
          </a:bodyPr>
          <a:lstStyle/>
          <a:p>
            <a:pPr marL="0" indent="0">
              <a:buNone/>
            </a:pPr>
            <a:r>
              <a:rPr lang="en-US" sz="1600" dirty="0">
                <a:latin typeface="Courier New" pitchFamily="49" charset="0"/>
                <a:cs typeface="Courier New" pitchFamily="49" charset="0"/>
              </a:rPr>
              <a:t>public static class Reduce </a:t>
            </a:r>
            <a:r>
              <a:rPr lang="en-US" sz="1600" b="1" dirty="0">
                <a:solidFill>
                  <a:srgbClr val="0070C0"/>
                </a:solidFill>
                <a:latin typeface="Courier New" pitchFamily="49" charset="0"/>
                <a:cs typeface="Courier New" pitchFamily="49" charset="0"/>
              </a:rPr>
              <a:t>extends Reducer  </a:t>
            </a:r>
            <a:r>
              <a:rPr lang="en-US" sz="1600" dirty="0">
                <a:latin typeface="Courier New" pitchFamily="49" charset="0"/>
                <a:cs typeface="Courier New" pitchFamily="49" charset="0"/>
              </a:rPr>
              <a:t>	&lt;</a:t>
            </a:r>
            <a:r>
              <a:rPr lang="en-US" sz="1600" dirty="0" err="1">
                <a:latin typeface="Courier New" pitchFamily="49" charset="0"/>
                <a:cs typeface="Courier New" pitchFamily="49" charset="0"/>
              </a:rPr>
              <a:t>IntWritable,IntWritable,IntWritable,IntWritable</a:t>
            </a:r>
            <a:r>
              <a:rPr lang="en-US" sz="1600" dirty="0">
                <a:latin typeface="Courier New" pitchFamily="49" charset="0"/>
                <a:cs typeface="Courier New" pitchFamily="49" charset="0"/>
              </a:rPr>
              <a:t>&gt;  {    </a:t>
            </a:r>
            <a:r>
              <a:rPr lang="en-US" sz="1600" dirty="0">
                <a:solidFill>
                  <a:srgbClr val="FF0000"/>
                </a:solidFill>
                <a:latin typeface="Courier New" pitchFamily="49" charset="0"/>
                <a:cs typeface="Courier New" pitchFamily="49" charset="0"/>
              </a:rPr>
              <a:t>//public void reduce(</a:t>
            </a:r>
            <a:r>
              <a:rPr lang="en-US" sz="1600" dirty="0" err="1">
                <a:solidFill>
                  <a:srgbClr val="FF0000"/>
                </a:solidFill>
                <a:latin typeface="Courier New" pitchFamily="49" charset="0"/>
                <a:cs typeface="Courier New" pitchFamily="49" charset="0"/>
              </a:rPr>
              <a:t>IntWritable</a:t>
            </a:r>
            <a:r>
              <a:rPr lang="en-US" sz="1600" dirty="0">
                <a:solidFill>
                  <a:srgbClr val="FF0000"/>
                </a:solidFill>
                <a:latin typeface="Courier New" pitchFamily="49" charset="0"/>
                <a:cs typeface="Courier New" pitchFamily="49" charset="0"/>
              </a:rPr>
              <a:t> </a:t>
            </a:r>
            <a:r>
              <a:rPr lang="en-US" sz="1600" dirty="0" err="1" smtClean="0">
                <a:solidFill>
                  <a:srgbClr val="FF0000"/>
                </a:solidFill>
                <a:latin typeface="Courier New" pitchFamily="49" charset="0"/>
                <a:cs typeface="Courier New" pitchFamily="49" charset="0"/>
              </a:rPr>
              <a:t>key,Iterator</a:t>
            </a:r>
            <a:r>
              <a:rPr lang="en-US" sz="1600" dirty="0" smtClean="0">
                <a:solidFill>
                  <a:srgbClr val="FF0000"/>
                </a:solidFill>
                <a:latin typeface="Courier New" pitchFamily="49" charset="0"/>
                <a:cs typeface="Courier New" pitchFamily="49" charset="0"/>
              </a:rPr>
              <a:t>&lt;</a:t>
            </a:r>
            <a:r>
              <a:rPr lang="en-US" sz="1600" dirty="0" err="1" smtClean="0">
                <a:solidFill>
                  <a:srgbClr val="FF0000"/>
                </a:solidFill>
                <a:latin typeface="Courier New" pitchFamily="49" charset="0"/>
                <a:cs typeface="Courier New" pitchFamily="49" charset="0"/>
              </a:rPr>
              <a:t>IntWritable</a:t>
            </a:r>
            <a:r>
              <a:rPr lang="en-US" sz="1600" dirty="0" smtClean="0">
                <a:solidFill>
                  <a:srgbClr val="FF0000"/>
                </a:solidFill>
                <a:latin typeface="Courier New" pitchFamily="49" charset="0"/>
                <a:cs typeface="Courier New" pitchFamily="49" charset="0"/>
              </a:rPr>
              <a:t>&gt;values,</a:t>
            </a:r>
          </a:p>
          <a:p>
            <a:pPr marL="0" indent="0">
              <a:buNone/>
            </a:pPr>
            <a:r>
              <a:rPr lang="en-US" sz="1600" dirty="0" smtClean="0">
                <a:solidFill>
                  <a:srgbClr val="FF0000"/>
                </a:solidFill>
                <a:latin typeface="Courier New" pitchFamily="49" charset="0"/>
                <a:cs typeface="Courier New" pitchFamily="49" charset="0"/>
              </a:rPr>
              <a:t>//                  </a:t>
            </a:r>
            <a:r>
              <a:rPr lang="en-US" sz="1600" dirty="0" err="1" smtClean="0">
                <a:solidFill>
                  <a:srgbClr val="FF0000"/>
                </a:solidFill>
                <a:latin typeface="Courier New" pitchFamily="49" charset="0"/>
                <a:cs typeface="Courier New" pitchFamily="49" charset="0"/>
              </a:rPr>
              <a:t>OutputCollector</a:t>
            </a:r>
            <a:r>
              <a:rPr lang="en-US" sz="1600" dirty="0" smtClean="0">
                <a:solidFill>
                  <a:srgbClr val="FF0000"/>
                </a:solidFill>
                <a:latin typeface="Courier New" pitchFamily="49" charset="0"/>
                <a:cs typeface="Courier New" pitchFamily="49" charset="0"/>
              </a:rPr>
              <a:t> collector, Reporter reporter)</a:t>
            </a:r>
            <a:endParaRPr lang="en-US" sz="1600" dirty="0">
              <a:solidFill>
                <a:srgbClr val="FF0000"/>
              </a:solidFill>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a:t>
            </a:r>
            <a:r>
              <a:rPr lang="en-US" sz="1600" b="1" dirty="0">
                <a:solidFill>
                  <a:srgbClr val="0070C0"/>
                </a:solidFill>
                <a:latin typeface="Courier New" pitchFamily="49" charset="0"/>
                <a:cs typeface="Courier New" pitchFamily="49" charset="0"/>
              </a:rPr>
              <a:t>public void reduce(</a:t>
            </a:r>
            <a:r>
              <a:rPr lang="en-US" sz="1600" b="1" dirty="0" err="1">
                <a:solidFill>
                  <a:srgbClr val="0070C0"/>
                </a:solidFill>
                <a:latin typeface="Courier New" pitchFamily="49" charset="0"/>
                <a:cs typeface="Courier New" pitchFamily="49" charset="0"/>
              </a:rPr>
              <a:t>IntWritable</a:t>
            </a:r>
            <a:r>
              <a:rPr lang="en-US" sz="1600" b="1" dirty="0">
                <a:solidFill>
                  <a:srgbClr val="0070C0"/>
                </a:solidFill>
                <a:latin typeface="Courier New" pitchFamily="49" charset="0"/>
                <a:cs typeface="Courier New" pitchFamily="49" charset="0"/>
              </a:rPr>
              <a:t> key, </a:t>
            </a:r>
            <a:r>
              <a:rPr lang="en-US" sz="1600" b="1" dirty="0" err="1">
                <a:solidFill>
                  <a:srgbClr val="0070C0"/>
                </a:solidFill>
                <a:latin typeface="Courier New" pitchFamily="49" charset="0"/>
                <a:cs typeface="Courier New" pitchFamily="49" charset="0"/>
              </a:rPr>
              <a:t>Iterable</a:t>
            </a:r>
            <a:r>
              <a:rPr lang="en-US" sz="1600" b="1" dirty="0">
                <a:solidFill>
                  <a:srgbClr val="0070C0"/>
                </a:solidFill>
                <a:latin typeface="Courier New" pitchFamily="49" charset="0"/>
                <a:cs typeface="Courier New" pitchFamily="49" charset="0"/>
              </a:rPr>
              <a:t>&lt;</a:t>
            </a:r>
            <a:r>
              <a:rPr lang="en-US" sz="1600" b="1" dirty="0" err="1">
                <a:solidFill>
                  <a:srgbClr val="0070C0"/>
                </a:solidFill>
                <a:latin typeface="Courier New" pitchFamily="49" charset="0"/>
                <a:cs typeface="Courier New" pitchFamily="49" charset="0"/>
              </a:rPr>
              <a:t>IntWritable</a:t>
            </a:r>
            <a:r>
              <a:rPr lang="en-US" sz="1600" b="1" dirty="0">
                <a:solidFill>
                  <a:srgbClr val="0070C0"/>
                </a:solidFill>
                <a:latin typeface="Courier New" pitchFamily="49" charset="0"/>
                <a:cs typeface="Courier New" pitchFamily="49" charset="0"/>
              </a:rPr>
              <a:t>&gt;   	          values, Context context) </a:t>
            </a:r>
          </a:p>
          <a:p>
            <a:pPr marL="0" indent="0">
              <a:buNone/>
            </a:pPr>
            <a:r>
              <a:rPr lang="en-US" sz="1600" dirty="0">
                <a:latin typeface="Courier New" pitchFamily="49" charset="0"/>
                <a:cs typeface="Courier New" pitchFamily="49" charset="0"/>
              </a:rPr>
              <a:t>             throws </a:t>
            </a:r>
            <a:r>
              <a:rPr lang="en-US" sz="1600" dirty="0" err="1">
                <a:latin typeface="Courier New" pitchFamily="49" charset="0"/>
                <a:cs typeface="Courier New" pitchFamily="49" charset="0"/>
              </a:rPr>
              <a:t>IOException</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InterruptedException</a:t>
            </a:r>
            <a:r>
              <a:rPr lang="en-US" sz="1600" dirty="0">
                <a:latin typeface="Courier New" pitchFamily="49" charset="0"/>
                <a:cs typeface="Courier New" pitchFamily="49" charset="0"/>
              </a:rPr>
              <a:t> {</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count = 0;</a:t>
            </a:r>
          </a:p>
          <a:p>
            <a:pPr marL="0" indent="0">
              <a:buNone/>
            </a:pPr>
            <a:r>
              <a:rPr lang="en-US" sz="1600" dirty="0">
                <a:latin typeface="Courier New" pitchFamily="49" charset="0"/>
                <a:cs typeface="Courier New" pitchFamily="49" charset="0"/>
              </a:rPr>
              <a:t>          // while (</a:t>
            </a:r>
            <a:r>
              <a:rPr lang="en-US" sz="1600" dirty="0" err="1">
                <a:latin typeface="Courier New" pitchFamily="49" charset="0"/>
                <a:cs typeface="Courier New" pitchFamily="49" charset="0"/>
              </a:rPr>
              <a:t>values.hasNext</a:t>
            </a:r>
            <a:r>
              <a:rPr lang="en-US" sz="1600" dirty="0">
                <a:latin typeface="Courier New" pitchFamily="49" charset="0"/>
                <a:cs typeface="Courier New" pitchFamily="49" charset="0"/>
              </a:rPr>
              <a:t>()) {</a:t>
            </a:r>
          </a:p>
          <a:p>
            <a:pPr marL="0" indent="0">
              <a:buNone/>
            </a:pPr>
            <a:r>
              <a:rPr lang="en-US" sz="1600" dirty="0">
                <a:latin typeface="Courier New" pitchFamily="49" charset="0"/>
                <a:cs typeface="Courier New" pitchFamily="49" charset="0"/>
              </a:rPr>
              <a:t>          //     count += </a:t>
            </a:r>
            <a:r>
              <a:rPr lang="en-US" sz="1600" dirty="0" err="1">
                <a:latin typeface="Courier New" pitchFamily="49" charset="0"/>
                <a:cs typeface="Courier New" pitchFamily="49" charset="0"/>
              </a:rPr>
              <a:t>values.next</a:t>
            </a:r>
            <a:r>
              <a:rPr lang="en-US" sz="1600" dirty="0">
                <a:latin typeface="Courier New" pitchFamily="49" charset="0"/>
                <a:cs typeface="Courier New" pitchFamily="49" charset="0"/>
              </a:rPr>
              <a:t>().get();</a:t>
            </a:r>
          </a:p>
          <a:p>
            <a:pPr marL="0" indent="0">
              <a:buNone/>
            </a:pPr>
            <a:r>
              <a:rPr lang="en-US" sz="1600" dirty="0">
                <a:latin typeface="Courier New" pitchFamily="49" charset="0"/>
                <a:cs typeface="Courier New" pitchFamily="49" charset="0"/>
              </a:rPr>
              <a:t>          </a:t>
            </a:r>
            <a:r>
              <a:rPr lang="en-US" sz="1600" dirty="0">
                <a:solidFill>
                  <a:srgbClr val="0070C0"/>
                </a:solidFill>
                <a:latin typeface="Courier New" pitchFamily="49" charset="0"/>
                <a:cs typeface="Courier New" pitchFamily="49" charset="0"/>
              </a:rPr>
              <a:t>for (</a:t>
            </a:r>
            <a:r>
              <a:rPr lang="en-US" sz="1600" dirty="0" err="1">
                <a:solidFill>
                  <a:srgbClr val="0070C0"/>
                </a:solidFill>
                <a:latin typeface="Courier New" pitchFamily="49" charset="0"/>
                <a:cs typeface="Courier New" pitchFamily="49" charset="0"/>
              </a:rPr>
              <a:t>IntWritable</a:t>
            </a:r>
            <a:r>
              <a:rPr lang="en-US" sz="1600" dirty="0">
                <a:solidFill>
                  <a:srgbClr val="0070C0"/>
                </a:solidFill>
                <a:latin typeface="Courier New" pitchFamily="49" charset="0"/>
                <a:cs typeface="Courier New" pitchFamily="49" charset="0"/>
              </a:rPr>
              <a:t> </a:t>
            </a:r>
            <a:r>
              <a:rPr lang="en-US" sz="1600" dirty="0" err="1">
                <a:solidFill>
                  <a:srgbClr val="0070C0"/>
                </a:solidFill>
                <a:latin typeface="Courier New" pitchFamily="49" charset="0"/>
                <a:cs typeface="Courier New" pitchFamily="49" charset="0"/>
              </a:rPr>
              <a:t>val:values</a:t>
            </a:r>
            <a:r>
              <a:rPr lang="en-US" sz="1600" dirty="0">
                <a:solidFill>
                  <a:srgbClr val="0070C0"/>
                </a:solidFill>
                <a:latin typeface="Courier New" pitchFamily="49" charset="0"/>
                <a:cs typeface="Courier New" pitchFamily="49" charset="0"/>
              </a:rPr>
              <a:t>){   // </a:t>
            </a:r>
            <a:r>
              <a:rPr lang="en-US" sz="1600" dirty="0" err="1">
                <a:solidFill>
                  <a:srgbClr val="0070C0"/>
                </a:solidFill>
                <a:latin typeface="Courier New" pitchFamily="49" charset="0"/>
                <a:cs typeface="Courier New" pitchFamily="49" charset="0"/>
              </a:rPr>
              <a:t>Iterable</a:t>
            </a:r>
            <a:r>
              <a:rPr lang="en-US" sz="1600" dirty="0">
                <a:solidFill>
                  <a:srgbClr val="0070C0"/>
                </a:solidFill>
                <a:latin typeface="Courier New" pitchFamily="49" charset="0"/>
                <a:cs typeface="Courier New" pitchFamily="49" charset="0"/>
              </a:rPr>
              <a:t> allows</a:t>
            </a:r>
          </a:p>
          <a:p>
            <a:pPr marL="0" indent="0">
              <a:buNone/>
            </a:pPr>
            <a:r>
              <a:rPr lang="en-US" sz="1600" dirty="0">
                <a:solidFill>
                  <a:srgbClr val="0070C0"/>
                </a:solidFill>
                <a:latin typeface="Courier New" pitchFamily="49" charset="0"/>
                <a:cs typeface="Courier New" pitchFamily="49" charset="0"/>
              </a:rPr>
              <a:t>            	count += </a:t>
            </a:r>
            <a:r>
              <a:rPr lang="en-US" sz="1600" dirty="0" err="1">
                <a:solidFill>
                  <a:srgbClr val="0070C0"/>
                </a:solidFill>
                <a:latin typeface="Courier New" pitchFamily="49" charset="0"/>
                <a:cs typeface="Courier New" pitchFamily="49" charset="0"/>
              </a:rPr>
              <a:t>val.get</a:t>
            </a:r>
            <a:r>
              <a:rPr lang="en-US" sz="1600" dirty="0">
                <a:solidFill>
                  <a:srgbClr val="0070C0"/>
                </a:solidFill>
                <a:latin typeface="Courier New" pitchFamily="49" charset="0"/>
                <a:cs typeface="Courier New" pitchFamily="49" charset="0"/>
              </a:rPr>
              <a:t>();        // for looping</a:t>
            </a:r>
          </a:p>
          <a:p>
            <a:pPr marL="0" indent="0">
              <a:buNone/>
            </a:pPr>
            <a:r>
              <a:rPr lang="en-US" sz="1600" dirty="0">
                <a:solidFill>
                  <a:srgbClr val="0070C0"/>
                </a:solidFill>
                <a:latin typeface="Courier New" pitchFamily="49" charset="0"/>
                <a:cs typeface="Courier New" pitchFamily="49" charset="0"/>
              </a:rPr>
              <a:t>          }</a:t>
            </a:r>
          </a:p>
          <a:p>
            <a:pPr marL="0" indent="0">
              <a:buNone/>
            </a:pPr>
            <a:r>
              <a:rPr lang="en-US" sz="1600" dirty="0">
                <a:solidFill>
                  <a:srgbClr val="0070C0"/>
                </a:solidFill>
                <a:latin typeface="Courier New" pitchFamily="49" charset="0"/>
                <a:cs typeface="Courier New" pitchFamily="49" charset="0"/>
              </a:rPr>
              <a:t>          </a:t>
            </a:r>
            <a:r>
              <a:rPr lang="en-US" sz="1600" dirty="0" err="1">
                <a:solidFill>
                  <a:srgbClr val="0070C0"/>
                </a:solidFill>
                <a:latin typeface="Courier New" pitchFamily="49" charset="0"/>
                <a:cs typeface="Courier New" pitchFamily="49" charset="0"/>
              </a:rPr>
              <a:t>context.write</a:t>
            </a:r>
            <a:r>
              <a:rPr lang="en-US" sz="1600" dirty="0">
                <a:solidFill>
                  <a:srgbClr val="0070C0"/>
                </a:solidFill>
                <a:latin typeface="Courier New" pitchFamily="49" charset="0"/>
                <a:cs typeface="Courier New" pitchFamily="49" charset="0"/>
              </a:rPr>
              <a:t>(key, new </a:t>
            </a:r>
            <a:r>
              <a:rPr lang="en-US" sz="1600" dirty="0" err="1">
                <a:solidFill>
                  <a:srgbClr val="0070C0"/>
                </a:solidFill>
                <a:latin typeface="Courier New" pitchFamily="49" charset="0"/>
                <a:cs typeface="Courier New" pitchFamily="49" charset="0"/>
              </a:rPr>
              <a:t>IntWritable</a:t>
            </a:r>
            <a:r>
              <a:rPr lang="en-US" sz="1600" dirty="0">
                <a:solidFill>
                  <a:srgbClr val="0070C0"/>
                </a:solidFill>
                <a:latin typeface="Courier New" pitchFamily="49" charset="0"/>
                <a:cs typeface="Courier New" pitchFamily="49" charset="0"/>
              </a:rPr>
              <a:t>(count));</a:t>
            </a:r>
          </a:p>
          <a:p>
            <a:pPr marL="0" indent="0">
              <a:buNone/>
            </a:pPr>
            <a:r>
              <a:rPr lang="en-US" sz="1600" dirty="0">
                <a:solidFill>
                  <a:srgbClr val="0070C0"/>
                </a:solidFill>
                <a:latin typeface="Courier New" pitchFamily="49" charset="0"/>
                <a:cs typeface="Courier New" pitchFamily="49" charset="0"/>
              </a:rPr>
              <a:t>       }</a:t>
            </a:r>
          </a:p>
          <a:p>
            <a:pPr marL="0" indent="0">
              <a:buNone/>
            </a:pPr>
            <a:r>
              <a:rPr lang="en-US" sz="1600" dirty="0">
                <a:latin typeface="Courier New" pitchFamily="49" charset="0"/>
                <a:cs typeface="Courier New" pitchFamily="49" charset="0"/>
              </a:rPr>
              <a:t>   }</a:t>
            </a:r>
          </a:p>
          <a:p>
            <a:pPr marL="0" indent="0">
              <a:buNone/>
            </a:pPr>
            <a:r>
              <a:rPr lang="en-US" dirty="0"/>
              <a:t>    </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63</a:t>
            </a:fld>
            <a:endParaRPr lang="en-US"/>
          </a:p>
        </p:txBody>
      </p:sp>
    </p:spTree>
    <p:extLst>
      <p:ext uri="{BB962C8B-B14F-4D97-AF65-F5344CB8AC3E}">
        <p14:creationId xmlns:p14="http://schemas.microsoft.com/office/powerpoint/2010/main" val="405631489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088"/>
            <a:ext cx="8534400" cy="531312"/>
          </a:xfrm>
        </p:spPr>
        <p:txBody>
          <a:bodyPr>
            <a:noAutofit/>
          </a:bodyPr>
          <a:lstStyle/>
          <a:p>
            <a:r>
              <a:rPr lang="en-US" sz="2600" dirty="0">
                <a:latin typeface="Courier New" pitchFamily="49" charset="0"/>
                <a:cs typeface="Courier New" pitchFamily="49" charset="0"/>
              </a:rPr>
              <a:t>CitationHistogramNewApi.java, </a:t>
            </a:r>
            <a:r>
              <a:rPr lang="en-US" sz="2600" b="1" dirty="0">
                <a:solidFill>
                  <a:srgbClr val="0070C0"/>
                </a:solidFill>
                <a:latin typeface="Courier New" pitchFamily="49" charset="0"/>
                <a:cs typeface="Courier New" pitchFamily="49" charset="0"/>
              </a:rPr>
              <a:t>new</a:t>
            </a:r>
            <a:r>
              <a:rPr lang="en-US" sz="2600" dirty="0">
                <a:latin typeface="Courier New" pitchFamily="49" charset="0"/>
                <a:cs typeface="Courier New" pitchFamily="49" charset="0"/>
              </a:rPr>
              <a:t> vs. </a:t>
            </a:r>
            <a:r>
              <a:rPr lang="en-US" sz="2600" b="1" dirty="0">
                <a:solidFill>
                  <a:srgbClr val="FF0000"/>
                </a:solidFill>
                <a:latin typeface="Courier New" pitchFamily="49" charset="0"/>
                <a:cs typeface="Courier New" pitchFamily="49" charset="0"/>
              </a:rPr>
              <a:t>old</a:t>
            </a:r>
            <a:endParaRPr lang="en-US" sz="2600" dirty="0"/>
          </a:p>
        </p:txBody>
      </p:sp>
      <p:sp>
        <p:nvSpPr>
          <p:cNvPr id="3" name="Content Placeholder 2"/>
          <p:cNvSpPr>
            <a:spLocks noGrp="1"/>
          </p:cNvSpPr>
          <p:nvPr>
            <p:ph idx="1"/>
          </p:nvPr>
        </p:nvSpPr>
        <p:spPr>
          <a:xfrm>
            <a:off x="457200" y="609600"/>
            <a:ext cx="8229600" cy="5745163"/>
          </a:xfrm>
        </p:spPr>
        <p:txBody>
          <a:bodyPr>
            <a:normAutofit fontScale="70000" lnSpcReduction="20000"/>
          </a:bodyPr>
          <a:lstStyle/>
          <a:p>
            <a:pPr marL="0" indent="0">
              <a:buNone/>
            </a:pPr>
            <a:r>
              <a:rPr lang="en-US" dirty="0">
                <a:latin typeface="Courier New" pitchFamily="49" charset="0"/>
                <a:cs typeface="Courier New" pitchFamily="49" charset="0"/>
              </a:rPr>
              <a:t> </a:t>
            </a:r>
            <a:r>
              <a:rPr lang="en-US" sz="2300" dirty="0">
                <a:latin typeface="Courier New" pitchFamily="49" charset="0"/>
                <a:cs typeface="Courier New" pitchFamily="49" charset="0"/>
              </a:rPr>
              <a:t>public </a:t>
            </a:r>
            <a:r>
              <a:rPr lang="en-US" sz="2300" dirty="0" err="1">
                <a:latin typeface="Courier New" pitchFamily="49" charset="0"/>
                <a:cs typeface="Courier New" pitchFamily="49" charset="0"/>
              </a:rPr>
              <a:t>int</a:t>
            </a:r>
            <a:r>
              <a:rPr lang="en-US" sz="2300" dirty="0">
                <a:latin typeface="Courier New" pitchFamily="49" charset="0"/>
                <a:cs typeface="Courier New" pitchFamily="49" charset="0"/>
              </a:rPr>
              <a:t> run(String[] </a:t>
            </a:r>
            <a:r>
              <a:rPr lang="en-US" sz="2300" dirty="0" err="1">
                <a:latin typeface="Courier New" pitchFamily="49" charset="0"/>
                <a:cs typeface="Courier New" pitchFamily="49" charset="0"/>
              </a:rPr>
              <a:t>args</a:t>
            </a:r>
            <a:r>
              <a:rPr lang="en-US" sz="2300" dirty="0">
                <a:latin typeface="Courier New" pitchFamily="49" charset="0"/>
                <a:cs typeface="Courier New" pitchFamily="49" charset="0"/>
              </a:rPr>
              <a:t>) throws Exception {</a:t>
            </a:r>
          </a:p>
          <a:p>
            <a:pPr marL="0" indent="0">
              <a:buNone/>
            </a:pPr>
            <a:r>
              <a:rPr lang="en-US" sz="2300" dirty="0">
                <a:latin typeface="Courier New" pitchFamily="49" charset="0"/>
                <a:cs typeface="Courier New" pitchFamily="49" charset="0"/>
              </a:rPr>
              <a:t>        Configuration </a:t>
            </a:r>
            <a:r>
              <a:rPr lang="en-US" sz="2300" dirty="0" err="1">
                <a:latin typeface="Courier New" pitchFamily="49" charset="0"/>
                <a:cs typeface="Courier New" pitchFamily="49" charset="0"/>
              </a:rPr>
              <a:t>conf</a:t>
            </a:r>
            <a:r>
              <a:rPr lang="en-US" sz="2300" dirty="0">
                <a:latin typeface="Courier New" pitchFamily="49" charset="0"/>
                <a:cs typeface="Courier New" pitchFamily="49" charset="0"/>
              </a:rPr>
              <a:t> = </a:t>
            </a:r>
            <a:r>
              <a:rPr lang="en-US" sz="2300" dirty="0" err="1">
                <a:latin typeface="Courier New" pitchFamily="49" charset="0"/>
                <a:cs typeface="Courier New" pitchFamily="49" charset="0"/>
              </a:rPr>
              <a:t>getConf</a:t>
            </a:r>
            <a:r>
              <a:rPr lang="en-US" sz="2300" dirty="0">
                <a:latin typeface="Courier New" pitchFamily="49" charset="0"/>
                <a:cs typeface="Courier New" pitchFamily="49" charset="0"/>
              </a:rPr>
              <a:t>();</a:t>
            </a:r>
          </a:p>
          <a:p>
            <a:pPr marL="0" indent="0">
              <a:buNone/>
            </a:pPr>
            <a:r>
              <a:rPr lang="en-US" sz="2300" dirty="0">
                <a:latin typeface="Courier New" pitchFamily="49" charset="0"/>
                <a:cs typeface="Courier New" pitchFamily="49" charset="0"/>
              </a:rPr>
              <a:t>        </a:t>
            </a:r>
            <a:r>
              <a:rPr lang="en-US" sz="2300" dirty="0">
                <a:solidFill>
                  <a:srgbClr val="FF0000"/>
                </a:solidFill>
                <a:latin typeface="Courier New" pitchFamily="49" charset="0"/>
                <a:cs typeface="Courier New" pitchFamily="49" charset="0"/>
              </a:rPr>
              <a:t>//</a:t>
            </a:r>
            <a:r>
              <a:rPr lang="en-US" sz="2300" dirty="0" err="1">
                <a:solidFill>
                  <a:srgbClr val="FF0000"/>
                </a:solidFill>
                <a:latin typeface="Courier New" pitchFamily="49" charset="0"/>
                <a:cs typeface="Courier New" pitchFamily="49" charset="0"/>
              </a:rPr>
              <a:t>JobConf</a:t>
            </a:r>
            <a:r>
              <a:rPr lang="en-US" sz="2300" dirty="0">
                <a:solidFill>
                  <a:srgbClr val="FF0000"/>
                </a:solidFill>
                <a:latin typeface="Courier New" pitchFamily="49" charset="0"/>
                <a:cs typeface="Courier New" pitchFamily="49" charset="0"/>
              </a:rPr>
              <a:t> job = new </a:t>
            </a:r>
            <a:r>
              <a:rPr lang="en-US" sz="2300" dirty="0" err="1">
                <a:solidFill>
                  <a:srgbClr val="FF0000"/>
                </a:solidFill>
                <a:latin typeface="Courier New" pitchFamily="49" charset="0"/>
                <a:cs typeface="Courier New" pitchFamily="49" charset="0"/>
              </a:rPr>
              <a:t>JobConf</a:t>
            </a:r>
            <a:r>
              <a:rPr lang="en-US" sz="2300" dirty="0">
                <a:solidFill>
                  <a:srgbClr val="FF0000"/>
                </a:solidFill>
                <a:latin typeface="Courier New" pitchFamily="49" charset="0"/>
                <a:cs typeface="Courier New" pitchFamily="49" charset="0"/>
              </a:rPr>
              <a:t>(</a:t>
            </a:r>
            <a:r>
              <a:rPr lang="en-US" sz="2300" dirty="0" err="1">
                <a:solidFill>
                  <a:srgbClr val="FF0000"/>
                </a:solidFill>
                <a:latin typeface="Courier New" pitchFamily="49" charset="0"/>
                <a:cs typeface="Courier New" pitchFamily="49" charset="0"/>
              </a:rPr>
              <a:t>conf</a:t>
            </a:r>
            <a:r>
              <a:rPr lang="en-US" sz="2300" dirty="0">
                <a:solidFill>
                  <a:srgbClr val="FF0000"/>
                </a:solidFill>
                <a:latin typeface="Courier New" pitchFamily="49" charset="0"/>
                <a:cs typeface="Courier New" pitchFamily="49" charset="0"/>
              </a:rPr>
              <a:t>, </a:t>
            </a:r>
            <a:r>
              <a:rPr lang="en-US" sz="2300" dirty="0" err="1">
                <a:solidFill>
                  <a:srgbClr val="FF0000"/>
                </a:solidFill>
                <a:latin typeface="Courier New" pitchFamily="49" charset="0"/>
                <a:cs typeface="Courier New" pitchFamily="49" charset="0"/>
              </a:rPr>
              <a:t>CitationHistogram</a:t>
            </a:r>
            <a:r>
              <a:rPr lang="en-US" sz="2300" dirty="0">
                <a:solidFill>
                  <a:srgbClr val="FF0000"/>
                </a:solidFill>
                <a:latin typeface="Courier New" pitchFamily="49" charset="0"/>
                <a:cs typeface="Courier New" pitchFamily="49" charset="0"/>
              </a:rPr>
              <a:t>);</a:t>
            </a:r>
          </a:p>
          <a:p>
            <a:pPr marL="0" indent="0">
              <a:buNone/>
            </a:pPr>
            <a:r>
              <a:rPr lang="en-US" sz="2300" dirty="0">
                <a:solidFill>
                  <a:srgbClr val="FF0000"/>
                </a:solidFill>
                <a:latin typeface="Courier New" pitchFamily="49" charset="0"/>
                <a:cs typeface="Courier New" pitchFamily="49" charset="0"/>
              </a:rPr>
              <a:t>        //</a:t>
            </a:r>
            <a:r>
              <a:rPr lang="en-US" sz="2300" dirty="0" err="1">
                <a:solidFill>
                  <a:srgbClr val="FF0000"/>
                </a:solidFill>
                <a:latin typeface="Courier New" pitchFamily="49" charset="0"/>
                <a:cs typeface="Courier New" pitchFamily="49" charset="0"/>
              </a:rPr>
              <a:t>job.setJobName</a:t>
            </a:r>
            <a:r>
              <a:rPr lang="en-US" sz="2300" dirty="0">
                <a:solidFill>
                  <a:srgbClr val="FF0000"/>
                </a:solidFill>
                <a:latin typeface="Courier New" pitchFamily="49" charset="0"/>
                <a:cs typeface="Courier New" pitchFamily="49" charset="0"/>
              </a:rPr>
              <a:t>("</a:t>
            </a:r>
            <a:r>
              <a:rPr lang="en-US" sz="2300" dirty="0" err="1">
                <a:solidFill>
                  <a:srgbClr val="FF0000"/>
                </a:solidFill>
                <a:latin typeface="Courier New" pitchFamily="49" charset="0"/>
                <a:cs typeface="Courier New" pitchFamily="49" charset="0"/>
              </a:rPr>
              <a:t>CitationHistogram</a:t>
            </a:r>
            <a:r>
              <a:rPr lang="en-US" sz="2300" dirty="0">
                <a:solidFill>
                  <a:srgbClr val="FF0000"/>
                </a:solidFill>
                <a:latin typeface="Courier New" pitchFamily="49" charset="0"/>
                <a:cs typeface="Courier New" pitchFamily="49" charset="0"/>
              </a:rPr>
              <a:t>");</a:t>
            </a:r>
          </a:p>
          <a:p>
            <a:pPr marL="0" indent="0">
              <a:buNone/>
            </a:pPr>
            <a:r>
              <a:rPr lang="en-US" sz="2300" dirty="0">
                <a:latin typeface="Courier New" pitchFamily="49" charset="0"/>
                <a:cs typeface="Courier New" pitchFamily="49" charset="0"/>
              </a:rPr>
              <a:t>        </a:t>
            </a:r>
            <a:r>
              <a:rPr lang="en-US" sz="2300" dirty="0">
                <a:solidFill>
                  <a:srgbClr val="0070C0"/>
                </a:solidFill>
                <a:latin typeface="Courier New" pitchFamily="49" charset="0"/>
                <a:cs typeface="Courier New" pitchFamily="49" charset="0"/>
              </a:rPr>
              <a:t>Job </a:t>
            </a:r>
            <a:r>
              <a:rPr lang="en-US" sz="2300" dirty="0" err="1">
                <a:solidFill>
                  <a:srgbClr val="0070C0"/>
                </a:solidFill>
                <a:latin typeface="Courier New" pitchFamily="49" charset="0"/>
                <a:cs typeface="Courier New" pitchFamily="49" charset="0"/>
              </a:rPr>
              <a:t>job</a:t>
            </a:r>
            <a:r>
              <a:rPr lang="en-US" sz="2300" dirty="0">
                <a:solidFill>
                  <a:srgbClr val="0070C0"/>
                </a:solidFill>
                <a:latin typeface="Courier New" pitchFamily="49" charset="0"/>
                <a:cs typeface="Courier New" pitchFamily="49" charset="0"/>
              </a:rPr>
              <a:t> = new Job(</a:t>
            </a:r>
            <a:r>
              <a:rPr lang="en-US" sz="2300" dirty="0" err="1">
                <a:solidFill>
                  <a:srgbClr val="0070C0"/>
                </a:solidFill>
                <a:latin typeface="Courier New" pitchFamily="49" charset="0"/>
                <a:cs typeface="Courier New" pitchFamily="49" charset="0"/>
              </a:rPr>
              <a:t>conf</a:t>
            </a:r>
            <a:r>
              <a:rPr lang="en-US" sz="2300" dirty="0">
                <a:solidFill>
                  <a:srgbClr val="0070C0"/>
                </a:solidFill>
                <a:latin typeface="Courier New" pitchFamily="49" charset="0"/>
                <a:cs typeface="Courier New" pitchFamily="49" charset="0"/>
              </a:rPr>
              <a:t>, "</a:t>
            </a:r>
            <a:r>
              <a:rPr lang="en-US" sz="2300" dirty="0" err="1">
                <a:solidFill>
                  <a:srgbClr val="0070C0"/>
                </a:solidFill>
                <a:latin typeface="Courier New" pitchFamily="49" charset="0"/>
                <a:cs typeface="Courier New" pitchFamily="49" charset="0"/>
              </a:rPr>
              <a:t>CitationHistogram</a:t>
            </a:r>
            <a:r>
              <a:rPr lang="en-US" sz="2300" dirty="0">
                <a:solidFill>
                  <a:srgbClr val="0070C0"/>
                </a:solidFill>
                <a:latin typeface="Courier New" pitchFamily="49" charset="0"/>
                <a:cs typeface="Courier New" pitchFamily="49" charset="0"/>
              </a:rPr>
              <a:t>");</a:t>
            </a:r>
          </a:p>
          <a:p>
            <a:pPr marL="0" indent="0">
              <a:buNone/>
            </a:pPr>
            <a:r>
              <a:rPr lang="en-US" sz="2300" dirty="0">
                <a:latin typeface="Courier New" pitchFamily="49" charset="0"/>
                <a:cs typeface="Courier New" pitchFamily="49" charset="0"/>
              </a:rPr>
              <a:t>        </a:t>
            </a:r>
            <a:r>
              <a:rPr lang="en-US" sz="2300" dirty="0" err="1">
                <a:latin typeface="Courier New" pitchFamily="49" charset="0"/>
                <a:cs typeface="Courier New" pitchFamily="49" charset="0"/>
              </a:rPr>
              <a:t>job.setJarByClass</a:t>
            </a:r>
            <a:r>
              <a:rPr lang="en-US" sz="2300" dirty="0">
                <a:latin typeface="Courier New" pitchFamily="49" charset="0"/>
                <a:cs typeface="Courier New" pitchFamily="49" charset="0"/>
              </a:rPr>
              <a:t>(</a:t>
            </a:r>
            <a:r>
              <a:rPr lang="en-US" sz="2300" dirty="0" err="1">
                <a:latin typeface="Courier New" pitchFamily="49" charset="0"/>
                <a:cs typeface="Courier New" pitchFamily="49" charset="0"/>
              </a:rPr>
              <a:t>CitationHistogramNewApi.class</a:t>
            </a:r>
            <a:r>
              <a:rPr lang="en-US" sz="2300" dirty="0">
                <a:latin typeface="Courier New" pitchFamily="49" charset="0"/>
                <a:cs typeface="Courier New" pitchFamily="49" charset="0"/>
              </a:rPr>
              <a:t>);</a:t>
            </a:r>
          </a:p>
          <a:p>
            <a:pPr marL="0" indent="0">
              <a:buNone/>
            </a:pPr>
            <a:r>
              <a:rPr lang="en-US" sz="2300" dirty="0">
                <a:latin typeface="Courier New" pitchFamily="49" charset="0"/>
                <a:cs typeface="Courier New" pitchFamily="49" charset="0"/>
              </a:rPr>
              <a:t>        Path in = new Path(</a:t>
            </a:r>
            <a:r>
              <a:rPr lang="en-US" sz="2300" dirty="0" err="1">
                <a:latin typeface="Courier New" pitchFamily="49" charset="0"/>
                <a:cs typeface="Courier New" pitchFamily="49" charset="0"/>
              </a:rPr>
              <a:t>args</a:t>
            </a:r>
            <a:r>
              <a:rPr lang="en-US" sz="2300" dirty="0">
                <a:latin typeface="Courier New" pitchFamily="49" charset="0"/>
                <a:cs typeface="Courier New" pitchFamily="49" charset="0"/>
              </a:rPr>
              <a:t>[0]);</a:t>
            </a:r>
          </a:p>
          <a:p>
            <a:pPr marL="0" indent="0">
              <a:buNone/>
            </a:pPr>
            <a:r>
              <a:rPr lang="en-US" sz="2300" dirty="0">
                <a:latin typeface="Courier New" pitchFamily="49" charset="0"/>
                <a:cs typeface="Courier New" pitchFamily="49" charset="0"/>
              </a:rPr>
              <a:t>        Path out = new Path(</a:t>
            </a:r>
            <a:r>
              <a:rPr lang="en-US" sz="2300" dirty="0" err="1">
                <a:latin typeface="Courier New" pitchFamily="49" charset="0"/>
                <a:cs typeface="Courier New" pitchFamily="49" charset="0"/>
              </a:rPr>
              <a:t>args</a:t>
            </a:r>
            <a:r>
              <a:rPr lang="en-US" sz="2300" dirty="0">
                <a:latin typeface="Courier New" pitchFamily="49" charset="0"/>
                <a:cs typeface="Courier New" pitchFamily="49" charset="0"/>
              </a:rPr>
              <a:t>[1]);</a:t>
            </a:r>
          </a:p>
          <a:p>
            <a:pPr marL="0" indent="0">
              <a:buNone/>
            </a:pPr>
            <a:r>
              <a:rPr lang="en-US" sz="2300" dirty="0">
                <a:latin typeface="Courier New" pitchFamily="49" charset="0"/>
                <a:cs typeface="Courier New" pitchFamily="49" charset="0"/>
              </a:rPr>
              <a:t>        </a:t>
            </a:r>
            <a:r>
              <a:rPr lang="en-US" sz="2300" dirty="0" err="1">
                <a:latin typeface="Courier New" pitchFamily="49" charset="0"/>
                <a:cs typeface="Courier New" pitchFamily="49" charset="0"/>
              </a:rPr>
              <a:t>FileInputFormat.setInputPaths</a:t>
            </a:r>
            <a:r>
              <a:rPr lang="en-US" sz="2300" dirty="0">
                <a:latin typeface="Courier New" pitchFamily="49" charset="0"/>
                <a:cs typeface="Courier New" pitchFamily="49" charset="0"/>
              </a:rPr>
              <a:t>(job, in);</a:t>
            </a:r>
          </a:p>
          <a:p>
            <a:pPr marL="0" indent="0">
              <a:buNone/>
            </a:pPr>
            <a:r>
              <a:rPr lang="en-US" sz="2300" dirty="0">
                <a:latin typeface="Courier New" pitchFamily="49" charset="0"/>
                <a:cs typeface="Courier New" pitchFamily="49" charset="0"/>
              </a:rPr>
              <a:t>        </a:t>
            </a:r>
            <a:r>
              <a:rPr lang="en-US" sz="2300" dirty="0" err="1">
                <a:latin typeface="Courier New" pitchFamily="49" charset="0"/>
                <a:cs typeface="Courier New" pitchFamily="49" charset="0"/>
              </a:rPr>
              <a:t>FileOutputFormat.setOutputPath</a:t>
            </a:r>
            <a:r>
              <a:rPr lang="en-US" sz="2300" dirty="0">
                <a:latin typeface="Courier New" pitchFamily="49" charset="0"/>
                <a:cs typeface="Courier New" pitchFamily="49" charset="0"/>
              </a:rPr>
              <a:t>(job, out);   </a:t>
            </a:r>
          </a:p>
          <a:p>
            <a:pPr marL="0" indent="0">
              <a:buNone/>
            </a:pPr>
            <a:r>
              <a:rPr lang="en-US" sz="2300" dirty="0">
                <a:latin typeface="Courier New" pitchFamily="49" charset="0"/>
                <a:cs typeface="Courier New" pitchFamily="49" charset="0"/>
              </a:rPr>
              <a:t>        </a:t>
            </a:r>
            <a:r>
              <a:rPr lang="en-US" sz="2300" dirty="0" err="1">
                <a:latin typeface="Courier New" pitchFamily="49" charset="0"/>
                <a:cs typeface="Courier New" pitchFamily="49" charset="0"/>
              </a:rPr>
              <a:t>job.setJobName</a:t>
            </a:r>
            <a:r>
              <a:rPr lang="en-US" sz="2300" dirty="0">
                <a:latin typeface="Courier New" pitchFamily="49" charset="0"/>
                <a:cs typeface="Courier New" pitchFamily="49" charset="0"/>
              </a:rPr>
              <a:t>("</a:t>
            </a:r>
            <a:r>
              <a:rPr lang="en-US" sz="2300" dirty="0" err="1">
                <a:latin typeface="Courier New" pitchFamily="49" charset="0"/>
                <a:cs typeface="Courier New" pitchFamily="49" charset="0"/>
              </a:rPr>
              <a:t>CitationHistogramNewApi</a:t>
            </a:r>
            <a:r>
              <a:rPr lang="en-US" sz="2300" dirty="0">
                <a:latin typeface="Courier New" pitchFamily="49" charset="0"/>
                <a:cs typeface="Courier New" pitchFamily="49" charset="0"/>
              </a:rPr>
              <a:t>");</a:t>
            </a:r>
          </a:p>
          <a:p>
            <a:pPr marL="0" indent="0">
              <a:buNone/>
            </a:pPr>
            <a:r>
              <a:rPr lang="en-US" sz="2300" dirty="0">
                <a:latin typeface="Courier New" pitchFamily="49" charset="0"/>
                <a:cs typeface="Courier New" pitchFamily="49" charset="0"/>
              </a:rPr>
              <a:t>        </a:t>
            </a:r>
            <a:r>
              <a:rPr lang="en-US" sz="2300" dirty="0" err="1">
                <a:latin typeface="Courier New" pitchFamily="49" charset="0"/>
                <a:cs typeface="Courier New" pitchFamily="49" charset="0"/>
              </a:rPr>
              <a:t>job.setMapperClass</a:t>
            </a:r>
            <a:r>
              <a:rPr lang="en-US" sz="2300" dirty="0">
                <a:latin typeface="Courier New" pitchFamily="49" charset="0"/>
                <a:cs typeface="Courier New" pitchFamily="49" charset="0"/>
              </a:rPr>
              <a:t>(</a:t>
            </a:r>
            <a:r>
              <a:rPr lang="en-US" sz="2300" dirty="0" err="1">
                <a:latin typeface="Courier New" pitchFamily="49" charset="0"/>
                <a:cs typeface="Courier New" pitchFamily="49" charset="0"/>
              </a:rPr>
              <a:t>MapClass.class</a:t>
            </a:r>
            <a:r>
              <a:rPr lang="en-US" sz="2300" dirty="0">
                <a:latin typeface="Courier New" pitchFamily="49" charset="0"/>
                <a:cs typeface="Courier New" pitchFamily="49" charset="0"/>
              </a:rPr>
              <a:t>);</a:t>
            </a:r>
          </a:p>
          <a:p>
            <a:pPr marL="0" indent="0">
              <a:buNone/>
            </a:pPr>
            <a:r>
              <a:rPr lang="en-US" sz="2300" dirty="0">
                <a:latin typeface="Courier New" pitchFamily="49" charset="0"/>
                <a:cs typeface="Courier New" pitchFamily="49" charset="0"/>
              </a:rPr>
              <a:t>        </a:t>
            </a:r>
            <a:r>
              <a:rPr lang="en-US" sz="2300" dirty="0" err="1">
                <a:latin typeface="Courier New" pitchFamily="49" charset="0"/>
                <a:cs typeface="Courier New" pitchFamily="49" charset="0"/>
              </a:rPr>
              <a:t>job.setReducerClass</a:t>
            </a:r>
            <a:r>
              <a:rPr lang="en-US" sz="2300" dirty="0">
                <a:latin typeface="Courier New" pitchFamily="49" charset="0"/>
                <a:cs typeface="Courier New" pitchFamily="49" charset="0"/>
              </a:rPr>
              <a:t>(</a:t>
            </a:r>
            <a:r>
              <a:rPr lang="en-US" sz="2300" dirty="0" err="1">
                <a:latin typeface="Courier New" pitchFamily="49" charset="0"/>
                <a:cs typeface="Courier New" pitchFamily="49" charset="0"/>
              </a:rPr>
              <a:t>Reduce.class</a:t>
            </a:r>
            <a:r>
              <a:rPr lang="en-US" sz="2300" dirty="0">
                <a:latin typeface="Courier New" pitchFamily="49" charset="0"/>
                <a:cs typeface="Courier New" pitchFamily="49" charset="0"/>
              </a:rPr>
              <a:t>); </a:t>
            </a:r>
          </a:p>
          <a:p>
            <a:pPr marL="0" indent="0">
              <a:buNone/>
            </a:pPr>
            <a:r>
              <a:rPr lang="en-US" sz="2300" dirty="0">
                <a:latin typeface="Courier New" pitchFamily="49" charset="0"/>
                <a:cs typeface="Courier New" pitchFamily="49" charset="0"/>
              </a:rPr>
              <a:t>       </a:t>
            </a:r>
            <a:r>
              <a:rPr lang="en-US" sz="2300" dirty="0" smtClean="0">
                <a:latin typeface="Courier New" pitchFamily="49" charset="0"/>
                <a:cs typeface="Courier New" pitchFamily="49" charset="0"/>
              </a:rPr>
              <a:t> </a:t>
            </a:r>
            <a:r>
              <a:rPr lang="en-US" sz="2300" dirty="0" smtClean="0">
                <a:solidFill>
                  <a:srgbClr val="FF0000"/>
                </a:solidFill>
                <a:latin typeface="Courier New" pitchFamily="49" charset="0"/>
                <a:cs typeface="Courier New" pitchFamily="49" charset="0"/>
              </a:rPr>
              <a:t>//</a:t>
            </a:r>
            <a:r>
              <a:rPr lang="en-US" sz="2300" dirty="0" err="1" smtClean="0">
                <a:solidFill>
                  <a:srgbClr val="FF0000"/>
                </a:solidFill>
                <a:latin typeface="Courier New" pitchFamily="49" charset="0"/>
                <a:cs typeface="Courier New" pitchFamily="49" charset="0"/>
              </a:rPr>
              <a:t>job.setInputFormat</a:t>
            </a:r>
            <a:r>
              <a:rPr lang="en-US" sz="2300" dirty="0" smtClean="0">
                <a:solidFill>
                  <a:srgbClr val="FF0000"/>
                </a:solidFill>
                <a:latin typeface="Courier New" pitchFamily="49" charset="0"/>
                <a:cs typeface="Courier New" pitchFamily="49" charset="0"/>
              </a:rPr>
              <a:t>(</a:t>
            </a:r>
            <a:r>
              <a:rPr lang="en-US" sz="2300" dirty="0" err="1" smtClean="0">
                <a:solidFill>
                  <a:srgbClr val="FF0000"/>
                </a:solidFill>
                <a:latin typeface="Courier New" pitchFamily="49" charset="0"/>
                <a:cs typeface="Courier New" pitchFamily="49" charset="0"/>
              </a:rPr>
              <a:t>KeyValueTextInputFormat.class</a:t>
            </a:r>
            <a:r>
              <a:rPr lang="en-US" sz="2300" dirty="0">
                <a:solidFill>
                  <a:srgbClr val="FF0000"/>
                </a:solidFill>
                <a:latin typeface="Courier New" pitchFamily="49" charset="0"/>
                <a:cs typeface="Courier New" pitchFamily="49" charset="0"/>
              </a:rPr>
              <a:t>);</a:t>
            </a:r>
          </a:p>
          <a:p>
            <a:pPr marL="0" indent="0">
              <a:buNone/>
            </a:pPr>
            <a:r>
              <a:rPr lang="en-US" sz="2300" dirty="0">
                <a:latin typeface="Courier New" pitchFamily="49" charset="0"/>
                <a:cs typeface="Courier New" pitchFamily="49" charset="0"/>
              </a:rPr>
              <a:t>        </a:t>
            </a:r>
            <a:r>
              <a:rPr lang="en-US" sz="2300" dirty="0" err="1">
                <a:solidFill>
                  <a:srgbClr val="00B0F0"/>
                </a:solidFill>
                <a:latin typeface="Courier New" pitchFamily="49" charset="0"/>
                <a:cs typeface="Courier New" pitchFamily="49" charset="0"/>
              </a:rPr>
              <a:t>job.setInputFormatClass</a:t>
            </a:r>
            <a:r>
              <a:rPr lang="en-US" sz="2300" dirty="0">
                <a:solidFill>
                  <a:srgbClr val="00B0F0"/>
                </a:solidFill>
                <a:latin typeface="Courier New" pitchFamily="49" charset="0"/>
                <a:cs typeface="Courier New" pitchFamily="49" charset="0"/>
              </a:rPr>
              <a:t>(</a:t>
            </a:r>
            <a:r>
              <a:rPr lang="en-US" sz="2300" dirty="0" err="1">
                <a:solidFill>
                  <a:srgbClr val="00B0F0"/>
                </a:solidFill>
                <a:latin typeface="Courier New" pitchFamily="49" charset="0"/>
                <a:cs typeface="Courier New" pitchFamily="49" charset="0"/>
              </a:rPr>
              <a:t>KeyValueTextInputFormat.class</a:t>
            </a:r>
            <a:r>
              <a:rPr lang="en-US" sz="2300" dirty="0">
                <a:solidFill>
                  <a:srgbClr val="00B0F0"/>
                </a:solidFill>
                <a:latin typeface="Courier New" pitchFamily="49" charset="0"/>
                <a:cs typeface="Courier New" pitchFamily="49" charset="0"/>
              </a:rPr>
              <a:t>);</a:t>
            </a:r>
          </a:p>
          <a:p>
            <a:pPr marL="0" indent="0">
              <a:buNone/>
            </a:pPr>
            <a:r>
              <a:rPr lang="en-US" sz="2300" dirty="0">
                <a:latin typeface="Courier New" pitchFamily="49" charset="0"/>
                <a:cs typeface="Courier New" pitchFamily="49" charset="0"/>
              </a:rPr>
              <a:t>        </a:t>
            </a:r>
            <a:r>
              <a:rPr lang="en-US" sz="2300" dirty="0">
                <a:solidFill>
                  <a:srgbClr val="FF0000"/>
                </a:solidFill>
                <a:latin typeface="Courier New" pitchFamily="49" charset="0"/>
                <a:cs typeface="Courier New" pitchFamily="49" charset="0"/>
              </a:rPr>
              <a:t>//</a:t>
            </a:r>
            <a:r>
              <a:rPr lang="en-US" sz="2300" dirty="0" err="1">
                <a:solidFill>
                  <a:srgbClr val="FF0000"/>
                </a:solidFill>
                <a:latin typeface="Courier New" pitchFamily="49" charset="0"/>
                <a:cs typeface="Courier New" pitchFamily="49" charset="0"/>
              </a:rPr>
              <a:t>job.setOutputFormat</a:t>
            </a:r>
            <a:r>
              <a:rPr lang="en-US" sz="2300" dirty="0">
                <a:solidFill>
                  <a:srgbClr val="FF0000"/>
                </a:solidFill>
                <a:latin typeface="Courier New" pitchFamily="49" charset="0"/>
                <a:cs typeface="Courier New" pitchFamily="49" charset="0"/>
              </a:rPr>
              <a:t>(</a:t>
            </a:r>
            <a:r>
              <a:rPr lang="en-US" sz="2300" dirty="0" err="1">
                <a:solidFill>
                  <a:srgbClr val="FF0000"/>
                </a:solidFill>
                <a:latin typeface="Courier New" pitchFamily="49" charset="0"/>
                <a:cs typeface="Courier New" pitchFamily="49" charset="0"/>
              </a:rPr>
              <a:t>TextOutputFormat.class</a:t>
            </a:r>
            <a:r>
              <a:rPr lang="en-US" sz="2300" dirty="0">
                <a:solidFill>
                  <a:srgbClr val="FF0000"/>
                </a:solidFill>
                <a:latin typeface="Courier New" pitchFamily="49" charset="0"/>
                <a:cs typeface="Courier New" pitchFamily="49" charset="0"/>
              </a:rPr>
              <a:t>);</a:t>
            </a:r>
          </a:p>
          <a:p>
            <a:pPr marL="0" indent="0">
              <a:buNone/>
            </a:pPr>
            <a:r>
              <a:rPr lang="en-US" sz="2300" dirty="0">
                <a:latin typeface="Courier New" pitchFamily="49" charset="0"/>
                <a:cs typeface="Courier New" pitchFamily="49" charset="0"/>
              </a:rPr>
              <a:t>        </a:t>
            </a:r>
            <a:r>
              <a:rPr lang="en-US" sz="2300" dirty="0" err="1">
                <a:solidFill>
                  <a:srgbClr val="0070C0"/>
                </a:solidFill>
                <a:latin typeface="Courier New" pitchFamily="49" charset="0"/>
                <a:cs typeface="Courier New" pitchFamily="49" charset="0"/>
              </a:rPr>
              <a:t>job.setOutputFormatClass</a:t>
            </a:r>
            <a:r>
              <a:rPr lang="en-US" sz="2300" dirty="0">
                <a:solidFill>
                  <a:srgbClr val="0070C0"/>
                </a:solidFill>
                <a:latin typeface="Courier New" pitchFamily="49" charset="0"/>
                <a:cs typeface="Courier New" pitchFamily="49" charset="0"/>
              </a:rPr>
              <a:t>(</a:t>
            </a:r>
            <a:r>
              <a:rPr lang="en-US" sz="2300" dirty="0" err="1">
                <a:solidFill>
                  <a:srgbClr val="0070C0"/>
                </a:solidFill>
                <a:latin typeface="Courier New" pitchFamily="49" charset="0"/>
                <a:cs typeface="Courier New" pitchFamily="49" charset="0"/>
              </a:rPr>
              <a:t>TextOutputFormat.class</a:t>
            </a:r>
            <a:r>
              <a:rPr lang="en-US" sz="2300" dirty="0">
                <a:solidFill>
                  <a:srgbClr val="0070C0"/>
                </a:solidFill>
                <a:latin typeface="Courier New" pitchFamily="49" charset="0"/>
                <a:cs typeface="Courier New" pitchFamily="49" charset="0"/>
              </a:rPr>
              <a:t>);</a:t>
            </a:r>
          </a:p>
          <a:p>
            <a:pPr marL="0" indent="0">
              <a:buNone/>
            </a:pPr>
            <a:r>
              <a:rPr lang="en-US" sz="2300" dirty="0">
                <a:latin typeface="Courier New" pitchFamily="49" charset="0"/>
                <a:cs typeface="Courier New" pitchFamily="49" charset="0"/>
              </a:rPr>
              <a:t>        </a:t>
            </a:r>
            <a:r>
              <a:rPr lang="en-US" sz="2300" dirty="0" err="1">
                <a:latin typeface="Courier New" pitchFamily="49" charset="0"/>
                <a:cs typeface="Courier New" pitchFamily="49" charset="0"/>
              </a:rPr>
              <a:t>job.setOutputKeyClass</a:t>
            </a:r>
            <a:r>
              <a:rPr lang="en-US" sz="2300" dirty="0">
                <a:latin typeface="Courier New" pitchFamily="49" charset="0"/>
                <a:cs typeface="Courier New" pitchFamily="49" charset="0"/>
              </a:rPr>
              <a:t>(</a:t>
            </a:r>
            <a:r>
              <a:rPr lang="en-US" sz="2300" dirty="0" err="1">
                <a:latin typeface="Courier New" pitchFamily="49" charset="0"/>
                <a:cs typeface="Courier New" pitchFamily="49" charset="0"/>
              </a:rPr>
              <a:t>IntWritable.class</a:t>
            </a:r>
            <a:r>
              <a:rPr lang="en-US" sz="2300" dirty="0">
                <a:latin typeface="Courier New" pitchFamily="49" charset="0"/>
                <a:cs typeface="Courier New" pitchFamily="49" charset="0"/>
              </a:rPr>
              <a:t>);</a:t>
            </a:r>
          </a:p>
          <a:p>
            <a:pPr marL="0" indent="0">
              <a:buNone/>
            </a:pPr>
            <a:r>
              <a:rPr lang="en-US" sz="2300" dirty="0">
                <a:latin typeface="Courier New" pitchFamily="49" charset="0"/>
                <a:cs typeface="Courier New" pitchFamily="49" charset="0"/>
              </a:rPr>
              <a:t>        </a:t>
            </a:r>
            <a:r>
              <a:rPr lang="en-US" sz="2300" dirty="0" err="1">
                <a:latin typeface="Courier New" pitchFamily="49" charset="0"/>
                <a:cs typeface="Courier New" pitchFamily="49" charset="0"/>
              </a:rPr>
              <a:t>job.setOutputValueClass</a:t>
            </a:r>
            <a:r>
              <a:rPr lang="en-US" sz="2300" dirty="0">
                <a:latin typeface="Courier New" pitchFamily="49" charset="0"/>
                <a:cs typeface="Courier New" pitchFamily="49" charset="0"/>
              </a:rPr>
              <a:t>(</a:t>
            </a:r>
            <a:r>
              <a:rPr lang="en-US" sz="2300" dirty="0" err="1">
                <a:latin typeface="Courier New" pitchFamily="49" charset="0"/>
                <a:cs typeface="Courier New" pitchFamily="49" charset="0"/>
              </a:rPr>
              <a:t>IntWritable.class</a:t>
            </a:r>
            <a:r>
              <a:rPr lang="en-US" sz="2300" dirty="0">
                <a:latin typeface="Courier New" pitchFamily="49" charset="0"/>
                <a:cs typeface="Courier New" pitchFamily="49" charset="0"/>
              </a:rPr>
              <a:t>);  </a:t>
            </a:r>
          </a:p>
          <a:p>
            <a:pPr marL="0" indent="0">
              <a:buNone/>
            </a:pPr>
            <a:r>
              <a:rPr lang="en-US" sz="2300" dirty="0">
                <a:latin typeface="Courier New" pitchFamily="49" charset="0"/>
                <a:cs typeface="Courier New" pitchFamily="49" charset="0"/>
              </a:rPr>
              <a:t>        </a:t>
            </a:r>
            <a:r>
              <a:rPr lang="en-US" sz="2300" dirty="0">
                <a:solidFill>
                  <a:srgbClr val="FF0000"/>
                </a:solidFill>
                <a:latin typeface="Courier New" pitchFamily="49" charset="0"/>
                <a:cs typeface="Courier New" pitchFamily="49" charset="0"/>
              </a:rPr>
              <a:t>//</a:t>
            </a:r>
            <a:r>
              <a:rPr lang="en-US" sz="2300" dirty="0" err="1">
                <a:solidFill>
                  <a:srgbClr val="FF0000"/>
                </a:solidFill>
                <a:latin typeface="Courier New" pitchFamily="49" charset="0"/>
                <a:cs typeface="Courier New" pitchFamily="49" charset="0"/>
              </a:rPr>
              <a:t>JobClient.runJob</a:t>
            </a:r>
            <a:r>
              <a:rPr lang="en-US" sz="2300" dirty="0">
                <a:solidFill>
                  <a:srgbClr val="FF0000"/>
                </a:solidFill>
                <a:latin typeface="Courier New" pitchFamily="49" charset="0"/>
                <a:cs typeface="Courier New" pitchFamily="49" charset="0"/>
              </a:rPr>
              <a:t>(job);</a:t>
            </a:r>
          </a:p>
          <a:p>
            <a:pPr marL="0" indent="0">
              <a:buNone/>
            </a:pPr>
            <a:r>
              <a:rPr lang="en-US" sz="2300" dirty="0">
                <a:latin typeface="Courier New" pitchFamily="49" charset="0"/>
                <a:cs typeface="Courier New" pitchFamily="49" charset="0"/>
              </a:rPr>
              <a:t>        </a:t>
            </a:r>
            <a:r>
              <a:rPr lang="en-US" sz="2300" dirty="0" err="1">
                <a:solidFill>
                  <a:srgbClr val="0070C0"/>
                </a:solidFill>
                <a:latin typeface="Courier New" pitchFamily="49" charset="0"/>
                <a:cs typeface="Courier New" pitchFamily="49" charset="0"/>
              </a:rPr>
              <a:t>System.exit</a:t>
            </a:r>
            <a:r>
              <a:rPr lang="en-US" sz="2300" dirty="0">
                <a:solidFill>
                  <a:srgbClr val="0070C0"/>
                </a:solidFill>
                <a:latin typeface="Courier New" pitchFamily="49" charset="0"/>
                <a:cs typeface="Courier New" pitchFamily="49" charset="0"/>
              </a:rPr>
              <a:t>(</a:t>
            </a:r>
            <a:r>
              <a:rPr lang="en-US" sz="2300" dirty="0" err="1">
                <a:solidFill>
                  <a:srgbClr val="0070C0"/>
                </a:solidFill>
                <a:latin typeface="Courier New" pitchFamily="49" charset="0"/>
                <a:cs typeface="Courier New" pitchFamily="49" charset="0"/>
              </a:rPr>
              <a:t>job.waitForCompletion</a:t>
            </a:r>
            <a:r>
              <a:rPr lang="en-US" sz="2300" dirty="0">
                <a:solidFill>
                  <a:srgbClr val="0070C0"/>
                </a:solidFill>
                <a:latin typeface="Courier New" pitchFamily="49" charset="0"/>
                <a:cs typeface="Courier New" pitchFamily="49" charset="0"/>
              </a:rPr>
              <a:t>(true)?0:1);  </a:t>
            </a:r>
          </a:p>
          <a:p>
            <a:pPr marL="0" indent="0">
              <a:buNone/>
            </a:pPr>
            <a:r>
              <a:rPr lang="en-US" sz="2300" dirty="0">
                <a:latin typeface="Courier New" pitchFamily="49" charset="0"/>
                <a:cs typeface="Courier New" pitchFamily="49" charset="0"/>
              </a:rPr>
              <a:t>        return 0;</a:t>
            </a:r>
          </a:p>
          <a:p>
            <a:pPr marL="0" indent="0">
              <a:buNone/>
            </a:pPr>
            <a:r>
              <a:rPr lang="en-US" sz="2300" dirty="0">
                <a:latin typeface="Courier New" pitchFamily="49" charset="0"/>
                <a:cs typeface="Courier New" pitchFamily="49" charset="0"/>
              </a:rPr>
              <a:t>    </a:t>
            </a:r>
            <a:r>
              <a:rPr lang="en-US" sz="2300" dirty="0" smtClean="0">
                <a:latin typeface="Courier New" pitchFamily="49" charset="0"/>
                <a:cs typeface="Courier New" pitchFamily="49" charset="0"/>
              </a:rPr>
              <a:t>}</a:t>
            </a:r>
            <a:endParaRPr lang="en-US" sz="23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64</a:t>
            </a:fld>
            <a:endParaRPr lang="en-US"/>
          </a:p>
        </p:txBody>
      </p:sp>
    </p:spTree>
    <p:extLst>
      <p:ext uri="{BB962C8B-B14F-4D97-AF65-F5344CB8AC3E}">
        <p14:creationId xmlns:p14="http://schemas.microsoft.com/office/powerpoint/2010/main" val="228600521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534400" cy="715962"/>
          </a:xfrm>
        </p:spPr>
        <p:txBody>
          <a:bodyPr>
            <a:noAutofit/>
          </a:bodyPr>
          <a:lstStyle/>
          <a:p>
            <a:r>
              <a:rPr lang="en-US" sz="2600" dirty="0">
                <a:latin typeface="Courier New" pitchFamily="49" charset="0"/>
                <a:cs typeface="Courier New" pitchFamily="49" charset="0"/>
              </a:rPr>
              <a:t>CitationHistogramNewApi.java, </a:t>
            </a:r>
            <a:r>
              <a:rPr lang="en-US" sz="2600" b="1" dirty="0">
                <a:solidFill>
                  <a:srgbClr val="0070C0"/>
                </a:solidFill>
                <a:latin typeface="Courier New" pitchFamily="49" charset="0"/>
                <a:cs typeface="Courier New" pitchFamily="49" charset="0"/>
              </a:rPr>
              <a:t>new</a:t>
            </a:r>
            <a:r>
              <a:rPr lang="en-US" sz="2600" dirty="0">
                <a:latin typeface="Courier New" pitchFamily="49" charset="0"/>
                <a:cs typeface="Courier New" pitchFamily="49" charset="0"/>
              </a:rPr>
              <a:t> vs. </a:t>
            </a:r>
            <a:r>
              <a:rPr lang="en-US" sz="2600" b="1" dirty="0">
                <a:solidFill>
                  <a:srgbClr val="FF0000"/>
                </a:solidFill>
                <a:latin typeface="Courier New" pitchFamily="49" charset="0"/>
                <a:cs typeface="Courier New" pitchFamily="49" charset="0"/>
              </a:rPr>
              <a:t>old</a:t>
            </a:r>
            <a:endParaRPr lang="en-US" sz="2600" dirty="0"/>
          </a:p>
        </p:txBody>
      </p:sp>
      <p:sp>
        <p:nvSpPr>
          <p:cNvPr id="3" name="Content Placeholder 2"/>
          <p:cNvSpPr>
            <a:spLocks noGrp="1"/>
          </p:cNvSpPr>
          <p:nvPr>
            <p:ph idx="1"/>
          </p:nvPr>
        </p:nvSpPr>
        <p:spPr/>
        <p:txBody>
          <a:bodyPr>
            <a:normAutofit/>
          </a:bodyPr>
          <a:lstStyle/>
          <a:p>
            <a:pPr marL="0" indent="0">
              <a:buNone/>
            </a:pPr>
            <a:r>
              <a:rPr lang="en-US" sz="1600" dirty="0" smtClean="0">
                <a:latin typeface="Courier New" pitchFamily="49" charset="0"/>
                <a:cs typeface="Courier New" pitchFamily="49" charset="0"/>
              </a:rPr>
              <a:t>public </a:t>
            </a:r>
            <a:r>
              <a:rPr lang="en-US" sz="1600" dirty="0">
                <a:latin typeface="Courier New" pitchFamily="49" charset="0"/>
                <a:cs typeface="Courier New" pitchFamily="49" charset="0"/>
              </a:rPr>
              <a:t>static void main(String[] </a:t>
            </a:r>
            <a:r>
              <a:rPr lang="en-US" sz="1600" dirty="0" err="1">
                <a:latin typeface="Courier New" pitchFamily="49" charset="0"/>
                <a:cs typeface="Courier New" pitchFamily="49" charset="0"/>
              </a:rPr>
              <a:t>args</a:t>
            </a:r>
            <a:r>
              <a:rPr lang="en-US" sz="1600" dirty="0">
                <a:latin typeface="Courier New" pitchFamily="49" charset="0"/>
                <a:cs typeface="Courier New" pitchFamily="49" charset="0"/>
              </a:rPr>
              <a:t>) throws Exception { </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int</a:t>
            </a:r>
            <a:r>
              <a:rPr lang="en-US" sz="1600" dirty="0">
                <a:latin typeface="Courier New" pitchFamily="49" charset="0"/>
                <a:cs typeface="Courier New" pitchFamily="49" charset="0"/>
              </a:rPr>
              <a:t> res = </a:t>
            </a:r>
            <a:r>
              <a:rPr lang="en-US" sz="1600" dirty="0" err="1">
                <a:latin typeface="Courier New" pitchFamily="49" charset="0"/>
                <a:cs typeface="Courier New" pitchFamily="49" charset="0"/>
              </a:rPr>
              <a:t>ToolRunner.run</a:t>
            </a:r>
            <a:r>
              <a:rPr lang="en-US" sz="1600" dirty="0">
                <a:latin typeface="Courier New" pitchFamily="49" charset="0"/>
                <a:cs typeface="Courier New" pitchFamily="49" charset="0"/>
              </a:rPr>
              <a:t>(new Configuration(), </a:t>
            </a:r>
          </a:p>
          <a:p>
            <a:pPr marL="0" indent="0">
              <a:buNone/>
            </a:pPr>
            <a:r>
              <a:rPr lang="en-US" sz="1600" dirty="0">
                <a:latin typeface="Courier New" pitchFamily="49" charset="0"/>
                <a:cs typeface="Courier New" pitchFamily="49" charset="0"/>
              </a:rPr>
              <a:t>                      new </a:t>
            </a:r>
            <a:r>
              <a:rPr lang="en-US" sz="1600" dirty="0" err="1">
                <a:latin typeface="Courier New" pitchFamily="49" charset="0"/>
                <a:cs typeface="Courier New" pitchFamily="49" charset="0"/>
              </a:rPr>
              <a:t>CitationHistogramNewApi</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args</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System.exit</a:t>
            </a:r>
            <a:r>
              <a:rPr lang="en-US" sz="1600" dirty="0">
                <a:latin typeface="Courier New" pitchFamily="49" charset="0"/>
                <a:cs typeface="Courier New" pitchFamily="49" charset="0"/>
              </a:rPr>
              <a:t>(res);</a:t>
            </a:r>
          </a:p>
          <a:p>
            <a:pPr marL="0" indent="0">
              <a:buNone/>
            </a:pPr>
            <a:r>
              <a:rPr lang="en-US" sz="1600" dirty="0">
                <a:latin typeface="Courier New" pitchFamily="49" charset="0"/>
                <a:cs typeface="Courier New" pitchFamily="49" charset="0"/>
              </a:rPr>
              <a:t>    }</a:t>
            </a:r>
          </a:p>
          <a:p>
            <a:pPr marL="0" indent="0">
              <a:buNone/>
            </a:pPr>
            <a:r>
              <a:rPr lang="en-US" sz="1600" dirty="0" smtClean="0">
                <a:latin typeface="Courier New" pitchFamily="49" charset="0"/>
                <a:cs typeface="Courier New" pitchFamily="49" charset="0"/>
              </a:rPr>
              <a:t>}</a:t>
            </a:r>
          </a:p>
          <a:p>
            <a:pPr marL="0" indent="0">
              <a:buNone/>
            </a:pPr>
            <a:endParaRPr lang="en-US" sz="1600" dirty="0">
              <a:latin typeface="Courier New" pitchFamily="49" charset="0"/>
              <a:cs typeface="Courier New" pitchFamily="49" charset="0"/>
            </a:endParaRPr>
          </a:p>
          <a:p>
            <a:r>
              <a:rPr lang="en-US" dirty="0" smtClean="0">
                <a:cs typeface="Courier New" pitchFamily="49" charset="0"/>
              </a:rPr>
              <a:t>New class </a:t>
            </a:r>
            <a:r>
              <a:rPr lang="en-US" sz="1800" dirty="0" err="1" smtClean="0">
                <a:latin typeface="Courier New" pitchFamily="49" charset="0"/>
                <a:cs typeface="Courier New" pitchFamily="49" charset="0"/>
              </a:rPr>
              <a:t>CitationHistogramNewApi</a:t>
            </a:r>
            <a:r>
              <a:rPr lang="en-US" sz="1600" dirty="0" smtClean="0">
                <a:latin typeface="Courier New" pitchFamily="49" charset="0"/>
                <a:cs typeface="Courier New" pitchFamily="49" charset="0"/>
              </a:rPr>
              <a:t> </a:t>
            </a:r>
            <a:r>
              <a:rPr lang="en-US" dirty="0" smtClean="0">
                <a:cs typeface="Courier New" pitchFamily="49" charset="0"/>
              </a:rPr>
              <a:t>performs identically as</a:t>
            </a:r>
            <a:r>
              <a:rPr lang="en-US" sz="16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CitationHistogram</a:t>
            </a:r>
            <a:r>
              <a:rPr lang="en-US" sz="1600" dirty="0" smtClean="0">
                <a:latin typeface="Courier New" pitchFamily="49" charset="0"/>
                <a:cs typeface="Courier New" pitchFamily="49" charset="0"/>
              </a:rPr>
              <a:t> </a:t>
            </a:r>
            <a:r>
              <a:rPr lang="en-US" dirty="0" smtClean="0">
                <a:cs typeface="Courier New" pitchFamily="49" charset="0"/>
              </a:rPr>
              <a:t>class</a:t>
            </a:r>
            <a:r>
              <a:rPr lang="en-US" sz="1600" dirty="0" smtClean="0">
                <a:latin typeface="Courier New" pitchFamily="49" charset="0"/>
                <a:cs typeface="Courier New" pitchFamily="49" charset="0"/>
              </a:rPr>
              <a:t>. </a:t>
            </a:r>
            <a:endParaRPr lang="en-US" sz="1600" dirty="0">
              <a:latin typeface="Courier New" pitchFamily="49" charset="0"/>
              <a:cs typeface="Courier New"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65</a:t>
            </a:fld>
            <a:endParaRPr lang="en-US"/>
          </a:p>
        </p:txBody>
      </p:sp>
    </p:spTree>
    <p:extLst>
      <p:ext uri="{BB962C8B-B14F-4D97-AF65-F5344CB8AC3E}">
        <p14:creationId xmlns:p14="http://schemas.microsoft.com/office/powerpoint/2010/main" val="18250395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Patent Description Data, pat63_99.txt file</a:t>
            </a:r>
            <a:endParaRPr lang="en-US" dirty="0"/>
          </a:p>
        </p:txBody>
      </p:sp>
      <p:sp>
        <p:nvSpPr>
          <p:cNvPr id="3" name="Content Placeholder 2"/>
          <p:cNvSpPr>
            <a:spLocks noGrp="1"/>
          </p:cNvSpPr>
          <p:nvPr>
            <p:ph idx="1"/>
          </p:nvPr>
        </p:nvSpPr>
        <p:spPr/>
        <p:txBody>
          <a:bodyPr>
            <a:normAutofit fontScale="47500" lnSpcReduction="20000"/>
          </a:bodyPr>
          <a:lstStyle/>
          <a:p>
            <a:r>
              <a:rPr lang="en-US" sz="3800" dirty="0" smtClean="0"/>
              <a:t>The </a:t>
            </a:r>
            <a:r>
              <a:rPr lang="en-US" sz="3800" dirty="0"/>
              <a:t>other data set we </a:t>
            </a:r>
            <a:r>
              <a:rPr lang="en-US" sz="3800" dirty="0" smtClean="0"/>
              <a:t>could use </a:t>
            </a:r>
            <a:r>
              <a:rPr lang="en-US" sz="3800" dirty="0"/>
              <a:t>is the patent description data. It has the patent number, the patent application year, the patent grant year, the number of claims, and other metadata about patents. </a:t>
            </a:r>
            <a:endParaRPr lang="en-US" sz="3800" dirty="0" smtClean="0"/>
          </a:p>
          <a:p>
            <a:pPr marL="0" indent="0">
              <a:buNone/>
            </a:pPr>
            <a:r>
              <a:rPr lang="en-US" sz="2700" dirty="0"/>
              <a:t>Source: USPTO, and Jaffe and </a:t>
            </a:r>
            <a:r>
              <a:rPr lang="en-US" sz="2700" dirty="0" err="1"/>
              <a:t>Trajtenberg</a:t>
            </a:r>
            <a:r>
              <a:rPr lang="en-US" sz="2700" dirty="0"/>
              <a:t> computations</a:t>
            </a:r>
            <a:r>
              <a:rPr lang="en-US" sz="2700" dirty="0" smtClean="0"/>
              <a:t>.</a:t>
            </a:r>
            <a:endParaRPr lang="en-US" sz="2700" dirty="0"/>
          </a:p>
          <a:p>
            <a:pPr marL="0" indent="0">
              <a:buNone/>
            </a:pPr>
            <a:r>
              <a:rPr lang="en-US" sz="2700" dirty="0"/>
              <a:t>The Pat63_99 file includes all utility patents in the USPTO's TAF database granted </a:t>
            </a:r>
          </a:p>
          <a:p>
            <a:pPr marL="0" indent="0">
              <a:buNone/>
            </a:pPr>
            <a:r>
              <a:rPr lang="en-US" sz="2700" dirty="0"/>
              <a:t>during the period 1963 to December 1999. Classification information reflects the U.S. </a:t>
            </a:r>
          </a:p>
          <a:p>
            <a:pPr marL="0" indent="0">
              <a:buNone/>
            </a:pPr>
            <a:r>
              <a:rPr lang="en-US" sz="2700" dirty="0"/>
              <a:t>Patent Classification System as of  December 31, 1999</a:t>
            </a:r>
            <a:r>
              <a:rPr lang="en-US" sz="2700" dirty="0" smtClean="0"/>
              <a:t>.</a:t>
            </a:r>
            <a:endParaRPr lang="en-US" sz="2700" dirty="0"/>
          </a:p>
          <a:p>
            <a:pPr marL="0" indent="0">
              <a:buNone/>
            </a:pPr>
            <a:r>
              <a:rPr lang="en-US" sz="2700" dirty="0"/>
              <a:t>	No. of observations:          </a:t>
            </a:r>
            <a:r>
              <a:rPr lang="en-US" sz="2700" dirty="0" smtClean="0"/>
              <a:t>2,923,922   </a:t>
            </a:r>
            <a:endParaRPr lang="en-US" sz="2700" dirty="0"/>
          </a:p>
          <a:p>
            <a:pPr marL="0" indent="0">
              <a:buNone/>
            </a:pPr>
            <a:r>
              <a:rPr lang="en-US" sz="2700" dirty="0"/>
              <a:t>USPTO Original Variables:</a:t>
            </a:r>
          </a:p>
          <a:p>
            <a:pPr marL="0" indent="0">
              <a:buNone/>
            </a:pPr>
            <a:r>
              <a:rPr lang="en-US" sz="2700" dirty="0"/>
              <a:t>-------------------------</a:t>
            </a:r>
          </a:p>
          <a:p>
            <a:pPr marL="0" indent="0">
              <a:buNone/>
            </a:pPr>
            <a:r>
              <a:rPr lang="en-US" sz="2700" dirty="0"/>
              <a:t>Variable Name    Variable type    Characters     </a:t>
            </a:r>
            <a:r>
              <a:rPr lang="en-US" sz="2700" dirty="0" smtClean="0"/>
              <a:t>               Contents</a:t>
            </a:r>
            <a:endParaRPr lang="en-US" sz="2700" dirty="0"/>
          </a:p>
          <a:p>
            <a:pPr marL="0" indent="0">
              <a:buNone/>
            </a:pPr>
            <a:r>
              <a:rPr lang="en-US" sz="2700" dirty="0" smtClean="0"/>
              <a:t>patent                    </a:t>
            </a:r>
            <a:r>
              <a:rPr lang="en-US" sz="2700" dirty="0"/>
              <a:t>numeric           </a:t>
            </a:r>
            <a:r>
              <a:rPr lang="en-US" sz="2700" dirty="0" smtClean="0"/>
              <a:t> 7                                    Patent </a:t>
            </a:r>
            <a:r>
              <a:rPr lang="en-US" sz="2700" dirty="0"/>
              <a:t>Number</a:t>
            </a:r>
          </a:p>
          <a:p>
            <a:pPr marL="0" indent="0">
              <a:buNone/>
            </a:pPr>
            <a:r>
              <a:rPr lang="en-US" sz="2700" dirty="0" err="1"/>
              <a:t>gyear</a:t>
            </a:r>
            <a:r>
              <a:rPr lang="en-US" sz="2700" dirty="0"/>
              <a:t>           </a:t>
            </a:r>
            <a:r>
              <a:rPr lang="en-US" sz="2700" dirty="0" smtClean="0"/>
              <a:t>           numeric</a:t>
            </a:r>
            <a:r>
              <a:rPr lang="en-US" sz="2700" dirty="0"/>
              <a:t>	</a:t>
            </a:r>
            <a:r>
              <a:rPr lang="en-US" sz="2700" dirty="0" smtClean="0"/>
              <a:t>          12</a:t>
            </a:r>
            <a:r>
              <a:rPr lang="en-US" sz="2700" dirty="0"/>
              <a:t>		 Grant Year</a:t>
            </a:r>
          </a:p>
          <a:p>
            <a:pPr marL="0" indent="0">
              <a:buNone/>
            </a:pPr>
            <a:r>
              <a:rPr lang="en-US" sz="2700" dirty="0" err="1"/>
              <a:t>gdate</a:t>
            </a:r>
            <a:r>
              <a:rPr lang="en-US" sz="2700" dirty="0"/>
              <a:t>            </a:t>
            </a:r>
            <a:r>
              <a:rPr lang="en-US" sz="2700" dirty="0" smtClean="0"/>
              <a:t>          numeric            </a:t>
            </a:r>
            <a:r>
              <a:rPr lang="en-US" sz="2700" dirty="0"/>
              <a:t>12		 Grant Date </a:t>
            </a:r>
          </a:p>
          <a:p>
            <a:pPr marL="0" indent="0">
              <a:buNone/>
            </a:pPr>
            <a:r>
              <a:rPr lang="en-US" sz="2700" dirty="0" err="1"/>
              <a:t>appyear</a:t>
            </a:r>
            <a:r>
              <a:rPr lang="en-US" sz="2700" dirty="0"/>
              <a:t>         </a:t>
            </a:r>
            <a:r>
              <a:rPr lang="en-US" sz="2700" dirty="0" smtClean="0"/>
              <a:t>         numeric</a:t>
            </a:r>
            <a:r>
              <a:rPr lang="en-US" sz="2700" dirty="0"/>
              <a:t>	  </a:t>
            </a:r>
            <a:r>
              <a:rPr lang="en-US" sz="2700" dirty="0" smtClean="0"/>
              <a:t>         12 </a:t>
            </a:r>
            <a:r>
              <a:rPr lang="en-US" sz="2700" dirty="0"/>
              <a:t>		 Application Year</a:t>
            </a:r>
          </a:p>
          <a:p>
            <a:pPr marL="0" indent="0">
              <a:buNone/>
            </a:pPr>
            <a:r>
              <a:rPr lang="en-US" sz="2700" dirty="0"/>
              <a:t>country          </a:t>
            </a:r>
            <a:r>
              <a:rPr lang="en-US" sz="2700" dirty="0" smtClean="0"/>
              <a:t>        character            3</a:t>
            </a:r>
            <a:r>
              <a:rPr lang="en-US" sz="2700" dirty="0"/>
              <a:t>		 Country of First Inventor</a:t>
            </a:r>
          </a:p>
          <a:p>
            <a:pPr marL="0" indent="0">
              <a:buNone/>
            </a:pPr>
            <a:r>
              <a:rPr lang="en-US" sz="2700" dirty="0" err="1"/>
              <a:t>postate</a:t>
            </a:r>
            <a:r>
              <a:rPr lang="en-US" sz="2700" dirty="0"/>
              <a:t>          </a:t>
            </a:r>
            <a:r>
              <a:rPr lang="en-US" sz="2700" dirty="0" smtClean="0"/>
              <a:t>        character             </a:t>
            </a:r>
            <a:r>
              <a:rPr lang="en-US" sz="2700" dirty="0"/>
              <a:t>3		 State of First Inventor (if US)</a:t>
            </a:r>
          </a:p>
          <a:p>
            <a:pPr marL="0" indent="0">
              <a:buNone/>
            </a:pPr>
            <a:r>
              <a:rPr lang="en-US" sz="2700" dirty="0"/>
              <a:t>assignee      	</a:t>
            </a:r>
            <a:r>
              <a:rPr lang="en-US" sz="2700" dirty="0" smtClean="0"/>
              <a:t>       numeric</a:t>
            </a:r>
            <a:r>
              <a:rPr lang="en-US" sz="2700" dirty="0"/>
              <a:t>	 </a:t>
            </a:r>
            <a:r>
              <a:rPr lang="en-US" sz="2700" dirty="0" smtClean="0"/>
              <a:t>           </a:t>
            </a:r>
            <a:r>
              <a:rPr lang="en-US" sz="2700" dirty="0"/>
              <a:t>12		 Assignee Identifier (missing 1963-1967)</a:t>
            </a:r>
          </a:p>
          <a:p>
            <a:pPr marL="0" indent="0">
              <a:buNone/>
            </a:pPr>
            <a:r>
              <a:rPr lang="en-US" sz="2700" dirty="0" err="1"/>
              <a:t>a</a:t>
            </a:r>
            <a:r>
              <a:rPr lang="en-US" sz="2700" dirty="0" err="1" smtClean="0"/>
              <a:t>sscode</a:t>
            </a:r>
            <a:r>
              <a:rPr lang="en-US" sz="2700" dirty="0" smtClean="0"/>
              <a:t>                  numeric</a:t>
            </a:r>
            <a:r>
              <a:rPr lang="en-US" sz="2700" dirty="0"/>
              <a:t>	 </a:t>
            </a:r>
            <a:r>
              <a:rPr lang="en-US" sz="2700" dirty="0" smtClean="0"/>
              <a:t>           </a:t>
            </a:r>
            <a:r>
              <a:rPr lang="en-US" sz="2700" dirty="0"/>
              <a:t>12		 Assignee Type (see below)</a:t>
            </a:r>
          </a:p>
          <a:p>
            <a:pPr marL="0" indent="0">
              <a:buNone/>
            </a:pPr>
            <a:r>
              <a:rPr lang="en-US" sz="2700" dirty="0"/>
              <a:t>c</a:t>
            </a:r>
            <a:r>
              <a:rPr lang="en-US" sz="2700" dirty="0" smtClean="0"/>
              <a:t>laims                     numeric</a:t>
            </a:r>
            <a:r>
              <a:rPr lang="en-US" sz="2700" dirty="0"/>
              <a:t>	  </a:t>
            </a:r>
            <a:r>
              <a:rPr lang="en-US" sz="2700" dirty="0" smtClean="0"/>
              <a:t>          12</a:t>
            </a:r>
            <a:r>
              <a:rPr lang="en-US" sz="2700" dirty="0"/>
              <a:t>		 number of Claims</a:t>
            </a:r>
          </a:p>
          <a:p>
            <a:pPr marL="0" indent="0">
              <a:buNone/>
            </a:pPr>
            <a:r>
              <a:rPr lang="en-US" sz="2700" dirty="0" err="1" smtClean="0"/>
              <a:t>Nclass</a:t>
            </a:r>
            <a:r>
              <a:rPr lang="en-US" sz="2700" dirty="0" smtClean="0"/>
              <a:t>                     numeric</a:t>
            </a:r>
            <a:r>
              <a:rPr lang="en-US" sz="2700" dirty="0"/>
              <a:t>	  </a:t>
            </a:r>
            <a:r>
              <a:rPr lang="en-US" sz="2700" dirty="0" smtClean="0"/>
              <a:t>          12 </a:t>
            </a:r>
            <a:r>
              <a:rPr lang="en-US" sz="2700" dirty="0"/>
              <a:t>		 Main Patent Class (3 digit) </a:t>
            </a:r>
            <a:endParaRPr lang="en-US" sz="2700" dirty="0" smtClean="0"/>
          </a:p>
          <a:p>
            <a:pPr marL="0" indent="0">
              <a:buNone/>
            </a:pPr>
            <a:endParaRPr lang="en-US" sz="2700" dirty="0"/>
          </a:p>
          <a:p>
            <a:pPr marL="0" indent="0">
              <a:spcBef>
                <a:spcPts val="0"/>
              </a:spcBef>
              <a:buNone/>
            </a:pPr>
            <a:r>
              <a:rPr lang="en-US" sz="2700" dirty="0"/>
              <a:t>New Variables:</a:t>
            </a:r>
          </a:p>
          <a:p>
            <a:pPr marL="0" indent="0">
              <a:spcBef>
                <a:spcPts val="0"/>
              </a:spcBef>
              <a:buNone/>
            </a:pPr>
            <a:r>
              <a:rPr lang="en-US" sz="2700" dirty="0"/>
              <a:t>---------------------</a:t>
            </a:r>
          </a:p>
          <a:p>
            <a:pPr marL="0" indent="0">
              <a:buNone/>
            </a:pPr>
            <a:r>
              <a:rPr lang="en-US" sz="2700" dirty="0"/>
              <a:t>Variable Name    Variable type    </a:t>
            </a:r>
            <a:r>
              <a:rPr lang="en-US" sz="2700" dirty="0" smtClean="0"/>
              <a:t>  Characters                     Contents</a:t>
            </a:r>
            <a:endParaRPr lang="en-US" sz="2700" dirty="0"/>
          </a:p>
          <a:p>
            <a:pPr marL="0" indent="0">
              <a:buNone/>
            </a:pPr>
            <a:r>
              <a:rPr lang="en-US" sz="2700" dirty="0"/>
              <a:t>cat	</a:t>
            </a:r>
            <a:r>
              <a:rPr lang="en-US" sz="2700" dirty="0" smtClean="0"/>
              <a:t>        numeric</a:t>
            </a:r>
            <a:r>
              <a:rPr lang="en-US" sz="2700" dirty="0"/>
              <a:t>	 </a:t>
            </a:r>
            <a:r>
              <a:rPr lang="en-US" sz="2700" dirty="0" smtClean="0"/>
              <a:t>          </a:t>
            </a:r>
            <a:r>
              <a:rPr lang="en-US" sz="2700" dirty="0"/>
              <a:t>12		 </a:t>
            </a:r>
            <a:r>
              <a:rPr lang="en-US" sz="2700" dirty="0" smtClean="0"/>
              <a:t>  Technological </a:t>
            </a:r>
            <a:r>
              <a:rPr lang="en-US" sz="2700" dirty="0"/>
              <a:t>Category</a:t>
            </a:r>
          </a:p>
          <a:p>
            <a:pPr marL="0" indent="0">
              <a:buNone/>
            </a:pPr>
            <a:r>
              <a:rPr lang="en-US" sz="2700" dirty="0" err="1"/>
              <a:t>s</a:t>
            </a:r>
            <a:r>
              <a:rPr lang="en-US" sz="2700" dirty="0" err="1" smtClean="0"/>
              <a:t>ubcat</a:t>
            </a:r>
            <a:r>
              <a:rPr lang="en-US" sz="2700" dirty="0" smtClean="0"/>
              <a:t>                     numeric</a:t>
            </a:r>
            <a:r>
              <a:rPr lang="en-US" sz="2700" dirty="0"/>
              <a:t>	 </a:t>
            </a:r>
            <a:r>
              <a:rPr lang="en-US" sz="2700" dirty="0" smtClean="0"/>
              <a:t>            </a:t>
            </a:r>
            <a:r>
              <a:rPr lang="en-US" sz="2700" dirty="0"/>
              <a:t>12		 </a:t>
            </a:r>
            <a:r>
              <a:rPr lang="en-US" sz="2700" dirty="0" smtClean="0"/>
              <a:t>  Technological </a:t>
            </a:r>
            <a:r>
              <a:rPr lang="en-US" sz="2700" dirty="0"/>
              <a:t>Sub-Category</a:t>
            </a:r>
          </a:p>
          <a:p>
            <a:endParaRPr lang="en-US" sz="2700"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18039485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a:t>
            </a:r>
            <a:r>
              <a:rPr lang="en-US" dirty="0" smtClean="0"/>
              <a:t>pat63_99.txt</a:t>
            </a:r>
            <a:endParaRPr lang="en-US" dirty="0"/>
          </a:p>
        </p:txBody>
      </p:sp>
      <p:sp>
        <p:nvSpPr>
          <p:cNvPr id="3" name="Content Placeholder 2"/>
          <p:cNvSpPr>
            <a:spLocks noGrp="1"/>
          </p:cNvSpPr>
          <p:nvPr>
            <p:ph idx="1"/>
          </p:nvPr>
        </p:nvSpPr>
        <p:spPr>
          <a:xfrm>
            <a:off x="457200" y="762000"/>
            <a:ext cx="8229600" cy="5943600"/>
          </a:xfrm>
        </p:spPr>
        <p:txBody>
          <a:bodyPr>
            <a:normAutofit fontScale="25000" lnSpcReduction="20000"/>
          </a:bodyPr>
          <a:lstStyle/>
          <a:p>
            <a:pPr marL="0" indent="0">
              <a:buNone/>
            </a:pPr>
            <a:r>
              <a:rPr lang="en-US" sz="4800" b="1" dirty="0"/>
              <a:t>C:\VMs\sharedfolder\patents&gt;head -40 apat63_99.txt</a:t>
            </a:r>
          </a:p>
          <a:p>
            <a:pPr marL="0" indent="0">
              <a:buNone/>
            </a:pPr>
            <a:r>
              <a:rPr lang="en-US" sz="4400" b="1" dirty="0">
                <a:latin typeface="Courier New" pitchFamily="49" charset="0"/>
                <a:cs typeface="Courier New" pitchFamily="49" charset="0"/>
              </a:rPr>
              <a:t>"PATENT","GYEAR","GDATE","APPYEAR","COUNTRY","POSTATE","ASSIGNEE","ASSCODE","CLAIMS","NCLASS","CAT</a:t>
            </a:r>
            <a:r>
              <a:rPr lang="en-US" sz="4400" b="1" dirty="0" smtClean="0">
                <a:latin typeface="Courier New" pitchFamily="49" charset="0"/>
                <a:cs typeface="Courier New" pitchFamily="49" charset="0"/>
              </a:rPr>
              <a:t>","</a:t>
            </a:r>
            <a:r>
              <a:rPr lang="en-US" sz="4400" b="1" dirty="0">
                <a:latin typeface="Courier New" pitchFamily="49" charset="0"/>
                <a:cs typeface="Courier New" pitchFamily="49" charset="0"/>
              </a:rPr>
              <a:t>SUBCAT","CMADE","CRECEIVE","RATIOCIT","GENERAL","ORIGINAL","FWDAPLAG","BCKGTLAG","SELFCTUB","</a:t>
            </a:r>
            <a:r>
              <a:rPr lang="en-US" sz="4400" b="1" dirty="0" smtClean="0">
                <a:latin typeface="Courier New" pitchFamily="49" charset="0"/>
                <a:cs typeface="Courier New" pitchFamily="49" charset="0"/>
              </a:rPr>
              <a:t>SELFCTLB</a:t>
            </a:r>
            <a:r>
              <a:rPr lang="en-US" sz="4400" b="1" dirty="0">
                <a:latin typeface="Courier New" pitchFamily="49" charset="0"/>
                <a:cs typeface="Courier New" pitchFamily="49" charset="0"/>
              </a:rPr>
              <a:t>","SECDUPBD","SECDLWBD"</a:t>
            </a:r>
          </a:p>
          <a:p>
            <a:pPr marL="0" indent="0">
              <a:buNone/>
            </a:pPr>
            <a:r>
              <a:rPr lang="en-US" sz="4400" b="1" dirty="0">
                <a:latin typeface="Courier New" pitchFamily="49" charset="0"/>
                <a:cs typeface="Courier New" pitchFamily="49" charset="0"/>
              </a:rPr>
              <a:t>3070801,1963,1096,,"BE","",,1,,269,6,69,,1,,0,,,,,,,</a:t>
            </a:r>
          </a:p>
          <a:p>
            <a:pPr marL="0" indent="0">
              <a:buNone/>
            </a:pPr>
            <a:r>
              <a:rPr lang="en-US" sz="4400" b="1" dirty="0">
                <a:latin typeface="Courier New" pitchFamily="49" charset="0"/>
                <a:cs typeface="Courier New" pitchFamily="49" charset="0"/>
              </a:rPr>
              <a:t>3070802,1963,1096,,"US","TX",,1,,2,6,63,,0,,,,,,,,,</a:t>
            </a:r>
          </a:p>
          <a:p>
            <a:pPr marL="0" indent="0">
              <a:buNone/>
            </a:pPr>
            <a:r>
              <a:rPr lang="en-US" sz="4400" b="1" dirty="0">
                <a:latin typeface="Courier New" pitchFamily="49" charset="0"/>
                <a:cs typeface="Courier New" pitchFamily="49" charset="0"/>
              </a:rPr>
              <a:t>3070803,1963,1096,,"US","IL",,1,,2,6,63,,9,,0.3704,,,,,,,</a:t>
            </a:r>
          </a:p>
          <a:p>
            <a:pPr marL="0" indent="0">
              <a:buNone/>
            </a:pPr>
            <a:r>
              <a:rPr lang="en-US" sz="4400" b="1" dirty="0">
                <a:latin typeface="Courier New" pitchFamily="49" charset="0"/>
                <a:cs typeface="Courier New" pitchFamily="49" charset="0"/>
              </a:rPr>
              <a:t>3070804,1963,1096,,"US","OH",,1,,2,6,63,,3,,0.6667,,,,,,,</a:t>
            </a:r>
          </a:p>
          <a:p>
            <a:pPr marL="0" indent="0">
              <a:buNone/>
            </a:pPr>
            <a:r>
              <a:rPr lang="en-US" sz="4400" b="1" dirty="0">
                <a:latin typeface="Courier New" pitchFamily="49" charset="0"/>
                <a:cs typeface="Courier New" pitchFamily="49" charset="0"/>
              </a:rPr>
              <a:t>3070805,1963,1096,,"US","CA",,1,,2,6,63,,1,,0,,,,,,,</a:t>
            </a:r>
          </a:p>
          <a:p>
            <a:pPr marL="0" indent="0">
              <a:buNone/>
            </a:pPr>
            <a:r>
              <a:rPr lang="en-US" sz="4400" b="1" dirty="0">
                <a:latin typeface="Courier New" pitchFamily="49" charset="0"/>
                <a:cs typeface="Courier New" pitchFamily="49" charset="0"/>
              </a:rPr>
              <a:t>3070806,1963,1096,,"US","PA",,1,,2,6,63,,0,,,,,,,,,</a:t>
            </a:r>
          </a:p>
          <a:p>
            <a:pPr marL="0" indent="0">
              <a:buNone/>
            </a:pPr>
            <a:r>
              <a:rPr lang="en-US" sz="4400" b="1" dirty="0">
                <a:latin typeface="Courier New" pitchFamily="49" charset="0"/>
                <a:cs typeface="Courier New" pitchFamily="49" charset="0"/>
              </a:rPr>
              <a:t>3070807,1963,1096,,"US","OH",,1,,623,3,39,,3,,0.4444,,,,,,,</a:t>
            </a:r>
          </a:p>
          <a:p>
            <a:pPr marL="0" indent="0">
              <a:buNone/>
            </a:pPr>
            <a:r>
              <a:rPr lang="en-US" sz="4400" b="1" dirty="0">
                <a:latin typeface="Courier New" pitchFamily="49" charset="0"/>
                <a:cs typeface="Courier New" pitchFamily="49" charset="0"/>
              </a:rPr>
              <a:t>3070808,1963,1096,,"US","IA",,1,,623,3,39,,4,,0.375,,,,,,,</a:t>
            </a:r>
          </a:p>
          <a:p>
            <a:pPr marL="0" indent="0">
              <a:buNone/>
            </a:pPr>
            <a:r>
              <a:rPr lang="en-US" sz="4400" b="1" dirty="0">
                <a:latin typeface="Courier New" pitchFamily="49" charset="0"/>
                <a:cs typeface="Courier New" pitchFamily="49" charset="0"/>
              </a:rPr>
              <a:t>3070809,1963,1096,,"US","AZ",,1,,4,6,65,,0,,,,,,,,,</a:t>
            </a:r>
          </a:p>
          <a:p>
            <a:pPr marL="0" indent="0">
              <a:buNone/>
            </a:pPr>
            <a:r>
              <a:rPr lang="en-US" sz="4400" b="1" dirty="0">
                <a:latin typeface="Courier New" pitchFamily="49" charset="0"/>
                <a:cs typeface="Courier New" pitchFamily="49" charset="0"/>
              </a:rPr>
              <a:t>3070810,1963,1096,,"US","IL",,1,,4,6,65,,3,,0.4444,,,,,,,</a:t>
            </a:r>
          </a:p>
          <a:p>
            <a:pPr marL="0" indent="0">
              <a:buNone/>
            </a:pPr>
            <a:r>
              <a:rPr lang="en-US" sz="4400" b="1" dirty="0">
                <a:latin typeface="Courier New" pitchFamily="49" charset="0"/>
                <a:cs typeface="Courier New" pitchFamily="49" charset="0"/>
              </a:rPr>
              <a:t>3070811,1963,1096,,"US","CA",,1,,4,6,65,,8,,0,,,,,,,</a:t>
            </a:r>
          </a:p>
          <a:p>
            <a:pPr marL="0" indent="0">
              <a:buNone/>
            </a:pPr>
            <a:r>
              <a:rPr lang="en-US" sz="4400" b="1" dirty="0">
                <a:latin typeface="Courier New" pitchFamily="49" charset="0"/>
                <a:cs typeface="Courier New" pitchFamily="49" charset="0"/>
              </a:rPr>
              <a:t>3070812,1963,1096,,"US","LA",,1,,4,6,65,,3,,0.4444,,,,,,,</a:t>
            </a:r>
          </a:p>
          <a:p>
            <a:pPr marL="0" indent="0">
              <a:buNone/>
            </a:pPr>
            <a:r>
              <a:rPr lang="en-US" sz="4400" b="1" dirty="0">
                <a:latin typeface="Courier New" pitchFamily="49" charset="0"/>
                <a:cs typeface="Courier New" pitchFamily="49" charset="0"/>
              </a:rPr>
              <a:t>3070813,1963,1096,,"US","NY",,1,,5,6,65,,2,,0,,,,,,,</a:t>
            </a:r>
          </a:p>
          <a:p>
            <a:pPr marL="0" indent="0">
              <a:buNone/>
            </a:pPr>
            <a:r>
              <a:rPr lang="en-US" sz="4400" b="1" dirty="0">
                <a:latin typeface="Courier New" pitchFamily="49" charset="0"/>
                <a:cs typeface="Courier New" pitchFamily="49" charset="0"/>
              </a:rPr>
              <a:t>3070814,1963,1096,,"US","MN",,2,,267,5,59,,2,,0.5,,,,,,,</a:t>
            </a:r>
          </a:p>
          <a:p>
            <a:pPr marL="0" indent="0">
              <a:buNone/>
            </a:pPr>
            <a:r>
              <a:rPr lang="en-US" sz="4400" b="1" dirty="0">
                <a:latin typeface="Courier New" pitchFamily="49" charset="0"/>
                <a:cs typeface="Courier New" pitchFamily="49" charset="0"/>
              </a:rPr>
              <a:t>3070815,1963,1096,,"US","CO",,1,,7,5,59,,1,,0,,,,,,,</a:t>
            </a:r>
          </a:p>
          <a:p>
            <a:pPr marL="0" indent="0">
              <a:buNone/>
            </a:pPr>
            <a:r>
              <a:rPr lang="en-US" sz="4400" b="1" dirty="0">
                <a:latin typeface="Courier New" pitchFamily="49" charset="0"/>
                <a:cs typeface="Courier New" pitchFamily="49" charset="0"/>
              </a:rPr>
              <a:t>3070816,1963,1096,,"US","OK",,1,,114,5,55,,4,,0,,,,,,,</a:t>
            </a:r>
          </a:p>
          <a:p>
            <a:pPr marL="0" indent="0">
              <a:buNone/>
            </a:pPr>
            <a:r>
              <a:rPr lang="en-US" sz="4400" b="1" dirty="0">
                <a:latin typeface="Courier New" pitchFamily="49" charset="0"/>
                <a:cs typeface="Courier New" pitchFamily="49" charset="0"/>
              </a:rPr>
              <a:t>3070817,1963,1096,,"US","RI",,2,,114,5,55,,5,,0.64,,,,,,,</a:t>
            </a:r>
          </a:p>
          <a:p>
            <a:pPr marL="0" indent="0">
              <a:buNone/>
            </a:pPr>
            <a:r>
              <a:rPr lang="en-US" sz="4400" b="1" dirty="0">
                <a:latin typeface="Courier New" pitchFamily="49" charset="0"/>
                <a:cs typeface="Courier New" pitchFamily="49" charset="0"/>
              </a:rPr>
              <a:t>3070818,1963,1096,,"US","IN",,1,,441,6,69,,4,,0.625,,,,,,,</a:t>
            </a:r>
          </a:p>
          <a:p>
            <a:pPr marL="0" indent="0">
              <a:buNone/>
            </a:pPr>
            <a:r>
              <a:rPr lang="en-US" sz="4400" b="1" dirty="0">
                <a:latin typeface="Courier New" pitchFamily="49" charset="0"/>
                <a:cs typeface="Courier New" pitchFamily="49" charset="0"/>
              </a:rPr>
              <a:t>3070819,1963,1096,,"US","TN",,4,,12,6,63,,0,,,,,,,,,</a:t>
            </a:r>
          </a:p>
          <a:p>
            <a:pPr marL="0" indent="0">
              <a:buNone/>
            </a:pPr>
            <a:r>
              <a:rPr lang="en-US" sz="4400" b="1" dirty="0">
                <a:latin typeface="Courier New" pitchFamily="49" charset="0"/>
                <a:cs typeface="Courier New" pitchFamily="49" charset="0"/>
              </a:rPr>
              <a:t>3070820,1963,1096,,"GB","",,2,,12,6,63,,0,,,,,,,,,</a:t>
            </a:r>
          </a:p>
          <a:p>
            <a:pPr marL="0" indent="0">
              <a:buNone/>
            </a:pPr>
            <a:r>
              <a:rPr lang="en-US" sz="4400" b="1" dirty="0">
                <a:latin typeface="Courier New" pitchFamily="49" charset="0"/>
                <a:cs typeface="Courier New" pitchFamily="49" charset="0"/>
              </a:rPr>
              <a:t>3070821,1963,1096,,"US","IL",,2,,15,6,69,,1,,0,,,,,,,</a:t>
            </a:r>
          </a:p>
          <a:p>
            <a:pPr marL="0" indent="0">
              <a:buNone/>
            </a:pPr>
            <a:r>
              <a:rPr lang="en-US" sz="4400" b="1" dirty="0">
                <a:latin typeface="Courier New" pitchFamily="49" charset="0"/>
                <a:cs typeface="Courier New" pitchFamily="49" charset="0"/>
              </a:rPr>
              <a:t>3070822,1963,1096,,"US","NY",,2,,401,1,12,,4,,0.375,,,,,,,</a:t>
            </a:r>
          </a:p>
          <a:p>
            <a:pPr marL="0" indent="0">
              <a:buNone/>
            </a:pPr>
            <a:r>
              <a:rPr lang="en-US" sz="4400" b="1" dirty="0">
                <a:latin typeface="Courier New" pitchFamily="49" charset="0"/>
                <a:cs typeface="Courier New" pitchFamily="49" charset="0"/>
              </a:rPr>
              <a:t>3070823,1963,1096,,"US","MI",,1,,401,1,12,,8,,0.6563,,,,,,,</a:t>
            </a:r>
          </a:p>
          <a:p>
            <a:pPr marL="0" indent="0">
              <a:buNone/>
            </a:pPr>
            <a:r>
              <a:rPr lang="en-US" sz="4400" b="1" dirty="0">
                <a:latin typeface="Courier New" pitchFamily="49" charset="0"/>
                <a:cs typeface="Courier New" pitchFamily="49" charset="0"/>
              </a:rPr>
              <a:t>3070824,1963,1096,,"US","IL",,1,,401,1,12,,5,,0.48,,,,,,,</a:t>
            </a:r>
          </a:p>
          <a:p>
            <a:pPr marL="0" indent="0">
              <a:buNone/>
            </a:pPr>
            <a:r>
              <a:rPr lang="en-US" sz="4400" b="1" dirty="0">
                <a:latin typeface="Courier New" pitchFamily="49" charset="0"/>
                <a:cs typeface="Courier New" pitchFamily="49" charset="0"/>
              </a:rPr>
              <a:t>3070825,1963,1096,,"US","IL",,1,,401,1,12,,7,,0.6531,,,,,,,</a:t>
            </a:r>
          </a:p>
          <a:p>
            <a:pPr marL="0" indent="0">
              <a:buNone/>
            </a:pPr>
            <a:r>
              <a:rPr lang="en-US" sz="4400" b="1" dirty="0">
                <a:latin typeface="Courier New" pitchFamily="49" charset="0"/>
                <a:cs typeface="Courier New" pitchFamily="49" charset="0"/>
              </a:rPr>
              <a:t>3070826,1963,1096,,"US","IA",,1,,401,1,12,,1,,0,,,,,,,</a:t>
            </a:r>
          </a:p>
          <a:p>
            <a:pPr marL="0" indent="0">
              <a:buNone/>
            </a:pPr>
            <a:r>
              <a:rPr lang="en-US" sz="4400" b="1" dirty="0">
                <a:latin typeface="Courier New" pitchFamily="49" charset="0"/>
                <a:cs typeface="Courier New" pitchFamily="49" charset="0"/>
              </a:rPr>
              <a:t>3070827,1963,1096,,"US","CA",,4,,401,1,12,,2,,0.5,,,,,,,</a:t>
            </a:r>
          </a:p>
          <a:p>
            <a:pPr marL="0" indent="0">
              <a:buNone/>
            </a:pPr>
            <a:r>
              <a:rPr lang="en-US" sz="4400" b="1" dirty="0">
                <a:latin typeface="Courier New" pitchFamily="49" charset="0"/>
                <a:cs typeface="Courier New" pitchFamily="49" charset="0"/>
              </a:rPr>
              <a:t>3070828,1963,1096,,"US","CT",,2,,16,5,59,,4,,0.625,,,,,,,</a:t>
            </a:r>
          </a:p>
          <a:p>
            <a:pPr marL="0" indent="0">
              <a:buNone/>
            </a:pPr>
            <a:r>
              <a:rPr lang="en-US" sz="4400" b="1" dirty="0">
                <a:latin typeface="Courier New" pitchFamily="49" charset="0"/>
                <a:cs typeface="Courier New" pitchFamily="49" charset="0"/>
              </a:rPr>
              <a:t>3070829,1963,1096,,"FR","",,3,,16,5,59,,5,,0.48,,,,,,,</a:t>
            </a:r>
          </a:p>
          <a:p>
            <a:pPr marL="0" indent="0">
              <a:buNone/>
            </a:pPr>
            <a:r>
              <a:rPr lang="en-US" sz="4400" b="1" dirty="0">
                <a:latin typeface="Courier New" pitchFamily="49" charset="0"/>
                <a:cs typeface="Courier New" pitchFamily="49" charset="0"/>
              </a:rPr>
              <a:t>3070830,1963,1096,,"US","NH",,2,,16,5,59,,0</a:t>
            </a:r>
            <a:r>
              <a:rPr lang="en-US" sz="4400" b="1" dirty="0" smtClean="0">
                <a:latin typeface="Courier New" pitchFamily="49" charset="0"/>
                <a:cs typeface="Courier New" pitchFamily="49" charset="0"/>
              </a:rPr>
              <a:t>,,,,,,,,,</a:t>
            </a:r>
            <a:endParaRPr lang="en-US" sz="4400" b="1"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18039485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some attributes of </a:t>
            </a:r>
            <a:r>
              <a:rPr lang="en-US" dirty="0"/>
              <a:t>P</a:t>
            </a:r>
            <a:r>
              <a:rPr lang="en-US" dirty="0" smtClean="0"/>
              <a:t>atent </a:t>
            </a:r>
            <a:r>
              <a:rPr lang="en-US" dirty="0"/>
              <a:t>D</a:t>
            </a:r>
            <a:r>
              <a:rPr lang="en-US" dirty="0" smtClean="0"/>
              <a:t>ata Set</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779140158"/>
              </p:ext>
            </p:extLst>
          </p:nvPr>
        </p:nvGraphicFramePr>
        <p:xfrm>
          <a:off x="457200" y="914400"/>
          <a:ext cx="8229600" cy="4892040"/>
        </p:xfrm>
        <a:graphic>
          <a:graphicData uri="http://schemas.openxmlformats.org/drawingml/2006/table">
            <a:tbl>
              <a:tblPr firstRow="1" bandRow="1">
                <a:tableStyleId>{5C22544A-7EE6-4342-B048-85BDC9FD1C3A}</a:tableStyleId>
              </a:tblPr>
              <a:tblGrid>
                <a:gridCol w="1676400"/>
                <a:gridCol w="6553200"/>
              </a:tblGrid>
              <a:tr h="370840">
                <a:tc>
                  <a:txBody>
                    <a:bodyPr/>
                    <a:lstStyle/>
                    <a:p>
                      <a:r>
                        <a:rPr lang="en-US" dirty="0" smtClean="0"/>
                        <a:t>Attribute</a:t>
                      </a:r>
                      <a:endParaRPr lang="en-US" dirty="0"/>
                    </a:p>
                  </a:txBody>
                  <a:tcPr/>
                </a:tc>
                <a:tc>
                  <a:txBody>
                    <a:bodyPr/>
                    <a:lstStyle/>
                    <a:p>
                      <a:r>
                        <a:rPr lang="en-US" dirty="0" smtClean="0"/>
                        <a:t>Description</a:t>
                      </a:r>
                      <a:endParaRPr lang="en-US" dirty="0"/>
                    </a:p>
                  </a:txBody>
                  <a:tcPr/>
                </a:tc>
              </a:tr>
              <a:tr h="370840">
                <a:tc>
                  <a:txBody>
                    <a:bodyPr/>
                    <a:lstStyle/>
                    <a:p>
                      <a:r>
                        <a:rPr lang="en-US" dirty="0" smtClean="0"/>
                        <a:t>PATENT</a:t>
                      </a:r>
                      <a:endParaRPr lang="en-US" dirty="0"/>
                    </a:p>
                  </a:txBody>
                  <a:tcPr/>
                </a:tc>
                <a:tc>
                  <a:txBody>
                    <a:bodyPr/>
                    <a:lstStyle/>
                    <a:p>
                      <a:r>
                        <a:rPr lang="en-US" dirty="0" smtClean="0"/>
                        <a:t>Patent number</a:t>
                      </a:r>
                      <a:endParaRPr lang="en-US" dirty="0"/>
                    </a:p>
                  </a:txBody>
                  <a:tcPr/>
                </a:tc>
              </a:tr>
              <a:tr h="370840">
                <a:tc>
                  <a:txBody>
                    <a:bodyPr/>
                    <a:lstStyle/>
                    <a:p>
                      <a:r>
                        <a:rPr lang="en-US" dirty="0" smtClean="0"/>
                        <a:t>GYEAR</a:t>
                      </a:r>
                      <a:endParaRPr lang="en-US" dirty="0"/>
                    </a:p>
                  </a:txBody>
                  <a:tcPr/>
                </a:tc>
                <a:tc>
                  <a:txBody>
                    <a:bodyPr/>
                    <a:lstStyle/>
                    <a:p>
                      <a:r>
                        <a:rPr lang="en-US" dirty="0" smtClean="0"/>
                        <a:t>Grant year</a:t>
                      </a:r>
                      <a:endParaRPr lang="en-US" dirty="0"/>
                    </a:p>
                  </a:txBody>
                  <a:tcPr/>
                </a:tc>
              </a:tr>
              <a:tr h="370840">
                <a:tc>
                  <a:txBody>
                    <a:bodyPr/>
                    <a:lstStyle/>
                    <a:p>
                      <a:r>
                        <a:rPr lang="en-US" dirty="0" smtClean="0"/>
                        <a:t>GDATA</a:t>
                      </a:r>
                      <a:endParaRPr lang="en-US" dirty="0"/>
                    </a:p>
                  </a:txBody>
                  <a:tcPr/>
                </a:tc>
                <a:tc>
                  <a:txBody>
                    <a:bodyPr/>
                    <a:lstStyle/>
                    <a:p>
                      <a:r>
                        <a:rPr lang="en-US" sz="1800" b="0" i="0" u="none" strike="noStrike" kern="1200" baseline="0" dirty="0" smtClean="0">
                          <a:solidFill>
                            <a:schemeClr val="dk1"/>
                          </a:solidFill>
                          <a:latin typeface="+mn-lt"/>
                          <a:ea typeface="+mn-ea"/>
                          <a:cs typeface="+mn-cs"/>
                        </a:rPr>
                        <a:t>Grant date, given as the number of days elapsed since January 1, 1960 </a:t>
                      </a:r>
                      <a:endParaRPr lang="en-US" dirty="0"/>
                    </a:p>
                  </a:txBody>
                  <a:tcPr/>
                </a:tc>
              </a:tr>
              <a:tr h="370840">
                <a:tc>
                  <a:txBody>
                    <a:bodyPr/>
                    <a:lstStyle/>
                    <a:p>
                      <a:r>
                        <a:rPr lang="en-US" dirty="0" smtClean="0"/>
                        <a:t>APPYEAR</a:t>
                      </a:r>
                      <a:endParaRPr lang="en-US" dirty="0"/>
                    </a:p>
                  </a:txBody>
                  <a:tcPr/>
                </a:tc>
                <a:tc>
                  <a:txBody>
                    <a:bodyPr/>
                    <a:lstStyle/>
                    <a:p>
                      <a:r>
                        <a:rPr lang="en-US" sz="1800" b="0" i="0" u="none" strike="noStrike" kern="1200" baseline="0" dirty="0" smtClean="0">
                          <a:solidFill>
                            <a:schemeClr val="dk1"/>
                          </a:solidFill>
                          <a:latin typeface="+mn-lt"/>
                          <a:ea typeface="+mn-ea"/>
                          <a:cs typeface="+mn-cs"/>
                        </a:rPr>
                        <a:t>Application year (available only for patents granted since 1967) </a:t>
                      </a:r>
                      <a:endParaRPr lang="en-US" dirty="0"/>
                    </a:p>
                  </a:txBody>
                  <a:tcPr/>
                </a:tc>
              </a:tr>
              <a:tr h="370840">
                <a:tc>
                  <a:txBody>
                    <a:bodyPr/>
                    <a:lstStyle/>
                    <a:p>
                      <a:r>
                        <a:rPr lang="en-US" dirty="0" smtClean="0"/>
                        <a:t>COUNTRY</a:t>
                      </a:r>
                      <a:endParaRPr lang="en-US" dirty="0"/>
                    </a:p>
                  </a:txBody>
                  <a:tcPr/>
                </a:tc>
                <a:tc>
                  <a:txBody>
                    <a:bodyPr/>
                    <a:lstStyle/>
                    <a:p>
                      <a:r>
                        <a:rPr lang="en-US" sz="1800" b="0" i="0" u="none" strike="noStrike" kern="1200" baseline="0" dirty="0" smtClean="0">
                          <a:solidFill>
                            <a:schemeClr val="dk1"/>
                          </a:solidFill>
                          <a:latin typeface="+mn-lt"/>
                          <a:ea typeface="+mn-ea"/>
                          <a:cs typeface="+mn-cs"/>
                        </a:rPr>
                        <a:t>Country of first inventor </a:t>
                      </a:r>
                      <a:endParaRPr lang="en-US" dirty="0"/>
                    </a:p>
                  </a:txBody>
                  <a:tcPr/>
                </a:tc>
              </a:tr>
              <a:tr h="370840">
                <a:tc>
                  <a:txBody>
                    <a:bodyPr/>
                    <a:lstStyle/>
                    <a:p>
                      <a:r>
                        <a:rPr lang="en-US" dirty="0" smtClean="0"/>
                        <a:t>POSTATE</a:t>
                      </a:r>
                      <a:endParaRPr lang="en-US" dirty="0"/>
                    </a:p>
                  </a:txBody>
                  <a:tcPr/>
                </a:tc>
                <a:tc>
                  <a:txBody>
                    <a:bodyPr/>
                    <a:lstStyle/>
                    <a:p>
                      <a:r>
                        <a:rPr lang="en-US" sz="1800" b="0" i="0" u="none" strike="noStrike" kern="1200" baseline="0" dirty="0" smtClean="0">
                          <a:solidFill>
                            <a:schemeClr val="dk1"/>
                          </a:solidFill>
                          <a:latin typeface="+mn-lt"/>
                          <a:ea typeface="+mn-ea"/>
                          <a:cs typeface="+mn-cs"/>
                        </a:rPr>
                        <a:t>State of first inventory (if country is U.S.) </a:t>
                      </a:r>
                      <a:endParaRPr lang="en-US" dirty="0"/>
                    </a:p>
                  </a:txBody>
                  <a:tcPr/>
                </a:tc>
              </a:tr>
              <a:tr h="370840">
                <a:tc>
                  <a:txBody>
                    <a:bodyPr/>
                    <a:lstStyle/>
                    <a:p>
                      <a:r>
                        <a:rPr lang="en-US" dirty="0" smtClean="0"/>
                        <a:t>ASSIGNEE</a:t>
                      </a:r>
                      <a:endParaRPr lang="en-US" dirty="0"/>
                    </a:p>
                  </a:txBody>
                  <a:tcPr/>
                </a:tc>
                <a:tc>
                  <a:txBody>
                    <a:bodyPr/>
                    <a:lstStyle/>
                    <a:p>
                      <a:r>
                        <a:rPr lang="en-US" sz="1800" b="0" i="0" u="none" strike="noStrike" kern="1200" baseline="0" dirty="0" smtClean="0">
                          <a:solidFill>
                            <a:schemeClr val="dk1"/>
                          </a:solidFill>
                          <a:latin typeface="+mn-lt"/>
                          <a:ea typeface="+mn-ea"/>
                          <a:cs typeface="+mn-cs"/>
                        </a:rPr>
                        <a:t>Numeric identifier for assignee (i.e., patent owner) </a:t>
                      </a:r>
                      <a:endParaRPr lang="en-US" dirty="0"/>
                    </a:p>
                  </a:txBody>
                  <a:tcPr/>
                </a:tc>
              </a:tr>
              <a:tr h="370840">
                <a:tc>
                  <a:txBody>
                    <a:bodyPr/>
                    <a:lstStyle/>
                    <a:p>
                      <a:r>
                        <a:rPr lang="en-US" dirty="0" smtClean="0"/>
                        <a:t>ASSCODE</a:t>
                      </a:r>
                      <a:endParaRPr lang="en-US" dirty="0"/>
                    </a:p>
                  </a:txBody>
                  <a:tcPr/>
                </a:tc>
                <a:tc>
                  <a:txBody>
                    <a:bodyPr/>
                    <a:lstStyle/>
                    <a:p>
                      <a:r>
                        <a:rPr lang="en-US" sz="1800" b="0" i="0" u="none" strike="noStrike" kern="1200" baseline="0" dirty="0" smtClean="0">
                          <a:solidFill>
                            <a:schemeClr val="dk1"/>
                          </a:solidFill>
                          <a:latin typeface="+mn-lt"/>
                          <a:ea typeface="+mn-ea"/>
                          <a:cs typeface="+mn-cs"/>
                        </a:rPr>
                        <a:t>One-digit (1-9) assignee type. (The assignee type includes U.S. individual, </a:t>
                      </a:r>
                    </a:p>
                    <a:p>
                      <a:r>
                        <a:rPr lang="en-US" sz="1800" b="0" i="0" u="none" strike="noStrike" kern="1200" baseline="0" dirty="0" smtClean="0">
                          <a:solidFill>
                            <a:schemeClr val="dk1"/>
                          </a:solidFill>
                          <a:latin typeface="+mn-lt"/>
                          <a:ea typeface="+mn-ea"/>
                          <a:cs typeface="+mn-cs"/>
                        </a:rPr>
                        <a:t>U.S. government, U.S. organization, non-U.S. individual, etc.) </a:t>
                      </a:r>
                      <a:endParaRPr lang="en-US" dirty="0"/>
                    </a:p>
                  </a:txBody>
                  <a:tcPr/>
                </a:tc>
              </a:tr>
              <a:tr h="370840">
                <a:tc>
                  <a:txBody>
                    <a:bodyPr/>
                    <a:lstStyle/>
                    <a:p>
                      <a:r>
                        <a:rPr lang="en-US" dirty="0" smtClean="0"/>
                        <a:t>CLAIMS</a:t>
                      </a:r>
                      <a:endParaRPr lang="en-US" dirty="0"/>
                    </a:p>
                  </a:txBody>
                  <a:tcPr/>
                </a:tc>
                <a:tc>
                  <a:txBody>
                    <a:bodyPr/>
                    <a:lstStyle/>
                    <a:p>
                      <a:r>
                        <a:rPr lang="en-US" sz="1800" b="0" i="0" u="none" strike="noStrike" kern="1200" baseline="0" dirty="0" smtClean="0">
                          <a:solidFill>
                            <a:schemeClr val="dk1"/>
                          </a:solidFill>
                          <a:latin typeface="+mn-lt"/>
                          <a:ea typeface="+mn-ea"/>
                          <a:cs typeface="+mn-cs"/>
                        </a:rPr>
                        <a:t>Number of claims (available only for patents granted since 1975) </a:t>
                      </a:r>
                      <a:endParaRPr lang="en-US" dirty="0"/>
                    </a:p>
                  </a:txBody>
                  <a:tcPr/>
                </a:tc>
              </a:tr>
              <a:tr h="370840">
                <a:tc>
                  <a:txBody>
                    <a:bodyPr/>
                    <a:lstStyle/>
                    <a:p>
                      <a:r>
                        <a:rPr lang="en-US" dirty="0" smtClean="0"/>
                        <a:t>NCLASS</a:t>
                      </a:r>
                      <a:endParaRPr lang="en-US" dirty="0"/>
                    </a:p>
                  </a:txBody>
                  <a:tcPr/>
                </a:tc>
                <a:tc>
                  <a:txBody>
                    <a:bodyPr/>
                    <a:lstStyle/>
                    <a:p>
                      <a:r>
                        <a:rPr lang="en-US" sz="1800" b="0" i="0" u="none" strike="noStrike" kern="1200" baseline="0" dirty="0" smtClean="0">
                          <a:solidFill>
                            <a:schemeClr val="dk1"/>
                          </a:solidFill>
                          <a:latin typeface="+mn-lt"/>
                          <a:ea typeface="+mn-ea"/>
                          <a:cs typeface="+mn-cs"/>
                        </a:rPr>
                        <a:t>3-digit main patent class </a:t>
                      </a:r>
                      <a:endParaRPr lang="en-US" dirty="0"/>
                    </a:p>
                  </a:txBody>
                  <a:tcPr/>
                </a:tc>
              </a:tr>
            </a:tbl>
          </a:graphicData>
        </a:graphic>
      </p:graphicFrame>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327753912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2854</TotalTime>
  <Words>7223</Words>
  <Application>Microsoft Office PowerPoint</Application>
  <PresentationFormat>On-screen Show (4:3)</PresentationFormat>
  <Paragraphs>1008</Paragraphs>
  <Slides>65</Slides>
  <Notes>0</Notes>
  <HiddenSlides>0</HiddenSlides>
  <MMClips>0</MMClips>
  <ScaleCrop>false</ScaleCrop>
  <HeadingPairs>
    <vt:vector size="4" baseType="variant">
      <vt:variant>
        <vt:lpstr>Theme</vt:lpstr>
      </vt:variant>
      <vt:variant>
        <vt:i4>1</vt:i4>
      </vt:variant>
      <vt:variant>
        <vt:lpstr>Slide Titles</vt:lpstr>
      </vt:variant>
      <vt:variant>
        <vt:i4>65</vt:i4>
      </vt:variant>
    </vt:vector>
  </HeadingPairs>
  <TitlesOfParts>
    <vt:vector size="66" baseType="lpstr">
      <vt:lpstr>Office Theme</vt:lpstr>
      <vt:lpstr>Lecture 07 Map Reduce API-s</vt:lpstr>
      <vt:lpstr>Reference</vt:lpstr>
      <vt:lpstr>New vs. Old Map Reduce API</vt:lpstr>
      <vt:lpstr>Source of Data, National Bureau of Economic Research</vt:lpstr>
      <vt:lpstr>Patent Citation Data, cite75_99.txt File</vt:lpstr>
      <vt:lpstr>Patent Citation Data</vt:lpstr>
      <vt:lpstr>Patent Description Data, pat63_99.txt file</vt:lpstr>
      <vt:lpstr>apat63_99.txt</vt:lpstr>
      <vt:lpstr>Definition of some attributes of Patent Data Set</vt:lpstr>
      <vt:lpstr>List patents and patents that cite them </vt:lpstr>
      <vt:lpstr>Inverter.java, Old API, Template Class</vt:lpstr>
      <vt:lpstr>Inverter.java</vt:lpstr>
      <vt:lpstr>Inverter.java</vt:lpstr>
      <vt:lpstr>Result of Running Inverter job</vt:lpstr>
      <vt:lpstr>Programming Convention</vt:lpstr>
      <vt:lpstr>Inverter extends Configured implements Tool</vt:lpstr>
      <vt:lpstr>org.apache.hadoop.conf.Configured class</vt:lpstr>
      <vt:lpstr>org.apache.hadoop.util.Tool interface</vt:lpstr>
      <vt:lpstr>org.apache.hadoop.util.Tool class</vt:lpstr>
      <vt:lpstr>org.apache.hadoop.util.ToolRunner </vt:lpstr>
      <vt:lpstr>“Client” portion of Inverter class</vt:lpstr>
      <vt:lpstr>“Client” portion of Inverter</vt:lpstr>
      <vt:lpstr>org.apache.hadoop.mapred.JobConf</vt:lpstr>
      <vt:lpstr>org.apache.hadoop.mapred.JobConf</vt:lpstr>
      <vt:lpstr>JobConf and Configuration</vt:lpstr>
      <vt:lpstr>  org.apache.hadoop.conf.Configuration class</vt:lpstr>
      <vt:lpstr>org.apache.hadoop.conf.Configuration class </vt:lpstr>
      <vt:lpstr>org.apache.hadoop.conf.Configuration class </vt:lpstr>
      <vt:lpstr>GenericOptionsParser, Tool and ToolRunner</vt:lpstr>
      <vt:lpstr>org.apache.hadoop.util.GenericOptionsParser</vt:lpstr>
      <vt:lpstr>Example of command line option use</vt:lpstr>
      <vt:lpstr>Mapper and Reducer</vt:lpstr>
      <vt:lpstr>Signature of Mapper and Reducer classes</vt:lpstr>
      <vt:lpstr>map() and reduce() methods</vt:lpstr>
      <vt:lpstr>org.apache.hadoop.mapred.OutputCollector</vt:lpstr>
      <vt:lpstr>Type matching</vt:lpstr>
      <vt:lpstr>Counting Citations (Citings)</vt:lpstr>
      <vt:lpstr>InverterCounter, Modify Reducer</vt:lpstr>
      <vt:lpstr>Running InverterCounter</vt:lpstr>
      <vt:lpstr>Build Histogram of Citations</vt:lpstr>
      <vt:lpstr>Data Flow</vt:lpstr>
      <vt:lpstr>Data Types</vt:lpstr>
      <vt:lpstr>CitationHistogram.java</vt:lpstr>
      <vt:lpstr>CitationHistogram.java</vt:lpstr>
      <vt:lpstr>CitationHistogram.java</vt:lpstr>
      <vt:lpstr>CitationHistogram</vt:lpstr>
      <vt:lpstr>Mapper in CitationHistogram</vt:lpstr>
      <vt:lpstr>Reducer in CitationHistogram</vt:lpstr>
      <vt:lpstr>Running CitationHistogram</vt:lpstr>
      <vt:lpstr>Histogram</vt:lpstr>
      <vt:lpstr>Chaining MapReduce jobs</vt:lpstr>
      <vt:lpstr>ChainedHistogram,createJob1,cleanup, main</vt:lpstr>
      <vt:lpstr>Class ChainedHistogram, createJob2, run</vt:lpstr>
      <vt:lpstr>Migrating Code to New API</vt:lpstr>
      <vt:lpstr>Differences between API-s</vt:lpstr>
      <vt:lpstr>Introduction of Context objects</vt:lpstr>
      <vt:lpstr>org.apache.hadoop.mapreduce.Mapper.Context</vt:lpstr>
      <vt:lpstr>New abstract classes Mapper and Reducer</vt:lpstr>
      <vt:lpstr>Signatures of old and new map() and reduce()</vt:lpstr>
      <vt:lpstr>Driver Changes</vt:lpstr>
      <vt:lpstr>CitationHistogramNewApi.java, new vs. old</vt:lpstr>
      <vt:lpstr>CitationHistogramNewApi.java, new vs. old</vt:lpstr>
      <vt:lpstr>CitationHistogramNewApi.java, new vs. old</vt:lpstr>
      <vt:lpstr>CitationHistogramNewApi.java, new vs. old</vt:lpstr>
      <vt:lpstr>CitationHistogramNewApi.java, new vs. old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06 Map Reduce</dc:title>
  <dc:creator>zdjordje</dc:creator>
  <cp:lastModifiedBy>Zoran Djordjevic</cp:lastModifiedBy>
  <cp:revision>152</cp:revision>
  <cp:lastPrinted>2013-04-05T19:39:43Z</cp:lastPrinted>
  <dcterms:created xsi:type="dcterms:W3CDTF">2006-08-16T00:00:00Z</dcterms:created>
  <dcterms:modified xsi:type="dcterms:W3CDTF">2014-03-16T14:30:13Z</dcterms:modified>
</cp:coreProperties>
</file>