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61"/>
  </p:notesMasterIdLst>
  <p:handoutMasterIdLst>
    <p:handoutMasterId r:id="rId62"/>
  </p:handoutMasterIdLst>
  <p:sldIdLst>
    <p:sldId id="256" r:id="rId2"/>
    <p:sldId id="257" r:id="rId3"/>
    <p:sldId id="258" r:id="rId4"/>
    <p:sldId id="335" r:id="rId5"/>
    <p:sldId id="259" r:id="rId6"/>
    <p:sldId id="263" r:id="rId7"/>
    <p:sldId id="264" r:id="rId8"/>
    <p:sldId id="353" r:id="rId9"/>
    <p:sldId id="354" r:id="rId10"/>
    <p:sldId id="311" r:id="rId11"/>
    <p:sldId id="312" r:id="rId12"/>
    <p:sldId id="332" r:id="rId13"/>
    <p:sldId id="331" r:id="rId14"/>
    <p:sldId id="260" r:id="rId15"/>
    <p:sldId id="334" r:id="rId16"/>
    <p:sldId id="313" r:id="rId17"/>
    <p:sldId id="262" r:id="rId18"/>
    <p:sldId id="266" r:id="rId19"/>
    <p:sldId id="316" r:id="rId20"/>
    <p:sldId id="319" r:id="rId21"/>
    <p:sldId id="318" r:id="rId22"/>
    <p:sldId id="336" r:id="rId23"/>
    <p:sldId id="274" r:id="rId24"/>
    <p:sldId id="267" r:id="rId25"/>
    <p:sldId id="284" r:id="rId26"/>
    <p:sldId id="268" r:id="rId27"/>
    <p:sldId id="338" r:id="rId28"/>
    <p:sldId id="342" r:id="rId29"/>
    <p:sldId id="337" r:id="rId30"/>
    <p:sldId id="340" r:id="rId31"/>
    <p:sldId id="341" r:id="rId32"/>
    <p:sldId id="343" r:id="rId33"/>
    <p:sldId id="350" r:id="rId34"/>
    <p:sldId id="351" r:id="rId35"/>
    <p:sldId id="285" r:id="rId36"/>
    <p:sldId id="344" r:id="rId37"/>
    <p:sldId id="362" r:id="rId38"/>
    <p:sldId id="373" r:id="rId39"/>
    <p:sldId id="345" r:id="rId40"/>
    <p:sldId id="364" r:id="rId41"/>
    <p:sldId id="365" r:id="rId42"/>
    <p:sldId id="366" r:id="rId43"/>
    <p:sldId id="367" r:id="rId44"/>
    <p:sldId id="355" r:id="rId45"/>
    <p:sldId id="356" r:id="rId46"/>
    <p:sldId id="360" r:id="rId47"/>
    <p:sldId id="372" r:id="rId48"/>
    <p:sldId id="371" r:id="rId49"/>
    <p:sldId id="357" r:id="rId50"/>
    <p:sldId id="358" r:id="rId51"/>
    <p:sldId id="359" r:id="rId52"/>
    <p:sldId id="363" r:id="rId53"/>
    <p:sldId id="361" r:id="rId54"/>
    <p:sldId id="368" r:id="rId55"/>
    <p:sldId id="369" r:id="rId56"/>
    <p:sldId id="370" r:id="rId57"/>
    <p:sldId id="292" r:id="rId58"/>
    <p:sldId id="294" r:id="rId59"/>
    <p:sldId id="352" r:id="rId60"/>
  </p:sldIdLst>
  <p:sldSz cx="9144000" cy="6858000" type="screen4x3"/>
  <p:notesSz cx="7315200" cy="96012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561" autoAdjust="0"/>
    <p:restoredTop sz="98824" autoAdjust="0"/>
  </p:normalViewPr>
  <p:slideViewPr>
    <p:cSldViewPr>
      <p:cViewPr>
        <p:scale>
          <a:sx n="75" d="100"/>
          <a:sy n="75" d="100"/>
        </p:scale>
        <p:origin x="-606" y="-312"/>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13104"/>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presProps" Target="pres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70238" cy="4794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4143375" y="0"/>
            <a:ext cx="3170238" cy="479425"/>
          </a:xfrm>
          <a:prstGeom prst="rect">
            <a:avLst/>
          </a:prstGeom>
        </p:spPr>
        <p:txBody>
          <a:bodyPr vert="horz" lIns="91440" tIns="45720" rIns="91440" bIns="45720" rtlCol="0"/>
          <a:lstStyle>
            <a:lvl1pPr algn="r">
              <a:defRPr sz="1200"/>
            </a:lvl1pPr>
          </a:lstStyle>
          <a:p>
            <a:fld id="{67876735-2457-41EE-AD07-300A2F3871CA}" type="datetimeFigureOut">
              <a:rPr lang="en-US" smtClean="0"/>
              <a:t>5/26/2014</a:t>
            </a:fld>
            <a:endParaRPr lang="en-US"/>
          </a:p>
        </p:txBody>
      </p:sp>
      <p:sp>
        <p:nvSpPr>
          <p:cNvPr id="4" name="Footer Placeholder 3"/>
          <p:cNvSpPr>
            <a:spLocks noGrp="1"/>
          </p:cNvSpPr>
          <p:nvPr>
            <p:ph type="ftr" sz="quarter" idx="2"/>
          </p:nvPr>
        </p:nvSpPr>
        <p:spPr>
          <a:xfrm>
            <a:off x="0" y="9120188"/>
            <a:ext cx="3170238" cy="479425"/>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4143375" y="9120188"/>
            <a:ext cx="3170238" cy="479425"/>
          </a:xfrm>
          <a:prstGeom prst="rect">
            <a:avLst/>
          </a:prstGeom>
        </p:spPr>
        <p:txBody>
          <a:bodyPr vert="horz" lIns="91440" tIns="45720" rIns="91440" bIns="45720" rtlCol="0" anchor="b"/>
          <a:lstStyle>
            <a:lvl1pPr algn="r">
              <a:defRPr sz="1200"/>
            </a:lvl1pPr>
          </a:lstStyle>
          <a:p>
            <a:fld id="{CF6B1AF7-223A-4783-9B2E-673EF7C60059}" type="slidenum">
              <a:rPr lang="en-US" smtClean="0"/>
              <a:t>‹#›</a:t>
            </a:fld>
            <a:endParaRPr lang="en-US"/>
          </a:p>
        </p:txBody>
      </p:sp>
    </p:spTree>
    <p:extLst>
      <p:ext uri="{BB962C8B-B14F-4D97-AF65-F5344CB8AC3E}">
        <p14:creationId xmlns:p14="http://schemas.microsoft.com/office/powerpoint/2010/main" val="262586887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69920" cy="480060"/>
          </a:xfrm>
          <a:prstGeom prst="rect">
            <a:avLst/>
          </a:prstGeom>
        </p:spPr>
        <p:txBody>
          <a:bodyPr vert="horz" lIns="96661" tIns="48331" rIns="96661" bIns="48331" rtlCol="0"/>
          <a:lstStyle>
            <a:lvl1pPr algn="l">
              <a:defRPr sz="1300"/>
            </a:lvl1pPr>
          </a:lstStyle>
          <a:p>
            <a:endParaRPr lang="en-US"/>
          </a:p>
        </p:txBody>
      </p:sp>
      <p:sp>
        <p:nvSpPr>
          <p:cNvPr id="3" name="Date Placeholder 2"/>
          <p:cNvSpPr>
            <a:spLocks noGrp="1"/>
          </p:cNvSpPr>
          <p:nvPr>
            <p:ph type="dt" idx="1"/>
          </p:nvPr>
        </p:nvSpPr>
        <p:spPr>
          <a:xfrm>
            <a:off x="4143587" y="0"/>
            <a:ext cx="3169920" cy="480060"/>
          </a:xfrm>
          <a:prstGeom prst="rect">
            <a:avLst/>
          </a:prstGeom>
        </p:spPr>
        <p:txBody>
          <a:bodyPr vert="horz" lIns="96661" tIns="48331" rIns="96661" bIns="48331" rtlCol="0"/>
          <a:lstStyle>
            <a:lvl1pPr algn="r">
              <a:defRPr sz="1300"/>
            </a:lvl1pPr>
          </a:lstStyle>
          <a:p>
            <a:fld id="{40EA70E6-4753-4957-9A4B-8FA06EF5DE30}" type="datetimeFigureOut">
              <a:rPr lang="en-US" smtClean="0"/>
              <a:t>5/26/2014</a:t>
            </a:fld>
            <a:endParaRPr lang="en-US"/>
          </a:p>
        </p:txBody>
      </p:sp>
      <p:sp>
        <p:nvSpPr>
          <p:cNvPr id="4" name="Slide Image Placeholder 3"/>
          <p:cNvSpPr>
            <a:spLocks noGrp="1" noRot="1" noChangeAspect="1"/>
          </p:cNvSpPr>
          <p:nvPr>
            <p:ph type="sldImg" idx="2"/>
          </p:nvPr>
        </p:nvSpPr>
        <p:spPr>
          <a:xfrm>
            <a:off x="1257300" y="720725"/>
            <a:ext cx="4800600" cy="3600450"/>
          </a:xfrm>
          <a:prstGeom prst="rect">
            <a:avLst/>
          </a:prstGeom>
          <a:noFill/>
          <a:ln w="12700">
            <a:solidFill>
              <a:prstClr val="black"/>
            </a:solidFill>
          </a:ln>
        </p:spPr>
        <p:txBody>
          <a:bodyPr vert="horz" lIns="96661" tIns="48331" rIns="96661" bIns="48331" rtlCol="0" anchor="ctr"/>
          <a:lstStyle/>
          <a:p>
            <a:endParaRPr lang="en-US"/>
          </a:p>
        </p:txBody>
      </p:sp>
      <p:sp>
        <p:nvSpPr>
          <p:cNvPr id="5" name="Notes Placeholder 4"/>
          <p:cNvSpPr>
            <a:spLocks noGrp="1"/>
          </p:cNvSpPr>
          <p:nvPr>
            <p:ph type="body" sz="quarter" idx="3"/>
          </p:nvPr>
        </p:nvSpPr>
        <p:spPr>
          <a:xfrm>
            <a:off x="731520" y="4560570"/>
            <a:ext cx="5852160" cy="4320540"/>
          </a:xfrm>
          <a:prstGeom prst="rect">
            <a:avLst/>
          </a:prstGeom>
        </p:spPr>
        <p:txBody>
          <a:bodyPr vert="horz" lIns="96661" tIns="48331" rIns="96661" bIns="48331"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9119474"/>
            <a:ext cx="3169920" cy="480060"/>
          </a:xfrm>
          <a:prstGeom prst="rect">
            <a:avLst/>
          </a:prstGeom>
        </p:spPr>
        <p:txBody>
          <a:bodyPr vert="horz" lIns="96661" tIns="48331" rIns="96661" bIns="48331" rtlCol="0" anchor="b"/>
          <a:lstStyle>
            <a:lvl1pPr algn="l">
              <a:defRPr sz="1300"/>
            </a:lvl1pPr>
          </a:lstStyle>
          <a:p>
            <a:endParaRPr lang="en-US"/>
          </a:p>
        </p:txBody>
      </p:sp>
      <p:sp>
        <p:nvSpPr>
          <p:cNvPr id="7" name="Slide Number Placeholder 6"/>
          <p:cNvSpPr>
            <a:spLocks noGrp="1"/>
          </p:cNvSpPr>
          <p:nvPr>
            <p:ph type="sldNum" sz="quarter" idx="5"/>
          </p:nvPr>
        </p:nvSpPr>
        <p:spPr>
          <a:xfrm>
            <a:off x="4143587" y="9119474"/>
            <a:ext cx="3169920" cy="480060"/>
          </a:xfrm>
          <a:prstGeom prst="rect">
            <a:avLst/>
          </a:prstGeom>
        </p:spPr>
        <p:txBody>
          <a:bodyPr vert="horz" lIns="96661" tIns="48331" rIns="96661" bIns="48331" rtlCol="0" anchor="b"/>
          <a:lstStyle>
            <a:lvl1pPr algn="r">
              <a:defRPr sz="1300"/>
            </a:lvl1pPr>
          </a:lstStyle>
          <a:p>
            <a:fld id="{FF3FAC62-3FF7-4181-94EA-CC14204EE68F}" type="slidenum">
              <a:rPr lang="en-US" smtClean="0"/>
              <a:t>‹#›</a:t>
            </a:fld>
            <a:endParaRPr lang="en-US"/>
          </a:p>
        </p:txBody>
      </p:sp>
    </p:spTree>
    <p:extLst>
      <p:ext uri="{BB962C8B-B14F-4D97-AF65-F5344CB8AC3E}">
        <p14:creationId xmlns:p14="http://schemas.microsoft.com/office/powerpoint/2010/main" val="39755508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B5DC2D4C-AA7D-4560-AFF5-C539B2DC0145}" type="datetime1">
              <a:rPr lang="en-US" smtClean="0"/>
              <a:t>5/26/2014</a:t>
            </a:fld>
            <a:endParaRPr lang="en-US"/>
          </a:p>
        </p:txBody>
      </p:sp>
      <p:sp>
        <p:nvSpPr>
          <p:cNvPr id="5" name="Footer Placeholder 4"/>
          <p:cNvSpPr>
            <a:spLocks noGrp="1"/>
          </p:cNvSpPr>
          <p:nvPr>
            <p:ph type="ftr" sz="quarter" idx="11"/>
          </p:nvPr>
        </p:nvSpPr>
        <p:spPr/>
        <p:txBody>
          <a:bodyPr/>
          <a:lstStyle/>
          <a:p>
            <a:r>
              <a:rPr lang="en-US" smtClean="0"/>
              <a:t>@Zoran B. Djordjevic</a:t>
            </a:r>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AE82BF7-FB08-4EF7-8167-94BD2AA14276}" type="datetime1">
              <a:rPr lang="en-US" smtClean="0"/>
              <a:t>5/26/2014</a:t>
            </a:fld>
            <a:endParaRPr lang="en-US"/>
          </a:p>
        </p:txBody>
      </p:sp>
      <p:sp>
        <p:nvSpPr>
          <p:cNvPr id="5" name="Footer Placeholder 4"/>
          <p:cNvSpPr>
            <a:spLocks noGrp="1"/>
          </p:cNvSpPr>
          <p:nvPr>
            <p:ph type="ftr" sz="quarter" idx="11"/>
          </p:nvPr>
        </p:nvSpPr>
        <p:spPr/>
        <p:txBody>
          <a:bodyPr/>
          <a:lstStyle/>
          <a:p>
            <a:r>
              <a:rPr lang="en-US" smtClean="0"/>
              <a:t>@Zoran B. Djordjevic</a:t>
            </a:r>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6B5B7E0-C566-4ED8-BDC5-28A3ABBD8EE9}" type="datetime1">
              <a:rPr lang="en-US" smtClean="0"/>
              <a:t>5/26/2014</a:t>
            </a:fld>
            <a:endParaRPr lang="en-US"/>
          </a:p>
        </p:txBody>
      </p:sp>
      <p:sp>
        <p:nvSpPr>
          <p:cNvPr id="5" name="Footer Placeholder 4"/>
          <p:cNvSpPr>
            <a:spLocks noGrp="1"/>
          </p:cNvSpPr>
          <p:nvPr>
            <p:ph type="ftr" sz="quarter" idx="11"/>
          </p:nvPr>
        </p:nvSpPr>
        <p:spPr/>
        <p:txBody>
          <a:bodyPr/>
          <a:lstStyle/>
          <a:p>
            <a:r>
              <a:rPr lang="en-US" smtClean="0"/>
              <a:t>@Zoran B. Djordjevic</a:t>
            </a:r>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609600"/>
          </a:xfrm>
        </p:spPr>
        <p:txBody>
          <a:bodyPr>
            <a:normAutofit/>
          </a:bodyPr>
          <a:lstStyle>
            <a:lvl1pPr>
              <a:defRPr sz="3200" b="0">
                <a:solidFill>
                  <a:srgbClr val="0070C0"/>
                </a:solidFill>
              </a:defRPr>
            </a:lvl1pPr>
          </a:lstStyle>
          <a:p>
            <a:r>
              <a:rPr lang="en-US" dirty="0" smtClean="0"/>
              <a:t>Click to edit Master title style</a:t>
            </a:r>
            <a:endParaRPr lang="en-US" dirty="0"/>
          </a:p>
        </p:txBody>
      </p:sp>
      <p:sp>
        <p:nvSpPr>
          <p:cNvPr id="3" name="Content Placeholder 2"/>
          <p:cNvSpPr>
            <a:spLocks noGrp="1"/>
          </p:cNvSpPr>
          <p:nvPr>
            <p:ph idx="1"/>
          </p:nvPr>
        </p:nvSpPr>
        <p:spPr>
          <a:xfrm>
            <a:off x="457200" y="762000"/>
            <a:ext cx="8229600" cy="5486400"/>
          </a:xfrm>
        </p:spPr>
        <p:txBody>
          <a:bodyPr/>
          <a:lstStyle>
            <a:lvl1pPr>
              <a:defRPr sz="2000"/>
            </a:lvl1pPr>
            <a:lvl2pPr>
              <a:defRPr sz="2000"/>
            </a:lvl2pPr>
            <a:lvl3pPr>
              <a:defRPr sz="2000"/>
            </a:lvl3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p:txBody>
          <a:bodyPr/>
          <a:lstStyle/>
          <a:p>
            <a:fld id="{B6535646-4BC5-4352-9689-0FAD9192151E}" type="datetime1">
              <a:rPr lang="en-US" smtClean="0"/>
              <a:t>5/26/2014</a:t>
            </a:fld>
            <a:endParaRPr lang="en-US"/>
          </a:p>
        </p:txBody>
      </p:sp>
      <p:sp>
        <p:nvSpPr>
          <p:cNvPr id="5" name="Footer Placeholder 4"/>
          <p:cNvSpPr>
            <a:spLocks noGrp="1"/>
          </p:cNvSpPr>
          <p:nvPr>
            <p:ph type="ftr" sz="quarter" idx="11"/>
          </p:nvPr>
        </p:nvSpPr>
        <p:spPr/>
        <p:txBody>
          <a:bodyPr/>
          <a:lstStyle/>
          <a:p>
            <a:r>
              <a:rPr lang="en-US" smtClean="0"/>
              <a:t>@Zoran B. Djordjevic</a:t>
            </a:r>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A6906C3-2848-41C6-9D15-DB94D717F8EF}" type="datetime1">
              <a:rPr lang="en-US" smtClean="0"/>
              <a:t>5/26/2014</a:t>
            </a:fld>
            <a:endParaRPr lang="en-US"/>
          </a:p>
        </p:txBody>
      </p:sp>
      <p:sp>
        <p:nvSpPr>
          <p:cNvPr id="5" name="Footer Placeholder 4"/>
          <p:cNvSpPr>
            <a:spLocks noGrp="1"/>
          </p:cNvSpPr>
          <p:nvPr>
            <p:ph type="ftr" sz="quarter" idx="11"/>
          </p:nvPr>
        </p:nvSpPr>
        <p:spPr/>
        <p:txBody>
          <a:bodyPr/>
          <a:lstStyle/>
          <a:p>
            <a:r>
              <a:rPr lang="en-US" smtClean="0"/>
              <a:t>@Zoran B. Djordjevic</a:t>
            </a:r>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679A3C9A-B415-469F-953C-87085B45FBFF}" type="datetime1">
              <a:rPr lang="en-US" smtClean="0"/>
              <a:t>5/26/2014</a:t>
            </a:fld>
            <a:endParaRPr lang="en-US"/>
          </a:p>
        </p:txBody>
      </p:sp>
      <p:sp>
        <p:nvSpPr>
          <p:cNvPr id="6" name="Footer Placeholder 5"/>
          <p:cNvSpPr>
            <a:spLocks noGrp="1"/>
          </p:cNvSpPr>
          <p:nvPr>
            <p:ph type="ftr" sz="quarter" idx="11"/>
          </p:nvPr>
        </p:nvSpPr>
        <p:spPr/>
        <p:txBody>
          <a:bodyPr/>
          <a:lstStyle/>
          <a:p>
            <a:r>
              <a:rPr lang="en-US" smtClean="0"/>
              <a:t>@Zoran B. Djordjevic</a:t>
            </a:r>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09F88CB7-C80F-4367-8287-7EE77A60A81F}" type="datetime1">
              <a:rPr lang="en-US" smtClean="0"/>
              <a:t>5/26/2014</a:t>
            </a:fld>
            <a:endParaRPr lang="en-US"/>
          </a:p>
        </p:txBody>
      </p:sp>
      <p:sp>
        <p:nvSpPr>
          <p:cNvPr id="8" name="Footer Placeholder 7"/>
          <p:cNvSpPr>
            <a:spLocks noGrp="1"/>
          </p:cNvSpPr>
          <p:nvPr>
            <p:ph type="ftr" sz="quarter" idx="11"/>
          </p:nvPr>
        </p:nvSpPr>
        <p:spPr/>
        <p:txBody>
          <a:bodyPr/>
          <a:lstStyle/>
          <a:p>
            <a:r>
              <a:rPr lang="en-US" smtClean="0"/>
              <a:t>@Zoran B. Djordjevic</a:t>
            </a:r>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0E4390A0-9BD6-4610-A857-5F575EE18CE8}" type="datetime1">
              <a:rPr lang="en-US" smtClean="0"/>
              <a:t>5/26/2014</a:t>
            </a:fld>
            <a:endParaRPr lang="en-US"/>
          </a:p>
        </p:txBody>
      </p:sp>
      <p:sp>
        <p:nvSpPr>
          <p:cNvPr id="4" name="Footer Placeholder 3"/>
          <p:cNvSpPr>
            <a:spLocks noGrp="1"/>
          </p:cNvSpPr>
          <p:nvPr>
            <p:ph type="ftr" sz="quarter" idx="11"/>
          </p:nvPr>
        </p:nvSpPr>
        <p:spPr/>
        <p:txBody>
          <a:bodyPr/>
          <a:lstStyle/>
          <a:p>
            <a:r>
              <a:rPr lang="en-US" smtClean="0"/>
              <a:t>@Zoran B. Djordjevic</a:t>
            </a:r>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CA610D6-E38E-423D-AA07-30819B1F9271}" type="datetime1">
              <a:rPr lang="en-US" smtClean="0"/>
              <a:t>5/26/2014</a:t>
            </a:fld>
            <a:endParaRPr lang="en-US"/>
          </a:p>
        </p:txBody>
      </p:sp>
      <p:sp>
        <p:nvSpPr>
          <p:cNvPr id="3" name="Footer Placeholder 2"/>
          <p:cNvSpPr>
            <a:spLocks noGrp="1"/>
          </p:cNvSpPr>
          <p:nvPr>
            <p:ph type="ftr" sz="quarter" idx="11"/>
          </p:nvPr>
        </p:nvSpPr>
        <p:spPr/>
        <p:txBody>
          <a:bodyPr/>
          <a:lstStyle/>
          <a:p>
            <a:r>
              <a:rPr lang="en-US" smtClean="0"/>
              <a:t>@Zoran B. Djordjevic</a:t>
            </a:r>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6453B98-3C42-4CA8-AF91-0F249349BD2E}" type="datetime1">
              <a:rPr lang="en-US" smtClean="0"/>
              <a:t>5/26/2014</a:t>
            </a:fld>
            <a:endParaRPr lang="en-US"/>
          </a:p>
        </p:txBody>
      </p:sp>
      <p:sp>
        <p:nvSpPr>
          <p:cNvPr id="6" name="Footer Placeholder 5"/>
          <p:cNvSpPr>
            <a:spLocks noGrp="1"/>
          </p:cNvSpPr>
          <p:nvPr>
            <p:ph type="ftr" sz="quarter" idx="11"/>
          </p:nvPr>
        </p:nvSpPr>
        <p:spPr/>
        <p:txBody>
          <a:bodyPr/>
          <a:lstStyle/>
          <a:p>
            <a:r>
              <a:rPr lang="en-US" smtClean="0"/>
              <a:t>@Zoran B. Djordjevic</a:t>
            </a:r>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86B978A-652C-4B5C-9469-BB417C165F96}" type="datetime1">
              <a:rPr lang="en-US" smtClean="0"/>
              <a:t>5/26/2014</a:t>
            </a:fld>
            <a:endParaRPr lang="en-US"/>
          </a:p>
        </p:txBody>
      </p:sp>
      <p:sp>
        <p:nvSpPr>
          <p:cNvPr id="6" name="Footer Placeholder 5"/>
          <p:cNvSpPr>
            <a:spLocks noGrp="1"/>
          </p:cNvSpPr>
          <p:nvPr>
            <p:ph type="ftr" sz="quarter" idx="11"/>
          </p:nvPr>
        </p:nvSpPr>
        <p:spPr/>
        <p:txBody>
          <a:bodyPr/>
          <a:lstStyle/>
          <a:p>
            <a:r>
              <a:rPr lang="en-US" smtClean="0"/>
              <a:t>@Zoran B. Djordjevic</a:t>
            </a:r>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0491AFC-35D2-4B01-ABDA-FA6187C1E052}" type="datetime1">
              <a:rPr lang="en-US" smtClean="0"/>
              <a:t>5/26/2014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@Zoran B. Djordjevic</a:t>
            </a: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hyperlink" Target="http://wiki.centos.org/Download" TargetMode="Externa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hyperlink" Target="http://www.oracle.com/technetwork/java/javase/downloads/jdk7-downloads-1880260.html"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hyperlink" Target="http://archive.cloudera.com/cdh4/one-click-install/redhat/6/x86_64/cloudera-cdh-4-0.x86_64.rpm" TargetMode="External"/><Relationship Id="rId2" Type="http://schemas.openxmlformats.org/officeDocument/2006/relationships/hyperlink" Target="http://archive.cloudera.com/cdh4/one-click-install/redhat/6/i386/cloudera-cdh-4-0.i386.rpm" TargetMode="External"/><Relationship Id="rId1" Type="http://schemas.openxmlformats.org/officeDocument/2006/relationships/slideLayout" Target="../slideLayouts/slideLayout2.xml"/><Relationship Id="rId4" Type="http://schemas.openxmlformats.org/officeDocument/2006/relationships/image" Target="../media/image29.png"/></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hyperlink" Target="http://localhost:50070/" TargetMode="Externa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hyperlink" Target="http://localhost:50070/" TargetMode="Externa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hyperlink" Target="https://ccp.cloudera.com/display/SUPPORT/CDH+Downloads" TargetMode="External"/><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https://ccp.cloudera.com/display/CDH4DOC/CDH4+Documentation" TargetMode="External"/><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09600" y="1600200"/>
            <a:ext cx="7772400" cy="1752600"/>
          </a:xfrm>
        </p:spPr>
        <p:txBody>
          <a:bodyPr>
            <a:normAutofit fontScale="90000"/>
          </a:bodyPr>
          <a:lstStyle/>
          <a:p>
            <a:r>
              <a:rPr lang="en-US" sz="2700" dirty="0" smtClean="0"/>
              <a:t>Lecture 05</a:t>
            </a:r>
            <a:br>
              <a:rPr lang="en-US" sz="2700" dirty="0" smtClean="0"/>
            </a:br>
            <a:r>
              <a:rPr lang="en-US" dirty="0" smtClean="0"/>
              <a:t/>
            </a:r>
            <a:br>
              <a:rPr lang="en-US" dirty="0" smtClean="0"/>
            </a:br>
            <a:r>
              <a:rPr lang="en-US" sz="3100" dirty="0" smtClean="0">
                <a:solidFill>
                  <a:srgbClr val="0070C0"/>
                </a:solidFill>
              </a:rPr>
              <a:t>Creating Virtual Machine </a:t>
            </a:r>
            <a:r>
              <a:rPr lang="en-US" sz="3100" dirty="0">
                <a:solidFill>
                  <a:srgbClr val="0070C0"/>
                </a:solidFill>
              </a:rPr>
              <a:t/>
            </a:r>
            <a:br>
              <a:rPr lang="en-US" sz="3100" dirty="0">
                <a:solidFill>
                  <a:srgbClr val="0070C0"/>
                </a:solidFill>
              </a:rPr>
            </a:br>
            <a:r>
              <a:rPr lang="en-US" sz="3100" dirty="0" smtClean="0">
                <a:solidFill>
                  <a:srgbClr val="0070C0"/>
                </a:solidFill>
              </a:rPr>
              <a:t>and</a:t>
            </a:r>
            <a:br>
              <a:rPr lang="en-US" sz="3100" dirty="0" smtClean="0">
                <a:solidFill>
                  <a:srgbClr val="0070C0"/>
                </a:solidFill>
              </a:rPr>
            </a:br>
            <a:r>
              <a:rPr lang="en-US" sz="3100" dirty="0" smtClean="0">
                <a:solidFill>
                  <a:srgbClr val="0070C0"/>
                </a:solidFill>
              </a:rPr>
              <a:t>Hadoop Installation</a:t>
            </a:r>
            <a:endParaRPr lang="en-US" sz="3100" dirty="0">
              <a:solidFill>
                <a:srgbClr val="0070C0"/>
              </a:solidFill>
            </a:endParaRPr>
          </a:p>
        </p:txBody>
      </p:sp>
      <p:sp>
        <p:nvSpPr>
          <p:cNvPr id="3" name="Subtitle 2"/>
          <p:cNvSpPr>
            <a:spLocks noGrp="1"/>
          </p:cNvSpPr>
          <p:nvPr>
            <p:ph type="subTitle" idx="1"/>
          </p:nvPr>
        </p:nvSpPr>
        <p:spPr>
          <a:xfrm>
            <a:off x="1371600" y="4648200"/>
            <a:ext cx="6400800" cy="990600"/>
          </a:xfrm>
        </p:spPr>
        <p:txBody>
          <a:bodyPr>
            <a:normAutofit/>
          </a:bodyPr>
          <a:lstStyle/>
          <a:p>
            <a:r>
              <a:rPr lang="en-US" sz="2400" dirty="0" smtClean="0"/>
              <a:t>Zoran B. Djordjević</a:t>
            </a:r>
            <a:endParaRPr lang="en-US" sz="2400" dirty="0"/>
          </a:p>
        </p:txBody>
      </p:sp>
      <p:sp>
        <p:nvSpPr>
          <p:cNvPr id="4" name="Footer Placeholder 3"/>
          <p:cNvSpPr>
            <a:spLocks noGrp="1"/>
          </p:cNvSpPr>
          <p:nvPr>
            <p:ph type="ftr" sz="quarter" idx="11"/>
          </p:nvPr>
        </p:nvSpPr>
        <p:spPr/>
        <p:txBody>
          <a:bodyPr/>
          <a:lstStyle/>
          <a:p>
            <a:r>
              <a:rPr lang="en-US" smtClean="0"/>
              <a:t>@Zoran B. Djordjevic</a:t>
            </a:r>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1</a:t>
            </a:fld>
            <a:endParaRPr lang="en-US"/>
          </a:p>
        </p:txBody>
      </p:sp>
    </p:spTree>
    <p:extLst>
      <p:ext uri="{BB962C8B-B14F-4D97-AF65-F5344CB8AC3E}">
        <p14:creationId xmlns:p14="http://schemas.microsoft.com/office/powerpoint/2010/main" val="184525666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Select a mirror near you</a:t>
            </a:r>
            <a:endParaRPr lang="en-US" dirty="0"/>
          </a:p>
        </p:txBody>
      </p:sp>
      <p:sp>
        <p:nvSpPr>
          <p:cNvPr id="3" name="Content Placeholder 2"/>
          <p:cNvSpPr>
            <a:spLocks noGrp="1"/>
          </p:cNvSpPr>
          <p:nvPr>
            <p:ph idx="1"/>
          </p:nvPr>
        </p:nvSpPr>
        <p:spPr>
          <a:xfrm>
            <a:off x="457200" y="762000"/>
            <a:ext cx="8229600" cy="5943600"/>
          </a:xfrm>
        </p:spPr>
        <p:txBody>
          <a:bodyPr>
            <a:normAutofit/>
          </a:bodyPr>
          <a:lstStyle/>
          <a:p>
            <a:r>
              <a:rPr lang="en-US" dirty="0" smtClean="0"/>
              <a:t>Please go to </a:t>
            </a:r>
            <a:r>
              <a:rPr lang="en-US" sz="1800" dirty="0" smtClean="0">
                <a:latin typeface="Courier New" pitchFamily="49" charset="0"/>
                <a:cs typeface="Courier New" pitchFamily="49" charset="0"/>
                <a:hlinkClick r:id="rId2"/>
              </a:rPr>
              <a:t>http</a:t>
            </a:r>
            <a:r>
              <a:rPr lang="en-US" sz="1800" dirty="0">
                <a:latin typeface="Courier New" pitchFamily="49" charset="0"/>
                <a:cs typeface="Courier New" pitchFamily="49" charset="0"/>
                <a:hlinkClick r:id="rId2"/>
              </a:rPr>
              <a:t>://</a:t>
            </a:r>
            <a:r>
              <a:rPr lang="en-US" sz="1800" dirty="0" smtClean="0">
                <a:latin typeface="Courier New" pitchFamily="49" charset="0"/>
                <a:cs typeface="Courier New" pitchFamily="49" charset="0"/>
                <a:hlinkClick r:id="rId2"/>
              </a:rPr>
              <a:t>wiki.centos.org/Download</a:t>
            </a:r>
            <a:r>
              <a:rPr lang="en-US" sz="1800" dirty="0" smtClean="0"/>
              <a:t>. S</a:t>
            </a:r>
            <a:r>
              <a:rPr lang="en-US" dirty="0" smtClean="0"/>
              <a:t>elect version 6.5.</a:t>
            </a:r>
          </a:p>
          <a:p>
            <a:r>
              <a:rPr lang="en-US" dirty="0"/>
              <a:t>I</a:t>
            </a:r>
            <a:r>
              <a:rPr lang="en-US" dirty="0" smtClean="0"/>
              <a:t>f </a:t>
            </a:r>
            <a:r>
              <a:rPr lang="en-US" dirty="0"/>
              <a:t>you are installing a 32 bit OS, choose </a:t>
            </a:r>
            <a:r>
              <a:rPr lang="en-US" dirty="0" smtClean="0"/>
              <a:t>Cd and DVD ISO images</a:t>
            </a:r>
            <a:r>
              <a:rPr lang="en-US" dirty="0" smtClean="0">
                <a:latin typeface="Courier New" pitchFamily="49" charset="0"/>
                <a:cs typeface="Courier New" pitchFamily="49" charset="0"/>
              </a:rPr>
              <a:t> </a:t>
            </a:r>
            <a:r>
              <a:rPr lang="en-US" sz="1800" dirty="0">
                <a:latin typeface="Courier New" pitchFamily="49" charset="0"/>
                <a:cs typeface="Courier New" pitchFamily="49" charset="0"/>
              </a:rPr>
              <a:t>i386</a:t>
            </a:r>
            <a:r>
              <a:rPr lang="en-US" dirty="0"/>
              <a:t>. If you have a 64 bit laptop and are installing a 64 bit OS, as you should go to </a:t>
            </a:r>
            <a:r>
              <a:rPr lang="en-US" dirty="0" smtClean="0"/>
              <a:t> </a:t>
            </a:r>
            <a:r>
              <a:rPr lang="en-US" sz="1800" dirty="0" smtClean="0">
                <a:latin typeface="Courier New" pitchFamily="49" charset="0"/>
                <a:cs typeface="Courier New" pitchFamily="49" charset="0"/>
              </a:rPr>
              <a:t>x86_64. </a:t>
            </a:r>
            <a:r>
              <a:rPr lang="en-US" dirty="0" smtClean="0">
                <a:cs typeface="Courier New" pitchFamily="49" charset="0"/>
              </a:rPr>
              <a:t>Either link brings you to the list of mirrors. Choose your mirror. </a:t>
            </a:r>
            <a:endParaRPr lang="en-US" dirty="0">
              <a:cs typeface="Courier New" pitchFamily="49" charset="0"/>
            </a:endParaRPr>
          </a:p>
          <a:p>
            <a:r>
              <a:rPr lang="en-US" dirty="0" smtClean="0"/>
              <a:t>There, please read the </a:t>
            </a:r>
            <a:r>
              <a:rPr lang="en-US" sz="1800" dirty="0" smtClean="0">
                <a:latin typeface="Courier New" pitchFamily="49" charset="0"/>
                <a:cs typeface="Courier New" pitchFamily="49" charset="0"/>
              </a:rPr>
              <a:t>README.tx</a:t>
            </a:r>
            <a:r>
              <a:rPr lang="en-US" dirty="0" smtClean="0">
                <a:latin typeface="Courier New" pitchFamily="49" charset="0"/>
                <a:cs typeface="Courier New" pitchFamily="49" charset="0"/>
              </a:rPr>
              <a:t>t</a:t>
            </a:r>
            <a:r>
              <a:rPr lang="en-US" dirty="0" smtClean="0"/>
              <a:t>. It will tell you that you do not know what you are doing and that you should go somewhere else. </a:t>
            </a:r>
          </a:p>
          <a:p>
            <a:r>
              <a:rPr lang="en-US" dirty="0" smtClean="0"/>
              <a:t>Do as you are told.</a:t>
            </a:r>
          </a:p>
          <a:p>
            <a:r>
              <a:rPr lang="en-US" dirty="0" smtClean="0"/>
              <a:t>Select </a:t>
            </a:r>
          </a:p>
          <a:p>
            <a:pPr lvl="1"/>
            <a:r>
              <a:rPr lang="en-US" sz="1600" dirty="0" smtClean="0">
                <a:latin typeface="Courier New" pitchFamily="49" charset="0"/>
                <a:cs typeface="Courier New" pitchFamily="49" charset="0"/>
              </a:rPr>
              <a:t>CentOS-6.5-i386-bin-DVD1.iso </a:t>
            </a:r>
            <a:r>
              <a:rPr lang="en-US" sz="1800" dirty="0">
                <a:cs typeface="Courier New" pitchFamily="49" charset="0"/>
              </a:rPr>
              <a:t>and then </a:t>
            </a:r>
            <a:endParaRPr lang="en-US" sz="1800" dirty="0" smtClean="0">
              <a:cs typeface="Courier New" pitchFamily="49" charset="0"/>
            </a:endParaRPr>
          </a:p>
          <a:p>
            <a:pPr lvl="1"/>
            <a:r>
              <a:rPr lang="en-US" sz="1600" dirty="0" smtClean="0">
                <a:latin typeface="Courier New" pitchFamily="49" charset="0"/>
                <a:cs typeface="Courier New" pitchFamily="49" charset="0"/>
              </a:rPr>
              <a:t>CentOS-6.5-i386-bin-DVD2.iso </a:t>
            </a:r>
            <a:r>
              <a:rPr lang="en-US" sz="1800" dirty="0" smtClean="0">
                <a:cs typeface="Courier New" pitchFamily="49" charset="0"/>
              </a:rPr>
              <a:t>for 32 bit OS or</a:t>
            </a:r>
          </a:p>
          <a:p>
            <a:pPr lvl="1"/>
            <a:r>
              <a:rPr lang="en-US" sz="1600" dirty="0" smtClean="0">
                <a:latin typeface="Courier New" pitchFamily="49" charset="0"/>
                <a:cs typeface="Courier New" pitchFamily="49" charset="0"/>
              </a:rPr>
              <a:t>CentOS-6.5-x86_64-bin-DVD1.iso </a:t>
            </a:r>
            <a:r>
              <a:rPr lang="en-US" sz="1800" dirty="0">
                <a:cs typeface="Courier New" pitchFamily="49" charset="0"/>
              </a:rPr>
              <a:t>and then </a:t>
            </a:r>
          </a:p>
          <a:p>
            <a:pPr lvl="1"/>
            <a:r>
              <a:rPr lang="en-US" sz="1600" dirty="0" smtClean="0">
                <a:latin typeface="Courier New" pitchFamily="49" charset="0"/>
                <a:cs typeface="Courier New" pitchFamily="49" charset="0"/>
              </a:rPr>
              <a:t>CentOS-6.5-x86_64-bin-DVD2.iso </a:t>
            </a:r>
            <a:r>
              <a:rPr lang="en-US" sz="1800" dirty="0" smtClean="0">
                <a:cs typeface="Courier New" pitchFamily="49" charset="0"/>
              </a:rPr>
              <a:t>for 64 bit OS.</a:t>
            </a:r>
            <a:endParaRPr lang="en-US" sz="1800" dirty="0" smtClean="0">
              <a:latin typeface="Courier New" pitchFamily="49" charset="0"/>
              <a:cs typeface="Courier New" pitchFamily="49" charset="0"/>
            </a:endParaRPr>
          </a:p>
          <a:p>
            <a:r>
              <a:rPr lang="en-US" dirty="0" smtClean="0"/>
              <a:t>The second DVD is not used, at least not for  the initial installation. </a:t>
            </a:r>
          </a:p>
          <a:p>
            <a:r>
              <a:rPr lang="en-US" dirty="0" smtClean="0"/>
              <a:t>With some downloads I got an impression that </a:t>
            </a:r>
            <a:r>
              <a:rPr lang="en-US" dirty="0"/>
              <a:t>I</a:t>
            </a:r>
            <a:r>
              <a:rPr lang="en-US" dirty="0" smtClean="0"/>
              <a:t> have to burn the DVD and that CentOS would not install from an </a:t>
            </a:r>
            <a:r>
              <a:rPr lang="en-US" sz="2200" dirty="0" err="1" smtClean="0">
                <a:latin typeface="Courier New" pitchFamily="49" charset="0"/>
                <a:cs typeface="Courier New" pitchFamily="49" charset="0"/>
              </a:rPr>
              <a:t>iso</a:t>
            </a:r>
            <a:r>
              <a:rPr lang="en-US" sz="2200" dirty="0" smtClean="0">
                <a:latin typeface="Courier New" pitchFamily="49" charset="0"/>
                <a:cs typeface="Courier New" pitchFamily="49" charset="0"/>
              </a:rPr>
              <a:t> </a:t>
            </a:r>
            <a:r>
              <a:rPr lang="en-US" dirty="0" smtClean="0"/>
              <a:t>image. That might not be true. </a:t>
            </a:r>
          </a:p>
          <a:p>
            <a:r>
              <a:rPr lang="en-US" dirty="0" smtClean="0"/>
              <a:t>VMWare Workstation would install most Linux OS-s from an </a:t>
            </a:r>
            <a:r>
              <a:rPr lang="en-US" sz="2200" dirty="0" err="1" smtClean="0">
                <a:latin typeface="Courier New" pitchFamily="49" charset="0"/>
                <a:cs typeface="Courier New" pitchFamily="49" charset="0"/>
              </a:rPr>
              <a:t>iso</a:t>
            </a:r>
            <a:r>
              <a:rPr lang="en-US" sz="2200" dirty="0" smtClean="0">
                <a:latin typeface="Courier New" pitchFamily="49" charset="0"/>
                <a:cs typeface="Courier New" pitchFamily="49" charset="0"/>
              </a:rPr>
              <a:t> </a:t>
            </a:r>
            <a:r>
              <a:rPr lang="en-US" dirty="0" smtClean="0">
                <a:latin typeface="Calibri" pitchFamily="34" charset="0"/>
                <a:cs typeface="Courier New" pitchFamily="49" charset="0"/>
              </a:rPr>
              <a:t>image</a:t>
            </a:r>
            <a:r>
              <a:rPr lang="en-US" dirty="0" smtClean="0"/>
              <a:t>.</a:t>
            </a:r>
            <a:endParaRPr lang="en-US" dirty="0"/>
          </a:p>
        </p:txBody>
      </p:sp>
      <p:sp>
        <p:nvSpPr>
          <p:cNvPr id="4" name="Footer Placeholder 3"/>
          <p:cNvSpPr>
            <a:spLocks noGrp="1"/>
          </p:cNvSpPr>
          <p:nvPr>
            <p:ph type="ftr" sz="quarter" idx="11"/>
          </p:nvPr>
        </p:nvSpPr>
        <p:spPr/>
        <p:txBody>
          <a:bodyPr/>
          <a:lstStyle/>
          <a:p>
            <a:r>
              <a:rPr lang="en-US" dirty="0" smtClean="0"/>
              <a:t>@Zoran B. Djordjevic</a:t>
            </a:r>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10</a:t>
            </a:fld>
            <a:endParaRPr lang="en-US" dirty="0"/>
          </a:p>
        </p:txBody>
      </p:sp>
    </p:spTree>
    <p:extLst>
      <p:ext uri="{BB962C8B-B14F-4D97-AF65-F5344CB8AC3E}">
        <p14:creationId xmlns:p14="http://schemas.microsoft.com/office/powerpoint/2010/main" val="406080314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6.5  i386 folder</a:t>
            </a:r>
            <a:endParaRPr lang="en-US" dirty="0"/>
          </a:p>
        </p:txBody>
      </p:sp>
      <p:sp>
        <p:nvSpPr>
          <p:cNvPr id="3" name="Content Placeholder 2"/>
          <p:cNvSpPr>
            <a:spLocks noGrp="1"/>
          </p:cNvSpPr>
          <p:nvPr>
            <p:ph idx="1"/>
          </p:nvPr>
        </p:nvSpPr>
        <p:spPr/>
        <p:txBody>
          <a:bodyPr>
            <a:normAutofit fontScale="55000" lnSpcReduction="20000"/>
          </a:bodyPr>
          <a:lstStyle/>
          <a:p>
            <a:pPr marL="0" indent="0">
              <a:buNone/>
            </a:pPr>
            <a:r>
              <a:rPr lang="en-US" sz="2900" dirty="0" smtClean="0"/>
              <a:t>Which </a:t>
            </a:r>
            <a:r>
              <a:rPr lang="en-US" sz="2900" dirty="0"/>
              <a:t>images are in this directory </a:t>
            </a:r>
            <a:endParaRPr lang="en-US" sz="2900" dirty="0" smtClean="0"/>
          </a:p>
          <a:p>
            <a:r>
              <a:rPr lang="en-US" sz="2900" dirty="0" smtClean="0">
                <a:solidFill>
                  <a:srgbClr val="0070C0"/>
                </a:solidFill>
              </a:rPr>
              <a:t>CentOS-6.5-i386-netinstall.iso</a:t>
            </a:r>
            <a:r>
              <a:rPr lang="en-US" sz="2900" dirty="0" smtClean="0"/>
              <a:t> </a:t>
            </a:r>
            <a:r>
              <a:rPr lang="en-US" sz="2900" dirty="0"/>
              <a:t>This is the network install and rescue image. This image is designed to be burned onto a CD. You then boot your computer off the CD </a:t>
            </a:r>
            <a:r>
              <a:rPr lang="en-US" sz="2900" dirty="0" smtClean="0"/>
              <a:t>CentOS-6.5-i386-minimal.iso </a:t>
            </a:r>
            <a:r>
              <a:rPr lang="en-US" sz="2900" dirty="0"/>
              <a:t>The aim of this image is to install a very basic </a:t>
            </a:r>
            <a:r>
              <a:rPr lang="en-US" sz="2900" dirty="0" err="1"/>
              <a:t>CentOS</a:t>
            </a:r>
            <a:r>
              <a:rPr lang="en-US" sz="2900" dirty="0"/>
              <a:t> 6.3 system, with the minimum of packages needed to have a functional system. Please burn this image onto a CD and boot your computer off it. A preselected set of packages will be installed on your system Everything else needs to be installed using yum. Please read http://wiki.centos.org/Manuals/ReleaseNotes/CentOSMinimalCD6.3 for more details about this image. Beware that the set of packages installed by this image is NOT identical to the one installed when choosing the group named "Minimal" from the full DVD image. </a:t>
            </a:r>
            <a:endParaRPr lang="en-US" sz="2900" dirty="0" smtClean="0"/>
          </a:p>
          <a:p>
            <a:r>
              <a:rPr lang="en-US" sz="2900" dirty="0" smtClean="0">
                <a:solidFill>
                  <a:srgbClr val="0070C0"/>
                </a:solidFill>
              </a:rPr>
              <a:t>CentOS-6.5-i386-bin-DVD1.iso CentOS-6.5-i386-bin-DVD2.iso </a:t>
            </a:r>
            <a:r>
              <a:rPr lang="en-US" sz="2900" dirty="0"/>
              <a:t>These two </a:t>
            </a:r>
            <a:r>
              <a:rPr lang="en-US" sz="2900" dirty="0" err="1"/>
              <a:t>dvd</a:t>
            </a:r>
            <a:r>
              <a:rPr lang="en-US" sz="2900" dirty="0"/>
              <a:t> images contain the entire base distribution. Please burn DVD1 onto a DVD and boot your computer off it. A basic install will not need DVD2. After the installation is complete, please run "yum update" in order to update your system. </a:t>
            </a:r>
            <a:endParaRPr lang="en-US" sz="2900" dirty="0" smtClean="0"/>
          </a:p>
          <a:p>
            <a:r>
              <a:rPr lang="en-US" sz="2900" dirty="0" smtClean="0">
                <a:solidFill>
                  <a:srgbClr val="0070C0"/>
                </a:solidFill>
              </a:rPr>
              <a:t>CentOS-6.5-i386-LiveCD.iso</a:t>
            </a:r>
            <a:r>
              <a:rPr lang="en-US" sz="2900" dirty="0" smtClean="0"/>
              <a:t> </a:t>
            </a:r>
            <a:r>
              <a:rPr lang="en-US" sz="2900" dirty="0"/>
              <a:t>This is a CD live image of </a:t>
            </a:r>
            <a:r>
              <a:rPr lang="en-US" sz="2900" dirty="0" err="1"/>
              <a:t>CentOS</a:t>
            </a:r>
            <a:r>
              <a:rPr lang="en-US" sz="2900" dirty="0"/>
              <a:t> 6.3 designed to be burned onto a CD. You then boot your computer using that CD. Please read http://wiki.centos.org/Manuals/ReleaseNotes/CentOSLiveCD6.3 for more details about this image. The disk can also be used to install </a:t>
            </a:r>
            <a:r>
              <a:rPr lang="en-US" sz="2900" dirty="0" err="1"/>
              <a:t>CentOS</a:t>
            </a:r>
            <a:r>
              <a:rPr lang="en-US" sz="2900" dirty="0"/>
              <a:t> 6.3 onto your computer. </a:t>
            </a:r>
            <a:endParaRPr lang="en-US" sz="2900" dirty="0" smtClean="0"/>
          </a:p>
          <a:p>
            <a:r>
              <a:rPr lang="en-US" sz="2900" dirty="0" smtClean="0">
                <a:solidFill>
                  <a:srgbClr val="0070C0"/>
                </a:solidFill>
              </a:rPr>
              <a:t>CentOS-6.5-i386-LiveDVD.iso </a:t>
            </a:r>
            <a:r>
              <a:rPr lang="en-US" sz="2900" dirty="0"/>
              <a:t>This is a DVD live image of </a:t>
            </a:r>
            <a:r>
              <a:rPr lang="en-US" sz="2900" dirty="0" err="1"/>
              <a:t>CentOS</a:t>
            </a:r>
            <a:r>
              <a:rPr lang="en-US" sz="2900" dirty="0"/>
              <a:t> 6.3 designed to be burned onto a DVD. You then boot your computer using that DVD. Please read http://wiki.centos.org/Manuals/ReleaseNotes/CentOSLiveDVD6.3 for more details about this image. The disk can also be used to install </a:t>
            </a:r>
            <a:r>
              <a:rPr lang="en-US" sz="2900" dirty="0" err="1" smtClean="0"/>
              <a:t>CentOS</a:t>
            </a:r>
            <a:r>
              <a:rPr lang="en-US" sz="2900" dirty="0" smtClean="0"/>
              <a:t> </a:t>
            </a:r>
            <a:r>
              <a:rPr lang="en-US" sz="2900" dirty="0"/>
              <a:t>6.3 onto your computer. Remember that in order to be able to partition your disk you will need to run the GUI installer which in turns needs enough RAM. The same is true for the network setup step. </a:t>
            </a:r>
            <a:r>
              <a:rPr lang="en-US" sz="1800" dirty="0"/>
              <a:t>( </a:t>
            </a:r>
            <a:r>
              <a:rPr lang="en-US" sz="2900" dirty="0"/>
              <a:t>http://wiki.centos.org/Manuals/ReleaseNotes/CentOS6.3 ) provide more details about these aspects. </a:t>
            </a:r>
            <a:endParaRPr lang="en-US" sz="2900" dirty="0" smtClean="0"/>
          </a:p>
        </p:txBody>
      </p:sp>
      <p:sp>
        <p:nvSpPr>
          <p:cNvPr id="4" name="Footer Placeholder 3"/>
          <p:cNvSpPr>
            <a:spLocks noGrp="1"/>
          </p:cNvSpPr>
          <p:nvPr>
            <p:ph type="ftr" sz="quarter" idx="11"/>
          </p:nvPr>
        </p:nvSpPr>
        <p:spPr/>
        <p:txBody>
          <a:bodyPr/>
          <a:lstStyle/>
          <a:p>
            <a:r>
              <a:rPr lang="en-US" smtClean="0"/>
              <a:t>@Zoran B. Djordjevic</a:t>
            </a:r>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11</a:t>
            </a:fld>
            <a:endParaRPr lang="en-US" dirty="0"/>
          </a:p>
        </p:txBody>
      </p:sp>
    </p:spTree>
    <p:extLst>
      <p:ext uri="{BB962C8B-B14F-4D97-AF65-F5344CB8AC3E}">
        <p14:creationId xmlns:p14="http://schemas.microsoft.com/office/powerpoint/2010/main" val="321207501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Start VMware Workstation</a:t>
            </a:r>
            <a:endParaRPr lang="en-US" dirty="0"/>
          </a:p>
        </p:txBody>
      </p:sp>
      <p:sp>
        <p:nvSpPr>
          <p:cNvPr id="3" name="Content Placeholder 2"/>
          <p:cNvSpPr>
            <a:spLocks noGrp="1"/>
          </p:cNvSpPr>
          <p:nvPr>
            <p:ph idx="1"/>
          </p:nvPr>
        </p:nvSpPr>
        <p:spPr/>
        <p:txBody>
          <a:bodyPr/>
          <a:lstStyle/>
          <a:p>
            <a:r>
              <a:rPr lang="en-US" dirty="0" smtClean="0"/>
              <a:t>Select “</a:t>
            </a:r>
            <a:r>
              <a:rPr lang="en-US" sz="2000" dirty="0" smtClean="0">
                <a:latin typeface="Courier New" pitchFamily="49" charset="0"/>
                <a:cs typeface="Courier New" pitchFamily="49" charset="0"/>
              </a:rPr>
              <a:t>Create a New Virtual Machine</a:t>
            </a:r>
            <a:r>
              <a:rPr lang="en-US" dirty="0" smtClean="0"/>
              <a:t>”. </a:t>
            </a:r>
          </a:p>
          <a:p>
            <a:r>
              <a:rPr lang="en-US" dirty="0" smtClean="0"/>
              <a:t>Accept Custom, Next &gt;</a:t>
            </a:r>
          </a:p>
          <a:p>
            <a:endParaRPr lang="en-US" dirty="0"/>
          </a:p>
        </p:txBody>
      </p:sp>
      <p:sp>
        <p:nvSpPr>
          <p:cNvPr id="4" name="Footer Placeholder 3"/>
          <p:cNvSpPr>
            <a:spLocks noGrp="1"/>
          </p:cNvSpPr>
          <p:nvPr>
            <p:ph type="ftr" sz="quarter" idx="11"/>
          </p:nvPr>
        </p:nvSpPr>
        <p:spPr/>
        <p:txBody>
          <a:bodyPr/>
          <a:lstStyle/>
          <a:p>
            <a:r>
              <a:rPr lang="en-US" smtClean="0"/>
              <a:t>@Zoran B. Djordjevic</a:t>
            </a:r>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12</a:t>
            </a:fld>
            <a:endParaRPr lang="en-US" dirty="0"/>
          </a:p>
        </p:txBody>
      </p:sp>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04800" y="1794192"/>
            <a:ext cx="7315200" cy="4778188"/>
          </a:xfrm>
          <a:prstGeom prst="rect">
            <a:avLst/>
          </a:prstGeom>
        </p:spPr>
      </p:pic>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052164" y="2810005"/>
            <a:ext cx="4114800" cy="3762375"/>
          </a:xfrm>
          <a:prstGeom prst="rect">
            <a:avLst/>
          </a:prstGeom>
        </p:spPr>
      </p:pic>
    </p:spTree>
    <p:extLst>
      <p:ext uri="{BB962C8B-B14F-4D97-AF65-F5344CB8AC3E}">
        <p14:creationId xmlns:p14="http://schemas.microsoft.com/office/powerpoint/2010/main" val="22350525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If on 64 bit PC Choose Workstation 10 or 9</a:t>
            </a:r>
            <a:endParaRPr lang="en-US" dirty="0"/>
          </a:p>
        </p:txBody>
      </p:sp>
      <p:sp>
        <p:nvSpPr>
          <p:cNvPr id="3" name="Content Placeholder 2"/>
          <p:cNvSpPr>
            <a:spLocks noGrp="1"/>
          </p:cNvSpPr>
          <p:nvPr>
            <p:ph idx="1"/>
          </p:nvPr>
        </p:nvSpPr>
        <p:spPr/>
        <p:txBody>
          <a:bodyPr/>
          <a:lstStyle/>
          <a:p>
            <a:r>
              <a:rPr lang="en-US" dirty="0" smtClean="0"/>
              <a:t>You could have also gone to  File </a:t>
            </a:r>
            <a:r>
              <a:rPr lang="en-US" dirty="0"/>
              <a:t>&gt; “New Virtual Machine</a:t>
            </a:r>
            <a:r>
              <a:rPr lang="en-US" dirty="0" smtClean="0"/>
              <a:t>”.</a:t>
            </a:r>
          </a:p>
          <a:p>
            <a:r>
              <a:rPr lang="en-US" dirty="0" smtClean="0"/>
              <a:t>If on Mac, select Fusion 6 rather than Workstation 10.</a:t>
            </a:r>
          </a:p>
          <a:p>
            <a:r>
              <a:rPr lang="en-US" dirty="0" smtClean="0"/>
              <a:t>If on 32 bit PC, select VMware Workstation 7. </a:t>
            </a:r>
          </a:p>
          <a:p>
            <a:r>
              <a:rPr lang="en-US" dirty="0" smtClean="0"/>
              <a:t>If on 32 bit Mac, select VMware Fusion 3.0.</a:t>
            </a:r>
            <a:endParaRPr lang="en-US" dirty="0"/>
          </a:p>
          <a:p>
            <a:endParaRPr lang="en-US" dirty="0"/>
          </a:p>
        </p:txBody>
      </p:sp>
      <p:sp>
        <p:nvSpPr>
          <p:cNvPr id="4" name="Footer Placeholder 3"/>
          <p:cNvSpPr>
            <a:spLocks noGrp="1"/>
          </p:cNvSpPr>
          <p:nvPr>
            <p:ph type="ftr" sz="quarter" idx="11"/>
          </p:nvPr>
        </p:nvSpPr>
        <p:spPr/>
        <p:txBody>
          <a:bodyPr/>
          <a:lstStyle/>
          <a:p>
            <a:r>
              <a:rPr lang="en-US" smtClean="0"/>
              <a:t>@Zoran B. Djordjevic</a:t>
            </a:r>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13</a:t>
            </a:fld>
            <a:endParaRPr lang="en-US" dirty="0"/>
          </a:p>
        </p:txBody>
      </p:sp>
      <p:pic>
        <p:nvPicPr>
          <p:cNvPr id="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495800" y="2590800"/>
            <a:ext cx="4114800" cy="37623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09482758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Select the Distribution, Create User</a:t>
            </a:r>
            <a:endParaRPr lang="en-US" dirty="0"/>
          </a:p>
        </p:txBody>
      </p:sp>
      <p:sp>
        <p:nvSpPr>
          <p:cNvPr id="3" name="Content Placeholder 2"/>
          <p:cNvSpPr>
            <a:spLocks noGrp="1"/>
          </p:cNvSpPr>
          <p:nvPr>
            <p:ph idx="1"/>
          </p:nvPr>
        </p:nvSpPr>
        <p:spPr/>
        <p:txBody>
          <a:bodyPr>
            <a:normAutofit/>
          </a:bodyPr>
          <a:lstStyle/>
          <a:p>
            <a:r>
              <a:rPr lang="en-US" dirty="0" smtClean="0"/>
              <a:t>Accept selected Installer disk and click Next &gt;</a:t>
            </a:r>
          </a:p>
          <a:p>
            <a:r>
              <a:rPr lang="en-US" dirty="0" smtClean="0">
                <a:cs typeface="Courier New" pitchFamily="49" charset="0"/>
              </a:rPr>
              <a:t>If </a:t>
            </a:r>
            <a:r>
              <a:rPr lang="en-US" dirty="0" err="1" smtClean="0">
                <a:cs typeface="Courier New" pitchFamily="49" charset="0"/>
              </a:rPr>
              <a:t>VMWare</a:t>
            </a:r>
            <a:r>
              <a:rPr lang="en-US" dirty="0" smtClean="0">
                <a:cs typeface="Courier New" pitchFamily="49" charset="0"/>
              </a:rPr>
              <a:t> Workstation accepts to read your </a:t>
            </a:r>
            <a:r>
              <a:rPr lang="en-US" sz="2000" dirty="0" err="1" smtClean="0">
                <a:latin typeface="Courier New" pitchFamily="49" charset="0"/>
                <a:cs typeface="Courier New" pitchFamily="49" charset="0"/>
              </a:rPr>
              <a:t>iso</a:t>
            </a:r>
            <a:r>
              <a:rPr lang="en-US" sz="2000" dirty="0" smtClean="0">
                <a:latin typeface="Courier New" pitchFamily="49" charset="0"/>
                <a:cs typeface="Courier New" pitchFamily="49" charset="0"/>
              </a:rPr>
              <a:t> </a:t>
            </a:r>
            <a:r>
              <a:rPr lang="en-US" dirty="0" smtClean="0">
                <a:cs typeface="Courier New" pitchFamily="49" charset="0"/>
              </a:rPr>
              <a:t>file, it is faster and safer to use that</a:t>
            </a:r>
            <a:r>
              <a:rPr lang="en-US" sz="2000" dirty="0" smtClean="0">
                <a:latin typeface="Courier New" pitchFamily="49" charset="0"/>
                <a:cs typeface="Courier New" pitchFamily="49" charset="0"/>
              </a:rPr>
              <a:t> </a:t>
            </a:r>
            <a:r>
              <a:rPr lang="en-US" sz="2200" dirty="0" err="1" smtClean="0">
                <a:latin typeface="Courier New" pitchFamily="49" charset="0"/>
                <a:cs typeface="Courier New" pitchFamily="49" charset="0"/>
              </a:rPr>
              <a:t>iso</a:t>
            </a:r>
            <a:r>
              <a:rPr lang="en-US" sz="2000" dirty="0" smtClean="0">
                <a:latin typeface="Courier New" pitchFamily="49" charset="0"/>
                <a:cs typeface="Courier New" pitchFamily="49" charset="0"/>
              </a:rPr>
              <a:t> </a:t>
            </a:r>
            <a:r>
              <a:rPr lang="en-US" dirty="0" smtClean="0">
                <a:cs typeface="Courier New" pitchFamily="49" charset="0"/>
              </a:rPr>
              <a:t>file, as depicted on in the image on the right, than to burn the CD first</a:t>
            </a:r>
            <a:endParaRPr lang="en-US" dirty="0" smtClean="0"/>
          </a:p>
          <a:p>
            <a:endParaRPr lang="en-US" dirty="0"/>
          </a:p>
          <a:p>
            <a:endParaRPr lang="en-US" dirty="0" smtClean="0"/>
          </a:p>
          <a:p>
            <a:endParaRPr lang="en-US" dirty="0"/>
          </a:p>
          <a:p>
            <a:endParaRPr lang="en-US" dirty="0" smtClean="0"/>
          </a:p>
          <a:p>
            <a:endParaRPr lang="en-US" dirty="0"/>
          </a:p>
          <a:p>
            <a:endParaRPr lang="en-US" dirty="0" smtClean="0"/>
          </a:p>
        </p:txBody>
      </p:sp>
      <p:sp>
        <p:nvSpPr>
          <p:cNvPr id="4" name="Footer Placeholder 3"/>
          <p:cNvSpPr>
            <a:spLocks noGrp="1"/>
          </p:cNvSpPr>
          <p:nvPr>
            <p:ph type="ftr" sz="quarter" idx="11"/>
          </p:nvPr>
        </p:nvSpPr>
        <p:spPr/>
        <p:txBody>
          <a:bodyPr/>
          <a:lstStyle/>
          <a:p>
            <a:r>
              <a:rPr lang="en-US" smtClean="0"/>
              <a:t>@Zoran B. Djordjevic</a:t>
            </a:r>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14</a:t>
            </a:fld>
            <a:endParaRPr lang="en-US"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9393" y="2592195"/>
            <a:ext cx="4114800" cy="37623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48200" y="2579212"/>
            <a:ext cx="4114800" cy="37623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41568783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Create a Linux User</a:t>
            </a:r>
            <a:endParaRPr lang="en-US" dirty="0"/>
          </a:p>
        </p:txBody>
      </p:sp>
      <p:sp>
        <p:nvSpPr>
          <p:cNvPr id="4" name="Footer Placeholder 3"/>
          <p:cNvSpPr>
            <a:spLocks noGrp="1"/>
          </p:cNvSpPr>
          <p:nvPr>
            <p:ph type="ftr" sz="quarter" idx="11"/>
          </p:nvPr>
        </p:nvSpPr>
        <p:spPr/>
        <p:txBody>
          <a:bodyPr/>
          <a:lstStyle/>
          <a:p>
            <a:r>
              <a:rPr lang="en-US" smtClean="0"/>
              <a:t>@Zoran B. Djordjevic</a:t>
            </a:r>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15</a:t>
            </a:fld>
            <a:endParaRPr lang="en-US" dirty="0"/>
          </a:p>
        </p:txBody>
      </p:sp>
      <p:pic>
        <p:nvPicPr>
          <p:cNvPr id="7" name="Picture 3"/>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4572000" y="2971800"/>
            <a:ext cx="4114800" cy="37623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TextBox 5"/>
          <p:cNvSpPr txBox="1"/>
          <p:nvPr/>
        </p:nvSpPr>
        <p:spPr>
          <a:xfrm>
            <a:off x="632012" y="762000"/>
            <a:ext cx="7696200" cy="2831544"/>
          </a:xfrm>
          <a:prstGeom prst="rect">
            <a:avLst/>
          </a:prstGeom>
          <a:noFill/>
        </p:spPr>
        <p:txBody>
          <a:bodyPr wrap="square" rtlCol="0">
            <a:spAutoFit/>
          </a:bodyPr>
          <a:lstStyle/>
          <a:p>
            <a:pPr marL="342900" indent="-342900">
              <a:buFont typeface="Arial" pitchFamily="34" charset="0"/>
              <a:buChar char="•"/>
            </a:pPr>
            <a:r>
              <a:rPr lang="en-US" sz="2000" dirty="0" smtClean="0">
                <a:cs typeface="Courier New" pitchFamily="49" charset="0"/>
              </a:rPr>
              <a:t>Name </a:t>
            </a:r>
            <a:r>
              <a:rPr lang="en-US" sz="2000" dirty="0">
                <a:cs typeface="Courier New" pitchFamily="49" charset="0"/>
              </a:rPr>
              <a:t>you Linux instance and create new </a:t>
            </a:r>
            <a:r>
              <a:rPr lang="en-US" sz="2000" dirty="0" smtClean="0">
                <a:cs typeface="Courier New" pitchFamily="49" charset="0"/>
              </a:rPr>
              <a:t>user. </a:t>
            </a:r>
          </a:p>
          <a:p>
            <a:pPr marL="342900" indent="-342900">
              <a:buFont typeface="Arial" pitchFamily="34" charset="0"/>
              <a:buChar char="•"/>
            </a:pPr>
            <a:r>
              <a:rPr lang="en-US" sz="2000" dirty="0" smtClean="0">
                <a:cs typeface="Courier New" pitchFamily="49" charset="0"/>
              </a:rPr>
              <a:t>We will create user </a:t>
            </a:r>
            <a:r>
              <a:rPr lang="en-US" dirty="0" err="1" smtClean="0">
                <a:latin typeface="Courier New" pitchFamily="49" charset="0"/>
                <a:cs typeface="Courier New" pitchFamily="49" charset="0"/>
              </a:rPr>
              <a:t>hadoop</a:t>
            </a:r>
            <a:r>
              <a:rPr lang="en-US" sz="2000" dirty="0" smtClean="0">
                <a:cs typeface="Courier New" pitchFamily="49" charset="0"/>
              </a:rPr>
              <a:t>. If you do it here, user </a:t>
            </a:r>
            <a:r>
              <a:rPr lang="en-US" dirty="0" err="1" smtClean="0">
                <a:latin typeface="Courier New" pitchFamily="49" charset="0"/>
                <a:cs typeface="Courier New" pitchFamily="49" charset="0"/>
              </a:rPr>
              <a:t>hadoop</a:t>
            </a:r>
            <a:r>
              <a:rPr lang="en-US" sz="2000" dirty="0" smtClean="0">
                <a:cs typeface="Courier New" pitchFamily="49" charset="0"/>
              </a:rPr>
              <a:t> will belong to the Linux group </a:t>
            </a:r>
            <a:r>
              <a:rPr lang="en-US" dirty="0" err="1" smtClean="0">
                <a:latin typeface="Courier New" pitchFamily="49" charset="0"/>
                <a:cs typeface="Courier New" pitchFamily="49" charset="0"/>
              </a:rPr>
              <a:t>hadoop</a:t>
            </a:r>
            <a:r>
              <a:rPr lang="en-US" sz="2000" dirty="0" smtClean="0">
                <a:cs typeface="Courier New" pitchFamily="49" charset="0"/>
              </a:rPr>
              <a:t>. Typically, system administrators would create users and groups later on the command line.</a:t>
            </a:r>
            <a:endParaRPr lang="en-US" sz="2000" dirty="0">
              <a:cs typeface="Courier New" pitchFamily="49" charset="0"/>
            </a:endParaRPr>
          </a:p>
          <a:p>
            <a:pPr marL="342900" indent="-342900">
              <a:buFont typeface="Arial" pitchFamily="34" charset="0"/>
              <a:buChar char="•"/>
            </a:pPr>
            <a:r>
              <a:rPr lang="en-US" sz="2000" dirty="0" smtClean="0">
                <a:cs typeface="Courier New" pitchFamily="49" charset="0"/>
              </a:rPr>
              <a:t>Please, note </a:t>
            </a:r>
            <a:r>
              <a:rPr lang="en-US" sz="2000" dirty="0">
                <a:cs typeface="Courier New" pitchFamily="49" charset="0"/>
              </a:rPr>
              <a:t>that you are creating </a:t>
            </a:r>
            <a:r>
              <a:rPr lang="en-US" sz="2000" dirty="0" smtClean="0">
                <a:cs typeface="Courier New" pitchFamily="49" charset="0"/>
              </a:rPr>
              <a:t>the initial password </a:t>
            </a:r>
            <a:r>
              <a:rPr lang="en-US" sz="2000" dirty="0">
                <a:cs typeface="Courier New" pitchFamily="49" charset="0"/>
              </a:rPr>
              <a:t>for </a:t>
            </a:r>
            <a:r>
              <a:rPr lang="en-US" sz="2000" dirty="0" smtClean="0">
                <a:cs typeface="Courier New" pitchFamily="49" charset="0"/>
              </a:rPr>
              <a:t>user </a:t>
            </a:r>
            <a:r>
              <a:rPr lang="en-US" dirty="0" smtClean="0">
                <a:latin typeface="Courier New" pitchFamily="49" charset="0"/>
                <a:cs typeface="Courier New" pitchFamily="49" charset="0"/>
              </a:rPr>
              <a:t>root,</a:t>
            </a:r>
            <a:r>
              <a:rPr lang="en-US" sz="2000" dirty="0" smtClean="0">
                <a:cs typeface="Courier New" pitchFamily="49" charset="0"/>
              </a:rPr>
              <a:t> as </a:t>
            </a:r>
            <a:r>
              <a:rPr lang="en-US" sz="2000" dirty="0">
                <a:cs typeface="Courier New" pitchFamily="49" charset="0"/>
              </a:rPr>
              <a:t>well</a:t>
            </a:r>
            <a:r>
              <a:rPr lang="en-US" sz="2000" dirty="0" smtClean="0">
                <a:cs typeface="Courier New" pitchFamily="49" charset="0"/>
              </a:rPr>
              <a:t>. </a:t>
            </a:r>
          </a:p>
          <a:p>
            <a:pPr marL="342900" indent="-342900">
              <a:buFont typeface="Arial" pitchFamily="34" charset="0"/>
              <a:buChar char="•"/>
            </a:pPr>
            <a:r>
              <a:rPr lang="en-US" sz="2000" dirty="0" smtClean="0">
                <a:cs typeface="Courier New" pitchFamily="49" charset="0"/>
              </a:rPr>
              <a:t>In normal circumstances, you will change those passwords as soon as you open the system.</a:t>
            </a:r>
            <a:endParaRPr lang="en-US" sz="2000" dirty="0"/>
          </a:p>
          <a:p>
            <a:endParaRPr lang="en-US" dirty="0"/>
          </a:p>
        </p:txBody>
      </p:sp>
      <p:sp>
        <p:nvSpPr>
          <p:cNvPr id="3" name="TextBox 2"/>
          <p:cNvSpPr txBox="1"/>
          <p:nvPr/>
        </p:nvSpPr>
        <p:spPr>
          <a:xfrm>
            <a:off x="640478" y="3593544"/>
            <a:ext cx="3626721" cy="1015663"/>
          </a:xfrm>
          <a:prstGeom prst="rect">
            <a:avLst/>
          </a:prstGeom>
          <a:noFill/>
        </p:spPr>
        <p:txBody>
          <a:bodyPr wrap="square" rtlCol="0">
            <a:spAutoFit/>
          </a:bodyPr>
          <a:lstStyle/>
          <a:p>
            <a:pPr marL="285750" indent="-285750">
              <a:buFont typeface="Arial" pitchFamily="34" charset="0"/>
              <a:buChar char="•"/>
            </a:pPr>
            <a:r>
              <a:rPr lang="en-US" sz="2000" dirty="0" smtClean="0"/>
              <a:t>If you do not plan to use this VM too often, stick with </a:t>
            </a:r>
            <a:r>
              <a:rPr lang="en-US" sz="2000" dirty="0" err="1" smtClean="0"/>
              <a:t>hadoop</a:t>
            </a:r>
            <a:r>
              <a:rPr lang="en-US" sz="2000" dirty="0" smtClean="0"/>
              <a:t>/</a:t>
            </a:r>
            <a:r>
              <a:rPr lang="en-US" sz="2000" dirty="0" err="1" smtClean="0"/>
              <a:t>hadoop</a:t>
            </a:r>
            <a:r>
              <a:rPr lang="en-US" sz="2000" dirty="0" smtClean="0"/>
              <a:t> credentials.</a:t>
            </a:r>
            <a:endParaRPr lang="en-US" sz="2000" dirty="0"/>
          </a:p>
        </p:txBody>
      </p:sp>
    </p:spTree>
    <p:extLst>
      <p:ext uri="{BB962C8B-B14F-4D97-AF65-F5344CB8AC3E}">
        <p14:creationId xmlns:p14="http://schemas.microsoft.com/office/powerpoint/2010/main" val="251552914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Name the VM, Select Directory</a:t>
            </a:r>
            <a:endParaRPr lang="en-US" dirty="0"/>
          </a:p>
        </p:txBody>
      </p:sp>
      <p:sp>
        <p:nvSpPr>
          <p:cNvPr id="4" name="Footer Placeholder 3"/>
          <p:cNvSpPr>
            <a:spLocks noGrp="1"/>
          </p:cNvSpPr>
          <p:nvPr>
            <p:ph type="ftr" sz="quarter" idx="11"/>
          </p:nvPr>
        </p:nvSpPr>
        <p:spPr/>
        <p:txBody>
          <a:bodyPr/>
          <a:lstStyle/>
          <a:p>
            <a:r>
              <a:rPr lang="en-US" smtClean="0"/>
              <a:t>@Zoran B. Djordjevic</a:t>
            </a:r>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16</a:t>
            </a:fld>
            <a:endParaRPr lang="en-US"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99090" y="2352925"/>
            <a:ext cx="4114800" cy="37623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Content Placeholder 6"/>
          <p:cNvSpPr>
            <a:spLocks noGrp="1"/>
          </p:cNvSpPr>
          <p:nvPr>
            <p:ph idx="1"/>
          </p:nvPr>
        </p:nvSpPr>
        <p:spPr/>
        <p:txBody>
          <a:bodyPr/>
          <a:lstStyle/>
          <a:p>
            <a:r>
              <a:rPr lang="en-US" dirty="0" smtClean="0"/>
              <a:t>You can place you VM anywhere, including a thumb drive or a USB external drive.</a:t>
            </a:r>
          </a:p>
          <a:p>
            <a:r>
              <a:rPr lang="en-US" dirty="0" smtClean="0"/>
              <a:t>Select the number of processors your machine has.</a:t>
            </a:r>
            <a:endParaRPr lang="en-US" dirty="0"/>
          </a:p>
        </p:txBody>
      </p:sp>
      <p:pic>
        <p:nvPicPr>
          <p:cNvPr id="307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24400" y="2339788"/>
            <a:ext cx="4114800" cy="37623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7882294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Select Memory, Network Type</a:t>
            </a:r>
            <a:endParaRPr lang="en-US" dirty="0"/>
          </a:p>
        </p:txBody>
      </p:sp>
      <p:sp>
        <p:nvSpPr>
          <p:cNvPr id="4" name="Footer Placeholder 3"/>
          <p:cNvSpPr>
            <a:spLocks noGrp="1"/>
          </p:cNvSpPr>
          <p:nvPr>
            <p:ph type="ftr" sz="quarter" idx="11"/>
          </p:nvPr>
        </p:nvSpPr>
        <p:spPr/>
        <p:txBody>
          <a:bodyPr/>
          <a:lstStyle/>
          <a:p>
            <a:r>
              <a:rPr lang="en-US" smtClean="0"/>
              <a:t>@Zoran B. Djordjevic</a:t>
            </a:r>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17</a:t>
            </a:fld>
            <a:endParaRPr lang="en-US" dirty="0"/>
          </a:p>
        </p:txBody>
      </p:sp>
      <p:sp>
        <p:nvSpPr>
          <p:cNvPr id="6" name="TextBox 5"/>
          <p:cNvSpPr txBox="1"/>
          <p:nvPr/>
        </p:nvSpPr>
        <p:spPr>
          <a:xfrm>
            <a:off x="685800" y="5290857"/>
            <a:ext cx="8001000" cy="1200329"/>
          </a:xfrm>
          <a:prstGeom prst="rect">
            <a:avLst/>
          </a:prstGeom>
          <a:noFill/>
        </p:spPr>
        <p:txBody>
          <a:bodyPr wrap="square" rtlCol="0">
            <a:spAutoFit/>
          </a:bodyPr>
          <a:lstStyle/>
          <a:p>
            <a:pPr marL="285750" indent="-285750">
              <a:buFont typeface="Arial" pitchFamily="34" charset="0"/>
              <a:buChar char="•"/>
            </a:pPr>
            <a:r>
              <a:rPr lang="en-US" sz="2400" dirty="0" smtClean="0"/>
              <a:t>Accept default under “I/O Controller Types”</a:t>
            </a:r>
          </a:p>
          <a:p>
            <a:pPr marL="285750" indent="-285750">
              <a:buFont typeface="Arial" pitchFamily="34" charset="0"/>
              <a:buChar char="•"/>
            </a:pPr>
            <a:r>
              <a:rPr lang="en-US" sz="2400" dirty="0" smtClean="0"/>
              <a:t>Accept “Create a new virtual disk” under “Select a Disk”</a:t>
            </a:r>
          </a:p>
          <a:p>
            <a:pPr marL="285750" indent="-285750">
              <a:buFont typeface="Arial" pitchFamily="34" charset="0"/>
              <a:buChar char="•"/>
            </a:pPr>
            <a:r>
              <a:rPr lang="en-US" sz="2400" dirty="0" smtClean="0"/>
              <a:t>Accept “SCSI” under “Select a Disk Type”</a:t>
            </a:r>
            <a:endParaRPr lang="en-US" sz="2400" dirty="0"/>
          </a:p>
        </p:txBody>
      </p:sp>
      <p:sp>
        <p:nvSpPr>
          <p:cNvPr id="3" name="Content Placeholder 2"/>
          <p:cNvSpPr>
            <a:spLocks noGrp="1"/>
          </p:cNvSpPr>
          <p:nvPr>
            <p:ph idx="1"/>
          </p:nvPr>
        </p:nvSpPr>
        <p:spPr>
          <a:xfrm>
            <a:off x="603216" y="648888"/>
            <a:ext cx="7900182" cy="838200"/>
          </a:xfrm>
        </p:spPr>
        <p:txBody>
          <a:bodyPr>
            <a:normAutofit/>
          </a:bodyPr>
          <a:lstStyle/>
          <a:p>
            <a:r>
              <a:rPr lang="en-US" dirty="0" smtClean="0"/>
              <a:t>Assign memory to your VM. More memory, faster performance. You have to leave some for underlying OS.</a:t>
            </a:r>
          </a:p>
          <a:p>
            <a:endParaRPr lang="en-US" dirty="0"/>
          </a:p>
          <a:p>
            <a:endParaRPr lang="en-US" dirty="0" smtClean="0"/>
          </a:p>
          <a:p>
            <a:endParaRPr lang="en-US" dirty="0"/>
          </a:p>
          <a:p>
            <a:endParaRPr lang="en-US" dirty="0" smtClean="0"/>
          </a:p>
          <a:p>
            <a:endParaRPr lang="en-US" dirty="0"/>
          </a:p>
          <a:p>
            <a:endParaRPr lang="en-US" dirty="0" smtClean="0"/>
          </a:p>
          <a:p>
            <a:endParaRPr lang="en-US" dirty="0"/>
          </a:p>
          <a:p>
            <a:endParaRPr lang="en-US" dirty="0" smtClean="0"/>
          </a:p>
          <a:p>
            <a:endParaRPr lang="en-US" dirty="0" smtClean="0"/>
          </a:p>
          <a:p>
            <a:endParaRPr lang="en-US" dirty="0"/>
          </a:p>
          <a:p>
            <a:endParaRPr lang="en-US" dirty="0" smtClean="0"/>
          </a:p>
          <a:p>
            <a:endParaRPr lang="en-US" dirty="0"/>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79568" y="1518619"/>
            <a:ext cx="4114800" cy="37623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09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00600" y="1518620"/>
            <a:ext cx="4114800" cy="37623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41532152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Important, Split disk into multiple files</a:t>
            </a:r>
            <a:endParaRPr lang="en-US" dirty="0"/>
          </a:p>
        </p:txBody>
      </p:sp>
      <p:sp>
        <p:nvSpPr>
          <p:cNvPr id="3" name="Content Placeholder 2"/>
          <p:cNvSpPr>
            <a:spLocks noGrp="1"/>
          </p:cNvSpPr>
          <p:nvPr>
            <p:ph idx="1"/>
          </p:nvPr>
        </p:nvSpPr>
        <p:spPr/>
        <p:txBody>
          <a:bodyPr/>
          <a:lstStyle/>
          <a:p>
            <a:r>
              <a:rPr lang="en-US" dirty="0" smtClean="0"/>
              <a:t>Select the size of your disk. You can add disk space later.</a:t>
            </a:r>
          </a:p>
          <a:p>
            <a:r>
              <a:rPr lang="en-US" dirty="0" smtClean="0"/>
              <a:t>Most importantly, make sure that you selected </a:t>
            </a:r>
            <a:r>
              <a:rPr lang="en-US" sz="1800" dirty="0" smtClean="0">
                <a:latin typeface="Courier New" pitchFamily="49" charset="0"/>
                <a:cs typeface="Courier New" pitchFamily="49" charset="0"/>
              </a:rPr>
              <a:t>“Split virtual disk into multiple files”</a:t>
            </a:r>
          </a:p>
          <a:p>
            <a:r>
              <a:rPr lang="en-US" dirty="0" smtClean="0">
                <a:cs typeface="Courier New" pitchFamily="49" charset="0"/>
              </a:rPr>
              <a:t>If you store VM</a:t>
            </a:r>
          </a:p>
          <a:p>
            <a:pPr marL="400050" lvl="1" indent="0">
              <a:buNone/>
            </a:pPr>
            <a:r>
              <a:rPr lang="en-US" dirty="0">
                <a:cs typeface="Courier New" pitchFamily="49" charset="0"/>
              </a:rPr>
              <a:t>a</a:t>
            </a:r>
            <a:r>
              <a:rPr lang="en-US" dirty="0" smtClean="0">
                <a:cs typeface="Courier New" pitchFamily="49" charset="0"/>
              </a:rPr>
              <a:t>s a single file,</a:t>
            </a:r>
          </a:p>
          <a:p>
            <a:pPr marL="400050" lvl="1" indent="0">
              <a:buNone/>
            </a:pPr>
            <a:r>
              <a:rPr lang="en-US" dirty="0">
                <a:cs typeface="Courier New" pitchFamily="49" charset="0"/>
              </a:rPr>
              <a:t>y</a:t>
            </a:r>
            <a:r>
              <a:rPr lang="en-US" dirty="0" smtClean="0">
                <a:cs typeface="Courier New" pitchFamily="49" charset="0"/>
              </a:rPr>
              <a:t>ou will not be </a:t>
            </a:r>
          </a:p>
          <a:p>
            <a:pPr marL="400050" lvl="1" indent="0">
              <a:buNone/>
            </a:pPr>
            <a:r>
              <a:rPr lang="en-US" dirty="0">
                <a:cs typeface="Courier New" pitchFamily="49" charset="0"/>
              </a:rPr>
              <a:t>a</a:t>
            </a:r>
            <a:r>
              <a:rPr lang="en-US" dirty="0" smtClean="0">
                <a:cs typeface="Courier New" pitchFamily="49" charset="0"/>
              </a:rPr>
              <a:t>ble to copy it </a:t>
            </a:r>
          </a:p>
          <a:p>
            <a:pPr marL="400050" lvl="1" indent="0">
              <a:buNone/>
            </a:pPr>
            <a:r>
              <a:rPr lang="en-US" dirty="0">
                <a:cs typeface="Courier New" pitchFamily="49" charset="0"/>
              </a:rPr>
              <a:t>a</a:t>
            </a:r>
            <a:r>
              <a:rPr lang="en-US" dirty="0" smtClean="0">
                <a:cs typeface="Courier New" pitchFamily="49" charset="0"/>
              </a:rPr>
              <a:t>round (easily). </a:t>
            </a:r>
            <a:r>
              <a:rPr lang="en-US" dirty="0">
                <a:cs typeface="Courier New" pitchFamily="49" charset="0"/>
              </a:rPr>
              <a:t> </a:t>
            </a:r>
            <a:r>
              <a:rPr lang="en-US" smtClean="0">
                <a:cs typeface="Courier New" pitchFamily="49" charset="0"/>
              </a:rPr>
              <a:t>Select</a:t>
            </a:r>
            <a:endParaRPr lang="en-US" dirty="0" smtClean="0">
              <a:cs typeface="Courier New" pitchFamily="49" charset="0"/>
            </a:endParaRPr>
          </a:p>
          <a:p>
            <a:pPr marL="0" indent="0">
              <a:buNone/>
            </a:pPr>
            <a:r>
              <a:rPr lang="en-US" sz="1800" dirty="0" smtClean="0">
                <a:latin typeface="Courier New" panose="02070309020205020404" pitchFamily="49" charset="0"/>
                <a:cs typeface="Courier New" panose="02070309020205020404" pitchFamily="49" charset="0"/>
              </a:rPr>
              <a:t>Next&gt;</a:t>
            </a:r>
          </a:p>
          <a:p>
            <a:r>
              <a:rPr lang="en-US" dirty="0" smtClean="0">
                <a:cs typeface="Courier New" pitchFamily="49" charset="0"/>
              </a:rPr>
              <a:t>If you have space on your </a:t>
            </a:r>
          </a:p>
          <a:p>
            <a:pPr marL="400050" lvl="1" indent="0">
              <a:buNone/>
            </a:pPr>
            <a:r>
              <a:rPr lang="en-US" dirty="0">
                <a:cs typeface="Courier New" pitchFamily="49" charset="0"/>
              </a:rPr>
              <a:t>h</a:t>
            </a:r>
            <a:r>
              <a:rPr lang="en-US" dirty="0" smtClean="0">
                <a:cs typeface="Courier New" pitchFamily="49" charset="0"/>
              </a:rPr>
              <a:t>ard drive, for Hadoop</a:t>
            </a:r>
          </a:p>
          <a:p>
            <a:pPr marL="400050" lvl="1" indent="0">
              <a:buNone/>
            </a:pPr>
            <a:r>
              <a:rPr lang="en-US" dirty="0" smtClean="0">
                <a:cs typeface="Courier New" pitchFamily="49" charset="0"/>
              </a:rPr>
              <a:t>Work make machines with </a:t>
            </a:r>
          </a:p>
          <a:p>
            <a:pPr marL="400050" lvl="1" indent="0">
              <a:buNone/>
            </a:pPr>
            <a:r>
              <a:rPr lang="en-US" dirty="0" smtClean="0">
                <a:cs typeface="Courier New" pitchFamily="49" charset="0"/>
              </a:rPr>
              <a:t>40GB disk size. If you do </a:t>
            </a:r>
          </a:p>
          <a:p>
            <a:pPr marL="400050" lvl="1" indent="0">
              <a:buNone/>
            </a:pPr>
            <a:r>
              <a:rPr lang="en-US" dirty="0">
                <a:cs typeface="Courier New" pitchFamily="49" charset="0"/>
              </a:rPr>
              <a:t>n</a:t>
            </a:r>
            <a:r>
              <a:rPr lang="en-US" dirty="0" smtClean="0">
                <a:cs typeface="Courier New" pitchFamily="49" charset="0"/>
              </a:rPr>
              <a:t>ot, try  working with 20GB </a:t>
            </a:r>
          </a:p>
          <a:p>
            <a:pPr marL="400050" lvl="1" indent="0">
              <a:buNone/>
            </a:pPr>
            <a:r>
              <a:rPr lang="en-US" dirty="0" smtClean="0">
                <a:cs typeface="Courier New" pitchFamily="49" charset="0"/>
              </a:rPr>
              <a:t>or less.</a:t>
            </a:r>
          </a:p>
        </p:txBody>
      </p:sp>
      <p:sp>
        <p:nvSpPr>
          <p:cNvPr id="4" name="Footer Placeholder 3"/>
          <p:cNvSpPr>
            <a:spLocks noGrp="1"/>
          </p:cNvSpPr>
          <p:nvPr>
            <p:ph type="ftr" sz="quarter" idx="11"/>
          </p:nvPr>
        </p:nvSpPr>
        <p:spPr/>
        <p:txBody>
          <a:bodyPr/>
          <a:lstStyle/>
          <a:p>
            <a:r>
              <a:rPr lang="en-US" smtClean="0"/>
              <a:t>@Zoran B. Djordjevic</a:t>
            </a:r>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18</a:t>
            </a:fld>
            <a:endParaRPr lang="en-US" dirty="0"/>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114800" y="1981200"/>
            <a:ext cx="4495800" cy="411074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68423633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Accept Disk File Name</a:t>
            </a:r>
            <a:endParaRPr lang="en-US" dirty="0"/>
          </a:p>
        </p:txBody>
      </p:sp>
      <p:sp>
        <p:nvSpPr>
          <p:cNvPr id="3" name="Content Placeholder 2"/>
          <p:cNvSpPr>
            <a:spLocks noGrp="1"/>
          </p:cNvSpPr>
          <p:nvPr>
            <p:ph idx="1"/>
          </p:nvPr>
        </p:nvSpPr>
        <p:spPr/>
        <p:txBody>
          <a:bodyPr/>
          <a:lstStyle/>
          <a:p>
            <a:r>
              <a:rPr lang="en-US" dirty="0" smtClean="0"/>
              <a:t>Disk file name is not particularly important. It might be convenient to leave the default. Click Finish</a:t>
            </a:r>
          </a:p>
          <a:p>
            <a:endParaRPr lang="en-US" dirty="0"/>
          </a:p>
        </p:txBody>
      </p:sp>
      <p:sp>
        <p:nvSpPr>
          <p:cNvPr id="4" name="Footer Placeholder 3"/>
          <p:cNvSpPr>
            <a:spLocks noGrp="1"/>
          </p:cNvSpPr>
          <p:nvPr>
            <p:ph type="ftr" sz="quarter" idx="11"/>
          </p:nvPr>
        </p:nvSpPr>
        <p:spPr/>
        <p:txBody>
          <a:bodyPr/>
          <a:lstStyle/>
          <a:p>
            <a:r>
              <a:rPr lang="en-US" smtClean="0"/>
              <a:t>@Zoran B. Djordjevic</a:t>
            </a:r>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19</a:t>
            </a:fld>
            <a:endParaRPr lang="en-US" dirty="0"/>
          </a:p>
        </p:txBody>
      </p:sp>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3400" y="1905000"/>
            <a:ext cx="4114800" cy="37623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14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74324" y="1904999"/>
            <a:ext cx="4114800" cy="37623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72890090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Objectives</a:t>
            </a:r>
            <a:endParaRPr lang="en-US" dirty="0"/>
          </a:p>
        </p:txBody>
      </p:sp>
      <p:sp>
        <p:nvSpPr>
          <p:cNvPr id="3" name="Content Placeholder 2"/>
          <p:cNvSpPr>
            <a:spLocks noGrp="1"/>
          </p:cNvSpPr>
          <p:nvPr>
            <p:ph idx="1"/>
          </p:nvPr>
        </p:nvSpPr>
        <p:spPr/>
        <p:txBody>
          <a:bodyPr>
            <a:normAutofit/>
          </a:bodyPr>
          <a:lstStyle/>
          <a:p>
            <a:r>
              <a:rPr lang="en-US" dirty="0" smtClean="0"/>
              <a:t>Install recent release of Hadoop on a recent release of a popular Linux OS.</a:t>
            </a:r>
          </a:p>
          <a:p>
            <a:r>
              <a:rPr lang="en-US" dirty="0" smtClean="0"/>
              <a:t>When selecting the version of Linux on which to work you have a few things to consider:</a:t>
            </a:r>
          </a:p>
          <a:p>
            <a:pPr lvl="1"/>
            <a:r>
              <a:rPr lang="en-US" dirty="0" smtClean="0"/>
              <a:t>$30 or $60 for the annual academic license for a Red Hat is not bad. Advantage is that major manufacturers, like IBM, like Red Hat.</a:t>
            </a:r>
          </a:p>
          <a:p>
            <a:pPr lvl="1"/>
            <a:r>
              <a:rPr lang="en-US" dirty="0" smtClean="0"/>
              <a:t>Another option if </a:t>
            </a:r>
            <a:r>
              <a:rPr lang="en-US" dirty="0" err="1" smtClean="0"/>
              <a:t>CentOS</a:t>
            </a:r>
            <a:r>
              <a:rPr lang="en-US" dirty="0" smtClean="0"/>
              <a:t> OS. </a:t>
            </a:r>
            <a:r>
              <a:rPr lang="en-US" dirty="0" err="1" smtClean="0"/>
              <a:t>CentOS</a:t>
            </a:r>
            <a:r>
              <a:rPr lang="en-US" dirty="0" smtClean="0"/>
              <a:t> is free. </a:t>
            </a:r>
            <a:r>
              <a:rPr lang="en-US" dirty="0" err="1" smtClean="0"/>
              <a:t>CentOS</a:t>
            </a:r>
            <a:r>
              <a:rPr lang="en-US" dirty="0" smtClean="0"/>
              <a:t> follows Red Hat in features and API-s. </a:t>
            </a:r>
            <a:r>
              <a:rPr lang="en-US" dirty="0" err="1" smtClean="0"/>
              <a:t>Cloudera</a:t>
            </a:r>
            <a:r>
              <a:rPr lang="en-US" dirty="0" smtClean="0"/>
              <a:t> is publishing its downloadable VMs on </a:t>
            </a:r>
            <a:r>
              <a:rPr lang="en-US" dirty="0" err="1" smtClean="0"/>
              <a:t>CentOS</a:t>
            </a:r>
            <a:r>
              <a:rPr lang="en-US" dirty="0" smtClean="0"/>
              <a:t>. </a:t>
            </a:r>
          </a:p>
          <a:p>
            <a:pPr lvl="1"/>
            <a:r>
              <a:rPr lang="en-US" dirty="0" smtClean="0"/>
              <a:t>Yet another option is Ubuntu. It is free. </a:t>
            </a:r>
          </a:p>
          <a:p>
            <a:pPr lvl="1"/>
            <a:r>
              <a:rPr lang="en-US" dirty="0" smtClean="0"/>
              <a:t>Another free version is </a:t>
            </a:r>
            <a:r>
              <a:rPr lang="en-US" dirty="0" err="1" smtClean="0"/>
              <a:t>Virutal</a:t>
            </a:r>
            <a:r>
              <a:rPr lang="en-US" dirty="0" smtClean="0"/>
              <a:t> Box and Oracle VM.</a:t>
            </a:r>
          </a:p>
          <a:p>
            <a:pPr lvl="1"/>
            <a:r>
              <a:rPr lang="en-US" dirty="0"/>
              <a:t>Fedora is open source, free version of Red Hat. Fedora is like an experimental sandbox and its code is ahead of Red </a:t>
            </a:r>
            <a:r>
              <a:rPr lang="en-US" dirty="0" smtClean="0"/>
              <a:t>Hat’s </a:t>
            </a:r>
            <a:r>
              <a:rPr lang="en-US" dirty="0"/>
              <a:t>API-s</a:t>
            </a:r>
            <a:r>
              <a:rPr lang="en-US" dirty="0" smtClean="0"/>
              <a:t>.</a:t>
            </a:r>
          </a:p>
          <a:p>
            <a:pPr lvl="1"/>
            <a:r>
              <a:rPr lang="en-US" dirty="0" smtClean="0"/>
              <a:t>SUSE is not free but is moderately popular. </a:t>
            </a:r>
            <a:endParaRPr lang="en-US" dirty="0"/>
          </a:p>
          <a:p>
            <a:pPr lvl="1"/>
            <a:r>
              <a:rPr lang="en-US" dirty="0" smtClean="0"/>
              <a:t>There are a few other versions of Linux. </a:t>
            </a:r>
            <a:endParaRPr lang="en-US" dirty="0"/>
          </a:p>
        </p:txBody>
      </p:sp>
      <p:sp>
        <p:nvSpPr>
          <p:cNvPr id="4" name="Footer Placeholder 3"/>
          <p:cNvSpPr>
            <a:spLocks noGrp="1"/>
          </p:cNvSpPr>
          <p:nvPr>
            <p:ph type="ftr" sz="quarter" idx="11"/>
          </p:nvPr>
        </p:nvSpPr>
        <p:spPr/>
        <p:txBody>
          <a:bodyPr/>
          <a:lstStyle/>
          <a:p>
            <a:r>
              <a:rPr lang="en-US" smtClean="0"/>
              <a:t>@Zoran B. Djordjevic</a:t>
            </a:r>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2</a:t>
            </a:fld>
            <a:endParaRPr lang="en-US" dirty="0"/>
          </a:p>
        </p:txBody>
      </p:sp>
    </p:spTree>
    <p:extLst>
      <p:ext uri="{BB962C8B-B14F-4D97-AF65-F5344CB8AC3E}">
        <p14:creationId xmlns:p14="http://schemas.microsoft.com/office/powerpoint/2010/main" val="342777878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Incompatible Binary Translation</a:t>
            </a:r>
            <a:endParaRPr lang="en-US" dirty="0"/>
          </a:p>
        </p:txBody>
      </p:sp>
      <p:sp>
        <p:nvSpPr>
          <p:cNvPr id="3" name="Content Placeholder 2"/>
          <p:cNvSpPr>
            <a:spLocks noGrp="1"/>
          </p:cNvSpPr>
          <p:nvPr>
            <p:ph idx="1"/>
          </p:nvPr>
        </p:nvSpPr>
        <p:spPr/>
        <p:txBody>
          <a:bodyPr/>
          <a:lstStyle/>
          <a:p>
            <a:r>
              <a:rPr lang="en-US" dirty="0" smtClean="0"/>
              <a:t>Click OK if you get binary translation incompatibility warning. </a:t>
            </a:r>
          </a:p>
          <a:p>
            <a:r>
              <a:rPr lang="en-US" dirty="0" smtClean="0"/>
              <a:t>Watch or do not watch as</a:t>
            </a:r>
          </a:p>
          <a:p>
            <a:pPr marL="0" indent="0">
              <a:buNone/>
            </a:pPr>
            <a:r>
              <a:rPr lang="en-US" dirty="0" smtClean="0"/>
              <a:t>      some black and some </a:t>
            </a:r>
          </a:p>
          <a:p>
            <a:pPr marL="0" indent="0">
              <a:buNone/>
            </a:pPr>
            <a:r>
              <a:rPr lang="en-US" dirty="0" smtClean="0"/>
              <a:t>      blue screens pass by.</a:t>
            </a:r>
            <a:endParaRPr lang="en-US" dirty="0"/>
          </a:p>
        </p:txBody>
      </p:sp>
      <p:sp>
        <p:nvSpPr>
          <p:cNvPr id="4" name="Footer Placeholder 3"/>
          <p:cNvSpPr>
            <a:spLocks noGrp="1"/>
          </p:cNvSpPr>
          <p:nvPr>
            <p:ph type="ftr" sz="quarter" idx="11"/>
          </p:nvPr>
        </p:nvSpPr>
        <p:spPr/>
        <p:txBody>
          <a:bodyPr/>
          <a:lstStyle/>
          <a:p>
            <a:r>
              <a:rPr lang="en-US" smtClean="0"/>
              <a:t>@Zoran B. Djordjevic</a:t>
            </a:r>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20</a:t>
            </a:fld>
            <a:endParaRPr lang="en-US" dirty="0"/>
          </a:p>
        </p:txBody>
      </p:sp>
      <p:pic>
        <p:nvPicPr>
          <p:cNvPr id="7171"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43000" y="2590800"/>
            <a:ext cx="6858000" cy="381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717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638800" y="1295400"/>
            <a:ext cx="3105150" cy="16764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6054539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Eventually all packages are installed </a:t>
            </a:r>
            <a:endParaRPr lang="en-US" dirty="0"/>
          </a:p>
        </p:txBody>
      </p:sp>
      <p:sp>
        <p:nvSpPr>
          <p:cNvPr id="3" name="Content Placeholder 2"/>
          <p:cNvSpPr>
            <a:spLocks noGrp="1"/>
          </p:cNvSpPr>
          <p:nvPr>
            <p:ph idx="1"/>
          </p:nvPr>
        </p:nvSpPr>
        <p:spPr/>
        <p:txBody>
          <a:bodyPr/>
          <a:lstStyle/>
          <a:p>
            <a:r>
              <a:rPr lang="en-US" dirty="0" smtClean="0"/>
              <a:t>On a fast machine it might take 30 minutes. On a slow machine it might take 2 hours. </a:t>
            </a:r>
          </a:p>
          <a:p>
            <a:endParaRPr lang="en-US" dirty="0"/>
          </a:p>
          <a:p>
            <a:endParaRPr lang="en-US" dirty="0" smtClean="0"/>
          </a:p>
          <a:p>
            <a:endParaRPr lang="en-US" dirty="0"/>
          </a:p>
          <a:p>
            <a:endParaRPr lang="en-US" dirty="0" smtClean="0"/>
          </a:p>
          <a:p>
            <a:endParaRPr lang="en-US" dirty="0"/>
          </a:p>
          <a:p>
            <a:endParaRPr lang="en-US" dirty="0" smtClean="0"/>
          </a:p>
          <a:p>
            <a:r>
              <a:rPr lang="en-US" dirty="0" smtClean="0"/>
              <a:t>This suggests that the </a:t>
            </a:r>
          </a:p>
          <a:p>
            <a:pPr marL="0" indent="0">
              <a:buNone/>
            </a:pPr>
            <a:r>
              <a:rPr lang="en-US" dirty="0" smtClean="0"/>
              <a:t>      Installation is finished</a:t>
            </a:r>
          </a:p>
          <a:p>
            <a:endParaRPr lang="en-US" dirty="0"/>
          </a:p>
          <a:p>
            <a:endParaRPr lang="en-US" dirty="0" smtClean="0"/>
          </a:p>
          <a:p>
            <a:endParaRPr lang="en-US" dirty="0"/>
          </a:p>
          <a:p>
            <a:endParaRPr lang="en-US" dirty="0" smtClean="0"/>
          </a:p>
          <a:p>
            <a:endParaRPr lang="en-US" dirty="0"/>
          </a:p>
          <a:p>
            <a:endParaRPr lang="en-US" dirty="0" smtClean="0"/>
          </a:p>
          <a:p>
            <a:endParaRPr lang="en-US" dirty="0"/>
          </a:p>
        </p:txBody>
      </p:sp>
      <p:sp>
        <p:nvSpPr>
          <p:cNvPr id="4" name="Footer Placeholder 3"/>
          <p:cNvSpPr>
            <a:spLocks noGrp="1"/>
          </p:cNvSpPr>
          <p:nvPr>
            <p:ph type="ftr" sz="quarter" idx="11"/>
          </p:nvPr>
        </p:nvSpPr>
        <p:spPr/>
        <p:txBody>
          <a:bodyPr/>
          <a:lstStyle/>
          <a:p>
            <a:r>
              <a:rPr lang="en-US" smtClean="0"/>
              <a:t>@Zoran B. Djordjevic</a:t>
            </a:r>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21</a:t>
            </a:fld>
            <a:endParaRPr lang="en-US" dirty="0"/>
          </a:p>
        </p:txBody>
      </p:sp>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3400" y="1600200"/>
            <a:ext cx="7686675" cy="2343150"/>
          </a:xfrm>
          <a:prstGeom prst="rect">
            <a:avLst/>
          </a:prstGeom>
        </p:spPr>
      </p:pic>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114800" y="3657600"/>
            <a:ext cx="4448175" cy="2638425"/>
          </a:xfrm>
          <a:prstGeom prst="rect">
            <a:avLst/>
          </a:prstGeom>
        </p:spPr>
      </p:pic>
    </p:spTree>
    <p:extLst>
      <p:ext uri="{BB962C8B-B14F-4D97-AF65-F5344CB8AC3E}">
        <p14:creationId xmlns:p14="http://schemas.microsoft.com/office/powerpoint/2010/main" val="3993749159"/>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Login into the Linux VM</a:t>
            </a:r>
            <a:endParaRPr lang="en-US" dirty="0"/>
          </a:p>
        </p:txBody>
      </p:sp>
      <p:sp>
        <p:nvSpPr>
          <p:cNvPr id="3" name="Content Placeholder 2"/>
          <p:cNvSpPr>
            <a:spLocks noGrp="1"/>
          </p:cNvSpPr>
          <p:nvPr>
            <p:ph idx="1"/>
          </p:nvPr>
        </p:nvSpPr>
        <p:spPr/>
        <p:txBody>
          <a:bodyPr/>
          <a:lstStyle/>
          <a:p>
            <a:r>
              <a:rPr lang="en-US" dirty="0" smtClean="0"/>
              <a:t>If you remember </a:t>
            </a:r>
            <a:r>
              <a:rPr lang="en-US" dirty="0" err="1" smtClean="0"/>
              <a:t>hadoop’s</a:t>
            </a:r>
            <a:r>
              <a:rPr lang="en-US" dirty="0" smtClean="0"/>
              <a:t> password, you can log into your Linux box:</a:t>
            </a:r>
          </a:p>
          <a:p>
            <a:endParaRPr lang="en-US" dirty="0"/>
          </a:p>
        </p:txBody>
      </p:sp>
      <p:sp>
        <p:nvSpPr>
          <p:cNvPr id="4" name="Footer Placeholder 3"/>
          <p:cNvSpPr>
            <a:spLocks noGrp="1"/>
          </p:cNvSpPr>
          <p:nvPr>
            <p:ph type="ftr" sz="quarter" idx="11"/>
          </p:nvPr>
        </p:nvSpPr>
        <p:spPr/>
        <p:txBody>
          <a:bodyPr/>
          <a:lstStyle/>
          <a:p>
            <a:r>
              <a:rPr lang="en-US" smtClean="0"/>
              <a:t>@Zoran B. Djordjevic</a:t>
            </a:r>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22</a:t>
            </a:fld>
            <a:endParaRPr lang="en-US" dirty="0"/>
          </a:p>
        </p:txBody>
      </p:sp>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85800" y="2162503"/>
            <a:ext cx="3695700" cy="3076575"/>
          </a:xfrm>
          <a:prstGeom prst="rect">
            <a:avLst/>
          </a:prstGeom>
        </p:spPr>
      </p:pic>
      <p:pic>
        <p:nvPicPr>
          <p:cNvPr id="9" name="Picture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800600" y="2125717"/>
            <a:ext cx="3758196" cy="3084458"/>
          </a:xfrm>
          <a:prstGeom prst="rect">
            <a:avLst/>
          </a:prstGeom>
        </p:spPr>
      </p:pic>
    </p:spTree>
    <p:extLst>
      <p:ext uri="{BB962C8B-B14F-4D97-AF65-F5344CB8AC3E}">
        <p14:creationId xmlns:p14="http://schemas.microsoft.com/office/powerpoint/2010/main" val="2261471101"/>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Enable Shared Folders</a:t>
            </a:r>
            <a:endParaRPr lang="en-US" dirty="0"/>
          </a:p>
        </p:txBody>
      </p:sp>
      <p:sp>
        <p:nvSpPr>
          <p:cNvPr id="3" name="Content Placeholder 2"/>
          <p:cNvSpPr>
            <a:spLocks noGrp="1"/>
          </p:cNvSpPr>
          <p:nvPr>
            <p:ph idx="1"/>
          </p:nvPr>
        </p:nvSpPr>
        <p:spPr>
          <a:xfrm>
            <a:off x="152400" y="762000"/>
            <a:ext cx="3200400" cy="5721927"/>
          </a:xfrm>
        </p:spPr>
        <p:txBody>
          <a:bodyPr>
            <a:normAutofit fontScale="92500" lnSpcReduction="10000"/>
          </a:bodyPr>
          <a:lstStyle/>
          <a:p>
            <a:r>
              <a:rPr lang="en-US" sz="2000" dirty="0" smtClean="0"/>
              <a:t>In order to be able to share files with the host OS, we need to enable Shared Folders.</a:t>
            </a:r>
          </a:p>
          <a:p>
            <a:r>
              <a:rPr lang="en-US" sz="2000" dirty="0" smtClean="0"/>
              <a:t>Power down VM. Right click on the VM, select </a:t>
            </a:r>
            <a:r>
              <a:rPr lang="en-US" sz="1800" dirty="0" smtClean="0">
                <a:latin typeface="Courier New" pitchFamily="49" charset="0"/>
                <a:cs typeface="Courier New" pitchFamily="49" charset="0"/>
              </a:rPr>
              <a:t>Edit virtual machine settings</a:t>
            </a:r>
            <a:r>
              <a:rPr lang="en-US" sz="1800" dirty="0" smtClean="0"/>
              <a:t> &gt; </a:t>
            </a:r>
            <a:r>
              <a:rPr lang="en-US" sz="1800" dirty="0" smtClean="0">
                <a:latin typeface="Courier New" pitchFamily="49" charset="0"/>
                <a:cs typeface="Courier New" pitchFamily="49" charset="0"/>
              </a:rPr>
              <a:t>Options</a:t>
            </a:r>
          </a:p>
          <a:p>
            <a:r>
              <a:rPr lang="en-US" sz="2000" dirty="0" smtClean="0"/>
              <a:t>Select</a:t>
            </a:r>
            <a:r>
              <a:rPr lang="en-US" dirty="0" smtClean="0"/>
              <a:t> </a:t>
            </a:r>
            <a:r>
              <a:rPr lang="en-US" sz="1800" dirty="0" smtClean="0">
                <a:latin typeface="Courier New" pitchFamily="49" charset="0"/>
                <a:cs typeface="Courier New" pitchFamily="49" charset="0"/>
              </a:rPr>
              <a:t>Shared Folders &gt; Always enables &gt; Add</a:t>
            </a:r>
          </a:p>
          <a:p>
            <a:r>
              <a:rPr lang="en-US" sz="2000" dirty="0" smtClean="0"/>
              <a:t>Add folder </a:t>
            </a:r>
            <a:r>
              <a:rPr lang="en-US" sz="1600" dirty="0" smtClean="0">
                <a:latin typeface="Courier New" pitchFamily="49" charset="0"/>
                <a:cs typeface="Courier New" pitchFamily="49" charset="0"/>
              </a:rPr>
              <a:t>c:\VMs\sharedfolder</a:t>
            </a:r>
          </a:p>
          <a:p>
            <a:r>
              <a:rPr lang="en-US" sz="2200" dirty="0" smtClean="0">
                <a:cs typeface="Courier New" pitchFamily="49" charset="0"/>
              </a:rPr>
              <a:t>Check</a:t>
            </a:r>
            <a:r>
              <a:rPr lang="en-US" sz="1600" dirty="0" smtClean="0">
                <a:latin typeface="Courier New" pitchFamily="49" charset="0"/>
                <a:cs typeface="Courier New" pitchFamily="49" charset="0"/>
              </a:rPr>
              <a:t> </a:t>
            </a:r>
            <a:r>
              <a:rPr lang="en-US" sz="1900" dirty="0" smtClean="0">
                <a:latin typeface="Courier New" pitchFamily="49" charset="0"/>
                <a:cs typeface="Courier New" pitchFamily="49" charset="0"/>
              </a:rPr>
              <a:t>Always enable Finish, OK</a:t>
            </a:r>
          </a:p>
          <a:p>
            <a:r>
              <a:rPr lang="en-US" sz="2000" dirty="0" smtClean="0"/>
              <a:t>Power up VM</a:t>
            </a:r>
          </a:p>
          <a:p>
            <a:r>
              <a:rPr lang="en-US" sz="2000" dirty="0" smtClean="0"/>
              <a:t>Login as </a:t>
            </a:r>
            <a:r>
              <a:rPr lang="en-US" sz="1600" dirty="0" err="1" smtClean="0">
                <a:latin typeface="Courier New" pitchFamily="49" charset="0"/>
                <a:cs typeface="Courier New" pitchFamily="49" charset="0"/>
              </a:rPr>
              <a:t>hadoop</a:t>
            </a:r>
            <a:r>
              <a:rPr lang="en-US" sz="1600" dirty="0" smtClean="0">
                <a:latin typeface="Courier New" pitchFamily="49" charset="0"/>
                <a:cs typeface="Courier New" pitchFamily="49" charset="0"/>
              </a:rPr>
              <a:t>. </a:t>
            </a:r>
          </a:p>
          <a:p>
            <a:r>
              <a:rPr lang="en-US" sz="2000" dirty="0" smtClean="0"/>
              <a:t>Shared folder shows as </a:t>
            </a:r>
          </a:p>
          <a:p>
            <a:pPr marL="400050" lvl="1" indent="0">
              <a:buNone/>
            </a:pPr>
            <a:r>
              <a:rPr lang="en-US" sz="1700" dirty="0" smtClean="0">
                <a:latin typeface="Courier New" pitchFamily="49" charset="0"/>
                <a:cs typeface="Courier New" pitchFamily="49" charset="0"/>
              </a:rPr>
              <a:t>/</a:t>
            </a:r>
            <a:r>
              <a:rPr lang="en-US" sz="1700" dirty="0" err="1" smtClean="0">
                <a:latin typeface="Courier New" pitchFamily="49" charset="0"/>
                <a:cs typeface="Courier New" pitchFamily="49" charset="0"/>
              </a:rPr>
              <a:t>mnt</a:t>
            </a:r>
            <a:r>
              <a:rPr lang="en-US" sz="1700" dirty="0" smtClean="0">
                <a:latin typeface="Courier New" pitchFamily="49" charset="0"/>
                <a:cs typeface="Courier New" pitchFamily="49" charset="0"/>
              </a:rPr>
              <a:t>/</a:t>
            </a:r>
            <a:r>
              <a:rPr lang="en-US" sz="1700" dirty="0" err="1" smtClean="0">
                <a:latin typeface="Courier New" pitchFamily="49" charset="0"/>
                <a:cs typeface="Courier New" pitchFamily="49" charset="0"/>
              </a:rPr>
              <a:t>hgfs</a:t>
            </a:r>
            <a:r>
              <a:rPr lang="en-US" sz="1700" dirty="0" smtClean="0">
                <a:latin typeface="Courier New" pitchFamily="49" charset="0"/>
                <a:cs typeface="Courier New" pitchFamily="49" charset="0"/>
              </a:rPr>
              <a:t>/</a:t>
            </a:r>
            <a:r>
              <a:rPr lang="en-US" sz="1700" dirty="0" err="1" smtClean="0">
                <a:latin typeface="Courier New" pitchFamily="49" charset="0"/>
                <a:cs typeface="Courier New" pitchFamily="49" charset="0"/>
              </a:rPr>
              <a:t>sharefolder</a:t>
            </a:r>
            <a:endParaRPr lang="en-US" sz="1700" dirty="0">
              <a:latin typeface="Courier New" pitchFamily="49" charset="0"/>
              <a:cs typeface="Courier New" pitchFamily="49" charset="0"/>
            </a:endParaRPr>
          </a:p>
        </p:txBody>
      </p:sp>
      <p:sp>
        <p:nvSpPr>
          <p:cNvPr id="4" name="Footer Placeholder 3"/>
          <p:cNvSpPr>
            <a:spLocks noGrp="1"/>
          </p:cNvSpPr>
          <p:nvPr>
            <p:ph type="ftr" sz="quarter" idx="11"/>
          </p:nvPr>
        </p:nvSpPr>
        <p:spPr/>
        <p:txBody>
          <a:bodyPr/>
          <a:lstStyle/>
          <a:p>
            <a:r>
              <a:rPr lang="en-US" smtClean="0"/>
              <a:t>@Zoran B. Djordjevic</a:t>
            </a:r>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23</a:t>
            </a:fld>
            <a:endParaRPr lang="en-US" dirty="0"/>
          </a:p>
        </p:txBody>
      </p:sp>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429000" y="914400"/>
            <a:ext cx="5524500" cy="5448300"/>
          </a:xfrm>
          <a:prstGeom prst="rect">
            <a:avLst/>
          </a:prstGeom>
        </p:spPr>
      </p:pic>
    </p:spTree>
    <p:extLst>
      <p:ext uri="{BB962C8B-B14F-4D97-AF65-F5344CB8AC3E}">
        <p14:creationId xmlns:p14="http://schemas.microsoft.com/office/powerpoint/2010/main" val="4081828428"/>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Power on the Virtual Machine</a:t>
            </a:r>
            <a:endParaRPr lang="en-US" dirty="0"/>
          </a:p>
        </p:txBody>
      </p:sp>
      <p:sp>
        <p:nvSpPr>
          <p:cNvPr id="3" name="Content Placeholder 2"/>
          <p:cNvSpPr>
            <a:spLocks noGrp="1"/>
          </p:cNvSpPr>
          <p:nvPr>
            <p:ph idx="1"/>
          </p:nvPr>
        </p:nvSpPr>
        <p:spPr>
          <a:xfrm>
            <a:off x="457200" y="762000"/>
            <a:ext cx="8382000" cy="5486400"/>
          </a:xfrm>
        </p:spPr>
        <p:txBody>
          <a:bodyPr>
            <a:normAutofit/>
          </a:bodyPr>
          <a:lstStyle/>
          <a:p>
            <a:r>
              <a:rPr lang="en-US" sz="2000" dirty="0" smtClean="0"/>
              <a:t>If you are restarting the VM, you open the Workstation, select the VM you want to run and then hit the green triangle.</a:t>
            </a:r>
          </a:p>
          <a:p>
            <a:r>
              <a:rPr lang="en-US" sz="2000" dirty="0" smtClean="0"/>
              <a:t>If you have enough memory, you could run several VMs simultaneously.</a:t>
            </a:r>
            <a:endParaRPr lang="en-US" sz="2000" dirty="0"/>
          </a:p>
        </p:txBody>
      </p:sp>
      <p:sp>
        <p:nvSpPr>
          <p:cNvPr id="4" name="Footer Placeholder 3"/>
          <p:cNvSpPr>
            <a:spLocks noGrp="1"/>
          </p:cNvSpPr>
          <p:nvPr>
            <p:ph type="ftr" sz="quarter" idx="11"/>
          </p:nvPr>
        </p:nvSpPr>
        <p:spPr/>
        <p:txBody>
          <a:bodyPr/>
          <a:lstStyle/>
          <a:p>
            <a:r>
              <a:rPr lang="en-US" smtClean="0"/>
              <a:t>@Zoran B. Djordjevic</a:t>
            </a:r>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24</a:t>
            </a:fld>
            <a:endParaRPr lang="en-US" dirty="0"/>
          </a:p>
        </p:txBody>
      </p:sp>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38200" y="1828800"/>
            <a:ext cx="7620000" cy="4747172"/>
          </a:xfrm>
          <a:prstGeom prst="rect">
            <a:avLst/>
          </a:prstGeom>
        </p:spPr>
      </p:pic>
    </p:spTree>
    <p:extLst>
      <p:ext uri="{BB962C8B-B14F-4D97-AF65-F5344CB8AC3E}">
        <p14:creationId xmlns:p14="http://schemas.microsoft.com/office/powerpoint/2010/main" val="1078424176"/>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Browse Folder</a:t>
            </a:r>
            <a:endParaRPr lang="en-US" dirty="0"/>
          </a:p>
        </p:txBody>
      </p:sp>
      <p:sp>
        <p:nvSpPr>
          <p:cNvPr id="3" name="Content Placeholder 2"/>
          <p:cNvSpPr>
            <a:spLocks noGrp="1"/>
          </p:cNvSpPr>
          <p:nvPr>
            <p:ph idx="1"/>
          </p:nvPr>
        </p:nvSpPr>
        <p:spPr>
          <a:xfrm>
            <a:off x="457200" y="762000"/>
            <a:ext cx="8229600" cy="5743575"/>
          </a:xfrm>
        </p:spPr>
        <p:txBody>
          <a:bodyPr>
            <a:normAutofit lnSpcReduction="10000"/>
          </a:bodyPr>
          <a:lstStyle/>
          <a:p>
            <a:r>
              <a:rPr lang="en-US" dirty="0" smtClean="0"/>
              <a:t>Right click on </a:t>
            </a:r>
            <a:r>
              <a:rPr lang="en-US" sz="2000" dirty="0" smtClean="0">
                <a:latin typeface="Courier New" pitchFamily="49" charset="0"/>
                <a:cs typeface="Courier New" pitchFamily="49" charset="0"/>
              </a:rPr>
              <a:t>Computer</a:t>
            </a:r>
            <a:r>
              <a:rPr lang="en-US" dirty="0" smtClean="0"/>
              <a:t> </a:t>
            </a:r>
          </a:p>
          <a:p>
            <a:pPr>
              <a:buFont typeface="Wingdings"/>
              <a:buChar char="Ø"/>
            </a:pPr>
            <a:r>
              <a:rPr lang="en-US" sz="1800" dirty="0" smtClean="0">
                <a:latin typeface="Courier New" pitchFamily="49" charset="0"/>
                <a:cs typeface="Courier New" pitchFamily="49" charset="0"/>
              </a:rPr>
              <a:t>Browse Folder &gt; File System &gt; </a:t>
            </a:r>
            <a:r>
              <a:rPr lang="en-US" sz="1800" dirty="0" err="1" smtClean="0">
                <a:latin typeface="Courier New" pitchFamily="49" charset="0"/>
                <a:cs typeface="Courier New" pitchFamily="49" charset="0"/>
              </a:rPr>
              <a:t>mnt</a:t>
            </a:r>
            <a:r>
              <a:rPr lang="en-US" sz="1800" dirty="0" smtClean="0">
                <a:latin typeface="Courier New" pitchFamily="49" charset="0"/>
                <a:cs typeface="Courier New" pitchFamily="49" charset="0"/>
              </a:rPr>
              <a:t> &gt; </a:t>
            </a:r>
            <a:r>
              <a:rPr lang="en-US" sz="1800" dirty="0" err="1" smtClean="0">
                <a:latin typeface="Courier New" pitchFamily="49" charset="0"/>
                <a:cs typeface="Courier New" pitchFamily="49" charset="0"/>
              </a:rPr>
              <a:t>hgfs</a:t>
            </a:r>
            <a:r>
              <a:rPr lang="en-US" sz="1800" dirty="0" smtClean="0">
                <a:latin typeface="Courier New" pitchFamily="49" charset="0"/>
                <a:cs typeface="Courier New" pitchFamily="49" charset="0"/>
              </a:rPr>
              <a:t> &gt; </a:t>
            </a:r>
            <a:r>
              <a:rPr lang="en-US" sz="1800" dirty="0" err="1" smtClean="0">
                <a:latin typeface="Courier New" pitchFamily="49" charset="0"/>
                <a:cs typeface="Courier New" pitchFamily="49" charset="0"/>
              </a:rPr>
              <a:t>sharefolder</a:t>
            </a:r>
            <a:endParaRPr lang="en-US" sz="1800" dirty="0" smtClean="0">
              <a:latin typeface="Courier New" pitchFamily="49" charset="0"/>
              <a:cs typeface="Courier New" pitchFamily="49" charset="0"/>
            </a:endParaRPr>
          </a:p>
          <a:p>
            <a:pPr>
              <a:buFont typeface="Wingdings"/>
              <a:buChar char="Ø"/>
            </a:pPr>
            <a:endParaRPr lang="en-US" sz="1800" dirty="0" smtClean="0">
              <a:latin typeface="Courier New" pitchFamily="49" charset="0"/>
              <a:cs typeface="Courier New" pitchFamily="49" charset="0"/>
            </a:endParaRPr>
          </a:p>
          <a:p>
            <a:pPr>
              <a:buFont typeface="Wingdings"/>
              <a:buChar char="Ø"/>
            </a:pPr>
            <a:endParaRPr lang="en-US" sz="1800" dirty="0">
              <a:latin typeface="Courier New" pitchFamily="49" charset="0"/>
              <a:cs typeface="Courier New" pitchFamily="49" charset="0"/>
            </a:endParaRPr>
          </a:p>
          <a:p>
            <a:pPr>
              <a:buFont typeface="Wingdings"/>
              <a:buChar char="Ø"/>
            </a:pPr>
            <a:endParaRPr lang="en-US" sz="1800" dirty="0" smtClean="0">
              <a:latin typeface="Courier New" pitchFamily="49" charset="0"/>
              <a:cs typeface="Courier New" pitchFamily="49" charset="0"/>
            </a:endParaRPr>
          </a:p>
          <a:p>
            <a:pPr>
              <a:buFont typeface="Wingdings"/>
              <a:buChar char="Ø"/>
            </a:pPr>
            <a:endParaRPr lang="en-US" sz="1800" dirty="0">
              <a:latin typeface="Courier New" pitchFamily="49" charset="0"/>
              <a:cs typeface="Courier New" pitchFamily="49" charset="0"/>
            </a:endParaRPr>
          </a:p>
          <a:p>
            <a:pPr>
              <a:buFont typeface="Wingdings"/>
              <a:buChar char="Ø"/>
            </a:pPr>
            <a:endParaRPr lang="en-US" sz="1800" dirty="0" smtClean="0">
              <a:latin typeface="Courier New" pitchFamily="49" charset="0"/>
              <a:cs typeface="Courier New" pitchFamily="49" charset="0"/>
            </a:endParaRPr>
          </a:p>
          <a:p>
            <a:pPr>
              <a:buFont typeface="Wingdings"/>
              <a:buChar char="Ø"/>
            </a:pPr>
            <a:endParaRPr lang="en-US" sz="1800" dirty="0">
              <a:latin typeface="Courier New" pitchFamily="49" charset="0"/>
              <a:cs typeface="Courier New" pitchFamily="49" charset="0"/>
            </a:endParaRPr>
          </a:p>
          <a:p>
            <a:pPr>
              <a:buFont typeface="Wingdings"/>
              <a:buChar char="Ø"/>
            </a:pPr>
            <a:endParaRPr lang="en-US" sz="1800" dirty="0" smtClean="0">
              <a:latin typeface="Courier New" pitchFamily="49" charset="0"/>
              <a:cs typeface="Courier New" pitchFamily="49" charset="0"/>
            </a:endParaRPr>
          </a:p>
          <a:p>
            <a:pPr>
              <a:buFont typeface="Wingdings"/>
              <a:buChar char="Ø"/>
            </a:pPr>
            <a:endParaRPr lang="en-US" sz="1800" dirty="0">
              <a:latin typeface="Courier New" pitchFamily="49" charset="0"/>
              <a:cs typeface="Courier New" pitchFamily="49" charset="0"/>
            </a:endParaRPr>
          </a:p>
          <a:p>
            <a:pPr>
              <a:buFont typeface="Wingdings"/>
              <a:buChar char="Ø"/>
            </a:pPr>
            <a:endParaRPr lang="en-US" sz="1800" dirty="0" smtClean="0">
              <a:latin typeface="Courier New" pitchFamily="49" charset="0"/>
              <a:cs typeface="Courier New" pitchFamily="49" charset="0"/>
            </a:endParaRPr>
          </a:p>
          <a:p>
            <a:pPr>
              <a:buFont typeface="Wingdings"/>
              <a:buChar char="Ø"/>
            </a:pPr>
            <a:endParaRPr lang="en-US" sz="1800" dirty="0">
              <a:latin typeface="Courier New" pitchFamily="49" charset="0"/>
              <a:cs typeface="Courier New" pitchFamily="49" charset="0"/>
            </a:endParaRPr>
          </a:p>
          <a:p>
            <a:pPr>
              <a:buFont typeface="Wingdings"/>
              <a:buChar char="Ø"/>
            </a:pPr>
            <a:endParaRPr lang="en-US" sz="1800" dirty="0" smtClean="0">
              <a:latin typeface="Courier New" pitchFamily="49" charset="0"/>
              <a:cs typeface="Courier New" pitchFamily="49" charset="0"/>
            </a:endParaRPr>
          </a:p>
          <a:p>
            <a:pPr>
              <a:buFont typeface="Wingdings"/>
              <a:buChar char="Ø"/>
            </a:pPr>
            <a:endParaRPr lang="en-US" sz="1800" dirty="0">
              <a:latin typeface="Courier New" pitchFamily="49" charset="0"/>
              <a:cs typeface="Courier New" pitchFamily="49" charset="0"/>
            </a:endParaRPr>
          </a:p>
          <a:p>
            <a:pPr marL="0" indent="0">
              <a:buNone/>
            </a:pPr>
            <a:r>
              <a:rPr lang="en-US" sz="2200" dirty="0" smtClean="0">
                <a:cs typeface="Courier New" pitchFamily="49" charset="0"/>
              </a:rPr>
              <a:t>You can use </a:t>
            </a:r>
          </a:p>
          <a:p>
            <a:pPr marL="0" indent="0">
              <a:buNone/>
            </a:pPr>
            <a:r>
              <a:rPr lang="en-US" sz="1800" dirty="0" err="1" smtClean="0">
                <a:latin typeface="Courier New" pitchFamily="49" charset="0"/>
                <a:cs typeface="Courier New" pitchFamily="49" charset="0"/>
              </a:rPr>
              <a:t>sharefolder</a:t>
            </a:r>
            <a:endParaRPr lang="en-US" sz="1800" dirty="0" smtClean="0">
              <a:latin typeface="Courier New" pitchFamily="49" charset="0"/>
              <a:cs typeface="Courier New" pitchFamily="49" charset="0"/>
            </a:endParaRPr>
          </a:p>
          <a:p>
            <a:pPr marL="0" indent="0">
              <a:buNone/>
            </a:pPr>
            <a:r>
              <a:rPr lang="en-US" sz="2000" dirty="0">
                <a:cs typeface="Courier New" pitchFamily="49" charset="0"/>
              </a:rPr>
              <a:t>t</a:t>
            </a:r>
            <a:r>
              <a:rPr lang="en-US" sz="2000" dirty="0" smtClean="0">
                <a:cs typeface="Courier New" pitchFamily="49" charset="0"/>
              </a:rPr>
              <a:t>o share files back and forth between the operating system of your host machine and the operating system of your new VM</a:t>
            </a:r>
          </a:p>
          <a:p>
            <a:pPr>
              <a:buFont typeface="Wingdings"/>
              <a:buChar char="Ø"/>
            </a:pPr>
            <a:endParaRPr lang="en-US" sz="1800" dirty="0">
              <a:latin typeface="Courier New" pitchFamily="49" charset="0"/>
              <a:cs typeface="Courier New" pitchFamily="49" charset="0"/>
            </a:endParaRPr>
          </a:p>
        </p:txBody>
      </p:sp>
      <p:sp>
        <p:nvSpPr>
          <p:cNvPr id="4" name="Footer Placeholder 3"/>
          <p:cNvSpPr>
            <a:spLocks noGrp="1"/>
          </p:cNvSpPr>
          <p:nvPr>
            <p:ph type="ftr" sz="quarter" idx="11"/>
          </p:nvPr>
        </p:nvSpPr>
        <p:spPr/>
        <p:txBody>
          <a:bodyPr/>
          <a:lstStyle/>
          <a:p>
            <a:r>
              <a:rPr lang="en-US" dirty="0" smtClean="0"/>
              <a:t>@Zoran B. Djordjevic</a:t>
            </a:r>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25</a:t>
            </a:fld>
            <a:endParaRPr lang="en-US" dirty="0"/>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28600" y="1524000"/>
            <a:ext cx="2419350" cy="3486150"/>
          </a:xfrm>
          <a:prstGeom prst="rect">
            <a:avLst/>
          </a:prstGeom>
        </p:spPr>
      </p:pic>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971800" y="1524000"/>
            <a:ext cx="5962650" cy="4152900"/>
          </a:xfrm>
          <a:prstGeom prst="rect">
            <a:avLst/>
          </a:prstGeom>
        </p:spPr>
      </p:pic>
    </p:spTree>
    <p:extLst>
      <p:ext uri="{BB962C8B-B14F-4D97-AF65-F5344CB8AC3E}">
        <p14:creationId xmlns:p14="http://schemas.microsoft.com/office/powerpoint/2010/main" val="1684236336"/>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Select Terminal, </a:t>
            </a:r>
            <a:r>
              <a:rPr lang="en-US" dirty="0" err="1" smtClean="0">
                <a:latin typeface="Courier New" pitchFamily="49" charset="0"/>
                <a:cs typeface="Courier New" pitchFamily="49" charset="0"/>
              </a:rPr>
              <a:t>whoami</a:t>
            </a:r>
            <a:r>
              <a:rPr lang="en-US" dirty="0" smtClean="0"/>
              <a:t>, Shell</a:t>
            </a:r>
            <a:endParaRPr lang="en-US" dirty="0"/>
          </a:p>
        </p:txBody>
      </p:sp>
      <p:sp>
        <p:nvSpPr>
          <p:cNvPr id="4" name="Footer Placeholder 3"/>
          <p:cNvSpPr>
            <a:spLocks noGrp="1"/>
          </p:cNvSpPr>
          <p:nvPr>
            <p:ph type="ftr" sz="quarter" idx="11"/>
          </p:nvPr>
        </p:nvSpPr>
        <p:spPr/>
        <p:txBody>
          <a:bodyPr/>
          <a:lstStyle/>
          <a:p>
            <a:r>
              <a:rPr lang="en-US" smtClean="0"/>
              <a:t>@Zoran B. Djordjevic</a:t>
            </a:r>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26</a:t>
            </a:fld>
            <a:endParaRPr lang="en-US" dirty="0"/>
          </a:p>
        </p:txBody>
      </p:sp>
      <p:sp>
        <p:nvSpPr>
          <p:cNvPr id="7" name="Content Placeholder 6"/>
          <p:cNvSpPr>
            <a:spLocks noGrp="1"/>
          </p:cNvSpPr>
          <p:nvPr>
            <p:ph idx="1"/>
          </p:nvPr>
        </p:nvSpPr>
        <p:spPr>
          <a:xfrm>
            <a:off x="4495800" y="762000"/>
            <a:ext cx="4191000" cy="3429000"/>
          </a:xfrm>
        </p:spPr>
        <p:txBody>
          <a:bodyPr>
            <a:normAutofit/>
          </a:bodyPr>
          <a:lstStyle/>
          <a:p>
            <a:r>
              <a:rPr lang="en-US" dirty="0" smtClean="0"/>
              <a:t>Select Applications &gt; System Tools &gt; Terminal.</a:t>
            </a:r>
          </a:p>
          <a:p>
            <a:r>
              <a:rPr lang="en-US" dirty="0" smtClean="0"/>
              <a:t>Find out who you are, 		</a:t>
            </a:r>
            <a:r>
              <a:rPr lang="en-US" sz="2000" dirty="0" smtClean="0">
                <a:latin typeface="Courier New" pitchFamily="49" charset="0"/>
                <a:cs typeface="Courier New" pitchFamily="49" charset="0"/>
              </a:rPr>
              <a:t>$ </a:t>
            </a:r>
            <a:r>
              <a:rPr lang="en-US" sz="2000" dirty="0" err="1" smtClean="0">
                <a:latin typeface="Courier New" pitchFamily="49" charset="0"/>
                <a:cs typeface="Courier New" pitchFamily="49" charset="0"/>
              </a:rPr>
              <a:t>whoami</a:t>
            </a:r>
            <a:endParaRPr lang="en-US" sz="2000" dirty="0" smtClean="0">
              <a:latin typeface="Courier New" pitchFamily="49" charset="0"/>
              <a:cs typeface="Courier New" pitchFamily="49" charset="0"/>
            </a:endParaRPr>
          </a:p>
          <a:p>
            <a:r>
              <a:rPr lang="en-US" sz="2000" dirty="0" smtClean="0">
                <a:cs typeface="Courier New" pitchFamily="49" charset="0"/>
              </a:rPr>
              <a:t>Examine</a:t>
            </a:r>
            <a:r>
              <a:rPr lang="en-US" sz="2000" dirty="0" smtClean="0">
                <a:latin typeface="Courier New" pitchFamily="49" charset="0"/>
                <a:cs typeface="Courier New" pitchFamily="49" charset="0"/>
              </a:rPr>
              <a:t> /</a:t>
            </a:r>
            <a:r>
              <a:rPr lang="en-US" sz="2000" dirty="0" err="1" smtClean="0">
                <a:latin typeface="Courier New" pitchFamily="49" charset="0"/>
                <a:cs typeface="Courier New" pitchFamily="49" charset="0"/>
              </a:rPr>
              <a:t>etc</a:t>
            </a:r>
            <a:r>
              <a:rPr lang="en-US" sz="2000" dirty="0" smtClean="0">
                <a:latin typeface="Courier New" pitchFamily="49" charset="0"/>
                <a:cs typeface="Courier New" pitchFamily="49" charset="0"/>
              </a:rPr>
              <a:t>/</a:t>
            </a:r>
            <a:r>
              <a:rPr lang="en-US" sz="2000" dirty="0" err="1" smtClean="0">
                <a:latin typeface="Courier New" pitchFamily="49" charset="0"/>
                <a:cs typeface="Courier New" pitchFamily="49" charset="0"/>
              </a:rPr>
              <a:t>passwd</a:t>
            </a:r>
            <a:r>
              <a:rPr lang="en-US" sz="2000" dirty="0" smtClean="0">
                <a:latin typeface="Courier New" pitchFamily="49" charset="0"/>
                <a:cs typeface="Courier New" pitchFamily="49" charset="0"/>
              </a:rPr>
              <a:t> </a:t>
            </a:r>
            <a:r>
              <a:rPr lang="en-US" sz="2000" dirty="0" smtClean="0">
                <a:cs typeface="Courier New" pitchFamily="49" charset="0"/>
              </a:rPr>
              <a:t>file</a:t>
            </a:r>
          </a:p>
          <a:p>
            <a:r>
              <a:rPr lang="en-US" sz="2000" dirty="0" smtClean="0">
                <a:cs typeface="Courier New" pitchFamily="49" charset="0"/>
              </a:rPr>
              <a:t>Examine</a:t>
            </a:r>
            <a:r>
              <a:rPr lang="en-US" sz="2000" dirty="0" smtClean="0">
                <a:latin typeface="Courier New" pitchFamily="49" charset="0"/>
                <a:cs typeface="Courier New" pitchFamily="49" charset="0"/>
              </a:rPr>
              <a:t> /</a:t>
            </a:r>
            <a:r>
              <a:rPr lang="en-US" sz="2000" dirty="0" err="1" smtClean="0">
                <a:latin typeface="Courier New" pitchFamily="49" charset="0"/>
                <a:cs typeface="Courier New" pitchFamily="49" charset="0"/>
              </a:rPr>
              <a:t>etc</a:t>
            </a:r>
            <a:r>
              <a:rPr lang="en-US" sz="2000" dirty="0" smtClean="0">
                <a:latin typeface="Courier New" pitchFamily="49" charset="0"/>
                <a:cs typeface="Courier New" pitchFamily="49" charset="0"/>
              </a:rPr>
              <a:t>/group </a:t>
            </a:r>
            <a:r>
              <a:rPr lang="en-US" sz="2000" dirty="0" smtClean="0">
                <a:cs typeface="Courier New" pitchFamily="49" charset="0"/>
              </a:rPr>
              <a:t>file</a:t>
            </a:r>
          </a:p>
          <a:p>
            <a:r>
              <a:rPr lang="en-US" sz="2000" dirty="0" smtClean="0">
                <a:cs typeface="Courier New" pitchFamily="49" charset="0"/>
              </a:rPr>
              <a:t>User </a:t>
            </a:r>
            <a:r>
              <a:rPr lang="en-US" sz="1800" dirty="0" err="1" smtClean="0">
                <a:latin typeface="Courier New" pitchFamily="49" charset="0"/>
                <a:cs typeface="Courier New" pitchFamily="49" charset="0"/>
              </a:rPr>
              <a:t>hadoop</a:t>
            </a:r>
            <a:r>
              <a:rPr lang="en-US" sz="2000" dirty="0" smtClean="0">
                <a:cs typeface="Courier New" pitchFamily="49" charset="0"/>
              </a:rPr>
              <a:t> belongs to group </a:t>
            </a:r>
            <a:r>
              <a:rPr lang="en-US" sz="1800" dirty="0" err="1" smtClean="0">
                <a:latin typeface="Courier New" pitchFamily="49" charset="0"/>
                <a:cs typeface="Courier New" pitchFamily="49" charset="0"/>
              </a:rPr>
              <a:t>hadoop</a:t>
            </a:r>
            <a:r>
              <a:rPr lang="en-US" sz="2000" dirty="0" smtClean="0">
                <a:cs typeface="Courier New" pitchFamily="49" charset="0"/>
              </a:rPr>
              <a:t> and has</a:t>
            </a:r>
            <a:r>
              <a:rPr lang="en-US" sz="1800" dirty="0" smtClean="0">
                <a:latin typeface="Courier New" pitchFamily="49" charset="0"/>
                <a:cs typeface="Courier New" pitchFamily="49" charset="0"/>
              </a:rPr>
              <a:t> bash </a:t>
            </a:r>
            <a:r>
              <a:rPr lang="en-US" sz="2000" dirty="0" smtClean="0">
                <a:cs typeface="Courier New" pitchFamily="49" charset="0"/>
              </a:rPr>
              <a:t>shell.</a:t>
            </a:r>
          </a:p>
          <a:p>
            <a:endParaRPr lang="en-US" sz="2000" dirty="0" smtClean="0">
              <a:latin typeface="Courier New" pitchFamily="49" charset="0"/>
              <a:cs typeface="Courier New" pitchFamily="49" charset="0"/>
            </a:endParaRPr>
          </a:p>
          <a:p>
            <a:endParaRPr lang="en-US" dirty="0"/>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04800" y="838200"/>
            <a:ext cx="3381375" cy="3162300"/>
          </a:xfrm>
          <a:prstGeom prst="rect">
            <a:avLst/>
          </a:prstGeom>
        </p:spPr>
      </p:pic>
      <p:sp>
        <p:nvSpPr>
          <p:cNvPr id="10" name="TextBox 9"/>
          <p:cNvSpPr txBox="1"/>
          <p:nvPr/>
        </p:nvSpPr>
        <p:spPr>
          <a:xfrm>
            <a:off x="304800" y="4191000"/>
            <a:ext cx="7239000" cy="2092881"/>
          </a:xfrm>
          <a:prstGeom prst="rect">
            <a:avLst/>
          </a:prstGeom>
          <a:noFill/>
        </p:spPr>
        <p:txBody>
          <a:bodyPr wrap="square" rtlCol="0">
            <a:spAutoFit/>
          </a:bodyPr>
          <a:lstStyle/>
          <a:p>
            <a:r>
              <a:rPr lang="en-US" dirty="0">
                <a:latin typeface="Courier New" pitchFamily="49" charset="0"/>
                <a:cs typeface="Courier New" pitchFamily="49" charset="0"/>
              </a:rPr>
              <a:t>[</a:t>
            </a:r>
            <a:r>
              <a:rPr lang="en-US" sz="1600" dirty="0" err="1">
                <a:latin typeface="Courier New" pitchFamily="49" charset="0"/>
                <a:cs typeface="Courier New" pitchFamily="49" charset="0"/>
              </a:rPr>
              <a:t>hadoop@localhost</a:t>
            </a:r>
            <a:r>
              <a:rPr lang="en-US" sz="1600" dirty="0">
                <a:latin typeface="Courier New" pitchFamily="49" charset="0"/>
                <a:cs typeface="Courier New" pitchFamily="49" charset="0"/>
              </a:rPr>
              <a:t> ~]$ </a:t>
            </a:r>
            <a:r>
              <a:rPr lang="en-US" sz="1600" dirty="0" err="1">
                <a:latin typeface="Courier New" pitchFamily="49" charset="0"/>
                <a:cs typeface="Courier New" pitchFamily="49" charset="0"/>
              </a:rPr>
              <a:t>whoami</a:t>
            </a:r>
            <a:endParaRPr lang="en-US" sz="1600" dirty="0">
              <a:latin typeface="Courier New" pitchFamily="49" charset="0"/>
              <a:cs typeface="Courier New" pitchFamily="49" charset="0"/>
            </a:endParaRPr>
          </a:p>
          <a:p>
            <a:r>
              <a:rPr lang="en-US" sz="1600" dirty="0" err="1">
                <a:latin typeface="Courier New" pitchFamily="49" charset="0"/>
                <a:cs typeface="Courier New" pitchFamily="49" charset="0"/>
              </a:rPr>
              <a:t>hadoop</a:t>
            </a:r>
            <a:endParaRPr lang="en-US" sz="1600" dirty="0">
              <a:latin typeface="Courier New" pitchFamily="49" charset="0"/>
              <a:cs typeface="Courier New" pitchFamily="49" charset="0"/>
            </a:endParaRPr>
          </a:p>
          <a:p>
            <a:r>
              <a:rPr lang="en-US" sz="1600" dirty="0">
                <a:latin typeface="Courier New" pitchFamily="49" charset="0"/>
                <a:cs typeface="Courier New" pitchFamily="49" charset="0"/>
              </a:rPr>
              <a:t>[</a:t>
            </a:r>
            <a:r>
              <a:rPr lang="en-US" sz="1600" dirty="0" err="1">
                <a:latin typeface="Courier New" pitchFamily="49" charset="0"/>
                <a:cs typeface="Courier New" pitchFamily="49" charset="0"/>
              </a:rPr>
              <a:t>hadoop@localhost</a:t>
            </a:r>
            <a:r>
              <a:rPr lang="en-US" sz="1600" dirty="0">
                <a:latin typeface="Courier New" pitchFamily="49" charset="0"/>
                <a:cs typeface="Courier New" pitchFamily="49" charset="0"/>
              </a:rPr>
              <a:t> ~]$ cat /</a:t>
            </a:r>
            <a:r>
              <a:rPr lang="en-US" sz="1600" dirty="0" err="1">
                <a:latin typeface="Courier New" pitchFamily="49" charset="0"/>
                <a:cs typeface="Courier New" pitchFamily="49" charset="0"/>
              </a:rPr>
              <a:t>etc</a:t>
            </a:r>
            <a:r>
              <a:rPr lang="en-US" sz="1600" dirty="0">
                <a:latin typeface="Courier New" pitchFamily="49" charset="0"/>
                <a:cs typeface="Courier New" pitchFamily="49" charset="0"/>
              </a:rPr>
              <a:t>/</a:t>
            </a:r>
            <a:r>
              <a:rPr lang="en-US" sz="1600" dirty="0" err="1">
                <a:latin typeface="Courier New" pitchFamily="49" charset="0"/>
                <a:cs typeface="Courier New" pitchFamily="49" charset="0"/>
              </a:rPr>
              <a:t>passwd</a:t>
            </a:r>
            <a:r>
              <a:rPr lang="en-US" sz="1600" dirty="0">
                <a:latin typeface="Courier New" pitchFamily="49" charset="0"/>
                <a:cs typeface="Courier New" pitchFamily="49" charset="0"/>
              </a:rPr>
              <a:t> | </a:t>
            </a:r>
            <a:r>
              <a:rPr lang="en-US" sz="1600" dirty="0" err="1">
                <a:latin typeface="Courier New" pitchFamily="49" charset="0"/>
                <a:cs typeface="Courier New" pitchFamily="49" charset="0"/>
              </a:rPr>
              <a:t>grep</a:t>
            </a:r>
            <a:r>
              <a:rPr lang="en-US" sz="1600" dirty="0">
                <a:latin typeface="Courier New" pitchFamily="49" charset="0"/>
                <a:cs typeface="Courier New" pitchFamily="49" charset="0"/>
              </a:rPr>
              <a:t> </a:t>
            </a:r>
            <a:r>
              <a:rPr lang="en-US" sz="1600" dirty="0" err="1">
                <a:latin typeface="Courier New" pitchFamily="49" charset="0"/>
                <a:cs typeface="Courier New" pitchFamily="49" charset="0"/>
              </a:rPr>
              <a:t>hadoop</a:t>
            </a:r>
            <a:endParaRPr lang="en-US" sz="1600" dirty="0">
              <a:latin typeface="Courier New" pitchFamily="49" charset="0"/>
              <a:cs typeface="Courier New" pitchFamily="49" charset="0"/>
            </a:endParaRPr>
          </a:p>
          <a:p>
            <a:r>
              <a:rPr lang="en-US" sz="1600" dirty="0">
                <a:latin typeface="Courier New" pitchFamily="49" charset="0"/>
                <a:cs typeface="Courier New" pitchFamily="49" charset="0"/>
              </a:rPr>
              <a:t>hadoop:x:500:500:CentOS6.3i386:/home/</a:t>
            </a:r>
            <a:r>
              <a:rPr lang="en-US" sz="1600" dirty="0" err="1">
                <a:latin typeface="Courier New" pitchFamily="49" charset="0"/>
                <a:cs typeface="Courier New" pitchFamily="49" charset="0"/>
              </a:rPr>
              <a:t>hadoop</a:t>
            </a:r>
            <a:r>
              <a:rPr lang="en-US" sz="1600" dirty="0">
                <a:latin typeface="Courier New" pitchFamily="49" charset="0"/>
                <a:cs typeface="Courier New" pitchFamily="49" charset="0"/>
              </a:rPr>
              <a:t>:/bin/bash</a:t>
            </a:r>
          </a:p>
          <a:p>
            <a:r>
              <a:rPr lang="en-US" sz="1600" dirty="0">
                <a:latin typeface="Courier New" pitchFamily="49" charset="0"/>
                <a:cs typeface="Courier New" pitchFamily="49" charset="0"/>
              </a:rPr>
              <a:t>[</a:t>
            </a:r>
            <a:r>
              <a:rPr lang="en-US" sz="1600" dirty="0" err="1">
                <a:latin typeface="Courier New" pitchFamily="49" charset="0"/>
                <a:cs typeface="Courier New" pitchFamily="49" charset="0"/>
              </a:rPr>
              <a:t>hadoop@localhost</a:t>
            </a:r>
            <a:r>
              <a:rPr lang="en-US" sz="1600" dirty="0">
                <a:latin typeface="Courier New" pitchFamily="49" charset="0"/>
                <a:cs typeface="Courier New" pitchFamily="49" charset="0"/>
              </a:rPr>
              <a:t> ~]$ cat /</a:t>
            </a:r>
            <a:r>
              <a:rPr lang="en-US" sz="1600" dirty="0" err="1">
                <a:latin typeface="Courier New" pitchFamily="49" charset="0"/>
                <a:cs typeface="Courier New" pitchFamily="49" charset="0"/>
              </a:rPr>
              <a:t>etc</a:t>
            </a:r>
            <a:r>
              <a:rPr lang="en-US" sz="1600" dirty="0">
                <a:latin typeface="Courier New" pitchFamily="49" charset="0"/>
                <a:cs typeface="Courier New" pitchFamily="49" charset="0"/>
              </a:rPr>
              <a:t>/</a:t>
            </a:r>
            <a:r>
              <a:rPr lang="en-US" sz="1600" dirty="0" err="1">
                <a:latin typeface="Courier New" pitchFamily="49" charset="0"/>
                <a:cs typeface="Courier New" pitchFamily="49" charset="0"/>
              </a:rPr>
              <a:t>passwd</a:t>
            </a:r>
            <a:r>
              <a:rPr lang="en-US" sz="1600" dirty="0">
                <a:latin typeface="Courier New" pitchFamily="49" charset="0"/>
                <a:cs typeface="Courier New" pitchFamily="49" charset="0"/>
              </a:rPr>
              <a:t> | </a:t>
            </a:r>
            <a:r>
              <a:rPr lang="en-US" sz="1600" dirty="0" err="1">
                <a:latin typeface="Courier New" pitchFamily="49" charset="0"/>
                <a:cs typeface="Courier New" pitchFamily="49" charset="0"/>
              </a:rPr>
              <a:t>grep</a:t>
            </a:r>
            <a:r>
              <a:rPr lang="en-US" sz="1600" dirty="0">
                <a:latin typeface="Courier New" pitchFamily="49" charset="0"/>
                <a:cs typeface="Courier New" pitchFamily="49" charset="0"/>
              </a:rPr>
              <a:t> </a:t>
            </a:r>
            <a:r>
              <a:rPr lang="en-US" sz="1600" dirty="0" err="1">
                <a:latin typeface="Courier New" pitchFamily="49" charset="0"/>
                <a:cs typeface="Courier New" pitchFamily="49" charset="0"/>
              </a:rPr>
              <a:t>hadoop</a:t>
            </a:r>
            <a:endParaRPr lang="en-US" sz="1600" dirty="0">
              <a:latin typeface="Courier New" pitchFamily="49" charset="0"/>
              <a:cs typeface="Courier New" pitchFamily="49" charset="0"/>
            </a:endParaRPr>
          </a:p>
          <a:p>
            <a:r>
              <a:rPr lang="en-US" sz="1600" dirty="0">
                <a:latin typeface="Courier New" pitchFamily="49" charset="0"/>
                <a:cs typeface="Courier New" pitchFamily="49" charset="0"/>
              </a:rPr>
              <a:t>hadoop:x:500:500:CentOS6.3i386:/home/</a:t>
            </a:r>
            <a:r>
              <a:rPr lang="en-US" sz="1600" dirty="0" err="1">
                <a:latin typeface="Courier New" pitchFamily="49" charset="0"/>
                <a:cs typeface="Courier New" pitchFamily="49" charset="0"/>
              </a:rPr>
              <a:t>hadoop</a:t>
            </a:r>
            <a:r>
              <a:rPr lang="en-US" sz="1600" dirty="0">
                <a:latin typeface="Courier New" pitchFamily="49" charset="0"/>
                <a:cs typeface="Courier New" pitchFamily="49" charset="0"/>
              </a:rPr>
              <a:t>:/bin/bash</a:t>
            </a:r>
          </a:p>
          <a:p>
            <a:r>
              <a:rPr lang="en-US" sz="1600" dirty="0">
                <a:latin typeface="Courier New" pitchFamily="49" charset="0"/>
                <a:cs typeface="Courier New" pitchFamily="49" charset="0"/>
              </a:rPr>
              <a:t>[</a:t>
            </a:r>
            <a:r>
              <a:rPr lang="en-US" sz="1600" dirty="0" err="1">
                <a:latin typeface="Courier New" pitchFamily="49" charset="0"/>
                <a:cs typeface="Courier New" pitchFamily="49" charset="0"/>
              </a:rPr>
              <a:t>hadoop@localhost</a:t>
            </a:r>
            <a:r>
              <a:rPr lang="en-US" sz="1600" dirty="0">
                <a:latin typeface="Courier New" pitchFamily="49" charset="0"/>
                <a:cs typeface="Courier New" pitchFamily="49" charset="0"/>
              </a:rPr>
              <a:t> ~]$ </a:t>
            </a:r>
            <a:r>
              <a:rPr lang="en-US" sz="1600" dirty="0" err="1" smtClean="0">
                <a:latin typeface="Courier New" pitchFamily="49" charset="0"/>
                <a:cs typeface="Courier New" pitchFamily="49" charset="0"/>
              </a:rPr>
              <a:t>pwd</a:t>
            </a:r>
            <a:endParaRPr lang="en-US" sz="1600" dirty="0" smtClean="0">
              <a:latin typeface="Courier New" pitchFamily="49" charset="0"/>
              <a:cs typeface="Courier New" pitchFamily="49" charset="0"/>
            </a:endParaRPr>
          </a:p>
          <a:p>
            <a:r>
              <a:rPr lang="en-US" sz="1600" dirty="0" smtClean="0">
                <a:latin typeface="Courier New" pitchFamily="49" charset="0"/>
                <a:cs typeface="Courier New" pitchFamily="49" charset="0"/>
              </a:rPr>
              <a:t>/home/</a:t>
            </a:r>
            <a:r>
              <a:rPr lang="en-US" sz="1600" dirty="0" err="1" smtClean="0">
                <a:latin typeface="Courier New" pitchFamily="49" charset="0"/>
                <a:cs typeface="Courier New" pitchFamily="49" charset="0"/>
              </a:rPr>
              <a:t>hadoop</a:t>
            </a:r>
            <a:endParaRPr lang="en-US" sz="1600" dirty="0">
              <a:latin typeface="Courier New" pitchFamily="49" charset="0"/>
              <a:cs typeface="Courier New" pitchFamily="49" charset="0"/>
            </a:endParaRPr>
          </a:p>
        </p:txBody>
      </p:sp>
    </p:spTree>
    <p:extLst>
      <p:ext uri="{BB962C8B-B14F-4D97-AF65-F5344CB8AC3E}">
        <p14:creationId xmlns:p14="http://schemas.microsoft.com/office/powerpoint/2010/main" val="223786633"/>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Giving </a:t>
            </a:r>
            <a:r>
              <a:rPr lang="en-US" b="0" dirty="0" err="1" smtClean="0">
                <a:latin typeface="Courier New" pitchFamily="49" charset="0"/>
                <a:cs typeface="Courier New" pitchFamily="49" charset="0"/>
              </a:rPr>
              <a:t>sudo</a:t>
            </a:r>
            <a:r>
              <a:rPr lang="en-US" dirty="0" smtClean="0"/>
              <a:t> privileges to user </a:t>
            </a:r>
            <a:r>
              <a:rPr lang="en-US" b="0" dirty="0" err="1" smtClean="0">
                <a:latin typeface="Courier New" pitchFamily="49" charset="0"/>
                <a:cs typeface="Courier New" pitchFamily="49" charset="0"/>
              </a:rPr>
              <a:t>hadoop</a:t>
            </a:r>
            <a:endParaRPr lang="en-US" b="0" dirty="0">
              <a:latin typeface="Courier New" pitchFamily="49" charset="0"/>
              <a:cs typeface="Courier New" pitchFamily="49" charset="0"/>
            </a:endParaRPr>
          </a:p>
        </p:txBody>
      </p:sp>
      <p:sp>
        <p:nvSpPr>
          <p:cNvPr id="3" name="Content Placeholder 2"/>
          <p:cNvSpPr>
            <a:spLocks noGrp="1"/>
          </p:cNvSpPr>
          <p:nvPr>
            <p:ph idx="1"/>
          </p:nvPr>
        </p:nvSpPr>
        <p:spPr>
          <a:xfrm>
            <a:off x="457200" y="762000"/>
            <a:ext cx="8229600" cy="5562600"/>
          </a:xfrm>
        </p:spPr>
        <p:txBody>
          <a:bodyPr>
            <a:noAutofit/>
          </a:bodyPr>
          <a:lstStyle/>
          <a:p>
            <a:r>
              <a:rPr lang="en-US" sz="2000" dirty="0" smtClean="0"/>
              <a:t>We need </a:t>
            </a:r>
            <a:r>
              <a:rPr lang="en-US" sz="1800" dirty="0" err="1" smtClean="0">
                <a:latin typeface="Courier New" pitchFamily="49" charset="0"/>
                <a:cs typeface="Courier New" pitchFamily="49" charset="0"/>
              </a:rPr>
              <a:t>hadoop</a:t>
            </a:r>
            <a:r>
              <a:rPr lang="en-US" sz="2000" dirty="0" smtClean="0"/>
              <a:t> to be very powerful user. This is done by user </a:t>
            </a:r>
            <a:r>
              <a:rPr lang="en-US" sz="1800" dirty="0" smtClean="0">
                <a:latin typeface="Courier New" pitchFamily="49" charset="0"/>
                <a:cs typeface="Courier New" pitchFamily="49" charset="0"/>
              </a:rPr>
              <a:t>root</a:t>
            </a:r>
            <a:r>
              <a:rPr lang="en-US" sz="2000" dirty="0" smtClean="0"/>
              <a:t> who grants “</a:t>
            </a:r>
            <a:r>
              <a:rPr lang="en-US" sz="2000" dirty="0" err="1" smtClean="0"/>
              <a:t>sudo</a:t>
            </a:r>
            <a:r>
              <a:rPr lang="en-US" sz="2000" dirty="0" smtClean="0"/>
              <a:t>” privilege to user </a:t>
            </a:r>
            <a:r>
              <a:rPr lang="en-US" sz="1800" dirty="0" err="1" smtClean="0">
                <a:latin typeface="Courier New" pitchFamily="49" charset="0"/>
                <a:cs typeface="Courier New" pitchFamily="49" charset="0"/>
              </a:rPr>
              <a:t>hadoop</a:t>
            </a:r>
            <a:r>
              <a:rPr lang="en-US" sz="1800" dirty="0" smtClean="0">
                <a:latin typeface="Courier New" pitchFamily="49" charset="0"/>
                <a:cs typeface="Courier New" pitchFamily="49" charset="0"/>
              </a:rPr>
              <a:t>.</a:t>
            </a:r>
          </a:p>
          <a:p>
            <a:r>
              <a:rPr lang="en-US" sz="2000" dirty="0" smtClean="0"/>
              <a:t>On the top menu, select </a:t>
            </a:r>
            <a:r>
              <a:rPr lang="en-US" sz="2000" dirty="0" smtClean="0">
                <a:latin typeface="Courier New" pitchFamily="49" charset="0"/>
                <a:cs typeface="Courier New" pitchFamily="49" charset="0"/>
              </a:rPr>
              <a:t>System </a:t>
            </a:r>
            <a:r>
              <a:rPr lang="en-US" sz="2000" dirty="0" smtClean="0"/>
              <a:t>and “</a:t>
            </a:r>
            <a:r>
              <a:rPr lang="en-US" sz="2000" dirty="0" smtClean="0">
                <a:latin typeface="Courier New" pitchFamily="49" charset="0"/>
                <a:cs typeface="Courier New" pitchFamily="49" charset="0"/>
              </a:rPr>
              <a:t>Log Out </a:t>
            </a:r>
            <a:r>
              <a:rPr lang="en-US" sz="2000" dirty="0" err="1" smtClean="0">
                <a:latin typeface="Courier New" pitchFamily="49" charset="0"/>
                <a:cs typeface="Courier New" pitchFamily="49" charset="0"/>
              </a:rPr>
              <a:t>hadoop</a:t>
            </a:r>
            <a:r>
              <a:rPr lang="en-US" sz="2000" dirty="0" smtClean="0">
                <a:latin typeface="Courier New" pitchFamily="49" charset="0"/>
                <a:cs typeface="Courier New" pitchFamily="49" charset="0"/>
              </a:rPr>
              <a:t>”</a:t>
            </a:r>
          </a:p>
          <a:p>
            <a:r>
              <a:rPr lang="en-US" sz="2000" dirty="0" smtClean="0">
                <a:cs typeface="Courier New" pitchFamily="49" charset="0"/>
              </a:rPr>
              <a:t>On the next widget select </a:t>
            </a:r>
            <a:r>
              <a:rPr lang="en-US" sz="2000" dirty="0" smtClean="0">
                <a:latin typeface="Courier New" pitchFamily="49" charset="0"/>
                <a:cs typeface="Courier New" pitchFamily="49" charset="0"/>
              </a:rPr>
              <a:t>Switch User. </a:t>
            </a:r>
            <a:endParaRPr lang="en-US" sz="2000" dirty="0">
              <a:cs typeface="Courier New" pitchFamily="49" charset="0"/>
            </a:endParaRPr>
          </a:p>
          <a:p>
            <a:r>
              <a:rPr lang="en-US" sz="2000" dirty="0" smtClean="0">
                <a:cs typeface="Courier New" pitchFamily="49" charset="0"/>
              </a:rPr>
              <a:t>On the following widget select</a:t>
            </a:r>
            <a:r>
              <a:rPr lang="en-US" sz="2000" dirty="0" smtClean="0">
                <a:latin typeface="Courier New" pitchFamily="49" charset="0"/>
                <a:cs typeface="Courier New" pitchFamily="49" charset="0"/>
              </a:rPr>
              <a:t> Other </a:t>
            </a:r>
            <a:r>
              <a:rPr lang="en-US" sz="2000" dirty="0" smtClean="0">
                <a:cs typeface="Courier New" pitchFamily="49" charset="0"/>
              </a:rPr>
              <a:t>(user). </a:t>
            </a:r>
          </a:p>
          <a:p>
            <a:r>
              <a:rPr lang="en-US" sz="2000" dirty="0" smtClean="0">
                <a:cs typeface="Courier New" pitchFamily="49" charset="0"/>
              </a:rPr>
              <a:t>Enter</a:t>
            </a:r>
            <a:r>
              <a:rPr lang="en-US" sz="2000" dirty="0" smtClean="0">
                <a:latin typeface="Courier New" pitchFamily="49" charset="0"/>
                <a:cs typeface="Courier New" pitchFamily="49" charset="0"/>
              </a:rPr>
              <a:t> root </a:t>
            </a:r>
            <a:r>
              <a:rPr lang="en-US" sz="2000" dirty="0" smtClean="0">
                <a:cs typeface="Courier New" pitchFamily="49" charset="0"/>
              </a:rPr>
              <a:t>as the </a:t>
            </a:r>
            <a:r>
              <a:rPr lang="en-US" sz="2000" dirty="0" smtClean="0">
                <a:latin typeface="Courier New" pitchFamily="49" charset="0"/>
                <a:cs typeface="Courier New" pitchFamily="49" charset="0"/>
              </a:rPr>
              <a:t>username.</a:t>
            </a:r>
          </a:p>
          <a:p>
            <a:r>
              <a:rPr lang="en-US" sz="2000" dirty="0">
                <a:latin typeface="Courier New" pitchFamily="49" charset="0"/>
                <a:cs typeface="Courier New" pitchFamily="49" charset="0"/>
              </a:rPr>
              <a:t>r</a:t>
            </a:r>
            <a:r>
              <a:rPr lang="en-US" sz="2000" dirty="0" smtClean="0">
                <a:latin typeface="Courier New" pitchFamily="49" charset="0"/>
                <a:cs typeface="Courier New" pitchFamily="49" charset="0"/>
              </a:rPr>
              <a:t>oot’s </a:t>
            </a:r>
            <a:r>
              <a:rPr lang="en-US" sz="2000" dirty="0" smtClean="0">
                <a:cs typeface="Courier New" pitchFamily="49" charset="0"/>
              </a:rPr>
              <a:t>password is still the same as  the password of user</a:t>
            </a:r>
            <a:r>
              <a:rPr lang="en-US" sz="2000" dirty="0" smtClean="0">
                <a:latin typeface="Courier New" pitchFamily="49" charset="0"/>
                <a:cs typeface="Courier New" pitchFamily="49" charset="0"/>
              </a:rPr>
              <a:t> </a:t>
            </a:r>
            <a:r>
              <a:rPr lang="en-US" sz="2000" dirty="0" err="1" smtClean="0">
                <a:latin typeface="Courier New" pitchFamily="49" charset="0"/>
                <a:cs typeface="Courier New" pitchFamily="49" charset="0"/>
              </a:rPr>
              <a:t>hadoop</a:t>
            </a:r>
            <a:r>
              <a:rPr lang="en-US" sz="2000" dirty="0" smtClean="0">
                <a:latin typeface="Courier New" pitchFamily="49" charset="0"/>
                <a:cs typeface="Courier New" pitchFamily="49" charset="0"/>
              </a:rPr>
              <a:t>.</a:t>
            </a:r>
          </a:p>
          <a:p>
            <a:r>
              <a:rPr lang="en-US" sz="2000" dirty="0" smtClean="0">
                <a:cs typeface="Courier New" pitchFamily="49" charset="0"/>
              </a:rPr>
              <a:t>As user </a:t>
            </a:r>
            <a:r>
              <a:rPr lang="en-US" sz="2000" dirty="0" smtClean="0">
                <a:latin typeface="Courier New" pitchFamily="49" charset="0"/>
                <a:cs typeface="Courier New" pitchFamily="49" charset="0"/>
              </a:rPr>
              <a:t>root </a:t>
            </a:r>
            <a:r>
              <a:rPr lang="en-US" sz="2000" dirty="0" smtClean="0">
                <a:cs typeface="Courier New" pitchFamily="49" charset="0"/>
              </a:rPr>
              <a:t>open the terminal window  and change permissions on file </a:t>
            </a:r>
            <a:r>
              <a:rPr lang="en-US" sz="2000" dirty="0" smtClean="0">
                <a:latin typeface="Courier New" pitchFamily="49" charset="0"/>
                <a:cs typeface="Courier New" pitchFamily="49" charset="0"/>
              </a:rPr>
              <a:t>/</a:t>
            </a:r>
            <a:r>
              <a:rPr lang="en-US" sz="2000" dirty="0" err="1" smtClean="0">
                <a:latin typeface="Courier New" pitchFamily="49" charset="0"/>
                <a:cs typeface="Courier New" pitchFamily="49" charset="0"/>
              </a:rPr>
              <a:t>etc</a:t>
            </a:r>
            <a:r>
              <a:rPr lang="en-US" sz="2000" dirty="0" smtClean="0">
                <a:latin typeface="Courier New" pitchFamily="49" charset="0"/>
                <a:cs typeface="Courier New" pitchFamily="49" charset="0"/>
              </a:rPr>
              <a:t>/</a:t>
            </a:r>
            <a:r>
              <a:rPr lang="en-US" sz="2000" dirty="0" err="1" smtClean="0">
                <a:latin typeface="Courier New" pitchFamily="49" charset="0"/>
                <a:cs typeface="Courier New" pitchFamily="49" charset="0"/>
              </a:rPr>
              <a:t>sudores</a:t>
            </a:r>
            <a:r>
              <a:rPr lang="en-US" sz="2000" dirty="0" smtClean="0">
                <a:latin typeface="Courier New" pitchFamily="49" charset="0"/>
                <a:cs typeface="Courier New" pitchFamily="49" charset="0"/>
              </a:rPr>
              <a:t>.</a:t>
            </a:r>
          </a:p>
          <a:p>
            <a:pPr marL="400050" lvl="1" indent="0">
              <a:buNone/>
            </a:pPr>
            <a:r>
              <a:rPr lang="en-US" sz="2000" dirty="0" smtClean="0">
                <a:latin typeface="Courier New" pitchFamily="49" charset="0"/>
                <a:cs typeface="Courier New" pitchFamily="49" charset="0"/>
              </a:rPr>
              <a:t>$</a:t>
            </a:r>
            <a:r>
              <a:rPr lang="en-US" sz="2000" dirty="0" err="1" smtClean="0">
                <a:latin typeface="Courier New" pitchFamily="49" charset="0"/>
                <a:cs typeface="Courier New" pitchFamily="49" charset="0"/>
              </a:rPr>
              <a:t>chmod</a:t>
            </a:r>
            <a:r>
              <a:rPr lang="en-US" sz="2000" dirty="0" smtClean="0">
                <a:latin typeface="Courier New" pitchFamily="49" charset="0"/>
                <a:cs typeface="Courier New" pitchFamily="49" charset="0"/>
              </a:rPr>
              <a:t> </a:t>
            </a:r>
            <a:r>
              <a:rPr lang="en-US" sz="2000" dirty="0" err="1" smtClean="0">
                <a:latin typeface="Courier New" pitchFamily="49" charset="0"/>
                <a:cs typeface="Courier New" pitchFamily="49" charset="0"/>
              </a:rPr>
              <a:t>a+w</a:t>
            </a:r>
            <a:r>
              <a:rPr lang="en-US" sz="2000" dirty="0" smtClean="0">
                <a:latin typeface="Courier New" pitchFamily="49" charset="0"/>
                <a:cs typeface="Courier New" pitchFamily="49" charset="0"/>
              </a:rPr>
              <a:t> /</a:t>
            </a:r>
            <a:r>
              <a:rPr lang="en-US" sz="2000" dirty="0" err="1" smtClean="0">
                <a:latin typeface="Courier New" pitchFamily="49" charset="0"/>
                <a:cs typeface="Courier New" pitchFamily="49" charset="0"/>
              </a:rPr>
              <a:t>etc</a:t>
            </a:r>
            <a:r>
              <a:rPr lang="en-US" sz="2000" dirty="0" smtClean="0">
                <a:latin typeface="Courier New" pitchFamily="49" charset="0"/>
                <a:cs typeface="Courier New" pitchFamily="49" charset="0"/>
              </a:rPr>
              <a:t>/</a:t>
            </a:r>
            <a:r>
              <a:rPr lang="en-US" sz="2000" dirty="0" err="1" smtClean="0">
                <a:latin typeface="Courier New" pitchFamily="49" charset="0"/>
                <a:cs typeface="Courier New" pitchFamily="49" charset="0"/>
              </a:rPr>
              <a:t>sudoers</a:t>
            </a:r>
            <a:r>
              <a:rPr lang="en-US" sz="2000" dirty="0" smtClean="0">
                <a:latin typeface="Courier New" pitchFamily="49" charset="0"/>
                <a:cs typeface="Courier New" pitchFamily="49" charset="0"/>
              </a:rPr>
              <a:t>.</a:t>
            </a:r>
          </a:p>
          <a:p>
            <a:r>
              <a:rPr lang="en-US" sz="2000" dirty="0" smtClean="0">
                <a:cs typeface="Courier New" pitchFamily="49" charset="0"/>
              </a:rPr>
              <a:t>Add the following line to </a:t>
            </a:r>
            <a:r>
              <a:rPr lang="en-US" sz="2000" dirty="0" smtClean="0">
                <a:latin typeface="Courier New" pitchFamily="49" charset="0"/>
                <a:cs typeface="Courier New" pitchFamily="49" charset="0"/>
              </a:rPr>
              <a:t>/</a:t>
            </a:r>
            <a:r>
              <a:rPr lang="en-US" sz="2000" dirty="0" err="1" smtClean="0">
                <a:latin typeface="Courier New" pitchFamily="49" charset="0"/>
                <a:cs typeface="Courier New" pitchFamily="49" charset="0"/>
              </a:rPr>
              <a:t>etc</a:t>
            </a:r>
            <a:r>
              <a:rPr lang="en-US" sz="2000" dirty="0" smtClean="0">
                <a:latin typeface="Courier New" pitchFamily="49" charset="0"/>
                <a:cs typeface="Courier New" pitchFamily="49" charset="0"/>
              </a:rPr>
              <a:t>/</a:t>
            </a:r>
            <a:r>
              <a:rPr lang="en-US" sz="2000" dirty="0" err="1" smtClean="0">
                <a:latin typeface="Courier New" pitchFamily="49" charset="0"/>
                <a:cs typeface="Courier New" pitchFamily="49" charset="0"/>
              </a:rPr>
              <a:t>sudoers</a:t>
            </a:r>
            <a:r>
              <a:rPr lang="en-US" sz="2000" dirty="0" smtClean="0">
                <a:latin typeface="Courier New" pitchFamily="49" charset="0"/>
                <a:cs typeface="Courier New" pitchFamily="49" charset="0"/>
              </a:rPr>
              <a:t>,</a:t>
            </a:r>
            <a:r>
              <a:rPr lang="en-US" sz="2000" dirty="0" smtClean="0">
                <a:cs typeface="Courier New" pitchFamily="49" charset="0"/>
              </a:rPr>
              <a:t> </a:t>
            </a:r>
          </a:p>
          <a:p>
            <a:pPr marL="400050" lvl="1" indent="0">
              <a:buNone/>
            </a:pPr>
            <a:r>
              <a:rPr lang="en-US" sz="1800" dirty="0">
                <a:latin typeface="Courier New" pitchFamily="49" charset="0"/>
                <a:cs typeface="Courier New" pitchFamily="49" charset="0"/>
              </a:rPr>
              <a:t>r</a:t>
            </a:r>
            <a:r>
              <a:rPr lang="en-US" sz="1800" dirty="0" smtClean="0">
                <a:latin typeface="Courier New" pitchFamily="49" charset="0"/>
                <a:cs typeface="Courier New" pitchFamily="49" charset="0"/>
              </a:rPr>
              <a:t>oot$ vi /</a:t>
            </a:r>
            <a:r>
              <a:rPr lang="en-US" sz="1800" dirty="0" err="1" smtClean="0">
                <a:latin typeface="Courier New" pitchFamily="49" charset="0"/>
                <a:cs typeface="Courier New" pitchFamily="49" charset="0"/>
              </a:rPr>
              <a:t>etc</a:t>
            </a:r>
            <a:r>
              <a:rPr lang="en-US" sz="1800" dirty="0" smtClean="0">
                <a:latin typeface="Courier New" pitchFamily="49" charset="0"/>
                <a:cs typeface="Courier New" pitchFamily="49" charset="0"/>
              </a:rPr>
              <a:t>/</a:t>
            </a:r>
            <a:r>
              <a:rPr lang="en-US" sz="1800" dirty="0" err="1" smtClean="0">
                <a:latin typeface="Courier New" pitchFamily="49" charset="0"/>
                <a:cs typeface="Courier New" pitchFamily="49" charset="0"/>
              </a:rPr>
              <a:t>sudoers</a:t>
            </a:r>
            <a:endParaRPr lang="en-US" sz="1800" dirty="0" smtClean="0">
              <a:latin typeface="Courier New" pitchFamily="49" charset="0"/>
              <a:cs typeface="Courier New" pitchFamily="49" charset="0"/>
            </a:endParaRPr>
          </a:p>
          <a:p>
            <a:pPr marL="400050" lvl="1" indent="0">
              <a:buNone/>
            </a:pPr>
            <a:r>
              <a:rPr lang="en-US" sz="1800" dirty="0" err="1" smtClean="0">
                <a:latin typeface="Courier New" pitchFamily="49" charset="0"/>
                <a:cs typeface="Courier New" pitchFamily="49" charset="0"/>
              </a:rPr>
              <a:t>hadoop</a:t>
            </a:r>
            <a:r>
              <a:rPr lang="en-US" sz="1800" dirty="0" smtClean="0">
                <a:latin typeface="Courier New" pitchFamily="49" charset="0"/>
                <a:cs typeface="Courier New" pitchFamily="49" charset="0"/>
              </a:rPr>
              <a:t>  ALL=NOPASSWD: ALL</a:t>
            </a:r>
          </a:p>
          <a:p>
            <a:pPr marL="285750"/>
            <a:r>
              <a:rPr lang="en-US" sz="2000" dirty="0" smtClean="0">
                <a:latin typeface="+mj-lt"/>
                <a:cs typeface="Courier New" pitchFamily="49" charset="0"/>
              </a:rPr>
              <a:t>If you do not want user </a:t>
            </a:r>
            <a:r>
              <a:rPr lang="en-US" sz="1800" dirty="0" err="1" smtClean="0">
                <a:latin typeface="Courier New" pitchFamily="49" charset="0"/>
                <a:cs typeface="Courier New" pitchFamily="49" charset="0"/>
              </a:rPr>
              <a:t>hadoop</a:t>
            </a:r>
            <a:r>
              <a:rPr lang="en-US" sz="2000" dirty="0" smtClean="0">
                <a:latin typeface="+mj-lt"/>
                <a:cs typeface="Courier New" pitchFamily="49" charset="0"/>
              </a:rPr>
              <a:t> to be asked for password after a </a:t>
            </a:r>
            <a:r>
              <a:rPr lang="en-US" sz="1800" dirty="0" err="1" smtClean="0">
                <a:latin typeface="Courier New" pitchFamily="49" charset="0"/>
                <a:cs typeface="Courier New" pitchFamily="49" charset="0"/>
              </a:rPr>
              <a:t>sudo</a:t>
            </a:r>
            <a:r>
              <a:rPr lang="en-US" sz="2000" dirty="0" smtClean="0">
                <a:latin typeface="+mj-lt"/>
                <a:cs typeface="Courier New" pitchFamily="49" charset="0"/>
              </a:rPr>
              <a:t> command, change that line to </a:t>
            </a:r>
          </a:p>
          <a:p>
            <a:pPr marL="400050" lvl="1" indent="0">
              <a:buNone/>
            </a:pPr>
            <a:r>
              <a:rPr lang="en-US" sz="1800" dirty="0" err="1">
                <a:latin typeface="Courier New" pitchFamily="49" charset="0"/>
                <a:cs typeface="Courier New" pitchFamily="49" charset="0"/>
              </a:rPr>
              <a:t>h</a:t>
            </a:r>
            <a:r>
              <a:rPr lang="en-US" sz="1800" dirty="0" err="1" smtClean="0">
                <a:latin typeface="Courier New" pitchFamily="49" charset="0"/>
                <a:cs typeface="Courier New" pitchFamily="49" charset="0"/>
              </a:rPr>
              <a:t>adoop</a:t>
            </a:r>
            <a:r>
              <a:rPr lang="en-US" sz="1800" dirty="0" smtClean="0">
                <a:latin typeface="Courier New" pitchFamily="49" charset="0"/>
                <a:cs typeface="Courier New" pitchFamily="49" charset="0"/>
              </a:rPr>
              <a:t> ALL=(ALL) NOPASSWD:ALL</a:t>
            </a:r>
            <a:endParaRPr lang="en-US" sz="1800" dirty="0">
              <a:latin typeface="Courier New" pitchFamily="49" charset="0"/>
              <a:cs typeface="Courier New" pitchFamily="49" charset="0"/>
            </a:endParaRPr>
          </a:p>
        </p:txBody>
      </p:sp>
      <p:sp>
        <p:nvSpPr>
          <p:cNvPr id="4" name="Footer Placeholder 3"/>
          <p:cNvSpPr>
            <a:spLocks noGrp="1"/>
          </p:cNvSpPr>
          <p:nvPr>
            <p:ph type="ftr" sz="quarter" idx="11"/>
          </p:nvPr>
        </p:nvSpPr>
        <p:spPr/>
        <p:txBody>
          <a:bodyPr/>
          <a:lstStyle/>
          <a:p>
            <a:r>
              <a:rPr lang="en-US" smtClean="0"/>
              <a:t>@Zoran B. Djordjevic</a:t>
            </a:r>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27</a:t>
            </a:fld>
            <a:endParaRPr lang="en-US" dirty="0"/>
          </a:p>
        </p:txBody>
      </p:sp>
    </p:spTree>
    <p:extLst>
      <p:ext uri="{BB962C8B-B14F-4D97-AF65-F5344CB8AC3E}">
        <p14:creationId xmlns:p14="http://schemas.microsoft.com/office/powerpoint/2010/main" val="2469255217"/>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Giving </a:t>
            </a:r>
            <a:r>
              <a:rPr lang="en-US" b="0" dirty="0" err="1" smtClean="0">
                <a:latin typeface="Courier New" pitchFamily="49" charset="0"/>
                <a:cs typeface="Courier New" pitchFamily="49" charset="0"/>
              </a:rPr>
              <a:t>sudo</a:t>
            </a:r>
            <a:r>
              <a:rPr lang="en-US" dirty="0" smtClean="0"/>
              <a:t> privileges to user </a:t>
            </a:r>
            <a:r>
              <a:rPr lang="en-US" b="0" dirty="0" err="1" smtClean="0">
                <a:latin typeface="Courier New" pitchFamily="49" charset="0"/>
                <a:cs typeface="Courier New" pitchFamily="49" charset="0"/>
              </a:rPr>
              <a:t>hadoop</a:t>
            </a:r>
            <a:endParaRPr lang="en-US" b="0" dirty="0">
              <a:latin typeface="Courier New" pitchFamily="49" charset="0"/>
              <a:cs typeface="Courier New" pitchFamily="49" charset="0"/>
            </a:endParaRPr>
          </a:p>
        </p:txBody>
      </p:sp>
      <p:sp>
        <p:nvSpPr>
          <p:cNvPr id="3" name="Content Placeholder 2"/>
          <p:cNvSpPr>
            <a:spLocks noGrp="1"/>
          </p:cNvSpPr>
          <p:nvPr>
            <p:ph idx="1"/>
          </p:nvPr>
        </p:nvSpPr>
        <p:spPr>
          <a:xfrm>
            <a:off x="457200" y="762000"/>
            <a:ext cx="8229600" cy="5334000"/>
          </a:xfrm>
        </p:spPr>
        <p:txBody>
          <a:bodyPr>
            <a:noAutofit/>
          </a:bodyPr>
          <a:lstStyle/>
          <a:p>
            <a:r>
              <a:rPr lang="en-US" sz="2000" dirty="0" smtClean="0">
                <a:cs typeface="Courier New" pitchFamily="49" charset="0"/>
              </a:rPr>
              <a:t>Allowing user </a:t>
            </a:r>
            <a:r>
              <a:rPr lang="en-US" sz="1800" dirty="0" err="1">
                <a:latin typeface="Courier New" pitchFamily="49" charset="0"/>
                <a:cs typeface="Courier New" pitchFamily="49" charset="0"/>
              </a:rPr>
              <a:t>hadoop</a:t>
            </a:r>
            <a:r>
              <a:rPr lang="en-US" sz="2000" dirty="0">
                <a:cs typeface="Courier New" pitchFamily="49" charset="0"/>
              </a:rPr>
              <a:t> to run commands without checking its </a:t>
            </a:r>
            <a:r>
              <a:rPr lang="en-US" sz="2000" dirty="0" smtClean="0">
                <a:cs typeface="Courier New" pitchFamily="49" charset="0"/>
              </a:rPr>
              <a:t>password, is </a:t>
            </a:r>
            <a:r>
              <a:rPr lang="en-US" sz="2000" dirty="0">
                <a:cs typeface="Courier New" pitchFamily="49" charset="0"/>
              </a:rPr>
              <a:t>a security issue but is a great convenience.</a:t>
            </a:r>
          </a:p>
          <a:p>
            <a:r>
              <a:rPr lang="en-US" sz="2000" dirty="0" smtClean="0">
                <a:cs typeface="Courier New" pitchFamily="49" charset="0"/>
              </a:rPr>
              <a:t>On some Linux systems, </a:t>
            </a:r>
            <a:r>
              <a:rPr lang="en-US" sz="2000" dirty="0" err="1" smtClean="0">
                <a:cs typeface="Courier New" pitchFamily="49" charset="0"/>
              </a:rPr>
              <a:t>CentOS</a:t>
            </a:r>
            <a:r>
              <a:rPr lang="en-US" sz="2000" dirty="0" smtClean="0">
                <a:cs typeface="Courier New" pitchFamily="49" charset="0"/>
              </a:rPr>
              <a:t> included,  </a:t>
            </a:r>
            <a:r>
              <a:rPr lang="en-US" sz="1800" dirty="0" err="1" smtClean="0">
                <a:latin typeface="Courier New" pitchFamily="49" charset="0"/>
                <a:cs typeface="Courier New" pitchFamily="49" charset="0"/>
              </a:rPr>
              <a:t>sudo</a:t>
            </a:r>
            <a:r>
              <a:rPr lang="en-US" sz="2000" dirty="0" smtClean="0">
                <a:cs typeface="Courier New" pitchFamily="49" charset="0"/>
              </a:rPr>
              <a:t> command clears the environmental variables. </a:t>
            </a:r>
          </a:p>
          <a:p>
            <a:r>
              <a:rPr lang="en-US" sz="2000" dirty="0" smtClean="0">
                <a:cs typeface="Courier New" pitchFamily="49" charset="0"/>
              </a:rPr>
              <a:t>In order to preserve some of those, you need to add lines to </a:t>
            </a:r>
            <a:r>
              <a:rPr lang="en-US" sz="2000" dirty="0" smtClean="0">
                <a:latin typeface="Courier New" pitchFamily="49" charset="0"/>
                <a:cs typeface="Courier New" pitchFamily="49" charset="0"/>
              </a:rPr>
              <a:t>/</a:t>
            </a:r>
            <a:r>
              <a:rPr lang="en-US" sz="2000" dirty="0" err="1" smtClean="0">
                <a:latin typeface="Courier New" pitchFamily="49" charset="0"/>
                <a:cs typeface="Courier New" pitchFamily="49" charset="0"/>
              </a:rPr>
              <a:t>etc</a:t>
            </a:r>
            <a:r>
              <a:rPr lang="en-US" sz="2000" dirty="0" smtClean="0">
                <a:latin typeface="Courier New" pitchFamily="49" charset="0"/>
                <a:cs typeface="Courier New" pitchFamily="49" charset="0"/>
              </a:rPr>
              <a:t>/</a:t>
            </a:r>
            <a:r>
              <a:rPr lang="en-US" sz="2000" dirty="0" err="1" smtClean="0">
                <a:latin typeface="Courier New" pitchFamily="49" charset="0"/>
                <a:cs typeface="Courier New" pitchFamily="49" charset="0"/>
              </a:rPr>
              <a:t>sudoers</a:t>
            </a:r>
            <a:r>
              <a:rPr lang="en-US" sz="2000" dirty="0" smtClean="0">
                <a:latin typeface="Courier New" pitchFamily="49" charset="0"/>
                <a:cs typeface="Courier New" pitchFamily="49" charset="0"/>
              </a:rPr>
              <a:t> </a:t>
            </a:r>
            <a:r>
              <a:rPr lang="en-US" sz="2000" dirty="0" smtClean="0">
                <a:cs typeface="Courier New" pitchFamily="49" charset="0"/>
              </a:rPr>
              <a:t>that read like</a:t>
            </a:r>
            <a:r>
              <a:rPr lang="en-US" dirty="0" smtClean="0">
                <a:latin typeface="Courier New" pitchFamily="49" charset="0"/>
                <a:cs typeface="Courier New" pitchFamily="49" charset="0"/>
              </a:rPr>
              <a:t>:</a:t>
            </a:r>
          </a:p>
          <a:p>
            <a:pPr marL="400050" lvl="1" indent="0">
              <a:buNone/>
            </a:pPr>
            <a:r>
              <a:rPr lang="en-US" sz="1800" dirty="0" smtClean="0">
                <a:latin typeface="Courier New" pitchFamily="49" charset="0"/>
                <a:cs typeface="Courier New" pitchFamily="49" charset="0"/>
              </a:rPr>
              <a:t>Defaults </a:t>
            </a:r>
            <a:r>
              <a:rPr lang="en-US" sz="1800" dirty="0" err="1" smtClean="0">
                <a:latin typeface="Courier New" pitchFamily="49" charset="0"/>
                <a:cs typeface="Courier New" pitchFamily="49" charset="0"/>
              </a:rPr>
              <a:t>env_keep</a:t>
            </a:r>
            <a:r>
              <a:rPr lang="en-US" sz="1800" dirty="0" smtClean="0">
                <a:latin typeface="Courier New" pitchFamily="49" charset="0"/>
                <a:cs typeface="Courier New" pitchFamily="49" charset="0"/>
              </a:rPr>
              <a:t>+= “JAVA_HOME”</a:t>
            </a:r>
          </a:p>
          <a:p>
            <a:r>
              <a:rPr lang="en-US" sz="2000" dirty="0" smtClean="0">
                <a:cs typeface="Courier New" pitchFamily="49" charset="0"/>
              </a:rPr>
              <a:t>Then </a:t>
            </a:r>
            <a:r>
              <a:rPr lang="en-US" sz="2000" dirty="0">
                <a:cs typeface="Courier New" pitchFamily="49" charset="0"/>
              </a:rPr>
              <a:t>change permissions </a:t>
            </a:r>
            <a:r>
              <a:rPr lang="en-US" sz="2000" dirty="0" smtClean="0">
                <a:cs typeface="Courier New" pitchFamily="49" charset="0"/>
              </a:rPr>
              <a:t>of </a:t>
            </a:r>
            <a:r>
              <a:rPr lang="en-US" sz="1800" dirty="0" smtClean="0">
                <a:latin typeface="Courier New" pitchFamily="49" charset="0"/>
                <a:cs typeface="Courier New" pitchFamily="49" charset="0"/>
              </a:rPr>
              <a:t>/</a:t>
            </a:r>
            <a:r>
              <a:rPr lang="en-US" sz="1800" dirty="0" err="1" smtClean="0">
                <a:latin typeface="Courier New" pitchFamily="49" charset="0"/>
                <a:cs typeface="Courier New" pitchFamily="49" charset="0"/>
              </a:rPr>
              <a:t>etc</a:t>
            </a:r>
            <a:r>
              <a:rPr lang="en-US" sz="1800" dirty="0" smtClean="0">
                <a:latin typeface="Courier New" pitchFamily="49" charset="0"/>
                <a:cs typeface="Courier New" pitchFamily="49" charset="0"/>
              </a:rPr>
              <a:t>/</a:t>
            </a:r>
            <a:r>
              <a:rPr lang="en-US" sz="1800" dirty="0" err="1" smtClean="0">
                <a:latin typeface="Courier New" pitchFamily="49" charset="0"/>
                <a:cs typeface="Courier New" pitchFamily="49" charset="0"/>
              </a:rPr>
              <a:t>sudoers</a:t>
            </a:r>
            <a:r>
              <a:rPr lang="en-US" sz="1800" dirty="0" smtClean="0">
                <a:latin typeface="Courier New" pitchFamily="49" charset="0"/>
                <a:cs typeface="Courier New" pitchFamily="49" charset="0"/>
              </a:rPr>
              <a:t> </a:t>
            </a:r>
            <a:r>
              <a:rPr lang="en-US" sz="2000" dirty="0" smtClean="0">
                <a:cs typeface="Courier New" pitchFamily="49" charset="0"/>
              </a:rPr>
              <a:t>back </a:t>
            </a:r>
            <a:r>
              <a:rPr lang="en-US" sz="2000" dirty="0">
                <a:cs typeface="Courier New" pitchFamily="49" charset="0"/>
              </a:rPr>
              <a:t>to read only </a:t>
            </a:r>
            <a:r>
              <a:rPr lang="en-US" sz="2000" dirty="0" smtClean="0">
                <a:cs typeface="Courier New" pitchFamily="49" charset="0"/>
              </a:rPr>
              <a:t>(440 mode)</a:t>
            </a:r>
            <a:endParaRPr lang="en-US" sz="2000" dirty="0" smtClean="0">
              <a:latin typeface="Courier New" pitchFamily="49" charset="0"/>
              <a:cs typeface="Courier New" pitchFamily="49" charset="0"/>
            </a:endParaRPr>
          </a:p>
          <a:p>
            <a:pPr marL="400050" lvl="1" indent="0">
              <a:buNone/>
            </a:pPr>
            <a:r>
              <a:rPr lang="en-US" sz="1800" dirty="0">
                <a:latin typeface="Courier New" pitchFamily="49" charset="0"/>
                <a:cs typeface="Courier New" pitchFamily="49" charset="0"/>
              </a:rPr>
              <a:t>$</a:t>
            </a:r>
            <a:r>
              <a:rPr lang="en-US" sz="1800" dirty="0" err="1">
                <a:latin typeface="Courier New" pitchFamily="49" charset="0"/>
                <a:cs typeface="Courier New" pitchFamily="49" charset="0"/>
              </a:rPr>
              <a:t>chmod</a:t>
            </a:r>
            <a:r>
              <a:rPr lang="en-US" sz="1800" dirty="0">
                <a:latin typeface="Courier New" pitchFamily="49" charset="0"/>
                <a:cs typeface="Courier New" pitchFamily="49" charset="0"/>
              </a:rPr>
              <a:t> </a:t>
            </a:r>
            <a:r>
              <a:rPr lang="en-US" sz="1800" dirty="0" smtClean="0">
                <a:latin typeface="Courier New" pitchFamily="49" charset="0"/>
                <a:cs typeface="Courier New" pitchFamily="49" charset="0"/>
              </a:rPr>
              <a:t>440 </a:t>
            </a:r>
            <a:r>
              <a:rPr lang="en-US" sz="1800" dirty="0">
                <a:latin typeface="Courier New" pitchFamily="49" charset="0"/>
                <a:cs typeface="Courier New" pitchFamily="49" charset="0"/>
              </a:rPr>
              <a:t>/</a:t>
            </a:r>
            <a:r>
              <a:rPr lang="en-US" sz="1800" dirty="0" err="1">
                <a:latin typeface="Courier New" pitchFamily="49" charset="0"/>
                <a:cs typeface="Courier New" pitchFamily="49" charset="0"/>
              </a:rPr>
              <a:t>etc</a:t>
            </a:r>
            <a:r>
              <a:rPr lang="en-US" sz="1800" dirty="0">
                <a:latin typeface="Courier New" pitchFamily="49" charset="0"/>
                <a:cs typeface="Courier New" pitchFamily="49" charset="0"/>
              </a:rPr>
              <a:t>/</a:t>
            </a:r>
            <a:r>
              <a:rPr lang="en-US" sz="1800" dirty="0" err="1">
                <a:latin typeface="Courier New" pitchFamily="49" charset="0"/>
                <a:cs typeface="Courier New" pitchFamily="49" charset="0"/>
              </a:rPr>
              <a:t>sudoers</a:t>
            </a:r>
            <a:r>
              <a:rPr lang="en-US" sz="1800" dirty="0" smtClean="0">
                <a:latin typeface="Courier New" pitchFamily="49" charset="0"/>
                <a:cs typeface="Courier New" pitchFamily="49" charset="0"/>
              </a:rPr>
              <a:t>.</a:t>
            </a:r>
          </a:p>
          <a:p>
            <a:pPr marL="400050" lvl="1" indent="0">
              <a:buNone/>
            </a:pPr>
            <a:r>
              <a:rPr lang="en-US" sz="1800" dirty="0" smtClean="0">
                <a:latin typeface="Courier New" pitchFamily="49" charset="0"/>
                <a:cs typeface="Courier New" pitchFamily="49" charset="0"/>
              </a:rPr>
              <a:t>$</a:t>
            </a:r>
            <a:r>
              <a:rPr lang="en-US" sz="1800" dirty="0" err="1" smtClean="0">
                <a:latin typeface="Courier New" pitchFamily="49" charset="0"/>
                <a:cs typeface="Courier New" pitchFamily="49" charset="0"/>
              </a:rPr>
              <a:t>ls</a:t>
            </a:r>
            <a:r>
              <a:rPr lang="en-US" sz="1800" dirty="0" smtClean="0">
                <a:latin typeface="Courier New" pitchFamily="49" charset="0"/>
                <a:cs typeface="Courier New" pitchFamily="49" charset="0"/>
              </a:rPr>
              <a:t> –</a:t>
            </a:r>
            <a:r>
              <a:rPr lang="en-US" sz="1800" dirty="0" err="1" smtClean="0">
                <a:latin typeface="Courier New" pitchFamily="49" charset="0"/>
                <a:cs typeface="Courier New" pitchFamily="49" charset="0"/>
              </a:rPr>
              <a:t>ls</a:t>
            </a:r>
            <a:r>
              <a:rPr lang="en-US" sz="1800" dirty="0" smtClean="0">
                <a:latin typeface="Courier New" pitchFamily="49" charset="0"/>
                <a:cs typeface="Courier New" pitchFamily="49" charset="0"/>
              </a:rPr>
              <a:t> /</a:t>
            </a:r>
            <a:r>
              <a:rPr lang="en-US" sz="1800" dirty="0" err="1" smtClean="0">
                <a:latin typeface="Courier New" pitchFamily="49" charset="0"/>
                <a:cs typeface="Courier New" pitchFamily="49" charset="0"/>
              </a:rPr>
              <a:t>etc</a:t>
            </a:r>
            <a:r>
              <a:rPr lang="en-US" sz="1800" dirty="0" smtClean="0">
                <a:latin typeface="Courier New" pitchFamily="49" charset="0"/>
                <a:cs typeface="Courier New" pitchFamily="49" charset="0"/>
              </a:rPr>
              <a:t>/</a:t>
            </a:r>
            <a:r>
              <a:rPr lang="en-US" sz="1800" dirty="0" err="1" smtClean="0">
                <a:latin typeface="Courier New" pitchFamily="49" charset="0"/>
                <a:cs typeface="Courier New" pitchFamily="49" charset="0"/>
              </a:rPr>
              <a:t>sudoers</a:t>
            </a:r>
            <a:r>
              <a:rPr lang="en-US" sz="1800" dirty="0" smtClean="0">
                <a:latin typeface="Courier New" pitchFamily="49" charset="0"/>
                <a:cs typeface="Courier New" pitchFamily="49" charset="0"/>
              </a:rPr>
              <a:t> </a:t>
            </a:r>
          </a:p>
          <a:p>
            <a:pPr marL="400050" lvl="1" indent="0">
              <a:buNone/>
            </a:pPr>
            <a:r>
              <a:rPr lang="en-US" sz="1800" dirty="0" smtClean="0">
                <a:latin typeface="Courier New" pitchFamily="49" charset="0"/>
                <a:cs typeface="Courier New" pitchFamily="49" charset="0"/>
              </a:rPr>
              <a:t>-r—r----- . 1 root </a:t>
            </a:r>
            <a:r>
              <a:rPr lang="en-US" sz="1800" dirty="0" err="1" smtClean="0">
                <a:latin typeface="Courier New" pitchFamily="49" charset="0"/>
                <a:cs typeface="Courier New" pitchFamily="49" charset="0"/>
              </a:rPr>
              <a:t>root</a:t>
            </a:r>
            <a:r>
              <a:rPr lang="en-US" sz="1800" dirty="0" smtClean="0">
                <a:latin typeface="Courier New" pitchFamily="49" charset="0"/>
                <a:cs typeface="Courier New" pitchFamily="49" charset="0"/>
              </a:rPr>
              <a:t> 4035 Mar 8 06:56 /</a:t>
            </a:r>
            <a:r>
              <a:rPr lang="en-US" sz="1800" dirty="0" err="1" smtClean="0">
                <a:latin typeface="Courier New" pitchFamily="49" charset="0"/>
                <a:cs typeface="Courier New" pitchFamily="49" charset="0"/>
              </a:rPr>
              <a:t>etc</a:t>
            </a:r>
            <a:r>
              <a:rPr lang="en-US" sz="1800" dirty="0" smtClean="0">
                <a:latin typeface="Courier New" pitchFamily="49" charset="0"/>
                <a:cs typeface="Courier New" pitchFamily="49" charset="0"/>
              </a:rPr>
              <a:t>/</a:t>
            </a:r>
            <a:r>
              <a:rPr lang="en-US" sz="1800" dirty="0" err="1" smtClean="0">
                <a:latin typeface="Courier New" pitchFamily="49" charset="0"/>
                <a:cs typeface="Courier New" pitchFamily="49" charset="0"/>
              </a:rPr>
              <a:t>sudoers</a:t>
            </a:r>
            <a:endParaRPr lang="en-US" sz="1800" dirty="0" smtClean="0">
              <a:latin typeface="Courier New" pitchFamily="49" charset="0"/>
              <a:cs typeface="Courier New" pitchFamily="49" charset="0"/>
            </a:endParaRPr>
          </a:p>
          <a:p>
            <a:pPr marL="285750"/>
            <a:r>
              <a:rPr lang="en-US" sz="2000" dirty="0" smtClean="0">
                <a:cs typeface="Courier New" pitchFamily="49" charset="0"/>
              </a:rPr>
              <a:t>Once you install Java JDK, you will be able to verify that </a:t>
            </a:r>
            <a:r>
              <a:rPr lang="en-US" sz="2000" dirty="0" err="1" smtClean="0">
                <a:latin typeface="Courier New" pitchFamily="49" charset="0"/>
                <a:cs typeface="Courier New" pitchFamily="49" charset="0"/>
              </a:rPr>
              <a:t>sudo</a:t>
            </a:r>
            <a:r>
              <a:rPr lang="en-US" sz="2000" dirty="0" smtClean="0">
                <a:latin typeface="Courier New" pitchFamily="49" charset="0"/>
                <a:cs typeface="Courier New" pitchFamily="49" charset="0"/>
              </a:rPr>
              <a:t> </a:t>
            </a:r>
            <a:r>
              <a:rPr lang="en-US" sz="2000" dirty="0" smtClean="0">
                <a:cs typeface="Courier New" pitchFamily="49" charset="0"/>
              </a:rPr>
              <a:t>command does not remove </a:t>
            </a:r>
            <a:r>
              <a:rPr lang="en-US" sz="2000" dirty="0" smtClean="0">
                <a:latin typeface="Courier New" pitchFamily="49" charset="0"/>
                <a:cs typeface="Courier New" pitchFamily="49" charset="0"/>
              </a:rPr>
              <a:t>JAVA_HOME </a:t>
            </a:r>
            <a:r>
              <a:rPr lang="en-US" sz="2000" dirty="0" smtClean="0">
                <a:cs typeface="Courier New" pitchFamily="49" charset="0"/>
              </a:rPr>
              <a:t>environmental variable by typing:</a:t>
            </a:r>
          </a:p>
          <a:p>
            <a:pPr marL="400050" lvl="1" indent="0">
              <a:buNone/>
            </a:pPr>
            <a:r>
              <a:rPr lang="en-US" sz="1800" dirty="0" smtClean="0">
                <a:latin typeface="Courier New" pitchFamily="49" charset="0"/>
                <a:cs typeface="Courier New" pitchFamily="49" charset="0"/>
              </a:rPr>
              <a:t>$</a:t>
            </a:r>
            <a:r>
              <a:rPr lang="en-US" sz="1800" dirty="0" err="1" smtClean="0">
                <a:latin typeface="Courier New" pitchFamily="49" charset="0"/>
                <a:cs typeface="Courier New" pitchFamily="49" charset="0"/>
              </a:rPr>
              <a:t>sudo</a:t>
            </a:r>
            <a:r>
              <a:rPr lang="en-US" sz="1800" dirty="0" smtClean="0">
                <a:latin typeface="Courier New" pitchFamily="49" charset="0"/>
                <a:cs typeface="Courier New" pitchFamily="49" charset="0"/>
              </a:rPr>
              <a:t> </a:t>
            </a:r>
            <a:r>
              <a:rPr lang="en-US" sz="1800" dirty="0" err="1" smtClean="0">
                <a:latin typeface="Courier New" pitchFamily="49" charset="0"/>
                <a:cs typeface="Courier New" pitchFamily="49" charset="0"/>
              </a:rPr>
              <a:t>env</a:t>
            </a:r>
            <a:r>
              <a:rPr lang="en-US" sz="1800" dirty="0" smtClean="0">
                <a:latin typeface="Courier New" pitchFamily="49" charset="0"/>
                <a:cs typeface="Courier New" pitchFamily="49" charset="0"/>
              </a:rPr>
              <a:t> | </a:t>
            </a:r>
            <a:r>
              <a:rPr lang="en-US" sz="1800" dirty="0" err="1" smtClean="0">
                <a:latin typeface="Courier New" pitchFamily="49" charset="0"/>
                <a:cs typeface="Courier New" pitchFamily="49" charset="0"/>
              </a:rPr>
              <a:t>grep</a:t>
            </a:r>
            <a:r>
              <a:rPr lang="en-US" sz="1800" dirty="0" smtClean="0">
                <a:latin typeface="Courier New" pitchFamily="49" charset="0"/>
                <a:cs typeface="Courier New" pitchFamily="49" charset="0"/>
              </a:rPr>
              <a:t> JAVA_HOME</a:t>
            </a:r>
            <a:endParaRPr lang="en-US" sz="1800" dirty="0">
              <a:latin typeface="Courier New" pitchFamily="49" charset="0"/>
              <a:cs typeface="Courier New" pitchFamily="49" charset="0"/>
            </a:endParaRPr>
          </a:p>
          <a:p>
            <a:pPr marL="400050" lvl="1" indent="0">
              <a:buNone/>
            </a:pPr>
            <a:r>
              <a:rPr lang="en-US" sz="1800" dirty="0" smtClean="0">
                <a:latin typeface="Courier New" pitchFamily="49" charset="0"/>
                <a:cs typeface="Courier New" pitchFamily="49" charset="0"/>
              </a:rPr>
              <a:t> </a:t>
            </a:r>
            <a:endParaRPr lang="en-US" sz="1800" dirty="0">
              <a:latin typeface="Courier New" pitchFamily="49" charset="0"/>
              <a:cs typeface="Courier New" pitchFamily="49" charset="0"/>
            </a:endParaRPr>
          </a:p>
        </p:txBody>
      </p:sp>
      <p:sp>
        <p:nvSpPr>
          <p:cNvPr id="4" name="Footer Placeholder 3"/>
          <p:cNvSpPr>
            <a:spLocks noGrp="1"/>
          </p:cNvSpPr>
          <p:nvPr>
            <p:ph type="ftr" sz="quarter" idx="11"/>
          </p:nvPr>
        </p:nvSpPr>
        <p:spPr/>
        <p:txBody>
          <a:bodyPr/>
          <a:lstStyle/>
          <a:p>
            <a:r>
              <a:rPr lang="en-US" smtClean="0"/>
              <a:t>@Zoran B. Djordjevic</a:t>
            </a:r>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28</a:t>
            </a:fld>
            <a:endParaRPr lang="en-US" dirty="0"/>
          </a:p>
        </p:txBody>
      </p:sp>
    </p:spTree>
    <p:extLst>
      <p:ext uri="{BB962C8B-B14F-4D97-AF65-F5344CB8AC3E}">
        <p14:creationId xmlns:p14="http://schemas.microsoft.com/office/powerpoint/2010/main" val="4032615439"/>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While </a:t>
            </a:r>
            <a:r>
              <a:rPr lang="en-US" b="0" dirty="0" smtClean="0">
                <a:latin typeface="Courier New" pitchFamily="49" charset="0"/>
                <a:cs typeface="Courier New" pitchFamily="49" charset="0"/>
              </a:rPr>
              <a:t>root</a:t>
            </a:r>
            <a:r>
              <a:rPr lang="en-US" dirty="0" smtClean="0"/>
              <a:t>, Check for Java</a:t>
            </a:r>
            <a:endParaRPr lang="en-US" dirty="0"/>
          </a:p>
        </p:txBody>
      </p:sp>
      <p:sp>
        <p:nvSpPr>
          <p:cNvPr id="3" name="Content Placeholder 2"/>
          <p:cNvSpPr>
            <a:spLocks noGrp="1"/>
          </p:cNvSpPr>
          <p:nvPr>
            <p:ph idx="1"/>
          </p:nvPr>
        </p:nvSpPr>
        <p:spPr>
          <a:xfrm>
            <a:off x="457200" y="762000"/>
            <a:ext cx="8382000" cy="5486400"/>
          </a:xfrm>
        </p:spPr>
        <p:txBody>
          <a:bodyPr>
            <a:normAutofit/>
          </a:bodyPr>
          <a:lstStyle/>
          <a:p>
            <a:r>
              <a:rPr lang="en-US" dirty="0"/>
              <a:t>Check for version of </a:t>
            </a:r>
            <a:r>
              <a:rPr lang="en-US" dirty="0" smtClean="0"/>
              <a:t>Java. Hadoop </a:t>
            </a:r>
            <a:r>
              <a:rPr lang="en-US" dirty="0"/>
              <a:t>needs Java </a:t>
            </a:r>
            <a:r>
              <a:rPr lang="en-US" dirty="0" smtClean="0"/>
              <a:t>6 or 7.</a:t>
            </a:r>
          </a:p>
          <a:p>
            <a:pPr marL="0" indent="0">
              <a:buNone/>
            </a:pPr>
            <a:r>
              <a:rPr lang="en-US" sz="1600" dirty="0">
                <a:latin typeface="Courier New" pitchFamily="49" charset="0"/>
                <a:cs typeface="Courier New" pitchFamily="49" charset="0"/>
              </a:rPr>
              <a:t>[</a:t>
            </a:r>
            <a:r>
              <a:rPr lang="en-US" sz="1600" dirty="0" err="1">
                <a:latin typeface="Courier New" pitchFamily="49" charset="0"/>
                <a:cs typeface="Courier New" pitchFamily="49" charset="0"/>
              </a:rPr>
              <a:t>root@localhost</a:t>
            </a:r>
            <a:r>
              <a:rPr lang="en-US" sz="1600" dirty="0">
                <a:latin typeface="Courier New" pitchFamily="49" charset="0"/>
                <a:cs typeface="Courier New" pitchFamily="49" charset="0"/>
              </a:rPr>
              <a:t> ~]# which java</a:t>
            </a:r>
          </a:p>
          <a:p>
            <a:pPr marL="0" indent="0">
              <a:buNone/>
            </a:pPr>
            <a:r>
              <a:rPr lang="en-US" sz="1600" dirty="0">
                <a:latin typeface="Courier New" pitchFamily="49" charset="0"/>
                <a:cs typeface="Courier New" pitchFamily="49" charset="0"/>
              </a:rPr>
              <a:t>/</a:t>
            </a:r>
            <a:r>
              <a:rPr lang="en-US" sz="1600" dirty="0" err="1">
                <a:latin typeface="Courier New" pitchFamily="49" charset="0"/>
                <a:cs typeface="Courier New" pitchFamily="49" charset="0"/>
              </a:rPr>
              <a:t>usr</a:t>
            </a:r>
            <a:r>
              <a:rPr lang="en-US" sz="1600" dirty="0">
                <a:latin typeface="Courier New" pitchFamily="49" charset="0"/>
                <a:cs typeface="Courier New" pitchFamily="49" charset="0"/>
              </a:rPr>
              <a:t>/bin/which: no java in (/</a:t>
            </a:r>
            <a:r>
              <a:rPr lang="en-US" sz="1600" dirty="0" err="1">
                <a:latin typeface="Courier New" pitchFamily="49" charset="0"/>
                <a:cs typeface="Courier New" pitchFamily="49" charset="0"/>
              </a:rPr>
              <a:t>usr</a:t>
            </a:r>
            <a:r>
              <a:rPr lang="en-US" sz="1600" dirty="0">
                <a:latin typeface="Courier New" pitchFamily="49" charset="0"/>
                <a:cs typeface="Courier New" pitchFamily="49" charset="0"/>
              </a:rPr>
              <a:t>/local/</a:t>
            </a:r>
            <a:r>
              <a:rPr lang="en-US" sz="1600" dirty="0" err="1">
                <a:latin typeface="Courier New" pitchFamily="49" charset="0"/>
                <a:cs typeface="Courier New" pitchFamily="49" charset="0"/>
              </a:rPr>
              <a:t>sbin</a:t>
            </a:r>
            <a:r>
              <a:rPr lang="en-US" sz="1600" dirty="0">
                <a:latin typeface="Courier New" pitchFamily="49" charset="0"/>
                <a:cs typeface="Courier New" pitchFamily="49" charset="0"/>
              </a:rPr>
              <a:t>:/</a:t>
            </a:r>
            <a:r>
              <a:rPr lang="en-US" sz="1600" dirty="0" err="1">
                <a:latin typeface="Courier New" pitchFamily="49" charset="0"/>
                <a:cs typeface="Courier New" pitchFamily="49" charset="0"/>
              </a:rPr>
              <a:t>usr</a:t>
            </a:r>
            <a:r>
              <a:rPr lang="en-US" sz="1600" dirty="0">
                <a:latin typeface="Courier New" pitchFamily="49" charset="0"/>
                <a:cs typeface="Courier New" pitchFamily="49" charset="0"/>
              </a:rPr>
              <a:t>/</a:t>
            </a:r>
            <a:r>
              <a:rPr lang="en-US" sz="1600" dirty="0" err="1">
                <a:latin typeface="Courier New" pitchFamily="49" charset="0"/>
                <a:cs typeface="Courier New" pitchFamily="49" charset="0"/>
              </a:rPr>
              <a:t>sbin</a:t>
            </a:r>
            <a:r>
              <a:rPr lang="en-US" sz="1600" dirty="0">
                <a:latin typeface="Courier New" pitchFamily="49" charset="0"/>
                <a:cs typeface="Courier New" pitchFamily="49" charset="0"/>
              </a:rPr>
              <a:t>:/</a:t>
            </a:r>
            <a:r>
              <a:rPr lang="en-US" sz="1600" dirty="0" err="1">
                <a:latin typeface="Courier New" pitchFamily="49" charset="0"/>
                <a:cs typeface="Courier New" pitchFamily="49" charset="0"/>
              </a:rPr>
              <a:t>sbin</a:t>
            </a:r>
            <a:r>
              <a:rPr lang="en-US" sz="1600" dirty="0">
                <a:latin typeface="Courier New" pitchFamily="49" charset="0"/>
                <a:cs typeface="Courier New" pitchFamily="49" charset="0"/>
              </a:rPr>
              <a:t>:/</a:t>
            </a:r>
            <a:r>
              <a:rPr lang="en-US" sz="1600" dirty="0" err="1">
                <a:latin typeface="Courier New" pitchFamily="49" charset="0"/>
                <a:cs typeface="Courier New" pitchFamily="49" charset="0"/>
              </a:rPr>
              <a:t>usr</a:t>
            </a:r>
            <a:r>
              <a:rPr lang="en-US" sz="1600" dirty="0">
                <a:latin typeface="Courier New" pitchFamily="49" charset="0"/>
                <a:cs typeface="Courier New" pitchFamily="49" charset="0"/>
              </a:rPr>
              <a:t>/local/bin:/</a:t>
            </a:r>
            <a:r>
              <a:rPr lang="en-US" sz="1600" dirty="0" err="1">
                <a:latin typeface="Courier New" pitchFamily="49" charset="0"/>
                <a:cs typeface="Courier New" pitchFamily="49" charset="0"/>
              </a:rPr>
              <a:t>usr</a:t>
            </a:r>
            <a:r>
              <a:rPr lang="en-US" sz="1600" dirty="0">
                <a:latin typeface="Courier New" pitchFamily="49" charset="0"/>
                <a:cs typeface="Courier New" pitchFamily="49" charset="0"/>
              </a:rPr>
              <a:t>/bin:/bin:/root/bin</a:t>
            </a:r>
            <a:r>
              <a:rPr lang="en-US" sz="1600" dirty="0" smtClean="0">
                <a:latin typeface="Courier New" pitchFamily="49" charset="0"/>
                <a:cs typeface="Courier New" pitchFamily="49" charset="0"/>
              </a:rPr>
              <a:t>)</a:t>
            </a:r>
            <a:endParaRPr lang="en-US" sz="1600" dirty="0">
              <a:latin typeface="Courier New" pitchFamily="49" charset="0"/>
              <a:cs typeface="Courier New" pitchFamily="49" charset="0"/>
            </a:endParaRPr>
          </a:p>
          <a:p>
            <a:r>
              <a:rPr lang="en-US" sz="2000" dirty="0" smtClean="0"/>
              <a:t>Since </a:t>
            </a:r>
            <a:r>
              <a:rPr lang="en-US" sz="2000" dirty="0"/>
              <a:t>Java is not </a:t>
            </a:r>
            <a:r>
              <a:rPr lang="en-US" sz="2000" dirty="0" smtClean="0"/>
              <a:t>there, we </a:t>
            </a:r>
            <a:r>
              <a:rPr lang="en-US" sz="2000" dirty="0"/>
              <a:t>need to install it</a:t>
            </a:r>
            <a:r>
              <a:rPr lang="en-US" sz="2000" dirty="0" smtClean="0"/>
              <a:t>.</a:t>
            </a:r>
          </a:p>
          <a:p>
            <a:r>
              <a:rPr lang="en-US" sz="2000" dirty="0" err="1"/>
              <a:t>Cloudera</a:t>
            </a:r>
            <a:r>
              <a:rPr lang="en-US" sz="2000" dirty="0"/>
              <a:t> recommends using </a:t>
            </a:r>
            <a:r>
              <a:rPr lang="en-US" sz="1800" dirty="0" smtClean="0">
                <a:latin typeface="Courier New" pitchFamily="49" charset="0"/>
                <a:cs typeface="Courier New" pitchFamily="49" charset="0"/>
              </a:rPr>
              <a:t>jdk1.7_15 </a:t>
            </a:r>
            <a:r>
              <a:rPr lang="en-US" sz="2000" dirty="0" smtClean="0">
                <a:cs typeface="Courier New" pitchFamily="49" charset="0"/>
              </a:rPr>
              <a:t>or later</a:t>
            </a:r>
            <a:r>
              <a:rPr lang="en-US" sz="2000" dirty="0" smtClean="0"/>
              <a:t>. </a:t>
            </a:r>
            <a:r>
              <a:rPr lang="en-US" sz="2000" dirty="0"/>
              <a:t>You can fetch it at:</a:t>
            </a:r>
          </a:p>
          <a:p>
            <a:pPr marL="0" indent="0">
              <a:buNone/>
            </a:pPr>
            <a:r>
              <a:rPr lang="en-US" sz="2000" dirty="0">
                <a:hlinkClick r:id="rId2"/>
              </a:rPr>
              <a:t>http://</a:t>
            </a:r>
            <a:r>
              <a:rPr lang="en-US" sz="2000" dirty="0" smtClean="0">
                <a:hlinkClick r:id="rId2"/>
              </a:rPr>
              <a:t>www.oracle.com/technetwork/java/javase/downloads/jdk7-downloads-1880260.html</a:t>
            </a:r>
            <a:endParaRPr lang="en-US" sz="2000" dirty="0" smtClean="0"/>
          </a:p>
          <a:p>
            <a:r>
              <a:rPr lang="en-US" sz="2000" dirty="0" smtClean="0"/>
              <a:t>Accept </a:t>
            </a:r>
            <a:r>
              <a:rPr lang="en-US" sz="2000" dirty="0"/>
              <a:t>the license agreement and then select </a:t>
            </a:r>
            <a:r>
              <a:rPr lang="en-US" sz="1800" dirty="0" smtClean="0">
                <a:latin typeface="Courier New" pitchFamily="49" charset="0"/>
                <a:cs typeface="Courier New" pitchFamily="49" charset="0"/>
              </a:rPr>
              <a:t>jdk-7u51-linux-i586.rpm, </a:t>
            </a:r>
            <a:r>
              <a:rPr lang="en-US" sz="2000" dirty="0" smtClean="0"/>
              <a:t>if </a:t>
            </a:r>
            <a:r>
              <a:rPr lang="en-US" sz="2000" dirty="0"/>
              <a:t>downloading for a 32 bit VM.</a:t>
            </a:r>
          </a:p>
          <a:p>
            <a:r>
              <a:rPr lang="en-US" sz="2000" dirty="0"/>
              <a:t>Select </a:t>
            </a:r>
            <a:r>
              <a:rPr lang="en-US" sz="1800" dirty="0" smtClean="0">
                <a:latin typeface="Courier New" pitchFamily="49" charset="0"/>
                <a:cs typeface="Courier New" pitchFamily="49" charset="0"/>
              </a:rPr>
              <a:t>jdk-7u51-linux-x64.rpm,</a:t>
            </a:r>
            <a:r>
              <a:rPr lang="en-US" sz="2000" dirty="0" smtClean="0"/>
              <a:t> if </a:t>
            </a:r>
            <a:r>
              <a:rPr lang="en-US" sz="2000" dirty="0"/>
              <a:t>downloading for a 64 bit VM.</a:t>
            </a:r>
          </a:p>
          <a:p>
            <a:r>
              <a:rPr lang="en-US" sz="2000" dirty="0"/>
              <a:t>When you click on the </a:t>
            </a:r>
            <a:r>
              <a:rPr lang="en-US" sz="2000" dirty="0" smtClean="0"/>
              <a:t>download link, </a:t>
            </a:r>
            <a:r>
              <a:rPr lang="en-US" sz="2000" dirty="0"/>
              <a:t>you will be asked to save the </a:t>
            </a:r>
            <a:r>
              <a:rPr lang="en-US" sz="2000" dirty="0" smtClean="0"/>
              <a:t>file.</a:t>
            </a:r>
          </a:p>
          <a:p>
            <a:r>
              <a:rPr lang="en-US" sz="2000" dirty="0" smtClean="0"/>
              <a:t>If, on your VM, you are the user </a:t>
            </a:r>
            <a:r>
              <a:rPr lang="en-US" sz="1800" dirty="0" err="1" smtClean="0">
                <a:latin typeface="Courier New" panose="02070309020205020404" pitchFamily="49" charset="0"/>
                <a:cs typeface="Courier New" panose="02070309020205020404" pitchFamily="49" charset="0"/>
              </a:rPr>
              <a:t>hadoop</a:t>
            </a:r>
            <a:r>
              <a:rPr lang="en-US" sz="2000" dirty="0" smtClean="0"/>
              <a:t>, the file will go into the directory </a:t>
            </a:r>
            <a:r>
              <a:rPr lang="en-US" sz="1800" dirty="0" smtClean="0">
                <a:latin typeface="Courier New" panose="02070309020205020404" pitchFamily="49" charset="0"/>
                <a:cs typeface="Courier New" panose="02070309020205020404" pitchFamily="49" charset="0"/>
              </a:rPr>
              <a:t>/home/</a:t>
            </a:r>
            <a:r>
              <a:rPr lang="en-US" sz="1800" dirty="0" err="1" smtClean="0">
                <a:latin typeface="Courier New" panose="02070309020205020404" pitchFamily="49" charset="0"/>
                <a:cs typeface="Courier New" panose="02070309020205020404" pitchFamily="49" charset="0"/>
              </a:rPr>
              <a:t>hadoop</a:t>
            </a:r>
            <a:r>
              <a:rPr lang="en-US" sz="1800" dirty="0" smtClean="0">
                <a:latin typeface="Courier New" panose="02070309020205020404" pitchFamily="49" charset="0"/>
                <a:cs typeface="Courier New" panose="02070309020205020404" pitchFamily="49" charset="0"/>
              </a:rPr>
              <a:t>/Downloads</a:t>
            </a:r>
            <a:endParaRPr lang="en-US" sz="1800" dirty="0">
              <a:latin typeface="Courier New" panose="02070309020205020404" pitchFamily="49" charset="0"/>
              <a:cs typeface="Courier New" panose="02070309020205020404" pitchFamily="49" charset="0"/>
            </a:endParaRPr>
          </a:p>
          <a:p>
            <a:pPr marL="0" indent="0">
              <a:buNone/>
            </a:pPr>
            <a:endParaRPr lang="en-US" sz="2000" dirty="0" smtClean="0"/>
          </a:p>
          <a:p>
            <a:endParaRPr lang="en-US" dirty="0"/>
          </a:p>
        </p:txBody>
      </p:sp>
      <p:sp>
        <p:nvSpPr>
          <p:cNvPr id="4" name="Footer Placeholder 3"/>
          <p:cNvSpPr>
            <a:spLocks noGrp="1"/>
          </p:cNvSpPr>
          <p:nvPr>
            <p:ph type="ftr" sz="quarter" idx="11"/>
          </p:nvPr>
        </p:nvSpPr>
        <p:spPr/>
        <p:txBody>
          <a:bodyPr/>
          <a:lstStyle/>
          <a:p>
            <a:r>
              <a:rPr lang="en-US" smtClean="0"/>
              <a:t>@Zoran B. Djordjevic</a:t>
            </a:r>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29</a:t>
            </a:fld>
            <a:endParaRPr lang="en-US" dirty="0"/>
          </a:p>
        </p:txBody>
      </p:sp>
    </p:spTree>
    <p:extLst>
      <p:ext uri="{BB962C8B-B14F-4D97-AF65-F5344CB8AC3E}">
        <p14:creationId xmlns:p14="http://schemas.microsoft.com/office/powerpoint/2010/main" val="123451198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Hadoop</a:t>
            </a:r>
            <a:endParaRPr lang="en-US" dirty="0"/>
          </a:p>
        </p:txBody>
      </p:sp>
      <p:sp>
        <p:nvSpPr>
          <p:cNvPr id="3" name="Content Placeholder 2"/>
          <p:cNvSpPr>
            <a:spLocks noGrp="1"/>
          </p:cNvSpPr>
          <p:nvPr>
            <p:ph idx="1"/>
          </p:nvPr>
        </p:nvSpPr>
        <p:spPr/>
        <p:txBody>
          <a:bodyPr/>
          <a:lstStyle/>
          <a:p>
            <a:r>
              <a:rPr lang="en-US" dirty="0" smtClean="0"/>
              <a:t>Hadoop could be fetched from </a:t>
            </a:r>
            <a:r>
              <a:rPr lang="en-US" sz="2400" dirty="0" smtClean="0">
                <a:latin typeface="Courier New" pitchFamily="49" charset="0"/>
                <a:cs typeface="Courier New" pitchFamily="49" charset="0"/>
              </a:rPr>
              <a:t>hadoop.apache.org</a:t>
            </a:r>
          </a:p>
          <a:p>
            <a:endParaRPr lang="en-US" sz="2400" dirty="0" smtClean="0">
              <a:latin typeface="Courier New" pitchFamily="49" charset="0"/>
              <a:cs typeface="Courier New" pitchFamily="49" charset="0"/>
            </a:endParaRPr>
          </a:p>
          <a:p>
            <a:endParaRPr lang="en-US" sz="2400" dirty="0">
              <a:latin typeface="Courier New" pitchFamily="49" charset="0"/>
              <a:cs typeface="Courier New" pitchFamily="49" charset="0"/>
            </a:endParaRPr>
          </a:p>
        </p:txBody>
      </p:sp>
      <p:sp>
        <p:nvSpPr>
          <p:cNvPr id="4" name="Footer Placeholder 3"/>
          <p:cNvSpPr>
            <a:spLocks noGrp="1"/>
          </p:cNvSpPr>
          <p:nvPr>
            <p:ph type="ftr" sz="quarter" idx="11"/>
          </p:nvPr>
        </p:nvSpPr>
        <p:spPr/>
        <p:txBody>
          <a:bodyPr/>
          <a:lstStyle/>
          <a:p>
            <a:r>
              <a:rPr lang="en-US" smtClean="0"/>
              <a:t>@Zoran B. Djordjevic</a:t>
            </a:r>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3</a:t>
            </a:fld>
            <a:endParaRPr lang="en-US" dirty="0"/>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90600" y="1219200"/>
            <a:ext cx="7514229" cy="5059832"/>
          </a:xfrm>
          <a:prstGeom prst="rect">
            <a:avLst/>
          </a:prstGeom>
        </p:spPr>
      </p:pic>
    </p:spTree>
    <p:extLst>
      <p:ext uri="{BB962C8B-B14F-4D97-AF65-F5344CB8AC3E}">
        <p14:creationId xmlns:p14="http://schemas.microsoft.com/office/powerpoint/2010/main" val="1405778139"/>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Installing Java</a:t>
            </a:r>
            <a:endParaRPr lang="en-US" dirty="0"/>
          </a:p>
        </p:txBody>
      </p:sp>
      <p:sp>
        <p:nvSpPr>
          <p:cNvPr id="3" name="Content Placeholder 2"/>
          <p:cNvSpPr>
            <a:spLocks noGrp="1"/>
          </p:cNvSpPr>
          <p:nvPr>
            <p:ph idx="1"/>
          </p:nvPr>
        </p:nvSpPr>
        <p:spPr/>
        <p:txBody>
          <a:bodyPr>
            <a:normAutofit fontScale="92500" lnSpcReduction="20000"/>
          </a:bodyPr>
          <a:lstStyle/>
          <a:p>
            <a:r>
              <a:rPr lang="en-US" dirty="0"/>
              <a:t>The name of the downloaded file </a:t>
            </a:r>
            <a:r>
              <a:rPr lang="en-US" dirty="0" smtClean="0"/>
              <a:t>for 32 bit system has </a:t>
            </a:r>
            <a:r>
              <a:rPr lang="en-US" dirty="0"/>
              <a:t>the following format:</a:t>
            </a:r>
          </a:p>
          <a:p>
            <a:pPr marL="400050" lvl="1" indent="0">
              <a:buNone/>
            </a:pPr>
            <a:r>
              <a:rPr lang="en-US" sz="2100" dirty="0" smtClean="0">
                <a:latin typeface="Courier New" pitchFamily="49" charset="0"/>
                <a:cs typeface="Courier New" pitchFamily="49" charset="0"/>
              </a:rPr>
              <a:t>jdk-7u51-linux-i586.rpm</a:t>
            </a:r>
            <a:r>
              <a:rPr lang="en-US" dirty="0" smtClean="0"/>
              <a:t> </a:t>
            </a:r>
          </a:p>
          <a:p>
            <a:pPr marL="0" indent="0">
              <a:buNone/>
            </a:pPr>
            <a:r>
              <a:rPr lang="en-US" b="1" dirty="0"/>
              <a:t>1</a:t>
            </a:r>
            <a:r>
              <a:rPr lang="en-US" b="1" dirty="0" smtClean="0"/>
              <a:t>.</a:t>
            </a:r>
            <a:r>
              <a:rPr lang="en-US" dirty="0"/>
              <a:t> </a:t>
            </a:r>
            <a:r>
              <a:rPr lang="en-US" b="1" dirty="0" smtClean="0"/>
              <a:t>If not root, become root</a:t>
            </a:r>
            <a:r>
              <a:rPr lang="en-US" dirty="0"/>
              <a:t> by running the </a:t>
            </a:r>
            <a:r>
              <a:rPr lang="en-US" sz="2300" dirty="0" smtClean="0">
                <a:latin typeface="Courier New" panose="02070309020205020404" pitchFamily="49" charset="0"/>
                <a:cs typeface="Courier New" panose="02070309020205020404" pitchFamily="49" charset="0"/>
              </a:rPr>
              <a:t>$</a:t>
            </a:r>
            <a:r>
              <a:rPr lang="en-US" dirty="0" smtClean="0"/>
              <a:t> </a:t>
            </a:r>
            <a:r>
              <a:rPr lang="en-US" dirty="0" err="1" smtClean="0">
                <a:latin typeface="Courier New" pitchFamily="49" charset="0"/>
                <a:cs typeface="Courier New" pitchFamily="49" charset="0"/>
              </a:rPr>
              <a:t>su</a:t>
            </a:r>
            <a:r>
              <a:rPr lang="en-US" dirty="0"/>
              <a:t> command and </a:t>
            </a:r>
            <a:r>
              <a:rPr lang="en-US" dirty="0" smtClean="0"/>
              <a:t>entering root’s </a:t>
            </a:r>
            <a:r>
              <a:rPr lang="en-US" dirty="0"/>
              <a:t>password.</a:t>
            </a:r>
          </a:p>
          <a:p>
            <a:pPr marL="0" indent="0">
              <a:buNone/>
            </a:pPr>
            <a:r>
              <a:rPr lang="en-US" b="1" dirty="0"/>
              <a:t>2</a:t>
            </a:r>
            <a:r>
              <a:rPr lang="en-US" b="1" dirty="0" smtClean="0"/>
              <a:t>.</a:t>
            </a:r>
            <a:r>
              <a:rPr lang="en-US" dirty="0"/>
              <a:t> </a:t>
            </a:r>
            <a:r>
              <a:rPr lang="en-US" b="1" dirty="0"/>
              <a:t>I</a:t>
            </a:r>
            <a:r>
              <a:rPr lang="en-US" b="1" dirty="0" smtClean="0"/>
              <a:t>nstall JDK by running rpm command</a:t>
            </a:r>
            <a:r>
              <a:rPr lang="en-US" b="1" i="1" dirty="0"/>
              <a:t/>
            </a:r>
            <a:br>
              <a:rPr lang="en-US" b="1" i="1" dirty="0"/>
            </a:br>
            <a:r>
              <a:rPr lang="en-US" b="1" i="1" dirty="0" smtClean="0"/>
              <a:t>      </a:t>
            </a:r>
            <a:r>
              <a:rPr lang="en-US" sz="2300" dirty="0" smtClean="0">
                <a:latin typeface="Courier New" pitchFamily="49" charset="0"/>
                <a:cs typeface="Courier New" pitchFamily="49" charset="0"/>
              </a:rPr>
              <a:t>$ rpm –</a:t>
            </a:r>
            <a:r>
              <a:rPr lang="en-US" sz="2300" dirty="0" err="1" smtClean="0">
                <a:latin typeface="Courier New" pitchFamily="49" charset="0"/>
                <a:cs typeface="Courier New" pitchFamily="49" charset="0"/>
              </a:rPr>
              <a:t>ivh</a:t>
            </a:r>
            <a:r>
              <a:rPr lang="en-US" sz="2300" dirty="0" smtClean="0">
                <a:latin typeface="Courier New" pitchFamily="49" charset="0"/>
                <a:cs typeface="Courier New" pitchFamily="49" charset="0"/>
              </a:rPr>
              <a:t> jdk-7u51-linux-i586.rpm</a:t>
            </a:r>
          </a:p>
          <a:p>
            <a:r>
              <a:rPr lang="en-US" sz="2300" dirty="0" smtClean="0">
                <a:cs typeface="Courier New" pitchFamily="49" charset="0"/>
              </a:rPr>
              <a:t>To uninstall this package type:</a:t>
            </a:r>
          </a:p>
          <a:p>
            <a:pPr marL="400050" lvl="1" indent="0">
              <a:buNone/>
            </a:pPr>
            <a:r>
              <a:rPr lang="en-US" sz="2300" dirty="0" smtClean="0">
                <a:latin typeface="Courier New" pitchFamily="49" charset="0"/>
                <a:cs typeface="Courier New" pitchFamily="49" charset="0"/>
              </a:rPr>
              <a:t>$ rpm –e jdk-7</a:t>
            </a:r>
            <a:endParaRPr lang="en-US" b="1" dirty="0" smtClean="0"/>
          </a:p>
          <a:p>
            <a:r>
              <a:rPr lang="en-US" dirty="0" smtClean="0"/>
              <a:t>On some installations, the </a:t>
            </a:r>
            <a:r>
              <a:rPr lang="en-US" dirty="0"/>
              <a:t>script displays a binary license agreement, which you are asked to agree to before installation can proceed. Once you have agreed to the license, </a:t>
            </a:r>
            <a:r>
              <a:rPr lang="en-US" sz="2300" dirty="0" smtClean="0">
                <a:latin typeface="Courier New" pitchFamily="49" charset="0"/>
                <a:cs typeface="Courier New" pitchFamily="49" charset="0"/>
              </a:rPr>
              <a:t>rpm</a:t>
            </a:r>
            <a:r>
              <a:rPr lang="en-US" dirty="0" smtClean="0"/>
              <a:t> </a:t>
            </a:r>
            <a:r>
              <a:rPr lang="en-US" dirty="0"/>
              <a:t>runs the file </a:t>
            </a:r>
            <a:r>
              <a:rPr lang="en-US" sz="2100" dirty="0" smtClean="0">
                <a:latin typeface="Courier New" pitchFamily="49" charset="0"/>
                <a:cs typeface="Courier New" pitchFamily="49" charset="0"/>
              </a:rPr>
              <a:t>jdk-7u51-linux-i586.rpm</a:t>
            </a:r>
            <a:r>
              <a:rPr lang="en-US" dirty="0"/>
              <a:t> in the current directory.</a:t>
            </a:r>
          </a:p>
          <a:p>
            <a:r>
              <a:rPr lang="en-US" b="1" dirty="0"/>
              <a:t>NOTE:</a:t>
            </a:r>
            <a:r>
              <a:rPr lang="en-US" dirty="0"/>
              <a:t> </a:t>
            </a:r>
            <a:r>
              <a:rPr lang="en-US" sz="2300" dirty="0" smtClean="0">
                <a:latin typeface="Courier New" pitchFamily="49" charset="0"/>
                <a:cs typeface="Courier New" pitchFamily="49" charset="0"/>
              </a:rPr>
              <a:t>rpm</a:t>
            </a:r>
            <a:r>
              <a:rPr lang="en-US" dirty="0" smtClean="0"/>
              <a:t> process sends</a:t>
            </a:r>
            <a:r>
              <a:rPr lang="en-US" sz="2100" dirty="0" smtClean="0">
                <a:latin typeface="Courier New" pitchFamily="49" charset="0"/>
                <a:cs typeface="Courier New" pitchFamily="49" charset="0"/>
              </a:rPr>
              <a:t> jdk-7 </a:t>
            </a:r>
            <a:r>
              <a:rPr lang="en-US" dirty="0" smtClean="0"/>
              <a:t>files to</a:t>
            </a:r>
            <a:r>
              <a:rPr lang="en-US" sz="2100" dirty="0" smtClean="0">
                <a:latin typeface="Courier New" pitchFamily="49" charset="0"/>
                <a:cs typeface="Courier New" pitchFamily="49" charset="0"/>
              </a:rPr>
              <a:t> /</a:t>
            </a:r>
            <a:r>
              <a:rPr lang="en-US" sz="2100" dirty="0" err="1" smtClean="0">
                <a:latin typeface="Courier New" pitchFamily="49" charset="0"/>
                <a:cs typeface="Courier New" pitchFamily="49" charset="0"/>
              </a:rPr>
              <a:t>usr</a:t>
            </a:r>
            <a:r>
              <a:rPr lang="en-US" sz="2100" dirty="0" smtClean="0">
                <a:latin typeface="Courier New" pitchFamily="49" charset="0"/>
                <a:cs typeface="Courier New" pitchFamily="49" charset="0"/>
              </a:rPr>
              <a:t>/java/jdk1.7.0_51 </a:t>
            </a:r>
            <a:r>
              <a:rPr lang="en-US" dirty="0" smtClean="0"/>
              <a:t>directory. </a:t>
            </a:r>
          </a:p>
          <a:p>
            <a:r>
              <a:rPr lang="en-US" dirty="0" smtClean="0"/>
              <a:t>Java executable is sent to </a:t>
            </a:r>
            <a:r>
              <a:rPr lang="en-US" sz="2100" dirty="0" smtClean="0">
                <a:latin typeface="Courier New" pitchFamily="49" charset="0"/>
                <a:cs typeface="Courier New" pitchFamily="49" charset="0"/>
              </a:rPr>
              <a:t>/</a:t>
            </a:r>
            <a:r>
              <a:rPr lang="en-US" sz="2100" dirty="0" err="1" smtClean="0">
                <a:latin typeface="Courier New" pitchFamily="49" charset="0"/>
                <a:cs typeface="Courier New" pitchFamily="49" charset="0"/>
              </a:rPr>
              <a:t>usr</a:t>
            </a:r>
            <a:r>
              <a:rPr lang="en-US" sz="2100" dirty="0" smtClean="0">
                <a:latin typeface="Courier New" pitchFamily="49" charset="0"/>
                <a:cs typeface="Courier New" pitchFamily="49" charset="0"/>
              </a:rPr>
              <a:t>/bin, </a:t>
            </a:r>
            <a:r>
              <a:rPr lang="en-US" sz="2300" dirty="0" smtClean="0">
                <a:cs typeface="Courier New" pitchFamily="49" charset="0"/>
              </a:rPr>
              <a:t>as you could see by </a:t>
            </a:r>
            <a:r>
              <a:rPr lang="en-US" sz="2100" dirty="0" smtClean="0">
                <a:latin typeface="Courier New" pitchFamily="49" charset="0"/>
                <a:cs typeface="Courier New" pitchFamily="49" charset="0"/>
              </a:rPr>
              <a:t>$which java</a:t>
            </a:r>
          </a:p>
          <a:p>
            <a:pPr marL="0" indent="0">
              <a:buNone/>
            </a:pPr>
            <a:r>
              <a:rPr lang="en-US" b="1" dirty="0" smtClean="0"/>
              <a:t>3.</a:t>
            </a:r>
            <a:r>
              <a:rPr lang="en-US" dirty="0"/>
              <a:t> </a:t>
            </a:r>
            <a:r>
              <a:rPr lang="en-US" b="1" dirty="0"/>
              <a:t>Delete the rpm file </a:t>
            </a:r>
            <a:r>
              <a:rPr lang="en-US" dirty="0"/>
              <a:t>if you want to save disk space</a:t>
            </a:r>
            <a:r>
              <a:rPr lang="en-US" dirty="0" smtClean="0"/>
              <a:t>.</a:t>
            </a:r>
            <a:endParaRPr lang="en-US" b="1" dirty="0" smtClean="0"/>
          </a:p>
          <a:p>
            <a:pPr marL="0" indent="0">
              <a:buNone/>
            </a:pPr>
            <a:r>
              <a:rPr lang="en-US" b="1" dirty="0"/>
              <a:t>4</a:t>
            </a:r>
            <a:r>
              <a:rPr lang="en-US" b="1" dirty="0" smtClean="0"/>
              <a:t>. To see which packages are installed, type:</a:t>
            </a:r>
          </a:p>
          <a:p>
            <a:pPr marL="400050" lvl="1" indent="0">
              <a:buNone/>
            </a:pPr>
            <a:r>
              <a:rPr lang="en-US" dirty="0" smtClean="0">
                <a:latin typeface="Courier New" pitchFamily="49" charset="0"/>
                <a:cs typeface="Courier New" pitchFamily="49" charset="0"/>
              </a:rPr>
              <a:t>$rpm –</a:t>
            </a:r>
            <a:r>
              <a:rPr lang="en-US" dirty="0" err="1" smtClean="0">
                <a:latin typeface="Courier New" pitchFamily="49" charset="0"/>
                <a:cs typeface="Courier New" pitchFamily="49" charset="0"/>
              </a:rPr>
              <a:t>qa</a:t>
            </a:r>
            <a:r>
              <a:rPr lang="en-US" dirty="0" smtClean="0">
                <a:latin typeface="Courier New" pitchFamily="49" charset="0"/>
                <a:cs typeface="Courier New" pitchFamily="49" charset="0"/>
              </a:rPr>
              <a:t> | </a:t>
            </a:r>
            <a:r>
              <a:rPr lang="en-US" dirty="0" err="1" smtClean="0">
                <a:latin typeface="Courier New" pitchFamily="49" charset="0"/>
                <a:cs typeface="Courier New" pitchFamily="49" charset="0"/>
              </a:rPr>
              <a:t>grep</a:t>
            </a:r>
            <a:r>
              <a:rPr lang="en-US" dirty="0" smtClean="0">
                <a:latin typeface="Courier New" pitchFamily="49" charset="0"/>
                <a:cs typeface="Courier New" pitchFamily="49" charset="0"/>
              </a:rPr>
              <a:t> </a:t>
            </a:r>
            <a:r>
              <a:rPr lang="en-US" dirty="0" err="1" smtClean="0">
                <a:latin typeface="Courier New" pitchFamily="49" charset="0"/>
                <a:cs typeface="Courier New" pitchFamily="49" charset="0"/>
              </a:rPr>
              <a:t>jdk</a:t>
            </a:r>
            <a:r>
              <a:rPr lang="en-US" dirty="0" smtClean="0">
                <a:latin typeface="Courier New" pitchFamily="49" charset="0"/>
                <a:cs typeface="Courier New" pitchFamily="49" charset="0"/>
              </a:rPr>
              <a:t> </a:t>
            </a:r>
            <a:r>
              <a:rPr lang="en-US" sz="2400" dirty="0" smtClean="0">
                <a:cs typeface="Courier New" pitchFamily="49" charset="0"/>
              </a:rPr>
              <a:t>or just </a:t>
            </a:r>
            <a:r>
              <a:rPr lang="en-US" dirty="0" smtClean="0">
                <a:latin typeface="Courier New" pitchFamily="49" charset="0"/>
                <a:cs typeface="Courier New" pitchFamily="49" charset="0"/>
              </a:rPr>
              <a:t>$rpm -</a:t>
            </a:r>
            <a:r>
              <a:rPr lang="en-US" dirty="0" err="1" smtClean="0">
                <a:latin typeface="Courier New" pitchFamily="49" charset="0"/>
                <a:cs typeface="Courier New" pitchFamily="49" charset="0"/>
              </a:rPr>
              <a:t>qa</a:t>
            </a:r>
            <a:endParaRPr lang="en-US" dirty="0">
              <a:latin typeface="Courier New" pitchFamily="49" charset="0"/>
              <a:cs typeface="Courier New" pitchFamily="49" charset="0"/>
            </a:endParaRPr>
          </a:p>
          <a:p>
            <a:endParaRPr lang="en-US" dirty="0"/>
          </a:p>
        </p:txBody>
      </p:sp>
      <p:sp>
        <p:nvSpPr>
          <p:cNvPr id="4" name="Footer Placeholder 3"/>
          <p:cNvSpPr>
            <a:spLocks noGrp="1"/>
          </p:cNvSpPr>
          <p:nvPr>
            <p:ph type="ftr" sz="quarter" idx="11"/>
          </p:nvPr>
        </p:nvSpPr>
        <p:spPr/>
        <p:txBody>
          <a:bodyPr/>
          <a:lstStyle/>
          <a:p>
            <a:r>
              <a:rPr lang="en-US" smtClean="0"/>
              <a:t>@Zoran B. Djordjevic</a:t>
            </a:r>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30</a:t>
            </a:fld>
            <a:endParaRPr lang="en-US" dirty="0"/>
          </a:p>
        </p:txBody>
      </p:sp>
    </p:spTree>
    <p:extLst>
      <p:ext uri="{BB962C8B-B14F-4D97-AF65-F5344CB8AC3E}">
        <p14:creationId xmlns:p14="http://schemas.microsoft.com/office/powerpoint/2010/main" val="4170873524"/>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Set JAVA_HOME for user </a:t>
            </a:r>
            <a:r>
              <a:rPr lang="en-US" b="0" dirty="0" smtClean="0">
                <a:latin typeface="Courier New" pitchFamily="49" charset="0"/>
                <a:cs typeface="Courier New" pitchFamily="49" charset="0"/>
              </a:rPr>
              <a:t>root</a:t>
            </a:r>
            <a:endParaRPr lang="en-US" b="0" dirty="0">
              <a:latin typeface="Courier New" pitchFamily="49" charset="0"/>
              <a:cs typeface="Courier New" pitchFamily="49" charset="0"/>
            </a:endParaRPr>
          </a:p>
        </p:txBody>
      </p:sp>
      <p:sp>
        <p:nvSpPr>
          <p:cNvPr id="3" name="Content Placeholder 2"/>
          <p:cNvSpPr>
            <a:spLocks noGrp="1"/>
          </p:cNvSpPr>
          <p:nvPr>
            <p:ph idx="1"/>
          </p:nvPr>
        </p:nvSpPr>
        <p:spPr>
          <a:xfrm>
            <a:off x="457200" y="762000"/>
            <a:ext cx="8458200" cy="5486400"/>
          </a:xfrm>
        </p:spPr>
        <p:txBody>
          <a:bodyPr>
            <a:normAutofit fontScale="85000" lnSpcReduction="20000"/>
          </a:bodyPr>
          <a:lstStyle/>
          <a:p>
            <a:r>
              <a:rPr lang="en-US" dirty="0" smtClean="0"/>
              <a:t>If you are </a:t>
            </a:r>
            <a:r>
              <a:rPr lang="en-US" sz="2300" dirty="0" smtClean="0">
                <a:latin typeface="Courier New" panose="02070309020205020404" pitchFamily="49" charset="0"/>
                <a:cs typeface="Courier New" panose="02070309020205020404" pitchFamily="49" charset="0"/>
              </a:rPr>
              <a:t>root</a:t>
            </a:r>
            <a:r>
              <a:rPr lang="en-US" dirty="0" smtClean="0"/>
              <a:t>, go to </a:t>
            </a:r>
            <a:r>
              <a:rPr lang="en-US" sz="2100" dirty="0" smtClean="0">
                <a:latin typeface="Courier New" pitchFamily="49" charset="0"/>
                <a:cs typeface="Courier New" pitchFamily="49" charset="0"/>
              </a:rPr>
              <a:t>root</a:t>
            </a:r>
            <a:r>
              <a:rPr lang="en-US" dirty="0" smtClean="0"/>
              <a:t>’s home directory (</a:t>
            </a:r>
            <a:r>
              <a:rPr lang="en-US" sz="2100" dirty="0" smtClean="0">
                <a:latin typeface="Courier New" panose="02070309020205020404" pitchFamily="49" charset="0"/>
                <a:cs typeface="Courier New" panose="02070309020205020404" pitchFamily="49" charset="0"/>
              </a:rPr>
              <a:t>~ </a:t>
            </a:r>
            <a:r>
              <a:rPr lang="en-US" dirty="0" smtClean="0"/>
              <a:t>represents current user’s home)</a:t>
            </a:r>
          </a:p>
          <a:p>
            <a:pPr marL="400050" lvl="1" indent="0">
              <a:buNone/>
            </a:pPr>
            <a:r>
              <a:rPr lang="en-US" dirty="0" smtClean="0">
                <a:latin typeface="Courier New" pitchFamily="49" charset="0"/>
                <a:cs typeface="Courier New" pitchFamily="49" charset="0"/>
              </a:rPr>
              <a:t>$ cd ~    </a:t>
            </a:r>
          </a:p>
          <a:p>
            <a:r>
              <a:rPr lang="en-US" dirty="0" smtClean="0"/>
              <a:t>As </a:t>
            </a:r>
            <a:r>
              <a:rPr lang="en-US" dirty="0" smtClean="0">
                <a:latin typeface="Courier New" pitchFamily="49" charset="0"/>
                <a:cs typeface="Courier New" pitchFamily="49" charset="0"/>
              </a:rPr>
              <a:t>root</a:t>
            </a:r>
            <a:r>
              <a:rPr lang="en-US" dirty="0" smtClean="0"/>
              <a:t> open file </a:t>
            </a:r>
            <a:r>
              <a:rPr lang="en-US" sz="2200" dirty="0" smtClean="0">
                <a:latin typeface="Courier New" pitchFamily="49" charset="0"/>
                <a:cs typeface="Courier New" pitchFamily="49" charset="0"/>
              </a:rPr>
              <a:t>/root/.</a:t>
            </a:r>
            <a:r>
              <a:rPr lang="en-US" sz="2200" dirty="0" err="1" smtClean="0">
                <a:latin typeface="Courier New" pitchFamily="49" charset="0"/>
                <a:cs typeface="Courier New" pitchFamily="49" charset="0"/>
              </a:rPr>
              <a:t>bash_profile</a:t>
            </a:r>
            <a:r>
              <a:rPr lang="en-US" sz="2200" dirty="0" smtClean="0">
                <a:latin typeface="Courier New" pitchFamily="49" charset="0"/>
                <a:cs typeface="Courier New" pitchFamily="49" charset="0"/>
              </a:rPr>
              <a:t> </a:t>
            </a:r>
            <a:r>
              <a:rPr lang="en-US" dirty="0" smtClean="0"/>
              <a:t>using </a:t>
            </a:r>
            <a:r>
              <a:rPr lang="en-US" dirty="0" smtClean="0">
                <a:latin typeface="Courier New" pitchFamily="49" charset="0"/>
                <a:cs typeface="Courier New" pitchFamily="49" charset="0"/>
              </a:rPr>
              <a:t>vi</a:t>
            </a:r>
            <a:r>
              <a:rPr lang="en-US" dirty="0" smtClean="0"/>
              <a:t> editor and add </a:t>
            </a:r>
            <a:r>
              <a:rPr lang="en-US" sz="2200" dirty="0" smtClean="0">
                <a:latin typeface="Courier New" pitchFamily="49" charset="0"/>
                <a:cs typeface="Courier New" pitchFamily="49" charset="0"/>
              </a:rPr>
              <a:t>JAVA_HOME</a:t>
            </a:r>
            <a:r>
              <a:rPr lang="en-US" dirty="0" smtClean="0"/>
              <a:t>. </a:t>
            </a:r>
          </a:p>
          <a:p>
            <a:r>
              <a:rPr lang="en-US" dirty="0" smtClean="0"/>
              <a:t>Before adding a line in </a:t>
            </a:r>
            <a:r>
              <a:rPr lang="en-US" dirty="0" smtClean="0">
                <a:latin typeface="Courier New" pitchFamily="49" charset="0"/>
                <a:cs typeface="Courier New" pitchFamily="49" charset="0"/>
              </a:rPr>
              <a:t>vi</a:t>
            </a:r>
            <a:r>
              <a:rPr lang="en-US" dirty="0" smtClean="0"/>
              <a:t>, hit </a:t>
            </a:r>
            <a:r>
              <a:rPr lang="en-US" sz="2300" dirty="0" smtClean="0">
                <a:latin typeface="Courier New" panose="02070309020205020404" pitchFamily="49" charset="0"/>
                <a:cs typeface="Courier New" panose="02070309020205020404" pitchFamily="49" charset="0"/>
              </a:rPr>
              <a:t>Esc</a:t>
            </a:r>
            <a:r>
              <a:rPr lang="en-US" dirty="0" smtClean="0"/>
              <a:t>(ape) key and then lower case </a:t>
            </a:r>
            <a:r>
              <a:rPr lang="en-US" dirty="0" smtClean="0">
                <a:latin typeface="Courier New" pitchFamily="49" charset="0"/>
                <a:cs typeface="Courier New" pitchFamily="49" charset="0"/>
              </a:rPr>
              <a:t>i</a:t>
            </a:r>
            <a:r>
              <a:rPr lang="en-US" dirty="0" smtClean="0"/>
              <a:t>, for inserting. Your </a:t>
            </a:r>
            <a:r>
              <a:rPr lang="en-US" sz="2200" dirty="0" smtClean="0">
                <a:latin typeface="Courier New" pitchFamily="49" charset="0"/>
                <a:cs typeface="Courier New" pitchFamily="49" charset="0"/>
              </a:rPr>
              <a:t>.</a:t>
            </a:r>
            <a:r>
              <a:rPr lang="en-US" sz="2200" dirty="0" err="1" smtClean="0">
                <a:latin typeface="Courier New" pitchFamily="49" charset="0"/>
                <a:cs typeface="Courier New" pitchFamily="49" charset="0"/>
              </a:rPr>
              <a:t>bash_profile</a:t>
            </a:r>
            <a:r>
              <a:rPr lang="en-US" sz="2200" dirty="0" smtClean="0">
                <a:latin typeface="Courier New" pitchFamily="49" charset="0"/>
                <a:cs typeface="Courier New" pitchFamily="49" charset="0"/>
              </a:rPr>
              <a:t> </a:t>
            </a:r>
            <a:r>
              <a:rPr lang="en-US" dirty="0" smtClean="0"/>
              <a:t>should at least have the following lines:</a:t>
            </a:r>
          </a:p>
          <a:p>
            <a:endParaRPr lang="en-US" sz="800" dirty="0"/>
          </a:p>
          <a:p>
            <a:pPr marL="400050" lvl="1" indent="0">
              <a:buNone/>
            </a:pPr>
            <a:r>
              <a:rPr lang="en-US" sz="2100" dirty="0" smtClean="0">
                <a:latin typeface="Courier New" pitchFamily="49" charset="0"/>
                <a:cs typeface="Courier New" pitchFamily="49" charset="0"/>
              </a:rPr>
              <a:t>JAVA_HOME=/</a:t>
            </a:r>
            <a:r>
              <a:rPr lang="en-US" sz="2100" dirty="0" err="1" smtClean="0">
                <a:latin typeface="Courier New" pitchFamily="49" charset="0"/>
                <a:cs typeface="Courier New" pitchFamily="49" charset="0"/>
              </a:rPr>
              <a:t>usr</a:t>
            </a:r>
            <a:r>
              <a:rPr lang="en-US" sz="2100" dirty="0" smtClean="0">
                <a:latin typeface="Courier New" pitchFamily="49" charset="0"/>
                <a:cs typeface="Courier New" pitchFamily="49" charset="0"/>
              </a:rPr>
              <a:t>/java/jdk1.7.0_51</a:t>
            </a:r>
          </a:p>
          <a:p>
            <a:pPr marL="400050" lvl="1" indent="0">
              <a:buNone/>
            </a:pPr>
            <a:r>
              <a:rPr lang="en-US" sz="2100" dirty="0">
                <a:latin typeface="Courier New" pitchFamily="49" charset="0"/>
                <a:cs typeface="Courier New" pitchFamily="49" charset="0"/>
              </a:rPr>
              <a:t>e</a:t>
            </a:r>
            <a:r>
              <a:rPr lang="en-US" sz="2100" dirty="0" smtClean="0">
                <a:latin typeface="Courier New" pitchFamily="49" charset="0"/>
                <a:cs typeface="Courier New" pitchFamily="49" charset="0"/>
              </a:rPr>
              <a:t>xport JAVA_HOME</a:t>
            </a:r>
          </a:p>
          <a:p>
            <a:pPr marL="400050" lvl="1" indent="0">
              <a:buNone/>
            </a:pPr>
            <a:r>
              <a:rPr lang="en-US" sz="2100" dirty="0" smtClean="0">
                <a:latin typeface="Courier New" pitchFamily="49" charset="0"/>
                <a:cs typeface="Courier New" pitchFamily="49" charset="0"/>
              </a:rPr>
              <a:t>PATH=$PATH:/$HOME/bin:$JAVA_HOME/bin</a:t>
            </a:r>
          </a:p>
          <a:p>
            <a:pPr marL="400050" lvl="1" indent="0">
              <a:buNone/>
            </a:pPr>
            <a:r>
              <a:rPr lang="en-US" sz="2100" dirty="0">
                <a:latin typeface="Courier New" pitchFamily="49" charset="0"/>
                <a:cs typeface="Courier New" pitchFamily="49" charset="0"/>
              </a:rPr>
              <a:t>e</a:t>
            </a:r>
            <a:r>
              <a:rPr lang="en-US" sz="2100" dirty="0" smtClean="0">
                <a:latin typeface="Courier New" pitchFamily="49" charset="0"/>
                <a:cs typeface="Courier New" pitchFamily="49" charset="0"/>
              </a:rPr>
              <a:t>xport PATH</a:t>
            </a:r>
          </a:p>
          <a:p>
            <a:pPr marL="400050" lvl="1" indent="0">
              <a:buNone/>
            </a:pPr>
            <a:endParaRPr lang="en-US" sz="800" dirty="0">
              <a:latin typeface="Courier New" pitchFamily="49" charset="0"/>
              <a:cs typeface="Courier New" pitchFamily="49" charset="0"/>
            </a:endParaRPr>
          </a:p>
          <a:p>
            <a:r>
              <a:rPr lang="en-US" sz="2500" dirty="0" smtClean="0">
                <a:cs typeface="Courier New" pitchFamily="49" charset="0"/>
              </a:rPr>
              <a:t>When done editing </a:t>
            </a:r>
            <a:r>
              <a:rPr lang="en-US" sz="2200" dirty="0" smtClean="0">
                <a:latin typeface="Courier New" pitchFamily="49" charset="0"/>
                <a:cs typeface="Courier New" pitchFamily="49" charset="0"/>
              </a:rPr>
              <a:t>.</a:t>
            </a:r>
            <a:r>
              <a:rPr lang="en-US" sz="2200" dirty="0" err="1" smtClean="0">
                <a:latin typeface="Courier New" pitchFamily="49" charset="0"/>
                <a:cs typeface="Courier New" pitchFamily="49" charset="0"/>
              </a:rPr>
              <a:t>bash_profile</a:t>
            </a:r>
            <a:r>
              <a:rPr lang="en-US" dirty="0" smtClean="0">
                <a:latin typeface="Courier New" pitchFamily="49" charset="0"/>
                <a:cs typeface="Courier New" pitchFamily="49" charset="0"/>
              </a:rPr>
              <a:t>, </a:t>
            </a:r>
            <a:r>
              <a:rPr lang="en-US" dirty="0" smtClean="0">
                <a:cs typeface="Courier New" pitchFamily="49" charset="0"/>
              </a:rPr>
              <a:t>exit by typing</a:t>
            </a:r>
            <a:r>
              <a:rPr lang="en-US" dirty="0" smtClean="0">
                <a:latin typeface="Courier New" pitchFamily="49" charset="0"/>
                <a:cs typeface="Courier New" pitchFamily="49" charset="0"/>
              </a:rPr>
              <a:t> </a:t>
            </a:r>
            <a:r>
              <a:rPr lang="en-US" sz="2200" dirty="0">
                <a:latin typeface="Courier New" pitchFamily="49" charset="0"/>
                <a:cs typeface="Courier New" pitchFamily="49" charset="0"/>
              </a:rPr>
              <a:t>E</a:t>
            </a:r>
            <a:r>
              <a:rPr lang="en-US" sz="2200" dirty="0" smtClean="0">
                <a:latin typeface="Courier New" pitchFamily="49" charset="0"/>
                <a:cs typeface="Courier New" pitchFamily="49" charset="0"/>
              </a:rPr>
              <a:t>sc</a:t>
            </a:r>
            <a:r>
              <a:rPr lang="en-US" dirty="0" smtClean="0">
                <a:latin typeface="Courier New" pitchFamily="49" charset="0"/>
                <a:cs typeface="Courier New" pitchFamily="49" charset="0"/>
              </a:rPr>
              <a:t> </a:t>
            </a:r>
            <a:r>
              <a:rPr lang="en-US" dirty="0" smtClean="0">
                <a:cs typeface="Courier New" pitchFamily="49" charset="0"/>
              </a:rPr>
              <a:t>and then </a:t>
            </a:r>
            <a:r>
              <a:rPr lang="en-US" sz="2200" dirty="0" smtClean="0">
                <a:latin typeface="Courier New" pitchFamily="49" charset="0"/>
                <a:cs typeface="Courier New" pitchFamily="49" charset="0"/>
              </a:rPr>
              <a:t>:</a:t>
            </a:r>
            <a:r>
              <a:rPr lang="en-US" sz="2200" dirty="0" err="1" smtClean="0">
                <a:latin typeface="Courier New" pitchFamily="49" charset="0"/>
                <a:cs typeface="Courier New" pitchFamily="49" charset="0"/>
              </a:rPr>
              <a:t>wq</a:t>
            </a:r>
            <a:r>
              <a:rPr lang="en-US" sz="2200" dirty="0" smtClean="0">
                <a:latin typeface="Courier New" pitchFamily="49" charset="0"/>
                <a:cs typeface="Courier New" pitchFamily="49" charset="0"/>
              </a:rPr>
              <a:t> , </a:t>
            </a:r>
            <a:r>
              <a:rPr lang="en-US" sz="2500" dirty="0" smtClean="0">
                <a:cs typeface="Courier New" pitchFamily="49" charset="0"/>
              </a:rPr>
              <a:t>for</a:t>
            </a:r>
            <a:r>
              <a:rPr lang="en-US" sz="2200" dirty="0" smtClean="0">
                <a:latin typeface="Courier New" pitchFamily="49" charset="0"/>
                <a:cs typeface="Courier New" pitchFamily="49" charset="0"/>
              </a:rPr>
              <a:t> write </a:t>
            </a:r>
            <a:r>
              <a:rPr lang="en-US" sz="2500" dirty="0" smtClean="0">
                <a:cs typeface="Courier New" pitchFamily="49" charset="0"/>
              </a:rPr>
              <a:t>and</a:t>
            </a:r>
            <a:r>
              <a:rPr lang="en-US" sz="2200" dirty="0" smtClean="0">
                <a:latin typeface="Courier New" pitchFamily="49" charset="0"/>
                <a:cs typeface="Courier New" pitchFamily="49" charset="0"/>
              </a:rPr>
              <a:t> quit.</a:t>
            </a:r>
          </a:p>
          <a:p>
            <a:r>
              <a:rPr lang="en-US" dirty="0" smtClean="0">
                <a:cs typeface="Courier New" pitchFamily="49" charset="0"/>
              </a:rPr>
              <a:t>In order for your session to become aware of new values, or new variables, you need to source </a:t>
            </a:r>
            <a:r>
              <a:rPr lang="en-US" sz="2100" dirty="0" smtClean="0">
                <a:latin typeface="Courier New" panose="02070309020205020404" pitchFamily="49" charset="0"/>
                <a:cs typeface="Courier New" panose="02070309020205020404" pitchFamily="49" charset="0"/>
              </a:rPr>
              <a:t>.</a:t>
            </a:r>
            <a:r>
              <a:rPr lang="en-US" sz="2100" dirty="0" err="1" smtClean="0">
                <a:latin typeface="Courier New" panose="02070309020205020404" pitchFamily="49" charset="0"/>
                <a:cs typeface="Courier New" panose="02070309020205020404" pitchFamily="49" charset="0"/>
              </a:rPr>
              <a:t>bash_profile</a:t>
            </a:r>
            <a:r>
              <a:rPr lang="en-US" sz="2100" dirty="0" smtClean="0">
                <a:latin typeface="Courier New" panose="02070309020205020404" pitchFamily="49" charset="0"/>
                <a:cs typeface="Courier New" panose="02070309020205020404" pitchFamily="49" charset="0"/>
              </a:rPr>
              <a:t> </a:t>
            </a:r>
            <a:r>
              <a:rPr lang="en-US" dirty="0" smtClean="0">
                <a:cs typeface="Courier New" pitchFamily="49" charset="0"/>
              </a:rPr>
              <a:t>file. </a:t>
            </a:r>
          </a:p>
          <a:p>
            <a:r>
              <a:rPr lang="en-US" dirty="0" smtClean="0">
                <a:cs typeface="Courier New" pitchFamily="49" charset="0"/>
              </a:rPr>
              <a:t>In the directory where </a:t>
            </a:r>
            <a:r>
              <a:rPr lang="en-US" sz="2100" dirty="0" smtClean="0">
                <a:latin typeface="Courier New" pitchFamily="49" charset="0"/>
                <a:cs typeface="Courier New" pitchFamily="49" charset="0"/>
              </a:rPr>
              <a:t>.</a:t>
            </a:r>
            <a:r>
              <a:rPr lang="en-US" sz="2100" dirty="0" err="1" smtClean="0">
                <a:latin typeface="Courier New" pitchFamily="49" charset="0"/>
                <a:cs typeface="Courier New" pitchFamily="49" charset="0"/>
              </a:rPr>
              <a:t>bash_profile</a:t>
            </a:r>
            <a:r>
              <a:rPr lang="en-US" sz="2100" dirty="0" smtClean="0">
                <a:latin typeface="Courier New" pitchFamily="49" charset="0"/>
                <a:cs typeface="Courier New" pitchFamily="49" charset="0"/>
              </a:rPr>
              <a:t> </a:t>
            </a:r>
            <a:r>
              <a:rPr lang="en-US" dirty="0" smtClean="0">
                <a:cs typeface="Courier New" pitchFamily="49" charset="0"/>
              </a:rPr>
              <a:t>resides </a:t>
            </a:r>
            <a:r>
              <a:rPr lang="en-US" dirty="0" smtClean="0">
                <a:latin typeface="Courier New" pitchFamily="49" charset="0"/>
                <a:cs typeface="Courier New" pitchFamily="49" charset="0"/>
              </a:rPr>
              <a:t>(</a:t>
            </a:r>
            <a:r>
              <a:rPr lang="en-US" dirty="0" smtClean="0">
                <a:cs typeface="Courier New" pitchFamily="49" charset="0"/>
              </a:rPr>
              <a:t>e.g. </a:t>
            </a:r>
            <a:r>
              <a:rPr lang="en-US" sz="2200" dirty="0" smtClean="0">
                <a:latin typeface="Courier New" pitchFamily="49" charset="0"/>
                <a:cs typeface="Courier New" pitchFamily="49" charset="0"/>
              </a:rPr>
              <a:t>/root</a:t>
            </a:r>
            <a:r>
              <a:rPr lang="en-US" dirty="0" smtClean="0">
                <a:cs typeface="Courier New" pitchFamily="49" charset="0"/>
              </a:rPr>
              <a:t>) type:</a:t>
            </a:r>
            <a:endParaRPr lang="en-US" sz="1600" dirty="0">
              <a:latin typeface="Courier New" pitchFamily="49" charset="0"/>
              <a:cs typeface="Courier New" pitchFamily="49" charset="0"/>
            </a:endParaRPr>
          </a:p>
          <a:p>
            <a:pPr marL="400050" lvl="1" indent="0">
              <a:buNone/>
            </a:pPr>
            <a:r>
              <a:rPr lang="en-US" sz="2100" dirty="0">
                <a:latin typeface="Courier New" pitchFamily="49" charset="0"/>
                <a:cs typeface="Courier New" pitchFamily="49" charset="0"/>
              </a:rPr>
              <a:t>$</a:t>
            </a:r>
            <a:r>
              <a:rPr lang="en-US" sz="2100" dirty="0" smtClean="0">
                <a:latin typeface="Courier New" pitchFamily="49" charset="0"/>
                <a:cs typeface="Courier New" pitchFamily="49" charset="0"/>
              </a:rPr>
              <a:t> source .</a:t>
            </a:r>
            <a:r>
              <a:rPr lang="en-US" sz="2100" dirty="0" err="1" smtClean="0">
                <a:latin typeface="Courier New" pitchFamily="49" charset="0"/>
                <a:cs typeface="Courier New" pitchFamily="49" charset="0"/>
              </a:rPr>
              <a:t>bash_profile</a:t>
            </a:r>
            <a:endParaRPr lang="en-US" sz="2100" dirty="0" smtClean="0">
              <a:latin typeface="Courier New" pitchFamily="49" charset="0"/>
              <a:cs typeface="Courier New" pitchFamily="49" charset="0"/>
            </a:endParaRPr>
          </a:p>
          <a:p>
            <a:r>
              <a:rPr lang="en-US" dirty="0" smtClean="0">
                <a:cs typeface="Courier New" pitchFamily="49" charset="0"/>
              </a:rPr>
              <a:t>To verify new values, type</a:t>
            </a:r>
          </a:p>
          <a:p>
            <a:pPr marL="400050" lvl="1" indent="0">
              <a:buNone/>
            </a:pPr>
            <a:r>
              <a:rPr lang="en-US" sz="2100" dirty="0" smtClean="0">
                <a:latin typeface="Courier New" pitchFamily="49" charset="0"/>
                <a:cs typeface="Courier New" pitchFamily="49" charset="0"/>
              </a:rPr>
              <a:t>$ echo $PATH</a:t>
            </a:r>
          </a:p>
          <a:p>
            <a:pPr marL="400050" lvl="1" indent="0">
              <a:buNone/>
            </a:pPr>
            <a:r>
              <a:rPr lang="en-US" sz="2100" dirty="0">
                <a:latin typeface="Courier New" pitchFamily="49" charset="0"/>
                <a:cs typeface="Courier New" pitchFamily="49" charset="0"/>
              </a:rPr>
              <a:t>$</a:t>
            </a:r>
            <a:r>
              <a:rPr lang="en-US" sz="2100" dirty="0" smtClean="0">
                <a:latin typeface="Courier New" pitchFamily="49" charset="0"/>
                <a:cs typeface="Courier New" pitchFamily="49" charset="0"/>
              </a:rPr>
              <a:t> cd $JAVA_HOME</a:t>
            </a:r>
          </a:p>
          <a:p>
            <a:pPr marL="400050" lvl="1" indent="0">
              <a:buNone/>
            </a:pPr>
            <a:endParaRPr lang="en-US" sz="1600" dirty="0">
              <a:latin typeface="Courier New" pitchFamily="49" charset="0"/>
              <a:cs typeface="Courier New" pitchFamily="49" charset="0"/>
            </a:endParaRPr>
          </a:p>
          <a:p>
            <a:pPr marL="400050" lvl="1" indent="0">
              <a:buNone/>
            </a:pPr>
            <a:endParaRPr lang="en-US" sz="1600" dirty="0" smtClean="0">
              <a:latin typeface="Courier New" pitchFamily="49" charset="0"/>
              <a:cs typeface="Courier New" pitchFamily="49" charset="0"/>
            </a:endParaRPr>
          </a:p>
          <a:p>
            <a:endParaRPr lang="en-US" dirty="0"/>
          </a:p>
          <a:p>
            <a:endParaRPr lang="en-US" dirty="0"/>
          </a:p>
        </p:txBody>
      </p:sp>
      <p:sp>
        <p:nvSpPr>
          <p:cNvPr id="4" name="Footer Placeholder 3"/>
          <p:cNvSpPr>
            <a:spLocks noGrp="1"/>
          </p:cNvSpPr>
          <p:nvPr>
            <p:ph type="ftr" sz="quarter" idx="11"/>
          </p:nvPr>
        </p:nvSpPr>
        <p:spPr/>
        <p:txBody>
          <a:bodyPr/>
          <a:lstStyle/>
          <a:p>
            <a:r>
              <a:rPr lang="en-US" smtClean="0"/>
              <a:t>@Zoran B. Djordjevic</a:t>
            </a:r>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31</a:t>
            </a:fld>
            <a:endParaRPr lang="en-US" dirty="0"/>
          </a:p>
        </p:txBody>
      </p:sp>
    </p:spTree>
    <p:extLst>
      <p:ext uri="{BB962C8B-B14F-4D97-AF65-F5344CB8AC3E}">
        <p14:creationId xmlns:p14="http://schemas.microsoft.com/office/powerpoint/2010/main" val="990579275"/>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Set JAVA_HOME for user </a:t>
            </a:r>
            <a:r>
              <a:rPr lang="en-US" b="0" dirty="0" err="1" smtClean="0">
                <a:latin typeface="Courier New" pitchFamily="49" charset="0"/>
                <a:cs typeface="Courier New" pitchFamily="49" charset="0"/>
              </a:rPr>
              <a:t>hadoop</a:t>
            </a:r>
            <a:endParaRPr lang="en-US" b="0" dirty="0">
              <a:latin typeface="Courier New" pitchFamily="49" charset="0"/>
              <a:cs typeface="Courier New" pitchFamily="49" charset="0"/>
            </a:endParaRPr>
          </a:p>
        </p:txBody>
      </p:sp>
      <p:sp>
        <p:nvSpPr>
          <p:cNvPr id="3" name="Content Placeholder 2"/>
          <p:cNvSpPr>
            <a:spLocks noGrp="1"/>
          </p:cNvSpPr>
          <p:nvPr>
            <p:ph idx="1"/>
          </p:nvPr>
        </p:nvSpPr>
        <p:spPr>
          <a:xfrm>
            <a:off x="457200" y="762000"/>
            <a:ext cx="8458200" cy="5486400"/>
          </a:xfrm>
        </p:spPr>
        <p:txBody>
          <a:bodyPr>
            <a:normAutofit fontScale="85000" lnSpcReduction="20000"/>
          </a:bodyPr>
          <a:lstStyle/>
          <a:p>
            <a:r>
              <a:rPr lang="en-US" dirty="0" smtClean="0"/>
              <a:t>If you are </a:t>
            </a:r>
            <a:r>
              <a:rPr lang="en-US" sz="2300" dirty="0" smtClean="0">
                <a:latin typeface="Courier New" panose="02070309020205020404" pitchFamily="49" charset="0"/>
                <a:cs typeface="Courier New" panose="02070309020205020404" pitchFamily="49" charset="0"/>
              </a:rPr>
              <a:t>root</a:t>
            </a:r>
            <a:r>
              <a:rPr lang="en-US" dirty="0" smtClean="0"/>
              <a:t>,  type </a:t>
            </a:r>
            <a:r>
              <a:rPr lang="en-US" sz="2300" dirty="0" smtClean="0">
                <a:latin typeface="Courier New" panose="02070309020205020404" pitchFamily="49" charset="0"/>
                <a:cs typeface="Courier New" panose="02070309020205020404" pitchFamily="49" charset="0"/>
              </a:rPr>
              <a:t>$ exit </a:t>
            </a:r>
            <a:r>
              <a:rPr lang="en-US" dirty="0" smtClean="0"/>
              <a:t>and verify that you are user </a:t>
            </a:r>
            <a:r>
              <a:rPr lang="en-US" sz="2300" dirty="0" err="1" smtClean="0">
                <a:latin typeface="Courier New" panose="02070309020205020404" pitchFamily="49" charset="0"/>
                <a:cs typeface="Courier New" panose="02070309020205020404" pitchFamily="49" charset="0"/>
              </a:rPr>
              <a:t>hadoop</a:t>
            </a:r>
            <a:r>
              <a:rPr lang="en-US" dirty="0" smtClean="0"/>
              <a:t>:</a:t>
            </a:r>
          </a:p>
          <a:p>
            <a:pPr marL="400050" lvl="1" indent="0">
              <a:buNone/>
            </a:pPr>
            <a:r>
              <a:rPr lang="en-US" sz="2100" dirty="0" smtClean="0">
                <a:latin typeface="Courier New" panose="02070309020205020404" pitchFamily="49" charset="0"/>
                <a:cs typeface="Courier New" panose="02070309020205020404" pitchFamily="49" charset="0"/>
              </a:rPr>
              <a:t>$</a:t>
            </a:r>
            <a:r>
              <a:rPr lang="en-US" sz="2100" dirty="0" err="1" smtClean="0">
                <a:latin typeface="Courier New" panose="02070309020205020404" pitchFamily="49" charset="0"/>
                <a:cs typeface="Courier New" panose="02070309020205020404" pitchFamily="49" charset="0"/>
              </a:rPr>
              <a:t>whoami</a:t>
            </a:r>
            <a:endParaRPr lang="en-US" sz="2100" dirty="0" smtClean="0">
              <a:latin typeface="Courier New" panose="02070309020205020404" pitchFamily="49" charset="0"/>
              <a:cs typeface="Courier New" panose="02070309020205020404" pitchFamily="49" charset="0"/>
            </a:endParaRPr>
          </a:p>
          <a:p>
            <a:pPr marL="400050" lvl="1" indent="0">
              <a:buNone/>
            </a:pPr>
            <a:r>
              <a:rPr lang="en-US" sz="2100" dirty="0" err="1">
                <a:latin typeface="Courier New" panose="02070309020205020404" pitchFamily="49" charset="0"/>
                <a:cs typeface="Courier New" panose="02070309020205020404" pitchFamily="49" charset="0"/>
              </a:rPr>
              <a:t>h</a:t>
            </a:r>
            <a:r>
              <a:rPr lang="en-US" sz="2100" dirty="0" err="1" smtClean="0">
                <a:latin typeface="Courier New" panose="02070309020205020404" pitchFamily="49" charset="0"/>
                <a:cs typeface="Courier New" panose="02070309020205020404" pitchFamily="49" charset="0"/>
              </a:rPr>
              <a:t>adoop</a:t>
            </a:r>
            <a:endParaRPr lang="en-US" sz="2100" dirty="0" smtClean="0">
              <a:latin typeface="Courier New" panose="02070309020205020404" pitchFamily="49" charset="0"/>
              <a:cs typeface="Courier New" panose="02070309020205020404" pitchFamily="49" charset="0"/>
            </a:endParaRPr>
          </a:p>
          <a:p>
            <a:r>
              <a:rPr lang="en-US" dirty="0" smtClean="0"/>
              <a:t>As </a:t>
            </a:r>
            <a:r>
              <a:rPr lang="en-US" dirty="0" err="1" smtClean="0">
                <a:latin typeface="Courier New" pitchFamily="49" charset="0"/>
                <a:cs typeface="Courier New" pitchFamily="49" charset="0"/>
              </a:rPr>
              <a:t>hadoop</a:t>
            </a:r>
            <a:r>
              <a:rPr lang="en-US" dirty="0" smtClean="0"/>
              <a:t> open file </a:t>
            </a:r>
            <a:r>
              <a:rPr lang="en-US" sz="2200" dirty="0" smtClean="0">
                <a:latin typeface="Courier New" pitchFamily="49" charset="0"/>
                <a:cs typeface="Courier New" pitchFamily="49" charset="0"/>
              </a:rPr>
              <a:t>/home/</a:t>
            </a:r>
            <a:r>
              <a:rPr lang="en-US" sz="2200" dirty="0" err="1" smtClean="0">
                <a:latin typeface="Courier New" pitchFamily="49" charset="0"/>
                <a:cs typeface="Courier New" pitchFamily="49" charset="0"/>
              </a:rPr>
              <a:t>hadoop</a:t>
            </a:r>
            <a:r>
              <a:rPr lang="en-US" sz="2200" dirty="0" smtClean="0">
                <a:latin typeface="Courier New" pitchFamily="49" charset="0"/>
                <a:cs typeface="Courier New" pitchFamily="49" charset="0"/>
              </a:rPr>
              <a:t>/.</a:t>
            </a:r>
            <a:r>
              <a:rPr lang="en-US" sz="2200" dirty="0" err="1" smtClean="0">
                <a:latin typeface="Courier New" pitchFamily="49" charset="0"/>
                <a:cs typeface="Courier New" pitchFamily="49" charset="0"/>
              </a:rPr>
              <a:t>bash_profile</a:t>
            </a:r>
            <a:r>
              <a:rPr lang="en-US" sz="2200" dirty="0" smtClean="0">
                <a:latin typeface="Courier New" pitchFamily="49" charset="0"/>
                <a:cs typeface="Courier New" pitchFamily="49" charset="0"/>
              </a:rPr>
              <a:t> </a:t>
            </a:r>
            <a:r>
              <a:rPr lang="en-US" dirty="0" smtClean="0"/>
              <a:t>using </a:t>
            </a:r>
            <a:r>
              <a:rPr lang="en-US" dirty="0" smtClean="0">
                <a:latin typeface="Courier New" pitchFamily="49" charset="0"/>
                <a:cs typeface="Courier New" pitchFamily="49" charset="0"/>
              </a:rPr>
              <a:t>vi</a:t>
            </a:r>
            <a:r>
              <a:rPr lang="en-US" dirty="0" smtClean="0"/>
              <a:t> editor and add </a:t>
            </a:r>
            <a:r>
              <a:rPr lang="en-US" sz="2200" dirty="0" smtClean="0">
                <a:latin typeface="Courier New" pitchFamily="49" charset="0"/>
                <a:cs typeface="Courier New" pitchFamily="49" charset="0"/>
              </a:rPr>
              <a:t>JAVA_HOME</a:t>
            </a:r>
            <a:r>
              <a:rPr lang="en-US" dirty="0" smtClean="0"/>
              <a:t>. </a:t>
            </a:r>
          </a:p>
          <a:p>
            <a:r>
              <a:rPr lang="en-US" dirty="0" smtClean="0"/>
              <a:t>User </a:t>
            </a:r>
            <a:r>
              <a:rPr lang="en-US" dirty="0" err="1" smtClean="0"/>
              <a:t>hadoop’s</a:t>
            </a:r>
            <a:r>
              <a:rPr lang="en-US" dirty="0" smtClean="0"/>
              <a:t> </a:t>
            </a:r>
            <a:r>
              <a:rPr lang="en-US" sz="2200" dirty="0" smtClean="0">
                <a:latin typeface="Courier New" pitchFamily="49" charset="0"/>
                <a:cs typeface="Courier New" pitchFamily="49" charset="0"/>
              </a:rPr>
              <a:t>.</a:t>
            </a:r>
            <a:r>
              <a:rPr lang="en-US" sz="2200" dirty="0" err="1" smtClean="0">
                <a:latin typeface="Courier New" pitchFamily="49" charset="0"/>
                <a:cs typeface="Courier New" pitchFamily="49" charset="0"/>
              </a:rPr>
              <a:t>bash_profile</a:t>
            </a:r>
            <a:r>
              <a:rPr lang="en-US" sz="2200" dirty="0" smtClean="0">
                <a:latin typeface="Courier New" pitchFamily="49" charset="0"/>
                <a:cs typeface="Courier New" pitchFamily="49" charset="0"/>
              </a:rPr>
              <a:t> </a:t>
            </a:r>
            <a:r>
              <a:rPr lang="en-US" dirty="0" smtClean="0"/>
              <a:t>should at least have the following lines:</a:t>
            </a:r>
          </a:p>
          <a:p>
            <a:endParaRPr lang="en-US" sz="800" dirty="0"/>
          </a:p>
          <a:p>
            <a:pPr marL="400050" lvl="1" indent="0">
              <a:buNone/>
            </a:pPr>
            <a:r>
              <a:rPr lang="en-US" sz="2100" dirty="0" smtClean="0">
                <a:latin typeface="Courier New" pitchFamily="49" charset="0"/>
                <a:cs typeface="Courier New" pitchFamily="49" charset="0"/>
              </a:rPr>
              <a:t>JAVA_HOME=/</a:t>
            </a:r>
            <a:r>
              <a:rPr lang="en-US" sz="2100" dirty="0" err="1" smtClean="0">
                <a:latin typeface="Courier New" pitchFamily="49" charset="0"/>
                <a:cs typeface="Courier New" pitchFamily="49" charset="0"/>
              </a:rPr>
              <a:t>usr</a:t>
            </a:r>
            <a:r>
              <a:rPr lang="en-US" sz="2100" dirty="0" smtClean="0">
                <a:latin typeface="Courier New" pitchFamily="49" charset="0"/>
                <a:cs typeface="Courier New" pitchFamily="49" charset="0"/>
              </a:rPr>
              <a:t>/java/jdk1.7.0_51</a:t>
            </a:r>
          </a:p>
          <a:p>
            <a:pPr marL="400050" lvl="1" indent="0">
              <a:buNone/>
            </a:pPr>
            <a:r>
              <a:rPr lang="en-US" sz="2100" dirty="0">
                <a:latin typeface="Courier New" pitchFamily="49" charset="0"/>
                <a:cs typeface="Courier New" pitchFamily="49" charset="0"/>
              </a:rPr>
              <a:t>e</a:t>
            </a:r>
            <a:r>
              <a:rPr lang="en-US" sz="2100" dirty="0" smtClean="0">
                <a:latin typeface="Courier New" pitchFamily="49" charset="0"/>
                <a:cs typeface="Courier New" pitchFamily="49" charset="0"/>
              </a:rPr>
              <a:t>xport JAVA_HOME</a:t>
            </a:r>
          </a:p>
          <a:p>
            <a:pPr marL="400050" lvl="1" indent="0">
              <a:buNone/>
            </a:pPr>
            <a:r>
              <a:rPr lang="en-US" sz="2100" dirty="0" smtClean="0">
                <a:latin typeface="Courier New" pitchFamily="49" charset="0"/>
                <a:cs typeface="Courier New" pitchFamily="49" charset="0"/>
              </a:rPr>
              <a:t>PATH=$PATH:/$HOME/bin:$JAVA_HOME/bin</a:t>
            </a:r>
          </a:p>
          <a:p>
            <a:pPr marL="400050" lvl="1" indent="0">
              <a:buNone/>
            </a:pPr>
            <a:r>
              <a:rPr lang="en-US" sz="2100" dirty="0">
                <a:latin typeface="Courier New" pitchFamily="49" charset="0"/>
                <a:cs typeface="Courier New" pitchFamily="49" charset="0"/>
              </a:rPr>
              <a:t>e</a:t>
            </a:r>
            <a:r>
              <a:rPr lang="en-US" sz="2100" dirty="0" smtClean="0">
                <a:latin typeface="Courier New" pitchFamily="49" charset="0"/>
                <a:cs typeface="Courier New" pitchFamily="49" charset="0"/>
              </a:rPr>
              <a:t>xport PATH</a:t>
            </a:r>
          </a:p>
          <a:p>
            <a:pPr marL="400050" lvl="1" indent="0">
              <a:buNone/>
            </a:pPr>
            <a:endParaRPr lang="en-US" sz="800" dirty="0">
              <a:latin typeface="Courier New" pitchFamily="49" charset="0"/>
              <a:cs typeface="Courier New" pitchFamily="49" charset="0"/>
            </a:endParaRPr>
          </a:p>
          <a:p>
            <a:r>
              <a:rPr lang="en-US" sz="2500" dirty="0" smtClean="0">
                <a:cs typeface="Courier New" pitchFamily="49" charset="0"/>
              </a:rPr>
              <a:t>When done editing </a:t>
            </a:r>
            <a:r>
              <a:rPr lang="en-US" sz="2200" dirty="0" smtClean="0">
                <a:latin typeface="Courier New" pitchFamily="49" charset="0"/>
                <a:cs typeface="Courier New" pitchFamily="49" charset="0"/>
              </a:rPr>
              <a:t>.</a:t>
            </a:r>
            <a:r>
              <a:rPr lang="en-US" sz="2200" dirty="0" err="1" smtClean="0">
                <a:latin typeface="Courier New" pitchFamily="49" charset="0"/>
                <a:cs typeface="Courier New" pitchFamily="49" charset="0"/>
              </a:rPr>
              <a:t>bash_profile</a:t>
            </a:r>
            <a:r>
              <a:rPr lang="en-US" dirty="0" smtClean="0">
                <a:latin typeface="Courier New" pitchFamily="49" charset="0"/>
                <a:cs typeface="Courier New" pitchFamily="49" charset="0"/>
              </a:rPr>
              <a:t>, </a:t>
            </a:r>
            <a:r>
              <a:rPr lang="en-US" dirty="0" smtClean="0">
                <a:cs typeface="Courier New" pitchFamily="49" charset="0"/>
              </a:rPr>
              <a:t>exit by typing</a:t>
            </a:r>
            <a:r>
              <a:rPr lang="en-US" dirty="0" smtClean="0">
                <a:latin typeface="Courier New" pitchFamily="49" charset="0"/>
                <a:cs typeface="Courier New" pitchFamily="49" charset="0"/>
              </a:rPr>
              <a:t> </a:t>
            </a:r>
            <a:r>
              <a:rPr lang="en-US" sz="2200" dirty="0">
                <a:latin typeface="Courier New" pitchFamily="49" charset="0"/>
                <a:cs typeface="Courier New" pitchFamily="49" charset="0"/>
              </a:rPr>
              <a:t>E</a:t>
            </a:r>
            <a:r>
              <a:rPr lang="en-US" sz="2200" dirty="0" smtClean="0">
                <a:latin typeface="Courier New" pitchFamily="49" charset="0"/>
                <a:cs typeface="Courier New" pitchFamily="49" charset="0"/>
              </a:rPr>
              <a:t>sc</a:t>
            </a:r>
            <a:r>
              <a:rPr lang="en-US" dirty="0" smtClean="0">
                <a:latin typeface="Courier New" pitchFamily="49" charset="0"/>
                <a:cs typeface="Courier New" pitchFamily="49" charset="0"/>
              </a:rPr>
              <a:t> </a:t>
            </a:r>
            <a:r>
              <a:rPr lang="en-US" dirty="0" smtClean="0">
                <a:cs typeface="Courier New" pitchFamily="49" charset="0"/>
              </a:rPr>
              <a:t>and then </a:t>
            </a:r>
            <a:r>
              <a:rPr lang="en-US" sz="2200" dirty="0" smtClean="0">
                <a:latin typeface="Courier New" pitchFamily="49" charset="0"/>
                <a:cs typeface="Courier New" pitchFamily="49" charset="0"/>
              </a:rPr>
              <a:t>:</a:t>
            </a:r>
            <a:r>
              <a:rPr lang="en-US" sz="2200" dirty="0" err="1" smtClean="0">
                <a:latin typeface="Courier New" pitchFamily="49" charset="0"/>
                <a:cs typeface="Courier New" pitchFamily="49" charset="0"/>
              </a:rPr>
              <a:t>wq</a:t>
            </a:r>
            <a:r>
              <a:rPr lang="en-US" sz="2200" dirty="0" smtClean="0">
                <a:latin typeface="Courier New" pitchFamily="49" charset="0"/>
                <a:cs typeface="Courier New" pitchFamily="49" charset="0"/>
              </a:rPr>
              <a:t> , </a:t>
            </a:r>
            <a:r>
              <a:rPr lang="en-US" sz="2500" dirty="0" smtClean="0">
                <a:cs typeface="Courier New" pitchFamily="49" charset="0"/>
              </a:rPr>
              <a:t>for</a:t>
            </a:r>
            <a:r>
              <a:rPr lang="en-US" sz="2200" dirty="0" smtClean="0">
                <a:latin typeface="Courier New" pitchFamily="49" charset="0"/>
                <a:cs typeface="Courier New" pitchFamily="49" charset="0"/>
              </a:rPr>
              <a:t> write </a:t>
            </a:r>
            <a:r>
              <a:rPr lang="en-US" sz="2500" dirty="0" smtClean="0">
                <a:cs typeface="Courier New" pitchFamily="49" charset="0"/>
              </a:rPr>
              <a:t>and</a:t>
            </a:r>
            <a:r>
              <a:rPr lang="en-US" sz="2200" dirty="0" smtClean="0">
                <a:latin typeface="Courier New" pitchFamily="49" charset="0"/>
                <a:cs typeface="Courier New" pitchFamily="49" charset="0"/>
              </a:rPr>
              <a:t> quit.</a:t>
            </a:r>
          </a:p>
          <a:p>
            <a:r>
              <a:rPr lang="en-US" dirty="0" smtClean="0">
                <a:cs typeface="Courier New" pitchFamily="49" charset="0"/>
              </a:rPr>
              <a:t>In order for your session to become aware of new values, or new variables, you need to source </a:t>
            </a:r>
            <a:r>
              <a:rPr lang="en-US" sz="2100" dirty="0" smtClean="0">
                <a:latin typeface="Courier New" panose="02070309020205020404" pitchFamily="49" charset="0"/>
                <a:cs typeface="Courier New" panose="02070309020205020404" pitchFamily="49" charset="0"/>
              </a:rPr>
              <a:t>.</a:t>
            </a:r>
            <a:r>
              <a:rPr lang="en-US" sz="2100" dirty="0" err="1" smtClean="0">
                <a:latin typeface="Courier New" panose="02070309020205020404" pitchFamily="49" charset="0"/>
                <a:cs typeface="Courier New" panose="02070309020205020404" pitchFamily="49" charset="0"/>
              </a:rPr>
              <a:t>bash_profile</a:t>
            </a:r>
            <a:r>
              <a:rPr lang="en-US" sz="2100" dirty="0" smtClean="0">
                <a:latin typeface="Courier New" panose="02070309020205020404" pitchFamily="49" charset="0"/>
                <a:cs typeface="Courier New" panose="02070309020205020404" pitchFamily="49" charset="0"/>
              </a:rPr>
              <a:t> </a:t>
            </a:r>
            <a:r>
              <a:rPr lang="en-US" dirty="0" smtClean="0">
                <a:cs typeface="Courier New" pitchFamily="49" charset="0"/>
              </a:rPr>
              <a:t>file. </a:t>
            </a:r>
          </a:p>
          <a:p>
            <a:r>
              <a:rPr lang="en-US" dirty="0" smtClean="0">
                <a:cs typeface="Courier New" pitchFamily="49" charset="0"/>
              </a:rPr>
              <a:t>In the directory where </a:t>
            </a:r>
            <a:r>
              <a:rPr lang="en-US" sz="2100" dirty="0" smtClean="0">
                <a:latin typeface="Courier New" pitchFamily="49" charset="0"/>
                <a:cs typeface="Courier New" pitchFamily="49" charset="0"/>
              </a:rPr>
              <a:t>.</a:t>
            </a:r>
            <a:r>
              <a:rPr lang="en-US" sz="2100" dirty="0" err="1" smtClean="0">
                <a:latin typeface="Courier New" pitchFamily="49" charset="0"/>
                <a:cs typeface="Courier New" pitchFamily="49" charset="0"/>
              </a:rPr>
              <a:t>bash_profile</a:t>
            </a:r>
            <a:r>
              <a:rPr lang="en-US" sz="2100" dirty="0" smtClean="0">
                <a:latin typeface="Courier New" pitchFamily="49" charset="0"/>
                <a:cs typeface="Courier New" pitchFamily="49" charset="0"/>
              </a:rPr>
              <a:t> </a:t>
            </a:r>
            <a:r>
              <a:rPr lang="en-US" dirty="0" smtClean="0">
                <a:cs typeface="Courier New" pitchFamily="49" charset="0"/>
              </a:rPr>
              <a:t>resides </a:t>
            </a:r>
            <a:r>
              <a:rPr lang="en-US" dirty="0" smtClean="0">
                <a:latin typeface="Courier New" pitchFamily="49" charset="0"/>
                <a:cs typeface="Courier New" pitchFamily="49" charset="0"/>
              </a:rPr>
              <a:t>(</a:t>
            </a:r>
            <a:r>
              <a:rPr lang="en-US" dirty="0" smtClean="0">
                <a:cs typeface="Courier New" pitchFamily="49" charset="0"/>
              </a:rPr>
              <a:t>e.g. </a:t>
            </a:r>
            <a:r>
              <a:rPr lang="en-US" sz="2200" dirty="0" smtClean="0">
                <a:latin typeface="Courier New" pitchFamily="49" charset="0"/>
                <a:cs typeface="Courier New" pitchFamily="49" charset="0"/>
              </a:rPr>
              <a:t>/root</a:t>
            </a:r>
            <a:r>
              <a:rPr lang="en-US" dirty="0" smtClean="0">
                <a:cs typeface="Courier New" pitchFamily="49" charset="0"/>
              </a:rPr>
              <a:t>) type:</a:t>
            </a:r>
            <a:endParaRPr lang="en-US" sz="1600" dirty="0">
              <a:latin typeface="Courier New" pitchFamily="49" charset="0"/>
              <a:cs typeface="Courier New" pitchFamily="49" charset="0"/>
            </a:endParaRPr>
          </a:p>
          <a:p>
            <a:pPr marL="400050" lvl="1" indent="0">
              <a:buNone/>
            </a:pPr>
            <a:r>
              <a:rPr lang="en-US" sz="2100" dirty="0">
                <a:latin typeface="Courier New" pitchFamily="49" charset="0"/>
                <a:cs typeface="Courier New" pitchFamily="49" charset="0"/>
              </a:rPr>
              <a:t>$</a:t>
            </a:r>
            <a:r>
              <a:rPr lang="en-US" sz="2100" dirty="0" smtClean="0">
                <a:latin typeface="Courier New" pitchFamily="49" charset="0"/>
                <a:cs typeface="Courier New" pitchFamily="49" charset="0"/>
              </a:rPr>
              <a:t> source .</a:t>
            </a:r>
            <a:r>
              <a:rPr lang="en-US" sz="2100" dirty="0" err="1" smtClean="0">
                <a:latin typeface="Courier New" pitchFamily="49" charset="0"/>
                <a:cs typeface="Courier New" pitchFamily="49" charset="0"/>
              </a:rPr>
              <a:t>bash_profile</a:t>
            </a:r>
            <a:endParaRPr lang="en-US" sz="2100" dirty="0" smtClean="0">
              <a:latin typeface="Courier New" pitchFamily="49" charset="0"/>
              <a:cs typeface="Courier New" pitchFamily="49" charset="0"/>
            </a:endParaRPr>
          </a:p>
          <a:p>
            <a:r>
              <a:rPr lang="en-US" dirty="0" smtClean="0">
                <a:cs typeface="Courier New" pitchFamily="49" charset="0"/>
              </a:rPr>
              <a:t>To verify new values, type</a:t>
            </a:r>
          </a:p>
          <a:p>
            <a:pPr marL="400050" lvl="1" indent="0">
              <a:buNone/>
            </a:pPr>
            <a:r>
              <a:rPr lang="en-US" sz="2100" dirty="0" smtClean="0">
                <a:latin typeface="Courier New" pitchFamily="49" charset="0"/>
                <a:cs typeface="Courier New" pitchFamily="49" charset="0"/>
              </a:rPr>
              <a:t>$ echo $PATH</a:t>
            </a:r>
          </a:p>
          <a:p>
            <a:pPr marL="400050" lvl="1" indent="0">
              <a:buNone/>
            </a:pPr>
            <a:r>
              <a:rPr lang="en-US" sz="2100" dirty="0">
                <a:latin typeface="Courier New" pitchFamily="49" charset="0"/>
                <a:cs typeface="Courier New" pitchFamily="49" charset="0"/>
              </a:rPr>
              <a:t>$</a:t>
            </a:r>
            <a:r>
              <a:rPr lang="en-US" sz="2100" dirty="0" smtClean="0">
                <a:latin typeface="Courier New" pitchFamily="49" charset="0"/>
                <a:cs typeface="Courier New" pitchFamily="49" charset="0"/>
              </a:rPr>
              <a:t> cd $JAVA_HOME</a:t>
            </a:r>
          </a:p>
          <a:p>
            <a:pPr marL="400050" lvl="1" indent="0">
              <a:buNone/>
            </a:pPr>
            <a:endParaRPr lang="en-US" sz="1600" dirty="0">
              <a:latin typeface="Courier New" pitchFamily="49" charset="0"/>
              <a:cs typeface="Courier New" pitchFamily="49" charset="0"/>
            </a:endParaRPr>
          </a:p>
          <a:p>
            <a:pPr marL="400050" lvl="1" indent="0">
              <a:buNone/>
            </a:pPr>
            <a:endParaRPr lang="en-US" sz="1600" dirty="0" smtClean="0">
              <a:latin typeface="Courier New" pitchFamily="49" charset="0"/>
              <a:cs typeface="Courier New" pitchFamily="49" charset="0"/>
            </a:endParaRPr>
          </a:p>
          <a:p>
            <a:endParaRPr lang="en-US" dirty="0"/>
          </a:p>
          <a:p>
            <a:endParaRPr lang="en-US" dirty="0"/>
          </a:p>
        </p:txBody>
      </p:sp>
      <p:sp>
        <p:nvSpPr>
          <p:cNvPr id="4" name="Footer Placeholder 3"/>
          <p:cNvSpPr>
            <a:spLocks noGrp="1"/>
          </p:cNvSpPr>
          <p:nvPr>
            <p:ph type="ftr" sz="quarter" idx="11"/>
          </p:nvPr>
        </p:nvSpPr>
        <p:spPr/>
        <p:txBody>
          <a:bodyPr/>
          <a:lstStyle/>
          <a:p>
            <a:r>
              <a:rPr lang="en-US" smtClean="0"/>
              <a:t>@Zoran B. Djordjevic</a:t>
            </a:r>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32</a:t>
            </a:fld>
            <a:endParaRPr lang="en-US" dirty="0"/>
          </a:p>
        </p:txBody>
      </p:sp>
    </p:spTree>
    <p:extLst>
      <p:ext uri="{BB962C8B-B14F-4D97-AF65-F5344CB8AC3E}">
        <p14:creationId xmlns:p14="http://schemas.microsoft.com/office/powerpoint/2010/main" val="2446609074"/>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Versions of Hadoop, </a:t>
            </a:r>
            <a:r>
              <a:rPr lang="en-US" dirty="0" err="1"/>
              <a:t>M</a:t>
            </a:r>
            <a:r>
              <a:rPr lang="en-US" dirty="0" err="1" smtClean="0"/>
              <a:t>apReduce</a:t>
            </a:r>
            <a:endParaRPr lang="en-US" dirty="0"/>
          </a:p>
        </p:txBody>
      </p:sp>
      <p:sp>
        <p:nvSpPr>
          <p:cNvPr id="3" name="Content Placeholder 2"/>
          <p:cNvSpPr>
            <a:spLocks noGrp="1"/>
          </p:cNvSpPr>
          <p:nvPr>
            <p:ph idx="1"/>
          </p:nvPr>
        </p:nvSpPr>
        <p:spPr/>
        <p:txBody>
          <a:bodyPr>
            <a:normAutofit/>
          </a:bodyPr>
          <a:lstStyle/>
          <a:p>
            <a:r>
              <a:rPr lang="en-US" dirty="0" smtClean="0"/>
              <a:t>It appears that Apache (</a:t>
            </a:r>
            <a:r>
              <a:rPr lang="en-US" dirty="0" err="1" smtClean="0"/>
              <a:t>Cloudera</a:t>
            </a:r>
            <a:r>
              <a:rPr lang="en-US" dirty="0" smtClean="0"/>
              <a:t>) Hadoop  has two major versions, older Hadoop 1 and more modern Hadoop 2. </a:t>
            </a:r>
            <a:endParaRPr lang="en-US" dirty="0"/>
          </a:p>
          <a:p>
            <a:r>
              <a:rPr lang="en-US" dirty="0" smtClean="0"/>
              <a:t>Hadoop 2 is more scalable and more reliable than Hadoop 1. For example in Hadoop 2 we could have more than one name node.</a:t>
            </a:r>
          </a:p>
          <a:p>
            <a:r>
              <a:rPr lang="en-US" dirty="0" smtClean="0"/>
              <a:t>The major new component or framework with Hadoop 2 is called Yarn.</a:t>
            </a:r>
          </a:p>
          <a:p>
            <a:r>
              <a:rPr lang="en-US" b="1" dirty="0" smtClean="0"/>
              <a:t>Yarn </a:t>
            </a:r>
            <a:r>
              <a:rPr lang="en-US" dirty="0" smtClean="0"/>
              <a:t>is </a:t>
            </a:r>
            <a:r>
              <a:rPr lang="en-US" dirty="0"/>
              <a:t>a new framework that facilitates writing arbitrary distributed processing frameworks and </a:t>
            </a:r>
            <a:r>
              <a:rPr lang="en-US" dirty="0" smtClean="0"/>
              <a:t>applications, and not only MapReduce.</a:t>
            </a:r>
            <a:endParaRPr lang="en-US" dirty="0"/>
          </a:p>
          <a:p>
            <a:r>
              <a:rPr lang="en-US" dirty="0"/>
              <a:t>YARN provides the daemons and APIs necessary to develop generic distributed applications of any </a:t>
            </a:r>
            <a:r>
              <a:rPr lang="en-US" dirty="0" smtClean="0"/>
              <a:t>kind, and not only </a:t>
            </a:r>
            <a:r>
              <a:rPr lang="en-US" dirty="0" err="1" smtClean="0"/>
              <a:t>MapReduce</a:t>
            </a:r>
            <a:r>
              <a:rPr lang="en-US" dirty="0" smtClean="0"/>
              <a:t>, </a:t>
            </a:r>
            <a:r>
              <a:rPr lang="en-US" dirty="0"/>
              <a:t>handles and schedules resource requests (such as memory and CPU) from such applications, and supervises their execution.</a:t>
            </a:r>
          </a:p>
          <a:p>
            <a:r>
              <a:rPr lang="en-US" dirty="0"/>
              <a:t>YARN’s execution model </a:t>
            </a:r>
            <a:r>
              <a:rPr lang="en-US" dirty="0" smtClean="0"/>
              <a:t>(MRv2) is </a:t>
            </a:r>
            <a:r>
              <a:rPr lang="en-US" dirty="0"/>
              <a:t>more generic than the earlier MapReduce implementation. YARN can run applications that do not follow the </a:t>
            </a:r>
            <a:r>
              <a:rPr lang="en-US" dirty="0" err="1"/>
              <a:t>MapReduce</a:t>
            </a:r>
            <a:r>
              <a:rPr lang="en-US" dirty="0"/>
              <a:t> model, unlike the original Apache Hadoop </a:t>
            </a:r>
            <a:r>
              <a:rPr lang="en-US" dirty="0" err="1"/>
              <a:t>MapReduce</a:t>
            </a:r>
            <a:r>
              <a:rPr lang="en-US" dirty="0"/>
              <a:t> (also called MR1).</a:t>
            </a:r>
          </a:p>
          <a:p>
            <a:endParaRPr lang="en-US" dirty="0"/>
          </a:p>
        </p:txBody>
      </p:sp>
      <p:sp>
        <p:nvSpPr>
          <p:cNvPr id="4" name="Footer Placeholder 3"/>
          <p:cNvSpPr>
            <a:spLocks noGrp="1"/>
          </p:cNvSpPr>
          <p:nvPr>
            <p:ph type="ftr" sz="quarter" idx="11"/>
          </p:nvPr>
        </p:nvSpPr>
        <p:spPr/>
        <p:txBody>
          <a:bodyPr/>
          <a:lstStyle/>
          <a:p>
            <a:r>
              <a:rPr lang="en-US" smtClean="0"/>
              <a:t>@Zoran B. Djordjevic</a:t>
            </a:r>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33</a:t>
            </a:fld>
            <a:endParaRPr lang="en-US" dirty="0"/>
          </a:p>
        </p:txBody>
      </p:sp>
    </p:spTree>
    <p:extLst>
      <p:ext uri="{BB962C8B-B14F-4D97-AF65-F5344CB8AC3E}">
        <p14:creationId xmlns:p14="http://schemas.microsoft.com/office/powerpoint/2010/main" val="379886624"/>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MR2</a:t>
            </a:r>
            <a:endParaRPr lang="en-US" dirty="0"/>
          </a:p>
        </p:txBody>
      </p:sp>
      <p:sp>
        <p:nvSpPr>
          <p:cNvPr id="3" name="Content Placeholder 2"/>
          <p:cNvSpPr>
            <a:spLocks noGrp="1"/>
          </p:cNvSpPr>
          <p:nvPr>
            <p:ph idx="1"/>
          </p:nvPr>
        </p:nvSpPr>
        <p:spPr/>
        <p:txBody>
          <a:bodyPr/>
          <a:lstStyle/>
          <a:p>
            <a:pPr marL="0" indent="0">
              <a:buNone/>
            </a:pPr>
            <a:r>
              <a:rPr lang="en-US" b="1" dirty="0" smtClean="0"/>
              <a:t>Features of MR2 or MRv2?</a:t>
            </a:r>
            <a:endParaRPr lang="en-US" b="1" dirty="0"/>
          </a:p>
          <a:p>
            <a:r>
              <a:rPr lang="en-US" dirty="0"/>
              <a:t>With </a:t>
            </a:r>
            <a:r>
              <a:rPr lang="en-US" dirty="0" smtClean="0"/>
              <a:t>YARN</a:t>
            </a:r>
            <a:r>
              <a:rPr lang="en-US" dirty="0"/>
              <a:t>, there is no longer a single </a:t>
            </a:r>
            <a:r>
              <a:rPr lang="en-US" dirty="0" err="1"/>
              <a:t>JobTracker</a:t>
            </a:r>
            <a:r>
              <a:rPr lang="en-US" dirty="0"/>
              <a:t> to run jobs and a </a:t>
            </a:r>
            <a:r>
              <a:rPr lang="en-US" dirty="0" err="1"/>
              <a:t>TaskTracker</a:t>
            </a:r>
            <a:r>
              <a:rPr lang="en-US" dirty="0"/>
              <a:t> to run tasks of the jobs. </a:t>
            </a:r>
            <a:endParaRPr lang="en-US" dirty="0" smtClean="0"/>
          </a:p>
          <a:p>
            <a:r>
              <a:rPr lang="en-US" dirty="0" smtClean="0"/>
              <a:t>The </a:t>
            </a:r>
            <a:r>
              <a:rPr lang="en-US" dirty="0"/>
              <a:t>old MR1 framework was rewritten </a:t>
            </a:r>
            <a:r>
              <a:rPr lang="en-US" dirty="0" smtClean="0"/>
              <a:t>and named MR2 or MRv2, </a:t>
            </a:r>
            <a:r>
              <a:rPr lang="en-US" dirty="0" err="1" smtClean="0"/>
              <a:t>MapReduce</a:t>
            </a:r>
            <a:r>
              <a:rPr lang="en-US" dirty="0" smtClean="0"/>
              <a:t> </a:t>
            </a:r>
            <a:r>
              <a:rPr lang="en-US" dirty="0"/>
              <a:t>version </a:t>
            </a:r>
            <a:r>
              <a:rPr lang="en-US" dirty="0" smtClean="0"/>
              <a:t>2.</a:t>
            </a:r>
          </a:p>
          <a:p>
            <a:r>
              <a:rPr lang="en-US" dirty="0" smtClean="0"/>
              <a:t>MR2 utilizes </a:t>
            </a:r>
            <a:r>
              <a:rPr lang="en-US" dirty="0"/>
              <a:t>the familiar </a:t>
            </a:r>
            <a:r>
              <a:rPr lang="en-US" dirty="0" err="1"/>
              <a:t>MapReduce</a:t>
            </a:r>
            <a:r>
              <a:rPr lang="en-US" dirty="0"/>
              <a:t> execution underneath, except that each job now controls its own destiny via its own </a:t>
            </a:r>
            <a:r>
              <a:rPr lang="en-US" dirty="0" err="1"/>
              <a:t>ApplicationMaster</a:t>
            </a:r>
            <a:r>
              <a:rPr lang="en-US" dirty="0"/>
              <a:t> taking care of execution flow (such as scheduling tasks, handling speculative execution and failures, etc.). </a:t>
            </a:r>
          </a:p>
          <a:p>
            <a:r>
              <a:rPr lang="en-US" dirty="0" smtClean="0"/>
              <a:t>MR2 </a:t>
            </a:r>
            <a:r>
              <a:rPr lang="en-US" dirty="0"/>
              <a:t>is a more isolated and scalable model than the MR1 system where a singular </a:t>
            </a:r>
            <a:r>
              <a:rPr lang="en-US" dirty="0" err="1"/>
              <a:t>JobTracker</a:t>
            </a:r>
            <a:r>
              <a:rPr lang="en-US" dirty="0"/>
              <a:t> does all the resource management, scheduling and task monitoring work.</a:t>
            </a:r>
          </a:p>
          <a:p>
            <a:r>
              <a:rPr lang="en-US" dirty="0"/>
              <a:t>MR2 and a new proof-of-concept application called the </a:t>
            </a:r>
            <a:r>
              <a:rPr lang="en-US" dirty="0" err="1"/>
              <a:t>DistributedShell</a:t>
            </a:r>
            <a:r>
              <a:rPr lang="en-US" dirty="0"/>
              <a:t> are the first two applications using the YARN API in CDH4.</a:t>
            </a:r>
          </a:p>
          <a:p>
            <a:endParaRPr lang="en-US" dirty="0"/>
          </a:p>
        </p:txBody>
      </p:sp>
      <p:sp>
        <p:nvSpPr>
          <p:cNvPr id="4" name="Footer Placeholder 3"/>
          <p:cNvSpPr>
            <a:spLocks noGrp="1"/>
          </p:cNvSpPr>
          <p:nvPr>
            <p:ph type="ftr" sz="quarter" idx="11"/>
          </p:nvPr>
        </p:nvSpPr>
        <p:spPr/>
        <p:txBody>
          <a:bodyPr/>
          <a:lstStyle/>
          <a:p>
            <a:r>
              <a:rPr lang="en-US" smtClean="0"/>
              <a:t>@Zoran B. Djordjevic</a:t>
            </a:r>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34</a:t>
            </a:fld>
            <a:endParaRPr lang="en-US" dirty="0"/>
          </a:p>
        </p:txBody>
      </p:sp>
    </p:spTree>
    <p:extLst>
      <p:ext uri="{BB962C8B-B14F-4D97-AF65-F5344CB8AC3E}">
        <p14:creationId xmlns:p14="http://schemas.microsoft.com/office/powerpoint/2010/main" val="1867033151"/>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0" dirty="0" smtClean="0"/>
              <a:t>Install </a:t>
            </a:r>
            <a:r>
              <a:rPr lang="en-US" dirty="0" smtClean="0"/>
              <a:t>CDH 4.6 with Yarn</a:t>
            </a:r>
            <a:r>
              <a:rPr lang="en-US" dirty="0"/>
              <a:t> </a:t>
            </a:r>
            <a:r>
              <a:rPr lang="en-US" dirty="0" smtClean="0"/>
              <a:t>(Mrv2)</a:t>
            </a:r>
            <a:endParaRPr lang="en-US" b="0" dirty="0"/>
          </a:p>
        </p:txBody>
      </p:sp>
      <p:sp>
        <p:nvSpPr>
          <p:cNvPr id="3" name="Content Placeholder 2"/>
          <p:cNvSpPr>
            <a:spLocks noGrp="1"/>
          </p:cNvSpPr>
          <p:nvPr>
            <p:ph idx="1"/>
          </p:nvPr>
        </p:nvSpPr>
        <p:spPr/>
        <p:txBody>
          <a:bodyPr/>
          <a:lstStyle/>
          <a:p>
            <a:r>
              <a:rPr lang="en-US" dirty="0" err="1" smtClean="0"/>
              <a:t>Hadoop</a:t>
            </a:r>
            <a:r>
              <a:rPr lang="en-US" dirty="0" smtClean="0"/>
              <a:t> eco system comes in several (many) packages. </a:t>
            </a:r>
          </a:p>
          <a:p>
            <a:r>
              <a:rPr lang="en-US" dirty="0" smtClean="0"/>
              <a:t>For the basic Map Reduce we need </a:t>
            </a:r>
            <a:r>
              <a:rPr lang="en-US" dirty="0" err="1" smtClean="0"/>
              <a:t>Hadoop</a:t>
            </a:r>
            <a:r>
              <a:rPr lang="en-US" dirty="0" smtClean="0"/>
              <a:t> itself and could download it separately.</a:t>
            </a:r>
          </a:p>
          <a:p>
            <a:r>
              <a:rPr lang="en-US" dirty="0" smtClean="0"/>
              <a:t>For other tools like Hive, Pig, </a:t>
            </a:r>
            <a:r>
              <a:rPr lang="en-US" dirty="0" err="1" smtClean="0"/>
              <a:t>Hbase</a:t>
            </a:r>
            <a:r>
              <a:rPr lang="en-US" dirty="0" smtClean="0"/>
              <a:t>, etc., we need additional packages. </a:t>
            </a:r>
          </a:p>
          <a:p>
            <a:r>
              <a:rPr lang="en-US" dirty="0" smtClean="0"/>
              <a:t>If you know what you are doing, you could download the source code for all of those packages, improve on them and then deploy them. </a:t>
            </a:r>
          </a:p>
          <a:p>
            <a:r>
              <a:rPr lang="en-US" dirty="0" smtClean="0"/>
              <a:t>We will use prepackaged versions of the code which comes as the so called tar balls. </a:t>
            </a:r>
          </a:p>
          <a:p>
            <a:r>
              <a:rPr lang="en-US" dirty="0" smtClean="0"/>
              <a:t>The main product of </a:t>
            </a:r>
            <a:r>
              <a:rPr lang="en-US" dirty="0" err="1" smtClean="0"/>
              <a:t>Cloudera</a:t>
            </a:r>
            <a:r>
              <a:rPr lang="en-US" dirty="0" smtClean="0"/>
              <a:t> is the </a:t>
            </a:r>
            <a:r>
              <a:rPr lang="en-US" dirty="0" err="1" smtClean="0"/>
              <a:t>Cloudera</a:t>
            </a:r>
            <a:r>
              <a:rPr lang="en-US" dirty="0" smtClean="0"/>
              <a:t> </a:t>
            </a:r>
            <a:r>
              <a:rPr lang="en-US" dirty="0" err="1" smtClean="0"/>
              <a:t>Hadoop</a:t>
            </a:r>
            <a:r>
              <a:rPr lang="en-US" dirty="0" smtClean="0"/>
              <a:t> Distribution or CDH. Currently CDH is at version 4.6 </a:t>
            </a:r>
          </a:p>
          <a:p>
            <a:r>
              <a:rPr lang="en-US" dirty="0" smtClean="0"/>
              <a:t>We will first install newer version, i.e. Hadoop with Yarn.</a:t>
            </a:r>
            <a:endParaRPr lang="en-US" dirty="0"/>
          </a:p>
        </p:txBody>
      </p:sp>
      <p:sp>
        <p:nvSpPr>
          <p:cNvPr id="4" name="Footer Placeholder 3"/>
          <p:cNvSpPr>
            <a:spLocks noGrp="1"/>
          </p:cNvSpPr>
          <p:nvPr>
            <p:ph type="ftr" sz="quarter" idx="11"/>
          </p:nvPr>
        </p:nvSpPr>
        <p:spPr/>
        <p:txBody>
          <a:bodyPr/>
          <a:lstStyle/>
          <a:p>
            <a:r>
              <a:rPr lang="en-US" smtClean="0"/>
              <a:t>@Zoran B. Djordjevic</a:t>
            </a:r>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35</a:t>
            </a:fld>
            <a:endParaRPr lang="en-US" dirty="0"/>
          </a:p>
        </p:txBody>
      </p:sp>
    </p:spTree>
    <p:extLst>
      <p:ext uri="{BB962C8B-B14F-4D97-AF65-F5344CB8AC3E}">
        <p14:creationId xmlns:p14="http://schemas.microsoft.com/office/powerpoint/2010/main" val="1078424176"/>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b="0" dirty="0" smtClean="0"/>
              <a:t>Installing CDH4 on a Single Pseudo-Distributed Node</a:t>
            </a:r>
            <a:endParaRPr lang="en-US" sz="2800" b="0" dirty="0"/>
          </a:p>
        </p:txBody>
      </p:sp>
      <p:sp>
        <p:nvSpPr>
          <p:cNvPr id="3" name="Content Placeholder 2"/>
          <p:cNvSpPr>
            <a:spLocks noGrp="1"/>
          </p:cNvSpPr>
          <p:nvPr>
            <p:ph idx="1"/>
          </p:nvPr>
        </p:nvSpPr>
        <p:spPr/>
        <p:txBody>
          <a:bodyPr>
            <a:normAutofit lnSpcReduction="10000"/>
          </a:bodyPr>
          <a:lstStyle/>
          <a:p>
            <a:r>
              <a:rPr lang="en-US" sz="2000" dirty="0" smtClean="0"/>
              <a:t>In order to download CDH4.6 package, in your VM, open Mozilla, and for 32 bit </a:t>
            </a:r>
            <a:r>
              <a:rPr lang="en-US" sz="2000" dirty="0" err="1" smtClean="0"/>
              <a:t>Redhat</a:t>
            </a:r>
            <a:r>
              <a:rPr lang="en-US" sz="2000" dirty="0" smtClean="0"/>
              <a:t> (</a:t>
            </a:r>
            <a:r>
              <a:rPr lang="en-US" sz="2000" dirty="0" err="1" smtClean="0"/>
              <a:t>CentOS</a:t>
            </a:r>
            <a:r>
              <a:rPr lang="en-US" sz="2000" dirty="0" smtClean="0"/>
              <a:t>) system, go to </a:t>
            </a:r>
          </a:p>
          <a:p>
            <a:pPr marL="0" indent="0">
              <a:buNone/>
            </a:pPr>
            <a:r>
              <a:rPr lang="en-US" sz="1600" dirty="0" smtClean="0">
                <a:hlinkClick r:id="rId2"/>
              </a:rPr>
              <a:t>http://archive.cloudera.com/cdh4/one-click-install/redhat/6/i386/cloudera-cdh-4-0.i386.rpm</a:t>
            </a:r>
            <a:r>
              <a:rPr lang="en-US" sz="1600" dirty="0" smtClean="0"/>
              <a:t> </a:t>
            </a:r>
          </a:p>
          <a:p>
            <a:r>
              <a:rPr lang="en-US" sz="2000" dirty="0"/>
              <a:t>D</a:t>
            </a:r>
            <a:r>
              <a:rPr lang="en-US" sz="2000" dirty="0" smtClean="0"/>
              <a:t>ownload file </a:t>
            </a:r>
            <a:r>
              <a:rPr lang="en-US" sz="1800" dirty="0" smtClean="0">
                <a:latin typeface="Courier New" panose="02070309020205020404" pitchFamily="49" charset="0"/>
                <a:cs typeface="Courier New" panose="02070309020205020404" pitchFamily="49" charset="0"/>
              </a:rPr>
              <a:t>cloudera-cdh-4-0.i386.rpm</a:t>
            </a:r>
          </a:p>
          <a:p>
            <a:endParaRPr lang="en-US" sz="1800" dirty="0">
              <a:latin typeface="Courier New" panose="02070309020205020404" pitchFamily="49" charset="0"/>
              <a:cs typeface="Courier New" panose="02070309020205020404" pitchFamily="49" charset="0"/>
            </a:endParaRPr>
          </a:p>
          <a:p>
            <a:endParaRPr lang="en-US" sz="1800" dirty="0" smtClean="0">
              <a:latin typeface="Courier New" panose="02070309020205020404" pitchFamily="49" charset="0"/>
              <a:cs typeface="Courier New" panose="02070309020205020404" pitchFamily="49" charset="0"/>
            </a:endParaRPr>
          </a:p>
          <a:p>
            <a:endParaRPr lang="en-US" sz="1800" dirty="0">
              <a:latin typeface="Courier New" panose="02070309020205020404" pitchFamily="49" charset="0"/>
              <a:cs typeface="Courier New" panose="02070309020205020404" pitchFamily="49" charset="0"/>
            </a:endParaRPr>
          </a:p>
          <a:p>
            <a:endParaRPr lang="en-US" sz="1800" dirty="0" smtClean="0">
              <a:latin typeface="Courier New" panose="02070309020205020404" pitchFamily="49" charset="0"/>
              <a:cs typeface="Courier New" panose="02070309020205020404" pitchFamily="49" charset="0"/>
            </a:endParaRPr>
          </a:p>
          <a:p>
            <a:endParaRPr lang="en-US" sz="1800" dirty="0">
              <a:latin typeface="Courier New" panose="02070309020205020404" pitchFamily="49" charset="0"/>
              <a:cs typeface="Courier New" panose="02070309020205020404" pitchFamily="49" charset="0"/>
            </a:endParaRPr>
          </a:p>
          <a:p>
            <a:endParaRPr lang="en-US" sz="1800" dirty="0" smtClean="0">
              <a:latin typeface="Courier New" panose="02070309020205020404" pitchFamily="49" charset="0"/>
              <a:cs typeface="Courier New" panose="02070309020205020404" pitchFamily="49" charset="0"/>
            </a:endParaRPr>
          </a:p>
          <a:p>
            <a:endParaRPr lang="en-US" sz="1800" dirty="0">
              <a:latin typeface="Courier New" panose="02070309020205020404" pitchFamily="49" charset="0"/>
              <a:cs typeface="Courier New" panose="02070309020205020404" pitchFamily="49" charset="0"/>
            </a:endParaRPr>
          </a:p>
          <a:p>
            <a:endParaRPr lang="en-US" sz="1800" dirty="0" smtClean="0">
              <a:latin typeface="Courier New" panose="02070309020205020404" pitchFamily="49" charset="0"/>
              <a:cs typeface="Courier New" panose="02070309020205020404" pitchFamily="49" charset="0"/>
            </a:endParaRPr>
          </a:p>
          <a:p>
            <a:endParaRPr lang="en-US" sz="1800" dirty="0">
              <a:latin typeface="Courier New" panose="02070309020205020404" pitchFamily="49" charset="0"/>
              <a:cs typeface="Courier New" panose="02070309020205020404" pitchFamily="49" charset="0"/>
            </a:endParaRPr>
          </a:p>
          <a:p>
            <a:endParaRPr lang="en-US" sz="1800" dirty="0" smtClean="0">
              <a:latin typeface="Courier New" panose="02070309020205020404" pitchFamily="49" charset="0"/>
              <a:cs typeface="Courier New" panose="02070309020205020404" pitchFamily="49" charset="0"/>
            </a:endParaRPr>
          </a:p>
          <a:p>
            <a:r>
              <a:rPr lang="en-US" sz="2000" dirty="0" smtClean="0">
                <a:cs typeface="Courier New" panose="02070309020205020404" pitchFamily="49" charset="0"/>
              </a:rPr>
              <a:t>File will end up in </a:t>
            </a:r>
            <a:r>
              <a:rPr lang="en-US" sz="1800" dirty="0" smtClean="0">
                <a:latin typeface="Courier New" panose="02070309020205020404" pitchFamily="49" charset="0"/>
                <a:cs typeface="Courier New" panose="02070309020205020404" pitchFamily="49" charset="0"/>
              </a:rPr>
              <a:t>/home/</a:t>
            </a:r>
            <a:r>
              <a:rPr lang="en-US" sz="1800" dirty="0" err="1" smtClean="0">
                <a:latin typeface="Courier New" panose="02070309020205020404" pitchFamily="49" charset="0"/>
                <a:cs typeface="Courier New" panose="02070309020205020404" pitchFamily="49" charset="0"/>
              </a:rPr>
              <a:t>hadoop</a:t>
            </a:r>
            <a:r>
              <a:rPr lang="en-US" sz="1800" dirty="0" smtClean="0">
                <a:latin typeface="Courier New" panose="02070309020205020404" pitchFamily="49" charset="0"/>
                <a:cs typeface="Courier New" panose="02070309020205020404" pitchFamily="49" charset="0"/>
              </a:rPr>
              <a:t>/Downloads</a:t>
            </a:r>
          </a:p>
          <a:p>
            <a:r>
              <a:rPr lang="en-US" sz="1800" dirty="0"/>
              <a:t>F</a:t>
            </a:r>
            <a:r>
              <a:rPr lang="en-US" sz="1800" dirty="0" smtClean="0"/>
              <a:t>or 64 bit </a:t>
            </a:r>
            <a:r>
              <a:rPr lang="en-US" sz="1800" dirty="0" err="1"/>
              <a:t>Redhat</a:t>
            </a:r>
            <a:r>
              <a:rPr lang="en-US" sz="1800" dirty="0"/>
              <a:t> (</a:t>
            </a:r>
            <a:r>
              <a:rPr lang="en-US" sz="1800" dirty="0" err="1"/>
              <a:t>CentOS</a:t>
            </a:r>
            <a:r>
              <a:rPr lang="en-US" sz="1800" dirty="0"/>
              <a:t>) system, go to </a:t>
            </a:r>
          </a:p>
          <a:p>
            <a:pPr marL="0" indent="0">
              <a:buNone/>
            </a:pPr>
            <a:r>
              <a:rPr lang="en-US" sz="1800" dirty="0">
                <a:hlinkClick r:id="rId3"/>
              </a:rPr>
              <a:t>http://</a:t>
            </a:r>
            <a:r>
              <a:rPr lang="en-US" sz="1800" dirty="0" smtClean="0">
                <a:hlinkClick r:id="rId3"/>
              </a:rPr>
              <a:t>archive.cloudera.com/cdh4/one-click-install/redhat/6/x86_64/cloudera-cdh-4-0.x86_64.rpm</a:t>
            </a:r>
            <a:r>
              <a:rPr lang="en-US" sz="1800" dirty="0" smtClean="0"/>
              <a:t> </a:t>
            </a:r>
            <a:endParaRPr lang="en-US" sz="1800" dirty="0"/>
          </a:p>
          <a:p>
            <a:endParaRPr lang="en-US" sz="1800" dirty="0" smtClean="0">
              <a:latin typeface="Courier New" panose="02070309020205020404" pitchFamily="49" charset="0"/>
              <a:cs typeface="Courier New" panose="02070309020205020404" pitchFamily="49" charset="0"/>
            </a:endParaRPr>
          </a:p>
          <a:p>
            <a:endParaRPr lang="en-US" dirty="0"/>
          </a:p>
        </p:txBody>
      </p:sp>
      <p:sp>
        <p:nvSpPr>
          <p:cNvPr id="4" name="Footer Placeholder 3"/>
          <p:cNvSpPr>
            <a:spLocks noGrp="1"/>
          </p:cNvSpPr>
          <p:nvPr>
            <p:ph type="ftr" sz="quarter" idx="11"/>
          </p:nvPr>
        </p:nvSpPr>
        <p:spPr/>
        <p:txBody>
          <a:bodyPr/>
          <a:lstStyle/>
          <a:p>
            <a:r>
              <a:rPr lang="en-US" smtClean="0"/>
              <a:t>@Zoran B. Djordjevic</a:t>
            </a:r>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36</a:t>
            </a:fld>
            <a:endParaRPr lang="en-US" dirty="0"/>
          </a:p>
        </p:txBody>
      </p:sp>
      <p:pic>
        <p:nvPicPr>
          <p:cNvPr id="102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90800" y="2001751"/>
            <a:ext cx="3810000" cy="281789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746409007"/>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 case you need to stop Hadoop and uninstall</a:t>
            </a:r>
            <a:endParaRPr lang="en-US" dirty="0"/>
          </a:p>
        </p:txBody>
      </p:sp>
      <p:sp>
        <p:nvSpPr>
          <p:cNvPr id="3" name="Content Placeholder 2"/>
          <p:cNvSpPr>
            <a:spLocks noGrp="1"/>
          </p:cNvSpPr>
          <p:nvPr>
            <p:ph idx="1"/>
          </p:nvPr>
        </p:nvSpPr>
        <p:spPr/>
        <p:txBody>
          <a:bodyPr>
            <a:normAutofit lnSpcReduction="10000"/>
          </a:bodyPr>
          <a:lstStyle/>
          <a:p>
            <a:r>
              <a:rPr lang="en-US" dirty="0" smtClean="0"/>
              <a:t>If you have YARN (MRv2) already install, stop all the daemons by typing:</a:t>
            </a:r>
          </a:p>
          <a:p>
            <a:pPr marL="0" indent="0">
              <a:buNone/>
            </a:pPr>
            <a:r>
              <a:rPr lang="en-US" sz="1600" dirty="0">
                <a:latin typeface="Courier New" panose="02070309020205020404" pitchFamily="49" charset="0"/>
                <a:cs typeface="Courier New" panose="02070309020205020404" pitchFamily="49" charset="0"/>
              </a:rPr>
              <a:t>$ for x in `cd /</a:t>
            </a:r>
            <a:r>
              <a:rPr lang="en-US" sz="1600" dirty="0" err="1">
                <a:latin typeface="Courier New" panose="02070309020205020404" pitchFamily="49" charset="0"/>
                <a:cs typeface="Courier New" panose="02070309020205020404" pitchFamily="49" charset="0"/>
              </a:rPr>
              <a:t>etc</a:t>
            </a:r>
            <a:r>
              <a:rPr lang="en-US" sz="1600" dirty="0">
                <a:latin typeface="Courier New" panose="02070309020205020404" pitchFamily="49" charset="0"/>
                <a:cs typeface="Courier New" panose="02070309020205020404" pitchFamily="49" charset="0"/>
              </a:rPr>
              <a:t>/</a:t>
            </a:r>
            <a:r>
              <a:rPr lang="en-US" sz="1600" dirty="0" err="1">
                <a:latin typeface="Courier New" panose="02070309020205020404" pitchFamily="49" charset="0"/>
                <a:cs typeface="Courier New" panose="02070309020205020404" pitchFamily="49" charset="0"/>
              </a:rPr>
              <a:t>init.d</a:t>
            </a:r>
            <a:r>
              <a:rPr lang="en-US" sz="1600" dirty="0">
                <a:latin typeface="Courier New" panose="02070309020205020404" pitchFamily="49" charset="0"/>
                <a:cs typeface="Courier New" panose="02070309020205020404" pitchFamily="49" charset="0"/>
              </a:rPr>
              <a:t> ; </a:t>
            </a:r>
            <a:r>
              <a:rPr lang="en-US" sz="1600" dirty="0" err="1">
                <a:latin typeface="Courier New" panose="02070309020205020404" pitchFamily="49" charset="0"/>
                <a:cs typeface="Courier New" panose="02070309020205020404" pitchFamily="49" charset="0"/>
              </a:rPr>
              <a:t>ls</a:t>
            </a:r>
            <a:r>
              <a:rPr lang="en-US" sz="1600" dirty="0">
                <a:latin typeface="Courier New" panose="02070309020205020404" pitchFamily="49" charset="0"/>
                <a:cs typeface="Courier New" panose="02070309020205020404" pitchFamily="49" charset="0"/>
              </a:rPr>
              <a:t> </a:t>
            </a:r>
            <a:r>
              <a:rPr lang="en-US" sz="1600" dirty="0" err="1">
                <a:latin typeface="Courier New" panose="02070309020205020404" pitchFamily="49" charset="0"/>
                <a:cs typeface="Courier New" panose="02070309020205020404" pitchFamily="49" charset="0"/>
              </a:rPr>
              <a:t>hadoop-hdfs</a:t>
            </a:r>
            <a:r>
              <a:rPr lang="en-US" sz="1600" dirty="0">
                <a:latin typeface="Courier New" panose="02070309020205020404" pitchFamily="49" charset="0"/>
                <a:cs typeface="Courier New" panose="02070309020205020404" pitchFamily="49" charset="0"/>
              </a:rPr>
              <a:t>-</a:t>
            </a:r>
            <a:r>
              <a:rPr lang="en-US" sz="1600" dirty="0" smtClean="0">
                <a:latin typeface="Courier New" panose="02070309020205020404" pitchFamily="49" charset="0"/>
                <a:cs typeface="Courier New" panose="02070309020205020404" pitchFamily="49" charset="0"/>
              </a:rPr>
              <a:t>*`; do </a:t>
            </a:r>
            <a:r>
              <a:rPr lang="en-US" sz="1600" dirty="0" err="1">
                <a:latin typeface="Courier New" panose="02070309020205020404" pitchFamily="49" charset="0"/>
                <a:cs typeface="Courier New" panose="02070309020205020404" pitchFamily="49" charset="0"/>
              </a:rPr>
              <a:t>sudo</a:t>
            </a:r>
            <a:r>
              <a:rPr lang="en-US" sz="1600" dirty="0">
                <a:latin typeface="Courier New" panose="02070309020205020404" pitchFamily="49" charset="0"/>
                <a:cs typeface="Courier New" panose="02070309020205020404" pitchFamily="49" charset="0"/>
              </a:rPr>
              <a:t> service $x stop ; done</a:t>
            </a:r>
          </a:p>
          <a:p>
            <a:pPr marL="0" indent="0">
              <a:buNone/>
            </a:pPr>
            <a:r>
              <a:rPr lang="en-US" sz="1600" dirty="0">
                <a:latin typeface="Courier New" panose="02070309020205020404" pitchFamily="49" charset="0"/>
                <a:cs typeface="Courier New" panose="02070309020205020404" pitchFamily="49" charset="0"/>
              </a:rPr>
              <a:t>$ for x in 'cd /</a:t>
            </a:r>
            <a:r>
              <a:rPr lang="en-US" sz="1600" dirty="0" err="1">
                <a:latin typeface="Courier New" panose="02070309020205020404" pitchFamily="49" charset="0"/>
                <a:cs typeface="Courier New" panose="02070309020205020404" pitchFamily="49" charset="0"/>
              </a:rPr>
              <a:t>etc</a:t>
            </a:r>
            <a:r>
              <a:rPr lang="en-US" sz="1600" dirty="0">
                <a:latin typeface="Courier New" panose="02070309020205020404" pitchFamily="49" charset="0"/>
                <a:cs typeface="Courier New" panose="02070309020205020404" pitchFamily="49" charset="0"/>
              </a:rPr>
              <a:t>/</a:t>
            </a:r>
            <a:r>
              <a:rPr lang="en-US" sz="1600" dirty="0" err="1">
                <a:latin typeface="Courier New" panose="02070309020205020404" pitchFamily="49" charset="0"/>
                <a:cs typeface="Courier New" panose="02070309020205020404" pitchFamily="49" charset="0"/>
              </a:rPr>
              <a:t>init.d</a:t>
            </a:r>
            <a:r>
              <a:rPr lang="en-US" sz="1600" dirty="0">
                <a:latin typeface="Courier New" panose="02070309020205020404" pitchFamily="49" charset="0"/>
                <a:cs typeface="Courier New" panose="02070309020205020404" pitchFamily="49" charset="0"/>
              </a:rPr>
              <a:t> ; </a:t>
            </a:r>
            <a:r>
              <a:rPr lang="en-US" sz="1600" dirty="0" err="1">
                <a:latin typeface="Courier New" panose="02070309020205020404" pitchFamily="49" charset="0"/>
                <a:cs typeface="Courier New" panose="02070309020205020404" pitchFamily="49" charset="0"/>
              </a:rPr>
              <a:t>ls</a:t>
            </a:r>
            <a:r>
              <a:rPr lang="en-US" sz="1600" dirty="0">
                <a:latin typeface="Courier New" panose="02070309020205020404" pitchFamily="49" charset="0"/>
                <a:cs typeface="Courier New" panose="02070309020205020404" pitchFamily="49" charset="0"/>
              </a:rPr>
              <a:t> </a:t>
            </a:r>
            <a:r>
              <a:rPr lang="en-US" sz="1600" dirty="0" err="1">
                <a:latin typeface="Courier New" panose="02070309020205020404" pitchFamily="49" charset="0"/>
                <a:cs typeface="Courier New" panose="02070309020205020404" pitchFamily="49" charset="0"/>
              </a:rPr>
              <a:t>hadoop-mapreduce</a:t>
            </a:r>
            <a:r>
              <a:rPr lang="en-US" sz="1600" dirty="0">
                <a:latin typeface="Courier New" panose="02070309020205020404" pitchFamily="49" charset="0"/>
                <a:cs typeface="Courier New" panose="02070309020205020404" pitchFamily="49" charset="0"/>
              </a:rPr>
              <a:t>-* ; do </a:t>
            </a:r>
            <a:r>
              <a:rPr lang="en-US" sz="1600" dirty="0" err="1">
                <a:latin typeface="Courier New" panose="02070309020205020404" pitchFamily="49" charset="0"/>
                <a:cs typeface="Courier New" panose="02070309020205020404" pitchFamily="49" charset="0"/>
              </a:rPr>
              <a:t>sudo</a:t>
            </a:r>
            <a:r>
              <a:rPr lang="en-US" sz="1600" dirty="0">
                <a:latin typeface="Courier New" panose="02070309020205020404" pitchFamily="49" charset="0"/>
                <a:cs typeface="Courier New" panose="02070309020205020404" pitchFamily="49" charset="0"/>
              </a:rPr>
              <a:t> service $x </a:t>
            </a:r>
            <a:r>
              <a:rPr lang="en-US" sz="1600" dirty="0" smtClean="0">
                <a:latin typeface="Courier New" panose="02070309020205020404" pitchFamily="49" charset="0"/>
                <a:cs typeface="Courier New" panose="02070309020205020404" pitchFamily="49" charset="0"/>
              </a:rPr>
              <a:t>stop ; done</a:t>
            </a:r>
          </a:p>
          <a:p>
            <a:pPr marL="0" indent="0">
              <a:buNone/>
            </a:pPr>
            <a:r>
              <a:rPr lang="en-US" sz="1600" dirty="0">
                <a:latin typeface="Courier New" panose="02070309020205020404" pitchFamily="49" charset="0"/>
                <a:cs typeface="Courier New" panose="02070309020205020404" pitchFamily="49" charset="0"/>
              </a:rPr>
              <a:t>$ for x in 'cd /</a:t>
            </a:r>
            <a:r>
              <a:rPr lang="en-US" sz="1600" dirty="0" err="1">
                <a:latin typeface="Courier New" panose="02070309020205020404" pitchFamily="49" charset="0"/>
                <a:cs typeface="Courier New" panose="02070309020205020404" pitchFamily="49" charset="0"/>
              </a:rPr>
              <a:t>etc</a:t>
            </a:r>
            <a:r>
              <a:rPr lang="en-US" sz="1600" dirty="0">
                <a:latin typeface="Courier New" panose="02070309020205020404" pitchFamily="49" charset="0"/>
                <a:cs typeface="Courier New" panose="02070309020205020404" pitchFamily="49" charset="0"/>
              </a:rPr>
              <a:t>/</a:t>
            </a:r>
            <a:r>
              <a:rPr lang="en-US" sz="1600" dirty="0" err="1">
                <a:latin typeface="Courier New" panose="02070309020205020404" pitchFamily="49" charset="0"/>
                <a:cs typeface="Courier New" panose="02070309020205020404" pitchFamily="49" charset="0"/>
              </a:rPr>
              <a:t>init.d</a:t>
            </a:r>
            <a:r>
              <a:rPr lang="en-US" sz="1600" dirty="0">
                <a:latin typeface="Courier New" panose="02070309020205020404" pitchFamily="49" charset="0"/>
                <a:cs typeface="Courier New" panose="02070309020205020404" pitchFamily="49" charset="0"/>
              </a:rPr>
              <a:t> ; </a:t>
            </a:r>
            <a:r>
              <a:rPr lang="en-US" sz="1600" dirty="0" err="1">
                <a:latin typeface="Courier New" panose="02070309020205020404" pitchFamily="49" charset="0"/>
                <a:cs typeface="Courier New" panose="02070309020205020404" pitchFamily="49" charset="0"/>
              </a:rPr>
              <a:t>ls</a:t>
            </a:r>
            <a:r>
              <a:rPr lang="en-US" sz="1600" dirty="0">
                <a:latin typeface="Courier New" panose="02070309020205020404" pitchFamily="49" charset="0"/>
                <a:cs typeface="Courier New" panose="02070309020205020404" pitchFamily="49" charset="0"/>
              </a:rPr>
              <a:t> </a:t>
            </a:r>
            <a:r>
              <a:rPr lang="en-US" sz="1600" dirty="0" err="1" smtClean="0">
                <a:latin typeface="Courier New" panose="02070309020205020404" pitchFamily="49" charset="0"/>
                <a:cs typeface="Courier New" panose="02070309020205020404" pitchFamily="49" charset="0"/>
              </a:rPr>
              <a:t>hadoop</a:t>
            </a:r>
            <a:r>
              <a:rPr lang="en-US" sz="1600" dirty="0" smtClean="0">
                <a:latin typeface="Courier New" panose="02070309020205020404" pitchFamily="49" charset="0"/>
                <a:cs typeface="Courier New" panose="02070309020205020404" pitchFamily="49" charset="0"/>
              </a:rPr>
              <a:t>-yarn-* </a:t>
            </a:r>
            <a:r>
              <a:rPr lang="en-US" sz="1600" dirty="0">
                <a:latin typeface="Courier New" panose="02070309020205020404" pitchFamily="49" charset="0"/>
                <a:cs typeface="Courier New" panose="02070309020205020404" pitchFamily="49" charset="0"/>
              </a:rPr>
              <a:t>; do </a:t>
            </a:r>
            <a:r>
              <a:rPr lang="en-US" sz="1600" dirty="0" err="1">
                <a:latin typeface="Courier New" panose="02070309020205020404" pitchFamily="49" charset="0"/>
                <a:cs typeface="Courier New" panose="02070309020205020404" pitchFamily="49" charset="0"/>
              </a:rPr>
              <a:t>sudo</a:t>
            </a:r>
            <a:r>
              <a:rPr lang="en-US" sz="1600" dirty="0">
                <a:latin typeface="Courier New" panose="02070309020205020404" pitchFamily="49" charset="0"/>
                <a:cs typeface="Courier New" panose="02070309020205020404" pitchFamily="49" charset="0"/>
              </a:rPr>
              <a:t> service $x stop ; </a:t>
            </a:r>
            <a:r>
              <a:rPr lang="en-US" sz="1600" dirty="0" smtClean="0">
                <a:latin typeface="Courier New" panose="02070309020205020404" pitchFamily="49" charset="0"/>
                <a:cs typeface="Courier New" panose="02070309020205020404" pitchFamily="49" charset="0"/>
              </a:rPr>
              <a:t>done</a:t>
            </a:r>
          </a:p>
          <a:p>
            <a:r>
              <a:rPr lang="en-US" sz="1800" dirty="0" smtClean="0">
                <a:cs typeface="Courier New" panose="02070309020205020404" pitchFamily="49" charset="0"/>
              </a:rPr>
              <a:t>To </a:t>
            </a:r>
            <a:r>
              <a:rPr lang="en-US" sz="1800" dirty="0">
                <a:cs typeface="Courier New" panose="02070309020205020404" pitchFamily="49" charset="0"/>
              </a:rPr>
              <a:t>remove Hadoop on Red Hat-compatible </a:t>
            </a:r>
            <a:r>
              <a:rPr lang="en-US" sz="1800" dirty="0" smtClean="0">
                <a:cs typeface="Courier New" panose="02070309020205020404" pitchFamily="49" charset="0"/>
              </a:rPr>
              <a:t>systems type:</a:t>
            </a:r>
            <a:endParaRPr lang="en-US" sz="1800" dirty="0">
              <a:cs typeface="Courier New" panose="02070309020205020404" pitchFamily="49" charset="0"/>
            </a:endParaRPr>
          </a:p>
          <a:p>
            <a:pPr marL="0" indent="0">
              <a:buNone/>
            </a:pPr>
            <a:r>
              <a:rPr lang="en-US" sz="1600" dirty="0">
                <a:latin typeface="Courier New" panose="02070309020205020404" pitchFamily="49" charset="0"/>
                <a:cs typeface="Courier New" panose="02070309020205020404" pitchFamily="49" charset="0"/>
              </a:rPr>
              <a:t>$ </a:t>
            </a:r>
            <a:r>
              <a:rPr lang="en-US" sz="1600" dirty="0" err="1">
                <a:latin typeface="Courier New" panose="02070309020205020404" pitchFamily="49" charset="0"/>
                <a:cs typeface="Courier New" panose="02070309020205020404" pitchFamily="49" charset="0"/>
              </a:rPr>
              <a:t>sudo</a:t>
            </a:r>
            <a:r>
              <a:rPr lang="en-US" sz="1600" dirty="0">
                <a:latin typeface="Courier New" panose="02070309020205020404" pitchFamily="49" charset="0"/>
                <a:cs typeface="Courier New" panose="02070309020205020404" pitchFamily="49" charset="0"/>
              </a:rPr>
              <a:t> yum remove </a:t>
            </a:r>
            <a:r>
              <a:rPr lang="en-US" sz="1600" dirty="0" err="1">
                <a:latin typeface="Courier New" panose="02070309020205020404" pitchFamily="49" charset="0"/>
                <a:cs typeface="Courier New" panose="02070309020205020404" pitchFamily="49" charset="0"/>
              </a:rPr>
              <a:t>hadoop</a:t>
            </a:r>
            <a:r>
              <a:rPr lang="en-US" sz="1600" dirty="0">
                <a:latin typeface="Courier New" panose="02070309020205020404" pitchFamily="49" charset="0"/>
                <a:cs typeface="Courier New" panose="02070309020205020404" pitchFamily="49" charset="0"/>
              </a:rPr>
              <a:t>-</a:t>
            </a:r>
            <a:r>
              <a:rPr lang="en-US" sz="1600" dirty="0" err="1">
                <a:latin typeface="Courier New" panose="02070309020205020404" pitchFamily="49" charset="0"/>
                <a:cs typeface="Courier New" panose="02070309020205020404" pitchFamily="49" charset="0"/>
              </a:rPr>
              <a:t>conf</a:t>
            </a:r>
            <a:r>
              <a:rPr lang="en-US" sz="1600" dirty="0">
                <a:latin typeface="Courier New" panose="02070309020205020404" pitchFamily="49" charset="0"/>
                <a:cs typeface="Courier New" panose="02070309020205020404" pitchFamily="49" charset="0"/>
              </a:rPr>
              <a:t>-pseudo </a:t>
            </a:r>
            <a:r>
              <a:rPr lang="en-US" sz="1600" dirty="0" err="1">
                <a:latin typeface="Courier New" panose="02070309020205020404" pitchFamily="49" charset="0"/>
                <a:cs typeface="Courier New" panose="02070309020205020404" pitchFamily="49" charset="0"/>
              </a:rPr>
              <a:t>hadoop-mapreduce</a:t>
            </a:r>
            <a:r>
              <a:rPr lang="en-US" sz="1600" dirty="0">
                <a:latin typeface="Courier New" panose="02070309020205020404" pitchFamily="49" charset="0"/>
                <a:cs typeface="Courier New" panose="02070309020205020404" pitchFamily="49" charset="0"/>
              </a:rPr>
              <a:t>-</a:t>
            </a:r>
            <a:r>
              <a:rPr lang="en-US" sz="1600" dirty="0" smtClean="0">
                <a:latin typeface="Courier New" panose="02070309020205020404" pitchFamily="49" charset="0"/>
                <a:cs typeface="Courier New" panose="02070309020205020404" pitchFamily="49" charset="0"/>
              </a:rPr>
              <a:t>*</a:t>
            </a:r>
          </a:p>
          <a:p>
            <a:pPr marL="0" indent="0">
              <a:buNone/>
            </a:pPr>
            <a:r>
              <a:rPr lang="en-US" sz="1600" dirty="0" smtClean="0">
                <a:latin typeface="Courier New" panose="02070309020205020404" pitchFamily="49" charset="0"/>
                <a:cs typeface="Courier New" panose="02070309020205020404" pitchFamily="49" charset="0"/>
              </a:rPr>
              <a:t>$ </a:t>
            </a:r>
            <a:r>
              <a:rPr lang="en-US" sz="1600" dirty="0" err="1" smtClean="0">
                <a:latin typeface="Courier New" panose="02070309020205020404" pitchFamily="49" charset="0"/>
                <a:cs typeface="Courier New" panose="02070309020205020404" pitchFamily="49" charset="0"/>
              </a:rPr>
              <a:t>sudo</a:t>
            </a:r>
            <a:r>
              <a:rPr lang="en-US" sz="1600" dirty="0" smtClean="0">
                <a:latin typeface="Courier New" panose="02070309020205020404" pitchFamily="49" charset="0"/>
                <a:cs typeface="Courier New" panose="02070309020205020404" pitchFamily="49" charset="0"/>
              </a:rPr>
              <a:t> </a:t>
            </a:r>
            <a:r>
              <a:rPr lang="en-US" sz="1600" dirty="0">
                <a:latin typeface="Courier New" panose="02070309020205020404" pitchFamily="49" charset="0"/>
                <a:cs typeface="Courier New" panose="02070309020205020404" pitchFamily="49" charset="0"/>
              </a:rPr>
              <a:t>yum remove </a:t>
            </a:r>
            <a:r>
              <a:rPr lang="en-US" sz="1600" dirty="0" err="1">
                <a:latin typeface="Courier New" panose="02070309020205020404" pitchFamily="49" charset="0"/>
                <a:cs typeface="Courier New" panose="02070309020205020404" pitchFamily="49" charset="0"/>
              </a:rPr>
              <a:t>hadoop</a:t>
            </a:r>
            <a:r>
              <a:rPr lang="en-US" sz="1600" dirty="0">
                <a:latin typeface="Courier New" panose="02070309020205020404" pitchFamily="49" charset="0"/>
                <a:cs typeface="Courier New" panose="02070309020205020404" pitchFamily="49" charset="0"/>
              </a:rPr>
              <a:t>-</a:t>
            </a:r>
            <a:r>
              <a:rPr lang="en-US" sz="1600" dirty="0" err="1">
                <a:latin typeface="Courier New" panose="02070309020205020404" pitchFamily="49" charset="0"/>
                <a:cs typeface="Courier New" panose="02070309020205020404" pitchFamily="49" charset="0"/>
              </a:rPr>
              <a:t>conf</a:t>
            </a:r>
            <a:r>
              <a:rPr lang="en-US" sz="1600" dirty="0">
                <a:latin typeface="Courier New" panose="02070309020205020404" pitchFamily="49" charset="0"/>
                <a:cs typeface="Courier New" panose="02070309020205020404" pitchFamily="49" charset="0"/>
              </a:rPr>
              <a:t>-pseudo </a:t>
            </a:r>
            <a:r>
              <a:rPr lang="en-US" sz="1600" dirty="0" err="1" smtClean="0">
                <a:latin typeface="Courier New" panose="02070309020205020404" pitchFamily="49" charset="0"/>
                <a:cs typeface="Courier New" panose="02070309020205020404" pitchFamily="49" charset="0"/>
              </a:rPr>
              <a:t>hadoop-hdfs</a:t>
            </a:r>
            <a:r>
              <a:rPr lang="en-US" sz="1600" dirty="0" smtClean="0">
                <a:latin typeface="Courier New" panose="02070309020205020404" pitchFamily="49" charset="0"/>
                <a:cs typeface="Courier New" panose="02070309020205020404" pitchFamily="49" charset="0"/>
              </a:rPr>
              <a:t>-*</a:t>
            </a:r>
            <a:endParaRPr lang="en-US" sz="1600" dirty="0">
              <a:latin typeface="Courier New" panose="02070309020205020404" pitchFamily="49" charset="0"/>
              <a:cs typeface="Courier New" panose="02070309020205020404" pitchFamily="49" charset="0"/>
            </a:endParaRPr>
          </a:p>
          <a:p>
            <a:pPr marL="0" indent="0">
              <a:buNone/>
            </a:pPr>
            <a:r>
              <a:rPr lang="en-US" sz="1600" dirty="0" smtClean="0">
                <a:latin typeface="Courier New" panose="02070309020205020404" pitchFamily="49" charset="0"/>
                <a:cs typeface="Courier New" panose="02070309020205020404" pitchFamily="49" charset="0"/>
              </a:rPr>
              <a:t>$ </a:t>
            </a:r>
            <a:r>
              <a:rPr lang="en-US" sz="1600" dirty="0" err="1" smtClean="0">
                <a:latin typeface="Courier New" panose="02070309020205020404" pitchFamily="49" charset="0"/>
                <a:cs typeface="Courier New" panose="02070309020205020404" pitchFamily="49" charset="0"/>
              </a:rPr>
              <a:t>sudo</a:t>
            </a:r>
            <a:r>
              <a:rPr lang="en-US" sz="1600" dirty="0" smtClean="0">
                <a:latin typeface="Courier New" panose="02070309020205020404" pitchFamily="49" charset="0"/>
                <a:cs typeface="Courier New" panose="02070309020205020404" pitchFamily="49" charset="0"/>
              </a:rPr>
              <a:t> </a:t>
            </a:r>
            <a:r>
              <a:rPr lang="en-US" sz="1600" dirty="0">
                <a:latin typeface="Courier New" panose="02070309020205020404" pitchFamily="49" charset="0"/>
                <a:cs typeface="Courier New" panose="02070309020205020404" pitchFamily="49" charset="0"/>
              </a:rPr>
              <a:t>yum remove </a:t>
            </a:r>
            <a:r>
              <a:rPr lang="en-US" sz="1600" dirty="0" err="1">
                <a:latin typeface="Courier New" panose="02070309020205020404" pitchFamily="49" charset="0"/>
                <a:cs typeface="Courier New" panose="02070309020205020404" pitchFamily="49" charset="0"/>
              </a:rPr>
              <a:t>hadoop</a:t>
            </a:r>
            <a:r>
              <a:rPr lang="en-US" sz="1600" dirty="0">
                <a:latin typeface="Courier New" panose="02070309020205020404" pitchFamily="49" charset="0"/>
                <a:cs typeface="Courier New" panose="02070309020205020404" pitchFamily="49" charset="0"/>
              </a:rPr>
              <a:t>-</a:t>
            </a:r>
            <a:r>
              <a:rPr lang="en-US" sz="1600" dirty="0" err="1">
                <a:latin typeface="Courier New" panose="02070309020205020404" pitchFamily="49" charset="0"/>
                <a:cs typeface="Courier New" panose="02070309020205020404" pitchFamily="49" charset="0"/>
              </a:rPr>
              <a:t>conf</a:t>
            </a:r>
            <a:r>
              <a:rPr lang="en-US" sz="1600" dirty="0">
                <a:latin typeface="Courier New" panose="02070309020205020404" pitchFamily="49" charset="0"/>
                <a:cs typeface="Courier New" panose="02070309020205020404" pitchFamily="49" charset="0"/>
              </a:rPr>
              <a:t>-pseudo </a:t>
            </a:r>
            <a:r>
              <a:rPr lang="en-US" sz="1600" dirty="0" err="1" smtClean="0">
                <a:latin typeface="Courier New" panose="02070309020205020404" pitchFamily="49" charset="0"/>
                <a:cs typeface="Courier New" panose="02070309020205020404" pitchFamily="49" charset="0"/>
              </a:rPr>
              <a:t>hadoop</a:t>
            </a:r>
            <a:r>
              <a:rPr lang="en-US" sz="1600" dirty="0" smtClean="0">
                <a:latin typeface="Courier New" panose="02070309020205020404" pitchFamily="49" charset="0"/>
                <a:cs typeface="Courier New" panose="02070309020205020404" pitchFamily="49" charset="0"/>
              </a:rPr>
              <a:t>-yarn-*</a:t>
            </a:r>
            <a:endParaRPr lang="en-US" sz="1600" dirty="0">
              <a:latin typeface="Courier New" panose="02070309020205020404" pitchFamily="49" charset="0"/>
              <a:cs typeface="Courier New" panose="02070309020205020404" pitchFamily="49" charset="0"/>
            </a:endParaRPr>
          </a:p>
          <a:p>
            <a:r>
              <a:rPr lang="en-US" dirty="0">
                <a:solidFill>
                  <a:srgbClr val="0070C0"/>
                </a:solidFill>
              </a:rPr>
              <a:t>If you have </a:t>
            </a:r>
            <a:r>
              <a:rPr lang="en-US" dirty="0" smtClean="0">
                <a:solidFill>
                  <a:srgbClr val="0070C0"/>
                </a:solidFill>
              </a:rPr>
              <a:t>MRv1 </a:t>
            </a:r>
            <a:r>
              <a:rPr lang="en-US" dirty="0">
                <a:solidFill>
                  <a:srgbClr val="0070C0"/>
                </a:solidFill>
              </a:rPr>
              <a:t>already install, stop all the daemons by typing:</a:t>
            </a:r>
          </a:p>
          <a:p>
            <a:pPr marL="0" indent="0">
              <a:buNone/>
            </a:pPr>
            <a:r>
              <a:rPr lang="en-US" sz="1600" dirty="0">
                <a:solidFill>
                  <a:srgbClr val="0070C0"/>
                </a:solidFill>
                <a:latin typeface="Courier New" panose="02070309020205020404" pitchFamily="49" charset="0"/>
                <a:cs typeface="Courier New" panose="02070309020205020404" pitchFamily="49" charset="0"/>
              </a:rPr>
              <a:t>$ for x in `cd /</a:t>
            </a:r>
            <a:r>
              <a:rPr lang="en-US" sz="1600" dirty="0" err="1">
                <a:solidFill>
                  <a:srgbClr val="0070C0"/>
                </a:solidFill>
                <a:latin typeface="Courier New" panose="02070309020205020404" pitchFamily="49" charset="0"/>
                <a:cs typeface="Courier New" panose="02070309020205020404" pitchFamily="49" charset="0"/>
              </a:rPr>
              <a:t>etc</a:t>
            </a:r>
            <a:r>
              <a:rPr lang="en-US" sz="1600" dirty="0">
                <a:solidFill>
                  <a:srgbClr val="0070C0"/>
                </a:solidFill>
                <a:latin typeface="Courier New" panose="02070309020205020404" pitchFamily="49" charset="0"/>
                <a:cs typeface="Courier New" panose="02070309020205020404" pitchFamily="49" charset="0"/>
              </a:rPr>
              <a:t>/</a:t>
            </a:r>
            <a:r>
              <a:rPr lang="en-US" sz="1600" dirty="0" err="1">
                <a:solidFill>
                  <a:srgbClr val="0070C0"/>
                </a:solidFill>
                <a:latin typeface="Courier New" panose="02070309020205020404" pitchFamily="49" charset="0"/>
                <a:cs typeface="Courier New" panose="02070309020205020404" pitchFamily="49" charset="0"/>
              </a:rPr>
              <a:t>init.d</a:t>
            </a:r>
            <a:r>
              <a:rPr lang="en-US" sz="1600" dirty="0">
                <a:solidFill>
                  <a:srgbClr val="0070C0"/>
                </a:solidFill>
                <a:latin typeface="Courier New" panose="02070309020205020404" pitchFamily="49" charset="0"/>
                <a:cs typeface="Courier New" panose="02070309020205020404" pitchFamily="49" charset="0"/>
              </a:rPr>
              <a:t> ; </a:t>
            </a:r>
            <a:r>
              <a:rPr lang="en-US" sz="1600" dirty="0" err="1">
                <a:solidFill>
                  <a:srgbClr val="0070C0"/>
                </a:solidFill>
                <a:latin typeface="Courier New" panose="02070309020205020404" pitchFamily="49" charset="0"/>
                <a:cs typeface="Courier New" panose="02070309020205020404" pitchFamily="49" charset="0"/>
              </a:rPr>
              <a:t>ls</a:t>
            </a:r>
            <a:r>
              <a:rPr lang="en-US" sz="1600" dirty="0">
                <a:solidFill>
                  <a:srgbClr val="0070C0"/>
                </a:solidFill>
                <a:latin typeface="Courier New" panose="02070309020205020404" pitchFamily="49" charset="0"/>
                <a:cs typeface="Courier New" panose="02070309020205020404" pitchFamily="49" charset="0"/>
              </a:rPr>
              <a:t> </a:t>
            </a:r>
            <a:r>
              <a:rPr lang="en-US" sz="1600" dirty="0" err="1">
                <a:solidFill>
                  <a:srgbClr val="0070C0"/>
                </a:solidFill>
                <a:latin typeface="Courier New" panose="02070309020205020404" pitchFamily="49" charset="0"/>
                <a:cs typeface="Courier New" panose="02070309020205020404" pitchFamily="49" charset="0"/>
              </a:rPr>
              <a:t>hadoop-hdfs</a:t>
            </a:r>
            <a:r>
              <a:rPr lang="en-US" sz="1600" dirty="0">
                <a:solidFill>
                  <a:srgbClr val="0070C0"/>
                </a:solidFill>
                <a:latin typeface="Courier New" panose="02070309020205020404" pitchFamily="49" charset="0"/>
                <a:cs typeface="Courier New" panose="02070309020205020404" pitchFamily="49" charset="0"/>
              </a:rPr>
              <a:t>-*`; do </a:t>
            </a:r>
            <a:r>
              <a:rPr lang="en-US" sz="1600" dirty="0" err="1">
                <a:solidFill>
                  <a:srgbClr val="0070C0"/>
                </a:solidFill>
                <a:latin typeface="Courier New" panose="02070309020205020404" pitchFamily="49" charset="0"/>
                <a:cs typeface="Courier New" panose="02070309020205020404" pitchFamily="49" charset="0"/>
              </a:rPr>
              <a:t>sudo</a:t>
            </a:r>
            <a:r>
              <a:rPr lang="en-US" sz="1600" dirty="0">
                <a:solidFill>
                  <a:srgbClr val="0070C0"/>
                </a:solidFill>
                <a:latin typeface="Courier New" panose="02070309020205020404" pitchFamily="49" charset="0"/>
                <a:cs typeface="Courier New" panose="02070309020205020404" pitchFamily="49" charset="0"/>
              </a:rPr>
              <a:t> service $x stop ; done</a:t>
            </a:r>
          </a:p>
          <a:p>
            <a:pPr marL="0" indent="0">
              <a:buNone/>
            </a:pPr>
            <a:r>
              <a:rPr lang="en-US" sz="1600" dirty="0">
                <a:solidFill>
                  <a:srgbClr val="0070C0"/>
                </a:solidFill>
                <a:latin typeface="Courier New" panose="02070309020205020404" pitchFamily="49" charset="0"/>
                <a:cs typeface="Courier New" panose="02070309020205020404" pitchFamily="49" charset="0"/>
              </a:rPr>
              <a:t>$ for x in 'cd /</a:t>
            </a:r>
            <a:r>
              <a:rPr lang="en-US" sz="1600" dirty="0" err="1">
                <a:solidFill>
                  <a:srgbClr val="0070C0"/>
                </a:solidFill>
                <a:latin typeface="Courier New" panose="02070309020205020404" pitchFamily="49" charset="0"/>
                <a:cs typeface="Courier New" panose="02070309020205020404" pitchFamily="49" charset="0"/>
              </a:rPr>
              <a:t>etc</a:t>
            </a:r>
            <a:r>
              <a:rPr lang="en-US" sz="1600" dirty="0">
                <a:solidFill>
                  <a:srgbClr val="0070C0"/>
                </a:solidFill>
                <a:latin typeface="Courier New" panose="02070309020205020404" pitchFamily="49" charset="0"/>
                <a:cs typeface="Courier New" panose="02070309020205020404" pitchFamily="49" charset="0"/>
              </a:rPr>
              <a:t>/</a:t>
            </a:r>
            <a:r>
              <a:rPr lang="en-US" sz="1600" dirty="0" err="1">
                <a:solidFill>
                  <a:srgbClr val="0070C0"/>
                </a:solidFill>
                <a:latin typeface="Courier New" panose="02070309020205020404" pitchFamily="49" charset="0"/>
                <a:cs typeface="Courier New" panose="02070309020205020404" pitchFamily="49" charset="0"/>
              </a:rPr>
              <a:t>init.d</a:t>
            </a:r>
            <a:r>
              <a:rPr lang="en-US" sz="1600" dirty="0">
                <a:solidFill>
                  <a:srgbClr val="0070C0"/>
                </a:solidFill>
                <a:latin typeface="Courier New" panose="02070309020205020404" pitchFamily="49" charset="0"/>
                <a:cs typeface="Courier New" panose="02070309020205020404" pitchFamily="49" charset="0"/>
              </a:rPr>
              <a:t> ; </a:t>
            </a:r>
            <a:r>
              <a:rPr lang="en-US" sz="1600" dirty="0" err="1">
                <a:solidFill>
                  <a:srgbClr val="0070C0"/>
                </a:solidFill>
                <a:latin typeface="Courier New" panose="02070309020205020404" pitchFamily="49" charset="0"/>
                <a:cs typeface="Courier New" panose="02070309020205020404" pitchFamily="49" charset="0"/>
              </a:rPr>
              <a:t>ls</a:t>
            </a:r>
            <a:r>
              <a:rPr lang="en-US" sz="1600" dirty="0">
                <a:solidFill>
                  <a:srgbClr val="0070C0"/>
                </a:solidFill>
                <a:latin typeface="Courier New" panose="02070309020205020404" pitchFamily="49" charset="0"/>
                <a:cs typeface="Courier New" panose="02070309020205020404" pitchFamily="49" charset="0"/>
              </a:rPr>
              <a:t> </a:t>
            </a:r>
            <a:r>
              <a:rPr lang="en-US" sz="1600" dirty="0" smtClean="0">
                <a:solidFill>
                  <a:srgbClr val="0070C0"/>
                </a:solidFill>
                <a:latin typeface="Courier New" panose="02070309020205020404" pitchFamily="49" charset="0"/>
                <a:cs typeface="Courier New" panose="02070309020205020404" pitchFamily="49" charset="0"/>
              </a:rPr>
              <a:t>hadoop-0.20-mapreduce-</a:t>
            </a:r>
            <a:r>
              <a:rPr lang="en-US" sz="1600" dirty="0">
                <a:solidFill>
                  <a:srgbClr val="0070C0"/>
                </a:solidFill>
                <a:latin typeface="Courier New" panose="02070309020205020404" pitchFamily="49" charset="0"/>
                <a:cs typeface="Courier New" panose="02070309020205020404" pitchFamily="49" charset="0"/>
              </a:rPr>
              <a:t>* ; do </a:t>
            </a:r>
            <a:r>
              <a:rPr lang="en-US" sz="1600" dirty="0" err="1">
                <a:solidFill>
                  <a:srgbClr val="0070C0"/>
                </a:solidFill>
                <a:latin typeface="Courier New" panose="02070309020205020404" pitchFamily="49" charset="0"/>
                <a:cs typeface="Courier New" panose="02070309020205020404" pitchFamily="49" charset="0"/>
              </a:rPr>
              <a:t>sudo</a:t>
            </a:r>
            <a:r>
              <a:rPr lang="en-US" sz="1600" dirty="0">
                <a:solidFill>
                  <a:srgbClr val="0070C0"/>
                </a:solidFill>
                <a:latin typeface="Courier New" panose="02070309020205020404" pitchFamily="49" charset="0"/>
                <a:cs typeface="Courier New" panose="02070309020205020404" pitchFamily="49" charset="0"/>
              </a:rPr>
              <a:t> service $x stop ; done</a:t>
            </a:r>
          </a:p>
          <a:p>
            <a:r>
              <a:rPr lang="en-US" sz="1800" dirty="0">
                <a:solidFill>
                  <a:srgbClr val="0070C0"/>
                </a:solidFill>
                <a:cs typeface="Courier New" panose="02070309020205020404" pitchFamily="49" charset="0"/>
              </a:rPr>
              <a:t>To remove Hadoop on Red Hat-compatible systems type:</a:t>
            </a:r>
          </a:p>
          <a:p>
            <a:pPr marL="0" indent="0">
              <a:buNone/>
            </a:pPr>
            <a:r>
              <a:rPr lang="en-US" sz="1600" dirty="0">
                <a:solidFill>
                  <a:srgbClr val="0070C0"/>
                </a:solidFill>
                <a:latin typeface="Courier New" panose="02070309020205020404" pitchFamily="49" charset="0"/>
                <a:cs typeface="Courier New" panose="02070309020205020404" pitchFamily="49" charset="0"/>
              </a:rPr>
              <a:t>$ </a:t>
            </a:r>
            <a:r>
              <a:rPr lang="en-US" sz="1600" dirty="0" err="1">
                <a:solidFill>
                  <a:srgbClr val="0070C0"/>
                </a:solidFill>
                <a:latin typeface="Courier New" panose="02070309020205020404" pitchFamily="49" charset="0"/>
                <a:cs typeface="Courier New" panose="02070309020205020404" pitchFamily="49" charset="0"/>
              </a:rPr>
              <a:t>sudo</a:t>
            </a:r>
            <a:r>
              <a:rPr lang="en-US" sz="1600" dirty="0">
                <a:solidFill>
                  <a:srgbClr val="0070C0"/>
                </a:solidFill>
                <a:latin typeface="Courier New" panose="02070309020205020404" pitchFamily="49" charset="0"/>
                <a:cs typeface="Courier New" panose="02070309020205020404" pitchFamily="49" charset="0"/>
              </a:rPr>
              <a:t> yum remove </a:t>
            </a:r>
            <a:r>
              <a:rPr lang="en-US" sz="1600" dirty="0" smtClean="0">
                <a:solidFill>
                  <a:srgbClr val="0070C0"/>
                </a:solidFill>
                <a:latin typeface="Courier New" panose="02070309020205020404" pitchFamily="49" charset="0"/>
                <a:cs typeface="Courier New" panose="02070309020205020404" pitchFamily="49" charset="0"/>
              </a:rPr>
              <a:t>hadoop-0.20-conf-pseudo </a:t>
            </a:r>
            <a:r>
              <a:rPr lang="en-US" sz="1600" dirty="0" err="1">
                <a:solidFill>
                  <a:srgbClr val="0070C0"/>
                </a:solidFill>
                <a:latin typeface="Courier New" panose="02070309020205020404" pitchFamily="49" charset="0"/>
                <a:cs typeface="Courier New" panose="02070309020205020404" pitchFamily="49" charset="0"/>
              </a:rPr>
              <a:t>hadoop-mapreduce</a:t>
            </a:r>
            <a:r>
              <a:rPr lang="en-US" sz="1600" dirty="0">
                <a:solidFill>
                  <a:srgbClr val="0070C0"/>
                </a:solidFill>
                <a:latin typeface="Courier New" panose="02070309020205020404" pitchFamily="49" charset="0"/>
                <a:cs typeface="Courier New" panose="02070309020205020404" pitchFamily="49" charset="0"/>
              </a:rPr>
              <a:t>-</a:t>
            </a:r>
            <a:r>
              <a:rPr lang="en-US" sz="1600" dirty="0" smtClean="0">
                <a:solidFill>
                  <a:srgbClr val="0070C0"/>
                </a:solidFill>
                <a:latin typeface="Courier New" panose="02070309020205020404" pitchFamily="49" charset="0"/>
                <a:cs typeface="Courier New" panose="02070309020205020404" pitchFamily="49" charset="0"/>
              </a:rPr>
              <a:t>*</a:t>
            </a:r>
          </a:p>
          <a:p>
            <a:pPr marL="0" indent="0">
              <a:buNone/>
            </a:pPr>
            <a:r>
              <a:rPr lang="en-US" sz="1600" dirty="0">
                <a:solidFill>
                  <a:srgbClr val="0070C0"/>
                </a:solidFill>
                <a:latin typeface="Courier New" panose="02070309020205020404" pitchFamily="49" charset="0"/>
                <a:cs typeface="Courier New" panose="02070309020205020404" pitchFamily="49" charset="0"/>
              </a:rPr>
              <a:t>$ </a:t>
            </a:r>
            <a:r>
              <a:rPr lang="en-US" sz="1600" dirty="0" err="1">
                <a:solidFill>
                  <a:srgbClr val="0070C0"/>
                </a:solidFill>
                <a:latin typeface="Courier New" panose="02070309020205020404" pitchFamily="49" charset="0"/>
                <a:cs typeface="Courier New" panose="02070309020205020404" pitchFamily="49" charset="0"/>
              </a:rPr>
              <a:t>sudo</a:t>
            </a:r>
            <a:r>
              <a:rPr lang="en-US" sz="1600" dirty="0">
                <a:solidFill>
                  <a:srgbClr val="0070C0"/>
                </a:solidFill>
                <a:latin typeface="Courier New" panose="02070309020205020404" pitchFamily="49" charset="0"/>
                <a:cs typeface="Courier New" panose="02070309020205020404" pitchFamily="49" charset="0"/>
              </a:rPr>
              <a:t> yum remove </a:t>
            </a:r>
            <a:r>
              <a:rPr lang="en-US" sz="1600" dirty="0" smtClean="0">
                <a:solidFill>
                  <a:srgbClr val="0070C0"/>
                </a:solidFill>
                <a:latin typeface="Courier New" panose="02070309020205020404" pitchFamily="49" charset="0"/>
                <a:cs typeface="Courier New" panose="02070309020205020404" pitchFamily="49" charset="0"/>
              </a:rPr>
              <a:t>hadoop-0.20-conf-pseudo </a:t>
            </a:r>
            <a:r>
              <a:rPr lang="en-US" sz="1600" dirty="0" err="1">
                <a:solidFill>
                  <a:srgbClr val="0070C0"/>
                </a:solidFill>
                <a:latin typeface="Courier New" panose="02070309020205020404" pitchFamily="49" charset="0"/>
                <a:cs typeface="Courier New" panose="02070309020205020404" pitchFamily="49" charset="0"/>
              </a:rPr>
              <a:t>hadoop-hdfs</a:t>
            </a:r>
            <a:r>
              <a:rPr lang="en-US" sz="1600" dirty="0">
                <a:solidFill>
                  <a:srgbClr val="0070C0"/>
                </a:solidFill>
                <a:latin typeface="Courier New" panose="02070309020205020404" pitchFamily="49" charset="0"/>
                <a:cs typeface="Courier New" panose="02070309020205020404" pitchFamily="49" charset="0"/>
              </a:rPr>
              <a:t>-*</a:t>
            </a:r>
          </a:p>
          <a:p>
            <a:pPr marL="0" indent="0">
              <a:buNone/>
            </a:pPr>
            <a:endParaRPr lang="en-US" sz="1600" dirty="0">
              <a:solidFill>
                <a:srgbClr val="0070C0"/>
              </a:solidFill>
              <a:latin typeface="Courier New" panose="02070309020205020404" pitchFamily="49" charset="0"/>
              <a:cs typeface="Courier New" panose="02070309020205020404" pitchFamily="49" charset="0"/>
            </a:endParaRPr>
          </a:p>
          <a:p>
            <a:pPr marL="0" indent="0">
              <a:buNone/>
            </a:pPr>
            <a:endParaRPr lang="en-US" sz="1600" dirty="0">
              <a:latin typeface="Courier New" panose="02070309020205020404" pitchFamily="49" charset="0"/>
              <a:cs typeface="Courier New" panose="02070309020205020404" pitchFamily="49" charset="0"/>
            </a:endParaRPr>
          </a:p>
          <a:p>
            <a:pPr marL="0" indent="0">
              <a:buNone/>
            </a:pPr>
            <a:endParaRPr lang="en-US" sz="1600" dirty="0">
              <a:latin typeface="Courier New" panose="02070309020205020404" pitchFamily="49" charset="0"/>
              <a:cs typeface="Courier New" panose="02070309020205020404" pitchFamily="49" charset="0"/>
            </a:endParaRPr>
          </a:p>
          <a:p>
            <a:pPr marL="0" indent="0">
              <a:buNone/>
            </a:pPr>
            <a:endParaRPr lang="en-US" sz="1600" dirty="0">
              <a:latin typeface="Courier New" panose="02070309020205020404" pitchFamily="49" charset="0"/>
              <a:cs typeface="Courier New" panose="02070309020205020404" pitchFamily="49" charset="0"/>
            </a:endParaRPr>
          </a:p>
        </p:txBody>
      </p:sp>
      <p:sp>
        <p:nvSpPr>
          <p:cNvPr id="4" name="Footer Placeholder 3"/>
          <p:cNvSpPr>
            <a:spLocks noGrp="1"/>
          </p:cNvSpPr>
          <p:nvPr>
            <p:ph type="ftr" sz="quarter" idx="11"/>
          </p:nvPr>
        </p:nvSpPr>
        <p:spPr/>
        <p:txBody>
          <a:bodyPr/>
          <a:lstStyle/>
          <a:p>
            <a:r>
              <a:rPr lang="en-US" smtClean="0"/>
              <a:t>@Zoran B. Djordjevic</a:t>
            </a:r>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37</a:t>
            </a:fld>
            <a:endParaRPr lang="en-US" dirty="0"/>
          </a:p>
        </p:txBody>
      </p:sp>
    </p:spTree>
    <p:extLst>
      <p:ext uri="{BB962C8B-B14F-4D97-AF65-F5344CB8AC3E}">
        <p14:creationId xmlns:p14="http://schemas.microsoft.com/office/powerpoint/2010/main" val="1410144670"/>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Note on Uninstall and HDFS Reformatting</a:t>
            </a:r>
            <a:endParaRPr lang="en-US" dirty="0"/>
          </a:p>
        </p:txBody>
      </p:sp>
      <p:sp>
        <p:nvSpPr>
          <p:cNvPr id="3" name="Content Placeholder 2"/>
          <p:cNvSpPr>
            <a:spLocks noGrp="1"/>
          </p:cNvSpPr>
          <p:nvPr>
            <p:ph idx="1"/>
          </p:nvPr>
        </p:nvSpPr>
        <p:spPr/>
        <p:txBody>
          <a:bodyPr/>
          <a:lstStyle/>
          <a:p>
            <a:r>
              <a:rPr lang="en-US" dirty="0" smtClean="0"/>
              <a:t>It  appears that there is some bug in CHD4.6. Uninstall quite often produces an unusable installation. </a:t>
            </a:r>
          </a:p>
          <a:p>
            <a:r>
              <a:rPr lang="en-US" dirty="0" smtClean="0"/>
              <a:t>In particular, if HDFS has been formatted and then we try to reformat it, the installation almost always fails. </a:t>
            </a:r>
          </a:p>
          <a:p>
            <a:r>
              <a:rPr lang="en-US" dirty="0" smtClean="0"/>
              <a:t>It appears to be much more efficient to drop the damaged VM and build the new one with a fresh installation of Hadoop from scratch.</a:t>
            </a:r>
            <a:endParaRPr lang="en-US" dirty="0"/>
          </a:p>
        </p:txBody>
      </p:sp>
      <p:sp>
        <p:nvSpPr>
          <p:cNvPr id="4" name="Footer Placeholder 3"/>
          <p:cNvSpPr>
            <a:spLocks noGrp="1"/>
          </p:cNvSpPr>
          <p:nvPr>
            <p:ph type="ftr" sz="quarter" idx="11"/>
          </p:nvPr>
        </p:nvSpPr>
        <p:spPr/>
        <p:txBody>
          <a:bodyPr/>
          <a:lstStyle/>
          <a:p>
            <a:r>
              <a:rPr lang="en-US" smtClean="0"/>
              <a:t>@Zoran B. Djordjevic</a:t>
            </a:r>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38</a:t>
            </a:fld>
            <a:endParaRPr lang="en-US" dirty="0"/>
          </a:p>
        </p:txBody>
      </p:sp>
    </p:spTree>
    <p:extLst>
      <p:ext uri="{BB962C8B-B14F-4D97-AF65-F5344CB8AC3E}">
        <p14:creationId xmlns:p14="http://schemas.microsoft.com/office/powerpoint/2010/main" val="3821922795"/>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0" dirty="0" smtClean="0"/>
              <a:t>Install the RPM and Install CDH4</a:t>
            </a:r>
            <a:endParaRPr lang="en-US" b="0" dirty="0"/>
          </a:p>
        </p:txBody>
      </p:sp>
      <p:sp>
        <p:nvSpPr>
          <p:cNvPr id="3" name="Content Placeholder 2"/>
          <p:cNvSpPr>
            <a:spLocks noGrp="1"/>
          </p:cNvSpPr>
          <p:nvPr>
            <p:ph idx="1"/>
          </p:nvPr>
        </p:nvSpPr>
        <p:spPr>
          <a:xfrm>
            <a:off x="457200" y="762000"/>
            <a:ext cx="8534400" cy="5486400"/>
          </a:xfrm>
        </p:spPr>
        <p:txBody>
          <a:bodyPr>
            <a:normAutofit/>
          </a:bodyPr>
          <a:lstStyle/>
          <a:p>
            <a:r>
              <a:rPr lang="en-US" sz="2000" dirty="0" smtClean="0"/>
              <a:t>To install RPM type:</a:t>
            </a:r>
          </a:p>
          <a:p>
            <a:pPr marL="0" indent="0">
              <a:buNone/>
            </a:pPr>
            <a:r>
              <a:rPr lang="en-US" sz="1700" dirty="0" smtClean="0">
                <a:latin typeface="Courier New" panose="02070309020205020404" pitchFamily="49" charset="0"/>
                <a:cs typeface="Courier New" panose="02070309020205020404" pitchFamily="49" charset="0"/>
              </a:rPr>
              <a:t>$ </a:t>
            </a:r>
            <a:r>
              <a:rPr lang="en-US" sz="1700" dirty="0" err="1" smtClean="0">
                <a:latin typeface="Courier New" panose="02070309020205020404" pitchFamily="49" charset="0"/>
                <a:cs typeface="Courier New" panose="02070309020205020404" pitchFamily="49" charset="0"/>
              </a:rPr>
              <a:t>sudo</a:t>
            </a:r>
            <a:r>
              <a:rPr lang="en-US" sz="1700" dirty="0" smtClean="0">
                <a:latin typeface="Courier New" panose="02070309020205020404" pitchFamily="49" charset="0"/>
                <a:cs typeface="Courier New" panose="02070309020205020404" pitchFamily="49" charset="0"/>
              </a:rPr>
              <a:t> </a:t>
            </a:r>
            <a:r>
              <a:rPr lang="en-US" sz="1700" dirty="0">
                <a:latin typeface="Courier New" panose="02070309020205020404" pitchFamily="49" charset="0"/>
                <a:cs typeface="Courier New" panose="02070309020205020404" pitchFamily="49" charset="0"/>
              </a:rPr>
              <a:t>yum --</a:t>
            </a:r>
            <a:r>
              <a:rPr lang="en-US" sz="1700" dirty="0" err="1">
                <a:latin typeface="Courier New" panose="02070309020205020404" pitchFamily="49" charset="0"/>
                <a:cs typeface="Courier New" panose="02070309020205020404" pitchFamily="49" charset="0"/>
              </a:rPr>
              <a:t>nogpgcheck</a:t>
            </a:r>
            <a:r>
              <a:rPr lang="en-US" sz="1700" dirty="0">
                <a:latin typeface="Courier New" panose="02070309020205020404" pitchFamily="49" charset="0"/>
                <a:cs typeface="Courier New" panose="02070309020205020404" pitchFamily="49" charset="0"/>
              </a:rPr>
              <a:t> </a:t>
            </a:r>
            <a:r>
              <a:rPr lang="en-US" sz="1700" dirty="0" err="1">
                <a:latin typeface="Courier New" panose="02070309020205020404" pitchFamily="49" charset="0"/>
                <a:cs typeface="Courier New" panose="02070309020205020404" pitchFamily="49" charset="0"/>
              </a:rPr>
              <a:t>localinstall</a:t>
            </a:r>
            <a:r>
              <a:rPr lang="en-US" sz="1700" dirty="0">
                <a:latin typeface="Courier New" panose="02070309020205020404" pitchFamily="49" charset="0"/>
                <a:cs typeface="Courier New" panose="02070309020205020404" pitchFamily="49" charset="0"/>
              </a:rPr>
              <a:t> </a:t>
            </a:r>
            <a:r>
              <a:rPr lang="en-US" sz="1700" dirty="0" smtClean="0">
                <a:latin typeface="Courier New" panose="02070309020205020404" pitchFamily="49" charset="0"/>
                <a:cs typeface="Courier New" panose="02070309020205020404" pitchFamily="49" charset="0"/>
              </a:rPr>
              <a:t>cloudera-cdh-4-0.i386.rpm</a:t>
            </a:r>
          </a:p>
          <a:p>
            <a:r>
              <a:rPr lang="en-US" sz="2000" dirty="0" smtClean="0">
                <a:cs typeface="Courier New" panose="02070309020205020404" pitchFamily="49" charset="0"/>
              </a:rPr>
              <a:t>Accept all defaults when asked. After a while, you will get:</a:t>
            </a:r>
          </a:p>
          <a:p>
            <a:pPr marL="0" indent="0">
              <a:spcBef>
                <a:spcPts val="0"/>
              </a:spcBef>
              <a:buNone/>
            </a:pPr>
            <a:r>
              <a:rPr lang="en-US" sz="1600" dirty="0">
                <a:latin typeface="Courier New" panose="02070309020205020404" pitchFamily="49" charset="0"/>
                <a:cs typeface="Courier New" panose="02070309020205020404" pitchFamily="49" charset="0"/>
              </a:rPr>
              <a:t>Installed</a:t>
            </a:r>
            <a:r>
              <a:rPr lang="en-US" sz="1600" dirty="0" smtClean="0">
                <a:latin typeface="Courier New" panose="02070309020205020404" pitchFamily="49" charset="0"/>
                <a:cs typeface="Courier New" panose="02070309020205020404" pitchFamily="49" charset="0"/>
              </a:rPr>
              <a:t>:   </a:t>
            </a:r>
            <a:r>
              <a:rPr lang="en-US" sz="1600" dirty="0">
                <a:latin typeface="Courier New" panose="02070309020205020404" pitchFamily="49" charset="0"/>
                <a:cs typeface="Courier New" panose="02070309020205020404" pitchFamily="49" charset="0"/>
              </a:rPr>
              <a:t>cloudera-cdh.i386 0:4-0 </a:t>
            </a:r>
            <a:endParaRPr lang="en-US" sz="2000" dirty="0" smtClean="0">
              <a:cs typeface="Courier New" panose="02070309020205020404" pitchFamily="49" charset="0"/>
            </a:endParaRPr>
          </a:p>
          <a:p>
            <a:r>
              <a:rPr lang="en-US" sz="2000" dirty="0" smtClean="0">
                <a:cs typeface="Courier New" panose="02070309020205020404" pitchFamily="49" charset="0"/>
              </a:rPr>
              <a:t>Optionally, we could add the </a:t>
            </a:r>
            <a:r>
              <a:rPr lang="en-US" sz="2000" dirty="0" err="1" smtClean="0">
                <a:cs typeface="Courier New" panose="02070309020205020404" pitchFamily="49" charset="0"/>
              </a:rPr>
              <a:t>Cloudera</a:t>
            </a:r>
            <a:r>
              <a:rPr lang="en-US" sz="2000" dirty="0" smtClean="0">
                <a:cs typeface="Courier New" panose="02070309020205020404" pitchFamily="49" charset="0"/>
              </a:rPr>
              <a:t> Public GPG Key (GNU Privacy Guard) to the local repository by executing, all on one line:</a:t>
            </a:r>
          </a:p>
          <a:p>
            <a:pPr marL="0" indent="0">
              <a:buNone/>
            </a:pPr>
            <a:r>
              <a:rPr lang="en-US" sz="1600" dirty="0" smtClean="0">
                <a:latin typeface="Courier New" panose="02070309020205020404" pitchFamily="49" charset="0"/>
                <a:cs typeface="Courier New" panose="02070309020205020404" pitchFamily="49" charset="0"/>
              </a:rPr>
              <a:t>$ </a:t>
            </a:r>
            <a:r>
              <a:rPr lang="en-US" sz="1600" dirty="0" err="1" smtClean="0">
                <a:latin typeface="Courier New" panose="02070309020205020404" pitchFamily="49" charset="0"/>
                <a:cs typeface="Courier New" panose="02070309020205020404" pitchFamily="49" charset="0"/>
              </a:rPr>
              <a:t>sudo</a:t>
            </a:r>
            <a:r>
              <a:rPr lang="en-US" sz="1600" dirty="0" smtClean="0">
                <a:latin typeface="Courier New" panose="02070309020205020404" pitchFamily="49" charset="0"/>
                <a:cs typeface="Courier New" panose="02070309020205020404" pitchFamily="49" charset="0"/>
              </a:rPr>
              <a:t> rpm --import </a:t>
            </a:r>
          </a:p>
          <a:p>
            <a:pPr marL="0" indent="0">
              <a:buNone/>
            </a:pPr>
            <a:r>
              <a:rPr lang="en-US" sz="1600" dirty="0">
                <a:latin typeface="Courier New" panose="02070309020205020404" pitchFamily="49" charset="0"/>
                <a:cs typeface="Courier New" panose="02070309020205020404" pitchFamily="49" charset="0"/>
              </a:rPr>
              <a:t>http://</a:t>
            </a:r>
            <a:r>
              <a:rPr lang="en-US" sz="1600" dirty="0" smtClean="0">
                <a:latin typeface="Courier New" panose="02070309020205020404" pitchFamily="49" charset="0"/>
                <a:cs typeface="Courier New" panose="02070309020205020404" pitchFamily="49" charset="0"/>
              </a:rPr>
              <a:t>archive.cloudera.com/cdh4/redhat/6/x86_64/cdh/RPM-GPG-KEY-cloudera</a:t>
            </a:r>
          </a:p>
          <a:p>
            <a:r>
              <a:rPr lang="en-US" sz="2000" dirty="0" smtClean="0">
                <a:cs typeface="Courier New" panose="02070309020205020404" pitchFamily="49" charset="0"/>
              </a:rPr>
              <a:t>That key will be used for encrypting traffic between Hadoop nodes. </a:t>
            </a:r>
          </a:p>
          <a:p>
            <a:r>
              <a:rPr lang="en-US" sz="2000" dirty="0" smtClean="0">
                <a:cs typeface="Courier New" panose="02070309020205020404" pitchFamily="49" charset="0"/>
              </a:rPr>
              <a:t>Next, install Hadoop with YARN in pseudo-distributed mode:</a:t>
            </a:r>
          </a:p>
          <a:p>
            <a:pPr marL="0" indent="0">
              <a:buNone/>
            </a:pPr>
            <a:r>
              <a:rPr lang="en-US" sz="1800" dirty="0" smtClean="0">
                <a:latin typeface="Courier New" panose="02070309020205020404" pitchFamily="49" charset="0"/>
                <a:cs typeface="Courier New" panose="02070309020205020404" pitchFamily="49" charset="0"/>
              </a:rPr>
              <a:t>$ </a:t>
            </a:r>
            <a:r>
              <a:rPr lang="en-US" sz="1800" dirty="0" err="1" smtClean="0">
                <a:latin typeface="Courier New" panose="02070309020205020404" pitchFamily="49" charset="0"/>
                <a:cs typeface="Courier New" panose="02070309020205020404" pitchFamily="49" charset="0"/>
              </a:rPr>
              <a:t>sudo</a:t>
            </a:r>
            <a:r>
              <a:rPr lang="en-US" sz="1800" dirty="0" smtClean="0">
                <a:latin typeface="Courier New" panose="02070309020205020404" pitchFamily="49" charset="0"/>
                <a:cs typeface="Courier New" panose="02070309020205020404" pitchFamily="49" charset="0"/>
              </a:rPr>
              <a:t> </a:t>
            </a:r>
            <a:r>
              <a:rPr lang="en-US" sz="1800" dirty="0">
                <a:latin typeface="Courier New" panose="02070309020205020404" pitchFamily="49" charset="0"/>
                <a:cs typeface="Courier New" panose="02070309020205020404" pitchFamily="49" charset="0"/>
              </a:rPr>
              <a:t>yum install </a:t>
            </a:r>
            <a:r>
              <a:rPr lang="en-US" sz="1800" dirty="0" err="1" smtClean="0">
                <a:latin typeface="Courier New" panose="02070309020205020404" pitchFamily="49" charset="0"/>
                <a:cs typeface="Courier New" panose="02070309020205020404" pitchFamily="49" charset="0"/>
              </a:rPr>
              <a:t>hadoop</a:t>
            </a:r>
            <a:r>
              <a:rPr lang="en-US" sz="1800" dirty="0" smtClean="0">
                <a:latin typeface="Courier New" panose="02070309020205020404" pitchFamily="49" charset="0"/>
                <a:cs typeface="Courier New" panose="02070309020205020404" pitchFamily="49" charset="0"/>
              </a:rPr>
              <a:t>-</a:t>
            </a:r>
            <a:r>
              <a:rPr lang="en-US" sz="1800" dirty="0" err="1" smtClean="0">
                <a:latin typeface="Courier New" panose="02070309020205020404" pitchFamily="49" charset="0"/>
                <a:cs typeface="Courier New" panose="02070309020205020404" pitchFamily="49" charset="0"/>
              </a:rPr>
              <a:t>conf</a:t>
            </a:r>
            <a:r>
              <a:rPr lang="en-US" sz="1800" dirty="0" smtClean="0">
                <a:latin typeface="Courier New" panose="02070309020205020404" pitchFamily="49" charset="0"/>
                <a:cs typeface="Courier New" panose="02070309020205020404" pitchFamily="49" charset="0"/>
              </a:rPr>
              <a:t>-pseudo</a:t>
            </a:r>
          </a:p>
          <a:p>
            <a:r>
              <a:rPr lang="en-US" sz="1800" dirty="0" smtClean="0">
                <a:solidFill>
                  <a:srgbClr val="0070C0"/>
                </a:solidFill>
                <a:cs typeface="Courier New" panose="02070309020205020404" pitchFamily="49" charset="0"/>
              </a:rPr>
              <a:t>To </a:t>
            </a:r>
            <a:r>
              <a:rPr lang="en-US" sz="1800" dirty="0">
                <a:solidFill>
                  <a:srgbClr val="0070C0"/>
                </a:solidFill>
                <a:cs typeface="Courier New" panose="02070309020205020404" pitchFamily="49" charset="0"/>
              </a:rPr>
              <a:t>install Hadoop with </a:t>
            </a:r>
            <a:r>
              <a:rPr lang="en-US" sz="1800" dirty="0" smtClean="0">
                <a:solidFill>
                  <a:srgbClr val="0070C0"/>
                </a:solidFill>
                <a:cs typeface="Courier New" panose="02070309020205020404" pitchFamily="49" charset="0"/>
              </a:rPr>
              <a:t>MRv1 </a:t>
            </a:r>
            <a:r>
              <a:rPr lang="en-US" sz="1800" dirty="0">
                <a:solidFill>
                  <a:srgbClr val="0070C0"/>
                </a:solidFill>
                <a:cs typeface="Courier New" panose="02070309020205020404" pitchFamily="49" charset="0"/>
              </a:rPr>
              <a:t>in pseudo-distributed </a:t>
            </a:r>
            <a:r>
              <a:rPr lang="en-US" sz="1800" dirty="0" smtClean="0">
                <a:solidFill>
                  <a:srgbClr val="0070C0"/>
                </a:solidFill>
                <a:cs typeface="Courier New" panose="02070309020205020404" pitchFamily="49" charset="0"/>
              </a:rPr>
              <a:t>mode, type</a:t>
            </a:r>
            <a:endParaRPr lang="en-US" sz="1800" dirty="0">
              <a:solidFill>
                <a:srgbClr val="0070C0"/>
              </a:solidFill>
              <a:cs typeface="Courier New" panose="02070309020205020404" pitchFamily="49" charset="0"/>
            </a:endParaRPr>
          </a:p>
          <a:p>
            <a:pPr marL="0" indent="0">
              <a:buNone/>
            </a:pPr>
            <a:r>
              <a:rPr lang="en-US" sz="1600" dirty="0">
                <a:solidFill>
                  <a:srgbClr val="0070C0"/>
                </a:solidFill>
                <a:latin typeface="Courier New" panose="02070309020205020404" pitchFamily="49" charset="0"/>
                <a:cs typeface="Courier New" panose="02070309020205020404" pitchFamily="49" charset="0"/>
              </a:rPr>
              <a:t>$ </a:t>
            </a:r>
            <a:r>
              <a:rPr lang="en-US" sz="1600" dirty="0" err="1">
                <a:solidFill>
                  <a:srgbClr val="0070C0"/>
                </a:solidFill>
                <a:latin typeface="Courier New" panose="02070309020205020404" pitchFamily="49" charset="0"/>
                <a:cs typeface="Courier New" panose="02070309020205020404" pitchFamily="49" charset="0"/>
              </a:rPr>
              <a:t>sudo</a:t>
            </a:r>
            <a:r>
              <a:rPr lang="en-US" sz="1600" dirty="0">
                <a:solidFill>
                  <a:srgbClr val="0070C0"/>
                </a:solidFill>
                <a:latin typeface="Courier New" panose="02070309020205020404" pitchFamily="49" charset="0"/>
                <a:cs typeface="Courier New" panose="02070309020205020404" pitchFamily="49" charset="0"/>
              </a:rPr>
              <a:t> yum install </a:t>
            </a:r>
            <a:r>
              <a:rPr lang="en-US" sz="1600" dirty="0" smtClean="0">
                <a:solidFill>
                  <a:srgbClr val="0070C0"/>
                </a:solidFill>
                <a:latin typeface="Courier New" panose="02070309020205020404" pitchFamily="49" charset="0"/>
                <a:cs typeface="Courier New" panose="02070309020205020404" pitchFamily="49" charset="0"/>
              </a:rPr>
              <a:t>hadoop-0.20-conf-pseudo</a:t>
            </a:r>
            <a:endParaRPr lang="en-US" sz="1800" dirty="0" smtClean="0">
              <a:latin typeface="Courier New" panose="02070309020205020404" pitchFamily="49" charset="0"/>
              <a:cs typeface="Courier New" panose="02070309020205020404" pitchFamily="49" charset="0"/>
            </a:endParaRPr>
          </a:p>
          <a:p>
            <a:r>
              <a:rPr lang="en-US" sz="1800" dirty="0" smtClean="0">
                <a:latin typeface="Courier New" panose="02070309020205020404" pitchFamily="49" charset="0"/>
                <a:cs typeface="Courier New" panose="02070309020205020404" pitchFamily="49" charset="0"/>
              </a:rPr>
              <a:t>yum </a:t>
            </a:r>
            <a:r>
              <a:rPr lang="en-US" sz="2000" dirty="0" smtClean="0">
                <a:cs typeface="Courier New" panose="02070309020205020404" pitchFamily="49" charset="0"/>
              </a:rPr>
              <a:t>will list a fairly large number of packages and their combined download size and ask a few times whether you want to proceed. You should always say</a:t>
            </a:r>
            <a:r>
              <a:rPr lang="en-US" sz="1800" dirty="0" smtClean="0">
                <a:latin typeface="Courier New" panose="02070309020205020404" pitchFamily="49" charset="0"/>
                <a:cs typeface="Courier New" panose="02070309020205020404" pitchFamily="49" charset="0"/>
              </a:rPr>
              <a:t> y(</a:t>
            </a:r>
            <a:r>
              <a:rPr lang="en-US" sz="1800" dirty="0" err="1" smtClean="0">
                <a:latin typeface="Courier New" panose="02070309020205020404" pitchFamily="49" charset="0"/>
                <a:cs typeface="Courier New" panose="02070309020205020404" pitchFamily="49" charset="0"/>
              </a:rPr>
              <a:t>es</a:t>
            </a:r>
            <a:r>
              <a:rPr lang="en-US" sz="1800" dirty="0" smtClean="0">
                <a:latin typeface="Courier New" panose="02070309020205020404" pitchFamily="49" charset="0"/>
                <a:cs typeface="Courier New" panose="02070309020205020404" pitchFamily="49" charset="0"/>
              </a:rPr>
              <a:t>)</a:t>
            </a:r>
            <a:endParaRPr lang="en-US" sz="1800" dirty="0">
              <a:latin typeface="Courier New" panose="02070309020205020404" pitchFamily="49" charset="0"/>
              <a:cs typeface="Courier New" panose="02070309020205020404" pitchFamily="49" charset="0"/>
            </a:endParaRPr>
          </a:p>
          <a:p>
            <a:endParaRPr lang="en-US" sz="2000" dirty="0">
              <a:cs typeface="Courier New" panose="02070309020205020404" pitchFamily="49" charset="0"/>
            </a:endParaRPr>
          </a:p>
        </p:txBody>
      </p:sp>
      <p:sp>
        <p:nvSpPr>
          <p:cNvPr id="4" name="Footer Placeholder 3"/>
          <p:cNvSpPr>
            <a:spLocks noGrp="1"/>
          </p:cNvSpPr>
          <p:nvPr>
            <p:ph type="ftr" sz="quarter" idx="11"/>
          </p:nvPr>
        </p:nvSpPr>
        <p:spPr/>
        <p:txBody>
          <a:bodyPr/>
          <a:lstStyle/>
          <a:p>
            <a:r>
              <a:rPr lang="en-US" smtClean="0"/>
              <a:t>@Zoran B. Djordjevic</a:t>
            </a:r>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39</a:t>
            </a:fld>
            <a:endParaRPr lang="en-US" dirty="0"/>
          </a:p>
        </p:txBody>
      </p:sp>
    </p:spTree>
    <p:extLst>
      <p:ext uri="{BB962C8B-B14F-4D97-AF65-F5344CB8AC3E}">
        <p14:creationId xmlns:p14="http://schemas.microsoft.com/office/powerpoint/2010/main" val="81305281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Cloudera</a:t>
            </a:r>
            <a:endParaRPr lang="en-US" dirty="0"/>
          </a:p>
        </p:txBody>
      </p:sp>
      <p:sp>
        <p:nvSpPr>
          <p:cNvPr id="3" name="Content Placeholder 2"/>
          <p:cNvSpPr>
            <a:spLocks noGrp="1"/>
          </p:cNvSpPr>
          <p:nvPr>
            <p:ph idx="1"/>
          </p:nvPr>
        </p:nvSpPr>
        <p:spPr/>
        <p:txBody>
          <a:bodyPr/>
          <a:lstStyle/>
          <a:p>
            <a:r>
              <a:rPr lang="en-US" dirty="0"/>
              <a:t>People who invented </a:t>
            </a:r>
            <a:r>
              <a:rPr lang="en-US" dirty="0" err="1"/>
              <a:t>Hadoop</a:t>
            </a:r>
            <a:r>
              <a:rPr lang="en-US" dirty="0"/>
              <a:t> are mostly at </a:t>
            </a:r>
            <a:r>
              <a:rPr lang="en-US" dirty="0" err="1"/>
              <a:t>Cloudera</a:t>
            </a:r>
            <a:r>
              <a:rPr lang="en-US" dirty="0" smtClean="0"/>
              <a:t>.</a:t>
            </a:r>
          </a:p>
          <a:p>
            <a:r>
              <a:rPr lang="en-US" dirty="0"/>
              <a:t>If </a:t>
            </a:r>
            <a:r>
              <a:rPr lang="en-US" dirty="0" smtClean="0"/>
              <a:t>we want </a:t>
            </a:r>
            <a:r>
              <a:rPr lang="en-US" dirty="0"/>
              <a:t>the latest and the </a:t>
            </a:r>
            <a:r>
              <a:rPr lang="en-US" dirty="0" smtClean="0"/>
              <a:t>best, </a:t>
            </a:r>
            <a:r>
              <a:rPr lang="en-US" dirty="0"/>
              <a:t>we go </a:t>
            </a:r>
            <a:r>
              <a:rPr lang="en-US" dirty="0" smtClean="0"/>
              <a:t>there, presumably</a:t>
            </a:r>
            <a:endParaRPr lang="en-US" dirty="0"/>
          </a:p>
          <a:p>
            <a:endParaRPr lang="en-US" dirty="0" smtClean="0"/>
          </a:p>
          <a:p>
            <a:endParaRPr lang="en-US" dirty="0" smtClean="0"/>
          </a:p>
          <a:p>
            <a:endParaRPr lang="en-US" dirty="0"/>
          </a:p>
          <a:p>
            <a:pPr marL="0" indent="0">
              <a:buNone/>
            </a:pPr>
            <a:endParaRPr lang="en-US" dirty="0"/>
          </a:p>
        </p:txBody>
      </p:sp>
      <p:sp>
        <p:nvSpPr>
          <p:cNvPr id="4" name="Footer Placeholder 3"/>
          <p:cNvSpPr>
            <a:spLocks noGrp="1"/>
          </p:cNvSpPr>
          <p:nvPr>
            <p:ph type="ftr" sz="quarter" idx="11"/>
          </p:nvPr>
        </p:nvSpPr>
        <p:spPr/>
        <p:txBody>
          <a:bodyPr/>
          <a:lstStyle/>
          <a:p>
            <a:r>
              <a:rPr lang="en-US" smtClean="0"/>
              <a:t>@Zoran B. Djordjevic</a:t>
            </a:r>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4</a:t>
            </a:fld>
            <a:endParaRPr lang="en-US" dirty="0"/>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15866" y="1600200"/>
            <a:ext cx="7696200" cy="4882204"/>
          </a:xfrm>
          <a:prstGeom prst="rect">
            <a:avLst/>
          </a:prstGeom>
        </p:spPr>
      </p:pic>
    </p:spTree>
    <p:extLst>
      <p:ext uri="{BB962C8B-B14F-4D97-AF65-F5344CB8AC3E}">
        <p14:creationId xmlns:p14="http://schemas.microsoft.com/office/powerpoint/2010/main" val="858613014"/>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Verifying Pseudo-Distributed Configuration</a:t>
            </a:r>
            <a:endParaRPr lang="en-US" dirty="0"/>
          </a:p>
        </p:txBody>
      </p:sp>
      <p:sp>
        <p:nvSpPr>
          <p:cNvPr id="3" name="Content Placeholder 2"/>
          <p:cNvSpPr>
            <a:spLocks noGrp="1"/>
          </p:cNvSpPr>
          <p:nvPr>
            <p:ph idx="1"/>
          </p:nvPr>
        </p:nvSpPr>
        <p:spPr>
          <a:xfrm>
            <a:off x="457200" y="762000"/>
            <a:ext cx="8229600" cy="5715000"/>
          </a:xfrm>
        </p:spPr>
        <p:txBody>
          <a:bodyPr>
            <a:normAutofit fontScale="85000" lnSpcReduction="20000"/>
          </a:bodyPr>
          <a:lstStyle/>
          <a:p>
            <a:r>
              <a:rPr lang="en-US" sz="2400" dirty="0" smtClean="0"/>
              <a:t>Pseudo-distributed YARN installation has a single node running five daemons called: </a:t>
            </a:r>
            <a:r>
              <a:rPr lang="en-US" dirty="0" err="1">
                <a:latin typeface="Courier New" pitchFamily="49" charset="0"/>
                <a:cs typeface="Courier New" pitchFamily="49" charset="0"/>
              </a:rPr>
              <a:t>namenode</a:t>
            </a:r>
            <a:r>
              <a:rPr lang="en-US" dirty="0">
                <a:latin typeface="Courier New" pitchFamily="49" charset="0"/>
                <a:cs typeface="Courier New" pitchFamily="49" charset="0"/>
              </a:rPr>
              <a:t>, </a:t>
            </a:r>
            <a:r>
              <a:rPr lang="en-US" dirty="0" err="1">
                <a:latin typeface="Courier New" pitchFamily="49" charset="0"/>
                <a:cs typeface="Courier New" pitchFamily="49" charset="0"/>
              </a:rPr>
              <a:t>secondarynamenode</a:t>
            </a:r>
            <a:r>
              <a:rPr lang="en-US" dirty="0">
                <a:latin typeface="Courier New" pitchFamily="49" charset="0"/>
                <a:cs typeface="Courier New" pitchFamily="49" charset="0"/>
              </a:rPr>
              <a:t>, </a:t>
            </a:r>
            <a:r>
              <a:rPr lang="en-US" dirty="0" err="1" smtClean="0">
                <a:latin typeface="Courier New" pitchFamily="49" charset="0"/>
                <a:cs typeface="Courier New" pitchFamily="49" charset="0"/>
              </a:rPr>
              <a:t>resourcemanager</a:t>
            </a:r>
            <a:r>
              <a:rPr lang="en-US" dirty="0" smtClean="0">
                <a:latin typeface="Courier New" pitchFamily="49" charset="0"/>
                <a:cs typeface="Courier New" pitchFamily="49" charset="0"/>
              </a:rPr>
              <a:t>, </a:t>
            </a:r>
            <a:r>
              <a:rPr lang="en-US" dirty="0" err="1">
                <a:latin typeface="Courier New" pitchFamily="49" charset="0"/>
                <a:cs typeface="Courier New" pitchFamily="49" charset="0"/>
              </a:rPr>
              <a:t>datanode</a:t>
            </a:r>
            <a:r>
              <a:rPr lang="en-US" dirty="0">
                <a:latin typeface="Courier New" pitchFamily="49" charset="0"/>
                <a:cs typeface="Courier New" pitchFamily="49" charset="0"/>
              </a:rPr>
              <a:t> </a:t>
            </a:r>
            <a:r>
              <a:rPr lang="en-US" sz="2400" dirty="0" smtClean="0">
                <a:cs typeface="Courier New" pitchFamily="49" charset="0"/>
              </a:rPr>
              <a:t>and</a:t>
            </a:r>
            <a:r>
              <a:rPr lang="en-US" dirty="0" smtClean="0">
                <a:latin typeface="Courier New" pitchFamily="49" charset="0"/>
                <a:cs typeface="Courier New" pitchFamily="49" charset="0"/>
              </a:rPr>
              <a:t> </a:t>
            </a:r>
            <a:r>
              <a:rPr lang="en-US" dirty="0" err="1" smtClean="0">
                <a:latin typeface="Courier New" pitchFamily="49" charset="0"/>
                <a:cs typeface="Courier New" pitchFamily="49" charset="0"/>
              </a:rPr>
              <a:t>nodemanager</a:t>
            </a:r>
            <a:r>
              <a:rPr lang="en-US" dirty="0" smtClean="0">
                <a:latin typeface="Courier New" pitchFamily="49" charset="0"/>
                <a:cs typeface="Courier New" pitchFamily="49" charset="0"/>
              </a:rPr>
              <a:t>.</a:t>
            </a:r>
            <a:endParaRPr lang="en-US" dirty="0">
              <a:latin typeface="Courier New" pitchFamily="49" charset="0"/>
              <a:cs typeface="Courier New" pitchFamily="49" charset="0"/>
            </a:endParaRPr>
          </a:p>
          <a:p>
            <a:r>
              <a:rPr lang="en-US" sz="2400" dirty="0" smtClean="0">
                <a:solidFill>
                  <a:srgbClr val="0070C0"/>
                </a:solidFill>
              </a:rPr>
              <a:t>Pseudo-distributed Hadoop MRv1 installation consists of one node running five Hadoop </a:t>
            </a:r>
            <a:r>
              <a:rPr lang="en-US" sz="2400" dirty="0" err="1" smtClean="0">
                <a:solidFill>
                  <a:srgbClr val="0070C0"/>
                </a:solidFill>
              </a:rPr>
              <a:t>deamons</a:t>
            </a:r>
            <a:r>
              <a:rPr lang="en-US" sz="2400" dirty="0" smtClean="0">
                <a:solidFill>
                  <a:srgbClr val="0070C0"/>
                </a:solidFill>
              </a:rPr>
              <a:t> called: </a:t>
            </a:r>
            <a:r>
              <a:rPr lang="en-US" sz="1800" dirty="0" err="1" smtClean="0">
                <a:solidFill>
                  <a:srgbClr val="0070C0"/>
                </a:solidFill>
                <a:latin typeface="Courier New" pitchFamily="49" charset="0"/>
                <a:cs typeface="Courier New" pitchFamily="49" charset="0"/>
              </a:rPr>
              <a:t>namenode</a:t>
            </a:r>
            <a:r>
              <a:rPr lang="en-US" sz="1800" dirty="0" smtClean="0">
                <a:solidFill>
                  <a:srgbClr val="0070C0"/>
                </a:solidFill>
                <a:latin typeface="Courier New" pitchFamily="49" charset="0"/>
                <a:cs typeface="Courier New" pitchFamily="49" charset="0"/>
              </a:rPr>
              <a:t>, </a:t>
            </a:r>
            <a:r>
              <a:rPr lang="en-US" sz="1800" dirty="0" err="1" smtClean="0">
                <a:solidFill>
                  <a:srgbClr val="0070C0"/>
                </a:solidFill>
                <a:latin typeface="Courier New" pitchFamily="49" charset="0"/>
                <a:cs typeface="Courier New" pitchFamily="49" charset="0"/>
              </a:rPr>
              <a:t>secondarynamenode</a:t>
            </a:r>
            <a:r>
              <a:rPr lang="en-US" sz="1800" dirty="0" smtClean="0">
                <a:solidFill>
                  <a:srgbClr val="0070C0"/>
                </a:solidFill>
                <a:latin typeface="Courier New" pitchFamily="49" charset="0"/>
                <a:cs typeface="Courier New" pitchFamily="49" charset="0"/>
              </a:rPr>
              <a:t>, </a:t>
            </a:r>
            <a:r>
              <a:rPr lang="en-US" sz="1800" dirty="0" err="1" smtClean="0">
                <a:solidFill>
                  <a:srgbClr val="0070C0"/>
                </a:solidFill>
                <a:latin typeface="Courier New" pitchFamily="49" charset="0"/>
                <a:cs typeface="Courier New" pitchFamily="49" charset="0"/>
              </a:rPr>
              <a:t>jobtracker</a:t>
            </a:r>
            <a:r>
              <a:rPr lang="en-US" sz="1800" dirty="0" smtClean="0">
                <a:solidFill>
                  <a:srgbClr val="0070C0"/>
                </a:solidFill>
                <a:latin typeface="Courier New" pitchFamily="49" charset="0"/>
                <a:cs typeface="Courier New" pitchFamily="49" charset="0"/>
              </a:rPr>
              <a:t>, </a:t>
            </a:r>
            <a:r>
              <a:rPr lang="en-US" sz="1800" dirty="0" err="1" smtClean="0">
                <a:solidFill>
                  <a:srgbClr val="0070C0"/>
                </a:solidFill>
                <a:latin typeface="Courier New" pitchFamily="49" charset="0"/>
                <a:cs typeface="Courier New" pitchFamily="49" charset="0"/>
              </a:rPr>
              <a:t>datanode</a:t>
            </a:r>
            <a:r>
              <a:rPr lang="en-US" sz="1800" dirty="0" smtClean="0">
                <a:solidFill>
                  <a:srgbClr val="0070C0"/>
                </a:solidFill>
                <a:latin typeface="Courier New" pitchFamily="49" charset="0"/>
                <a:cs typeface="Courier New" pitchFamily="49" charset="0"/>
              </a:rPr>
              <a:t> </a:t>
            </a:r>
            <a:r>
              <a:rPr lang="en-US" sz="2400" dirty="0" smtClean="0">
                <a:solidFill>
                  <a:srgbClr val="0070C0"/>
                </a:solidFill>
                <a:cs typeface="Courier New" pitchFamily="49" charset="0"/>
              </a:rPr>
              <a:t>and</a:t>
            </a:r>
            <a:r>
              <a:rPr lang="en-US" sz="1800" dirty="0" smtClean="0">
                <a:solidFill>
                  <a:srgbClr val="0070C0"/>
                </a:solidFill>
                <a:latin typeface="Courier New" pitchFamily="49" charset="0"/>
                <a:cs typeface="Courier New" pitchFamily="49" charset="0"/>
              </a:rPr>
              <a:t> </a:t>
            </a:r>
            <a:r>
              <a:rPr lang="en-US" sz="1800" dirty="0" err="1" smtClean="0">
                <a:solidFill>
                  <a:srgbClr val="0070C0"/>
                </a:solidFill>
                <a:latin typeface="Courier New" pitchFamily="49" charset="0"/>
                <a:cs typeface="Courier New" pitchFamily="49" charset="0"/>
              </a:rPr>
              <a:t>tasktracker</a:t>
            </a:r>
            <a:r>
              <a:rPr lang="en-US" sz="1800" dirty="0" smtClean="0">
                <a:solidFill>
                  <a:srgbClr val="0070C0"/>
                </a:solidFill>
                <a:latin typeface="Courier New" pitchFamily="49" charset="0"/>
                <a:cs typeface="Courier New" pitchFamily="49" charset="0"/>
              </a:rPr>
              <a:t>.</a:t>
            </a:r>
          </a:p>
          <a:p>
            <a:r>
              <a:rPr lang="en-US" sz="2400" dirty="0" smtClean="0"/>
              <a:t>To view configuration files for YARN on Red Hat (</a:t>
            </a:r>
            <a:r>
              <a:rPr lang="en-US" sz="2400" dirty="0" err="1" smtClean="0"/>
              <a:t>CenOS</a:t>
            </a:r>
            <a:r>
              <a:rPr lang="en-US" sz="2400" dirty="0" smtClean="0"/>
              <a:t>), type :</a:t>
            </a:r>
          </a:p>
          <a:p>
            <a:pPr marL="400050" lvl="1" indent="0">
              <a:buNone/>
            </a:pPr>
            <a:r>
              <a:rPr lang="en-US" sz="1900" dirty="0" smtClean="0">
                <a:latin typeface="Courier New" pitchFamily="49" charset="0"/>
                <a:cs typeface="Courier New" pitchFamily="49" charset="0"/>
              </a:rPr>
              <a:t>$ rpm –</a:t>
            </a:r>
            <a:r>
              <a:rPr lang="en-US" sz="1900" dirty="0" err="1" smtClean="0">
                <a:latin typeface="Courier New" pitchFamily="49" charset="0"/>
                <a:cs typeface="Courier New" pitchFamily="49" charset="0"/>
              </a:rPr>
              <a:t>ql</a:t>
            </a:r>
            <a:r>
              <a:rPr lang="en-US" sz="1900" dirty="0" smtClean="0">
                <a:latin typeface="Courier New" pitchFamily="49" charset="0"/>
                <a:cs typeface="Courier New" pitchFamily="49" charset="0"/>
              </a:rPr>
              <a:t> </a:t>
            </a:r>
            <a:r>
              <a:rPr lang="en-US" sz="1900" dirty="0" err="1" smtClean="0">
                <a:latin typeface="Courier New" pitchFamily="49" charset="0"/>
                <a:cs typeface="Courier New" pitchFamily="49" charset="0"/>
              </a:rPr>
              <a:t>hadoop</a:t>
            </a:r>
            <a:r>
              <a:rPr lang="en-US" sz="1900" dirty="0" smtClean="0">
                <a:latin typeface="Courier New" pitchFamily="49" charset="0"/>
                <a:cs typeface="Courier New" pitchFamily="49" charset="0"/>
              </a:rPr>
              <a:t>-</a:t>
            </a:r>
            <a:r>
              <a:rPr lang="en-US" sz="1900" dirty="0" err="1" smtClean="0">
                <a:latin typeface="Courier New" pitchFamily="49" charset="0"/>
                <a:cs typeface="Courier New" pitchFamily="49" charset="0"/>
              </a:rPr>
              <a:t>conf</a:t>
            </a:r>
            <a:r>
              <a:rPr lang="en-US" sz="1900" dirty="0" smtClean="0">
                <a:latin typeface="Courier New" pitchFamily="49" charset="0"/>
                <a:cs typeface="Courier New" pitchFamily="49" charset="0"/>
              </a:rPr>
              <a:t>-pseudo</a:t>
            </a:r>
            <a:endParaRPr lang="en-US" sz="1900" dirty="0">
              <a:latin typeface="Courier New" pitchFamily="49" charset="0"/>
              <a:cs typeface="Courier New" pitchFamily="49" charset="0"/>
            </a:endParaRPr>
          </a:p>
          <a:p>
            <a:r>
              <a:rPr lang="en-US" sz="2400" dirty="0">
                <a:solidFill>
                  <a:srgbClr val="0070C0"/>
                </a:solidFill>
              </a:rPr>
              <a:t>To view </a:t>
            </a:r>
            <a:r>
              <a:rPr lang="en-US" sz="2400" dirty="0" smtClean="0">
                <a:solidFill>
                  <a:srgbClr val="0070C0"/>
                </a:solidFill>
              </a:rPr>
              <a:t>configuration </a:t>
            </a:r>
            <a:r>
              <a:rPr lang="en-US" sz="2400" dirty="0">
                <a:solidFill>
                  <a:srgbClr val="0070C0"/>
                </a:solidFill>
              </a:rPr>
              <a:t>files on Red Hat (</a:t>
            </a:r>
            <a:r>
              <a:rPr lang="en-US" sz="2400" dirty="0" err="1">
                <a:solidFill>
                  <a:srgbClr val="0070C0"/>
                </a:solidFill>
              </a:rPr>
              <a:t>CenOS</a:t>
            </a:r>
            <a:r>
              <a:rPr lang="en-US" sz="2400" dirty="0">
                <a:solidFill>
                  <a:srgbClr val="0070C0"/>
                </a:solidFill>
              </a:rPr>
              <a:t>), for </a:t>
            </a:r>
            <a:r>
              <a:rPr lang="en-US" sz="2400" dirty="0" smtClean="0">
                <a:solidFill>
                  <a:srgbClr val="0070C0"/>
                </a:solidFill>
              </a:rPr>
              <a:t>MRv1 </a:t>
            </a:r>
            <a:r>
              <a:rPr lang="en-US" sz="2400" dirty="0">
                <a:solidFill>
                  <a:srgbClr val="0070C0"/>
                </a:solidFill>
              </a:rPr>
              <a:t>version, </a:t>
            </a:r>
            <a:r>
              <a:rPr lang="en-US" sz="2400" dirty="0" smtClean="0">
                <a:solidFill>
                  <a:srgbClr val="0070C0"/>
                </a:solidFill>
              </a:rPr>
              <a:t>type:</a:t>
            </a:r>
            <a:endParaRPr lang="en-US" sz="2400" dirty="0">
              <a:solidFill>
                <a:srgbClr val="0070C0"/>
              </a:solidFill>
            </a:endParaRPr>
          </a:p>
          <a:p>
            <a:pPr marL="400050" lvl="1" indent="0">
              <a:buNone/>
            </a:pPr>
            <a:r>
              <a:rPr lang="en-US" sz="1900" dirty="0">
                <a:solidFill>
                  <a:srgbClr val="0070C0"/>
                </a:solidFill>
                <a:latin typeface="Courier New" pitchFamily="49" charset="0"/>
                <a:cs typeface="Courier New" pitchFamily="49" charset="0"/>
              </a:rPr>
              <a:t>$ rpm –</a:t>
            </a:r>
            <a:r>
              <a:rPr lang="en-US" sz="1900" dirty="0" err="1">
                <a:solidFill>
                  <a:srgbClr val="0070C0"/>
                </a:solidFill>
                <a:latin typeface="Courier New" pitchFamily="49" charset="0"/>
                <a:cs typeface="Courier New" pitchFamily="49" charset="0"/>
              </a:rPr>
              <a:t>ql</a:t>
            </a:r>
            <a:r>
              <a:rPr lang="en-US" sz="1900" dirty="0">
                <a:solidFill>
                  <a:srgbClr val="0070C0"/>
                </a:solidFill>
                <a:latin typeface="Courier New" pitchFamily="49" charset="0"/>
                <a:cs typeface="Courier New" pitchFamily="49" charset="0"/>
              </a:rPr>
              <a:t> </a:t>
            </a:r>
            <a:r>
              <a:rPr lang="en-US" sz="1900" dirty="0" smtClean="0">
                <a:solidFill>
                  <a:srgbClr val="0070C0"/>
                </a:solidFill>
                <a:latin typeface="Courier New" pitchFamily="49" charset="0"/>
                <a:cs typeface="Courier New" pitchFamily="49" charset="0"/>
              </a:rPr>
              <a:t>hadoop-0.20-conf-pseudo</a:t>
            </a:r>
          </a:p>
          <a:p>
            <a:pPr marL="0" indent="0">
              <a:buNone/>
            </a:pPr>
            <a:r>
              <a:rPr lang="en-US" sz="1900" dirty="0">
                <a:solidFill>
                  <a:srgbClr val="0070C0"/>
                </a:solidFill>
                <a:latin typeface="Courier New" pitchFamily="49" charset="0"/>
                <a:cs typeface="Courier New" pitchFamily="49" charset="0"/>
              </a:rPr>
              <a:t>/</a:t>
            </a:r>
            <a:r>
              <a:rPr lang="en-US" sz="1900" dirty="0" err="1">
                <a:solidFill>
                  <a:srgbClr val="0070C0"/>
                </a:solidFill>
                <a:latin typeface="Courier New" pitchFamily="49" charset="0"/>
                <a:cs typeface="Courier New" pitchFamily="49" charset="0"/>
              </a:rPr>
              <a:t>etc</a:t>
            </a:r>
            <a:r>
              <a:rPr lang="en-US" sz="1900" dirty="0">
                <a:solidFill>
                  <a:srgbClr val="0070C0"/>
                </a:solidFill>
                <a:latin typeface="Courier New" pitchFamily="49" charset="0"/>
                <a:cs typeface="Courier New" pitchFamily="49" charset="0"/>
              </a:rPr>
              <a:t>/</a:t>
            </a:r>
            <a:r>
              <a:rPr lang="en-US" sz="1900" dirty="0" err="1">
                <a:solidFill>
                  <a:srgbClr val="0070C0"/>
                </a:solidFill>
                <a:latin typeface="Courier New" pitchFamily="49" charset="0"/>
                <a:cs typeface="Courier New" pitchFamily="49" charset="0"/>
              </a:rPr>
              <a:t>hadoop</a:t>
            </a:r>
            <a:r>
              <a:rPr lang="en-US" sz="1900" dirty="0">
                <a:solidFill>
                  <a:srgbClr val="0070C0"/>
                </a:solidFill>
                <a:latin typeface="Courier New" pitchFamily="49" charset="0"/>
                <a:cs typeface="Courier New" pitchFamily="49" charset="0"/>
              </a:rPr>
              <a:t>/conf.pseudo.mr1</a:t>
            </a:r>
          </a:p>
          <a:p>
            <a:pPr marL="0" indent="0">
              <a:buNone/>
            </a:pPr>
            <a:r>
              <a:rPr lang="en-US" sz="1900" dirty="0">
                <a:solidFill>
                  <a:srgbClr val="0070C0"/>
                </a:solidFill>
                <a:latin typeface="Courier New" pitchFamily="49" charset="0"/>
                <a:cs typeface="Courier New" pitchFamily="49" charset="0"/>
              </a:rPr>
              <a:t>/</a:t>
            </a:r>
            <a:r>
              <a:rPr lang="en-US" sz="1900" dirty="0" err="1">
                <a:solidFill>
                  <a:srgbClr val="0070C0"/>
                </a:solidFill>
                <a:latin typeface="Courier New" pitchFamily="49" charset="0"/>
                <a:cs typeface="Courier New" pitchFamily="49" charset="0"/>
              </a:rPr>
              <a:t>etc</a:t>
            </a:r>
            <a:r>
              <a:rPr lang="en-US" sz="1900" dirty="0">
                <a:solidFill>
                  <a:srgbClr val="0070C0"/>
                </a:solidFill>
                <a:latin typeface="Courier New" pitchFamily="49" charset="0"/>
                <a:cs typeface="Courier New" pitchFamily="49" charset="0"/>
              </a:rPr>
              <a:t>/</a:t>
            </a:r>
            <a:r>
              <a:rPr lang="en-US" sz="1900" dirty="0" err="1">
                <a:solidFill>
                  <a:srgbClr val="0070C0"/>
                </a:solidFill>
                <a:latin typeface="Courier New" pitchFamily="49" charset="0"/>
                <a:cs typeface="Courier New" pitchFamily="49" charset="0"/>
              </a:rPr>
              <a:t>hadoop</a:t>
            </a:r>
            <a:r>
              <a:rPr lang="en-US" sz="1900" dirty="0">
                <a:solidFill>
                  <a:srgbClr val="0070C0"/>
                </a:solidFill>
                <a:latin typeface="Courier New" pitchFamily="49" charset="0"/>
                <a:cs typeface="Courier New" pitchFamily="49" charset="0"/>
              </a:rPr>
              <a:t>/conf.pseudo.mr1/README</a:t>
            </a:r>
          </a:p>
          <a:p>
            <a:pPr marL="0" indent="0">
              <a:buNone/>
            </a:pPr>
            <a:r>
              <a:rPr lang="en-US" sz="1900" dirty="0">
                <a:solidFill>
                  <a:srgbClr val="0070C0"/>
                </a:solidFill>
                <a:latin typeface="Courier New" pitchFamily="49" charset="0"/>
                <a:cs typeface="Courier New" pitchFamily="49" charset="0"/>
              </a:rPr>
              <a:t>/</a:t>
            </a:r>
            <a:r>
              <a:rPr lang="en-US" sz="1900" dirty="0" err="1">
                <a:solidFill>
                  <a:srgbClr val="0070C0"/>
                </a:solidFill>
                <a:latin typeface="Courier New" pitchFamily="49" charset="0"/>
                <a:cs typeface="Courier New" pitchFamily="49" charset="0"/>
              </a:rPr>
              <a:t>etc</a:t>
            </a:r>
            <a:r>
              <a:rPr lang="en-US" sz="1900" dirty="0">
                <a:solidFill>
                  <a:srgbClr val="0070C0"/>
                </a:solidFill>
                <a:latin typeface="Courier New" pitchFamily="49" charset="0"/>
                <a:cs typeface="Courier New" pitchFamily="49" charset="0"/>
              </a:rPr>
              <a:t>/</a:t>
            </a:r>
            <a:r>
              <a:rPr lang="en-US" sz="1900" dirty="0" err="1">
                <a:solidFill>
                  <a:srgbClr val="0070C0"/>
                </a:solidFill>
                <a:latin typeface="Courier New" pitchFamily="49" charset="0"/>
                <a:cs typeface="Courier New" pitchFamily="49" charset="0"/>
              </a:rPr>
              <a:t>hadoop</a:t>
            </a:r>
            <a:r>
              <a:rPr lang="en-US" sz="1900" dirty="0">
                <a:solidFill>
                  <a:srgbClr val="0070C0"/>
                </a:solidFill>
                <a:latin typeface="Courier New" pitchFamily="49" charset="0"/>
                <a:cs typeface="Courier New" pitchFamily="49" charset="0"/>
              </a:rPr>
              <a:t>/conf.pseudo.mr1/core-site.xml</a:t>
            </a:r>
          </a:p>
          <a:p>
            <a:pPr marL="0" indent="0">
              <a:buNone/>
            </a:pPr>
            <a:r>
              <a:rPr lang="en-US" sz="1900" dirty="0">
                <a:solidFill>
                  <a:srgbClr val="0070C0"/>
                </a:solidFill>
                <a:latin typeface="Courier New" pitchFamily="49" charset="0"/>
                <a:cs typeface="Courier New" pitchFamily="49" charset="0"/>
              </a:rPr>
              <a:t>/</a:t>
            </a:r>
            <a:r>
              <a:rPr lang="en-US" sz="1900" dirty="0" err="1">
                <a:solidFill>
                  <a:srgbClr val="0070C0"/>
                </a:solidFill>
                <a:latin typeface="Courier New" pitchFamily="49" charset="0"/>
                <a:cs typeface="Courier New" pitchFamily="49" charset="0"/>
              </a:rPr>
              <a:t>etc</a:t>
            </a:r>
            <a:r>
              <a:rPr lang="en-US" sz="1900" dirty="0">
                <a:solidFill>
                  <a:srgbClr val="0070C0"/>
                </a:solidFill>
                <a:latin typeface="Courier New" pitchFamily="49" charset="0"/>
                <a:cs typeface="Courier New" pitchFamily="49" charset="0"/>
              </a:rPr>
              <a:t>/</a:t>
            </a:r>
            <a:r>
              <a:rPr lang="en-US" sz="1900" dirty="0" err="1">
                <a:solidFill>
                  <a:srgbClr val="0070C0"/>
                </a:solidFill>
                <a:latin typeface="Courier New" pitchFamily="49" charset="0"/>
                <a:cs typeface="Courier New" pitchFamily="49" charset="0"/>
              </a:rPr>
              <a:t>hadoop</a:t>
            </a:r>
            <a:r>
              <a:rPr lang="en-US" sz="1900" dirty="0">
                <a:solidFill>
                  <a:srgbClr val="0070C0"/>
                </a:solidFill>
                <a:latin typeface="Courier New" pitchFamily="49" charset="0"/>
                <a:cs typeface="Courier New" pitchFamily="49" charset="0"/>
              </a:rPr>
              <a:t>/conf.pseudo.mr1/</a:t>
            </a:r>
            <a:r>
              <a:rPr lang="en-US" sz="1900" dirty="0" err="1">
                <a:solidFill>
                  <a:srgbClr val="0070C0"/>
                </a:solidFill>
                <a:latin typeface="Courier New" pitchFamily="49" charset="0"/>
                <a:cs typeface="Courier New" pitchFamily="49" charset="0"/>
              </a:rPr>
              <a:t>hadoop-metrics.properties</a:t>
            </a:r>
            <a:endParaRPr lang="en-US" sz="1900" dirty="0">
              <a:solidFill>
                <a:srgbClr val="0070C0"/>
              </a:solidFill>
              <a:latin typeface="Courier New" pitchFamily="49" charset="0"/>
              <a:cs typeface="Courier New" pitchFamily="49" charset="0"/>
            </a:endParaRPr>
          </a:p>
          <a:p>
            <a:pPr marL="0" indent="0">
              <a:buNone/>
            </a:pPr>
            <a:r>
              <a:rPr lang="en-US" sz="1900" dirty="0">
                <a:solidFill>
                  <a:srgbClr val="0070C0"/>
                </a:solidFill>
                <a:latin typeface="Courier New" pitchFamily="49" charset="0"/>
                <a:cs typeface="Courier New" pitchFamily="49" charset="0"/>
              </a:rPr>
              <a:t>/</a:t>
            </a:r>
            <a:r>
              <a:rPr lang="en-US" sz="1900" dirty="0" err="1">
                <a:solidFill>
                  <a:srgbClr val="0070C0"/>
                </a:solidFill>
                <a:latin typeface="Courier New" pitchFamily="49" charset="0"/>
                <a:cs typeface="Courier New" pitchFamily="49" charset="0"/>
              </a:rPr>
              <a:t>etc</a:t>
            </a:r>
            <a:r>
              <a:rPr lang="en-US" sz="1900" dirty="0">
                <a:solidFill>
                  <a:srgbClr val="0070C0"/>
                </a:solidFill>
                <a:latin typeface="Courier New" pitchFamily="49" charset="0"/>
                <a:cs typeface="Courier New" pitchFamily="49" charset="0"/>
              </a:rPr>
              <a:t>/</a:t>
            </a:r>
            <a:r>
              <a:rPr lang="en-US" sz="1900" dirty="0" err="1">
                <a:solidFill>
                  <a:srgbClr val="0070C0"/>
                </a:solidFill>
                <a:latin typeface="Courier New" pitchFamily="49" charset="0"/>
                <a:cs typeface="Courier New" pitchFamily="49" charset="0"/>
              </a:rPr>
              <a:t>hadoop</a:t>
            </a:r>
            <a:r>
              <a:rPr lang="en-US" sz="1900" dirty="0">
                <a:solidFill>
                  <a:srgbClr val="0070C0"/>
                </a:solidFill>
                <a:latin typeface="Courier New" pitchFamily="49" charset="0"/>
                <a:cs typeface="Courier New" pitchFamily="49" charset="0"/>
              </a:rPr>
              <a:t>/conf.pseudo.mr1/hdfs-site.xml</a:t>
            </a:r>
          </a:p>
          <a:p>
            <a:pPr marL="0" indent="0">
              <a:buNone/>
            </a:pPr>
            <a:r>
              <a:rPr lang="en-US" sz="1900" dirty="0">
                <a:solidFill>
                  <a:srgbClr val="0070C0"/>
                </a:solidFill>
                <a:latin typeface="Courier New" pitchFamily="49" charset="0"/>
                <a:cs typeface="Courier New" pitchFamily="49" charset="0"/>
              </a:rPr>
              <a:t>/</a:t>
            </a:r>
            <a:r>
              <a:rPr lang="en-US" sz="1900" dirty="0" err="1">
                <a:solidFill>
                  <a:srgbClr val="0070C0"/>
                </a:solidFill>
                <a:latin typeface="Courier New" pitchFamily="49" charset="0"/>
                <a:cs typeface="Courier New" pitchFamily="49" charset="0"/>
              </a:rPr>
              <a:t>etc</a:t>
            </a:r>
            <a:r>
              <a:rPr lang="en-US" sz="1900" dirty="0">
                <a:solidFill>
                  <a:srgbClr val="0070C0"/>
                </a:solidFill>
                <a:latin typeface="Courier New" pitchFamily="49" charset="0"/>
                <a:cs typeface="Courier New" pitchFamily="49" charset="0"/>
              </a:rPr>
              <a:t>/</a:t>
            </a:r>
            <a:r>
              <a:rPr lang="en-US" sz="1900" dirty="0" err="1">
                <a:solidFill>
                  <a:srgbClr val="0070C0"/>
                </a:solidFill>
                <a:latin typeface="Courier New" pitchFamily="49" charset="0"/>
                <a:cs typeface="Courier New" pitchFamily="49" charset="0"/>
              </a:rPr>
              <a:t>hadoop</a:t>
            </a:r>
            <a:r>
              <a:rPr lang="en-US" sz="1900" dirty="0">
                <a:solidFill>
                  <a:srgbClr val="0070C0"/>
                </a:solidFill>
                <a:latin typeface="Courier New" pitchFamily="49" charset="0"/>
                <a:cs typeface="Courier New" pitchFamily="49" charset="0"/>
              </a:rPr>
              <a:t>/conf.pseudo.mr1/log4j.properties</a:t>
            </a:r>
          </a:p>
          <a:p>
            <a:pPr marL="0" indent="0">
              <a:buNone/>
            </a:pPr>
            <a:r>
              <a:rPr lang="en-US" sz="1900" dirty="0">
                <a:solidFill>
                  <a:srgbClr val="0070C0"/>
                </a:solidFill>
                <a:latin typeface="Courier New" pitchFamily="49" charset="0"/>
                <a:cs typeface="Courier New" pitchFamily="49" charset="0"/>
              </a:rPr>
              <a:t>/</a:t>
            </a:r>
            <a:r>
              <a:rPr lang="en-US" sz="1900" dirty="0" err="1">
                <a:solidFill>
                  <a:srgbClr val="0070C0"/>
                </a:solidFill>
                <a:latin typeface="Courier New" pitchFamily="49" charset="0"/>
                <a:cs typeface="Courier New" pitchFamily="49" charset="0"/>
              </a:rPr>
              <a:t>etc</a:t>
            </a:r>
            <a:r>
              <a:rPr lang="en-US" sz="1900" dirty="0">
                <a:solidFill>
                  <a:srgbClr val="0070C0"/>
                </a:solidFill>
                <a:latin typeface="Courier New" pitchFamily="49" charset="0"/>
                <a:cs typeface="Courier New" pitchFamily="49" charset="0"/>
              </a:rPr>
              <a:t>/</a:t>
            </a:r>
            <a:r>
              <a:rPr lang="en-US" sz="1900" dirty="0" err="1">
                <a:solidFill>
                  <a:srgbClr val="0070C0"/>
                </a:solidFill>
                <a:latin typeface="Courier New" pitchFamily="49" charset="0"/>
                <a:cs typeface="Courier New" pitchFamily="49" charset="0"/>
              </a:rPr>
              <a:t>hadoop</a:t>
            </a:r>
            <a:r>
              <a:rPr lang="en-US" sz="1900" dirty="0">
                <a:solidFill>
                  <a:srgbClr val="0070C0"/>
                </a:solidFill>
                <a:latin typeface="Courier New" pitchFamily="49" charset="0"/>
                <a:cs typeface="Courier New" pitchFamily="49" charset="0"/>
              </a:rPr>
              <a:t>/conf.pseudo.mr1/mapred-site.xml</a:t>
            </a:r>
          </a:p>
          <a:p>
            <a:r>
              <a:rPr lang="en-US" sz="2400" dirty="0" smtClean="0"/>
              <a:t>The </a:t>
            </a:r>
            <a:r>
              <a:rPr lang="en-US" sz="2400" dirty="0" err="1"/>
              <a:t>configration</a:t>
            </a:r>
            <a:r>
              <a:rPr lang="en-US" sz="2400" dirty="0"/>
              <a:t> of our Hadoop installation is all contained in </a:t>
            </a:r>
            <a:r>
              <a:rPr lang="en-US" sz="1800" dirty="0">
                <a:latin typeface="Courier New" pitchFamily="49" charset="0"/>
                <a:cs typeface="Courier New" pitchFamily="49" charset="0"/>
              </a:rPr>
              <a:t>/</a:t>
            </a:r>
            <a:r>
              <a:rPr lang="en-US" sz="1800" dirty="0" err="1">
                <a:latin typeface="Courier New" pitchFamily="49" charset="0"/>
                <a:cs typeface="Courier New" pitchFamily="49" charset="0"/>
              </a:rPr>
              <a:t>etc</a:t>
            </a:r>
            <a:r>
              <a:rPr lang="en-US" sz="1800" dirty="0">
                <a:latin typeface="Courier New" pitchFamily="49" charset="0"/>
                <a:cs typeface="Courier New" pitchFamily="49" charset="0"/>
              </a:rPr>
              <a:t>/</a:t>
            </a:r>
            <a:r>
              <a:rPr lang="en-US" sz="1800" dirty="0" err="1">
                <a:latin typeface="Courier New" pitchFamily="49" charset="0"/>
                <a:cs typeface="Courier New" pitchFamily="49" charset="0"/>
              </a:rPr>
              <a:t>hadoop</a:t>
            </a:r>
            <a:r>
              <a:rPr lang="en-US" sz="1800" dirty="0">
                <a:latin typeface="Courier New" pitchFamily="49" charset="0"/>
                <a:cs typeface="Courier New" pitchFamily="49" charset="0"/>
              </a:rPr>
              <a:t>/</a:t>
            </a:r>
            <a:r>
              <a:rPr lang="en-US" sz="1800" dirty="0" err="1">
                <a:latin typeface="Courier New" pitchFamily="49" charset="0"/>
                <a:cs typeface="Courier New" pitchFamily="49" charset="0"/>
              </a:rPr>
              <a:t>conf.pseudo</a:t>
            </a:r>
            <a:r>
              <a:rPr lang="en-US" sz="1800" dirty="0">
                <a:latin typeface="Courier New" pitchFamily="49" charset="0"/>
                <a:cs typeface="Courier New" pitchFamily="49" charset="0"/>
              </a:rPr>
              <a:t> </a:t>
            </a:r>
            <a:r>
              <a:rPr lang="en-US" dirty="0"/>
              <a:t>directory. </a:t>
            </a:r>
          </a:p>
          <a:p>
            <a:r>
              <a:rPr lang="en-US" sz="2400" dirty="0" smtClean="0"/>
              <a:t>All </a:t>
            </a:r>
            <a:r>
              <a:rPr lang="en-US" sz="2400" dirty="0"/>
              <a:t>Hadoop components search for the Hadoop configuration in</a:t>
            </a:r>
            <a:r>
              <a:rPr lang="en-US" dirty="0"/>
              <a:t> </a:t>
            </a:r>
            <a:r>
              <a:rPr lang="en-US" sz="1800" dirty="0">
                <a:latin typeface="Courier New" pitchFamily="49" charset="0"/>
                <a:cs typeface="Courier New" pitchFamily="49" charset="0"/>
              </a:rPr>
              <a:t>/</a:t>
            </a:r>
            <a:r>
              <a:rPr lang="en-US" sz="1800" dirty="0" err="1">
                <a:latin typeface="Courier New" pitchFamily="49" charset="0"/>
                <a:cs typeface="Courier New" pitchFamily="49" charset="0"/>
              </a:rPr>
              <a:t>etc</a:t>
            </a:r>
            <a:r>
              <a:rPr lang="en-US" sz="1800" dirty="0">
                <a:latin typeface="Courier New" pitchFamily="49" charset="0"/>
                <a:cs typeface="Courier New" pitchFamily="49" charset="0"/>
              </a:rPr>
              <a:t>/</a:t>
            </a:r>
            <a:r>
              <a:rPr lang="en-US" sz="1800" dirty="0" err="1">
                <a:latin typeface="Courier New" pitchFamily="49" charset="0"/>
                <a:cs typeface="Courier New" pitchFamily="49" charset="0"/>
              </a:rPr>
              <a:t>hadoop</a:t>
            </a:r>
            <a:r>
              <a:rPr lang="en-US" sz="1800" dirty="0">
                <a:latin typeface="Courier New" pitchFamily="49" charset="0"/>
                <a:cs typeface="Courier New" pitchFamily="49" charset="0"/>
              </a:rPr>
              <a:t>/conf. </a:t>
            </a:r>
          </a:p>
          <a:p>
            <a:pPr marL="400050" lvl="1" indent="0">
              <a:buNone/>
            </a:pPr>
            <a:endParaRPr lang="en-US" dirty="0">
              <a:latin typeface="Courier New" pitchFamily="49" charset="0"/>
              <a:cs typeface="Courier New" pitchFamily="49" charset="0"/>
            </a:endParaRPr>
          </a:p>
          <a:p>
            <a:pPr marL="400050" lvl="1" indent="0">
              <a:buNone/>
            </a:pPr>
            <a:endParaRPr lang="en-US" dirty="0" smtClean="0">
              <a:latin typeface="Courier New" pitchFamily="49" charset="0"/>
              <a:cs typeface="Courier New" pitchFamily="49" charset="0"/>
            </a:endParaRPr>
          </a:p>
          <a:p>
            <a:pPr marL="400050" lvl="1" indent="0">
              <a:buNone/>
            </a:pPr>
            <a:endParaRPr lang="en-US" dirty="0">
              <a:latin typeface="Courier New" pitchFamily="49" charset="0"/>
              <a:cs typeface="Courier New" pitchFamily="49" charset="0"/>
            </a:endParaRPr>
          </a:p>
          <a:p>
            <a:pPr marL="400050" lvl="1" indent="0">
              <a:buNone/>
            </a:pPr>
            <a:endParaRPr lang="en-US" dirty="0">
              <a:latin typeface="Courier New" pitchFamily="49" charset="0"/>
              <a:cs typeface="Courier New" pitchFamily="49" charset="0"/>
            </a:endParaRPr>
          </a:p>
        </p:txBody>
      </p:sp>
      <p:sp>
        <p:nvSpPr>
          <p:cNvPr id="4" name="Footer Placeholder 3"/>
          <p:cNvSpPr>
            <a:spLocks noGrp="1"/>
          </p:cNvSpPr>
          <p:nvPr>
            <p:ph type="ftr" sz="quarter" idx="11"/>
          </p:nvPr>
        </p:nvSpPr>
        <p:spPr/>
        <p:txBody>
          <a:bodyPr/>
          <a:lstStyle/>
          <a:p>
            <a:r>
              <a:rPr lang="en-US" smtClean="0"/>
              <a:t>@Zoran B. Djordjevic</a:t>
            </a:r>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40</a:t>
            </a:fld>
            <a:endParaRPr lang="en-US" dirty="0"/>
          </a:p>
        </p:txBody>
      </p:sp>
    </p:spTree>
    <p:extLst>
      <p:ext uri="{BB962C8B-B14F-4D97-AF65-F5344CB8AC3E}">
        <p14:creationId xmlns:p14="http://schemas.microsoft.com/office/powerpoint/2010/main" val="1425489268"/>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Format </a:t>
            </a:r>
            <a:r>
              <a:rPr lang="en-US" dirty="0" err="1" smtClean="0"/>
              <a:t>NameNode</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Before starting the </a:t>
            </a:r>
            <a:r>
              <a:rPr lang="en-US" dirty="0" err="1" smtClean="0"/>
              <a:t>NameNode</a:t>
            </a:r>
            <a:r>
              <a:rPr lang="en-US" dirty="0" smtClean="0"/>
              <a:t> for the first time we must format the HDFS file system. The installation process did not do that for us.</a:t>
            </a:r>
          </a:p>
          <a:p>
            <a:r>
              <a:rPr lang="en-US" dirty="0" smtClean="0"/>
              <a:t>Formatting of </a:t>
            </a:r>
            <a:r>
              <a:rPr lang="en-US" dirty="0" err="1" smtClean="0"/>
              <a:t>namenode</a:t>
            </a:r>
            <a:r>
              <a:rPr lang="en-US" dirty="0" smtClean="0"/>
              <a:t> must be performed as user </a:t>
            </a:r>
            <a:r>
              <a:rPr lang="en-US" sz="1800" dirty="0" err="1" smtClean="0">
                <a:latin typeface="Courier New" pitchFamily="49" charset="0"/>
                <a:cs typeface="Courier New" pitchFamily="49" charset="0"/>
              </a:rPr>
              <a:t>hdfs</a:t>
            </a:r>
            <a:r>
              <a:rPr lang="en-US" dirty="0" smtClean="0"/>
              <a:t>. You can do that using command </a:t>
            </a:r>
            <a:r>
              <a:rPr lang="en-US" sz="1800" dirty="0" err="1" smtClean="0">
                <a:latin typeface="Courier New" pitchFamily="49" charset="0"/>
                <a:cs typeface="Courier New" pitchFamily="49" charset="0"/>
              </a:rPr>
              <a:t>hdfs</a:t>
            </a:r>
            <a:r>
              <a:rPr lang="en-US" sz="1800" dirty="0" smtClean="0">
                <a:latin typeface="Courier New" pitchFamily="49" charset="0"/>
                <a:cs typeface="Courier New" pitchFamily="49" charset="0"/>
              </a:rPr>
              <a:t> </a:t>
            </a:r>
            <a:r>
              <a:rPr lang="en-US" sz="1800" dirty="0" err="1" smtClean="0">
                <a:latin typeface="Courier New" pitchFamily="49" charset="0"/>
                <a:cs typeface="Courier New" pitchFamily="49" charset="0"/>
              </a:rPr>
              <a:t>namenode</a:t>
            </a:r>
            <a:r>
              <a:rPr lang="en-US" sz="1800" dirty="0" smtClean="0">
                <a:latin typeface="Courier New" pitchFamily="49" charset="0"/>
                <a:cs typeface="Courier New" pitchFamily="49" charset="0"/>
              </a:rPr>
              <a:t> –format </a:t>
            </a:r>
            <a:r>
              <a:rPr lang="en-US" dirty="0" smtClean="0"/>
              <a:t>with an additional </a:t>
            </a:r>
            <a:r>
              <a:rPr lang="en-US" sz="1800" dirty="0" err="1" smtClean="0">
                <a:latin typeface="Courier New" pitchFamily="49" charset="0"/>
                <a:cs typeface="Courier New" pitchFamily="49" charset="0"/>
              </a:rPr>
              <a:t>sudo</a:t>
            </a:r>
            <a:r>
              <a:rPr lang="en-US" sz="1800" dirty="0" smtClean="0">
                <a:latin typeface="Courier New" pitchFamily="49" charset="0"/>
                <a:cs typeface="Courier New" pitchFamily="49" charset="0"/>
              </a:rPr>
              <a:t> –u </a:t>
            </a:r>
            <a:r>
              <a:rPr lang="en-US" sz="1800" dirty="0" err="1" smtClean="0">
                <a:latin typeface="Courier New" pitchFamily="49" charset="0"/>
                <a:cs typeface="Courier New" pitchFamily="49" charset="0"/>
              </a:rPr>
              <a:t>hdfs</a:t>
            </a:r>
            <a:r>
              <a:rPr lang="en-US" sz="1800" dirty="0" smtClean="0">
                <a:latin typeface="Courier New" pitchFamily="49" charset="0"/>
                <a:cs typeface="Courier New" pitchFamily="49" charset="0"/>
              </a:rPr>
              <a:t> </a:t>
            </a:r>
            <a:r>
              <a:rPr lang="en-US" dirty="0" smtClean="0"/>
              <a:t>as the part of the command string, as below:</a:t>
            </a:r>
          </a:p>
          <a:p>
            <a:pPr marL="0" indent="0">
              <a:buNone/>
            </a:pPr>
            <a:r>
              <a:rPr lang="en-US" sz="1800" dirty="0" smtClean="0">
                <a:latin typeface="Courier New" pitchFamily="49" charset="0"/>
                <a:cs typeface="Courier New" pitchFamily="49" charset="0"/>
              </a:rPr>
              <a:t>$ </a:t>
            </a:r>
            <a:r>
              <a:rPr lang="en-US" sz="1800" dirty="0" err="1" smtClean="0">
                <a:latin typeface="Courier New" pitchFamily="49" charset="0"/>
                <a:cs typeface="Courier New" pitchFamily="49" charset="0"/>
              </a:rPr>
              <a:t>sudo</a:t>
            </a:r>
            <a:r>
              <a:rPr lang="en-US" sz="1800" dirty="0" smtClean="0">
                <a:latin typeface="Courier New" pitchFamily="49" charset="0"/>
                <a:cs typeface="Courier New" pitchFamily="49" charset="0"/>
              </a:rPr>
              <a:t> –u </a:t>
            </a:r>
            <a:r>
              <a:rPr lang="en-US" sz="1800" dirty="0" err="1" smtClean="0">
                <a:latin typeface="Courier New" pitchFamily="49" charset="0"/>
                <a:cs typeface="Courier New" pitchFamily="49" charset="0"/>
              </a:rPr>
              <a:t>hdfs</a:t>
            </a:r>
            <a:r>
              <a:rPr lang="en-US" sz="1800" dirty="0" smtClean="0">
                <a:latin typeface="Courier New" pitchFamily="49" charset="0"/>
                <a:cs typeface="Courier New" pitchFamily="49" charset="0"/>
              </a:rPr>
              <a:t> </a:t>
            </a:r>
            <a:r>
              <a:rPr lang="en-US" sz="1800" dirty="0" err="1" smtClean="0">
                <a:latin typeface="Courier New" pitchFamily="49" charset="0"/>
                <a:cs typeface="Courier New" pitchFamily="49" charset="0"/>
              </a:rPr>
              <a:t>hdfs</a:t>
            </a:r>
            <a:r>
              <a:rPr lang="en-US" sz="1800" dirty="0" smtClean="0">
                <a:latin typeface="Courier New" pitchFamily="49" charset="0"/>
                <a:cs typeface="Courier New" pitchFamily="49" charset="0"/>
              </a:rPr>
              <a:t> </a:t>
            </a:r>
            <a:r>
              <a:rPr lang="en-US" sz="1800" dirty="0" err="1" smtClean="0">
                <a:latin typeface="Courier New" pitchFamily="49" charset="0"/>
                <a:cs typeface="Courier New" pitchFamily="49" charset="0"/>
              </a:rPr>
              <a:t>namenode</a:t>
            </a:r>
            <a:r>
              <a:rPr lang="en-US" sz="1800" dirty="0" smtClean="0">
                <a:latin typeface="Courier New" pitchFamily="49" charset="0"/>
                <a:cs typeface="Courier New" pitchFamily="49" charset="0"/>
              </a:rPr>
              <a:t> –format</a:t>
            </a:r>
          </a:p>
          <a:p>
            <a:pPr marL="0" indent="0">
              <a:buNone/>
            </a:pPr>
            <a:r>
              <a:rPr lang="en-US" sz="1600" dirty="0">
                <a:latin typeface="Courier New" pitchFamily="49" charset="0"/>
                <a:cs typeface="Courier New" pitchFamily="49" charset="0"/>
              </a:rPr>
              <a:t>14/03/05 11:25:12 INFO </a:t>
            </a:r>
            <a:r>
              <a:rPr lang="en-US" sz="1600" dirty="0" err="1">
                <a:latin typeface="Courier New" pitchFamily="49" charset="0"/>
                <a:cs typeface="Courier New" pitchFamily="49" charset="0"/>
              </a:rPr>
              <a:t>namenode.NameNode</a:t>
            </a:r>
            <a:r>
              <a:rPr lang="en-US" sz="1600" dirty="0">
                <a:latin typeface="Courier New" pitchFamily="49" charset="0"/>
                <a:cs typeface="Courier New" pitchFamily="49" charset="0"/>
              </a:rPr>
              <a:t>: STARTUP_MSG: </a:t>
            </a:r>
          </a:p>
          <a:p>
            <a:pPr marL="0" indent="0">
              <a:buNone/>
            </a:pPr>
            <a:r>
              <a:rPr lang="en-US" sz="1600" dirty="0">
                <a:latin typeface="Courier New" pitchFamily="49" charset="0"/>
                <a:cs typeface="Courier New" pitchFamily="49" charset="0"/>
              </a:rPr>
              <a:t>/************************************************************</a:t>
            </a:r>
          </a:p>
          <a:p>
            <a:pPr marL="0" indent="0">
              <a:buNone/>
            </a:pPr>
            <a:r>
              <a:rPr lang="en-US" sz="1600" dirty="0">
                <a:latin typeface="Courier New" pitchFamily="49" charset="0"/>
                <a:cs typeface="Courier New" pitchFamily="49" charset="0"/>
              </a:rPr>
              <a:t>STARTUP_MSG: Starting </a:t>
            </a:r>
            <a:r>
              <a:rPr lang="en-US" sz="1600" dirty="0" err="1">
                <a:latin typeface="Courier New" pitchFamily="49" charset="0"/>
                <a:cs typeface="Courier New" pitchFamily="49" charset="0"/>
              </a:rPr>
              <a:t>NameNode</a:t>
            </a:r>
            <a:endParaRPr lang="en-US" sz="1600" dirty="0">
              <a:latin typeface="Courier New" pitchFamily="49" charset="0"/>
              <a:cs typeface="Courier New" pitchFamily="49" charset="0"/>
            </a:endParaRPr>
          </a:p>
          <a:p>
            <a:pPr marL="0" indent="0">
              <a:buNone/>
            </a:pPr>
            <a:r>
              <a:rPr lang="en-US" sz="1600" dirty="0">
                <a:latin typeface="Courier New" pitchFamily="49" charset="0"/>
                <a:cs typeface="Courier New" pitchFamily="49" charset="0"/>
              </a:rPr>
              <a:t>STARTUP_MSG:   host = </a:t>
            </a:r>
            <a:r>
              <a:rPr lang="en-US" sz="1600" dirty="0" err="1">
                <a:latin typeface="Courier New" pitchFamily="49" charset="0"/>
                <a:cs typeface="Courier New" pitchFamily="49" charset="0"/>
              </a:rPr>
              <a:t>localhost.localdomain</a:t>
            </a:r>
            <a:r>
              <a:rPr lang="en-US" sz="1600" dirty="0">
                <a:latin typeface="Courier New" pitchFamily="49" charset="0"/>
                <a:cs typeface="Courier New" pitchFamily="49" charset="0"/>
              </a:rPr>
              <a:t>/127.0.0.1</a:t>
            </a:r>
          </a:p>
          <a:p>
            <a:pPr marL="0" indent="0">
              <a:buNone/>
            </a:pPr>
            <a:r>
              <a:rPr lang="en-US" sz="1600" dirty="0">
                <a:latin typeface="Courier New" pitchFamily="49" charset="0"/>
                <a:cs typeface="Courier New" pitchFamily="49" charset="0"/>
              </a:rPr>
              <a:t>STARTUP_MSG:   </a:t>
            </a:r>
            <a:r>
              <a:rPr lang="en-US" sz="1600" dirty="0" err="1">
                <a:latin typeface="Courier New" pitchFamily="49" charset="0"/>
                <a:cs typeface="Courier New" pitchFamily="49" charset="0"/>
              </a:rPr>
              <a:t>args</a:t>
            </a:r>
            <a:r>
              <a:rPr lang="en-US" sz="1600" dirty="0">
                <a:latin typeface="Courier New" pitchFamily="49" charset="0"/>
                <a:cs typeface="Courier New" pitchFamily="49" charset="0"/>
              </a:rPr>
              <a:t> = [-format]</a:t>
            </a:r>
          </a:p>
          <a:p>
            <a:pPr marL="0" indent="0">
              <a:buNone/>
            </a:pPr>
            <a:r>
              <a:rPr lang="en-US" sz="1600" dirty="0">
                <a:latin typeface="Courier New" pitchFamily="49" charset="0"/>
                <a:cs typeface="Courier New" pitchFamily="49" charset="0"/>
              </a:rPr>
              <a:t>STARTUP_MSG:   version = 2.0.0-cdh4.6.0</a:t>
            </a:r>
          </a:p>
          <a:p>
            <a:pPr marL="0" indent="0">
              <a:buNone/>
            </a:pPr>
            <a:r>
              <a:rPr lang="en-US" sz="1600" dirty="0">
                <a:latin typeface="Courier New" pitchFamily="49" charset="0"/>
                <a:cs typeface="Courier New" pitchFamily="49" charset="0"/>
              </a:rPr>
              <a:t>STARTUP_MSG:   </a:t>
            </a:r>
            <a:r>
              <a:rPr lang="en-US" sz="1600" dirty="0" err="1">
                <a:latin typeface="Courier New" pitchFamily="49" charset="0"/>
                <a:cs typeface="Courier New" pitchFamily="49" charset="0"/>
              </a:rPr>
              <a:t>classpath</a:t>
            </a:r>
            <a:r>
              <a:rPr lang="en-US" sz="1600" dirty="0">
                <a:latin typeface="Courier New" pitchFamily="49" charset="0"/>
                <a:cs typeface="Courier New" pitchFamily="49" charset="0"/>
              </a:rPr>
              <a:t> = /</a:t>
            </a:r>
            <a:r>
              <a:rPr lang="en-US" sz="1600" dirty="0" err="1">
                <a:latin typeface="Courier New" pitchFamily="49" charset="0"/>
                <a:cs typeface="Courier New" pitchFamily="49" charset="0"/>
              </a:rPr>
              <a:t>etc</a:t>
            </a:r>
            <a:r>
              <a:rPr lang="en-US" sz="1600" dirty="0">
                <a:latin typeface="Courier New" pitchFamily="49" charset="0"/>
                <a:cs typeface="Courier New" pitchFamily="49" charset="0"/>
              </a:rPr>
              <a:t>/</a:t>
            </a:r>
            <a:r>
              <a:rPr lang="en-US" sz="1600" dirty="0" err="1">
                <a:latin typeface="Courier New" pitchFamily="49" charset="0"/>
                <a:cs typeface="Courier New" pitchFamily="49" charset="0"/>
              </a:rPr>
              <a:t>hadoop</a:t>
            </a:r>
            <a:r>
              <a:rPr lang="en-US" sz="1600" dirty="0">
                <a:latin typeface="Courier New" pitchFamily="49" charset="0"/>
                <a:cs typeface="Courier New" pitchFamily="49" charset="0"/>
              </a:rPr>
              <a:t>/</a:t>
            </a:r>
            <a:r>
              <a:rPr lang="en-US" sz="1600" dirty="0" err="1">
                <a:latin typeface="Courier New" pitchFamily="49" charset="0"/>
                <a:cs typeface="Courier New" pitchFamily="49" charset="0"/>
              </a:rPr>
              <a:t>conf</a:t>
            </a:r>
            <a:r>
              <a:rPr lang="en-US" sz="1600" dirty="0">
                <a:latin typeface="Courier New" pitchFamily="49" charset="0"/>
                <a:cs typeface="Courier New" pitchFamily="49" charset="0"/>
              </a:rPr>
              <a:t>:/</a:t>
            </a:r>
            <a:r>
              <a:rPr lang="en-US" sz="1600" dirty="0" err="1" smtClean="0">
                <a:latin typeface="Courier New" pitchFamily="49" charset="0"/>
                <a:cs typeface="Courier New" pitchFamily="49" charset="0"/>
              </a:rPr>
              <a:t>usr</a:t>
            </a:r>
            <a:r>
              <a:rPr lang="en-US" sz="1600" dirty="0" smtClean="0">
                <a:latin typeface="Courier New" pitchFamily="49" charset="0"/>
                <a:cs typeface="Courier New" pitchFamily="49" charset="0"/>
              </a:rPr>
              <a:t>/lib/</a:t>
            </a:r>
            <a:r>
              <a:rPr lang="en-US" sz="1600" dirty="0" err="1" smtClean="0">
                <a:latin typeface="Courier New" pitchFamily="49" charset="0"/>
                <a:cs typeface="Courier New" pitchFamily="49" charset="0"/>
              </a:rPr>
              <a:t>hadoop</a:t>
            </a:r>
            <a:r>
              <a:rPr lang="en-US" sz="1600" dirty="0" smtClean="0">
                <a:latin typeface="Courier New" pitchFamily="49" charset="0"/>
                <a:cs typeface="Courier New" pitchFamily="49" charset="0"/>
              </a:rPr>
              <a:t>/lib/jetty-6.1.26.clo</a:t>
            </a:r>
          </a:p>
          <a:p>
            <a:pPr marL="0" indent="0">
              <a:buNone/>
            </a:pPr>
            <a:r>
              <a:rPr lang="en-US" sz="1600" dirty="0" smtClean="0">
                <a:latin typeface="Courier New" pitchFamily="49" charset="0"/>
                <a:cs typeface="Courier New" pitchFamily="49" charset="0"/>
              </a:rPr>
              <a:t>. . . </a:t>
            </a:r>
          </a:p>
          <a:p>
            <a:pPr marL="0" indent="0">
              <a:buNone/>
            </a:pPr>
            <a:r>
              <a:rPr lang="en-US" sz="1600" dirty="0">
                <a:latin typeface="Courier New" pitchFamily="49" charset="0"/>
                <a:cs typeface="Courier New" pitchFamily="49" charset="0"/>
              </a:rPr>
              <a:t>14/03/05 11:25:18 INFO </a:t>
            </a:r>
            <a:r>
              <a:rPr lang="en-US" sz="1600" dirty="0" err="1">
                <a:latin typeface="Courier New" pitchFamily="49" charset="0"/>
                <a:cs typeface="Courier New" pitchFamily="49" charset="0"/>
              </a:rPr>
              <a:t>namenode.NameNode</a:t>
            </a:r>
            <a:r>
              <a:rPr lang="en-US" sz="1600" dirty="0">
                <a:latin typeface="Courier New" pitchFamily="49" charset="0"/>
                <a:cs typeface="Courier New" pitchFamily="49" charset="0"/>
              </a:rPr>
              <a:t>: SHUTDOWN_MSG: </a:t>
            </a:r>
          </a:p>
          <a:p>
            <a:pPr marL="0" indent="0">
              <a:buNone/>
            </a:pPr>
            <a:r>
              <a:rPr lang="en-US" sz="1600" dirty="0">
                <a:latin typeface="Courier New" pitchFamily="49" charset="0"/>
                <a:cs typeface="Courier New" pitchFamily="49" charset="0"/>
              </a:rPr>
              <a:t>/************************************************************</a:t>
            </a:r>
          </a:p>
          <a:p>
            <a:pPr marL="0" indent="0">
              <a:buNone/>
            </a:pPr>
            <a:r>
              <a:rPr lang="en-US" sz="1600" dirty="0">
                <a:latin typeface="Courier New" pitchFamily="49" charset="0"/>
                <a:cs typeface="Courier New" pitchFamily="49" charset="0"/>
              </a:rPr>
              <a:t>SHUTDOWN_MSG: Shutting down </a:t>
            </a:r>
            <a:r>
              <a:rPr lang="en-US" sz="1600" dirty="0" err="1">
                <a:latin typeface="Courier New" pitchFamily="49" charset="0"/>
                <a:cs typeface="Courier New" pitchFamily="49" charset="0"/>
              </a:rPr>
              <a:t>NameNode</a:t>
            </a:r>
            <a:r>
              <a:rPr lang="en-US" sz="1600" dirty="0">
                <a:latin typeface="Courier New" pitchFamily="49" charset="0"/>
                <a:cs typeface="Courier New" pitchFamily="49" charset="0"/>
              </a:rPr>
              <a:t> at </a:t>
            </a:r>
            <a:r>
              <a:rPr lang="en-US" sz="1600" dirty="0" err="1">
                <a:latin typeface="Courier New" pitchFamily="49" charset="0"/>
                <a:cs typeface="Courier New" pitchFamily="49" charset="0"/>
              </a:rPr>
              <a:t>localhost.localdomain</a:t>
            </a:r>
            <a:r>
              <a:rPr lang="en-US" sz="1600" dirty="0">
                <a:latin typeface="Courier New" pitchFamily="49" charset="0"/>
                <a:cs typeface="Courier New" pitchFamily="49" charset="0"/>
              </a:rPr>
              <a:t>/127.0.0.1</a:t>
            </a:r>
          </a:p>
          <a:p>
            <a:pPr marL="0" indent="0">
              <a:buNone/>
            </a:pPr>
            <a:r>
              <a:rPr lang="en-US" sz="1600" dirty="0">
                <a:latin typeface="Courier New" pitchFamily="49" charset="0"/>
                <a:cs typeface="Courier New" pitchFamily="49" charset="0"/>
              </a:rPr>
              <a:t>************************************************************/</a:t>
            </a:r>
          </a:p>
          <a:p>
            <a:r>
              <a:rPr lang="en-US" sz="2200" dirty="0" smtClean="0">
                <a:cs typeface="Courier New" pitchFamily="49" charset="0"/>
              </a:rPr>
              <a:t>In </a:t>
            </a:r>
            <a:r>
              <a:rPr lang="en-US" sz="2200" dirty="0"/>
              <a:t>earlier releases of CHD</a:t>
            </a:r>
            <a:r>
              <a:rPr lang="en-US" sz="1900" dirty="0"/>
              <a:t> </a:t>
            </a:r>
            <a:r>
              <a:rPr lang="en-US" sz="1900" dirty="0" err="1">
                <a:latin typeface="Courier New" pitchFamily="49" charset="0"/>
                <a:cs typeface="Courier New" pitchFamily="49" charset="0"/>
              </a:rPr>
              <a:t>hadoop</a:t>
            </a:r>
            <a:r>
              <a:rPr lang="en-US" sz="1900" dirty="0">
                <a:latin typeface="Courier New" pitchFamily="49" charset="0"/>
                <a:cs typeface="Courier New" pitchFamily="49" charset="0"/>
              </a:rPr>
              <a:t>-</a:t>
            </a:r>
            <a:r>
              <a:rPr lang="en-US" sz="1900" dirty="0" err="1">
                <a:latin typeface="Courier New" pitchFamily="49" charset="0"/>
                <a:cs typeface="Courier New" pitchFamily="49" charset="0"/>
              </a:rPr>
              <a:t>config</a:t>
            </a:r>
            <a:r>
              <a:rPr lang="en-US" sz="1900" dirty="0">
                <a:latin typeface="Courier New" pitchFamily="49" charset="0"/>
                <a:cs typeface="Courier New" pitchFamily="49" charset="0"/>
              </a:rPr>
              <a:t>-pseudo</a:t>
            </a:r>
            <a:r>
              <a:rPr lang="en-US" sz="1900" dirty="0"/>
              <a:t> </a:t>
            </a:r>
            <a:r>
              <a:rPr lang="en-US" sz="2200" dirty="0"/>
              <a:t>package performed </a:t>
            </a:r>
            <a:r>
              <a:rPr lang="en-US" sz="2200" dirty="0" smtClean="0"/>
              <a:t>this formatting </a:t>
            </a:r>
            <a:r>
              <a:rPr lang="en-US" sz="2200" dirty="0"/>
              <a:t>automatically.</a:t>
            </a:r>
            <a:endParaRPr lang="en-US" sz="2200" dirty="0">
              <a:latin typeface="Courier New" pitchFamily="49" charset="0"/>
              <a:cs typeface="Courier New" pitchFamily="49" charset="0"/>
            </a:endParaRPr>
          </a:p>
        </p:txBody>
      </p:sp>
      <p:sp>
        <p:nvSpPr>
          <p:cNvPr id="4" name="Footer Placeholder 3"/>
          <p:cNvSpPr>
            <a:spLocks noGrp="1"/>
          </p:cNvSpPr>
          <p:nvPr>
            <p:ph type="ftr" sz="quarter" idx="11"/>
          </p:nvPr>
        </p:nvSpPr>
        <p:spPr/>
        <p:txBody>
          <a:bodyPr/>
          <a:lstStyle/>
          <a:p>
            <a:r>
              <a:rPr lang="en-US" smtClean="0"/>
              <a:t>@Zoran B. Djordjevic</a:t>
            </a:r>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41</a:t>
            </a:fld>
            <a:endParaRPr lang="en-US" dirty="0"/>
          </a:p>
        </p:txBody>
      </p:sp>
    </p:spTree>
    <p:extLst>
      <p:ext uri="{BB962C8B-B14F-4D97-AF65-F5344CB8AC3E}">
        <p14:creationId xmlns:p14="http://schemas.microsoft.com/office/powerpoint/2010/main" val="2150229631"/>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Start HDFS</a:t>
            </a:r>
            <a:endParaRPr lang="en-US" dirty="0"/>
          </a:p>
        </p:txBody>
      </p:sp>
      <p:sp>
        <p:nvSpPr>
          <p:cNvPr id="3" name="Content Placeholder 2"/>
          <p:cNvSpPr>
            <a:spLocks noGrp="1"/>
          </p:cNvSpPr>
          <p:nvPr>
            <p:ph idx="1"/>
          </p:nvPr>
        </p:nvSpPr>
        <p:spPr/>
        <p:txBody>
          <a:bodyPr>
            <a:normAutofit lnSpcReduction="10000"/>
          </a:bodyPr>
          <a:lstStyle/>
          <a:p>
            <a:r>
              <a:rPr lang="en-US" dirty="0" smtClean="0"/>
              <a:t>Before we start HDFS, list all </a:t>
            </a:r>
            <a:r>
              <a:rPr lang="en-US" dirty="0" err="1" smtClean="0"/>
              <a:t>hadoop</a:t>
            </a:r>
            <a:r>
              <a:rPr lang="en-US" dirty="0" smtClean="0"/>
              <a:t> executables in</a:t>
            </a:r>
            <a:r>
              <a:rPr lang="en-US" sz="1800" dirty="0" smtClean="0">
                <a:latin typeface="Courier New" panose="02070309020205020404" pitchFamily="49" charset="0"/>
                <a:cs typeface="Courier New" panose="02070309020205020404" pitchFamily="49" charset="0"/>
              </a:rPr>
              <a:t> /</a:t>
            </a:r>
            <a:r>
              <a:rPr lang="en-US" sz="1800" dirty="0" err="1" smtClean="0">
                <a:latin typeface="Courier New" panose="02070309020205020404" pitchFamily="49" charset="0"/>
                <a:cs typeface="Courier New" panose="02070309020205020404" pitchFamily="49" charset="0"/>
              </a:rPr>
              <a:t>etc</a:t>
            </a:r>
            <a:r>
              <a:rPr lang="en-US" sz="1800" dirty="0" smtClean="0">
                <a:latin typeface="Courier New" panose="02070309020205020404" pitchFamily="49" charset="0"/>
                <a:cs typeface="Courier New" panose="02070309020205020404" pitchFamily="49" charset="0"/>
              </a:rPr>
              <a:t>/</a:t>
            </a:r>
            <a:r>
              <a:rPr lang="en-US" sz="1800" dirty="0" err="1" smtClean="0">
                <a:latin typeface="Courier New" panose="02070309020205020404" pitchFamily="49" charset="0"/>
                <a:cs typeface="Courier New" panose="02070309020205020404" pitchFamily="49" charset="0"/>
              </a:rPr>
              <a:t>init.d</a:t>
            </a:r>
            <a:r>
              <a:rPr lang="en-US" sz="1800" dirty="0" smtClean="0">
                <a:latin typeface="Courier New" panose="02070309020205020404" pitchFamily="49" charset="0"/>
                <a:cs typeface="Courier New" panose="02070309020205020404" pitchFamily="49" charset="0"/>
              </a:rPr>
              <a:t>  </a:t>
            </a:r>
            <a:r>
              <a:rPr lang="en-US" dirty="0" smtClean="0"/>
              <a:t>directory that contain </a:t>
            </a:r>
            <a:r>
              <a:rPr lang="en-US" sz="1800" dirty="0" smtClean="0">
                <a:latin typeface="Courier New" pitchFamily="49" charset="0"/>
                <a:cs typeface="Courier New" pitchFamily="49" charset="0"/>
              </a:rPr>
              <a:t>–</a:t>
            </a:r>
            <a:r>
              <a:rPr lang="en-US" sz="1800" dirty="0" err="1" smtClean="0">
                <a:latin typeface="Courier New" pitchFamily="49" charset="0"/>
                <a:cs typeface="Courier New" pitchFamily="49" charset="0"/>
              </a:rPr>
              <a:t>hdfs</a:t>
            </a:r>
            <a:r>
              <a:rPr lang="en-US" sz="1800" dirty="0" smtClean="0">
                <a:latin typeface="Courier New" pitchFamily="49" charset="0"/>
                <a:cs typeface="Courier New" pitchFamily="49" charset="0"/>
              </a:rPr>
              <a:t>- </a:t>
            </a:r>
            <a:r>
              <a:rPr lang="en-US" dirty="0" smtClean="0"/>
              <a:t>and then start them as services.</a:t>
            </a:r>
          </a:p>
          <a:p>
            <a:pPr marL="0" indent="0">
              <a:buNone/>
            </a:pPr>
            <a:r>
              <a:rPr lang="en-US" sz="1400" dirty="0">
                <a:latin typeface="Courier New" panose="02070309020205020404" pitchFamily="49" charset="0"/>
                <a:cs typeface="Courier New" panose="02070309020205020404" pitchFamily="49" charset="0"/>
              </a:rPr>
              <a:t>[</a:t>
            </a:r>
            <a:r>
              <a:rPr lang="en-US" sz="1400" dirty="0" err="1">
                <a:latin typeface="Courier New" panose="02070309020205020404" pitchFamily="49" charset="0"/>
                <a:cs typeface="Courier New" panose="02070309020205020404" pitchFamily="49" charset="0"/>
              </a:rPr>
              <a:t>hadoop@localhost</a:t>
            </a:r>
            <a:r>
              <a:rPr lang="en-US" sz="1400" dirty="0">
                <a:latin typeface="Courier New" panose="02070309020205020404" pitchFamily="49" charset="0"/>
                <a:cs typeface="Courier New" panose="02070309020205020404" pitchFamily="49" charset="0"/>
              </a:rPr>
              <a:t> </a:t>
            </a:r>
            <a:r>
              <a:rPr lang="en-US" sz="1400" dirty="0" err="1">
                <a:latin typeface="Courier New" panose="02070309020205020404" pitchFamily="49" charset="0"/>
                <a:cs typeface="Courier New" panose="02070309020205020404" pitchFamily="49" charset="0"/>
              </a:rPr>
              <a:t>init.d</a:t>
            </a:r>
            <a:r>
              <a:rPr lang="en-US" sz="1400" dirty="0">
                <a:latin typeface="Courier New" panose="02070309020205020404" pitchFamily="49" charset="0"/>
                <a:cs typeface="Courier New" panose="02070309020205020404" pitchFamily="49" charset="0"/>
              </a:rPr>
              <a:t>]$ </a:t>
            </a:r>
            <a:r>
              <a:rPr lang="en-US" sz="1400" dirty="0" err="1">
                <a:latin typeface="Courier New" panose="02070309020205020404" pitchFamily="49" charset="0"/>
                <a:cs typeface="Courier New" panose="02070309020205020404" pitchFamily="49" charset="0"/>
              </a:rPr>
              <a:t>ls</a:t>
            </a:r>
            <a:r>
              <a:rPr lang="en-US" sz="1400" dirty="0">
                <a:latin typeface="Courier New" panose="02070309020205020404" pitchFamily="49" charset="0"/>
                <a:cs typeface="Courier New" panose="02070309020205020404" pitchFamily="49" charset="0"/>
              </a:rPr>
              <a:t> -la </a:t>
            </a:r>
            <a:r>
              <a:rPr lang="en-US" sz="1400" dirty="0" err="1">
                <a:latin typeface="Courier New" panose="02070309020205020404" pitchFamily="49" charset="0"/>
                <a:cs typeface="Courier New" panose="02070309020205020404" pitchFamily="49" charset="0"/>
              </a:rPr>
              <a:t>hadoop</a:t>
            </a:r>
            <a:r>
              <a:rPr lang="en-US" sz="1400" dirty="0">
                <a:latin typeface="Courier New" panose="02070309020205020404" pitchFamily="49" charset="0"/>
                <a:cs typeface="Courier New" panose="02070309020205020404" pitchFamily="49" charset="0"/>
              </a:rPr>
              <a:t>-*</a:t>
            </a:r>
          </a:p>
          <a:p>
            <a:pPr marL="0" indent="0">
              <a:buNone/>
            </a:pPr>
            <a:r>
              <a:rPr lang="en-US" sz="1400" dirty="0">
                <a:latin typeface="Courier New" panose="02070309020205020404" pitchFamily="49" charset="0"/>
                <a:cs typeface="Courier New" panose="02070309020205020404" pitchFamily="49" charset="0"/>
              </a:rPr>
              <a:t>-</a:t>
            </a:r>
            <a:r>
              <a:rPr lang="en-US" sz="1400" dirty="0" err="1">
                <a:latin typeface="Courier New" panose="02070309020205020404" pitchFamily="49" charset="0"/>
                <a:cs typeface="Courier New" panose="02070309020205020404" pitchFamily="49" charset="0"/>
              </a:rPr>
              <a:t>rwxr</a:t>
            </a:r>
            <a:r>
              <a:rPr lang="en-US" sz="1400" dirty="0">
                <a:latin typeface="Courier New" panose="02070309020205020404" pitchFamily="49" charset="0"/>
                <a:cs typeface="Courier New" panose="02070309020205020404" pitchFamily="49" charset="0"/>
              </a:rPr>
              <a:t>-</a:t>
            </a:r>
            <a:r>
              <a:rPr lang="en-US" sz="1400" dirty="0" err="1">
                <a:latin typeface="Courier New" panose="02070309020205020404" pitchFamily="49" charset="0"/>
                <a:cs typeface="Courier New" panose="02070309020205020404" pitchFamily="49" charset="0"/>
              </a:rPr>
              <a:t>xr</a:t>
            </a:r>
            <a:r>
              <a:rPr lang="en-US" sz="1400" dirty="0">
                <a:latin typeface="Courier New" panose="02070309020205020404" pitchFamily="49" charset="0"/>
                <a:cs typeface="Courier New" panose="02070309020205020404" pitchFamily="49" charset="0"/>
              </a:rPr>
              <a:t>-x. 1 root </a:t>
            </a:r>
            <a:r>
              <a:rPr lang="en-US" sz="1400" dirty="0" err="1">
                <a:latin typeface="Courier New" panose="02070309020205020404" pitchFamily="49" charset="0"/>
                <a:cs typeface="Courier New" panose="02070309020205020404" pitchFamily="49" charset="0"/>
              </a:rPr>
              <a:t>root</a:t>
            </a:r>
            <a:r>
              <a:rPr lang="en-US" sz="1400" dirty="0">
                <a:latin typeface="Courier New" panose="02070309020205020404" pitchFamily="49" charset="0"/>
                <a:cs typeface="Courier New" panose="02070309020205020404" pitchFamily="49" charset="0"/>
              </a:rPr>
              <a:t> 4335 Nov 20 15:27 </a:t>
            </a:r>
            <a:r>
              <a:rPr lang="en-US" sz="1400" dirty="0" err="1">
                <a:latin typeface="Courier New" panose="02070309020205020404" pitchFamily="49" charset="0"/>
                <a:cs typeface="Courier New" panose="02070309020205020404" pitchFamily="49" charset="0"/>
              </a:rPr>
              <a:t>hadoop-hdfs-datanode</a:t>
            </a:r>
            <a:endParaRPr lang="en-US" sz="1400" dirty="0">
              <a:latin typeface="Courier New" panose="02070309020205020404" pitchFamily="49" charset="0"/>
              <a:cs typeface="Courier New" panose="02070309020205020404" pitchFamily="49" charset="0"/>
            </a:endParaRPr>
          </a:p>
          <a:p>
            <a:pPr marL="0" indent="0">
              <a:buNone/>
            </a:pPr>
            <a:r>
              <a:rPr lang="en-US" sz="1400" dirty="0">
                <a:latin typeface="Courier New" panose="02070309020205020404" pitchFamily="49" charset="0"/>
                <a:cs typeface="Courier New" panose="02070309020205020404" pitchFamily="49" charset="0"/>
              </a:rPr>
              <a:t>-</a:t>
            </a:r>
            <a:r>
              <a:rPr lang="en-US" sz="1400" dirty="0" err="1">
                <a:latin typeface="Courier New" panose="02070309020205020404" pitchFamily="49" charset="0"/>
                <a:cs typeface="Courier New" panose="02070309020205020404" pitchFamily="49" charset="0"/>
              </a:rPr>
              <a:t>rwxr</a:t>
            </a:r>
            <a:r>
              <a:rPr lang="en-US" sz="1400" dirty="0">
                <a:latin typeface="Courier New" panose="02070309020205020404" pitchFamily="49" charset="0"/>
                <a:cs typeface="Courier New" panose="02070309020205020404" pitchFamily="49" charset="0"/>
              </a:rPr>
              <a:t>-</a:t>
            </a:r>
            <a:r>
              <a:rPr lang="en-US" sz="1400" dirty="0" err="1">
                <a:latin typeface="Courier New" panose="02070309020205020404" pitchFamily="49" charset="0"/>
                <a:cs typeface="Courier New" panose="02070309020205020404" pitchFamily="49" charset="0"/>
              </a:rPr>
              <a:t>xr</a:t>
            </a:r>
            <a:r>
              <a:rPr lang="en-US" sz="1400" dirty="0">
                <a:latin typeface="Courier New" panose="02070309020205020404" pitchFamily="49" charset="0"/>
                <a:cs typeface="Courier New" panose="02070309020205020404" pitchFamily="49" charset="0"/>
              </a:rPr>
              <a:t>-x. 1 root </a:t>
            </a:r>
            <a:r>
              <a:rPr lang="en-US" sz="1400" dirty="0" err="1">
                <a:latin typeface="Courier New" panose="02070309020205020404" pitchFamily="49" charset="0"/>
                <a:cs typeface="Courier New" panose="02070309020205020404" pitchFamily="49" charset="0"/>
              </a:rPr>
              <a:t>root</a:t>
            </a:r>
            <a:r>
              <a:rPr lang="en-US" sz="1400" dirty="0">
                <a:latin typeface="Courier New" panose="02070309020205020404" pitchFamily="49" charset="0"/>
                <a:cs typeface="Courier New" panose="02070309020205020404" pitchFamily="49" charset="0"/>
              </a:rPr>
              <a:t> 4469 Nov 20 15:27 </a:t>
            </a:r>
            <a:r>
              <a:rPr lang="en-US" sz="1400" dirty="0" err="1">
                <a:latin typeface="Courier New" panose="02070309020205020404" pitchFamily="49" charset="0"/>
                <a:cs typeface="Courier New" panose="02070309020205020404" pitchFamily="49" charset="0"/>
              </a:rPr>
              <a:t>hadoop-hdfs-namenode</a:t>
            </a:r>
            <a:endParaRPr lang="en-US" sz="1400" dirty="0">
              <a:latin typeface="Courier New" panose="02070309020205020404" pitchFamily="49" charset="0"/>
              <a:cs typeface="Courier New" panose="02070309020205020404" pitchFamily="49" charset="0"/>
            </a:endParaRPr>
          </a:p>
          <a:p>
            <a:pPr marL="0" indent="0">
              <a:buNone/>
            </a:pPr>
            <a:r>
              <a:rPr lang="en-US" sz="1400" dirty="0">
                <a:latin typeface="Courier New" panose="02070309020205020404" pitchFamily="49" charset="0"/>
                <a:cs typeface="Courier New" panose="02070309020205020404" pitchFamily="49" charset="0"/>
              </a:rPr>
              <a:t>-</a:t>
            </a:r>
            <a:r>
              <a:rPr lang="en-US" sz="1400" dirty="0" err="1">
                <a:latin typeface="Courier New" panose="02070309020205020404" pitchFamily="49" charset="0"/>
                <a:cs typeface="Courier New" panose="02070309020205020404" pitchFamily="49" charset="0"/>
              </a:rPr>
              <a:t>rwxr</a:t>
            </a:r>
            <a:r>
              <a:rPr lang="en-US" sz="1400" dirty="0">
                <a:latin typeface="Courier New" panose="02070309020205020404" pitchFamily="49" charset="0"/>
                <a:cs typeface="Courier New" panose="02070309020205020404" pitchFamily="49" charset="0"/>
              </a:rPr>
              <a:t>-</a:t>
            </a:r>
            <a:r>
              <a:rPr lang="en-US" sz="1400" dirty="0" err="1">
                <a:latin typeface="Courier New" panose="02070309020205020404" pitchFamily="49" charset="0"/>
                <a:cs typeface="Courier New" panose="02070309020205020404" pitchFamily="49" charset="0"/>
              </a:rPr>
              <a:t>xr</a:t>
            </a:r>
            <a:r>
              <a:rPr lang="en-US" sz="1400" dirty="0">
                <a:latin typeface="Courier New" panose="02070309020205020404" pitchFamily="49" charset="0"/>
                <a:cs typeface="Courier New" panose="02070309020205020404" pitchFamily="49" charset="0"/>
              </a:rPr>
              <a:t>-x. 1 root </a:t>
            </a:r>
            <a:r>
              <a:rPr lang="en-US" sz="1400" dirty="0" err="1">
                <a:latin typeface="Courier New" panose="02070309020205020404" pitchFamily="49" charset="0"/>
                <a:cs typeface="Courier New" panose="02070309020205020404" pitchFamily="49" charset="0"/>
              </a:rPr>
              <a:t>root</a:t>
            </a:r>
            <a:r>
              <a:rPr lang="en-US" sz="1400" dirty="0">
                <a:latin typeface="Courier New" panose="02070309020205020404" pitchFamily="49" charset="0"/>
                <a:cs typeface="Courier New" panose="02070309020205020404" pitchFamily="49" charset="0"/>
              </a:rPr>
              <a:t> 4202 Nov 20 15:27 </a:t>
            </a:r>
            <a:r>
              <a:rPr lang="en-US" sz="1400" dirty="0" err="1">
                <a:latin typeface="Courier New" panose="02070309020205020404" pitchFamily="49" charset="0"/>
                <a:cs typeface="Courier New" panose="02070309020205020404" pitchFamily="49" charset="0"/>
              </a:rPr>
              <a:t>hadoop-hdfs-secondarynamenode</a:t>
            </a:r>
            <a:endParaRPr lang="en-US" sz="1400" dirty="0">
              <a:latin typeface="Courier New" panose="02070309020205020404" pitchFamily="49" charset="0"/>
              <a:cs typeface="Courier New" panose="02070309020205020404" pitchFamily="49" charset="0"/>
            </a:endParaRPr>
          </a:p>
          <a:p>
            <a:pPr marL="0" indent="0">
              <a:buNone/>
            </a:pPr>
            <a:r>
              <a:rPr lang="en-US" sz="1400" dirty="0">
                <a:latin typeface="Courier New" panose="02070309020205020404" pitchFamily="49" charset="0"/>
                <a:cs typeface="Courier New" panose="02070309020205020404" pitchFamily="49" charset="0"/>
              </a:rPr>
              <a:t>-</a:t>
            </a:r>
            <a:r>
              <a:rPr lang="en-US" sz="1400" dirty="0" err="1">
                <a:latin typeface="Courier New" panose="02070309020205020404" pitchFamily="49" charset="0"/>
                <a:cs typeface="Courier New" panose="02070309020205020404" pitchFamily="49" charset="0"/>
              </a:rPr>
              <a:t>rwxr</a:t>
            </a:r>
            <a:r>
              <a:rPr lang="en-US" sz="1400" dirty="0">
                <a:latin typeface="Courier New" panose="02070309020205020404" pitchFamily="49" charset="0"/>
                <a:cs typeface="Courier New" panose="02070309020205020404" pitchFamily="49" charset="0"/>
              </a:rPr>
              <a:t>-</a:t>
            </a:r>
            <a:r>
              <a:rPr lang="en-US" sz="1400" dirty="0" err="1">
                <a:latin typeface="Courier New" panose="02070309020205020404" pitchFamily="49" charset="0"/>
                <a:cs typeface="Courier New" panose="02070309020205020404" pitchFamily="49" charset="0"/>
              </a:rPr>
              <a:t>xr</a:t>
            </a:r>
            <a:r>
              <a:rPr lang="en-US" sz="1400" dirty="0">
                <a:latin typeface="Courier New" panose="02070309020205020404" pitchFamily="49" charset="0"/>
                <a:cs typeface="Courier New" panose="02070309020205020404" pitchFamily="49" charset="0"/>
              </a:rPr>
              <a:t>-x. 1 root </a:t>
            </a:r>
            <a:r>
              <a:rPr lang="en-US" sz="1400" dirty="0" err="1">
                <a:latin typeface="Courier New" panose="02070309020205020404" pitchFamily="49" charset="0"/>
                <a:cs typeface="Courier New" panose="02070309020205020404" pitchFamily="49" charset="0"/>
              </a:rPr>
              <a:t>root</a:t>
            </a:r>
            <a:r>
              <a:rPr lang="en-US" sz="1400" dirty="0">
                <a:latin typeface="Courier New" panose="02070309020205020404" pitchFamily="49" charset="0"/>
                <a:cs typeface="Courier New" panose="02070309020205020404" pitchFamily="49" charset="0"/>
              </a:rPr>
              <a:t> 4221 Nov 20 15:27 </a:t>
            </a:r>
            <a:r>
              <a:rPr lang="en-US" sz="1400" dirty="0" err="1">
                <a:latin typeface="Courier New" panose="02070309020205020404" pitchFamily="49" charset="0"/>
                <a:cs typeface="Courier New" panose="02070309020205020404" pitchFamily="49" charset="0"/>
              </a:rPr>
              <a:t>hadoop-mapreduce-historyserver</a:t>
            </a:r>
            <a:endParaRPr lang="en-US" sz="1400" dirty="0">
              <a:latin typeface="Courier New" panose="02070309020205020404" pitchFamily="49" charset="0"/>
              <a:cs typeface="Courier New" panose="02070309020205020404" pitchFamily="49" charset="0"/>
            </a:endParaRPr>
          </a:p>
          <a:p>
            <a:pPr marL="0" indent="0">
              <a:buNone/>
            </a:pPr>
            <a:r>
              <a:rPr lang="en-US" sz="1400" dirty="0">
                <a:latin typeface="Courier New" panose="02070309020205020404" pitchFamily="49" charset="0"/>
                <a:cs typeface="Courier New" panose="02070309020205020404" pitchFamily="49" charset="0"/>
              </a:rPr>
              <a:t>-</a:t>
            </a:r>
            <a:r>
              <a:rPr lang="en-US" sz="1400" dirty="0" err="1">
                <a:latin typeface="Courier New" panose="02070309020205020404" pitchFamily="49" charset="0"/>
                <a:cs typeface="Courier New" panose="02070309020205020404" pitchFamily="49" charset="0"/>
              </a:rPr>
              <a:t>rwxr</a:t>
            </a:r>
            <a:r>
              <a:rPr lang="en-US" sz="1400" dirty="0">
                <a:latin typeface="Courier New" panose="02070309020205020404" pitchFamily="49" charset="0"/>
                <a:cs typeface="Courier New" panose="02070309020205020404" pitchFamily="49" charset="0"/>
              </a:rPr>
              <a:t>-</a:t>
            </a:r>
            <a:r>
              <a:rPr lang="en-US" sz="1400" dirty="0" err="1">
                <a:latin typeface="Courier New" panose="02070309020205020404" pitchFamily="49" charset="0"/>
                <a:cs typeface="Courier New" panose="02070309020205020404" pitchFamily="49" charset="0"/>
              </a:rPr>
              <a:t>xr</a:t>
            </a:r>
            <a:r>
              <a:rPr lang="en-US" sz="1400" dirty="0">
                <a:latin typeface="Courier New" panose="02070309020205020404" pitchFamily="49" charset="0"/>
                <a:cs typeface="Courier New" panose="02070309020205020404" pitchFamily="49" charset="0"/>
              </a:rPr>
              <a:t>-x. 1 root </a:t>
            </a:r>
            <a:r>
              <a:rPr lang="en-US" sz="1400" dirty="0" err="1">
                <a:latin typeface="Courier New" panose="02070309020205020404" pitchFamily="49" charset="0"/>
                <a:cs typeface="Courier New" panose="02070309020205020404" pitchFamily="49" charset="0"/>
              </a:rPr>
              <a:t>root</a:t>
            </a:r>
            <a:r>
              <a:rPr lang="en-US" sz="1400" dirty="0">
                <a:latin typeface="Courier New" panose="02070309020205020404" pitchFamily="49" charset="0"/>
                <a:cs typeface="Courier New" panose="02070309020205020404" pitchFamily="49" charset="0"/>
              </a:rPr>
              <a:t> 4138 Nov 20 15:27 </a:t>
            </a:r>
            <a:r>
              <a:rPr lang="en-US" sz="1400" dirty="0" err="1">
                <a:latin typeface="Courier New" panose="02070309020205020404" pitchFamily="49" charset="0"/>
                <a:cs typeface="Courier New" panose="02070309020205020404" pitchFamily="49" charset="0"/>
              </a:rPr>
              <a:t>hadoop</a:t>
            </a:r>
            <a:r>
              <a:rPr lang="en-US" sz="1400" dirty="0">
                <a:latin typeface="Courier New" panose="02070309020205020404" pitchFamily="49" charset="0"/>
                <a:cs typeface="Courier New" panose="02070309020205020404" pitchFamily="49" charset="0"/>
              </a:rPr>
              <a:t>-yarn-</a:t>
            </a:r>
            <a:r>
              <a:rPr lang="en-US" sz="1400" dirty="0" err="1">
                <a:latin typeface="Courier New" panose="02070309020205020404" pitchFamily="49" charset="0"/>
                <a:cs typeface="Courier New" panose="02070309020205020404" pitchFamily="49" charset="0"/>
              </a:rPr>
              <a:t>nodemanager</a:t>
            </a:r>
            <a:endParaRPr lang="en-US" sz="1400" dirty="0">
              <a:latin typeface="Courier New" panose="02070309020205020404" pitchFamily="49" charset="0"/>
              <a:cs typeface="Courier New" panose="02070309020205020404" pitchFamily="49" charset="0"/>
            </a:endParaRPr>
          </a:p>
          <a:p>
            <a:pPr marL="0" indent="0">
              <a:buNone/>
            </a:pPr>
            <a:r>
              <a:rPr lang="en-US" sz="1400" dirty="0">
                <a:latin typeface="Courier New" panose="02070309020205020404" pitchFamily="49" charset="0"/>
                <a:cs typeface="Courier New" panose="02070309020205020404" pitchFamily="49" charset="0"/>
              </a:rPr>
              <a:t>-</a:t>
            </a:r>
            <a:r>
              <a:rPr lang="en-US" sz="1400" dirty="0" err="1">
                <a:latin typeface="Courier New" panose="02070309020205020404" pitchFamily="49" charset="0"/>
                <a:cs typeface="Courier New" panose="02070309020205020404" pitchFamily="49" charset="0"/>
              </a:rPr>
              <a:t>rwxr</a:t>
            </a:r>
            <a:r>
              <a:rPr lang="en-US" sz="1400" dirty="0">
                <a:latin typeface="Courier New" panose="02070309020205020404" pitchFamily="49" charset="0"/>
                <a:cs typeface="Courier New" panose="02070309020205020404" pitchFamily="49" charset="0"/>
              </a:rPr>
              <a:t>-</a:t>
            </a:r>
            <a:r>
              <a:rPr lang="en-US" sz="1400" dirty="0" err="1">
                <a:latin typeface="Courier New" panose="02070309020205020404" pitchFamily="49" charset="0"/>
                <a:cs typeface="Courier New" panose="02070309020205020404" pitchFamily="49" charset="0"/>
              </a:rPr>
              <a:t>xr</a:t>
            </a:r>
            <a:r>
              <a:rPr lang="en-US" sz="1400" dirty="0">
                <a:latin typeface="Courier New" panose="02070309020205020404" pitchFamily="49" charset="0"/>
                <a:cs typeface="Courier New" panose="02070309020205020404" pitchFamily="49" charset="0"/>
              </a:rPr>
              <a:t>-x. 1 root </a:t>
            </a:r>
            <a:r>
              <a:rPr lang="en-US" sz="1400" dirty="0" err="1">
                <a:latin typeface="Courier New" panose="02070309020205020404" pitchFamily="49" charset="0"/>
                <a:cs typeface="Courier New" panose="02070309020205020404" pitchFamily="49" charset="0"/>
              </a:rPr>
              <a:t>root</a:t>
            </a:r>
            <a:r>
              <a:rPr lang="en-US" sz="1400" dirty="0">
                <a:latin typeface="Courier New" panose="02070309020205020404" pitchFamily="49" charset="0"/>
                <a:cs typeface="Courier New" panose="02070309020205020404" pitchFamily="49" charset="0"/>
              </a:rPr>
              <a:t> 4182 Nov 20 15:27 </a:t>
            </a:r>
            <a:r>
              <a:rPr lang="en-US" sz="1400" dirty="0" err="1" smtClean="0">
                <a:latin typeface="Courier New" panose="02070309020205020404" pitchFamily="49" charset="0"/>
                <a:cs typeface="Courier New" panose="02070309020205020404" pitchFamily="49" charset="0"/>
              </a:rPr>
              <a:t>hadoop</a:t>
            </a:r>
            <a:r>
              <a:rPr lang="en-US" sz="1400" dirty="0" smtClean="0">
                <a:latin typeface="Courier New" panose="02070309020205020404" pitchFamily="49" charset="0"/>
                <a:cs typeface="Courier New" panose="02070309020205020404" pitchFamily="49" charset="0"/>
              </a:rPr>
              <a:t>-yarn-</a:t>
            </a:r>
            <a:r>
              <a:rPr lang="en-US" sz="1400" dirty="0" err="1" smtClean="0">
                <a:latin typeface="Courier New" panose="02070309020205020404" pitchFamily="49" charset="0"/>
                <a:cs typeface="Courier New" panose="02070309020205020404" pitchFamily="49" charset="0"/>
              </a:rPr>
              <a:t>resourcemanager</a:t>
            </a:r>
            <a:endParaRPr lang="en-US" dirty="0" smtClean="0"/>
          </a:p>
          <a:p>
            <a:pPr marL="0" indent="0">
              <a:buNone/>
            </a:pPr>
            <a:r>
              <a:rPr lang="en-US" sz="1800" dirty="0">
                <a:latin typeface="Courier New" panose="02070309020205020404" pitchFamily="49" charset="0"/>
                <a:cs typeface="Courier New" panose="02070309020205020404" pitchFamily="49" charset="0"/>
              </a:rPr>
              <a:t>$ for x in `cd /</a:t>
            </a:r>
            <a:r>
              <a:rPr lang="en-US" sz="1800" dirty="0" err="1">
                <a:latin typeface="Courier New" panose="02070309020205020404" pitchFamily="49" charset="0"/>
                <a:cs typeface="Courier New" panose="02070309020205020404" pitchFamily="49" charset="0"/>
              </a:rPr>
              <a:t>etc</a:t>
            </a:r>
            <a:r>
              <a:rPr lang="en-US" sz="1800" dirty="0">
                <a:latin typeface="Courier New" panose="02070309020205020404" pitchFamily="49" charset="0"/>
                <a:cs typeface="Courier New" panose="02070309020205020404" pitchFamily="49" charset="0"/>
              </a:rPr>
              <a:t>/</a:t>
            </a:r>
            <a:r>
              <a:rPr lang="en-US" sz="1800" dirty="0" err="1">
                <a:latin typeface="Courier New" panose="02070309020205020404" pitchFamily="49" charset="0"/>
                <a:cs typeface="Courier New" panose="02070309020205020404" pitchFamily="49" charset="0"/>
              </a:rPr>
              <a:t>init.d</a:t>
            </a:r>
            <a:r>
              <a:rPr lang="en-US" sz="1800" dirty="0">
                <a:latin typeface="Courier New" panose="02070309020205020404" pitchFamily="49" charset="0"/>
                <a:cs typeface="Courier New" panose="02070309020205020404" pitchFamily="49" charset="0"/>
              </a:rPr>
              <a:t> ; </a:t>
            </a:r>
            <a:r>
              <a:rPr lang="en-US" sz="1800" dirty="0" err="1">
                <a:latin typeface="Courier New" panose="02070309020205020404" pitchFamily="49" charset="0"/>
                <a:cs typeface="Courier New" panose="02070309020205020404" pitchFamily="49" charset="0"/>
              </a:rPr>
              <a:t>ls</a:t>
            </a:r>
            <a:r>
              <a:rPr lang="en-US" sz="1800" dirty="0">
                <a:latin typeface="Courier New" panose="02070309020205020404" pitchFamily="49" charset="0"/>
                <a:cs typeface="Courier New" panose="02070309020205020404" pitchFamily="49" charset="0"/>
              </a:rPr>
              <a:t> </a:t>
            </a:r>
            <a:r>
              <a:rPr lang="en-US" sz="1800" dirty="0" err="1">
                <a:latin typeface="Courier New" panose="02070309020205020404" pitchFamily="49" charset="0"/>
                <a:cs typeface="Courier New" panose="02070309020205020404" pitchFamily="49" charset="0"/>
              </a:rPr>
              <a:t>hadoop-hdfs</a:t>
            </a:r>
            <a:r>
              <a:rPr lang="en-US" sz="1800" dirty="0">
                <a:latin typeface="Courier New" panose="02070309020205020404" pitchFamily="49" charset="0"/>
                <a:cs typeface="Courier New" panose="02070309020205020404" pitchFamily="49" charset="0"/>
              </a:rPr>
              <a:t>-*` ; </a:t>
            </a:r>
            <a:endParaRPr lang="en-US" sz="1800" dirty="0" smtClean="0">
              <a:latin typeface="Courier New" panose="02070309020205020404" pitchFamily="49" charset="0"/>
              <a:cs typeface="Courier New" panose="02070309020205020404" pitchFamily="49" charset="0"/>
            </a:endParaRPr>
          </a:p>
          <a:p>
            <a:pPr marL="0" indent="0">
              <a:buNone/>
            </a:pPr>
            <a:r>
              <a:rPr lang="en-US" sz="1800" dirty="0">
                <a:latin typeface="Courier New" panose="02070309020205020404" pitchFamily="49" charset="0"/>
                <a:cs typeface="Courier New" panose="02070309020205020404" pitchFamily="49" charset="0"/>
              </a:rPr>
              <a:t> </a:t>
            </a:r>
            <a:r>
              <a:rPr lang="en-US" sz="1800" dirty="0" smtClean="0">
                <a:latin typeface="Courier New" panose="02070309020205020404" pitchFamily="49" charset="0"/>
                <a:cs typeface="Courier New" panose="02070309020205020404" pitchFamily="49" charset="0"/>
              </a:rPr>
              <a:t> do </a:t>
            </a:r>
            <a:r>
              <a:rPr lang="en-US" sz="1800" dirty="0" err="1">
                <a:latin typeface="Courier New" panose="02070309020205020404" pitchFamily="49" charset="0"/>
                <a:cs typeface="Courier New" panose="02070309020205020404" pitchFamily="49" charset="0"/>
              </a:rPr>
              <a:t>sudo</a:t>
            </a:r>
            <a:r>
              <a:rPr lang="en-US" sz="1800" dirty="0">
                <a:latin typeface="Courier New" panose="02070309020205020404" pitchFamily="49" charset="0"/>
                <a:cs typeface="Courier New" panose="02070309020205020404" pitchFamily="49" charset="0"/>
              </a:rPr>
              <a:t> service $x start ; </a:t>
            </a:r>
            <a:endParaRPr lang="en-US" sz="1800" dirty="0" smtClean="0">
              <a:latin typeface="Courier New" panose="02070309020205020404" pitchFamily="49" charset="0"/>
              <a:cs typeface="Courier New" panose="02070309020205020404" pitchFamily="49" charset="0"/>
            </a:endParaRPr>
          </a:p>
          <a:p>
            <a:pPr marL="0" indent="0">
              <a:buNone/>
            </a:pPr>
            <a:r>
              <a:rPr lang="en-US" sz="1800" dirty="0">
                <a:latin typeface="Courier New" panose="02070309020205020404" pitchFamily="49" charset="0"/>
                <a:cs typeface="Courier New" panose="02070309020205020404" pitchFamily="49" charset="0"/>
              </a:rPr>
              <a:t> </a:t>
            </a:r>
            <a:r>
              <a:rPr lang="en-US" sz="1800" dirty="0" smtClean="0">
                <a:latin typeface="Courier New" panose="02070309020205020404" pitchFamily="49" charset="0"/>
                <a:cs typeface="Courier New" panose="02070309020205020404" pitchFamily="49" charset="0"/>
              </a:rPr>
              <a:t> done</a:t>
            </a:r>
          </a:p>
          <a:p>
            <a:r>
              <a:rPr lang="en-US" sz="1800" dirty="0" smtClean="0">
                <a:solidFill>
                  <a:srgbClr val="0070C0"/>
                </a:solidFill>
                <a:cs typeface="Courier New" panose="02070309020205020404" pitchFamily="49" charset="0"/>
              </a:rPr>
              <a:t>For MRv1 type:</a:t>
            </a:r>
          </a:p>
          <a:p>
            <a:pPr marL="0" indent="0">
              <a:buNone/>
            </a:pPr>
            <a:r>
              <a:rPr lang="en-US" sz="1600" dirty="0">
                <a:solidFill>
                  <a:srgbClr val="0070C0"/>
                </a:solidFill>
                <a:latin typeface="Courier New" panose="02070309020205020404" pitchFamily="49" charset="0"/>
                <a:cs typeface="Courier New" panose="02070309020205020404" pitchFamily="49" charset="0"/>
              </a:rPr>
              <a:t>f</a:t>
            </a:r>
            <a:r>
              <a:rPr lang="en-US" sz="1600" dirty="0" smtClean="0">
                <a:solidFill>
                  <a:srgbClr val="0070C0"/>
                </a:solidFill>
                <a:latin typeface="Courier New" panose="02070309020205020404" pitchFamily="49" charset="0"/>
                <a:cs typeface="Courier New" panose="02070309020205020404" pitchFamily="49" charset="0"/>
              </a:rPr>
              <a:t>or x in `cd /</a:t>
            </a:r>
            <a:r>
              <a:rPr lang="en-US" sz="1600" dirty="0" err="1" smtClean="0">
                <a:solidFill>
                  <a:srgbClr val="0070C0"/>
                </a:solidFill>
                <a:latin typeface="Courier New" panose="02070309020205020404" pitchFamily="49" charset="0"/>
                <a:cs typeface="Courier New" panose="02070309020205020404" pitchFamily="49" charset="0"/>
              </a:rPr>
              <a:t>etc</a:t>
            </a:r>
            <a:r>
              <a:rPr lang="en-US" sz="1600" dirty="0" smtClean="0">
                <a:solidFill>
                  <a:srgbClr val="0070C0"/>
                </a:solidFill>
                <a:latin typeface="Courier New" panose="02070309020205020404" pitchFamily="49" charset="0"/>
                <a:cs typeface="Courier New" panose="02070309020205020404" pitchFamily="49" charset="0"/>
              </a:rPr>
              <a:t>/</a:t>
            </a:r>
            <a:r>
              <a:rPr lang="en-US" sz="1600" dirty="0" err="1" smtClean="0">
                <a:solidFill>
                  <a:srgbClr val="0070C0"/>
                </a:solidFill>
                <a:latin typeface="Courier New" panose="02070309020205020404" pitchFamily="49" charset="0"/>
                <a:cs typeface="Courier New" panose="02070309020205020404" pitchFamily="49" charset="0"/>
              </a:rPr>
              <a:t>init.d</a:t>
            </a:r>
            <a:r>
              <a:rPr lang="en-US" sz="1600" dirty="0" smtClean="0">
                <a:solidFill>
                  <a:srgbClr val="0070C0"/>
                </a:solidFill>
                <a:latin typeface="Courier New" panose="02070309020205020404" pitchFamily="49" charset="0"/>
                <a:cs typeface="Courier New" panose="02070309020205020404" pitchFamily="49" charset="0"/>
              </a:rPr>
              <a:t> ; </a:t>
            </a:r>
            <a:r>
              <a:rPr lang="en-US" sz="1600" dirty="0" err="1" smtClean="0">
                <a:solidFill>
                  <a:srgbClr val="0070C0"/>
                </a:solidFill>
                <a:latin typeface="Courier New" panose="02070309020205020404" pitchFamily="49" charset="0"/>
                <a:cs typeface="Courier New" panose="02070309020205020404" pitchFamily="49" charset="0"/>
              </a:rPr>
              <a:t>ls</a:t>
            </a:r>
            <a:r>
              <a:rPr lang="en-US" sz="1600" dirty="0" smtClean="0">
                <a:solidFill>
                  <a:srgbClr val="0070C0"/>
                </a:solidFill>
                <a:latin typeface="Courier New" panose="02070309020205020404" pitchFamily="49" charset="0"/>
                <a:cs typeface="Courier New" panose="02070309020205020404" pitchFamily="49" charset="0"/>
              </a:rPr>
              <a:t> </a:t>
            </a:r>
            <a:r>
              <a:rPr lang="en-US" sz="1600" dirty="0" err="1" smtClean="0">
                <a:solidFill>
                  <a:srgbClr val="0070C0"/>
                </a:solidFill>
                <a:latin typeface="Courier New" panose="02070309020205020404" pitchFamily="49" charset="0"/>
                <a:cs typeface="Courier New" panose="02070309020205020404" pitchFamily="49" charset="0"/>
              </a:rPr>
              <a:t>hadoop-hdfs</a:t>
            </a:r>
            <a:r>
              <a:rPr lang="en-US" sz="1600" dirty="0" smtClean="0">
                <a:solidFill>
                  <a:srgbClr val="0070C0"/>
                </a:solidFill>
                <a:latin typeface="Courier New" panose="02070309020205020404" pitchFamily="49" charset="0"/>
                <a:cs typeface="Courier New" panose="02070309020205020404" pitchFamily="49" charset="0"/>
              </a:rPr>
              <a:t>-*`; do </a:t>
            </a:r>
            <a:r>
              <a:rPr lang="en-US" sz="1600" dirty="0" err="1" smtClean="0">
                <a:solidFill>
                  <a:srgbClr val="0070C0"/>
                </a:solidFill>
                <a:latin typeface="Courier New" panose="02070309020205020404" pitchFamily="49" charset="0"/>
                <a:cs typeface="Courier New" panose="02070309020205020404" pitchFamily="49" charset="0"/>
              </a:rPr>
              <a:t>sudo</a:t>
            </a:r>
            <a:r>
              <a:rPr lang="en-US" sz="1600" dirty="0" smtClean="0">
                <a:solidFill>
                  <a:srgbClr val="0070C0"/>
                </a:solidFill>
                <a:latin typeface="Courier New" panose="02070309020205020404" pitchFamily="49" charset="0"/>
                <a:cs typeface="Courier New" panose="02070309020205020404" pitchFamily="49" charset="0"/>
              </a:rPr>
              <a:t> service $x start; done</a:t>
            </a:r>
            <a:endParaRPr lang="en-US" sz="1600" dirty="0">
              <a:solidFill>
                <a:srgbClr val="0070C0"/>
              </a:solidFill>
              <a:latin typeface="Courier New" panose="02070309020205020404" pitchFamily="49" charset="0"/>
              <a:cs typeface="Courier New" panose="02070309020205020404" pitchFamily="49" charset="0"/>
            </a:endParaRPr>
          </a:p>
          <a:p>
            <a:r>
              <a:rPr lang="en-US" dirty="0" smtClean="0">
                <a:cs typeface="Courier New" panose="02070309020205020404" pitchFamily="49" charset="0"/>
              </a:rPr>
              <a:t>To verify that services have started, we could visit </a:t>
            </a:r>
            <a:r>
              <a:rPr lang="en-US" sz="1800" dirty="0" smtClean="0">
                <a:latin typeface="Courier New" panose="02070309020205020404" pitchFamily="49" charset="0"/>
                <a:cs typeface="Courier New" panose="02070309020205020404" pitchFamily="49" charset="0"/>
                <a:hlinkClick r:id="rId2"/>
              </a:rPr>
              <a:t>http://localhost:50070/</a:t>
            </a:r>
            <a:r>
              <a:rPr lang="en-US" sz="1800" dirty="0" smtClean="0">
                <a:latin typeface="Courier New" panose="02070309020205020404" pitchFamily="49" charset="0"/>
                <a:cs typeface="Courier New" panose="02070309020205020404" pitchFamily="49" charset="0"/>
              </a:rPr>
              <a:t> </a:t>
            </a:r>
            <a:r>
              <a:rPr lang="en-US" dirty="0" smtClean="0">
                <a:cs typeface="Courier New" panose="02070309020205020404" pitchFamily="49" charset="0"/>
              </a:rPr>
              <a:t>where</a:t>
            </a:r>
            <a:r>
              <a:rPr lang="en-US" sz="1800" dirty="0" smtClean="0">
                <a:latin typeface="Courier New" panose="02070309020205020404" pitchFamily="49" charset="0"/>
                <a:cs typeface="Courier New" panose="02070309020205020404" pitchFamily="49" charset="0"/>
              </a:rPr>
              <a:t> </a:t>
            </a:r>
            <a:r>
              <a:rPr lang="en-US" sz="1800" dirty="0" err="1" smtClean="0">
                <a:latin typeface="Courier New" panose="02070309020205020404" pitchFamily="49" charset="0"/>
                <a:cs typeface="Courier New" panose="02070309020205020404" pitchFamily="49" charset="0"/>
              </a:rPr>
              <a:t>NameNode</a:t>
            </a:r>
            <a:r>
              <a:rPr lang="en-US" sz="1800" dirty="0" smtClean="0">
                <a:latin typeface="Courier New" panose="02070309020205020404" pitchFamily="49" charset="0"/>
                <a:cs typeface="Courier New" panose="02070309020205020404" pitchFamily="49" charset="0"/>
              </a:rPr>
              <a:t> </a:t>
            </a:r>
            <a:r>
              <a:rPr lang="en-US" dirty="0" smtClean="0">
                <a:cs typeface="Courier New" panose="02070309020205020404" pitchFamily="49" charset="0"/>
              </a:rPr>
              <a:t>provides a web report on Distributed File System</a:t>
            </a:r>
            <a:r>
              <a:rPr lang="en-US" sz="1800" dirty="0" smtClean="0">
                <a:latin typeface="Courier New" panose="02070309020205020404" pitchFamily="49" charset="0"/>
                <a:cs typeface="Courier New" panose="02070309020205020404" pitchFamily="49" charset="0"/>
              </a:rPr>
              <a:t>(DFS)</a:t>
            </a:r>
            <a:r>
              <a:rPr lang="en-US" dirty="0" smtClean="0">
                <a:cs typeface="Courier New" panose="02070309020205020404" pitchFamily="49" charset="0"/>
              </a:rPr>
              <a:t>capacity, number of </a:t>
            </a:r>
            <a:r>
              <a:rPr lang="en-US" sz="1800" dirty="0" err="1" smtClean="0">
                <a:latin typeface="Courier New" panose="02070309020205020404" pitchFamily="49" charset="0"/>
                <a:cs typeface="Courier New" panose="02070309020205020404" pitchFamily="49" charset="0"/>
              </a:rPr>
              <a:t>DataNodes</a:t>
            </a:r>
            <a:r>
              <a:rPr lang="en-US" sz="1800" dirty="0" smtClean="0">
                <a:latin typeface="Courier New" panose="02070309020205020404" pitchFamily="49" charset="0"/>
                <a:cs typeface="Courier New" panose="02070309020205020404" pitchFamily="49" charset="0"/>
              </a:rPr>
              <a:t> </a:t>
            </a:r>
            <a:r>
              <a:rPr lang="en-US" dirty="0" smtClean="0">
                <a:cs typeface="Courier New" panose="02070309020205020404" pitchFamily="49" charset="0"/>
              </a:rPr>
              <a:t>and logs.</a:t>
            </a:r>
          </a:p>
          <a:p>
            <a:endParaRPr lang="en-US" dirty="0"/>
          </a:p>
        </p:txBody>
      </p:sp>
      <p:sp>
        <p:nvSpPr>
          <p:cNvPr id="4" name="Footer Placeholder 3"/>
          <p:cNvSpPr>
            <a:spLocks noGrp="1"/>
          </p:cNvSpPr>
          <p:nvPr>
            <p:ph type="ftr" sz="quarter" idx="11"/>
          </p:nvPr>
        </p:nvSpPr>
        <p:spPr/>
        <p:txBody>
          <a:bodyPr/>
          <a:lstStyle/>
          <a:p>
            <a:r>
              <a:rPr lang="en-US" smtClean="0"/>
              <a:t>@Zoran B. Djordjevic</a:t>
            </a:r>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42</a:t>
            </a:fld>
            <a:endParaRPr lang="en-US" dirty="0"/>
          </a:p>
        </p:txBody>
      </p:sp>
    </p:spTree>
    <p:extLst>
      <p:ext uri="{BB962C8B-B14F-4D97-AF65-F5344CB8AC3E}">
        <p14:creationId xmlns:p14="http://schemas.microsoft.com/office/powerpoint/2010/main" val="3773926803"/>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NameNode</a:t>
            </a:r>
            <a:r>
              <a:rPr lang="en-US" dirty="0" smtClean="0"/>
              <a:t>, DFS Status Page, localhost:50070</a:t>
            </a:r>
            <a:endParaRPr lang="en-US" dirty="0"/>
          </a:p>
        </p:txBody>
      </p:sp>
      <p:sp>
        <p:nvSpPr>
          <p:cNvPr id="3" name="Content Placeholder 2"/>
          <p:cNvSpPr>
            <a:spLocks noGrp="1"/>
          </p:cNvSpPr>
          <p:nvPr>
            <p:ph idx="1"/>
          </p:nvPr>
        </p:nvSpPr>
        <p:spPr/>
        <p:txBody>
          <a:bodyPr/>
          <a:lstStyle/>
          <a:p>
            <a:r>
              <a:rPr lang="en-US" dirty="0" err="1" smtClean="0"/>
              <a:t>NameNode</a:t>
            </a:r>
            <a:r>
              <a:rPr lang="en-US" dirty="0" smtClean="0"/>
              <a:t> has its status reporting web site at port 50070, where one could inquire about the health of the </a:t>
            </a:r>
            <a:r>
              <a:rPr lang="en-US" dirty="0" err="1" smtClean="0"/>
              <a:t>nameNode</a:t>
            </a:r>
            <a:r>
              <a:rPr lang="en-US" dirty="0" smtClean="0"/>
              <a:t> and HDFS file system.</a:t>
            </a:r>
          </a:p>
          <a:p>
            <a:endParaRPr lang="en-US" dirty="0"/>
          </a:p>
        </p:txBody>
      </p:sp>
      <p:sp>
        <p:nvSpPr>
          <p:cNvPr id="4" name="Footer Placeholder 3"/>
          <p:cNvSpPr>
            <a:spLocks noGrp="1"/>
          </p:cNvSpPr>
          <p:nvPr>
            <p:ph type="ftr" sz="quarter" idx="11"/>
          </p:nvPr>
        </p:nvSpPr>
        <p:spPr/>
        <p:txBody>
          <a:bodyPr/>
          <a:lstStyle/>
          <a:p>
            <a:r>
              <a:rPr lang="en-US" smtClean="0"/>
              <a:t>@Zoran B. Djordjevic</a:t>
            </a:r>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43</a:t>
            </a:fld>
            <a:endParaRPr lang="en-US" dirty="0"/>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62000" y="1447800"/>
            <a:ext cx="7528495" cy="4839105"/>
          </a:xfrm>
          <a:prstGeom prst="rect">
            <a:avLst/>
          </a:prstGeom>
        </p:spPr>
      </p:pic>
    </p:spTree>
    <p:extLst>
      <p:ext uri="{BB962C8B-B14F-4D97-AF65-F5344CB8AC3E}">
        <p14:creationId xmlns:p14="http://schemas.microsoft.com/office/powerpoint/2010/main" val="3261675291"/>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Create /</a:t>
            </a:r>
            <a:r>
              <a:rPr lang="en-US" dirty="0" err="1" smtClean="0"/>
              <a:t>tmp</a:t>
            </a:r>
            <a:r>
              <a:rPr lang="en-US" dirty="0" smtClean="0"/>
              <a:t>, staging and log directories</a:t>
            </a:r>
            <a:endParaRPr lang="en-US" dirty="0"/>
          </a:p>
        </p:txBody>
      </p:sp>
      <p:sp>
        <p:nvSpPr>
          <p:cNvPr id="3" name="Content Placeholder 2"/>
          <p:cNvSpPr>
            <a:spLocks noGrp="1"/>
          </p:cNvSpPr>
          <p:nvPr>
            <p:ph idx="1"/>
          </p:nvPr>
        </p:nvSpPr>
        <p:spPr>
          <a:xfrm>
            <a:off x="457200" y="762000"/>
            <a:ext cx="8686800" cy="5486400"/>
          </a:xfrm>
        </p:spPr>
        <p:txBody>
          <a:bodyPr>
            <a:normAutofit/>
          </a:bodyPr>
          <a:lstStyle/>
          <a:p>
            <a:r>
              <a:rPr lang="en-US" dirty="0" smtClean="0"/>
              <a:t>First recursively remove </a:t>
            </a:r>
            <a:r>
              <a:rPr lang="en-US" sz="1800" dirty="0" smtClean="0">
                <a:latin typeface="Courier New" panose="02070309020205020404" pitchFamily="49" charset="0"/>
                <a:cs typeface="Courier New" panose="02070309020205020404" pitchFamily="49" charset="0"/>
              </a:rPr>
              <a:t>/</a:t>
            </a:r>
            <a:r>
              <a:rPr lang="en-US" sz="1800" dirty="0" err="1" smtClean="0">
                <a:latin typeface="Courier New" panose="02070309020205020404" pitchFamily="49" charset="0"/>
                <a:cs typeface="Courier New" panose="02070309020205020404" pitchFamily="49" charset="0"/>
              </a:rPr>
              <a:t>tmp</a:t>
            </a:r>
            <a:r>
              <a:rPr lang="en-US" sz="1800" dirty="0" smtClean="0">
                <a:latin typeface="Courier New" panose="02070309020205020404" pitchFamily="49" charset="0"/>
                <a:cs typeface="Courier New" panose="02070309020205020404" pitchFamily="49" charset="0"/>
              </a:rPr>
              <a:t> </a:t>
            </a:r>
            <a:r>
              <a:rPr lang="en-US" dirty="0" smtClean="0"/>
              <a:t>directory, if there.</a:t>
            </a:r>
          </a:p>
          <a:p>
            <a:pPr marL="0" indent="0">
              <a:buNone/>
            </a:pPr>
            <a:r>
              <a:rPr lang="nl-NL" sz="1600" dirty="0" smtClean="0">
                <a:latin typeface="Courier New" panose="02070309020205020404" pitchFamily="49" charset="0"/>
                <a:cs typeface="Courier New" panose="02070309020205020404" pitchFamily="49" charset="0"/>
              </a:rPr>
              <a:t>$ sudo </a:t>
            </a:r>
            <a:r>
              <a:rPr lang="nl-NL" sz="1600" dirty="0">
                <a:latin typeface="Courier New" panose="02070309020205020404" pitchFamily="49" charset="0"/>
                <a:cs typeface="Courier New" panose="02070309020205020404" pitchFamily="49" charset="0"/>
              </a:rPr>
              <a:t>-u hdfs hadoop fs -rm -r /</a:t>
            </a:r>
            <a:r>
              <a:rPr lang="nl-NL" sz="1600" dirty="0" smtClean="0">
                <a:latin typeface="Courier New" panose="02070309020205020404" pitchFamily="49" charset="0"/>
                <a:cs typeface="Courier New" panose="02070309020205020404" pitchFamily="49" charset="0"/>
              </a:rPr>
              <a:t>tmp</a:t>
            </a:r>
          </a:p>
          <a:p>
            <a:r>
              <a:rPr lang="nl-NL" dirty="0" smtClean="0">
                <a:cs typeface="Courier New" panose="02070309020205020404" pitchFamily="49" charset="0"/>
              </a:rPr>
              <a:t>For Hadoop with YARN, create new </a:t>
            </a:r>
            <a:r>
              <a:rPr lang="nl-NL" dirty="0" smtClean="0">
                <a:latin typeface="Courier New" panose="02070309020205020404" pitchFamily="49" charset="0"/>
                <a:cs typeface="Courier New" panose="02070309020205020404" pitchFamily="49" charset="0"/>
              </a:rPr>
              <a:t>/</a:t>
            </a:r>
            <a:r>
              <a:rPr lang="nl-NL" sz="1600" dirty="0" smtClean="0">
                <a:latin typeface="Courier New" panose="02070309020205020404" pitchFamily="49" charset="0"/>
                <a:cs typeface="Courier New" panose="02070309020205020404" pitchFamily="49" charset="0"/>
              </a:rPr>
              <a:t>tmp</a:t>
            </a:r>
            <a:r>
              <a:rPr lang="nl-NL" dirty="0" smtClean="0">
                <a:cs typeface="Courier New" panose="02070309020205020404" pitchFamily="49" charset="0"/>
              </a:rPr>
              <a:t> directry and set permissions</a:t>
            </a:r>
          </a:p>
          <a:p>
            <a:pPr marL="0" indent="0">
              <a:buNone/>
            </a:pPr>
            <a:r>
              <a:rPr lang="en-US" sz="1400" dirty="0" smtClean="0">
                <a:latin typeface="Courier New" panose="02070309020205020404" pitchFamily="49" charset="0"/>
                <a:cs typeface="Courier New" panose="02070309020205020404" pitchFamily="49" charset="0"/>
              </a:rPr>
              <a:t>$ </a:t>
            </a:r>
            <a:r>
              <a:rPr lang="en-US" sz="1400" dirty="0" err="1" smtClean="0">
                <a:latin typeface="Courier New" panose="02070309020205020404" pitchFamily="49" charset="0"/>
                <a:cs typeface="Courier New" panose="02070309020205020404" pitchFamily="49" charset="0"/>
              </a:rPr>
              <a:t>sudo</a:t>
            </a:r>
            <a:r>
              <a:rPr lang="en-US" sz="1400" dirty="0" smtClean="0">
                <a:latin typeface="Courier New" panose="02070309020205020404" pitchFamily="49" charset="0"/>
                <a:cs typeface="Courier New" panose="02070309020205020404" pitchFamily="49" charset="0"/>
              </a:rPr>
              <a:t> </a:t>
            </a:r>
            <a:r>
              <a:rPr lang="en-US" sz="1400" dirty="0">
                <a:latin typeface="Courier New" panose="02070309020205020404" pitchFamily="49" charset="0"/>
                <a:cs typeface="Courier New" panose="02070309020205020404" pitchFamily="49" charset="0"/>
              </a:rPr>
              <a:t>-u </a:t>
            </a:r>
            <a:r>
              <a:rPr lang="en-US" sz="1400" dirty="0" err="1">
                <a:latin typeface="Courier New" panose="02070309020205020404" pitchFamily="49" charset="0"/>
                <a:cs typeface="Courier New" panose="02070309020205020404" pitchFamily="49" charset="0"/>
              </a:rPr>
              <a:t>hdfs</a:t>
            </a:r>
            <a:r>
              <a:rPr lang="en-US" sz="1400" dirty="0">
                <a:latin typeface="Courier New" panose="02070309020205020404" pitchFamily="49" charset="0"/>
                <a:cs typeface="Courier New" panose="02070309020205020404" pitchFamily="49" charset="0"/>
              </a:rPr>
              <a:t> </a:t>
            </a:r>
            <a:r>
              <a:rPr lang="en-US" sz="1400" dirty="0" err="1">
                <a:latin typeface="Courier New" panose="02070309020205020404" pitchFamily="49" charset="0"/>
                <a:cs typeface="Courier New" panose="02070309020205020404" pitchFamily="49" charset="0"/>
              </a:rPr>
              <a:t>hadoop</a:t>
            </a:r>
            <a:r>
              <a:rPr lang="en-US" sz="1400" dirty="0">
                <a:latin typeface="Courier New" panose="02070309020205020404" pitchFamily="49" charset="0"/>
                <a:cs typeface="Courier New" panose="02070309020205020404" pitchFamily="49" charset="0"/>
              </a:rPr>
              <a:t> fs -</a:t>
            </a:r>
            <a:r>
              <a:rPr lang="en-US" sz="1400" dirty="0" err="1">
                <a:latin typeface="Courier New" panose="02070309020205020404" pitchFamily="49" charset="0"/>
                <a:cs typeface="Courier New" panose="02070309020205020404" pitchFamily="49" charset="0"/>
              </a:rPr>
              <a:t>mkdir</a:t>
            </a:r>
            <a:r>
              <a:rPr lang="en-US" sz="1400" dirty="0">
                <a:latin typeface="Courier New" panose="02070309020205020404" pitchFamily="49" charset="0"/>
                <a:cs typeface="Courier New" panose="02070309020205020404" pitchFamily="49" charset="0"/>
              </a:rPr>
              <a:t> -p /</a:t>
            </a:r>
            <a:r>
              <a:rPr lang="en-US" sz="1400" dirty="0" err="1" smtClean="0">
                <a:latin typeface="Courier New" panose="02070309020205020404" pitchFamily="49" charset="0"/>
                <a:cs typeface="Courier New" panose="02070309020205020404" pitchFamily="49" charset="0"/>
              </a:rPr>
              <a:t>tmp</a:t>
            </a:r>
            <a:r>
              <a:rPr lang="en-US" sz="1400" dirty="0" smtClean="0">
                <a:latin typeface="Courier New" panose="02070309020205020404" pitchFamily="49" charset="0"/>
                <a:cs typeface="Courier New" panose="02070309020205020404" pitchFamily="49" charset="0"/>
              </a:rPr>
              <a:t>/</a:t>
            </a:r>
            <a:r>
              <a:rPr lang="en-US" sz="1400" dirty="0" err="1" smtClean="0">
                <a:latin typeface="Courier New" panose="02070309020205020404" pitchFamily="49" charset="0"/>
                <a:cs typeface="Courier New" panose="02070309020205020404" pitchFamily="49" charset="0"/>
              </a:rPr>
              <a:t>hadoop</a:t>
            </a:r>
            <a:r>
              <a:rPr lang="en-US" sz="1400" dirty="0" smtClean="0">
                <a:latin typeface="Courier New" panose="02070309020205020404" pitchFamily="49" charset="0"/>
                <a:cs typeface="Courier New" panose="02070309020205020404" pitchFamily="49" charset="0"/>
              </a:rPr>
              <a:t>-yarn/staging/</a:t>
            </a:r>
            <a:r>
              <a:rPr lang="en-US" sz="1400" dirty="0" err="1" smtClean="0">
                <a:latin typeface="Courier New" panose="02070309020205020404" pitchFamily="49" charset="0"/>
                <a:cs typeface="Courier New" panose="02070309020205020404" pitchFamily="49" charset="0"/>
              </a:rPr>
              <a:t>done_intermediate</a:t>
            </a:r>
            <a:endParaRPr lang="en-US" sz="1400" dirty="0" smtClean="0">
              <a:latin typeface="Courier New" panose="02070309020205020404" pitchFamily="49" charset="0"/>
              <a:cs typeface="Courier New" panose="02070309020205020404" pitchFamily="49" charset="0"/>
            </a:endParaRPr>
          </a:p>
          <a:p>
            <a:pPr marL="0" indent="0">
              <a:buNone/>
            </a:pPr>
            <a:r>
              <a:rPr lang="en-US" sz="1400" dirty="0" smtClean="0">
                <a:latin typeface="Courier New" panose="02070309020205020404" pitchFamily="49" charset="0"/>
                <a:cs typeface="Courier New" panose="02070309020205020404" pitchFamily="49" charset="0"/>
              </a:rPr>
              <a:t>$ </a:t>
            </a:r>
            <a:r>
              <a:rPr lang="en-US" sz="1400" dirty="0" err="1" smtClean="0">
                <a:latin typeface="Courier New" panose="02070309020205020404" pitchFamily="49" charset="0"/>
                <a:cs typeface="Courier New" panose="02070309020205020404" pitchFamily="49" charset="0"/>
              </a:rPr>
              <a:t>sudo</a:t>
            </a:r>
            <a:r>
              <a:rPr lang="en-US" sz="1400" dirty="0" smtClean="0">
                <a:latin typeface="Courier New" panose="02070309020205020404" pitchFamily="49" charset="0"/>
                <a:cs typeface="Courier New" panose="02070309020205020404" pitchFamily="49" charset="0"/>
              </a:rPr>
              <a:t> </a:t>
            </a:r>
            <a:r>
              <a:rPr lang="en-US" sz="1400" dirty="0">
                <a:latin typeface="Courier New" panose="02070309020205020404" pitchFamily="49" charset="0"/>
                <a:cs typeface="Courier New" panose="02070309020205020404" pitchFamily="49" charset="0"/>
              </a:rPr>
              <a:t>-u </a:t>
            </a:r>
            <a:r>
              <a:rPr lang="en-US" sz="1400" dirty="0" err="1">
                <a:latin typeface="Courier New" panose="02070309020205020404" pitchFamily="49" charset="0"/>
                <a:cs typeface="Courier New" panose="02070309020205020404" pitchFamily="49" charset="0"/>
              </a:rPr>
              <a:t>hdfs</a:t>
            </a:r>
            <a:r>
              <a:rPr lang="en-US" sz="1400" dirty="0">
                <a:latin typeface="Courier New" panose="02070309020205020404" pitchFamily="49" charset="0"/>
                <a:cs typeface="Courier New" panose="02070309020205020404" pitchFamily="49" charset="0"/>
              </a:rPr>
              <a:t> </a:t>
            </a:r>
            <a:r>
              <a:rPr lang="en-US" sz="1400" dirty="0" err="1">
                <a:latin typeface="Courier New" panose="02070309020205020404" pitchFamily="49" charset="0"/>
                <a:cs typeface="Courier New" panose="02070309020205020404" pitchFamily="49" charset="0"/>
              </a:rPr>
              <a:t>hadoop</a:t>
            </a:r>
            <a:r>
              <a:rPr lang="en-US" sz="1400" dirty="0">
                <a:latin typeface="Courier New" panose="02070309020205020404" pitchFamily="49" charset="0"/>
                <a:cs typeface="Courier New" panose="02070309020205020404" pitchFamily="49" charset="0"/>
              </a:rPr>
              <a:t> fs -</a:t>
            </a:r>
            <a:r>
              <a:rPr lang="en-US" sz="1400" dirty="0" err="1">
                <a:latin typeface="Courier New" panose="02070309020205020404" pitchFamily="49" charset="0"/>
                <a:cs typeface="Courier New" panose="02070309020205020404" pitchFamily="49" charset="0"/>
              </a:rPr>
              <a:t>chown</a:t>
            </a:r>
            <a:r>
              <a:rPr lang="en-US" sz="1400" dirty="0">
                <a:latin typeface="Courier New" panose="02070309020205020404" pitchFamily="49" charset="0"/>
                <a:cs typeface="Courier New" panose="02070309020205020404" pitchFamily="49" charset="0"/>
              </a:rPr>
              <a:t> -R </a:t>
            </a:r>
            <a:r>
              <a:rPr lang="en-US" sz="1400" dirty="0" err="1">
                <a:latin typeface="Courier New" panose="02070309020205020404" pitchFamily="49" charset="0"/>
                <a:cs typeface="Courier New" panose="02070309020205020404" pitchFamily="49" charset="0"/>
              </a:rPr>
              <a:t>mapred:mapred</a:t>
            </a:r>
            <a:r>
              <a:rPr lang="en-US" sz="1400" dirty="0">
                <a:latin typeface="Courier New" panose="02070309020205020404" pitchFamily="49" charset="0"/>
                <a:cs typeface="Courier New" panose="02070309020205020404" pitchFamily="49" charset="0"/>
              </a:rPr>
              <a:t> /</a:t>
            </a:r>
            <a:r>
              <a:rPr lang="en-US" sz="1400" dirty="0" err="1" smtClean="0">
                <a:latin typeface="Courier New" panose="02070309020205020404" pitchFamily="49" charset="0"/>
                <a:cs typeface="Courier New" panose="02070309020205020404" pitchFamily="49" charset="0"/>
              </a:rPr>
              <a:t>tmp</a:t>
            </a:r>
            <a:r>
              <a:rPr lang="en-US" sz="1400" dirty="0" smtClean="0">
                <a:latin typeface="Courier New" panose="02070309020205020404" pitchFamily="49" charset="0"/>
                <a:cs typeface="Courier New" panose="02070309020205020404" pitchFamily="49" charset="0"/>
              </a:rPr>
              <a:t>/</a:t>
            </a:r>
            <a:r>
              <a:rPr lang="en-US" sz="1400" dirty="0" err="1" smtClean="0">
                <a:latin typeface="Courier New" panose="02070309020205020404" pitchFamily="49" charset="0"/>
                <a:cs typeface="Courier New" panose="02070309020205020404" pitchFamily="49" charset="0"/>
              </a:rPr>
              <a:t>hadoop</a:t>
            </a:r>
            <a:r>
              <a:rPr lang="en-US" sz="1400" dirty="0" smtClean="0">
                <a:latin typeface="Courier New" panose="02070309020205020404" pitchFamily="49" charset="0"/>
                <a:cs typeface="Courier New" panose="02070309020205020404" pitchFamily="49" charset="0"/>
              </a:rPr>
              <a:t>-yarn/staging</a:t>
            </a:r>
          </a:p>
          <a:p>
            <a:pPr marL="0" indent="0">
              <a:buNone/>
            </a:pPr>
            <a:r>
              <a:rPr lang="en-US" sz="1400" dirty="0" smtClean="0">
                <a:latin typeface="Courier New" panose="02070309020205020404" pitchFamily="49" charset="0"/>
                <a:cs typeface="Courier New" panose="02070309020205020404" pitchFamily="49" charset="0"/>
              </a:rPr>
              <a:t>$ </a:t>
            </a:r>
            <a:r>
              <a:rPr lang="en-US" sz="1400" dirty="0" err="1" smtClean="0">
                <a:latin typeface="Courier New" panose="02070309020205020404" pitchFamily="49" charset="0"/>
                <a:cs typeface="Courier New" panose="02070309020205020404" pitchFamily="49" charset="0"/>
              </a:rPr>
              <a:t>sudo</a:t>
            </a:r>
            <a:r>
              <a:rPr lang="en-US" sz="1400" dirty="0" smtClean="0">
                <a:latin typeface="Courier New" panose="02070309020205020404" pitchFamily="49" charset="0"/>
                <a:cs typeface="Courier New" panose="02070309020205020404" pitchFamily="49" charset="0"/>
              </a:rPr>
              <a:t> </a:t>
            </a:r>
            <a:r>
              <a:rPr lang="en-US" sz="1400" dirty="0">
                <a:latin typeface="Courier New" panose="02070309020205020404" pitchFamily="49" charset="0"/>
                <a:cs typeface="Courier New" panose="02070309020205020404" pitchFamily="49" charset="0"/>
              </a:rPr>
              <a:t>-u </a:t>
            </a:r>
            <a:r>
              <a:rPr lang="en-US" sz="1400" dirty="0" err="1">
                <a:latin typeface="Courier New" panose="02070309020205020404" pitchFamily="49" charset="0"/>
                <a:cs typeface="Courier New" panose="02070309020205020404" pitchFamily="49" charset="0"/>
              </a:rPr>
              <a:t>hdfs</a:t>
            </a:r>
            <a:r>
              <a:rPr lang="en-US" sz="1400" dirty="0">
                <a:latin typeface="Courier New" panose="02070309020205020404" pitchFamily="49" charset="0"/>
                <a:cs typeface="Courier New" panose="02070309020205020404" pitchFamily="49" charset="0"/>
              </a:rPr>
              <a:t> </a:t>
            </a:r>
            <a:r>
              <a:rPr lang="en-US" sz="1400" dirty="0" err="1">
                <a:latin typeface="Courier New" panose="02070309020205020404" pitchFamily="49" charset="0"/>
                <a:cs typeface="Courier New" panose="02070309020205020404" pitchFamily="49" charset="0"/>
              </a:rPr>
              <a:t>hadoop</a:t>
            </a:r>
            <a:r>
              <a:rPr lang="en-US" sz="1400" dirty="0">
                <a:latin typeface="Courier New" panose="02070309020205020404" pitchFamily="49" charset="0"/>
                <a:cs typeface="Courier New" panose="02070309020205020404" pitchFamily="49" charset="0"/>
              </a:rPr>
              <a:t> fs -</a:t>
            </a:r>
            <a:r>
              <a:rPr lang="en-US" sz="1400" dirty="0" err="1">
                <a:latin typeface="Courier New" panose="02070309020205020404" pitchFamily="49" charset="0"/>
                <a:cs typeface="Courier New" panose="02070309020205020404" pitchFamily="49" charset="0"/>
              </a:rPr>
              <a:t>chmod</a:t>
            </a:r>
            <a:r>
              <a:rPr lang="en-US" sz="1400" dirty="0">
                <a:latin typeface="Courier New" panose="02070309020205020404" pitchFamily="49" charset="0"/>
                <a:cs typeface="Courier New" panose="02070309020205020404" pitchFamily="49" charset="0"/>
              </a:rPr>
              <a:t> -R 1777 /</a:t>
            </a:r>
            <a:r>
              <a:rPr lang="en-US" sz="1400" dirty="0" err="1" smtClean="0">
                <a:latin typeface="Courier New" panose="02070309020205020404" pitchFamily="49" charset="0"/>
                <a:cs typeface="Courier New" panose="02070309020205020404" pitchFamily="49" charset="0"/>
              </a:rPr>
              <a:t>tmp</a:t>
            </a:r>
            <a:endParaRPr lang="en-US" sz="1400" dirty="0" smtClean="0">
              <a:latin typeface="Courier New" panose="02070309020205020404" pitchFamily="49" charset="0"/>
              <a:cs typeface="Courier New" panose="02070309020205020404" pitchFamily="49" charset="0"/>
            </a:endParaRPr>
          </a:p>
          <a:p>
            <a:r>
              <a:rPr lang="en-US" dirty="0" smtClean="0"/>
              <a:t>We </a:t>
            </a:r>
            <a:r>
              <a:rPr lang="en-US" dirty="0"/>
              <a:t>need to create </a:t>
            </a:r>
            <a:r>
              <a:rPr lang="en-US" sz="1600" dirty="0">
                <a:latin typeface="Courier New" panose="02070309020205020404" pitchFamily="49" charset="0"/>
                <a:cs typeface="Courier New" panose="02070309020205020404" pitchFamily="49" charset="0"/>
              </a:rPr>
              <a:t>/</a:t>
            </a:r>
            <a:r>
              <a:rPr lang="en-US" sz="1600" dirty="0" err="1">
                <a:latin typeface="Courier New" panose="02070309020205020404" pitchFamily="49" charset="0"/>
                <a:cs typeface="Courier New" panose="02070309020205020404" pitchFamily="49" charset="0"/>
              </a:rPr>
              <a:t>var</a:t>
            </a:r>
            <a:r>
              <a:rPr lang="en-US" sz="1600" dirty="0">
                <a:latin typeface="Courier New" panose="02070309020205020404" pitchFamily="49" charset="0"/>
                <a:cs typeface="Courier New" panose="02070309020205020404" pitchFamily="49" charset="0"/>
              </a:rPr>
              <a:t>/log/</a:t>
            </a:r>
            <a:r>
              <a:rPr lang="en-US" sz="1600" dirty="0" err="1">
                <a:latin typeface="Courier New" panose="02070309020205020404" pitchFamily="49" charset="0"/>
                <a:cs typeface="Courier New" panose="02070309020205020404" pitchFamily="49" charset="0"/>
              </a:rPr>
              <a:t>hadoop</a:t>
            </a:r>
            <a:r>
              <a:rPr lang="en-US" sz="1600" dirty="0">
                <a:latin typeface="Courier New" panose="02070309020205020404" pitchFamily="49" charset="0"/>
                <a:cs typeface="Courier New" panose="02070309020205020404" pitchFamily="49" charset="0"/>
              </a:rPr>
              <a:t>/yarn </a:t>
            </a:r>
            <a:r>
              <a:rPr lang="en-US" dirty="0"/>
              <a:t>because it is the parent of</a:t>
            </a:r>
          </a:p>
          <a:p>
            <a:pPr marL="0" indent="0">
              <a:buNone/>
            </a:pPr>
            <a:r>
              <a:rPr lang="en-US" sz="1600" dirty="0" smtClean="0">
                <a:latin typeface="Courier New" panose="02070309020205020404" pitchFamily="49" charset="0"/>
                <a:cs typeface="Courier New" panose="02070309020205020404" pitchFamily="49" charset="0"/>
              </a:rPr>
              <a:t>  /</a:t>
            </a:r>
            <a:r>
              <a:rPr lang="en-US" sz="1600" dirty="0" err="1">
                <a:latin typeface="Courier New" panose="02070309020205020404" pitchFamily="49" charset="0"/>
                <a:cs typeface="Courier New" panose="02070309020205020404" pitchFamily="49" charset="0"/>
              </a:rPr>
              <a:t>var</a:t>
            </a:r>
            <a:r>
              <a:rPr lang="en-US" sz="1600" dirty="0">
                <a:latin typeface="Courier New" panose="02070309020205020404" pitchFamily="49" charset="0"/>
                <a:cs typeface="Courier New" panose="02070309020205020404" pitchFamily="49" charset="0"/>
              </a:rPr>
              <a:t>/log/</a:t>
            </a:r>
            <a:r>
              <a:rPr lang="en-US" sz="1600" dirty="0" err="1">
                <a:latin typeface="Courier New" panose="02070309020205020404" pitchFamily="49" charset="0"/>
                <a:cs typeface="Courier New" panose="02070309020205020404" pitchFamily="49" charset="0"/>
              </a:rPr>
              <a:t>hadoop</a:t>
            </a:r>
            <a:r>
              <a:rPr lang="en-US" sz="1600" dirty="0">
                <a:latin typeface="Courier New" panose="02070309020205020404" pitchFamily="49" charset="0"/>
                <a:cs typeface="Courier New" panose="02070309020205020404" pitchFamily="49" charset="0"/>
              </a:rPr>
              <a:t>-yarn/apps </a:t>
            </a:r>
            <a:r>
              <a:rPr lang="en-US" dirty="0"/>
              <a:t>which is explicitly configured in </a:t>
            </a:r>
            <a:r>
              <a:rPr lang="en-US" sz="1600" dirty="0">
                <a:latin typeface="Courier New" panose="02070309020205020404" pitchFamily="49" charset="0"/>
                <a:cs typeface="Courier New" panose="02070309020205020404" pitchFamily="49" charset="0"/>
              </a:rPr>
              <a:t>yarn-site.xml</a:t>
            </a:r>
            <a:r>
              <a:rPr lang="en-US" dirty="0" smtClean="0"/>
              <a:t>.</a:t>
            </a:r>
          </a:p>
          <a:p>
            <a:r>
              <a:rPr lang="en-US" dirty="0" smtClean="0">
                <a:solidFill>
                  <a:srgbClr val="0070C0"/>
                </a:solidFill>
                <a:cs typeface="Courier New" panose="02070309020205020404" pitchFamily="49" charset="0"/>
              </a:rPr>
              <a:t>For Hadoop with MRv1, create /</a:t>
            </a:r>
            <a:r>
              <a:rPr lang="en-US" dirty="0" err="1" smtClean="0">
                <a:solidFill>
                  <a:srgbClr val="0070C0"/>
                </a:solidFill>
                <a:cs typeface="Courier New" panose="02070309020205020404" pitchFamily="49" charset="0"/>
              </a:rPr>
              <a:t>tmp</a:t>
            </a:r>
            <a:r>
              <a:rPr lang="en-US" dirty="0" smtClean="0">
                <a:solidFill>
                  <a:srgbClr val="0070C0"/>
                </a:solidFill>
                <a:cs typeface="Courier New" panose="02070309020205020404" pitchFamily="49" charset="0"/>
              </a:rPr>
              <a:t> and MapReduce system directories</a:t>
            </a:r>
          </a:p>
          <a:p>
            <a:pPr marL="0" indent="0">
              <a:buNone/>
            </a:pPr>
            <a:r>
              <a:rPr lang="en-US" sz="1600" dirty="0" smtClean="0">
                <a:solidFill>
                  <a:srgbClr val="0070C0"/>
                </a:solidFill>
                <a:latin typeface="Courier New" pitchFamily="49" charset="0"/>
                <a:cs typeface="Courier New" pitchFamily="49" charset="0"/>
              </a:rPr>
              <a:t>$ </a:t>
            </a:r>
            <a:r>
              <a:rPr lang="en-US" sz="1600" dirty="0" err="1">
                <a:solidFill>
                  <a:srgbClr val="0070C0"/>
                </a:solidFill>
                <a:latin typeface="Courier New" pitchFamily="49" charset="0"/>
                <a:cs typeface="Courier New" pitchFamily="49" charset="0"/>
              </a:rPr>
              <a:t>s</a:t>
            </a:r>
            <a:r>
              <a:rPr lang="en-US" sz="1600" dirty="0" err="1" smtClean="0">
                <a:solidFill>
                  <a:srgbClr val="0070C0"/>
                </a:solidFill>
                <a:latin typeface="Courier New" pitchFamily="49" charset="0"/>
                <a:cs typeface="Courier New" pitchFamily="49" charset="0"/>
              </a:rPr>
              <a:t>udo</a:t>
            </a:r>
            <a:r>
              <a:rPr lang="en-US" sz="1600" dirty="0" smtClean="0">
                <a:solidFill>
                  <a:srgbClr val="0070C0"/>
                </a:solidFill>
                <a:latin typeface="Courier New" pitchFamily="49" charset="0"/>
                <a:cs typeface="Courier New" pitchFamily="49" charset="0"/>
              </a:rPr>
              <a:t> –u </a:t>
            </a:r>
            <a:r>
              <a:rPr lang="en-US" sz="1600" dirty="0" err="1" smtClean="0">
                <a:solidFill>
                  <a:srgbClr val="0070C0"/>
                </a:solidFill>
                <a:latin typeface="Courier New" pitchFamily="49" charset="0"/>
                <a:cs typeface="Courier New" pitchFamily="49" charset="0"/>
              </a:rPr>
              <a:t>hdfs</a:t>
            </a:r>
            <a:r>
              <a:rPr lang="en-US" sz="1600" dirty="0" smtClean="0">
                <a:solidFill>
                  <a:srgbClr val="0070C0"/>
                </a:solidFill>
                <a:latin typeface="Courier New" pitchFamily="49" charset="0"/>
                <a:cs typeface="Courier New" pitchFamily="49" charset="0"/>
              </a:rPr>
              <a:t> </a:t>
            </a:r>
            <a:r>
              <a:rPr lang="en-US" sz="1600" dirty="0" err="1" smtClean="0">
                <a:solidFill>
                  <a:srgbClr val="0070C0"/>
                </a:solidFill>
                <a:latin typeface="Courier New" pitchFamily="49" charset="0"/>
                <a:cs typeface="Courier New" pitchFamily="49" charset="0"/>
              </a:rPr>
              <a:t>hadoop</a:t>
            </a:r>
            <a:r>
              <a:rPr lang="en-US" sz="1600" dirty="0" smtClean="0">
                <a:solidFill>
                  <a:srgbClr val="0070C0"/>
                </a:solidFill>
                <a:latin typeface="Courier New" pitchFamily="49" charset="0"/>
                <a:cs typeface="Courier New" pitchFamily="49" charset="0"/>
              </a:rPr>
              <a:t> </a:t>
            </a:r>
            <a:r>
              <a:rPr lang="en-US" sz="1600" dirty="0" err="1" smtClean="0">
                <a:solidFill>
                  <a:srgbClr val="0070C0"/>
                </a:solidFill>
                <a:latin typeface="Courier New" pitchFamily="49" charset="0"/>
                <a:cs typeface="Courier New" pitchFamily="49" charset="0"/>
              </a:rPr>
              <a:t>fs</a:t>
            </a:r>
            <a:r>
              <a:rPr lang="en-US" sz="1600" dirty="0" smtClean="0">
                <a:solidFill>
                  <a:srgbClr val="0070C0"/>
                </a:solidFill>
                <a:latin typeface="Courier New" pitchFamily="49" charset="0"/>
                <a:cs typeface="Courier New" pitchFamily="49" charset="0"/>
              </a:rPr>
              <a:t> –</a:t>
            </a:r>
            <a:r>
              <a:rPr lang="en-US" sz="1600" dirty="0" err="1" smtClean="0">
                <a:solidFill>
                  <a:srgbClr val="0070C0"/>
                </a:solidFill>
                <a:latin typeface="Courier New" pitchFamily="49" charset="0"/>
                <a:cs typeface="Courier New" pitchFamily="49" charset="0"/>
              </a:rPr>
              <a:t>mkdir</a:t>
            </a:r>
            <a:r>
              <a:rPr lang="en-US" sz="1600" dirty="0" smtClean="0">
                <a:solidFill>
                  <a:srgbClr val="0070C0"/>
                </a:solidFill>
                <a:latin typeface="Courier New" pitchFamily="49" charset="0"/>
                <a:cs typeface="Courier New" pitchFamily="49" charset="0"/>
              </a:rPr>
              <a:t> /</a:t>
            </a:r>
            <a:r>
              <a:rPr lang="en-US" sz="1600" dirty="0" err="1" smtClean="0">
                <a:solidFill>
                  <a:srgbClr val="0070C0"/>
                </a:solidFill>
                <a:latin typeface="Courier New" pitchFamily="49" charset="0"/>
                <a:cs typeface="Courier New" pitchFamily="49" charset="0"/>
              </a:rPr>
              <a:t>tmp</a:t>
            </a:r>
            <a:endParaRPr lang="en-US" sz="1600" dirty="0" smtClean="0">
              <a:solidFill>
                <a:srgbClr val="0070C0"/>
              </a:solidFill>
              <a:latin typeface="Courier New" pitchFamily="49" charset="0"/>
              <a:cs typeface="Courier New" pitchFamily="49" charset="0"/>
            </a:endParaRPr>
          </a:p>
          <a:p>
            <a:pPr marL="0" indent="0">
              <a:buNone/>
            </a:pPr>
            <a:r>
              <a:rPr lang="en-US" sz="1600" dirty="0" smtClean="0">
                <a:solidFill>
                  <a:srgbClr val="0070C0"/>
                </a:solidFill>
                <a:latin typeface="Courier New" pitchFamily="49" charset="0"/>
                <a:cs typeface="Courier New" pitchFamily="49" charset="0"/>
              </a:rPr>
              <a:t>$ </a:t>
            </a:r>
            <a:r>
              <a:rPr lang="en-US" sz="1600" dirty="0" err="1" smtClean="0">
                <a:solidFill>
                  <a:srgbClr val="0070C0"/>
                </a:solidFill>
                <a:latin typeface="Courier New" panose="02070309020205020404" pitchFamily="49" charset="0"/>
                <a:cs typeface="Courier New" panose="02070309020205020404" pitchFamily="49" charset="0"/>
              </a:rPr>
              <a:t>sudo</a:t>
            </a:r>
            <a:r>
              <a:rPr lang="en-US" sz="1600" dirty="0" smtClean="0">
                <a:solidFill>
                  <a:srgbClr val="0070C0"/>
                </a:solidFill>
                <a:latin typeface="Courier New" panose="02070309020205020404" pitchFamily="49" charset="0"/>
                <a:cs typeface="Courier New" panose="02070309020205020404" pitchFamily="49" charset="0"/>
              </a:rPr>
              <a:t> </a:t>
            </a:r>
            <a:r>
              <a:rPr lang="en-US" sz="1600" dirty="0">
                <a:solidFill>
                  <a:srgbClr val="0070C0"/>
                </a:solidFill>
                <a:latin typeface="Courier New" panose="02070309020205020404" pitchFamily="49" charset="0"/>
                <a:cs typeface="Courier New" panose="02070309020205020404" pitchFamily="49" charset="0"/>
              </a:rPr>
              <a:t>-u </a:t>
            </a:r>
            <a:r>
              <a:rPr lang="en-US" sz="1600" dirty="0" err="1">
                <a:solidFill>
                  <a:srgbClr val="0070C0"/>
                </a:solidFill>
                <a:latin typeface="Courier New" panose="02070309020205020404" pitchFamily="49" charset="0"/>
                <a:cs typeface="Courier New" panose="02070309020205020404" pitchFamily="49" charset="0"/>
              </a:rPr>
              <a:t>hdfs</a:t>
            </a:r>
            <a:r>
              <a:rPr lang="en-US" sz="1600" dirty="0">
                <a:solidFill>
                  <a:srgbClr val="0070C0"/>
                </a:solidFill>
                <a:latin typeface="Courier New" panose="02070309020205020404" pitchFamily="49" charset="0"/>
                <a:cs typeface="Courier New" panose="02070309020205020404" pitchFamily="49" charset="0"/>
              </a:rPr>
              <a:t> </a:t>
            </a:r>
            <a:r>
              <a:rPr lang="en-US" sz="1600" dirty="0" err="1">
                <a:solidFill>
                  <a:srgbClr val="0070C0"/>
                </a:solidFill>
                <a:latin typeface="Courier New" panose="02070309020205020404" pitchFamily="49" charset="0"/>
                <a:cs typeface="Courier New" panose="02070309020205020404" pitchFamily="49" charset="0"/>
              </a:rPr>
              <a:t>hadoop</a:t>
            </a:r>
            <a:r>
              <a:rPr lang="en-US" sz="1600" dirty="0">
                <a:solidFill>
                  <a:srgbClr val="0070C0"/>
                </a:solidFill>
                <a:latin typeface="Courier New" panose="02070309020205020404" pitchFamily="49" charset="0"/>
                <a:cs typeface="Courier New" panose="02070309020205020404" pitchFamily="49" charset="0"/>
              </a:rPr>
              <a:t> </a:t>
            </a:r>
            <a:r>
              <a:rPr lang="en-US" sz="1600" dirty="0" err="1">
                <a:solidFill>
                  <a:srgbClr val="0070C0"/>
                </a:solidFill>
                <a:latin typeface="Courier New" panose="02070309020205020404" pitchFamily="49" charset="0"/>
                <a:cs typeface="Courier New" panose="02070309020205020404" pitchFamily="49" charset="0"/>
              </a:rPr>
              <a:t>fs</a:t>
            </a:r>
            <a:r>
              <a:rPr lang="en-US" sz="1600" dirty="0">
                <a:solidFill>
                  <a:srgbClr val="0070C0"/>
                </a:solidFill>
                <a:latin typeface="Courier New" panose="02070309020205020404" pitchFamily="49" charset="0"/>
                <a:cs typeface="Courier New" panose="02070309020205020404" pitchFamily="49" charset="0"/>
              </a:rPr>
              <a:t> -</a:t>
            </a:r>
            <a:r>
              <a:rPr lang="en-US" sz="1600" dirty="0" err="1">
                <a:solidFill>
                  <a:srgbClr val="0070C0"/>
                </a:solidFill>
                <a:latin typeface="Courier New" panose="02070309020205020404" pitchFamily="49" charset="0"/>
                <a:cs typeface="Courier New" panose="02070309020205020404" pitchFamily="49" charset="0"/>
              </a:rPr>
              <a:t>chmod</a:t>
            </a:r>
            <a:r>
              <a:rPr lang="en-US" sz="1600" dirty="0">
                <a:solidFill>
                  <a:srgbClr val="0070C0"/>
                </a:solidFill>
                <a:latin typeface="Courier New" panose="02070309020205020404" pitchFamily="49" charset="0"/>
                <a:cs typeface="Courier New" panose="02070309020205020404" pitchFamily="49" charset="0"/>
              </a:rPr>
              <a:t> -R 1777 /</a:t>
            </a:r>
            <a:r>
              <a:rPr lang="en-US" sz="1600" dirty="0" err="1" smtClean="0">
                <a:solidFill>
                  <a:srgbClr val="0070C0"/>
                </a:solidFill>
                <a:latin typeface="Courier New" panose="02070309020205020404" pitchFamily="49" charset="0"/>
                <a:cs typeface="Courier New" panose="02070309020205020404" pitchFamily="49" charset="0"/>
              </a:rPr>
              <a:t>tmp</a:t>
            </a:r>
            <a:endParaRPr lang="en-US" sz="1600" dirty="0" smtClean="0">
              <a:solidFill>
                <a:srgbClr val="0070C0"/>
              </a:solidFill>
              <a:latin typeface="Courier New" pitchFamily="49" charset="0"/>
              <a:cs typeface="Courier New" pitchFamily="49" charset="0"/>
            </a:endParaRPr>
          </a:p>
          <a:p>
            <a:pPr marL="0" indent="0">
              <a:buNone/>
            </a:pPr>
            <a:r>
              <a:rPr lang="en-US" sz="1600" dirty="0" smtClean="0">
                <a:solidFill>
                  <a:srgbClr val="0070C0"/>
                </a:solidFill>
                <a:latin typeface="Courier New" pitchFamily="49" charset="0"/>
                <a:cs typeface="Courier New" pitchFamily="49" charset="0"/>
              </a:rPr>
              <a:t>$ </a:t>
            </a:r>
            <a:r>
              <a:rPr lang="en-US" sz="1600" dirty="0" err="1" smtClean="0">
                <a:solidFill>
                  <a:srgbClr val="0070C0"/>
                </a:solidFill>
                <a:latin typeface="Courier New" panose="02070309020205020404" pitchFamily="49" charset="0"/>
                <a:cs typeface="Courier New" panose="02070309020205020404" pitchFamily="49" charset="0"/>
              </a:rPr>
              <a:t>sudo</a:t>
            </a:r>
            <a:r>
              <a:rPr lang="en-US" sz="1600" dirty="0" smtClean="0">
                <a:solidFill>
                  <a:srgbClr val="0070C0"/>
                </a:solidFill>
                <a:latin typeface="Courier New" panose="02070309020205020404" pitchFamily="49" charset="0"/>
                <a:cs typeface="Courier New" panose="02070309020205020404" pitchFamily="49" charset="0"/>
              </a:rPr>
              <a:t> </a:t>
            </a:r>
            <a:r>
              <a:rPr lang="en-US" sz="1600" dirty="0">
                <a:solidFill>
                  <a:srgbClr val="0070C0"/>
                </a:solidFill>
                <a:latin typeface="Courier New" panose="02070309020205020404" pitchFamily="49" charset="0"/>
                <a:cs typeface="Courier New" panose="02070309020205020404" pitchFamily="49" charset="0"/>
              </a:rPr>
              <a:t>-u </a:t>
            </a:r>
            <a:r>
              <a:rPr lang="en-US" sz="1600" dirty="0" err="1">
                <a:solidFill>
                  <a:srgbClr val="0070C0"/>
                </a:solidFill>
                <a:latin typeface="Courier New" panose="02070309020205020404" pitchFamily="49" charset="0"/>
                <a:cs typeface="Courier New" panose="02070309020205020404" pitchFamily="49" charset="0"/>
              </a:rPr>
              <a:t>hdfs</a:t>
            </a:r>
            <a:r>
              <a:rPr lang="en-US" sz="1600" dirty="0">
                <a:solidFill>
                  <a:srgbClr val="0070C0"/>
                </a:solidFill>
                <a:latin typeface="Courier New" panose="02070309020205020404" pitchFamily="49" charset="0"/>
                <a:cs typeface="Courier New" panose="02070309020205020404" pitchFamily="49" charset="0"/>
              </a:rPr>
              <a:t> </a:t>
            </a:r>
            <a:r>
              <a:rPr lang="en-US" sz="1600" dirty="0" err="1">
                <a:solidFill>
                  <a:srgbClr val="0070C0"/>
                </a:solidFill>
                <a:latin typeface="Courier New" panose="02070309020205020404" pitchFamily="49" charset="0"/>
                <a:cs typeface="Courier New" panose="02070309020205020404" pitchFamily="49" charset="0"/>
              </a:rPr>
              <a:t>hadoop</a:t>
            </a:r>
            <a:r>
              <a:rPr lang="en-US" sz="1600" dirty="0">
                <a:solidFill>
                  <a:srgbClr val="0070C0"/>
                </a:solidFill>
                <a:latin typeface="Courier New" panose="02070309020205020404" pitchFamily="49" charset="0"/>
                <a:cs typeface="Courier New" panose="02070309020205020404" pitchFamily="49" charset="0"/>
              </a:rPr>
              <a:t> fs -</a:t>
            </a:r>
            <a:r>
              <a:rPr lang="en-US" sz="1600" dirty="0" err="1">
                <a:solidFill>
                  <a:srgbClr val="0070C0"/>
                </a:solidFill>
                <a:latin typeface="Courier New" panose="02070309020205020404" pitchFamily="49" charset="0"/>
                <a:cs typeface="Courier New" panose="02070309020205020404" pitchFamily="49" charset="0"/>
              </a:rPr>
              <a:t>mkdir</a:t>
            </a:r>
            <a:r>
              <a:rPr lang="en-US" sz="1600" dirty="0">
                <a:solidFill>
                  <a:srgbClr val="0070C0"/>
                </a:solidFill>
                <a:latin typeface="Courier New" panose="02070309020205020404" pitchFamily="49" charset="0"/>
                <a:cs typeface="Courier New" panose="02070309020205020404" pitchFamily="49" charset="0"/>
              </a:rPr>
              <a:t> -p /</a:t>
            </a:r>
            <a:r>
              <a:rPr lang="en-US" sz="1600" dirty="0" err="1">
                <a:solidFill>
                  <a:srgbClr val="0070C0"/>
                </a:solidFill>
                <a:latin typeface="Courier New" panose="02070309020205020404" pitchFamily="49" charset="0"/>
                <a:cs typeface="Courier New" panose="02070309020205020404" pitchFamily="49" charset="0"/>
              </a:rPr>
              <a:t>var</a:t>
            </a:r>
            <a:r>
              <a:rPr lang="en-US" sz="1600" dirty="0">
                <a:solidFill>
                  <a:srgbClr val="0070C0"/>
                </a:solidFill>
                <a:latin typeface="Courier New" panose="02070309020205020404" pitchFamily="49" charset="0"/>
                <a:cs typeface="Courier New" panose="02070309020205020404" pitchFamily="49" charset="0"/>
              </a:rPr>
              <a:t>/lib/</a:t>
            </a:r>
            <a:r>
              <a:rPr lang="en-US" sz="1600" dirty="0" err="1">
                <a:solidFill>
                  <a:srgbClr val="0070C0"/>
                </a:solidFill>
                <a:latin typeface="Courier New" panose="02070309020205020404" pitchFamily="49" charset="0"/>
                <a:cs typeface="Courier New" panose="02070309020205020404" pitchFamily="49" charset="0"/>
              </a:rPr>
              <a:t>hadoop-hdfs</a:t>
            </a:r>
            <a:r>
              <a:rPr lang="en-US" sz="1600" dirty="0">
                <a:solidFill>
                  <a:srgbClr val="0070C0"/>
                </a:solidFill>
                <a:latin typeface="Courier New" panose="02070309020205020404" pitchFamily="49" charset="0"/>
                <a:cs typeface="Courier New" panose="02070309020205020404" pitchFamily="49" charset="0"/>
              </a:rPr>
              <a:t>/cache/</a:t>
            </a:r>
            <a:r>
              <a:rPr lang="en-US" sz="1600" dirty="0" err="1">
                <a:solidFill>
                  <a:srgbClr val="0070C0"/>
                </a:solidFill>
                <a:latin typeface="Courier New" panose="02070309020205020404" pitchFamily="49" charset="0"/>
                <a:cs typeface="Courier New" panose="02070309020205020404" pitchFamily="49" charset="0"/>
              </a:rPr>
              <a:t>mapred</a:t>
            </a:r>
            <a:r>
              <a:rPr lang="en-US" sz="1600" dirty="0">
                <a:solidFill>
                  <a:srgbClr val="0070C0"/>
                </a:solidFill>
                <a:latin typeface="Courier New" panose="02070309020205020404" pitchFamily="49" charset="0"/>
                <a:cs typeface="Courier New" panose="02070309020205020404" pitchFamily="49" charset="0"/>
              </a:rPr>
              <a:t>/</a:t>
            </a:r>
            <a:r>
              <a:rPr lang="en-US" sz="1600" dirty="0" err="1">
                <a:solidFill>
                  <a:srgbClr val="0070C0"/>
                </a:solidFill>
                <a:latin typeface="Courier New" panose="02070309020205020404" pitchFamily="49" charset="0"/>
                <a:cs typeface="Courier New" panose="02070309020205020404" pitchFamily="49" charset="0"/>
              </a:rPr>
              <a:t>mapred</a:t>
            </a:r>
            <a:r>
              <a:rPr lang="en-US" sz="1600" dirty="0">
                <a:solidFill>
                  <a:srgbClr val="0070C0"/>
                </a:solidFill>
                <a:latin typeface="Courier New" panose="02070309020205020404" pitchFamily="49" charset="0"/>
                <a:cs typeface="Courier New" panose="02070309020205020404" pitchFamily="49" charset="0"/>
              </a:rPr>
              <a:t>/staging</a:t>
            </a:r>
          </a:p>
          <a:p>
            <a:pPr marL="0" indent="0">
              <a:buNone/>
            </a:pPr>
            <a:r>
              <a:rPr lang="en-US" sz="1600" dirty="0" smtClean="0">
                <a:solidFill>
                  <a:srgbClr val="0070C0"/>
                </a:solidFill>
                <a:latin typeface="Courier New" panose="02070309020205020404" pitchFamily="49" charset="0"/>
                <a:cs typeface="Courier New" panose="02070309020205020404" pitchFamily="49" charset="0"/>
              </a:rPr>
              <a:t>$ </a:t>
            </a:r>
            <a:r>
              <a:rPr lang="en-US" sz="1600" dirty="0" err="1" smtClean="0">
                <a:solidFill>
                  <a:srgbClr val="0070C0"/>
                </a:solidFill>
                <a:latin typeface="Courier New" panose="02070309020205020404" pitchFamily="49" charset="0"/>
                <a:cs typeface="Courier New" panose="02070309020205020404" pitchFamily="49" charset="0"/>
              </a:rPr>
              <a:t>sudo</a:t>
            </a:r>
            <a:r>
              <a:rPr lang="en-US" sz="1600" dirty="0" smtClean="0">
                <a:solidFill>
                  <a:srgbClr val="0070C0"/>
                </a:solidFill>
                <a:latin typeface="Courier New" panose="02070309020205020404" pitchFamily="49" charset="0"/>
                <a:cs typeface="Courier New" panose="02070309020205020404" pitchFamily="49" charset="0"/>
              </a:rPr>
              <a:t> </a:t>
            </a:r>
            <a:r>
              <a:rPr lang="en-US" sz="1600" dirty="0">
                <a:solidFill>
                  <a:srgbClr val="0070C0"/>
                </a:solidFill>
                <a:latin typeface="Courier New" panose="02070309020205020404" pitchFamily="49" charset="0"/>
                <a:cs typeface="Courier New" panose="02070309020205020404" pitchFamily="49" charset="0"/>
              </a:rPr>
              <a:t>-u </a:t>
            </a:r>
            <a:r>
              <a:rPr lang="en-US" sz="1600" dirty="0" err="1">
                <a:solidFill>
                  <a:srgbClr val="0070C0"/>
                </a:solidFill>
                <a:latin typeface="Courier New" panose="02070309020205020404" pitchFamily="49" charset="0"/>
                <a:cs typeface="Courier New" panose="02070309020205020404" pitchFamily="49" charset="0"/>
              </a:rPr>
              <a:t>hdfs</a:t>
            </a:r>
            <a:r>
              <a:rPr lang="en-US" sz="1600" dirty="0">
                <a:solidFill>
                  <a:srgbClr val="0070C0"/>
                </a:solidFill>
                <a:latin typeface="Courier New" panose="02070309020205020404" pitchFamily="49" charset="0"/>
                <a:cs typeface="Courier New" panose="02070309020205020404" pitchFamily="49" charset="0"/>
              </a:rPr>
              <a:t> </a:t>
            </a:r>
            <a:r>
              <a:rPr lang="en-US" sz="1600" dirty="0" err="1">
                <a:solidFill>
                  <a:srgbClr val="0070C0"/>
                </a:solidFill>
                <a:latin typeface="Courier New" panose="02070309020205020404" pitchFamily="49" charset="0"/>
                <a:cs typeface="Courier New" panose="02070309020205020404" pitchFamily="49" charset="0"/>
              </a:rPr>
              <a:t>hadoop</a:t>
            </a:r>
            <a:r>
              <a:rPr lang="en-US" sz="1600" dirty="0">
                <a:solidFill>
                  <a:srgbClr val="0070C0"/>
                </a:solidFill>
                <a:latin typeface="Courier New" panose="02070309020205020404" pitchFamily="49" charset="0"/>
                <a:cs typeface="Courier New" panose="02070309020205020404" pitchFamily="49" charset="0"/>
              </a:rPr>
              <a:t> fs -</a:t>
            </a:r>
            <a:r>
              <a:rPr lang="en-US" sz="1600" dirty="0" err="1">
                <a:solidFill>
                  <a:srgbClr val="0070C0"/>
                </a:solidFill>
                <a:latin typeface="Courier New" panose="02070309020205020404" pitchFamily="49" charset="0"/>
                <a:cs typeface="Courier New" panose="02070309020205020404" pitchFamily="49" charset="0"/>
              </a:rPr>
              <a:t>chmod</a:t>
            </a:r>
            <a:r>
              <a:rPr lang="en-US" sz="1600" dirty="0">
                <a:solidFill>
                  <a:srgbClr val="0070C0"/>
                </a:solidFill>
                <a:latin typeface="Courier New" panose="02070309020205020404" pitchFamily="49" charset="0"/>
                <a:cs typeface="Courier New" panose="02070309020205020404" pitchFamily="49" charset="0"/>
              </a:rPr>
              <a:t> 1777 /</a:t>
            </a:r>
            <a:r>
              <a:rPr lang="en-US" sz="1600" dirty="0" err="1">
                <a:solidFill>
                  <a:srgbClr val="0070C0"/>
                </a:solidFill>
                <a:latin typeface="Courier New" panose="02070309020205020404" pitchFamily="49" charset="0"/>
                <a:cs typeface="Courier New" panose="02070309020205020404" pitchFamily="49" charset="0"/>
              </a:rPr>
              <a:t>var</a:t>
            </a:r>
            <a:r>
              <a:rPr lang="en-US" sz="1600" dirty="0">
                <a:solidFill>
                  <a:srgbClr val="0070C0"/>
                </a:solidFill>
                <a:latin typeface="Courier New" panose="02070309020205020404" pitchFamily="49" charset="0"/>
                <a:cs typeface="Courier New" panose="02070309020205020404" pitchFamily="49" charset="0"/>
              </a:rPr>
              <a:t>/lib/</a:t>
            </a:r>
            <a:r>
              <a:rPr lang="en-US" sz="1600" dirty="0" err="1">
                <a:solidFill>
                  <a:srgbClr val="0070C0"/>
                </a:solidFill>
                <a:latin typeface="Courier New" panose="02070309020205020404" pitchFamily="49" charset="0"/>
                <a:cs typeface="Courier New" panose="02070309020205020404" pitchFamily="49" charset="0"/>
              </a:rPr>
              <a:t>hadoop-hdfs</a:t>
            </a:r>
            <a:r>
              <a:rPr lang="en-US" sz="1600" dirty="0">
                <a:solidFill>
                  <a:srgbClr val="0070C0"/>
                </a:solidFill>
                <a:latin typeface="Courier New" panose="02070309020205020404" pitchFamily="49" charset="0"/>
                <a:cs typeface="Courier New" panose="02070309020205020404" pitchFamily="49" charset="0"/>
              </a:rPr>
              <a:t>/cache/</a:t>
            </a:r>
            <a:r>
              <a:rPr lang="en-US" sz="1600" dirty="0" err="1">
                <a:solidFill>
                  <a:srgbClr val="0070C0"/>
                </a:solidFill>
                <a:latin typeface="Courier New" panose="02070309020205020404" pitchFamily="49" charset="0"/>
                <a:cs typeface="Courier New" panose="02070309020205020404" pitchFamily="49" charset="0"/>
              </a:rPr>
              <a:t>mapred</a:t>
            </a:r>
            <a:r>
              <a:rPr lang="en-US" sz="1600" dirty="0">
                <a:solidFill>
                  <a:srgbClr val="0070C0"/>
                </a:solidFill>
                <a:latin typeface="Courier New" panose="02070309020205020404" pitchFamily="49" charset="0"/>
                <a:cs typeface="Courier New" panose="02070309020205020404" pitchFamily="49" charset="0"/>
              </a:rPr>
              <a:t>/</a:t>
            </a:r>
            <a:r>
              <a:rPr lang="en-US" sz="1600" dirty="0" err="1">
                <a:solidFill>
                  <a:srgbClr val="0070C0"/>
                </a:solidFill>
                <a:latin typeface="Courier New" panose="02070309020205020404" pitchFamily="49" charset="0"/>
                <a:cs typeface="Courier New" panose="02070309020205020404" pitchFamily="49" charset="0"/>
              </a:rPr>
              <a:t>mapred</a:t>
            </a:r>
            <a:r>
              <a:rPr lang="en-US" sz="1600" dirty="0">
                <a:solidFill>
                  <a:srgbClr val="0070C0"/>
                </a:solidFill>
                <a:latin typeface="Courier New" panose="02070309020205020404" pitchFamily="49" charset="0"/>
                <a:cs typeface="Courier New" panose="02070309020205020404" pitchFamily="49" charset="0"/>
              </a:rPr>
              <a:t>/staging</a:t>
            </a:r>
          </a:p>
          <a:p>
            <a:pPr marL="0" indent="0">
              <a:buNone/>
            </a:pPr>
            <a:r>
              <a:rPr lang="en-US" sz="1600" dirty="0" smtClean="0">
                <a:solidFill>
                  <a:srgbClr val="0070C0"/>
                </a:solidFill>
                <a:latin typeface="Courier New" panose="02070309020205020404" pitchFamily="49" charset="0"/>
                <a:cs typeface="Courier New" panose="02070309020205020404" pitchFamily="49" charset="0"/>
              </a:rPr>
              <a:t>$ </a:t>
            </a:r>
            <a:r>
              <a:rPr lang="en-US" sz="1600" dirty="0" err="1" smtClean="0">
                <a:solidFill>
                  <a:srgbClr val="0070C0"/>
                </a:solidFill>
                <a:latin typeface="Courier New" panose="02070309020205020404" pitchFamily="49" charset="0"/>
                <a:cs typeface="Courier New" panose="02070309020205020404" pitchFamily="49" charset="0"/>
              </a:rPr>
              <a:t>sudo</a:t>
            </a:r>
            <a:r>
              <a:rPr lang="en-US" sz="1600" dirty="0" smtClean="0">
                <a:solidFill>
                  <a:srgbClr val="0070C0"/>
                </a:solidFill>
                <a:latin typeface="Courier New" panose="02070309020205020404" pitchFamily="49" charset="0"/>
                <a:cs typeface="Courier New" panose="02070309020205020404" pitchFamily="49" charset="0"/>
              </a:rPr>
              <a:t> </a:t>
            </a:r>
            <a:r>
              <a:rPr lang="en-US" sz="1600" dirty="0">
                <a:solidFill>
                  <a:srgbClr val="0070C0"/>
                </a:solidFill>
                <a:latin typeface="Courier New" panose="02070309020205020404" pitchFamily="49" charset="0"/>
                <a:cs typeface="Courier New" panose="02070309020205020404" pitchFamily="49" charset="0"/>
              </a:rPr>
              <a:t>-u </a:t>
            </a:r>
            <a:r>
              <a:rPr lang="en-US" sz="1600" dirty="0" err="1">
                <a:solidFill>
                  <a:srgbClr val="0070C0"/>
                </a:solidFill>
                <a:latin typeface="Courier New" panose="02070309020205020404" pitchFamily="49" charset="0"/>
                <a:cs typeface="Courier New" panose="02070309020205020404" pitchFamily="49" charset="0"/>
              </a:rPr>
              <a:t>hdfs</a:t>
            </a:r>
            <a:r>
              <a:rPr lang="en-US" sz="1600" dirty="0">
                <a:solidFill>
                  <a:srgbClr val="0070C0"/>
                </a:solidFill>
                <a:latin typeface="Courier New" panose="02070309020205020404" pitchFamily="49" charset="0"/>
                <a:cs typeface="Courier New" panose="02070309020205020404" pitchFamily="49" charset="0"/>
              </a:rPr>
              <a:t> </a:t>
            </a:r>
            <a:r>
              <a:rPr lang="en-US" sz="1600" dirty="0" err="1">
                <a:solidFill>
                  <a:srgbClr val="0070C0"/>
                </a:solidFill>
                <a:latin typeface="Courier New" panose="02070309020205020404" pitchFamily="49" charset="0"/>
                <a:cs typeface="Courier New" panose="02070309020205020404" pitchFamily="49" charset="0"/>
              </a:rPr>
              <a:t>hadoop</a:t>
            </a:r>
            <a:r>
              <a:rPr lang="en-US" sz="1600" dirty="0">
                <a:solidFill>
                  <a:srgbClr val="0070C0"/>
                </a:solidFill>
                <a:latin typeface="Courier New" panose="02070309020205020404" pitchFamily="49" charset="0"/>
                <a:cs typeface="Courier New" panose="02070309020205020404" pitchFamily="49" charset="0"/>
              </a:rPr>
              <a:t> fs -</a:t>
            </a:r>
            <a:r>
              <a:rPr lang="en-US" sz="1600" dirty="0" err="1">
                <a:solidFill>
                  <a:srgbClr val="0070C0"/>
                </a:solidFill>
                <a:latin typeface="Courier New" panose="02070309020205020404" pitchFamily="49" charset="0"/>
                <a:cs typeface="Courier New" panose="02070309020205020404" pitchFamily="49" charset="0"/>
              </a:rPr>
              <a:t>chown</a:t>
            </a:r>
            <a:r>
              <a:rPr lang="en-US" sz="1600" dirty="0">
                <a:solidFill>
                  <a:srgbClr val="0070C0"/>
                </a:solidFill>
                <a:latin typeface="Courier New" panose="02070309020205020404" pitchFamily="49" charset="0"/>
                <a:cs typeface="Courier New" panose="02070309020205020404" pitchFamily="49" charset="0"/>
              </a:rPr>
              <a:t> -R </a:t>
            </a:r>
            <a:r>
              <a:rPr lang="en-US" sz="1600" dirty="0" err="1">
                <a:solidFill>
                  <a:srgbClr val="0070C0"/>
                </a:solidFill>
                <a:latin typeface="Courier New" panose="02070309020205020404" pitchFamily="49" charset="0"/>
                <a:cs typeface="Courier New" panose="02070309020205020404" pitchFamily="49" charset="0"/>
              </a:rPr>
              <a:t>mapred</a:t>
            </a:r>
            <a:r>
              <a:rPr lang="en-US" sz="1600" dirty="0">
                <a:solidFill>
                  <a:srgbClr val="0070C0"/>
                </a:solidFill>
                <a:latin typeface="Courier New" panose="02070309020205020404" pitchFamily="49" charset="0"/>
                <a:cs typeface="Courier New" panose="02070309020205020404" pitchFamily="49" charset="0"/>
              </a:rPr>
              <a:t> /</a:t>
            </a:r>
            <a:r>
              <a:rPr lang="en-US" sz="1600" dirty="0" err="1">
                <a:solidFill>
                  <a:srgbClr val="0070C0"/>
                </a:solidFill>
                <a:latin typeface="Courier New" panose="02070309020205020404" pitchFamily="49" charset="0"/>
                <a:cs typeface="Courier New" panose="02070309020205020404" pitchFamily="49" charset="0"/>
              </a:rPr>
              <a:t>var</a:t>
            </a:r>
            <a:r>
              <a:rPr lang="en-US" sz="1600" dirty="0">
                <a:solidFill>
                  <a:srgbClr val="0070C0"/>
                </a:solidFill>
                <a:latin typeface="Courier New" panose="02070309020205020404" pitchFamily="49" charset="0"/>
                <a:cs typeface="Courier New" panose="02070309020205020404" pitchFamily="49" charset="0"/>
              </a:rPr>
              <a:t>/lib/</a:t>
            </a:r>
            <a:r>
              <a:rPr lang="en-US" sz="1600" dirty="0" err="1">
                <a:solidFill>
                  <a:srgbClr val="0070C0"/>
                </a:solidFill>
                <a:latin typeface="Courier New" panose="02070309020205020404" pitchFamily="49" charset="0"/>
                <a:cs typeface="Courier New" panose="02070309020205020404" pitchFamily="49" charset="0"/>
              </a:rPr>
              <a:t>hadoop-hdfs</a:t>
            </a:r>
            <a:r>
              <a:rPr lang="en-US" sz="1600" dirty="0">
                <a:solidFill>
                  <a:srgbClr val="0070C0"/>
                </a:solidFill>
                <a:latin typeface="Courier New" panose="02070309020205020404" pitchFamily="49" charset="0"/>
                <a:cs typeface="Courier New" panose="02070309020205020404" pitchFamily="49" charset="0"/>
              </a:rPr>
              <a:t>/cache/</a:t>
            </a:r>
            <a:r>
              <a:rPr lang="en-US" sz="1600" dirty="0" err="1">
                <a:solidFill>
                  <a:srgbClr val="0070C0"/>
                </a:solidFill>
                <a:latin typeface="Courier New" panose="02070309020205020404" pitchFamily="49" charset="0"/>
                <a:cs typeface="Courier New" panose="02070309020205020404" pitchFamily="49" charset="0"/>
              </a:rPr>
              <a:t>mapred</a:t>
            </a:r>
            <a:endParaRPr lang="en-US" sz="1600" dirty="0" smtClean="0">
              <a:solidFill>
                <a:srgbClr val="0070C0"/>
              </a:solidFill>
              <a:latin typeface="Courier New" panose="02070309020205020404" pitchFamily="49" charset="0"/>
              <a:cs typeface="Courier New" panose="02070309020205020404" pitchFamily="49" charset="0"/>
            </a:endParaRPr>
          </a:p>
          <a:p>
            <a:pPr marL="0" indent="0">
              <a:buNone/>
            </a:pPr>
            <a:endParaRPr lang="en-US" sz="1600" dirty="0">
              <a:latin typeface="Courier New" panose="02070309020205020404" pitchFamily="49" charset="0"/>
              <a:cs typeface="Courier New" panose="02070309020205020404" pitchFamily="49" charset="0"/>
            </a:endParaRPr>
          </a:p>
          <a:p>
            <a:pPr marL="0" indent="0">
              <a:buNone/>
            </a:pPr>
            <a:endParaRPr lang="en-US" sz="1800" dirty="0">
              <a:latin typeface="Courier New" panose="02070309020205020404" pitchFamily="49" charset="0"/>
              <a:cs typeface="Courier New" panose="02070309020205020404" pitchFamily="49" charset="0"/>
            </a:endParaRPr>
          </a:p>
        </p:txBody>
      </p:sp>
      <p:sp>
        <p:nvSpPr>
          <p:cNvPr id="4" name="Footer Placeholder 3"/>
          <p:cNvSpPr>
            <a:spLocks noGrp="1"/>
          </p:cNvSpPr>
          <p:nvPr>
            <p:ph type="ftr" sz="quarter" idx="11"/>
          </p:nvPr>
        </p:nvSpPr>
        <p:spPr/>
        <p:txBody>
          <a:bodyPr/>
          <a:lstStyle/>
          <a:p>
            <a:r>
              <a:rPr lang="en-US" smtClean="0"/>
              <a:t>@Zoran B. Djordjevic</a:t>
            </a:r>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44</a:t>
            </a:fld>
            <a:endParaRPr lang="en-US" dirty="0"/>
          </a:p>
        </p:txBody>
      </p:sp>
    </p:spTree>
    <p:extLst>
      <p:ext uri="{BB962C8B-B14F-4D97-AF65-F5344CB8AC3E}">
        <p14:creationId xmlns:p14="http://schemas.microsoft.com/office/powerpoint/2010/main" val="1826031851"/>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Verify HDFS File Structure on YARN</a:t>
            </a:r>
            <a:endParaRPr lang="en-US" dirty="0"/>
          </a:p>
        </p:txBody>
      </p:sp>
      <p:sp>
        <p:nvSpPr>
          <p:cNvPr id="3" name="Content Placeholder 2"/>
          <p:cNvSpPr>
            <a:spLocks noGrp="1"/>
          </p:cNvSpPr>
          <p:nvPr>
            <p:ph idx="1"/>
          </p:nvPr>
        </p:nvSpPr>
        <p:spPr>
          <a:xfrm>
            <a:off x="304800" y="762000"/>
            <a:ext cx="8915400" cy="5486400"/>
          </a:xfrm>
        </p:spPr>
        <p:txBody>
          <a:bodyPr/>
          <a:lstStyle/>
          <a:p>
            <a:r>
              <a:rPr lang="en-US" dirty="0" smtClean="0"/>
              <a:t>Run the following command</a:t>
            </a:r>
          </a:p>
          <a:p>
            <a:pPr marL="0" indent="0">
              <a:buNone/>
            </a:pPr>
            <a:r>
              <a:rPr lang="en-US" sz="1600" dirty="0">
                <a:latin typeface="Courier New" panose="02070309020205020404" pitchFamily="49" charset="0"/>
                <a:cs typeface="Courier New" panose="02070309020205020404" pitchFamily="49" charset="0"/>
              </a:rPr>
              <a:t>[</a:t>
            </a:r>
            <a:r>
              <a:rPr lang="en-US" sz="1600" dirty="0" err="1">
                <a:latin typeface="Courier New" panose="02070309020205020404" pitchFamily="49" charset="0"/>
                <a:cs typeface="Courier New" panose="02070309020205020404" pitchFamily="49" charset="0"/>
              </a:rPr>
              <a:t>hadoop@localhost</a:t>
            </a:r>
            <a:r>
              <a:rPr lang="en-US" sz="1600" dirty="0">
                <a:latin typeface="Courier New" panose="02070309020205020404" pitchFamily="49" charset="0"/>
                <a:cs typeface="Courier New" panose="02070309020205020404" pitchFamily="49" charset="0"/>
              </a:rPr>
              <a:t> ~]$ </a:t>
            </a:r>
            <a:r>
              <a:rPr lang="en-US" sz="1600" dirty="0" err="1">
                <a:latin typeface="Courier New" panose="02070309020205020404" pitchFamily="49" charset="0"/>
                <a:cs typeface="Courier New" panose="02070309020205020404" pitchFamily="49" charset="0"/>
              </a:rPr>
              <a:t>sudo</a:t>
            </a:r>
            <a:r>
              <a:rPr lang="en-US" sz="1600" dirty="0">
                <a:latin typeface="Courier New" panose="02070309020205020404" pitchFamily="49" charset="0"/>
                <a:cs typeface="Courier New" panose="02070309020205020404" pitchFamily="49" charset="0"/>
              </a:rPr>
              <a:t> -u </a:t>
            </a:r>
            <a:r>
              <a:rPr lang="en-US" sz="1600" dirty="0" err="1">
                <a:latin typeface="Courier New" panose="02070309020205020404" pitchFamily="49" charset="0"/>
                <a:cs typeface="Courier New" panose="02070309020205020404" pitchFamily="49" charset="0"/>
              </a:rPr>
              <a:t>hdfs</a:t>
            </a:r>
            <a:r>
              <a:rPr lang="en-US" sz="1600" dirty="0">
                <a:latin typeface="Courier New" panose="02070309020205020404" pitchFamily="49" charset="0"/>
                <a:cs typeface="Courier New" panose="02070309020205020404" pitchFamily="49" charset="0"/>
              </a:rPr>
              <a:t> </a:t>
            </a:r>
            <a:r>
              <a:rPr lang="en-US" sz="1600" dirty="0" err="1">
                <a:latin typeface="Courier New" panose="02070309020205020404" pitchFamily="49" charset="0"/>
                <a:cs typeface="Courier New" panose="02070309020205020404" pitchFamily="49" charset="0"/>
              </a:rPr>
              <a:t>hadoop</a:t>
            </a:r>
            <a:r>
              <a:rPr lang="en-US" sz="1600" dirty="0">
                <a:latin typeface="Courier New" panose="02070309020205020404" pitchFamily="49" charset="0"/>
                <a:cs typeface="Courier New" panose="02070309020205020404" pitchFamily="49" charset="0"/>
              </a:rPr>
              <a:t> fs -</a:t>
            </a:r>
            <a:r>
              <a:rPr lang="en-US" sz="1600" dirty="0" err="1">
                <a:latin typeface="Courier New" panose="02070309020205020404" pitchFamily="49" charset="0"/>
                <a:cs typeface="Courier New" panose="02070309020205020404" pitchFamily="49" charset="0"/>
              </a:rPr>
              <a:t>ls</a:t>
            </a:r>
            <a:r>
              <a:rPr lang="en-US" sz="1600" dirty="0">
                <a:latin typeface="Courier New" panose="02070309020205020404" pitchFamily="49" charset="0"/>
                <a:cs typeface="Courier New" panose="02070309020205020404" pitchFamily="49" charset="0"/>
              </a:rPr>
              <a:t> -R </a:t>
            </a:r>
            <a:r>
              <a:rPr lang="en-US" sz="1600" dirty="0" smtClean="0">
                <a:latin typeface="Courier New" panose="02070309020205020404" pitchFamily="49" charset="0"/>
                <a:cs typeface="Courier New" panose="02070309020205020404" pitchFamily="49" charset="0"/>
              </a:rPr>
              <a:t>/</a:t>
            </a:r>
          </a:p>
          <a:p>
            <a:r>
              <a:rPr lang="en-US" dirty="0" smtClean="0">
                <a:cs typeface="Courier New" panose="02070309020205020404" pitchFamily="49" charset="0"/>
              </a:rPr>
              <a:t>On YARN, we will see a list of directories</a:t>
            </a:r>
            <a:endParaRPr lang="en-US" dirty="0">
              <a:cs typeface="Courier New" panose="02070309020205020404" pitchFamily="49" charset="0"/>
            </a:endParaRPr>
          </a:p>
          <a:p>
            <a:pPr marL="0" indent="0">
              <a:buNone/>
            </a:pPr>
            <a:r>
              <a:rPr lang="en-US" sz="1400" dirty="0" err="1">
                <a:latin typeface="Courier New" panose="02070309020205020404" pitchFamily="49" charset="0"/>
                <a:cs typeface="Courier New" panose="02070309020205020404" pitchFamily="49" charset="0"/>
              </a:rPr>
              <a:t>drwxrwxrwt</a:t>
            </a:r>
            <a:r>
              <a:rPr lang="en-US" sz="1400" dirty="0">
                <a:latin typeface="Courier New" panose="02070309020205020404" pitchFamily="49" charset="0"/>
                <a:cs typeface="Courier New" panose="02070309020205020404" pitchFamily="49" charset="0"/>
              </a:rPr>
              <a:t> </a:t>
            </a:r>
            <a:r>
              <a:rPr lang="en-US" sz="1400" dirty="0" smtClean="0">
                <a:latin typeface="Courier New" panose="02070309020205020404" pitchFamily="49" charset="0"/>
                <a:cs typeface="Courier New" panose="02070309020205020404" pitchFamily="49" charset="0"/>
              </a:rPr>
              <a:t>- </a:t>
            </a:r>
            <a:r>
              <a:rPr lang="en-US" sz="1400" dirty="0" err="1">
                <a:latin typeface="Courier New" panose="02070309020205020404" pitchFamily="49" charset="0"/>
                <a:cs typeface="Courier New" panose="02070309020205020404" pitchFamily="49" charset="0"/>
              </a:rPr>
              <a:t>hdfs</a:t>
            </a:r>
            <a:r>
              <a:rPr lang="en-US" sz="1400" dirty="0">
                <a:latin typeface="Courier New" panose="02070309020205020404" pitchFamily="49" charset="0"/>
                <a:cs typeface="Courier New" panose="02070309020205020404" pitchFamily="49" charset="0"/>
              </a:rPr>
              <a:t> </a:t>
            </a:r>
            <a:r>
              <a:rPr lang="en-US" sz="1400" dirty="0" err="1">
                <a:latin typeface="Courier New" panose="02070309020205020404" pitchFamily="49" charset="0"/>
                <a:cs typeface="Courier New" panose="02070309020205020404" pitchFamily="49" charset="0"/>
              </a:rPr>
              <a:t>supergroup</a:t>
            </a:r>
            <a:r>
              <a:rPr lang="en-US" sz="1400" dirty="0">
                <a:latin typeface="Courier New" panose="02070309020205020404" pitchFamily="49" charset="0"/>
                <a:cs typeface="Courier New" panose="02070309020205020404" pitchFamily="49" charset="0"/>
              </a:rPr>
              <a:t>  </a:t>
            </a:r>
            <a:r>
              <a:rPr lang="en-US" sz="1400" dirty="0" smtClean="0">
                <a:latin typeface="Courier New" panose="02070309020205020404" pitchFamily="49" charset="0"/>
                <a:cs typeface="Courier New" panose="02070309020205020404" pitchFamily="49" charset="0"/>
              </a:rPr>
              <a:t>0 </a:t>
            </a:r>
            <a:r>
              <a:rPr lang="en-US" sz="1400" dirty="0">
                <a:latin typeface="Courier New" panose="02070309020205020404" pitchFamily="49" charset="0"/>
                <a:cs typeface="Courier New" panose="02070309020205020404" pitchFamily="49" charset="0"/>
              </a:rPr>
              <a:t>2014-02-28 09:13 /</a:t>
            </a:r>
            <a:r>
              <a:rPr lang="en-US" sz="1400" dirty="0" err="1">
                <a:latin typeface="Courier New" panose="02070309020205020404" pitchFamily="49" charset="0"/>
                <a:cs typeface="Courier New" panose="02070309020205020404" pitchFamily="49" charset="0"/>
              </a:rPr>
              <a:t>tmp</a:t>
            </a:r>
            <a:endParaRPr lang="en-US" sz="1400" dirty="0">
              <a:latin typeface="Courier New" panose="02070309020205020404" pitchFamily="49" charset="0"/>
              <a:cs typeface="Courier New" panose="02070309020205020404" pitchFamily="49" charset="0"/>
            </a:endParaRPr>
          </a:p>
          <a:p>
            <a:pPr marL="0" indent="0">
              <a:buNone/>
            </a:pPr>
            <a:r>
              <a:rPr lang="en-US" sz="1400" dirty="0" err="1">
                <a:latin typeface="Courier New" panose="02070309020205020404" pitchFamily="49" charset="0"/>
                <a:cs typeface="Courier New" panose="02070309020205020404" pitchFamily="49" charset="0"/>
              </a:rPr>
              <a:t>drwxrwxrwt</a:t>
            </a:r>
            <a:r>
              <a:rPr lang="en-US" sz="1400" dirty="0">
                <a:latin typeface="Courier New" panose="02070309020205020404" pitchFamily="49" charset="0"/>
                <a:cs typeface="Courier New" panose="02070309020205020404" pitchFamily="49" charset="0"/>
              </a:rPr>
              <a:t> </a:t>
            </a:r>
            <a:r>
              <a:rPr lang="en-US" sz="1400" dirty="0" smtClean="0">
                <a:latin typeface="Courier New" panose="02070309020205020404" pitchFamily="49" charset="0"/>
                <a:cs typeface="Courier New" panose="02070309020205020404" pitchFamily="49" charset="0"/>
              </a:rPr>
              <a:t>- </a:t>
            </a:r>
            <a:r>
              <a:rPr lang="en-US" sz="1400" dirty="0" err="1">
                <a:latin typeface="Courier New" panose="02070309020205020404" pitchFamily="49" charset="0"/>
                <a:cs typeface="Courier New" panose="02070309020205020404" pitchFamily="49" charset="0"/>
              </a:rPr>
              <a:t>hdfs</a:t>
            </a:r>
            <a:r>
              <a:rPr lang="en-US" sz="1400" dirty="0">
                <a:latin typeface="Courier New" panose="02070309020205020404" pitchFamily="49" charset="0"/>
                <a:cs typeface="Courier New" panose="02070309020205020404" pitchFamily="49" charset="0"/>
              </a:rPr>
              <a:t> </a:t>
            </a:r>
            <a:r>
              <a:rPr lang="en-US" sz="1400" dirty="0" err="1">
                <a:latin typeface="Courier New" panose="02070309020205020404" pitchFamily="49" charset="0"/>
                <a:cs typeface="Courier New" panose="02070309020205020404" pitchFamily="49" charset="0"/>
              </a:rPr>
              <a:t>supergroup</a:t>
            </a:r>
            <a:r>
              <a:rPr lang="en-US" sz="1400" dirty="0">
                <a:latin typeface="Courier New" panose="02070309020205020404" pitchFamily="49" charset="0"/>
                <a:cs typeface="Courier New" panose="02070309020205020404" pitchFamily="49" charset="0"/>
              </a:rPr>
              <a:t>  </a:t>
            </a:r>
            <a:r>
              <a:rPr lang="en-US" sz="1400" dirty="0" smtClean="0">
                <a:latin typeface="Courier New" panose="02070309020205020404" pitchFamily="49" charset="0"/>
                <a:cs typeface="Courier New" panose="02070309020205020404" pitchFamily="49" charset="0"/>
              </a:rPr>
              <a:t>0 </a:t>
            </a:r>
            <a:r>
              <a:rPr lang="en-US" sz="1400" dirty="0">
                <a:latin typeface="Courier New" panose="02070309020205020404" pitchFamily="49" charset="0"/>
                <a:cs typeface="Courier New" panose="02070309020205020404" pitchFamily="49" charset="0"/>
              </a:rPr>
              <a:t>2014-02-28 09:13 /</a:t>
            </a:r>
            <a:r>
              <a:rPr lang="en-US" sz="1400" dirty="0" err="1">
                <a:latin typeface="Courier New" panose="02070309020205020404" pitchFamily="49" charset="0"/>
                <a:cs typeface="Courier New" panose="02070309020205020404" pitchFamily="49" charset="0"/>
              </a:rPr>
              <a:t>tmp</a:t>
            </a:r>
            <a:r>
              <a:rPr lang="en-US" sz="1400" dirty="0">
                <a:latin typeface="Courier New" panose="02070309020205020404" pitchFamily="49" charset="0"/>
                <a:cs typeface="Courier New" panose="02070309020205020404" pitchFamily="49" charset="0"/>
              </a:rPr>
              <a:t>/</a:t>
            </a:r>
            <a:r>
              <a:rPr lang="en-US" sz="1400" dirty="0" err="1">
                <a:latin typeface="Courier New" panose="02070309020205020404" pitchFamily="49" charset="0"/>
                <a:cs typeface="Courier New" panose="02070309020205020404" pitchFamily="49" charset="0"/>
              </a:rPr>
              <a:t>hadoop</a:t>
            </a:r>
            <a:r>
              <a:rPr lang="en-US" sz="1400" dirty="0">
                <a:latin typeface="Courier New" panose="02070309020205020404" pitchFamily="49" charset="0"/>
                <a:cs typeface="Courier New" panose="02070309020205020404" pitchFamily="49" charset="0"/>
              </a:rPr>
              <a:t>-yarn</a:t>
            </a:r>
          </a:p>
          <a:p>
            <a:pPr marL="0" indent="0">
              <a:buNone/>
            </a:pPr>
            <a:r>
              <a:rPr lang="en-US" sz="1400" dirty="0" err="1">
                <a:latin typeface="Courier New" panose="02070309020205020404" pitchFamily="49" charset="0"/>
                <a:cs typeface="Courier New" panose="02070309020205020404" pitchFamily="49" charset="0"/>
              </a:rPr>
              <a:t>drwxrwxrwt</a:t>
            </a:r>
            <a:r>
              <a:rPr lang="en-US" sz="1400" dirty="0">
                <a:latin typeface="Courier New" panose="02070309020205020404" pitchFamily="49" charset="0"/>
                <a:cs typeface="Courier New" panose="02070309020205020404" pitchFamily="49" charset="0"/>
              </a:rPr>
              <a:t> </a:t>
            </a:r>
            <a:r>
              <a:rPr lang="en-US" sz="1400" dirty="0" smtClean="0">
                <a:latin typeface="Courier New" panose="02070309020205020404" pitchFamily="49" charset="0"/>
                <a:cs typeface="Courier New" panose="02070309020205020404" pitchFamily="49" charset="0"/>
              </a:rPr>
              <a:t>- </a:t>
            </a:r>
            <a:r>
              <a:rPr lang="en-US" sz="1400" dirty="0" err="1">
                <a:latin typeface="Courier New" panose="02070309020205020404" pitchFamily="49" charset="0"/>
                <a:cs typeface="Courier New" panose="02070309020205020404" pitchFamily="49" charset="0"/>
              </a:rPr>
              <a:t>mapred</a:t>
            </a:r>
            <a:r>
              <a:rPr lang="en-US" sz="1400" dirty="0">
                <a:latin typeface="Courier New" panose="02070309020205020404" pitchFamily="49" charset="0"/>
                <a:cs typeface="Courier New" panose="02070309020205020404" pitchFamily="49" charset="0"/>
              </a:rPr>
              <a:t> </a:t>
            </a:r>
            <a:r>
              <a:rPr lang="en-US" sz="1400" dirty="0" err="1">
                <a:latin typeface="Courier New" panose="02070309020205020404" pitchFamily="49" charset="0"/>
                <a:cs typeface="Courier New" panose="02070309020205020404" pitchFamily="49" charset="0"/>
              </a:rPr>
              <a:t>mapred</a:t>
            </a:r>
            <a:r>
              <a:rPr lang="en-US" sz="1400" dirty="0">
                <a:latin typeface="Courier New" panose="02070309020205020404" pitchFamily="49" charset="0"/>
                <a:cs typeface="Courier New" panose="02070309020205020404" pitchFamily="49" charset="0"/>
              </a:rPr>
              <a:t> </a:t>
            </a:r>
            <a:r>
              <a:rPr lang="en-US" sz="1400" dirty="0" smtClean="0">
                <a:latin typeface="Courier New" panose="02070309020205020404" pitchFamily="49" charset="0"/>
                <a:cs typeface="Courier New" panose="02070309020205020404" pitchFamily="49" charset="0"/>
              </a:rPr>
              <a:t>0 </a:t>
            </a:r>
            <a:r>
              <a:rPr lang="en-US" sz="1400" dirty="0">
                <a:latin typeface="Courier New" panose="02070309020205020404" pitchFamily="49" charset="0"/>
                <a:cs typeface="Courier New" panose="02070309020205020404" pitchFamily="49" charset="0"/>
              </a:rPr>
              <a:t>2014-02-28 09:13 /</a:t>
            </a:r>
            <a:r>
              <a:rPr lang="en-US" sz="1400" dirty="0" err="1">
                <a:latin typeface="Courier New" panose="02070309020205020404" pitchFamily="49" charset="0"/>
                <a:cs typeface="Courier New" panose="02070309020205020404" pitchFamily="49" charset="0"/>
              </a:rPr>
              <a:t>tmp</a:t>
            </a:r>
            <a:r>
              <a:rPr lang="en-US" sz="1400" dirty="0">
                <a:latin typeface="Courier New" panose="02070309020205020404" pitchFamily="49" charset="0"/>
                <a:cs typeface="Courier New" panose="02070309020205020404" pitchFamily="49" charset="0"/>
              </a:rPr>
              <a:t>/</a:t>
            </a:r>
            <a:r>
              <a:rPr lang="en-US" sz="1400" dirty="0" err="1">
                <a:latin typeface="Courier New" panose="02070309020205020404" pitchFamily="49" charset="0"/>
                <a:cs typeface="Courier New" panose="02070309020205020404" pitchFamily="49" charset="0"/>
              </a:rPr>
              <a:t>hadoop</a:t>
            </a:r>
            <a:r>
              <a:rPr lang="en-US" sz="1400" dirty="0">
                <a:latin typeface="Courier New" panose="02070309020205020404" pitchFamily="49" charset="0"/>
                <a:cs typeface="Courier New" panose="02070309020205020404" pitchFamily="49" charset="0"/>
              </a:rPr>
              <a:t>-yarn/staging</a:t>
            </a:r>
          </a:p>
          <a:p>
            <a:pPr marL="0" indent="0">
              <a:buNone/>
            </a:pPr>
            <a:r>
              <a:rPr lang="en-US" sz="1400" dirty="0" err="1">
                <a:latin typeface="Courier New" panose="02070309020205020404" pitchFamily="49" charset="0"/>
                <a:cs typeface="Courier New" panose="02070309020205020404" pitchFamily="49" charset="0"/>
              </a:rPr>
              <a:t>drwxrwxrwt</a:t>
            </a:r>
            <a:r>
              <a:rPr lang="en-US" sz="1400" dirty="0">
                <a:latin typeface="Courier New" panose="02070309020205020404" pitchFamily="49" charset="0"/>
                <a:cs typeface="Courier New" panose="02070309020205020404" pitchFamily="49" charset="0"/>
              </a:rPr>
              <a:t> </a:t>
            </a:r>
            <a:r>
              <a:rPr lang="en-US" sz="1400" dirty="0" smtClean="0">
                <a:latin typeface="Courier New" panose="02070309020205020404" pitchFamily="49" charset="0"/>
                <a:cs typeface="Courier New" panose="02070309020205020404" pitchFamily="49" charset="0"/>
              </a:rPr>
              <a:t>- </a:t>
            </a:r>
            <a:r>
              <a:rPr lang="en-US" sz="1400" dirty="0" err="1">
                <a:latin typeface="Courier New" panose="02070309020205020404" pitchFamily="49" charset="0"/>
                <a:cs typeface="Courier New" panose="02070309020205020404" pitchFamily="49" charset="0"/>
              </a:rPr>
              <a:t>mapred</a:t>
            </a:r>
            <a:r>
              <a:rPr lang="en-US" sz="1400" dirty="0">
                <a:latin typeface="Courier New" panose="02070309020205020404" pitchFamily="49" charset="0"/>
                <a:cs typeface="Courier New" panose="02070309020205020404" pitchFamily="49" charset="0"/>
              </a:rPr>
              <a:t> </a:t>
            </a:r>
            <a:r>
              <a:rPr lang="en-US" sz="1400" dirty="0" err="1">
                <a:latin typeface="Courier New" panose="02070309020205020404" pitchFamily="49" charset="0"/>
                <a:cs typeface="Courier New" panose="02070309020205020404" pitchFamily="49" charset="0"/>
              </a:rPr>
              <a:t>mapred</a:t>
            </a:r>
            <a:r>
              <a:rPr lang="en-US" sz="1400" dirty="0">
                <a:latin typeface="Courier New" panose="02070309020205020404" pitchFamily="49" charset="0"/>
                <a:cs typeface="Courier New" panose="02070309020205020404" pitchFamily="49" charset="0"/>
              </a:rPr>
              <a:t> </a:t>
            </a:r>
            <a:r>
              <a:rPr lang="en-US" sz="1400" dirty="0" smtClean="0">
                <a:latin typeface="Courier New" panose="02070309020205020404" pitchFamily="49" charset="0"/>
                <a:cs typeface="Courier New" panose="02070309020205020404" pitchFamily="49" charset="0"/>
              </a:rPr>
              <a:t>20. .09:13 </a:t>
            </a:r>
            <a:r>
              <a:rPr lang="en-US" sz="1400" dirty="0">
                <a:latin typeface="Courier New" panose="02070309020205020404" pitchFamily="49" charset="0"/>
                <a:cs typeface="Courier New" panose="02070309020205020404" pitchFamily="49" charset="0"/>
              </a:rPr>
              <a:t>/</a:t>
            </a:r>
            <a:r>
              <a:rPr lang="en-US" sz="1400" dirty="0" err="1">
                <a:latin typeface="Courier New" panose="02070309020205020404" pitchFamily="49" charset="0"/>
                <a:cs typeface="Courier New" panose="02070309020205020404" pitchFamily="49" charset="0"/>
              </a:rPr>
              <a:t>tmp</a:t>
            </a:r>
            <a:r>
              <a:rPr lang="en-US" sz="1400" dirty="0">
                <a:latin typeface="Courier New" panose="02070309020205020404" pitchFamily="49" charset="0"/>
                <a:cs typeface="Courier New" panose="02070309020205020404" pitchFamily="49" charset="0"/>
              </a:rPr>
              <a:t>/</a:t>
            </a:r>
            <a:r>
              <a:rPr lang="en-US" sz="1400" dirty="0" err="1">
                <a:latin typeface="Courier New" panose="02070309020205020404" pitchFamily="49" charset="0"/>
                <a:cs typeface="Courier New" panose="02070309020205020404" pitchFamily="49" charset="0"/>
              </a:rPr>
              <a:t>hadoop</a:t>
            </a:r>
            <a:r>
              <a:rPr lang="en-US" sz="1400" dirty="0">
                <a:latin typeface="Courier New" panose="02070309020205020404" pitchFamily="49" charset="0"/>
                <a:cs typeface="Courier New" panose="02070309020205020404" pitchFamily="49" charset="0"/>
              </a:rPr>
              <a:t>-yarn/staging/</a:t>
            </a:r>
            <a:r>
              <a:rPr lang="en-US" sz="1400" dirty="0" err="1">
                <a:latin typeface="Courier New" panose="02070309020205020404" pitchFamily="49" charset="0"/>
                <a:cs typeface="Courier New" panose="02070309020205020404" pitchFamily="49" charset="0"/>
              </a:rPr>
              <a:t>done_intermediate</a:t>
            </a:r>
            <a:endParaRPr lang="en-US" sz="1400" dirty="0">
              <a:latin typeface="Courier New" panose="02070309020205020404" pitchFamily="49" charset="0"/>
              <a:cs typeface="Courier New" panose="02070309020205020404" pitchFamily="49" charset="0"/>
            </a:endParaRPr>
          </a:p>
          <a:p>
            <a:pPr marL="0" indent="0">
              <a:buNone/>
            </a:pPr>
            <a:r>
              <a:rPr lang="en-US" sz="1400" dirty="0" err="1">
                <a:latin typeface="Courier New" panose="02070309020205020404" pitchFamily="49" charset="0"/>
                <a:cs typeface="Courier New" panose="02070309020205020404" pitchFamily="49" charset="0"/>
              </a:rPr>
              <a:t>drwxr</a:t>
            </a:r>
            <a:r>
              <a:rPr lang="en-US" sz="1400" dirty="0">
                <a:latin typeface="Courier New" panose="02070309020205020404" pitchFamily="49" charset="0"/>
                <a:cs typeface="Courier New" panose="02070309020205020404" pitchFamily="49" charset="0"/>
              </a:rPr>
              <a:t>-</a:t>
            </a:r>
            <a:r>
              <a:rPr lang="en-US" sz="1400" dirty="0" err="1">
                <a:latin typeface="Courier New" panose="02070309020205020404" pitchFamily="49" charset="0"/>
                <a:cs typeface="Courier New" panose="02070309020205020404" pitchFamily="49" charset="0"/>
              </a:rPr>
              <a:t>xr</a:t>
            </a:r>
            <a:r>
              <a:rPr lang="en-US" sz="1400" dirty="0">
                <a:latin typeface="Courier New" panose="02070309020205020404" pitchFamily="49" charset="0"/>
                <a:cs typeface="Courier New" panose="02070309020205020404" pitchFamily="49" charset="0"/>
              </a:rPr>
              <a:t>-x </a:t>
            </a:r>
            <a:r>
              <a:rPr lang="en-US" sz="1400" dirty="0" smtClean="0">
                <a:latin typeface="Courier New" panose="02070309020205020404" pitchFamily="49" charset="0"/>
                <a:cs typeface="Courier New" panose="02070309020205020404" pitchFamily="49" charset="0"/>
              </a:rPr>
              <a:t>- </a:t>
            </a:r>
            <a:r>
              <a:rPr lang="en-US" sz="1400" dirty="0" err="1">
                <a:latin typeface="Courier New" panose="02070309020205020404" pitchFamily="49" charset="0"/>
                <a:cs typeface="Courier New" panose="02070309020205020404" pitchFamily="49" charset="0"/>
              </a:rPr>
              <a:t>hdfs</a:t>
            </a:r>
            <a:r>
              <a:rPr lang="en-US" sz="1400" dirty="0">
                <a:latin typeface="Courier New" panose="02070309020205020404" pitchFamily="49" charset="0"/>
                <a:cs typeface="Courier New" panose="02070309020205020404" pitchFamily="49" charset="0"/>
              </a:rPr>
              <a:t>   </a:t>
            </a:r>
            <a:r>
              <a:rPr lang="en-US" sz="1400" dirty="0" err="1">
                <a:latin typeface="Courier New" panose="02070309020205020404" pitchFamily="49" charset="0"/>
                <a:cs typeface="Courier New" panose="02070309020205020404" pitchFamily="49" charset="0"/>
              </a:rPr>
              <a:t>supergroup</a:t>
            </a:r>
            <a:r>
              <a:rPr lang="en-US" sz="1400" dirty="0">
                <a:latin typeface="Courier New" panose="02070309020205020404" pitchFamily="49" charset="0"/>
                <a:cs typeface="Courier New" panose="02070309020205020404" pitchFamily="49" charset="0"/>
              </a:rPr>
              <a:t>   </a:t>
            </a:r>
            <a:r>
              <a:rPr lang="en-US" sz="1400" dirty="0" smtClean="0">
                <a:latin typeface="Courier New" panose="02070309020205020404" pitchFamily="49" charset="0"/>
                <a:cs typeface="Courier New" panose="02070309020205020404" pitchFamily="49" charset="0"/>
              </a:rPr>
              <a:t>0 20. . 09:21 </a:t>
            </a:r>
            <a:r>
              <a:rPr lang="en-US" sz="1400" dirty="0">
                <a:latin typeface="Courier New" panose="02070309020205020404" pitchFamily="49" charset="0"/>
                <a:cs typeface="Courier New" panose="02070309020205020404" pitchFamily="49" charset="0"/>
              </a:rPr>
              <a:t>/</a:t>
            </a:r>
            <a:r>
              <a:rPr lang="en-US" sz="1400" dirty="0" err="1">
                <a:latin typeface="Courier New" panose="02070309020205020404" pitchFamily="49" charset="0"/>
                <a:cs typeface="Courier New" panose="02070309020205020404" pitchFamily="49" charset="0"/>
              </a:rPr>
              <a:t>var</a:t>
            </a:r>
            <a:endParaRPr lang="en-US" sz="1400" dirty="0">
              <a:latin typeface="Courier New" panose="02070309020205020404" pitchFamily="49" charset="0"/>
              <a:cs typeface="Courier New" panose="02070309020205020404" pitchFamily="49" charset="0"/>
            </a:endParaRPr>
          </a:p>
          <a:p>
            <a:pPr marL="0" indent="0">
              <a:buNone/>
            </a:pPr>
            <a:r>
              <a:rPr lang="en-US" sz="1400" dirty="0" err="1">
                <a:latin typeface="Courier New" panose="02070309020205020404" pitchFamily="49" charset="0"/>
                <a:cs typeface="Courier New" panose="02070309020205020404" pitchFamily="49" charset="0"/>
              </a:rPr>
              <a:t>drwxr</a:t>
            </a:r>
            <a:r>
              <a:rPr lang="en-US" sz="1400" dirty="0">
                <a:latin typeface="Courier New" panose="02070309020205020404" pitchFamily="49" charset="0"/>
                <a:cs typeface="Courier New" panose="02070309020205020404" pitchFamily="49" charset="0"/>
              </a:rPr>
              <a:t>-</a:t>
            </a:r>
            <a:r>
              <a:rPr lang="en-US" sz="1400" dirty="0" err="1">
                <a:latin typeface="Courier New" panose="02070309020205020404" pitchFamily="49" charset="0"/>
                <a:cs typeface="Courier New" panose="02070309020205020404" pitchFamily="49" charset="0"/>
              </a:rPr>
              <a:t>xr</a:t>
            </a:r>
            <a:r>
              <a:rPr lang="en-US" sz="1400" dirty="0">
                <a:latin typeface="Courier New" panose="02070309020205020404" pitchFamily="49" charset="0"/>
                <a:cs typeface="Courier New" panose="02070309020205020404" pitchFamily="49" charset="0"/>
              </a:rPr>
              <a:t>-x </a:t>
            </a:r>
            <a:r>
              <a:rPr lang="en-US" sz="1400" dirty="0" smtClean="0">
                <a:latin typeface="Courier New" panose="02070309020205020404" pitchFamily="49" charset="0"/>
                <a:cs typeface="Courier New" panose="02070309020205020404" pitchFamily="49" charset="0"/>
              </a:rPr>
              <a:t>- </a:t>
            </a:r>
            <a:r>
              <a:rPr lang="en-US" sz="1400" dirty="0" err="1">
                <a:latin typeface="Courier New" panose="02070309020205020404" pitchFamily="49" charset="0"/>
                <a:cs typeface="Courier New" panose="02070309020205020404" pitchFamily="49" charset="0"/>
              </a:rPr>
              <a:t>hdfs</a:t>
            </a:r>
            <a:r>
              <a:rPr lang="en-US" sz="1400" dirty="0">
                <a:latin typeface="Courier New" panose="02070309020205020404" pitchFamily="49" charset="0"/>
                <a:cs typeface="Courier New" panose="02070309020205020404" pitchFamily="49" charset="0"/>
              </a:rPr>
              <a:t>   </a:t>
            </a:r>
            <a:r>
              <a:rPr lang="en-US" sz="1400" dirty="0" err="1">
                <a:latin typeface="Courier New" panose="02070309020205020404" pitchFamily="49" charset="0"/>
                <a:cs typeface="Courier New" panose="02070309020205020404" pitchFamily="49" charset="0"/>
              </a:rPr>
              <a:t>supergroup</a:t>
            </a:r>
            <a:r>
              <a:rPr lang="en-US" sz="1400" dirty="0">
                <a:latin typeface="Courier New" panose="02070309020205020404" pitchFamily="49" charset="0"/>
                <a:cs typeface="Courier New" panose="02070309020205020404" pitchFamily="49" charset="0"/>
              </a:rPr>
              <a:t>   </a:t>
            </a:r>
            <a:r>
              <a:rPr lang="en-US" sz="1400" dirty="0" smtClean="0">
                <a:latin typeface="Courier New" panose="02070309020205020404" pitchFamily="49" charset="0"/>
                <a:cs typeface="Courier New" panose="02070309020205020404" pitchFamily="49" charset="0"/>
              </a:rPr>
              <a:t>0 20. . 09:21 </a:t>
            </a:r>
            <a:r>
              <a:rPr lang="en-US" sz="1400" dirty="0">
                <a:latin typeface="Courier New" panose="02070309020205020404" pitchFamily="49" charset="0"/>
                <a:cs typeface="Courier New" panose="02070309020205020404" pitchFamily="49" charset="0"/>
              </a:rPr>
              <a:t>/</a:t>
            </a:r>
            <a:r>
              <a:rPr lang="en-US" sz="1400" dirty="0" err="1">
                <a:latin typeface="Courier New" panose="02070309020205020404" pitchFamily="49" charset="0"/>
                <a:cs typeface="Courier New" panose="02070309020205020404" pitchFamily="49" charset="0"/>
              </a:rPr>
              <a:t>var</a:t>
            </a:r>
            <a:r>
              <a:rPr lang="en-US" sz="1400" dirty="0">
                <a:latin typeface="Courier New" panose="02070309020205020404" pitchFamily="49" charset="0"/>
                <a:cs typeface="Courier New" panose="02070309020205020404" pitchFamily="49" charset="0"/>
              </a:rPr>
              <a:t>/log</a:t>
            </a:r>
          </a:p>
          <a:p>
            <a:pPr marL="0" indent="0">
              <a:buNone/>
            </a:pPr>
            <a:r>
              <a:rPr lang="en-US" sz="1400" dirty="0" err="1">
                <a:latin typeface="Courier New" panose="02070309020205020404" pitchFamily="49" charset="0"/>
                <a:cs typeface="Courier New" panose="02070309020205020404" pitchFamily="49" charset="0"/>
              </a:rPr>
              <a:t>drwxr</a:t>
            </a:r>
            <a:r>
              <a:rPr lang="en-US" sz="1400" dirty="0">
                <a:latin typeface="Courier New" panose="02070309020205020404" pitchFamily="49" charset="0"/>
                <a:cs typeface="Courier New" panose="02070309020205020404" pitchFamily="49" charset="0"/>
              </a:rPr>
              <a:t>-</a:t>
            </a:r>
            <a:r>
              <a:rPr lang="en-US" sz="1400" dirty="0" err="1">
                <a:latin typeface="Courier New" panose="02070309020205020404" pitchFamily="49" charset="0"/>
                <a:cs typeface="Courier New" panose="02070309020205020404" pitchFamily="49" charset="0"/>
              </a:rPr>
              <a:t>xr</a:t>
            </a:r>
            <a:r>
              <a:rPr lang="en-US" sz="1400" dirty="0">
                <a:latin typeface="Courier New" panose="02070309020205020404" pitchFamily="49" charset="0"/>
                <a:cs typeface="Courier New" panose="02070309020205020404" pitchFamily="49" charset="0"/>
              </a:rPr>
              <a:t>-x </a:t>
            </a:r>
            <a:r>
              <a:rPr lang="en-US" sz="1400" dirty="0" smtClean="0">
                <a:latin typeface="Courier New" panose="02070309020205020404" pitchFamily="49" charset="0"/>
                <a:cs typeface="Courier New" panose="02070309020205020404" pitchFamily="49" charset="0"/>
              </a:rPr>
              <a:t>- </a:t>
            </a:r>
            <a:r>
              <a:rPr lang="en-US" sz="1400" dirty="0">
                <a:latin typeface="Courier New" panose="02070309020205020404" pitchFamily="49" charset="0"/>
                <a:cs typeface="Courier New" panose="02070309020205020404" pitchFamily="49" charset="0"/>
              </a:rPr>
              <a:t>yarn   </a:t>
            </a:r>
            <a:r>
              <a:rPr lang="en-US" sz="1400" dirty="0" err="1">
                <a:latin typeface="Courier New" panose="02070309020205020404" pitchFamily="49" charset="0"/>
                <a:cs typeface="Courier New" panose="02070309020205020404" pitchFamily="49" charset="0"/>
              </a:rPr>
              <a:t>mapred</a:t>
            </a:r>
            <a:r>
              <a:rPr lang="en-US" sz="1400" dirty="0">
                <a:latin typeface="Courier New" panose="02070309020205020404" pitchFamily="49" charset="0"/>
                <a:cs typeface="Courier New" panose="02070309020205020404" pitchFamily="49" charset="0"/>
              </a:rPr>
              <a:t>       </a:t>
            </a:r>
            <a:r>
              <a:rPr lang="en-US" sz="1400" dirty="0" smtClean="0">
                <a:latin typeface="Courier New" panose="02070309020205020404" pitchFamily="49" charset="0"/>
                <a:cs typeface="Courier New" panose="02070309020205020404" pitchFamily="49" charset="0"/>
              </a:rPr>
              <a:t>0 20. . 09:21 </a:t>
            </a:r>
            <a:r>
              <a:rPr lang="en-US" sz="1400" dirty="0">
                <a:latin typeface="Courier New" panose="02070309020205020404" pitchFamily="49" charset="0"/>
                <a:cs typeface="Courier New" panose="02070309020205020404" pitchFamily="49" charset="0"/>
              </a:rPr>
              <a:t>/</a:t>
            </a:r>
            <a:r>
              <a:rPr lang="en-US" sz="1400" dirty="0" err="1" smtClean="0">
                <a:latin typeface="Courier New" panose="02070309020205020404" pitchFamily="49" charset="0"/>
                <a:cs typeface="Courier New" panose="02070309020205020404" pitchFamily="49" charset="0"/>
              </a:rPr>
              <a:t>var</a:t>
            </a:r>
            <a:r>
              <a:rPr lang="en-US" sz="1400" dirty="0" smtClean="0">
                <a:latin typeface="Courier New" panose="02070309020205020404" pitchFamily="49" charset="0"/>
                <a:cs typeface="Courier New" panose="02070309020205020404" pitchFamily="49" charset="0"/>
              </a:rPr>
              <a:t>/log/</a:t>
            </a:r>
            <a:r>
              <a:rPr lang="en-US" sz="1400" dirty="0" err="1" smtClean="0">
                <a:latin typeface="Courier New" panose="02070309020205020404" pitchFamily="49" charset="0"/>
                <a:cs typeface="Courier New" panose="02070309020205020404" pitchFamily="49" charset="0"/>
              </a:rPr>
              <a:t>hadoop</a:t>
            </a:r>
            <a:r>
              <a:rPr lang="en-US" sz="1400" dirty="0" smtClean="0">
                <a:latin typeface="Courier New" panose="02070309020205020404" pitchFamily="49" charset="0"/>
                <a:cs typeface="Courier New" panose="02070309020205020404" pitchFamily="49" charset="0"/>
              </a:rPr>
              <a:t>-yarn</a:t>
            </a:r>
          </a:p>
          <a:p>
            <a:pPr marL="0" indent="0">
              <a:buNone/>
            </a:pPr>
            <a:endParaRPr lang="en-US" sz="1600" dirty="0" smtClean="0">
              <a:latin typeface="Courier New" panose="02070309020205020404" pitchFamily="49" charset="0"/>
              <a:cs typeface="Courier New" panose="02070309020205020404" pitchFamily="49" charset="0"/>
            </a:endParaRPr>
          </a:p>
          <a:p>
            <a:r>
              <a:rPr lang="en-US" dirty="0" smtClean="0">
                <a:cs typeface="Courier New" panose="02070309020205020404" pitchFamily="49" charset="0"/>
              </a:rPr>
              <a:t>On MVr2  start YARN, by typing:</a:t>
            </a:r>
          </a:p>
          <a:p>
            <a:pPr marL="0" indent="0">
              <a:buNone/>
            </a:pPr>
            <a:r>
              <a:rPr lang="en-US" sz="1600" dirty="0">
                <a:latin typeface="Courier New" panose="02070309020205020404" pitchFamily="49" charset="0"/>
                <a:cs typeface="Courier New" panose="02070309020205020404" pitchFamily="49" charset="0"/>
              </a:rPr>
              <a:t>$ </a:t>
            </a:r>
            <a:r>
              <a:rPr lang="en-US" sz="1600" dirty="0" err="1">
                <a:latin typeface="Courier New" panose="02070309020205020404" pitchFamily="49" charset="0"/>
                <a:cs typeface="Courier New" panose="02070309020205020404" pitchFamily="49" charset="0"/>
              </a:rPr>
              <a:t>sudo</a:t>
            </a:r>
            <a:r>
              <a:rPr lang="en-US" sz="1600" dirty="0">
                <a:latin typeface="Courier New" panose="02070309020205020404" pitchFamily="49" charset="0"/>
                <a:cs typeface="Courier New" panose="02070309020205020404" pitchFamily="49" charset="0"/>
              </a:rPr>
              <a:t> service </a:t>
            </a:r>
            <a:r>
              <a:rPr lang="en-US" sz="1600" dirty="0" err="1">
                <a:latin typeface="Courier New" panose="02070309020205020404" pitchFamily="49" charset="0"/>
                <a:cs typeface="Courier New" panose="02070309020205020404" pitchFamily="49" charset="0"/>
              </a:rPr>
              <a:t>hadoop</a:t>
            </a:r>
            <a:r>
              <a:rPr lang="en-US" sz="1600" dirty="0">
                <a:latin typeface="Courier New" panose="02070309020205020404" pitchFamily="49" charset="0"/>
                <a:cs typeface="Courier New" panose="02070309020205020404" pitchFamily="49" charset="0"/>
              </a:rPr>
              <a:t>-yarn-</a:t>
            </a:r>
            <a:r>
              <a:rPr lang="en-US" sz="1600" dirty="0" err="1">
                <a:latin typeface="Courier New" panose="02070309020205020404" pitchFamily="49" charset="0"/>
                <a:cs typeface="Courier New" panose="02070309020205020404" pitchFamily="49" charset="0"/>
              </a:rPr>
              <a:t>resourcemanager</a:t>
            </a:r>
            <a:r>
              <a:rPr lang="en-US" sz="1600" dirty="0">
                <a:latin typeface="Courier New" panose="02070309020205020404" pitchFamily="49" charset="0"/>
                <a:cs typeface="Courier New" panose="02070309020205020404" pitchFamily="49" charset="0"/>
              </a:rPr>
              <a:t> start</a:t>
            </a:r>
          </a:p>
          <a:p>
            <a:pPr marL="0" indent="0">
              <a:buNone/>
            </a:pPr>
            <a:r>
              <a:rPr lang="en-US" sz="1600" dirty="0">
                <a:latin typeface="Courier New" panose="02070309020205020404" pitchFamily="49" charset="0"/>
                <a:cs typeface="Courier New" panose="02070309020205020404" pitchFamily="49" charset="0"/>
              </a:rPr>
              <a:t>$ </a:t>
            </a:r>
            <a:r>
              <a:rPr lang="en-US" sz="1600" dirty="0" err="1">
                <a:latin typeface="Courier New" panose="02070309020205020404" pitchFamily="49" charset="0"/>
                <a:cs typeface="Courier New" panose="02070309020205020404" pitchFamily="49" charset="0"/>
              </a:rPr>
              <a:t>sudo</a:t>
            </a:r>
            <a:r>
              <a:rPr lang="en-US" sz="1600" dirty="0">
                <a:latin typeface="Courier New" panose="02070309020205020404" pitchFamily="49" charset="0"/>
                <a:cs typeface="Courier New" panose="02070309020205020404" pitchFamily="49" charset="0"/>
              </a:rPr>
              <a:t> service </a:t>
            </a:r>
            <a:r>
              <a:rPr lang="en-US" sz="1600" dirty="0" err="1">
                <a:latin typeface="Courier New" panose="02070309020205020404" pitchFamily="49" charset="0"/>
                <a:cs typeface="Courier New" panose="02070309020205020404" pitchFamily="49" charset="0"/>
              </a:rPr>
              <a:t>hadoop</a:t>
            </a:r>
            <a:r>
              <a:rPr lang="en-US" sz="1600" dirty="0">
                <a:latin typeface="Courier New" panose="02070309020205020404" pitchFamily="49" charset="0"/>
                <a:cs typeface="Courier New" panose="02070309020205020404" pitchFamily="49" charset="0"/>
              </a:rPr>
              <a:t>-yarn-</a:t>
            </a:r>
            <a:r>
              <a:rPr lang="en-US" sz="1600" dirty="0" err="1">
                <a:latin typeface="Courier New" panose="02070309020205020404" pitchFamily="49" charset="0"/>
                <a:cs typeface="Courier New" panose="02070309020205020404" pitchFamily="49" charset="0"/>
              </a:rPr>
              <a:t>nodemanager</a:t>
            </a:r>
            <a:r>
              <a:rPr lang="en-US" sz="1600" dirty="0">
                <a:latin typeface="Courier New" panose="02070309020205020404" pitchFamily="49" charset="0"/>
                <a:cs typeface="Courier New" panose="02070309020205020404" pitchFamily="49" charset="0"/>
              </a:rPr>
              <a:t> start</a:t>
            </a:r>
          </a:p>
          <a:p>
            <a:pPr marL="0" indent="0">
              <a:buNone/>
            </a:pPr>
            <a:r>
              <a:rPr lang="en-US" sz="1600" dirty="0">
                <a:latin typeface="Courier New" panose="02070309020205020404" pitchFamily="49" charset="0"/>
                <a:cs typeface="Courier New" panose="02070309020205020404" pitchFamily="49" charset="0"/>
              </a:rPr>
              <a:t>$ </a:t>
            </a:r>
            <a:r>
              <a:rPr lang="en-US" sz="1600" dirty="0" err="1">
                <a:latin typeface="Courier New" panose="02070309020205020404" pitchFamily="49" charset="0"/>
                <a:cs typeface="Courier New" panose="02070309020205020404" pitchFamily="49" charset="0"/>
              </a:rPr>
              <a:t>sudo</a:t>
            </a:r>
            <a:r>
              <a:rPr lang="en-US" sz="1600" dirty="0">
                <a:latin typeface="Courier New" panose="02070309020205020404" pitchFamily="49" charset="0"/>
                <a:cs typeface="Courier New" panose="02070309020205020404" pitchFamily="49" charset="0"/>
              </a:rPr>
              <a:t> service </a:t>
            </a:r>
            <a:r>
              <a:rPr lang="en-US" sz="1600" dirty="0" err="1">
                <a:latin typeface="Courier New" panose="02070309020205020404" pitchFamily="49" charset="0"/>
                <a:cs typeface="Courier New" panose="02070309020205020404" pitchFamily="49" charset="0"/>
              </a:rPr>
              <a:t>hadoop-mapreduce-historyserver</a:t>
            </a:r>
            <a:r>
              <a:rPr lang="en-US" sz="1600" dirty="0">
                <a:latin typeface="Courier New" panose="02070309020205020404" pitchFamily="49" charset="0"/>
                <a:cs typeface="Courier New" panose="02070309020205020404" pitchFamily="49" charset="0"/>
              </a:rPr>
              <a:t> start</a:t>
            </a:r>
          </a:p>
          <a:p>
            <a:endParaRPr lang="en-US" dirty="0"/>
          </a:p>
        </p:txBody>
      </p:sp>
      <p:sp>
        <p:nvSpPr>
          <p:cNvPr id="4" name="Footer Placeholder 3"/>
          <p:cNvSpPr>
            <a:spLocks noGrp="1"/>
          </p:cNvSpPr>
          <p:nvPr>
            <p:ph type="ftr" sz="quarter" idx="11"/>
          </p:nvPr>
        </p:nvSpPr>
        <p:spPr/>
        <p:txBody>
          <a:bodyPr/>
          <a:lstStyle/>
          <a:p>
            <a:r>
              <a:rPr lang="en-US" smtClean="0"/>
              <a:t>@Zoran B. Djordjevic</a:t>
            </a:r>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45</a:t>
            </a:fld>
            <a:endParaRPr lang="en-US" dirty="0"/>
          </a:p>
        </p:txBody>
      </p:sp>
    </p:spTree>
    <p:extLst>
      <p:ext uri="{BB962C8B-B14F-4D97-AF65-F5344CB8AC3E}">
        <p14:creationId xmlns:p14="http://schemas.microsoft.com/office/powerpoint/2010/main" val="3434640598"/>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On MRv1, Verify File Structure and Start MapReduce</a:t>
            </a:r>
            <a:endParaRPr lang="en-US" dirty="0"/>
          </a:p>
        </p:txBody>
      </p:sp>
      <p:sp>
        <p:nvSpPr>
          <p:cNvPr id="3" name="Content Placeholder 2"/>
          <p:cNvSpPr>
            <a:spLocks noGrp="1"/>
          </p:cNvSpPr>
          <p:nvPr>
            <p:ph idx="1"/>
          </p:nvPr>
        </p:nvSpPr>
        <p:spPr>
          <a:xfrm>
            <a:off x="228600" y="762000"/>
            <a:ext cx="8686800" cy="5486400"/>
          </a:xfrm>
        </p:spPr>
        <p:txBody>
          <a:bodyPr>
            <a:normAutofit/>
          </a:bodyPr>
          <a:lstStyle/>
          <a:p>
            <a:r>
              <a:rPr lang="en-US" dirty="0" smtClean="0">
                <a:solidFill>
                  <a:srgbClr val="0070C0"/>
                </a:solidFill>
                <a:cs typeface="Courier New" pitchFamily="49" charset="0"/>
              </a:rPr>
              <a:t>To verify HDFS file structure on MRv1, type:</a:t>
            </a:r>
          </a:p>
          <a:p>
            <a:pPr marL="0" indent="0">
              <a:buNone/>
            </a:pPr>
            <a:r>
              <a:rPr lang="en-US" sz="1400" dirty="0" smtClean="0">
                <a:solidFill>
                  <a:srgbClr val="0070C0"/>
                </a:solidFill>
                <a:latin typeface="Courier New" pitchFamily="49" charset="0"/>
                <a:cs typeface="Courier New" pitchFamily="49" charset="0"/>
              </a:rPr>
              <a:t>$ </a:t>
            </a:r>
            <a:r>
              <a:rPr lang="en-US" sz="1400" dirty="0" err="1">
                <a:solidFill>
                  <a:srgbClr val="0070C0"/>
                </a:solidFill>
                <a:latin typeface="Courier New" pitchFamily="49" charset="0"/>
                <a:cs typeface="Courier New" pitchFamily="49" charset="0"/>
              </a:rPr>
              <a:t>sudo</a:t>
            </a:r>
            <a:r>
              <a:rPr lang="en-US" sz="1400" dirty="0">
                <a:solidFill>
                  <a:srgbClr val="0070C0"/>
                </a:solidFill>
                <a:latin typeface="Courier New" pitchFamily="49" charset="0"/>
                <a:cs typeface="Courier New" pitchFamily="49" charset="0"/>
              </a:rPr>
              <a:t> -u </a:t>
            </a:r>
            <a:r>
              <a:rPr lang="en-US" sz="1400" dirty="0" err="1">
                <a:solidFill>
                  <a:srgbClr val="0070C0"/>
                </a:solidFill>
                <a:latin typeface="Courier New" pitchFamily="49" charset="0"/>
                <a:cs typeface="Courier New" pitchFamily="49" charset="0"/>
              </a:rPr>
              <a:t>hdfs</a:t>
            </a:r>
            <a:r>
              <a:rPr lang="en-US" sz="1400" dirty="0">
                <a:solidFill>
                  <a:srgbClr val="0070C0"/>
                </a:solidFill>
                <a:latin typeface="Courier New" pitchFamily="49" charset="0"/>
                <a:cs typeface="Courier New" pitchFamily="49" charset="0"/>
              </a:rPr>
              <a:t> </a:t>
            </a:r>
            <a:r>
              <a:rPr lang="en-US" sz="1400" dirty="0" err="1">
                <a:solidFill>
                  <a:srgbClr val="0070C0"/>
                </a:solidFill>
                <a:latin typeface="Courier New" pitchFamily="49" charset="0"/>
                <a:cs typeface="Courier New" pitchFamily="49" charset="0"/>
              </a:rPr>
              <a:t>hadoop</a:t>
            </a:r>
            <a:r>
              <a:rPr lang="en-US" sz="1400" dirty="0">
                <a:solidFill>
                  <a:srgbClr val="0070C0"/>
                </a:solidFill>
                <a:latin typeface="Courier New" pitchFamily="49" charset="0"/>
                <a:cs typeface="Courier New" pitchFamily="49" charset="0"/>
              </a:rPr>
              <a:t> </a:t>
            </a:r>
            <a:r>
              <a:rPr lang="en-US" sz="1400" dirty="0" err="1">
                <a:solidFill>
                  <a:srgbClr val="0070C0"/>
                </a:solidFill>
                <a:latin typeface="Courier New" pitchFamily="49" charset="0"/>
                <a:cs typeface="Courier New" pitchFamily="49" charset="0"/>
              </a:rPr>
              <a:t>fs</a:t>
            </a:r>
            <a:r>
              <a:rPr lang="en-US" sz="1400" dirty="0">
                <a:solidFill>
                  <a:srgbClr val="0070C0"/>
                </a:solidFill>
                <a:latin typeface="Courier New" pitchFamily="49" charset="0"/>
                <a:cs typeface="Courier New" pitchFamily="49" charset="0"/>
              </a:rPr>
              <a:t> -</a:t>
            </a:r>
            <a:r>
              <a:rPr lang="en-US" sz="1400" dirty="0" err="1">
                <a:solidFill>
                  <a:srgbClr val="0070C0"/>
                </a:solidFill>
                <a:latin typeface="Courier New" pitchFamily="49" charset="0"/>
                <a:cs typeface="Courier New" pitchFamily="49" charset="0"/>
              </a:rPr>
              <a:t>ls</a:t>
            </a:r>
            <a:r>
              <a:rPr lang="en-US" sz="1400" dirty="0">
                <a:solidFill>
                  <a:srgbClr val="0070C0"/>
                </a:solidFill>
                <a:latin typeface="Courier New" pitchFamily="49" charset="0"/>
                <a:cs typeface="Courier New" pitchFamily="49" charset="0"/>
              </a:rPr>
              <a:t> -R /</a:t>
            </a:r>
          </a:p>
          <a:p>
            <a:pPr marL="0" indent="0">
              <a:buNone/>
            </a:pPr>
            <a:r>
              <a:rPr lang="en-US" sz="1400" dirty="0" err="1">
                <a:solidFill>
                  <a:srgbClr val="0070C0"/>
                </a:solidFill>
                <a:latin typeface="Courier New" pitchFamily="49" charset="0"/>
                <a:cs typeface="Courier New" pitchFamily="49" charset="0"/>
              </a:rPr>
              <a:t>d</a:t>
            </a:r>
            <a:r>
              <a:rPr lang="en-US" sz="1400" dirty="0" err="1" smtClean="0">
                <a:solidFill>
                  <a:srgbClr val="0070C0"/>
                </a:solidFill>
                <a:latin typeface="Courier New" pitchFamily="49" charset="0"/>
                <a:cs typeface="Courier New" pitchFamily="49" charset="0"/>
              </a:rPr>
              <a:t>rwxrwxrwt</a:t>
            </a:r>
            <a:r>
              <a:rPr lang="en-US" sz="1400" dirty="0" smtClean="0">
                <a:solidFill>
                  <a:srgbClr val="0070C0"/>
                </a:solidFill>
                <a:latin typeface="Courier New" pitchFamily="49" charset="0"/>
                <a:cs typeface="Courier New" pitchFamily="49" charset="0"/>
              </a:rPr>
              <a:t> - </a:t>
            </a:r>
            <a:r>
              <a:rPr lang="en-US" sz="1400" dirty="0" err="1">
                <a:solidFill>
                  <a:srgbClr val="0070C0"/>
                </a:solidFill>
                <a:latin typeface="Courier New" pitchFamily="49" charset="0"/>
                <a:cs typeface="Courier New" pitchFamily="49" charset="0"/>
              </a:rPr>
              <a:t>hdfs</a:t>
            </a:r>
            <a:r>
              <a:rPr lang="en-US" sz="1400" dirty="0">
                <a:solidFill>
                  <a:srgbClr val="0070C0"/>
                </a:solidFill>
                <a:latin typeface="Courier New" pitchFamily="49" charset="0"/>
                <a:cs typeface="Courier New" pitchFamily="49" charset="0"/>
              </a:rPr>
              <a:t> </a:t>
            </a:r>
            <a:r>
              <a:rPr lang="en-US" sz="1400" dirty="0" err="1">
                <a:solidFill>
                  <a:srgbClr val="0070C0"/>
                </a:solidFill>
                <a:latin typeface="Courier New" pitchFamily="49" charset="0"/>
                <a:cs typeface="Courier New" pitchFamily="49" charset="0"/>
              </a:rPr>
              <a:t>supergroup</a:t>
            </a:r>
            <a:r>
              <a:rPr lang="en-US" sz="1400" dirty="0">
                <a:solidFill>
                  <a:srgbClr val="0070C0"/>
                </a:solidFill>
                <a:latin typeface="Courier New" pitchFamily="49" charset="0"/>
                <a:cs typeface="Courier New" pitchFamily="49" charset="0"/>
              </a:rPr>
              <a:t>  </a:t>
            </a:r>
            <a:r>
              <a:rPr lang="en-US" sz="1400" dirty="0" smtClean="0">
                <a:solidFill>
                  <a:srgbClr val="0070C0"/>
                </a:solidFill>
                <a:latin typeface="Courier New" pitchFamily="49" charset="0"/>
                <a:cs typeface="Courier New" pitchFamily="49" charset="0"/>
              </a:rPr>
              <a:t>0 </a:t>
            </a:r>
            <a:r>
              <a:rPr lang="en-US" sz="1400" dirty="0">
                <a:solidFill>
                  <a:srgbClr val="0070C0"/>
                </a:solidFill>
                <a:latin typeface="Courier New" pitchFamily="49" charset="0"/>
                <a:cs typeface="Courier New" pitchFamily="49" charset="0"/>
              </a:rPr>
              <a:t>2014-03-05 12:29 /</a:t>
            </a:r>
            <a:r>
              <a:rPr lang="en-US" sz="1400" dirty="0" err="1">
                <a:solidFill>
                  <a:srgbClr val="0070C0"/>
                </a:solidFill>
                <a:latin typeface="Courier New" pitchFamily="49" charset="0"/>
                <a:cs typeface="Courier New" pitchFamily="49" charset="0"/>
              </a:rPr>
              <a:t>tmp</a:t>
            </a:r>
            <a:endParaRPr lang="en-US" sz="1400" dirty="0">
              <a:solidFill>
                <a:srgbClr val="0070C0"/>
              </a:solidFill>
              <a:latin typeface="Courier New" pitchFamily="49" charset="0"/>
              <a:cs typeface="Courier New" pitchFamily="49" charset="0"/>
            </a:endParaRPr>
          </a:p>
          <a:p>
            <a:pPr marL="0" indent="0">
              <a:buNone/>
            </a:pPr>
            <a:r>
              <a:rPr lang="en-US" sz="1400" dirty="0" err="1">
                <a:solidFill>
                  <a:srgbClr val="0070C0"/>
                </a:solidFill>
                <a:latin typeface="Courier New" pitchFamily="49" charset="0"/>
                <a:cs typeface="Courier New" pitchFamily="49" charset="0"/>
              </a:rPr>
              <a:t>drwxr</a:t>
            </a:r>
            <a:r>
              <a:rPr lang="en-US" sz="1400" dirty="0">
                <a:solidFill>
                  <a:srgbClr val="0070C0"/>
                </a:solidFill>
                <a:latin typeface="Courier New" pitchFamily="49" charset="0"/>
                <a:cs typeface="Courier New" pitchFamily="49" charset="0"/>
              </a:rPr>
              <a:t>-</a:t>
            </a:r>
            <a:r>
              <a:rPr lang="en-US" sz="1400" dirty="0" err="1">
                <a:solidFill>
                  <a:srgbClr val="0070C0"/>
                </a:solidFill>
                <a:latin typeface="Courier New" pitchFamily="49" charset="0"/>
                <a:cs typeface="Courier New" pitchFamily="49" charset="0"/>
              </a:rPr>
              <a:t>xr</a:t>
            </a:r>
            <a:r>
              <a:rPr lang="en-US" sz="1400" dirty="0">
                <a:solidFill>
                  <a:srgbClr val="0070C0"/>
                </a:solidFill>
                <a:latin typeface="Courier New" pitchFamily="49" charset="0"/>
                <a:cs typeface="Courier New" pitchFamily="49" charset="0"/>
              </a:rPr>
              <a:t>-x </a:t>
            </a:r>
            <a:r>
              <a:rPr lang="en-US" sz="1400" dirty="0" smtClean="0">
                <a:solidFill>
                  <a:srgbClr val="0070C0"/>
                </a:solidFill>
                <a:latin typeface="Courier New" pitchFamily="49" charset="0"/>
                <a:cs typeface="Courier New" pitchFamily="49" charset="0"/>
              </a:rPr>
              <a:t>- </a:t>
            </a:r>
            <a:r>
              <a:rPr lang="en-US" sz="1400" dirty="0" err="1">
                <a:solidFill>
                  <a:srgbClr val="0070C0"/>
                </a:solidFill>
                <a:latin typeface="Courier New" pitchFamily="49" charset="0"/>
                <a:cs typeface="Courier New" pitchFamily="49" charset="0"/>
              </a:rPr>
              <a:t>hdfs</a:t>
            </a:r>
            <a:r>
              <a:rPr lang="en-US" sz="1400" dirty="0">
                <a:solidFill>
                  <a:srgbClr val="0070C0"/>
                </a:solidFill>
                <a:latin typeface="Courier New" pitchFamily="49" charset="0"/>
                <a:cs typeface="Courier New" pitchFamily="49" charset="0"/>
              </a:rPr>
              <a:t> </a:t>
            </a:r>
            <a:r>
              <a:rPr lang="en-US" sz="1400" dirty="0" err="1">
                <a:solidFill>
                  <a:srgbClr val="0070C0"/>
                </a:solidFill>
                <a:latin typeface="Courier New" pitchFamily="49" charset="0"/>
                <a:cs typeface="Courier New" pitchFamily="49" charset="0"/>
              </a:rPr>
              <a:t>supergroup</a:t>
            </a:r>
            <a:r>
              <a:rPr lang="en-US" sz="1400" dirty="0">
                <a:solidFill>
                  <a:srgbClr val="0070C0"/>
                </a:solidFill>
                <a:latin typeface="Courier New" pitchFamily="49" charset="0"/>
                <a:cs typeface="Courier New" pitchFamily="49" charset="0"/>
              </a:rPr>
              <a:t>  </a:t>
            </a:r>
            <a:r>
              <a:rPr lang="en-US" sz="1400" dirty="0" smtClean="0">
                <a:solidFill>
                  <a:srgbClr val="0070C0"/>
                </a:solidFill>
                <a:latin typeface="Courier New" pitchFamily="49" charset="0"/>
                <a:cs typeface="Courier New" pitchFamily="49" charset="0"/>
              </a:rPr>
              <a:t>0 </a:t>
            </a:r>
            <a:r>
              <a:rPr lang="en-US" sz="1400" dirty="0">
                <a:solidFill>
                  <a:srgbClr val="0070C0"/>
                </a:solidFill>
                <a:latin typeface="Courier New" pitchFamily="49" charset="0"/>
                <a:cs typeface="Courier New" pitchFamily="49" charset="0"/>
              </a:rPr>
              <a:t>2014-03-05 12:45 /</a:t>
            </a:r>
            <a:r>
              <a:rPr lang="en-US" sz="1400" dirty="0" err="1">
                <a:solidFill>
                  <a:srgbClr val="0070C0"/>
                </a:solidFill>
                <a:latin typeface="Courier New" pitchFamily="49" charset="0"/>
                <a:cs typeface="Courier New" pitchFamily="49" charset="0"/>
              </a:rPr>
              <a:t>var</a:t>
            </a:r>
            <a:endParaRPr lang="en-US" sz="1400" dirty="0">
              <a:solidFill>
                <a:srgbClr val="0070C0"/>
              </a:solidFill>
              <a:latin typeface="Courier New" pitchFamily="49" charset="0"/>
              <a:cs typeface="Courier New" pitchFamily="49" charset="0"/>
            </a:endParaRPr>
          </a:p>
          <a:p>
            <a:pPr marL="0" indent="0">
              <a:buNone/>
            </a:pPr>
            <a:r>
              <a:rPr lang="en-US" sz="1400" dirty="0" err="1">
                <a:solidFill>
                  <a:srgbClr val="0070C0"/>
                </a:solidFill>
                <a:latin typeface="Courier New" pitchFamily="49" charset="0"/>
                <a:cs typeface="Courier New" pitchFamily="49" charset="0"/>
              </a:rPr>
              <a:t>drwxr</a:t>
            </a:r>
            <a:r>
              <a:rPr lang="en-US" sz="1400" dirty="0">
                <a:solidFill>
                  <a:srgbClr val="0070C0"/>
                </a:solidFill>
                <a:latin typeface="Courier New" pitchFamily="49" charset="0"/>
                <a:cs typeface="Courier New" pitchFamily="49" charset="0"/>
              </a:rPr>
              <a:t>-</a:t>
            </a:r>
            <a:r>
              <a:rPr lang="en-US" sz="1400" dirty="0" err="1">
                <a:solidFill>
                  <a:srgbClr val="0070C0"/>
                </a:solidFill>
                <a:latin typeface="Courier New" pitchFamily="49" charset="0"/>
                <a:cs typeface="Courier New" pitchFamily="49" charset="0"/>
              </a:rPr>
              <a:t>xr</a:t>
            </a:r>
            <a:r>
              <a:rPr lang="en-US" sz="1400" dirty="0">
                <a:solidFill>
                  <a:srgbClr val="0070C0"/>
                </a:solidFill>
                <a:latin typeface="Courier New" pitchFamily="49" charset="0"/>
                <a:cs typeface="Courier New" pitchFamily="49" charset="0"/>
              </a:rPr>
              <a:t>-x </a:t>
            </a:r>
            <a:r>
              <a:rPr lang="en-US" sz="1400" dirty="0" smtClean="0">
                <a:solidFill>
                  <a:srgbClr val="0070C0"/>
                </a:solidFill>
                <a:latin typeface="Courier New" pitchFamily="49" charset="0"/>
                <a:cs typeface="Courier New" pitchFamily="49" charset="0"/>
              </a:rPr>
              <a:t>- </a:t>
            </a:r>
            <a:r>
              <a:rPr lang="en-US" sz="1400" dirty="0" err="1">
                <a:solidFill>
                  <a:srgbClr val="0070C0"/>
                </a:solidFill>
                <a:latin typeface="Courier New" pitchFamily="49" charset="0"/>
                <a:cs typeface="Courier New" pitchFamily="49" charset="0"/>
              </a:rPr>
              <a:t>hdfs</a:t>
            </a:r>
            <a:r>
              <a:rPr lang="en-US" sz="1400" dirty="0">
                <a:solidFill>
                  <a:srgbClr val="0070C0"/>
                </a:solidFill>
                <a:latin typeface="Courier New" pitchFamily="49" charset="0"/>
                <a:cs typeface="Courier New" pitchFamily="49" charset="0"/>
              </a:rPr>
              <a:t> </a:t>
            </a:r>
            <a:r>
              <a:rPr lang="en-US" sz="1400" dirty="0" err="1">
                <a:solidFill>
                  <a:srgbClr val="0070C0"/>
                </a:solidFill>
                <a:latin typeface="Courier New" pitchFamily="49" charset="0"/>
                <a:cs typeface="Courier New" pitchFamily="49" charset="0"/>
              </a:rPr>
              <a:t>supergroup</a:t>
            </a:r>
            <a:r>
              <a:rPr lang="en-US" sz="1400" dirty="0">
                <a:solidFill>
                  <a:srgbClr val="0070C0"/>
                </a:solidFill>
                <a:latin typeface="Courier New" pitchFamily="49" charset="0"/>
                <a:cs typeface="Courier New" pitchFamily="49" charset="0"/>
              </a:rPr>
              <a:t>  </a:t>
            </a:r>
            <a:r>
              <a:rPr lang="en-US" sz="1400" dirty="0" smtClean="0">
                <a:solidFill>
                  <a:srgbClr val="0070C0"/>
                </a:solidFill>
                <a:latin typeface="Courier New" pitchFamily="49" charset="0"/>
                <a:cs typeface="Courier New" pitchFamily="49" charset="0"/>
              </a:rPr>
              <a:t>0 </a:t>
            </a:r>
            <a:r>
              <a:rPr lang="en-US" sz="1400" dirty="0">
                <a:solidFill>
                  <a:srgbClr val="0070C0"/>
                </a:solidFill>
                <a:latin typeface="Courier New" pitchFamily="49" charset="0"/>
                <a:cs typeface="Courier New" pitchFamily="49" charset="0"/>
              </a:rPr>
              <a:t>2014-03-05 12:45 /</a:t>
            </a:r>
            <a:r>
              <a:rPr lang="en-US" sz="1400" dirty="0" err="1">
                <a:solidFill>
                  <a:srgbClr val="0070C0"/>
                </a:solidFill>
                <a:latin typeface="Courier New" pitchFamily="49" charset="0"/>
                <a:cs typeface="Courier New" pitchFamily="49" charset="0"/>
              </a:rPr>
              <a:t>var</a:t>
            </a:r>
            <a:r>
              <a:rPr lang="en-US" sz="1400" dirty="0">
                <a:solidFill>
                  <a:srgbClr val="0070C0"/>
                </a:solidFill>
                <a:latin typeface="Courier New" pitchFamily="49" charset="0"/>
                <a:cs typeface="Courier New" pitchFamily="49" charset="0"/>
              </a:rPr>
              <a:t>/lib</a:t>
            </a:r>
          </a:p>
          <a:p>
            <a:pPr marL="0" indent="0">
              <a:buNone/>
            </a:pPr>
            <a:r>
              <a:rPr lang="en-US" sz="1400" dirty="0" err="1">
                <a:solidFill>
                  <a:srgbClr val="0070C0"/>
                </a:solidFill>
                <a:latin typeface="Courier New" pitchFamily="49" charset="0"/>
                <a:cs typeface="Courier New" pitchFamily="49" charset="0"/>
              </a:rPr>
              <a:t>drwxr</a:t>
            </a:r>
            <a:r>
              <a:rPr lang="en-US" sz="1400" dirty="0">
                <a:solidFill>
                  <a:srgbClr val="0070C0"/>
                </a:solidFill>
                <a:latin typeface="Courier New" pitchFamily="49" charset="0"/>
                <a:cs typeface="Courier New" pitchFamily="49" charset="0"/>
              </a:rPr>
              <a:t>-</a:t>
            </a:r>
            <a:r>
              <a:rPr lang="en-US" sz="1400" dirty="0" err="1">
                <a:solidFill>
                  <a:srgbClr val="0070C0"/>
                </a:solidFill>
                <a:latin typeface="Courier New" pitchFamily="49" charset="0"/>
                <a:cs typeface="Courier New" pitchFamily="49" charset="0"/>
              </a:rPr>
              <a:t>xr</a:t>
            </a:r>
            <a:r>
              <a:rPr lang="en-US" sz="1400" dirty="0">
                <a:solidFill>
                  <a:srgbClr val="0070C0"/>
                </a:solidFill>
                <a:latin typeface="Courier New" pitchFamily="49" charset="0"/>
                <a:cs typeface="Courier New" pitchFamily="49" charset="0"/>
              </a:rPr>
              <a:t>-x </a:t>
            </a:r>
            <a:r>
              <a:rPr lang="en-US" sz="1400" dirty="0" smtClean="0">
                <a:solidFill>
                  <a:srgbClr val="0070C0"/>
                </a:solidFill>
                <a:latin typeface="Courier New" pitchFamily="49" charset="0"/>
                <a:cs typeface="Courier New" pitchFamily="49" charset="0"/>
              </a:rPr>
              <a:t>- </a:t>
            </a:r>
            <a:r>
              <a:rPr lang="en-US" sz="1400" dirty="0" err="1">
                <a:solidFill>
                  <a:srgbClr val="0070C0"/>
                </a:solidFill>
                <a:latin typeface="Courier New" pitchFamily="49" charset="0"/>
                <a:cs typeface="Courier New" pitchFamily="49" charset="0"/>
              </a:rPr>
              <a:t>hdfs</a:t>
            </a:r>
            <a:r>
              <a:rPr lang="en-US" sz="1400" dirty="0">
                <a:solidFill>
                  <a:srgbClr val="0070C0"/>
                </a:solidFill>
                <a:latin typeface="Courier New" pitchFamily="49" charset="0"/>
                <a:cs typeface="Courier New" pitchFamily="49" charset="0"/>
              </a:rPr>
              <a:t> </a:t>
            </a:r>
            <a:r>
              <a:rPr lang="en-US" sz="1400" dirty="0" err="1">
                <a:solidFill>
                  <a:srgbClr val="0070C0"/>
                </a:solidFill>
                <a:latin typeface="Courier New" pitchFamily="49" charset="0"/>
                <a:cs typeface="Courier New" pitchFamily="49" charset="0"/>
              </a:rPr>
              <a:t>supergroup</a:t>
            </a:r>
            <a:r>
              <a:rPr lang="en-US" sz="1400" dirty="0">
                <a:solidFill>
                  <a:srgbClr val="0070C0"/>
                </a:solidFill>
                <a:latin typeface="Courier New" pitchFamily="49" charset="0"/>
                <a:cs typeface="Courier New" pitchFamily="49" charset="0"/>
              </a:rPr>
              <a:t>  </a:t>
            </a:r>
            <a:r>
              <a:rPr lang="en-US" sz="1400" dirty="0" smtClean="0">
                <a:solidFill>
                  <a:srgbClr val="0070C0"/>
                </a:solidFill>
                <a:latin typeface="Courier New" pitchFamily="49" charset="0"/>
                <a:cs typeface="Courier New" pitchFamily="49" charset="0"/>
              </a:rPr>
              <a:t>0 </a:t>
            </a:r>
            <a:r>
              <a:rPr lang="en-US" sz="1400" dirty="0">
                <a:solidFill>
                  <a:srgbClr val="0070C0"/>
                </a:solidFill>
                <a:latin typeface="Courier New" pitchFamily="49" charset="0"/>
                <a:cs typeface="Courier New" pitchFamily="49" charset="0"/>
              </a:rPr>
              <a:t>2014-03-05 12:45 /</a:t>
            </a:r>
            <a:r>
              <a:rPr lang="en-US" sz="1400" dirty="0" err="1">
                <a:solidFill>
                  <a:srgbClr val="0070C0"/>
                </a:solidFill>
                <a:latin typeface="Courier New" pitchFamily="49" charset="0"/>
                <a:cs typeface="Courier New" pitchFamily="49" charset="0"/>
              </a:rPr>
              <a:t>var</a:t>
            </a:r>
            <a:r>
              <a:rPr lang="en-US" sz="1400" dirty="0">
                <a:solidFill>
                  <a:srgbClr val="0070C0"/>
                </a:solidFill>
                <a:latin typeface="Courier New" pitchFamily="49" charset="0"/>
                <a:cs typeface="Courier New" pitchFamily="49" charset="0"/>
              </a:rPr>
              <a:t>/lib/</a:t>
            </a:r>
            <a:r>
              <a:rPr lang="en-US" sz="1400" dirty="0" err="1">
                <a:solidFill>
                  <a:srgbClr val="0070C0"/>
                </a:solidFill>
                <a:latin typeface="Courier New" pitchFamily="49" charset="0"/>
                <a:cs typeface="Courier New" pitchFamily="49" charset="0"/>
              </a:rPr>
              <a:t>hadoop-hdfs</a:t>
            </a:r>
            <a:endParaRPr lang="en-US" sz="1400" dirty="0">
              <a:solidFill>
                <a:srgbClr val="0070C0"/>
              </a:solidFill>
              <a:latin typeface="Courier New" pitchFamily="49" charset="0"/>
              <a:cs typeface="Courier New" pitchFamily="49" charset="0"/>
            </a:endParaRPr>
          </a:p>
          <a:p>
            <a:pPr marL="0" indent="0">
              <a:buNone/>
            </a:pPr>
            <a:r>
              <a:rPr lang="en-US" sz="1400" dirty="0" err="1">
                <a:solidFill>
                  <a:srgbClr val="0070C0"/>
                </a:solidFill>
                <a:latin typeface="Courier New" pitchFamily="49" charset="0"/>
                <a:cs typeface="Courier New" pitchFamily="49" charset="0"/>
              </a:rPr>
              <a:t>drwxr</a:t>
            </a:r>
            <a:r>
              <a:rPr lang="en-US" sz="1400" dirty="0">
                <a:solidFill>
                  <a:srgbClr val="0070C0"/>
                </a:solidFill>
                <a:latin typeface="Courier New" pitchFamily="49" charset="0"/>
                <a:cs typeface="Courier New" pitchFamily="49" charset="0"/>
              </a:rPr>
              <a:t>-</a:t>
            </a:r>
            <a:r>
              <a:rPr lang="en-US" sz="1400" dirty="0" err="1">
                <a:solidFill>
                  <a:srgbClr val="0070C0"/>
                </a:solidFill>
                <a:latin typeface="Courier New" pitchFamily="49" charset="0"/>
                <a:cs typeface="Courier New" pitchFamily="49" charset="0"/>
              </a:rPr>
              <a:t>xr</a:t>
            </a:r>
            <a:r>
              <a:rPr lang="en-US" sz="1400" dirty="0">
                <a:solidFill>
                  <a:srgbClr val="0070C0"/>
                </a:solidFill>
                <a:latin typeface="Courier New" pitchFamily="49" charset="0"/>
                <a:cs typeface="Courier New" pitchFamily="49" charset="0"/>
              </a:rPr>
              <a:t>-x </a:t>
            </a:r>
            <a:r>
              <a:rPr lang="en-US" sz="1400" dirty="0" smtClean="0">
                <a:solidFill>
                  <a:srgbClr val="0070C0"/>
                </a:solidFill>
                <a:latin typeface="Courier New" pitchFamily="49" charset="0"/>
                <a:cs typeface="Courier New" pitchFamily="49" charset="0"/>
              </a:rPr>
              <a:t>- </a:t>
            </a:r>
            <a:r>
              <a:rPr lang="en-US" sz="1400" dirty="0" err="1">
                <a:solidFill>
                  <a:srgbClr val="0070C0"/>
                </a:solidFill>
                <a:latin typeface="Courier New" pitchFamily="49" charset="0"/>
                <a:cs typeface="Courier New" pitchFamily="49" charset="0"/>
              </a:rPr>
              <a:t>hdfs</a:t>
            </a:r>
            <a:r>
              <a:rPr lang="en-US" sz="1400" dirty="0">
                <a:solidFill>
                  <a:srgbClr val="0070C0"/>
                </a:solidFill>
                <a:latin typeface="Courier New" pitchFamily="49" charset="0"/>
                <a:cs typeface="Courier New" pitchFamily="49" charset="0"/>
              </a:rPr>
              <a:t> </a:t>
            </a:r>
            <a:r>
              <a:rPr lang="en-US" sz="1400" dirty="0" err="1">
                <a:solidFill>
                  <a:srgbClr val="0070C0"/>
                </a:solidFill>
                <a:latin typeface="Courier New" pitchFamily="49" charset="0"/>
                <a:cs typeface="Courier New" pitchFamily="49" charset="0"/>
              </a:rPr>
              <a:t>supergroup</a:t>
            </a:r>
            <a:r>
              <a:rPr lang="en-US" sz="1400" dirty="0">
                <a:solidFill>
                  <a:srgbClr val="0070C0"/>
                </a:solidFill>
                <a:latin typeface="Courier New" pitchFamily="49" charset="0"/>
                <a:cs typeface="Courier New" pitchFamily="49" charset="0"/>
              </a:rPr>
              <a:t>  </a:t>
            </a:r>
            <a:r>
              <a:rPr lang="en-US" sz="1400" dirty="0" smtClean="0">
                <a:solidFill>
                  <a:srgbClr val="0070C0"/>
                </a:solidFill>
                <a:latin typeface="Courier New" pitchFamily="49" charset="0"/>
                <a:cs typeface="Courier New" pitchFamily="49" charset="0"/>
              </a:rPr>
              <a:t>0 </a:t>
            </a:r>
            <a:r>
              <a:rPr lang="en-US" sz="1400" dirty="0">
                <a:solidFill>
                  <a:srgbClr val="0070C0"/>
                </a:solidFill>
                <a:latin typeface="Courier New" pitchFamily="49" charset="0"/>
                <a:cs typeface="Courier New" pitchFamily="49" charset="0"/>
              </a:rPr>
              <a:t>2014-03-05 12:45 /</a:t>
            </a:r>
            <a:r>
              <a:rPr lang="en-US" sz="1400" dirty="0" err="1">
                <a:solidFill>
                  <a:srgbClr val="0070C0"/>
                </a:solidFill>
                <a:latin typeface="Courier New" pitchFamily="49" charset="0"/>
                <a:cs typeface="Courier New" pitchFamily="49" charset="0"/>
              </a:rPr>
              <a:t>var</a:t>
            </a:r>
            <a:r>
              <a:rPr lang="en-US" sz="1400" dirty="0">
                <a:solidFill>
                  <a:srgbClr val="0070C0"/>
                </a:solidFill>
                <a:latin typeface="Courier New" pitchFamily="49" charset="0"/>
                <a:cs typeface="Courier New" pitchFamily="49" charset="0"/>
              </a:rPr>
              <a:t>/lib/</a:t>
            </a:r>
            <a:r>
              <a:rPr lang="en-US" sz="1400" dirty="0" err="1">
                <a:solidFill>
                  <a:srgbClr val="0070C0"/>
                </a:solidFill>
                <a:latin typeface="Courier New" pitchFamily="49" charset="0"/>
                <a:cs typeface="Courier New" pitchFamily="49" charset="0"/>
              </a:rPr>
              <a:t>hadoop-hdfs</a:t>
            </a:r>
            <a:r>
              <a:rPr lang="en-US" sz="1400" dirty="0">
                <a:solidFill>
                  <a:srgbClr val="0070C0"/>
                </a:solidFill>
                <a:latin typeface="Courier New" pitchFamily="49" charset="0"/>
                <a:cs typeface="Courier New" pitchFamily="49" charset="0"/>
              </a:rPr>
              <a:t>/cache</a:t>
            </a:r>
          </a:p>
          <a:p>
            <a:pPr marL="0" indent="0">
              <a:buNone/>
            </a:pPr>
            <a:r>
              <a:rPr lang="en-US" sz="1400" dirty="0" err="1">
                <a:solidFill>
                  <a:srgbClr val="0070C0"/>
                </a:solidFill>
                <a:latin typeface="Courier New" pitchFamily="49" charset="0"/>
                <a:cs typeface="Courier New" pitchFamily="49" charset="0"/>
              </a:rPr>
              <a:t>drwxr</a:t>
            </a:r>
            <a:r>
              <a:rPr lang="en-US" sz="1400" dirty="0">
                <a:solidFill>
                  <a:srgbClr val="0070C0"/>
                </a:solidFill>
                <a:latin typeface="Courier New" pitchFamily="49" charset="0"/>
                <a:cs typeface="Courier New" pitchFamily="49" charset="0"/>
              </a:rPr>
              <a:t>-</a:t>
            </a:r>
            <a:r>
              <a:rPr lang="en-US" sz="1400" dirty="0" err="1">
                <a:solidFill>
                  <a:srgbClr val="0070C0"/>
                </a:solidFill>
                <a:latin typeface="Courier New" pitchFamily="49" charset="0"/>
                <a:cs typeface="Courier New" pitchFamily="49" charset="0"/>
              </a:rPr>
              <a:t>xr</a:t>
            </a:r>
            <a:r>
              <a:rPr lang="en-US" sz="1400" dirty="0">
                <a:solidFill>
                  <a:srgbClr val="0070C0"/>
                </a:solidFill>
                <a:latin typeface="Courier New" pitchFamily="49" charset="0"/>
                <a:cs typeface="Courier New" pitchFamily="49" charset="0"/>
              </a:rPr>
              <a:t>-x </a:t>
            </a:r>
            <a:r>
              <a:rPr lang="en-US" sz="1400" dirty="0" smtClean="0">
                <a:solidFill>
                  <a:srgbClr val="0070C0"/>
                </a:solidFill>
                <a:latin typeface="Courier New" pitchFamily="49" charset="0"/>
                <a:cs typeface="Courier New" pitchFamily="49" charset="0"/>
              </a:rPr>
              <a:t>- </a:t>
            </a:r>
            <a:r>
              <a:rPr lang="en-US" sz="1400" dirty="0" err="1">
                <a:solidFill>
                  <a:srgbClr val="0070C0"/>
                </a:solidFill>
                <a:latin typeface="Courier New" pitchFamily="49" charset="0"/>
                <a:cs typeface="Courier New" pitchFamily="49" charset="0"/>
              </a:rPr>
              <a:t>hdfs</a:t>
            </a:r>
            <a:r>
              <a:rPr lang="en-US" sz="1400" dirty="0">
                <a:solidFill>
                  <a:srgbClr val="0070C0"/>
                </a:solidFill>
                <a:latin typeface="Courier New" pitchFamily="49" charset="0"/>
                <a:cs typeface="Courier New" pitchFamily="49" charset="0"/>
              </a:rPr>
              <a:t> </a:t>
            </a:r>
            <a:r>
              <a:rPr lang="en-US" sz="1400" dirty="0" err="1">
                <a:solidFill>
                  <a:srgbClr val="0070C0"/>
                </a:solidFill>
                <a:latin typeface="Courier New" pitchFamily="49" charset="0"/>
                <a:cs typeface="Courier New" pitchFamily="49" charset="0"/>
              </a:rPr>
              <a:t>supergroup</a:t>
            </a:r>
            <a:r>
              <a:rPr lang="en-US" sz="1400" dirty="0">
                <a:solidFill>
                  <a:srgbClr val="0070C0"/>
                </a:solidFill>
                <a:latin typeface="Courier New" pitchFamily="49" charset="0"/>
                <a:cs typeface="Courier New" pitchFamily="49" charset="0"/>
              </a:rPr>
              <a:t>  </a:t>
            </a:r>
            <a:r>
              <a:rPr lang="en-US" sz="1400" dirty="0" smtClean="0">
                <a:solidFill>
                  <a:srgbClr val="0070C0"/>
                </a:solidFill>
                <a:latin typeface="Courier New" pitchFamily="49" charset="0"/>
                <a:cs typeface="Courier New" pitchFamily="49" charset="0"/>
              </a:rPr>
              <a:t>0 20..05 </a:t>
            </a:r>
            <a:r>
              <a:rPr lang="en-US" sz="1400" dirty="0">
                <a:solidFill>
                  <a:srgbClr val="0070C0"/>
                </a:solidFill>
                <a:latin typeface="Courier New" pitchFamily="49" charset="0"/>
                <a:cs typeface="Courier New" pitchFamily="49" charset="0"/>
              </a:rPr>
              <a:t>12:45 /</a:t>
            </a:r>
            <a:r>
              <a:rPr lang="en-US" sz="1400" dirty="0" err="1">
                <a:solidFill>
                  <a:srgbClr val="0070C0"/>
                </a:solidFill>
                <a:latin typeface="Courier New" pitchFamily="49" charset="0"/>
                <a:cs typeface="Courier New" pitchFamily="49" charset="0"/>
              </a:rPr>
              <a:t>var</a:t>
            </a:r>
            <a:r>
              <a:rPr lang="en-US" sz="1400" dirty="0">
                <a:solidFill>
                  <a:srgbClr val="0070C0"/>
                </a:solidFill>
                <a:latin typeface="Courier New" pitchFamily="49" charset="0"/>
                <a:cs typeface="Courier New" pitchFamily="49" charset="0"/>
              </a:rPr>
              <a:t>/lib/</a:t>
            </a:r>
            <a:r>
              <a:rPr lang="en-US" sz="1400" dirty="0" err="1">
                <a:solidFill>
                  <a:srgbClr val="0070C0"/>
                </a:solidFill>
                <a:latin typeface="Courier New" pitchFamily="49" charset="0"/>
                <a:cs typeface="Courier New" pitchFamily="49" charset="0"/>
              </a:rPr>
              <a:t>hadoop-hdfs</a:t>
            </a:r>
            <a:r>
              <a:rPr lang="en-US" sz="1400" dirty="0">
                <a:solidFill>
                  <a:srgbClr val="0070C0"/>
                </a:solidFill>
                <a:latin typeface="Courier New" pitchFamily="49" charset="0"/>
                <a:cs typeface="Courier New" pitchFamily="49" charset="0"/>
              </a:rPr>
              <a:t>/cache/</a:t>
            </a:r>
            <a:r>
              <a:rPr lang="en-US" sz="1400" dirty="0" err="1">
                <a:solidFill>
                  <a:srgbClr val="0070C0"/>
                </a:solidFill>
                <a:latin typeface="Courier New" pitchFamily="49" charset="0"/>
                <a:cs typeface="Courier New" pitchFamily="49" charset="0"/>
              </a:rPr>
              <a:t>mapred</a:t>
            </a:r>
            <a:endParaRPr lang="en-US" sz="1400" dirty="0">
              <a:solidFill>
                <a:srgbClr val="0070C0"/>
              </a:solidFill>
              <a:latin typeface="Courier New" pitchFamily="49" charset="0"/>
              <a:cs typeface="Courier New" pitchFamily="49" charset="0"/>
            </a:endParaRPr>
          </a:p>
          <a:p>
            <a:pPr marL="0" indent="0">
              <a:buNone/>
            </a:pPr>
            <a:r>
              <a:rPr lang="en-US" sz="1400" dirty="0" err="1" smtClean="0">
                <a:solidFill>
                  <a:srgbClr val="0070C0"/>
                </a:solidFill>
                <a:latin typeface="Courier New" pitchFamily="49" charset="0"/>
                <a:cs typeface="Courier New" pitchFamily="49" charset="0"/>
              </a:rPr>
              <a:t>Drwxrwxrwt</a:t>
            </a:r>
            <a:r>
              <a:rPr lang="en-US" sz="1400" dirty="0" smtClean="0">
                <a:solidFill>
                  <a:srgbClr val="0070C0"/>
                </a:solidFill>
                <a:latin typeface="Courier New" pitchFamily="49" charset="0"/>
                <a:cs typeface="Courier New" pitchFamily="49" charset="0"/>
              </a:rPr>
              <a:t> - </a:t>
            </a:r>
            <a:r>
              <a:rPr lang="en-US" sz="1400" dirty="0" err="1">
                <a:solidFill>
                  <a:srgbClr val="0070C0"/>
                </a:solidFill>
                <a:latin typeface="Courier New" pitchFamily="49" charset="0"/>
                <a:cs typeface="Courier New" pitchFamily="49" charset="0"/>
              </a:rPr>
              <a:t>mapred</a:t>
            </a:r>
            <a:r>
              <a:rPr lang="en-US" sz="1400" dirty="0">
                <a:solidFill>
                  <a:srgbClr val="0070C0"/>
                </a:solidFill>
                <a:latin typeface="Courier New" pitchFamily="49" charset="0"/>
                <a:cs typeface="Courier New" pitchFamily="49" charset="0"/>
              </a:rPr>
              <a:t> </a:t>
            </a:r>
            <a:r>
              <a:rPr lang="en-US" sz="1400" dirty="0" err="1">
                <a:solidFill>
                  <a:srgbClr val="0070C0"/>
                </a:solidFill>
                <a:latin typeface="Courier New" pitchFamily="49" charset="0"/>
                <a:cs typeface="Courier New" pitchFamily="49" charset="0"/>
              </a:rPr>
              <a:t>supergroup</a:t>
            </a:r>
            <a:r>
              <a:rPr lang="en-US" sz="1400" dirty="0">
                <a:solidFill>
                  <a:srgbClr val="0070C0"/>
                </a:solidFill>
                <a:latin typeface="Courier New" pitchFamily="49" charset="0"/>
                <a:cs typeface="Courier New" pitchFamily="49" charset="0"/>
              </a:rPr>
              <a:t> </a:t>
            </a:r>
            <a:r>
              <a:rPr lang="en-US" sz="1400" dirty="0" smtClean="0">
                <a:solidFill>
                  <a:srgbClr val="0070C0"/>
                </a:solidFill>
                <a:latin typeface="Courier New" pitchFamily="49" charset="0"/>
                <a:cs typeface="Courier New" pitchFamily="49" charset="0"/>
              </a:rPr>
              <a:t>0 2..05 </a:t>
            </a:r>
            <a:r>
              <a:rPr lang="en-US" sz="1400" dirty="0">
                <a:solidFill>
                  <a:srgbClr val="0070C0"/>
                </a:solidFill>
                <a:latin typeface="Courier New" pitchFamily="49" charset="0"/>
                <a:cs typeface="Courier New" pitchFamily="49" charset="0"/>
              </a:rPr>
              <a:t>12:45 /</a:t>
            </a:r>
            <a:r>
              <a:rPr lang="en-US" sz="1400" dirty="0" err="1" smtClean="0">
                <a:solidFill>
                  <a:srgbClr val="0070C0"/>
                </a:solidFill>
                <a:latin typeface="Courier New" pitchFamily="49" charset="0"/>
                <a:cs typeface="Courier New" pitchFamily="49" charset="0"/>
              </a:rPr>
              <a:t>var</a:t>
            </a:r>
            <a:r>
              <a:rPr lang="en-US" sz="1400" dirty="0" smtClean="0">
                <a:solidFill>
                  <a:srgbClr val="0070C0"/>
                </a:solidFill>
                <a:latin typeface="Courier New" pitchFamily="49" charset="0"/>
                <a:cs typeface="Courier New" pitchFamily="49" charset="0"/>
              </a:rPr>
              <a:t>/lib/</a:t>
            </a:r>
            <a:r>
              <a:rPr lang="en-US" sz="1400" dirty="0" err="1" smtClean="0">
                <a:solidFill>
                  <a:srgbClr val="0070C0"/>
                </a:solidFill>
                <a:latin typeface="Courier New" pitchFamily="49" charset="0"/>
                <a:cs typeface="Courier New" pitchFamily="49" charset="0"/>
              </a:rPr>
              <a:t>hadoop-hdfs</a:t>
            </a:r>
            <a:r>
              <a:rPr lang="en-US" sz="1400" dirty="0" smtClean="0">
                <a:solidFill>
                  <a:srgbClr val="0070C0"/>
                </a:solidFill>
                <a:latin typeface="Courier New" pitchFamily="49" charset="0"/>
                <a:cs typeface="Courier New" pitchFamily="49" charset="0"/>
              </a:rPr>
              <a:t>/cache/</a:t>
            </a:r>
            <a:r>
              <a:rPr lang="en-US" sz="1400" dirty="0" err="1" smtClean="0">
                <a:solidFill>
                  <a:srgbClr val="0070C0"/>
                </a:solidFill>
                <a:latin typeface="Courier New" pitchFamily="49" charset="0"/>
                <a:cs typeface="Courier New" pitchFamily="49" charset="0"/>
              </a:rPr>
              <a:t>mapred</a:t>
            </a:r>
            <a:r>
              <a:rPr lang="en-US" sz="1400" dirty="0" smtClean="0">
                <a:solidFill>
                  <a:srgbClr val="0070C0"/>
                </a:solidFill>
                <a:latin typeface="Courier New" pitchFamily="49" charset="0"/>
                <a:cs typeface="Courier New" pitchFamily="49" charset="0"/>
              </a:rPr>
              <a:t>/staging</a:t>
            </a:r>
          </a:p>
          <a:p>
            <a:r>
              <a:rPr lang="en-US" sz="1800" dirty="0" smtClean="0">
                <a:solidFill>
                  <a:srgbClr val="0070C0"/>
                </a:solidFill>
                <a:cs typeface="Courier New" panose="02070309020205020404" pitchFamily="49" charset="0"/>
              </a:rPr>
              <a:t>On MRV1, start MapReduce by typing:</a:t>
            </a:r>
          </a:p>
          <a:p>
            <a:pPr marL="0" indent="0">
              <a:buNone/>
            </a:pPr>
            <a:r>
              <a:rPr lang="en-US" sz="1600" dirty="0" smtClean="0">
                <a:solidFill>
                  <a:srgbClr val="0070C0"/>
                </a:solidFill>
                <a:latin typeface="Courier New" panose="02070309020205020404" pitchFamily="49" charset="0"/>
                <a:cs typeface="Courier New" panose="02070309020205020404" pitchFamily="49" charset="0"/>
              </a:rPr>
              <a:t>for </a:t>
            </a:r>
            <a:r>
              <a:rPr lang="en-US" sz="1600" dirty="0">
                <a:solidFill>
                  <a:srgbClr val="0070C0"/>
                </a:solidFill>
                <a:latin typeface="Courier New" panose="02070309020205020404" pitchFamily="49" charset="0"/>
                <a:cs typeface="Courier New" panose="02070309020205020404" pitchFamily="49" charset="0"/>
              </a:rPr>
              <a:t>x in `cd /</a:t>
            </a:r>
            <a:r>
              <a:rPr lang="en-US" sz="1600" dirty="0" err="1">
                <a:solidFill>
                  <a:srgbClr val="0070C0"/>
                </a:solidFill>
                <a:latin typeface="Courier New" panose="02070309020205020404" pitchFamily="49" charset="0"/>
                <a:cs typeface="Courier New" panose="02070309020205020404" pitchFamily="49" charset="0"/>
              </a:rPr>
              <a:t>etc</a:t>
            </a:r>
            <a:r>
              <a:rPr lang="en-US" sz="1600" dirty="0">
                <a:solidFill>
                  <a:srgbClr val="0070C0"/>
                </a:solidFill>
                <a:latin typeface="Courier New" panose="02070309020205020404" pitchFamily="49" charset="0"/>
                <a:cs typeface="Courier New" panose="02070309020205020404" pitchFamily="49" charset="0"/>
              </a:rPr>
              <a:t>/</a:t>
            </a:r>
            <a:r>
              <a:rPr lang="en-US" sz="1600" dirty="0" err="1">
                <a:solidFill>
                  <a:srgbClr val="0070C0"/>
                </a:solidFill>
                <a:latin typeface="Courier New" panose="02070309020205020404" pitchFamily="49" charset="0"/>
                <a:cs typeface="Courier New" panose="02070309020205020404" pitchFamily="49" charset="0"/>
              </a:rPr>
              <a:t>init.d</a:t>
            </a:r>
            <a:r>
              <a:rPr lang="en-US" sz="1600" dirty="0">
                <a:solidFill>
                  <a:srgbClr val="0070C0"/>
                </a:solidFill>
                <a:latin typeface="Courier New" panose="02070309020205020404" pitchFamily="49" charset="0"/>
                <a:cs typeface="Courier New" panose="02070309020205020404" pitchFamily="49" charset="0"/>
              </a:rPr>
              <a:t> ; </a:t>
            </a:r>
            <a:r>
              <a:rPr lang="en-US" sz="1600" dirty="0" err="1">
                <a:solidFill>
                  <a:srgbClr val="0070C0"/>
                </a:solidFill>
                <a:latin typeface="Courier New" panose="02070309020205020404" pitchFamily="49" charset="0"/>
                <a:cs typeface="Courier New" panose="02070309020205020404" pitchFamily="49" charset="0"/>
              </a:rPr>
              <a:t>ls</a:t>
            </a:r>
            <a:r>
              <a:rPr lang="en-US" sz="1600" dirty="0">
                <a:solidFill>
                  <a:srgbClr val="0070C0"/>
                </a:solidFill>
                <a:latin typeface="Courier New" panose="02070309020205020404" pitchFamily="49" charset="0"/>
                <a:cs typeface="Courier New" panose="02070309020205020404" pitchFamily="49" charset="0"/>
              </a:rPr>
              <a:t> hadoop-0.20-mapreduce-*` ; do </a:t>
            </a:r>
            <a:r>
              <a:rPr lang="en-US" sz="1600" dirty="0" err="1">
                <a:solidFill>
                  <a:srgbClr val="0070C0"/>
                </a:solidFill>
                <a:latin typeface="Courier New" panose="02070309020205020404" pitchFamily="49" charset="0"/>
                <a:cs typeface="Courier New" panose="02070309020205020404" pitchFamily="49" charset="0"/>
              </a:rPr>
              <a:t>sudo</a:t>
            </a:r>
            <a:r>
              <a:rPr lang="en-US" sz="1600" dirty="0">
                <a:solidFill>
                  <a:srgbClr val="0070C0"/>
                </a:solidFill>
                <a:latin typeface="Courier New" panose="02070309020205020404" pitchFamily="49" charset="0"/>
                <a:cs typeface="Courier New" panose="02070309020205020404" pitchFamily="49" charset="0"/>
              </a:rPr>
              <a:t> service $x start </a:t>
            </a:r>
            <a:r>
              <a:rPr lang="en-US" sz="1600" dirty="0" smtClean="0">
                <a:solidFill>
                  <a:srgbClr val="0070C0"/>
                </a:solidFill>
                <a:latin typeface="Courier New" panose="02070309020205020404" pitchFamily="49" charset="0"/>
                <a:cs typeface="Courier New" panose="02070309020205020404" pitchFamily="49" charset="0"/>
              </a:rPr>
              <a:t>; done</a:t>
            </a:r>
          </a:p>
          <a:p>
            <a:r>
              <a:rPr lang="en-US" sz="1800" dirty="0" smtClean="0">
                <a:solidFill>
                  <a:srgbClr val="0070C0"/>
                </a:solidFill>
                <a:cs typeface="Courier New" panose="02070309020205020404" pitchFamily="49" charset="0"/>
              </a:rPr>
              <a:t>To verify that services have started, we can check the Web console. </a:t>
            </a:r>
            <a:endParaRPr lang="en-US" sz="1600" dirty="0" smtClean="0">
              <a:solidFill>
                <a:srgbClr val="0070C0"/>
              </a:solidFill>
              <a:latin typeface="Courier New" panose="02070309020205020404" pitchFamily="49" charset="0"/>
              <a:cs typeface="Courier New" panose="02070309020205020404" pitchFamily="49" charset="0"/>
            </a:endParaRPr>
          </a:p>
          <a:p>
            <a:r>
              <a:rPr lang="en-US" sz="1600" dirty="0" err="1" smtClean="0">
                <a:solidFill>
                  <a:srgbClr val="0070C0"/>
                </a:solidFill>
                <a:latin typeface="Courier New" panose="02070309020205020404" pitchFamily="49" charset="0"/>
                <a:cs typeface="Courier New" panose="02070309020205020404" pitchFamily="49" charset="0"/>
              </a:rPr>
              <a:t>JobTracker</a:t>
            </a:r>
            <a:r>
              <a:rPr lang="en-US" sz="1800" dirty="0" smtClean="0">
                <a:solidFill>
                  <a:srgbClr val="0070C0"/>
                </a:solidFill>
                <a:cs typeface="Courier New" panose="02070309020205020404" pitchFamily="49" charset="0"/>
              </a:rPr>
              <a:t> provides a web console  </a:t>
            </a:r>
            <a:r>
              <a:rPr lang="en-US" sz="1600" dirty="0" smtClean="0">
                <a:solidFill>
                  <a:srgbClr val="0070C0"/>
                </a:solidFill>
                <a:latin typeface="Courier New" panose="02070309020205020404" pitchFamily="49" charset="0"/>
                <a:cs typeface="Courier New" panose="02070309020205020404" pitchFamily="49" charset="0"/>
                <a:hlinkClick r:id="rId2"/>
              </a:rPr>
              <a:t>http://localhost:50070/</a:t>
            </a:r>
            <a:r>
              <a:rPr lang="en-US" sz="1600" dirty="0" smtClean="0">
                <a:solidFill>
                  <a:srgbClr val="0070C0"/>
                </a:solidFill>
                <a:latin typeface="Courier New" panose="02070309020205020404" pitchFamily="49" charset="0"/>
                <a:cs typeface="Courier New" panose="02070309020205020404" pitchFamily="49" charset="0"/>
              </a:rPr>
              <a:t> </a:t>
            </a:r>
            <a:r>
              <a:rPr lang="en-US" sz="1800" dirty="0" smtClean="0">
                <a:solidFill>
                  <a:srgbClr val="0070C0"/>
                </a:solidFill>
                <a:cs typeface="Courier New" panose="02070309020205020404" pitchFamily="49" charset="0"/>
              </a:rPr>
              <a:t>for viewing running, completed and failed jobs.</a:t>
            </a:r>
            <a:endParaRPr lang="en-US" sz="1800" dirty="0">
              <a:solidFill>
                <a:srgbClr val="0070C0"/>
              </a:solidFill>
              <a:cs typeface="Courier New" panose="02070309020205020404" pitchFamily="49" charset="0"/>
            </a:endParaRPr>
          </a:p>
        </p:txBody>
      </p:sp>
      <p:sp>
        <p:nvSpPr>
          <p:cNvPr id="4" name="Footer Placeholder 3"/>
          <p:cNvSpPr>
            <a:spLocks noGrp="1"/>
          </p:cNvSpPr>
          <p:nvPr>
            <p:ph type="ftr" sz="quarter" idx="11"/>
          </p:nvPr>
        </p:nvSpPr>
        <p:spPr/>
        <p:txBody>
          <a:bodyPr/>
          <a:lstStyle/>
          <a:p>
            <a:r>
              <a:rPr lang="en-US" smtClean="0"/>
              <a:t>@Zoran B. Djordjevic</a:t>
            </a:r>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46</a:t>
            </a:fld>
            <a:endParaRPr lang="en-US" dirty="0"/>
          </a:p>
        </p:txBody>
      </p:sp>
    </p:spTree>
    <p:extLst>
      <p:ext uri="{BB962C8B-B14F-4D97-AF65-F5344CB8AC3E}">
        <p14:creationId xmlns:p14="http://schemas.microsoft.com/office/powerpoint/2010/main" val="2151151716"/>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JobTracker’s</a:t>
            </a:r>
            <a:r>
              <a:rPr lang="en-US" dirty="0" smtClean="0"/>
              <a:t> status site, localhost:50030</a:t>
            </a:r>
            <a:endParaRPr lang="en-US" dirty="0"/>
          </a:p>
        </p:txBody>
      </p:sp>
      <p:pic>
        <p:nvPicPr>
          <p:cNvPr id="6" name="Content Placeholder 5"/>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57200" y="920731"/>
            <a:ext cx="8229600" cy="5168937"/>
          </a:xfrm>
        </p:spPr>
      </p:pic>
      <p:sp>
        <p:nvSpPr>
          <p:cNvPr id="4" name="Footer Placeholder 3"/>
          <p:cNvSpPr>
            <a:spLocks noGrp="1"/>
          </p:cNvSpPr>
          <p:nvPr>
            <p:ph type="ftr" sz="quarter" idx="11"/>
          </p:nvPr>
        </p:nvSpPr>
        <p:spPr/>
        <p:txBody>
          <a:bodyPr/>
          <a:lstStyle/>
          <a:p>
            <a:r>
              <a:rPr lang="en-US" smtClean="0"/>
              <a:t>@Zoran B. Djordjevic</a:t>
            </a:r>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47</a:t>
            </a:fld>
            <a:endParaRPr lang="en-US" dirty="0"/>
          </a:p>
        </p:txBody>
      </p:sp>
    </p:spTree>
    <p:extLst>
      <p:ext uri="{BB962C8B-B14F-4D97-AF65-F5344CB8AC3E}">
        <p14:creationId xmlns:p14="http://schemas.microsoft.com/office/powerpoint/2010/main" val="2876838056"/>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000" dirty="0" err="1">
                <a:latin typeface="Courier New" pitchFamily="49" charset="0"/>
                <a:cs typeface="Courier New" pitchFamily="49" charset="0"/>
              </a:rPr>
              <a:t>h</a:t>
            </a:r>
            <a:r>
              <a:rPr lang="en-US" sz="3000" dirty="0" err="1" smtClean="0">
                <a:latin typeface="Courier New" pitchFamily="49" charset="0"/>
                <a:cs typeface="Courier New" pitchFamily="49" charset="0"/>
              </a:rPr>
              <a:t>dfs</a:t>
            </a:r>
            <a:r>
              <a:rPr lang="en-US" sz="3000" dirty="0" smtClean="0">
                <a:latin typeface="Courier New" pitchFamily="49" charset="0"/>
                <a:cs typeface="Courier New" pitchFamily="49" charset="0"/>
              </a:rPr>
              <a:t> </a:t>
            </a:r>
            <a:r>
              <a:rPr lang="en-US" sz="3000" dirty="0" err="1" smtClean="0">
                <a:latin typeface="Courier New" pitchFamily="49" charset="0"/>
                <a:cs typeface="Courier New" pitchFamily="49" charset="0"/>
              </a:rPr>
              <a:t>dfsadmin</a:t>
            </a:r>
            <a:endParaRPr lang="en-US" sz="3000" dirty="0">
              <a:latin typeface="Courier New" pitchFamily="49" charset="0"/>
              <a:cs typeface="Courier New" pitchFamily="49" charset="0"/>
            </a:endParaRPr>
          </a:p>
        </p:txBody>
      </p:sp>
      <p:sp>
        <p:nvSpPr>
          <p:cNvPr id="3" name="Content Placeholder 2"/>
          <p:cNvSpPr>
            <a:spLocks noGrp="1"/>
          </p:cNvSpPr>
          <p:nvPr>
            <p:ph idx="1"/>
          </p:nvPr>
        </p:nvSpPr>
        <p:spPr/>
        <p:txBody>
          <a:bodyPr/>
          <a:lstStyle/>
          <a:p>
            <a:r>
              <a:rPr lang="en-US" dirty="0" smtClean="0"/>
              <a:t>A very useful command is </a:t>
            </a:r>
            <a:r>
              <a:rPr lang="en-US" sz="1800" dirty="0" err="1" smtClean="0">
                <a:latin typeface="Courier New" pitchFamily="49" charset="0"/>
                <a:cs typeface="Courier New" pitchFamily="49" charset="0"/>
              </a:rPr>
              <a:t>hdfs</a:t>
            </a:r>
            <a:r>
              <a:rPr lang="en-US" sz="1800" dirty="0" smtClean="0">
                <a:latin typeface="Courier New" pitchFamily="49" charset="0"/>
                <a:cs typeface="Courier New" pitchFamily="49" charset="0"/>
              </a:rPr>
              <a:t> </a:t>
            </a:r>
            <a:r>
              <a:rPr lang="en-US" sz="1800" dirty="0" err="1" smtClean="0">
                <a:latin typeface="Courier New" pitchFamily="49" charset="0"/>
                <a:cs typeface="Courier New" pitchFamily="49" charset="0"/>
              </a:rPr>
              <a:t>dfsadmin</a:t>
            </a:r>
            <a:r>
              <a:rPr lang="en-US" sz="1800" dirty="0" smtClean="0">
                <a:latin typeface="Courier New" pitchFamily="49" charset="0"/>
                <a:cs typeface="Courier New" pitchFamily="49" charset="0"/>
              </a:rPr>
              <a:t> </a:t>
            </a:r>
            <a:r>
              <a:rPr lang="en-US" dirty="0" smtClean="0"/>
              <a:t>command, which allows you to quickly review status of your daemons. For example, if daemons are not working, you get something like</a:t>
            </a:r>
          </a:p>
          <a:p>
            <a:pPr marL="0" indent="0">
              <a:buNone/>
            </a:pPr>
            <a:r>
              <a:rPr lang="en-US" sz="1600" dirty="0" smtClean="0">
                <a:latin typeface="Courier New" pitchFamily="49" charset="0"/>
                <a:cs typeface="Courier New" pitchFamily="49" charset="0"/>
              </a:rPr>
              <a:t>$ </a:t>
            </a:r>
            <a:r>
              <a:rPr lang="en-US" sz="1600" dirty="0" err="1">
                <a:latin typeface="Courier New" pitchFamily="49" charset="0"/>
                <a:cs typeface="Courier New" pitchFamily="49" charset="0"/>
              </a:rPr>
              <a:t>sudo</a:t>
            </a:r>
            <a:r>
              <a:rPr lang="en-US" sz="1600" dirty="0">
                <a:latin typeface="Courier New" pitchFamily="49" charset="0"/>
                <a:cs typeface="Courier New" pitchFamily="49" charset="0"/>
              </a:rPr>
              <a:t> -u </a:t>
            </a:r>
            <a:r>
              <a:rPr lang="en-US" sz="1600" dirty="0" err="1">
                <a:latin typeface="Courier New" pitchFamily="49" charset="0"/>
                <a:cs typeface="Courier New" pitchFamily="49" charset="0"/>
              </a:rPr>
              <a:t>hdfs</a:t>
            </a:r>
            <a:r>
              <a:rPr lang="en-US" sz="1600" dirty="0">
                <a:latin typeface="Courier New" pitchFamily="49" charset="0"/>
                <a:cs typeface="Courier New" pitchFamily="49" charset="0"/>
              </a:rPr>
              <a:t> </a:t>
            </a:r>
            <a:r>
              <a:rPr lang="en-US" sz="1600" dirty="0" err="1">
                <a:latin typeface="Courier New" pitchFamily="49" charset="0"/>
                <a:cs typeface="Courier New" pitchFamily="49" charset="0"/>
              </a:rPr>
              <a:t>hdfs</a:t>
            </a:r>
            <a:r>
              <a:rPr lang="en-US" sz="1600" dirty="0">
                <a:latin typeface="Courier New" pitchFamily="49" charset="0"/>
                <a:cs typeface="Courier New" pitchFamily="49" charset="0"/>
              </a:rPr>
              <a:t> </a:t>
            </a:r>
            <a:r>
              <a:rPr lang="en-US" sz="1600" dirty="0" err="1">
                <a:latin typeface="Courier New" pitchFamily="49" charset="0"/>
                <a:cs typeface="Courier New" pitchFamily="49" charset="0"/>
              </a:rPr>
              <a:t>dfsadmin</a:t>
            </a:r>
            <a:r>
              <a:rPr lang="en-US" sz="1600" dirty="0">
                <a:latin typeface="Courier New" pitchFamily="49" charset="0"/>
                <a:cs typeface="Courier New" pitchFamily="49" charset="0"/>
              </a:rPr>
              <a:t> -report</a:t>
            </a:r>
          </a:p>
          <a:p>
            <a:pPr marL="0" indent="0">
              <a:buNone/>
            </a:pPr>
            <a:r>
              <a:rPr lang="en-US" sz="1600" dirty="0">
                <a:latin typeface="Courier New" pitchFamily="49" charset="0"/>
                <a:cs typeface="Courier New" pitchFamily="49" charset="0"/>
              </a:rPr>
              <a:t>Configured Capacity: 0 (0 B)</a:t>
            </a:r>
          </a:p>
          <a:p>
            <a:pPr marL="0" indent="0">
              <a:buNone/>
            </a:pPr>
            <a:r>
              <a:rPr lang="en-US" sz="1600" dirty="0">
                <a:latin typeface="Courier New" pitchFamily="49" charset="0"/>
                <a:cs typeface="Courier New" pitchFamily="49" charset="0"/>
              </a:rPr>
              <a:t>Present Capacity: 0 (0 B)</a:t>
            </a:r>
          </a:p>
          <a:p>
            <a:pPr marL="0" indent="0">
              <a:buNone/>
            </a:pPr>
            <a:r>
              <a:rPr lang="en-US" sz="1600" dirty="0">
                <a:latin typeface="Courier New" pitchFamily="49" charset="0"/>
                <a:cs typeface="Courier New" pitchFamily="49" charset="0"/>
              </a:rPr>
              <a:t>DFS Remaining: 0 (0 B)</a:t>
            </a:r>
          </a:p>
          <a:p>
            <a:pPr marL="0" indent="0">
              <a:buNone/>
            </a:pPr>
            <a:r>
              <a:rPr lang="en-US" sz="1600" dirty="0">
                <a:latin typeface="Courier New" pitchFamily="49" charset="0"/>
                <a:cs typeface="Courier New" pitchFamily="49" charset="0"/>
              </a:rPr>
              <a:t>DFS Used: 0 (0 B)</a:t>
            </a:r>
          </a:p>
          <a:p>
            <a:pPr marL="0" indent="0">
              <a:buNone/>
            </a:pPr>
            <a:r>
              <a:rPr lang="en-US" sz="1600" dirty="0">
                <a:latin typeface="Courier New" pitchFamily="49" charset="0"/>
                <a:cs typeface="Courier New" pitchFamily="49" charset="0"/>
              </a:rPr>
              <a:t>DFS Used%: </a:t>
            </a:r>
            <a:r>
              <a:rPr lang="en-US" sz="1600" dirty="0" err="1">
                <a:latin typeface="Courier New" pitchFamily="49" charset="0"/>
                <a:cs typeface="Courier New" pitchFamily="49" charset="0"/>
              </a:rPr>
              <a:t>NaN</a:t>
            </a:r>
            <a:r>
              <a:rPr lang="en-US" sz="1600" dirty="0">
                <a:latin typeface="Courier New" pitchFamily="49" charset="0"/>
                <a:cs typeface="Courier New" pitchFamily="49" charset="0"/>
              </a:rPr>
              <a:t>%</a:t>
            </a:r>
          </a:p>
          <a:p>
            <a:pPr marL="0" indent="0">
              <a:buNone/>
            </a:pPr>
            <a:r>
              <a:rPr lang="en-US" sz="1600" dirty="0">
                <a:latin typeface="Courier New" pitchFamily="49" charset="0"/>
                <a:cs typeface="Courier New" pitchFamily="49" charset="0"/>
              </a:rPr>
              <a:t>Under replicated blocks: 0</a:t>
            </a:r>
          </a:p>
          <a:p>
            <a:pPr marL="0" indent="0">
              <a:buNone/>
            </a:pPr>
            <a:r>
              <a:rPr lang="en-US" sz="1600" dirty="0">
                <a:latin typeface="Courier New" pitchFamily="49" charset="0"/>
                <a:cs typeface="Courier New" pitchFamily="49" charset="0"/>
              </a:rPr>
              <a:t>Blocks with corrupt replicas: 0</a:t>
            </a:r>
          </a:p>
          <a:p>
            <a:pPr marL="0" indent="0">
              <a:buNone/>
            </a:pPr>
            <a:r>
              <a:rPr lang="en-US" sz="1600" dirty="0">
                <a:latin typeface="Courier New" pitchFamily="49" charset="0"/>
                <a:cs typeface="Courier New" pitchFamily="49" charset="0"/>
              </a:rPr>
              <a:t>Missing blocks: 0</a:t>
            </a:r>
          </a:p>
          <a:p>
            <a:endParaRPr lang="en-US" dirty="0"/>
          </a:p>
        </p:txBody>
      </p:sp>
      <p:sp>
        <p:nvSpPr>
          <p:cNvPr id="4" name="Footer Placeholder 3"/>
          <p:cNvSpPr>
            <a:spLocks noGrp="1"/>
          </p:cNvSpPr>
          <p:nvPr>
            <p:ph type="ftr" sz="quarter" idx="11"/>
          </p:nvPr>
        </p:nvSpPr>
        <p:spPr/>
        <p:txBody>
          <a:bodyPr/>
          <a:lstStyle/>
          <a:p>
            <a:r>
              <a:rPr lang="en-US" smtClean="0"/>
              <a:t>@Zoran B. Djordjevic</a:t>
            </a:r>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48</a:t>
            </a:fld>
            <a:endParaRPr lang="en-US" dirty="0"/>
          </a:p>
        </p:txBody>
      </p:sp>
    </p:spTree>
    <p:extLst>
      <p:ext uri="{BB962C8B-B14F-4D97-AF65-F5344CB8AC3E}">
        <p14:creationId xmlns:p14="http://schemas.microsoft.com/office/powerpoint/2010/main" val="2238152413"/>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Create User, User Directory</a:t>
            </a:r>
            <a:endParaRPr lang="en-US" dirty="0"/>
          </a:p>
        </p:txBody>
      </p:sp>
      <p:sp>
        <p:nvSpPr>
          <p:cNvPr id="3" name="Content Placeholder 2"/>
          <p:cNvSpPr>
            <a:spLocks noGrp="1"/>
          </p:cNvSpPr>
          <p:nvPr>
            <p:ph idx="1"/>
          </p:nvPr>
        </p:nvSpPr>
        <p:spPr>
          <a:xfrm>
            <a:off x="457200" y="762000"/>
            <a:ext cx="8229600" cy="5715000"/>
          </a:xfrm>
        </p:spPr>
        <p:txBody>
          <a:bodyPr>
            <a:normAutofit lnSpcReduction="10000"/>
          </a:bodyPr>
          <a:lstStyle/>
          <a:p>
            <a:r>
              <a:rPr lang="en-US" sz="1800" dirty="0" smtClean="0"/>
              <a:t>In order to create </a:t>
            </a:r>
            <a:r>
              <a:rPr lang="en-US" sz="1800" dirty="0"/>
              <a:t>a </a:t>
            </a:r>
            <a:r>
              <a:rPr lang="en-US" sz="1800" dirty="0" smtClean="0"/>
              <a:t>new Linux user account </a:t>
            </a:r>
            <a:r>
              <a:rPr lang="en-US" sz="1600" dirty="0" smtClean="0">
                <a:latin typeface="Courier New" pitchFamily="49" charset="0"/>
                <a:cs typeface="Courier New" pitchFamily="49" charset="0"/>
              </a:rPr>
              <a:t>chuck</a:t>
            </a:r>
            <a:r>
              <a:rPr lang="en-US" sz="1800" dirty="0" smtClean="0"/>
              <a:t> logged </a:t>
            </a:r>
            <a:r>
              <a:rPr lang="en-US" sz="1800" dirty="0"/>
              <a:t>in </a:t>
            </a:r>
            <a:r>
              <a:rPr lang="en-US" sz="1800" dirty="0" smtClean="0"/>
              <a:t>as user </a:t>
            </a:r>
            <a:r>
              <a:rPr lang="en-US" sz="1600" dirty="0">
                <a:latin typeface="Courier New" pitchFamily="49" charset="0"/>
                <a:cs typeface="Courier New" pitchFamily="49" charset="0"/>
              </a:rPr>
              <a:t>root</a:t>
            </a:r>
            <a:r>
              <a:rPr lang="en-US" sz="1800" dirty="0"/>
              <a:t>, </a:t>
            </a:r>
            <a:r>
              <a:rPr lang="en-US" sz="1800" dirty="0" smtClean="0"/>
              <a:t>or type; </a:t>
            </a:r>
            <a:r>
              <a:rPr lang="en-US" sz="1600" dirty="0" smtClean="0">
                <a:latin typeface="Courier New" pitchFamily="49" charset="0"/>
                <a:cs typeface="Courier New" pitchFamily="49" charset="0"/>
              </a:rPr>
              <a:t>$</a:t>
            </a:r>
            <a:r>
              <a:rPr lang="en-US" sz="1800" dirty="0" err="1" smtClean="0">
                <a:latin typeface="Courier New" panose="02070309020205020404" pitchFamily="49" charset="0"/>
                <a:cs typeface="Courier New" panose="02070309020205020404" pitchFamily="49" charset="0"/>
              </a:rPr>
              <a:t>su</a:t>
            </a:r>
            <a:r>
              <a:rPr lang="en-US" sz="1800" dirty="0" smtClean="0">
                <a:latin typeface="Courier New" panose="02070309020205020404" pitchFamily="49" charset="0"/>
                <a:cs typeface="Courier New" panose="02070309020205020404" pitchFamily="49" charset="0"/>
              </a:rPr>
              <a:t> </a:t>
            </a:r>
            <a:r>
              <a:rPr lang="en-US" sz="1800" dirty="0">
                <a:latin typeface="Courier New" panose="02070309020205020404" pitchFamily="49" charset="0"/>
                <a:cs typeface="Courier New" panose="02070309020205020404" pitchFamily="49" charset="0"/>
              </a:rPr>
              <a:t>- </a:t>
            </a:r>
            <a:r>
              <a:rPr lang="en-US" sz="1800" dirty="0"/>
              <a:t>and enter </a:t>
            </a:r>
            <a:r>
              <a:rPr lang="en-US" sz="1800" dirty="0" smtClean="0"/>
              <a:t> </a:t>
            </a:r>
            <a:r>
              <a:rPr lang="en-US" sz="1600" dirty="0" smtClean="0">
                <a:latin typeface="Courier New" pitchFamily="49" charset="0"/>
                <a:cs typeface="Courier New" pitchFamily="49" charset="0"/>
              </a:rPr>
              <a:t>root</a:t>
            </a:r>
            <a:r>
              <a:rPr lang="en-US" sz="1800" dirty="0" smtClean="0"/>
              <a:t>’s </a:t>
            </a:r>
            <a:r>
              <a:rPr lang="en-US" sz="1800" dirty="0"/>
              <a:t>password</a:t>
            </a:r>
            <a:r>
              <a:rPr lang="en-US" sz="1800" dirty="0" smtClean="0"/>
              <a:t>.  Then, type:</a:t>
            </a:r>
            <a:endParaRPr lang="en-US" sz="1800" dirty="0"/>
          </a:p>
          <a:p>
            <a:pPr marL="0" indent="0">
              <a:buNone/>
            </a:pPr>
            <a:r>
              <a:rPr lang="en-US" sz="1600" dirty="0" smtClean="0">
                <a:latin typeface="Courier New" panose="02070309020205020404" pitchFamily="49" charset="0"/>
                <a:cs typeface="Courier New" panose="02070309020205020404" pitchFamily="49" charset="0"/>
              </a:rPr>
              <a:t>$ </a:t>
            </a:r>
            <a:r>
              <a:rPr lang="en-US" sz="1600" dirty="0" err="1" smtClean="0">
                <a:latin typeface="Courier New" panose="02070309020205020404" pitchFamily="49" charset="0"/>
                <a:cs typeface="Courier New" panose="02070309020205020404" pitchFamily="49" charset="0"/>
              </a:rPr>
              <a:t>useradd</a:t>
            </a:r>
            <a:r>
              <a:rPr lang="en-US" sz="1600" dirty="0" smtClean="0">
                <a:latin typeface="Courier New" panose="02070309020205020404" pitchFamily="49" charset="0"/>
                <a:cs typeface="Courier New" panose="02070309020205020404" pitchFamily="49" charset="0"/>
              </a:rPr>
              <a:t> –g </a:t>
            </a:r>
            <a:r>
              <a:rPr lang="en-US" sz="1600" dirty="0" err="1" smtClean="0">
                <a:latin typeface="Courier New" panose="02070309020205020404" pitchFamily="49" charset="0"/>
                <a:cs typeface="Courier New" panose="02070309020205020404" pitchFamily="49" charset="0"/>
              </a:rPr>
              <a:t>mapred</a:t>
            </a:r>
            <a:r>
              <a:rPr lang="en-US" sz="1600" dirty="0" smtClean="0"/>
              <a:t> </a:t>
            </a:r>
            <a:r>
              <a:rPr lang="en-US" sz="1600" dirty="0" smtClean="0">
                <a:latin typeface="Courier New" panose="02070309020205020404" pitchFamily="49" charset="0"/>
                <a:cs typeface="Courier New" panose="02070309020205020404" pitchFamily="49" charset="0"/>
              </a:rPr>
              <a:t>chuck</a:t>
            </a:r>
            <a:r>
              <a:rPr lang="en-US" sz="1600" dirty="0" smtClean="0"/>
              <a:t> </a:t>
            </a:r>
          </a:p>
          <a:p>
            <a:r>
              <a:rPr lang="en-US" sz="1800" dirty="0" smtClean="0"/>
              <a:t>The above will create </a:t>
            </a:r>
            <a:r>
              <a:rPr lang="en-US" sz="1800" dirty="0"/>
              <a:t>new </a:t>
            </a:r>
            <a:r>
              <a:rPr lang="en-US" sz="1800" dirty="0" smtClean="0"/>
              <a:t>account/user </a:t>
            </a:r>
            <a:r>
              <a:rPr lang="en-US" sz="1600" dirty="0" smtClean="0">
                <a:latin typeface="Courier New" panose="02070309020205020404" pitchFamily="49" charset="0"/>
                <a:cs typeface="Courier New" panose="02070309020205020404" pitchFamily="49" charset="0"/>
              </a:rPr>
              <a:t>chuck,</a:t>
            </a:r>
            <a:r>
              <a:rPr lang="en-US" sz="1800" dirty="0" smtClean="0"/>
              <a:t> as a member of group </a:t>
            </a:r>
            <a:r>
              <a:rPr lang="en-US" sz="1600" dirty="0" err="1" smtClean="0">
                <a:latin typeface="Courier New" panose="02070309020205020404" pitchFamily="49" charset="0"/>
                <a:cs typeface="Courier New" panose="02070309020205020404" pitchFamily="49" charset="0"/>
              </a:rPr>
              <a:t>mapred</a:t>
            </a:r>
            <a:r>
              <a:rPr lang="en-US" sz="1600" dirty="0" smtClean="0">
                <a:latin typeface="Courier New" panose="02070309020205020404" pitchFamily="49" charset="0"/>
                <a:cs typeface="Courier New" panose="02070309020205020404" pitchFamily="49" charset="0"/>
              </a:rPr>
              <a:t>. </a:t>
            </a:r>
            <a:r>
              <a:rPr lang="en-US" sz="1800" dirty="0" smtClean="0">
                <a:cs typeface="Courier New" panose="02070309020205020404" pitchFamily="49" charset="0"/>
              </a:rPr>
              <a:t>Please note that a user  running MapReduce programs must be a member of </a:t>
            </a:r>
            <a:r>
              <a:rPr lang="en-US" sz="1600" dirty="0" err="1" smtClean="0">
                <a:latin typeface="Courier New" pitchFamily="49" charset="0"/>
                <a:cs typeface="Courier New" pitchFamily="49" charset="0"/>
              </a:rPr>
              <a:t>mapred</a:t>
            </a:r>
            <a:r>
              <a:rPr lang="en-US" sz="1800" dirty="0" smtClean="0">
                <a:cs typeface="Courier New" panose="02070309020205020404" pitchFamily="49" charset="0"/>
              </a:rPr>
              <a:t> group</a:t>
            </a:r>
            <a:r>
              <a:rPr lang="en-US" sz="1600" dirty="0" smtClean="0">
                <a:latin typeface="Courier New" panose="02070309020205020404" pitchFamily="49" charset="0"/>
                <a:cs typeface="Courier New" panose="02070309020205020404" pitchFamily="49" charset="0"/>
              </a:rPr>
              <a:t>. </a:t>
            </a:r>
            <a:r>
              <a:rPr lang="en-US" sz="1800" dirty="0" smtClean="0">
                <a:cs typeface="Courier New" panose="02070309020205020404" pitchFamily="49" charset="0"/>
              </a:rPr>
              <a:t>To create password for new user, type:</a:t>
            </a:r>
          </a:p>
          <a:p>
            <a:pPr marL="0" indent="0">
              <a:buNone/>
            </a:pPr>
            <a:r>
              <a:rPr lang="en-US" sz="1600" dirty="0" smtClean="0">
                <a:latin typeface="Courier New" panose="02070309020205020404" pitchFamily="49" charset="0"/>
                <a:cs typeface="Courier New" panose="02070309020205020404" pitchFamily="49" charset="0"/>
              </a:rPr>
              <a:t>$ </a:t>
            </a:r>
            <a:r>
              <a:rPr lang="en-US" sz="1600" dirty="0" err="1" smtClean="0">
                <a:latin typeface="Courier New" panose="02070309020205020404" pitchFamily="49" charset="0"/>
                <a:cs typeface="Courier New" panose="02070309020205020404" pitchFamily="49" charset="0"/>
              </a:rPr>
              <a:t>passwd</a:t>
            </a:r>
            <a:r>
              <a:rPr lang="en-US" sz="1600" dirty="0" smtClean="0">
                <a:latin typeface="Courier New" panose="02070309020205020404" pitchFamily="49" charset="0"/>
                <a:cs typeface="Courier New" panose="02070309020205020404" pitchFamily="49" charset="0"/>
              </a:rPr>
              <a:t> </a:t>
            </a:r>
            <a:r>
              <a:rPr lang="en-US" sz="1600" i="1" dirty="0" smtClean="0">
                <a:latin typeface="Courier New" panose="02070309020205020404" pitchFamily="49" charset="0"/>
                <a:cs typeface="Courier New" panose="02070309020205020404" pitchFamily="49" charset="0"/>
              </a:rPr>
              <a:t>chuck</a:t>
            </a:r>
            <a:r>
              <a:rPr lang="en-US" sz="1600" dirty="0" smtClean="0">
                <a:latin typeface="Courier New" panose="02070309020205020404" pitchFamily="49" charset="0"/>
                <a:cs typeface="Courier New" panose="02070309020205020404" pitchFamily="49" charset="0"/>
              </a:rPr>
              <a:t> </a:t>
            </a:r>
            <a:endParaRPr lang="en-US" sz="1600" dirty="0">
              <a:latin typeface="Courier New" panose="02070309020205020404" pitchFamily="49" charset="0"/>
              <a:cs typeface="Courier New" panose="02070309020205020404" pitchFamily="49" charset="0"/>
            </a:endParaRPr>
          </a:p>
          <a:p>
            <a:r>
              <a:rPr lang="en-US" sz="1800" dirty="0"/>
              <a:t>At the </a:t>
            </a:r>
            <a:r>
              <a:rPr lang="en-US" sz="1600" dirty="0">
                <a:latin typeface="Courier New" panose="02070309020205020404" pitchFamily="49" charset="0"/>
                <a:cs typeface="Courier New" panose="02070309020205020404" pitchFamily="49" charset="0"/>
              </a:rPr>
              <a:t>New password: </a:t>
            </a:r>
            <a:r>
              <a:rPr lang="en-US" sz="1800" dirty="0"/>
              <a:t>prompt </a:t>
            </a:r>
            <a:r>
              <a:rPr lang="en-US" sz="1800" dirty="0" smtClean="0"/>
              <a:t>, enter </a:t>
            </a:r>
            <a:r>
              <a:rPr lang="en-US" sz="1800" dirty="0"/>
              <a:t>a password for </a:t>
            </a:r>
            <a:r>
              <a:rPr lang="en-US" sz="1800" dirty="0" smtClean="0"/>
              <a:t>user </a:t>
            </a:r>
            <a:r>
              <a:rPr lang="en-US" sz="1600" dirty="0" smtClean="0">
                <a:latin typeface="Courier New" panose="02070309020205020404" pitchFamily="49" charset="0"/>
                <a:cs typeface="Courier New" panose="02070309020205020404" pitchFamily="49" charset="0"/>
              </a:rPr>
              <a:t>chuck</a:t>
            </a:r>
            <a:r>
              <a:rPr lang="en-US" sz="1800" dirty="0" smtClean="0"/>
              <a:t>, press </a:t>
            </a:r>
            <a:r>
              <a:rPr lang="en-US" sz="1800" dirty="0"/>
              <a:t>[Enter]. </a:t>
            </a:r>
          </a:p>
          <a:p>
            <a:r>
              <a:rPr lang="en-US" sz="1800" dirty="0"/>
              <a:t>At the </a:t>
            </a:r>
            <a:r>
              <a:rPr lang="en-US" sz="1600" dirty="0">
                <a:latin typeface="Courier New" panose="02070309020205020404" pitchFamily="49" charset="0"/>
                <a:cs typeface="Courier New" panose="02070309020205020404" pitchFamily="49" charset="0"/>
              </a:rPr>
              <a:t>Retype new password:</a:t>
            </a:r>
            <a:r>
              <a:rPr lang="en-US" sz="1800" dirty="0"/>
              <a:t> prompt, enter the same password to </a:t>
            </a:r>
            <a:r>
              <a:rPr lang="en-US" sz="1800" dirty="0" smtClean="0"/>
              <a:t>confirm.</a:t>
            </a:r>
          </a:p>
          <a:p>
            <a:r>
              <a:rPr lang="en-US" sz="1800" dirty="0" smtClean="0"/>
              <a:t>Next create the </a:t>
            </a:r>
            <a:r>
              <a:rPr lang="en-US" sz="1800" dirty="0"/>
              <a:t>home directory for a new MapReduce user, e.g. </a:t>
            </a:r>
            <a:r>
              <a:rPr lang="en-US" sz="1600" dirty="0">
                <a:latin typeface="Courier New" panose="02070309020205020404" pitchFamily="49" charset="0"/>
                <a:cs typeface="Courier New" panose="02070309020205020404" pitchFamily="49" charset="0"/>
              </a:rPr>
              <a:t>chuck</a:t>
            </a:r>
            <a:r>
              <a:rPr lang="en-US" sz="1600" dirty="0"/>
              <a:t>. </a:t>
            </a:r>
            <a:r>
              <a:rPr lang="en-US" sz="1800" dirty="0" smtClean="0"/>
              <a:t>By the way in a truly distributed cluster you will do all of this on </a:t>
            </a:r>
            <a:r>
              <a:rPr lang="en-US" sz="1800" dirty="0"/>
              <a:t>the </a:t>
            </a:r>
            <a:r>
              <a:rPr lang="en-US" sz="1800" dirty="0" err="1" smtClean="0"/>
              <a:t>NameNode</a:t>
            </a:r>
            <a:r>
              <a:rPr lang="en-US" sz="1800" dirty="0" smtClean="0"/>
              <a:t>.  Type:</a:t>
            </a:r>
            <a:endParaRPr lang="en-US" sz="1800" dirty="0"/>
          </a:p>
          <a:p>
            <a:pPr marL="0" indent="0">
              <a:buNone/>
            </a:pPr>
            <a:r>
              <a:rPr lang="en-US" sz="1600" dirty="0">
                <a:latin typeface="Courier New" panose="02070309020205020404" pitchFamily="49" charset="0"/>
                <a:cs typeface="Courier New" panose="02070309020205020404" pitchFamily="49" charset="0"/>
              </a:rPr>
              <a:t>$ </a:t>
            </a:r>
            <a:r>
              <a:rPr lang="en-US" sz="1600" dirty="0" err="1">
                <a:latin typeface="Courier New" panose="02070309020205020404" pitchFamily="49" charset="0"/>
                <a:cs typeface="Courier New" panose="02070309020205020404" pitchFamily="49" charset="0"/>
              </a:rPr>
              <a:t>sudo</a:t>
            </a:r>
            <a:r>
              <a:rPr lang="en-US" sz="1600" dirty="0">
                <a:latin typeface="Courier New" panose="02070309020205020404" pitchFamily="49" charset="0"/>
                <a:cs typeface="Courier New" panose="02070309020205020404" pitchFamily="49" charset="0"/>
              </a:rPr>
              <a:t> -u </a:t>
            </a:r>
            <a:r>
              <a:rPr lang="en-US" sz="1600" dirty="0" err="1">
                <a:latin typeface="Courier New" panose="02070309020205020404" pitchFamily="49" charset="0"/>
                <a:cs typeface="Courier New" panose="02070309020205020404" pitchFamily="49" charset="0"/>
              </a:rPr>
              <a:t>hdfs</a:t>
            </a:r>
            <a:r>
              <a:rPr lang="en-US" sz="1600" dirty="0">
                <a:latin typeface="Courier New" panose="02070309020205020404" pitchFamily="49" charset="0"/>
                <a:cs typeface="Courier New" panose="02070309020205020404" pitchFamily="49" charset="0"/>
              </a:rPr>
              <a:t> </a:t>
            </a:r>
            <a:r>
              <a:rPr lang="en-US" sz="1600" dirty="0" err="1">
                <a:latin typeface="Courier New" panose="02070309020205020404" pitchFamily="49" charset="0"/>
                <a:cs typeface="Courier New" panose="02070309020205020404" pitchFamily="49" charset="0"/>
              </a:rPr>
              <a:t>hadoop</a:t>
            </a:r>
            <a:r>
              <a:rPr lang="en-US" sz="1600" dirty="0">
                <a:latin typeface="Courier New" panose="02070309020205020404" pitchFamily="49" charset="0"/>
                <a:cs typeface="Courier New" panose="02070309020205020404" pitchFamily="49" charset="0"/>
              </a:rPr>
              <a:t> </a:t>
            </a:r>
            <a:r>
              <a:rPr lang="en-US" sz="1600" dirty="0" err="1">
                <a:latin typeface="Courier New" panose="02070309020205020404" pitchFamily="49" charset="0"/>
                <a:cs typeface="Courier New" panose="02070309020205020404" pitchFamily="49" charset="0"/>
              </a:rPr>
              <a:t>fs</a:t>
            </a:r>
            <a:r>
              <a:rPr lang="en-US" sz="1600" dirty="0">
                <a:latin typeface="Courier New" panose="02070309020205020404" pitchFamily="49" charset="0"/>
                <a:cs typeface="Courier New" panose="02070309020205020404" pitchFamily="49" charset="0"/>
              </a:rPr>
              <a:t> -</a:t>
            </a:r>
            <a:r>
              <a:rPr lang="en-US" sz="1600" dirty="0" err="1">
                <a:latin typeface="Courier New" panose="02070309020205020404" pitchFamily="49" charset="0"/>
                <a:cs typeface="Courier New" panose="02070309020205020404" pitchFamily="49" charset="0"/>
              </a:rPr>
              <a:t>mkdir</a:t>
            </a:r>
            <a:r>
              <a:rPr lang="en-US" sz="1600" dirty="0">
                <a:latin typeface="Courier New" panose="02070309020205020404" pitchFamily="49" charset="0"/>
                <a:cs typeface="Courier New" panose="02070309020205020404" pitchFamily="49" charset="0"/>
              </a:rPr>
              <a:t> /user/chuck</a:t>
            </a:r>
          </a:p>
          <a:p>
            <a:pPr marL="0" indent="0">
              <a:buNone/>
            </a:pPr>
            <a:r>
              <a:rPr lang="en-US" sz="1600" dirty="0">
                <a:latin typeface="Courier New" panose="02070309020205020404" pitchFamily="49" charset="0"/>
                <a:cs typeface="Courier New" panose="02070309020205020404" pitchFamily="49" charset="0"/>
              </a:rPr>
              <a:t>$ </a:t>
            </a:r>
            <a:r>
              <a:rPr lang="en-US" sz="1600" dirty="0" err="1">
                <a:latin typeface="Courier New" panose="02070309020205020404" pitchFamily="49" charset="0"/>
                <a:cs typeface="Courier New" panose="02070309020205020404" pitchFamily="49" charset="0"/>
              </a:rPr>
              <a:t>sudo</a:t>
            </a:r>
            <a:r>
              <a:rPr lang="en-US" sz="1600" dirty="0">
                <a:latin typeface="Courier New" panose="02070309020205020404" pitchFamily="49" charset="0"/>
                <a:cs typeface="Courier New" panose="02070309020205020404" pitchFamily="49" charset="0"/>
              </a:rPr>
              <a:t> -u </a:t>
            </a:r>
            <a:r>
              <a:rPr lang="en-US" sz="1600" dirty="0" err="1">
                <a:latin typeface="Courier New" panose="02070309020205020404" pitchFamily="49" charset="0"/>
                <a:cs typeface="Courier New" panose="02070309020205020404" pitchFamily="49" charset="0"/>
              </a:rPr>
              <a:t>hdfs</a:t>
            </a:r>
            <a:r>
              <a:rPr lang="en-US" sz="1600" dirty="0">
                <a:latin typeface="Courier New" panose="02070309020205020404" pitchFamily="49" charset="0"/>
                <a:cs typeface="Courier New" panose="02070309020205020404" pitchFamily="49" charset="0"/>
              </a:rPr>
              <a:t> </a:t>
            </a:r>
            <a:r>
              <a:rPr lang="en-US" sz="1600" dirty="0" err="1">
                <a:latin typeface="Courier New" panose="02070309020205020404" pitchFamily="49" charset="0"/>
                <a:cs typeface="Courier New" panose="02070309020205020404" pitchFamily="49" charset="0"/>
              </a:rPr>
              <a:t>hadoop</a:t>
            </a:r>
            <a:r>
              <a:rPr lang="en-US" sz="1600" dirty="0">
                <a:latin typeface="Courier New" panose="02070309020205020404" pitchFamily="49" charset="0"/>
                <a:cs typeface="Courier New" panose="02070309020205020404" pitchFamily="49" charset="0"/>
              </a:rPr>
              <a:t> </a:t>
            </a:r>
            <a:r>
              <a:rPr lang="en-US" sz="1600" dirty="0" err="1">
                <a:latin typeface="Courier New" panose="02070309020205020404" pitchFamily="49" charset="0"/>
                <a:cs typeface="Courier New" panose="02070309020205020404" pitchFamily="49" charset="0"/>
              </a:rPr>
              <a:t>fs</a:t>
            </a:r>
            <a:r>
              <a:rPr lang="en-US" sz="1600" dirty="0">
                <a:latin typeface="Courier New" panose="02070309020205020404" pitchFamily="49" charset="0"/>
                <a:cs typeface="Courier New" panose="02070309020205020404" pitchFamily="49" charset="0"/>
              </a:rPr>
              <a:t> -</a:t>
            </a:r>
            <a:r>
              <a:rPr lang="en-US" sz="1600" dirty="0" err="1">
                <a:latin typeface="Courier New" panose="02070309020205020404" pitchFamily="49" charset="0"/>
                <a:cs typeface="Courier New" panose="02070309020205020404" pitchFamily="49" charset="0"/>
              </a:rPr>
              <a:t>chown</a:t>
            </a:r>
            <a:r>
              <a:rPr lang="en-US" sz="1600" dirty="0">
                <a:latin typeface="Courier New" panose="02070309020205020404" pitchFamily="49" charset="0"/>
                <a:cs typeface="Courier New" panose="02070309020205020404" pitchFamily="49" charset="0"/>
              </a:rPr>
              <a:t> chuck /user/chuck</a:t>
            </a:r>
          </a:p>
          <a:p>
            <a:r>
              <a:rPr lang="en-US" sz="1800" dirty="0"/>
              <a:t>Alternatively, if the Linux user </a:t>
            </a:r>
            <a:r>
              <a:rPr lang="en-US" sz="1800" dirty="0" smtClean="0"/>
              <a:t>already exist</a:t>
            </a:r>
            <a:r>
              <a:rPr lang="en-US" sz="1800" dirty="0"/>
              <a:t>, you can login as that user and create the home directory as follows</a:t>
            </a:r>
            <a:r>
              <a:rPr lang="en-US" sz="1600" dirty="0"/>
              <a:t>:</a:t>
            </a:r>
          </a:p>
          <a:p>
            <a:pPr marL="0" indent="0">
              <a:buNone/>
            </a:pPr>
            <a:r>
              <a:rPr lang="en-US" sz="1600" dirty="0">
                <a:latin typeface="Courier New" panose="02070309020205020404" pitchFamily="49" charset="0"/>
                <a:cs typeface="Courier New" panose="02070309020205020404" pitchFamily="49" charset="0"/>
              </a:rPr>
              <a:t>$ </a:t>
            </a:r>
            <a:r>
              <a:rPr lang="en-US" sz="1600" dirty="0" err="1">
                <a:latin typeface="Courier New" panose="02070309020205020404" pitchFamily="49" charset="0"/>
                <a:cs typeface="Courier New" panose="02070309020205020404" pitchFamily="49" charset="0"/>
              </a:rPr>
              <a:t>sudo</a:t>
            </a:r>
            <a:r>
              <a:rPr lang="en-US" sz="1600" dirty="0">
                <a:latin typeface="Courier New" panose="02070309020205020404" pitchFamily="49" charset="0"/>
                <a:cs typeface="Courier New" panose="02070309020205020404" pitchFamily="49" charset="0"/>
              </a:rPr>
              <a:t> -u </a:t>
            </a:r>
            <a:r>
              <a:rPr lang="en-US" sz="1600" dirty="0" err="1">
                <a:latin typeface="Courier New" panose="02070309020205020404" pitchFamily="49" charset="0"/>
                <a:cs typeface="Courier New" panose="02070309020205020404" pitchFamily="49" charset="0"/>
              </a:rPr>
              <a:t>hdfs</a:t>
            </a:r>
            <a:r>
              <a:rPr lang="en-US" sz="1600" dirty="0">
                <a:latin typeface="Courier New" panose="02070309020205020404" pitchFamily="49" charset="0"/>
                <a:cs typeface="Courier New" panose="02070309020205020404" pitchFamily="49" charset="0"/>
              </a:rPr>
              <a:t> </a:t>
            </a:r>
            <a:r>
              <a:rPr lang="en-US" sz="1600" dirty="0" err="1">
                <a:latin typeface="Courier New" panose="02070309020205020404" pitchFamily="49" charset="0"/>
                <a:cs typeface="Courier New" panose="02070309020205020404" pitchFamily="49" charset="0"/>
              </a:rPr>
              <a:t>hadoop</a:t>
            </a:r>
            <a:r>
              <a:rPr lang="en-US" sz="1600" dirty="0">
                <a:latin typeface="Courier New" panose="02070309020205020404" pitchFamily="49" charset="0"/>
                <a:cs typeface="Courier New" panose="02070309020205020404" pitchFamily="49" charset="0"/>
              </a:rPr>
              <a:t> </a:t>
            </a:r>
            <a:r>
              <a:rPr lang="en-US" sz="1600" dirty="0" err="1">
                <a:latin typeface="Courier New" panose="02070309020205020404" pitchFamily="49" charset="0"/>
                <a:cs typeface="Courier New" panose="02070309020205020404" pitchFamily="49" charset="0"/>
              </a:rPr>
              <a:t>fs</a:t>
            </a:r>
            <a:r>
              <a:rPr lang="en-US" sz="1600" dirty="0">
                <a:latin typeface="Courier New" panose="02070309020205020404" pitchFamily="49" charset="0"/>
                <a:cs typeface="Courier New" panose="02070309020205020404" pitchFamily="49" charset="0"/>
              </a:rPr>
              <a:t> -</a:t>
            </a:r>
            <a:r>
              <a:rPr lang="en-US" sz="1600" dirty="0" err="1">
                <a:latin typeface="Courier New" panose="02070309020205020404" pitchFamily="49" charset="0"/>
                <a:cs typeface="Courier New" panose="02070309020205020404" pitchFamily="49" charset="0"/>
              </a:rPr>
              <a:t>mkdir</a:t>
            </a:r>
            <a:r>
              <a:rPr lang="en-US" sz="1600" dirty="0">
                <a:latin typeface="Courier New" panose="02070309020205020404" pitchFamily="49" charset="0"/>
                <a:cs typeface="Courier New" panose="02070309020205020404" pitchFamily="49" charset="0"/>
              </a:rPr>
              <a:t> /user/$USER</a:t>
            </a:r>
          </a:p>
          <a:p>
            <a:pPr marL="0" indent="0">
              <a:buNone/>
            </a:pPr>
            <a:r>
              <a:rPr lang="en-US" sz="1600" dirty="0">
                <a:latin typeface="Courier New" panose="02070309020205020404" pitchFamily="49" charset="0"/>
                <a:cs typeface="Courier New" panose="02070309020205020404" pitchFamily="49" charset="0"/>
              </a:rPr>
              <a:t>$ </a:t>
            </a:r>
            <a:r>
              <a:rPr lang="en-US" sz="1600" dirty="0" err="1">
                <a:latin typeface="Courier New" panose="02070309020205020404" pitchFamily="49" charset="0"/>
                <a:cs typeface="Courier New" panose="02070309020205020404" pitchFamily="49" charset="0"/>
              </a:rPr>
              <a:t>sudo</a:t>
            </a:r>
            <a:r>
              <a:rPr lang="en-US" sz="1600" dirty="0">
                <a:latin typeface="Courier New" panose="02070309020205020404" pitchFamily="49" charset="0"/>
                <a:cs typeface="Courier New" panose="02070309020205020404" pitchFamily="49" charset="0"/>
              </a:rPr>
              <a:t> -u </a:t>
            </a:r>
            <a:r>
              <a:rPr lang="en-US" sz="1600" dirty="0" err="1">
                <a:latin typeface="Courier New" panose="02070309020205020404" pitchFamily="49" charset="0"/>
                <a:cs typeface="Courier New" panose="02070309020205020404" pitchFamily="49" charset="0"/>
              </a:rPr>
              <a:t>hdfs</a:t>
            </a:r>
            <a:r>
              <a:rPr lang="en-US" sz="1600" dirty="0">
                <a:latin typeface="Courier New" panose="02070309020205020404" pitchFamily="49" charset="0"/>
                <a:cs typeface="Courier New" panose="02070309020205020404" pitchFamily="49" charset="0"/>
              </a:rPr>
              <a:t> </a:t>
            </a:r>
            <a:r>
              <a:rPr lang="en-US" sz="1600" dirty="0" err="1">
                <a:latin typeface="Courier New" panose="02070309020205020404" pitchFamily="49" charset="0"/>
                <a:cs typeface="Courier New" panose="02070309020205020404" pitchFamily="49" charset="0"/>
              </a:rPr>
              <a:t>hadoop</a:t>
            </a:r>
            <a:r>
              <a:rPr lang="en-US" sz="1600" dirty="0">
                <a:latin typeface="Courier New" panose="02070309020205020404" pitchFamily="49" charset="0"/>
                <a:cs typeface="Courier New" panose="02070309020205020404" pitchFamily="49" charset="0"/>
              </a:rPr>
              <a:t> </a:t>
            </a:r>
            <a:r>
              <a:rPr lang="en-US" sz="1600" dirty="0" err="1">
                <a:latin typeface="Courier New" panose="02070309020205020404" pitchFamily="49" charset="0"/>
                <a:cs typeface="Courier New" panose="02070309020205020404" pitchFamily="49" charset="0"/>
              </a:rPr>
              <a:t>fs</a:t>
            </a:r>
            <a:r>
              <a:rPr lang="en-US" sz="1600" dirty="0">
                <a:latin typeface="Courier New" panose="02070309020205020404" pitchFamily="49" charset="0"/>
                <a:cs typeface="Courier New" panose="02070309020205020404" pitchFamily="49" charset="0"/>
              </a:rPr>
              <a:t> -</a:t>
            </a:r>
            <a:r>
              <a:rPr lang="en-US" sz="1600" dirty="0" err="1">
                <a:latin typeface="Courier New" panose="02070309020205020404" pitchFamily="49" charset="0"/>
                <a:cs typeface="Courier New" panose="02070309020205020404" pitchFamily="49" charset="0"/>
              </a:rPr>
              <a:t>chown</a:t>
            </a:r>
            <a:r>
              <a:rPr lang="en-US" sz="1600" dirty="0">
                <a:latin typeface="Courier New" panose="02070309020205020404" pitchFamily="49" charset="0"/>
                <a:cs typeface="Courier New" panose="02070309020205020404" pitchFamily="49" charset="0"/>
              </a:rPr>
              <a:t> $USER /user/$</a:t>
            </a:r>
            <a:r>
              <a:rPr lang="en-US" sz="1600" dirty="0" smtClean="0">
                <a:latin typeface="Courier New" panose="02070309020205020404" pitchFamily="49" charset="0"/>
                <a:cs typeface="Courier New" panose="02070309020205020404" pitchFamily="49" charset="0"/>
              </a:rPr>
              <a:t>USER</a:t>
            </a:r>
          </a:p>
          <a:p>
            <a:r>
              <a:rPr lang="en-US" dirty="0" smtClean="0">
                <a:cs typeface="Courier New" panose="02070309020205020404" pitchFamily="49" charset="0"/>
              </a:rPr>
              <a:t>To remove a Linux user type:</a:t>
            </a:r>
          </a:p>
          <a:p>
            <a:pPr marL="0" indent="0">
              <a:buNone/>
            </a:pPr>
            <a:r>
              <a:rPr lang="en-US" sz="1600" dirty="0" smtClean="0">
                <a:latin typeface="Courier New" panose="02070309020205020404" pitchFamily="49" charset="0"/>
                <a:cs typeface="Courier New" panose="02070309020205020404" pitchFamily="49" charset="0"/>
              </a:rPr>
              <a:t>$ </a:t>
            </a:r>
            <a:r>
              <a:rPr lang="en-US" sz="1600" dirty="0" err="1" smtClean="0">
                <a:latin typeface="Courier New" panose="02070309020205020404" pitchFamily="49" charset="0"/>
                <a:cs typeface="Courier New" panose="02070309020205020404" pitchFamily="49" charset="0"/>
              </a:rPr>
              <a:t>sudo</a:t>
            </a:r>
            <a:r>
              <a:rPr lang="en-US" sz="1600" dirty="0" smtClean="0">
                <a:latin typeface="Courier New" panose="02070309020205020404" pitchFamily="49" charset="0"/>
                <a:cs typeface="Courier New" panose="02070309020205020404" pitchFamily="49" charset="0"/>
              </a:rPr>
              <a:t> </a:t>
            </a:r>
            <a:r>
              <a:rPr lang="en-US" sz="1600" dirty="0" err="1" smtClean="0">
                <a:latin typeface="Courier New" panose="02070309020205020404" pitchFamily="49" charset="0"/>
                <a:cs typeface="Courier New" panose="02070309020205020404" pitchFamily="49" charset="0"/>
              </a:rPr>
              <a:t>userdel</a:t>
            </a:r>
            <a:r>
              <a:rPr lang="en-US" sz="1600" dirty="0" smtClean="0">
                <a:latin typeface="Courier New" panose="02070309020205020404" pitchFamily="49" charset="0"/>
                <a:cs typeface="Courier New" panose="02070309020205020404" pitchFamily="49" charset="0"/>
              </a:rPr>
              <a:t> chuck</a:t>
            </a:r>
            <a:endParaRPr lang="en-US" sz="1600" dirty="0">
              <a:latin typeface="Courier New" panose="02070309020205020404" pitchFamily="49" charset="0"/>
              <a:cs typeface="Courier New" panose="02070309020205020404" pitchFamily="49" charset="0"/>
            </a:endParaRPr>
          </a:p>
          <a:p>
            <a:endParaRPr lang="en-US" sz="1600" dirty="0">
              <a:latin typeface="Courier New" panose="02070309020205020404" pitchFamily="49" charset="0"/>
              <a:cs typeface="Courier New" panose="02070309020205020404" pitchFamily="49" charset="0"/>
            </a:endParaRPr>
          </a:p>
          <a:p>
            <a:endParaRPr lang="en-US" dirty="0"/>
          </a:p>
        </p:txBody>
      </p:sp>
      <p:sp>
        <p:nvSpPr>
          <p:cNvPr id="4" name="Footer Placeholder 3"/>
          <p:cNvSpPr>
            <a:spLocks noGrp="1"/>
          </p:cNvSpPr>
          <p:nvPr>
            <p:ph type="ftr" sz="quarter" idx="11"/>
          </p:nvPr>
        </p:nvSpPr>
        <p:spPr/>
        <p:txBody>
          <a:bodyPr/>
          <a:lstStyle/>
          <a:p>
            <a:r>
              <a:rPr lang="en-US" smtClean="0"/>
              <a:t>@Zoran B. Djordjevic</a:t>
            </a:r>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49</a:t>
            </a:fld>
            <a:endParaRPr lang="en-US" dirty="0"/>
          </a:p>
        </p:txBody>
      </p:sp>
    </p:spTree>
    <p:extLst>
      <p:ext uri="{BB962C8B-B14F-4D97-AF65-F5344CB8AC3E}">
        <p14:creationId xmlns:p14="http://schemas.microsoft.com/office/powerpoint/2010/main" val="79371551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00200" y="3048000"/>
            <a:ext cx="6354062" cy="3591426"/>
          </a:xfrm>
          <a:prstGeom prst="rect">
            <a:avLst/>
          </a:prstGeom>
        </p:spPr>
      </p:pic>
      <p:sp>
        <p:nvSpPr>
          <p:cNvPr id="2" name="Title 1"/>
          <p:cNvSpPr>
            <a:spLocks noGrp="1"/>
          </p:cNvSpPr>
          <p:nvPr>
            <p:ph type="title"/>
          </p:nvPr>
        </p:nvSpPr>
        <p:spPr/>
        <p:txBody>
          <a:bodyPr/>
          <a:lstStyle/>
          <a:p>
            <a:r>
              <a:rPr lang="en-US" dirty="0" err="1" smtClean="0"/>
              <a:t>Cloudera</a:t>
            </a:r>
            <a:r>
              <a:rPr lang="en-US" dirty="0" smtClean="0"/>
              <a:t> CDH</a:t>
            </a:r>
            <a:endParaRPr lang="en-US" dirty="0"/>
          </a:p>
        </p:txBody>
      </p:sp>
      <p:sp>
        <p:nvSpPr>
          <p:cNvPr id="3" name="Content Placeholder 2"/>
          <p:cNvSpPr>
            <a:spLocks noGrp="1"/>
          </p:cNvSpPr>
          <p:nvPr>
            <p:ph idx="1"/>
          </p:nvPr>
        </p:nvSpPr>
        <p:spPr/>
        <p:txBody>
          <a:bodyPr/>
          <a:lstStyle/>
          <a:p>
            <a:r>
              <a:rPr lang="en-US" dirty="0" err="1" smtClean="0"/>
              <a:t>Cloudera</a:t>
            </a:r>
            <a:r>
              <a:rPr lang="en-US" dirty="0" smtClean="0"/>
              <a:t> offers CDH (</a:t>
            </a:r>
            <a:r>
              <a:rPr lang="en-US" dirty="0" err="1" smtClean="0"/>
              <a:t>Cloudera</a:t>
            </a:r>
            <a:r>
              <a:rPr lang="en-US" dirty="0" smtClean="0"/>
              <a:t> Distribution Apache Hadoop). </a:t>
            </a:r>
          </a:p>
          <a:p>
            <a:r>
              <a:rPr lang="en-US" dirty="0" smtClean="0"/>
              <a:t>The latest non-beta version appears to be CDH 4.6</a:t>
            </a:r>
          </a:p>
          <a:p>
            <a:pPr marL="0" indent="0">
              <a:buNone/>
            </a:pPr>
            <a:r>
              <a:rPr lang="en-US" sz="1800" dirty="0">
                <a:latin typeface="Courier New" pitchFamily="49" charset="0"/>
                <a:cs typeface="Courier New" pitchFamily="49" charset="0"/>
                <a:hlinkClick r:id="rId3"/>
              </a:rPr>
              <a:t>https://</a:t>
            </a:r>
            <a:r>
              <a:rPr lang="en-US" sz="1800" dirty="0" smtClean="0">
                <a:latin typeface="Courier New" pitchFamily="49" charset="0"/>
                <a:cs typeface="Courier New" pitchFamily="49" charset="0"/>
                <a:hlinkClick r:id="rId3"/>
              </a:rPr>
              <a:t>ccp.cloudera.com/display/SUPPORT/CDH+Downloads</a:t>
            </a:r>
            <a:endParaRPr lang="en-US" sz="1800" dirty="0" smtClean="0">
              <a:latin typeface="Courier New" pitchFamily="49" charset="0"/>
              <a:cs typeface="Courier New" pitchFamily="49" charset="0"/>
            </a:endParaRPr>
          </a:p>
          <a:p>
            <a:pPr marL="0" indent="0">
              <a:buNone/>
            </a:pPr>
            <a:endParaRPr lang="en-US" sz="1800" dirty="0">
              <a:latin typeface="Courier New" pitchFamily="49" charset="0"/>
              <a:cs typeface="Courier New" pitchFamily="49" charset="0"/>
            </a:endParaRPr>
          </a:p>
          <a:p>
            <a:pPr marL="0" indent="0">
              <a:buNone/>
            </a:pPr>
            <a:endParaRPr lang="en-US" sz="1800" dirty="0">
              <a:latin typeface="Courier New" pitchFamily="49" charset="0"/>
              <a:cs typeface="Courier New" pitchFamily="49" charset="0"/>
            </a:endParaRPr>
          </a:p>
        </p:txBody>
      </p:sp>
      <p:sp>
        <p:nvSpPr>
          <p:cNvPr id="4" name="Footer Placeholder 3"/>
          <p:cNvSpPr>
            <a:spLocks noGrp="1"/>
          </p:cNvSpPr>
          <p:nvPr>
            <p:ph type="ftr" sz="quarter" idx="11"/>
          </p:nvPr>
        </p:nvSpPr>
        <p:spPr/>
        <p:txBody>
          <a:bodyPr/>
          <a:lstStyle/>
          <a:p>
            <a:r>
              <a:rPr lang="en-US" smtClean="0"/>
              <a:t>@Zoran B. Djordjevic</a:t>
            </a:r>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5</a:t>
            </a:fld>
            <a:endParaRPr lang="en-US" dirty="0"/>
          </a:p>
        </p:txBody>
      </p:sp>
      <p:sp>
        <p:nvSpPr>
          <p:cNvPr id="7" name="TextBox 6"/>
          <p:cNvSpPr txBox="1"/>
          <p:nvPr/>
        </p:nvSpPr>
        <p:spPr>
          <a:xfrm>
            <a:off x="533400" y="1905000"/>
            <a:ext cx="8534400" cy="1015663"/>
          </a:xfrm>
          <a:prstGeom prst="rect">
            <a:avLst/>
          </a:prstGeom>
          <a:noFill/>
        </p:spPr>
        <p:txBody>
          <a:bodyPr wrap="square" rtlCol="0">
            <a:spAutoFit/>
          </a:bodyPr>
          <a:lstStyle/>
          <a:p>
            <a:pPr marL="285750" indent="-285750">
              <a:buFont typeface="Arial" pitchFamily="34" charset="0"/>
              <a:buChar char="•"/>
            </a:pPr>
            <a:r>
              <a:rPr lang="en-US" sz="2000" dirty="0" smtClean="0"/>
              <a:t>We read documentation first. We always do.</a:t>
            </a:r>
          </a:p>
          <a:p>
            <a:pPr marL="285750" indent="-285750">
              <a:buFont typeface="Arial" pitchFamily="34" charset="0"/>
              <a:buChar char="•"/>
            </a:pPr>
            <a:r>
              <a:rPr lang="en-US" sz="2000" dirty="0" smtClean="0"/>
              <a:t>If you have a 32 bit machine, you better do.</a:t>
            </a:r>
          </a:p>
          <a:p>
            <a:pPr marL="285750" indent="-285750">
              <a:buFont typeface="Arial" pitchFamily="34" charset="0"/>
              <a:buChar char="•"/>
            </a:pPr>
            <a:r>
              <a:rPr lang="en-US" sz="2000" dirty="0" smtClean="0"/>
              <a:t>Many of </a:t>
            </a:r>
            <a:r>
              <a:rPr lang="en-US" sz="2000" dirty="0" err="1" smtClean="0"/>
              <a:t>Cloudera</a:t>
            </a:r>
            <a:r>
              <a:rPr lang="en-US" sz="2000" dirty="0" smtClean="0"/>
              <a:t> tools and packages are available for 64 bit machines only. </a:t>
            </a:r>
            <a:endParaRPr lang="en-US" sz="2000" dirty="0"/>
          </a:p>
        </p:txBody>
      </p:sp>
    </p:spTree>
    <p:extLst>
      <p:ext uri="{BB962C8B-B14F-4D97-AF65-F5344CB8AC3E}">
        <p14:creationId xmlns:p14="http://schemas.microsoft.com/office/powerpoint/2010/main" val="1405778139"/>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Running an example with YARN</a:t>
            </a:r>
            <a:endParaRPr lang="en-US" dirty="0"/>
          </a:p>
        </p:txBody>
      </p:sp>
      <p:sp>
        <p:nvSpPr>
          <p:cNvPr id="3" name="Content Placeholder 2"/>
          <p:cNvSpPr>
            <a:spLocks noGrp="1"/>
          </p:cNvSpPr>
          <p:nvPr>
            <p:ph idx="1"/>
          </p:nvPr>
        </p:nvSpPr>
        <p:spPr>
          <a:xfrm>
            <a:off x="457200" y="762000"/>
            <a:ext cx="8458200" cy="5486400"/>
          </a:xfrm>
        </p:spPr>
        <p:txBody>
          <a:bodyPr/>
          <a:lstStyle/>
          <a:p>
            <a:r>
              <a:rPr lang="en-US" sz="1800" dirty="0" smtClean="0"/>
              <a:t>Login as user </a:t>
            </a:r>
            <a:r>
              <a:rPr lang="en-US" sz="1600" dirty="0" smtClean="0">
                <a:latin typeface="Courier New" panose="02070309020205020404" pitchFamily="49" charset="0"/>
                <a:cs typeface="Courier New" panose="02070309020205020404" pitchFamily="49" charset="0"/>
              </a:rPr>
              <a:t>chuck </a:t>
            </a:r>
            <a:r>
              <a:rPr lang="en-US" sz="1800" dirty="0" smtClean="0">
                <a:cs typeface="Courier New" panose="02070309020205020404" pitchFamily="49" charset="0"/>
              </a:rPr>
              <a:t>or switch the account</a:t>
            </a:r>
            <a:r>
              <a:rPr lang="en-US" sz="1600" dirty="0" smtClean="0">
                <a:latin typeface="Courier New" panose="02070309020205020404" pitchFamily="49" charset="0"/>
                <a:cs typeface="Courier New" panose="02070309020205020404" pitchFamily="49" charset="0"/>
              </a:rPr>
              <a:t> chuck </a:t>
            </a:r>
            <a:r>
              <a:rPr lang="en-US" sz="1800" dirty="0" smtClean="0">
                <a:cs typeface="Courier New" panose="02070309020205020404" pitchFamily="49" charset="0"/>
              </a:rPr>
              <a:t>by typing</a:t>
            </a:r>
            <a:r>
              <a:rPr lang="en-US" sz="1600" dirty="0" smtClean="0">
                <a:latin typeface="Courier New" panose="02070309020205020404" pitchFamily="49" charset="0"/>
                <a:cs typeface="Courier New" panose="02070309020205020404" pitchFamily="49" charset="0"/>
              </a:rPr>
              <a:t>:</a:t>
            </a:r>
          </a:p>
          <a:p>
            <a:pPr marL="0" indent="0">
              <a:buNone/>
            </a:pPr>
            <a:r>
              <a:rPr lang="en-US" sz="1600" dirty="0" smtClean="0">
                <a:latin typeface="Courier New" panose="02070309020205020404" pitchFamily="49" charset="0"/>
                <a:cs typeface="Courier New" panose="02070309020205020404" pitchFamily="49" charset="0"/>
              </a:rPr>
              <a:t>$ </a:t>
            </a:r>
            <a:r>
              <a:rPr lang="en-US" sz="1600" dirty="0" err="1" smtClean="0">
                <a:latin typeface="Courier New" panose="02070309020205020404" pitchFamily="49" charset="0"/>
                <a:cs typeface="Courier New" panose="02070309020205020404" pitchFamily="49" charset="0"/>
              </a:rPr>
              <a:t>su</a:t>
            </a:r>
            <a:r>
              <a:rPr lang="en-US" sz="1600" dirty="0" smtClean="0">
                <a:latin typeface="Courier New" panose="02070309020205020404" pitchFamily="49" charset="0"/>
                <a:cs typeface="Courier New" panose="02070309020205020404" pitchFamily="49" charset="0"/>
              </a:rPr>
              <a:t> – chuck</a:t>
            </a:r>
          </a:p>
          <a:p>
            <a:pPr marL="0" indent="0">
              <a:buNone/>
            </a:pPr>
            <a:r>
              <a:rPr lang="en-US" sz="1600" dirty="0" smtClean="0">
                <a:latin typeface="Courier New" panose="02070309020205020404" pitchFamily="49" charset="0"/>
                <a:cs typeface="Courier New" panose="02070309020205020404" pitchFamily="49" charset="0"/>
              </a:rPr>
              <a:t>Password: ********</a:t>
            </a:r>
          </a:p>
          <a:p>
            <a:r>
              <a:rPr lang="en-US" sz="1800" dirty="0" smtClean="0"/>
              <a:t> Subsequently make </a:t>
            </a:r>
            <a:r>
              <a:rPr lang="en-US" sz="1800" dirty="0"/>
              <a:t>a directory in HDFS called </a:t>
            </a:r>
            <a:r>
              <a:rPr lang="en-US" sz="1600" dirty="0">
                <a:latin typeface="Courier New" panose="02070309020205020404" pitchFamily="49" charset="0"/>
                <a:cs typeface="Courier New" panose="02070309020205020404" pitchFamily="49" charset="0"/>
              </a:rPr>
              <a:t>input</a:t>
            </a:r>
            <a:r>
              <a:rPr lang="en-US" sz="1800" dirty="0"/>
              <a:t> and copy some XML files into it by running the following </a:t>
            </a:r>
            <a:r>
              <a:rPr lang="en-US" sz="1800" dirty="0" smtClean="0"/>
              <a:t>commands:</a:t>
            </a:r>
          </a:p>
          <a:p>
            <a:pPr marL="0" indent="0">
              <a:buNone/>
            </a:pPr>
            <a:r>
              <a:rPr lang="en-US" sz="1600" dirty="0" smtClean="0">
                <a:latin typeface="Courier New" panose="02070309020205020404" pitchFamily="49" charset="0"/>
                <a:cs typeface="Courier New" panose="02070309020205020404" pitchFamily="49" charset="0"/>
              </a:rPr>
              <a:t>$ </a:t>
            </a:r>
            <a:r>
              <a:rPr lang="en-US" sz="1600" dirty="0" err="1" smtClean="0">
                <a:latin typeface="Courier New" panose="02070309020205020404" pitchFamily="49" charset="0"/>
                <a:cs typeface="Courier New" panose="02070309020205020404" pitchFamily="49" charset="0"/>
              </a:rPr>
              <a:t>hadoop</a:t>
            </a:r>
            <a:r>
              <a:rPr lang="en-US" sz="1600" dirty="0" smtClean="0">
                <a:latin typeface="Courier New" panose="02070309020205020404" pitchFamily="49" charset="0"/>
                <a:cs typeface="Courier New" panose="02070309020205020404" pitchFamily="49" charset="0"/>
              </a:rPr>
              <a:t> </a:t>
            </a:r>
            <a:r>
              <a:rPr lang="en-US" sz="1600" dirty="0">
                <a:latin typeface="Courier New" panose="02070309020205020404" pitchFamily="49" charset="0"/>
                <a:cs typeface="Courier New" panose="02070309020205020404" pitchFamily="49" charset="0"/>
              </a:rPr>
              <a:t>fs -</a:t>
            </a:r>
            <a:r>
              <a:rPr lang="en-US" sz="1600" dirty="0" err="1">
                <a:latin typeface="Courier New" panose="02070309020205020404" pitchFamily="49" charset="0"/>
                <a:cs typeface="Courier New" panose="02070309020205020404" pitchFamily="49" charset="0"/>
              </a:rPr>
              <a:t>mkdir</a:t>
            </a:r>
            <a:r>
              <a:rPr lang="en-US" sz="1600" dirty="0">
                <a:latin typeface="Courier New" panose="02070309020205020404" pitchFamily="49" charset="0"/>
                <a:cs typeface="Courier New" panose="02070309020205020404" pitchFamily="49" charset="0"/>
              </a:rPr>
              <a:t> </a:t>
            </a:r>
            <a:r>
              <a:rPr lang="en-US" sz="1600" dirty="0" smtClean="0">
                <a:latin typeface="Courier New" panose="02070309020205020404" pitchFamily="49" charset="0"/>
                <a:cs typeface="Courier New" panose="02070309020205020404" pitchFamily="49" charset="0"/>
              </a:rPr>
              <a:t>–p input/</a:t>
            </a:r>
            <a:r>
              <a:rPr lang="en-US" sz="1600" dirty="0" err="1" smtClean="0">
                <a:latin typeface="Courier New" panose="02070309020205020404" pitchFamily="49" charset="0"/>
                <a:cs typeface="Courier New" panose="02070309020205020404" pitchFamily="49" charset="0"/>
              </a:rPr>
              <a:t>conf</a:t>
            </a:r>
            <a:endParaRPr lang="en-US" sz="1600" dirty="0" smtClean="0">
              <a:latin typeface="Courier New" panose="02070309020205020404" pitchFamily="49" charset="0"/>
              <a:cs typeface="Courier New" panose="02070309020205020404" pitchFamily="49" charset="0"/>
            </a:endParaRPr>
          </a:p>
          <a:p>
            <a:pPr marL="0" indent="0">
              <a:buNone/>
            </a:pPr>
            <a:r>
              <a:rPr lang="en-US" sz="1600" dirty="0" smtClean="0">
                <a:latin typeface="Courier New" panose="02070309020205020404" pitchFamily="49" charset="0"/>
                <a:cs typeface="Courier New" panose="02070309020205020404" pitchFamily="49" charset="0"/>
              </a:rPr>
              <a:t>$ </a:t>
            </a:r>
            <a:r>
              <a:rPr lang="en-US" sz="1600" dirty="0" err="1" smtClean="0">
                <a:latin typeface="Courier New" panose="02070309020205020404" pitchFamily="49" charset="0"/>
                <a:cs typeface="Courier New" panose="02070309020205020404" pitchFamily="49" charset="0"/>
              </a:rPr>
              <a:t>hadoop</a:t>
            </a:r>
            <a:r>
              <a:rPr lang="en-US" sz="1600" dirty="0" smtClean="0">
                <a:latin typeface="Courier New" panose="02070309020205020404" pitchFamily="49" charset="0"/>
                <a:cs typeface="Courier New" panose="02070309020205020404" pitchFamily="49" charset="0"/>
              </a:rPr>
              <a:t> </a:t>
            </a:r>
            <a:r>
              <a:rPr lang="en-US" sz="1600" dirty="0">
                <a:latin typeface="Courier New" panose="02070309020205020404" pitchFamily="49" charset="0"/>
                <a:cs typeface="Courier New" panose="02070309020205020404" pitchFamily="49" charset="0"/>
              </a:rPr>
              <a:t>fs -put /</a:t>
            </a:r>
            <a:r>
              <a:rPr lang="en-US" sz="1600" dirty="0" err="1">
                <a:latin typeface="Courier New" panose="02070309020205020404" pitchFamily="49" charset="0"/>
                <a:cs typeface="Courier New" panose="02070309020205020404" pitchFamily="49" charset="0"/>
              </a:rPr>
              <a:t>etc</a:t>
            </a:r>
            <a:r>
              <a:rPr lang="en-US" sz="1600" dirty="0">
                <a:latin typeface="Courier New" panose="02070309020205020404" pitchFamily="49" charset="0"/>
                <a:cs typeface="Courier New" panose="02070309020205020404" pitchFamily="49" charset="0"/>
              </a:rPr>
              <a:t>/</a:t>
            </a:r>
            <a:r>
              <a:rPr lang="en-US" sz="1600" dirty="0" err="1">
                <a:latin typeface="Courier New" panose="02070309020205020404" pitchFamily="49" charset="0"/>
                <a:cs typeface="Courier New" panose="02070309020205020404" pitchFamily="49" charset="0"/>
              </a:rPr>
              <a:t>hadoop</a:t>
            </a:r>
            <a:r>
              <a:rPr lang="en-US" sz="1600" dirty="0">
                <a:latin typeface="Courier New" panose="02070309020205020404" pitchFamily="49" charset="0"/>
                <a:cs typeface="Courier New" panose="02070309020205020404" pitchFamily="49" charset="0"/>
              </a:rPr>
              <a:t>/</a:t>
            </a:r>
            <a:r>
              <a:rPr lang="en-US" sz="1600" dirty="0" err="1">
                <a:latin typeface="Courier New" panose="02070309020205020404" pitchFamily="49" charset="0"/>
                <a:cs typeface="Courier New" panose="02070309020205020404" pitchFamily="49" charset="0"/>
              </a:rPr>
              <a:t>conf</a:t>
            </a:r>
            <a:r>
              <a:rPr lang="en-US" sz="1600" dirty="0">
                <a:latin typeface="Courier New" panose="02070309020205020404" pitchFamily="49" charset="0"/>
                <a:cs typeface="Courier New" panose="02070309020205020404" pitchFamily="49" charset="0"/>
              </a:rPr>
              <a:t>/*.xml </a:t>
            </a:r>
            <a:r>
              <a:rPr lang="en-US" sz="1600" dirty="0" smtClean="0">
                <a:latin typeface="Courier New" panose="02070309020205020404" pitchFamily="49" charset="0"/>
                <a:cs typeface="Courier New" panose="02070309020205020404" pitchFamily="49" charset="0"/>
              </a:rPr>
              <a:t>input</a:t>
            </a:r>
          </a:p>
          <a:p>
            <a:pPr marL="0" indent="0">
              <a:buNone/>
            </a:pPr>
            <a:r>
              <a:rPr lang="en-US" sz="1600" dirty="0" smtClean="0">
                <a:latin typeface="Courier New" panose="02070309020205020404" pitchFamily="49" charset="0"/>
                <a:cs typeface="Courier New" panose="02070309020205020404" pitchFamily="49" charset="0"/>
              </a:rPr>
              <a:t>$ </a:t>
            </a:r>
            <a:r>
              <a:rPr lang="en-US" sz="1600" dirty="0" err="1" smtClean="0">
                <a:latin typeface="Courier New" panose="02070309020205020404" pitchFamily="49" charset="0"/>
                <a:cs typeface="Courier New" panose="02070309020205020404" pitchFamily="49" charset="0"/>
              </a:rPr>
              <a:t>hadoop</a:t>
            </a:r>
            <a:r>
              <a:rPr lang="en-US" sz="1600" dirty="0" smtClean="0">
                <a:latin typeface="Courier New" panose="02070309020205020404" pitchFamily="49" charset="0"/>
                <a:cs typeface="Courier New" panose="02070309020205020404" pitchFamily="49" charset="0"/>
              </a:rPr>
              <a:t> </a:t>
            </a:r>
            <a:r>
              <a:rPr lang="en-US" sz="1600" dirty="0">
                <a:latin typeface="Courier New" panose="02070309020205020404" pitchFamily="49" charset="0"/>
                <a:cs typeface="Courier New" panose="02070309020205020404" pitchFamily="49" charset="0"/>
              </a:rPr>
              <a:t>fs -</a:t>
            </a:r>
            <a:r>
              <a:rPr lang="en-US" sz="1600" dirty="0" err="1">
                <a:latin typeface="Courier New" panose="02070309020205020404" pitchFamily="49" charset="0"/>
                <a:cs typeface="Courier New" panose="02070309020205020404" pitchFamily="49" charset="0"/>
              </a:rPr>
              <a:t>ls</a:t>
            </a:r>
            <a:r>
              <a:rPr lang="en-US" sz="1600" dirty="0">
                <a:latin typeface="Courier New" panose="02070309020205020404" pitchFamily="49" charset="0"/>
                <a:cs typeface="Courier New" panose="02070309020205020404" pitchFamily="49" charset="0"/>
              </a:rPr>
              <a:t> </a:t>
            </a:r>
            <a:r>
              <a:rPr lang="en-US" sz="1600" dirty="0" smtClean="0">
                <a:latin typeface="Courier New" panose="02070309020205020404" pitchFamily="49" charset="0"/>
                <a:cs typeface="Courier New" panose="02070309020205020404" pitchFamily="49" charset="0"/>
              </a:rPr>
              <a:t>input</a:t>
            </a:r>
          </a:p>
          <a:p>
            <a:pPr marL="0" indent="0">
              <a:buNone/>
            </a:pPr>
            <a:r>
              <a:rPr lang="en-US" sz="1400" dirty="0">
                <a:latin typeface="Courier New" panose="02070309020205020404" pitchFamily="49" charset="0"/>
                <a:cs typeface="Courier New" panose="02070309020205020404" pitchFamily="49" charset="0"/>
              </a:rPr>
              <a:t>-</a:t>
            </a:r>
            <a:r>
              <a:rPr lang="en-US" sz="1400" dirty="0" err="1">
                <a:latin typeface="Courier New" panose="02070309020205020404" pitchFamily="49" charset="0"/>
                <a:cs typeface="Courier New" panose="02070309020205020404" pitchFamily="49" charset="0"/>
              </a:rPr>
              <a:t>rw</a:t>
            </a:r>
            <a:r>
              <a:rPr lang="en-US" sz="1400" dirty="0">
                <a:latin typeface="Courier New" panose="02070309020205020404" pitchFamily="49" charset="0"/>
                <a:cs typeface="Courier New" panose="02070309020205020404" pitchFamily="49" charset="0"/>
              </a:rPr>
              <a:t>-r--r--   1 chuck </a:t>
            </a:r>
            <a:r>
              <a:rPr lang="en-US" sz="1400" dirty="0" err="1" smtClean="0">
                <a:latin typeface="Courier New" panose="02070309020205020404" pitchFamily="49" charset="0"/>
                <a:cs typeface="Courier New" panose="02070309020205020404" pitchFamily="49" charset="0"/>
              </a:rPr>
              <a:t>mapred</a:t>
            </a:r>
            <a:r>
              <a:rPr lang="en-US" sz="1400" dirty="0" smtClean="0">
                <a:latin typeface="Courier New" panose="02070309020205020404" pitchFamily="49" charset="0"/>
                <a:cs typeface="Courier New" panose="02070309020205020404" pitchFamily="49" charset="0"/>
              </a:rPr>
              <a:t>  1458 </a:t>
            </a:r>
            <a:r>
              <a:rPr lang="en-US" sz="1400" dirty="0">
                <a:latin typeface="Courier New" panose="02070309020205020404" pitchFamily="49" charset="0"/>
                <a:cs typeface="Courier New" panose="02070309020205020404" pitchFamily="49" charset="0"/>
              </a:rPr>
              <a:t>2014-02-28 10:33 input/core-site.xml</a:t>
            </a:r>
          </a:p>
          <a:p>
            <a:pPr marL="0" indent="0">
              <a:buNone/>
            </a:pPr>
            <a:r>
              <a:rPr lang="en-US" sz="1400" dirty="0">
                <a:latin typeface="Courier New" panose="02070309020205020404" pitchFamily="49" charset="0"/>
                <a:cs typeface="Courier New" panose="02070309020205020404" pitchFamily="49" charset="0"/>
              </a:rPr>
              <a:t>-</a:t>
            </a:r>
            <a:r>
              <a:rPr lang="en-US" sz="1400" dirty="0" err="1">
                <a:latin typeface="Courier New" panose="02070309020205020404" pitchFamily="49" charset="0"/>
                <a:cs typeface="Courier New" panose="02070309020205020404" pitchFamily="49" charset="0"/>
              </a:rPr>
              <a:t>rw</a:t>
            </a:r>
            <a:r>
              <a:rPr lang="en-US" sz="1400" dirty="0">
                <a:latin typeface="Courier New" panose="02070309020205020404" pitchFamily="49" charset="0"/>
                <a:cs typeface="Courier New" panose="02070309020205020404" pitchFamily="49" charset="0"/>
              </a:rPr>
              <a:t>-r--r--   1 chuck </a:t>
            </a:r>
            <a:r>
              <a:rPr lang="en-US" sz="1400" dirty="0" err="1" smtClean="0">
                <a:latin typeface="Courier New" panose="02070309020205020404" pitchFamily="49" charset="0"/>
                <a:cs typeface="Courier New" panose="02070309020205020404" pitchFamily="49" charset="0"/>
              </a:rPr>
              <a:t>mapred</a:t>
            </a:r>
            <a:r>
              <a:rPr lang="en-US" sz="1400" dirty="0" smtClean="0">
                <a:latin typeface="Courier New" panose="02070309020205020404" pitchFamily="49" charset="0"/>
                <a:cs typeface="Courier New" panose="02070309020205020404" pitchFamily="49" charset="0"/>
              </a:rPr>
              <a:t>  1875 </a:t>
            </a:r>
            <a:r>
              <a:rPr lang="en-US" sz="1400" dirty="0">
                <a:latin typeface="Courier New" panose="02070309020205020404" pitchFamily="49" charset="0"/>
                <a:cs typeface="Courier New" panose="02070309020205020404" pitchFamily="49" charset="0"/>
              </a:rPr>
              <a:t>2014-02-28 10:33 input/hdfs-site.xml</a:t>
            </a:r>
          </a:p>
          <a:p>
            <a:pPr marL="0" indent="0">
              <a:buNone/>
            </a:pPr>
            <a:r>
              <a:rPr lang="en-US" sz="1400" dirty="0">
                <a:latin typeface="Courier New" panose="02070309020205020404" pitchFamily="49" charset="0"/>
                <a:cs typeface="Courier New" panose="02070309020205020404" pitchFamily="49" charset="0"/>
              </a:rPr>
              <a:t>-</a:t>
            </a:r>
            <a:r>
              <a:rPr lang="en-US" sz="1400" dirty="0" err="1">
                <a:latin typeface="Courier New" panose="02070309020205020404" pitchFamily="49" charset="0"/>
                <a:cs typeface="Courier New" panose="02070309020205020404" pitchFamily="49" charset="0"/>
              </a:rPr>
              <a:t>rw</a:t>
            </a:r>
            <a:r>
              <a:rPr lang="en-US" sz="1400" dirty="0">
                <a:latin typeface="Courier New" panose="02070309020205020404" pitchFamily="49" charset="0"/>
                <a:cs typeface="Courier New" panose="02070309020205020404" pitchFamily="49" charset="0"/>
              </a:rPr>
              <a:t>-r--r--   1 chuck </a:t>
            </a:r>
            <a:r>
              <a:rPr lang="en-US" sz="1400" dirty="0" err="1" smtClean="0">
                <a:latin typeface="Courier New" panose="02070309020205020404" pitchFamily="49" charset="0"/>
                <a:cs typeface="Courier New" panose="02070309020205020404" pitchFamily="49" charset="0"/>
              </a:rPr>
              <a:t>mapred</a:t>
            </a:r>
            <a:r>
              <a:rPr lang="en-US" sz="1400" dirty="0" smtClean="0">
                <a:latin typeface="Courier New" panose="02070309020205020404" pitchFamily="49" charset="0"/>
                <a:cs typeface="Courier New" panose="02070309020205020404" pitchFamily="49" charset="0"/>
              </a:rPr>
              <a:t>  1549 </a:t>
            </a:r>
            <a:r>
              <a:rPr lang="en-US" sz="1400" dirty="0">
                <a:latin typeface="Courier New" panose="02070309020205020404" pitchFamily="49" charset="0"/>
                <a:cs typeface="Courier New" panose="02070309020205020404" pitchFamily="49" charset="0"/>
              </a:rPr>
              <a:t>2014-02-28 10:33 input/mapred-site.xml</a:t>
            </a:r>
          </a:p>
          <a:p>
            <a:pPr marL="0" indent="0">
              <a:buNone/>
            </a:pPr>
            <a:r>
              <a:rPr lang="en-US" sz="1400" dirty="0">
                <a:latin typeface="Courier New" panose="02070309020205020404" pitchFamily="49" charset="0"/>
                <a:cs typeface="Courier New" panose="02070309020205020404" pitchFamily="49" charset="0"/>
              </a:rPr>
              <a:t>-</a:t>
            </a:r>
            <a:r>
              <a:rPr lang="en-US" sz="1400" dirty="0" err="1">
                <a:latin typeface="Courier New" panose="02070309020205020404" pitchFamily="49" charset="0"/>
                <a:cs typeface="Courier New" panose="02070309020205020404" pitchFamily="49" charset="0"/>
              </a:rPr>
              <a:t>rw</a:t>
            </a:r>
            <a:r>
              <a:rPr lang="en-US" sz="1400" dirty="0">
                <a:latin typeface="Courier New" panose="02070309020205020404" pitchFamily="49" charset="0"/>
                <a:cs typeface="Courier New" panose="02070309020205020404" pitchFamily="49" charset="0"/>
              </a:rPr>
              <a:t>-r--r--   1 chuck </a:t>
            </a:r>
            <a:r>
              <a:rPr lang="en-US" sz="1400" dirty="0" err="1" smtClean="0">
                <a:latin typeface="Courier New" panose="02070309020205020404" pitchFamily="49" charset="0"/>
                <a:cs typeface="Courier New" panose="02070309020205020404" pitchFamily="49" charset="0"/>
              </a:rPr>
              <a:t>mapred</a:t>
            </a:r>
            <a:r>
              <a:rPr lang="en-US" sz="1400" dirty="0" smtClean="0">
                <a:latin typeface="Courier New" panose="02070309020205020404" pitchFamily="49" charset="0"/>
                <a:cs typeface="Courier New" panose="02070309020205020404" pitchFamily="49" charset="0"/>
              </a:rPr>
              <a:t>  2361 </a:t>
            </a:r>
            <a:r>
              <a:rPr lang="en-US" sz="1400" dirty="0">
                <a:latin typeface="Courier New" panose="02070309020205020404" pitchFamily="49" charset="0"/>
                <a:cs typeface="Courier New" panose="02070309020205020404" pitchFamily="49" charset="0"/>
              </a:rPr>
              <a:t>2014-02-28 10:33 </a:t>
            </a:r>
            <a:r>
              <a:rPr lang="en-US" sz="1400" dirty="0" smtClean="0">
                <a:latin typeface="Courier New" panose="02070309020205020404" pitchFamily="49" charset="0"/>
                <a:cs typeface="Courier New" panose="02070309020205020404" pitchFamily="49" charset="0"/>
              </a:rPr>
              <a:t>input/yarn-site.xml</a:t>
            </a:r>
          </a:p>
          <a:p>
            <a:r>
              <a:rPr lang="en-US" sz="1800" dirty="0"/>
              <a:t>Set </a:t>
            </a:r>
            <a:r>
              <a:rPr lang="en-US" sz="1600" dirty="0">
                <a:latin typeface="Courier New" panose="02070309020205020404" pitchFamily="49" charset="0"/>
                <a:cs typeface="Courier New" panose="02070309020205020404" pitchFamily="49" charset="0"/>
              </a:rPr>
              <a:t>HADOOP_MAPRED_HOM</a:t>
            </a:r>
            <a:r>
              <a:rPr lang="en-US" sz="1400" dirty="0"/>
              <a:t>E </a:t>
            </a:r>
            <a:r>
              <a:rPr lang="en-US" sz="1800" dirty="0"/>
              <a:t>for user </a:t>
            </a:r>
            <a:r>
              <a:rPr lang="en-US" sz="1600" dirty="0" smtClean="0">
                <a:latin typeface="Courier New" panose="02070309020205020404" pitchFamily="49" charset="0"/>
                <a:cs typeface="Courier New" panose="02070309020205020404" pitchFamily="49" charset="0"/>
              </a:rPr>
              <a:t>chuck. </a:t>
            </a:r>
            <a:r>
              <a:rPr lang="en-US" sz="1800" dirty="0" smtClean="0">
                <a:cs typeface="Courier New" panose="02070309020205020404" pitchFamily="49" charset="0"/>
              </a:rPr>
              <a:t>Best, enter it into </a:t>
            </a:r>
            <a:r>
              <a:rPr lang="en-US" sz="1600" dirty="0" smtClean="0">
                <a:latin typeface="Courier New" panose="02070309020205020404" pitchFamily="49" charset="0"/>
                <a:cs typeface="Courier New" panose="02070309020205020404" pitchFamily="49" charset="0"/>
              </a:rPr>
              <a:t>.</a:t>
            </a:r>
            <a:r>
              <a:rPr lang="en-US" sz="1600" dirty="0" err="1" smtClean="0">
                <a:latin typeface="Courier New" panose="02070309020205020404" pitchFamily="49" charset="0"/>
                <a:cs typeface="Courier New" panose="02070309020205020404" pitchFamily="49" charset="0"/>
              </a:rPr>
              <a:t>bash_profile</a:t>
            </a:r>
            <a:r>
              <a:rPr lang="en-US" sz="1600" dirty="0" smtClean="0">
                <a:latin typeface="Courier New" panose="02070309020205020404" pitchFamily="49" charset="0"/>
                <a:cs typeface="Courier New" panose="02070309020205020404" pitchFamily="49" charset="0"/>
              </a:rPr>
              <a:t> file.</a:t>
            </a:r>
          </a:p>
          <a:p>
            <a:pPr marL="0" indent="0">
              <a:buNone/>
            </a:pPr>
            <a:r>
              <a:rPr lang="en-US" sz="1600" dirty="0" smtClean="0">
                <a:latin typeface="Courier New" panose="02070309020205020404" pitchFamily="49" charset="0"/>
                <a:cs typeface="Courier New" panose="02070309020205020404" pitchFamily="49" charset="0"/>
              </a:rPr>
              <a:t>$</a:t>
            </a:r>
            <a:r>
              <a:rPr lang="en-US" sz="1600" dirty="0">
                <a:latin typeface="Courier New" panose="02070309020205020404" pitchFamily="49" charset="0"/>
                <a:cs typeface="Courier New" panose="02070309020205020404" pitchFamily="49" charset="0"/>
              </a:rPr>
              <a:t> export HADOOP_MAPRED_HOME=/</a:t>
            </a:r>
            <a:r>
              <a:rPr lang="en-US" sz="1600" dirty="0" err="1">
                <a:latin typeface="Courier New" panose="02070309020205020404" pitchFamily="49" charset="0"/>
                <a:cs typeface="Courier New" panose="02070309020205020404" pitchFamily="49" charset="0"/>
              </a:rPr>
              <a:t>usr</a:t>
            </a:r>
            <a:r>
              <a:rPr lang="en-US" sz="1600" dirty="0">
                <a:latin typeface="Courier New" panose="02070309020205020404" pitchFamily="49" charset="0"/>
                <a:cs typeface="Courier New" panose="02070309020205020404" pitchFamily="49" charset="0"/>
              </a:rPr>
              <a:t>/lib/</a:t>
            </a:r>
            <a:r>
              <a:rPr lang="en-US" sz="1600" dirty="0" err="1">
                <a:latin typeface="Courier New" panose="02070309020205020404" pitchFamily="49" charset="0"/>
                <a:cs typeface="Courier New" panose="02070309020205020404" pitchFamily="49" charset="0"/>
              </a:rPr>
              <a:t>hadoop-mapreduce</a:t>
            </a:r>
            <a:endParaRPr lang="en-US" sz="1600" dirty="0">
              <a:latin typeface="Courier New" panose="02070309020205020404" pitchFamily="49" charset="0"/>
              <a:cs typeface="Courier New" panose="02070309020205020404" pitchFamily="49" charset="0"/>
            </a:endParaRPr>
          </a:p>
          <a:p>
            <a:pPr marL="0" indent="0">
              <a:buNone/>
            </a:pPr>
            <a:endParaRPr lang="en-US" sz="1600" dirty="0" smtClean="0">
              <a:latin typeface="Courier New" panose="02070309020205020404" pitchFamily="49" charset="0"/>
              <a:cs typeface="Courier New" panose="02070309020205020404" pitchFamily="49" charset="0"/>
            </a:endParaRPr>
          </a:p>
          <a:p>
            <a:endParaRPr lang="en-US" sz="1600" dirty="0">
              <a:latin typeface="Courier New" panose="02070309020205020404" pitchFamily="49" charset="0"/>
              <a:cs typeface="Courier New" panose="02070309020205020404" pitchFamily="49" charset="0"/>
            </a:endParaRPr>
          </a:p>
        </p:txBody>
      </p:sp>
      <p:sp>
        <p:nvSpPr>
          <p:cNvPr id="4" name="Footer Placeholder 3"/>
          <p:cNvSpPr>
            <a:spLocks noGrp="1"/>
          </p:cNvSpPr>
          <p:nvPr>
            <p:ph type="ftr" sz="quarter" idx="11"/>
          </p:nvPr>
        </p:nvSpPr>
        <p:spPr/>
        <p:txBody>
          <a:bodyPr/>
          <a:lstStyle/>
          <a:p>
            <a:r>
              <a:rPr lang="en-US" smtClean="0"/>
              <a:t>@Zoran B. Djordjevic</a:t>
            </a:r>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50</a:t>
            </a:fld>
            <a:endParaRPr lang="en-US" dirty="0"/>
          </a:p>
        </p:txBody>
      </p:sp>
    </p:spTree>
    <p:extLst>
      <p:ext uri="{BB962C8B-B14F-4D97-AF65-F5344CB8AC3E}">
        <p14:creationId xmlns:p14="http://schemas.microsoft.com/office/powerpoint/2010/main" val="2781456195"/>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Running an example with YARN</a:t>
            </a:r>
            <a:endParaRPr lang="en-US" dirty="0"/>
          </a:p>
        </p:txBody>
      </p:sp>
      <p:sp>
        <p:nvSpPr>
          <p:cNvPr id="3" name="Content Placeholder 2"/>
          <p:cNvSpPr>
            <a:spLocks noGrp="1"/>
          </p:cNvSpPr>
          <p:nvPr>
            <p:ph idx="1"/>
          </p:nvPr>
        </p:nvSpPr>
        <p:spPr>
          <a:xfrm>
            <a:off x="457200" y="762000"/>
            <a:ext cx="8534400" cy="5486400"/>
          </a:xfrm>
        </p:spPr>
        <p:txBody>
          <a:bodyPr>
            <a:normAutofit fontScale="92500" lnSpcReduction="10000"/>
          </a:bodyPr>
          <a:lstStyle/>
          <a:p>
            <a:r>
              <a:rPr lang="en-US" sz="1800" dirty="0" smtClean="0"/>
              <a:t>As user </a:t>
            </a:r>
            <a:r>
              <a:rPr lang="en-US" sz="1800" dirty="0" smtClean="0">
                <a:latin typeface="Courier New" panose="02070309020205020404" pitchFamily="49" charset="0"/>
                <a:cs typeface="Courier New" panose="02070309020205020404" pitchFamily="49" charset="0"/>
              </a:rPr>
              <a:t>chuck</a:t>
            </a:r>
            <a:r>
              <a:rPr lang="en-US" sz="1800" dirty="0" smtClean="0"/>
              <a:t> ,</a:t>
            </a:r>
            <a:r>
              <a:rPr lang="en-US" sz="1800" dirty="0"/>
              <a:t> </a:t>
            </a:r>
            <a:r>
              <a:rPr lang="en-US" sz="1800" dirty="0" smtClean="0"/>
              <a:t>run example </a:t>
            </a:r>
            <a:r>
              <a:rPr lang="en-US" sz="1800" dirty="0"/>
              <a:t>Hadoop job to </a:t>
            </a:r>
            <a:r>
              <a:rPr lang="en-US" sz="1800" dirty="0" err="1"/>
              <a:t>grep</a:t>
            </a:r>
            <a:r>
              <a:rPr lang="en-US" sz="1800" dirty="0"/>
              <a:t> with a regular expression </a:t>
            </a:r>
            <a:r>
              <a:rPr lang="en-US" sz="1800" dirty="0" smtClean="0"/>
              <a:t>on </a:t>
            </a:r>
            <a:r>
              <a:rPr lang="en-US" sz="1700" dirty="0">
                <a:latin typeface="Courier New" panose="02070309020205020404" pitchFamily="49" charset="0"/>
                <a:cs typeface="Courier New" panose="02070309020205020404" pitchFamily="49" charset="0"/>
              </a:rPr>
              <a:t>input</a:t>
            </a:r>
            <a:r>
              <a:rPr lang="en-US" sz="1800" dirty="0"/>
              <a:t> </a:t>
            </a:r>
            <a:r>
              <a:rPr lang="en-US" sz="1800" dirty="0" smtClean="0"/>
              <a:t>files</a:t>
            </a:r>
          </a:p>
          <a:p>
            <a:pPr marL="0" indent="0">
              <a:buNone/>
            </a:pPr>
            <a:r>
              <a:rPr lang="en-US" sz="1600" dirty="0" smtClean="0">
                <a:latin typeface="Courier New" panose="02070309020205020404" pitchFamily="49" charset="0"/>
                <a:cs typeface="Courier New" panose="02070309020205020404" pitchFamily="49" charset="0"/>
              </a:rPr>
              <a:t>$ </a:t>
            </a:r>
            <a:r>
              <a:rPr lang="en-US" sz="1600" dirty="0" err="1">
                <a:latin typeface="Courier New" panose="02070309020205020404" pitchFamily="49" charset="0"/>
                <a:cs typeface="Courier New" panose="02070309020205020404" pitchFamily="49" charset="0"/>
              </a:rPr>
              <a:t>hadoop</a:t>
            </a:r>
            <a:r>
              <a:rPr lang="en-US" sz="1600" dirty="0">
                <a:latin typeface="Courier New" panose="02070309020205020404" pitchFamily="49" charset="0"/>
                <a:cs typeface="Courier New" panose="02070309020205020404" pitchFamily="49" charset="0"/>
              </a:rPr>
              <a:t> jar /</a:t>
            </a:r>
            <a:r>
              <a:rPr lang="en-US" sz="1600" dirty="0" err="1" smtClean="0">
                <a:latin typeface="Courier New" panose="02070309020205020404" pitchFamily="49" charset="0"/>
                <a:cs typeface="Courier New" panose="02070309020205020404" pitchFamily="49" charset="0"/>
              </a:rPr>
              <a:t>usr</a:t>
            </a:r>
            <a:r>
              <a:rPr lang="en-US" sz="1600" dirty="0" smtClean="0">
                <a:latin typeface="Courier New" panose="02070309020205020404" pitchFamily="49" charset="0"/>
                <a:cs typeface="Courier New" panose="02070309020205020404" pitchFamily="49" charset="0"/>
              </a:rPr>
              <a:t>/lib/</a:t>
            </a:r>
            <a:r>
              <a:rPr lang="en-US" sz="1600" dirty="0" err="1" smtClean="0">
                <a:latin typeface="Courier New" panose="02070309020205020404" pitchFamily="49" charset="0"/>
                <a:cs typeface="Courier New" panose="02070309020205020404" pitchFamily="49" charset="0"/>
              </a:rPr>
              <a:t>hadoop-mapreduce</a:t>
            </a:r>
            <a:r>
              <a:rPr lang="en-US" sz="1600" dirty="0" smtClean="0">
                <a:latin typeface="Courier New" panose="02070309020205020404" pitchFamily="49" charset="0"/>
                <a:cs typeface="Courier New" panose="02070309020205020404" pitchFamily="49" charset="0"/>
              </a:rPr>
              <a:t>/hadoop-examples.jar </a:t>
            </a:r>
            <a:r>
              <a:rPr lang="en-US" sz="1600" dirty="0" err="1">
                <a:latin typeface="Courier New" panose="02070309020205020404" pitchFamily="49" charset="0"/>
                <a:cs typeface="Courier New" panose="02070309020205020404" pitchFamily="49" charset="0"/>
              </a:rPr>
              <a:t>grep</a:t>
            </a:r>
            <a:r>
              <a:rPr lang="en-US" sz="1600" dirty="0">
                <a:latin typeface="Courier New" panose="02070309020205020404" pitchFamily="49" charset="0"/>
                <a:cs typeface="Courier New" panose="02070309020205020404" pitchFamily="49" charset="0"/>
              </a:rPr>
              <a:t> </a:t>
            </a:r>
            <a:r>
              <a:rPr lang="en-US" sz="1600" dirty="0" smtClean="0">
                <a:latin typeface="Courier New" panose="02070309020205020404" pitchFamily="49" charset="0"/>
                <a:cs typeface="Courier New" panose="02070309020205020404" pitchFamily="49" charset="0"/>
              </a:rPr>
              <a:t>input/conf2 output24 </a:t>
            </a:r>
            <a:r>
              <a:rPr lang="en-US" sz="1600" dirty="0">
                <a:latin typeface="Courier New" panose="02070309020205020404" pitchFamily="49" charset="0"/>
                <a:cs typeface="Courier New" panose="02070309020205020404" pitchFamily="49" charset="0"/>
              </a:rPr>
              <a:t>'</a:t>
            </a:r>
            <a:r>
              <a:rPr lang="en-US" sz="1600" dirty="0" err="1">
                <a:latin typeface="Courier New" panose="02070309020205020404" pitchFamily="49" charset="0"/>
                <a:cs typeface="Courier New" panose="02070309020205020404" pitchFamily="49" charset="0"/>
              </a:rPr>
              <a:t>dfs</a:t>
            </a:r>
            <a:r>
              <a:rPr lang="en-US" sz="1600" dirty="0">
                <a:latin typeface="Courier New" panose="02070309020205020404" pitchFamily="49" charset="0"/>
                <a:cs typeface="Courier New" panose="02070309020205020404" pitchFamily="49" charset="0"/>
              </a:rPr>
              <a:t>[a-z</a:t>
            </a:r>
            <a:r>
              <a:rPr lang="en-US" sz="1600" dirty="0" smtClean="0">
                <a:latin typeface="Courier New" panose="02070309020205020404" pitchFamily="49" charset="0"/>
                <a:cs typeface="Courier New" panose="02070309020205020404" pitchFamily="49" charset="0"/>
              </a:rPr>
              <a:t>.]+</a:t>
            </a:r>
            <a:r>
              <a:rPr lang="en-US" sz="1600" dirty="0">
                <a:latin typeface="Courier New" panose="02070309020205020404" pitchFamily="49" charset="0"/>
                <a:cs typeface="Courier New" panose="02070309020205020404" pitchFamily="49" charset="0"/>
              </a:rPr>
              <a:t>'</a:t>
            </a:r>
            <a:endParaRPr lang="en-US" sz="1600" dirty="0" smtClean="0">
              <a:latin typeface="Courier New" panose="02070309020205020404" pitchFamily="49" charset="0"/>
              <a:cs typeface="Courier New" panose="02070309020205020404" pitchFamily="49" charset="0"/>
            </a:endParaRPr>
          </a:p>
          <a:p>
            <a:r>
              <a:rPr lang="en-US" sz="1800" dirty="0" smtClean="0"/>
              <a:t>After a lot of console output, the </a:t>
            </a:r>
            <a:r>
              <a:rPr lang="en-US" sz="1800" dirty="0"/>
              <a:t>job </a:t>
            </a:r>
            <a:r>
              <a:rPr lang="en-US" sz="1800" dirty="0" smtClean="0"/>
              <a:t>completes. </a:t>
            </a:r>
            <a:endParaRPr lang="en-US" sz="1800" dirty="0"/>
          </a:p>
          <a:p>
            <a:r>
              <a:rPr lang="en-US" sz="1800" dirty="0" smtClean="0"/>
              <a:t>We </a:t>
            </a:r>
            <a:r>
              <a:rPr lang="en-US" sz="1800" dirty="0"/>
              <a:t>can find the output in the HDFS directory named </a:t>
            </a:r>
            <a:r>
              <a:rPr lang="en-US" sz="1600" dirty="0">
                <a:latin typeface="Courier New" panose="02070309020205020404" pitchFamily="49" charset="0"/>
                <a:cs typeface="Courier New" panose="02070309020205020404" pitchFamily="49" charset="0"/>
              </a:rPr>
              <a:t>output23</a:t>
            </a:r>
            <a:r>
              <a:rPr lang="en-US" sz="1800" dirty="0"/>
              <a:t> because </a:t>
            </a:r>
            <a:r>
              <a:rPr lang="en-US" sz="1800" dirty="0" smtClean="0"/>
              <a:t>we  specified that </a:t>
            </a:r>
            <a:r>
              <a:rPr lang="en-US" sz="1800" dirty="0"/>
              <a:t>output directory to Hadoop</a:t>
            </a:r>
            <a:r>
              <a:rPr lang="en-US" sz="1800" dirty="0" smtClean="0"/>
              <a:t>.  Type:</a:t>
            </a:r>
          </a:p>
          <a:p>
            <a:pPr marL="0" indent="0">
              <a:buNone/>
            </a:pPr>
            <a:r>
              <a:rPr lang="en-US" sz="1600" dirty="0" smtClean="0">
                <a:latin typeface="Courier New" panose="02070309020205020404" pitchFamily="49" charset="0"/>
                <a:cs typeface="Courier New" panose="02070309020205020404" pitchFamily="49" charset="0"/>
              </a:rPr>
              <a:t>$ </a:t>
            </a:r>
            <a:r>
              <a:rPr lang="en-US" sz="1600" dirty="0" err="1" smtClean="0">
                <a:latin typeface="Courier New" panose="02070309020205020404" pitchFamily="49" charset="0"/>
                <a:cs typeface="Courier New" panose="02070309020205020404" pitchFamily="49" charset="0"/>
              </a:rPr>
              <a:t>hadoop</a:t>
            </a:r>
            <a:r>
              <a:rPr lang="en-US" sz="1600" dirty="0" smtClean="0">
                <a:latin typeface="Courier New" panose="02070309020205020404" pitchFamily="49" charset="0"/>
                <a:cs typeface="Courier New" panose="02070309020205020404" pitchFamily="49" charset="0"/>
              </a:rPr>
              <a:t> fs –</a:t>
            </a:r>
            <a:r>
              <a:rPr lang="en-US" sz="1600" dirty="0" err="1" smtClean="0">
                <a:latin typeface="Courier New" panose="02070309020205020404" pitchFamily="49" charset="0"/>
                <a:cs typeface="Courier New" panose="02070309020205020404" pitchFamily="49" charset="0"/>
              </a:rPr>
              <a:t>ls</a:t>
            </a:r>
            <a:endParaRPr lang="en-US" sz="1600" dirty="0" smtClean="0">
              <a:latin typeface="Courier New" panose="02070309020205020404" pitchFamily="49" charset="0"/>
              <a:cs typeface="Courier New" panose="02070309020205020404" pitchFamily="49" charset="0"/>
            </a:endParaRPr>
          </a:p>
          <a:p>
            <a:r>
              <a:rPr lang="en-US" sz="1800" dirty="0" smtClean="0">
                <a:cs typeface="Courier New" panose="02070309020205020404" pitchFamily="49" charset="0"/>
              </a:rPr>
              <a:t>You will see directories </a:t>
            </a:r>
            <a:r>
              <a:rPr lang="en-US" sz="1800" dirty="0" smtClean="0">
                <a:latin typeface="Courier New" panose="02070309020205020404" pitchFamily="49" charset="0"/>
                <a:cs typeface="Courier New" panose="02070309020205020404" pitchFamily="49" charset="0"/>
              </a:rPr>
              <a:t>input </a:t>
            </a:r>
            <a:r>
              <a:rPr lang="en-US" sz="1800" dirty="0" smtClean="0">
                <a:cs typeface="Courier New" panose="02070309020205020404" pitchFamily="49" charset="0"/>
              </a:rPr>
              <a:t>and</a:t>
            </a:r>
            <a:r>
              <a:rPr lang="en-US" sz="1800" dirty="0" smtClean="0">
                <a:latin typeface="Courier New" panose="02070309020205020404" pitchFamily="49" charset="0"/>
                <a:cs typeface="Courier New" panose="02070309020205020404" pitchFamily="49" charset="0"/>
              </a:rPr>
              <a:t> </a:t>
            </a:r>
            <a:r>
              <a:rPr lang="en-US" sz="1600" dirty="0" smtClean="0">
                <a:latin typeface="Courier New" panose="02070309020205020404" pitchFamily="49" charset="0"/>
                <a:cs typeface="Courier New" panose="02070309020205020404" pitchFamily="49" charset="0"/>
              </a:rPr>
              <a:t>output23</a:t>
            </a:r>
          </a:p>
          <a:p>
            <a:pPr marL="0" indent="0">
              <a:buNone/>
            </a:pPr>
            <a:r>
              <a:rPr lang="en-US" sz="1600" dirty="0" smtClean="0">
                <a:latin typeface="Courier New" panose="02070309020205020404" pitchFamily="49" charset="0"/>
                <a:cs typeface="Courier New" panose="02070309020205020404" pitchFamily="49" charset="0"/>
              </a:rPr>
              <a:t>$</a:t>
            </a:r>
            <a:r>
              <a:rPr lang="en-US" sz="1600" dirty="0" err="1" smtClean="0">
                <a:latin typeface="Courier New" panose="02070309020205020404" pitchFamily="49" charset="0"/>
                <a:cs typeface="Courier New" panose="02070309020205020404" pitchFamily="49" charset="0"/>
              </a:rPr>
              <a:t>hadoop</a:t>
            </a:r>
            <a:r>
              <a:rPr lang="en-US" sz="1600" dirty="0" smtClean="0">
                <a:latin typeface="Courier New" panose="02070309020205020404" pitchFamily="49" charset="0"/>
                <a:cs typeface="Courier New" panose="02070309020205020404" pitchFamily="49" charset="0"/>
              </a:rPr>
              <a:t> fs –</a:t>
            </a:r>
            <a:r>
              <a:rPr lang="en-US" sz="1600" dirty="0" err="1" smtClean="0">
                <a:latin typeface="Courier New" panose="02070309020205020404" pitchFamily="49" charset="0"/>
                <a:cs typeface="Courier New" panose="02070309020205020404" pitchFamily="49" charset="0"/>
              </a:rPr>
              <a:t>ls</a:t>
            </a:r>
            <a:r>
              <a:rPr lang="en-US" sz="1600" dirty="0" smtClean="0">
                <a:latin typeface="Courier New" panose="02070309020205020404" pitchFamily="49" charset="0"/>
                <a:cs typeface="Courier New" panose="02070309020205020404" pitchFamily="49" charset="0"/>
              </a:rPr>
              <a:t> output23  </a:t>
            </a:r>
            <a:r>
              <a:rPr lang="en-US" sz="1800" dirty="0" smtClean="0">
                <a:cs typeface="Courier New" panose="02070309020205020404" pitchFamily="49" charset="0"/>
              </a:rPr>
              <a:t>will produce the content of </a:t>
            </a:r>
            <a:r>
              <a:rPr lang="en-US" sz="1600" dirty="0" smtClean="0">
                <a:latin typeface="Courier New" panose="02070309020205020404" pitchFamily="49" charset="0"/>
                <a:cs typeface="Courier New" panose="02070309020205020404" pitchFamily="49" charset="0"/>
              </a:rPr>
              <a:t>output23</a:t>
            </a:r>
          </a:p>
          <a:p>
            <a:pPr marL="0" indent="0">
              <a:buNone/>
            </a:pPr>
            <a:r>
              <a:rPr lang="en-US" sz="1400" dirty="0">
                <a:latin typeface="Courier New" panose="02070309020205020404" pitchFamily="49" charset="0"/>
                <a:cs typeface="Courier New" panose="02070309020205020404" pitchFamily="49" charset="0"/>
              </a:rPr>
              <a:t>Found 2 items</a:t>
            </a:r>
          </a:p>
          <a:p>
            <a:pPr marL="0" indent="0">
              <a:buNone/>
            </a:pPr>
            <a:r>
              <a:rPr lang="en-US" sz="1400" dirty="0" err="1">
                <a:latin typeface="Courier New" panose="02070309020205020404" pitchFamily="49" charset="0"/>
                <a:cs typeface="Courier New" panose="02070309020205020404" pitchFamily="49" charset="0"/>
              </a:rPr>
              <a:t>drwxr</a:t>
            </a:r>
            <a:r>
              <a:rPr lang="en-US" sz="1400" dirty="0">
                <a:latin typeface="Courier New" panose="02070309020205020404" pitchFamily="49" charset="0"/>
                <a:cs typeface="Courier New" panose="02070309020205020404" pitchFamily="49" charset="0"/>
              </a:rPr>
              <a:t>-</a:t>
            </a:r>
            <a:r>
              <a:rPr lang="en-US" sz="1400" dirty="0" err="1">
                <a:latin typeface="Courier New" panose="02070309020205020404" pitchFamily="49" charset="0"/>
                <a:cs typeface="Courier New" panose="02070309020205020404" pitchFamily="49" charset="0"/>
              </a:rPr>
              <a:t>xr</a:t>
            </a:r>
            <a:r>
              <a:rPr lang="en-US" sz="1400" dirty="0">
                <a:latin typeface="Courier New" panose="02070309020205020404" pitchFamily="49" charset="0"/>
                <a:cs typeface="Courier New" panose="02070309020205020404" pitchFamily="49" charset="0"/>
              </a:rPr>
              <a:t>-x - </a:t>
            </a:r>
            <a:r>
              <a:rPr lang="en-US" sz="1400" dirty="0" err="1">
                <a:latin typeface="Courier New" panose="02070309020205020404" pitchFamily="49" charset="0"/>
                <a:cs typeface="Courier New" panose="02070309020205020404" pitchFamily="49" charset="0"/>
              </a:rPr>
              <a:t>joe</a:t>
            </a:r>
            <a:r>
              <a:rPr lang="en-US" sz="1400" dirty="0">
                <a:latin typeface="Courier New" panose="02070309020205020404" pitchFamily="49" charset="0"/>
                <a:cs typeface="Courier New" panose="02070309020205020404" pitchFamily="49" charset="0"/>
              </a:rPr>
              <a:t> </a:t>
            </a:r>
            <a:r>
              <a:rPr lang="en-US" sz="1400" dirty="0" err="1">
                <a:latin typeface="Courier New" panose="02070309020205020404" pitchFamily="49" charset="0"/>
                <a:cs typeface="Courier New" panose="02070309020205020404" pitchFamily="49" charset="0"/>
              </a:rPr>
              <a:t>supergroup</a:t>
            </a:r>
            <a:r>
              <a:rPr lang="en-US" sz="1400" dirty="0">
                <a:latin typeface="Courier New" panose="02070309020205020404" pitchFamily="49" charset="0"/>
                <a:cs typeface="Courier New" panose="02070309020205020404" pitchFamily="49" charset="0"/>
              </a:rPr>
              <a:t> 0 </a:t>
            </a:r>
            <a:r>
              <a:rPr lang="en-US" sz="1400" dirty="0" smtClean="0">
                <a:latin typeface="Courier New" panose="02070309020205020404" pitchFamily="49" charset="0"/>
                <a:cs typeface="Courier New" panose="02070309020205020404" pitchFamily="49" charset="0"/>
              </a:rPr>
              <a:t>2014-02-28 </a:t>
            </a:r>
            <a:r>
              <a:rPr lang="en-US" sz="1400" dirty="0">
                <a:latin typeface="Courier New" panose="02070309020205020404" pitchFamily="49" charset="0"/>
                <a:cs typeface="Courier New" panose="02070309020205020404" pitchFamily="49" charset="0"/>
              </a:rPr>
              <a:t>10:33 /</a:t>
            </a:r>
            <a:r>
              <a:rPr lang="en-US" sz="1400" dirty="0" smtClean="0">
                <a:latin typeface="Courier New" panose="02070309020205020404" pitchFamily="49" charset="0"/>
                <a:cs typeface="Courier New" panose="02070309020205020404" pitchFamily="49" charset="0"/>
              </a:rPr>
              <a:t>user/</a:t>
            </a:r>
            <a:r>
              <a:rPr lang="en-US" sz="1400" dirty="0" err="1" smtClean="0">
                <a:latin typeface="Courier New" panose="02070309020205020404" pitchFamily="49" charset="0"/>
                <a:cs typeface="Courier New" panose="02070309020205020404" pitchFamily="49" charset="0"/>
              </a:rPr>
              <a:t>joe</a:t>
            </a:r>
            <a:r>
              <a:rPr lang="en-US" sz="1400" dirty="0" smtClean="0">
                <a:latin typeface="Courier New" panose="02070309020205020404" pitchFamily="49" charset="0"/>
                <a:cs typeface="Courier New" panose="02070309020205020404" pitchFamily="49" charset="0"/>
              </a:rPr>
              <a:t>/output23/_</a:t>
            </a:r>
            <a:r>
              <a:rPr lang="en-US" sz="1400" dirty="0">
                <a:latin typeface="Courier New" panose="02070309020205020404" pitchFamily="49" charset="0"/>
                <a:cs typeface="Courier New" panose="02070309020205020404" pitchFamily="49" charset="0"/>
              </a:rPr>
              <a:t>logs</a:t>
            </a:r>
          </a:p>
          <a:p>
            <a:pPr marL="0" indent="0">
              <a:buNone/>
            </a:pPr>
            <a:r>
              <a:rPr lang="en-US" sz="1400" dirty="0">
                <a:latin typeface="Courier New" panose="02070309020205020404" pitchFamily="49" charset="0"/>
                <a:cs typeface="Courier New" panose="02070309020205020404" pitchFamily="49" charset="0"/>
              </a:rPr>
              <a:t>-</a:t>
            </a:r>
            <a:r>
              <a:rPr lang="en-US" sz="1400" dirty="0" err="1">
                <a:latin typeface="Courier New" panose="02070309020205020404" pitchFamily="49" charset="0"/>
                <a:cs typeface="Courier New" panose="02070309020205020404" pitchFamily="49" charset="0"/>
              </a:rPr>
              <a:t>rw</a:t>
            </a:r>
            <a:r>
              <a:rPr lang="en-US" sz="1400" dirty="0">
                <a:latin typeface="Courier New" panose="02070309020205020404" pitchFamily="49" charset="0"/>
                <a:cs typeface="Courier New" panose="02070309020205020404" pitchFamily="49" charset="0"/>
              </a:rPr>
              <a:t>-r--r-- 1 </a:t>
            </a:r>
            <a:r>
              <a:rPr lang="en-US" sz="1400" dirty="0" err="1">
                <a:latin typeface="Courier New" panose="02070309020205020404" pitchFamily="49" charset="0"/>
                <a:cs typeface="Courier New" panose="02070309020205020404" pitchFamily="49" charset="0"/>
              </a:rPr>
              <a:t>joe</a:t>
            </a:r>
            <a:r>
              <a:rPr lang="en-US" sz="1400" dirty="0">
                <a:latin typeface="Courier New" panose="02070309020205020404" pitchFamily="49" charset="0"/>
                <a:cs typeface="Courier New" panose="02070309020205020404" pitchFamily="49" charset="0"/>
              </a:rPr>
              <a:t> </a:t>
            </a:r>
            <a:r>
              <a:rPr lang="en-US" sz="1400" dirty="0" err="1">
                <a:latin typeface="Courier New" panose="02070309020205020404" pitchFamily="49" charset="0"/>
                <a:cs typeface="Courier New" panose="02070309020205020404" pitchFamily="49" charset="0"/>
              </a:rPr>
              <a:t>supergroup</a:t>
            </a:r>
            <a:r>
              <a:rPr lang="en-US" sz="1400" dirty="0">
                <a:latin typeface="Courier New" panose="02070309020205020404" pitchFamily="49" charset="0"/>
                <a:cs typeface="Courier New" panose="02070309020205020404" pitchFamily="49" charset="0"/>
              </a:rPr>
              <a:t> 1068 </a:t>
            </a:r>
            <a:r>
              <a:rPr lang="en-US" sz="1400" dirty="0" smtClean="0">
                <a:latin typeface="Courier New" panose="02070309020205020404" pitchFamily="49" charset="0"/>
                <a:cs typeface="Courier New" panose="02070309020205020404" pitchFamily="49" charset="0"/>
              </a:rPr>
              <a:t>2014-02-28 </a:t>
            </a:r>
            <a:r>
              <a:rPr lang="en-US" sz="1400" dirty="0">
                <a:latin typeface="Courier New" panose="02070309020205020404" pitchFamily="49" charset="0"/>
                <a:cs typeface="Courier New" panose="02070309020205020404" pitchFamily="49" charset="0"/>
              </a:rPr>
              <a:t>10:33 /</a:t>
            </a:r>
            <a:r>
              <a:rPr lang="en-US" sz="1400" dirty="0" smtClean="0">
                <a:latin typeface="Courier New" panose="02070309020205020404" pitchFamily="49" charset="0"/>
                <a:cs typeface="Courier New" panose="02070309020205020404" pitchFamily="49" charset="0"/>
              </a:rPr>
              <a:t>user/</a:t>
            </a:r>
            <a:r>
              <a:rPr lang="en-US" sz="1400" dirty="0" err="1" smtClean="0">
                <a:latin typeface="Courier New" panose="02070309020205020404" pitchFamily="49" charset="0"/>
                <a:cs typeface="Courier New" panose="02070309020205020404" pitchFamily="49" charset="0"/>
              </a:rPr>
              <a:t>joe</a:t>
            </a:r>
            <a:r>
              <a:rPr lang="en-US" sz="1400" dirty="0" smtClean="0">
                <a:latin typeface="Courier New" panose="02070309020205020404" pitchFamily="49" charset="0"/>
                <a:cs typeface="Courier New" panose="02070309020205020404" pitchFamily="49" charset="0"/>
              </a:rPr>
              <a:t>/output23/part-00000</a:t>
            </a:r>
            <a:endParaRPr lang="en-US" sz="1400" dirty="0">
              <a:latin typeface="Courier New" panose="02070309020205020404" pitchFamily="49" charset="0"/>
              <a:cs typeface="Courier New" panose="02070309020205020404" pitchFamily="49" charset="0"/>
            </a:endParaRPr>
          </a:p>
          <a:p>
            <a:pPr marL="0" indent="0">
              <a:buNone/>
            </a:pPr>
            <a:r>
              <a:rPr lang="en-US" sz="1400" dirty="0">
                <a:latin typeface="Courier New" panose="02070309020205020404" pitchFamily="49" charset="0"/>
                <a:cs typeface="Courier New" panose="02070309020205020404" pitchFamily="49" charset="0"/>
              </a:rPr>
              <a:t>-</a:t>
            </a:r>
            <a:r>
              <a:rPr lang="en-US" sz="1400" dirty="0" err="1">
                <a:latin typeface="Courier New" panose="02070309020205020404" pitchFamily="49" charset="0"/>
                <a:cs typeface="Courier New" panose="02070309020205020404" pitchFamily="49" charset="0"/>
              </a:rPr>
              <a:t>rw</a:t>
            </a:r>
            <a:r>
              <a:rPr lang="en-US" sz="1400" dirty="0">
                <a:latin typeface="Courier New" panose="02070309020205020404" pitchFamily="49" charset="0"/>
                <a:cs typeface="Courier New" panose="02070309020205020404" pitchFamily="49" charset="0"/>
              </a:rPr>
              <a:t>-r--r- 1 </a:t>
            </a:r>
            <a:r>
              <a:rPr lang="en-US" sz="1400" dirty="0" err="1">
                <a:latin typeface="Courier New" panose="02070309020205020404" pitchFamily="49" charset="0"/>
                <a:cs typeface="Courier New" panose="02070309020205020404" pitchFamily="49" charset="0"/>
              </a:rPr>
              <a:t>joe</a:t>
            </a:r>
            <a:r>
              <a:rPr lang="en-US" sz="1400" dirty="0">
                <a:latin typeface="Courier New" panose="02070309020205020404" pitchFamily="49" charset="0"/>
                <a:cs typeface="Courier New" panose="02070309020205020404" pitchFamily="49" charset="0"/>
              </a:rPr>
              <a:t> </a:t>
            </a:r>
            <a:r>
              <a:rPr lang="en-US" sz="1400" dirty="0" err="1">
                <a:latin typeface="Courier New" panose="02070309020205020404" pitchFamily="49" charset="0"/>
                <a:cs typeface="Courier New" panose="02070309020205020404" pitchFamily="49" charset="0"/>
              </a:rPr>
              <a:t>supergroup</a:t>
            </a:r>
            <a:r>
              <a:rPr lang="en-US" sz="1400" dirty="0">
                <a:latin typeface="Courier New" panose="02070309020205020404" pitchFamily="49" charset="0"/>
                <a:cs typeface="Courier New" panose="02070309020205020404" pitchFamily="49" charset="0"/>
              </a:rPr>
              <a:t> 0 </a:t>
            </a:r>
            <a:r>
              <a:rPr lang="en-US" sz="1400" dirty="0" smtClean="0">
                <a:latin typeface="Courier New" panose="02070309020205020404" pitchFamily="49" charset="0"/>
                <a:cs typeface="Courier New" panose="02070309020205020404" pitchFamily="49" charset="0"/>
              </a:rPr>
              <a:t>2014-02-28 </a:t>
            </a:r>
            <a:r>
              <a:rPr lang="en-US" sz="1400" dirty="0">
                <a:latin typeface="Courier New" panose="02070309020205020404" pitchFamily="49" charset="0"/>
                <a:cs typeface="Courier New" panose="02070309020205020404" pitchFamily="49" charset="0"/>
              </a:rPr>
              <a:t>10:33 /</a:t>
            </a:r>
            <a:r>
              <a:rPr lang="en-US" sz="1400" dirty="0" smtClean="0">
                <a:latin typeface="Courier New" panose="02070309020205020404" pitchFamily="49" charset="0"/>
                <a:cs typeface="Courier New" panose="02070309020205020404" pitchFamily="49" charset="0"/>
              </a:rPr>
              <a:t>user/</a:t>
            </a:r>
            <a:r>
              <a:rPr lang="en-US" sz="1400" dirty="0" err="1" smtClean="0">
                <a:latin typeface="Courier New" panose="02070309020205020404" pitchFamily="49" charset="0"/>
                <a:cs typeface="Courier New" panose="02070309020205020404" pitchFamily="49" charset="0"/>
              </a:rPr>
              <a:t>joe</a:t>
            </a:r>
            <a:r>
              <a:rPr lang="en-US" sz="1400" dirty="0" smtClean="0">
                <a:latin typeface="Courier New" panose="02070309020205020404" pitchFamily="49" charset="0"/>
                <a:cs typeface="Courier New" panose="02070309020205020404" pitchFamily="49" charset="0"/>
              </a:rPr>
              <a:t>/output23/_SUCCESS</a:t>
            </a:r>
          </a:p>
          <a:p>
            <a:r>
              <a:rPr lang="en-US" sz="1800" dirty="0" smtClean="0">
                <a:cs typeface="Courier New" panose="02070309020205020404" pitchFamily="49" charset="0"/>
              </a:rPr>
              <a:t>The content of the output file </a:t>
            </a:r>
            <a:r>
              <a:rPr lang="en-US" sz="1400" dirty="0" smtClean="0">
                <a:latin typeface="Courier New" panose="02070309020205020404" pitchFamily="49" charset="0"/>
                <a:cs typeface="Courier New" panose="02070309020205020404" pitchFamily="49" charset="0"/>
              </a:rPr>
              <a:t>part-00000 </a:t>
            </a:r>
            <a:r>
              <a:rPr lang="en-US" sz="1700" dirty="0" smtClean="0">
                <a:cs typeface="Courier New" panose="02070309020205020404" pitchFamily="49" charset="0"/>
              </a:rPr>
              <a:t>can be seen using </a:t>
            </a:r>
            <a:r>
              <a:rPr lang="en-US" sz="1400" dirty="0" smtClean="0">
                <a:latin typeface="Courier New" panose="02070309020205020404" pitchFamily="49" charset="0"/>
                <a:cs typeface="Courier New" panose="02070309020205020404" pitchFamily="49" charset="0"/>
              </a:rPr>
              <a:t>fs –cat </a:t>
            </a:r>
            <a:r>
              <a:rPr lang="en-US" sz="1700" dirty="0" smtClean="0">
                <a:cs typeface="Courier New" panose="02070309020205020404" pitchFamily="49" charset="0"/>
              </a:rPr>
              <a:t>command:</a:t>
            </a:r>
          </a:p>
          <a:p>
            <a:pPr marL="0" indent="0">
              <a:buNone/>
            </a:pPr>
            <a:r>
              <a:rPr lang="en-US" sz="1700" dirty="0">
                <a:latin typeface="Courier New" panose="02070309020205020404" pitchFamily="49" charset="0"/>
                <a:cs typeface="Courier New" panose="02070309020205020404" pitchFamily="49" charset="0"/>
              </a:rPr>
              <a:t>$ </a:t>
            </a:r>
            <a:r>
              <a:rPr lang="en-US" sz="1700" dirty="0" err="1">
                <a:latin typeface="Courier New" panose="02070309020205020404" pitchFamily="49" charset="0"/>
                <a:cs typeface="Courier New" panose="02070309020205020404" pitchFamily="49" charset="0"/>
              </a:rPr>
              <a:t>hadoop</a:t>
            </a:r>
            <a:r>
              <a:rPr lang="en-US" sz="1700" dirty="0">
                <a:latin typeface="Courier New" panose="02070309020205020404" pitchFamily="49" charset="0"/>
                <a:cs typeface="Courier New" panose="02070309020205020404" pitchFamily="49" charset="0"/>
              </a:rPr>
              <a:t> fs -cat </a:t>
            </a:r>
            <a:r>
              <a:rPr lang="en-US" sz="1700" dirty="0" smtClean="0">
                <a:latin typeface="Courier New" panose="02070309020205020404" pitchFamily="49" charset="0"/>
                <a:cs typeface="Courier New" panose="02070309020205020404" pitchFamily="49" charset="0"/>
              </a:rPr>
              <a:t>output23/part-00000 </a:t>
            </a:r>
            <a:r>
              <a:rPr lang="en-US" sz="1700" dirty="0">
                <a:latin typeface="Courier New" panose="02070309020205020404" pitchFamily="49" charset="0"/>
                <a:cs typeface="Courier New" panose="02070309020205020404" pitchFamily="49" charset="0"/>
              </a:rPr>
              <a:t>| head</a:t>
            </a:r>
          </a:p>
          <a:p>
            <a:pPr marL="0" indent="0">
              <a:buNone/>
            </a:pPr>
            <a:r>
              <a:rPr lang="en-US" sz="1700" dirty="0">
                <a:latin typeface="Courier New" panose="02070309020205020404" pitchFamily="49" charset="0"/>
                <a:cs typeface="Courier New" panose="02070309020205020404" pitchFamily="49" charset="0"/>
              </a:rPr>
              <a:t>1 </a:t>
            </a:r>
            <a:r>
              <a:rPr lang="en-US" sz="1700" dirty="0" err="1">
                <a:latin typeface="Courier New" panose="02070309020205020404" pitchFamily="49" charset="0"/>
                <a:cs typeface="Courier New" panose="02070309020205020404" pitchFamily="49" charset="0"/>
              </a:rPr>
              <a:t>dfs.datanode.data.dir</a:t>
            </a:r>
            <a:endParaRPr lang="en-US" sz="1700" dirty="0">
              <a:latin typeface="Courier New" panose="02070309020205020404" pitchFamily="49" charset="0"/>
              <a:cs typeface="Courier New" panose="02070309020205020404" pitchFamily="49" charset="0"/>
            </a:endParaRPr>
          </a:p>
          <a:p>
            <a:pPr marL="0" indent="0">
              <a:buNone/>
            </a:pPr>
            <a:r>
              <a:rPr lang="en-US" sz="1700" dirty="0">
                <a:latin typeface="Courier New" panose="02070309020205020404" pitchFamily="49" charset="0"/>
                <a:cs typeface="Courier New" panose="02070309020205020404" pitchFamily="49" charset="0"/>
              </a:rPr>
              <a:t>1 </a:t>
            </a:r>
            <a:r>
              <a:rPr lang="en-US" sz="1700" dirty="0" err="1">
                <a:latin typeface="Courier New" panose="02070309020205020404" pitchFamily="49" charset="0"/>
                <a:cs typeface="Courier New" panose="02070309020205020404" pitchFamily="49" charset="0"/>
              </a:rPr>
              <a:t>dfs.namenode.checkpoint.dir</a:t>
            </a:r>
            <a:endParaRPr lang="en-US" sz="1700" dirty="0">
              <a:latin typeface="Courier New" panose="02070309020205020404" pitchFamily="49" charset="0"/>
              <a:cs typeface="Courier New" panose="02070309020205020404" pitchFamily="49" charset="0"/>
            </a:endParaRPr>
          </a:p>
          <a:p>
            <a:pPr marL="0" indent="0">
              <a:buNone/>
            </a:pPr>
            <a:r>
              <a:rPr lang="en-US" sz="1700" dirty="0">
                <a:latin typeface="Courier New" panose="02070309020205020404" pitchFamily="49" charset="0"/>
                <a:cs typeface="Courier New" panose="02070309020205020404" pitchFamily="49" charset="0"/>
              </a:rPr>
              <a:t>1 </a:t>
            </a:r>
            <a:r>
              <a:rPr lang="en-US" sz="1700" dirty="0" err="1">
                <a:latin typeface="Courier New" panose="02070309020205020404" pitchFamily="49" charset="0"/>
                <a:cs typeface="Courier New" panose="02070309020205020404" pitchFamily="49" charset="0"/>
              </a:rPr>
              <a:t>dfs.namenode.name.dir</a:t>
            </a:r>
            <a:endParaRPr lang="en-US" sz="1700" dirty="0">
              <a:latin typeface="Courier New" panose="02070309020205020404" pitchFamily="49" charset="0"/>
              <a:cs typeface="Courier New" panose="02070309020205020404" pitchFamily="49" charset="0"/>
            </a:endParaRPr>
          </a:p>
          <a:p>
            <a:pPr marL="0" indent="0">
              <a:buNone/>
            </a:pPr>
            <a:r>
              <a:rPr lang="en-US" sz="1700" dirty="0">
                <a:latin typeface="Courier New" panose="02070309020205020404" pitchFamily="49" charset="0"/>
                <a:cs typeface="Courier New" panose="02070309020205020404" pitchFamily="49" charset="0"/>
              </a:rPr>
              <a:t>1 </a:t>
            </a:r>
            <a:r>
              <a:rPr lang="en-US" sz="1700" dirty="0" err="1">
                <a:latin typeface="Courier New" panose="02070309020205020404" pitchFamily="49" charset="0"/>
                <a:cs typeface="Courier New" panose="02070309020205020404" pitchFamily="49" charset="0"/>
              </a:rPr>
              <a:t>dfs.replication</a:t>
            </a:r>
            <a:endParaRPr lang="en-US" sz="1700" dirty="0">
              <a:latin typeface="Courier New" panose="02070309020205020404" pitchFamily="49" charset="0"/>
              <a:cs typeface="Courier New" panose="02070309020205020404" pitchFamily="49" charset="0"/>
            </a:endParaRPr>
          </a:p>
          <a:p>
            <a:pPr marL="0" indent="0">
              <a:buNone/>
            </a:pPr>
            <a:r>
              <a:rPr lang="en-US" sz="1700" dirty="0">
                <a:latin typeface="Courier New" panose="02070309020205020404" pitchFamily="49" charset="0"/>
                <a:cs typeface="Courier New" panose="02070309020205020404" pitchFamily="49" charset="0"/>
              </a:rPr>
              <a:t>1 </a:t>
            </a:r>
            <a:r>
              <a:rPr lang="en-US" sz="1700" dirty="0" err="1">
                <a:latin typeface="Courier New" panose="02070309020205020404" pitchFamily="49" charset="0"/>
                <a:cs typeface="Courier New" panose="02070309020205020404" pitchFamily="49" charset="0"/>
              </a:rPr>
              <a:t>dfs.safemode.extension</a:t>
            </a:r>
            <a:endParaRPr lang="en-US" sz="1700" dirty="0">
              <a:latin typeface="Courier New" panose="02070309020205020404" pitchFamily="49" charset="0"/>
              <a:cs typeface="Courier New" panose="02070309020205020404" pitchFamily="49" charset="0"/>
            </a:endParaRPr>
          </a:p>
          <a:p>
            <a:pPr marL="0" indent="0">
              <a:buNone/>
            </a:pPr>
            <a:r>
              <a:rPr lang="en-US" sz="1700" dirty="0">
                <a:latin typeface="Courier New" panose="02070309020205020404" pitchFamily="49" charset="0"/>
                <a:cs typeface="Courier New" panose="02070309020205020404" pitchFamily="49" charset="0"/>
              </a:rPr>
              <a:t>1 </a:t>
            </a:r>
            <a:r>
              <a:rPr lang="en-US" sz="1700" dirty="0" err="1">
                <a:latin typeface="Courier New" panose="02070309020205020404" pitchFamily="49" charset="0"/>
                <a:cs typeface="Courier New" panose="02070309020205020404" pitchFamily="49" charset="0"/>
              </a:rPr>
              <a:t>dfs.safemode.min.datanodes</a:t>
            </a:r>
            <a:endParaRPr lang="en-US" sz="1700" dirty="0" smtClean="0">
              <a:latin typeface="Courier New" panose="02070309020205020404" pitchFamily="49" charset="0"/>
              <a:cs typeface="Courier New" panose="02070309020205020404" pitchFamily="49" charset="0"/>
            </a:endParaRPr>
          </a:p>
        </p:txBody>
      </p:sp>
      <p:sp>
        <p:nvSpPr>
          <p:cNvPr id="4" name="Footer Placeholder 3"/>
          <p:cNvSpPr>
            <a:spLocks noGrp="1"/>
          </p:cNvSpPr>
          <p:nvPr>
            <p:ph type="ftr" sz="quarter" idx="11"/>
          </p:nvPr>
        </p:nvSpPr>
        <p:spPr/>
        <p:txBody>
          <a:bodyPr/>
          <a:lstStyle/>
          <a:p>
            <a:r>
              <a:rPr lang="en-US" smtClean="0"/>
              <a:t>@Zoran B. Djordjevic</a:t>
            </a:r>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51</a:t>
            </a:fld>
            <a:endParaRPr lang="en-US" dirty="0"/>
          </a:p>
        </p:txBody>
      </p:sp>
    </p:spTree>
    <p:extLst>
      <p:ext uri="{BB962C8B-B14F-4D97-AF65-F5344CB8AC3E}">
        <p14:creationId xmlns:p14="http://schemas.microsoft.com/office/powerpoint/2010/main" val="3810752165"/>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Running an example with MRv1</a:t>
            </a:r>
            <a:endParaRPr lang="en-US" dirty="0"/>
          </a:p>
        </p:txBody>
      </p:sp>
      <p:sp>
        <p:nvSpPr>
          <p:cNvPr id="3" name="Content Placeholder 2"/>
          <p:cNvSpPr>
            <a:spLocks noGrp="1"/>
          </p:cNvSpPr>
          <p:nvPr>
            <p:ph idx="1"/>
          </p:nvPr>
        </p:nvSpPr>
        <p:spPr>
          <a:xfrm>
            <a:off x="533400" y="762000"/>
            <a:ext cx="8534400" cy="5486400"/>
          </a:xfrm>
        </p:spPr>
        <p:txBody>
          <a:bodyPr>
            <a:normAutofit fontScale="92500" lnSpcReduction="10000"/>
          </a:bodyPr>
          <a:lstStyle/>
          <a:p>
            <a:r>
              <a:rPr lang="en-US" sz="1800" dirty="0" smtClean="0"/>
              <a:t>As user </a:t>
            </a:r>
            <a:r>
              <a:rPr lang="en-US" sz="1800" dirty="0" smtClean="0">
                <a:latin typeface="Courier New" panose="02070309020205020404" pitchFamily="49" charset="0"/>
                <a:cs typeface="Courier New" panose="02070309020205020404" pitchFamily="49" charset="0"/>
              </a:rPr>
              <a:t>chuck</a:t>
            </a:r>
            <a:r>
              <a:rPr lang="en-US" sz="1800" dirty="0" smtClean="0"/>
              <a:t> ,</a:t>
            </a:r>
            <a:r>
              <a:rPr lang="en-US" sz="1800" dirty="0"/>
              <a:t> </a:t>
            </a:r>
            <a:r>
              <a:rPr lang="en-US" sz="1800" dirty="0" smtClean="0"/>
              <a:t>run example </a:t>
            </a:r>
            <a:r>
              <a:rPr lang="en-US" sz="1800" dirty="0"/>
              <a:t>Hadoop job to </a:t>
            </a:r>
            <a:r>
              <a:rPr lang="en-US" sz="1800" dirty="0" err="1"/>
              <a:t>grep</a:t>
            </a:r>
            <a:r>
              <a:rPr lang="en-US" sz="1800" dirty="0"/>
              <a:t> with a regular expression </a:t>
            </a:r>
            <a:r>
              <a:rPr lang="en-US" sz="1800" dirty="0" smtClean="0"/>
              <a:t>on </a:t>
            </a:r>
            <a:r>
              <a:rPr lang="en-US" sz="1700" dirty="0">
                <a:latin typeface="Courier New" panose="02070309020205020404" pitchFamily="49" charset="0"/>
                <a:cs typeface="Courier New" panose="02070309020205020404" pitchFamily="49" charset="0"/>
              </a:rPr>
              <a:t>input</a:t>
            </a:r>
            <a:r>
              <a:rPr lang="en-US" sz="1800" dirty="0"/>
              <a:t> </a:t>
            </a:r>
            <a:r>
              <a:rPr lang="en-US" sz="1800" dirty="0" smtClean="0"/>
              <a:t>files</a:t>
            </a:r>
          </a:p>
          <a:p>
            <a:pPr marL="0" indent="0">
              <a:buNone/>
            </a:pPr>
            <a:r>
              <a:rPr lang="en-US" sz="1600" dirty="0" smtClean="0">
                <a:solidFill>
                  <a:srgbClr val="0070C0"/>
                </a:solidFill>
                <a:latin typeface="Courier New" panose="02070309020205020404" pitchFamily="49" charset="0"/>
                <a:cs typeface="Courier New" panose="02070309020205020404" pitchFamily="49" charset="0"/>
              </a:rPr>
              <a:t>$ </a:t>
            </a:r>
            <a:r>
              <a:rPr lang="en-US" sz="1600" dirty="0" err="1">
                <a:solidFill>
                  <a:srgbClr val="0070C0"/>
                </a:solidFill>
                <a:latin typeface="Courier New" panose="02070309020205020404" pitchFamily="49" charset="0"/>
                <a:cs typeface="Courier New" panose="02070309020205020404" pitchFamily="49" charset="0"/>
              </a:rPr>
              <a:t>hadoop</a:t>
            </a:r>
            <a:r>
              <a:rPr lang="en-US" sz="1600" dirty="0">
                <a:solidFill>
                  <a:srgbClr val="0070C0"/>
                </a:solidFill>
                <a:latin typeface="Courier New" panose="02070309020205020404" pitchFamily="49" charset="0"/>
                <a:cs typeface="Courier New" panose="02070309020205020404" pitchFamily="49" charset="0"/>
              </a:rPr>
              <a:t> jar /</a:t>
            </a:r>
            <a:r>
              <a:rPr lang="en-US" sz="1600" dirty="0" err="1" smtClean="0">
                <a:solidFill>
                  <a:srgbClr val="0070C0"/>
                </a:solidFill>
                <a:latin typeface="Courier New" panose="02070309020205020404" pitchFamily="49" charset="0"/>
                <a:cs typeface="Courier New" panose="02070309020205020404" pitchFamily="49" charset="0"/>
              </a:rPr>
              <a:t>usr</a:t>
            </a:r>
            <a:r>
              <a:rPr lang="en-US" sz="1600" dirty="0" smtClean="0">
                <a:solidFill>
                  <a:srgbClr val="0070C0"/>
                </a:solidFill>
                <a:latin typeface="Courier New" panose="02070309020205020404" pitchFamily="49" charset="0"/>
                <a:cs typeface="Courier New" panose="02070309020205020404" pitchFamily="49" charset="0"/>
              </a:rPr>
              <a:t>/lib/hadoop-0.20-mapreduce/hadoop-examples.jar </a:t>
            </a:r>
            <a:r>
              <a:rPr lang="en-US" sz="1600" dirty="0" err="1">
                <a:solidFill>
                  <a:srgbClr val="0070C0"/>
                </a:solidFill>
                <a:latin typeface="Courier New" panose="02070309020205020404" pitchFamily="49" charset="0"/>
                <a:cs typeface="Courier New" panose="02070309020205020404" pitchFamily="49" charset="0"/>
              </a:rPr>
              <a:t>grep</a:t>
            </a:r>
            <a:r>
              <a:rPr lang="en-US" sz="1600" dirty="0">
                <a:solidFill>
                  <a:srgbClr val="0070C0"/>
                </a:solidFill>
                <a:latin typeface="Courier New" panose="02070309020205020404" pitchFamily="49" charset="0"/>
                <a:cs typeface="Courier New" panose="02070309020205020404" pitchFamily="49" charset="0"/>
              </a:rPr>
              <a:t> </a:t>
            </a:r>
            <a:r>
              <a:rPr lang="en-US" sz="1600" dirty="0" smtClean="0">
                <a:solidFill>
                  <a:srgbClr val="0070C0"/>
                </a:solidFill>
                <a:latin typeface="Courier New" panose="02070309020205020404" pitchFamily="49" charset="0"/>
                <a:cs typeface="Courier New" panose="02070309020205020404" pitchFamily="49" charset="0"/>
              </a:rPr>
              <a:t>input output </a:t>
            </a:r>
            <a:r>
              <a:rPr lang="en-US" sz="1600" dirty="0">
                <a:solidFill>
                  <a:srgbClr val="0070C0"/>
                </a:solidFill>
                <a:latin typeface="Courier New" panose="02070309020205020404" pitchFamily="49" charset="0"/>
                <a:cs typeface="Courier New" panose="02070309020205020404" pitchFamily="49" charset="0"/>
              </a:rPr>
              <a:t>'</a:t>
            </a:r>
            <a:r>
              <a:rPr lang="en-US" sz="1600" dirty="0" err="1">
                <a:solidFill>
                  <a:srgbClr val="0070C0"/>
                </a:solidFill>
                <a:latin typeface="Courier New" panose="02070309020205020404" pitchFamily="49" charset="0"/>
                <a:cs typeface="Courier New" panose="02070309020205020404" pitchFamily="49" charset="0"/>
              </a:rPr>
              <a:t>dfs</a:t>
            </a:r>
            <a:r>
              <a:rPr lang="en-US" sz="1600" dirty="0">
                <a:solidFill>
                  <a:srgbClr val="0070C0"/>
                </a:solidFill>
                <a:latin typeface="Courier New" panose="02070309020205020404" pitchFamily="49" charset="0"/>
                <a:cs typeface="Courier New" panose="02070309020205020404" pitchFamily="49" charset="0"/>
              </a:rPr>
              <a:t>[a-z</a:t>
            </a:r>
            <a:r>
              <a:rPr lang="en-US" sz="1600" dirty="0" smtClean="0">
                <a:solidFill>
                  <a:srgbClr val="0070C0"/>
                </a:solidFill>
                <a:latin typeface="Courier New" panose="02070309020205020404" pitchFamily="49" charset="0"/>
                <a:cs typeface="Courier New" panose="02070309020205020404" pitchFamily="49" charset="0"/>
              </a:rPr>
              <a:t>.]+</a:t>
            </a:r>
            <a:r>
              <a:rPr lang="en-US" sz="1600" dirty="0">
                <a:solidFill>
                  <a:srgbClr val="0070C0"/>
                </a:solidFill>
                <a:latin typeface="Courier New" panose="02070309020205020404" pitchFamily="49" charset="0"/>
                <a:cs typeface="Courier New" panose="02070309020205020404" pitchFamily="49" charset="0"/>
              </a:rPr>
              <a:t>'</a:t>
            </a:r>
            <a:endParaRPr lang="en-US" sz="1600" dirty="0" smtClean="0">
              <a:solidFill>
                <a:srgbClr val="0070C0"/>
              </a:solidFill>
              <a:latin typeface="Courier New" panose="02070309020205020404" pitchFamily="49" charset="0"/>
              <a:cs typeface="Courier New" panose="02070309020205020404" pitchFamily="49" charset="0"/>
            </a:endParaRPr>
          </a:p>
          <a:p>
            <a:r>
              <a:rPr lang="en-US" sz="1800" dirty="0" smtClean="0"/>
              <a:t>After a lot of console output, the </a:t>
            </a:r>
            <a:r>
              <a:rPr lang="en-US" sz="1800" dirty="0"/>
              <a:t>job </a:t>
            </a:r>
            <a:r>
              <a:rPr lang="en-US" sz="1800" dirty="0" smtClean="0"/>
              <a:t>completes. </a:t>
            </a:r>
            <a:endParaRPr lang="en-US" sz="1800" dirty="0"/>
          </a:p>
          <a:p>
            <a:r>
              <a:rPr lang="en-US" sz="1800" dirty="0" smtClean="0"/>
              <a:t>We </a:t>
            </a:r>
            <a:r>
              <a:rPr lang="en-US" sz="1800" dirty="0"/>
              <a:t>can find the output in the HDFS directory named </a:t>
            </a:r>
            <a:r>
              <a:rPr lang="en-US" sz="1600" dirty="0">
                <a:latin typeface="Courier New" panose="02070309020205020404" pitchFamily="49" charset="0"/>
                <a:cs typeface="Courier New" panose="02070309020205020404" pitchFamily="49" charset="0"/>
              </a:rPr>
              <a:t>output23</a:t>
            </a:r>
            <a:r>
              <a:rPr lang="en-US" sz="1800" dirty="0"/>
              <a:t> because </a:t>
            </a:r>
            <a:r>
              <a:rPr lang="en-US" sz="1800" dirty="0" smtClean="0"/>
              <a:t>we  specified that </a:t>
            </a:r>
            <a:r>
              <a:rPr lang="en-US" sz="1800" dirty="0"/>
              <a:t>output directory to Hadoop</a:t>
            </a:r>
            <a:r>
              <a:rPr lang="en-US" sz="1800" dirty="0" smtClean="0"/>
              <a:t>.  Type:</a:t>
            </a:r>
          </a:p>
          <a:p>
            <a:pPr marL="0" indent="0">
              <a:buNone/>
            </a:pPr>
            <a:r>
              <a:rPr lang="en-US" sz="1600" dirty="0" smtClean="0">
                <a:latin typeface="Courier New" panose="02070309020205020404" pitchFamily="49" charset="0"/>
                <a:cs typeface="Courier New" panose="02070309020205020404" pitchFamily="49" charset="0"/>
              </a:rPr>
              <a:t>$ </a:t>
            </a:r>
            <a:r>
              <a:rPr lang="en-US" sz="1600" dirty="0" err="1" smtClean="0">
                <a:latin typeface="Courier New" panose="02070309020205020404" pitchFamily="49" charset="0"/>
                <a:cs typeface="Courier New" panose="02070309020205020404" pitchFamily="49" charset="0"/>
              </a:rPr>
              <a:t>hadoop</a:t>
            </a:r>
            <a:r>
              <a:rPr lang="en-US" sz="1600" dirty="0" smtClean="0">
                <a:latin typeface="Courier New" panose="02070309020205020404" pitchFamily="49" charset="0"/>
                <a:cs typeface="Courier New" panose="02070309020205020404" pitchFamily="49" charset="0"/>
              </a:rPr>
              <a:t> fs –</a:t>
            </a:r>
            <a:r>
              <a:rPr lang="en-US" sz="1600" dirty="0" err="1" smtClean="0">
                <a:latin typeface="Courier New" panose="02070309020205020404" pitchFamily="49" charset="0"/>
                <a:cs typeface="Courier New" panose="02070309020205020404" pitchFamily="49" charset="0"/>
              </a:rPr>
              <a:t>ls</a:t>
            </a:r>
            <a:endParaRPr lang="en-US" sz="1600" dirty="0" smtClean="0">
              <a:latin typeface="Courier New" panose="02070309020205020404" pitchFamily="49" charset="0"/>
              <a:cs typeface="Courier New" panose="02070309020205020404" pitchFamily="49" charset="0"/>
            </a:endParaRPr>
          </a:p>
          <a:p>
            <a:r>
              <a:rPr lang="en-US" sz="1800" dirty="0" smtClean="0">
                <a:cs typeface="Courier New" panose="02070309020205020404" pitchFamily="49" charset="0"/>
              </a:rPr>
              <a:t>You will see directories </a:t>
            </a:r>
            <a:r>
              <a:rPr lang="en-US" sz="1800" dirty="0" smtClean="0">
                <a:latin typeface="Courier New" panose="02070309020205020404" pitchFamily="49" charset="0"/>
                <a:cs typeface="Courier New" panose="02070309020205020404" pitchFamily="49" charset="0"/>
              </a:rPr>
              <a:t>input </a:t>
            </a:r>
            <a:r>
              <a:rPr lang="en-US" sz="1800" dirty="0" smtClean="0">
                <a:cs typeface="Courier New" panose="02070309020205020404" pitchFamily="49" charset="0"/>
              </a:rPr>
              <a:t>and</a:t>
            </a:r>
            <a:r>
              <a:rPr lang="en-US" sz="1800" dirty="0" smtClean="0">
                <a:latin typeface="Courier New" panose="02070309020205020404" pitchFamily="49" charset="0"/>
                <a:cs typeface="Courier New" panose="02070309020205020404" pitchFamily="49" charset="0"/>
              </a:rPr>
              <a:t> </a:t>
            </a:r>
            <a:r>
              <a:rPr lang="en-US" sz="1600" dirty="0" smtClean="0">
                <a:latin typeface="Courier New" panose="02070309020205020404" pitchFamily="49" charset="0"/>
                <a:cs typeface="Courier New" panose="02070309020205020404" pitchFamily="49" charset="0"/>
              </a:rPr>
              <a:t>output</a:t>
            </a:r>
          </a:p>
          <a:p>
            <a:pPr marL="0" indent="0">
              <a:buNone/>
            </a:pPr>
            <a:r>
              <a:rPr lang="en-US" sz="1600" dirty="0" smtClean="0">
                <a:latin typeface="Courier New" panose="02070309020205020404" pitchFamily="49" charset="0"/>
                <a:cs typeface="Courier New" panose="02070309020205020404" pitchFamily="49" charset="0"/>
              </a:rPr>
              <a:t>$</a:t>
            </a:r>
            <a:r>
              <a:rPr lang="en-US" sz="1600" dirty="0" err="1" smtClean="0">
                <a:latin typeface="Courier New" panose="02070309020205020404" pitchFamily="49" charset="0"/>
                <a:cs typeface="Courier New" panose="02070309020205020404" pitchFamily="49" charset="0"/>
              </a:rPr>
              <a:t>hadoop</a:t>
            </a:r>
            <a:r>
              <a:rPr lang="en-US" sz="1600" dirty="0" smtClean="0">
                <a:latin typeface="Courier New" panose="02070309020205020404" pitchFamily="49" charset="0"/>
                <a:cs typeface="Courier New" panose="02070309020205020404" pitchFamily="49" charset="0"/>
              </a:rPr>
              <a:t> fs –</a:t>
            </a:r>
            <a:r>
              <a:rPr lang="en-US" sz="1600" dirty="0" err="1" smtClean="0">
                <a:latin typeface="Courier New" panose="02070309020205020404" pitchFamily="49" charset="0"/>
                <a:cs typeface="Courier New" panose="02070309020205020404" pitchFamily="49" charset="0"/>
              </a:rPr>
              <a:t>ls</a:t>
            </a:r>
            <a:r>
              <a:rPr lang="en-US" sz="1600" dirty="0" smtClean="0">
                <a:latin typeface="Courier New" panose="02070309020205020404" pitchFamily="49" charset="0"/>
                <a:cs typeface="Courier New" panose="02070309020205020404" pitchFamily="49" charset="0"/>
              </a:rPr>
              <a:t> output  </a:t>
            </a:r>
            <a:r>
              <a:rPr lang="en-US" sz="1800" dirty="0" smtClean="0">
                <a:cs typeface="Courier New" panose="02070309020205020404" pitchFamily="49" charset="0"/>
              </a:rPr>
              <a:t>will produce the content of </a:t>
            </a:r>
            <a:r>
              <a:rPr lang="en-US" sz="1600" dirty="0" smtClean="0">
                <a:latin typeface="Courier New" panose="02070309020205020404" pitchFamily="49" charset="0"/>
                <a:cs typeface="Courier New" panose="02070309020205020404" pitchFamily="49" charset="0"/>
              </a:rPr>
              <a:t>output</a:t>
            </a:r>
          </a:p>
          <a:p>
            <a:pPr marL="0" indent="0">
              <a:buNone/>
            </a:pPr>
            <a:r>
              <a:rPr lang="en-US" sz="1400" dirty="0">
                <a:latin typeface="Courier New" panose="02070309020205020404" pitchFamily="49" charset="0"/>
                <a:cs typeface="Courier New" panose="02070309020205020404" pitchFamily="49" charset="0"/>
              </a:rPr>
              <a:t>Found 2 items</a:t>
            </a:r>
          </a:p>
          <a:p>
            <a:pPr marL="0" indent="0">
              <a:buNone/>
            </a:pPr>
            <a:r>
              <a:rPr lang="en-US" sz="1400" dirty="0" err="1">
                <a:latin typeface="Courier New" panose="02070309020205020404" pitchFamily="49" charset="0"/>
                <a:cs typeface="Courier New" panose="02070309020205020404" pitchFamily="49" charset="0"/>
              </a:rPr>
              <a:t>drwxr</a:t>
            </a:r>
            <a:r>
              <a:rPr lang="en-US" sz="1400" dirty="0">
                <a:latin typeface="Courier New" panose="02070309020205020404" pitchFamily="49" charset="0"/>
                <a:cs typeface="Courier New" panose="02070309020205020404" pitchFamily="49" charset="0"/>
              </a:rPr>
              <a:t>-</a:t>
            </a:r>
            <a:r>
              <a:rPr lang="en-US" sz="1400" dirty="0" err="1">
                <a:latin typeface="Courier New" panose="02070309020205020404" pitchFamily="49" charset="0"/>
                <a:cs typeface="Courier New" panose="02070309020205020404" pitchFamily="49" charset="0"/>
              </a:rPr>
              <a:t>xr</a:t>
            </a:r>
            <a:r>
              <a:rPr lang="en-US" sz="1400" dirty="0">
                <a:latin typeface="Courier New" panose="02070309020205020404" pitchFamily="49" charset="0"/>
                <a:cs typeface="Courier New" panose="02070309020205020404" pitchFamily="49" charset="0"/>
              </a:rPr>
              <a:t>-x - </a:t>
            </a:r>
            <a:r>
              <a:rPr lang="en-US" sz="1400" dirty="0" err="1">
                <a:latin typeface="Courier New" panose="02070309020205020404" pitchFamily="49" charset="0"/>
                <a:cs typeface="Courier New" panose="02070309020205020404" pitchFamily="49" charset="0"/>
              </a:rPr>
              <a:t>joe</a:t>
            </a:r>
            <a:r>
              <a:rPr lang="en-US" sz="1400" dirty="0">
                <a:latin typeface="Courier New" panose="02070309020205020404" pitchFamily="49" charset="0"/>
                <a:cs typeface="Courier New" panose="02070309020205020404" pitchFamily="49" charset="0"/>
              </a:rPr>
              <a:t> </a:t>
            </a:r>
            <a:r>
              <a:rPr lang="en-US" sz="1400" dirty="0" err="1">
                <a:latin typeface="Courier New" panose="02070309020205020404" pitchFamily="49" charset="0"/>
                <a:cs typeface="Courier New" panose="02070309020205020404" pitchFamily="49" charset="0"/>
              </a:rPr>
              <a:t>supergroup</a:t>
            </a:r>
            <a:r>
              <a:rPr lang="en-US" sz="1400" dirty="0">
                <a:latin typeface="Courier New" panose="02070309020205020404" pitchFamily="49" charset="0"/>
                <a:cs typeface="Courier New" panose="02070309020205020404" pitchFamily="49" charset="0"/>
              </a:rPr>
              <a:t> 0 </a:t>
            </a:r>
            <a:r>
              <a:rPr lang="en-US" sz="1400" dirty="0" smtClean="0">
                <a:latin typeface="Courier New" panose="02070309020205020404" pitchFamily="49" charset="0"/>
                <a:cs typeface="Courier New" panose="02070309020205020404" pitchFamily="49" charset="0"/>
              </a:rPr>
              <a:t>2014-02-28 </a:t>
            </a:r>
            <a:r>
              <a:rPr lang="en-US" sz="1400" dirty="0">
                <a:latin typeface="Courier New" panose="02070309020205020404" pitchFamily="49" charset="0"/>
                <a:cs typeface="Courier New" panose="02070309020205020404" pitchFamily="49" charset="0"/>
              </a:rPr>
              <a:t>10:33 /user/</a:t>
            </a:r>
            <a:r>
              <a:rPr lang="en-US" sz="1400" dirty="0" err="1">
                <a:latin typeface="Courier New" panose="02070309020205020404" pitchFamily="49" charset="0"/>
                <a:cs typeface="Courier New" panose="02070309020205020404" pitchFamily="49" charset="0"/>
              </a:rPr>
              <a:t>joe</a:t>
            </a:r>
            <a:r>
              <a:rPr lang="en-US" sz="1400" dirty="0">
                <a:latin typeface="Courier New" panose="02070309020205020404" pitchFamily="49" charset="0"/>
                <a:cs typeface="Courier New" panose="02070309020205020404" pitchFamily="49" charset="0"/>
              </a:rPr>
              <a:t>/output/_logs</a:t>
            </a:r>
          </a:p>
          <a:p>
            <a:pPr marL="0" indent="0">
              <a:buNone/>
            </a:pPr>
            <a:r>
              <a:rPr lang="en-US" sz="1400" dirty="0">
                <a:latin typeface="Courier New" panose="02070309020205020404" pitchFamily="49" charset="0"/>
                <a:cs typeface="Courier New" panose="02070309020205020404" pitchFamily="49" charset="0"/>
              </a:rPr>
              <a:t>-</a:t>
            </a:r>
            <a:r>
              <a:rPr lang="en-US" sz="1400" dirty="0" err="1">
                <a:latin typeface="Courier New" panose="02070309020205020404" pitchFamily="49" charset="0"/>
                <a:cs typeface="Courier New" panose="02070309020205020404" pitchFamily="49" charset="0"/>
              </a:rPr>
              <a:t>rw</a:t>
            </a:r>
            <a:r>
              <a:rPr lang="en-US" sz="1400" dirty="0">
                <a:latin typeface="Courier New" panose="02070309020205020404" pitchFamily="49" charset="0"/>
                <a:cs typeface="Courier New" panose="02070309020205020404" pitchFamily="49" charset="0"/>
              </a:rPr>
              <a:t>-r--r-- 1 </a:t>
            </a:r>
            <a:r>
              <a:rPr lang="en-US" sz="1400" dirty="0" err="1">
                <a:latin typeface="Courier New" panose="02070309020205020404" pitchFamily="49" charset="0"/>
                <a:cs typeface="Courier New" panose="02070309020205020404" pitchFamily="49" charset="0"/>
              </a:rPr>
              <a:t>joe</a:t>
            </a:r>
            <a:r>
              <a:rPr lang="en-US" sz="1400" dirty="0">
                <a:latin typeface="Courier New" panose="02070309020205020404" pitchFamily="49" charset="0"/>
                <a:cs typeface="Courier New" panose="02070309020205020404" pitchFamily="49" charset="0"/>
              </a:rPr>
              <a:t> </a:t>
            </a:r>
            <a:r>
              <a:rPr lang="en-US" sz="1400" dirty="0" err="1">
                <a:latin typeface="Courier New" panose="02070309020205020404" pitchFamily="49" charset="0"/>
                <a:cs typeface="Courier New" panose="02070309020205020404" pitchFamily="49" charset="0"/>
              </a:rPr>
              <a:t>supergroup</a:t>
            </a:r>
            <a:r>
              <a:rPr lang="en-US" sz="1400" dirty="0">
                <a:latin typeface="Courier New" panose="02070309020205020404" pitchFamily="49" charset="0"/>
                <a:cs typeface="Courier New" panose="02070309020205020404" pitchFamily="49" charset="0"/>
              </a:rPr>
              <a:t> 1068 </a:t>
            </a:r>
            <a:r>
              <a:rPr lang="en-US" sz="1400" dirty="0" smtClean="0">
                <a:latin typeface="Courier New" panose="02070309020205020404" pitchFamily="49" charset="0"/>
                <a:cs typeface="Courier New" panose="02070309020205020404" pitchFamily="49" charset="0"/>
              </a:rPr>
              <a:t>2014-02-28 </a:t>
            </a:r>
            <a:r>
              <a:rPr lang="en-US" sz="1400" dirty="0">
                <a:latin typeface="Courier New" panose="02070309020205020404" pitchFamily="49" charset="0"/>
                <a:cs typeface="Courier New" panose="02070309020205020404" pitchFamily="49" charset="0"/>
              </a:rPr>
              <a:t>10:33 /user/</a:t>
            </a:r>
            <a:r>
              <a:rPr lang="en-US" sz="1400" dirty="0" err="1">
                <a:latin typeface="Courier New" panose="02070309020205020404" pitchFamily="49" charset="0"/>
                <a:cs typeface="Courier New" panose="02070309020205020404" pitchFamily="49" charset="0"/>
              </a:rPr>
              <a:t>joe</a:t>
            </a:r>
            <a:r>
              <a:rPr lang="en-US" sz="1400" dirty="0">
                <a:latin typeface="Courier New" panose="02070309020205020404" pitchFamily="49" charset="0"/>
                <a:cs typeface="Courier New" panose="02070309020205020404" pitchFamily="49" charset="0"/>
              </a:rPr>
              <a:t>/output/part-00000</a:t>
            </a:r>
          </a:p>
          <a:p>
            <a:pPr marL="0" indent="0">
              <a:buNone/>
            </a:pPr>
            <a:r>
              <a:rPr lang="en-US" sz="1400" dirty="0">
                <a:latin typeface="Courier New" panose="02070309020205020404" pitchFamily="49" charset="0"/>
                <a:cs typeface="Courier New" panose="02070309020205020404" pitchFamily="49" charset="0"/>
              </a:rPr>
              <a:t>-</a:t>
            </a:r>
            <a:r>
              <a:rPr lang="en-US" sz="1400" dirty="0" err="1">
                <a:latin typeface="Courier New" panose="02070309020205020404" pitchFamily="49" charset="0"/>
                <a:cs typeface="Courier New" panose="02070309020205020404" pitchFamily="49" charset="0"/>
              </a:rPr>
              <a:t>rw</a:t>
            </a:r>
            <a:r>
              <a:rPr lang="en-US" sz="1400" dirty="0">
                <a:latin typeface="Courier New" panose="02070309020205020404" pitchFamily="49" charset="0"/>
                <a:cs typeface="Courier New" panose="02070309020205020404" pitchFamily="49" charset="0"/>
              </a:rPr>
              <a:t>-r--r- 1 </a:t>
            </a:r>
            <a:r>
              <a:rPr lang="en-US" sz="1400" dirty="0" err="1">
                <a:latin typeface="Courier New" panose="02070309020205020404" pitchFamily="49" charset="0"/>
                <a:cs typeface="Courier New" panose="02070309020205020404" pitchFamily="49" charset="0"/>
              </a:rPr>
              <a:t>joe</a:t>
            </a:r>
            <a:r>
              <a:rPr lang="en-US" sz="1400" dirty="0">
                <a:latin typeface="Courier New" panose="02070309020205020404" pitchFamily="49" charset="0"/>
                <a:cs typeface="Courier New" panose="02070309020205020404" pitchFamily="49" charset="0"/>
              </a:rPr>
              <a:t> </a:t>
            </a:r>
            <a:r>
              <a:rPr lang="en-US" sz="1400" dirty="0" err="1">
                <a:latin typeface="Courier New" panose="02070309020205020404" pitchFamily="49" charset="0"/>
                <a:cs typeface="Courier New" panose="02070309020205020404" pitchFamily="49" charset="0"/>
              </a:rPr>
              <a:t>supergroup</a:t>
            </a:r>
            <a:r>
              <a:rPr lang="en-US" sz="1400" dirty="0">
                <a:latin typeface="Courier New" panose="02070309020205020404" pitchFamily="49" charset="0"/>
                <a:cs typeface="Courier New" panose="02070309020205020404" pitchFamily="49" charset="0"/>
              </a:rPr>
              <a:t> 0 </a:t>
            </a:r>
            <a:r>
              <a:rPr lang="en-US" sz="1400" dirty="0" smtClean="0">
                <a:latin typeface="Courier New" panose="02070309020205020404" pitchFamily="49" charset="0"/>
                <a:cs typeface="Courier New" panose="02070309020205020404" pitchFamily="49" charset="0"/>
              </a:rPr>
              <a:t>2014-02-28 </a:t>
            </a:r>
            <a:r>
              <a:rPr lang="en-US" sz="1400" dirty="0">
                <a:latin typeface="Courier New" panose="02070309020205020404" pitchFamily="49" charset="0"/>
                <a:cs typeface="Courier New" panose="02070309020205020404" pitchFamily="49" charset="0"/>
              </a:rPr>
              <a:t>10:33 /user/</a:t>
            </a:r>
            <a:r>
              <a:rPr lang="en-US" sz="1400" dirty="0" err="1">
                <a:latin typeface="Courier New" panose="02070309020205020404" pitchFamily="49" charset="0"/>
                <a:cs typeface="Courier New" panose="02070309020205020404" pitchFamily="49" charset="0"/>
              </a:rPr>
              <a:t>joe</a:t>
            </a:r>
            <a:r>
              <a:rPr lang="en-US" sz="1400" dirty="0">
                <a:latin typeface="Courier New" panose="02070309020205020404" pitchFamily="49" charset="0"/>
                <a:cs typeface="Courier New" panose="02070309020205020404" pitchFamily="49" charset="0"/>
              </a:rPr>
              <a:t>/output/_</a:t>
            </a:r>
            <a:r>
              <a:rPr lang="en-US" sz="1400" dirty="0" smtClean="0">
                <a:latin typeface="Courier New" panose="02070309020205020404" pitchFamily="49" charset="0"/>
                <a:cs typeface="Courier New" panose="02070309020205020404" pitchFamily="49" charset="0"/>
              </a:rPr>
              <a:t>SUCCESS</a:t>
            </a:r>
          </a:p>
          <a:p>
            <a:r>
              <a:rPr lang="en-US" sz="1800" dirty="0" smtClean="0">
                <a:cs typeface="Courier New" panose="02070309020205020404" pitchFamily="49" charset="0"/>
              </a:rPr>
              <a:t>The content of the output file </a:t>
            </a:r>
            <a:r>
              <a:rPr lang="en-US" sz="1400" dirty="0" smtClean="0">
                <a:latin typeface="Courier New" panose="02070309020205020404" pitchFamily="49" charset="0"/>
                <a:cs typeface="Courier New" panose="02070309020205020404" pitchFamily="49" charset="0"/>
              </a:rPr>
              <a:t>part-00000 </a:t>
            </a:r>
            <a:r>
              <a:rPr lang="en-US" sz="1700" dirty="0" smtClean="0">
                <a:cs typeface="Courier New" panose="02070309020205020404" pitchFamily="49" charset="0"/>
              </a:rPr>
              <a:t>can be seen using </a:t>
            </a:r>
            <a:r>
              <a:rPr lang="en-US" sz="1400" dirty="0" smtClean="0">
                <a:latin typeface="Courier New" panose="02070309020205020404" pitchFamily="49" charset="0"/>
                <a:cs typeface="Courier New" panose="02070309020205020404" pitchFamily="49" charset="0"/>
              </a:rPr>
              <a:t>fs –cat </a:t>
            </a:r>
            <a:r>
              <a:rPr lang="en-US" sz="1700" dirty="0" smtClean="0">
                <a:cs typeface="Courier New" panose="02070309020205020404" pitchFamily="49" charset="0"/>
              </a:rPr>
              <a:t>command:</a:t>
            </a:r>
          </a:p>
          <a:p>
            <a:pPr marL="0" indent="0">
              <a:buNone/>
            </a:pPr>
            <a:r>
              <a:rPr lang="en-US" sz="1700" dirty="0">
                <a:latin typeface="Courier New" panose="02070309020205020404" pitchFamily="49" charset="0"/>
                <a:cs typeface="Courier New" panose="02070309020205020404" pitchFamily="49" charset="0"/>
              </a:rPr>
              <a:t>$ </a:t>
            </a:r>
            <a:r>
              <a:rPr lang="en-US" sz="1700" dirty="0" err="1">
                <a:latin typeface="Courier New" panose="02070309020205020404" pitchFamily="49" charset="0"/>
                <a:cs typeface="Courier New" panose="02070309020205020404" pitchFamily="49" charset="0"/>
              </a:rPr>
              <a:t>hadoop</a:t>
            </a:r>
            <a:r>
              <a:rPr lang="en-US" sz="1700" dirty="0">
                <a:latin typeface="Courier New" panose="02070309020205020404" pitchFamily="49" charset="0"/>
                <a:cs typeface="Courier New" panose="02070309020205020404" pitchFamily="49" charset="0"/>
              </a:rPr>
              <a:t> fs -cat output/part-00000 | head</a:t>
            </a:r>
          </a:p>
          <a:p>
            <a:pPr marL="0" indent="0">
              <a:buNone/>
            </a:pPr>
            <a:r>
              <a:rPr lang="en-US" sz="1700" dirty="0">
                <a:latin typeface="Courier New" panose="02070309020205020404" pitchFamily="49" charset="0"/>
                <a:cs typeface="Courier New" panose="02070309020205020404" pitchFamily="49" charset="0"/>
              </a:rPr>
              <a:t>1 </a:t>
            </a:r>
            <a:r>
              <a:rPr lang="en-US" sz="1700" dirty="0" err="1">
                <a:latin typeface="Courier New" panose="02070309020205020404" pitchFamily="49" charset="0"/>
                <a:cs typeface="Courier New" panose="02070309020205020404" pitchFamily="49" charset="0"/>
              </a:rPr>
              <a:t>dfs.datanode.data.dir</a:t>
            </a:r>
            <a:endParaRPr lang="en-US" sz="1700" dirty="0">
              <a:latin typeface="Courier New" panose="02070309020205020404" pitchFamily="49" charset="0"/>
              <a:cs typeface="Courier New" panose="02070309020205020404" pitchFamily="49" charset="0"/>
            </a:endParaRPr>
          </a:p>
          <a:p>
            <a:pPr marL="0" indent="0">
              <a:buNone/>
            </a:pPr>
            <a:r>
              <a:rPr lang="en-US" sz="1700" dirty="0">
                <a:latin typeface="Courier New" panose="02070309020205020404" pitchFamily="49" charset="0"/>
                <a:cs typeface="Courier New" panose="02070309020205020404" pitchFamily="49" charset="0"/>
              </a:rPr>
              <a:t>1 </a:t>
            </a:r>
            <a:r>
              <a:rPr lang="en-US" sz="1700" dirty="0" err="1">
                <a:latin typeface="Courier New" panose="02070309020205020404" pitchFamily="49" charset="0"/>
                <a:cs typeface="Courier New" panose="02070309020205020404" pitchFamily="49" charset="0"/>
              </a:rPr>
              <a:t>dfs.namenode.checkpoint.dir</a:t>
            </a:r>
            <a:endParaRPr lang="en-US" sz="1700" dirty="0">
              <a:latin typeface="Courier New" panose="02070309020205020404" pitchFamily="49" charset="0"/>
              <a:cs typeface="Courier New" panose="02070309020205020404" pitchFamily="49" charset="0"/>
            </a:endParaRPr>
          </a:p>
          <a:p>
            <a:pPr marL="0" indent="0">
              <a:buNone/>
            </a:pPr>
            <a:r>
              <a:rPr lang="en-US" sz="1700" dirty="0">
                <a:latin typeface="Courier New" panose="02070309020205020404" pitchFamily="49" charset="0"/>
                <a:cs typeface="Courier New" panose="02070309020205020404" pitchFamily="49" charset="0"/>
              </a:rPr>
              <a:t>1 </a:t>
            </a:r>
            <a:r>
              <a:rPr lang="en-US" sz="1700" dirty="0" err="1">
                <a:latin typeface="Courier New" panose="02070309020205020404" pitchFamily="49" charset="0"/>
                <a:cs typeface="Courier New" panose="02070309020205020404" pitchFamily="49" charset="0"/>
              </a:rPr>
              <a:t>dfs.namenode.name.dir</a:t>
            </a:r>
            <a:endParaRPr lang="en-US" sz="1700" dirty="0">
              <a:latin typeface="Courier New" panose="02070309020205020404" pitchFamily="49" charset="0"/>
              <a:cs typeface="Courier New" panose="02070309020205020404" pitchFamily="49" charset="0"/>
            </a:endParaRPr>
          </a:p>
          <a:p>
            <a:pPr marL="0" indent="0">
              <a:buNone/>
            </a:pPr>
            <a:r>
              <a:rPr lang="en-US" sz="1700" dirty="0">
                <a:latin typeface="Courier New" panose="02070309020205020404" pitchFamily="49" charset="0"/>
                <a:cs typeface="Courier New" panose="02070309020205020404" pitchFamily="49" charset="0"/>
              </a:rPr>
              <a:t>1 </a:t>
            </a:r>
            <a:r>
              <a:rPr lang="en-US" sz="1700" dirty="0" err="1">
                <a:latin typeface="Courier New" panose="02070309020205020404" pitchFamily="49" charset="0"/>
                <a:cs typeface="Courier New" panose="02070309020205020404" pitchFamily="49" charset="0"/>
              </a:rPr>
              <a:t>dfs.replication</a:t>
            </a:r>
            <a:endParaRPr lang="en-US" sz="1700" dirty="0">
              <a:latin typeface="Courier New" panose="02070309020205020404" pitchFamily="49" charset="0"/>
              <a:cs typeface="Courier New" panose="02070309020205020404" pitchFamily="49" charset="0"/>
            </a:endParaRPr>
          </a:p>
          <a:p>
            <a:pPr marL="0" indent="0">
              <a:buNone/>
            </a:pPr>
            <a:r>
              <a:rPr lang="en-US" sz="1700" dirty="0">
                <a:latin typeface="Courier New" panose="02070309020205020404" pitchFamily="49" charset="0"/>
                <a:cs typeface="Courier New" panose="02070309020205020404" pitchFamily="49" charset="0"/>
              </a:rPr>
              <a:t>1 </a:t>
            </a:r>
            <a:r>
              <a:rPr lang="en-US" sz="1700" dirty="0" err="1">
                <a:latin typeface="Courier New" panose="02070309020205020404" pitchFamily="49" charset="0"/>
                <a:cs typeface="Courier New" panose="02070309020205020404" pitchFamily="49" charset="0"/>
              </a:rPr>
              <a:t>dfs.safemode.extension</a:t>
            </a:r>
            <a:endParaRPr lang="en-US" sz="1700" dirty="0">
              <a:latin typeface="Courier New" panose="02070309020205020404" pitchFamily="49" charset="0"/>
              <a:cs typeface="Courier New" panose="02070309020205020404" pitchFamily="49" charset="0"/>
            </a:endParaRPr>
          </a:p>
          <a:p>
            <a:pPr marL="0" indent="0">
              <a:buNone/>
            </a:pPr>
            <a:r>
              <a:rPr lang="en-US" sz="1700" dirty="0">
                <a:latin typeface="Courier New" panose="02070309020205020404" pitchFamily="49" charset="0"/>
                <a:cs typeface="Courier New" panose="02070309020205020404" pitchFamily="49" charset="0"/>
              </a:rPr>
              <a:t>1 </a:t>
            </a:r>
            <a:r>
              <a:rPr lang="en-US" sz="1700" dirty="0" err="1">
                <a:latin typeface="Courier New" panose="02070309020205020404" pitchFamily="49" charset="0"/>
                <a:cs typeface="Courier New" panose="02070309020205020404" pitchFamily="49" charset="0"/>
              </a:rPr>
              <a:t>dfs.safemode.min.datanodes</a:t>
            </a:r>
            <a:endParaRPr lang="en-US" sz="1700" dirty="0" smtClean="0">
              <a:latin typeface="Courier New" panose="02070309020205020404" pitchFamily="49" charset="0"/>
              <a:cs typeface="Courier New" panose="02070309020205020404" pitchFamily="49" charset="0"/>
            </a:endParaRPr>
          </a:p>
        </p:txBody>
      </p:sp>
      <p:sp>
        <p:nvSpPr>
          <p:cNvPr id="4" name="Footer Placeholder 3"/>
          <p:cNvSpPr>
            <a:spLocks noGrp="1"/>
          </p:cNvSpPr>
          <p:nvPr>
            <p:ph type="ftr" sz="quarter" idx="11"/>
          </p:nvPr>
        </p:nvSpPr>
        <p:spPr/>
        <p:txBody>
          <a:bodyPr/>
          <a:lstStyle/>
          <a:p>
            <a:r>
              <a:rPr lang="en-US" smtClean="0"/>
              <a:t>@Zoran B. Djordjevic</a:t>
            </a:r>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52</a:t>
            </a:fld>
            <a:endParaRPr lang="en-US" dirty="0"/>
          </a:p>
        </p:txBody>
      </p:sp>
    </p:spTree>
    <p:extLst>
      <p:ext uri="{BB962C8B-B14F-4D97-AF65-F5344CB8AC3E}">
        <p14:creationId xmlns:p14="http://schemas.microsoft.com/office/powerpoint/2010/main" val="1953413702"/>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Removing YARN CDH4 Installation</a:t>
            </a:r>
            <a:endParaRPr lang="en-US" dirty="0"/>
          </a:p>
        </p:txBody>
      </p:sp>
      <p:sp>
        <p:nvSpPr>
          <p:cNvPr id="3" name="Content Placeholder 2"/>
          <p:cNvSpPr>
            <a:spLocks noGrp="1"/>
          </p:cNvSpPr>
          <p:nvPr>
            <p:ph idx="1"/>
          </p:nvPr>
        </p:nvSpPr>
        <p:spPr/>
        <p:txBody>
          <a:bodyPr/>
          <a:lstStyle/>
          <a:p>
            <a:r>
              <a:rPr lang="en-US" dirty="0" smtClean="0"/>
              <a:t>Stop </a:t>
            </a:r>
            <a:r>
              <a:rPr lang="en-US" dirty="0"/>
              <a:t>the daemons:</a:t>
            </a:r>
          </a:p>
          <a:p>
            <a:pPr marL="0" indent="0">
              <a:buNone/>
            </a:pPr>
            <a:r>
              <a:rPr lang="en-US" sz="1600" dirty="0">
                <a:latin typeface="Courier New" panose="02070309020205020404" pitchFamily="49" charset="0"/>
                <a:cs typeface="Courier New" panose="02070309020205020404" pitchFamily="49" charset="0"/>
              </a:rPr>
              <a:t>$ for x in `cd /</a:t>
            </a:r>
            <a:r>
              <a:rPr lang="en-US" sz="1600" dirty="0" err="1">
                <a:latin typeface="Courier New" panose="02070309020205020404" pitchFamily="49" charset="0"/>
                <a:cs typeface="Courier New" panose="02070309020205020404" pitchFamily="49" charset="0"/>
              </a:rPr>
              <a:t>etc</a:t>
            </a:r>
            <a:r>
              <a:rPr lang="en-US" sz="1600" dirty="0">
                <a:latin typeface="Courier New" panose="02070309020205020404" pitchFamily="49" charset="0"/>
                <a:cs typeface="Courier New" panose="02070309020205020404" pitchFamily="49" charset="0"/>
              </a:rPr>
              <a:t>/</a:t>
            </a:r>
            <a:r>
              <a:rPr lang="en-US" sz="1600" dirty="0" err="1">
                <a:latin typeface="Courier New" panose="02070309020205020404" pitchFamily="49" charset="0"/>
                <a:cs typeface="Courier New" panose="02070309020205020404" pitchFamily="49" charset="0"/>
              </a:rPr>
              <a:t>init.d</a:t>
            </a:r>
            <a:r>
              <a:rPr lang="en-US" sz="1600" dirty="0">
                <a:latin typeface="Courier New" panose="02070309020205020404" pitchFamily="49" charset="0"/>
                <a:cs typeface="Courier New" panose="02070309020205020404" pitchFamily="49" charset="0"/>
              </a:rPr>
              <a:t> ; </a:t>
            </a:r>
            <a:r>
              <a:rPr lang="en-US" sz="1600" dirty="0" err="1">
                <a:latin typeface="Courier New" panose="02070309020205020404" pitchFamily="49" charset="0"/>
                <a:cs typeface="Courier New" panose="02070309020205020404" pitchFamily="49" charset="0"/>
              </a:rPr>
              <a:t>ls</a:t>
            </a:r>
            <a:r>
              <a:rPr lang="en-US" sz="1600" dirty="0">
                <a:latin typeface="Courier New" panose="02070309020205020404" pitchFamily="49" charset="0"/>
                <a:cs typeface="Courier New" panose="02070309020205020404" pitchFamily="49" charset="0"/>
              </a:rPr>
              <a:t> </a:t>
            </a:r>
            <a:r>
              <a:rPr lang="en-US" sz="1600" dirty="0" err="1">
                <a:latin typeface="Courier New" panose="02070309020205020404" pitchFamily="49" charset="0"/>
                <a:cs typeface="Courier New" panose="02070309020205020404" pitchFamily="49" charset="0"/>
              </a:rPr>
              <a:t>hadoop-hdfs</a:t>
            </a:r>
            <a:r>
              <a:rPr lang="en-US" sz="1600" dirty="0">
                <a:latin typeface="Courier New" panose="02070309020205020404" pitchFamily="49" charset="0"/>
                <a:cs typeface="Courier New" panose="02070309020205020404" pitchFamily="49" charset="0"/>
              </a:rPr>
              <a:t>-*` </a:t>
            </a:r>
            <a:endParaRPr lang="en-US" sz="1600" dirty="0" smtClean="0">
              <a:latin typeface="Courier New" panose="02070309020205020404" pitchFamily="49" charset="0"/>
              <a:cs typeface="Courier New" panose="02070309020205020404" pitchFamily="49" charset="0"/>
            </a:endParaRPr>
          </a:p>
          <a:p>
            <a:pPr marL="0" indent="0">
              <a:buNone/>
            </a:pPr>
            <a:r>
              <a:rPr lang="en-US" sz="1600" dirty="0">
                <a:latin typeface="Courier New" panose="02070309020205020404" pitchFamily="49" charset="0"/>
                <a:cs typeface="Courier New" panose="02070309020205020404" pitchFamily="49" charset="0"/>
              </a:rPr>
              <a:t> </a:t>
            </a:r>
            <a:r>
              <a:rPr lang="en-US" sz="1600" dirty="0" smtClean="0">
                <a:latin typeface="Courier New" panose="02070309020205020404" pitchFamily="49" charset="0"/>
                <a:cs typeface="Courier New" panose="02070309020205020404" pitchFamily="49" charset="0"/>
              </a:rPr>
              <a:t> do </a:t>
            </a:r>
            <a:r>
              <a:rPr lang="en-US" sz="1600" dirty="0" err="1">
                <a:latin typeface="Courier New" panose="02070309020205020404" pitchFamily="49" charset="0"/>
                <a:cs typeface="Courier New" panose="02070309020205020404" pitchFamily="49" charset="0"/>
              </a:rPr>
              <a:t>sudo</a:t>
            </a:r>
            <a:r>
              <a:rPr lang="en-US" sz="1600" dirty="0">
                <a:latin typeface="Courier New" panose="02070309020205020404" pitchFamily="49" charset="0"/>
                <a:cs typeface="Courier New" panose="02070309020205020404" pitchFamily="49" charset="0"/>
              </a:rPr>
              <a:t> service $x stop </a:t>
            </a:r>
          </a:p>
          <a:p>
            <a:pPr marL="0" indent="0">
              <a:buNone/>
            </a:pPr>
            <a:r>
              <a:rPr lang="en-US" sz="1600" dirty="0" smtClean="0">
                <a:latin typeface="Courier New" panose="02070309020205020404" pitchFamily="49" charset="0"/>
                <a:cs typeface="Courier New" panose="02070309020205020404" pitchFamily="49" charset="0"/>
              </a:rPr>
              <a:t>  done</a:t>
            </a:r>
            <a:endParaRPr lang="en-US" sz="1600" dirty="0">
              <a:latin typeface="Courier New" panose="02070309020205020404" pitchFamily="49" charset="0"/>
              <a:cs typeface="Courier New" panose="02070309020205020404" pitchFamily="49" charset="0"/>
            </a:endParaRPr>
          </a:p>
          <a:p>
            <a:pPr marL="0" indent="0">
              <a:buNone/>
            </a:pPr>
            <a:r>
              <a:rPr lang="en-US" sz="1600" dirty="0">
                <a:latin typeface="Courier New" panose="02070309020205020404" pitchFamily="49" charset="0"/>
                <a:cs typeface="Courier New" panose="02070309020205020404" pitchFamily="49" charset="0"/>
              </a:rPr>
              <a:t>$ for x in 'cd /</a:t>
            </a:r>
            <a:r>
              <a:rPr lang="en-US" sz="1600" dirty="0" err="1">
                <a:latin typeface="Courier New" panose="02070309020205020404" pitchFamily="49" charset="0"/>
                <a:cs typeface="Courier New" panose="02070309020205020404" pitchFamily="49" charset="0"/>
              </a:rPr>
              <a:t>etc</a:t>
            </a:r>
            <a:r>
              <a:rPr lang="en-US" sz="1600" dirty="0">
                <a:latin typeface="Courier New" panose="02070309020205020404" pitchFamily="49" charset="0"/>
                <a:cs typeface="Courier New" panose="02070309020205020404" pitchFamily="49" charset="0"/>
              </a:rPr>
              <a:t>/</a:t>
            </a:r>
            <a:r>
              <a:rPr lang="en-US" sz="1600" dirty="0" err="1">
                <a:latin typeface="Courier New" panose="02070309020205020404" pitchFamily="49" charset="0"/>
                <a:cs typeface="Courier New" panose="02070309020205020404" pitchFamily="49" charset="0"/>
              </a:rPr>
              <a:t>init.d</a:t>
            </a:r>
            <a:r>
              <a:rPr lang="en-US" sz="1600" dirty="0">
                <a:latin typeface="Courier New" panose="02070309020205020404" pitchFamily="49" charset="0"/>
                <a:cs typeface="Courier New" panose="02070309020205020404" pitchFamily="49" charset="0"/>
              </a:rPr>
              <a:t> ; </a:t>
            </a:r>
            <a:r>
              <a:rPr lang="en-US" sz="1600" dirty="0" err="1">
                <a:latin typeface="Courier New" panose="02070309020205020404" pitchFamily="49" charset="0"/>
                <a:cs typeface="Courier New" panose="02070309020205020404" pitchFamily="49" charset="0"/>
              </a:rPr>
              <a:t>ls</a:t>
            </a:r>
            <a:r>
              <a:rPr lang="en-US" sz="1600" dirty="0">
                <a:latin typeface="Courier New" panose="02070309020205020404" pitchFamily="49" charset="0"/>
                <a:cs typeface="Courier New" panose="02070309020205020404" pitchFamily="49" charset="0"/>
              </a:rPr>
              <a:t> </a:t>
            </a:r>
            <a:r>
              <a:rPr lang="en-US" sz="1600" dirty="0" err="1">
                <a:latin typeface="Courier New" panose="02070309020205020404" pitchFamily="49" charset="0"/>
                <a:cs typeface="Courier New" panose="02070309020205020404" pitchFamily="49" charset="0"/>
              </a:rPr>
              <a:t>hadoop-mapreduce</a:t>
            </a:r>
            <a:r>
              <a:rPr lang="en-US" sz="1600" dirty="0">
                <a:latin typeface="Courier New" panose="02070309020205020404" pitchFamily="49" charset="0"/>
                <a:cs typeface="Courier New" panose="02070309020205020404" pitchFamily="49" charset="0"/>
              </a:rPr>
              <a:t>-* ; </a:t>
            </a:r>
            <a:endParaRPr lang="en-US" sz="1600" dirty="0" smtClean="0">
              <a:latin typeface="Courier New" panose="02070309020205020404" pitchFamily="49" charset="0"/>
              <a:cs typeface="Courier New" panose="02070309020205020404" pitchFamily="49" charset="0"/>
            </a:endParaRPr>
          </a:p>
          <a:p>
            <a:pPr marL="0" indent="0">
              <a:buNone/>
            </a:pPr>
            <a:r>
              <a:rPr lang="en-US" sz="1600" dirty="0">
                <a:latin typeface="Courier New" panose="02070309020205020404" pitchFamily="49" charset="0"/>
                <a:cs typeface="Courier New" panose="02070309020205020404" pitchFamily="49" charset="0"/>
              </a:rPr>
              <a:t> </a:t>
            </a:r>
            <a:r>
              <a:rPr lang="en-US" sz="1600" dirty="0" smtClean="0">
                <a:latin typeface="Courier New" panose="02070309020205020404" pitchFamily="49" charset="0"/>
                <a:cs typeface="Courier New" panose="02070309020205020404" pitchFamily="49" charset="0"/>
              </a:rPr>
              <a:t> do </a:t>
            </a:r>
            <a:r>
              <a:rPr lang="en-US" sz="1600" dirty="0" err="1">
                <a:latin typeface="Courier New" panose="02070309020205020404" pitchFamily="49" charset="0"/>
                <a:cs typeface="Courier New" panose="02070309020205020404" pitchFamily="49" charset="0"/>
              </a:rPr>
              <a:t>sudo</a:t>
            </a:r>
            <a:r>
              <a:rPr lang="en-US" sz="1600" dirty="0">
                <a:latin typeface="Courier New" panose="02070309020205020404" pitchFamily="49" charset="0"/>
                <a:cs typeface="Courier New" panose="02070309020205020404" pitchFamily="49" charset="0"/>
              </a:rPr>
              <a:t> service $x stop</a:t>
            </a:r>
          </a:p>
          <a:p>
            <a:pPr marL="0" indent="0">
              <a:buNone/>
            </a:pPr>
            <a:r>
              <a:rPr lang="en-US" sz="1600" dirty="0">
                <a:latin typeface="Courier New" panose="02070309020205020404" pitchFamily="49" charset="0"/>
                <a:cs typeface="Courier New" panose="02070309020205020404" pitchFamily="49" charset="0"/>
              </a:rPr>
              <a:t> </a:t>
            </a:r>
            <a:r>
              <a:rPr lang="en-US" sz="1600" dirty="0" smtClean="0">
                <a:latin typeface="Courier New" panose="02070309020205020404" pitchFamily="49" charset="0"/>
                <a:cs typeface="Courier New" panose="02070309020205020404" pitchFamily="49" charset="0"/>
              </a:rPr>
              <a:t> done</a:t>
            </a:r>
            <a:endParaRPr lang="en-US" sz="1600" dirty="0">
              <a:latin typeface="Courier New" panose="02070309020205020404" pitchFamily="49" charset="0"/>
              <a:cs typeface="Courier New" panose="02070309020205020404" pitchFamily="49" charset="0"/>
            </a:endParaRPr>
          </a:p>
          <a:p>
            <a:r>
              <a:rPr lang="en-US" dirty="0" smtClean="0"/>
              <a:t>Remove </a:t>
            </a:r>
            <a:r>
              <a:rPr lang="en-US" dirty="0" err="1" smtClean="0"/>
              <a:t>hadoop</a:t>
            </a:r>
            <a:r>
              <a:rPr lang="en-US" dirty="0" smtClean="0"/>
              <a:t>-</a:t>
            </a:r>
            <a:r>
              <a:rPr lang="en-US" dirty="0" err="1" smtClean="0"/>
              <a:t>conf</a:t>
            </a:r>
            <a:r>
              <a:rPr lang="en-US" dirty="0" smtClean="0"/>
              <a:t>-pseudo</a:t>
            </a:r>
            <a:r>
              <a:rPr lang="en-US" dirty="0"/>
              <a:t>:</a:t>
            </a:r>
          </a:p>
          <a:p>
            <a:pPr marL="0" indent="0">
              <a:buNone/>
            </a:pPr>
            <a:r>
              <a:rPr lang="en-US" dirty="0"/>
              <a:t>• </a:t>
            </a:r>
            <a:r>
              <a:rPr lang="en-US" dirty="0" smtClean="0"/>
              <a:t>   On </a:t>
            </a:r>
            <a:r>
              <a:rPr lang="en-US" dirty="0"/>
              <a:t>Red Hat-compatible systems:</a:t>
            </a:r>
          </a:p>
          <a:p>
            <a:pPr marL="0" indent="0">
              <a:buNone/>
            </a:pPr>
            <a:r>
              <a:rPr lang="en-US" sz="1800" dirty="0">
                <a:latin typeface="Courier New" panose="02070309020205020404" pitchFamily="49" charset="0"/>
                <a:cs typeface="Courier New" panose="02070309020205020404" pitchFamily="49" charset="0"/>
              </a:rPr>
              <a:t>$ </a:t>
            </a:r>
            <a:r>
              <a:rPr lang="en-US" sz="1800" dirty="0" err="1">
                <a:latin typeface="Courier New" panose="02070309020205020404" pitchFamily="49" charset="0"/>
                <a:cs typeface="Courier New" panose="02070309020205020404" pitchFamily="49" charset="0"/>
              </a:rPr>
              <a:t>sudo</a:t>
            </a:r>
            <a:r>
              <a:rPr lang="en-US" sz="1800" dirty="0">
                <a:latin typeface="Courier New" panose="02070309020205020404" pitchFamily="49" charset="0"/>
                <a:cs typeface="Courier New" panose="02070309020205020404" pitchFamily="49" charset="0"/>
              </a:rPr>
              <a:t> yum remove </a:t>
            </a:r>
            <a:r>
              <a:rPr lang="en-US" sz="1800" dirty="0" err="1">
                <a:latin typeface="Courier New" panose="02070309020205020404" pitchFamily="49" charset="0"/>
                <a:cs typeface="Courier New" panose="02070309020205020404" pitchFamily="49" charset="0"/>
              </a:rPr>
              <a:t>hadoop</a:t>
            </a:r>
            <a:r>
              <a:rPr lang="en-US" sz="1800" dirty="0">
                <a:latin typeface="Courier New" panose="02070309020205020404" pitchFamily="49" charset="0"/>
                <a:cs typeface="Courier New" panose="02070309020205020404" pitchFamily="49" charset="0"/>
              </a:rPr>
              <a:t>-</a:t>
            </a:r>
            <a:r>
              <a:rPr lang="en-US" sz="1800" dirty="0" err="1">
                <a:latin typeface="Courier New" panose="02070309020205020404" pitchFamily="49" charset="0"/>
                <a:cs typeface="Courier New" panose="02070309020205020404" pitchFamily="49" charset="0"/>
              </a:rPr>
              <a:t>conf</a:t>
            </a:r>
            <a:r>
              <a:rPr lang="en-US" sz="1800" dirty="0">
                <a:latin typeface="Courier New" panose="02070309020205020404" pitchFamily="49" charset="0"/>
                <a:cs typeface="Courier New" panose="02070309020205020404" pitchFamily="49" charset="0"/>
              </a:rPr>
              <a:t>-pseudo </a:t>
            </a:r>
            <a:r>
              <a:rPr lang="en-US" sz="1800" dirty="0" err="1">
                <a:latin typeface="Courier New" panose="02070309020205020404" pitchFamily="49" charset="0"/>
                <a:cs typeface="Courier New" panose="02070309020205020404" pitchFamily="49" charset="0"/>
              </a:rPr>
              <a:t>hadoop-mapreduce</a:t>
            </a:r>
            <a:r>
              <a:rPr lang="en-US" sz="1800" dirty="0">
                <a:latin typeface="Courier New" panose="02070309020205020404" pitchFamily="49" charset="0"/>
                <a:cs typeface="Courier New" panose="02070309020205020404" pitchFamily="49" charset="0"/>
              </a:rPr>
              <a:t>-*</a:t>
            </a:r>
          </a:p>
        </p:txBody>
      </p:sp>
      <p:sp>
        <p:nvSpPr>
          <p:cNvPr id="4" name="Footer Placeholder 3"/>
          <p:cNvSpPr>
            <a:spLocks noGrp="1"/>
          </p:cNvSpPr>
          <p:nvPr>
            <p:ph type="ftr" sz="quarter" idx="11"/>
          </p:nvPr>
        </p:nvSpPr>
        <p:spPr/>
        <p:txBody>
          <a:bodyPr/>
          <a:lstStyle/>
          <a:p>
            <a:r>
              <a:rPr lang="en-US" smtClean="0"/>
              <a:t>@Zoran B. Djordjevic</a:t>
            </a:r>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53</a:t>
            </a:fld>
            <a:endParaRPr lang="en-US" dirty="0"/>
          </a:p>
        </p:txBody>
      </p:sp>
    </p:spTree>
    <p:extLst>
      <p:ext uri="{BB962C8B-B14F-4D97-AF65-F5344CB8AC3E}">
        <p14:creationId xmlns:p14="http://schemas.microsoft.com/office/powerpoint/2010/main" val="4081467070"/>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Running an example with MVr1</a:t>
            </a:r>
            <a:endParaRPr lang="en-US" dirty="0"/>
          </a:p>
        </p:txBody>
      </p:sp>
      <p:sp>
        <p:nvSpPr>
          <p:cNvPr id="3" name="Content Placeholder 2"/>
          <p:cNvSpPr>
            <a:spLocks noGrp="1"/>
          </p:cNvSpPr>
          <p:nvPr>
            <p:ph idx="1"/>
          </p:nvPr>
        </p:nvSpPr>
        <p:spPr>
          <a:xfrm>
            <a:off x="457200" y="762000"/>
            <a:ext cx="8458200" cy="5486400"/>
          </a:xfrm>
        </p:spPr>
        <p:txBody>
          <a:bodyPr/>
          <a:lstStyle/>
          <a:p>
            <a:r>
              <a:rPr lang="en-US" sz="1800" dirty="0" smtClean="0"/>
              <a:t>To switch user from </a:t>
            </a:r>
            <a:r>
              <a:rPr lang="en-US" sz="1800" dirty="0" err="1" smtClean="0"/>
              <a:t>hadoop</a:t>
            </a:r>
            <a:r>
              <a:rPr lang="en-US" sz="1800" dirty="0" smtClean="0"/>
              <a:t> or </a:t>
            </a:r>
            <a:r>
              <a:rPr lang="en-US" sz="1800" dirty="0" err="1" smtClean="0"/>
              <a:t>cloudera</a:t>
            </a:r>
            <a:r>
              <a:rPr lang="en-US" sz="1800" dirty="0" smtClean="0"/>
              <a:t> to chuck type:</a:t>
            </a:r>
          </a:p>
          <a:p>
            <a:pPr marL="0" indent="0">
              <a:buNone/>
            </a:pPr>
            <a:r>
              <a:rPr lang="en-US" sz="1600" dirty="0" smtClean="0">
                <a:latin typeface="Courier New" pitchFamily="49" charset="0"/>
                <a:cs typeface="Courier New" pitchFamily="49" charset="0"/>
              </a:rPr>
              <a:t>$ </a:t>
            </a:r>
            <a:r>
              <a:rPr lang="en-US" sz="1600" dirty="0" err="1" smtClean="0">
                <a:latin typeface="Courier New" pitchFamily="49" charset="0"/>
                <a:cs typeface="Courier New" pitchFamily="49" charset="0"/>
              </a:rPr>
              <a:t>su</a:t>
            </a:r>
            <a:r>
              <a:rPr lang="en-US" sz="1600" dirty="0" smtClean="0">
                <a:latin typeface="Courier New" pitchFamily="49" charset="0"/>
                <a:cs typeface="Courier New" pitchFamily="49" charset="0"/>
              </a:rPr>
              <a:t> - chuck</a:t>
            </a:r>
          </a:p>
          <a:p>
            <a:pPr marL="0" indent="0">
              <a:buNone/>
            </a:pPr>
            <a:r>
              <a:rPr lang="en-US" sz="1600" dirty="0" smtClean="0">
                <a:latin typeface="Courier New" pitchFamily="49" charset="0"/>
                <a:cs typeface="Courier New" pitchFamily="49" charset="0"/>
              </a:rPr>
              <a:t>Password : *******</a:t>
            </a:r>
          </a:p>
          <a:p>
            <a:r>
              <a:rPr lang="en-US" sz="1800" dirty="0" smtClean="0"/>
              <a:t>Now, as user </a:t>
            </a:r>
            <a:r>
              <a:rPr lang="en-US" sz="1600" dirty="0" smtClean="0">
                <a:latin typeface="Courier New" panose="02070309020205020404" pitchFamily="49" charset="0"/>
                <a:cs typeface="Courier New" panose="02070309020205020404" pitchFamily="49" charset="0"/>
              </a:rPr>
              <a:t>chuck</a:t>
            </a:r>
            <a:r>
              <a:rPr lang="en-US" sz="1800" dirty="0" smtClean="0"/>
              <a:t> make </a:t>
            </a:r>
            <a:r>
              <a:rPr lang="en-US" sz="1800" dirty="0"/>
              <a:t>a directory in HDFS called </a:t>
            </a:r>
            <a:r>
              <a:rPr lang="en-US" sz="1600" dirty="0">
                <a:latin typeface="Courier New" panose="02070309020205020404" pitchFamily="49" charset="0"/>
                <a:cs typeface="Courier New" panose="02070309020205020404" pitchFamily="49" charset="0"/>
              </a:rPr>
              <a:t>input</a:t>
            </a:r>
            <a:r>
              <a:rPr lang="en-US" sz="1800" dirty="0"/>
              <a:t> and copy some XML files into </a:t>
            </a:r>
            <a:r>
              <a:rPr lang="en-US" sz="1800" dirty="0" smtClean="0"/>
              <a:t>that directory </a:t>
            </a:r>
            <a:r>
              <a:rPr lang="en-US" sz="1800" dirty="0"/>
              <a:t>by running the following </a:t>
            </a:r>
            <a:r>
              <a:rPr lang="en-US" sz="1800" dirty="0" smtClean="0"/>
              <a:t>commands:</a:t>
            </a:r>
          </a:p>
          <a:p>
            <a:pPr marL="0" indent="0">
              <a:buNone/>
            </a:pPr>
            <a:r>
              <a:rPr lang="en-US" sz="1600" dirty="0" smtClean="0">
                <a:latin typeface="Courier New" panose="02070309020205020404" pitchFamily="49" charset="0"/>
                <a:cs typeface="Courier New" panose="02070309020205020404" pitchFamily="49" charset="0"/>
              </a:rPr>
              <a:t>$ </a:t>
            </a:r>
            <a:r>
              <a:rPr lang="en-US" sz="1600" dirty="0" err="1" smtClean="0">
                <a:latin typeface="Courier New" panose="02070309020205020404" pitchFamily="49" charset="0"/>
                <a:cs typeface="Courier New" panose="02070309020205020404" pitchFamily="49" charset="0"/>
              </a:rPr>
              <a:t>hadoop</a:t>
            </a:r>
            <a:r>
              <a:rPr lang="en-US" sz="1600" dirty="0" smtClean="0">
                <a:latin typeface="Courier New" panose="02070309020205020404" pitchFamily="49" charset="0"/>
                <a:cs typeface="Courier New" panose="02070309020205020404" pitchFamily="49" charset="0"/>
              </a:rPr>
              <a:t> </a:t>
            </a:r>
            <a:r>
              <a:rPr lang="en-US" sz="1600" dirty="0">
                <a:latin typeface="Courier New" panose="02070309020205020404" pitchFamily="49" charset="0"/>
                <a:cs typeface="Courier New" panose="02070309020205020404" pitchFamily="49" charset="0"/>
              </a:rPr>
              <a:t>fs -</a:t>
            </a:r>
            <a:r>
              <a:rPr lang="en-US" sz="1600" dirty="0" err="1">
                <a:latin typeface="Courier New" panose="02070309020205020404" pitchFamily="49" charset="0"/>
                <a:cs typeface="Courier New" panose="02070309020205020404" pitchFamily="49" charset="0"/>
              </a:rPr>
              <a:t>mkdir</a:t>
            </a:r>
            <a:r>
              <a:rPr lang="en-US" sz="1600" dirty="0">
                <a:latin typeface="Courier New" panose="02070309020205020404" pitchFamily="49" charset="0"/>
                <a:cs typeface="Courier New" panose="02070309020205020404" pitchFamily="49" charset="0"/>
              </a:rPr>
              <a:t> </a:t>
            </a:r>
            <a:r>
              <a:rPr lang="en-US" sz="1600" dirty="0" smtClean="0">
                <a:latin typeface="Courier New" panose="02070309020205020404" pitchFamily="49" charset="0"/>
                <a:cs typeface="Courier New" panose="02070309020205020404" pitchFamily="49" charset="0"/>
              </a:rPr>
              <a:t>input</a:t>
            </a:r>
          </a:p>
          <a:p>
            <a:pPr marL="0" indent="0">
              <a:buNone/>
            </a:pPr>
            <a:r>
              <a:rPr lang="en-US" sz="1600" dirty="0" smtClean="0">
                <a:latin typeface="Courier New" panose="02070309020205020404" pitchFamily="49" charset="0"/>
                <a:cs typeface="Courier New" panose="02070309020205020404" pitchFamily="49" charset="0"/>
              </a:rPr>
              <a:t>$ </a:t>
            </a:r>
            <a:r>
              <a:rPr lang="en-US" sz="1600" dirty="0" err="1" smtClean="0">
                <a:latin typeface="Courier New" panose="02070309020205020404" pitchFamily="49" charset="0"/>
                <a:cs typeface="Courier New" panose="02070309020205020404" pitchFamily="49" charset="0"/>
              </a:rPr>
              <a:t>hadoop</a:t>
            </a:r>
            <a:r>
              <a:rPr lang="en-US" sz="1600" dirty="0" smtClean="0">
                <a:latin typeface="Courier New" panose="02070309020205020404" pitchFamily="49" charset="0"/>
                <a:cs typeface="Courier New" panose="02070309020205020404" pitchFamily="49" charset="0"/>
              </a:rPr>
              <a:t> </a:t>
            </a:r>
            <a:r>
              <a:rPr lang="en-US" sz="1600" dirty="0">
                <a:latin typeface="Courier New" panose="02070309020205020404" pitchFamily="49" charset="0"/>
                <a:cs typeface="Courier New" panose="02070309020205020404" pitchFamily="49" charset="0"/>
              </a:rPr>
              <a:t>fs -put /</a:t>
            </a:r>
            <a:r>
              <a:rPr lang="en-US" sz="1600" dirty="0" err="1">
                <a:latin typeface="Courier New" panose="02070309020205020404" pitchFamily="49" charset="0"/>
                <a:cs typeface="Courier New" panose="02070309020205020404" pitchFamily="49" charset="0"/>
              </a:rPr>
              <a:t>etc</a:t>
            </a:r>
            <a:r>
              <a:rPr lang="en-US" sz="1600" dirty="0">
                <a:latin typeface="Courier New" panose="02070309020205020404" pitchFamily="49" charset="0"/>
                <a:cs typeface="Courier New" panose="02070309020205020404" pitchFamily="49" charset="0"/>
              </a:rPr>
              <a:t>/</a:t>
            </a:r>
            <a:r>
              <a:rPr lang="en-US" sz="1600" dirty="0" err="1">
                <a:latin typeface="Courier New" panose="02070309020205020404" pitchFamily="49" charset="0"/>
                <a:cs typeface="Courier New" panose="02070309020205020404" pitchFamily="49" charset="0"/>
              </a:rPr>
              <a:t>hadoop</a:t>
            </a:r>
            <a:r>
              <a:rPr lang="en-US" sz="1600" dirty="0">
                <a:latin typeface="Courier New" panose="02070309020205020404" pitchFamily="49" charset="0"/>
                <a:cs typeface="Courier New" panose="02070309020205020404" pitchFamily="49" charset="0"/>
              </a:rPr>
              <a:t>/</a:t>
            </a:r>
            <a:r>
              <a:rPr lang="en-US" sz="1600" dirty="0" err="1">
                <a:latin typeface="Courier New" panose="02070309020205020404" pitchFamily="49" charset="0"/>
                <a:cs typeface="Courier New" panose="02070309020205020404" pitchFamily="49" charset="0"/>
              </a:rPr>
              <a:t>conf</a:t>
            </a:r>
            <a:r>
              <a:rPr lang="en-US" sz="1600" dirty="0">
                <a:latin typeface="Courier New" panose="02070309020205020404" pitchFamily="49" charset="0"/>
                <a:cs typeface="Courier New" panose="02070309020205020404" pitchFamily="49" charset="0"/>
              </a:rPr>
              <a:t>/*.xml </a:t>
            </a:r>
            <a:r>
              <a:rPr lang="en-US" sz="1600" dirty="0" smtClean="0">
                <a:latin typeface="Courier New" panose="02070309020205020404" pitchFamily="49" charset="0"/>
                <a:cs typeface="Courier New" panose="02070309020205020404" pitchFamily="49" charset="0"/>
              </a:rPr>
              <a:t>input</a:t>
            </a:r>
          </a:p>
          <a:p>
            <a:pPr marL="0" indent="0">
              <a:buNone/>
            </a:pPr>
            <a:r>
              <a:rPr lang="en-US" sz="1600" dirty="0" smtClean="0">
                <a:latin typeface="Courier New" panose="02070309020205020404" pitchFamily="49" charset="0"/>
                <a:cs typeface="Courier New" panose="02070309020205020404" pitchFamily="49" charset="0"/>
              </a:rPr>
              <a:t>$ </a:t>
            </a:r>
            <a:r>
              <a:rPr lang="en-US" sz="1600" dirty="0" err="1" smtClean="0">
                <a:latin typeface="Courier New" panose="02070309020205020404" pitchFamily="49" charset="0"/>
                <a:cs typeface="Courier New" panose="02070309020205020404" pitchFamily="49" charset="0"/>
              </a:rPr>
              <a:t>hadoop</a:t>
            </a:r>
            <a:r>
              <a:rPr lang="en-US" sz="1600" dirty="0" smtClean="0">
                <a:latin typeface="Courier New" panose="02070309020205020404" pitchFamily="49" charset="0"/>
                <a:cs typeface="Courier New" panose="02070309020205020404" pitchFamily="49" charset="0"/>
              </a:rPr>
              <a:t> </a:t>
            </a:r>
            <a:r>
              <a:rPr lang="en-US" sz="1600" dirty="0">
                <a:latin typeface="Courier New" panose="02070309020205020404" pitchFamily="49" charset="0"/>
                <a:cs typeface="Courier New" panose="02070309020205020404" pitchFamily="49" charset="0"/>
              </a:rPr>
              <a:t>fs -</a:t>
            </a:r>
            <a:r>
              <a:rPr lang="en-US" sz="1600" dirty="0" err="1">
                <a:latin typeface="Courier New" panose="02070309020205020404" pitchFamily="49" charset="0"/>
                <a:cs typeface="Courier New" panose="02070309020205020404" pitchFamily="49" charset="0"/>
              </a:rPr>
              <a:t>ls</a:t>
            </a:r>
            <a:r>
              <a:rPr lang="en-US" sz="1600" dirty="0">
                <a:latin typeface="Courier New" panose="02070309020205020404" pitchFamily="49" charset="0"/>
                <a:cs typeface="Courier New" panose="02070309020205020404" pitchFamily="49" charset="0"/>
              </a:rPr>
              <a:t> </a:t>
            </a:r>
            <a:r>
              <a:rPr lang="en-US" sz="1600" dirty="0" smtClean="0">
                <a:latin typeface="Courier New" panose="02070309020205020404" pitchFamily="49" charset="0"/>
                <a:cs typeface="Courier New" panose="02070309020205020404" pitchFamily="49" charset="0"/>
              </a:rPr>
              <a:t>input</a:t>
            </a:r>
          </a:p>
          <a:p>
            <a:pPr marL="0" indent="0">
              <a:buNone/>
            </a:pPr>
            <a:r>
              <a:rPr lang="en-US" sz="1400" dirty="0">
                <a:latin typeface="Courier New" panose="02070309020205020404" pitchFamily="49" charset="0"/>
                <a:cs typeface="Courier New" panose="02070309020205020404" pitchFamily="49" charset="0"/>
              </a:rPr>
              <a:t>-</a:t>
            </a:r>
            <a:r>
              <a:rPr lang="en-US" sz="1400" dirty="0" err="1">
                <a:latin typeface="Courier New" panose="02070309020205020404" pitchFamily="49" charset="0"/>
                <a:cs typeface="Courier New" panose="02070309020205020404" pitchFamily="49" charset="0"/>
              </a:rPr>
              <a:t>rw</a:t>
            </a:r>
            <a:r>
              <a:rPr lang="en-US" sz="1400" dirty="0">
                <a:latin typeface="Courier New" panose="02070309020205020404" pitchFamily="49" charset="0"/>
                <a:cs typeface="Courier New" panose="02070309020205020404" pitchFamily="49" charset="0"/>
              </a:rPr>
              <a:t>-r--r--   1 chuck </a:t>
            </a:r>
            <a:r>
              <a:rPr lang="en-US" sz="1400" dirty="0" err="1">
                <a:latin typeface="Courier New" panose="02070309020205020404" pitchFamily="49" charset="0"/>
                <a:cs typeface="Courier New" panose="02070309020205020404" pitchFamily="49" charset="0"/>
              </a:rPr>
              <a:t>supergroup</a:t>
            </a:r>
            <a:r>
              <a:rPr lang="en-US" sz="1400" dirty="0">
                <a:latin typeface="Courier New" panose="02070309020205020404" pitchFamily="49" charset="0"/>
                <a:cs typeface="Courier New" panose="02070309020205020404" pitchFamily="49" charset="0"/>
              </a:rPr>
              <a:t>  </a:t>
            </a:r>
            <a:r>
              <a:rPr lang="en-US" sz="1400" dirty="0" smtClean="0">
                <a:latin typeface="Courier New" panose="02070309020205020404" pitchFamily="49" charset="0"/>
                <a:cs typeface="Courier New" panose="02070309020205020404" pitchFamily="49" charset="0"/>
              </a:rPr>
              <a:t>1458 </a:t>
            </a:r>
            <a:r>
              <a:rPr lang="en-US" sz="1400" dirty="0">
                <a:latin typeface="Courier New" panose="02070309020205020404" pitchFamily="49" charset="0"/>
                <a:cs typeface="Courier New" panose="02070309020205020404" pitchFamily="49" charset="0"/>
              </a:rPr>
              <a:t>2014-02-28 10:33 input/core-site.xml</a:t>
            </a:r>
          </a:p>
          <a:p>
            <a:pPr marL="0" indent="0">
              <a:buNone/>
            </a:pPr>
            <a:r>
              <a:rPr lang="en-US" sz="1400" dirty="0">
                <a:latin typeface="Courier New" panose="02070309020205020404" pitchFamily="49" charset="0"/>
                <a:cs typeface="Courier New" panose="02070309020205020404" pitchFamily="49" charset="0"/>
              </a:rPr>
              <a:t>-</a:t>
            </a:r>
            <a:r>
              <a:rPr lang="en-US" sz="1400" dirty="0" err="1">
                <a:latin typeface="Courier New" panose="02070309020205020404" pitchFamily="49" charset="0"/>
                <a:cs typeface="Courier New" panose="02070309020205020404" pitchFamily="49" charset="0"/>
              </a:rPr>
              <a:t>rw</a:t>
            </a:r>
            <a:r>
              <a:rPr lang="en-US" sz="1400" dirty="0">
                <a:latin typeface="Courier New" panose="02070309020205020404" pitchFamily="49" charset="0"/>
                <a:cs typeface="Courier New" panose="02070309020205020404" pitchFamily="49" charset="0"/>
              </a:rPr>
              <a:t>-r--r--   1 chuck </a:t>
            </a:r>
            <a:r>
              <a:rPr lang="en-US" sz="1400" dirty="0" err="1">
                <a:latin typeface="Courier New" panose="02070309020205020404" pitchFamily="49" charset="0"/>
                <a:cs typeface="Courier New" panose="02070309020205020404" pitchFamily="49" charset="0"/>
              </a:rPr>
              <a:t>supergroup</a:t>
            </a:r>
            <a:r>
              <a:rPr lang="en-US" sz="1400" dirty="0">
                <a:latin typeface="Courier New" panose="02070309020205020404" pitchFamily="49" charset="0"/>
                <a:cs typeface="Courier New" panose="02070309020205020404" pitchFamily="49" charset="0"/>
              </a:rPr>
              <a:t>  </a:t>
            </a:r>
            <a:r>
              <a:rPr lang="en-US" sz="1400" dirty="0" smtClean="0">
                <a:latin typeface="Courier New" panose="02070309020205020404" pitchFamily="49" charset="0"/>
                <a:cs typeface="Courier New" panose="02070309020205020404" pitchFamily="49" charset="0"/>
              </a:rPr>
              <a:t>1875 </a:t>
            </a:r>
            <a:r>
              <a:rPr lang="en-US" sz="1400" dirty="0">
                <a:latin typeface="Courier New" panose="02070309020205020404" pitchFamily="49" charset="0"/>
                <a:cs typeface="Courier New" panose="02070309020205020404" pitchFamily="49" charset="0"/>
              </a:rPr>
              <a:t>2014-02-28 10:33 input/hdfs-site.xml</a:t>
            </a:r>
          </a:p>
          <a:p>
            <a:pPr marL="0" indent="0">
              <a:buNone/>
            </a:pPr>
            <a:r>
              <a:rPr lang="en-US" sz="1400" dirty="0">
                <a:latin typeface="Courier New" panose="02070309020205020404" pitchFamily="49" charset="0"/>
                <a:cs typeface="Courier New" panose="02070309020205020404" pitchFamily="49" charset="0"/>
              </a:rPr>
              <a:t>-</a:t>
            </a:r>
            <a:r>
              <a:rPr lang="en-US" sz="1400" dirty="0" err="1">
                <a:latin typeface="Courier New" panose="02070309020205020404" pitchFamily="49" charset="0"/>
                <a:cs typeface="Courier New" panose="02070309020205020404" pitchFamily="49" charset="0"/>
              </a:rPr>
              <a:t>rw</a:t>
            </a:r>
            <a:r>
              <a:rPr lang="en-US" sz="1400" dirty="0">
                <a:latin typeface="Courier New" panose="02070309020205020404" pitchFamily="49" charset="0"/>
                <a:cs typeface="Courier New" panose="02070309020205020404" pitchFamily="49" charset="0"/>
              </a:rPr>
              <a:t>-r--r--   1 chuck </a:t>
            </a:r>
            <a:r>
              <a:rPr lang="en-US" sz="1400" dirty="0" err="1">
                <a:latin typeface="Courier New" panose="02070309020205020404" pitchFamily="49" charset="0"/>
                <a:cs typeface="Courier New" panose="02070309020205020404" pitchFamily="49" charset="0"/>
              </a:rPr>
              <a:t>supergroup</a:t>
            </a:r>
            <a:r>
              <a:rPr lang="en-US" sz="1400" dirty="0">
                <a:latin typeface="Courier New" panose="02070309020205020404" pitchFamily="49" charset="0"/>
                <a:cs typeface="Courier New" panose="02070309020205020404" pitchFamily="49" charset="0"/>
              </a:rPr>
              <a:t>  </a:t>
            </a:r>
            <a:r>
              <a:rPr lang="en-US" sz="1400" dirty="0" smtClean="0">
                <a:latin typeface="Courier New" panose="02070309020205020404" pitchFamily="49" charset="0"/>
                <a:cs typeface="Courier New" panose="02070309020205020404" pitchFamily="49" charset="0"/>
              </a:rPr>
              <a:t>1549 </a:t>
            </a:r>
            <a:r>
              <a:rPr lang="en-US" sz="1400" dirty="0">
                <a:latin typeface="Courier New" panose="02070309020205020404" pitchFamily="49" charset="0"/>
                <a:cs typeface="Courier New" panose="02070309020205020404" pitchFamily="49" charset="0"/>
              </a:rPr>
              <a:t>2014-02-28 10:33 input/mapred-site.xml</a:t>
            </a:r>
          </a:p>
          <a:p>
            <a:pPr marL="0" indent="0">
              <a:buNone/>
            </a:pPr>
            <a:r>
              <a:rPr lang="en-US" sz="1400" dirty="0">
                <a:latin typeface="Courier New" panose="02070309020205020404" pitchFamily="49" charset="0"/>
                <a:cs typeface="Courier New" panose="02070309020205020404" pitchFamily="49" charset="0"/>
              </a:rPr>
              <a:t>-</a:t>
            </a:r>
            <a:r>
              <a:rPr lang="en-US" sz="1400" dirty="0" err="1">
                <a:latin typeface="Courier New" panose="02070309020205020404" pitchFamily="49" charset="0"/>
                <a:cs typeface="Courier New" panose="02070309020205020404" pitchFamily="49" charset="0"/>
              </a:rPr>
              <a:t>rw</a:t>
            </a:r>
            <a:r>
              <a:rPr lang="en-US" sz="1400" dirty="0">
                <a:latin typeface="Courier New" panose="02070309020205020404" pitchFamily="49" charset="0"/>
                <a:cs typeface="Courier New" panose="02070309020205020404" pitchFamily="49" charset="0"/>
              </a:rPr>
              <a:t>-r--r--   1 chuck </a:t>
            </a:r>
            <a:r>
              <a:rPr lang="en-US" sz="1400" dirty="0" err="1">
                <a:latin typeface="Courier New" panose="02070309020205020404" pitchFamily="49" charset="0"/>
                <a:cs typeface="Courier New" panose="02070309020205020404" pitchFamily="49" charset="0"/>
              </a:rPr>
              <a:t>supergroup</a:t>
            </a:r>
            <a:r>
              <a:rPr lang="en-US" sz="1400" dirty="0">
                <a:latin typeface="Courier New" panose="02070309020205020404" pitchFamily="49" charset="0"/>
                <a:cs typeface="Courier New" panose="02070309020205020404" pitchFamily="49" charset="0"/>
              </a:rPr>
              <a:t>  </a:t>
            </a:r>
            <a:r>
              <a:rPr lang="en-US" sz="1400" dirty="0" smtClean="0">
                <a:latin typeface="Courier New" panose="02070309020205020404" pitchFamily="49" charset="0"/>
                <a:cs typeface="Courier New" panose="02070309020205020404" pitchFamily="49" charset="0"/>
              </a:rPr>
              <a:t>2361 </a:t>
            </a:r>
            <a:r>
              <a:rPr lang="en-US" sz="1400" dirty="0">
                <a:latin typeface="Courier New" panose="02070309020205020404" pitchFamily="49" charset="0"/>
                <a:cs typeface="Courier New" panose="02070309020205020404" pitchFamily="49" charset="0"/>
              </a:rPr>
              <a:t>2014-02-28 10:33 </a:t>
            </a:r>
            <a:r>
              <a:rPr lang="en-US" sz="1400" dirty="0" smtClean="0">
                <a:latin typeface="Courier New" panose="02070309020205020404" pitchFamily="49" charset="0"/>
                <a:cs typeface="Courier New" panose="02070309020205020404" pitchFamily="49" charset="0"/>
              </a:rPr>
              <a:t>input/yarn-site.xml</a:t>
            </a:r>
          </a:p>
          <a:p>
            <a:r>
              <a:rPr lang="en-US" sz="1800" dirty="0"/>
              <a:t>Set </a:t>
            </a:r>
            <a:r>
              <a:rPr lang="en-US" sz="1600" dirty="0">
                <a:latin typeface="Courier New" panose="02070309020205020404" pitchFamily="49" charset="0"/>
                <a:cs typeface="Courier New" panose="02070309020205020404" pitchFamily="49" charset="0"/>
              </a:rPr>
              <a:t>HADOOP_MAPRED_HOM</a:t>
            </a:r>
            <a:r>
              <a:rPr lang="en-US" sz="1400" dirty="0"/>
              <a:t>E </a:t>
            </a:r>
            <a:r>
              <a:rPr lang="en-US" sz="1800" dirty="0"/>
              <a:t>for user </a:t>
            </a:r>
            <a:r>
              <a:rPr lang="en-US" sz="1600" dirty="0" smtClean="0">
                <a:latin typeface="Courier New" panose="02070309020205020404" pitchFamily="49" charset="0"/>
                <a:cs typeface="Courier New" panose="02070309020205020404" pitchFamily="49" charset="0"/>
              </a:rPr>
              <a:t>chuck. </a:t>
            </a:r>
            <a:r>
              <a:rPr lang="en-US" sz="1800" dirty="0" smtClean="0">
                <a:cs typeface="Courier New" panose="02070309020205020404" pitchFamily="49" charset="0"/>
              </a:rPr>
              <a:t>Best, enter it into </a:t>
            </a:r>
            <a:r>
              <a:rPr lang="en-US" sz="1600" dirty="0" smtClean="0">
                <a:latin typeface="Courier New" panose="02070309020205020404" pitchFamily="49" charset="0"/>
                <a:cs typeface="Courier New" panose="02070309020205020404" pitchFamily="49" charset="0"/>
              </a:rPr>
              <a:t>.</a:t>
            </a:r>
            <a:r>
              <a:rPr lang="en-US" sz="1600" dirty="0" err="1" smtClean="0">
                <a:latin typeface="Courier New" panose="02070309020205020404" pitchFamily="49" charset="0"/>
                <a:cs typeface="Courier New" panose="02070309020205020404" pitchFamily="49" charset="0"/>
              </a:rPr>
              <a:t>bash_profile</a:t>
            </a:r>
            <a:r>
              <a:rPr lang="en-US" sz="1600" dirty="0" smtClean="0">
                <a:latin typeface="Courier New" panose="02070309020205020404" pitchFamily="49" charset="0"/>
                <a:cs typeface="Courier New" panose="02070309020205020404" pitchFamily="49" charset="0"/>
              </a:rPr>
              <a:t> file.</a:t>
            </a:r>
          </a:p>
          <a:p>
            <a:pPr marL="0" indent="0">
              <a:buNone/>
            </a:pPr>
            <a:r>
              <a:rPr lang="en-US" sz="1600" dirty="0" smtClean="0">
                <a:latin typeface="Courier New" panose="02070309020205020404" pitchFamily="49" charset="0"/>
                <a:cs typeface="Courier New" panose="02070309020205020404" pitchFamily="49" charset="0"/>
              </a:rPr>
              <a:t>$</a:t>
            </a:r>
            <a:r>
              <a:rPr lang="en-US" sz="1600" dirty="0">
                <a:latin typeface="Courier New" panose="02070309020205020404" pitchFamily="49" charset="0"/>
                <a:cs typeface="Courier New" panose="02070309020205020404" pitchFamily="49" charset="0"/>
              </a:rPr>
              <a:t> export HADOOP_MAPRED_HOME=/</a:t>
            </a:r>
            <a:r>
              <a:rPr lang="en-US" sz="1600" dirty="0" err="1">
                <a:latin typeface="Courier New" panose="02070309020205020404" pitchFamily="49" charset="0"/>
                <a:cs typeface="Courier New" panose="02070309020205020404" pitchFamily="49" charset="0"/>
              </a:rPr>
              <a:t>usr</a:t>
            </a:r>
            <a:r>
              <a:rPr lang="en-US" sz="1600" dirty="0">
                <a:latin typeface="Courier New" panose="02070309020205020404" pitchFamily="49" charset="0"/>
                <a:cs typeface="Courier New" panose="02070309020205020404" pitchFamily="49" charset="0"/>
              </a:rPr>
              <a:t>/lib/</a:t>
            </a:r>
            <a:r>
              <a:rPr lang="en-US" sz="1600" dirty="0" err="1">
                <a:latin typeface="Courier New" panose="02070309020205020404" pitchFamily="49" charset="0"/>
                <a:cs typeface="Courier New" panose="02070309020205020404" pitchFamily="49" charset="0"/>
              </a:rPr>
              <a:t>hadoop-mapreduce</a:t>
            </a:r>
            <a:endParaRPr lang="en-US" sz="1600" dirty="0">
              <a:latin typeface="Courier New" panose="02070309020205020404" pitchFamily="49" charset="0"/>
              <a:cs typeface="Courier New" panose="02070309020205020404" pitchFamily="49" charset="0"/>
            </a:endParaRPr>
          </a:p>
          <a:p>
            <a:pPr marL="0" indent="0">
              <a:buNone/>
            </a:pPr>
            <a:endParaRPr lang="en-US" sz="1600" dirty="0" smtClean="0">
              <a:latin typeface="Courier New" panose="02070309020205020404" pitchFamily="49" charset="0"/>
              <a:cs typeface="Courier New" panose="02070309020205020404" pitchFamily="49" charset="0"/>
            </a:endParaRPr>
          </a:p>
          <a:p>
            <a:endParaRPr lang="en-US" sz="1600" dirty="0">
              <a:latin typeface="Courier New" panose="02070309020205020404" pitchFamily="49" charset="0"/>
              <a:cs typeface="Courier New" panose="02070309020205020404" pitchFamily="49" charset="0"/>
            </a:endParaRPr>
          </a:p>
        </p:txBody>
      </p:sp>
      <p:sp>
        <p:nvSpPr>
          <p:cNvPr id="4" name="Footer Placeholder 3"/>
          <p:cNvSpPr>
            <a:spLocks noGrp="1"/>
          </p:cNvSpPr>
          <p:nvPr>
            <p:ph type="ftr" sz="quarter" idx="11"/>
          </p:nvPr>
        </p:nvSpPr>
        <p:spPr/>
        <p:txBody>
          <a:bodyPr/>
          <a:lstStyle/>
          <a:p>
            <a:r>
              <a:rPr lang="en-US" smtClean="0"/>
              <a:t>@Zoran B. Djordjevic</a:t>
            </a:r>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54</a:t>
            </a:fld>
            <a:endParaRPr lang="en-US" dirty="0"/>
          </a:p>
        </p:txBody>
      </p:sp>
    </p:spTree>
    <p:extLst>
      <p:ext uri="{BB962C8B-B14F-4D97-AF65-F5344CB8AC3E}">
        <p14:creationId xmlns:p14="http://schemas.microsoft.com/office/powerpoint/2010/main" val="561980985"/>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Running an example with YARN</a:t>
            </a:r>
            <a:endParaRPr lang="en-US" dirty="0"/>
          </a:p>
        </p:txBody>
      </p:sp>
      <p:sp>
        <p:nvSpPr>
          <p:cNvPr id="3" name="Content Placeholder 2"/>
          <p:cNvSpPr>
            <a:spLocks noGrp="1"/>
          </p:cNvSpPr>
          <p:nvPr>
            <p:ph idx="1"/>
          </p:nvPr>
        </p:nvSpPr>
        <p:spPr>
          <a:xfrm>
            <a:off x="457200" y="762000"/>
            <a:ext cx="8534400" cy="5486400"/>
          </a:xfrm>
        </p:spPr>
        <p:txBody>
          <a:bodyPr>
            <a:normAutofit fontScale="92500" lnSpcReduction="10000"/>
          </a:bodyPr>
          <a:lstStyle/>
          <a:p>
            <a:r>
              <a:rPr lang="en-US" sz="1800" dirty="0" smtClean="0"/>
              <a:t>As user </a:t>
            </a:r>
            <a:r>
              <a:rPr lang="en-US" sz="1800" dirty="0" smtClean="0">
                <a:latin typeface="Courier New" panose="02070309020205020404" pitchFamily="49" charset="0"/>
                <a:cs typeface="Courier New" panose="02070309020205020404" pitchFamily="49" charset="0"/>
              </a:rPr>
              <a:t>chuck</a:t>
            </a:r>
            <a:r>
              <a:rPr lang="en-US" sz="1800" dirty="0" smtClean="0"/>
              <a:t> ,</a:t>
            </a:r>
            <a:r>
              <a:rPr lang="en-US" sz="1800" dirty="0"/>
              <a:t> </a:t>
            </a:r>
            <a:r>
              <a:rPr lang="en-US" sz="1800" dirty="0" smtClean="0"/>
              <a:t>run example </a:t>
            </a:r>
            <a:r>
              <a:rPr lang="en-US" sz="1800" dirty="0"/>
              <a:t>Hadoop job to </a:t>
            </a:r>
            <a:r>
              <a:rPr lang="en-US" sz="1800" dirty="0" err="1"/>
              <a:t>grep</a:t>
            </a:r>
            <a:r>
              <a:rPr lang="en-US" sz="1800" dirty="0"/>
              <a:t> with a regular expression </a:t>
            </a:r>
            <a:r>
              <a:rPr lang="en-US" sz="1800" dirty="0" smtClean="0"/>
              <a:t>on </a:t>
            </a:r>
            <a:r>
              <a:rPr lang="en-US" sz="1700" dirty="0">
                <a:latin typeface="Courier New" panose="02070309020205020404" pitchFamily="49" charset="0"/>
                <a:cs typeface="Courier New" panose="02070309020205020404" pitchFamily="49" charset="0"/>
              </a:rPr>
              <a:t>input</a:t>
            </a:r>
            <a:r>
              <a:rPr lang="en-US" sz="1800" dirty="0"/>
              <a:t> </a:t>
            </a:r>
            <a:r>
              <a:rPr lang="en-US" sz="1800" dirty="0" smtClean="0"/>
              <a:t>files</a:t>
            </a:r>
          </a:p>
          <a:p>
            <a:pPr marL="0" indent="0">
              <a:buNone/>
            </a:pPr>
            <a:r>
              <a:rPr lang="en-US" sz="1600" dirty="0" smtClean="0">
                <a:latin typeface="Courier New" panose="02070309020205020404" pitchFamily="49" charset="0"/>
                <a:cs typeface="Courier New" panose="02070309020205020404" pitchFamily="49" charset="0"/>
              </a:rPr>
              <a:t>$ </a:t>
            </a:r>
            <a:r>
              <a:rPr lang="en-US" sz="1600" dirty="0" err="1">
                <a:latin typeface="Courier New" panose="02070309020205020404" pitchFamily="49" charset="0"/>
                <a:cs typeface="Courier New" panose="02070309020205020404" pitchFamily="49" charset="0"/>
              </a:rPr>
              <a:t>hadoop</a:t>
            </a:r>
            <a:r>
              <a:rPr lang="en-US" sz="1600" dirty="0">
                <a:latin typeface="Courier New" panose="02070309020205020404" pitchFamily="49" charset="0"/>
                <a:cs typeface="Courier New" panose="02070309020205020404" pitchFamily="49" charset="0"/>
              </a:rPr>
              <a:t> jar /</a:t>
            </a:r>
            <a:r>
              <a:rPr lang="en-US" sz="1600" dirty="0" err="1">
                <a:latin typeface="Courier New" panose="02070309020205020404" pitchFamily="49" charset="0"/>
                <a:cs typeface="Courier New" panose="02070309020205020404" pitchFamily="49" charset="0"/>
              </a:rPr>
              <a:t>usr</a:t>
            </a:r>
            <a:r>
              <a:rPr lang="en-US" sz="1600" dirty="0">
                <a:latin typeface="Courier New" panose="02070309020205020404" pitchFamily="49" charset="0"/>
                <a:cs typeface="Courier New" panose="02070309020205020404" pitchFamily="49" charset="0"/>
              </a:rPr>
              <a:t>/lib/</a:t>
            </a:r>
            <a:r>
              <a:rPr lang="en-US" sz="1600" dirty="0" err="1">
                <a:latin typeface="Courier New" panose="02070309020205020404" pitchFamily="49" charset="0"/>
                <a:cs typeface="Courier New" panose="02070309020205020404" pitchFamily="49" charset="0"/>
              </a:rPr>
              <a:t>hadoop-mapreduce</a:t>
            </a:r>
            <a:r>
              <a:rPr lang="en-US" sz="1600" dirty="0">
                <a:latin typeface="Courier New" panose="02070309020205020404" pitchFamily="49" charset="0"/>
                <a:cs typeface="Courier New" panose="02070309020205020404" pitchFamily="49" charset="0"/>
              </a:rPr>
              <a:t>/hadoop-mapreduce-examples.jar </a:t>
            </a:r>
            <a:r>
              <a:rPr lang="en-US" sz="1600" dirty="0" err="1">
                <a:latin typeface="Courier New" panose="02070309020205020404" pitchFamily="49" charset="0"/>
                <a:cs typeface="Courier New" panose="02070309020205020404" pitchFamily="49" charset="0"/>
              </a:rPr>
              <a:t>grep</a:t>
            </a:r>
            <a:r>
              <a:rPr lang="en-US" sz="1600" dirty="0">
                <a:latin typeface="Courier New" panose="02070309020205020404" pitchFamily="49" charset="0"/>
                <a:cs typeface="Courier New" panose="02070309020205020404" pitchFamily="49" charset="0"/>
              </a:rPr>
              <a:t> </a:t>
            </a:r>
            <a:r>
              <a:rPr lang="en-US" sz="1600" dirty="0" smtClean="0">
                <a:latin typeface="Courier New" panose="02070309020205020404" pitchFamily="49" charset="0"/>
                <a:cs typeface="Courier New" panose="02070309020205020404" pitchFamily="49" charset="0"/>
              </a:rPr>
              <a:t>input output23 </a:t>
            </a:r>
            <a:r>
              <a:rPr lang="en-US" sz="1600" dirty="0">
                <a:latin typeface="Courier New" panose="02070309020205020404" pitchFamily="49" charset="0"/>
                <a:cs typeface="Courier New" panose="02070309020205020404" pitchFamily="49" charset="0"/>
              </a:rPr>
              <a:t>'</a:t>
            </a:r>
            <a:r>
              <a:rPr lang="en-US" sz="1600" dirty="0" err="1">
                <a:latin typeface="Courier New" panose="02070309020205020404" pitchFamily="49" charset="0"/>
                <a:cs typeface="Courier New" panose="02070309020205020404" pitchFamily="49" charset="0"/>
              </a:rPr>
              <a:t>dfs</a:t>
            </a:r>
            <a:r>
              <a:rPr lang="en-US" sz="1600" dirty="0">
                <a:latin typeface="Courier New" panose="02070309020205020404" pitchFamily="49" charset="0"/>
                <a:cs typeface="Courier New" panose="02070309020205020404" pitchFamily="49" charset="0"/>
              </a:rPr>
              <a:t>[a-z</a:t>
            </a:r>
            <a:r>
              <a:rPr lang="en-US" sz="1600" dirty="0" smtClean="0">
                <a:latin typeface="Courier New" panose="02070309020205020404" pitchFamily="49" charset="0"/>
                <a:cs typeface="Courier New" panose="02070309020205020404" pitchFamily="49" charset="0"/>
              </a:rPr>
              <a:t>.]+</a:t>
            </a:r>
            <a:r>
              <a:rPr lang="en-US" sz="1600" dirty="0">
                <a:latin typeface="Courier New" panose="02070309020205020404" pitchFamily="49" charset="0"/>
                <a:cs typeface="Courier New" panose="02070309020205020404" pitchFamily="49" charset="0"/>
              </a:rPr>
              <a:t>'</a:t>
            </a:r>
            <a:endParaRPr lang="en-US" sz="1600" dirty="0" smtClean="0">
              <a:latin typeface="Courier New" panose="02070309020205020404" pitchFamily="49" charset="0"/>
              <a:cs typeface="Courier New" panose="02070309020205020404" pitchFamily="49" charset="0"/>
            </a:endParaRPr>
          </a:p>
          <a:p>
            <a:r>
              <a:rPr lang="en-US" sz="1800" dirty="0" smtClean="0"/>
              <a:t>After a lot of console output, the </a:t>
            </a:r>
            <a:r>
              <a:rPr lang="en-US" sz="1800" dirty="0"/>
              <a:t>job </a:t>
            </a:r>
            <a:r>
              <a:rPr lang="en-US" sz="1800" dirty="0" smtClean="0"/>
              <a:t>completes. </a:t>
            </a:r>
            <a:endParaRPr lang="en-US" sz="1800" dirty="0"/>
          </a:p>
          <a:p>
            <a:r>
              <a:rPr lang="en-US" sz="1800" dirty="0" smtClean="0"/>
              <a:t>We </a:t>
            </a:r>
            <a:r>
              <a:rPr lang="en-US" sz="1800" dirty="0"/>
              <a:t>can find the output in the HDFS directory named </a:t>
            </a:r>
            <a:r>
              <a:rPr lang="en-US" sz="1600" dirty="0">
                <a:latin typeface="Courier New" panose="02070309020205020404" pitchFamily="49" charset="0"/>
                <a:cs typeface="Courier New" panose="02070309020205020404" pitchFamily="49" charset="0"/>
              </a:rPr>
              <a:t>output23</a:t>
            </a:r>
            <a:r>
              <a:rPr lang="en-US" sz="1800" dirty="0"/>
              <a:t> because </a:t>
            </a:r>
            <a:r>
              <a:rPr lang="en-US" sz="1800" dirty="0" smtClean="0"/>
              <a:t>we  specified that </a:t>
            </a:r>
            <a:r>
              <a:rPr lang="en-US" sz="1800" dirty="0"/>
              <a:t>output directory to Hadoop</a:t>
            </a:r>
            <a:r>
              <a:rPr lang="en-US" sz="1800" dirty="0" smtClean="0"/>
              <a:t>.  Type:</a:t>
            </a:r>
          </a:p>
          <a:p>
            <a:pPr marL="0" indent="0">
              <a:buNone/>
            </a:pPr>
            <a:r>
              <a:rPr lang="en-US" sz="1600" dirty="0" smtClean="0">
                <a:latin typeface="Courier New" panose="02070309020205020404" pitchFamily="49" charset="0"/>
                <a:cs typeface="Courier New" panose="02070309020205020404" pitchFamily="49" charset="0"/>
              </a:rPr>
              <a:t>$ </a:t>
            </a:r>
            <a:r>
              <a:rPr lang="en-US" sz="1600" dirty="0" err="1" smtClean="0">
                <a:latin typeface="Courier New" panose="02070309020205020404" pitchFamily="49" charset="0"/>
                <a:cs typeface="Courier New" panose="02070309020205020404" pitchFamily="49" charset="0"/>
              </a:rPr>
              <a:t>hadoop</a:t>
            </a:r>
            <a:r>
              <a:rPr lang="en-US" sz="1600" dirty="0" smtClean="0">
                <a:latin typeface="Courier New" panose="02070309020205020404" pitchFamily="49" charset="0"/>
                <a:cs typeface="Courier New" panose="02070309020205020404" pitchFamily="49" charset="0"/>
              </a:rPr>
              <a:t> fs –</a:t>
            </a:r>
            <a:r>
              <a:rPr lang="en-US" sz="1600" dirty="0" err="1" smtClean="0">
                <a:latin typeface="Courier New" panose="02070309020205020404" pitchFamily="49" charset="0"/>
                <a:cs typeface="Courier New" panose="02070309020205020404" pitchFamily="49" charset="0"/>
              </a:rPr>
              <a:t>ls</a:t>
            </a:r>
            <a:endParaRPr lang="en-US" sz="1600" dirty="0" smtClean="0">
              <a:latin typeface="Courier New" panose="02070309020205020404" pitchFamily="49" charset="0"/>
              <a:cs typeface="Courier New" panose="02070309020205020404" pitchFamily="49" charset="0"/>
            </a:endParaRPr>
          </a:p>
          <a:p>
            <a:r>
              <a:rPr lang="en-US" sz="1800" dirty="0" smtClean="0">
                <a:cs typeface="Courier New" panose="02070309020205020404" pitchFamily="49" charset="0"/>
              </a:rPr>
              <a:t>You will see directories </a:t>
            </a:r>
            <a:r>
              <a:rPr lang="en-US" sz="1800" dirty="0" smtClean="0">
                <a:latin typeface="Courier New" panose="02070309020205020404" pitchFamily="49" charset="0"/>
                <a:cs typeface="Courier New" panose="02070309020205020404" pitchFamily="49" charset="0"/>
              </a:rPr>
              <a:t>input </a:t>
            </a:r>
            <a:r>
              <a:rPr lang="en-US" sz="1800" dirty="0" smtClean="0">
                <a:cs typeface="Courier New" panose="02070309020205020404" pitchFamily="49" charset="0"/>
              </a:rPr>
              <a:t>and</a:t>
            </a:r>
            <a:r>
              <a:rPr lang="en-US" sz="1800" dirty="0" smtClean="0">
                <a:latin typeface="Courier New" panose="02070309020205020404" pitchFamily="49" charset="0"/>
                <a:cs typeface="Courier New" panose="02070309020205020404" pitchFamily="49" charset="0"/>
              </a:rPr>
              <a:t> </a:t>
            </a:r>
            <a:r>
              <a:rPr lang="en-US" sz="1600" dirty="0" smtClean="0">
                <a:latin typeface="Courier New" panose="02070309020205020404" pitchFamily="49" charset="0"/>
                <a:cs typeface="Courier New" panose="02070309020205020404" pitchFamily="49" charset="0"/>
              </a:rPr>
              <a:t>output23</a:t>
            </a:r>
          </a:p>
          <a:p>
            <a:pPr marL="0" indent="0">
              <a:buNone/>
            </a:pPr>
            <a:r>
              <a:rPr lang="en-US" sz="1600" dirty="0" smtClean="0">
                <a:latin typeface="Courier New" panose="02070309020205020404" pitchFamily="49" charset="0"/>
                <a:cs typeface="Courier New" panose="02070309020205020404" pitchFamily="49" charset="0"/>
              </a:rPr>
              <a:t>$</a:t>
            </a:r>
            <a:r>
              <a:rPr lang="en-US" sz="1600" dirty="0" err="1" smtClean="0">
                <a:latin typeface="Courier New" panose="02070309020205020404" pitchFamily="49" charset="0"/>
                <a:cs typeface="Courier New" panose="02070309020205020404" pitchFamily="49" charset="0"/>
              </a:rPr>
              <a:t>hadoop</a:t>
            </a:r>
            <a:r>
              <a:rPr lang="en-US" sz="1600" dirty="0" smtClean="0">
                <a:latin typeface="Courier New" panose="02070309020205020404" pitchFamily="49" charset="0"/>
                <a:cs typeface="Courier New" panose="02070309020205020404" pitchFamily="49" charset="0"/>
              </a:rPr>
              <a:t> fs –</a:t>
            </a:r>
            <a:r>
              <a:rPr lang="en-US" sz="1600" dirty="0" err="1" smtClean="0">
                <a:latin typeface="Courier New" panose="02070309020205020404" pitchFamily="49" charset="0"/>
                <a:cs typeface="Courier New" panose="02070309020205020404" pitchFamily="49" charset="0"/>
              </a:rPr>
              <a:t>ls</a:t>
            </a:r>
            <a:r>
              <a:rPr lang="en-US" sz="1600" dirty="0" smtClean="0">
                <a:latin typeface="Courier New" panose="02070309020205020404" pitchFamily="49" charset="0"/>
                <a:cs typeface="Courier New" panose="02070309020205020404" pitchFamily="49" charset="0"/>
              </a:rPr>
              <a:t> output23  </a:t>
            </a:r>
            <a:r>
              <a:rPr lang="en-US" sz="1800" dirty="0" smtClean="0">
                <a:cs typeface="Courier New" panose="02070309020205020404" pitchFamily="49" charset="0"/>
              </a:rPr>
              <a:t>will produce the content of </a:t>
            </a:r>
            <a:r>
              <a:rPr lang="en-US" sz="1600" dirty="0" smtClean="0">
                <a:latin typeface="Courier New" panose="02070309020205020404" pitchFamily="49" charset="0"/>
                <a:cs typeface="Courier New" panose="02070309020205020404" pitchFamily="49" charset="0"/>
              </a:rPr>
              <a:t>output23</a:t>
            </a:r>
          </a:p>
          <a:p>
            <a:pPr marL="0" indent="0">
              <a:buNone/>
            </a:pPr>
            <a:r>
              <a:rPr lang="en-US" sz="1400" dirty="0">
                <a:latin typeface="Courier New" panose="02070309020205020404" pitchFamily="49" charset="0"/>
                <a:cs typeface="Courier New" panose="02070309020205020404" pitchFamily="49" charset="0"/>
              </a:rPr>
              <a:t>Found 2 items</a:t>
            </a:r>
          </a:p>
          <a:p>
            <a:pPr marL="0" indent="0">
              <a:buNone/>
            </a:pPr>
            <a:r>
              <a:rPr lang="en-US" sz="1400" dirty="0" err="1">
                <a:latin typeface="Courier New" panose="02070309020205020404" pitchFamily="49" charset="0"/>
                <a:cs typeface="Courier New" panose="02070309020205020404" pitchFamily="49" charset="0"/>
              </a:rPr>
              <a:t>drwxr</a:t>
            </a:r>
            <a:r>
              <a:rPr lang="en-US" sz="1400" dirty="0">
                <a:latin typeface="Courier New" panose="02070309020205020404" pitchFamily="49" charset="0"/>
                <a:cs typeface="Courier New" panose="02070309020205020404" pitchFamily="49" charset="0"/>
              </a:rPr>
              <a:t>-</a:t>
            </a:r>
            <a:r>
              <a:rPr lang="en-US" sz="1400" dirty="0" err="1">
                <a:latin typeface="Courier New" panose="02070309020205020404" pitchFamily="49" charset="0"/>
                <a:cs typeface="Courier New" panose="02070309020205020404" pitchFamily="49" charset="0"/>
              </a:rPr>
              <a:t>xr</a:t>
            </a:r>
            <a:r>
              <a:rPr lang="en-US" sz="1400" dirty="0">
                <a:latin typeface="Courier New" panose="02070309020205020404" pitchFamily="49" charset="0"/>
                <a:cs typeface="Courier New" panose="02070309020205020404" pitchFamily="49" charset="0"/>
              </a:rPr>
              <a:t>-x - </a:t>
            </a:r>
            <a:r>
              <a:rPr lang="en-US" sz="1400" dirty="0" err="1">
                <a:latin typeface="Courier New" panose="02070309020205020404" pitchFamily="49" charset="0"/>
                <a:cs typeface="Courier New" panose="02070309020205020404" pitchFamily="49" charset="0"/>
              </a:rPr>
              <a:t>joe</a:t>
            </a:r>
            <a:r>
              <a:rPr lang="en-US" sz="1400" dirty="0">
                <a:latin typeface="Courier New" panose="02070309020205020404" pitchFamily="49" charset="0"/>
                <a:cs typeface="Courier New" panose="02070309020205020404" pitchFamily="49" charset="0"/>
              </a:rPr>
              <a:t> </a:t>
            </a:r>
            <a:r>
              <a:rPr lang="en-US" sz="1400" dirty="0" err="1">
                <a:latin typeface="Courier New" panose="02070309020205020404" pitchFamily="49" charset="0"/>
                <a:cs typeface="Courier New" panose="02070309020205020404" pitchFamily="49" charset="0"/>
              </a:rPr>
              <a:t>supergroup</a:t>
            </a:r>
            <a:r>
              <a:rPr lang="en-US" sz="1400" dirty="0">
                <a:latin typeface="Courier New" panose="02070309020205020404" pitchFamily="49" charset="0"/>
                <a:cs typeface="Courier New" panose="02070309020205020404" pitchFamily="49" charset="0"/>
              </a:rPr>
              <a:t> 0 </a:t>
            </a:r>
            <a:r>
              <a:rPr lang="en-US" sz="1400" dirty="0" smtClean="0">
                <a:latin typeface="Courier New" panose="02070309020205020404" pitchFamily="49" charset="0"/>
                <a:cs typeface="Courier New" panose="02070309020205020404" pitchFamily="49" charset="0"/>
              </a:rPr>
              <a:t>2014-02-28 </a:t>
            </a:r>
            <a:r>
              <a:rPr lang="en-US" sz="1400" dirty="0">
                <a:latin typeface="Courier New" panose="02070309020205020404" pitchFamily="49" charset="0"/>
                <a:cs typeface="Courier New" panose="02070309020205020404" pitchFamily="49" charset="0"/>
              </a:rPr>
              <a:t>10:33 /</a:t>
            </a:r>
            <a:r>
              <a:rPr lang="en-US" sz="1400" dirty="0" smtClean="0">
                <a:latin typeface="Courier New" panose="02070309020205020404" pitchFamily="49" charset="0"/>
                <a:cs typeface="Courier New" panose="02070309020205020404" pitchFamily="49" charset="0"/>
              </a:rPr>
              <a:t>user/</a:t>
            </a:r>
            <a:r>
              <a:rPr lang="en-US" sz="1400" dirty="0" err="1" smtClean="0">
                <a:latin typeface="Courier New" panose="02070309020205020404" pitchFamily="49" charset="0"/>
                <a:cs typeface="Courier New" panose="02070309020205020404" pitchFamily="49" charset="0"/>
              </a:rPr>
              <a:t>joe</a:t>
            </a:r>
            <a:r>
              <a:rPr lang="en-US" sz="1400" dirty="0" smtClean="0">
                <a:latin typeface="Courier New" panose="02070309020205020404" pitchFamily="49" charset="0"/>
                <a:cs typeface="Courier New" panose="02070309020205020404" pitchFamily="49" charset="0"/>
              </a:rPr>
              <a:t>/output23/_</a:t>
            </a:r>
            <a:r>
              <a:rPr lang="en-US" sz="1400" dirty="0">
                <a:latin typeface="Courier New" panose="02070309020205020404" pitchFamily="49" charset="0"/>
                <a:cs typeface="Courier New" panose="02070309020205020404" pitchFamily="49" charset="0"/>
              </a:rPr>
              <a:t>logs</a:t>
            </a:r>
          </a:p>
          <a:p>
            <a:pPr marL="0" indent="0">
              <a:buNone/>
            </a:pPr>
            <a:r>
              <a:rPr lang="en-US" sz="1400" dirty="0">
                <a:latin typeface="Courier New" panose="02070309020205020404" pitchFamily="49" charset="0"/>
                <a:cs typeface="Courier New" panose="02070309020205020404" pitchFamily="49" charset="0"/>
              </a:rPr>
              <a:t>-</a:t>
            </a:r>
            <a:r>
              <a:rPr lang="en-US" sz="1400" dirty="0" err="1">
                <a:latin typeface="Courier New" panose="02070309020205020404" pitchFamily="49" charset="0"/>
                <a:cs typeface="Courier New" panose="02070309020205020404" pitchFamily="49" charset="0"/>
              </a:rPr>
              <a:t>rw</a:t>
            </a:r>
            <a:r>
              <a:rPr lang="en-US" sz="1400" dirty="0">
                <a:latin typeface="Courier New" panose="02070309020205020404" pitchFamily="49" charset="0"/>
                <a:cs typeface="Courier New" panose="02070309020205020404" pitchFamily="49" charset="0"/>
              </a:rPr>
              <a:t>-r--r-- 1 </a:t>
            </a:r>
            <a:r>
              <a:rPr lang="en-US" sz="1400" dirty="0" err="1">
                <a:latin typeface="Courier New" panose="02070309020205020404" pitchFamily="49" charset="0"/>
                <a:cs typeface="Courier New" panose="02070309020205020404" pitchFamily="49" charset="0"/>
              </a:rPr>
              <a:t>joe</a:t>
            </a:r>
            <a:r>
              <a:rPr lang="en-US" sz="1400" dirty="0">
                <a:latin typeface="Courier New" panose="02070309020205020404" pitchFamily="49" charset="0"/>
                <a:cs typeface="Courier New" panose="02070309020205020404" pitchFamily="49" charset="0"/>
              </a:rPr>
              <a:t> </a:t>
            </a:r>
            <a:r>
              <a:rPr lang="en-US" sz="1400" dirty="0" err="1">
                <a:latin typeface="Courier New" panose="02070309020205020404" pitchFamily="49" charset="0"/>
                <a:cs typeface="Courier New" panose="02070309020205020404" pitchFamily="49" charset="0"/>
              </a:rPr>
              <a:t>supergroup</a:t>
            </a:r>
            <a:r>
              <a:rPr lang="en-US" sz="1400" dirty="0">
                <a:latin typeface="Courier New" panose="02070309020205020404" pitchFamily="49" charset="0"/>
                <a:cs typeface="Courier New" panose="02070309020205020404" pitchFamily="49" charset="0"/>
              </a:rPr>
              <a:t> 1068 </a:t>
            </a:r>
            <a:r>
              <a:rPr lang="en-US" sz="1400" dirty="0" smtClean="0">
                <a:latin typeface="Courier New" panose="02070309020205020404" pitchFamily="49" charset="0"/>
                <a:cs typeface="Courier New" panose="02070309020205020404" pitchFamily="49" charset="0"/>
              </a:rPr>
              <a:t>2014-02-28 </a:t>
            </a:r>
            <a:r>
              <a:rPr lang="en-US" sz="1400" dirty="0">
                <a:latin typeface="Courier New" panose="02070309020205020404" pitchFamily="49" charset="0"/>
                <a:cs typeface="Courier New" panose="02070309020205020404" pitchFamily="49" charset="0"/>
              </a:rPr>
              <a:t>10:33 /</a:t>
            </a:r>
            <a:r>
              <a:rPr lang="en-US" sz="1400" dirty="0" smtClean="0">
                <a:latin typeface="Courier New" panose="02070309020205020404" pitchFamily="49" charset="0"/>
                <a:cs typeface="Courier New" panose="02070309020205020404" pitchFamily="49" charset="0"/>
              </a:rPr>
              <a:t>user/</a:t>
            </a:r>
            <a:r>
              <a:rPr lang="en-US" sz="1400" dirty="0" err="1" smtClean="0">
                <a:latin typeface="Courier New" panose="02070309020205020404" pitchFamily="49" charset="0"/>
                <a:cs typeface="Courier New" panose="02070309020205020404" pitchFamily="49" charset="0"/>
              </a:rPr>
              <a:t>joe</a:t>
            </a:r>
            <a:r>
              <a:rPr lang="en-US" sz="1400" dirty="0" smtClean="0">
                <a:latin typeface="Courier New" panose="02070309020205020404" pitchFamily="49" charset="0"/>
                <a:cs typeface="Courier New" panose="02070309020205020404" pitchFamily="49" charset="0"/>
              </a:rPr>
              <a:t>/output23/part-00000</a:t>
            </a:r>
            <a:endParaRPr lang="en-US" sz="1400" dirty="0">
              <a:latin typeface="Courier New" panose="02070309020205020404" pitchFamily="49" charset="0"/>
              <a:cs typeface="Courier New" panose="02070309020205020404" pitchFamily="49" charset="0"/>
            </a:endParaRPr>
          </a:p>
          <a:p>
            <a:pPr marL="0" indent="0">
              <a:buNone/>
            </a:pPr>
            <a:r>
              <a:rPr lang="en-US" sz="1400" dirty="0">
                <a:latin typeface="Courier New" panose="02070309020205020404" pitchFamily="49" charset="0"/>
                <a:cs typeface="Courier New" panose="02070309020205020404" pitchFamily="49" charset="0"/>
              </a:rPr>
              <a:t>-</a:t>
            </a:r>
            <a:r>
              <a:rPr lang="en-US" sz="1400" dirty="0" err="1">
                <a:latin typeface="Courier New" panose="02070309020205020404" pitchFamily="49" charset="0"/>
                <a:cs typeface="Courier New" panose="02070309020205020404" pitchFamily="49" charset="0"/>
              </a:rPr>
              <a:t>rw</a:t>
            </a:r>
            <a:r>
              <a:rPr lang="en-US" sz="1400" dirty="0">
                <a:latin typeface="Courier New" panose="02070309020205020404" pitchFamily="49" charset="0"/>
                <a:cs typeface="Courier New" panose="02070309020205020404" pitchFamily="49" charset="0"/>
              </a:rPr>
              <a:t>-r--r- 1 </a:t>
            </a:r>
            <a:r>
              <a:rPr lang="en-US" sz="1400" dirty="0" err="1">
                <a:latin typeface="Courier New" panose="02070309020205020404" pitchFamily="49" charset="0"/>
                <a:cs typeface="Courier New" panose="02070309020205020404" pitchFamily="49" charset="0"/>
              </a:rPr>
              <a:t>joe</a:t>
            </a:r>
            <a:r>
              <a:rPr lang="en-US" sz="1400" dirty="0">
                <a:latin typeface="Courier New" panose="02070309020205020404" pitchFamily="49" charset="0"/>
                <a:cs typeface="Courier New" panose="02070309020205020404" pitchFamily="49" charset="0"/>
              </a:rPr>
              <a:t> </a:t>
            </a:r>
            <a:r>
              <a:rPr lang="en-US" sz="1400" dirty="0" err="1">
                <a:latin typeface="Courier New" panose="02070309020205020404" pitchFamily="49" charset="0"/>
                <a:cs typeface="Courier New" panose="02070309020205020404" pitchFamily="49" charset="0"/>
              </a:rPr>
              <a:t>supergroup</a:t>
            </a:r>
            <a:r>
              <a:rPr lang="en-US" sz="1400" dirty="0">
                <a:latin typeface="Courier New" panose="02070309020205020404" pitchFamily="49" charset="0"/>
                <a:cs typeface="Courier New" panose="02070309020205020404" pitchFamily="49" charset="0"/>
              </a:rPr>
              <a:t> 0 </a:t>
            </a:r>
            <a:r>
              <a:rPr lang="en-US" sz="1400" dirty="0" smtClean="0">
                <a:latin typeface="Courier New" panose="02070309020205020404" pitchFamily="49" charset="0"/>
                <a:cs typeface="Courier New" panose="02070309020205020404" pitchFamily="49" charset="0"/>
              </a:rPr>
              <a:t>2014-02-28 </a:t>
            </a:r>
            <a:r>
              <a:rPr lang="en-US" sz="1400" dirty="0">
                <a:latin typeface="Courier New" panose="02070309020205020404" pitchFamily="49" charset="0"/>
                <a:cs typeface="Courier New" panose="02070309020205020404" pitchFamily="49" charset="0"/>
              </a:rPr>
              <a:t>10:33 /</a:t>
            </a:r>
            <a:r>
              <a:rPr lang="en-US" sz="1400" dirty="0" smtClean="0">
                <a:latin typeface="Courier New" panose="02070309020205020404" pitchFamily="49" charset="0"/>
                <a:cs typeface="Courier New" panose="02070309020205020404" pitchFamily="49" charset="0"/>
              </a:rPr>
              <a:t>user/</a:t>
            </a:r>
            <a:r>
              <a:rPr lang="en-US" sz="1400" dirty="0" err="1" smtClean="0">
                <a:latin typeface="Courier New" panose="02070309020205020404" pitchFamily="49" charset="0"/>
                <a:cs typeface="Courier New" panose="02070309020205020404" pitchFamily="49" charset="0"/>
              </a:rPr>
              <a:t>joe</a:t>
            </a:r>
            <a:r>
              <a:rPr lang="en-US" sz="1400" dirty="0" smtClean="0">
                <a:latin typeface="Courier New" panose="02070309020205020404" pitchFamily="49" charset="0"/>
                <a:cs typeface="Courier New" panose="02070309020205020404" pitchFamily="49" charset="0"/>
              </a:rPr>
              <a:t>/output23/_SUCCESS</a:t>
            </a:r>
          </a:p>
          <a:p>
            <a:r>
              <a:rPr lang="en-US" sz="1800" dirty="0" smtClean="0">
                <a:cs typeface="Courier New" panose="02070309020205020404" pitchFamily="49" charset="0"/>
              </a:rPr>
              <a:t>The content of the output file </a:t>
            </a:r>
            <a:r>
              <a:rPr lang="en-US" sz="1400" dirty="0" smtClean="0">
                <a:latin typeface="Courier New" panose="02070309020205020404" pitchFamily="49" charset="0"/>
                <a:cs typeface="Courier New" panose="02070309020205020404" pitchFamily="49" charset="0"/>
              </a:rPr>
              <a:t>part-00000 </a:t>
            </a:r>
            <a:r>
              <a:rPr lang="en-US" sz="1700" dirty="0" smtClean="0">
                <a:cs typeface="Courier New" panose="02070309020205020404" pitchFamily="49" charset="0"/>
              </a:rPr>
              <a:t>can be seen using </a:t>
            </a:r>
            <a:r>
              <a:rPr lang="en-US" sz="1400" dirty="0" smtClean="0">
                <a:latin typeface="Courier New" panose="02070309020205020404" pitchFamily="49" charset="0"/>
                <a:cs typeface="Courier New" panose="02070309020205020404" pitchFamily="49" charset="0"/>
              </a:rPr>
              <a:t>fs –cat </a:t>
            </a:r>
            <a:r>
              <a:rPr lang="en-US" sz="1700" dirty="0" smtClean="0">
                <a:cs typeface="Courier New" panose="02070309020205020404" pitchFamily="49" charset="0"/>
              </a:rPr>
              <a:t>command:</a:t>
            </a:r>
          </a:p>
          <a:p>
            <a:pPr marL="0" indent="0">
              <a:buNone/>
            </a:pPr>
            <a:r>
              <a:rPr lang="en-US" sz="1700" dirty="0">
                <a:latin typeface="Courier New" panose="02070309020205020404" pitchFamily="49" charset="0"/>
                <a:cs typeface="Courier New" panose="02070309020205020404" pitchFamily="49" charset="0"/>
              </a:rPr>
              <a:t>$ </a:t>
            </a:r>
            <a:r>
              <a:rPr lang="en-US" sz="1700" dirty="0" err="1">
                <a:latin typeface="Courier New" panose="02070309020205020404" pitchFamily="49" charset="0"/>
                <a:cs typeface="Courier New" panose="02070309020205020404" pitchFamily="49" charset="0"/>
              </a:rPr>
              <a:t>hadoop</a:t>
            </a:r>
            <a:r>
              <a:rPr lang="en-US" sz="1700" dirty="0">
                <a:latin typeface="Courier New" panose="02070309020205020404" pitchFamily="49" charset="0"/>
                <a:cs typeface="Courier New" panose="02070309020205020404" pitchFamily="49" charset="0"/>
              </a:rPr>
              <a:t> fs -cat </a:t>
            </a:r>
            <a:r>
              <a:rPr lang="en-US" sz="1700" dirty="0" smtClean="0">
                <a:latin typeface="Courier New" panose="02070309020205020404" pitchFamily="49" charset="0"/>
                <a:cs typeface="Courier New" panose="02070309020205020404" pitchFamily="49" charset="0"/>
              </a:rPr>
              <a:t>output23/part-00000 </a:t>
            </a:r>
            <a:r>
              <a:rPr lang="en-US" sz="1700" dirty="0">
                <a:latin typeface="Courier New" panose="02070309020205020404" pitchFamily="49" charset="0"/>
                <a:cs typeface="Courier New" panose="02070309020205020404" pitchFamily="49" charset="0"/>
              </a:rPr>
              <a:t>| head</a:t>
            </a:r>
          </a:p>
          <a:p>
            <a:pPr marL="0" indent="0">
              <a:buNone/>
            </a:pPr>
            <a:r>
              <a:rPr lang="en-US" sz="1700" dirty="0">
                <a:latin typeface="Courier New" panose="02070309020205020404" pitchFamily="49" charset="0"/>
                <a:cs typeface="Courier New" panose="02070309020205020404" pitchFamily="49" charset="0"/>
              </a:rPr>
              <a:t>1 </a:t>
            </a:r>
            <a:r>
              <a:rPr lang="en-US" sz="1700" dirty="0" err="1">
                <a:latin typeface="Courier New" panose="02070309020205020404" pitchFamily="49" charset="0"/>
                <a:cs typeface="Courier New" panose="02070309020205020404" pitchFamily="49" charset="0"/>
              </a:rPr>
              <a:t>dfs.datanode.data.dir</a:t>
            </a:r>
            <a:endParaRPr lang="en-US" sz="1700" dirty="0">
              <a:latin typeface="Courier New" panose="02070309020205020404" pitchFamily="49" charset="0"/>
              <a:cs typeface="Courier New" panose="02070309020205020404" pitchFamily="49" charset="0"/>
            </a:endParaRPr>
          </a:p>
          <a:p>
            <a:pPr marL="0" indent="0">
              <a:buNone/>
            </a:pPr>
            <a:r>
              <a:rPr lang="en-US" sz="1700" dirty="0">
                <a:latin typeface="Courier New" panose="02070309020205020404" pitchFamily="49" charset="0"/>
                <a:cs typeface="Courier New" panose="02070309020205020404" pitchFamily="49" charset="0"/>
              </a:rPr>
              <a:t>1 </a:t>
            </a:r>
            <a:r>
              <a:rPr lang="en-US" sz="1700" dirty="0" err="1">
                <a:latin typeface="Courier New" panose="02070309020205020404" pitchFamily="49" charset="0"/>
                <a:cs typeface="Courier New" panose="02070309020205020404" pitchFamily="49" charset="0"/>
              </a:rPr>
              <a:t>dfs.namenode.checkpoint.dir</a:t>
            </a:r>
            <a:endParaRPr lang="en-US" sz="1700" dirty="0">
              <a:latin typeface="Courier New" panose="02070309020205020404" pitchFamily="49" charset="0"/>
              <a:cs typeface="Courier New" panose="02070309020205020404" pitchFamily="49" charset="0"/>
            </a:endParaRPr>
          </a:p>
          <a:p>
            <a:pPr marL="0" indent="0">
              <a:buNone/>
            </a:pPr>
            <a:r>
              <a:rPr lang="en-US" sz="1700" dirty="0">
                <a:latin typeface="Courier New" panose="02070309020205020404" pitchFamily="49" charset="0"/>
                <a:cs typeface="Courier New" panose="02070309020205020404" pitchFamily="49" charset="0"/>
              </a:rPr>
              <a:t>1 </a:t>
            </a:r>
            <a:r>
              <a:rPr lang="en-US" sz="1700" dirty="0" err="1">
                <a:latin typeface="Courier New" panose="02070309020205020404" pitchFamily="49" charset="0"/>
                <a:cs typeface="Courier New" panose="02070309020205020404" pitchFamily="49" charset="0"/>
              </a:rPr>
              <a:t>dfs.namenode.name.dir</a:t>
            </a:r>
            <a:endParaRPr lang="en-US" sz="1700" dirty="0">
              <a:latin typeface="Courier New" panose="02070309020205020404" pitchFamily="49" charset="0"/>
              <a:cs typeface="Courier New" panose="02070309020205020404" pitchFamily="49" charset="0"/>
            </a:endParaRPr>
          </a:p>
          <a:p>
            <a:pPr marL="0" indent="0">
              <a:buNone/>
            </a:pPr>
            <a:r>
              <a:rPr lang="en-US" sz="1700" dirty="0">
                <a:latin typeface="Courier New" panose="02070309020205020404" pitchFamily="49" charset="0"/>
                <a:cs typeface="Courier New" panose="02070309020205020404" pitchFamily="49" charset="0"/>
              </a:rPr>
              <a:t>1 </a:t>
            </a:r>
            <a:r>
              <a:rPr lang="en-US" sz="1700" dirty="0" err="1">
                <a:latin typeface="Courier New" panose="02070309020205020404" pitchFamily="49" charset="0"/>
                <a:cs typeface="Courier New" panose="02070309020205020404" pitchFamily="49" charset="0"/>
              </a:rPr>
              <a:t>dfs.replication</a:t>
            </a:r>
            <a:endParaRPr lang="en-US" sz="1700" dirty="0">
              <a:latin typeface="Courier New" panose="02070309020205020404" pitchFamily="49" charset="0"/>
              <a:cs typeface="Courier New" panose="02070309020205020404" pitchFamily="49" charset="0"/>
            </a:endParaRPr>
          </a:p>
          <a:p>
            <a:pPr marL="0" indent="0">
              <a:buNone/>
            </a:pPr>
            <a:r>
              <a:rPr lang="en-US" sz="1700" dirty="0">
                <a:latin typeface="Courier New" panose="02070309020205020404" pitchFamily="49" charset="0"/>
                <a:cs typeface="Courier New" panose="02070309020205020404" pitchFamily="49" charset="0"/>
              </a:rPr>
              <a:t>1 </a:t>
            </a:r>
            <a:r>
              <a:rPr lang="en-US" sz="1700" dirty="0" err="1">
                <a:latin typeface="Courier New" panose="02070309020205020404" pitchFamily="49" charset="0"/>
                <a:cs typeface="Courier New" panose="02070309020205020404" pitchFamily="49" charset="0"/>
              </a:rPr>
              <a:t>dfs.safemode.extension</a:t>
            </a:r>
            <a:endParaRPr lang="en-US" sz="1700" dirty="0">
              <a:latin typeface="Courier New" panose="02070309020205020404" pitchFamily="49" charset="0"/>
              <a:cs typeface="Courier New" panose="02070309020205020404" pitchFamily="49" charset="0"/>
            </a:endParaRPr>
          </a:p>
          <a:p>
            <a:pPr marL="0" indent="0">
              <a:buNone/>
            </a:pPr>
            <a:r>
              <a:rPr lang="en-US" sz="1700" dirty="0">
                <a:latin typeface="Courier New" panose="02070309020205020404" pitchFamily="49" charset="0"/>
                <a:cs typeface="Courier New" panose="02070309020205020404" pitchFamily="49" charset="0"/>
              </a:rPr>
              <a:t>1 </a:t>
            </a:r>
            <a:r>
              <a:rPr lang="en-US" sz="1700" dirty="0" err="1">
                <a:latin typeface="Courier New" panose="02070309020205020404" pitchFamily="49" charset="0"/>
                <a:cs typeface="Courier New" panose="02070309020205020404" pitchFamily="49" charset="0"/>
              </a:rPr>
              <a:t>dfs.safemode.min.datanodes</a:t>
            </a:r>
            <a:endParaRPr lang="en-US" sz="1700" dirty="0" smtClean="0">
              <a:latin typeface="Courier New" panose="02070309020205020404" pitchFamily="49" charset="0"/>
              <a:cs typeface="Courier New" panose="02070309020205020404" pitchFamily="49" charset="0"/>
            </a:endParaRPr>
          </a:p>
        </p:txBody>
      </p:sp>
      <p:sp>
        <p:nvSpPr>
          <p:cNvPr id="4" name="Footer Placeholder 3"/>
          <p:cNvSpPr>
            <a:spLocks noGrp="1"/>
          </p:cNvSpPr>
          <p:nvPr>
            <p:ph type="ftr" sz="quarter" idx="11"/>
          </p:nvPr>
        </p:nvSpPr>
        <p:spPr/>
        <p:txBody>
          <a:bodyPr/>
          <a:lstStyle/>
          <a:p>
            <a:r>
              <a:rPr lang="en-US" smtClean="0"/>
              <a:t>@Zoran B. Djordjevic</a:t>
            </a:r>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55</a:t>
            </a:fld>
            <a:endParaRPr lang="en-US" dirty="0"/>
          </a:p>
        </p:txBody>
      </p:sp>
    </p:spTree>
    <p:extLst>
      <p:ext uri="{BB962C8B-B14F-4D97-AF65-F5344CB8AC3E}">
        <p14:creationId xmlns:p14="http://schemas.microsoft.com/office/powerpoint/2010/main" val="963518707"/>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Running an example with MRv1</a:t>
            </a:r>
            <a:endParaRPr lang="en-US" dirty="0"/>
          </a:p>
        </p:txBody>
      </p:sp>
      <p:sp>
        <p:nvSpPr>
          <p:cNvPr id="3" name="Content Placeholder 2"/>
          <p:cNvSpPr>
            <a:spLocks noGrp="1"/>
          </p:cNvSpPr>
          <p:nvPr>
            <p:ph idx="1"/>
          </p:nvPr>
        </p:nvSpPr>
        <p:spPr>
          <a:xfrm>
            <a:off x="533400" y="762000"/>
            <a:ext cx="8534400" cy="5486400"/>
          </a:xfrm>
        </p:spPr>
        <p:txBody>
          <a:bodyPr>
            <a:normAutofit fontScale="92500" lnSpcReduction="10000"/>
          </a:bodyPr>
          <a:lstStyle/>
          <a:p>
            <a:r>
              <a:rPr lang="en-US" sz="1800" dirty="0" smtClean="0"/>
              <a:t>As user </a:t>
            </a:r>
            <a:r>
              <a:rPr lang="en-US" sz="1800" dirty="0" smtClean="0">
                <a:latin typeface="Courier New" panose="02070309020205020404" pitchFamily="49" charset="0"/>
                <a:cs typeface="Courier New" panose="02070309020205020404" pitchFamily="49" charset="0"/>
              </a:rPr>
              <a:t>chuck</a:t>
            </a:r>
            <a:r>
              <a:rPr lang="en-US" sz="1800" dirty="0" smtClean="0"/>
              <a:t> ,</a:t>
            </a:r>
            <a:r>
              <a:rPr lang="en-US" sz="1800" dirty="0"/>
              <a:t> </a:t>
            </a:r>
            <a:r>
              <a:rPr lang="en-US" sz="1800" dirty="0" smtClean="0"/>
              <a:t>run example </a:t>
            </a:r>
            <a:r>
              <a:rPr lang="en-US" sz="1800" dirty="0"/>
              <a:t>Hadoop job to </a:t>
            </a:r>
            <a:r>
              <a:rPr lang="en-US" sz="1800" dirty="0" err="1"/>
              <a:t>grep</a:t>
            </a:r>
            <a:r>
              <a:rPr lang="en-US" sz="1800" dirty="0"/>
              <a:t> with a regular expression </a:t>
            </a:r>
            <a:r>
              <a:rPr lang="en-US" sz="1800" dirty="0" smtClean="0"/>
              <a:t>on </a:t>
            </a:r>
            <a:r>
              <a:rPr lang="en-US" sz="1700" dirty="0">
                <a:latin typeface="Courier New" panose="02070309020205020404" pitchFamily="49" charset="0"/>
                <a:cs typeface="Courier New" panose="02070309020205020404" pitchFamily="49" charset="0"/>
              </a:rPr>
              <a:t>input</a:t>
            </a:r>
            <a:r>
              <a:rPr lang="en-US" sz="1800" dirty="0"/>
              <a:t> </a:t>
            </a:r>
            <a:r>
              <a:rPr lang="en-US" sz="1800" dirty="0" smtClean="0"/>
              <a:t>files</a:t>
            </a:r>
          </a:p>
          <a:p>
            <a:pPr marL="0" indent="0">
              <a:buNone/>
            </a:pPr>
            <a:r>
              <a:rPr lang="en-US" sz="1600" dirty="0" smtClean="0">
                <a:solidFill>
                  <a:srgbClr val="0070C0"/>
                </a:solidFill>
                <a:latin typeface="Courier New" panose="02070309020205020404" pitchFamily="49" charset="0"/>
                <a:cs typeface="Courier New" panose="02070309020205020404" pitchFamily="49" charset="0"/>
              </a:rPr>
              <a:t>$ </a:t>
            </a:r>
            <a:r>
              <a:rPr lang="en-US" sz="1600" dirty="0" err="1">
                <a:solidFill>
                  <a:srgbClr val="0070C0"/>
                </a:solidFill>
                <a:latin typeface="Courier New" panose="02070309020205020404" pitchFamily="49" charset="0"/>
                <a:cs typeface="Courier New" panose="02070309020205020404" pitchFamily="49" charset="0"/>
              </a:rPr>
              <a:t>hadoop</a:t>
            </a:r>
            <a:r>
              <a:rPr lang="en-US" sz="1600" dirty="0">
                <a:solidFill>
                  <a:srgbClr val="0070C0"/>
                </a:solidFill>
                <a:latin typeface="Courier New" panose="02070309020205020404" pitchFamily="49" charset="0"/>
                <a:cs typeface="Courier New" panose="02070309020205020404" pitchFamily="49" charset="0"/>
              </a:rPr>
              <a:t> jar /</a:t>
            </a:r>
            <a:r>
              <a:rPr lang="en-US" sz="1600" dirty="0" err="1" smtClean="0">
                <a:solidFill>
                  <a:srgbClr val="0070C0"/>
                </a:solidFill>
                <a:latin typeface="Courier New" panose="02070309020205020404" pitchFamily="49" charset="0"/>
                <a:cs typeface="Courier New" panose="02070309020205020404" pitchFamily="49" charset="0"/>
              </a:rPr>
              <a:t>usr</a:t>
            </a:r>
            <a:r>
              <a:rPr lang="en-US" sz="1600" dirty="0" smtClean="0">
                <a:solidFill>
                  <a:srgbClr val="0070C0"/>
                </a:solidFill>
                <a:latin typeface="Courier New" panose="02070309020205020404" pitchFamily="49" charset="0"/>
                <a:cs typeface="Courier New" panose="02070309020205020404" pitchFamily="49" charset="0"/>
              </a:rPr>
              <a:t>/lib/hadoop-0.20-mapreduce/hadoop-mapreduce-examples.jar </a:t>
            </a:r>
            <a:r>
              <a:rPr lang="en-US" sz="1600" dirty="0" err="1">
                <a:solidFill>
                  <a:srgbClr val="0070C0"/>
                </a:solidFill>
                <a:latin typeface="Courier New" panose="02070309020205020404" pitchFamily="49" charset="0"/>
                <a:cs typeface="Courier New" panose="02070309020205020404" pitchFamily="49" charset="0"/>
              </a:rPr>
              <a:t>grep</a:t>
            </a:r>
            <a:r>
              <a:rPr lang="en-US" sz="1600" dirty="0">
                <a:solidFill>
                  <a:srgbClr val="0070C0"/>
                </a:solidFill>
                <a:latin typeface="Courier New" panose="02070309020205020404" pitchFamily="49" charset="0"/>
                <a:cs typeface="Courier New" panose="02070309020205020404" pitchFamily="49" charset="0"/>
              </a:rPr>
              <a:t> </a:t>
            </a:r>
            <a:r>
              <a:rPr lang="en-US" sz="1600" dirty="0" smtClean="0">
                <a:solidFill>
                  <a:srgbClr val="0070C0"/>
                </a:solidFill>
                <a:latin typeface="Courier New" panose="02070309020205020404" pitchFamily="49" charset="0"/>
                <a:cs typeface="Courier New" panose="02070309020205020404" pitchFamily="49" charset="0"/>
              </a:rPr>
              <a:t>input output </a:t>
            </a:r>
            <a:r>
              <a:rPr lang="en-US" sz="1600" dirty="0">
                <a:solidFill>
                  <a:srgbClr val="0070C0"/>
                </a:solidFill>
                <a:latin typeface="Courier New" panose="02070309020205020404" pitchFamily="49" charset="0"/>
                <a:cs typeface="Courier New" panose="02070309020205020404" pitchFamily="49" charset="0"/>
              </a:rPr>
              <a:t>'</a:t>
            </a:r>
            <a:r>
              <a:rPr lang="en-US" sz="1600" dirty="0" err="1">
                <a:solidFill>
                  <a:srgbClr val="0070C0"/>
                </a:solidFill>
                <a:latin typeface="Courier New" panose="02070309020205020404" pitchFamily="49" charset="0"/>
                <a:cs typeface="Courier New" panose="02070309020205020404" pitchFamily="49" charset="0"/>
              </a:rPr>
              <a:t>dfs</a:t>
            </a:r>
            <a:r>
              <a:rPr lang="en-US" sz="1600" dirty="0">
                <a:solidFill>
                  <a:srgbClr val="0070C0"/>
                </a:solidFill>
                <a:latin typeface="Courier New" panose="02070309020205020404" pitchFamily="49" charset="0"/>
                <a:cs typeface="Courier New" panose="02070309020205020404" pitchFamily="49" charset="0"/>
              </a:rPr>
              <a:t>[a-z</a:t>
            </a:r>
            <a:r>
              <a:rPr lang="en-US" sz="1600" dirty="0" smtClean="0">
                <a:solidFill>
                  <a:srgbClr val="0070C0"/>
                </a:solidFill>
                <a:latin typeface="Courier New" panose="02070309020205020404" pitchFamily="49" charset="0"/>
                <a:cs typeface="Courier New" panose="02070309020205020404" pitchFamily="49" charset="0"/>
              </a:rPr>
              <a:t>.]+</a:t>
            </a:r>
            <a:r>
              <a:rPr lang="en-US" sz="1600" dirty="0">
                <a:solidFill>
                  <a:srgbClr val="0070C0"/>
                </a:solidFill>
                <a:latin typeface="Courier New" panose="02070309020205020404" pitchFamily="49" charset="0"/>
                <a:cs typeface="Courier New" panose="02070309020205020404" pitchFamily="49" charset="0"/>
              </a:rPr>
              <a:t>'</a:t>
            </a:r>
            <a:endParaRPr lang="en-US" sz="1600" dirty="0" smtClean="0">
              <a:solidFill>
                <a:srgbClr val="0070C0"/>
              </a:solidFill>
              <a:latin typeface="Courier New" panose="02070309020205020404" pitchFamily="49" charset="0"/>
              <a:cs typeface="Courier New" panose="02070309020205020404" pitchFamily="49" charset="0"/>
            </a:endParaRPr>
          </a:p>
          <a:p>
            <a:r>
              <a:rPr lang="en-US" sz="1800" dirty="0" smtClean="0"/>
              <a:t>After a lot of console output, the </a:t>
            </a:r>
            <a:r>
              <a:rPr lang="en-US" sz="1800" dirty="0"/>
              <a:t>job </a:t>
            </a:r>
            <a:r>
              <a:rPr lang="en-US" sz="1800" dirty="0" smtClean="0"/>
              <a:t>completes. </a:t>
            </a:r>
            <a:endParaRPr lang="en-US" sz="1800" dirty="0"/>
          </a:p>
          <a:p>
            <a:r>
              <a:rPr lang="en-US" sz="1800" dirty="0" smtClean="0"/>
              <a:t>We </a:t>
            </a:r>
            <a:r>
              <a:rPr lang="en-US" sz="1800" dirty="0"/>
              <a:t>can find the output in the HDFS directory named </a:t>
            </a:r>
            <a:r>
              <a:rPr lang="en-US" sz="1600" dirty="0">
                <a:latin typeface="Courier New" panose="02070309020205020404" pitchFamily="49" charset="0"/>
                <a:cs typeface="Courier New" panose="02070309020205020404" pitchFamily="49" charset="0"/>
              </a:rPr>
              <a:t>output23</a:t>
            </a:r>
            <a:r>
              <a:rPr lang="en-US" sz="1800" dirty="0"/>
              <a:t> because </a:t>
            </a:r>
            <a:r>
              <a:rPr lang="en-US" sz="1800" dirty="0" smtClean="0"/>
              <a:t>we  specified that </a:t>
            </a:r>
            <a:r>
              <a:rPr lang="en-US" sz="1800" dirty="0"/>
              <a:t>output directory to Hadoop</a:t>
            </a:r>
            <a:r>
              <a:rPr lang="en-US" sz="1800" dirty="0" smtClean="0"/>
              <a:t>.  Type:</a:t>
            </a:r>
          </a:p>
          <a:p>
            <a:pPr marL="0" indent="0">
              <a:buNone/>
            </a:pPr>
            <a:r>
              <a:rPr lang="en-US" sz="1600" dirty="0" smtClean="0">
                <a:latin typeface="Courier New" panose="02070309020205020404" pitchFamily="49" charset="0"/>
                <a:cs typeface="Courier New" panose="02070309020205020404" pitchFamily="49" charset="0"/>
              </a:rPr>
              <a:t>$ </a:t>
            </a:r>
            <a:r>
              <a:rPr lang="en-US" sz="1600" dirty="0" err="1" smtClean="0">
                <a:latin typeface="Courier New" panose="02070309020205020404" pitchFamily="49" charset="0"/>
                <a:cs typeface="Courier New" panose="02070309020205020404" pitchFamily="49" charset="0"/>
              </a:rPr>
              <a:t>hadoop</a:t>
            </a:r>
            <a:r>
              <a:rPr lang="en-US" sz="1600" dirty="0" smtClean="0">
                <a:latin typeface="Courier New" panose="02070309020205020404" pitchFamily="49" charset="0"/>
                <a:cs typeface="Courier New" panose="02070309020205020404" pitchFamily="49" charset="0"/>
              </a:rPr>
              <a:t> fs –</a:t>
            </a:r>
            <a:r>
              <a:rPr lang="en-US" sz="1600" dirty="0" err="1" smtClean="0">
                <a:latin typeface="Courier New" panose="02070309020205020404" pitchFamily="49" charset="0"/>
                <a:cs typeface="Courier New" panose="02070309020205020404" pitchFamily="49" charset="0"/>
              </a:rPr>
              <a:t>ls</a:t>
            </a:r>
            <a:endParaRPr lang="en-US" sz="1600" dirty="0" smtClean="0">
              <a:latin typeface="Courier New" panose="02070309020205020404" pitchFamily="49" charset="0"/>
              <a:cs typeface="Courier New" panose="02070309020205020404" pitchFamily="49" charset="0"/>
            </a:endParaRPr>
          </a:p>
          <a:p>
            <a:r>
              <a:rPr lang="en-US" sz="1800" dirty="0" smtClean="0">
                <a:cs typeface="Courier New" panose="02070309020205020404" pitchFamily="49" charset="0"/>
              </a:rPr>
              <a:t>You will see directories </a:t>
            </a:r>
            <a:r>
              <a:rPr lang="en-US" sz="1800" dirty="0" smtClean="0">
                <a:latin typeface="Courier New" panose="02070309020205020404" pitchFamily="49" charset="0"/>
                <a:cs typeface="Courier New" panose="02070309020205020404" pitchFamily="49" charset="0"/>
              </a:rPr>
              <a:t>input </a:t>
            </a:r>
            <a:r>
              <a:rPr lang="en-US" sz="1800" dirty="0" smtClean="0">
                <a:cs typeface="Courier New" panose="02070309020205020404" pitchFamily="49" charset="0"/>
              </a:rPr>
              <a:t>and</a:t>
            </a:r>
            <a:r>
              <a:rPr lang="en-US" sz="1800" dirty="0" smtClean="0">
                <a:latin typeface="Courier New" panose="02070309020205020404" pitchFamily="49" charset="0"/>
                <a:cs typeface="Courier New" panose="02070309020205020404" pitchFamily="49" charset="0"/>
              </a:rPr>
              <a:t> </a:t>
            </a:r>
            <a:r>
              <a:rPr lang="en-US" sz="1600" dirty="0" smtClean="0">
                <a:latin typeface="Courier New" panose="02070309020205020404" pitchFamily="49" charset="0"/>
                <a:cs typeface="Courier New" panose="02070309020205020404" pitchFamily="49" charset="0"/>
              </a:rPr>
              <a:t>output</a:t>
            </a:r>
          </a:p>
          <a:p>
            <a:pPr marL="0" indent="0">
              <a:buNone/>
            </a:pPr>
            <a:r>
              <a:rPr lang="en-US" sz="1600" dirty="0" smtClean="0">
                <a:latin typeface="Courier New" panose="02070309020205020404" pitchFamily="49" charset="0"/>
                <a:cs typeface="Courier New" panose="02070309020205020404" pitchFamily="49" charset="0"/>
              </a:rPr>
              <a:t>$</a:t>
            </a:r>
            <a:r>
              <a:rPr lang="en-US" sz="1600" dirty="0" err="1" smtClean="0">
                <a:latin typeface="Courier New" panose="02070309020205020404" pitchFamily="49" charset="0"/>
                <a:cs typeface="Courier New" panose="02070309020205020404" pitchFamily="49" charset="0"/>
              </a:rPr>
              <a:t>hadoop</a:t>
            </a:r>
            <a:r>
              <a:rPr lang="en-US" sz="1600" dirty="0" smtClean="0">
                <a:latin typeface="Courier New" panose="02070309020205020404" pitchFamily="49" charset="0"/>
                <a:cs typeface="Courier New" panose="02070309020205020404" pitchFamily="49" charset="0"/>
              </a:rPr>
              <a:t> fs –</a:t>
            </a:r>
            <a:r>
              <a:rPr lang="en-US" sz="1600" dirty="0" err="1" smtClean="0">
                <a:latin typeface="Courier New" panose="02070309020205020404" pitchFamily="49" charset="0"/>
                <a:cs typeface="Courier New" panose="02070309020205020404" pitchFamily="49" charset="0"/>
              </a:rPr>
              <a:t>ls</a:t>
            </a:r>
            <a:r>
              <a:rPr lang="en-US" sz="1600" dirty="0" smtClean="0">
                <a:latin typeface="Courier New" panose="02070309020205020404" pitchFamily="49" charset="0"/>
                <a:cs typeface="Courier New" panose="02070309020205020404" pitchFamily="49" charset="0"/>
              </a:rPr>
              <a:t> output  </a:t>
            </a:r>
            <a:r>
              <a:rPr lang="en-US" sz="1800" dirty="0" smtClean="0">
                <a:cs typeface="Courier New" panose="02070309020205020404" pitchFamily="49" charset="0"/>
              </a:rPr>
              <a:t>will produce the content of </a:t>
            </a:r>
            <a:r>
              <a:rPr lang="en-US" sz="1600" dirty="0" smtClean="0">
                <a:latin typeface="Courier New" panose="02070309020205020404" pitchFamily="49" charset="0"/>
                <a:cs typeface="Courier New" panose="02070309020205020404" pitchFamily="49" charset="0"/>
              </a:rPr>
              <a:t>output</a:t>
            </a:r>
          </a:p>
          <a:p>
            <a:pPr marL="0" indent="0">
              <a:buNone/>
            </a:pPr>
            <a:r>
              <a:rPr lang="en-US" sz="1400" dirty="0">
                <a:latin typeface="Courier New" panose="02070309020205020404" pitchFamily="49" charset="0"/>
                <a:cs typeface="Courier New" panose="02070309020205020404" pitchFamily="49" charset="0"/>
              </a:rPr>
              <a:t>Found 2 items</a:t>
            </a:r>
          </a:p>
          <a:p>
            <a:pPr marL="0" indent="0">
              <a:buNone/>
            </a:pPr>
            <a:r>
              <a:rPr lang="en-US" sz="1400" dirty="0" err="1">
                <a:latin typeface="Courier New" panose="02070309020205020404" pitchFamily="49" charset="0"/>
                <a:cs typeface="Courier New" panose="02070309020205020404" pitchFamily="49" charset="0"/>
              </a:rPr>
              <a:t>drwxr</a:t>
            </a:r>
            <a:r>
              <a:rPr lang="en-US" sz="1400" dirty="0">
                <a:latin typeface="Courier New" panose="02070309020205020404" pitchFamily="49" charset="0"/>
                <a:cs typeface="Courier New" panose="02070309020205020404" pitchFamily="49" charset="0"/>
              </a:rPr>
              <a:t>-</a:t>
            </a:r>
            <a:r>
              <a:rPr lang="en-US" sz="1400" dirty="0" err="1">
                <a:latin typeface="Courier New" panose="02070309020205020404" pitchFamily="49" charset="0"/>
                <a:cs typeface="Courier New" panose="02070309020205020404" pitchFamily="49" charset="0"/>
              </a:rPr>
              <a:t>xr</a:t>
            </a:r>
            <a:r>
              <a:rPr lang="en-US" sz="1400" dirty="0">
                <a:latin typeface="Courier New" panose="02070309020205020404" pitchFamily="49" charset="0"/>
                <a:cs typeface="Courier New" panose="02070309020205020404" pitchFamily="49" charset="0"/>
              </a:rPr>
              <a:t>-x - </a:t>
            </a:r>
            <a:r>
              <a:rPr lang="en-US" sz="1400" dirty="0" err="1">
                <a:latin typeface="Courier New" panose="02070309020205020404" pitchFamily="49" charset="0"/>
                <a:cs typeface="Courier New" panose="02070309020205020404" pitchFamily="49" charset="0"/>
              </a:rPr>
              <a:t>joe</a:t>
            </a:r>
            <a:r>
              <a:rPr lang="en-US" sz="1400" dirty="0">
                <a:latin typeface="Courier New" panose="02070309020205020404" pitchFamily="49" charset="0"/>
                <a:cs typeface="Courier New" panose="02070309020205020404" pitchFamily="49" charset="0"/>
              </a:rPr>
              <a:t> </a:t>
            </a:r>
            <a:r>
              <a:rPr lang="en-US" sz="1400" dirty="0" err="1">
                <a:latin typeface="Courier New" panose="02070309020205020404" pitchFamily="49" charset="0"/>
                <a:cs typeface="Courier New" panose="02070309020205020404" pitchFamily="49" charset="0"/>
              </a:rPr>
              <a:t>supergroup</a:t>
            </a:r>
            <a:r>
              <a:rPr lang="en-US" sz="1400" dirty="0">
                <a:latin typeface="Courier New" panose="02070309020205020404" pitchFamily="49" charset="0"/>
                <a:cs typeface="Courier New" panose="02070309020205020404" pitchFamily="49" charset="0"/>
              </a:rPr>
              <a:t> 0 </a:t>
            </a:r>
            <a:r>
              <a:rPr lang="en-US" sz="1400" dirty="0" smtClean="0">
                <a:latin typeface="Courier New" panose="02070309020205020404" pitchFamily="49" charset="0"/>
                <a:cs typeface="Courier New" panose="02070309020205020404" pitchFamily="49" charset="0"/>
              </a:rPr>
              <a:t>2014-02-28 </a:t>
            </a:r>
            <a:r>
              <a:rPr lang="en-US" sz="1400" dirty="0">
                <a:latin typeface="Courier New" panose="02070309020205020404" pitchFamily="49" charset="0"/>
                <a:cs typeface="Courier New" panose="02070309020205020404" pitchFamily="49" charset="0"/>
              </a:rPr>
              <a:t>10:33 /user/</a:t>
            </a:r>
            <a:r>
              <a:rPr lang="en-US" sz="1400" dirty="0" err="1">
                <a:latin typeface="Courier New" panose="02070309020205020404" pitchFamily="49" charset="0"/>
                <a:cs typeface="Courier New" panose="02070309020205020404" pitchFamily="49" charset="0"/>
              </a:rPr>
              <a:t>joe</a:t>
            </a:r>
            <a:r>
              <a:rPr lang="en-US" sz="1400" dirty="0">
                <a:latin typeface="Courier New" panose="02070309020205020404" pitchFamily="49" charset="0"/>
                <a:cs typeface="Courier New" panose="02070309020205020404" pitchFamily="49" charset="0"/>
              </a:rPr>
              <a:t>/output/_logs</a:t>
            </a:r>
          </a:p>
          <a:p>
            <a:pPr marL="0" indent="0">
              <a:buNone/>
            </a:pPr>
            <a:r>
              <a:rPr lang="en-US" sz="1400" dirty="0">
                <a:latin typeface="Courier New" panose="02070309020205020404" pitchFamily="49" charset="0"/>
                <a:cs typeface="Courier New" panose="02070309020205020404" pitchFamily="49" charset="0"/>
              </a:rPr>
              <a:t>-</a:t>
            </a:r>
            <a:r>
              <a:rPr lang="en-US" sz="1400" dirty="0" err="1">
                <a:latin typeface="Courier New" panose="02070309020205020404" pitchFamily="49" charset="0"/>
                <a:cs typeface="Courier New" panose="02070309020205020404" pitchFamily="49" charset="0"/>
              </a:rPr>
              <a:t>rw</a:t>
            </a:r>
            <a:r>
              <a:rPr lang="en-US" sz="1400" dirty="0">
                <a:latin typeface="Courier New" panose="02070309020205020404" pitchFamily="49" charset="0"/>
                <a:cs typeface="Courier New" panose="02070309020205020404" pitchFamily="49" charset="0"/>
              </a:rPr>
              <a:t>-r--r-- 1 </a:t>
            </a:r>
            <a:r>
              <a:rPr lang="en-US" sz="1400" dirty="0" err="1">
                <a:latin typeface="Courier New" panose="02070309020205020404" pitchFamily="49" charset="0"/>
                <a:cs typeface="Courier New" panose="02070309020205020404" pitchFamily="49" charset="0"/>
              </a:rPr>
              <a:t>joe</a:t>
            </a:r>
            <a:r>
              <a:rPr lang="en-US" sz="1400" dirty="0">
                <a:latin typeface="Courier New" panose="02070309020205020404" pitchFamily="49" charset="0"/>
                <a:cs typeface="Courier New" panose="02070309020205020404" pitchFamily="49" charset="0"/>
              </a:rPr>
              <a:t> </a:t>
            </a:r>
            <a:r>
              <a:rPr lang="en-US" sz="1400" dirty="0" err="1">
                <a:latin typeface="Courier New" panose="02070309020205020404" pitchFamily="49" charset="0"/>
                <a:cs typeface="Courier New" panose="02070309020205020404" pitchFamily="49" charset="0"/>
              </a:rPr>
              <a:t>supergroup</a:t>
            </a:r>
            <a:r>
              <a:rPr lang="en-US" sz="1400" dirty="0">
                <a:latin typeface="Courier New" panose="02070309020205020404" pitchFamily="49" charset="0"/>
                <a:cs typeface="Courier New" panose="02070309020205020404" pitchFamily="49" charset="0"/>
              </a:rPr>
              <a:t> 1068 </a:t>
            </a:r>
            <a:r>
              <a:rPr lang="en-US" sz="1400" dirty="0" smtClean="0">
                <a:latin typeface="Courier New" panose="02070309020205020404" pitchFamily="49" charset="0"/>
                <a:cs typeface="Courier New" panose="02070309020205020404" pitchFamily="49" charset="0"/>
              </a:rPr>
              <a:t>2014-02-28 </a:t>
            </a:r>
            <a:r>
              <a:rPr lang="en-US" sz="1400" dirty="0">
                <a:latin typeface="Courier New" panose="02070309020205020404" pitchFamily="49" charset="0"/>
                <a:cs typeface="Courier New" panose="02070309020205020404" pitchFamily="49" charset="0"/>
              </a:rPr>
              <a:t>10:33 /user/</a:t>
            </a:r>
            <a:r>
              <a:rPr lang="en-US" sz="1400" dirty="0" err="1">
                <a:latin typeface="Courier New" panose="02070309020205020404" pitchFamily="49" charset="0"/>
                <a:cs typeface="Courier New" panose="02070309020205020404" pitchFamily="49" charset="0"/>
              </a:rPr>
              <a:t>joe</a:t>
            </a:r>
            <a:r>
              <a:rPr lang="en-US" sz="1400" dirty="0">
                <a:latin typeface="Courier New" panose="02070309020205020404" pitchFamily="49" charset="0"/>
                <a:cs typeface="Courier New" panose="02070309020205020404" pitchFamily="49" charset="0"/>
              </a:rPr>
              <a:t>/output/part-00000</a:t>
            </a:r>
          </a:p>
          <a:p>
            <a:pPr marL="0" indent="0">
              <a:buNone/>
            </a:pPr>
            <a:r>
              <a:rPr lang="en-US" sz="1400" dirty="0">
                <a:latin typeface="Courier New" panose="02070309020205020404" pitchFamily="49" charset="0"/>
                <a:cs typeface="Courier New" panose="02070309020205020404" pitchFamily="49" charset="0"/>
              </a:rPr>
              <a:t>-</a:t>
            </a:r>
            <a:r>
              <a:rPr lang="en-US" sz="1400" dirty="0" err="1">
                <a:latin typeface="Courier New" panose="02070309020205020404" pitchFamily="49" charset="0"/>
                <a:cs typeface="Courier New" panose="02070309020205020404" pitchFamily="49" charset="0"/>
              </a:rPr>
              <a:t>rw</a:t>
            </a:r>
            <a:r>
              <a:rPr lang="en-US" sz="1400" dirty="0">
                <a:latin typeface="Courier New" panose="02070309020205020404" pitchFamily="49" charset="0"/>
                <a:cs typeface="Courier New" panose="02070309020205020404" pitchFamily="49" charset="0"/>
              </a:rPr>
              <a:t>-r--r- 1 </a:t>
            </a:r>
            <a:r>
              <a:rPr lang="en-US" sz="1400" dirty="0" err="1">
                <a:latin typeface="Courier New" panose="02070309020205020404" pitchFamily="49" charset="0"/>
                <a:cs typeface="Courier New" panose="02070309020205020404" pitchFamily="49" charset="0"/>
              </a:rPr>
              <a:t>joe</a:t>
            </a:r>
            <a:r>
              <a:rPr lang="en-US" sz="1400" dirty="0">
                <a:latin typeface="Courier New" panose="02070309020205020404" pitchFamily="49" charset="0"/>
                <a:cs typeface="Courier New" panose="02070309020205020404" pitchFamily="49" charset="0"/>
              </a:rPr>
              <a:t> </a:t>
            </a:r>
            <a:r>
              <a:rPr lang="en-US" sz="1400" dirty="0" err="1">
                <a:latin typeface="Courier New" panose="02070309020205020404" pitchFamily="49" charset="0"/>
                <a:cs typeface="Courier New" panose="02070309020205020404" pitchFamily="49" charset="0"/>
              </a:rPr>
              <a:t>supergroup</a:t>
            </a:r>
            <a:r>
              <a:rPr lang="en-US" sz="1400" dirty="0">
                <a:latin typeface="Courier New" panose="02070309020205020404" pitchFamily="49" charset="0"/>
                <a:cs typeface="Courier New" panose="02070309020205020404" pitchFamily="49" charset="0"/>
              </a:rPr>
              <a:t> 0 </a:t>
            </a:r>
            <a:r>
              <a:rPr lang="en-US" sz="1400" dirty="0" smtClean="0">
                <a:latin typeface="Courier New" panose="02070309020205020404" pitchFamily="49" charset="0"/>
                <a:cs typeface="Courier New" panose="02070309020205020404" pitchFamily="49" charset="0"/>
              </a:rPr>
              <a:t>2014-02-28 </a:t>
            </a:r>
            <a:r>
              <a:rPr lang="en-US" sz="1400" dirty="0">
                <a:latin typeface="Courier New" panose="02070309020205020404" pitchFamily="49" charset="0"/>
                <a:cs typeface="Courier New" panose="02070309020205020404" pitchFamily="49" charset="0"/>
              </a:rPr>
              <a:t>10:33 /user/</a:t>
            </a:r>
            <a:r>
              <a:rPr lang="en-US" sz="1400" dirty="0" err="1">
                <a:latin typeface="Courier New" panose="02070309020205020404" pitchFamily="49" charset="0"/>
                <a:cs typeface="Courier New" panose="02070309020205020404" pitchFamily="49" charset="0"/>
              </a:rPr>
              <a:t>joe</a:t>
            </a:r>
            <a:r>
              <a:rPr lang="en-US" sz="1400" dirty="0">
                <a:latin typeface="Courier New" panose="02070309020205020404" pitchFamily="49" charset="0"/>
                <a:cs typeface="Courier New" panose="02070309020205020404" pitchFamily="49" charset="0"/>
              </a:rPr>
              <a:t>/output/_</a:t>
            </a:r>
            <a:r>
              <a:rPr lang="en-US" sz="1400" dirty="0" smtClean="0">
                <a:latin typeface="Courier New" panose="02070309020205020404" pitchFamily="49" charset="0"/>
                <a:cs typeface="Courier New" panose="02070309020205020404" pitchFamily="49" charset="0"/>
              </a:rPr>
              <a:t>SUCCESS</a:t>
            </a:r>
          </a:p>
          <a:p>
            <a:r>
              <a:rPr lang="en-US" sz="1800" dirty="0" smtClean="0">
                <a:cs typeface="Courier New" panose="02070309020205020404" pitchFamily="49" charset="0"/>
              </a:rPr>
              <a:t>The content of the output file </a:t>
            </a:r>
            <a:r>
              <a:rPr lang="en-US" sz="1400" dirty="0" smtClean="0">
                <a:latin typeface="Courier New" panose="02070309020205020404" pitchFamily="49" charset="0"/>
                <a:cs typeface="Courier New" panose="02070309020205020404" pitchFamily="49" charset="0"/>
              </a:rPr>
              <a:t>part-00000 </a:t>
            </a:r>
            <a:r>
              <a:rPr lang="en-US" sz="1700" dirty="0" smtClean="0">
                <a:cs typeface="Courier New" panose="02070309020205020404" pitchFamily="49" charset="0"/>
              </a:rPr>
              <a:t>can be seen using </a:t>
            </a:r>
            <a:r>
              <a:rPr lang="en-US" sz="1400" dirty="0" smtClean="0">
                <a:latin typeface="Courier New" panose="02070309020205020404" pitchFamily="49" charset="0"/>
                <a:cs typeface="Courier New" panose="02070309020205020404" pitchFamily="49" charset="0"/>
              </a:rPr>
              <a:t>fs –cat </a:t>
            </a:r>
            <a:r>
              <a:rPr lang="en-US" sz="1700" dirty="0" smtClean="0">
                <a:cs typeface="Courier New" panose="02070309020205020404" pitchFamily="49" charset="0"/>
              </a:rPr>
              <a:t>command:</a:t>
            </a:r>
          </a:p>
          <a:p>
            <a:pPr marL="0" indent="0">
              <a:buNone/>
            </a:pPr>
            <a:r>
              <a:rPr lang="en-US" sz="1700" dirty="0">
                <a:latin typeface="Courier New" panose="02070309020205020404" pitchFamily="49" charset="0"/>
                <a:cs typeface="Courier New" panose="02070309020205020404" pitchFamily="49" charset="0"/>
              </a:rPr>
              <a:t>$ </a:t>
            </a:r>
            <a:r>
              <a:rPr lang="en-US" sz="1700" dirty="0" err="1">
                <a:latin typeface="Courier New" panose="02070309020205020404" pitchFamily="49" charset="0"/>
                <a:cs typeface="Courier New" panose="02070309020205020404" pitchFamily="49" charset="0"/>
              </a:rPr>
              <a:t>hadoop</a:t>
            </a:r>
            <a:r>
              <a:rPr lang="en-US" sz="1700" dirty="0">
                <a:latin typeface="Courier New" panose="02070309020205020404" pitchFamily="49" charset="0"/>
                <a:cs typeface="Courier New" panose="02070309020205020404" pitchFamily="49" charset="0"/>
              </a:rPr>
              <a:t> fs -cat output/part-00000 | head</a:t>
            </a:r>
          </a:p>
          <a:p>
            <a:pPr marL="0" indent="0">
              <a:buNone/>
            </a:pPr>
            <a:r>
              <a:rPr lang="en-US" sz="1700" dirty="0">
                <a:latin typeface="Courier New" panose="02070309020205020404" pitchFamily="49" charset="0"/>
                <a:cs typeface="Courier New" panose="02070309020205020404" pitchFamily="49" charset="0"/>
              </a:rPr>
              <a:t>1 </a:t>
            </a:r>
            <a:r>
              <a:rPr lang="en-US" sz="1700" dirty="0" err="1">
                <a:latin typeface="Courier New" panose="02070309020205020404" pitchFamily="49" charset="0"/>
                <a:cs typeface="Courier New" panose="02070309020205020404" pitchFamily="49" charset="0"/>
              </a:rPr>
              <a:t>dfs.datanode.data.dir</a:t>
            </a:r>
            <a:endParaRPr lang="en-US" sz="1700" dirty="0">
              <a:latin typeface="Courier New" panose="02070309020205020404" pitchFamily="49" charset="0"/>
              <a:cs typeface="Courier New" panose="02070309020205020404" pitchFamily="49" charset="0"/>
            </a:endParaRPr>
          </a:p>
          <a:p>
            <a:pPr marL="0" indent="0">
              <a:buNone/>
            </a:pPr>
            <a:r>
              <a:rPr lang="en-US" sz="1700" dirty="0">
                <a:latin typeface="Courier New" panose="02070309020205020404" pitchFamily="49" charset="0"/>
                <a:cs typeface="Courier New" panose="02070309020205020404" pitchFamily="49" charset="0"/>
              </a:rPr>
              <a:t>1 </a:t>
            </a:r>
            <a:r>
              <a:rPr lang="en-US" sz="1700" dirty="0" err="1">
                <a:latin typeface="Courier New" panose="02070309020205020404" pitchFamily="49" charset="0"/>
                <a:cs typeface="Courier New" panose="02070309020205020404" pitchFamily="49" charset="0"/>
              </a:rPr>
              <a:t>dfs.namenode.checkpoint.dir</a:t>
            </a:r>
            <a:endParaRPr lang="en-US" sz="1700" dirty="0">
              <a:latin typeface="Courier New" panose="02070309020205020404" pitchFamily="49" charset="0"/>
              <a:cs typeface="Courier New" panose="02070309020205020404" pitchFamily="49" charset="0"/>
            </a:endParaRPr>
          </a:p>
          <a:p>
            <a:pPr marL="0" indent="0">
              <a:buNone/>
            </a:pPr>
            <a:r>
              <a:rPr lang="en-US" sz="1700" dirty="0">
                <a:latin typeface="Courier New" panose="02070309020205020404" pitchFamily="49" charset="0"/>
                <a:cs typeface="Courier New" panose="02070309020205020404" pitchFamily="49" charset="0"/>
              </a:rPr>
              <a:t>1 </a:t>
            </a:r>
            <a:r>
              <a:rPr lang="en-US" sz="1700" dirty="0" err="1">
                <a:latin typeface="Courier New" panose="02070309020205020404" pitchFamily="49" charset="0"/>
                <a:cs typeface="Courier New" panose="02070309020205020404" pitchFamily="49" charset="0"/>
              </a:rPr>
              <a:t>dfs.namenode.name.dir</a:t>
            </a:r>
            <a:endParaRPr lang="en-US" sz="1700" dirty="0">
              <a:latin typeface="Courier New" panose="02070309020205020404" pitchFamily="49" charset="0"/>
              <a:cs typeface="Courier New" panose="02070309020205020404" pitchFamily="49" charset="0"/>
            </a:endParaRPr>
          </a:p>
          <a:p>
            <a:pPr marL="0" indent="0">
              <a:buNone/>
            </a:pPr>
            <a:r>
              <a:rPr lang="en-US" sz="1700" dirty="0">
                <a:latin typeface="Courier New" panose="02070309020205020404" pitchFamily="49" charset="0"/>
                <a:cs typeface="Courier New" panose="02070309020205020404" pitchFamily="49" charset="0"/>
              </a:rPr>
              <a:t>1 </a:t>
            </a:r>
            <a:r>
              <a:rPr lang="en-US" sz="1700" dirty="0" err="1">
                <a:latin typeface="Courier New" panose="02070309020205020404" pitchFamily="49" charset="0"/>
                <a:cs typeface="Courier New" panose="02070309020205020404" pitchFamily="49" charset="0"/>
              </a:rPr>
              <a:t>dfs.replication</a:t>
            </a:r>
            <a:endParaRPr lang="en-US" sz="1700" dirty="0">
              <a:latin typeface="Courier New" panose="02070309020205020404" pitchFamily="49" charset="0"/>
              <a:cs typeface="Courier New" panose="02070309020205020404" pitchFamily="49" charset="0"/>
            </a:endParaRPr>
          </a:p>
          <a:p>
            <a:pPr marL="0" indent="0">
              <a:buNone/>
            </a:pPr>
            <a:r>
              <a:rPr lang="en-US" sz="1700" dirty="0">
                <a:latin typeface="Courier New" panose="02070309020205020404" pitchFamily="49" charset="0"/>
                <a:cs typeface="Courier New" panose="02070309020205020404" pitchFamily="49" charset="0"/>
              </a:rPr>
              <a:t>1 </a:t>
            </a:r>
            <a:r>
              <a:rPr lang="en-US" sz="1700" dirty="0" err="1">
                <a:latin typeface="Courier New" panose="02070309020205020404" pitchFamily="49" charset="0"/>
                <a:cs typeface="Courier New" panose="02070309020205020404" pitchFamily="49" charset="0"/>
              </a:rPr>
              <a:t>dfs.safemode.extension</a:t>
            </a:r>
            <a:endParaRPr lang="en-US" sz="1700" dirty="0">
              <a:latin typeface="Courier New" panose="02070309020205020404" pitchFamily="49" charset="0"/>
              <a:cs typeface="Courier New" panose="02070309020205020404" pitchFamily="49" charset="0"/>
            </a:endParaRPr>
          </a:p>
          <a:p>
            <a:pPr marL="0" indent="0">
              <a:buNone/>
            </a:pPr>
            <a:r>
              <a:rPr lang="en-US" sz="1700" dirty="0">
                <a:latin typeface="Courier New" panose="02070309020205020404" pitchFamily="49" charset="0"/>
                <a:cs typeface="Courier New" panose="02070309020205020404" pitchFamily="49" charset="0"/>
              </a:rPr>
              <a:t>1 </a:t>
            </a:r>
            <a:r>
              <a:rPr lang="en-US" sz="1700" dirty="0" err="1">
                <a:latin typeface="Courier New" panose="02070309020205020404" pitchFamily="49" charset="0"/>
                <a:cs typeface="Courier New" panose="02070309020205020404" pitchFamily="49" charset="0"/>
              </a:rPr>
              <a:t>dfs.safemode.min.datanodes</a:t>
            </a:r>
            <a:endParaRPr lang="en-US" sz="1700" dirty="0" smtClean="0">
              <a:latin typeface="Courier New" panose="02070309020205020404" pitchFamily="49" charset="0"/>
              <a:cs typeface="Courier New" panose="02070309020205020404" pitchFamily="49" charset="0"/>
            </a:endParaRPr>
          </a:p>
        </p:txBody>
      </p:sp>
      <p:sp>
        <p:nvSpPr>
          <p:cNvPr id="4" name="Footer Placeholder 3"/>
          <p:cNvSpPr>
            <a:spLocks noGrp="1"/>
          </p:cNvSpPr>
          <p:nvPr>
            <p:ph type="ftr" sz="quarter" idx="11"/>
          </p:nvPr>
        </p:nvSpPr>
        <p:spPr/>
        <p:txBody>
          <a:bodyPr/>
          <a:lstStyle/>
          <a:p>
            <a:r>
              <a:rPr lang="en-US" smtClean="0"/>
              <a:t>@Zoran B. Djordjevic</a:t>
            </a:r>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56</a:t>
            </a:fld>
            <a:endParaRPr lang="en-US" dirty="0"/>
          </a:p>
        </p:txBody>
      </p:sp>
    </p:spTree>
    <p:extLst>
      <p:ext uri="{BB962C8B-B14F-4D97-AF65-F5344CB8AC3E}">
        <p14:creationId xmlns:p14="http://schemas.microsoft.com/office/powerpoint/2010/main" val="1666206261"/>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0" dirty="0" smtClean="0">
                <a:latin typeface="Courier New" pitchFamily="49" charset="0"/>
                <a:cs typeface="Courier New" pitchFamily="49" charset="0"/>
              </a:rPr>
              <a:t>.</a:t>
            </a:r>
            <a:r>
              <a:rPr lang="en-US" b="0" dirty="0" err="1" smtClean="0">
                <a:latin typeface="Courier New" pitchFamily="49" charset="0"/>
                <a:cs typeface="Courier New" pitchFamily="49" charset="0"/>
              </a:rPr>
              <a:t>bash_profile</a:t>
            </a:r>
            <a:r>
              <a:rPr lang="en-US" b="0" dirty="0" smtClean="0">
                <a:latin typeface="Courier New" pitchFamily="49" charset="0"/>
                <a:cs typeface="Courier New" pitchFamily="49" charset="0"/>
              </a:rPr>
              <a:t> </a:t>
            </a:r>
            <a:r>
              <a:rPr lang="en-US" dirty="0"/>
              <a:t>F</a:t>
            </a:r>
            <a:r>
              <a:rPr lang="en-US" dirty="0" smtClean="0"/>
              <a:t>ile</a:t>
            </a:r>
            <a:endParaRPr lang="en-US" dirty="0"/>
          </a:p>
        </p:txBody>
      </p:sp>
      <p:sp>
        <p:nvSpPr>
          <p:cNvPr id="3" name="Content Placeholder 2"/>
          <p:cNvSpPr>
            <a:spLocks noGrp="1"/>
          </p:cNvSpPr>
          <p:nvPr>
            <p:ph idx="1"/>
          </p:nvPr>
        </p:nvSpPr>
        <p:spPr/>
        <p:txBody>
          <a:bodyPr>
            <a:noAutofit/>
          </a:bodyPr>
          <a:lstStyle/>
          <a:p>
            <a:pPr marL="0" indent="0">
              <a:spcBef>
                <a:spcPts val="0"/>
              </a:spcBef>
              <a:buNone/>
            </a:pPr>
            <a:r>
              <a:rPr lang="en-US" sz="1600" dirty="0">
                <a:latin typeface="Courier New" pitchFamily="49" charset="0"/>
                <a:cs typeface="Courier New" pitchFamily="49" charset="0"/>
              </a:rPr>
              <a:t># .</a:t>
            </a:r>
            <a:r>
              <a:rPr lang="en-US" sz="1600" dirty="0" err="1">
                <a:latin typeface="Courier New" pitchFamily="49" charset="0"/>
                <a:cs typeface="Courier New" pitchFamily="49" charset="0"/>
              </a:rPr>
              <a:t>bash_profile</a:t>
            </a:r>
            <a:endParaRPr lang="en-US" sz="1600" dirty="0">
              <a:latin typeface="Courier New" pitchFamily="49" charset="0"/>
              <a:cs typeface="Courier New" pitchFamily="49" charset="0"/>
            </a:endParaRPr>
          </a:p>
          <a:p>
            <a:pPr marL="0" indent="0">
              <a:spcBef>
                <a:spcPts val="0"/>
              </a:spcBef>
              <a:buNone/>
            </a:pPr>
            <a:r>
              <a:rPr lang="en-US" sz="1600" dirty="0">
                <a:latin typeface="Courier New" pitchFamily="49" charset="0"/>
                <a:cs typeface="Courier New" pitchFamily="49" charset="0"/>
              </a:rPr>
              <a:t># Get the aliases and functions</a:t>
            </a:r>
          </a:p>
          <a:p>
            <a:pPr marL="0" indent="0">
              <a:spcBef>
                <a:spcPts val="0"/>
              </a:spcBef>
              <a:buNone/>
            </a:pPr>
            <a:r>
              <a:rPr lang="en-US" sz="1600" dirty="0">
                <a:latin typeface="Courier New" pitchFamily="49" charset="0"/>
                <a:cs typeface="Courier New" pitchFamily="49" charset="0"/>
              </a:rPr>
              <a:t>if [ -f ~/.</a:t>
            </a:r>
            <a:r>
              <a:rPr lang="en-US" sz="1600" dirty="0" err="1">
                <a:latin typeface="Courier New" pitchFamily="49" charset="0"/>
                <a:cs typeface="Courier New" pitchFamily="49" charset="0"/>
              </a:rPr>
              <a:t>bashrc</a:t>
            </a:r>
            <a:r>
              <a:rPr lang="en-US" sz="1600" dirty="0">
                <a:latin typeface="Courier New" pitchFamily="49" charset="0"/>
                <a:cs typeface="Courier New" pitchFamily="49" charset="0"/>
              </a:rPr>
              <a:t> ]; then</a:t>
            </a:r>
          </a:p>
          <a:p>
            <a:pPr marL="0" indent="0">
              <a:spcBef>
                <a:spcPts val="0"/>
              </a:spcBef>
              <a:buNone/>
            </a:pPr>
            <a:r>
              <a:rPr lang="en-US" sz="1600" dirty="0">
                <a:latin typeface="Courier New" pitchFamily="49" charset="0"/>
                <a:cs typeface="Courier New" pitchFamily="49" charset="0"/>
              </a:rPr>
              <a:t>	. ~/.</a:t>
            </a:r>
            <a:r>
              <a:rPr lang="en-US" sz="1600" dirty="0" err="1">
                <a:latin typeface="Courier New" pitchFamily="49" charset="0"/>
                <a:cs typeface="Courier New" pitchFamily="49" charset="0"/>
              </a:rPr>
              <a:t>bashrc</a:t>
            </a:r>
            <a:endParaRPr lang="en-US" sz="1600" dirty="0">
              <a:latin typeface="Courier New" pitchFamily="49" charset="0"/>
              <a:cs typeface="Courier New" pitchFamily="49" charset="0"/>
            </a:endParaRPr>
          </a:p>
          <a:p>
            <a:pPr marL="0" indent="0">
              <a:spcBef>
                <a:spcPts val="0"/>
              </a:spcBef>
              <a:buNone/>
            </a:pPr>
            <a:r>
              <a:rPr lang="en-US" sz="1600" dirty="0" smtClean="0">
                <a:latin typeface="Courier New" pitchFamily="49" charset="0"/>
                <a:cs typeface="Courier New" pitchFamily="49" charset="0"/>
              </a:rPr>
              <a:t>fi</a:t>
            </a:r>
            <a:endParaRPr lang="en-US" sz="1600" dirty="0">
              <a:latin typeface="Courier New" pitchFamily="49" charset="0"/>
              <a:cs typeface="Courier New" pitchFamily="49" charset="0"/>
            </a:endParaRPr>
          </a:p>
          <a:p>
            <a:pPr marL="0" indent="0">
              <a:spcBef>
                <a:spcPts val="0"/>
              </a:spcBef>
              <a:buNone/>
            </a:pPr>
            <a:r>
              <a:rPr lang="en-US" sz="1600" dirty="0">
                <a:latin typeface="Courier New" pitchFamily="49" charset="0"/>
                <a:cs typeface="Courier New" pitchFamily="49" charset="0"/>
              </a:rPr>
              <a:t># User specific environment and startup programs</a:t>
            </a:r>
          </a:p>
          <a:p>
            <a:pPr marL="0" indent="0">
              <a:spcBef>
                <a:spcPts val="0"/>
              </a:spcBef>
              <a:buNone/>
            </a:pPr>
            <a:r>
              <a:rPr lang="en-US" sz="1600" dirty="0">
                <a:latin typeface="Courier New" pitchFamily="49" charset="0"/>
                <a:cs typeface="Courier New" pitchFamily="49" charset="0"/>
              </a:rPr>
              <a:t>HADOOP_HOME=/</a:t>
            </a:r>
            <a:r>
              <a:rPr lang="en-US" sz="1600" dirty="0" err="1">
                <a:latin typeface="Courier New" pitchFamily="49" charset="0"/>
                <a:cs typeface="Courier New" pitchFamily="49" charset="0"/>
              </a:rPr>
              <a:t>usr</a:t>
            </a:r>
            <a:r>
              <a:rPr lang="en-US" sz="1600" dirty="0">
                <a:latin typeface="Courier New" pitchFamily="49" charset="0"/>
                <a:cs typeface="Courier New" pitchFamily="49" charset="0"/>
              </a:rPr>
              <a:t>/local/</a:t>
            </a:r>
            <a:r>
              <a:rPr lang="en-US" sz="1600" dirty="0" err="1">
                <a:latin typeface="Courier New" pitchFamily="49" charset="0"/>
                <a:cs typeface="Courier New" pitchFamily="49" charset="0"/>
              </a:rPr>
              <a:t>hadoop</a:t>
            </a:r>
            <a:endParaRPr lang="en-US" sz="1600" dirty="0">
              <a:latin typeface="Courier New" pitchFamily="49" charset="0"/>
              <a:cs typeface="Courier New" pitchFamily="49" charset="0"/>
            </a:endParaRPr>
          </a:p>
          <a:p>
            <a:pPr marL="0" indent="0">
              <a:spcBef>
                <a:spcPts val="0"/>
              </a:spcBef>
              <a:buNone/>
            </a:pPr>
            <a:r>
              <a:rPr lang="en-US" sz="1600" dirty="0">
                <a:latin typeface="Courier New" pitchFamily="49" charset="0"/>
                <a:cs typeface="Courier New" pitchFamily="49" charset="0"/>
              </a:rPr>
              <a:t>export HADOOP_HOME</a:t>
            </a:r>
          </a:p>
          <a:p>
            <a:pPr marL="0" indent="0">
              <a:spcBef>
                <a:spcPts val="0"/>
              </a:spcBef>
              <a:buNone/>
            </a:pPr>
            <a:r>
              <a:rPr lang="en-US" sz="1600" dirty="0">
                <a:latin typeface="Courier New" pitchFamily="49" charset="0"/>
                <a:cs typeface="Courier New" pitchFamily="49" charset="0"/>
              </a:rPr>
              <a:t>JAVA_HOME=/</a:t>
            </a:r>
            <a:r>
              <a:rPr lang="en-US" sz="1600" dirty="0" err="1" smtClean="0">
                <a:latin typeface="Courier New" pitchFamily="49" charset="0"/>
                <a:cs typeface="Courier New" pitchFamily="49" charset="0"/>
              </a:rPr>
              <a:t>usr</a:t>
            </a:r>
            <a:r>
              <a:rPr lang="en-US" sz="1600" dirty="0" smtClean="0">
                <a:latin typeface="Courier New" pitchFamily="49" charset="0"/>
                <a:cs typeface="Courier New" pitchFamily="49" charset="0"/>
              </a:rPr>
              <a:t>/java/jdk1.6.0_31</a:t>
            </a:r>
            <a:endParaRPr lang="en-US" sz="1600" dirty="0">
              <a:latin typeface="Courier New" pitchFamily="49" charset="0"/>
              <a:cs typeface="Courier New" pitchFamily="49" charset="0"/>
            </a:endParaRPr>
          </a:p>
          <a:p>
            <a:pPr marL="0" indent="0">
              <a:spcBef>
                <a:spcPts val="0"/>
              </a:spcBef>
              <a:buNone/>
            </a:pPr>
            <a:r>
              <a:rPr lang="en-US" sz="1600" dirty="0">
                <a:latin typeface="Courier New" pitchFamily="49" charset="0"/>
                <a:cs typeface="Courier New" pitchFamily="49" charset="0"/>
              </a:rPr>
              <a:t>export </a:t>
            </a:r>
            <a:r>
              <a:rPr lang="en-US" sz="1600" dirty="0" smtClean="0">
                <a:latin typeface="Courier New" pitchFamily="49" charset="0"/>
                <a:cs typeface="Courier New" pitchFamily="49" charset="0"/>
              </a:rPr>
              <a:t>JAVA_HOME</a:t>
            </a:r>
          </a:p>
          <a:p>
            <a:pPr marL="0" indent="0">
              <a:spcBef>
                <a:spcPts val="0"/>
              </a:spcBef>
              <a:buNone/>
            </a:pPr>
            <a:r>
              <a:rPr lang="en-US" sz="1600" dirty="0">
                <a:latin typeface="Courier New" pitchFamily="49" charset="0"/>
                <a:cs typeface="Courier New" pitchFamily="49" charset="0"/>
              </a:rPr>
              <a:t>HADOOP_MAPRED_HOME=/</a:t>
            </a:r>
            <a:r>
              <a:rPr lang="en-US" sz="1600" dirty="0" err="1">
                <a:latin typeface="Courier New" pitchFamily="49" charset="0"/>
                <a:cs typeface="Courier New" pitchFamily="49" charset="0"/>
              </a:rPr>
              <a:t>usr</a:t>
            </a:r>
            <a:r>
              <a:rPr lang="en-US" sz="1600" dirty="0">
                <a:latin typeface="Courier New" pitchFamily="49" charset="0"/>
                <a:cs typeface="Courier New" pitchFamily="49" charset="0"/>
              </a:rPr>
              <a:t>/lib/</a:t>
            </a:r>
            <a:r>
              <a:rPr lang="en-US" sz="1600" dirty="0" err="1">
                <a:latin typeface="Courier New" pitchFamily="49" charset="0"/>
                <a:cs typeface="Courier New" pitchFamily="49" charset="0"/>
              </a:rPr>
              <a:t>hadoop-mapreduce</a:t>
            </a:r>
            <a:endParaRPr lang="en-US" sz="1600" dirty="0">
              <a:latin typeface="Courier New" pitchFamily="49" charset="0"/>
              <a:cs typeface="Courier New" pitchFamily="49" charset="0"/>
            </a:endParaRPr>
          </a:p>
          <a:p>
            <a:pPr marL="0" indent="0">
              <a:spcBef>
                <a:spcPts val="0"/>
              </a:spcBef>
              <a:buNone/>
            </a:pPr>
            <a:r>
              <a:rPr lang="en-US" sz="1600" dirty="0" smtClean="0">
                <a:latin typeface="Courier New" pitchFamily="49" charset="0"/>
                <a:cs typeface="Courier New" pitchFamily="49" charset="0"/>
              </a:rPr>
              <a:t>Export HADOOP_MAPPRED_HOME</a:t>
            </a:r>
            <a:endParaRPr lang="en-US" sz="1600" dirty="0">
              <a:latin typeface="Courier New" pitchFamily="49" charset="0"/>
              <a:cs typeface="Courier New" pitchFamily="49" charset="0"/>
            </a:endParaRPr>
          </a:p>
          <a:p>
            <a:pPr marL="0" indent="0">
              <a:spcBef>
                <a:spcPts val="0"/>
              </a:spcBef>
              <a:buNone/>
            </a:pPr>
            <a:r>
              <a:rPr lang="en-US" sz="1600" dirty="0">
                <a:latin typeface="Courier New" pitchFamily="49" charset="0"/>
                <a:cs typeface="Courier New" pitchFamily="49" charset="0"/>
              </a:rPr>
              <a:t>PATH=$PATH:$HOME/bin:$HADOOP_HOME/bin:$JAVA_HOME/bin</a:t>
            </a:r>
          </a:p>
          <a:p>
            <a:pPr marL="0" indent="0">
              <a:spcBef>
                <a:spcPts val="0"/>
              </a:spcBef>
              <a:buNone/>
            </a:pPr>
            <a:r>
              <a:rPr lang="en-US" sz="1600" dirty="0">
                <a:latin typeface="Courier New" pitchFamily="49" charset="0"/>
                <a:cs typeface="Courier New" pitchFamily="49" charset="0"/>
              </a:rPr>
              <a:t>export PATH</a:t>
            </a:r>
          </a:p>
          <a:p>
            <a:pPr marL="0" indent="0">
              <a:spcBef>
                <a:spcPts val="0"/>
              </a:spcBef>
              <a:buNone/>
            </a:pPr>
            <a:endParaRPr lang="en-US" sz="1600" dirty="0">
              <a:latin typeface="Courier New" pitchFamily="49" charset="0"/>
              <a:cs typeface="Courier New" pitchFamily="49" charset="0"/>
            </a:endParaRPr>
          </a:p>
          <a:p>
            <a:pPr marL="0" indent="0">
              <a:spcBef>
                <a:spcPts val="0"/>
              </a:spcBef>
              <a:buNone/>
            </a:pPr>
            <a:endParaRPr lang="en-US" sz="1600" dirty="0">
              <a:latin typeface="Courier New" pitchFamily="49" charset="0"/>
              <a:cs typeface="Courier New" pitchFamily="49" charset="0"/>
            </a:endParaRPr>
          </a:p>
        </p:txBody>
      </p:sp>
      <p:sp>
        <p:nvSpPr>
          <p:cNvPr id="4" name="Footer Placeholder 3"/>
          <p:cNvSpPr>
            <a:spLocks noGrp="1"/>
          </p:cNvSpPr>
          <p:nvPr>
            <p:ph type="ftr" sz="quarter" idx="11"/>
          </p:nvPr>
        </p:nvSpPr>
        <p:spPr/>
        <p:txBody>
          <a:bodyPr/>
          <a:lstStyle/>
          <a:p>
            <a:r>
              <a:rPr lang="en-US" dirty="0" smtClean="0"/>
              <a:t>@Zoran B. Djordjevic</a:t>
            </a:r>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57</a:t>
            </a:fld>
            <a:endParaRPr lang="en-US" dirty="0"/>
          </a:p>
        </p:txBody>
      </p:sp>
    </p:spTree>
    <p:extLst>
      <p:ext uri="{BB962C8B-B14F-4D97-AF65-F5344CB8AC3E}">
        <p14:creationId xmlns:p14="http://schemas.microsoft.com/office/powerpoint/2010/main" val="4081828428"/>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Create new Linux user </a:t>
            </a:r>
            <a:r>
              <a:rPr lang="en-US" sz="2800" b="0" dirty="0" err="1" smtClean="0">
                <a:latin typeface="Courier New" pitchFamily="49" charset="0"/>
                <a:cs typeface="Courier New" pitchFamily="49" charset="0"/>
              </a:rPr>
              <a:t>joe</a:t>
            </a:r>
            <a:endParaRPr lang="en-US" sz="2800" b="0" dirty="0">
              <a:latin typeface="Courier New" pitchFamily="49" charset="0"/>
              <a:cs typeface="Courier New" pitchFamily="49" charset="0"/>
            </a:endParaRPr>
          </a:p>
        </p:txBody>
      </p:sp>
      <p:sp>
        <p:nvSpPr>
          <p:cNvPr id="3" name="Content Placeholder 2"/>
          <p:cNvSpPr>
            <a:spLocks noGrp="1"/>
          </p:cNvSpPr>
          <p:nvPr>
            <p:ph idx="1"/>
          </p:nvPr>
        </p:nvSpPr>
        <p:spPr>
          <a:xfrm>
            <a:off x="457200" y="762000"/>
            <a:ext cx="8229600" cy="5638800"/>
          </a:xfrm>
        </p:spPr>
        <p:txBody>
          <a:bodyPr>
            <a:normAutofit fontScale="92500" lnSpcReduction="10000"/>
          </a:bodyPr>
          <a:lstStyle/>
          <a:p>
            <a:r>
              <a:rPr lang="en-US" sz="2200" dirty="0" smtClean="0"/>
              <a:t>First create a Linux user group and assign to it a name and group id (</a:t>
            </a:r>
            <a:r>
              <a:rPr lang="en-US" sz="2200" dirty="0" err="1" smtClean="0"/>
              <a:t>gid</a:t>
            </a:r>
            <a:r>
              <a:rPr lang="en-US" sz="2200" dirty="0" smtClean="0"/>
              <a:t>). Group id has to be a number greater than 500.</a:t>
            </a:r>
          </a:p>
          <a:p>
            <a:r>
              <a:rPr lang="en-US" sz="2200" dirty="0" smtClean="0"/>
              <a:t>To see existing group ids, do </a:t>
            </a:r>
            <a:r>
              <a:rPr lang="en-US" sz="2200" dirty="0">
                <a:latin typeface="Courier New" pitchFamily="49" charset="0"/>
                <a:cs typeface="Courier New" pitchFamily="49" charset="0"/>
              </a:rPr>
              <a:t> </a:t>
            </a:r>
            <a:r>
              <a:rPr lang="en-US" sz="2200" dirty="0" smtClean="0">
                <a:latin typeface="Courier New" pitchFamily="49" charset="0"/>
                <a:cs typeface="Courier New" pitchFamily="49" charset="0"/>
              </a:rPr>
              <a:t>$ cat /</a:t>
            </a:r>
            <a:r>
              <a:rPr lang="en-US" sz="2200" dirty="0" err="1" smtClean="0">
                <a:latin typeface="Courier New" pitchFamily="49" charset="0"/>
                <a:cs typeface="Courier New" pitchFamily="49" charset="0"/>
              </a:rPr>
              <a:t>etc</a:t>
            </a:r>
            <a:r>
              <a:rPr lang="en-US" sz="2200" dirty="0" smtClean="0">
                <a:latin typeface="Courier New" pitchFamily="49" charset="0"/>
                <a:cs typeface="Courier New" pitchFamily="49" charset="0"/>
              </a:rPr>
              <a:t>/group </a:t>
            </a:r>
            <a:r>
              <a:rPr lang="en-US" sz="2200" dirty="0" smtClean="0"/>
              <a:t>.</a:t>
            </a:r>
          </a:p>
          <a:p>
            <a:r>
              <a:rPr lang="en-US" sz="2200" dirty="0" smtClean="0"/>
              <a:t>To create new group </a:t>
            </a:r>
            <a:r>
              <a:rPr lang="en-US" sz="1900" dirty="0" err="1" smtClean="0">
                <a:latin typeface="Courier New" panose="02070309020205020404" pitchFamily="49" charset="0"/>
                <a:cs typeface="Courier New" panose="02070309020205020404" pitchFamily="49" charset="0"/>
              </a:rPr>
              <a:t>hadoopusers</a:t>
            </a:r>
            <a:r>
              <a:rPr lang="en-US" sz="2200" dirty="0" smtClean="0"/>
              <a:t> with </a:t>
            </a:r>
            <a:r>
              <a:rPr lang="en-US" sz="1900" dirty="0" smtClean="0">
                <a:latin typeface="Courier New" panose="02070309020205020404" pitchFamily="49" charset="0"/>
                <a:cs typeface="Courier New" panose="02070309020205020404" pitchFamily="49" charset="0"/>
              </a:rPr>
              <a:t>group</a:t>
            </a:r>
            <a:r>
              <a:rPr lang="en-US" sz="2200" dirty="0" smtClean="0"/>
              <a:t> </a:t>
            </a:r>
            <a:r>
              <a:rPr lang="en-US" sz="1900" dirty="0" smtClean="0">
                <a:latin typeface="Courier New" panose="02070309020205020404" pitchFamily="49" charset="0"/>
                <a:cs typeface="Courier New" panose="02070309020205020404" pitchFamily="49" charset="0"/>
              </a:rPr>
              <a:t>id 505</a:t>
            </a:r>
            <a:r>
              <a:rPr lang="en-US" sz="2200" dirty="0" smtClean="0"/>
              <a:t>, type</a:t>
            </a:r>
            <a:r>
              <a:rPr lang="en-US" dirty="0" smtClean="0"/>
              <a:t>:</a:t>
            </a:r>
          </a:p>
          <a:p>
            <a:pPr marL="0" indent="0">
              <a:buNone/>
            </a:pPr>
            <a:r>
              <a:rPr lang="en-US" dirty="0">
                <a:latin typeface="Courier New" pitchFamily="49" charset="0"/>
                <a:cs typeface="Courier New" pitchFamily="49" charset="0"/>
              </a:rPr>
              <a:t>$</a:t>
            </a:r>
            <a:r>
              <a:rPr lang="en-US" sz="2000" dirty="0" smtClean="0">
                <a:latin typeface="Courier New" pitchFamily="49" charset="0"/>
                <a:cs typeface="Courier New" pitchFamily="49" charset="0"/>
              </a:rPr>
              <a:t> </a:t>
            </a:r>
            <a:r>
              <a:rPr lang="en-US" sz="2000" dirty="0" err="1" smtClean="0">
                <a:latin typeface="Courier New" pitchFamily="49" charset="0"/>
                <a:cs typeface="Courier New" pitchFamily="49" charset="0"/>
              </a:rPr>
              <a:t>groupadd</a:t>
            </a:r>
            <a:r>
              <a:rPr lang="en-US" sz="2000" dirty="0" smtClean="0">
                <a:latin typeface="Courier New" pitchFamily="49" charset="0"/>
                <a:cs typeface="Courier New" pitchFamily="49" charset="0"/>
              </a:rPr>
              <a:t> </a:t>
            </a:r>
            <a:r>
              <a:rPr lang="en-US" sz="2000" dirty="0" err="1" smtClean="0">
                <a:latin typeface="Courier New" pitchFamily="49" charset="0"/>
                <a:cs typeface="Courier New" pitchFamily="49" charset="0"/>
              </a:rPr>
              <a:t>hadoopusers</a:t>
            </a:r>
            <a:r>
              <a:rPr lang="en-US" sz="2000" dirty="0" smtClean="0">
                <a:latin typeface="Courier New" pitchFamily="49" charset="0"/>
                <a:cs typeface="Courier New" pitchFamily="49" charset="0"/>
              </a:rPr>
              <a:t> - - </a:t>
            </a:r>
            <a:r>
              <a:rPr lang="en-US" sz="2000" dirty="0" err="1" smtClean="0">
                <a:latin typeface="Courier New" pitchFamily="49" charset="0"/>
                <a:cs typeface="Courier New" pitchFamily="49" charset="0"/>
              </a:rPr>
              <a:t>gid</a:t>
            </a:r>
            <a:r>
              <a:rPr lang="en-US" sz="2000" dirty="0" smtClean="0">
                <a:latin typeface="Courier New" pitchFamily="49" charset="0"/>
                <a:cs typeface="Courier New" pitchFamily="49" charset="0"/>
              </a:rPr>
              <a:t> 505 </a:t>
            </a:r>
          </a:p>
          <a:p>
            <a:r>
              <a:rPr lang="en-US" sz="2200" dirty="0" smtClean="0">
                <a:cs typeface="Courier New" pitchFamily="49" charset="0"/>
              </a:rPr>
              <a:t>Next add a user </a:t>
            </a:r>
            <a:r>
              <a:rPr lang="en-US" sz="2200" dirty="0" err="1" smtClean="0">
                <a:latin typeface="Courier New" pitchFamily="49" charset="0"/>
                <a:cs typeface="Courier New" pitchFamily="49" charset="0"/>
              </a:rPr>
              <a:t>joe</a:t>
            </a:r>
            <a:r>
              <a:rPr lang="en-US" sz="2200" dirty="0" smtClean="0">
                <a:latin typeface="Courier New" pitchFamily="49" charset="0"/>
                <a:cs typeface="Courier New" pitchFamily="49" charset="0"/>
              </a:rPr>
              <a:t> </a:t>
            </a:r>
            <a:r>
              <a:rPr lang="en-US" sz="2200" dirty="0" smtClean="0">
                <a:cs typeface="Courier New" pitchFamily="49" charset="0"/>
              </a:rPr>
              <a:t>who is a member of that group</a:t>
            </a:r>
          </a:p>
          <a:p>
            <a:pPr marL="0" indent="0">
              <a:buNone/>
            </a:pPr>
            <a:r>
              <a:rPr lang="en-US" sz="1800" dirty="0">
                <a:latin typeface="Courier New" pitchFamily="49" charset="0"/>
                <a:cs typeface="Courier New" pitchFamily="49" charset="0"/>
              </a:rPr>
              <a:t>$</a:t>
            </a:r>
            <a:r>
              <a:rPr lang="en-US" sz="1800" dirty="0" smtClean="0">
                <a:latin typeface="Courier New" pitchFamily="49" charset="0"/>
                <a:cs typeface="Courier New" pitchFamily="49" charset="0"/>
              </a:rPr>
              <a:t> </a:t>
            </a:r>
            <a:r>
              <a:rPr lang="en-US" sz="1800" dirty="0" err="1" smtClean="0">
                <a:latin typeface="Courier New" pitchFamily="49" charset="0"/>
                <a:cs typeface="Courier New" pitchFamily="49" charset="0"/>
              </a:rPr>
              <a:t>useradd</a:t>
            </a:r>
            <a:r>
              <a:rPr lang="en-US" sz="1800" dirty="0" smtClean="0">
                <a:latin typeface="Courier New" pitchFamily="49" charset="0"/>
                <a:cs typeface="Courier New" pitchFamily="49" charset="0"/>
              </a:rPr>
              <a:t> –u 504 –g 505 –m –s /bin/bash </a:t>
            </a:r>
            <a:r>
              <a:rPr lang="en-US" sz="1800" dirty="0" err="1" smtClean="0">
                <a:latin typeface="Courier New" pitchFamily="49" charset="0"/>
                <a:cs typeface="Courier New" pitchFamily="49" charset="0"/>
              </a:rPr>
              <a:t>joe</a:t>
            </a:r>
            <a:endParaRPr lang="en-US" sz="1800" dirty="0" smtClean="0">
              <a:latin typeface="Courier New" pitchFamily="49" charset="0"/>
              <a:cs typeface="Courier New" pitchFamily="49" charset="0"/>
            </a:endParaRPr>
          </a:p>
          <a:p>
            <a:r>
              <a:rPr lang="en-US" dirty="0" smtClean="0">
                <a:cs typeface="Courier New" pitchFamily="49" charset="0"/>
              </a:rPr>
              <a:t>Check that </a:t>
            </a:r>
            <a:r>
              <a:rPr lang="en-US" sz="1800" dirty="0" err="1" smtClean="0">
                <a:latin typeface="Courier New" pitchFamily="49" charset="0"/>
                <a:cs typeface="Courier New" pitchFamily="49" charset="0"/>
              </a:rPr>
              <a:t>joe</a:t>
            </a:r>
            <a:r>
              <a:rPr lang="en-US" sz="1800" dirty="0" smtClean="0">
                <a:latin typeface="Courier New" pitchFamily="49" charset="0"/>
                <a:cs typeface="Courier New" pitchFamily="49" charset="0"/>
              </a:rPr>
              <a:t> is </a:t>
            </a:r>
            <a:r>
              <a:rPr lang="en-US" dirty="0" smtClean="0">
                <a:cs typeface="Courier New" pitchFamily="49" charset="0"/>
              </a:rPr>
              <a:t>created</a:t>
            </a:r>
          </a:p>
          <a:p>
            <a:pPr marL="0" indent="0">
              <a:buNone/>
            </a:pPr>
            <a:r>
              <a:rPr lang="en-US" sz="1800" dirty="0">
                <a:latin typeface="Courier New" pitchFamily="49" charset="0"/>
                <a:cs typeface="Courier New" pitchFamily="49" charset="0"/>
              </a:rPr>
              <a:t>$</a:t>
            </a:r>
            <a:r>
              <a:rPr lang="en-US" sz="1800" dirty="0" smtClean="0">
                <a:latin typeface="Courier New" pitchFamily="49" charset="0"/>
                <a:cs typeface="Courier New" pitchFamily="49" charset="0"/>
              </a:rPr>
              <a:t> cat /</a:t>
            </a:r>
            <a:r>
              <a:rPr lang="en-US" sz="1800" dirty="0" err="1" smtClean="0">
                <a:latin typeface="Courier New" pitchFamily="49" charset="0"/>
                <a:cs typeface="Courier New" pitchFamily="49" charset="0"/>
              </a:rPr>
              <a:t>etc</a:t>
            </a:r>
            <a:r>
              <a:rPr lang="en-US" sz="1800" dirty="0" smtClean="0">
                <a:latin typeface="Courier New" pitchFamily="49" charset="0"/>
                <a:cs typeface="Courier New" pitchFamily="49" charset="0"/>
              </a:rPr>
              <a:t>/</a:t>
            </a:r>
            <a:r>
              <a:rPr lang="en-US" sz="1800" dirty="0" err="1" smtClean="0">
                <a:latin typeface="Courier New" pitchFamily="49" charset="0"/>
                <a:cs typeface="Courier New" pitchFamily="49" charset="0"/>
              </a:rPr>
              <a:t>passwd</a:t>
            </a:r>
            <a:r>
              <a:rPr lang="en-US" sz="1800" dirty="0" smtClean="0">
                <a:latin typeface="Courier New" pitchFamily="49" charset="0"/>
                <a:cs typeface="Courier New" pitchFamily="49" charset="0"/>
              </a:rPr>
              <a:t> | </a:t>
            </a:r>
            <a:r>
              <a:rPr lang="en-US" sz="1800" dirty="0" err="1" smtClean="0">
                <a:latin typeface="Courier New" pitchFamily="49" charset="0"/>
                <a:cs typeface="Courier New" pitchFamily="49" charset="0"/>
              </a:rPr>
              <a:t>grep</a:t>
            </a:r>
            <a:r>
              <a:rPr lang="en-US" sz="1800" dirty="0" smtClean="0">
                <a:latin typeface="Courier New" pitchFamily="49" charset="0"/>
                <a:cs typeface="Courier New" pitchFamily="49" charset="0"/>
              </a:rPr>
              <a:t> </a:t>
            </a:r>
            <a:r>
              <a:rPr lang="en-US" sz="1800" dirty="0" err="1" smtClean="0">
                <a:latin typeface="Courier New" pitchFamily="49" charset="0"/>
                <a:cs typeface="Courier New" pitchFamily="49" charset="0"/>
              </a:rPr>
              <a:t>joe</a:t>
            </a:r>
            <a:endParaRPr lang="en-US" sz="1800" dirty="0" smtClean="0">
              <a:latin typeface="Courier New" pitchFamily="49" charset="0"/>
              <a:cs typeface="Courier New" pitchFamily="49" charset="0"/>
            </a:endParaRPr>
          </a:p>
          <a:p>
            <a:pPr marL="0" indent="0">
              <a:buNone/>
            </a:pPr>
            <a:r>
              <a:rPr lang="en-US" sz="1800" dirty="0">
                <a:latin typeface="Courier New" pitchFamily="49" charset="0"/>
                <a:cs typeface="Courier New" pitchFamily="49" charset="0"/>
              </a:rPr>
              <a:t>j</a:t>
            </a:r>
            <a:r>
              <a:rPr lang="en-US" sz="1800" dirty="0" smtClean="0">
                <a:latin typeface="Courier New" pitchFamily="49" charset="0"/>
                <a:cs typeface="Courier New" pitchFamily="49" charset="0"/>
              </a:rPr>
              <a:t>oe:x:504:505::/home/</a:t>
            </a:r>
            <a:r>
              <a:rPr lang="en-US" sz="1800" dirty="0" err="1" smtClean="0">
                <a:latin typeface="Courier New" pitchFamily="49" charset="0"/>
                <a:cs typeface="Courier New" pitchFamily="49" charset="0"/>
              </a:rPr>
              <a:t>joe</a:t>
            </a:r>
            <a:r>
              <a:rPr lang="en-US" sz="1800" dirty="0" smtClean="0">
                <a:latin typeface="Courier New" pitchFamily="49" charset="0"/>
                <a:cs typeface="Courier New" pitchFamily="49" charset="0"/>
              </a:rPr>
              <a:t>:/bin/bash</a:t>
            </a:r>
          </a:p>
          <a:p>
            <a:r>
              <a:rPr lang="en-US" sz="2200" dirty="0" smtClean="0">
                <a:cs typeface="Courier New" pitchFamily="49" charset="0"/>
              </a:rPr>
              <a:t>Add a password to </a:t>
            </a:r>
            <a:r>
              <a:rPr lang="en-US" sz="2200" dirty="0" err="1" smtClean="0">
                <a:latin typeface="Courier New" pitchFamily="49" charset="0"/>
                <a:cs typeface="Courier New" pitchFamily="49" charset="0"/>
              </a:rPr>
              <a:t>joe</a:t>
            </a:r>
            <a:endParaRPr lang="en-US" sz="2200" dirty="0" smtClean="0">
              <a:latin typeface="Courier New" pitchFamily="49" charset="0"/>
              <a:cs typeface="Courier New" pitchFamily="49" charset="0"/>
            </a:endParaRPr>
          </a:p>
          <a:p>
            <a:pPr marL="0" indent="0">
              <a:buNone/>
            </a:pPr>
            <a:r>
              <a:rPr lang="en-US" sz="1800" dirty="0">
                <a:latin typeface="Courier New" pitchFamily="49" charset="0"/>
                <a:cs typeface="Courier New" pitchFamily="49" charset="0"/>
              </a:rPr>
              <a:t>$</a:t>
            </a:r>
            <a:r>
              <a:rPr lang="en-US" sz="1800" dirty="0" smtClean="0">
                <a:latin typeface="Courier New" pitchFamily="49" charset="0"/>
                <a:cs typeface="Courier New" pitchFamily="49" charset="0"/>
              </a:rPr>
              <a:t> </a:t>
            </a:r>
            <a:r>
              <a:rPr lang="en-US" sz="1800" dirty="0" err="1" smtClean="0">
                <a:latin typeface="Courier New" pitchFamily="49" charset="0"/>
                <a:cs typeface="Courier New" pitchFamily="49" charset="0"/>
              </a:rPr>
              <a:t>passwd</a:t>
            </a:r>
            <a:r>
              <a:rPr lang="en-US" sz="1800" dirty="0" smtClean="0">
                <a:latin typeface="Courier New" pitchFamily="49" charset="0"/>
                <a:cs typeface="Courier New" pitchFamily="49" charset="0"/>
              </a:rPr>
              <a:t> </a:t>
            </a:r>
            <a:r>
              <a:rPr lang="en-US" sz="1800" dirty="0" err="1" smtClean="0">
                <a:latin typeface="Courier New" pitchFamily="49" charset="0"/>
                <a:cs typeface="Courier New" pitchFamily="49" charset="0"/>
              </a:rPr>
              <a:t>joe</a:t>
            </a:r>
            <a:endParaRPr lang="en-US" sz="1800" dirty="0" smtClean="0">
              <a:latin typeface="Courier New" pitchFamily="49" charset="0"/>
              <a:cs typeface="Courier New" pitchFamily="49" charset="0"/>
            </a:endParaRPr>
          </a:p>
          <a:p>
            <a:pPr marL="0" indent="0">
              <a:buNone/>
            </a:pPr>
            <a:r>
              <a:rPr lang="en-US" sz="1800" dirty="0" smtClean="0">
                <a:latin typeface="Courier New" pitchFamily="49" charset="0"/>
                <a:cs typeface="Courier New" pitchFamily="49" charset="0"/>
              </a:rPr>
              <a:t>New </a:t>
            </a:r>
            <a:r>
              <a:rPr lang="en-US" sz="1800" dirty="0" err="1" smtClean="0">
                <a:latin typeface="Courier New" pitchFamily="49" charset="0"/>
                <a:cs typeface="Courier New" pitchFamily="49" charset="0"/>
              </a:rPr>
              <a:t>password:xxxxxxxxx</a:t>
            </a:r>
            <a:endParaRPr lang="en-US" sz="1800" dirty="0" smtClean="0">
              <a:latin typeface="Courier New" pitchFamily="49" charset="0"/>
              <a:cs typeface="Courier New" pitchFamily="49" charset="0"/>
            </a:endParaRPr>
          </a:p>
          <a:p>
            <a:pPr marL="0" indent="0">
              <a:buNone/>
            </a:pPr>
            <a:r>
              <a:rPr lang="en-US" sz="1800" dirty="0" smtClean="0">
                <a:latin typeface="Courier New" pitchFamily="49" charset="0"/>
                <a:cs typeface="Courier New" pitchFamily="49" charset="0"/>
              </a:rPr>
              <a:t>Retype new </a:t>
            </a:r>
            <a:r>
              <a:rPr lang="en-US" sz="1800" dirty="0" err="1" smtClean="0">
                <a:latin typeface="Courier New" pitchFamily="49" charset="0"/>
                <a:cs typeface="Courier New" pitchFamily="49" charset="0"/>
              </a:rPr>
              <a:t>password:xxxxxxxxx</a:t>
            </a:r>
            <a:endParaRPr lang="en-US" sz="1800" dirty="0" smtClean="0">
              <a:latin typeface="Courier New" pitchFamily="49" charset="0"/>
              <a:cs typeface="Courier New" pitchFamily="49" charset="0"/>
            </a:endParaRPr>
          </a:p>
          <a:p>
            <a:r>
              <a:rPr lang="en-US" sz="2200" dirty="0" smtClean="0">
                <a:cs typeface="Courier New" pitchFamily="49" charset="0"/>
              </a:rPr>
              <a:t>Add </a:t>
            </a:r>
            <a:r>
              <a:rPr lang="en-US" sz="2200" dirty="0" err="1" smtClean="0">
                <a:latin typeface="Courier New" pitchFamily="49" charset="0"/>
                <a:cs typeface="Courier New" pitchFamily="49" charset="0"/>
              </a:rPr>
              <a:t>joe</a:t>
            </a:r>
            <a:r>
              <a:rPr lang="en-US" sz="2200" dirty="0" smtClean="0">
                <a:cs typeface="Courier New" pitchFamily="49" charset="0"/>
              </a:rPr>
              <a:t> to </a:t>
            </a:r>
            <a:r>
              <a:rPr lang="en-US" sz="2200" dirty="0" err="1" smtClean="0">
                <a:cs typeface="Courier New" pitchFamily="49" charset="0"/>
              </a:rPr>
              <a:t>sudo</a:t>
            </a:r>
            <a:r>
              <a:rPr lang="en-US" sz="2200" dirty="0" smtClean="0">
                <a:cs typeface="Courier New" pitchFamily="49" charset="0"/>
              </a:rPr>
              <a:t> users, just like you did it for user </a:t>
            </a:r>
            <a:r>
              <a:rPr lang="en-US" sz="2200" dirty="0" err="1" smtClean="0">
                <a:latin typeface="Courier New" pitchFamily="49" charset="0"/>
                <a:cs typeface="Courier New" pitchFamily="49" charset="0"/>
              </a:rPr>
              <a:t>hadoop</a:t>
            </a:r>
            <a:r>
              <a:rPr lang="en-US" sz="2200" dirty="0" smtClean="0">
                <a:cs typeface="Courier New" pitchFamily="49" charset="0"/>
              </a:rPr>
              <a:t>.</a:t>
            </a:r>
          </a:p>
          <a:p>
            <a:r>
              <a:rPr lang="en-US" sz="2200" dirty="0" smtClean="0">
                <a:cs typeface="Courier New" pitchFamily="49" charset="0"/>
              </a:rPr>
              <a:t>Switch the user. Become </a:t>
            </a:r>
            <a:r>
              <a:rPr lang="en-US" sz="2200" dirty="0" err="1" smtClean="0">
                <a:latin typeface="Courier New" pitchFamily="49" charset="0"/>
                <a:cs typeface="Courier New" pitchFamily="49" charset="0"/>
              </a:rPr>
              <a:t>joe</a:t>
            </a:r>
            <a:endParaRPr lang="en-US" sz="2200" dirty="0" smtClean="0">
              <a:latin typeface="Courier New" pitchFamily="49" charset="0"/>
              <a:cs typeface="Courier New" pitchFamily="49" charset="0"/>
            </a:endParaRPr>
          </a:p>
          <a:p>
            <a:pPr marL="0" indent="0">
              <a:buNone/>
            </a:pPr>
            <a:r>
              <a:rPr lang="en-US" sz="1900" dirty="0" smtClean="0">
                <a:latin typeface="Courier New" pitchFamily="49" charset="0"/>
                <a:cs typeface="Courier New" pitchFamily="49" charset="0"/>
              </a:rPr>
              <a:t># </a:t>
            </a:r>
            <a:r>
              <a:rPr lang="en-US" sz="1900" dirty="0" err="1" smtClean="0">
                <a:latin typeface="Courier New" pitchFamily="49" charset="0"/>
                <a:cs typeface="Courier New" pitchFamily="49" charset="0"/>
              </a:rPr>
              <a:t>su</a:t>
            </a:r>
            <a:r>
              <a:rPr lang="en-US" sz="1900" dirty="0" smtClean="0">
                <a:latin typeface="Courier New" pitchFamily="49" charset="0"/>
                <a:cs typeface="Courier New" pitchFamily="49" charset="0"/>
              </a:rPr>
              <a:t> – </a:t>
            </a:r>
            <a:r>
              <a:rPr lang="en-US" sz="1900" dirty="0" err="1" smtClean="0">
                <a:latin typeface="Courier New" pitchFamily="49" charset="0"/>
                <a:cs typeface="Courier New" pitchFamily="49" charset="0"/>
              </a:rPr>
              <a:t>joe</a:t>
            </a:r>
            <a:endParaRPr lang="en-US" sz="1900" dirty="0" smtClean="0">
              <a:latin typeface="Courier New" pitchFamily="49" charset="0"/>
              <a:cs typeface="Courier New" pitchFamily="49" charset="0"/>
            </a:endParaRPr>
          </a:p>
          <a:p>
            <a:pPr marL="0" indent="0">
              <a:buNone/>
            </a:pPr>
            <a:r>
              <a:rPr lang="en-US" sz="1900" dirty="0" smtClean="0">
                <a:latin typeface="Courier New" pitchFamily="49" charset="0"/>
                <a:cs typeface="Courier New" pitchFamily="49" charset="0"/>
              </a:rPr>
              <a:t>[</a:t>
            </a:r>
            <a:r>
              <a:rPr lang="en-US" sz="1900" dirty="0" err="1" smtClean="0">
                <a:latin typeface="Courier New" pitchFamily="49" charset="0"/>
                <a:cs typeface="Courier New" pitchFamily="49" charset="0"/>
              </a:rPr>
              <a:t>joe@localhost</a:t>
            </a:r>
            <a:r>
              <a:rPr lang="en-US" sz="1900" dirty="0" smtClean="0">
                <a:latin typeface="Courier New" pitchFamily="49" charset="0"/>
                <a:cs typeface="Courier New" pitchFamily="49" charset="0"/>
              </a:rPr>
              <a:t> root]$</a:t>
            </a:r>
          </a:p>
        </p:txBody>
      </p:sp>
      <p:sp>
        <p:nvSpPr>
          <p:cNvPr id="4" name="Footer Placeholder 3"/>
          <p:cNvSpPr>
            <a:spLocks noGrp="1"/>
          </p:cNvSpPr>
          <p:nvPr>
            <p:ph type="ftr" sz="quarter" idx="11"/>
          </p:nvPr>
        </p:nvSpPr>
        <p:spPr/>
        <p:txBody>
          <a:bodyPr/>
          <a:lstStyle/>
          <a:p>
            <a:r>
              <a:rPr lang="en-US" smtClean="0"/>
              <a:t>@Zoran B. Djordjevic</a:t>
            </a:r>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58</a:t>
            </a:fld>
            <a:endParaRPr lang="en-US" dirty="0"/>
          </a:p>
        </p:txBody>
      </p:sp>
    </p:spTree>
    <p:extLst>
      <p:ext uri="{BB962C8B-B14F-4D97-AF65-F5344CB8AC3E}">
        <p14:creationId xmlns:p14="http://schemas.microsoft.com/office/powerpoint/2010/main" val="1078424176"/>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References</a:t>
            </a:r>
            <a:endParaRPr lang="en-US" dirty="0"/>
          </a:p>
        </p:txBody>
      </p:sp>
      <p:sp>
        <p:nvSpPr>
          <p:cNvPr id="3" name="Content Placeholder 2"/>
          <p:cNvSpPr>
            <a:spLocks noGrp="1"/>
          </p:cNvSpPr>
          <p:nvPr>
            <p:ph idx="1"/>
          </p:nvPr>
        </p:nvSpPr>
        <p:spPr/>
        <p:txBody>
          <a:bodyPr/>
          <a:lstStyle/>
          <a:p>
            <a:r>
              <a:rPr lang="en-US" dirty="0" smtClean="0"/>
              <a:t>Hadoop the Definitive Guide, 3</a:t>
            </a:r>
            <a:r>
              <a:rPr lang="en-US" baseline="30000" dirty="0" smtClean="0"/>
              <a:t>rd</a:t>
            </a:r>
            <a:r>
              <a:rPr lang="en-US" dirty="0" smtClean="0"/>
              <a:t> Edition, by Tom White, O’Reilly 2012</a:t>
            </a:r>
          </a:p>
          <a:p>
            <a:r>
              <a:rPr lang="en-US" dirty="0" smtClean="0"/>
              <a:t>Hadoop in Action, by Chuck Lam, Manning 2011</a:t>
            </a:r>
          </a:p>
          <a:p>
            <a:r>
              <a:rPr lang="en-US" dirty="0" smtClean="0"/>
              <a:t>Hadoop in Practice, by Alex Holmes, Manning 2012</a:t>
            </a:r>
          </a:p>
          <a:p>
            <a:r>
              <a:rPr lang="en-US" dirty="0" err="1" smtClean="0"/>
              <a:t>Cloudera</a:t>
            </a:r>
            <a:r>
              <a:rPr lang="en-US" dirty="0" smtClean="0"/>
              <a:t>, CDH4 Quick </a:t>
            </a:r>
            <a:r>
              <a:rPr lang="en-US" smtClean="0"/>
              <a:t>Start Guide</a:t>
            </a:r>
            <a:endParaRPr lang="en-US" dirty="0"/>
          </a:p>
        </p:txBody>
      </p:sp>
      <p:sp>
        <p:nvSpPr>
          <p:cNvPr id="4" name="Footer Placeholder 3"/>
          <p:cNvSpPr>
            <a:spLocks noGrp="1"/>
          </p:cNvSpPr>
          <p:nvPr>
            <p:ph type="ftr" sz="quarter" idx="11"/>
          </p:nvPr>
        </p:nvSpPr>
        <p:spPr/>
        <p:txBody>
          <a:bodyPr/>
          <a:lstStyle/>
          <a:p>
            <a:r>
              <a:rPr lang="en-US" smtClean="0"/>
              <a:t>@Zoran B. Djordjevic</a:t>
            </a:r>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59</a:t>
            </a:fld>
            <a:endParaRPr lang="en-US" dirty="0"/>
          </a:p>
        </p:txBody>
      </p:sp>
    </p:spTree>
    <p:extLst>
      <p:ext uri="{BB962C8B-B14F-4D97-AF65-F5344CB8AC3E}">
        <p14:creationId xmlns:p14="http://schemas.microsoft.com/office/powerpoint/2010/main" val="74117830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90600" y="1295400"/>
            <a:ext cx="7315200" cy="5270777"/>
          </a:xfrm>
          <a:prstGeom prst="rect">
            <a:avLst/>
          </a:prstGeom>
        </p:spPr>
      </p:pic>
      <p:sp>
        <p:nvSpPr>
          <p:cNvPr id="2" name="Title 1"/>
          <p:cNvSpPr>
            <a:spLocks noGrp="1"/>
          </p:cNvSpPr>
          <p:nvPr>
            <p:ph type="title"/>
          </p:nvPr>
        </p:nvSpPr>
        <p:spPr/>
        <p:txBody>
          <a:bodyPr/>
          <a:lstStyle/>
          <a:p>
            <a:r>
              <a:rPr lang="en-US" dirty="0" smtClean="0"/>
              <a:t>CDH Requirements and Supported Versions</a:t>
            </a:r>
            <a:endParaRPr lang="en-US" dirty="0"/>
          </a:p>
        </p:txBody>
      </p:sp>
      <p:sp>
        <p:nvSpPr>
          <p:cNvPr id="3" name="Content Placeholder 2"/>
          <p:cNvSpPr>
            <a:spLocks noGrp="1"/>
          </p:cNvSpPr>
          <p:nvPr>
            <p:ph idx="1"/>
          </p:nvPr>
        </p:nvSpPr>
        <p:spPr>
          <a:xfrm>
            <a:off x="533400" y="762000"/>
            <a:ext cx="8458200" cy="5334000"/>
          </a:xfrm>
        </p:spPr>
        <p:txBody>
          <a:bodyPr>
            <a:normAutofit/>
          </a:bodyPr>
          <a:lstStyle/>
          <a:p>
            <a:pPr marL="0" indent="0">
              <a:buNone/>
            </a:pPr>
            <a:r>
              <a:rPr lang="en-US" sz="1800" dirty="0">
                <a:latin typeface="Courier New" pitchFamily="49" charset="0"/>
                <a:cs typeface="Courier New" pitchFamily="49" charset="0"/>
                <a:hlinkClick r:id="rId3"/>
              </a:rPr>
              <a:t>https://</a:t>
            </a:r>
            <a:r>
              <a:rPr lang="en-US" sz="1800" dirty="0" smtClean="0">
                <a:latin typeface="Courier New" pitchFamily="49" charset="0"/>
                <a:cs typeface="Courier New" pitchFamily="49" charset="0"/>
                <a:hlinkClick r:id="rId3"/>
              </a:rPr>
              <a:t>ccp.cloudera.com/display/CDH4DOC/CDH4+Documentation</a:t>
            </a:r>
            <a:endParaRPr lang="en-US" sz="1800" dirty="0" smtClean="0">
              <a:latin typeface="Courier New" pitchFamily="49" charset="0"/>
              <a:cs typeface="Courier New" pitchFamily="49" charset="0"/>
            </a:endParaRPr>
          </a:p>
          <a:p>
            <a:pPr marL="0" indent="0">
              <a:buNone/>
            </a:pPr>
            <a:endParaRPr lang="en-US" sz="1800" dirty="0">
              <a:latin typeface="Courier New" pitchFamily="49" charset="0"/>
              <a:cs typeface="Courier New" pitchFamily="49" charset="0"/>
            </a:endParaRPr>
          </a:p>
        </p:txBody>
      </p:sp>
      <p:sp>
        <p:nvSpPr>
          <p:cNvPr id="4" name="Footer Placeholder 3"/>
          <p:cNvSpPr>
            <a:spLocks noGrp="1"/>
          </p:cNvSpPr>
          <p:nvPr>
            <p:ph type="ftr" sz="quarter" idx="11"/>
          </p:nvPr>
        </p:nvSpPr>
        <p:spPr/>
        <p:txBody>
          <a:bodyPr/>
          <a:lstStyle/>
          <a:p>
            <a:r>
              <a:rPr lang="en-US" smtClean="0"/>
              <a:t>@Zoran B. Djordjevic</a:t>
            </a:r>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6</a:t>
            </a:fld>
            <a:endParaRPr lang="en-US" dirty="0"/>
          </a:p>
        </p:txBody>
      </p:sp>
    </p:spTree>
    <p:extLst>
      <p:ext uri="{BB962C8B-B14F-4D97-AF65-F5344CB8AC3E}">
        <p14:creationId xmlns:p14="http://schemas.microsoft.com/office/powerpoint/2010/main" val="341568783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32 </a:t>
            </a:r>
            <a:r>
              <a:rPr lang="en-US" dirty="0" err="1" smtClean="0"/>
              <a:t>vs</a:t>
            </a:r>
            <a:r>
              <a:rPr lang="en-US" dirty="0" smtClean="0"/>
              <a:t> 64 bit</a:t>
            </a:r>
            <a:endParaRPr lang="en-US" dirty="0"/>
          </a:p>
        </p:txBody>
      </p:sp>
      <p:sp>
        <p:nvSpPr>
          <p:cNvPr id="3" name="Content Placeholder 2"/>
          <p:cNvSpPr>
            <a:spLocks noGrp="1"/>
          </p:cNvSpPr>
          <p:nvPr>
            <p:ph idx="1"/>
          </p:nvPr>
        </p:nvSpPr>
        <p:spPr/>
        <p:txBody>
          <a:bodyPr/>
          <a:lstStyle/>
          <a:p>
            <a:r>
              <a:rPr lang="en-US" dirty="0" smtClean="0"/>
              <a:t>Some of my machines are 32 bit and, I suppose, many of yours. </a:t>
            </a:r>
          </a:p>
          <a:p>
            <a:r>
              <a:rPr lang="en-US" dirty="0" smtClean="0"/>
              <a:t>It is only be fair to run an installation with a 32 bit Hadoop on a 32 bit OS. </a:t>
            </a:r>
          </a:p>
          <a:p>
            <a:r>
              <a:rPr lang="en-US" dirty="0" smtClean="0"/>
              <a:t>The only choice is a Red Hat 6.2 or </a:t>
            </a:r>
            <a:r>
              <a:rPr lang="en-US" dirty="0" err="1" smtClean="0"/>
              <a:t>CentOS</a:t>
            </a:r>
            <a:r>
              <a:rPr lang="en-US" dirty="0" smtClean="0"/>
              <a:t> 6.2.</a:t>
            </a:r>
          </a:p>
          <a:p>
            <a:r>
              <a:rPr lang="en-US" dirty="0" smtClean="0"/>
              <a:t>If you have a new machine, it is most probably 64 bit and you are free to work with any OS  that supports CHD4.6.</a:t>
            </a:r>
          </a:p>
          <a:p>
            <a:r>
              <a:rPr lang="en-US" dirty="0" smtClean="0"/>
              <a:t>Fedora is a free version of OS that is ahead of Red Hat in releases and serves as a development platform for what will eventually be packaged as Red Hat. </a:t>
            </a:r>
          </a:p>
          <a:p>
            <a:r>
              <a:rPr lang="en-US" dirty="0" err="1" smtClean="0"/>
              <a:t>CentOS</a:t>
            </a:r>
            <a:r>
              <a:rPr lang="en-US" dirty="0" smtClean="0"/>
              <a:t> 6.2 is a “repackaged” Red Hat 6.2. Let us go with it.</a:t>
            </a:r>
            <a:endParaRPr lang="en-US" dirty="0"/>
          </a:p>
        </p:txBody>
      </p:sp>
      <p:sp>
        <p:nvSpPr>
          <p:cNvPr id="4" name="Footer Placeholder 3"/>
          <p:cNvSpPr>
            <a:spLocks noGrp="1"/>
          </p:cNvSpPr>
          <p:nvPr>
            <p:ph type="ftr" sz="quarter" idx="11"/>
          </p:nvPr>
        </p:nvSpPr>
        <p:spPr/>
        <p:txBody>
          <a:bodyPr/>
          <a:lstStyle/>
          <a:p>
            <a:r>
              <a:rPr lang="en-US" smtClean="0"/>
              <a:t>@Zoran B. Djordjevic</a:t>
            </a:r>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7</a:t>
            </a:fld>
            <a:endParaRPr lang="en-US" dirty="0"/>
          </a:p>
        </p:txBody>
      </p:sp>
    </p:spTree>
    <p:extLst>
      <p:ext uri="{BB962C8B-B14F-4D97-AF65-F5344CB8AC3E}">
        <p14:creationId xmlns:p14="http://schemas.microsoft.com/office/powerpoint/2010/main" val="354592263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CDH 4.6 </a:t>
            </a:r>
            <a:r>
              <a:rPr lang="en-US" dirty="0"/>
              <a:t>Packaging and </a:t>
            </a:r>
            <a:r>
              <a:rPr lang="en-US" dirty="0" err="1"/>
              <a:t>Tarball</a:t>
            </a:r>
            <a:r>
              <a:rPr lang="en-US" dirty="0"/>
              <a:t> Information</a:t>
            </a:r>
          </a:p>
        </p:txBody>
      </p:sp>
      <p:sp>
        <p:nvSpPr>
          <p:cNvPr id="3" name="Content Placeholder 2"/>
          <p:cNvSpPr>
            <a:spLocks noGrp="1"/>
          </p:cNvSpPr>
          <p:nvPr>
            <p:ph idx="1"/>
          </p:nvPr>
        </p:nvSpPr>
        <p:spPr/>
        <p:txBody>
          <a:bodyPr/>
          <a:lstStyle/>
          <a:p>
            <a:r>
              <a:rPr lang="en-US" dirty="0"/>
              <a:t>Each CDH release series is made up of a collection of CDH project packages </a:t>
            </a:r>
            <a:r>
              <a:rPr lang="en-US" dirty="0" smtClean="0"/>
              <a:t>(</a:t>
            </a:r>
            <a:r>
              <a:rPr lang="en-US" dirty="0" err="1" smtClean="0"/>
              <a:t>tarballs</a:t>
            </a:r>
            <a:r>
              <a:rPr lang="en-US" dirty="0" smtClean="0"/>
              <a:t>) that </a:t>
            </a:r>
            <a:r>
              <a:rPr lang="en-US" dirty="0"/>
              <a:t>are known to work </a:t>
            </a:r>
            <a:r>
              <a:rPr lang="en-US" dirty="0" smtClean="0"/>
              <a:t>together</a:t>
            </a:r>
          </a:p>
          <a:p>
            <a:endParaRPr lang="en-US" dirty="0"/>
          </a:p>
        </p:txBody>
      </p:sp>
      <p:sp>
        <p:nvSpPr>
          <p:cNvPr id="4" name="Footer Placeholder 3"/>
          <p:cNvSpPr>
            <a:spLocks noGrp="1"/>
          </p:cNvSpPr>
          <p:nvPr>
            <p:ph type="ftr" sz="quarter" idx="11"/>
          </p:nvPr>
        </p:nvSpPr>
        <p:spPr/>
        <p:txBody>
          <a:bodyPr/>
          <a:lstStyle/>
          <a:p>
            <a:r>
              <a:rPr lang="en-US" smtClean="0"/>
              <a:t>@Zoran B. Djordjevic</a:t>
            </a:r>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8</a:t>
            </a:fld>
            <a:endParaRPr lang="en-US" dirty="0"/>
          </a:p>
        </p:txBody>
      </p:sp>
      <p:graphicFrame>
        <p:nvGraphicFramePr>
          <p:cNvPr id="6" name="Table 5"/>
          <p:cNvGraphicFramePr>
            <a:graphicFrameLocks noGrp="1"/>
          </p:cNvGraphicFramePr>
          <p:nvPr>
            <p:extLst>
              <p:ext uri="{D42A27DB-BD31-4B8C-83A1-F6EECF244321}">
                <p14:modId xmlns:p14="http://schemas.microsoft.com/office/powerpoint/2010/main" val="1260165560"/>
              </p:ext>
            </p:extLst>
          </p:nvPr>
        </p:nvGraphicFramePr>
        <p:xfrm>
          <a:off x="2667000" y="1524000"/>
          <a:ext cx="5867400" cy="4876446"/>
        </p:xfrm>
        <a:graphic>
          <a:graphicData uri="http://schemas.openxmlformats.org/drawingml/2006/table">
            <a:tbl>
              <a:tblPr>
                <a:tableStyleId>{5C22544A-7EE6-4342-B048-85BDC9FD1C3A}</a:tableStyleId>
              </a:tblPr>
              <a:tblGrid>
                <a:gridCol w="3075231"/>
                <a:gridCol w="2792169"/>
              </a:tblGrid>
              <a:tr h="279105">
                <a:tc>
                  <a:txBody>
                    <a:bodyPr/>
                    <a:lstStyle/>
                    <a:p>
                      <a:pPr algn="l" fontAlgn="b"/>
                      <a:r>
                        <a:rPr lang="en-US" sz="1800" u="none" strike="noStrike" dirty="0">
                          <a:effectLst/>
                        </a:rPr>
                        <a:t>Component</a:t>
                      </a:r>
                      <a:endParaRPr lang="en-US" sz="1800" b="1" i="0" u="none" strike="noStrike" dirty="0">
                        <a:solidFill>
                          <a:srgbClr val="000000"/>
                        </a:solidFill>
                        <a:effectLst/>
                        <a:latin typeface="Calibri"/>
                      </a:endParaRPr>
                    </a:p>
                  </a:txBody>
                  <a:tcPr marL="9525" marR="9525" marT="9525" marB="0" anchor="b">
                    <a:solidFill>
                      <a:schemeClr val="accent4">
                        <a:lumMod val="40000"/>
                        <a:lumOff val="60000"/>
                      </a:schemeClr>
                    </a:solidFill>
                  </a:tcPr>
                </a:tc>
                <a:tc>
                  <a:txBody>
                    <a:bodyPr/>
                    <a:lstStyle/>
                    <a:p>
                      <a:pPr algn="l" fontAlgn="b"/>
                      <a:r>
                        <a:rPr lang="en-US" sz="1800" u="none" strike="noStrike" dirty="0">
                          <a:effectLst/>
                        </a:rPr>
                        <a:t>Package Version</a:t>
                      </a:r>
                      <a:endParaRPr lang="en-US" sz="1800" b="1" i="0" u="none" strike="noStrike" dirty="0">
                        <a:solidFill>
                          <a:srgbClr val="000000"/>
                        </a:solidFill>
                        <a:effectLst/>
                        <a:latin typeface="Calibri"/>
                      </a:endParaRPr>
                    </a:p>
                  </a:txBody>
                  <a:tcPr marL="9525" marR="9525" marT="9525" marB="0" anchor="b">
                    <a:solidFill>
                      <a:schemeClr val="accent4">
                        <a:lumMod val="40000"/>
                        <a:lumOff val="60000"/>
                      </a:schemeClr>
                    </a:solidFill>
                  </a:tcPr>
                </a:tc>
              </a:tr>
              <a:tr h="279105">
                <a:tc>
                  <a:txBody>
                    <a:bodyPr/>
                    <a:lstStyle/>
                    <a:p>
                      <a:pPr algn="l" fontAlgn="ctr"/>
                      <a:r>
                        <a:rPr lang="en-US" sz="1800" u="none" strike="noStrike" dirty="0" err="1">
                          <a:effectLst/>
                        </a:rPr>
                        <a:t>DataFu</a:t>
                      </a:r>
                      <a:endParaRPr lang="en-US" sz="1800" b="0" i="0" u="none" strike="noStrike" dirty="0">
                        <a:solidFill>
                          <a:srgbClr val="000000"/>
                        </a:solidFill>
                        <a:effectLst/>
                        <a:latin typeface="Calibri"/>
                      </a:endParaRPr>
                    </a:p>
                  </a:txBody>
                  <a:tcPr marL="9525" marR="9525" marT="9525" marB="0" anchor="ctr"/>
                </a:tc>
                <a:tc>
                  <a:txBody>
                    <a:bodyPr/>
                    <a:lstStyle/>
                    <a:p>
                      <a:pPr algn="l" fontAlgn="ctr"/>
                      <a:r>
                        <a:rPr lang="en-US" sz="1800" u="none" strike="noStrike">
                          <a:effectLst/>
                        </a:rPr>
                        <a:t>pig-udf-datafu-0.0.4+11</a:t>
                      </a:r>
                      <a:endParaRPr lang="en-US" sz="1800" b="0" i="0" u="none" strike="noStrike">
                        <a:solidFill>
                          <a:srgbClr val="000000"/>
                        </a:solidFill>
                        <a:effectLst/>
                        <a:latin typeface="Calibri"/>
                      </a:endParaRPr>
                    </a:p>
                  </a:txBody>
                  <a:tcPr marL="9525" marR="9525" marT="9525" marB="0" anchor="ctr"/>
                </a:tc>
              </a:tr>
              <a:tr h="279105">
                <a:tc>
                  <a:txBody>
                    <a:bodyPr/>
                    <a:lstStyle/>
                    <a:p>
                      <a:pPr algn="l" fontAlgn="ctr"/>
                      <a:r>
                        <a:rPr lang="en-US" sz="1800" u="none" strike="noStrike" dirty="0">
                          <a:effectLst/>
                        </a:rPr>
                        <a:t>Apache Flume</a:t>
                      </a:r>
                      <a:endParaRPr lang="en-US" sz="1800" b="0" i="0" u="none" strike="noStrike" dirty="0">
                        <a:solidFill>
                          <a:srgbClr val="000000"/>
                        </a:solidFill>
                        <a:effectLst/>
                        <a:latin typeface="Calibri"/>
                      </a:endParaRPr>
                    </a:p>
                  </a:txBody>
                  <a:tcPr marL="9525" marR="9525" marT="9525" marB="0" anchor="ctr"/>
                </a:tc>
                <a:tc>
                  <a:txBody>
                    <a:bodyPr/>
                    <a:lstStyle/>
                    <a:p>
                      <a:pPr algn="l" fontAlgn="ctr"/>
                      <a:r>
                        <a:rPr lang="en-US" sz="1800" u="none" strike="noStrike">
                          <a:effectLst/>
                        </a:rPr>
                        <a:t>flume-ng-1.4.0+96</a:t>
                      </a:r>
                      <a:endParaRPr lang="en-US" sz="1800" b="0" i="0" u="none" strike="noStrike">
                        <a:solidFill>
                          <a:srgbClr val="000000"/>
                        </a:solidFill>
                        <a:effectLst/>
                        <a:latin typeface="Calibri"/>
                      </a:endParaRPr>
                    </a:p>
                  </a:txBody>
                  <a:tcPr marL="9525" marR="9525" marT="9525" marB="0" anchor="ctr"/>
                </a:tc>
              </a:tr>
              <a:tr h="279105">
                <a:tc>
                  <a:txBody>
                    <a:bodyPr/>
                    <a:lstStyle/>
                    <a:p>
                      <a:pPr algn="l" fontAlgn="ctr"/>
                      <a:r>
                        <a:rPr lang="en-US" sz="1800" u="none" strike="noStrike" dirty="0">
                          <a:effectLst/>
                        </a:rPr>
                        <a:t>Apache Hadoop</a:t>
                      </a:r>
                      <a:endParaRPr lang="en-US" sz="1800" b="0" i="0" u="none" strike="noStrike" dirty="0">
                        <a:solidFill>
                          <a:srgbClr val="000000"/>
                        </a:solidFill>
                        <a:effectLst/>
                        <a:latin typeface="Calibri"/>
                      </a:endParaRPr>
                    </a:p>
                  </a:txBody>
                  <a:tcPr marL="9525" marR="9525" marT="9525" marB="0" anchor="ctr"/>
                </a:tc>
                <a:tc>
                  <a:txBody>
                    <a:bodyPr/>
                    <a:lstStyle/>
                    <a:p>
                      <a:pPr algn="l" fontAlgn="ctr"/>
                      <a:r>
                        <a:rPr lang="en-US" sz="1800" u="none" strike="noStrike" dirty="0">
                          <a:effectLst/>
                        </a:rPr>
                        <a:t>hadoop-2.0.0+1554</a:t>
                      </a:r>
                      <a:endParaRPr lang="en-US" sz="1800" b="0" i="0" u="none" strike="noStrike" dirty="0">
                        <a:solidFill>
                          <a:srgbClr val="000000"/>
                        </a:solidFill>
                        <a:effectLst/>
                        <a:latin typeface="Calibri"/>
                      </a:endParaRPr>
                    </a:p>
                  </a:txBody>
                  <a:tcPr marL="9525" marR="9525" marT="9525" marB="0" anchor="ctr"/>
                </a:tc>
              </a:tr>
              <a:tr h="279105">
                <a:tc>
                  <a:txBody>
                    <a:bodyPr/>
                    <a:lstStyle/>
                    <a:p>
                      <a:pPr algn="l" fontAlgn="ctr"/>
                      <a:r>
                        <a:rPr lang="en-US" sz="1800" u="none" strike="noStrike">
                          <a:effectLst/>
                        </a:rPr>
                        <a:t>Apache HBase</a:t>
                      </a:r>
                      <a:endParaRPr lang="en-US" sz="1800" b="0" i="0" u="none" strike="noStrike">
                        <a:solidFill>
                          <a:srgbClr val="000000"/>
                        </a:solidFill>
                        <a:effectLst/>
                        <a:latin typeface="Calibri"/>
                      </a:endParaRPr>
                    </a:p>
                  </a:txBody>
                  <a:tcPr marL="9525" marR="9525" marT="9525" marB="0" anchor="ctr"/>
                </a:tc>
                <a:tc>
                  <a:txBody>
                    <a:bodyPr/>
                    <a:lstStyle/>
                    <a:p>
                      <a:pPr algn="l" fontAlgn="ctr"/>
                      <a:r>
                        <a:rPr lang="en-US" sz="1800" u="none" strike="noStrike" dirty="0">
                          <a:effectLst/>
                        </a:rPr>
                        <a:t>hbase-0.94.15+86</a:t>
                      </a:r>
                      <a:endParaRPr lang="en-US" sz="1800" b="0" i="0" u="none" strike="noStrike" dirty="0">
                        <a:solidFill>
                          <a:srgbClr val="000000"/>
                        </a:solidFill>
                        <a:effectLst/>
                        <a:latin typeface="Calibri"/>
                      </a:endParaRPr>
                    </a:p>
                  </a:txBody>
                  <a:tcPr marL="9525" marR="9525" marT="9525" marB="0" anchor="ctr"/>
                </a:tc>
              </a:tr>
              <a:tr h="279105">
                <a:tc>
                  <a:txBody>
                    <a:bodyPr/>
                    <a:lstStyle/>
                    <a:p>
                      <a:pPr algn="l" fontAlgn="ctr"/>
                      <a:r>
                        <a:rPr lang="en-US" sz="1800" u="none" strike="noStrike">
                          <a:effectLst/>
                        </a:rPr>
                        <a:t>Apache HCatalog</a:t>
                      </a:r>
                      <a:endParaRPr lang="en-US" sz="1800" b="0" i="0" u="none" strike="noStrike">
                        <a:solidFill>
                          <a:srgbClr val="000000"/>
                        </a:solidFill>
                        <a:effectLst/>
                        <a:latin typeface="Calibri"/>
                      </a:endParaRPr>
                    </a:p>
                  </a:txBody>
                  <a:tcPr marL="9525" marR="9525" marT="9525" marB="0" anchor="ctr"/>
                </a:tc>
                <a:tc>
                  <a:txBody>
                    <a:bodyPr/>
                    <a:lstStyle/>
                    <a:p>
                      <a:pPr algn="l" fontAlgn="ctr"/>
                      <a:r>
                        <a:rPr lang="en-US" sz="1800" u="none" strike="noStrike">
                          <a:effectLst/>
                        </a:rPr>
                        <a:t>hcatalog-0.5.0+13</a:t>
                      </a:r>
                      <a:endParaRPr lang="en-US" sz="1800" b="0" i="0" u="none" strike="noStrike">
                        <a:solidFill>
                          <a:srgbClr val="000000"/>
                        </a:solidFill>
                        <a:effectLst/>
                        <a:latin typeface="Calibri"/>
                      </a:endParaRPr>
                    </a:p>
                  </a:txBody>
                  <a:tcPr marL="9525" marR="9525" marT="9525" marB="0" anchor="ctr"/>
                </a:tc>
              </a:tr>
              <a:tr h="279105">
                <a:tc>
                  <a:txBody>
                    <a:bodyPr/>
                    <a:lstStyle/>
                    <a:p>
                      <a:pPr algn="l" fontAlgn="ctr"/>
                      <a:r>
                        <a:rPr lang="en-US" sz="1800" u="none" strike="noStrike">
                          <a:effectLst/>
                        </a:rPr>
                        <a:t>Apache Hive</a:t>
                      </a:r>
                      <a:endParaRPr lang="en-US" sz="1800" b="0" i="0" u="none" strike="noStrike">
                        <a:solidFill>
                          <a:srgbClr val="000000"/>
                        </a:solidFill>
                        <a:effectLst/>
                        <a:latin typeface="Calibri"/>
                      </a:endParaRPr>
                    </a:p>
                  </a:txBody>
                  <a:tcPr marL="9525" marR="9525" marT="9525" marB="0" anchor="ctr"/>
                </a:tc>
                <a:tc>
                  <a:txBody>
                    <a:bodyPr/>
                    <a:lstStyle/>
                    <a:p>
                      <a:pPr algn="l" fontAlgn="ctr"/>
                      <a:r>
                        <a:rPr lang="en-US" sz="1800" u="none" strike="noStrike">
                          <a:effectLst/>
                        </a:rPr>
                        <a:t>hive-0.10.0+237</a:t>
                      </a:r>
                      <a:endParaRPr lang="en-US" sz="1800" b="0" i="0" u="none" strike="noStrike">
                        <a:solidFill>
                          <a:srgbClr val="000000"/>
                        </a:solidFill>
                        <a:effectLst/>
                        <a:latin typeface="Calibri"/>
                      </a:endParaRPr>
                    </a:p>
                  </a:txBody>
                  <a:tcPr marL="9525" marR="9525" marT="9525" marB="0" anchor="ctr"/>
                </a:tc>
              </a:tr>
              <a:tr h="279105">
                <a:tc>
                  <a:txBody>
                    <a:bodyPr/>
                    <a:lstStyle/>
                    <a:p>
                      <a:pPr algn="l" fontAlgn="ctr"/>
                      <a:r>
                        <a:rPr lang="en-US" sz="1800" u="none" strike="noStrike">
                          <a:effectLst/>
                        </a:rPr>
                        <a:t>Hue</a:t>
                      </a:r>
                      <a:endParaRPr lang="en-US" sz="1800" b="0" i="0" u="none" strike="noStrike">
                        <a:solidFill>
                          <a:srgbClr val="000000"/>
                        </a:solidFill>
                        <a:effectLst/>
                        <a:latin typeface="Calibri"/>
                      </a:endParaRPr>
                    </a:p>
                  </a:txBody>
                  <a:tcPr marL="9525" marR="9525" marT="9525" marB="0" anchor="ctr"/>
                </a:tc>
                <a:tc>
                  <a:txBody>
                    <a:bodyPr/>
                    <a:lstStyle/>
                    <a:p>
                      <a:pPr algn="l" fontAlgn="ctr"/>
                      <a:r>
                        <a:rPr lang="en-US" sz="1800" u="none" strike="noStrike" dirty="0">
                          <a:effectLst/>
                        </a:rPr>
                        <a:t>hue-2.5.0+217</a:t>
                      </a:r>
                      <a:endParaRPr lang="en-US" sz="1800" b="0" i="0" u="none" strike="noStrike" dirty="0">
                        <a:solidFill>
                          <a:srgbClr val="000000"/>
                        </a:solidFill>
                        <a:effectLst/>
                        <a:latin typeface="Calibri"/>
                      </a:endParaRPr>
                    </a:p>
                  </a:txBody>
                  <a:tcPr marL="9525" marR="9525" marT="9525" marB="0" anchor="ctr"/>
                </a:tc>
              </a:tr>
              <a:tr h="279105">
                <a:tc>
                  <a:txBody>
                    <a:bodyPr/>
                    <a:lstStyle/>
                    <a:p>
                      <a:pPr algn="l" fontAlgn="ctr"/>
                      <a:r>
                        <a:rPr lang="en-US" sz="1800" u="none" strike="noStrike">
                          <a:effectLst/>
                        </a:rPr>
                        <a:t>Apache Mahout</a:t>
                      </a:r>
                      <a:endParaRPr lang="en-US" sz="1800" b="0" i="0" u="none" strike="noStrike">
                        <a:solidFill>
                          <a:srgbClr val="000000"/>
                        </a:solidFill>
                        <a:effectLst/>
                        <a:latin typeface="Calibri"/>
                      </a:endParaRPr>
                    </a:p>
                  </a:txBody>
                  <a:tcPr marL="9525" marR="9525" marT="9525" marB="0" anchor="ctr"/>
                </a:tc>
                <a:tc>
                  <a:txBody>
                    <a:bodyPr/>
                    <a:lstStyle/>
                    <a:p>
                      <a:pPr algn="l" fontAlgn="ctr"/>
                      <a:r>
                        <a:rPr lang="en-US" sz="1800" u="none" strike="noStrike">
                          <a:effectLst/>
                        </a:rPr>
                        <a:t>mahout-0.7+15</a:t>
                      </a:r>
                      <a:endParaRPr lang="en-US" sz="1800" b="0" i="0" u="none" strike="noStrike">
                        <a:solidFill>
                          <a:srgbClr val="000000"/>
                        </a:solidFill>
                        <a:effectLst/>
                        <a:latin typeface="Calibri"/>
                      </a:endParaRPr>
                    </a:p>
                  </a:txBody>
                  <a:tcPr marL="9525" marR="9525" marT="9525" marB="0" anchor="ctr"/>
                </a:tc>
              </a:tr>
              <a:tr h="279105">
                <a:tc>
                  <a:txBody>
                    <a:bodyPr/>
                    <a:lstStyle/>
                    <a:p>
                      <a:pPr algn="l" fontAlgn="ctr"/>
                      <a:r>
                        <a:rPr lang="en-US" sz="1800" u="none" strike="noStrike">
                          <a:effectLst/>
                        </a:rPr>
                        <a:t>Apache Oozie</a:t>
                      </a:r>
                      <a:endParaRPr lang="en-US" sz="1800" b="0" i="0" u="none" strike="noStrike">
                        <a:solidFill>
                          <a:srgbClr val="000000"/>
                        </a:solidFill>
                        <a:effectLst/>
                        <a:latin typeface="Calibri"/>
                      </a:endParaRPr>
                    </a:p>
                  </a:txBody>
                  <a:tcPr marL="9525" marR="9525" marT="9525" marB="0" anchor="ctr"/>
                </a:tc>
                <a:tc>
                  <a:txBody>
                    <a:bodyPr/>
                    <a:lstStyle/>
                    <a:p>
                      <a:pPr algn="l" fontAlgn="ctr"/>
                      <a:r>
                        <a:rPr lang="en-US" sz="1800" u="none" strike="noStrike">
                          <a:effectLst/>
                        </a:rPr>
                        <a:t>oozie-3.3.2+100</a:t>
                      </a:r>
                      <a:endParaRPr lang="en-US" sz="1800" b="0" i="0" u="none" strike="noStrike">
                        <a:solidFill>
                          <a:srgbClr val="000000"/>
                        </a:solidFill>
                        <a:effectLst/>
                        <a:latin typeface="Calibri"/>
                      </a:endParaRPr>
                    </a:p>
                  </a:txBody>
                  <a:tcPr marL="9525" marR="9525" marT="9525" marB="0" anchor="ctr"/>
                </a:tc>
              </a:tr>
              <a:tr h="279105">
                <a:tc>
                  <a:txBody>
                    <a:bodyPr/>
                    <a:lstStyle/>
                    <a:p>
                      <a:pPr algn="l" fontAlgn="ctr"/>
                      <a:r>
                        <a:rPr lang="en-US" sz="1800" u="none" strike="noStrike">
                          <a:effectLst/>
                        </a:rPr>
                        <a:t>Parquet</a:t>
                      </a:r>
                      <a:endParaRPr lang="en-US" sz="1800" b="0" i="0" u="none" strike="noStrike">
                        <a:solidFill>
                          <a:srgbClr val="000000"/>
                        </a:solidFill>
                        <a:effectLst/>
                        <a:latin typeface="Calibri"/>
                      </a:endParaRPr>
                    </a:p>
                  </a:txBody>
                  <a:tcPr marL="9525" marR="9525" marT="9525" marB="0" anchor="ctr"/>
                </a:tc>
                <a:tc>
                  <a:txBody>
                    <a:bodyPr/>
                    <a:lstStyle/>
                    <a:p>
                      <a:pPr algn="l" fontAlgn="ctr"/>
                      <a:r>
                        <a:rPr lang="en-US" sz="1800" u="none" strike="noStrike">
                          <a:effectLst/>
                        </a:rPr>
                        <a:t>parquet-1.2.5+7</a:t>
                      </a:r>
                      <a:endParaRPr lang="en-US" sz="1800" b="0" i="0" u="none" strike="noStrike">
                        <a:solidFill>
                          <a:srgbClr val="000000"/>
                        </a:solidFill>
                        <a:effectLst/>
                        <a:latin typeface="Calibri"/>
                      </a:endParaRPr>
                    </a:p>
                  </a:txBody>
                  <a:tcPr marL="9525" marR="9525" marT="9525" marB="0" anchor="ctr"/>
                </a:tc>
              </a:tr>
              <a:tr h="279105">
                <a:tc>
                  <a:txBody>
                    <a:bodyPr/>
                    <a:lstStyle/>
                    <a:p>
                      <a:pPr algn="l" fontAlgn="ctr"/>
                      <a:r>
                        <a:rPr lang="en-US" sz="1800" u="none" strike="noStrike">
                          <a:effectLst/>
                        </a:rPr>
                        <a:t>Apache Pig</a:t>
                      </a:r>
                      <a:endParaRPr lang="en-US" sz="1800" b="0" i="0" u="none" strike="noStrike">
                        <a:solidFill>
                          <a:srgbClr val="000000"/>
                        </a:solidFill>
                        <a:effectLst/>
                        <a:latin typeface="Calibri"/>
                      </a:endParaRPr>
                    </a:p>
                  </a:txBody>
                  <a:tcPr marL="9525" marR="9525" marT="9525" marB="0" anchor="ctr"/>
                </a:tc>
                <a:tc>
                  <a:txBody>
                    <a:bodyPr/>
                    <a:lstStyle/>
                    <a:p>
                      <a:pPr algn="l" fontAlgn="ctr"/>
                      <a:r>
                        <a:rPr lang="en-US" sz="1800" u="none" strike="noStrike">
                          <a:effectLst/>
                        </a:rPr>
                        <a:t>pig-0.11.0+42</a:t>
                      </a:r>
                      <a:endParaRPr lang="en-US" sz="1800" b="0" i="0" u="none" strike="noStrike">
                        <a:solidFill>
                          <a:srgbClr val="000000"/>
                        </a:solidFill>
                        <a:effectLst/>
                        <a:latin typeface="Calibri"/>
                      </a:endParaRPr>
                    </a:p>
                  </a:txBody>
                  <a:tcPr marL="9525" marR="9525" marT="9525" marB="0" anchor="ctr"/>
                </a:tc>
              </a:tr>
              <a:tr h="334926">
                <a:tc>
                  <a:txBody>
                    <a:bodyPr/>
                    <a:lstStyle/>
                    <a:p>
                      <a:pPr algn="l" fontAlgn="ctr"/>
                      <a:r>
                        <a:rPr lang="en-US" sz="1800" u="none" strike="noStrike">
                          <a:effectLst/>
                        </a:rPr>
                        <a:t>Apache Sentry (incubating)</a:t>
                      </a:r>
                      <a:endParaRPr lang="en-US" sz="1800" b="0" i="0" u="none" strike="noStrike">
                        <a:solidFill>
                          <a:srgbClr val="000000"/>
                        </a:solidFill>
                        <a:effectLst/>
                        <a:latin typeface="Calibri"/>
                      </a:endParaRPr>
                    </a:p>
                  </a:txBody>
                  <a:tcPr marL="9525" marR="9525" marT="9525" marB="0" anchor="ctr"/>
                </a:tc>
                <a:tc>
                  <a:txBody>
                    <a:bodyPr/>
                    <a:lstStyle/>
                    <a:p>
                      <a:pPr algn="l" fontAlgn="ctr"/>
                      <a:r>
                        <a:rPr lang="en-US" sz="1800" u="none" strike="noStrike">
                          <a:effectLst/>
                        </a:rPr>
                        <a:t>sentry-1.1.0+20</a:t>
                      </a:r>
                      <a:endParaRPr lang="en-US" sz="1800" b="0" i="0" u="none" strike="noStrike">
                        <a:solidFill>
                          <a:srgbClr val="000000"/>
                        </a:solidFill>
                        <a:effectLst/>
                        <a:latin typeface="Calibri"/>
                      </a:endParaRPr>
                    </a:p>
                  </a:txBody>
                  <a:tcPr marL="9525" marR="9525" marT="9525" marB="0" anchor="ctr"/>
                </a:tc>
              </a:tr>
              <a:tr h="279105">
                <a:tc>
                  <a:txBody>
                    <a:bodyPr/>
                    <a:lstStyle/>
                    <a:p>
                      <a:pPr algn="l" fontAlgn="ctr"/>
                      <a:r>
                        <a:rPr lang="en-US" sz="1800" u="none" strike="noStrike">
                          <a:effectLst/>
                        </a:rPr>
                        <a:t>Apache Sqoop</a:t>
                      </a:r>
                      <a:endParaRPr lang="en-US" sz="1800" b="0" i="0" u="none" strike="noStrike">
                        <a:solidFill>
                          <a:srgbClr val="000000"/>
                        </a:solidFill>
                        <a:effectLst/>
                        <a:latin typeface="Calibri"/>
                      </a:endParaRPr>
                    </a:p>
                  </a:txBody>
                  <a:tcPr marL="9525" marR="9525" marT="9525" marB="0" anchor="ctr"/>
                </a:tc>
                <a:tc>
                  <a:txBody>
                    <a:bodyPr/>
                    <a:lstStyle/>
                    <a:p>
                      <a:pPr algn="l" fontAlgn="ctr"/>
                      <a:r>
                        <a:rPr lang="en-US" sz="1800" u="none" strike="noStrike">
                          <a:effectLst/>
                        </a:rPr>
                        <a:t>sqoop-1.4.3+92</a:t>
                      </a:r>
                      <a:endParaRPr lang="en-US" sz="1800" b="0" i="0" u="none" strike="noStrike">
                        <a:solidFill>
                          <a:srgbClr val="000000"/>
                        </a:solidFill>
                        <a:effectLst/>
                        <a:latin typeface="Calibri"/>
                      </a:endParaRPr>
                    </a:p>
                  </a:txBody>
                  <a:tcPr marL="9525" marR="9525" marT="9525" marB="0" anchor="ctr"/>
                </a:tc>
              </a:tr>
              <a:tr h="279105">
                <a:tc>
                  <a:txBody>
                    <a:bodyPr/>
                    <a:lstStyle/>
                    <a:p>
                      <a:pPr algn="l" fontAlgn="ctr"/>
                      <a:r>
                        <a:rPr lang="en-US" sz="1800" u="none" strike="noStrike">
                          <a:effectLst/>
                        </a:rPr>
                        <a:t>Apache Sqoop2</a:t>
                      </a:r>
                      <a:endParaRPr lang="en-US" sz="1800" b="0" i="0" u="none" strike="noStrike">
                        <a:solidFill>
                          <a:srgbClr val="000000"/>
                        </a:solidFill>
                        <a:effectLst/>
                        <a:latin typeface="Calibri"/>
                      </a:endParaRPr>
                    </a:p>
                  </a:txBody>
                  <a:tcPr marL="9525" marR="9525" marT="9525" marB="0" anchor="ctr"/>
                </a:tc>
                <a:tc>
                  <a:txBody>
                    <a:bodyPr/>
                    <a:lstStyle/>
                    <a:p>
                      <a:pPr algn="l" fontAlgn="ctr"/>
                      <a:r>
                        <a:rPr lang="en-US" sz="1800" u="none" strike="noStrike">
                          <a:effectLst/>
                        </a:rPr>
                        <a:t>sqoop2-1.99.2+99</a:t>
                      </a:r>
                      <a:endParaRPr lang="en-US" sz="1800" b="0" i="0" u="none" strike="noStrike">
                        <a:solidFill>
                          <a:srgbClr val="000000"/>
                        </a:solidFill>
                        <a:effectLst/>
                        <a:latin typeface="Calibri"/>
                      </a:endParaRPr>
                    </a:p>
                  </a:txBody>
                  <a:tcPr marL="9525" marR="9525" marT="9525" marB="0" anchor="ctr"/>
                </a:tc>
              </a:tr>
              <a:tr h="279105">
                <a:tc>
                  <a:txBody>
                    <a:bodyPr/>
                    <a:lstStyle/>
                    <a:p>
                      <a:pPr algn="l" fontAlgn="ctr"/>
                      <a:r>
                        <a:rPr lang="en-US" sz="1800" u="none" strike="noStrike">
                          <a:effectLst/>
                        </a:rPr>
                        <a:t>Apache Whirr</a:t>
                      </a:r>
                      <a:endParaRPr lang="en-US" sz="1800" b="0" i="0" u="none" strike="noStrike">
                        <a:solidFill>
                          <a:srgbClr val="000000"/>
                        </a:solidFill>
                        <a:effectLst/>
                        <a:latin typeface="Calibri"/>
                      </a:endParaRPr>
                    </a:p>
                  </a:txBody>
                  <a:tcPr marL="9525" marR="9525" marT="9525" marB="0" anchor="ctr"/>
                </a:tc>
                <a:tc>
                  <a:txBody>
                    <a:bodyPr/>
                    <a:lstStyle/>
                    <a:p>
                      <a:pPr algn="l" fontAlgn="ctr"/>
                      <a:r>
                        <a:rPr lang="en-US" sz="1800" u="none" strike="noStrike">
                          <a:effectLst/>
                        </a:rPr>
                        <a:t>whirr-0.8.2+15</a:t>
                      </a:r>
                      <a:endParaRPr lang="en-US" sz="1800" b="0" i="0" u="none" strike="noStrike">
                        <a:solidFill>
                          <a:srgbClr val="000000"/>
                        </a:solidFill>
                        <a:effectLst/>
                        <a:latin typeface="Calibri"/>
                      </a:endParaRPr>
                    </a:p>
                  </a:txBody>
                  <a:tcPr marL="9525" marR="9525" marT="9525" marB="0" anchor="ctr"/>
                </a:tc>
              </a:tr>
              <a:tr h="279105">
                <a:tc>
                  <a:txBody>
                    <a:bodyPr/>
                    <a:lstStyle/>
                    <a:p>
                      <a:pPr algn="l" fontAlgn="ctr"/>
                      <a:r>
                        <a:rPr lang="en-US" sz="1800" u="none" strike="noStrike">
                          <a:effectLst/>
                        </a:rPr>
                        <a:t>Apache ZooKeeper</a:t>
                      </a:r>
                      <a:endParaRPr lang="en-US" sz="1800" b="0" i="0" u="none" strike="noStrike">
                        <a:solidFill>
                          <a:srgbClr val="000000"/>
                        </a:solidFill>
                        <a:effectLst/>
                        <a:latin typeface="Calibri"/>
                      </a:endParaRPr>
                    </a:p>
                  </a:txBody>
                  <a:tcPr marL="9525" marR="9525" marT="9525" marB="0" anchor="ctr"/>
                </a:tc>
                <a:tc>
                  <a:txBody>
                    <a:bodyPr/>
                    <a:lstStyle/>
                    <a:p>
                      <a:pPr algn="l" fontAlgn="ctr"/>
                      <a:r>
                        <a:rPr lang="en-US" sz="1800" u="none" strike="noStrike" dirty="0" smtClean="0">
                          <a:effectLst/>
                        </a:rPr>
                        <a:t>zookeeper-3.4.6+25</a:t>
                      </a:r>
                      <a:endParaRPr lang="en-US" sz="1800" b="0" i="0" u="none" strike="noStrike" dirty="0">
                        <a:solidFill>
                          <a:srgbClr val="000000"/>
                        </a:solidFill>
                        <a:effectLst/>
                        <a:latin typeface="Calibri"/>
                      </a:endParaRPr>
                    </a:p>
                  </a:txBody>
                  <a:tcPr marL="9525" marR="9525" marT="9525" marB="0" anchor="ctr"/>
                </a:tc>
              </a:tr>
            </a:tbl>
          </a:graphicData>
        </a:graphic>
      </p:graphicFrame>
    </p:spTree>
    <p:extLst>
      <p:ext uri="{BB962C8B-B14F-4D97-AF65-F5344CB8AC3E}">
        <p14:creationId xmlns:p14="http://schemas.microsoft.com/office/powerpoint/2010/main" val="280257475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CDH 5.0 Beta 2 </a:t>
            </a:r>
            <a:r>
              <a:rPr lang="en-US" dirty="0"/>
              <a:t>Packaging and </a:t>
            </a:r>
            <a:r>
              <a:rPr lang="en-US" dirty="0" err="1"/>
              <a:t>Tarball</a:t>
            </a:r>
            <a:r>
              <a:rPr lang="en-US" dirty="0"/>
              <a:t> Information</a:t>
            </a:r>
          </a:p>
        </p:txBody>
      </p:sp>
      <p:sp>
        <p:nvSpPr>
          <p:cNvPr id="3" name="Content Placeholder 2"/>
          <p:cNvSpPr>
            <a:spLocks noGrp="1"/>
          </p:cNvSpPr>
          <p:nvPr>
            <p:ph idx="1"/>
          </p:nvPr>
        </p:nvSpPr>
        <p:spPr>
          <a:xfrm>
            <a:off x="228600" y="762000"/>
            <a:ext cx="2286000" cy="5486400"/>
          </a:xfrm>
        </p:spPr>
        <p:txBody>
          <a:bodyPr/>
          <a:lstStyle/>
          <a:p>
            <a:r>
              <a:rPr lang="en-US" dirty="0" smtClean="0"/>
              <a:t>CDH5.0 has a richer set of features and </a:t>
            </a:r>
            <a:r>
              <a:rPr lang="en-US" dirty="0" err="1" smtClean="0"/>
              <a:t>tarballs</a:t>
            </a:r>
            <a:r>
              <a:rPr lang="en-US" dirty="0" smtClean="0"/>
              <a:t>.</a:t>
            </a:r>
          </a:p>
          <a:p>
            <a:r>
              <a:rPr lang="en-US" dirty="0" smtClean="0"/>
              <a:t>Most of our work will rely on CDH4.6, however, we might  use CDH5 for some analysis.</a:t>
            </a:r>
          </a:p>
          <a:p>
            <a:r>
              <a:rPr lang="en-US" dirty="0" smtClean="0"/>
              <a:t>It appears that CDH5 is currently available only in 64 bit version.</a:t>
            </a:r>
          </a:p>
          <a:p>
            <a:endParaRPr lang="en-US" dirty="0"/>
          </a:p>
        </p:txBody>
      </p:sp>
      <p:sp>
        <p:nvSpPr>
          <p:cNvPr id="4" name="Footer Placeholder 3"/>
          <p:cNvSpPr>
            <a:spLocks noGrp="1"/>
          </p:cNvSpPr>
          <p:nvPr>
            <p:ph type="ftr" sz="quarter" idx="11"/>
          </p:nvPr>
        </p:nvSpPr>
        <p:spPr/>
        <p:txBody>
          <a:bodyPr/>
          <a:lstStyle/>
          <a:p>
            <a:r>
              <a:rPr lang="en-US" smtClean="0"/>
              <a:t>@Zoran B. Djordjevic</a:t>
            </a:r>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9</a:t>
            </a:fld>
            <a:endParaRPr lang="en-US" dirty="0"/>
          </a:p>
        </p:txBody>
      </p:sp>
      <p:graphicFrame>
        <p:nvGraphicFramePr>
          <p:cNvPr id="7" name="Table 6"/>
          <p:cNvGraphicFramePr>
            <a:graphicFrameLocks noGrp="1"/>
          </p:cNvGraphicFramePr>
          <p:nvPr>
            <p:extLst>
              <p:ext uri="{D42A27DB-BD31-4B8C-83A1-F6EECF244321}">
                <p14:modId xmlns:p14="http://schemas.microsoft.com/office/powerpoint/2010/main" val="4099402908"/>
              </p:ext>
            </p:extLst>
          </p:nvPr>
        </p:nvGraphicFramePr>
        <p:xfrm>
          <a:off x="3048000" y="762000"/>
          <a:ext cx="5638800" cy="5784383"/>
        </p:xfrm>
        <a:graphic>
          <a:graphicData uri="http://schemas.openxmlformats.org/drawingml/2006/table">
            <a:tbl>
              <a:tblPr>
                <a:tableStyleId>{5C22544A-7EE6-4342-B048-85BDC9FD1C3A}</a:tableStyleId>
              </a:tblPr>
              <a:tblGrid>
                <a:gridCol w="2805534"/>
                <a:gridCol w="2833266"/>
              </a:tblGrid>
              <a:tr h="176049">
                <a:tc>
                  <a:txBody>
                    <a:bodyPr/>
                    <a:lstStyle/>
                    <a:p>
                      <a:pPr algn="l" fontAlgn="ctr"/>
                      <a:r>
                        <a:rPr lang="en-US" sz="1600" b="1" u="none" strike="noStrike" dirty="0">
                          <a:effectLst/>
                        </a:rPr>
                        <a:t>Component</a:t>
                      </a:r>
                      <a:endParaRPr lang="en-US" sz="1600" b="1" i="0" u="none" strike="noStrike" dirty="0">
                        <a:solidFill>
                          <a:srgbClr val="000000"/>
                        </a:solidFill>
                        <a:effectLst/>
                        <a:latin typeface="Calibri"/>
                      </a:endParaRPr>
                    </a:p>
                  </a:txBody>
                  <a:tcPr marL="6503" marR="6503" marT="6503" marB="0" anchor="ctr"/>
                </a:tc>
                <a:tc>
                  <a:txBody>
                    <a:bodyPr/>
                    <a:lstStyle/>
                    <a:p>
                      <a:pPr algn="l" fontAlgn="ctr"/>
                      <a:r>
                        <a:rPr lang="en-US" sz="1600" b="1" u="none" strike="noStrike" dirty="0">
                          <a:effectLst/>
                        </a:rPr>
                        <a:t>Package Version</a:t>
                      </a:r>
                      <a:endParaRPr lang="en-US" sz="1600" b="1" i="0" u="none" strike="noStrike" dirty="0">
                        <a:solidFill>
                          <a:srgbClr val="000000"/>
                        </a:solidFill>
                        <a:effectLst/>
                        <a:latin typeface="Calibri"/>
                      </a:endParaRPr>
                    </a:p>
                  </a:txBody>
                  <a:tcPr marL="6503" marR="6503" marT="6503" marB="0" anchor="ctr"/>
                </a:tc>
              </a:tr>
              <a:tr h="190719">
                <a:tc>
                  <a:txBody>
                    <a:bodyPr/>
                    <a:lstStyle/>
                    <a:p>
                      <a:pPr algn="l" fontAlgn="ctr"/>
                      <a:r>
                        <a:rPr lang="en-US" sz="1400" u="none" strike="noStrike" dirty="0">
                          <a:effectLst/>
                        </a:rPr>
                        <a:t>Apache Avro</a:t>
                      </a:r>
                      <a:endParaRPr lang="en-US" sz="1400" b="0" i="0" u="none" strike="noStrike" dirty="0">
                        <a:solidFill>
                          <a:srgbClr val="000000"/>
                        </a:solidFill>
                        <a:effectLst/>
                        <a:latin typeface="Calibri"/>
                      </a:endParaRPr>
                    </a:p>
                  </a:txBody>
                  <a:tcPr marL="6503" marR="6503" marT="6503" marB="0" anchor="ctr"/>
                </a:tc>
                <a:tc>
                  <a:txBody>
                    <a:bodyPr/>
                    <a:lstStyle/>
                    <a:p>
                      <a:pPr algn="l" fontAlgn="ctr"/>
                      <a:r>
                        <a:rPr lang="en-US" sz="1400" u="none" strike="noStrike">
                          <a:effectLst/>
                        </a:rPr>
                        <a:t>avro-1.7.5+cdh5.0.0b2+8</a:t>
                      </a:r>
                      <a:endParaRPr lang="en-US" sz="1400" b="0" i="0" u="none" strike="noStrike">
                        <a:solidFill>
                          <a:srgbClr val="000000"/>
                        </a:solidFill>
                        <a:effectLst/>
                        <a:latin typeface="Calibri"/>
                      </a:endParaRPr>
                    </a:p>
                  </a:txBody>
                  <a:tcPr marL="6503" marR="6503" marT="6503" marB="0" anchor="ctr"/>
                </a:tc>
              </a:tr>
              <a:tr h="176049">
                <a:tc>
                  <a:txBody>
                    <a:bodyPr/>
                    <a:lstStyle/>
                    <a:p>
                      <a:pPr algn="l" fontAlgn="ctr"/>
                      <a:r>
                        <a:rPr lang="en-US" sz="1400" u="none" strike="noStrike">
                          <a:effectLst/>
                        </a:rPr>
                        <a:t>Apache Crunch</a:t>
                      </a:r>
                      <a:endParaRPr lang="en-US" sz="1400" b="0" i="0" u="none" strike="noStrike">
                        <a:solidFill>
                          <a:srgbClr val="000000"/>
                        </a:solidFill>
                        <a:effectLst/>
                        <a:latin typeface="Calibri"/>
                      </a:endParaRPr>
                    </a:p>
                  </a:txBody>
                  <a:tcPr marL="6503" marR="6503" marT="6503" marB="0" anchor="ctr"/>
                </a:tc>
                <a:tc>
                  <a:txBody>
                    <a:bodyPr/>
                    <a:lstStyle/>
                    <a:p>
                      <a:pPr algn="l" fontAlgn="ctr"/>
                      <a:r>
                        <a:rPr lang="en-US" sz="1400" u="none" strike="noStrike">
                          <a:effectLst/>
                        </a:rPr>
                        <a:t>crunch-0.9.0+cdh5.0.0b2+19</a:t>
                      </a:r>
                      <a:endParaRPr lang="en-US" sz="1400" b="0" i="0" u="none" strike="noStrike">
                        <a:solidFill>
                          <a:srgbClr val="000000"/>
                        </a:solidFill>
                        <a:effectLst/>
                        <a:latin typeface="Calibri"/>
                      </a:endParaRPr>
                    </a:p>
                  </a:txBody>
                  <a:tcPr marL="6503" marR="6503" marT="6503" marB="0" anchor="ctr"/>
                </a:tc>
              </a:tr>
              <a:tr h="190719">
                <a:tc>
                  <a:txBody>
                    <a:bodyPr/>
                    <a:lstStyle/>
                    <a:p>
                      <a:pPr algn="l" fontAlgn="ctr"/>
                      <a:r>
                        <a:rPr lang="en-US" sz="1400" u="none" strike="noStrike">
                          <a:effectLst/>
                        </a:rPr>
                        <a:t>DataFu</a:t>
                      </a:r>
                      <a:endParaRPr lang="en-US" sz="1400" b="0" i="0" u="none" strike="noStrike">
                        <a:solidFill>
                          <a:srgbClr val="000000"/>
                        </a:solidFill>
                        <a:effectLst/>
                        <a:latin typeface="Calibri"/>
                      </a:endParaRPr>
                    </a:p>
                  </a:txBody>
                  <a:tcPr marL="6503" marR="6503" marT="6503" marB="0" anchor="ctr"/>
                </a:tc>
                <a:tc>
                  <a:txBody>
                    <a:bodyPr/>
                    <a:lstStyle/>
                    <a:p>
                      <a:pPr algn="l" fontAlgn="ctr"/>
                      <a:r>
                        <a:rPr lang="en-US" sz="1400" u="none" strike="noStrike">
                          <a:effectLst/>
                        </a:rPr>
                        <a:t>pig-udf-datafu-1.1.0+cdh5.0.0b2+8</a:t>
                      </a:r>
                      <a:endParaRPr lang="en-US" sz="1400" b="0" i="0" u="none" strike="noStrike">
                        <a:solidFill>
                          <a:srgbClr val="000000"/>
                        </a:solidFill>
                        <a:effectLst/>
                        <a:latin typeface="Calibri"/>
                      </a:endParaRPr>
                    </a:p>
                  </a:txBody>
                  <a:tcPr marL="6503" marR="6503" marT="6503" marB="0" anchor="ctr"/>
                </a:tc>
              </a:tr>
              <a:tr h="161377">
                <a:tc>
                  <a:txBody>
                    <a:bodyPr/>
                    <a:lstStyle/>
                    <a:p>
                      <a:pPr algn="l" fontAlgn="ctr"/>
                      <a:r>
                        <a:rPr lang="en-US" sz="1400" u="none" strike="noStrike">
                          <a:effectLst/>
                        </a:rPr>
                        <a:t>Apache Flume</a:t>
                      </a:r>
                      <a:endParaRPr lang="en-US" sz="1400" b="0" i="0" u="none" strike="noStrike">
                        <a:solidFill>
                          <a:srgbClr val="000000"/>
                        </a:solidFill>
                        <a:effectLst/>
                        <a:latin typeface="Calibri"/>
                      </a:endParaRPr>
                    </a:p>
                  </a:txBody>
                  <a:tcPr marL="6503" marR="6503" marT="6503" marB="0" anchor="ctr"/>
                </a:tc>
                <a:tc>
                  <a:txBody>
                    <a:bodyPr/>
                    <a:lstStyle/>
                    <a:p>
                      <a:pPr algn="l" fontAlgn="ctr"/>
                      <a:r>
                        <a:rPr lang="en-US" sz="1400" u="none" strike="noStrike">
                          <a:effectLst/>
                        </a:rPr>
                        <a:t>flume-ng-1.4.0+cdh5.0.0b2+90</a:t>
                      </a:r>
                      <a:endParaRPr lang="en-US" sz="1400" b="0" i="0" u="none" strike="noStrike">
                        <a:solidFill>
                          <a:srgbClr val="000000"/>
                        </a:solidFill>
                        <a:effectLst/>
                        <a:latin typeface="Calibri"/>
                      </a:endParaRPr>
                    </a:p>
                  </a:txBody>
                  <a:tcPr marL="6503" marR="6503" marT="6503" marB="0" anchor="ctr"/>
                </a:tc>
              </a:tr>
              <a:tr h="220060">
                <a:tc>
                  <a:txBody>
                    <a:bodyPr/>
                    <a:lstStyle/>
                    <a:p>
                      <a:pPr algn="l" fontAlgn="ctr"/>
                      <a:r>
                        <a:rPr lang="en-US" sz="1400" u="none" strike="noStrike">
                          <a:effectLst/>
                        </a:rPr>
                        <a:t>Apache Hadoop</a:t>
                      </a:r>
                      <a:endParaRPr lang="en-US" sz="1400" b="0" i="0" u="none" strike="noStrike">
                        <a:solidFill>
                          <a:srgbClr val="000000"/>
                        </a:solidFill>
                        <a:effectLst/>
                        <a:latin typeface="Calibri"/>
                      </a:endParaRPr>
                    </a:p>
                  </a:txBody>
                  <a:tcPr marL="6503" marR="6503" marT="6503" marB="0" anchor="ctr"/>
                </a:tc>
                <a:tc>
                  <a:txBody>
                    <a:bodyPr/>
                    <a:lstStyle/>
                    <a:p>
                      <a:pPr algn="l" fontAlgn="ctr"/>
                      <a:r>
                        <a:rPr lang="en-US" sz="1400" u="none" strike="noStrike">
                          <a:effectLst/>
                        </a:rPr>
                        <a:t>hadoop-2.2.0+cdh5.0.0b2+1610</a:t>
                      </a:r>
                      <a:endParaRPr lang="en-US" sz="1400" b="0" i="0" u="none" strike="noStrike">
                        <a:solidFill>
                          <a:srgbClr val="000000"/>
                        </a:solidFill>
                        <a:effectLst/>
                        <a:latin typeface="Calibri"/>
                      </a:endParaRPr>
                    </a:p>
                  </a:txBody>
                  <a:tcPr marL="6503" marR="6503" marT="6503" marB="0" anchor="ctr"/>
                </a:tc>
              </a:tr>
              <a:tr h="176049">
                <a:tc>
                  <a:txBody>
                    <a:bodyPr/>
                    <a:lstStyle/>
                    <a:p>
                      <a:pPr algn="l" fontAlgn="ctr"/>
                      <a:r>
                        <a:rPr lang="en-US" sz="1400" u="none" strike="noStrike">
                          <a:effectLst/>
                        </a:rPr>
                        <a:t>Apache HBase</a:t>
                      </a:r>
                      <a:endParaRPr lang="en-US" sz="1400" b="0" i="0" u="none" strike="noStrike">
                        <a:solidFill>
                          <a:srgbClr val="000000"/>
                        </a:solidFill>
                        <a:effectLst/>
                        <a:latin typeface="Calibri"/>
                      </a:endParaRPr>
                    </a:p>
                  </a:txBody>
                  <a:tcPr marL="6503" marR="6503" marT="6503" marB="0" anchor="ctr"/>
                </a:tc>
                <a:tc>
                  <a:txBody>
                    <a:bodyPr/>
                    <a:lstStyle/>
                    <a:p>
                      <a:pPr algn="l" fontAlgn="ctr"/>
                      <a:r>
                        <a:rPr lang="en-US" sz="1400" u="none" strike="noStrike">
                          <a:effectLst/>
                        </a:rPr>
                        <a:t>hbase-0.96.1.1+cdh5.0.0b2+23</a:t>
                      </a:r>
                      <a:endParaRPr lang="en-US" sz="1400" b="0" i="0" u="none" strike="noStrike">
                        <a:solidFill>
                          <a:srgbClr val="000000"/>
                        </a:solidFill>
                        <a:effectLst/>
                        <a:latin typeface="Calibri"/>
                      </a:endParaRPr>
                    </a:p>
                  </a:txBody>
                  <a:tcPr marL="6503" marR="6503" marT="6503" marB="0" anchor="ctr"/>
                </a:tc>
              </a:tr>
              <a:tr h="198054">
                <a:tc>
                  <a:txBody>
                    <a:bodyPr/>
                    <a:lstStyle/>
                    <a:p>
                      <a:pPr algn="l" fontAlgn="t"/>
                      <a:r>
                        <a:rPr lang="en-US" sz="1400" u="none" strike="noStrike">
                          <a:effectLst/>
                        </a:rPr>
                        <a:t>HBase-Solr</a:t>
                      </a:r>
                      <a:endParaRPr lang="en-US" sz="1400" b="0" i="0" u="none" strike="noStrike">
                        <a:solidFill>
                          <a:srgbClr val="000000"/>
                        </a:solidFill>
                        <a:effectLst/>
                        <a:latin typeface="Calibri"/>
                      </a:endParaRPr>
                    </a:p>
                  </a:txBody>
                  <a:tcPr marL="6503" marR="6503" marT="6503" marB="0"/>
                </a:tc>
                <a:tc>
                  <a:txBody>
                    <a:bodyPr/>
                    <a:lstStyle/>
                    <a:p>
                      <a:pPr algn="l" fontAlgn="ctr"/>
                      <a:r>
                        <a:rPr lang="en-US" sz="1400" u="none" strike="noStrike">
                          <a:effectLst/>
                        </a:rPr>
                        <a:t>hbase-solr-1.3+cdh5.0.0b2+39</a:t>
                      </a:r>
                      <a:endParaRPr lang="en-US" sz="1400" b="0" i="0" u="none" strike="noStrike">
                        <a:solidFill>
                          <a:srgbClr val="000000"/>
                        </a:solidFill>
                        <a:effectLst/>
                        <a:latin typeface="Calibri"/>
                      </a:endParaRPr>
                    </a:p>
                  </a:txBody>
                  <a:tcPr marL="6503" marR="6503" marT="6503" marB="0" anchor="ctr"/>
                </a:tc>
              </a:tr>
              <a:tr h="212725">
                <a:tc>
                  <a:txBody>
                    <a:bodyPr/>
                    <a:lstStyle/>
                    <a:p>
                      <a:pPr algn="l" fontAlgn="ctr"/>
                      <a:r>
                        <a:rPr lang="en-US" sz="1400" u="none" strike="noStrike">
                          <a:effectLst/>
                        </a:rPr>
                        <a:t>Apache Hive</a:t>
                      </a:r>
                      <a:endParaRPr lang="en-US" sz="1400" b="0" i="0" u="none" strike="noStrike">
                        <a:solidFill>
                          <a:srgbClr val="000000"/>
                        </a:solidFill>
                        <a:effectLst/>
                        <a:latin typeface="Calibri"/>
                      </a:endParaRPr>
                    </a:p>
                  </a:txBody>
                  <a:tcPr marL="6503" marR="6503" marT="6503" marB="0" anchor="ctr"/>
                </a:tc>
                <a:tc>
                  <a:txBody>
                    <a:bodyPr/>
                    <a:lstStyle/>
                    <a:p>
                      <a:pPr algn="l" fontAlgn="ctr"/>
                      <a:r>
                        <a:rPr lang="en-US" sz="1400" u="none" strike="noStrike" dirty="0">
                          <a:effectLst/>
                        </a:rPr>
                        <a:t>hive-0.12.0+cdh5.0.0b2+265</a:t>
                      </a:r>
                      <a:endParaRPr lang="en-US" sz="1400" b="0" i="0" u="none" strike="noStrike" dirty="0">
                        <a:solidFill>
                          <a:srgbClr val="000000"/>
                        </a:solidFill>
                        <a:effectLst/>
                        <a:latin typeface="Calibri"/>
                      </a:endParaRPr>
                    </a:p>
                  </a:txBody>
                  <a:tcPr marL="6503" marR="6503" marT="6503" marB="0" anchor="ctr"/>
                </a:tc>
              </a:tr>
              <a:tr h="183383">
                <a:tc>
                  <a:txBody>
                    <a:bodyPr/>
                    <a:lstStyle/>
                    <a:p>
                      <a:pPr algn="l" fontAlgn="ctr"/>
                      <a:r>
                        <a:rPr lang="en-US" sz="1400" u="none" strike="noStrike">
                          <a:effectLst/>
                        </a:rPr>
                        <a:t>Hue</a:t>
                      </a:r>
                      <a:endParaRPr lang="en-US" sz="1400" b="0" i="0" u="none" strike="noStrike">
                        <a:solidFill>
                          <a:srgbClr val="000000"/>
                        </a:solidFill>
                        <a:effectLst/>
                        <a:latin typeface="Calibri"/>
                      </a:endParaRPr>
                    </a:p>
                  </a:txBody>
                  <a:tcPr marL="6503" marR="6503" marT="6503" marB="0" anchor="ctr"/>
                </a:tc>
                <a:tc>
                  <a:txBody>
                    <a:bodyPr/>
                    <a:lstStyle/>
                    <a:p>
                      <a:pPr algn="l" fontAlgn="ctr"/>
                      <a:r>
                        <a:rPr lang="en-US" sz="1400" u="none" strike="noStrike">
                          <a:effectLst/>
                        </a:rPr>
                        <a:t>hue-3.5.0+cdh5.0.0b2+186</a:t>
                      </a:r>
                      <a:endParaRPr lang="en-US" sz="1400" b="0" i="0" u="none" strike="noStrike">
                        <a:solidFill>
                          <a:srgbClr val="000000"/>
                        </a:solidFill>
                        <a:effectLst/>
                        <a:latin typeface="Calibri"/>
                      </a:endParaRPr>
                    </a:p>
                  </a:txBody>
                  <a:tcPr marL="6503" marR="6503" marT="6503" marB="0" anchor="ctr"/>
                </a:tc>
              </a:tr>
              <a:tr h="183383">
                <a:tc>
                  <a:txBody>
                    <a:bodyPr/>
                    <a:lstStyle/>
                    <a:p>
                      <a:pPr algn="l" fontAlgn="ctr"/>
                      <a:r>
                        <a:rPr lang="en-US" sz="1400" u="none" strike="noStrike">
                          <a:effectLst/>
                        </a:rPr>
                        <a:t>Cloudera Impala</a:t>
                      </a:r>
                      <a:endParaRPr lang="en-US" sz="1400" b="0" i="0" u="none" strike="noStrike">
                        <a:solidFill>
                          <a:srgbClr val="000000"/>
                        </a:solidFill>
                        <a:effectLst/>
                        <a:latin typeface="Calibri"/>
                      </a:endParaRPr>
                    </a:p>
                  </a:txBody>
                  <a:tcPr marL="6503" marR="6503" marT="6503" marB="0" anchor="ctr"/>
                </a:tc>
                <a:tc>
                  <a:txBody>
                    <a:bodyPr/>
                    <a:lstStyle/>
                    <a:p>
                      <a:pPr algn="l" fontAlgn="ctr"/>
                      <a:r>
                        <a:rPr lang="en-US" sz="1400" u="none" strike="noStrike">
                          <a:effectLst/>
                        </a:rPr>
                        <a:t>impala-1.2.3+cdh5.0.0b2+0</a:t>
                      </a:r>
                      <a:endParaRPr lang="en-US" sz="1400" b="0" i="0" u="none" strike="noStrike">
                        <a:solidFill>
                          <a:srgbClr val="000000"/>
                        </a:solidFill>
                        <a:effectLst/>
                        <a:latin typeface="Calibri"/>
                      </a:endParaRPr>
                    </a:p>
                  </a:txBody>
                  <a:tcPr marL="6503" marR="6503" marT="6503" marB="0" anchor="ctr"/>
                </a:tc>
              </a:tr>
              <a:tr h="198054">
                <a:tc>
                  <a:txBody>
                    <a:bodyPr/>
                    <a:lstStyle/>
                    <a:p>
                      <a:pPr algn="l" fontAlgn="ctr"/>
                      <a:r>
                        <a:rPr lang="en-US" sz="1400" u="none" strike="noStrike">
                          <a:effectLst/>
                        </a:rPr>
                        <a:t>Kite SDK</a:t>
                      </a:r>
                      <a:endParaRPr lang="en-US" sz="1400" b="0" i="0" u="none" strike="noStrike">
                        <a:solidFill>
                          <a:srgbClr val="000000"/>
                        </a:solidFill>
                        <a:effectLst/>
                        <a:latin typeface="Calibri"/>
                      </a:endParaRPr>
                    </a:p>
                  </a:txBody>
                  <a:tcPr marL="6503" marR="6503" marT="6503" marB="0" anchor="ctr"/>
                </a:tc>
                <a:tc>
                  <a:txBody>
                    <a:bodyPr/>
                    <a:lstStyle/>
                    <a:p>
                      <a:pPr algn="l" fontAlgn="ctr"/>
                      <a:r>
                        <a:rPr lang="en-US" sz="1400" u="none" strike="noStrike">
                          <a:effectLst/>
                        </a:rPr>
                        <a:t>kite-0.10.0+cdh5.0.0b2+69</a:t>
                      </a:r>
                      <a:endParaRPr lang="en-US" sz="1400" b="0" i="0" u="none" strike="noStrike">
                        <a:solidFill>
                          <a:srgbClr val="000000"/>
                        </a:solidFill>
                        <a:effectLst/>
                        <a:latin typeface="Calibri"/>
                      </a:endParaRPr>
                    </a:p>
                  </a:txBody>
                  <a:tcPr marL="6503" marR="6503" marT="6503" marB="0" anchor="ctr"/>
                </a:tc>
              </a:tr>
              <a:tr h="176049">
                <a:tc>
                  <a:txBody>
                    <a:bodyPr/>
                    <a:lstStyle/>
                    <a:p>
                      <a:pPr algn="l" fontAlgn="ctr"/>
                      <a:r>
                        <a:rPr lang="en-US" sz="1400" u="none" strike="noStrike">
                          <a:effectLst/>
                        </a:rPr>
                        <a:t>Llama</a:t>
                      </a:r>
                      <a:endParaRPr lang="en-US" sz="1400" b="0" i="0" u="none" strike="noStrike">
                        <a:solidFill>
                          <a:srgbClr val="000000"/>
                        </a:solidFill>
                        <a:effectLst/>
                        <a:latin typeface="Calibri"/>
                      </a:endParaRPr>
                    </a:p>
                  </a:txBody>
                  <a:tcPr marL="6503" marR="6503" marT="6503" marB="0" anchor="ctr"/>
                </a:tc>
                <a:tc>
                  <a:txBody>
                    <a:bodyPr/>
                    <a:lstStyle/>
                    <a:p>
                      <a:pPr algn="l" fontAlgn="ctr"/>
                      <a:r>
                        <a:rPr lang="en-US" sz="1400" u="none" strike="noStrike">
                          <a:effectLst/>
                        </a:rPr>
                        <a:t>llama-1.0.0+cdh5.0.0b2+0</a:t>
                      </a:r>
                      <a:endParaRPr lang="en-US" sz="1400" b="0" i="0" u="none" strike="noStrike">
                        <a:solidFill>
                          <a:srgbClr val="000000"/>
                        </a:solidFill>
                        <a:effectLst/>
                        <a:latin typeface="Calibri"/>
                      </a:endParaRPr>
                    </a:p>
                  </a:txBody>
                  <a:tcPr marL="6503" marR="6503" marT="6503" marB="0" anchor="ctr"/>
                </a:tc>
              </a:tr>
              <a:tr h="212725">
                <a:tc>
                  <a:txBody>
                    <a:bodyPr/>
                    <a:lstStyle/>
                    <a:p>
                      <a:pPr algn="l" fontAlgn="ctr"/>
                      <a:r>
                        <a:rPr lang="en-US" sz="1400" u="none" strike="noStrike">
                          <a:effectLst/>
                        </a:rPr>
                        <a:t>Apache Mahout</a:t>
                      </a:r>
                      <a:endParaRPr lang="en-US" sz="1400" b="0" i="0" u="none" strike="noStrike">
                        <a:solidFill>
                          <a:srgbClr val="000000"/>
                        </a:solidFill>
                        <a:effectLst/>
                        <a:latin typeface="Calibri"/>
                      </a:endParaRPr>
                    </a:p>
                  </a:txBody>
                  <a:tcPr marL="6503" marR="6503" marT="6503" marB="0" anchor="ctr"/>
                </a:tc>
                <a:tc>
                  <a:txBody>
                    <a:bodyPr/>
                    <a:lstStyle/>
                    <a:p>
                      <a:pPr algn="l" fontAlgn="ctr"/>
                      <a:r>
                        <a:rPr lang="en-US" sz="1400" u="none" strike="noStrike">
                          <a:effectLst/>
                        </a:rPr>
                        <a:t>mahout-0.8+cdh5.0.0b2+28</a:t>
                      </a:r>
                      <a:endParaRPr lang="en-US" sz="1400" b="0" i="0" u="none" strike="noStrike">
                        <a:solidFill>
                          <a:srgbClr val="000000"/>
                        </a:solidFill>
                        <a:effectLst/>
                        <a:latin typeface="Calibri"/>
                      </a:endParaRPr>
                    </a:p>
                  </a:txBody>
                  <a:tcPr marL="6503" marR="6503" marT="6503" marB="0" anchor="ctr"/>
                </a:tc>
              </a:tr>
              <a:tr h="176049">
                <a:tc>
                  <a:txBody>
                    <a:bodyPr/>
                    <a:lstStyle/>
                    <a:p>
                      <a:pPr algn="l" fontAlgn="ctr"/>
                      <a:r>
                        <a:rPr lang="en-US" sz="1400" u="none" strike="noStrike">
                          <a:effectLst/>
                        </a:rPr>
                        <a:t>Apache Oozie</a:t>
                      </a:r>
                      <a:endParaRPr lang="en-US" sz="1400" b="0" i="0" u="none" strike="noStrike">
                        <a:solidFill>
                          <a:srgbClr val="000000"/>
                        </a:solidFill>
                        <a:effectLst/>
                        <a:latin typeface="Calibri"/>
                      </a:endParaRPr>
                    </a:p>
                  </a:txBody>
                  <a:tcPr marL="6503" marR="6503" marT="6503" marB="0" anchor="ctr"/>
                </a:tc>
                <a:tc>
                  <a:txBody>
                    <a:bodyPr/>
                    <a:lstStyle/>
                    <a:p>
                      <a:pPr algn="l" fontAlgn="ctr"/>
                      <a:r>
                        <a:rPr lang="en-US" sz="1400" u="none" strike="noStrike" dirty="0">
                          <a:effectLst/>
                        </a:rPr>
                        <a:t>oozie-4.0.0+cdh5.0.0b2+144</a:t>
                      </a:r>
                      <a:endParaRPr lang="en-US" sz="1400" b="0" i="0" u="none" strike="noStrike" dirty="0">
                        <a:solidFill>
                          <a:srgbClr val="000000"/>
                        </a:solidFill>
                        <a:effectLst/>
                        <a:latin typeface="Calibri"/>
                      </a:endParaRPr>
                    </a:p>
                  </a:txBody>
                  <a:tcPr marL="6503" marR="6503" marT="6503" marB="0" anchor="ctr"/>
                </a:tc>
              </a:tr>
              <a:tr h="198054">
                <a:tc>
                  <a:txBody>
                    <a:bodyPr/>
                    <a:lstStyle/>
                    <a:p>
                      <a:pPr algn="l" fontAlgn="ctr"/>
                      <a:r>
                        <a:rPr lang="en-US" sz="1400" u="none" strike="noStrike">
                          <a:effectLst/>
                        </a:rPr>
                        <a:t>Parquet</a:t>
                      </a:r>
                      <a:endParaRPr lang="en-US" sz="1400" b="0" i="0" u="none" strike="noStrike">
                        <a:solidFill>
                          <a:srgbClr val="000000"/>
                        </a:solidFill>
                        <a:effectLst/>
                        <a:latin typeface="Calibri"/>
                      </a:endParaRPr>
                    </a:p>
                  </a:txBody>
                  <a:tcPr marL="6503" marR="6503" marT="6503" marB="0" anchor="ctr"/>
                </a:tc>
                <a:tc>
                  <a:txBody>
                    <a:bodyPr/>
                    <a:lstStyle/>
                    <a:p>
                      <a:pPr algn="l" fontAlgn="ctr"/>
                      <a:r>
                        <a:rPr lang="en-US" sz="1400" u="none" strike="noStrike">
                          <a:effectLst/>
                        </a:rPr>
                        <a:t>parquet-1.2.5+cdh5.0.0b2+29</a:t>
                      </a:r>
                      <a:endParaRPr lang="en-US" sz="1400" b="0" i="0" u="none" strike="noStrike">
                        <a:solidFill>
                          <a:srgbClr val="000000"/>
                        </a:solidFill>
                        <a:effectLst/>
                        <a:latin typeface="Calibri"/>
                      </a:endParaRPr>
                    </a:p>
                  </a:txBody>
                  <a:tcPr marL="6503" marR="6503" marT="6503" marB="0" anchor="ctr"/>
                </a:tc>
              </a:tr>
              <a:tr h="212725">
                <a:tc>
                  <a:txBody>
                    <a:bodyPr/>
                    <a:lstStyle/>
                    <a:p>
                      <a:pPr algn="l" fontAlgn="ctr"/>
                      <a:r>
                        <a:rPr lang="en-US" sz="1400" u="none" strike="noStrike">
                          <a:effectLst/>
                        </a:rPr>
                        <a:t>Parquet-format</a:t>
                      </a:r>
                      <a:endParaRPr lang="en-US" sz="1400" b="0" i="0" u="none" strike="noStrike">
                        <a:solidFill>
                          <a:srgbClr val="000000"/>
                        </a:solidFill>
                        <a:effectLst/>
                        <a:latin typeface="Calibri"/>
                      </a:endParaRPr>
                    </a:p>
                  </a:txBody>
                  <a:tcPr marL="6503" marR="6503" marT="6503" marB="0" anchor="ctr"/>
                </a:tc>
                <a:tc>
                  <a:txBody>
                    <a:bodyPr/>
                    <a:lstStyle/>
                    <a:p>
                      <a:pPr algn="l" fontAlgn="ctr"/>
                      <a:r>
                        <a:rPr lang="en-US" sz="1400" u="none" strike="noStrike">
                          <a:effectLst/>
                        </a:rPr>
                        <a:t>parquet-format-1.0.0+cdh5.0.0b2+4</a:t>
                      </a:r>
                      <a:endParaRPr lang="en-US" sz="1400" b="0" i="0" u="none" strike="noStrike">
                        <a:solidFill>
                          <a:srgbClr val="000000"/>
                        </a:solidFill>
                        <a:effectLst/>
                        <a:latin typeface="Calibri"/>
                      </a:endParaRPr>
                    </a:p>
                  </a:txBody>
                  <a:tcPr marL="6503" marR="6503" marT="6503" marB="0" anchor="ctr"/>
                </a:tc>
              </a:tr>
              <a:tr h="198054">
                <a:tc>
                  <a:txBody>
                    <a:bodyPr/>
                    <a:lstStyle/>
                    <a:p>
                      <a:pPr algn="l" fontAlgn="ctr"/>
                      <a:r>
                        <a:rPr lang="en-US" sz="1400" u="none" strike="noStrike">
                          <a:effectLst/>
                        </a:rPr>
                        <a:t>Apache Pig</a:t>
                      </a:r>
                      <a:endParaRPr lang="en-US" sz="1400" b="0" i="0" u="none" strike="noStrike">
                        <a:solidFill>
                          <a:srgbClr val="000000"/>
                        </a:solidFill>
                        <a:effectLst/>
                        <a:latin typeface="Calibri"/>
                      </a:endParaRPr>
                    </a:p>
                  </a:txBody>
                  <a:tcPr marL="6503" marR="6503" marT="6503" marB="0" anchor="ctr"/>
                </a:tc>
                <a:tc>
                  <a:txBody>
                    <a:bodyPr/>
                    <a:lstStyle/>
                    <a:p>
                      <a:pPr algn="l" fontAlgn="ctr"/>
                      <a:r>
                        <a:rPr lang="en-US" sz="1400" u="none" strike="noStrike">
                          <a:effectLst/>
                        </a:rPr>
                        <a:t>pig-0.12.0+cdh5.0.0b2+20</a:t>
                      </a:r>
                      <a:endParaRPr lang="en-US" sz="1400" b="0" i="0" u="none" strike="noStrike">
                        <a:solidFill>
                          <a:srgbClr val="000000"/>
                        </a:solidFill>
                        <a:effectLst/>
                        <a:latin typeface="Calibri"/>
                      </a:endParaRPr>
                    </a:p>
                  </a:txBody>
                  <a:tcPr marL="6503" marR="6503" marT="6503" marB="0" anchor="ctr"/>
                </a:tc>
              </a:tr>
              <a:tr h="190719">
                <a:tc>
                  <a:txBody>
                    <a:bodyPr/>
                    <a:lstStyle/>
                    <a:p>
                      <a:pPr algn="l" fontAlgn="ctr"/>
                      <a:r>
                        <a:rPr lang="en-US" sz="1400" u="none" strike="noStrike">
                          <a:effectLst/>
                        </a:rPr>
                        <a:t>Cloudera Search</a:t>
                      </a:r>
                      <a:endParaRPr lang="en-US" sz="1400" b="0" i="0" u="none" strike="noStrike">
                        <a:solidFill>
                          <a:srgbClr val="000000"/>
                        </a:solidFill>
                        <a:effectLst/>
                        <a:latin typeface="Calibri"/>
                      </a:endParaRPr>
                    </a:p>
                  </a:txBody>
                  <a:tcPr marL="6503" marR="6503" marT="6503" marB="0" anchor="ctr"/>
                </a:tc>
                <a:tc>
                  <a:txBody>
                    <a:bodyPr/>
                    <a:lstStyle/>
                    <a:p>
                      <a:pPr algn="l" fontAlgn="ctr"/>
                      <a:r>
                        <a:rPr lang="en-US" sz="1400" u="none" strike="noStrike">
                          <a:effectLst/>
                        </a:rPr>
                        <a:t>search-1.0.0+cdh5.0.0b2+0</a:t>
                      </a:r>
                      <a:endParaRPr lang="en-US" sz="1400" b="0" i="0" u="none" strike="noStrike">
                        <a:solidFill>
                          <a:srgbClr val="000000"/>
                        </a:solidFill>
                        <a:effectLst/>
                        <a:latin typeface="Calibri"/>
                      </a:endParaRPr>
                    </a:p>
                  </a:txBody>
                  <a:tcPr marL="6503" marR="6503" marT="6503" marB="0" anchor="ctr"/>
                </a:tc>
              </a:tr>
              <a:tr h="183383">
                <a:tc>
                  <a:txBody>
                    <a:bodyPr/>
                    <a:lstStyle/>
                    <a:p>
                      <a:pPr algn="l" fontAlgn="ctr"/>
                      <a:r>
                        <a:rPr lang="en-US" sz="1400" u="none" strike="noStrike">
                          <a:effectLst/>
                        </a:rPr>
                        <a:t>Apache Sentry (incubating)</a:t>
                      </a:r>
                      <a:endParaRPr lang="en-US" sz="1400" b="0" i="0" u="none" strike="noStrike">
                        <a:solidFill>
                          <a:srgbClr val="000000"/>
                        </a:solidFill>
                        <a:effectLst/>
                        <a:latin typeface="Calibri"/>
                      </a:endParaRPr>
                    </a:p>
                  </a:txBody>
                  <a:tcPr marL="6503" marR="6503" marT="6503" marB="0" anchor="ctr"/>
                </a:tc>
                <a:tc>
                  <a:txBody>
                    <a:bodyPr/>
                    <a:lstStyle/>
                    <a:p>
                      <a:pPr algn="l" fontAlgn="ctr"/>
                      <a:r>
                        <a:rPr lang="en-US" sz="1400" u="none" strike="noStrike">
                          <a:effectLst/>
                        </a:rPr>
                        <a:t>sentry-1.2.0+cdh5.0.0b2+64</a:t>
                      </a:r>
                      <a:endParaRPr lang="en-US" sz="1400" b="0" i="0" u="none" strike="noStrike">
                        <a:solidFill>
                          <a:srgbClr val="000000"/>
                        </a:solidFill>
                        <a:effectLst/>
                        <a:latin typeface="Calibri"/>
                      </a:endParaRPr>
                    </a:p>
                  </a:txBody>
                  <a:tcPr marL="6503" marR="6503" marT="6503" marB="0" anchor="ctr"/>
                </a:tc>
              </a:tr>
              <a:tr h="227395">
                <a:tc>
                  <a:txBody>
                    <a:bodyPr/>
                    <a:lstStyle/>
                    <a:p>
                      <a:pPr algn="l" fontAlgn="ctr"/>
                      <a:r>
                        <a:rPr lang="en-US" sz="1400" u="none" strike="noStrike">
                          <a:effectLst/>
                        </a:rPr>
                        <a:t>Apache Solr</a:t>
                      </a:r>
                      <a:endParaRPr lang="en-US" sz="1400" b="0" i="0" u="none" strike="noStrike">
                        <a:solidFill>
                          <a:srgbClr val="000000"/>
                        </a:solidFill>
                        <a:effectLst/>
                        <a:latin typeface="Calibri"/>
                      </a:endParaRPr>
                    </a:p>
                  </a:txBody>
                  <a:tcPr marL="6503" marR="6503" marT="6503" marB="0" anchor="ctr"/>
                </a:tc>
                <a:tc>
                  <a:txBody>
                    <a:bodyPr/>
                    <a:lstStyle/>
                    <a:p>
                      <a:pPr algn="l" fontAlgn="ctr"/>
                      <a:r>
                        <a:rPr lang="en-US" sz="1400" u="none" strike="noStrike">
                          <a:effectLst/>
                        </a:rPr>
                        <a:t>solr-4.4.0+cdh5.0.0b2+165</a:t>
                      </a:r>
                      <a:endParaRPr lang="en-US" sz="1400" b="0" i="0" u="none" strike="noStrike">
                        <a:solidFill>
                          <a:srgbClr val="000000"/>
                        </a:solidFill>
                        <a:effectLst/>
                        <a:latin typeface="Calibri"/>
                      </a:endParaRPr>
                    </a:p>
                  </a:txBody>
                  <a:tcPr marL="6503" marR="6503" marT="6503" marB="0" anchor="ctr"/>
                </a:tc>
              </a:tr>
              <a:tr h="234731">
                <a:tc>
                  <a:txBody>
                    <a:bodyPr/>
                    <a:lstStyle/>
                    <a:p>
                      <a:pPr algn="l" fontAlgn="ctr"/>
                      <a:r>
                        <a:rPr lang="en-US" sz="1400" u="none" strike="noStrike">
                          <a:effectLst/>
                        </a:rPr>
                        <a:t>Apache Spark</a:t>
                      </a:r>
                      <a:endParaRPr lang="en-US" sz="1400" b="0" i="0" u="none" strike="noStrike">
                        <a:solidFill>
                          <a:srgbClr val="000000"/>
                        </a:solidFill>
                        <a:effectLst/>
                        <a:latin typeface="Calibri"/>
                      </a:endParaRPr>
                    </a:p>
                  </a:txBody>
                  <a:tcPr marL="6503" marR="6503" marT="6503" marB="0" anchor="ctr"/>
                </a:tc>
                <a:tc>
                  <a:txBody>
                    <a:bodyPr/>
                    <a:lstStyle/>
                    <a:p>
                      <a:pPr algn="l" fontAlgn="ctr"/>
                      <a:r>
                        <a:rPr lang="en-US" sz="1400" u="none" strike="noStrike">
                          <a:effectLst/>
                        </a:rPr>
                        <a:t>spark-0.9.0+cdh5.0.0b2+6</a:t>
                      </a:r>
                      <a:endParaRPr lang="en-US" sz="1400" b="0" i="0" u="none" strike="noStrike">
                        <a:solidFill>
                          <a:srgbClr val="000000"/>
                        </a:solidFill>
                        <a:effectLst/>
                        <a:latin typeface="Calibri"/>
                      </a:endParaRPr>
                    </a:p>
                  </a:txBody>
                  <a:tcPr marL="6503" marR="6503" marT="6503" marB="0" anchor="ctr"/>
                </a:tc>
              </a:tr>
              <a:tr h="234731">
                <a:tc>
                  <a:txBody>
                    <a:bodyPr/>
                    <a:lstStyle/>
                    <a:p>
                      <a:pPr algn="l" fontAlgn="ctr"/>
                      <a:r>
                        <a:rPr lang="en-US" sz="1400" u="none" strike="noStrike">
                          <a:effectLst/>
                        </a:rPr>
                        <a:t>Apache Sqoop</a:t>
                      </a:r>
                      <a:endParaRPr lang="en-US" sz="1400" b="0" i="0" u="none" strike="noStrike">
                        <a:solidFill>
                          <a:srgbClr val="000000"/>
                        </a:solidFill>
                        <a:effectLst/>
                        <a:latin typeface="Calibri"/>
                      </a:endParaRPr>
                    </a:p>
                  </a:txBody>
                  <a:tcPr marL="6503" marR="6503" marT="6503" marB="0" anchor="ctr"/>
                </a:tc>
                <a:tc>
                  <a:txBody>
                    <a:bodyPr/>
                    <a:lstStyle/>
                    <a:p>
                      <a:pPr algn="l" fontAlgn="ctr"/>
                      <a:r>
                        <a:rPr lang="en-US" sz="1400" u="none" strike="noStrike">
                          <a:effectLst/>
                        </a:rPr>
                        <a:t>sqoop-1.4.4+cdh5.0.0b2+40</a:t>
                      </a:r>
                      <a:endParaRPr lang="en-US" sz="1400" b="0" i="0" u="none" strike="noStrike">
                        <a:solidFill>
                          <a:srgbClr val="000000"/>
                        </a:solidFill>
                        <a:effectLst/>
                        <a:latin typeface="Calibri"/>
                      </a:endParaRPr>
                    </a:p>
                  </a:txBody>
                  <a:tcPr marL="6503" marR="6503" marT="6503" marB="0" anchor="ctr"/>
                </a:tc>
              </a:tr>
              <a:tr h="198054">
                <a:tc>
                  <a:txBody>
                    <a:bodyPr/>
                    <a:lstStyle/>
                    <a:p>
                      <a:pPr algn="l" fontAlgn="ctr"/>
                      <a:r>
                        <a:rPr lang="en-US" sz="1400" u="none" strike="noStrike">
                          <a:effectLst/>
                        </a:rPr>
                        <a:t>Apache Sqoop2</a:t>
                      </a:r>
                      <a:endParaRPr lang="en-US" sz="1400" b="0" i="0" u="none" strike="noStrike">
                        <a:solidFill>
                          <a:srgbClr val="000000"/>
                        </a:solidFill>
                        <a:effectLst/>
                        <a:latin typeface="Calibri"/>
                      </a:endParaRPr>
                    </a:p>
                  </a:txBody>
                  <a:tcPr marL="6503" marR="6503" marT="6503" marB="0" anchor="ctr"/>
                </a:tc>
                <a:tc>
                  <a:txBody>
                    <a:bodyPr/>
                    <a:lstStyle/>
                    <a:p>
                      <a:pPr algn="l" fontAlgn="ctr"/>
                      <a:r>
                        <a:rPr lang="en-US" sz="1400" u="none" strike="noStrike">
                          <a:effectLst/>
                        </a:rPr>
                        <a:t>sqoop2-1.99.3+cdh5.0.0b2+19</a:t>
                      </a:r>
                      <a:endParaRPr lang="en-US" sz="1400" b="0" i="0" u="none" strike="noStrike">
                        <a:solidFill>
                          <a:srgbClr val="000000"/>
                        </a:solidFill>
                        <a:effectLst/>
                        <a:latin typeface="Calibri"/>
                      </a:endParaRPr>
                    </a:p>
                  </a:txBody>
                  <a:tcPr marL="6503" marR="6503" marT="6503" marB="0" anchor="ctr"/>
                </a:tc>
              </a:tr>
              <a:tr h="183383">
                <a:tc>
                  <a:txBody>
                    <a:bodyPr/>
                    <a:lstStyle/>
                    <a:p>
                      <a:pPr algn="l" fontAlgn="ctr"/>
                      <a:r>
                        <a:rPr lang="en-US" sz="1400" u="none" strike="noStrike">
                          <a:effectLst/>
                        </a:rPr>
                        <a:t>Apache Whirr</a:t>
                      </a:r>
                      <a:endParaRPr lang="en-US" sz="1400" b="0" i="0" u="none" strike="noStrike">
                        <a:solidFill>
                          <a:srgbClr val="000000"/>
                        </a:solidFill>
                        <a:effectLst/>
                        <a:latin typeface="Calibri"/>
                      </a:endParaRPr>
                    </a:p>
                  </a:txBody>
                  <a:tcPr marL="6503" marR="6503" marT="6503" marB="0" anchor="ctr"/>
                </a:tc>
                <a:tc>
                  <a:txBody>
                    <a:bodyPr/>
                    <a:lstStyle/>
                    <a:p>
                      <a:pPr algn="l" fontAlgn="ctr"/>
                      <a:r>
                        <a:rPr lang="en-US" sz="1400" u="none" strike="noStrike">
                          <a:effectLst/>
                        </a:rPr>
                        <a:t>whirr-0.8.2+cdh5.0.0b2+20</a:t>
                      </a:r>
                      <a:endParaRPr lang="en-US" sz="1400" b="0" i="0" u="none" strike="noStrike">
                        <a:solidFill>
                          <a:srgbClr val="000000"/>
                        </a:solidFill>
                        <a:effectLst/>
                        <a:latin typeface="Calibri"/>
                      </a:endParaRPr>
                    </a:p>
                  </a:txBody>
                  <a:tcPr marL="6503" marR="6503" marT="6503" marB="0" anchor="ctr"/>
                </a:tc>
              </a:tr>
              <a:tr h="212725">
                <a:tc>
                  <a:txBody>
                    <a:bodyPr/>
                    <a:lstStyle/>
                    <a:p>
                      <a:pPr algn="l" fontAlgn="ctr"/>
                      <a:r>
                        <a:rPr lang="en-US" sz="1400" u="none" strike="noStrike">
                          <a:effectLst/>
                        </a:rPr>
                        <a:t>Apache ZooKeeper</a:t>
                      </a:r>
                      <a:endParaRPr lang="en-US" sz="1400" b="0" i="0" u="none" strike="noStrike">
                        <a:solidFill>
                          <a:srgbClr val="000000"/>
                        </a:solidFill>
                        <a:effectLst/>
                        <a:latin typeface="Calibri"/>
                      </a:endParaRPr>
                    </a:p>
                  </a:txBody>
                  <a:tcPr marL="6503" marR="6503" marT="6503" marB="0" anchor="ctr"/>
                </a:tc>
                <a:tc>
                  <a:txBody>
                    <a:bodyPr/>
                    <a:lstStyle/>
                    <a:p>
                      <a:pPr algn="l" fontAlgn="ctr"/>
                      <a:r>
                        <a:rPr lang="en-US" sz="1400" u="none" strike="noStrike" dirty="0" smtClean="0">
                          <a:effectLst/>
                        </a:rPr>
                        <a:t>zookeeper-3.4.6+cdh5.0.0b2+27</a:t>
                      </a:r>
                      <a:endParaRPr lang="en-US" sz="1400" b="0" i="0" u="none" strike="noStrike" dirty="0">
                        <a:solidFill>
                          <a:srgbClr val="000000"/>
                        </a:solidFill>
                        <a:effectLst/>
                        <a:latin typeface="Calibri"/>
                      </a:endParaRPr>
                    </a:p>
                  </a:txBody>
                  <a:tcPr marL="6503" marR="6503" marT="6503" marB="0" anchor="ctr"/>
                </a:tc>
              </a:tr>
            </a:tbl>
          </a:graphicData>
        </a:graphic>
      </p:graphicFrame>
    </p:spTree>
    <p:extLst>
      <p:ext uri="{BB962C8B-B14F-4D97-AF65-F5344CB8AC3E}">
        <p14:creationId xmlns:p14="http://schemas.microsoft.com/office/powerpoint/2010/main" val="1274478009"/>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4311</TotalTime>
  <Words>6358</Words>
  <Application>Microsoft Office PowerPoint</Application>
  <PresentationFormat>On-screen Show (4:3)</PresentationFormat>
  <Paragraphs>833</Paragraphs>
  <Slides>59</Slides>
  <Notes>0</Notes>
  <HiddenSlides>0</HiddenSlides>
  <MMClips>0</MMClips>
  <ScaleCrop>false</ScaleCrop>
  <HeadingPairs>
    <vt:vector size="4" baseType="variant">
      <vt:variant>
        <vt:lpstr>Theme</vt:lpstr>
      </vt:variant>
      <vt:variant>
        <vt:i4>1</vt:i4>
      </vt:variant>
      <vt:variant>
        <vt:lpstr>Slide Titles</vt:lpstr>
      </vt:variant>
      <vt:variant>
        <vt:i4>59</vt:i4>
      </vt:variant>
    </vt:vector>
  </HeadingPairs>
  <TitlesOfParts>
    <vt:vector size="60" baseType="lpstr">
      <vt:lpstr>Office Theme</vt:lpstr>
      <vt:lpstr>Lecture 05  Creating Virtual Machine  and Hadoop Installation</vt:lpstr>
      <vt:lpstr>Objectives</vt:lpstr>
      <vt:lpstr>Hadoop</vt:lpstr>
      <vt:lpstr>Cloudera</vt:lpstr>
      <vt:lpstr>Cloudera CDH</vt:lpstr>
      <vt:lpstr>CDH Requirements and Supported Versions</vt:lpstr>
      <vt:lpstr>32 vs 64 bit</vt:lpstr>
      <vt:lpstr>CDH 4.6 Packaging and Tarball Information</vt:lpstr>
      <vt:lpstr>CDH 5.0 Beta 2 Packaging and Tarball Information</vt:lpstr>
      <vt:lpstr>Select a mirror near you</vt:lpstr>
      <vt:lpstr>6.5  i386 folder</vt:lpstr>
      <vt:lpstr>Start VMware Workstation</vt:lpstr>
      <vt:lpstr>If on 64 bit PC Choose Workstation 10 or 9</vt:lpstr>
      <vt:lpstr>Select the Distribution, Create User</vt:lpstr>
      <vt:lpstr>Create a Linux User</vt:lpstr>
      <vt:lpstr>Name the VM, Select Directory</vt:lpstr>
      <vt:lpstr>Select Memory, Network Type</vt:lpstr>
      <vt:lpstr>Important, Split disk into multiple files</vt:lpstr>
      <vt:lpstr>Accept Disk File Name</vt:lpstr>
      <vt:lpstr>Incompatible Binary Translation</vt:lpstr>
      <vt:lpstr>Eventually all packages are installed </vt:lpstr>
      <vt:lpstr>Login into the Linux VM</vt:lpstr>
      <vt:lpstr>Enable Shared Folders</vt:lpstr>
      <vt:lpstr>Power on the Virtual Machine</vt:lpstr>
      <vt:lpstr>Browse Folder</vt:lpstr>
      <vt:lpstr>Select Terminal, whoami, Shell</vt:lpstr>
      <vt:lpstr>Giving sudo privileges to user hadoop</vt:lpstr>
      <vt:lpstr>Giving sudo privileges to user hadoop</vt:lpstr>
      <vt:lpstr>While root, Check for Java</vt:lpstr>
      <vt:lpstr>Installing Java</vt:lpstr>
      <vt:lpstr>Set JAVA_HOME for user root</vt:lpstr>
      <vt:lpstr>Set JAVA_HOME for user hadoop</vt:lpstr>
      <vt:lpstr>Versions of Hadoop, MapReduce</vt:lpstr>
      <vt:lpstr>MR2</vt:lpstr>
      <vt:lpstr>Install CDH 4.6 with Yarn (Mrv2)</vt:lpstr>
      <vt:lpstr>Installing CDH4 on a Single Pseudo-Distributed Node</vt:lpstr>
      <vt:lpstr>In case you need to stop Hadoop and uninstall</vt:lpstr>
      <vt:lpstr>Note on Uninstall and HDFS Reformatting</vt:lpstr>
      <vt:lpstr>Install the RPM and Install CDH4</vt:lpstr>
      <vt:lpstr>Verifying Pseudo-Distributed Configuration</vt:lpstr>
      <vt:lpstr>Format NameNode</vt:lpstr>
      <vt:lpstr>Start HDFS</vt:lpstr>
      <vt:lpstr>NameNode, DFS Status Page, localhost:50070</vt:lpstr>
      <vt:lpstr>Create /tmp, staging and log directories</vt:lpstr>
      <vt:lpstr>Verify HDFS File Structure on YARN</vt:lpstr>
      <vt:lpstr>On MRv1, Verify File Structure and Start MapReduce</vt:lpstr>
      <vt:lpstr>JobTracker’s status site, localhost:50030</vt:lpstr>
      <vt:lpstr>hdfs dfsadmin</vt:lpstr>
      <vt:lpstr>Create User, User Directory</vt:lpstr>
      <vt:lpstr>Running an example with YARN</vt:lpstr>
      <vt:lpstr>Running an example with YARN</vt:lpstr>
      <vt:lpstr>Running an example with MRv1</vt:lpstr>
      <vt:lpstr>Removing YARN CDH4 Installation</vt:lpstr>
      <vt:lpstr>Running an example with MVr1</vt:lpstr>
      <vt:lpstr>Running an example with YARN</vt:lpstr>
      <vt:lpstr>Running an example with MRv1</vt:lpstr>
      <vt:lpstr>.bash_profile File</vt:lpstr>
      <vt:lpstr>Create new Linux user joe</vt:lpstr>
      <vt:lpstr>References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Lecture 04 Hadoop Installation</dc:title>
  <dc:creator>zdjordje</dc:creator>
  <cp:lastModifiedBy>Zoran Djordjevic</cp:lastModifiedBy>
  <cp:revision>247</cp:revision>
  <cp:lastPrinted>2014-03-02T18:44:24Z</cp:lastPrinted>
  <dcterms:created xsi:type="dcterms:W3CDTF">2006-08-16T00:00:00Z</dcterms:created>
  <dcterms:modified xsi:type="dcterms:W3CDTF">2014-05-26T11:25:49Z</dcterms:modified>
</cp:coreProperties>
</file>