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5"/>
  </p:notesMasterIdLst>
  <p:handoutMasterIdLst>
    <p:handoutMasterId r:id="rId76"/>
  </p:handoutMasterIdLst>
  <p:sldIdLst>
    <p:sldId id="372" r:id="rId2"/>
    <p:sldId id="373" r:id="rId3"/>
    <p:sldId id="374" r:id="rId4"/>
    <p:sldId id="375" r:id="rId5"/>
    <p:sldId id="376" r:id="rId6"/>
    <p:sldId id="377" r:id="rId7"/>
    <p:sldId id="378" r:id="rId8"/>
    <p:sldId id="379" r:id="rId9"/>
    <p:sldId id="380" r:id="rId10"/>
    <p:sldId id="381" r:id="rId11"/>
    <p:sldId id="382" r:id="rId12"/>
    <p:sldId id="383" r:id="rId13"/>
    <p:sldId id="384" r:id="rId14"/>
    <p:sldId id="385" r:id="rId15"/>
    <p:sldId id="386" r:id="rId16"/>
    <p:sldId id="387" r:id="rId17"/>
    <p:sldId id="388" r:id="rId18"/>
    <p:sldId id="389" r:id="rId19"/>
    <p:sldId id="390" r:id="rId20"/>
    <p:sldId id="406" r:id="rId21"/>
    <p:sldId id="391" r:id="rId22"/>
    <p:sldId id="392" r:id="rId23"/>
    <p:sldId id="393" r:id="rId24"/>
    <p:sldId id="256" r:id="rId25"/>
    <p:sldId id="257" r:id="rId26"/>
    <p:sldId id="258" r:id="rId27"/>
    <p:sldId id="259" r:id="rId28"/>
    <p:sldId id="260" r:id="rId29"/>
    <p:sldId id="261" r:id="rId30"/>
    <p:sldId id="394" r:id="rId31"/>
    <p:sldId id="347" r:id="rId32"/>
    <p:sldId id="348" r:id="rId33"/>
    <p:sldId id="349" r:id="rId34"/>
    <p:sldId id="350" r:id="rId35"/>
    <p:sldId id="351" r:id="rId36"/>
    <p:sldId id="352" r:id="rId37"/>
    <p:sldId id="353" r:id="rId38"/>
    <p:sldId id="354" r:id="rId39"/>
    <p:sldId id="355" r:id="rId40"/>
    <p:sldId id="407" r:id="rId41"/>
    <p:sldId id="356" r:id="rId42"/>
    <p:sldId id="357" r:id="rId43"/>
    <p:sldId id="400" r:id="rId44"/>
    <p:sldId id="358" r:id="rId45"/>
    <p:sldId id="359" r:id="rId46"/>
    <p:sldId id="402" r:id="rId47"/>
    <p:sldId id="360" r:id="rId48"/>
    <p:sldId id="361" r:id="rId49"/>
    <p:sldId id="362" r:id="rId50"/>
    <p:sldId id="403" r:id="rId51"/>
    <p:sldId id="366" r:id="rId52"/>
    <p:sldId id="367" r:id="rId53"/>
    <p:sldId id="395" r:id="rId54"/>
    <p:sldId id="262" r:id="rId55"/>
    <p:sldId id="263" r:id="rId56"/>
    <p:sldId id="408" r:id="rId57"/>
    <p:sldId id="409" r:id="rId58"/>
    <p:sldId id="266" r:id="rId59"/>
    <p:sldId id="267" r:id="rId60"/>
    <p:sldId id="368" r:id="rId61"/>
    <p:sldId id="369" r:id="rId62"/>
    <p:sldId id="370" r:id="rId63"/>
    <p:sldId id="371" r:id="rId64"/>
    <p:sldId id="277" r:id="rId65"/>
    <p:sldId id="278" r:id="rId66"/>
    <p:sldId id="396" r:id="rId67"/>
    <p:sldId id="397" r:id="rId68"/>
    <p:sldId id="279" r:id="rId69"/>
    <p:sldId id="280" r:id="rId70"/>
    <p:sldId id="281" r:id="rId71"/>
    <p:sldId id="282" r:id="rId72"/>
    <p:sldId id="399" r:id="rId73"/>
    <p:sldId id="398" r:id="rId74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923251A-F22C-4A29-BF2C-441726C0DF01}">
          <p14:sldIdLst>
            <p14:sldId id="372"/>
            <p14:sldId id="373"/>
            <p14:sldId id="374"/>
            <p14:sldId id="375"/>
            <p14:sldId id="376"/>
            <p14:sldId id="377"/>
            <p14:sldId id="378"/>
            <p14:sldId id="379"/>
            <p14:sldId id="380"/>
            <p14:sldId id="381"/>
            <p14:sldId id="382"/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406"/>
            <p14:sldId id="391"/>
            <p14:sldId id="392"/>
            <p14:sldId id="393"/>
            <p14:sldId id="256"/>
            <p14:sldId id="257"/>
            <p14:sldId id="258"/>
            <p14:sldId id="259"/>
            <p14:sldId id="260"/>
            <p14:sldId id="261"/>
          </p14:sldIdLst>
        </p14:section>
        <p14:section name="Statistical Measures" id="{F35C0DA5-6027-4619-8588-EC8A07308D17}">
          <p14:sldIdLst>
            <p14:sldId id="394"/>
            <p14:sldId id="347"/>
            <p14:sldId id="348"/>
            <p14:sldId id="349"/>
            <p14:sldId id="350"/>
            <p14:sldId id="351"/>
            <p14:sldId id="352"/>
            <p14:sldId id="353"/>
            <p14:sldId id="354"/>
            <p14:sldId id="355"/>
            <p14:sldId id="407"/>
            <p14:sldId id="356"/>
            <p14:sldId id="357"/>
            <p14:sldId id="400"/>
            <p14:sldId id="358"/>
            <p14:sldId id="359"/>
            <p14:sldId id="402"/>
            <p14:sldId id="360"/>
            <p14:sldId id="361"/>
            <p14:sldId id="362"/>
            <p14:sldId id="403"/>
            <p14:sldId id="366"/>
            <p14:sldId id="367"/>
            <p14:sldId id="395"/>
            <p14:sldId id="262"/>
            <p14:sldId id="263"/>
            <p14:sldId id="408"/>
            <p14:sldId id="409"/>
            <p14:sldId id="266"/>
            <p14:sldId id="267"/>
            <p14:sldId id="368"/>
            <p14:sldId id="369"/>
            <p14:sldId id="370"/>
            <p14:sldId id="371"/>
            <p14:sldId id="277"/>
            <p14:sldId id="278"/>
            <p14:sldId id="396"/>
            <p14:sldId id="397"/>
            <p14:sldId id="279"/>
            <p14:sldId id="280"/>
            <p14:sldId id="281"/>
            <p14:sldId id="282"/>
            <p14:sldId id="399"/>
            <p14:sldId id="39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9" autoAdjust="0"/>
    <p:restoredTop sz="94660"/>
  </p:normalViewPr>
  <p:slideViewPr>
    <p:cSldViewPr>
      <p:cViewPr>
        <p:scale>
          <a:sx n="78" d="100"/>
          <a:sy n="78" d="100"/>
        </p:scale>
        <p:origin x="-7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9" d="100"/>
        <a:sy n="49" d="100"/>
      </p:scale>
      <p:origin x="0" y="52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9EA421-ED22-4760-876C-ABE47CB53409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946C0C-77AF-4B65-A12B-937A261836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399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D3243-D110-4290-90C3-739E44B62067}" type="datetimeFigureOut">
              <a:rPr lang="en-US" smtClean="0"/>
              <a:t>2/7/2014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30BB8-96D8-4FFF-9ECB-DE4607662F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50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99FC-B467-497B-BCCC-93406EA6E8E7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6A7DD2-3FA1-4180-B71A-F636F5C24AF4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C241-1379-45A7-8AF2-30E89565AD18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"/>
            <a:ext cx="8610600" cy="6096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715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77000"/>
            <a:ext cx="2133600" cy="244475"/>
          </a:xfrm>
        </p:spPr>
        <p:txBody>
          <a:bodyPr/>
          <a:lstStyle/>
          <a:p>
            <a:fld id="{5A2E6436-70B0-4F04-830B-E41EC84658CD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77000"/>
            <a:ext cx="2895600" cy="244475"/>
          </a:xfrm>
        </p:spPr>
        <p:txBody>
          <a:bodyPr/>
          <a:lstStyle/>
          <a:p>
            <a:r>
              <a:rPr lang="en-US" dirty="0" smtClean="0"/>
              <a:t>@Zoran B. Djordjevic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b="1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3900C-D29E-4958-9C8A-46A6A058882E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38DEF-228C-4A2D-9DA6-E9A157D2C18A}" type="datetime1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A308B-7C43-47A7-A85D-6318D6DD2EC1}" type="datetime1">
              <a:rPr lang="en-US" smtClean="0"/>
              <a:t>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"/>
            <a:ext cx="8229600" cy="82296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1F97A-DC68-47E9-B538-123E1F61D1A3}" type="datetime1">
              <a:rPr lang="en-US" smtClean="0"/>
              <a:t>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F62E4-76F4-452F-98EC-80B50CFEFC12}" type="datetime1">
              <a:rPr lang="en-US" smtClean="0"/>
              <a:t>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CEDB3E-ADBC-47FD-817F-0FF6A4E702BD}" type="datetime1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B5D6E-C68B-4C03-886D-95D7960A04E5}" type="datetime1">
              <a:rPr lang="en-US" smtClean="0"/>
              <a:t>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66FE8-7107-4353-9CC4-561E6CBAE9D7}" type="datetime1">
              <a:rPr lang="en-US" smtClean="0"/>
              <a:t>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-tutor.com/node/25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-tutor.com/node/25" TargetMode="Externa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-tutor.com/node/25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r-tutor.com/node/3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://www.r-tutor.com/elementary-statistics/probability-distributions/normal-distribution" TargetMode="Externa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-tutor.com/node/38" TargetMode="Externa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600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800" dirty="0" smtClean="0">
                <a:solidFill>
                  <a:schemeClr val="accent2"/>
                </a:solidFill>
              </a:rPr>
              <a:t>Lecture 02</a:t>
            </a: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dirty="0" smtClean="0">
                <a:solidFill>
                  <a:schemeClr val="accent2"/>
                </a:solidFill>
              </a:rPr>
              <a:t/>
            </a:r>
            <a:br>
              <a:rPr lang="en-US" dirty="0" smtClean="0">
                <a:solidFill>
                  <a:schemeClr val="accent2"/>
                </a:solidFill>
              </a:rPr>
            </a:br>
            <a:r>
              <a:rPr lang="en-US" sz="3600" dirty="0" smtClean="0">
                <a:solidFill>
                  <a:schemeClr val="accent2"/>
                </a:solidFill>
              </a:rPr>
              <a:t>R and Statistics</a:t>
            </a:r>
            <a:r>
              <a:rPr lang="en-US" sz="3600" dirty="0" smtClean="0">
                <a:solidFill>
                  <a:srgbClr val="22228B"/>
                </a:solidFill>
                <a:latin typeface="Comic Sans MS" pitchFamily="66" charset="0"/>
              </a:rPr>
              <a:t>	</a:t>
            </a:r>
            <a:endParaRPr lang="de-DE" sz="3600" dirty="0" smtClean="0">
              <a:solidFill>
                <a:srgbClr val="22228B"/>
              </a:solidFill>
              <a:latin typeface="Comic Sans MS" pitchFamily="66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05200"/>
            <a:ext cx="6781800" cy="2438400"/>
          </a:xfrm>
        </p:spPr>
        <p:txBody>
          <a:bodyPr/>
          <a:lstStyle/>
          <a:p>
            <a:pPr eaLnBrk="1" hangingPunct="1"/>
            <a:r>
              <a:rPr lang="en-US" dirty="0" smtClean="0"/>
              <a:t>CsciE63 Big Data Analytics</a:t>
            </a:r>
          </a:p>
          <a:p>
            <a:pPr eaLnBrk="1" hangingPunct="1"/>
            <a:r>
              <a:rPr lang="en-US" sz="2400" dirty="0" smtClean="0"/>
              <a:t>Zoran B. Djordjević</a:t>
            </a:r>
            <a:endParaRPr lang="de-DE" sz="2400" dirty="0" smtClean="0"/>
          </a:p>
        </p:txBody>
      </p:sp>
      <p:sp>
        <p:nvSpPr>
          <p:cNvPr id="410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E11EF1-2728-45CA-854B-B79782175C84}" type="slidenum">
              <a:rPr lang="de-DE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1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</a:t>
            </a:r>
            <a:r>
              <a:rPr lang="en-US" sz="2800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ean composition </a:t>
            </a:r>
            <a:r>
              <a:rPr lang="en-US" b="1" dirty="0" smtClean="0">
                <a:solidFill>
                  <a:schemeClr val="accent2"/>
                </a:solidFill>
              </a:rPr>
              <a:t>score for all schools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04800" y="685800"/>
            <a:ext cx="8610600" cy="5632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We could calculate mean composition score for all schools one by one or could use R function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tapply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 &gt; 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mean.scores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tapply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painters$Composition,painters$School,mean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) </a:t>
            </a:r>
            <a:endParaRPr lang="en-US" sz="16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&gt; 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mean.scores</a:t>
            </a:r>
            <a:endParaRPr lang="en-US" sz="16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       A        B        C       D        E       F        G       H </a:t>
            </a:r>
          </a:p>
          <a:p>
            <a:pPr>
              <a:spcBef>
                <a:spcPts val="0"/>
              </a:spcBef>
            </a:pPr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10.40000 </a:t>
            </a:r>
            <a:r>
              <a:rPr lang="pt-BR" sz="1600" b="0" dirty="0">
                <a:latin typeface="Courier New" pitchFamily="49" charset="0"/>
                <a:cs typeface="Courier New" pitchFamily="49" charset="0"/>
              </a:rPr>
              <a:t>12.16667 13.16667 9.10000 13.57143 7.25000 13.85714 </a:t>
            </a:r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14.0000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pt-BR" sz="2400" b="0" dirty="0" smtClean="0">
                <a:latin typeface="Calibri" pitchFamily="34" charset="0"/>
                <a:cs typeface="Courier New" pitchFamily="49" charset="0"/>
              </a:rPr>
              <a:t>Finally, we take an average of those values to get a mean over all schools.</a:t>
            </a:r>
            <a:endParaRPr lang="en-US" sz="2400" b="0" dirty="0" smtClean="0">
              <a:latin typeface="Calibri" pitchFamily="34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&gt; mean(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mean.scores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 [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1]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11.68899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</a:rPr>
              <a:t>Function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tapply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400" b="0" dirty="0">
                <a:latin typeface="Calibri" pitchFamily="34" charset="0"/>
              </a:rPr>
              <a:t>is used to apply a function, here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mean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(),</a:t>
            </a:r>
            <a:r>
              <a:rPr lang="en-US" sz="2400" b="0" dirty="0" smtClean="0">
                <a:latin typeface="Calibri" pitchFamily="34" charset="0"/>
              </a:rPr>
              <a:t>to </a:t>
            </a:r>
            <a:r>
              <a:rPr lang="en-US" sz="2400" b="0" dirty="0">
                <a:latin typeface="Calibri" pitchFamily="34" charset="0"/>
              </a:rPr>
              <a:t>each group of components of the first argument, here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painters$Composition</a:t>
            </a:r>
            <a:r>
              <a:rPr lang="en-US" sz="2400" b="0" dirty="0" smtClean="0">
                <a:latin typeface="Calibri" pitchFamily="34" charset="0"/>
              </a:rPr>
              <a:t>, </a:t>
            </a:r>
            <a:r>
              <a:rPr lang="en-US" sz="2400" b="0" dirty="0">
                <a:latin typeface="Calibri" pitchFamily="34" charset="0"/>
              </a:rPr>
              <a:t>defined by the levels of the second component,  </a:t>
            </a:r>
            <a:r>
              <a:rPr lang="en-US" sz="2400" b="0" dirty="0" smtClean="0">
                <a:latin typeface="Calibri" pitchFamily="34" charset="0"/>
              </a:rPr>
              <a:t>here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painters$School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. 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Official </a:t>
            </a:r>
            <a:r>
              <a:rPr lang="en-US" sz="2400" b="0" dirty="0" smtClean="0">
                <a:latin typeface="Calibri" pitchFamily="34" charset="0"/>
              </a:rPr>
              <a:t>Description of </a:t>
            </a:r>
            <a:r>
              <a:rPr lang="en-US" sz="2200" b="0" dirty="0" err="1" smtClean="0">
                <a:latin typeface="Courier New" pitchFamily="49" charset="0"/>
                <a:cs typeface="Courier New" pitchFamily="49" charset="0"/>
              </a:rPr>
              <a:t>tapply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():</a:t>
            </a:r>
            <a:r>
              <a:rPr lang="en-US" sz="2400" b="0" dirty="0" smtClean="0">
                <a:latin typeface="Calibri" pitchFamily="34" charset="0"/>
              </a:rPr>
              <a:t>“Applies </a:t>
            </a:r>
            <a:r>
              <a:rPr lang="en-US" sz="2400" b="0" dirty="0">
                <a:latin typeface="Calibri" pitchFamily="34" charset="0"/>
              </a:rPr>
              <a:t>a function to each cell of a ragged array, that is to each (non-empty) group of values given by a unique combination of the levels of certain factors.”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 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729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Quantitative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609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</a:rPr>
              <a:t>Quantitative data, </a:t>
            </a:r>
            <a:r>
              <a:rPr lang="en-US" sz="2400" b="0" dirty="0" smtClean="0">
                <a:latin typeface="Calibri" pitchFamily="34" charset="0"/>
              </a:rPr>
              <a:t>or </a:t>
            </a:r>
            <a:r>
              <a:rPr lang="en-US" sz="2400" b="0" dirty="0">
                <a:latin typeface="Calibri" pitchFamily="34" charset="0"/>
              </a:rPr>
              <a:t>continuous data, consists of numeric data that support arithmetic operations. </a:t>
            </a:r>
            <a:r>
              <a:rPr lang="en-US" sz="2400" b="0" dirty="0" smtClean="0">
                <a:latin typeface="Calibri" pitchFamily="34" charset="0"/>
              </a:rPr>
              <a:t>This </a:t>
            </a:r>
            <a:r>
              <a:rPr lang="en-US" sz="2400" b="0" dirty="0">
                <a:latin typeface="Calibri" pitchFamily="34" charset="0"/>
              </a:rPr>
              <a:t>in contrast with </a:t>
            </a:r>
            <a:r>
              <a:rPr lang="en-US" sz="2400" b="0" dirty="0" smtClean="0">
                <a:latin typeface="Calibri" pitchFamily="34" charset="0"/>
              </a:rPr>
              <a:t>categorical </a:t>
            </a:r>
            <a:r>
              <a:rPr lang="en-US" sz="2400" b="0" dirty="0">
                <a:latin typeface="Calibri" pitchFamily="34" charset="0"/>
              </a:rPr>
              <a:t>data, whose values belong to pre-defined classes with no arithmetic operation </a:t>
            </a:r>
            <a:r>
              <a:rPr lang="en-US" sz="2400" b="0" dirty="0" smtClean="0">
                <a:latin typeface="Calibri" pitchFamily="34" charset="0"/>
              </a:rPr>
              <a:t>allowed.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A built-in </a:t>
            </a:r>
            <a:r>
              <a:rPr lang="en-US" sz="2400" b="0" dirty="0">
                <a:latin typeface="Calibri" pitchFamily="34" charset="0"/>
              </a:rPr>
              <a:t>data frame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faithful </a:t>
            </a:r>
            <a:r>
              <a:rPr lang="en-US" sz="2400" b="0" dirty="0" smtClean="0">
                <a:latin typeface="Calibri" pitchFamily="34" charset="0"/>
              </a:rPr>
              <a:t>consists </a:t>
            </a:r>
            <a:r>
              <a:rPr lang="en-US" sz="2400" b="0" dirty="0">
                <a:latin typeface="Calibri" pitchFamily="34" charset="0"/>
              </a:rPr>
              <a:t>of a </a:t>
            </a:r>
            <a:r>
              <a:rPr lang="en-US" sz="2400" b="0" dirty="0" smtClean="0">
                <a:latin typeface="Calibri" pitchFamily="34" charset="0"/>
              </a:rPr>
              <a:t>set of </a:t>
            </a:r>
            <a:r>
              <a:rPr lang="en-US" sz="2400" b="0" dirty="0">
                <a:latin typeface="Calibri" pitchFamily="34" charset="0"/>
              </a:rPr>
              <a:t>observations of the Old Faithful geyser in the USA Yellowstone National Park. </a:t>
            </a:r>
            <a:endParaRPr lang="en-US" sz="2400" b="0" dirty="0" smtClean="0">
              <a:latin typeface="Calibri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&gt; head(faithful)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eruptions waiting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1     3.600      79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2     1.800      54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3     3.333      74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4     2.283      62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5     4.533      85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There </a:t>
            </a:r>
            <a:r>
              <a:rPr lang="en-US" sz="2400" b="0" dirty="0">
                <a:latin typeface="Calibri" pitchFamily="34" charset="0"/>
              </a:rPr>
              <a:t>are two observation variables in the data set. The first one, </a:t>
            </a:r>
            <a:r>
              <a:rPr lang="en-US" sz="2400" b="0" dirty="0" smtClean="0">
                <a:latin typeface="Calibri" pitchFamily="34" charset="0"/>
              </a:rPr>
              <a:t>called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eruptions</a:t>
            </a:r>
            <a:r>
              <a:rPr lang="en-US" sz="2400" b="0" dirty="0">
                <a:latin typeface="Calibri" pitchFamily="34" charset="0"/>
              </a:rPr>
              <a:t>, is the duration of the geyser eruptions. The second one, </a:t>
            </a:r>
            <a:r>
              <a:rPr lang="en-US" sz="2400" b="0" dirty="0" smtClean="0">
                <a:latin typeface="Calibri" pitchFamily="34" charset="0"/>
              </a:rPr>
              <a:t>called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waiting</a:t>
            </a:r>
            <a:r>
              <a:rPr lang="en-US" sz="2400" b="0" dirty="0">
                <a:latin typeface="Calibri" pitchFamily="34" charset="0"/>
              </a:rPr>
              <a:t>, is the length of waiting period until the next eruption. </a:t>
            </a:r>
            <a:r>
              <a:rPr lang="en-US" sz="2400" b="0" dirty="0" smtClean="0">
                <a:latin typeface="Calibri" pitchFamily="34" charset="0"/>
              </a:rPr>
              <a:t>We want to find out whether there </a:t>
            </a:r>
            <a:r>
              <a:rPr lang="en-US" sz="2400" b="0" dirty="0">
                <a:latin typeface="Calibri" pitchFamily="34" charset="0"/>
              </a:rPr>
              <a:t>is a correlation between the two </a:t>
            </a:r>
            <a:r>
              <a:rPr lang="en-US" sz="2400" b="0" dirty="0" smtClean="0">
                <a:latin typeface="Calibri" pitchFamily="34" charset="0"/>
              </a:rPr>
              <a:t>variables</a:t>
            </a:r>
            <a:r>
              <a:rPr lang="en-US" sz="1800" dirty="0" smtClean="0"/>
              <a:t>.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907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/>
              <a:t>Frequency Distribution of Quantitative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6140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</a:rPr>
              <a:t>The frequency distribution of a </a:t>
            </a:r>
            <a:r>
              <a:rPr lang="en-US" sz="2400" b="0" dirty="0" smtClean="0">
                <a:latin typeface="Calibri" pitchFamily="34" charset="0"/>
              </a:rPr>
              <a:t>quantitative </a:t>
            </a:r>
            <a:r>
              <a:rPr lang="en-US" sz="2400" b="0" dirty="0">
                <a:latin typeface="Calibri" pitchFamily="34" charset="0"/>
              </a:rPr>
              <a:t>variable </a:t>
            </a:r>
            <a:r>
              <a:rPr lang="en-US" sz="2400" b="0" dirty="0" smtClean="0">
                <a:latin typeface="Calibri" pitchFamily="34" charset="0"/>
              </a:rPr>
              <a:t>can be presented as a </a:t>
            </a:r>
            <a:r>
              <a:rPr lang="en-US" sz="2400" b="0" dirty="0">
                <a:latin typeface="Calibri" pitchFamily="34" charset="0"/>
              </a:rPr>
              <a:t>summary of </a:t>
            </a:r>
            <a:r>
              <a:rPr lang="en-US" sz="2400" b="0" dirty="0" smtClean="0">
                <a:latin typeface="Calibri" pitchFamily="34" charset="0"/>
              </a:rPr>
              <a:t>occurrences of data </a:t>
            </a:r>
            <a:r>
              <a:rPr lang="en-US" sz="2400" b="0" dirty="0">
                <a:latin typeface="Calibri" pitchFamily="34" charset="0"/>
              </a:rPr>
              <a:t>in a collection of non-overlapping  </a:t>
            </a:r>
            <a:r>
              <a:rPr lang="en-US" sz="2400" b="0" dirty="0" smtClean="0">
                <a:latin typeface="Calibri" pitchFamily="34" charset="0"/>
              </a:rPr>
              <a:t>categories. 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This means that we will break the range of values over which a variable of interest varies into a set of intervals ( usually of equal duration) and then count how many times values in our sample fall in each of those intervals. 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In what follows we will find the frequency distribution of the </a:t>
            </a:r>
            <a:r>
              <a:rPr lang="en-US" sz="2400" dirty="0" smtClean="0">
                <a:latin typeface="Calibri" pitchFamily="34" charset="0"/>
              </a:rPr>
              <a:t>eruption durations </a:t>
            </a:r>
            <a:r>
              <a:rPr lang="en-US" sz="2400" b="0" dirty="0" smtClean="0">
                <a:latin typeface="Calibri" pitchFamily="34" charset="0"/>
              </a:rPr>
              <a:t>in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faithful</a:t>
            </a:r>
            <a:r>
              <a:rPr lang="en-US" sz="2400" b="0" dirty="0" smtClean="0">
                <a:latin typeface="Calibri" pitchFamily="34" charset="0"/>
              </a:rPr>
              <a:t> data set. We do it in several steps: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endParaRPr lang="en-US" sz="900" b="0" dirty="0">
              <a:latin typeface="Calibri" pitchFamily="34" charset="0"/>
              <a:cs typeface="Courier New" pitchFamily="49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first find the range of eruption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durations.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Break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range into non-overlapping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intervals.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Classify the eruption durations according to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which interval they fall into.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“Compute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frequency of eruptions in each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interval” or count the number of eruption durations in each interval.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endParaRPr lang="en-US" sz="2400" b="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dirty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9881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Frequency Distribution of Quantitative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0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first find the range of eruption durations with the range function.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Observed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eruptions are between 1.6 and 5.1 minutes in duration</a:t>
            </a:r>
            <a:r>
              <a:rPr lang="en-US" sz="2400" b="0" dirty="0">
                <a:latin typeface="Courier New" pitchFamily="49" charset="0"/>
                <a:cs typeface="Courier New" pitchFamily="49" charset="0"/>
              </a:rPr>
              <a:t>.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duration 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range(duration)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[1] 1.6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5.1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Break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range into non-overlapping intervals by defining a sequence of equal distance break points.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come up with the interval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[1.5, 5.5].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set the break points to be the half-integer sequence</a:t>
            </a:r>
            <a:r>
              <a:rPr lang="en-US" sz="24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{ 1.5, 2.0, 2.5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,..} </a:t>
            </a: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&gt; breaks 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seq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(1.5, 5.5, by=0.5)    # half-integer sequence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&gt; breaks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[1] 1.5 2.0 2.5 3.0 3.5 4.0 4.5 5.0 5.5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Next we classify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eruption durations according to the intervals.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54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Frequency Distribution of Quantitative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839200" cy="5847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need to assign values from vector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duration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 to the intervals delimited by sequence</a:t>
            </a:r>
            <a:r>
              <a:rPr lang="en-US" sz="24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breaks</a:t>
            </a:r>
            <a:r>
              <a:rPr lang="en-US" sz="2000" b="0" dirty="0" smtClean="0">
                <a:latin typeface="Calibri" pitchFamily="34" charset="0"/>
                <a:cs typeface="Courier New" pitchFamily="49" charset="0"/>
              </a:rPr>
              <a:t>. </a:t>
            </a: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That is done by function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cut().</a:t>
            </a:r>
          </a:p>
          <a:p>
            <a:pPr marL="0" lvl="1">
              <a:spcBef>
                <a:spcPts val="0"/>
              </a:spcBef>
            </a:pPr>
            <a:r>
              <a:rPr lang="en-US" sz="2000" b="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duration.cut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= cut(duration, breaks, right=FALSE)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cut()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accepts a vector that will be converted to a factor. In our case,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duration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.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The second argument of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cut()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are labels for the factor levels of the resulting category. By default, labels are constructed as intervals of the form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“(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a,b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]”.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Values of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a-s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 and </a:t>
            </a:r>
            <a:r>
              <a:rPr lang="en-US" sz="2000" b="0" dirty="0" smtClean="0">
                <a:latin typeface="Calibri" pitchFamily="34" charset="0"/>
                <a:cs typeface="Courier New" pitchFamily="49" charset="0"/>
              </a:rPr>
              <a:t>b-s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 are taken from the supplied vector containing labels, here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breaks.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As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intervals are to be closed on the left, and open on the right,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what is reverse from the default, 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set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right</a:t>
            </a:r>
            <a:r>
              <a:rPr lang="en-US" sz="2000" b="0" dirty="0">
                <a:latin typeface="Calibri" pitchFamily="34" charset="0"/>
                <a:cs typeface="Courier New" pitchFamily="49" charset="0"/>
              </a:rPr>
              <a:t>=</a:t>
            </a:r>
            <a:r>
              <a:rPr lang="en-US" sz="2000" b="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FALSE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.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F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requency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of eruptions in each interval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is calculated with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table(). </a:t>
            </a: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table(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duration.cut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duration.freq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duration.cut</a:t>
            </a:r>
            <a:endParaRPr lang="en-US" sz="18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[1.5,2) [2,2.5) [2.5,3) [3,3.5) [3.5,4) [4,4.5) [4.5,5) [5,5.5) </a:t>
            </a:r>
          </a:p>
          <a:p>
            <a:pPr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51      41       5       7      30      73      61       4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00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Histogram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381000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</a:rPr>
              <a:t>We </a:t>
            </a:r>
            <a:r>
              <a:rPr lang="en-US" sz="2400" b="0" dirty="0" smtClean="0">
                <a:latin typeface="Calibri" pitchFamily="34" charset="0"/>
              </a:rPr>
              <a:t>use function 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400" b="0" dirty="0" smtClean="0">
                <a:latin typeface="Calibri" pitchFamily="34" charset="0"/>
              </a:rPr>
              <a:t>to </a:t>
            </a:r>
            <a:r>
              <a:rPr lang="en-US" sz="2400" b="0" dirty="0">
                <a:latin typeface="Calibri" pitchFamily="34" charset="0"/>
              </a:rPr>
              <a:t>print the result in </a:t>
            </a:r>
            <a:r>
              <a:rPr lang="en-US" sz="2400" b="0" dirty="0" smtClean="0">
                <a:latin typeface="Calibri" pitchFamily="34" charset="0"/>
              </a:rPr>
              <a:t>the column </a:t>
            </a:r>
            <a:r>
              <a:rPr lang="en-US" sz="2400" b="0" dirty="0">
                <a:latin typeface="Calibri" pitchFamily="34" charset="0"/>
              </a:rPr>
              <a:t>format.</a:t>
            </a:r>
          </a:p>
          <a:p>
            <a:pPr lvl="1"/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)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[1.5,2) 51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[2,2.5) 41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[2.5,3) 5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[3,3.5) 7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[3.5,4) 30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[4,4.5) 73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[4.5,5) 61 </a:t>
            </a:r>
            <a:br>
              <a:rPr lang="en-US" sz="1800" b="0" dirty="0">
                <a:latin typeface="Courier New" pitchFamily="49" charset="0"/>
                <a:cs typeface="Courier New" pitchFamily="49" charset="0"/>
              </a:rPr>
            </a:b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[5,5.5)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4</a:t>
            </a: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4038600" y="685800"/>
            <a:ext cx="4876800" cy="289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0" lvl="1">
              <a:spcBef>
                <a:spcPct val="50000"/>
              </a:spcBef>
            </a:pPr>
            <a:r>
              <a:rPr lang="en-US" sz="2400" b="0" dirty="0">
                <a:latin typeface="Calibri" pitchFamily="34" charset="0"/>
              </a:rPr>
              <a:t>It appears that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hist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400" b="0" dirty="0">
                <a:latin typeface="Calibri" pitchFamily="34" charset="0"/>
              </a:rPr>
              <a:t>function is an efficient mechanism for finding and displaying frequency distributions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.</a:t>
            </a:r>
            <a:endParaRPr lang="en-US" sz="2400" b="0" dirty="0"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duration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hist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(duration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, #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apply the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hist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right=FALSE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)  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intervals closed 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  	        # on 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the left </a:t>
            </a:r>
            <a:endParaRPr lang="en-US" sz="16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ct val="50000"/>
              </a:spcBef>
            </a:pPr>
            <a:endParaRPr lang="en-US" sz="1600" b="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1" y="3722635"/>
            <a:ext cx="4591350" cy="263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03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solidFill>
                  <a:schemeClr val="accent2"/>
                </a:solidFill>
              </a:rPr>
              <a:t>Relative Frequency Distribution Quantitative Data</a:t>
            </a:r>
            <a:endParaRPr lang="de-DE" sz="2800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755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</a:rPr>
              <a:t>The relative frequency distribution of a data variable is the </a:t>
            </a:r>
            <a:r>
              <a:rPr lang="en-US" sz="2400" b="0" dirty="0" smtClean="0">
                <a:latin typeface="Calibri" pitchFamily="34" charset="0"/>
              </a:rPr>
              <a:t>proportion of frequencies falling into </a:t>
            </a:r>
            <a:r>
              <a:rPr lang="en-US" sz="2400" b="0" dirty="0">
                <a:latin typeface="Calibri" pitchFamily="34" charset="0"/>
              </a:rPr>
              <a:t>a collection of non-overlapping categories (</a:t>
            </a:r>
            <a:r>
              <a:rPr lang="en-US" sz="2400" b="0" dirty="0" smtClean="0">
                <a:latin typeface="Calibri" pitchFamily="34" charset="0"/>
              </a:rPr>
              <a:t>intervals)</a:t>
            </a:r>
            <a:endParaRPr lang="en-US" sz="2400" b="0" dirty="0">
              <a:latin typeface="Calibri" pitchFamily="34" charset="0"/>
            </a:endParaRP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To find </a:t>
            </a:r>
            <a:r>
              <a:rPr lang="en-US" sz="2400" b="0" dirty="0">
                <a:latin typeface="Calibri" pitchFamily="34" charset="0"/>
              </a:rPr>
              <a:t>the relative frequency distribution of the eruption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duration</a:t>
            </a:r>
            <a:r>
              <a:rPr lang="en-US" sz="2400" b="0" dirty="0">
                <a:latin typeface="Calibri" pitchFamily="34" charset="0"/>
              </a:rPr>
              <a:t>s </a:t>
            </a:r>
            <a:r>
              <a:rPr lang="en-US" sz="2400" b="0" dirty="0" smtClean="0">
                <a:latin typeface="Calibri" pitchFamily="34" charset="0"/>
              </a:rPr>
              <a:t>, we </a:t>
            </a:r>
            <a:r>
              <a:rPr lang="en-US" sz="2400" b="0" dirty="0">
                <a:latin typeface="Calibri" pitchFamily="34" charset="0"/>
              </a:rPr>
              <a:t>first find the frequency distribution of the eruption durations </a:t>
            </a:r>
            <a:endParaRPr lang="en-US" sz="2400" b="0" dirty="0" smtClean="0">
              <a:latin typeface="Calibri" pitchFamily="34" charset="0"/>
            </a:endParaRPr>
          </a:p>
          <a:p>
            <a:pPr>
              <a:spcBef>
                <a:spcPts val="0"/>
              </a:spcBef>
            </a:pP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= table(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duration.cut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Next we  divide </a:t>
            </a:r>
            <a:r>
              <a:rPr lang="en-US" sz="2400" b="0" dirty="0">
                <a:latin typeface="Calibri" pitchFamily="34" charset="0"/>
              </a:rPr>
              <a:t>the frequency distribution  with </a:t>
            </a:r>
            <a:r>
              <a:rPr lang="en-US" sz="2400" b="0" dirty="0" smtClean="0">
                <a:latin typeface="Calibri" pitchFamily="34" charset="0"/>
              </a:rPr>
              <a:t>the sample </a:t>
            </a:r>
            <a:r>
              <a:rPr lang="en-US" sz="2400" b="0" dirty="0">
                <a:latin typeface="Calibri" pitchFamily="34" charset="0"/>
              </a:rPr>
              <a:t>size </a:t>
            </a:r>
            <a:r>
              <a:rPr lang="en-US" sz="2400" b="0" dirty="0" smtClean="0">
                <a:latin typeface="Calibri" pitchFamily="34" charset="0"/>
              </a:rPr>
              <a:t>established by 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nrow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b="0" dirty="0" smtClean="0">
                <a:latin typeface="Calibri" pitchFamily="34" charset="0"/>
              </a:rPr>
              <a:t>. </a:t>
            </a:r>
            <a:r>
              <a:rPr lang="en-US" sz="22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nrow</a:t>
            </a:r>
            <a:r>
              <a:rPr lang="en-US" sz="22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2400" b="0" dirty="0" smtClean="0">
                <a:latin typeface="Calibri" pitchFamily="34" charset="0"/>
              </a:rPr>
              <a:t>tells us how many measurements are in the whole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faithful</a:t>
            </a:r>
            <a:r>
              <a:rPr lang="en-US" sz="2400" b="0" dirty="0" smtClean="0">
                <a:latin typeface="Calibri" pitchFamily="34" charset="0"/>
              </a:rPr>
              <a:t> sample.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The </a:t>
            </a:r>
            <a:r>
              <a:rPr lang="en-US" sz="2400" b="0" dirty="0">
                <a:latin typeface="Calibri" pitchFamily="34" charset="0"/>
              </a:rPr>
              <a:t>relative frequency </a:t>
            </a:r>
            <a:r>
              <a:rPr lang="en-US" sz="2400" b="0" dirty="0" smtClean="0">
                <a:latin typeface="Calibri" pitchFamily="34" charset="0"/>
              </a:rPr>
              <a:t>distribution is then calculated as</a:t>
            </a:r>
          </a:p>
          <a:p>
            <a:pPr>
              <a:spcBef>
                <a:spcPts val="0"/>
              </a:spcBef>
            </a:pP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duration.relfreq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/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nrow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(faithful) </a:t>
            </a:r>
          </a:p>
          <a:p>
            <a:pPr>
              <a:spcBef>
                <a:spcPts val="0"/>
              </a:spcBef>
            </a:pPr>
            <a:r>
              <a:rPr lang="en-US" sz="2000" b="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duration.relfreq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duration.cut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[1.5,2)  [2,2.5)  [2.5,3)  [3,3.5)  [3.5,4)  [4,4.5) [4.5,5)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5,5.5) </a:t>
            </a:r>
          </a:p>
          <a:p>
            <a:pPr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0.187500 0.150735 0.018382 0.025735 0.110294 0.268382 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0.22426 0.01470 </a:t>
            </a:r>
            <a:endParaRPr lang="en-US" sz="16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16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7766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"/>
            <a:ext cx="8534400" cy="609600"/>
          </a:xfrm>
        </p:spPr>
        <p:txBody>
          <a:bodyPr/>
          <a:lstStyle/>
          <a:p>
            <a:pPr eaLnBrk="1" hangingPunct="1"/>
            <a:r>
              <a:rPr lang="en-US" sz="2800" b="1" dirty="0">
                <a:solidFill>
                  <a:schemeClr val="accent2"/>
                </a:solidFill>
              </a:rPr>
              <a:t>Relative Frequency Distribution Quantitative Data</a:t>
            </a:r>
            <a:endParaRPr lang="de-DE" sz="2800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49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800100" lvl="1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</a:rPr>
              <a:t>We can print with fewer digits and make </a:t>
            </a:r>
            <a:r>
              <a:rPr lang="en-US" sz="2400" dirty="0" smtClean="0">
                <a:latin typeface="Calibri" pitchFamily="34" charset="0"/>
              </a:rPr>
              <a:t>results</a:t>
            </a:r>
            <a:r>
              <a:rPr lang="en-US" sz="2400" b="0" dirty="0" smtClean="0">
                <a:latin typeface="Calibri" pitchFamily="34" charset="0"/>
              </a:rPr>
              <a:t> </a:t>
            </a:r>
            <a:r>
              <a:rPr lang="en-US" sz="2400" b="0" dirty="0">
                <a:latin typeface="Calibri" pitchFamily="34" charset="0"/>
              </a:rPr>
              <a:t>more readable by setting the digits option</a:t>
            </a:r>
            <a:r>
              <a:rPr lang="en-US" sz="2400" b="0" dirty="0" smtClean="0">
                <a:latin typeface="Calibri" pitchFamily="34" charset="0"/>
              </a:rPr>
              <a:t>.</a:t>
            </a:r>
          </a:p>
          <a:p>
            <a:pPr lvl="1">
              <a:spcBef>
                <a:spcPct val="5000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old =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options(digits=3) </a:t>
            </a:r>
          </a:p>
          <a:p>
            <a:pPr marL="800100" lvl="1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We then apply the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function to print both the frequency distribution and relative frequency distribution in parallel columns.</a:t>
            </a:r>
          </a:p>
          <a:p>
            <a:pPr lvl="1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old = options(digits=1)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duration.relfreq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duration.relfreq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[1.5,2)            51             0.19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[2,2.5)            41             0.15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[2.5,3)             5             0.02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[3,3.5)             7             0.03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[3.5,4)            30             0.11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[4,4.5)            73             0.27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[4.5,5)            61             0.22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[5,5.5)             4             0.01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&gt; options(old)    # restore the old option</a:t>
            </a: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59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Scatter Plot of Old Faithful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324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A </a:t>
            </a:r>
            <a:r>
              <a:rPr lang="en-US" sz="2400" b="0" dirty="0">
                <a:solidFill>
                  <a:srgbClr val="FF0000"/>
                </a:solidFill>
                <a:latin typeface="Calibri" pitchFamily="34" charset="0"/>
                <a:cs typeface="Courier New" pitchFamily="49" charset="0"/>
              </a:rPr>
              <a:t>scatter plot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pairs up values of two quantitative variables in a data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set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and display them as geometric points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on a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diagram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.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pair up the </a:t>
            </a:r>
            <a:r>
              <a:rPr lang="en-US" sz="2200" b="0" dirty="0">
                <a:latin typeface="Courier New" pitchFamily="49" charset="0"/>
                <a:cs typeface="Courier New" pitchFamily="49" charset="0"/>
              </a:rPr>
              <a:t>eruptions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 and </a:t>
            </a:r>
            <a:r>
              <a:rPr lang="en-US" sz="2200" b="0" dirty="0">
                <a:latin typeface="Courier New" pitchFamily="49" charset="0"/>
                <a:cs typeface="Courier New" pitchFamily="49" charset="0"/>
              </a:rPr>
              <a:t>waiting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values in the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same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observation as </a:t>
            </a:r>
            <a:r>
              <a:rPr lang="en-US" sz="22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200" b="0" dirty="0" err="1">
                <a:latin typeface="Courier New" pitchFamily="49" charset="0"/>
                <a:cs typeface="Courier New" pitchFamily="49" charset="0"/>
              </a:rPr>
              <a:t>x,y</a:t>
            </a:r>
            <a:r>
              <a:rPr lang="en-US" sz="2200" b="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coordinates. </a:t>
            </a:r>
            <a:endParaRPr lang="en-US" sz="2400" b="0" dirty="0" smtClean="0">
              <a:latin typeface="Calibri" pitchFamily="34" charset="0"/>
              <a:cs typeface="Courier New" pitchFamily="49" charset="0"/>
            </a:endParaRP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plot the points in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the Cartesian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plane. 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The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eruption data value pairs with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help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of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function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 </a:t>
            </a: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&gt;duration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 # the eruption 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&gt;waiting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faithful$waiting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    # the waiting interval 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head(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(duration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, waiting))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     duration waiting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[1,]    3.600      79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[2,]    1.800      54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[3,]    3.333      74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[4,]    2.283      62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[5,]    4.533      85 </a:t>
            </a:r>
          </a:p>
          <a:p>
            <a:pPr lvl="1">
              <a:spcBef>
                <a:spcPts val="0"/>
              </a:spcBef>
            </a:pPr>
            <a:r>
              <a:rPr lang="en-US" sz="1800" b="0" dirty="0">
                <a:latin typeface="Courier New" pitchFamily="49" charset="0"/>
                <a:cs typeface="Courier New" pitchFamily="49" charset="0"/>
              </a:rPr>
              <a:t>[6,]    2.883      55 </a:t>
            </a:r>
          </a:p>
          <a:p>
            <a:pPr marL="800100" lvl="1" indent="-342900">
              <a:spcBef>
                <a:spcPts val="0"/>
              </a:spcBef>
              <a:buFont typeface="Arial" charset="0"/>
              <a:buChar char="•"/>
            </a:pPr>
            <a:endParaRPr lang="en-US" sz="16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Scatter Plot of Old Faithful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381000" y="630682"/>
            <a:ext cx="838200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apply the plot function to compute the scatter plot of eruptions and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waiting. 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&gt; plot(duration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, waiting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xlab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="Eruption duration", </a:t>
            </a: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ylab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="Time waited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")</a:t>
            </a: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endParaRPr lang="en-US" sz="2000" b="0" dirty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We do see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“correlation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” between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variables. If you increase one, on average the other also increases</a:t>
            </a:r>
            <a:endParaRPr lang="en-US" sz="2400" b="0" dirty="0" smtClean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429000" y="6514445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dirty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19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584" y="2133600"/>
            <a:ext cx="7285322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63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accent2"/>
                </a:solidFill>
              </a:rPr>
              <a:t>Objectives</a:t>
            </a:r>
            <a:endParaRPr lang="de-DE" smtClean="0">
              <a:solidFill>
                <a:srgbClr val="22228B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371600"/>
            <a:ext cx="8610600" cy="4876800"/>
          </a:xfrm>
        </p:spPr>
        <p:txBody>
          <a:bodyPr/>
          <a:lstStyle/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Continue to familiarizing ourselves with R; </a:t>
            </a:r>
          </a:p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dirty="0"/>
              <a:t>L</a:t>
            </a:r>
            <a:r>
              <a:rPr lang="en-US" dirty="0" smtClean="0"/>
              <a:t>earn most common statistical terminology;</a:t>
            </a:r>
          </a:p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r>
              <a:rPr lang="en-US" dirty="0" smtClean="0"/>
              <a:t>Learn some of standard routines for establishing most common statistical measures. </a:t>
            </a:r>
          </a:p>
          <a:p>
            <a:pPr algn="l" eaLnBrk="1" hangingPunct="1">
              <a:buClr>
                <a:schemeClr val="accent2"/>
              </a:buClr>
              <a:defRPr/>
            </a:pPr>
            <a:endParaRPr lang="en-US" dirty="0" smtClean="0"/>
          </a:p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endParaRPr lang="en-US" dirty="0" smtClean="0"/>
          </a:p>
          <a:p>
            <a:pPr marL="457200" indent="-457200" algn="l" eaLnBrk="1" hangingPunct="1">
              <a:buClr>
                <a:schemeClr val="accent2"/>
              </a:buClr>
              <a:buFont typeface="Arial" pitchFamily="34" charset="0"/>
              <a:buChar char="•"/>
              <a:defRPr/>
            </a:pPr>
            <a:endParaRPr lang="en-US" dirty="0" smtClean="0"/>
          </a:p>
        </p:txBody>
      </p:sp>
      <p:sp>
        <p:nvSpPr>
          <p:cNvPr id="512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F6129D-A630-47DD-A26D-0E2A512541D1}" type="slidenum">
              <a:rPr lang="de-DE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2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Scatter Plot of Old Faithful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429000" y="6514445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dirty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20</a:t>
            </a:fld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81000" y="812800"/>
            <a:ext cx="8305800" cy="5201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T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o establish the “best possible” linear relationship between two variable, we generate the so called linear model, or linear regression, using function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lm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():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model = lm(waiting ~ duration, data = faithful)</a:t>
            </a: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and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draw the trend line with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function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abline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():</a:t>
            </a:r>
          </a:p>
          <a:p>
            <a:pPr>
              <a:spcBef>
                <a:spcPts val="0"/>
              </a:spcBef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abline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(model, col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='red',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lwd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= 2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b="0" dirty="0" smtClean="0">
                <a:cs typeface="Courier New" pitchFamily="49" charset="0"/>
              </a:rPr>
              <a:t>Parameter </a:t>
            </a:r>
            <a:r>
              <a:rPr lang="en-US" sz="2200" b="0" dirty="0" err="1" smtClean="0">
                <a:latin typeface="Courier New" pitchFamily="49" charset="0"/>
                <a:cs typeface="Courier New" pitchFamily="49" charset="0"/>
              </a:rPr>
              <a:t>lwd</a:t>
            </a:r>
            <a:endParaRPr lang="en-US" sz="2200" b="0" dirty="0" smtClean="0">
              <a:latin typeface="Courier New" pitchFamily="49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200" dirty="0">
                <a:cs typeface="Courier New" pitchFamily="49" charset="0"/>
              </a:rPr>
              <a:t> </a:t>
            </a:r>
            <a:r>
              <a:rPr lang="en-US" sz="2200" dirty="0" smtClean="0">
                <a:cs typeface="Courier New" pitchFamily="49" charset="0"/>
              </a:rPr>
              <a:t>     determines the </a:t>
            </a:r>
          </a:p>
          <a:p>
            <a:pPr>
              <a:spcBef>
                <a:spcPts val="0"/>
              </a:spcBef>
            </a:pPr>
            <a:r>
              <a:rPr lang="en-US" sz="2200" dirty="0">
                <a:cs typeface="Courier New" pitchFamily="49" charset="0"/>
              </a:rPr>
              <a:t> </a:t>
            </a:r>
            <a:r>
              <a:rPr lang="en-US" sz="2200" dirty="0" smtClean="0">
                <a:cs typeface="Courier New" pitchFamily="49" charset="0"/>
              </a:rPr>
              <a:t>     l</a:t>
            </a:r>
            <a:r>
              <a:rPr lang="en-US" sz="2200" b="0" dirty="0" smtClean="0">
                <a:cs typeface="Courier New" pitchFamily="49" charset="0"/>
              </a:rPr>
              <a:t>ine width.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endParaRPr lang="en-US" sz="2200" b="0" dirty="0" smtClean="0">
              <a:latin typeface="Courier New" pitchFamily="49" charset="0"/>
              <a:cs typeface="Courier New" pitchFamily="49" charset="0"/>
            </a:endParaRPr>
          </a:p>
          <a:p>
            <a:pPr marL="342900" indent="-342900">
              <a:spcBef>
                <a:spcPts val="0"/>
              </a:spcBef>
              <a:buFont typeface="Arial" charset="0"/>
              <a:buChar char="•"/>
            </a:pP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We will discuss </a:t>
            </a:r>
            <a:endParaRPr lang="en-US" sz="2200" b="0" dirty="0" smtClean="0">
              <a:latin typeface="Calibri" pitchFamily="34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     function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lm()</a:t>
            </a:r>
          </a:p>
          <a:p>
            <a:pPr>
              <a:spcBef>
                <a:spcPts val="0"/>
              </a:spcBef>
            </a:pP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     at length, later.</a:t>
            </a:r>
            <a:endParaRPr lang="en-US" sz="2200" b="0" dirty="0" smtClean="0">
              <a:latin typeface="Calibri" pitchFamily="34" charset="0"/>
              <a:cs typeface="Courier New" pitchFamily="49" charset="0"/>
            </a:endParaRPr>
          </a:p>
          <a:p>
            <a:pPr>
              <a:spcBef>
                <a:spcPts val="0"/>
              </a:spcBef>
            </a:pP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734" y="2971800"/>
            <a:ext cx="570942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06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Cumulative Relative Freq. Distribution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ChangeArrowheads="1"/>
              </p:cNvSpPr>
              <p:nvPr/>
            </p:nvSpPr>
            <p:spPr bwMode="auto">
              <a:xfrm>
                <a:off x="152400" y="685800"/>
                <a:ext cx="8763000" cy="58262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ts val="0"/>
                  </a:spcBef>
                  <a:buFont typeface="Arial" charset="0"/>
                  <a:buChar char="•"/>
                </a:pP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The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cumulative relative frequency distribution of a quantitative variable is a summary of frequency proportions below a given level. Formally,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cumulative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relative frequency distribution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is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the integral of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the relative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frequency distribution from the beginning of the range to the observation point (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interval, level).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>
                          <a:latin typeface="Cambria Math"/>
                        </a:rPr>
                        <m:t>𝐶𝑢𝑚𝑢𝑙𝑎𝑡𝑖𝑣𝑒</m:t>
                      </m:r>
                      <m:r>
                        <a:rPr lang="en-US" sz="1600" i="1">
                          <a:latin typeface="Cambria Math"/>
                        </a:rPr>
                        <m:t> </m:t>
                      </m:r>
                      <m:r>
                        <a:rPr lang="en-US" sz="1600" i="1">
                          <a:latin typeface="Cambria Math"/>
                        </a:rPr>
                        <m:t>𝑅𝑒𝑙</m:t>
                      </m:r>
                      <m:r>
                        <a:rPr lang="en-US" sz="1600" i="1">
                          <a:latin typeface="Cambria Math"/>
                        </a:rPr>
                        <m:t>. </m:t>
                      </m:r>
                      <m:r>
                        <a:rPr lang="en-US" sz="1600" i="1">
                          <a:latin typeface="Cambria Math"/>
                        </a:rPr>
                        <m:t>𝐹𝑟𝑒𝑞</m:t>
                      </m:r>
                      <m:r>
                        <a:rPr lang="en-US" sz="1600" i="1">
                          <a:latin typeface="Cambria Math"/>
                        </a:rPr>
                        <m:t>. </m:t>
                      </m:r>
                      <m:r>
                        <a:rPr lang="en-US" sz="1600" i="1">
                          <a:latin typeface="Cambria Math"/>
                        </a:rPr>
                        <m:t>𝐷𝑖𝑠𝑡𝑟𝑖𝑏𝑢𝑡𝑖𝑜𝑛</m:t>
                      </m:r>
                      <m:r>
                        <a:rPr lang="en-US" sz="1600" i="1">
                          <a:latin typeface="Cambria Math"/>
                        </a:rPr>
                        <m:t> (</m:t>
                      </m:r>
                      <m:r>
                        <a:rPr lang="en-US" sz="1600" b="1" i="1" smtClean="0">
                          <a:latin typeface="Cambria Math"/>
                        </a:rPr>
                        <m:t>𝒍</m:t>
                      </m:r>
                      <m:r>
                        <a:rPr lang="en-US" sz="1600" i="1">
                          <a:latin typeface="Cambria Math"/>
                        </a:rPr>
                        <m:t>)=</m:t>
                      </m:r>
                      <m:r>
                        <a:rPr lang="en-US" sz="1600" i="1" smtClean="0">
                          <a:latin typeface="Cambria Math"/>
                        </a:rPr>
                        <m:t> </m:t>
                      </m:r>
                      <m:nary>
                        <m:naryPr>
                          <m:limLoc m:val="subSup"/>
                          <m:ctrlPr>
                            <a:rPr lang="en-US" sz="1600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n-US" sz="1600" i="1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lang="en-US" sz="1600" b="1" i="1">
                              <a:latin typeface="Cambria Math"/>
                            </a:rPr>
                            <m:t>𝒍</m:t>
                          </m:r>
                        </m:sup>
                        <m:e>
                          <m:r>
                            <a:rPr lang="en-US" sz="1600" i="1">
                              <a:latin typeface="Cambria Math"/>
                            </a:rPr>
                            <m:t>𝑅𝑒𝑙</m:t>
                          </m:r>
                          <m:r>
                            <a:rPr lang="en-US" sz="1600" i="1">
                              <a:latin typeface="Cambria Math"/>
                            </a:rPr>
                            <m:t>.</m:t>
                          </m:r>
                          <m:r>
                            <a:rPr lang="en-US" sz="1600" i="1">
                              <a:latin typeface="Cambria Math"/>
                            </a:rPr>
                            <m:t>𝐹𝑟𝑒𝑞</m:t>
                          </m:r>
                          <m:r>
                            <a:rPr lang="en-US" sz="1600" i="1">
                              <a:latin typeface="Cambria Math"/>
                            </a:rPr>
                            <m:t>.</m:t>
                          </m:r>
                          <m:r>
                            <a:rPr lang="en-US" sz="1600" i="1">
                              <a:latin typeface="Cambria Math"/>
                            </a:rPr>
                            <m:t>𝐷𝑠𝑡𝑟𝑖𝑏𝑢𝑡𝑖𝑜𝑛</m:t>
                          </m:r>
                          <m:r>
                            <a:rPr lang="en-US" sz="1600" i="1">
                              <a:latin typeface="Cambria Math"/>
                            </a:rPr>
                            <m:t>(</m:t>
                          </m:r>
                          <m:r>
                            <a:rPr lang="en-US" sz="1600" b="1" i="1" smtClean="0">
                              <a:latin typeface="Cambria Math"/>
                            </a:rPr>
                            <m:t>𝒊</m:t>
                          </m:r>
                          <m:r>
                            <a:rPr lang="en-US" sz="1600" i="1">
                              <a:latin typeface="Cambria Math"/>
                            </a:rPr>
                            <m:t>) </m:t>
                          </m:r>
                          <m:r>
                            <a:rPr lang="en-US" sz="1600" i="1">
                              <a:latin typeface="Cambria Math"/>
                            </a:rPr>
                            <m:t>𝑑</m:t>
                          </m:r>
                          <m:r>
                            <a:rPr lang="en-US" sz="1600" b="1" i="1" smtClean="0">
                              <a:latin typeface="Cambria Math"/>
                            </a:rPr>
                            <m:t>𝒊</m:t>
                          </m:r>
                        </m:e>
                      </m:nary>
                    </m:oMath>
                  </m:oMathPara>
                </a14:m>
                <a:endParaRPr lang="en-US" sz="1600" dirty="0"/>
              </a:p>
              <a:p>
                <a:pPr marL="342900" indent="-342900">
                  <a:spcBef>
                    <a:spcPts val="0"/>
                  </a:spcBef>
                  <a:buFont typeface="Arial" charset="0"/>
                  <a:buChar char="•"/>
                </a:pP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We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first find the frequency distribution of the eruption durations as follows.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 </a:t>
                </a:r>
                <a:endParaRPr lang="en-US" sz="2200" b="0" dirty="0">
                  <a:latin typeface="Calibri" pitchFamily="34" charset="0"/>
                  <a:cs typeface="Courier New" pitchFamily="49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&gt; duration 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=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faithful$eruptions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&gt; breaks 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=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seq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(1.5, 5.5, by=0.5)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&gt; </a:t>
                </a:r>
                <a:r>
                  <a:rPr lang="en-US" sz="1600" b="0" dirty="0" err="1" smtClean="0">
                    <a:latin typeface="Courier New" pitchFamily="49" charset="0"/>
                    <a:cs typeface="Courier New" pitchFamily="49" charset="0"/>
                  </a:rPr>
                  <a:t>duration.cut</a:t>
                </a: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= cut(duration, breaks, right=FALSE)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&gt; </a:t>
                </a:r>
                <a:r>
                  <a:rPr lang="en-US" sz="1600" b="0" dirty="0" err="1" smtClean="0">
                    <a:latin typeface="Courier New" pitchFamily="49" charset="0"/>
                    <a:cs typeface="Courier New" pitchFamily="49" charset="0"/>
                  </a:rPr>
                  <a:t>duration.freq</a:t>
                </a:r>
                <a:r>
                  <a:rPr lang="en-US" sz="1600" b="0" dirty="0" smtClean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= table(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duration.cut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) </a:t>
                </a:r>
              </a:p>
              <a:p>
                <a:pPr marL="342900" indent="-342900">
                  <a:spcBef>
                    <a:spcPts val="0"/>
                  </a:spcBef>
                  <a:buFont typeface="Arial" charset="0"/>
                  <a:buChar char="•"/>
                </a:pP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We then apply </a:t>
                </a:r>
                <a:r>
                  <a:rPr lang="en-US" sz="2200" b="0" dirty="0" err="1">
                    <a:latin typeface="Calibri" pitchFamily="34" charset="0"/>
                    <a:cs typeface="Courier New" pitchFamily="49" charset="0"/>
                  </a:rPr>
                  <a:t>cumsum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() function to compute the cumulative frequency distribution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. </a:t>
                </a:r>
                <a:endParaRPr lang="en-US" sz="2200" b="0" dirty="0">
                  <a:latin typeface="Calibri" pitchFamily="34" charset="0"/>
                  <a:cs typeface="Courier New" pitchFamily="49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&gt;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duration.cumfreq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 =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cumsum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(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duration.freq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) </a:t>
                </a:r>
              </a:p>
              <a:p>
                <a:pPr marL="342900" indent="-342900">
                  <a:spcBef>
                    <a:spcPts val="0"/>
                  </a:spcBef>
                  <a:buFont typeface="Arial" charset="0"/>
                  <a:buChar char="•"/>
                </a:pP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T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he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sample size of faithful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is found with </a:t>
                </a:r>
                <a:r>
                  <a:rPr lang="en-US" sz="2000" b="0" dirty="0" err="1">
                    <a:latin typeface="Courier New" pitchFamily="49" charset="0"/>
                    <a:cs typeface="Courier New" pitchFamily="49" charset="0"/>
                  </a:rPr>
                  <a:t>nrow</a:t>
                </a:r>
                <a:r>
                  <a:rPr lang="en-US" sz="2000" b="0" dirty="0" smtClean="0">
                    <a:latin typeface="Courier New" pitchFamily="49" charset="0"/>
                    <a:cs typeface="Courier New" pitchFamily="49" charset="0"/>
                  </a:rPr>
                  <a:t>(), </a:t>
                </a:r>
                <a:r>
                  <a:rPr lang="en-US" sz="2200" dirty="0" smtClean="0">
                    <a:latin typeface="Calibri" pitchFamily="34" charset="0"/>
                    <a:cs typeface="Courier New" pitchFamily="49" charset="0"/>
                  </a:rPr>
                  <a:t>and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 </a:t>
                </a:r>
                <a:r>
                  <a:rPr lang="en-US" sz="2200" b="0" dirty="0">
                    <a:latin typeface="Calibri" pitchFamily="34" charset="0"/>
                    <a:cs typeface="Courier New" pitchFamily="49" charset="0"/>
                  </a:rPr>
                  <a:t>the cumulative relative frequency distribution </a:t>
                </a:r>
                <a:r>
                  <a:rPr lang="en-US" sz="2200" b="0" dirty="0" smtClean="0">
                    <a:latin typeface="Calibri" pitchFamily="34" charset="0"/>
                    <a:cs typeface="Courier New" pitchFamily="49" charset="0"/>
                  </a:rPr>
                  <a:t>is given by: </a:t>
                </a:r>
                <a:endParaRPr lang="en-US" sz="2200" b="0" dirty="0">
                  <a:latin typeface="Calibri" pitchFamily="34" charset="0"/>
                  <a:cs typeface="Courier New" pitchFamily="49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&gt;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duration.cumrelfreq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 =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duration.cumfreq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 / </a:t>
                </a:r>
                <a:r>
                  <a:rPr lang="en-US" sz="1600" b="0" dirty="0" err="1">
                    <a:latin typeface="Courier New" pitchFamily="49" charset="0"/>
                    <a:cs typeface="Courier New" pitchFamily="49" charset="0"/>
                  </a:rPr>
                  <a:t>nrow</a:t>
                </a:r>
                <a:r>
                  <a:rPr lang="en-US" sz="1600" b="0" dirty="0">
                    <a:latin typeface="Courier New" pitchFamily="49" charset="0"/>
                    <a:cs typeface="Courier New" pitchFamily="49" charset="0"/>
                  </a:rPr>
                  <a:t>(faithful) </a:t>
                </a:r>
              </a:p>
            </p:txBody>
          </p:sp>
        </mc:Choice>
        <mc:Fallback xmlns="">
          <p:sp>
            <p:nvSpPr>
              <p:cNvPr id="61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685800"/>
                <a:ext cx="8763000" cy="5826210"/>
              </a:xfrm>
              <a:prstGeom prst="rect">
                <a:avLst/>
              </a:prstGeom>
              <a:blipFill rotWithShape="1">
                <a:blip r:embed="rId2"/>
                <a:stretch>
                  <a:fillRect l="-765" t="-628" r="-1043" b="-9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105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Cumulative Relative Freq. Distribution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200" b="0" dirty="0">
                <a:latin typeface="Calibri" pitchFamily="34" charset="0"/>
                <a:cs typeface="Courier New" pitchFamily="49" charset="0"/>
              </a:rPr>
              <a:t>We then apply the </a:t>
            </a:r>
            <a:r>
              <a:rPr lang="en-US" sz="2200" b="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cbind</a:t>
            </a:r>
            <a:r>
              <a:rPr lang="en-US" sz="2200" b="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sz="2200" b="0" dirty="0">
                <a:latin typeface="Calibri" pitchFamily="34" charset="0"/>
                <a:cs typeface="Courier New" pitchFamily="49" charset="0"/>
              </a:rPr>
              <a:t>function to print both the cumulative frequency distribution and relative cumulative frequency distribution in parallel columns</a:t>
            </a: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. </a:t>
            </a:r>
            <a:endParaRPr lang="en-US" sz="2200" b="0" dirty="0">
              <a:latin typeface="Calibri" pitchFamily="34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&gt; old = options(digits=2)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duration.cumfreq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duration.cumrelfreq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      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duration.cumfreq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0" dirty="0" err="1">
                <a:latin typeface="Courier New" pitchFamily="49" charset="0"/>
                <a:cs typeface="Courier New" pitchFamily="49" charset="0"/>
              </a:rPr>
              <a:t>duration.cumrelfreq</a:t>
            </a:r>
            <a:r>
              <a:rPr lang="en-US" sz="1600" b="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[1.5,2)               51                0.19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[2,2.5)               92                0.34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[2.5,3)               97                0.36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[3,3.5)              104                0.38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[3.5,4)              134                0.49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[4,4.5)              207                0.76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[4.5,5)              268                0.99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[5,5.5)              272                1.00 </a:t>
            </a:r>
          </a:p>
          <a:p>
            <a:pPr lvl="1">
              <a:spcBef>
                <a:spcPts val="0"/>
              </a:spcBef>
            </a:pPr>
            <a:r>
              <a:rPr lang="en-US" sz="1600" b="0" dirty="0">
                <a:latin typeface="Courier New" pitchFamily="49" charset="0"/>
                <a:cs typeface="Courier New" pitchFamily="49" charset="0"/>
              </a:rPr>
              <a:t>&gt; options(old) </a:t>
            </a: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147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915340"/>
            <a:ext cx="5416550" cy="3942659"/>
          </a:xfrm>
          <a:prstGeom prst="rect">
            <a:avLst/>
          </a:prstGeom>
        </p:spPr>
      </p:pic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Cumulative Relative Frequency Distribution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b="0" dirty="0">
                <a:latin typeface="Calibri" pitchFamily="34" charset="0"/>
              </a:rPr>
              <a:t>We </a:t>
            </a:r>
            <a:r>
              <a:rPr lang="en-US" sz="2200" b="0" dirty="0" smtClean="0">
                <a:latin typeface="Calibri" pitchFamily="34" charset="0"/>
              </a:rPr>
              <a:t>could plot the cumulative </a:t>
            </a:r>
            <a:r>
              <a:rPr lang="en-US" sz="2200" b="0" dirty="0">
                <a:latin typeface="Calibri" pitchFamily="34" charset="0"/>
              </a:rPr>
              <a:t>relative frequency of durations of </a:t>
            </a:r>
            <a:r>
              <a:rPr lang="en-US" sz="2200" b="0" dirty="0" smtClean="0">
                <a:latin typeface="Calibri" pitchFamily="34" charset="0"/>
              </a:rPr>
              <a:t>eruptions starting with zero </a:t>
            </a:r>
            <a:r>
              <a:rPr lang="en-US" sz="2200" b="0" dirty="0">
                <a:latin typeface="Calibri" pitchFamily="34" charset="0"/>
              </a:rPr>
              <a:t>element. </a:t>
            </a:r>
            <a:endParaRPr lang="en-US" sz="2200" b="0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en-US" sz="800" b="0" dirty="0">
              <a:latin typeface="Calibri" pitchFamily="34" charset="0"/>
            </a:endParaRPr>
          </a:p>
          <a:p>
            <a:r>
              <a:rPr lang="en-US" sz="1700" b="0" dirty="0" smtClean="0">
                <a:latin typeface="Courier New" pitchFamily="49" charset="0"/>
                <a:cs typeface="Courier New" pitchFamily="49" charset="0"/>
              </a:rPr>
              <a:t>&gt; cumrelfreq0 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= c(0, </a:t>
            </a:r>
            <a:r>
              <a:rPr lang="en-US" sz="1700" b="0" dirty="0" err="1">
                <a:latin typeface="Courier New" pitchFamily="49" charset="0"/>
                <a:cs typeface="Courier New" pitchFamily="49" charset="0"/>
              </a:rPr>
              <a:t>duration.cumrelfreq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r>
              <a:rPr lang="en-US" sz="1700" b="0" dirty="0" smtClean="0">
                <a:latin typeface="Courier New" pitchFamily="49" charset="0"/>
                <a:cs typeface="Courier New" pitchFamily="49" charset="0"/>
              </a:rPr>
              <a:t>&gt; plot(breaks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, cumrelfreq0, </a:t>
            </a:r>
          </a:p>
          <a:p>
            <a:r>
              <a:rPr lang="en-US" sz="1700" b="0" dirty="0">
                <a:latin typeface="Courier New" pitchFamily="49" charset="0"/>
                <a:cs typeface="Courier New" pitchFamily="49" charset="0"/>
              </a:rPr>
              <a:t>main="Old Faithful Eruptions", </a:t>
            </a:r>
            <a:r>
              <a:rPr lang="en-US" sz="1700" b="0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# main title </a:t>
            </a:r>
          </a:p>
          <a:p>
            <a:r>
              <a:rPr lang="en-US" sz="1700" b="0" dirty="0" err="1">
                <a:latin typeface="Courier New" pitchFamily="49" charset="0"/>
                <a:cs typeface="Courier New" pitchFamily="49" charset="0"/>
              </a:rPr>
              <a:t>xlab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="Duration minutes", </a:t>
            </a:r>
          </a:p>
          <a:p>
            <a:r>
              <a:rPr lang="en-US" sz="1700" b="0" dirty="0" err="1">
                <a:latin typeface="Courier New" pitchFamily="49" charset="0"/>
                <a:cs typeface="Courier New" pitchFamily="49" charset="0"/>
              </a:rPr>
              <a:t>ylab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="Cumulative eruption </a:t>
            </a:r>
            <a:r>
              <a:rPr lang="en-US" sz="1700" b="0" dirty="0" smtClean="0">
                <a:latin typeface="Courier New" pitchFamily="49" charset="0"/>
                <a:cs typeface="Courier New" pitchFamily="49" charset="0"/>
              </a:rPr>
              <a:t>distribution") </a:t>
            </a:r>
            <a:endParaRPr lang="en-US" sz="1700" b="0" dirty="0">
              <a:latin typeface="Courier New" pitchFamily="49" charset="0"/>
              <a:cs typeface="Courier New" pitchFamily="49" charset="0"/>
            </a:endParaRPr>
          </a:p>
          <a:p>
            <a:r>
              <a:rPr lang="en-US" sz="1700" b="0" dirty="0" smtClean="0">
                <a:latin typeface="Courier New" pitchFamily="49" charset="0"/>
                <a:cs typeface="Courier New" pitchFamily="49" charset="0"/>
              </a:rPr>
              <a:t>&gt; lines(breaks</a:t>
            </a:r>
            <a:r>
              <a:rPr lang="en-US" sz="1700" b="0" dirty="0">
                <a:latin typeface="Courier New" pitchFamily="49" charset="0"/>
                <a:cs typeface="Courier New" pitchFamily="49" charset="0"/>
              </a:rPr>
              <a:t>, cumrelfreq0)        # join the points </a:t>
            </a:r>
            <a:endParaRPr lang="en-US" sz="1700" b="0" dirty="0" smtClean="0">
              <a:latin typeface="Courier New" pitchFamily="49" charset="0"/>
              <a:cs typeface="Courier New" pitchFamily="49" charset="0"/>
            </a:endParaRPr>
          </a:p>
          <a:p>
            <a:pPr marL="285750" indent="-285750">
              <a:buFont typeface="Wingdings"/>
              <a:buChar char="Ø"/>
            </a:pPr>
            <a:endParaRPr lang="en-US" sz="18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6102350" y="3581400"/>
            <a:ext cx="28130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b="0" dirty="0" smtClean="0">
                <a:latin typeface="Calibri" pitchFamily="34" charset="0"/>
              </a:rPr>
              <a:t>Please note that cumulative distributions always range from 0 to 1</a:t>
            </a:r>
            <a:endParaRPr lang="en-US" sz="2200" b="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049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Probability Distributions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2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Probability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Histogram of the durations of Old Faithful Eruptions and the subsequent Cumulative Relative Frequency Distribution are  telling us how particular events are distributed along a particular parameter axis or space.</a:t>
            </a:r>
          </a:p>
          <a:p>
            <a:r>
              <a:rPr lang="en-US" dirty="0" smtClean="0"/>
              <a:t>Such distributions are of great interest in probability and statistics and are usually studied under the term of </a:t>
            </a:r>
            <a:r>
              <a:rPr lang="en-US" b="1" dirty="0" smtClean="0"/>
              <a:t>Probability Distributions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For example, the </a:t>
            </a:r>
            <a:r>
              <a:rPr lang="en-US" dirty="0"/>
              <a:t>collection of all possible outcomes of a sequence of coin tossing </a:t>
            </a:r>
            <a:r>
              <a:rPr lang="en-US" dirty="0" smtClean="0"/>
              <a:t> will turn out to be a distribution,  </a:t>
            </a:r>
            <a:r>
              <a:rPr lang="en-US" dirty="0"/>
              <a:t>known </a:t>
            </a:r>
            <a:r>
              <a:rPr lang="en-US" dirty="0" smtClean="0"/>
              <a:t>as the </a:t>
            </a:r>
            <a:r>
              <a:rPr lang="en-US" dirty="0" smtClean="0">
                <a:solidFill>
                  <a:srgbClr val="0070C0"/>
                </a:solidFill>
              </a:rPr>
              <a:t>binomial</a:t>
            </a:r>
            <a:r>
              <a:rPr lang="en-US" dirty="0"/>
              <a:t> </a:t>
            </a:r>
            <a:r>
              <a:rPr lang="en-US" dirty="0" smtClean="0"/>
              <a:t>distribution. 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means of sufficiently large samples of a data population are known to resemble the </a:t>
            </a:r>
            <a:r>
              <a:rPr lang="en-US" dirty="0">
                <a:solidFill>
                  <a:srgbClr val="0070C0"/>
                </a:solidFill>
              </a:rPr>
              <a:t>normal distribution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characteristics of these </a:t>
            </a:r>
            <a:r>
              <a:rPr lang="en-US" dirty="0" smtClean="0"/>
              <a:t>and other theoretical </a:t>
            </a:r>
            <a:r>
              <a:rPr lang="en-US" dirty="0"/>
              <a:t>distributions are well </a:t>
            </a:r>
            <a:r>
              <a:rPr lang="en-US" dirty="0" smtClean="0"/>
              <a:t>understood. They </a:t>
            </a:r>
            <a:r>
              <a:rPr lang="en-US" dirty="0"/>
              <a:t>can be used to make statistical inferences </a:t>
            </a:r>
            <a:r>
              <a:rPr lang="en-US" dirty="0" smtClean="0"/>
              <a:t>on </a:t>
            </a:r>
            <a:r>
              <a:rPr lang="en-US" dirty="0"/>
              <a:t>data </a:t>
            </a:r>
            <a:r>
              <a:rPr lang="en-US" dirty="0" smtClean="0"/>
              <a:t>populations which they represent well.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5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Binomial Distribution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The </a:t>
                </a:r>
                <a:r>
                  <a:rPr lang="en-US" b="1" dirty="0"/>
                  <a:t>binomial distribution </a:t>
                </a:r>
                <a:r>
                  <a:rPr lang="en-US" dirty="0"/>
                  <a:t>is a discrete probability distribution. It describes the outcome of </a:t>
                </a:r>
                <a:r>
                  <a:rPr lang="en-US" i="1" dirty="0"/>
                  <a:t>n </a:t>
                </a:r>
                <a:r>
                  <a:rPr lang="en-US" dirty="0"/>
                  <a:t>independent trials in an experiment. Each trial is assumed to have only two outcomes, either success or failure. If the probability of a successful trial is </a:t>
                </a:r>
                <a:r>
                  <a:rPr lang="en-US" i="1" dirty="0"/>
                  <a:t>p</a:t>
                </a:r>
                <a:r>
                  <a:rPr lang="en-US" dirty="0"/>
                  <a:t>, then the probability of having </a:t>
                </a:r>
                <a:r>
                  <a:rPr lang="en-US" i="1" dirty="0"/>
                  <a:t>k</a:t>
                </a:r>
                <a:r>
                  <a:rPr lang="en-US" i="1" dirty="0" smtClean="0"/>
                  <a:t> </a:t>
                </a:r>
                <a:r>
                  <a:rPr lang="en-US" dirty="0"/>
                  <a:t>successful outcomes in an experiment of </a:t>
                </a:r>
                <a:r>
                  <a:rPr lang="en-US" i="1" dirty="0" smtClean="0"/>
                  <a:t>n-</a:t>
                </a:r>
                <a:r>
                  <a:rPr lang="en-US" dirty="0" smtClean="0"/>
                  <a:t>independent </a:t>
                </a:r>
                <a:r>
                  <a:rPr lang="en-US" dirty="0"/>
                  <a:t>trials </a:t>
                </a:r>
                <a:r>
                  <a:rPr lang="en-US" dirty="0" smtClean="0"/>
                  <a:t>is equal to .</a:t>
                </a:r>
                <a:endParaRPr lang="en-US" sz="1000" dirty="0" smtClean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smtClean="0">
                                  <a:latin typeface="Cambria Math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𝑘</m:t>
                              </m:r>
                            </m:e>
                          </m:mr>
                        </m:m>
                      </m:e>
                    </m:d>
                    <m:sSup>
                      <m:sSupPr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/>
                          </a:rPr>
                          <m:t>𝑝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</a:rPr>
                          <m:t>𝑘</m:t>
                        </m:r>
                      </m:sup>
                    </m:sSup>
                    <m:sSup>
                      <m:sSupPr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/>
                          </a:rPr>
                          <m:t>(1 −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𝑝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</a:rPr>
                          <m:t>(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𝑘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)</m:t>
                        </m:r>
                      </m:sup>
                    </m:sSup>
                  </m:oMath>
                </a14:m>
                <a:r>
                  <a:rPr lang="en-US" sz="2800" dirty="0" smtClean="0"/>
                  <a:t>, where </a:t>
                </a:r>
                <a:r>
                  <a:rPr lang="en-US" sz="2800" i="1" dirty="0" smtClean="0">
                    <a:latin typeface="Times New Roman" pitchFamily="18" charset="0"/>
                    <a:cs typeface="Times New Roman" pitchFamily="18" charset="0"/>
                  </a:rPr>
                  <a:t>k = 0, 1, 2, …, n</a:t>
                </a:r>
              </a:p>
              <a:p>
                <a:pPr marL="400050" lvl="1" indent="0">
                  <a:buNone/>
                </a:pPr>
                <a:r>
                  <a:rPr lang="en-US" sz="2400" b="0" dirty="0" smtClean="0"/>
                  <a:t>Factor</a:t>
                </a:r>
                <a:r>
                  <a:rPr lang="en-US" sz="2800" b="0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800" b="0" i="1" dirty="0" smtClean="0">
                            <a:latin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800" b="0" i="1" dirty="0" smtClean="0">
                                <a:latin typeface="Cambria Math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2800" b="0" i="1" dirty="0" smtClean="0">
                                  <a:latin typeface="Cambria Math"/>
                                </a:rPr>
                                <m:t>𝑛</m:t>
                              </m:r>
                            </m:e>
                          </m:mr>
                          <m:mr>
                            <m:e>
                              <m:r>
                                <a:rPr lang="en-US" sz="2800" b="0" i="1" dirty="0" smtClean="0">
                                  <a:latin typeface="Cambria Math"/>
                                </a:rPr>
                                <m:t>𝑘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sz="2800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dirty="0" smtClean="0">
                            <a:latin typeface="Cambria Math"/>
                          </a:rPr>
                          <m:t>𝑛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!</m:t>
                        </m:r>
                      </m:num>
                      <m:den>
                        <m:r>
                          <a:rPr lang="en-US" sz="2800" b="0" i="1" dirty="0" smtClean="0">
                            <a:latin typeface="Cambria Math"/>
                          </a:rPr>
                          <m:t>𝑘</m:t>
                        </m:r>
                        <m:r>
                          <a:rPr lang="en-US" sz="2800" b="0" i="1" dirty="0" smtClean="0">
                            <a:latin typeface="Cambria Math"/>
                          </a:rPr>
                          <m:t>!</m:t>
                        </m:r>
                        <m:d>
                          <m:dPr>
                            <m:ctrlPr>
                              <a:rPr lang="en-US" sz="2800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800" b="0" i="1" dirty="0" smtClean="0">
                                <a:latin typeface="Cambria Math"/>
                              </a:rPr>
                              <m:t>𝑛</m:t>
                            </m:r>
                            <m:r>
                              <a:rPr lang="en-US" sz="2800" b="0" i="1" dirty="0" smtClean="0">
                                <a:latin typeface="Cambria Math"/>
                              </a:rPr>
                              <m:t>−</m:t>
                            </m:r>
                            <m:r>
                              <a:rPr lang="en-US" sz="2800" b="0" i="1" dirty="0" smtClean="0">
                                <a:latin typeface="Cambria Math"/>
                              </a:rPr>
                              <m:t>𝑘</m:t>
                            </m:r>
                          </m:e>
                        </m:d>
                        <m:r>
                          <a:rPr lang="en-US" sz="2800" b="0" i="1" dirty="0" smtClean="0">
                            <a:latin typeface="Cambria Math"/>
                          </a:rPr>
                          <m:t>!</m:t>
                        </m:r>
                      </m:den>
                    </m:f>
                  </m:oMath>
                </a14:m>
                <a:r>
                  <a:rPr lang="en-US" sz="2800" dirty="0" smtClean="0"/>
                  <a:t> </a:t>
                </a:r>
                <a:r>
                  <a:rPr lang="en-US" sz="2800" dirty="0"/>
                  <a:t> </a:t>
                </a:r>
                <a:r>
                  <a:rPr lang="en-US" sz="2400" dirty="0" smtClean="0"/>
                  <a:t>is referred to as the binomial coefficient</a:t>
                </a:r>
              </a:p>
              <a:p>
                <a:pPr marL="400050" lvl="1" indent="0">
                  <a:buNone/>
                </a:pPr>
                <a:endParaRPr lang="en-US" sz="2400" dirty="0"/>
              </a:p>
              <a:p>
                <a:pPr marL="0" indent="0">
                  <a:buNone/>
                </a:pPr>
                <a:r>
                  <a:rPr lang="en-US" b="1" dirty="0" smtClean="0"/>
                  <a:t>Practical Problem</a:t>
                </a:r>
                <a:endParaRPr lang="en-US" dirty="0"/>
              </a:p>
              <a:p>
                <a:r>
                  <a:rPr lang="en-US" dirty="0"/>
                  <a:t>Suppose there are twelve multiple choice questions </a:t>
                </a:r>
                <a:r>
                  <a:rPr lang="en-US" dirty="0" smtClean="0"/>
                  <a:t>(trials) in </a:t>
                </a:r>
                <a:r>
                  <a:rPr lang="en-US" dirty="0"/>
                  <a:t>an English class quiz. Each question has five possible answers, and only one of them is correct. Find the probability of having four or less correct answers if a student attempts to answer every question at random</a:t>
                </a:r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49" t="-1281" r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Problem, Solution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If only one out of five possible answers is correct, the probability of answering a question correctly by random is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p=1/5=0.2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Probability </a:t>
                </a:r>
                <a:r>
                  <a:rPr lang="en-US" dirty="0"/>
                  <a:t>for </a:t>
                </a:r>
                <a:r>
                  <a:rPr lang="en-US" dirty="0" smtClean="0"/>
                  <a:t>answering </a:t>
                </a:r>
                <a:r>
                  <a:rPr lang="en-US" dirty="0"/>
                  <a:t>incorrectly is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1-p = 4/5 = 0.8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From 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f(x) </a:t>
                </a:r>
                <a:r>
                  <a:rPr lang="en-US" dirty="0"/>
                  <a:t>we can find the probability of having exactly </a:t>
                </a:r>
                <a:r>
                  <a:rPr lang="en-US" dirty="0" smtClean="0"/>
                  <a:t>k=4 </a:t>
                </a:r>
                <a:r>
                  <a:rPr lang="en-US" dirty="0"/>
                  <a:t>correct answers </a:t>
                </a:r>
                <a:r>
                  <a:rPr lang="en-US" dirty="0" smtClean="0"/>
                  <a:t>in 12 </a:t>
                </a:r>
                <a:r>
                  <a:rPr lang="en-US" dirty="0"/>
                  <a:t>random attempts :</a:t>
                </a:r>
                <a:r>
                  <a:rPr lang="en-US" dirty="0" smtClean="0"/>
                  <a:t> </a:t>
                </a:r>
              </a:p>
              <a:p>
                <a:pPr marL="400050" lvl="1" indent="0">
                  <a:buNone/>
                </a:pPr>
                <a:r>
                  <a:rPr lang="en-US" i="1" dirty="0" smtClean="0">
                    <a:latin typeface="Times New Roman" pitchFamily="18" charset="0"/>
                    <a:cs typeface="Times New Roman" pitchFamily="18" charset="0"/>
                  </a:rPr>
                  <a:t>f(4,12</a:t>
                </a:r>
                <a:r>
                  <a:rPr lang="en-US" i="1" dirty="0">
                    <a:latin typeface="Times New Roman" pitchFamily="18" charset="0"/>
                    <a:cs typeface="Times New Roman" pitchFamily="18" charset="0"/>
                  </a:rPr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12!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4!8!</m:t>
                        </m:r>
                      </m:den>
                    </m:f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0.2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0.8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8</m:t>
                        </m:r>
                      </m:sup>
                    </m:sSup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0" smtClean="0">
                        <a:latin typeface="Cambria Math"/>
                      </a:rPr>
                      <m:t>.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We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could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also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use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R</m:t>
                    </m:r>
                    <m: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function</m:t>
                    </m:r>
                    <m:r>
                      <a:rPr lang="en-US" b="0" i="1" smtClean="0">
                        <a:latin typeface="Cambria Math"/>
                      </a:rPr>
                      <m:t> </m:t>
                    </m:r>
                    <m:r>
                      <a:rPr lang="en-US" b="0" i="1" smtClean="0">
                        <a:latin typeface="Cambria Math"/>
                      </a:rPr>
                      <m:t>𝑐h𝑜𝑜𝑠𝑒</m:t>
                    </m:r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𝑛</m:t>
                        </m:r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r>
                          <a:rPr lang="en-US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 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i</m:t>
                    </m:r>
                    <m:r>
                      <a:rPr lang="en-US" b="0" i="0" smtClean="0">
                        <a:latin typeface="Cambria Math"/>
                      </a:rPr>
                      <m:t>.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e</m:t>
                    </m:r>
                    <m:r>
                      <a:rPr lang="en-US" b="0" i="0" smtClean="0">
                        <a:latin typeface="Cambria Math"/>
                      </a:rPr>
                      <m:t>.</m:t>
                    </m:r>
                  </m:oMath>
                </a14:m>
                <a:endParaRPr lang="en-US" b="0" dirty="0" smtClean="0">
                  <a:latin typeface="Cambria Math"/>
                </a:endParaRPr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𝑐h𝑜𝑜𝑠𝑒</m:t>
                    </m:r>
                    <m:d>
                      <m:dPr>
                        <m:ctrlPr>
                          <a:rPr lang="en-US" i="1"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latin typeface="Cambria Math"/>
                          </a:rPr>
                          <m:t>12,4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0.2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4</m:t>
                        </m:r>
                      </m:sup>
                    </m:sSup>
                    <m:sSup>
                      <m:sSupPr>
                        <m:ctrlPr>
                          <a:rPr lang="en-US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/>
                          </a:rPr>
                          <m:t>0.8</m:t>
                        </m:r>
                      </m:e>
                      <m:sup>
                        <m:r>
                          <a:rPr lang="en-US" i="1">
                            <a:latin typeface="Cambria Math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US" dirty="0"/>
                  <a:t> or  </a:t>
                </a:r>
                <a:r>
                  <a:rPr lang="en-US" dirty="0" smtClean="0"/>
                  <a:t>use R function </a:t>
                </a:r>
                <a:r>
                  <a:rPr lang="en-US" dirty="0" err="1" smtClean="0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dirty="0" smtClean="0">
                    <a:latin typeface="Courier New" pitchFamily="49" charset="0"/>
                    <a:cs typeface="Courier New" pitchFamily="49" charset="0"/>
                  </a:rPr>
                  <a:t>(k, size, </a:t>
                </a:r>
                <a:r>
                  <a:rPr lang="en-US" dirty="0" err="1" smtClean="0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dirty="0" smtClean="0">
                    <a:latin typeface="Courier New" pitchFamily="49" charset="0"/>
                    <a:cs typeface="Courier New" pitchFamily="49" charset="0"/>
                  </a:rPr>
                  <a:t>)</a:t>
                </a:r>
              </a:p>
              <a:p>
                <a:pPr marL="400050" lvl="1" indent="0">
                  <a:buNone/>
                </a:pPr>
                <a:r>
                  <a:rPr lang="en-US" dirty="0" err="1">
                    <a:latin typeface="Courier New" pitchFamily="49" charset="0"/>
                    <a:cs typeface="Courier New" pitchFamily="49" charset="0"/>
                  </a:rPr>
                  <a:t>d</a:t>
                </a:r>
                <a:r>
                  <a:rPr lang="en-US" dirty="0" err="1" smtClean="0">
                    <a:latin typeface="Courier New" pitchFamily="49" charset="0"/>
                    <a:cs typeface="Courier New" pitchFamily="49" charset="0"/>
                  </a:rPr>
                  <a:t>binom</a:t>
                </a:r>
                <a:r>
                  <a:rPr lang="en-US" dirty="0" smtClean="0">
                    <a:latin typeface="Courier New" pitchFamily="49" charset="0"/>
                    <a:cs typeface="Courier New" pitchFamily="49" charset="0"/>
                  </a:rPr>
                  <a:t>(4,size=12,prob=0.2), </a:t>
                </a:r>
                <a:r>
                  <a:rPr lang="en-US" dirty="0" smtClean="0">
                    <a:cs typeface="Courier New" pitchFamily="49" charset="0"/>
                  </a:rPr>
                  <a:t>all</a:t>
                </a:r>
                <a:r>
                  <a:rPr lang="en-US" dirty="0">
                    <a:latin typeface="Courier New" pitchFamily="49" charset="0"/>
                    <a:cs typeface="Courier New" pitchFamily="49" charset="0"/>
                  </a:rPr>
                  <a:t> </a:t>
                </a:r>
                <a:r>
                  <a:rPr lang="en-US" dirty="0" smtClean="0">
                    <a:cs typeface="Courier New" pitchFamily="49" charset="0"/>
                  </a:rPr>
                  <a:t>giving the result</a:t>
                </a:r>
              </a:p>
              <a:p>
                <a:pPr marL="400050" lvl="1" indent="0">
                  <a:buNone/>
                </a:pPr>
                <a:r>
                  <a:rPr lang="en-US" sz="1800" dirty="0" smtClean="0">
                    <a:latin typeface="Courier New" pitchFamily="49" charset="0"/>
                    <a:cs typeface="Courier New" pitchFamily="49" charset="0"/>
                  </a:rPr>
                  <a:t>0.1328756</a:t>
                </a:r>
              </a:p>
              <a:p>
                <a:pPr marL="400050" lvl="1" indent="0">
                  <a:buNone/>
                </a:pPr>
                <a:r>
                  <a:rPr lang="en-US" dirty="0"/>
                  <a:t>To find the probability of having four or less correct answers  </a:t>
                </a:r>
                <a:r>
                  <a:rPr lang="en-US" dirty="0" smtClean="0"/>
                  <a:t>in 12 </a:t>
                </a:r>
                <a:r>
                  <a:rPr lang="en-US" dirty="0"/>
                  <a:t>random attempts, we apply </a:t>
                </a:r>
                <a:r>
                  <a:rPr lang="en-US" dirty="0" smtClean="0"/>
                  <a:t>function </a:t>
                </a:r>
                <a:r>
                  <a:rPr lang="en-US" dirty="0" err="1" smtClean="0"/>
                  <a:t>dbinom</a:t>
                </a:r>
                <a:r>
                  <a:rPr lang="en-US" dirty="0" smtClean="0"/>
                  <a:t>() </a:t>
                </a:r>
                <a:r>
                  <a:rPr lang="en-US" dirty="0"/>
                  <a:t>with </a:t>
                </a:r>
                <a:r>
                  <a:rPr lang="en-US" i="1" dirty="0"/>
                  <a:t>k</a:t>
                </a:r>
                <a:r>
                  <a:rPr lang="en-US" i="1" dirty="0" smtClean="0"/>
                  <a:t> </a:t>
                </a:r>
                <a:r>
                  <a:rPr lang="en-US" dirty="0"/>
                  <a:t>= 0</a:t>
                </a:r>
                <a:r>
                  <a:rPr lang="en-US" i="1" dirty="0"/>
                  <a:t>,…,</a:t>
                </a:r>
                <a:r>
                  <a:rPr lang="en-US" dirty="0"/>
                  <a:t>4</a:t>
                </a:r>
                <a:r>
                  <a:rPr lang="en-US" dirty="0" smtClean="0"/>
                  <a:t>.</a:t>
                </a:r>
              </a:p>
              <a:p>
                <a:pPr marL="400050" lvl="1" indent="0">
                  <a:buNone/>
                </a:pP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&gt;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(0, size=12,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=0.2) + </a:t>
                </a:r>
                <a:br>
                  <a:rPr lang="en-US" sz="1800" dirty="0"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+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(1, size=12,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=0.2) + </a:t>
                </a:r>
                <a:br>
                  <a:rPr lang="en-US" sz="1800" dirty="0"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+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(2, size=12,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=0.2) + </a:t>
                </a:r>
                <a:br>
                  <a:rPr lang="en-US" sz="1800" dirty="0"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+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(3, size=12,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=0.2) + </a:t>
                </a:r>
                <a:br>
                  <a:rPr lang="en-US" sz="1800" dirty="0"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+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dbinom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(4, size=12, </a:t>
                </a:r>
                <a:r>
                  <a:rPr lang="en-US" sz="1800" dirty="0" err="1">
                    <a:latin typeface="Courier New" pitchFamily="49" charset="0"/>
                    <a:cs typeface="Courier New" pitchFamily="49" charset="0"/>
                  </a:rPr>
                  <a:t>prob</a:t>
                </a: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=0.2) </a:t>
                </a:r>
                <a:br>
                  <a:rPr lang="en-US" sz="1800" dirty="0">
                    <a:latin typeface="Courier New" pitchFamily="49" charset="0"/>
                    <a:cs typeface="Courier New" pitchFamily="49" charset="0"/>
                  </a:rPr>
                </a:br>
                <a:r>
                  <a:rPr lang="en-US" sz="1800" dirty="0">
                    <a:latin typeface="Courier New" pitchFamily="49" charset="0"/>
                    <a:cs typeface="Courier New" pitchFamily="49" charset="0"/>
                  </a:rPr>
                  <a:t>[1] 0.9274 </a:t>
                </a:r>
              </a:p>
              <a:p>
                <a:pPr marL="400050" lvl="1" indent="0">
                  <a:buNone/>
                </a:pPr>
                <a:endParaRPr lang="en-US" dirty="0"/>
              </a:p>
              <a:p>
                <a:pPr marL="400050" lvl="1" indent="0">
                  <a:buNone/>
                </a:pPr>
                <a:endParaRPr lang="en-US" dirty="0">
                  <a:cs typeface="Courier New" pitchFamily="49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0" t="-1535" r="-425" b="-9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Mass Function vs. Cumulative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198"/>
            <a:ext cx="4297680" cy="5715001"/>
          </a:xfrm>
        </p:spPr>
        <p:txBody>
          <a:bodyPr>
            <a:normAutofit fontScale="92500"/>
          </a:bodyPr>
          <a:lstStyle/>
          <a:p>
            <a:r>
              <a:rPr lang="en-US" dirty="0"/>
              <a:t>The </a:t>
            </a:r>
            <a:r>
              <a:rPr lang="en-US" dirty="0" smtClean="0"/>
              <a:t> probability distribution is some times referred to as the probability mass function.</a:t>
            </a:r>
          </a:p>
          <a:p>
            <a:r>
              <a:rPr lang="en-US" dirty="0" smtClean="0"/>
              <a:t>On the right we see variation of the binomial distribution  with k (number of successes) out of n = 20 and n = 40 trials.</a:t>
            </a:r>
          </a:p>
          <a:p>
            <a:r>
              <a:rPr lang="en-US" dirty="0" smtClean="0"/>
              <a:t>The bottom diagram presents cumulative binomial distribution, i.e. the probability that there were k or less successes in n = 20 and 40 trials.</a:t>
            </a:r>
          </a:p>
          <a:p>
            <a:r>
              <a:rPr lang="en-US" dirty="0" smtClean="0"/>
              <a:t>The cumulative binomial distribution is calculated as                 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pbinom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(4,12,0.2) </a:t>
            </a:r>
            <a:endParaRPr lang="en-US" sz="22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[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1] 0.9274445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480" y="838199"/>
            <a:ext cx="4343400" cy="2895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280" y="3642358"/>
            <a:ext cx="4648200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9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10600" cy="685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Continuous Uniform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Distribution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839200" cy="5562600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continuous uniform distribution </a:t>
            </a:r>
            <a:r>
              <a:rPr lang="en-US" dirty="0"/>
              <a:t>is the probability distribution of random number selection from the continuous interval between </a:t>
            </a:r>
            <a:r>
              <a:rPr lang="en-US" i="1" dirty="0"/>
              <a:t>a </a:t>
            </a:r>
            <a:r>
              <a:rPr lang="en-US" dirty="0"/>
              <a:t>and </a:t>
            </a:r>
            <a:r>
              <a:rPr lang="en-US" i="1" dirty="0"/>
              <a:t>b</a:t>
            </a:r>
            <a:r>
              <a:rPr lang="en-US" dirty="0"/>
              <a:t>. Its density function is defined </a:t>
            </a:r>
            <a:r>
              <a:rPr lang="en-US" dirty="0" smtClean="0"/>
              <a:t>by: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1000" dirty="0" smtClean="0"/>
          </a:p>
          <a:p>
            <a:r>
              <a:rPr lang="en-US" dirty="0" smtClean="0"/>
              <a:t>Below is a </a:t>
            </a:r>
            <a:r>
              <a:rPr lang="en-US" dirty="0"/>
              <a:t>graph of </a:t>
            </a:r>
            <a:r>
              <a:rPr lang="en-US" dirty="0" smtClean="0"/>
              <a:t>continuous </a:t>
            </a:r>
            <a:r>
              <a:rPr lang="en-US" dirty="0"/>
              <a:t>uniform distribution with </a:t>
            </a:r>
            <a:r>
              <a:rPr lang="en-US" i="1" dirty="0" smtClean="0"/>
              <a:t>a</a:t>
            </a:r>
            <a:r>
              <a:rPr lang="en-US" dirty="0" smtClean="0"/>
              <a:t>= 1</a:t>
            </a:r>
            <a:r>
              <a:rPr lang="en-US" i="1" dirty="0" smtClean="0"/>
              <a:t>,b</a:t>
            </a:r>
            <a:r>
              <a:rPr lang="en-US" dirty="0" smtClean="0"/>
              <a:t>= </a:t>
            </a:r>
            <a:r>
              <a:rPr lang="en-US" dirty="0"/>
              <a:t>3.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6" name="Picture 5" descr="       {&#10;         b−1a   when  a ≤ x ≤ b&#10;f(x) =  0      when  x &lt; a or x &gt; b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057400"/>
            <a:ext cx="38100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" y="3093720"/>
            <a:ext cx="3657600" cy="3657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520440" y="3799135"/>
            <a:ext cx="56388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A set of numbers uniformly distributed between 1 and 3 could be generated with a call to R function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200" dirty="0" smtClean="0"/>
          </a:p>
          <a:p>
            <a:r>
              <a:rPr lang="da-DK" sz="2000" dirty="0" smtClean="0">
                <a:latin typeface="Courier New" pitchFamily="49" charset="0"/>
                <a:cs typeface="Courier New" pitchFamily="49" charset="0"/>
              </a:rPr>
              <a:t>&gt; runif(10,min=1</a:t>
            </a:r>
            <a:r>
              <a:rPr lang="da-DK" sz="2000" dirty="0">
                <a:latin typeface="Courier New" pitchFamily="49" charset="0"/>
                <a:cs typeface="Courier New" pitchFamily="49" charset="0"/>
              </a:rPr>
              <a:t>, max=3) </a:t>
            </a:r>
            <a:endParaRPr lang="da-DK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a-DK" dirty="0">
                <a:latin typeface="Courier New" pitchFamily="49" charset="0"/>
                <a:cs typeface="Courier New" pitchFamily="49" charset="0"/>
              </a:rPr>
              <a:t>1] 2.032381 1.792425 1.805124 1.733175 </a:t>
            </a:r>
            <a:endParaRPr lang="da-DK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[5] 1.642199 </a:t>
            </a:r>
            <a:r>
              <a:rPr lang="da-DK" dirty="0">
                <a:latin typeface="Courier New" pitchFamily="49" charset="0"/>
                <a:cs typeface="Courier New" pitchFamily="49" charset="0"/>
              </a:rPr>
              <a:t>1.830730 1.183520 1.251148 </a:t>
            </a:r>
            <a:endParaRPr lang="da-DK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da-DK" dirty="0" smtClean="0">
                <a:latin typeface="Courier New" pitchFamily="49" charset="0"/>
                <a:cs typeface="Courier New" pitchFamily="49" charset="0"/>
              </a:rPr>
              <a:t>[</a:t>
            </a:r>
            <a:r>
              <a:rPr lang="da-DK" dirty="0">
                <a:latin typeface="Courier New" pitchFamily="49" charset="0"/>
                <a:cs typeface="Courier New" pitchFamily="49" charset="0"/>
              </a:rPr>
              <a:t>9] 2.372529 2.625160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404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Categorical (Qualitative)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70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A data sample is called categorical, or qualitative, if its values belong to a collection of known, defined, non-overlapping classes. Common examples include student letter grades (A, B, C, D or F), and commercial bond ratings (AAA, AAB,...), human gender (M,F,N,TG)</a:t>
            </a:r>
          </a:p>
          <a:p>
            <a:pPr marL="342900" indent="-342900">
              <a:spcBef>
                <a:spcPts val="60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R built-in data frame named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painters</a:t>
            </a:r>
            <a:r>
              <a:rPr lang="en-US" sz="2400" b="0" dirty="0" smtClean="0">
                <a:latin typeface="Calibri" pitchFamily="34" charset="0"/>
              </a:rPr>
              <a:t> is a compilation of scores (grades) on a few classical painters. The data set belongs to the MASS package, and has to be pre-loaded into the R workspace prior to use.</a:t>
            </a:r>
            <a:endParaRPr lang="en-US" sz="800" b="0" dirty="0" smtClean="0">
              <a:latin typeface="Calibri" pitchFamily="34" charset="0"/>
            </a:endParaRPr>
          </a:p>
          <a:p>
            <a:pPr lvl="1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&gt; library(MASS)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&gt; head(painters)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              Composition Drawing Colour Expression School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Da Udine               10       8     16          3      A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Da Vinci               15      16      4         14      A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Del Piombo              8      13     16          7      B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Del Sarto              12      16      9          8      A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Fr. Penni               0      15      8          0      D</a:t>
            </a:r>
          </a:p>
          <a:p>
            <a:pPr lvl="1">
              <a:spcBef>
                <a:spcPts val="0"/>
              </a:spcBef>
            </a:pPr>
            <a:r>
              <a:rPr lang="it-IT" sz="1600" b="0" dirty="0" smtClean="0">
                <a:latin typeface="Courier New" pitchFamily="49" charset="0"/>
                <a:cs typeface="Courier New" pitchFamily="49" charset="0"/>
              </a:rPr>
              <a:t>Guilio Romano          15      16      4         14      A</a:t>
            </a:r>
            <a:endParaRPr lang="en-US" sz="16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305800" y="6400800"/>
            <a:ext cx="457200" cy="304800"/>
          </a:xfrm>
        </p:spPr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137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2819400"/>
            <a:ext cx="8610600" cy="609600"/>
          </a:xfrm>
        </p:spPr>
        <p:txBody>
          <a:bodyPr/>
          <a:lstStyle/>
          <a:p>
            <a:r>
              <a:rPr lang="en-US" dirty="0" smtClean="0"/>
              <a:t>Statistical Measures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148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we know the probability (statistical) distribution of a process, i.e. a random variable, we could describe results of measurements involving that process (variable) most accurately. </a:t>
            </a:r>
          </a:p>
          <a:p>
            <a:r>
              <a:rPr lang="en-US" dirty="0" smtClean="0"/>
              <a:t>There are situations when we cannot rely on distribution functions:</a:t>
            </a:r>
          </a:p>
          <a:p>
            <a:pPr lvl="1"/>
            <a:r>
              <a:rPr lang="en-US" dirty="0" smtClean="0"/>
              <a:t>We do not posses the full knowledge of the behavior of a random variable. </a:t>
            </a:r>
          </a:p>
          <a:p>
            <a:pPr lvl="2"/>
            <a:r>
              <a:rPr lang="en-US" dirty="0" smtClean="0"/>
              <a:t>We posses no extensive data set illustrating the behavior nor </a:t>
            </a:r>
          </a:p>
          <a:p>
            <a:pPr lvl="2"/>
            <a:r>
              <a:rPr lang="en-US" dirty="0" smtClean="0"/>
              <a:t>We have a simple (or complex) formula </a:t>
            </a:r>
          </a:p>
          <a:p>
            <a:pPr lvl="1"/>
            <a:r>
              <a:rPr lang="en-US" dirty="0" smtClean="0"/>
              <a:t>We need to transmit information about a process using a few numbers rather than an extended data set or a formula.</a:t>
            </a:r>
          </a:p>
          <a:p>
            <a:r>
              <a:rPr lang="en-US" dirty="0" smtClean="0"/>
              <a:t>There exists a set of standard descriptions or measures of statistical and probability distributions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6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Statistical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Mean</a:t>
            </a:r>
          </a:p>
          <a:p>
            <a:r>
              <a:rPr lang="en-US" dirty="0"/>
              <a:t>Median</a:t>
            </a:r>
          </a:p>
          <a:p>
            <a:r>
              <a:rPr lang="en-US" dirty="0"/>
              <a:t>Quartile</a:t>
            </a:r>
          </a:p>
          <a:p>
            <a:r>
              <a:rPr lang="en-US" dirty="0"/>
              <a:t>Percentile</a:t>
            </a:r>
          </a:p>
          <a:p>
            <a:r>
              <a:rPr lang="en-US" dirty="0"/>
              <a:t>Range</a:t>
            </a:r>
          </a:p>
          <a:p>
            <a:r>
              <a:rPr lang="en-US" dirty="0"/>
              <a:t>Interquartile Range</a:t>
            </a:r>
          </a:p>
          <a:p>
            <a:r>
              <a:rPr lang="en-US" dirty="0"/>
              <a:t>Box Plot</a:t>
            </a:r>
          </a:p>
          <a:p>
            <a:r>
              <a:rPr lang="en-US" dirty="0"/>
              <a:t>Variance</a:t>
            </a:r>
          </a:p>
          <a:p>
            <a:r>
              <a:rPr lang="en-US" dirty="0"/>
              <a:t>Standard Deviation</a:t>
            </a:r>
          </a:p>
          <a:p>
            <a:r>
              <a:rPr lang="en-US" dirty="0"/>
              <a:t>Covariance</a:t>
            </a:r>
          </a:p>
          <a:p>
            <a:r>
              <a:rPr lang="en-US" dirty="0"/>
              <a:t>Correlation Coefficient</a:t>
            </a:r>
          </a:p>
          <a:p>
            <a:r>
              <a:rPr lang="en-US" dirty="0"/>
              <a:t>Central Moment</a:t>
            </a:r>
          </a:p>
          <a:p>
            <a:r>
              <a:rPr lang="en-US" dirty="0" err="1"/>
              <a:t>Skewness</a:t>
            </a:r>
            <a:endParaRPr lang="en-US" dirty="0"/>
          </a:p>
          <a:p>
            <a:r>
              <a:rPr lang="en-US" dirty="0"/>
              <a:t>Kurtosis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31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610600" cy="5257800"/>
          </a:xfrm>
        </p:spPr>
        <p:txBody>
          <a:bodyPr>
            <a:normAutofit fontScale="47500" lnSpcReduction="20000"/>
          </a:bodyPr>
          <a:lstStyle/>
          <a:p>
            <a:r>
              <a:rPr lang="en-US" sz="4600" dirty="0"/>
              <a:t>The </a:t>
            </a:r>
            <a:r>
              <a:rPr lang="en-US" sz="4600" b="1" dirty="0"/>
              <a:t>mean </a:t>
            </a:r>
            <a:r>
              <a:rPr lang="en-US" sz="4600" dirty="0"/>
              <a:t>of an observation variable is a numerical measure of the central location of the data values. It is the sum of its data values divided by data count</a:t>
            </a:r>
            <a:r>
              <a:rPr lang="en-US" sz="4600" dirty="0" smtClean="0"/>
              <a:t>. It corresponds to the center of gravity.</a:t>
            </a:r>
            <a:endParaRPr lang="en-US" sz="4600" dirty="0"/>
          </a:p>
          <a:p>
            <a:r>
              <a:rPr lang="en-US" sz="4600" dirty="0"/>
              <a:t>Hence, for a data sample of size </a:t>
            </a:r>
            <a:r>
              <a:rPr lang="en-US" sz="4600" i="1" dirty="0"/>
              <a:t>n, </a:t>
            </a:r>
            <a:r>
              <a:rPr lang="en-US" sz="4600" dirty="0"/>
              <a:t>its </a:t>
            </a:r>
            <a:r>
              <a:rPr lang="en-US" sz="4600" b="1" dirty="0"/>
              <a:t>sample mean </a:t>
            </a:r>
            <a:r>
              <a:rPr lang="en-US" sz="4600" dirty="0"/>
              <a:t>is defined </a:t>
            </a:r>
            <a:r>
              <a:rPr lang="en-US" sz="4600" dirty="0" smtClean="0"/>
              <a:t>as: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3100" b="1" dirty="0" smtClean="0"/>
          </a:p>
          <a:p>
            <a:pPr marL="0" indent="0">
              <a:buNone/>
            </a:pPr>
            <a:endParaRPr lang="en-US" sz="3100" b="1" dirty="0" smtClean="0"/>
          </a:p>
          <a:p>
            <a:pPr marL="0" indent="0">
              <a:buNone/>
            </a:pPr>
            <a:endParaRPr lang="en-US" sz="3100" b="1" dirty="0" smtClean="0"/>
          </a:p>
          <a:p>
            <a:pPr marL="0" indent="0">
              <a:buNone/>
            </a:pPr>
            <a:endParaRPr lang="en-US" sz="3100" b="1" dirty="0"/>
          </a:p>
          <a:p>
            <a:pPr marL="0" indent="0">
              <a:buNone/>
            </a:pPr>
            <a:r>
              <a:rPr lang="en-US" sz="4200" b="1" dirty="0" smtClean="0"/>
              <a:t>Problem</a:t>
            </a:r>
            <a:endParaRPr lang="en-US" sz="4200" dirty="0"/>
          </a:p>
          <a:p>
            <a:r>
              <a:rPr lang="en-US" sz="4200" dirty="0"/>
              <a:t>Find the mean eruption duration in the </a:t>
            </a:r>
            <a:r>
              <a:rPr lang="en-US" sz="4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faithful</a:t>
            </a:r>
            <a:r>
              <a:rPr lang="en-US" sz="4200" dirty="0" smtClean="0"/>
              <a:t> data set.</a:t>
            </a:r>
            <a:endParaRPr lang="en-US" sz="4200" dirty="0"/>
          </a:p>
          <a:p>
            <a:pPr marL="0" indent="0">
              <a:buNone/>
            </a:pPr>
            <a:r>
              <a:rPr lang="en-US" sz="4200" b="1" dirty="0"/>
              <a:t>Solution</a:t>
            </a:r>
            <a:endParaRPr lang="en-US" sz="4200" dirty="0"/>
          </a:p>
          <a:p>
            <a:r>
              <a:rPr lang="en-US" sz="4200" dirty="0"/>
              <a:t>We apply the mean function to compute </a:t>
            </a:r>
            <a:r>
              <a:rPr lang="en-US" sz="4200" dirty="0" smtClean="0"/>
              <a:t>the values </a:t>
            </a:r>
            <a:r>
              <a:rPr lang="en-US" sz="4200" dirty="0"/>
              <a:t>of 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eruptions</a:t>
            </a:r>
            <a:r>
              <a:rPr lang="en-US" sz="3100" dirty="0"/>
              <a:t>.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/>
              <a:buChar char="Ø"/>
            </a:pPr>
            <a:r>
              <a:rPr lang="en-US" sz="3800" dirty="0" smtClean="0">
                <a:latin typeface="Courier New" pitchFamily="49" charset="0"/>
                <a:cs typeface="Courier New" pitchFamily="49" charset="0"/>
              </a:rPr>
              <a:t>duration </a:t>
            </a:r>
            <a:r>
              <a:rPr lang="en-US" sz="38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38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3800" dirty="0">
                <a:latin typeface="Courier New" pitchFamily="49" charset="0"/>
                <a:cs typeface="Courier New" pitchFamily="49" charset="0"/>
              </a:rPr>
              <a:t> # the eruption </a:t>
            </a:r>
            <a:r>
              <a:rPr lang="en-US" sz="3800" dirty="0" smtClean="0">
                <a:latin typeface="Courier New" pitchFamily="49" charset="0"/>
                <a:cs typeface="Courier New" pitchFamily="49" charset="0"/>
              </a:rPr>
              <a:t>durations</a:t>
            </a:r>
          </a:p>
          <a:p>
            <a:pPr>
              <a:spcBef>
                <a:spcPts val="1200"/>
              </a:spcBef>
              <a:spcAft>
                <a:spcPts val="600"/>
              </a:spcAft>
              <a:buFont typeface="Wingdings"/>
              <a:buChar char="Ø"/>
            </a:pPr>
            <a:r>
              <a:rPr lang="en-US" sz="3800" dirty="0" smtClean="0">
                <a:latin typeface="Courier New" pitchFamily="49" charset="0"/>
                <a:cs typeface="Courier New" pitchFamily="49" charset="0"/>
              </a:rPr>
              <a:t>mean(duration</a:t>
            </a:r>
            <a:r>
              <a:rPr lang="en-US" sz="3800" dirty="0">
                <a:latin typeface="Courier New" pitchFamily="49" charset="0"/>
                <a:cs typeface="Courier New" pitchFamily="49" charset="0"/>
              </a:rPr>
              <a:t>) # apply the mean function </a:t>
            </a:r>
            <a:br>
              <a:rPr lang="en-US" sz="3800" dirty="0">
                <a:latin typeface="Courier New" pitchFamily="49" charset="0"/>
                <a:cs typeface="Courier New" pitchFamily="49" charset="0"/>
              </a:rPr>
            </a:br>
            <a:r>
              <a:rPr lang="en-US" sz="3800" dirty="0">
                <a:latin typeface="Courier New" pitchFamily="49" charset="0"/>
                <a:cs typeface="Courier New" pitchFamily="49" charset="0"/>
              </a:rPr>
              <a:t>[1] 3.4878 </a:t>
            </a:r>
            <a:endParaRPr lang="en-US" sz="38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6" name="Picture 5" descr="    1-∑n&#10;x¯= n    xi&#10;      i=1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2286000"/>
            <a:ext cx="16002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5326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median </a:t>
            </a:r>
            <a:r>
              <a:rPr lang="en-US" dirty="0"/>
              <a:t>of an observation variable is the value at the middle when the data is sorted in ascending order. It is an ordinal measure of the central location of the data values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If you have 11 measurements and you order them from the lowest to the highest, the median is the 6</a:t>
            </a:r>
            <a:r>
              <a:rPr lang="en-US" baseline="30000" dirty="0" smtClean="0"/>
              <a:t>th</a:t>
            </a:r>
            <a:r>
              <a:rPr lang="en-US" dirty="0" smtClean="0"/>
              <a:t> measurement in the ordered set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median of the eruption duration in the data set </a:t>
            </a:r>
            <a:r>
              <a:rPr lang="en-US" dirty="0" smtClean="0">
                <a:hlinkClick r:id="rId2"/>
              </a:rPr>
              <a:t>faithful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b="1" dirty="0" smtClean="0"/>
              <a:t>Solution</a:t>
            </a:r>
            <a:endParaRPr lang="en-US" dirty="0"/>
          </a:p>
          <a:p>
            <a:r>
              <a:rPr lang="en-US" dirty="0"/>
              <a:t>We apply the median function to compute the median value of eruptions.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median(duration) # apply the median function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4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54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Quartile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There are several </a:t>
            </a:r>
            <a:r>
              <a:rPr lang="en-US" b="1" dirty="0"/>
              <a:t>quartiles </a:t>
            </a:r>
            <a:r>
              <a:rPr lang="en-US" dirty="0"/>
              <a:t>of an observation variable. The </a:t>
            </a:r>
            <a:r>
              <a:rPr lang="en-US" b="1" dirty="0"/>
              <a:t>first quartile</a:t>
            </a:r>
            <a:r>
              <a:rPr lang="en-US" dirty="0"/>
              <a:t>, or </a:t>
            </a:r>
            <a:r>
              <a:rPr lang="en-US" b="1" dirty="0" smtClean="0"/>
              <a:t>lower quartile</a:t>
            </a:r>
            <a:r>
              <a:rPr lang="en-US" dirty="0"/>
              <a:t>, is the value that cuts off the first 25% of the data when it is sorted in ascending order. The </a:t>
            </a:r>
            <a:r>
              <a:rPr lang="en-US" b="1" dirty="0"/>
              <a:t>second quartile</a:t>
            </a:r>
            <a:r>
              <a:rPr lang="en-US" dirty="0"/>
              <a:t>, or </a:t>
            </a:r>
            <a:r>
              <a:rPr lang="en-US" b="1" dirty="0"/>
              <a:t>median</a:t>
            </a:r>
            <a:r>
              <a:rPr lang="en-US" dirty="0"/>
              <a:t>, is the value that cuts off the first 50%. The </a:t>
            </a:r>
            <a:r>
              <a:rPr lang="en-US" b="1" dirty="0"/>
              <a:t>third quartile</a:t>
            </a:r>
            <a:r>
              <a:rPr lang="en-US" dirty="0"/>
              <a:t>, or </a:t>
            </a:r>
            <a:r>
              <a:rPr lang="en-US" b="1" dirty="0"/>
              <a:t>upper quartile</a:t>
            </a:r>
            <a:r>
              <a:rPr lang="en-US" dirty="0"/>
              <a:t>, is the value that cuts off the first 75%.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quartiles of the eruption durations in the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faithul</a:t>
            </a:r>
            <a:r>
              <a:rPr lang="en-US" dirty="0" smtClean="0"/>
              <a:t> data set.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dirty="0" err="1"/>
              <a:t>quantile</a:t>
            </a:r>
            <a:r>
              <a:rPr lang="en-US" dirty="0"/>
              <a:t> function to compute the quartiles of eruptions.</a:t>
            </a:r>
          </a:p>
          <a:p>
            <a:pPr marL="0" indent="0">
              <a:buNone/>
            </a:pPr>
            <a:r>
              <a:rPr lang="en-US" sz="19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19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1900" dirty="0">
                <a:latin typeface="Courier New" pitchFamily="49" charset="0"/>
                <a:cs typeface="Courier New" pitchFamily="49" charset="0"/>
              </a:rPr>
              <a:t> # the eruption durations </a:t>
            </a:r>
            <a:br>
              <a:rPr lang="en-US" sz="1900" dirty="0">
                <a:latin typeface="Courier New" pitchFamily="49" charset="0"/>
                <a:cs typeface="Courier New" pitchFamily="49" charset="0"/>
              </a:rPr>
            </a:br>
            <a:r>
              <a:rPr lang="en-US" sz="19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900" dirty="0" err="1">
                <a:latin typeface="Courier New" pitchFamily="49" charset="0"/>
                <a:cs typeface="Courier New" pitchFamily="49" charset="0"/>
              </a:rPr>
              <a:t>quantile</a:t>
            </a:r>
            <a:r>
              <a:rPr lang="en-US" sz="1900" dirty="0">
                <a:latin typeface="Courier New" pitchFamily="49" charset="0"/>
                <a:cs typeface="Courier New" pitchFamily="49" charset="0"/>
              </a:rPr>
              <a:t>(duration) # apply the </a:t>
            </a:r>
            <a:r>
              <a:rPr lang="en-US" sz="1900" dirty="0" err="1">
                <a:latin typeface="Courier New" pitchFamily="49" charset="0"/>
                <a:cs typeface="Courier New" pitchFamily="49" charset="0"/>
              </a:rPr>
              <a:t>quantile</a:t>
            </a:r>
            <a:r>
              <a:rPr lang="en-US" sz="1900" dirty="0">
                <a:latin typeface="Courier New" pitchFamily="49" charset="0"/>
                <a:cs typeface="Courier New" pitchFamily="49" charset="0"/>
              </a:rPr>
              <a:t> function </a:t>
            </a:r>
            <a:br>
              <a:rPr lang="en-US" sz="1900" dirty="0">
                <a:latin typeface="Courier New" pitchFamily="49" charset="0"/>
                <a:cs typeface="Courier New" pitchFamily="49" charset="0"/>
              </a:rPr>
            </a:br>
            <a:r>
              <a:rPr lang="en-US" sz="1900" dirty="0">
                <a:latin typeface="Courier New" pitchFamily="49" charset="0"/>
                <a:cs typeface="Courier New" pitchFamily="49" charset="0"/>
              </a:rPr>
              <a:t>0% 25% 50% 75% 100% </a:t>
            </a:r>
            <a:br>
              <a:rPr lang="en-US" sz="1900" dirty="0">
                <a:latin typeface="Courier New" pitchFamily="49" charset="0"/>
                <a:cs typeface="Courier New" pitchFamily="49" charset="0"/>
              </a:rPr>
            </a:br>
            <a:r>
              <a:rPr lang="en-US" sz="1900" dirty="0">
                <a:latin typeface="Courier New" pitchFamily="49" charset="0"/>
                <a:cs typeface="Courier New" pitchFamily="49" charset="0"/>
              </a:rPr>
              <a:t>1.6000 2.1627 4.0000 4.4543 5.1000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The first, second and third quartiles of the eruption duration are 2.1627, 4.0000 and 4.4543 minutes respectively.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7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ercentile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n</a:t>
            </a:r>
            <a:r>
              <a:rPr lang="en-US" baseline="30000" dirty="0"/>
              <a:t>th</a:t>
            </a:r>
            <a:r>
              <a:rPr lang="en-US" dirty="0"/>
              <a:t> </a:t>
            </a:r>
            <a:r>
              <a:rPr lang="en-US" b="1" dirty="0"/>
              <a:t>percentile </a:t>
            </a:r>
            <a:r>
              <a:rPr lang="en-US" dirty="0"/>
              <a:t>of an observation variable is the value that cuts off the first </a:t>
            </a:r>
            <a:r>
              <a:rPr lang="en-US" i="1" dirty="0" smtClean="0"/>
              <a:t>n-</a:t>
            </a:r>
            <a:r>
              <a:rPr lang="en-US" dirty="0" smtClean="0"/>
              <a:t>percent </a:t>
            </a:r>
            <a:r>
              <a:rPr lang="en-US" dirty="0"/>
              <a:t>of the data values when </a:t>
            </a:r>
            <a:r>
              <a:rPr lang="en-US" dirty="0" smtClean="0"/>
              <a:t>the data set </a:t>
            </a:r>
            <a:r>
              <a:rPr lang="en-US" dirty="0"/>
              <a:t>is sorted in ascending order.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32</a:t>
            </a:r>
            <a:r>
              <a:rPr lang="en-US" baseline="30000" dirty="0"/>
              <a:t>nd</a:t>
            </a:r>
            <a:r>
              <a:rPr lang="en-US" dirty="0"/>
              <a:t>, 57</a:t>
            </a:r>
            <a:r>
              <a:rPr lang="en-US" baseline="30000" dirty="0"/>
              <a:t>th</a:t>
            </a:r>
            <a:r>
              <a:rPr lang="en-US" dirty="0"/>
              <a:t> and 98</a:t>
            </a:r>
            <a:r>
              <a:rPr lang="en-US" baseline="30000" dirty="0"/>
              <a:t>th</a:t>
            </a:r>
            <a:r>
              <a:rPr lang="en-US" dirty="0"/>
              <a:t> percentiles of the eruption durations in the data </a:t>
            </a:r>
            <a:r>
              <a:rPr lang="en-US" dirty="0" smtClean="0"/>
              <a:t>set </a:t>
            </a:r>
            <a:r>
              <a:rPr lang="en-US" dirty="0" smtClean="0">
                <a:hlinkClick r:id="rId2"/>
              </a:rPr>
              <a:t>faithful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dirty="0" err="1"/>
              <a:t>quantile</a:t>
            </a:r>
            <a:r>
              <a:rPr lang="en-US" dirty="0"/>
              <a:t> function to compute the percentiles of eruptions with the desired percentage ratios.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duration = </a:t>
            </a:r>
            <a:r>
              <a:rPr lang="en-US" sz="22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#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quantile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(duration, c(.32, .57, .98))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32% 57% 98%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2.3952 4.1330 4.9330 </a:t>
            </a:r>
          </a:p>
          <a:p>
            <a:pPr marL="0" indent="0">
              <a:buNone/>
            </a:pPr>
            <a:r>
              <a:rPr lang="en-US" b="1" dirty="0">
                <a:latin typeface="Courier New" pitchFamily="49" charset="0"/>
                <a:cs typeface="Courier New" pitchFamily="49" charset="0"/>
              </a:rPr>
              <a:t>Answer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  <a:p>
            <a:r>
              <a:rPr lang="en-US" dirty="0"/>
              <a:t>The 32</a:t>
            </a:r>
            <a:r>
              <a:rPr lang="en-US" baseline="30000" dirty="0"/>
              <a:t>nd</a:t>
            </a:r>
            <a:r>
              <a:rPr lang="en-US" dirty="0"/>
              <a:t>, 57</a:t>
            </a:r>
            <a:r>
              <a:rPr lang="en-US" baseline="30000" dirty="0"/>
              <a:t>th</a:t>
            </a:r>
            <a:r>
              <a:rPr lang="en-US" dirty="0"/>
              <a:t> and 98</a:t>
            </a:r>
            <a:r>
              <a:rPr lang="en-US" baseline="30000" dirty="0"/>
              <a:t>th</a:t>
            </a:r>
            <a:r>
              <a:rPr lang="en-US" dirty="0"/>
              <a:t> percentiles of the eruption duration are 2.3952, 4.1330 and 4.9330 minutes respectively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99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</a:t>
            </a:r>
            <a:r>
              <a:rPr lang="en-US" b="1" dirty="0"/>
              <a:t>range </a:t>
            </a:r>
            <a:r>
              <a:rPr lang="en-US" dirty="0"/>
              <a:t>of an observation variable is the difference of its largest and smallest data values. It is a measure of how far apart the entire data spreads in value.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range of the eruption </a:t>
            </a:r>
            <a:r>
              <a:rPr lang="en-US" dirty="0" smtClean="0"/>
              <a:t>durations </a:t>
            </a:r>
            <a:r>
              <a:rPr lang="en-US" dirty="0"/>
              <a:t>in the </a:t>
            </a:r>
            <a:r>
              <a:rPr lang="en-US" sz="2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faithful</a:t>
            </a:r>
            <a:r>
              <a:rPr lang="en-US" dirty="0" smtClean="0"/>
              <a:t> data set.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max and min function to compute the largest and smallest values </a:t>
            </a:r>
            <a:r>
              <a:rPr lang="en-US" dirty="0" smtClean="0"/>
              <a:t>of eruptions</a:t>
            </a:r>
            <a:r>
              <a:rPr lang="en-US" dirty="0"/>
              <a:t>, then take the difference.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max(duration) − min(duration) # apply the max and min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  					  # functions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3.5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The range of the eruption duration is 3.5 minutes.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23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Interquartile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b="1" dirty="0"/>
              <a:t>interquartile range </a:t>
            </a:r>
            <a:r>
              <a:rPr lang="en-US" dirty="0"/>
              <a:t>of an observation variable is the difference of its upper and lower quartiles. It is a measure of how far apart the middle portion of data spreads in value.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interquartile range of eruption duration in the data set </a:t>
            </a:r>
            <a:r>
              <a:rPr lang="en-US" dirty="0">
                <a:hlinkClick r:id="rId2"/>
              </a:rPr>
              <a:t>faithful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IQR function to compute the interquartile range of eruptions.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duration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IQR(duration)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       #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apply the IQR function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2.2915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b="1" dirty="0" smtClean="0"/>
              <a:t>Answer</a:t>
            </a:r>
            <a:endParaRPr lang="en-US" dirty="0"/>
          </a:p>
          <a:p>
            <a:r>
              <a:rPr lang="en-US" dirty="0"/>
              <a:t>The interquartile range of eruption duration is 2.2915 minutes.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71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Box Plot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53340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 </a:t>
            </a:r>
            <a:r>
              <a:rPr lang="en-US" dirty="0"/>
              <a:t>The </a:t>
            </a:r>
            <a:r>
              <a:rPr lang="en-US" b="1" dirty="0"/>
              <a:t>box plot </a:t>
            </a:r>
            <a:r>
              <a:rPr lang="en-US" dirty="0"/>
              <a:t>of an observation variable is a graphical representation based on its quartiles, as well as its smallest and largest values. It attempts to provide a visual shape of the data distribution.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box plot of the eruption duration in the data set faithful.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boxplot() </a:t>
            </a:r>
            <a:r>
              <a:rPr lang="en-US" dirty="0"/>
              <a:t>function to produce the box plot of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eruptions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&gt; duration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# eruption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1800" dirty="0">
                <a:latin typeface="Courier New" pitchFamily="49" charset="0"/>
                <a:cs typeface="Courier New" pitchFamily="49" charset="0"/>
              </a:rPr>
            </a:br>
            <a:r>
              <a:rPr lang="en-US" sz="1800" dirty="0">
                <a:latin typeface="Courier New" pitchFamily="49" charset="0"/>
                <a:cs typeface="Courier New" pitchFamily="49" charset="0"/>
              </a:rPr>
              <a:t>&gt; boxplot(duration, 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horizontal=FALSE)  # vertical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box plot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142999"/>
            <a:ext cx="3352800" cy="25054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167" y="4260248"/>
            <a:ext cx="3304233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32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Column 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School</a:t>
            </a:r>
            <a:r>
              <a:rPr lang="en-US" b="1" dirty="0" smtClean="0">
                <a:solidFill>
                  <a:schemeClr val="accent2"/>
                </a:solidFill>
              </a:rPr>
              <a:t> contains Categorical Data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6063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The last column,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School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, contains the information on school classification of the painters. The schools are named as A, B, ...,H, and the School variable is categorical.</a:t>
            </a:r>
          </a:p>
          <a:p>
            <a:pPr>
              <a:spcBef>
                <a:spcPts val="0"/>
              </a:spcBef>
            </a:pPr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&gt; painters$School</a:t>
            </a:r>
          </a:p>
          <a:p>
            <a:pPr>
              <a:spcBef>
                <a:spcPts val="0"/>
              </a:spcBef>
            </a:pPr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 [1] A A A A A A A A A A B B B B B B C C C C C C D D D D D D D D D D E E E</a:t>
            </a:r>
          </a:p>
          <a:p>
            <a:pPr>
              <a:spcBef>
                <a:spcPts val="0"/>
              </a:spcBef>
            </a:pPr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[36] E E E E F F F F G G G G G G G H H H H</a:t>
            </a:r>
          </a:p>
          <a:p>
            <a:pPr>
              <a:spcBef>
                <a:spcPts val="0"/>
              </a:spcBef>
            </a:pPr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Levels: A B C D E F G H</a:t>
            </a:r>
          </a:p>
          <a:p>
            <a:pPr>
              <a:spcBef>
                <a:spcPts val="0"/>
              </a:spcBef>
            </a:pPr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&gt; help(painters)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b="0" dirty="0" smtClean="0">
                <a:latin typeface="Calibri" pitchFamily="34" charset="0"/>
              </a:rPr>
              <a:t>This is a </a:t>
            </a:r>
            <a:r>
              <a:rPr lang="en-US" sz="2200" b="0" dirty="0">
                <a:latin typeface="Calibri" pitchFamily="34" charset="0"/>
              </a:rPr>
              <a:t>subjective assessment, on a 0 to 20 integer scale, of 54 classical painters. The painters were </a:t>
            </a:r>
            <a:r>
              <a:rPr lang="en-US" sz="2200" b="0" dirty="0" smtClean="0">
                <a:latin typeface="Calibri" pitchFamily="34" charset="0"/>
              </a:rPr>
              <a:t>graded </a:t>
            </a:r>
            <a:r>
              <a:rPr lang="en-US" sz="2200" b="0" dirty="0">
                <a:latin typeface="Calibri" pitchFamily="34" charset="0"/>
              </a:rPr>
              <a:t>on four characteristics: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composition, drawing,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colour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0" dirty="0">
                <a:latin typeface="Calibri" pitchFamily="34" charset="0"/>
                <a:cs typeface="Courier New" pitchFamily="49" charset="0"/>
              </a:rPr>
              <a:t>and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expression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. 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200" b="0" dirty="0" smtClean="0">
                <a:latin typeface="Calibri" pitchFamily="34" charset="0"/>
              </a:rPr>
              <a:t>The </a:t>
            </a:r>
            <a:r>
              <a:rPr lang="en-US" sz="2200" b="0" dirty="0">
                <a:latin typeface="Calibri" pitchFamily="34" charset="0"/>
              </a:rPr>
              <a:t>school to which a painter belongs, </a:t>
            </a:r>
            <a:r>
              <a:rPr lang="en-US" sz="2200" b="0" dirty="0" smtClean="0">
                <a:latin typeface="Calibri" pitchFamily="34" charset="0"/>
              </a:rPr>
              <a:t>is </a:t>
            </a:r>
            <a:r>
              <a:rPr lang="en-US" sz="2200" b="0" dirty="0">
                <a:latin typeface="Calibri" pitchFamily="34" charset="0"/>
              </a:rPr>
              <a:t>indicated by a factor level </a:t>
            </a:r>
            <a:r>
              <a:rPr lang="en-US" sz="2200" b="0" dirty="0" smtClean="0">
                <a:latin typeface="Calibri" pitchFamily="34" charset="0"/>
              </a:rPr>
              <a:t>code:</a:t>
            </a: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"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A": Renaissance; "B": Mannerist; "C": </a:t>
            </a:r>
            <a:r>
              <a:rPr lang="en-US" sz="1800" b="0" dirty="0" err="1">
                <a:latin typeface="Courier New" pitchFamily="49" charset="0"/>
                <a:cs typeface="Courier New" pitchFamily="49" charset="0"/>
              </a:rPr>
              <a:t>Seicento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; "D": Venetian; "E": Lombard; "F": Sixteenth Century; "G": Seventeenth Century; "H": French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285750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Composition, Drawing,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Colour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, and Expression </a:t>
            </a:r>
            <a:r>
              <a:rPr lang="en-US" sz="2200" b="0" dirty="0" smtClean="0">
                <a:latin typeface="Calibri" pitchFamily="34" charset="0"/>
              </a:rPr>
              <a:t>represent subjective measures of individual painters by an art critic, de Piles. </a:t>
            </a:r>
          </a:p>
          <a:p>
            <a:pPr marL="742950" lvl="1" indent="-285750">
              <a:spcBef>
                <a:spcPts val="0"/>
              </a:spcBef>
              <a:buFont typeface="Wingdings"/>
              <a:buChar char="Ø"/>
            </a:pPr>
            <a:endParaRPr lang="en-US" sz="18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088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Faithful Measures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us add a new column to the faithful dataset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faithful$type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&lt;- duration &lt; 3.1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type &lt;-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faithful$type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Present waiting times measures for two different types:</a:t>
            </a:r>
          </a:p>
          <a:p>
            <a:pPr>
              <a:buFont typeface="Wingdings"/>
              <a:buChar char="Ø"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boxplot(waiting ~ type, data = faithful)</a:t>
            </a:r>
          </a:p>
          <a:p>
            <a:pPr>
              <a:buFont typeface="Wingdings"/>
              <a:buChar char="Ø"/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971800"/>
            <a:ext cx="5562600" cy="3435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2364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The </a:t>
            </a:r>
            <a:r>
              <a:rPr lang="en-US" b="1" dirty="0"/>
              <a:t>variance </a:t>
            </a:r>
            <a:r>
              <a:rPr lang="en-US" dirty="0"/>
              <a:t>is a numerical measure of how the data values </a:t>
            </a:r>
            <a:r>
              <a:rPr lang="en-US" dirty="0" smtClean="0"/>
              <a:t>are </a:t>
            </a:r>
            <a:r>
              <a:rPr lang="en-US" dirty="0"/>
              <a:t>dispersed around </a:t>
            </a:r>
            <a:r>
              <a:rPr lang="en-US" dirty="0" smtClean="0"/>
              <a:t>the mean</a:t>
            </a:r>
            <a:r>
              <a:rPr lang="en-US" dirty="0"/>
              <a:t>. In particular, the </a:t>
            </a:r>
            <a:r>
              <a:rPr lang="en-US" b="1" dirty="0"/>
              <a:t>sample variance </a:t>
            </a:r>
            <a:r>
              <a:rPr lang="en-US" dirty="0"/>
              <a:t>is defined as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Similarly, the </a:t>
            </a:r>
            <a:r>
              <a:rPr lang="en-US" b="1" dirty="0"/>
              <a:t>population variance </a:t>
            </a:r>
            <a:r>
              <a:rPr lang="en-US" dirty="0"/>
              <a:t>is defined in terms of the population mean </a:t>
            </a:r>
            <a:r>
              <a:rPr lang="en-US" i="1" dirty="0" smtClean="0"/>
              <a:t>μ </a:t>
            </a:r>
            <a:r>
              <a:rPr lang="en-US" dirty="0" smtClean="0"/>
              <a:t>and </a:t>
            </a:r>
            <a:r>
              <a:rPr lang="en-US" dirty="0"/>
              <a:t>population size </a:t>
            </a:r>
            <a:r>
              <a:rPr lang="en-US" i="1" dirty="0" smtClean="0"/>
              <a:t>N</a:t>
            </a:r>
            <a:r>
              <a:rPr lang="en-US" dirty="0"/>
              <a:t> </a:t>
            </a:r>
            <a:r>
              <a:rPr lang="en-US" dirty="0" smtClean="0"/>
              <a:t>as:</a:t>
            </a:r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variance of the eruption duration in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faithful</a:t>
            </a:r>
            <a:r>
              <a:rPr lang="en-US" dirty="0"/>
              <a:t> data </a:t>
            </a:r>
            <a:r>
              <a:rPr lang="en-US" dirty="0" smtClean="0"/>
              <a:t>set.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sz="2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var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 </a:t>
            </a:r>
            <a:r>
              <a:rPr lang="en-US" dirty="0"/>
              <a:t>function to compute the variance of eruptions.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(duration) # apply the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var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function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1.3027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6" name="Picture 5" descr="          n&#10;s2 =--1--∑  (x - ¯x)2&#10;    n - 1i=1  i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1487" y="1600200"/>
            <a:ext cx="2362200" cy="6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 2   1-∑N       2&#10;σ  = N    (xi - μ)&#10;       i=1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3177856"/>
            <a:ext cx="1964372" cy="724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98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Case you Noticed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838200"/>
                <a:ext cx="8610600" cy="5867400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One of the greatest mysteries of Statistics as a science is the factor 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 </a:t>
                </a:r>
                <a:r>
                  <a:rPr lang="en-US" sz="2200" dirty="0" smtClean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(n-1) </a:t>
                </a:r>
                <a:r>
                  <a:rPr lang="en-US" dirty="0" smtClean="0"/>
                  <a:t>in the formula for sample variance.</a:t>
                </a:r>
              </a:p>
              <a:p>
                <a:r>
                  <a:rPr lang="en-US" dirty="0"/>
                  <a:t>The POPULATION VARIANCE </a:t>
                </a:r>
                <a:r>
                  <a:rPr lang="en-US" dirty="0" smtClean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l-GR" b="1" i="1" smtClean="0">
                            <a:latin typeface="Cambria Math"/>
                          </a:rPr>
                          <m:t>𝝈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dirty="0" smtClean="0"/>
                  <a:t> is a </a:t>
                </a:r>
                <a:r>
                  <a:rPr lang="en-US" dirty="0"/>
                  <a:t>PARAMETER of the population. </a:t>
                </a:r>
              </a:p>
              <a:p>
                <a:r>
                  <a:rPr lang="en-US" dirty="0"/>
                  <a:t>The SAMPLE VARIANCE </a:t>
                </a:r>
                <a:r>
                  <a:rPr lang="en-US" dirty="0" smtClean="0"/>
                  <a:t>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b="1" i="1" baseline="300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 smtClean="0"/>
                  <a:t> is </a:t>
                </a:r>
                <a:r>
                  <a:rPr lang="en-US" dirty="0"/>
                  <a:t>a STATISTIC of the sample. </a:t>
                </a:r>
              </a:p>
              <a:p>
                <a:r>
                  <a:rPr lang="en-US" dirty="0"/>
                  <a:t>We use the sample statistic to estimate the population parameter </a:t>
                </a:r>
              </a:p>
              <a:p>
                <a:r>
                  <a:rPr lang="en-US" dirty="0"/>
                  <a:t>The sample variance </a:t>
                </a:r>
                <a:r>
                  <a:rPr lang="en-US" b="1" i="1" dirty="0">
                    <a:latin typeface="Times New Roman" pitchFamily="18" charset="0"/>
                    <a:cs typeface="Times New Roman" pitchFamily="18" charset="0"/>
                  </a:rPr>
                  <a:t>s</a:t>
                </a:r>
                <a:r>
                  <a:rPr lang="en-US" b="1" i="1" baseline="30000" dirty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n-US" dirty="0" smtClean="0"/>
                  <a:t> is </a:t>
                </a:r>
                <a:r>
                  <a:rPr lang="en-US" dirty="0"/>
                  <a:t>an estimate of the population variance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l-GR" b="1" i="1">
                            <a:latin typeface="Cambria Math"/>
                          </a:rPr>
                          <m:t>𝝈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Suppose we have a population with N individuals or items.  </a:t>
                </a:r>
              </a:p>
              <a:p>
                <a:r>
                  <a:rPr lang="en-US" dirty="0"/>
                  <a:t>Suppose that we want to take samples of </a:t>
                </a:r>
                <a:r>
                  <a:rPr lang="en-US" dirty="0" smtClean="0"/>
                  <a:t>size </a:t>
                </a:r>
                <a:r>
                  <a:rPr lang="en-US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</a:t>
                </a:r>
                <a:r>
                  <a:rPr lang="en-US" dirty="0"/>
                  <a:t> </a:t>
                </a:r>
                <a:r>
                  <a:rPr lang="en-US" dirty="0" smtClean="0"/>
                  <a:t>from </a:t>
                </a:r>
                <a:r>
                  <a:rPr lang="en-US" dirty="0"/>
                  <a:t>that </a:t>
                </a:r>
                <a:r>
                  <a:rPr lang="en-US" dirty="0" smtClean="0"/>
                  <a:t>population. 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838200"/>
                <a:ext cx="8610600" cy="5867400"/>
              </a:xfrm>
              <a:blipFill rotWithShape="1">
                <a:blip r:embed="rId2"/>
                <a:stretch>
                  <a:fillRect l="-920" t="-8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3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(n-1) </a:t>
            </a:r>
            <a:r>
              <a:rPr lang="en-US" dirty="0"/>
              <a:t>D</a:t>
            </a:r>
            <a:r>
              <a:rPr lang="en-US" dirty="0" smtClean="0"/>
              <a:t>enominator Mystery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838200"/>
                <a:ext cx="8610600" cy="5867400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dirty="0" smtClean="0"/>
                  <a:t>If </a:t>
                </a:r>
                <a:r>
                  <a:rPr lang="en-US" dirty="0"/>
                  <a:t>we could list all possible samples of </a:t>
                </a:r>
                <a:r>
                  <a:rPr lang="en-US" sz="22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n</a:t>
                </a:r>
                <a:r>
                  <a:rPr lang="en-US" dirty="0"/>
                  <a:t> items that could be selected from the population of </a:t>
                </a:r>
                <a:r>
                  <a:rPr lang="en-US" dirty="0" smtClean="0"/>
                  <a:t>N items</a:t>
                </a:r>
                <a:r>
                  <a:rPr lang="en-US" dirty="0"/>
                  <a:t>, then we could find the sample variance for each possible sample. </a:t>
                </a:r>
              </a:p>
              <a:p>
                <a:r>
                  <a:rPr lang="en-US" dirty="0"/>
                  <a:t>We would want the following to be true: </a:t>
                </a:r>
              </a:p>
              <a:p>
                <a:pPr lvl="1"/>
                <a:r>
                  <a:rPr lang="en-US" sz="2400" dirty="0"/>
                  <a:t>T</a:t>
                </a:r>
                <a:r>
                  <a:rPr lang="en-US" sz="2400" dirty="0" smtClean="0"/>
                  <a:t>he </a:t>
                </a:r>
                <a:r>
                  <a:rPr lang="en-US" sz="2400" dirty="0"/>
                  <a:t>average of the sample variances for all possible samples </a:t>
                </a:r>
                <a:r>
                  <a:rPr lang="en-US" sz="2400" dirty="0" smtClean="0"/>
                  <a:t>to </a:t>
                </a:r>
                <a:r>
                  <a:rPr lang="en-US" sz="2400" dirty="0"/>
                  <a:t>equal the population variance. </a:t>
                </a:r>
              </a:p>
              <a:p>
                <a:r>
                  <a:rPr lang="en-US" dirty="0" smtClean="0"/>
                  <a:t>This is a logical proposition </a:t>
                </a:r>
                <a:r>
                  <a:rPr lang="en-US" dirty="0"/>
                  <a:t>and a reasonable thing to </a:t>
                </a:r>
                <a:r>
                  <a:rPr lang="en-US" dirty="0" smtClean="0"/>
                  <a:t>expect. </a:t>
                </a:r>
              </a:p>
              <a:p>
                <a:r>
                  <a:rPr lang="en-US" dirty="0" smtClean="0"/>
                  <a:t>If the sample variance satisfies this requirement, we say it is </a:t>
                </a:r>
                <a:r>
                  <a:rPr lang="en-US" dirty="0"/>
                  <a:t>“unbiased” </a:t>
                </a:r>
              </a:p>
              <a:p>
                <a:r>
                  <a:rPr lang="en-US" dirty="0"/>
                  <a:t>When we divide by </a:t>
                </a:r>
                <a:r>
                  <a:rPr lang="en-US" sz="2000" dirty="0">
                    <a:latin typeface="Courier New" panose="02070309020205020404" pitchFamily="49" charset="0"/>
                    <a:cs typeface="Courier New" panose="02070309020205020404" pitchFamily="49" charset="0"/>
                  </a:rPr>
                  <a:t>(n −1) </a:t>
                </a:r>
                <a:r>
                  <a:rPr lang="en-US" dirty="0" smtClean="0"/>
                  <a:t>in </a:t>
                </a:r>
                <a:r>
                  <a:rPr lang="en-US" dirty="0"/>
                  <a:t>calculating the sample </a:t>
                </a:r>
                <a:r>
                  <a:rPr lang="en-US" dirty="0" smtClean="0"/>
                  <a:t>variance, it </a:t>
                </a:r>
                <a:r>
                  <a:rPr lang="en-US" dirty="0"/>
                  <a:t>turns out </a:t>
                </a:r>
                <a:r>
                  <a:rPr lang="en-US" dirty="0" smtClean="0"/>
                  <a:t>that the </a:t>
                </a:r>
                <a:r>
                  <a:rPr lang="en-US" dirty="0"/>
                  <a:t>average of the sample variances for all possible samples is equal the population variance.  </a:t>
                </a:r>
              </a:p>
              <a:p>
                <a:r>
                  <a:rPr lang="en-US" dirty="0" smtClean="0"/>
                  <a:t>Such sample </a:t>
                </a:r>
                <a:r>
                  <a:rPr lang="en-US" dirty="0"/>
                  <a:t>variance is </a:t>
                </a:r>
                <a:r>
                  <a:rPr lang="en-US" dirty="0" smtClean="0"/>
                  <a:t>an </a:t>
                </a:r>
                <a:r>
                  <a:rPr lang="en-US" dirty="0"/>
                  <a:t>unbiased estimate of the population variance. </a:t>
                </a:r>
                <a:r>
                  <a:rPr lang="en-US" dirty="0" smtClean="0"/>
                  <a:t> Should in formula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/>
                  <a:t> on slide 39, we divide by n, the above will not be true. </a:t>
                </a:r>
                <a:endParaRPr lang="en-US" dirty="0"/>
              </a:p>
              <a:p>
                <a:r>
                  <a:rPr lang="en-US" dirty="0" smtClean="0"/>
                  <a:t>This assertion could be proven in a rigorous way.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838200"/>
                <a:ext cx="8610600" cy="5867400"/>
              </a:xfrm>
              <a:blipFill rotWithShape="1">
                <a:blip r:embed="rId2"/>
                <a:stretch>
                  <a:fillRect l="-778" t="-1247" r="-6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4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Standard </a:t>
            </a:r>
            <a:r>
              <a:rPr lang="en-US" dirty="0" smtClean="0"/>
              <a:t>Deviation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standard deviation </a:t>
            </a:r>
            <a:r>
              <a:rPr lang="en-US" dirty="0"/>
              <a:t>of an observation variable is the square root of </a:t>
            </a:r>
            <a:r>
              <a:rPr lang="en-US" dirty="0" smtClean="0"/>
              <a:t>its variance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standard deviation of the eruption duration in the </a:t>
            </a:r>
            <a:r>
              <a:rPr lang="en-US" sz="2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faithful</a:t>
            </a:r>
            <a:r>
              <a:rPr lang="en-US" dirty="0" smtClean="0"/>
              <a:t> data set</a:t>
            </a:r>
            <a:endParaRPr lang="en-US" dirty="0"/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function </a:t>
            </a:r>
            <a:r>
              <a:rPr lang="en-US" dirty="0"/>
              <a:t>to compute the standard deviation of eruptions.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(duration) # apply the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function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1.1414 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20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8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The </a:t>
            </a:r>
            <a:r>
              <a:rPr lang="en-US" b="1" dirty="0"/>
              <a:t>covariance </a:t>
            </a:r>
            <a:r>
              <a:rPr lang="en-US" dirty="0"/>
              <a:t>of two variables </a:t>
            </a:r>
            <a:r>
              <a:rPr lang="en-US" i="1" dirty="0"/>
              <a:t>x </a:t>
            </a:r>
            <a:r>
              <a:rPr lang="en-US" dirty="0"/>
              <a:t>and </a:t>
            </a:r>
            <a:r>
              <a:rPr lang="en-US" i="1" dirty="0"/>
              <a:t>y </a:t>
            </a:r>
            <a:r>
              <a:rPr lang="en-US" dirty="0"/>
              <a:t>in a data sample measures how </a:t>
            </a:r>
            <a:r>
              <a:rPr lang="en-US" dirty="0" smtClean="0"/>
              <a:t>two variable are (linearly) </a:t>
            </a:r>
            <a:r>
              <a:rPr lang="en-US" dirty="0"/>
              <a:t>related. </a:t>
            </a:r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/>
              <a:t>positive covariance </a:t>
            </a:r>
            <a:r>
              <a:rPr lang="en-US" dirty="0" smtClean="0"/>
              <a:t>indicates </a:t>
            </a:r>
            <a:r>
              <a:rPr lang="en-US" dirty="0"/>
              <a:t>a positive linear relationship between the variables, and a negative covariance would indicate the </a:t>
            </a:r>
            <a:r>
              <a:rPr lang="en-US" dirty="0" smtClean="0"/>
              <a:t>opposite relationship.</a:t>
            </a:r>
            <a:endParaRPr lang="en-US" dirty="0"/>
          </a:p>
          <a:p>
            <a:r>
              <a:rPr lang="en-US" dirty="0"/>
              <a:t>The </a:t>
            </a:r>
            <a:r>
              <a:rPr lang="en-US" b="1" dirty="0"/>
              <a:t>sample covariance </a:t>
            </a:r>
            <a:r>
              <a:rPr lang="en-US" dirty="0"/>
              <a:t>is defined in terms of the sample means as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Similarly, the </a:t>
            </a:r>
            <a:r>
              <a:rPr lang="en-US" b="1" dirty="0"/>
              <a:t>population covariance </a:t>
            </a:r>
            <a:r>
              <a:rPr lang="en-US" dirty="0"/>
              <a:t>is defined in terms of the population means </a:t>
            </a:r>
            <a:r>
              <a:rPr lang="en-US" i="1" dirty="0" err="1"/>
              <a:t>μ</a:t>
            </a:r>
            <a:r>
              <a:rPr lang="en-US" i="1" baseline="-25000" dirty="0" err="1"/>
              <a:t>x</a:t>
            </a:r>
            <a:r>
              <a:rPr lang="en-US" dirty="0"/>
              <a:t>, </a:t>
            </a:r>
            <a:r>
              <a:rPr lang="en-US" i="1" dirty="0" err="1"/>
              <a:t>μ</a:t>
            </a:r>
            <a:r>
              <a:rPr lang="en-US" i="1" baseline="-25000" dirty="0" err="1"/>
              <a:t>y</a:t>
            </a:r>
            <a:r>
              <a:rPr lang="en-US" dirty="0"/>
              <a:t> as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Problem</a:t>
            </a:r>
            <a:endParaRPr lang="en-US" dirty="0"/>
          </a:p>
          <a:p>
            <a:r>
              <a:rPr lang="en-US" dirty="0"/>
              <a:t>Find the covariance of the eruption duration and waiting time in the data set faithful. Observe if there is any linear relationship between the two variables.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sz="23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cov</a:t>
            </a:r>
            <a:r>
              <a:rPr lang="en-US" sz="23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r>
              <a:rPr lang="en-US" dirty="0" smtClean="0"/>
              <a:t>function </a:t>
            </a:r>
            <a:r>
              <a:rPr lang="en-US" dirty="0"/>
              <a:t>to compute the covariance of eruptions and waiting. </a:t>
            </a:r>
          </a:p>
          <a:p>
            <a:pPr marL="0" indent="0">
              <a:buNone/>
            </a:pPr>
            <a:r>
              <a:rPr lang="en-US" sz="23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# the eruption durations </a:t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&gt; waiting =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faithful$waiting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#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the waiting period </a:t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cov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(duration, waiting) 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    #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apply the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cov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function </a:t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[1] 13.978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6" name="Picture 5" descr="           n&#10;s  = --1--∑  (x  − ¯x)(y − ¯y)&#10;xy   n − 1 i=1 i     i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28956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     -1 N∑&#10;σxy = N   (xi − μx)(yi − μy)&#10;        i=1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3276600"/>
            <a:ext cx="3276600" cy="838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219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Eigen Vectors of Covariance Matrix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Eigen vectors of covariance matrix or its normalized form provide important insight in the behavior of our data.</a:t>
            </a:r>
          </a:p>
          <a:p>
            <a:r>
              <a:rPr lang="en-US" dirty="0" smtClean="0"/>
              <a:t>The largest </a:t>
            </a:r>
            <a:r>
              <a:rPr lang="en-US" dirty="0" err="1" smtClean="0"/>
              <a:t>eigen</a:t>
            </a:r>
            <a:r>
              <a:rPr lang="en-US" dirty="0" smtClean="0"/>
              <a:t> vectors of that matrix point into directions of strongest variation of underlying variables.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391" y="2438400"/>
            <a:ext cx="604157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66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Correlation Coefficient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The </a:t>
            </a:r>
            <a:r>
              <a:rPr lang="en-US" b="1" dirty="0"/>
              <a:t>correlation coefficient </a:t>
            </a:r>
            <a:r>
              <a:rPr lang="en-US" dirty="0"/>
              <a:t>of two variables in a data sample is their </a:t>
            </a:r>
            <a:r>
              <a:rPr lang="en-US" dirty="0" smtClean="0"/>
              <a:t>covariance divided </a:t>
            </a:r>
            <a:r>
              <a:rPr lang="en-US" dirty="0"/>
              <a:t>by the product of their individual standard </a:t>
            </a:r>
            <a:r>
              <a:rPr lang="en-US" dirty="0" smtClean="0"/>
              <a:t>deviations . </a:t>
            </a:r>
            <a:r>
              <a:rPr lang="en-US" dirty="0"/>
              <a:t>It is a normalized measurement of how the two are </a:t>
            </a:r>
            <a:r>
              <a:rPr lang="en-US" dirty="0" smtClean="0"/>
              <a:t>(linearly) </a:t>
            </a:r>
            <a:r>
              <a:rPr lang="en-US" dirty="0"/>
              <a:t>related.</a:t>
            </a:r>
          </a:p>
          <a:p>
            <a:r>
              <a:rPr lang="en-US" dirty="0"/>
              <a:t>Formally, the </a:t>
            </a:r>
            <a:r>
              <a:rPr lang="en-US" b="1" dirty="0"/>
              <a:t>sample correlation coefficient </a:t>
            </a:r>
            <a:r>
              <a:rPr lang="en-US" dirty="0"/>
              <a:t>is defined by the following formula, where </a:t>
            </a:r>
            <a:r>
              <a:rPr lang="en-US" i="1" dirty="0" err="1"/>
              <a:t>s</a:t>
            </a:r>
            <a:r>
              <a:rPr lang="en-US" i="1" baseline="-25000" dirty="0" err="1"/>
              <a:t>x</a:t>
            </a:r>
            <a:r>
              <a:rPr lang="en-US" dirty="0"/>
              <a:t> and </a:t>
            </a:r>
            <a:r>
              <a:rPr lang="en-US" i="1" dirty="0" err="1"/>
              <a:t>s</a:t>
            </a:r>
            <a:r>
              <a:rPr lang="en-US" i="1" baseline="-25000" dirty="0" err="1"/>
              <a:t>y</a:t>
            </a:r>
            <a:r>
              <a:rPr lang="en-US" dirty="0"/>
              <a:t> are the sample standard deviations, and </a:t>
            </a:r>
            <a:r>
              <a:rPr lang="en-US" i="1" dirty="0" err="1"/>
              <a:t>s</a:t>
            </a:r>
            <a:r>
              <a:rPr lang="en-US" i="1" baseline="-25000" dirty="0" err="1"/>
              <a:t>xy</a:t>
            </a:r>
            <a:r>
              <a:rPr lang="en-US" dirty="0"/>
              <a:t> is the sample covariance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Similarly, the </a:t>
            </a:r>
            <a:r>
              <a:rPr lang="en-US" b="1" dirty="0"/>
              <a:t>population correlation coefficient </a:t>
            </a:r>
            <a:r>
              <a:rPr lang="en-US" dirty="0"/>
              <a:t>is defined </a:t>
            </a:r>
            <a:r>
              <a:rPr lang="en-US" dirty="0" smtClean="0"/>
              <a:t>as: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Where </a:t>
            </a:r>
            <a:r>
              <a:rPr lang="en-US" i="1" dirty="0" err="1" smtClean="0"/>
              <a:t>σ</a:t>
            </a:r>
            <a:r>
              <a:rPr lang="en-US" i="1" baseline="-25000" dirty="0" err="1" smtClean="0"/>
              <a:t>x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i="1" dirty="0" err="1"/>
              <a:t>σ</a:t>
            </a:r>
            <a:r>
              <a:rPr lang="en-US" i="1" baseline="-25000" dirty="0" err="1"/>
              <a:t>y</a:t>
            </a:r>
            <a:r>
              <a:rPr lang="en-US" dirty="0"/>
              <a:t> are the population standard deviations, and </a:t>
            </a:r>
            <a:r>
              <a:rPr lang="en-US" i="1" dirty="0" err="1"/>
              <a:t>σ</a:t>
            </a:r>
            <a:r>
              <a:rPr lang="en-US" i="1" baseline="-25000" dirty="0" err="1"/>
              <a:t>xy</a:t>
            </a:r>
            <a:r>
              <a:rPr lang="en-US" dirty="0"/>
              <a:t> is the population covariance.</a:t>
            </a:r>
          </a:p>
          <a:p>
            <a:r>
              <a:rPr lang="en-US" dirty="0" smtClean="0"/>
              <a:t>If </a:t>
            </a:r>
            <a:r>
              <a:rPr lang="en-US" dirty="0"/>
              <a:t>the correlation coefficient is close to 1, </a:t>
            </a:r>
            <a:r>
              <a:rPr lang="en-US" dirty="0" smtClean="0"/>
              <a:t>it </a:t>
            </a:r>
            <a:r>
              <a:rPr lang="en-US" dirty="0"/>
              <a:t>indicates that the variables are positively linearly related and the </a:t>
            </a:r>
            <a:r>
              <a:rPr lang="en-US" dirty="0">
                <a:hlinkClick r:id="rId2"/>
              </a:rPr>
              <a:t>scatter plot</a:t>
            </a:r>
            <a:r>
              <a:rPr lang="en-US" dirty="0"/>
              <a:t> falls almost along a straight line with </a:t>
            </a:r>
            <a:r>
              <a:rPr lang="en-US" dirty="0" smtClean="0"/>
              <a:t>a positive </a:t>
            </a:r>
            <a:r>
              <a:rPr lang="en-US" dirty="0"/>
              <a:t>slope. </a:t>
            </a:r>
            <a:endParaRPr lang="en-US" dirty="0" smtClean="0"/>
          </a:p>
          <a:p>
            <a:r>
              <a:rPr lang="en-US" dirty="0" smtClean="0"/>
              <a:t>Correlation coefficient of </a:t>
            </a:r>
            <a:r>
              <a:rPr lang="en-US" dirty="0"/>
              <a:t>-</a:t>
            </a:r>
            <a:r>
              <a:rPr lang="en-US" dirty="0" smtClean="0"/>
              <a:t>1 indicates </a:t>
            </a:r>
            <a:r>
              <a:rPr lang="en-US" dirty="0"/>
              <a:t>that the variables are negatively linearly related and the scatter plot almost falls along a straight line with negative slope. </a:t>
            </a:r>
          </a:p>
          <a:p>
            <a:r>
              <a:rPr lang="en-US" dirty="0" smtClean="0"/>
              <a:t>Correlation coefficient of 0 (zero)</a:t>
            </a:r>
            <a:r>
              <a:rPr lang="en-US" dirty="0"/>
              <a:t> </a:t>
            </a:r>
            <a:r>
              <a:rPr lang="en-US" dirty="0" smtClean="0"/>
              <a:t>indicates </a:t>
            </a:r>
            <a:r>
              <a:rPr lang="en-US" dirty="0"/>
              <a:t>a </a:t>
            </a:r>
            <a:r>
              <a:rPr lang="en-US" dirty="0" smtClean="0"/>
              <a:t>very weak </a:t>
            </a:r>
            <a:r>
              <a:rPr lang="en-US" dirty="0"/>
              <a:t>linear relationship between the </a:t>
            </a:r>
            <a:r>
              <a:rPr lang="en-US" dirty="0" smtClean="0"/>
              <a:t>variables, or absence of a relationship between variables.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6" name="Picture 5" descr="      s&#10;rxy =--xy&#10;     sxsy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962" y="2057400"/>
            <a:ext cx="12954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ρ  = -σxy-&#10; xy  σxσy&#10;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069" y="3048000"/>
            <a:ext cx="1524000" cy="457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502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Coefficient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 smtClean="0"/>
              <a:t>Problem</a:t>
            </a:r>
            <a:endParaRPr lang="en-US" dirty="0"/>
          </a:p>
          <a:p>
            <a:r>
              <a:rPr lang="en-US" dirty="0"/>
              <a:t>Find the correlation coefficient of the eruption duration and waiting time in the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faithful</a:t>
            </a:r>
            <a:r>
              <a:rPr lang="en-US" dirty="0"/>
              <a:t> data </a:t>
            </a:r>
            <a:r>
              <a:rPr lang="en-US" dirty="0" smtClean="0"/>
              <a:t>set. </a:t>
            </a:r>
            <a:r>
              <a:rPr lang="en-US" dirty="0"/>
              <a:t>Observe if there is any linear relationship between </a:t>
            </a:r>
            <a:r>
              <a:rPr lang="en-US" dirty="0" smtClean="0"/>
              <a:t>two </a:t>
            </a:r>
            <a:r>
              <a:rPr lang="en-US" dirty="0"/>
              <a:t>variables.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cor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function </a:t>
            </a:r>
            <a:r>
              <a:rPr lang="en-US" dirty="0"/>
              <a:t>to compute the correlation coefficient of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eruptions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waiting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#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eruption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durations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waiting =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faithful$waiting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# waiting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period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cor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(duration, waiting)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     #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apply the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cor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 function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0.90081 </a:t>
            </a:r>
          </a:p>
          <a:p>
            <a:r>
              <a:rPr lang="en-US" dirty="0"/>
              <a:t>The correlation coefficient of the eruption duration and waiting time is 0.90081. </a:t>
            </a:r>
          </a:p>
          <a:p>
            <a:r>
              <a:rPr lang="en-US" dirty="0" smtClean="0"/>
              <a:t>The correlation coefficient </a:t>
            </a:r>
            <a:r>
              <a:rPr lang="en-US" dirty="0"/>
              <a:t>is close to 1, </a:t>
            </a:r>
            <a:r>
              <a:rPr lang="en-US" dirty="0" smtClean="0"/>
              <a:t>and we </a:t>
            </a:r>
            <a:r>
              <a:rPr lang="en-US" dirty="0"/>
              <a:t>can conclude that </a:t>
            </a:r>
            <a:r>
              <a:rPr lang="en-US" dirty="0" smtClean="0"/>
              <a:t>eruption duration and the waiting time </a:t>
            </a:r>
            <a:r>
              <a:rPr lang="en-US" dirty="0"/>
              <a:t>are positively linearly </a:t>
            </a:r>
            <a:r>
              <a:rPr lang="en-US" dirty="0" smtClean="0"/>
              <a:t>correlated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99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Moment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8610600" cy="57150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The </a:t>
            </a:r>
            <a:r>
              <a:rPr lang="en-US" i="1" dirty="0" err="1"/>
              <a:t>k</a:t>
            </a:r>
            <a:r>
              <a:rPr lang="en-US" i="1" baseline="30000" dirty="0" err="1"/>
              <a:t>th</a:t>
            </a:r>
            <a:r>
              <a:rPr lang="en-US" dirty="0"/>
              <a:t> </a:t>
            </a:r>
            <a:r>
              <a:rPr lang="en-US" b="1" dirty="0"/>
              <a:t>central moment </a:t>
            </a:r>
            <a:r>
              <a:rPr lang="en-US" dirty="0"/>
              <a:t>(or moment about the mean) of a data population is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Similarly, the </a:t>
            </a:r>
            <a:r>
              <a:rPr lang="en-US" i="1" dirty="0" err="1"/>
              <a:t>k</a:t>
            </a:r>
            <a:r>
              <a:rPr lang="en-US" i="1" baseline="30000" dirty="0" err="1"/>
              <a:t>th</a:t>
            </a:r>
            <a:r>
              <a:rPr lang="en-US" dirty="0"/>
              <a:t> central moment of a data sample is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In particular, the second central moment of a population is its variance.</a:t>
            </a:r>
          </a:p>
          <a:p>
            <a:pPr marL="0" indent="0">
              <a:buNone/>
            </a:pPr>
            <a:r>
              <a:rPr lang="en-US" b="1" dirty="0" smtClean="0"/>
              <a:t>Problem</a:t>
            </a:r>
            <a:endParaRPr lang="en-US" dirty="0"/>
          </a:p>
          <a:p>
            <a:r>
              <a:rPr lang="en-US" dirty="0"/>
              <a:t>Find the third central moment of eruption duration in the 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faithful</a:t>
            </a:r>
            <a:r>
              <a:rPr lang="en-US" dirty="0" smtClean="0"/>
              <a:t> data </a:t>
            </a:r>
            <a:r>
              <a:rPr lang="en-US" dirty="0"/>
              <a:t>set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Solution</a:t>
            </a:r>
            <a:endParaRPr lang="en-US" dirty="0"/>
          </a:p>
          <a:p>
            <a:r>
              <a:rPr lang="en-US" dirty="0"/>
              <a:t>We apply the function moment from the e1071 package. </a:t>
            </a:r>
            <a:r>
              <a:rPr lang="en-US" dirty="0" smtClean="0"/>
              <a:t>Package e1071 </a:t>
            </a:r>
            <a:r>
              <a:rPr lang="en-US" dirty="0"/>
              <a:t>is not in the core R library, </a:t>
            </a:r>
            <a:r>
              <a:rPr lang="en-US" dirty="0" smtClean="0"/>
              <a:t>and </a:t>
            </a:r>
            <a:r>
              <a:rPr lang="en-US" dirty="0"/>
              <a:t>has to be installed and loaded into the R workspace.</a:t>
            </a:r>
          </a:p>
          <a:p>
            <a:pPr marL="0" indent="0">
              <a:buNone/>
            </a:pPr>
            <a:r>
              <a:rPr lang="en-US" sz="2100" dirty="0">
                <a:latin typeface="Courier New" pitchFamily="49" charset="0"/>
                <a:cs typeface="Courier New" pitchFamily="49" charset="0"/>
              </a:rPr>
              <a:t>&gt; library(e1071) # load e1071 </a:t>
            </a:r>
            <a:br>
              <a:rPr lang="en-US" sz="2100" dirty="0">
                <a:latin typeface="Courier New" pitchFamily="49" charset="0"/>
                <a:cs typeface="Courier New" pitchFamily="49" charset="0"/>
              </a:rPr>
            </a:br>
            <a:r>
              <a:rPr lang="en-US" sz="2100" dirty="0">
                <a:latin typeface="Courier New" pitchFamily="49" charset="0"/>
                <a:cs typeface="Courier New" pitchFamily="49" charset="0"/>
              </a:rPr>
              <a:t>&gt; duration = 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faithful$eruptions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 # eruption durations </a:t>
            </a:r>
            <a:br>
              <a:rPr lang="en-US" sz="2100" dirty="0">
                <a:latin typeface="Courier New" pitchFamily="49" charset="0"/>
                <a:cs typeface="Courier New" pitchFamily="49" charset="0"/>
              </a:rPr>
            </a:br>
            <a:r>
              <a:rPr lang="en-US" sz="2100" dirty="0">
                <a:latin typeface="Courier New" pitchFamily="49" charset="0"/>
                <a:cs typeface="Courier New" pitchFamily="49" charset="0"/>
              </a:rPr>
              <a:t>&gt; moment(duration, order=3, center=TRUE) </a:t>
            </a:r>
            <a:br>
              <a:rPr lang="en-US" sz="2100" dirty="0">
                <a:latin typeface="Courier New" pitchFamily="49" charset="0"/>
                <a:cs typeface="Courier New" pitchFamily="49" charset="0"/>
              </a:rPr>
            </a:br>
            <a:r>
              <a:rPr lang="en-US" sz="2100" dirty="0">
                <a:latin typeface="Courier New" pitchFamily="49" charset="0"/>
                <a:cs typeface="Courier New" pitchFamily="49" charset="0"/>
              </a:rPr>
              <a:t>[1] -0.6149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#  The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third central moment of eruption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   		         # duration 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is -0.6149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21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6" name="Picture 5" descr="     1-∑N       k&#10;μk = N    (xi - μ)&#10;       i=1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301" y="990600"/>
            <a:ext cx="2074546" cy="762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     1-∑n       k&#10;mk = n    (xi - ¯x)&#10;       i=1&#10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81200"/>
            <a:ext cx="2074546" cy="762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331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Frequency Distribution of Categorical Data</a:t>
            </a:r>
            <a:endParaRPr lang="de-DE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85800"/>
            <a:ext cx="8915400" cy="5786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800100" lvl="1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In the data set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painters</a:t>
            </a:r>
            <a:r>
              <a:rPr lang="en-US" sz="2400" b="0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2400" b="0" dirty="0" smtClean="0">
                <a:latin typeface="Calibri" pitchFamily="34" charset="0"/>
              </a:rPr>
              <a:t>the frequency distribution of the School variable is a summary of the number of painters in each school.</a:t>
            </a:r>
          </a:p>
          <a:p>
            <a:pPr marL="800100" lvl="1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F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requency distribution is determined with R function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table()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= table(school) 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school 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A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B C D E F G H 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10 </a:t>
            </a:r>
            <a:r>
              <a:rPr lang="en-US" sz="1800" b="0" dirty="0">
                <a:latin typeface="Courier New" pitchFamily="49" charset="0"/>
                <a:cs typeface="Courier New" pitchFamily="49" charset="0"/>
              </a:rPr>
              <a:t>6 6 10 7 4 7 4 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 marL="742950" lvl="1" indent="-28575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To represent the results as a column, use function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endParaRPr lang="en-US" sz="1600" b="0" dirty="0" smtClean="0">
              <a:latin typeface="Courier New" pitchFamily="49" charset="0"/>
              <a:cs typeface="Courier New" pitchFamily="49" charset="0"/>
            </a:endParaRP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A          10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B           6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C           6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D          10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E           7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F           4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G           7</a:t>
            </a:r>
          </a:p>
          <a:p>
            <a:pPr lvl="2">
              <a:spcBef>
                <a:spcPts val="0"/>
              </a:spcBef>
            </a:pPr>
            <a:r>
              <a:rPr lang="en-US" sz="1600" b="0" dirty="0" smtClean="0">
                <a:latin typeface="Courier New" pitchFamily="49" charset="0"/>
                <a:cs typeface="Courier New" pitchFamily="49" charset="0"/>
              </a:rPr>
              <a:t>H           4</a:t>
            </a:r>
            <a:endParaRPr lang="en-US" sz="1600" b="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108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on Loading Packages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need a package, you usually type: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install.packages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(“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package_name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”)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library(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package_name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r>
              <a:rPr lang="en-US" dirty="0" smtClean="0">
                <a:cs typeface="Courier New" pitchFamily="49" charset="0"/>
              </a:rPr>
              <a:t>And you are done. R goes to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cran.r-project.org</a:t>
            </a:r>
            <a:r>
              <a:rPr lang="en-US" dirty="0" smtClean="0">
                <a:cs typeface="Courier New" pitchFamily="49" charset="0"/>
              </a:rPr>
              <a:t>, finds the package installs it for you and you are done.</a:t>
            </a:r>
          </a:p>
          <a:p>
            <a:r>
              <a:rPr lang="en-US" dirty="0" smtClean="0">
                <a:cs typeface="Courier New" pitchFamily="49" charset="0"/>
              </a:rPr>
              <a:t>That did not work for me for the package e1071. </a:t>
            </a:r>
          </a:p>
          <a:p>
            <a:r>
              <a:rPr lang="en-US" dirty="0" smtClean="0">
                <a:cs typeface="Courier New" pitchFamily="49" charset="0"/>
              </a:rPr>
              <a:t>I still had to go to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 cran.r-project.org</a:t>
            </a:r>
            <a:r>
              <a:rPr lang="en-US" dirty="0" smtClean="0">
                <a:cs typeface="Courier New" pitchFamily="49" charset="0"/>
              </a:rPr>
              <a:t>, find the link to Packages and look for the packages you need, e.g. e1071.</a:t>
            </a:r>
          </a:p>
          <a:p>
            <a:r>
              <a:rPr lang="en-US" dirty="0" smtClean="0">
                <a:cs typeface="Courier New" pitchFamily="49" charset="0"/>
              </a:rPr>
              <a:t>You will have the option to download a ZIP or a tar file. </a:t>
            </a:r>
          </a:p>
          <a:p>
            <a:r>
              <a:rPr lang="en-US" dirty="0" smtClean="0">
                <a:cs typeface="Courier New" pitchFamily="49" charset="0"/>
              </a:rPr>
              <a:t>Expand that archive and drop resulting directory in the subdirectory library of the installation directory of your R. In my case that directory is </a:t>
            </a:r>
          </a:p>
          <a:p>
            <a:r>
              <a:rPr lang="en-US" sz="2000" dirty="0">
                <a:latin typeface="Courier New" pitchFamily="49" charset="0"/>
                <a:cs typeface="Courier New" pitchFamily="49" charset="0"/>
              </a:rPr>
              <a:t>C:\Program Files\R\R-3.0.2\library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40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Skewness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/>
                  <a:t>The </a:t>
                </a:r>
                <a:r>
                  <a:rPr lang="en-US" b="1" dirty="0" err="1"/>
                  <a:t>skewness</a:t>
                </a:r>
                <a:r>
                  <a:rPr lang="en-US" b="1" dirty="0"/>
                  <a:t> </a:t>
                </a:r>
                <a:r>
                  <a:rPr lang="en-US" dirty="0"/>
                  <a:t>of a data population is defined by </a:t>
                </a:r>
                <a:r>
                  <a:rPr lang="en-US" dirty="0" smtClean="0"/>
                  <a:t>a specific ratio of </a:t>
                </a:r>
                <a:r>
                  <a:rPr lang="en-US" i="1" dirty="0"/>
                  <a:t>μ</a:t>
                </a:r>
                <a:r>
                  <a:rPr lang="en-US" baseline="-25000" dirty="0"/>
                  <a:t>2</a:t>
                </a:r>
                <a:r>
                  <a:rPr lang="en-US" dirty="0"/>
                  <a:t>and </a:t>
                </a:r>
                <a:r>
                  <a:rPr lang="en-US" i="1" dirty="0"/>
                  <a:t>μ</a:t>
                </a:r>
                <a:r>
                  <a:rPr lang="en-US" baseline="-25000" dirty="0"/>
                  <a:t>3</a:t>
                </a:r>
                <a:r>
                  <a:rPr lang="en-US" dirty="0"/>
                  <a:t> are the second and third central moments</a:t>
                </a:r>
                <a:r>
                  <a:rPr lang="en-US" dirty="0" smtClean="0"/>
                  <a:t>.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 </m:t>
                      </m:r>
                      <m:f>
                        <m:fPr>
                          <m:type m:val="skw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/>
                                </a:rPr>
                                <m:t>3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/>
                            <m:sup>
                              <m:f>
                                <m:fPr>
                                  <m:type m:val="lin"/>
                                  <m:ctrlPr>
                                    <a:rPr lang="en-US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Intuitively, the </a:t>
                </a:r>
                <a:r>
                  <a:rPr lang="en-US" dirty="0" err="1"/>
                  <a:t>skewness</a:t>
                </a:r>
                <a:r>
                  <a:rPr lang="en-US" dirty="0"/>
                  <a:t> is a measure of symmetry. As a rule, negative </a:t>
                </a:r>
                <a:r>
                  <a:rPr lang="en-US" dirty="0" err="1"/>
                  <a:t>skewness</a:t>
                </a:r>
                <a:r>
                  <a:rPr lang="en-US" dirty="0"/>
                  <a:t> indicates that the mean of the data values is less than the median, and the data distribution is </a:t>
                </a:r>
                <a:r>
                  <a:rPr lang="en-US" i="1" dirty="0"/>
                  <a:t>left-skewed</a:t>
                </a:r>
                <a:r>
                  <a:rPr lang="en-US" dirty="0"/>
                  <a:t>. Positive </a:t>
                </a:r>
                <a:r>
                  <a:rPr lang="en-US" dirty="0" err="1"/>
                  <a:t>skewness</a:t>
                </a:r>
                <a:r>
                  <a:rPr lang="en-US" dirty="0"/>
                  <a:t> would indicates that the mean of the data values is larger than the median, and the data distribution </a:t>
                </a:r>
                <a:r>
                  <a:rPr lang="en-US" dirty="0" smtClean="0"/>
                  <a:t>is </a:t>
                </a:r>
                <a:r>
                  <a:rPr lang="en-US" i="1" dirty="0" smtClean="0"/>
                  <a:t>right-skewed</a:t>
                </a:r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r>
                  <a:rPr lang="en-US" b="1" dirty="0"/>
                  <a:t>Problem</a:t>
                </a:r>
                <a:endParaRPr lang="en-US" dirty="0"/>
              </a:p>
              <a:p>
                <a:r>
                  <a:rPr lang="en-US" dirty="0"/>
                  <a:t>Find the </a:t>
                </a:r>
                <a:r>
                  <a:rPr lang="en-US" dirty="0" err="1"/>
                  <a:t>skewness</a:t>
                </a:r>
                <a:r>
                  <a:rPr lang="en-US" dirty="0"/>
                  <a:t> of eruption duration in the data set faithful</a:t>
                </a:r>
                <a:r>
                  <a:rPr lang="en-US" dirty="0" smtClean="0"/>
                  <a:t>.</a:t>
                </a:r>
              </a:p>
              <a:p>
                <a:r>
                  <a:rPr lang="en-US" dirty="0" smtClean="0"/>
                  <a:t>You will do it for your homework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62" t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161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Kurtosis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 </a:t>
                </a:r>
                <a:r>
                  <a:rPr lang="en-US" dirty="0"/>
                  <a:t>The </a:t>
                </a:r>
                <a:r>
                  <a:rPr lang="en-US" b="1" dirty="0"/>
                  <a:t>kurtosis </a:t>
                </a:r>
                <a:r>
                  <a:rPr lang="en-US" dirty="0"/>
                  <a:t>of a </a:t>
                </a:r>
                <a:r>
                  <a:rPr lang="en-US" dirty="0" err="1"/>
                  <a:t>univariate</a:t>
                </a:r>
                <a:r>
                  <a:rPr lang="en-US" dirty="0"/>
                  <a:t> population is defined by the following formula, </a:t>
                </a:r>
                <a:r>
                  <a:rPr lang="en-US" dirty="0" smtClean="0"/>
                  <a:t>where </a:t>
                </a:r>
                <a:r>
                  <a:rPr lang="en-US" i="1" dirty="0" smtClean="0"/>
                  <a:t>μ</a:t>
                </a:r>
                <a:r>
                  <a:rPr lang="en-US" baseline="-25000" dirty="0" smtClean="0"/>
                  <a:t>2</a:t>
                </a:r>
                <a:r>
                  <a:rPr lang="en-US" dirty="0" smtClean="0"/>
                  <a:t> </a:t>
                </a:r>
                <a:r>
                  <a:rPr lang="en-US" dirty="0"/>
                  <a:t>and </a:t>
                </a:r>
                <a:r>
                  <a:rPr lang="en-US" i="1" dirty="0"/>
                  <a:t>μ</a:t>
                </a:r>
                <a:r>
                  <a:rPr lang="en-US" baseline="-25000" dirty="0"/>
                  <a:t>4</a:t>
                </a:r>
                <a:r>
                  <a:rPr lang="en-US" dirty="0"/>
                  <a:t> are the second and fourth central </a:t>
                </a:r>
                <a:r>
                  <a:rPr lang="en-US" dirty="0" smtClean="0"/>
                  <a:t>moments</a:t>
                </a: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3000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b>
                      </m:sSub>
                      <m:r>
                        <a:rPr lang="en-US" sz="3000" i="1">
                          <a:latin typeface="Cambria Math"/>
                        </a:rPr>
                        <m:t>=</m:t>
                      </m:r>
                      <m:r>
                        <a:rPr lang="en-US" sz="3000" i="1" smtClean="0">
                          <a:latin typeface="Cambria Math"/>
                        </a:rPr>
                        <m:t> </m:t>
                      </m:r>
                      <m:f>
                        <m:fPr>
                          <m:type m:val="skw"/>
                          <m:ctrlPr>
                            <a:rPr lang="en-US" sz="3000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/>
                                  <a:ea typeface="Cambria Math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/>
                                  <a:ea typeface="Cambria Math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Sup>
                            <m:sSubSupPr>
                              <m:ctrlPr>
                                <a:rPr lang="en-US" sz="3000" i="1">
                                  <a:latin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30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000" i="1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30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30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Intuitively, the </a:t>
                </a:r>
                <a:r>
                  <a:rPr lang="en-US" i="1" dirty="0"/>
                  <a:t>kurtosis </a:t>
                </a:r>
                <a:r>
                  <a:rPr lang="en-US" dirty="0"/>
                  <a:t>is a measure of the </a:t>
                </a:r>
                <a:r>
                  <a:rPr lang="en-US" dirty="0" smtClean="0"/>
                  <a:t>“</a:t>
                </a:r>
                <a:r>
                  <a:rPr lang="en-US" i="1" dirty="0" err="1" smtClean="0"/>
                  <a:t>peakedness</a:t>
                </a:r>
                <a:r>
                  <a:rPr lang="en-US" i="1" dirty="0" smtClean="0"/>
                  <a:t>” </a:t>
                </a:r>
                <a:r>
                  <a:rPr lang="en-US" dirty="0"/>
                  <a:t>of the data distribution. Negative kurtosis would indicates a </a:t>
                </a:r>
                <a:r>
                  <a:rPr lang="en-US" i="1" dirty="0"/>
                  <a:t>flat </a:t>
                </a:r>
                <a:r>
                  <a:rPr lang="en-US" dirty="0"/>
                  <a:t>data distribution, which is said to be </a:t>
                </a:r>
                <a:r>
                  <a:rPr lang="en-US" b="1" dirty="0" err="1"/>
                  <a:t>platykurtic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Positive </a:t>
                </a:r>
                <a:r>
                  <a:rPr lang="en-US" dirty="0"/>
                  <a:t>kurtosis would indicates a </a:t>
                </a:r>
                <a:r>
                  <a:rPr lang="en-US" i="1" dirty="0"/>
                  <a:t>peaked </a:t>
                </a:r>
                <a:r>
                  <a:rPr lang="en-US" dirty="0"/>
                  <a:t>distribution, which is said to be </a:t>
                </a:r>
                <a:r>
                  <a:rPr lang="en-US" b="1" dirty="0"/>
                  <a:t>leptokurtic</a:t>
                </a:r>
                <a:r>
                  <a:rPr lang="en-US" dirty="0"/>
                  <a:t>. Incidentally, the </a:t>
                </a:r>
                <a:r>
                  <a:rPr lang="en-US" dirty="0">
                    <a:hlinkClick r:id="rId2"/>
                  </a:rPr>
                  <a:t>normal distribution</a:t>
                </a:r>
                <a:r>
                  <a:rPr lang="en-US" dirty="0"/>
                  <a:t> has zero kurtosis, and is said to be </a:t>
                </a:r>
                <a:r>
                  <a:rPr lang="en-US" b="1" dirty="0" err="1"/>
                  <a:t>mesokurtic</a:t>
                </a:r>
                <a:r>
                  <a:rPr lang="en-US" i="1" dirty="0"/>
                  <a:t>.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Problem</a:t>
                </a:r>
                <a:endParaRPr lang="en-US" dirty="0"/>
              </a:p>
              <a:p>
                <a:r>
                  <a:rPr lang="en-US" dirty="0"/>
                  <a:t>Find the kurtosis of eruption duration in the data set </a:t>
                </a:r>
                <a:r>
                  <a:rPr lang="en-US" dirty="0" smtClean="0"/>
                  <a:t>faithful</a:t>
                </a:r>
                <a:endParaRPr lang="en-US" dirty="0"/>
              </a:p>
              <a:p>
                <a:pPr marL="0" indent="0">
                  <a:buNone/>
                </a:pPr>
                <a:r>
                  <a:rPr lang="en-US" b="1" dirty="0" smtClean="0"/>
                  <a:t>Solution</a:t>
                </a:r>
              </a:p>
              <a:p>
                <a:r>
                  <a:rPr lang="en-US" b="1" dirty="0"/>
                  <a:t> </a:t>
                </a:r>
                <a:r>
                  <a:rPr lang="en-US" dirty="0" smtClean="0"/>
                  <a:t>You will do it for your homework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062" t="-1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50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971800"/>
            <a:ext cx="8610600" cy="609600"/>
          </a:xfrm>
        </p:spPr>
        <p:txBody>
          <a:bodyPr/>
          <a:lstStyle/>
          <a:p>
            <a:r>
              <a:rPr lang="en-US" dirty="0" smtClean="0"/>
              <a:t>Normal and Other Distributions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5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The </a:t>
                </a:r>
                <a:r>
                  <a:rPr lang="en-US" b="1" dirty="0"/>
                  <a:t>normal distribution </a:t>
                </a:r>
                <a:r>
                  <a:rPr lang="en-US" dirty="0"/>
                  <a:t>is defined by the following probability density function, where </a:t>
                </a:r>
                <a:r>
                  <a:rPr lang="en-US" i="1" dirty="0"/>
                  <a:t>μ </a:t>
                </a:r>
                <a:r>
                  <a:rPr lang="en-US" dirty="0"/>
                  <a:t>is the population mean and </a:t>
                </a:r>
                <a:r>
                  <a:rPr lang="en-US" i="1" dirty="0"/>
                  <a:t>σ</a:t>
                </a:r>
                <a:r>
                  <a:rPr lang="en-US" baseline="30000" dirty="0"/>
                  <a:t>2</a:t>
                </a:r>
                <a:r>
                  <a:rPr lang="en-US" dirty="0"/>
                  <a:t> is the variance</a:t>
                </a:r>
                <a:r>
                  <a:rPr lang="en-US" dirty="0" smtClean="0"/>
                  <a:t>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lang="en-US" sz="28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800" b="0" i="1" smtClean="0">
                              <a:latin typeface="Cambria Math"/>
                            </a:rPr>
                            <m:t>σ</m:t>
                          </m:r>
                          <m:rad>
                            <m:radPr>
                              <m:degHide m:val="on"/>
                              <m:ctrlPr>
                                <a:rPr lang="el-GR" sz="2800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8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e>
                          </m:rad>
                        </m:den>
                      </m:f>
                      <m:r>
                        <a:rPr lang="en-US" sz="2800" b="0" i="1" smtClean="0"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type m:val="skw"/>
                              <m:ctrlPr>
                                <a:rPr lang="en-US" sz="28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𝑥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800" b="0" i="1" smtClean="0">
                                      <a:latin typeface="Cambria Math"/>
                                    </a:rPr>
                                    <m:t>μ</m:t>
                                  </m:r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800" b="0" i="1" smtClean="0">
                                  <a:latin typeface="Cambria Math"/>
                                </a:rPr>
                                <m:t>2</m:t>
                              </m:r>
                              <m:sSup>
                                <m:sSupPr>
                                  <m:ctrlPr>
                                    <a:rPr lang="en-US" sz="2800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l-GR" sz="2800" b="0" i="1" smtClean="0">
                                      <a:latin typeface="Cambria Math"/>
                                    </a:rPr>
                                    <m:t>σ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</m:sup>
                      </m:sSup>
                    </m:oMath>
                  </m:oMathPara>
                </a14:m>
                <a:endParaRPr lang="en-US" sz="2800" dirty="0"/>
              </a:p>
              <a:p>
                <a:r>
                  <a:rPr lang="en-US" dirty="0"/>
                  <a:t>If a random variable </a:t>
                </a:r>
                <a:r>
                  <a:rPr lang="en-US" i="1" dirty="0"/>
                  <a:t>X </a:t>
                </a:r>
                <a:r>
                  <a:rPr lang="en-US" dirty="0"/>
                  <a:t>follows the normal distribution, then we write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/>
                        </a:rPr>
                        <m:t>𝑋</m:t>
                      </m:r>
                      <m:r>
                        <a:rPr lang="en-US" sz="2800" b="0" i="1" smtClean="0">
                          <a:latin typeface="Cambria Math"/>
                        </a:rPr>
                        <m:t> ~ </m:t>
                      </m:r>
                      <m:r>
                        <a:rPr lang="en-US" sz="2800" b="0" i="1" smtClean="0">
                          <a:latin typeface="Cambria Math"/>
                        </a:rPr>
                        <m:t>𝑁</m:t>
                      </m:r>
                      <m:r>
                        <a:rPr lang="en-US" sz="2800" b="0" i="1" smtClean="0">
                          <a:latin typeface="Cambria Math"/>
                        </a:rPr>
                        <m:t>(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𝜇</m:t>
                      </m:r>
                      <m:r>
                        <a:rPr lang="en-US" sz="2800" b="0" i="1" smtClean="0">
                          <a:latin typeface="Cambria Math"/>
                          <a:ea typeface="Cambria Math"/>
                        </a:rPr>
                        <m:t>,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2800" b="0" i="0" smtClean="0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2800" dirty="0" smtClean="0"/>
              </a:p>
              <a:p>
                <a:endParaRPr lang="en-US" dirty="0"/>
              </a:p>
              <a:p>
                <a:r>
                  <a:rPr lang="en-US" dirty="0"/>
                  <a:t>In particular, the normal distribution with </a:t>
                </a:r>
                <a:r>
                  <a:rPr lang="en-US" i="1" dirty="0"/>
                  <a:t>μ </a:t>
                </a:r>
                <a:r>
                  <a:rPr lang="en-US" dirty="0"/>
                  <a:t>= 0 and </a:t>
                </a:r>
                <a:r>
                  <a:rPr lang="en-US" i="1" dirty="0"/>
                  <a:t>σ </a:t>
                </a:r>
                <a:r>
                  <a:rPr lang="en-US" dirty="0"/>
                  <a:t>= 1 is called </a:t>
                </a:r>
                <a:r>
                  <a:rPr lang="en-US" dirty="0" smtClean="0"/>
                  <a:t>the  </a:t>
                </a:r>
                <a:r>
                  <a:rPr lang="en-US" b="1" i="1" dirty="0" smtClean="0"/>
                  <a:t>standard </a:t>
                </a:r>
                <a:r>
                  <a:rPr lang="en-US" b="1" i="1" dirty="0"/>
                  <a:t>normal distribution</a:t>
                </a:r>
                <a:r>
                  <a:rPr lang="en-US" dirty="0"/>
                  <a:t>, and is denoted as </a:t>
                </a:r>
                <a:r>
                  <a:rPr lang="en-US" i="1" dirty="0" smtClean="0"/>
                  <a:t>N</a:t>
                </a:r>
                <a:r>
                  <a:rPr lang="en-US" dirty="0" smtClean="0"/>
                  <a:t>(0</a:t>
                </a:r>
                <a:r>
                  <a:rPr lang="en-US" i="1" dirty="0" smtClean="0"/>
                  <a:t>,</a:t>
                </a:r>
                <a:r>
                  <a:rPr lang="en-US" dirty="0" smtClean="0"/>
                  <a:t>1). </a:t>
                </a:r>
              </a:p>
              <a:p>
                <a:r>
                  <a:rPr lang="en-US" dirty="0" smtClean="0"/>
                  <a:t>The graph on the next pages shows a standard normal distribution. The “normal” normal distribution looks  very much the same. It is just shifted to point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x = </a:t>
                </a:r>
                <a:r>
                  <a:rPr lang="el-GR" b="1" i="1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dirty="0" smtClean="0"/>
                  <a:t>and expanded </a:t>
                </a:r>
                <a:r>
                  <a:rPr lang="el-GR" b="1" i="1" dirty="0" smtClean="0">
                    <a:latin typeface="Times New Roman" pitchFamily="18" charset="0"/>
                    <a:cs typeface="Times New Roman" pitchFamily="18" charset="0"/>
                  </a:rPr>
                  <a:t>σ</a:t>
                </a:r>
                <a:r>
                  <a:rPr lang="en-US" b="1" i="1" dirty="0" smtClean="0"/>
                  <a:t> </a:t>
                </a:r>
                <a:r>
                  <a:rPr lang="en-US" dirty="0" smtClean="0"/>
                  <a:t>times.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0" t="-1535" r="-12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36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Graph, Gaussian Distribution, Central Limit Theorem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4038600" cy="55626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normal distribution is </a:t>
            </a:r>
            <a:r>
              <a:rPr lang="en-US" dirty="0" smtClean="0"/>
              <a:t>also called Gaussian distribution. </a:t>
            </a:r>
          </a:p>
          <a:p>
            <a:r>
              <a:rPr lang="en-US" dirty="0" smtClean="0"/>
              <a:t>The normal distribution is used in many situations because of the fact that when you combine a large number of random variables, each with a fairly arbitrary distribution, to produce a new average variable (value), that resulting variable has a normal   distribution.</a:t>
            </a:r>
          </a:p>
          <a:p>
            <a:r>
              <a:rPr lang="en-US" dirty="0" smtClean="0"/>
              <a:t>That fact is described by the </a:t>
            </a:r>
            <a:r>
              <a:rPr lang="en-US" b="1" dirty="0"/>
              <a:t>Central Limit </a:t>
            </a:r>
            <a:r>
              <a:rPr lang="en-US" b="1" dirty="0" smtClean="0"/>
              <a:t>Theorem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417320"/>
            <a:ext cx="4476907" cy="426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7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Deviation 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066800"/>
            <a:ext cx="5961599" cy="27432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786134"/>
              </p:ext>
            </p:extLst>
          </p:nvPr>
        </p:nvGraphicFramePr>
        <p:xfrm>
          <a:off x="762000" y="4191000"/>
          <a:ext cx="2286000" cy="1219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43000"/>
                <a:gridCol w="1143000"/>
              </a:tblGrid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 dirty="0">
                          <a:effectLst/>
                        </a:rPr>
                        <a:t>±1*σ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effectLst/>
                        </a:rPr>
                        <a:t>68.2 %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 dirty="0">
                          <a:effectLst/>
                        </a:rPr>
                        <a:t>±2*σ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effectLst/>
                        </a:rPr>
                        <a:t>95.4 %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06400">
                <a:tc>
                  <a:txBody>
                    <a:bodyPr/>
                    <a:lstStyle/>
                    <a:p>
                      <a:pPr algn="l" fontAlgn="b"/>
                      <a:r>
                        <a:rPr lang="el-GR" sz="2400" u="none" strike="noStrike" dirty="0">
                          <a:effectLst/>
                        </a:rPr>
                        <a:t>±3*σ</a:t>
                      </a:r>
                      <a:endParaRPr lang="el-GR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u="none" strike="noStrike" dirty="0" smtClean="0">
                          <a:effectLst/>
                        </a:rPr>
                        <a:t>99.6 %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235421" y="10668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Wikipedia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3810000"/>
            <a:ext cx="5410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Standard deviation provides some convenience reference points on the distribution curve. For example, more that 2/3 of all samples fall in the </a:t>
            </a:r>
            <a:r>
              <a:rPr lang="en-US" dirty="0"/>
              <a:t>i</a:t>
            </a:r>
            <a:r>
              <a:rPr lang="en-US" dirty="0" smtClean="0"/>
              <a:t>nterval of width 2*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around the mean.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cs typeface="Times New Roman"/>
              </a:rPr>
              <a:t>Similarly, 95.4% of all samples fall in the interval of width </a:t>
            </a:r>
            <a:r>
              <a:rPr lang="en-US" dirty="0" smtClean="0"/>
              <a:t>4*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</a:t>
            </a:r>
            <a:r>
              <a:rPr lang="en-US" dirty="0">
                <a:cs typeface="Times New Roman"/>
              </a:rPr>
              <a:t>around the mean</a:t>
            </a:r>
            <a:r>
              <a:rPr lang="en-US" dirty="0" smtClean="0">
                <a:cs typeface="Times New Roman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cs typeface="Times New Roman"/>
              </a:rPr>
              <a:t>Now you know where the term </a:t>
            </a:r>
            <a:r>
              <a:rPr lang="en-US" dirty="0" smtClean="0"/>
              <a:t>6</a:t>
            </a:r>
            <a:r>
              <a:rPr lang="el-GR" dirty="0" smtClean="0">
                <a:latin typeface="Times New Roman"/>
                <a:cs typeface="Times New Roman"/>
              </a:rPr>
              <a:t>σ</a:t>
            </a:r>
            <a:r>
              <a:rPr lang="en-US" dirty="0" smtClean="0">
                <a:latin typeface="Times New Roman"/>
                <a:cs typeface="Times New Roman"/>
              </a:rPr>
              <a:t> </a:t>
            </a:r>
            <a:r>
              <a:rPr lang="en-US" dirty="0" smtClean="0">
                <a:cs typeface="Times New Roman"/>
              </a:rPr>
              <a:t>is coming from.</a:t>
            </a:r>
            <a:endParaRPr lang="en-US" dirty="0">
              <a:cs typeface="Times New Roman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4005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Previous Plot in R, </a:t>
            </a:r>
            <a:r>
              <a:rPr lang="en-US" sz="2800" dirty="0" smtClean="0"/>
              <a:t>from Wikipedia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09600"/>
            <a:ext cx="8610600" cy="57912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 err="1"/>
              <a:t>svg</a:t>
            </a:r>
            <a:r>
              <a:rPr lang="en-US" sz="1200" dirty="0"/>
              <a:t>(filename = "Standard deviation </a:t>
            </a:r>
            <a:r>
              <a:rPr lang="en-US" sz="1200" dirty="0" err="1"/>
              <a:t>diagram.svg</a:t>
            </a:r>
            <a:r>
              <a:rPr lang="en-US" sz="1200" dirty="0"/>
              <a:t>", width = 7, height = 3.5)</a:t>
            </a:r>
          </a:p>
          <a:p>
            <a:pPr marL="0" indent="0">
              <a:buNone/>
            </a:pPr>
            <a:r>
              <a:rPr lang="en-US" sz="1200" dirty="0"/>
              <a:t>par(mar = c(2, 2, 0, 0</a:t>
            </a:r>
            <a:r>
              <a:rPr lang="en-US" sz="1200" dirty="0" smtClean="0"/>
              <a:t>)) 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# # External package to generate four shades of </a:t>
            </a:r>
            <a:r>
              <a:rPr lang="en-US" sz="1200" dirty="0" smtClean="0"/>
              <a:t>blue</a:t>
            </a:r>
          </a:p>
          <a:p>
            <a:pPr marL="0" indent="0">
              <a:buNone/>
            </a:pPr>
            <a:r>
              <a:rPr lang="en-US" sz="1200" dirty="0" smtClean="0"/>
              <a:t>library(</a:t>
            </a:r>
            <a:r>
              <a:rPr lang="en-US" sz="1200" dirty="0" err="1" smtClean="0"/>
              <a:t>RColorBrewer</a:t>
            </a:r>
            <a:r>
              <a:rPr lang="en-US" sz="1200" dirty="0" smtClean="0"/>
              <a:t>)  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# cols &lt;- rev(</a:t>
            </a:r>
            <a:r>
              <a:rPr lang="en-US" sz="1200" dirty="0" err="1"/>
              <a:t>brewer.pal</a:t>
            </a:r>
            <a:r>
              <a:rPr lang="en-US" sz="1200" dirty="0"/>
              <a:t>(4, "Blues"))</a:t>
            </a:r>
          </a:p>
          <a:p>
            <a:pPr marL="0" indent="0">
              <a:buNone/>
            </a:pPr>
            <a:r>
              <a:rPr lang="en-US" sz="1200" dirty="0"/>
              <a:t>cols &lt;- c("#2171B5", "#6BAED6", "#BDD7E7", "#EFF3FF</a:t>
            </a:r>
            <a:r>
              <a:rPr lang="en-US" sz="1200" dirty="0" smtClean="0"/>
              <a:t>")  # </a:t>
            </a:r>
            <a:r>
              <a:rPr lang="en-US" sz="1200" dirty="0"/>
              <a:t>Sequence between -4 and 4 with 0.1 steps</a:t>
            </a:r>
          </a:p>
          <a:p>
            <a:pPr marL="0" indent="0">
              <a:buNone/>
            </a:pPr>
            <a:r>
              <a:rPr lang="en-US" sz="1200" dirty="0"/>
              <a:t>x &lt;- </a:t>
            </a:r>
            <a:r>
              <a:rPr lang="en-US" sz="1200" dirty="0" err="1"/>
              <a:t>seq</a:t>
            </a:r>
            <a:r>
              <a:rPr lang="en-US" sz="1200" dirty="0"/>
              <a:t>(-4, 4, 0.1</a:t>
            </a:r>
            <a:r>
              <a:rPr lang="en-US" sz="1200" dirty="0" smtClean="0"/>
              <a:t>)    # </a:t>
            </a:r>
            <a:r>
              <a:rPr lang="en-US" sz="1200" dirty="0"/>
              <a:t>Plot an empty chart with tight axis boundaries, and axis lines on bottom and left</a:t>
            </a:r>
          </a:p>
          <a:p>
            <a:pPr marL="0" indent="0">
              <a:buNone/>
            </a:pPr>
            <a:r>
              <a:rPr lang="en-US" sz="1200" dirty="0"/>
              <a:t>plot(x, type="n", </a:t>
            </a:r>
            <a:r>
              <a:rPr lang="en-US" sz="1200" dirty="0" err="1"/>
              <a:t>xaxs</a:t>
            </a:r>
            <a:r>
              <a:rPr lang="en-US" sz="1200" dirty="0"/>
              <a:t>="</a:t>
            </a:r>
            <a:r>
              <a:rPr lang="en-US" sz="1200" dirty="0" err="1"/>
              <a:t>i</a:t>
            </a:r>
            <a:r>
              <a:rPr lang="en-US" sz="1200" dirty="0"/>
              <a:t>", </a:t>
            </a:r>
            <a:r>
              <a:rPr lang="en-US" sz="1200" dirty="0" err="1"/>
              <a:t>yaxs</a:t>
            </a:r>
            <a:r>
              <a:rPr lang="en-US" sz="1200" dirty="0"/>
              <a:t>="</a:t>
            </a:r>
            <a:r>
              <a:rPr lang="en-US" sz="1200" dirty="0" err="1"/>
              <a:t>i</a:t>
            </a:r>
            <a:r>
              <a:rPr lang="en-US" sz="1200" dirty="0"/>
              <a:t>", </a:t>
            </a:r>
            <a:r>
              <a:rPr lang="en-US" sz="1200" dirty="0" err="1"/>
              <a:t>xlim</a:t>
            </a:r>
            <a:r>
              <a:rPr lang="en-US" sz="1200" dirty="0"/>
              <a:t>=c(-4, 4), </a:t>
            </a:r>
            <a:r>
              <a:rPr lang="en-US" sz="1200" dirty="0" err="1"/>
              <a:t>ylim</a:t>
            </a:r>
            <a:r>
              <a:rPr lang="en-US" sz="1200" dirty="0"/>
              <a:t>=c(0, 0.4),</a:t>
            </a:r>
          </a:p>
          <a:p>
            <a:pPr marL="0" indent="0">
              <a:buNone/>
            </a:pPr>
            <a:r>
              <a:rPr lang="en-US" sz="1200" dirty="0"/>
              <a:t>     </a:t>
            </a:r>
            <a:r>
              <a:rPr lang="en-US" sz="1200" dirty="0" err="1"/>
              <a:t>bty</a:t>
            </a:r>
            <a:r>
              <a:rPr lang="en-US" sz="1200" dirty="0"/>
              <a:t>="l", </a:t>
            </a:r>
            <a:r>
              <a:rPr lang="en-US" sz="1200" dirty="0" err="1"/>
              <a:t>xaxt</a:t>
            </a:r>
            <a:r>
              <a:rPr lang="en-US" sz="1200" dirty="0"/>
              <a:t>="n", </a:t>
            </a:r>
            <a:r>
              <a:rPr lang="en-US" sz="1200" dirty="0" err="1"/>
              <a:t>xlab</a:t>
            </a:r>
            <a:r>
              <a:rPr lang="en-US" sz="1200" dirty="0"/>
              <a:t>="", </a:t>
            </a:r>
            <a:r>
              <a:rPr lang="en-US" sz="1200" dirty="0" err="1"/>
              <a:t>ylab</a:t>
            </a:r>
            <a:r>
              <a:rPr lang="en-US" sz="1200" dirty="0" smtClean="0"/>
              <a:t>="")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# Function to plot each </a:t>
            </a:r>
            <a:r>
              <a:rPr lang="en-US" sz="1200" dirty="0" err="1"/>
              <a:t>coloured</a:t>
            </a:r>
            <a:r>
              <a:rPr lang="en-US" sz="1200" dirty="0"/>
              <a:t> portion of the curve, between "a" and "b" as a</a:t>
            </a:r>
          </a:p>
          <a:p>
            <a:pPr marL="0" indent="0">
              <a:buNone/>
            </a:pPr>
            <a:r>
              <a:rPr lang="en-US" sz="1200" dirty="0"/>
              <a:t># polygon; the function "</a:t>
            </a:r>
            <a:r>
              <a:rPr lang="en-US" sz="1200" dirty="0" err="1"/>
              <a:t>dnorm</a:t>
            </a:r>
            <a:r>
              <a:rPr lang="en-US" sz="1200" dirty="0"/>
              <a:t>" is the normal probability density function</a:t>
            </a:r>
          </a:p>
          <a:p>
            <a:pPr marL="0" indent="0">
              <a:buNone/>
            </a:pPr>
            <a:r>
              <a:rPr lang="en-US" sz="1200" dirty="0" err="1"/>
              <a:t>polysection</a:t>
            </a:r>
            <a:r>
              <a:rPr lang="en-US" sz="1200" dirty="0"/>
              <a:t> &lt;- function(a, b, col, n=11){</a:t>
            </a:r>
          </a:p>
          <a:p>
            <a:pPr marL="0" indent="0">
              <a:buNone/>
            </a:pPr>
            <a:r>
              <a:rPr lang="en-US" sz="1200" dirty="0"/>
              <a:t>    dx &lt;- </a:t>
            </a:r>
            <a:r>
              <a:rPr lang="en-US" sz="1200" dirty="0" err="1"/>
              <a:t>seq</a:t>
            </a:r>
            <a:r>
              <a:rPr lang="en-US" sz="1200" dirty="0"/>
              <a:t>(a, b, </a:t>
            </a:r>
            <a:r>
              <a:rPr lang="en-US" sz="1200" dirty="0" err="1"/>
              <a:t>length.out</a:t>
            </a:r>
            <a:r>
              <a:rPr lang="en-US" sz="1200" dirty="0"/>
              <a:t>=n)</a:t>
            </a:r>
          </a:p>
          <a:p>
            <a:pPr marL="0" indent="0">
              <a:buNone/>
            </a:pPr>
            <a:r>
              <a:rPr lang="en-US" sz="1200" dirty="0"/>
              <a:t>    polygon(c(a, dx, b), c(0, </a:t>
            </a:r>
            <a:r>
              <a:rPr lang="en-US" sz="1200" dirty="0" err="1"/>
              <a:t>dnorm</a:t>
            </a:r>
            <a:r>
              <a:rPr lang="en-US" sz="1200" dirty="0"/>
              <a:t>(dx), 0), col=col, border=NA</a:t>
            </a:r>
            <a:r>
              <a:rPr lang="en-US" sz="1200" dirty="0" smtClean="0"/>
              <a:t>)     </a:t>
            </a:r>
            <a:r>
              <a:rPr lang="en-US" sz="1200" dirty="0"/>
              <a:t># draw a white vertical line on "inside" side to separate each section</a:t>
            </a:r>
          </a:p>
          <a:p>
            <a:pPr marL="0" indent="0">
              <a:buNone/>
            </a:pPr>
            <a:r>
              <a:rPr lang="en-US" sz="1200" dirty="0"/>
              <a:t>    segments(a, 0, a, </a:t>
            </a:r>
            <a:r>
              <a:rPr lang="en-US" sz="1200" dirty="0" err="1"/>
              <a:t>dnorm</a:t>
            </a:r>
            <a:r>
              <a:rPr lang="en-US" sz="1200" dirty="0"/>
              <a:t>(a), col="white")</a:t>
            </a:r>
          </a:p>
          <a:p>
            <a:pPr marL="0" indent="0">
              <a:buNone/>
            </a:pPr>
            <a:r>
              <a:rPr lang="en-US" sz="1200" dirty="0" smtClean="0"/>
              <a:t>}   # </a:t>
            </a:r>
            <a:r>
              <a:rPr lang="en-US" sz="1200" dirty="0"/>
              <a:t>Build the four left and right portions of this bell curve</a:t>
            </a:r>
          </a:p>
          <a:p>
            <a:pPr marL="0" indent="0">
              <a:buNone/>
            </a:pPr>
            <a:r>
              <a:rPr lang="en-US" sz="1200" dirty="0"/>
              <a:t>for(</a:t>
            </a:r>
            <a:r>
              <a:rPr lang="en-US" sz="1200" dirty="0" err="1"/>
              <a:t>i</a:t>
            </a:r>
            <a:r>
              <a:rPr lang="en-US" sz="1200" dirty="0"/>
              <a:t> in 0:3){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 err="1"/>
              <a:t>polysection</a:t>
            </a:r>
            <a:r>
              <a:rPr lang="en-US" sz="1200" dirty="0"/>
              <a:t>(   </a:t>
            </a:r>
            <a:r>
              <a:rPr lang="en-US" sz="1200" dirty="0" err="1"/>
              <a:t>i</a:t>
            </a:r>
            <a:r>
              <a:rPr lang="en-US" sz="1200" dirty="0"/>
              <a:t>, i+1,  col=cols[i+1]) # Right side of 0</a:t>
            </a:r>
          </a:p>
          <a:p>
            <a:pPr marL="0" indent="0">
              <a:buNone/>
            </a:pPr>
            <a:r>
              <a:rPr lang="en-US" sz="1200" dirty="0"/>
              <a:t>    </a:t>
            </a:r>
            <a:r>
              <a:rPr lang="en-US" sz="1200" dirty="0" err="1"/>
              <a:t>polysection</a:t>
            </a:r>
            <a:r>
              <a:rPr lang="en-US" sz="1200" dirty="0"/>
              <a:t>(-i-1,  -</a:t>
            </a:r>
            <a:r>
              <a:rPr lang="en-US" sz="1200" dirty="0" err="1"/>
              <a:t>i</a:t>
            </a:r>
            <a:r>
              <a:rPr lang="en-US" sz="1200" dirty="0"/>
              <a:t>,  col=cols[i+1]) # Left right of 0</a:t>
            </a:r>
          </a:p>
          <a:p>
            <a:pPr marL="0" indent="0">
              <a:buNone/>
            </a:pPr>
            <a:r>
              <a:rPr lang="en-US" sz="1200" dirty="0" smtClean="0"/>
              <a:t>}  # </a:t>
            </a:r>
            <a:r>
              <a:rPr lang="en-US" sz="1200" dirty="0"/>
              <a:t>Black outline of bell curve</a:t>
            </a:r>
          </a:p>
          <a:p>
            <a:pPr marL="0" indent="0">
              <a:buNone/>
            </a:pPr>
            <a:r>
              <a:rPr lang="en-US" sz="1200" dirty="0"/>
              <a:t>lines(x, </a:t>
            </a:r>
            <a:r>
              <a:rPr lang="en-US" sz="1200" dirty="0" err="1"/>
              <a:t>dnorm</a:t>
            </a:r>
            <a:r>
              <a:rPr lang="en-US" sz="1200" dirty="0"/>
              <a:t>(x</a:t>
            </a:r>
            <a:r>
              <a:rPr lang="en-US" sz="1200" dirty="0" smtClean="0"/>
              <a:t>))   # </a:t>
            </a:r>
            <a:r>
              <a:rPr lang="en-US" sz="1200" dirty="0"/>
              <a:t>Bottom axis values, where sigma represents standard deviation and mu is the mean</a:t>
            </a:r>
          </a:p>
          <a:p>
            <a:pPr marL="0" indent="0">
              <a:buNone/>
            </a:pPr>
            <a:r>
              <a:rPr lang="en-US" sz="1200" dirty="0"/>
              <a:t>axis(1, at=-3:3, labels=expression(-3*sigma, -2*sigma, -1*sigma, mu,</a:t>
            </a:r>
          </a:p>
          <a:p>
            <a:pPr marL="0" indent="0">
              <a:buNone/>
            </a:pPr>
            <a:r>
              <a:rPr lang="en-US" sz="1200" dirty="0"/>
              <a:t>                                    1*sigma,  2*sigma,  3*sigma</a:t>
            </a:r>
            <a:r>
              <a:rPr lang="en-US" sz="1200" dirty="0" smtClean="0"/>
              <a:t>))</a:t>
            </a:r>
            <a:endParaRPr lang="en-US" sz="1200" dirty="0"/>
          </a:p>
          <a:p>
            <a:pPr marL="0" indent="0">
              <a:buNone/>
            </a:pPr>
            <a:r>
              <a:rPr lang="en-US" sz="1200" dirty="0"/>
              <a:t># Add percent densities to each division (rounded to 1 decimal place), between x and x+1</a:t>
            </a:r>
          </a:p>
          <a:p>
            <a:pPr marL="0" indent="0">
              <a:buNone/>
            </a:pPr>
            <a:r>
              <a:rPr lang="en-US" sz="1200" dirty="0" err="1"/>
              <a:t>pd</a:t>
            </a:r>
            <a:r>
              <a:rPr lang="en-US" sz="1200" dirty="0"/>
              <a:t> &lt;- </a:t>
            </a:r>
            <a:r>
              <a:rPr lang="en-US" sz="1200" dirty="0" err="1"/>
              <a:t>sprintf</a:t>
            </a:r>
            <a:r>
              <a:rPr lang="en-US" sz="1200" dirty="0"/>
              <a:t>("%.1f%%", 100*(</a:t>
            </a:r>
            <a:r>
              <a:rPr lang="en-US" sz="1200" dirty="0" err="1"/>
              <a:t>pnorm</a:t>
            </a:r>
            <a:r>
              <a:rPr lang="en-US" sz="1200" dirty="0"/>
              <a:t>(1:4) - </a:t>
            </a:r>
            <a:r>
              <a:rPr lang="en-US" sz="1200" dirty="0" err="1"/>
              <a:t>pnorm</a:t>
            </a:r>
            <a:r>
              <a:rPr lang="en-US" sz="1200" dirty="0"/>
              <a:t>(0:3)))</a:t>
            </a:r>
          </a:p>
          <a:p>
            <a:pPr marL="0" indent="0">
              <a:buNone/>
            </a:pPr>
            <a:r>
              <a:rPr lang="en-US" sz="1200" dirty="0"/>
              <a:t>text(c((0:3)+0.5,(0:-3)-0.5), c(0.16, 0.05, 0.04, 0.02), </a:t>
            </a:r>
            <a:r>
              <a:rPr lang="en-US" sz="1200" dirty="0" err="1"/>
              <a:t>pd</a:t>
            </a:r>
            <a:r>
              <a:rPr lang="en-US" sz="1200" dirty="0"/>
              <a:t>, col=c("</a:t>
            </a:r>
            <a:r>
              <a:rPr lang="en-US" sz="1200" dirty="0" err="1"/>
              <a:t>white","white","black","black</a:t>
            </a:r>
            <a:r>
              <a:rPr lang="en-US" sz="1200" dirty="0"/>
              <a:t>"))</a:t>
            </a:r>
          </a:p>
          <a:p>
            <a:pPr marL="0" indent="0">
              <a:buNone/>
            </a:pPr>
            <a:r>
              <a:rPr lang="en-US" sz="1200" dirty="0"/>
              <a:t>segments(c(-2.5, -3.5, 2.5, 3.5), </a:t>
            </a:r>
            <a:r>
              <a:rPr lang="en-US" sz="1200" dirty="0" err="1"/>
              <a:t>dnorm</a:t>
            </a:r>
            <a:r>
              <a:rPr lang="en-US" sz="1200" dirty="0"/>
              <a:t>(c(2.5, 3.5)), c(-2.5, -3.5, 2.5, 3.5), c(0.03, 0.01))</a:t>
            </a:r>
          </a:p>
          <a:p>
            <a:pPr marL="0" indent="0">
              <a:buNone/>
            </a:pPr>
            <a:r>
              <a:rPr lang="en-US" sz="1200" dirty="0" err="1"/>
              <a:t>dev.off</a:t>
            </a:r>
            <a:r>
              <a:rPr lang="en-US" sz="1200" dirty="0"/>
              <a:t>()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94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Central Limit Theorem formally, Arbitrary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istributions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Let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, . . .  ,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𝑁</m:t>
                        </m:r>
                      </m:sub>
                    </m:sSub>
                  </m:oMath>
                </a14:m>
                <a:r>
                  <a:rPr lang="en-US" dirty="0" smtClean="0"/>
                  <a:t> be a set of N independent random variables and each </a:t>
                </a:r>
                <a:r>
                  <a:rPr lang="en-US" sz="2000" b="1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sz="2000" b="1" i="1" baseline="-25000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dirty="0" smtClean="0"/>
                  <a:t> has  an arbitrary probability distribution </a:t>
                </a:r>
                <a:r>
                  <a:rPr lang="en-US" i="1" dirty="0" smtClean="0"/>
                  <a:t>P</a:t>
                </a:r>
                <a:r>
                  <a:rPr lang="en-US" b="1" i="1" dirty="0" smtClean="0"/>
                  <a:t>(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b="1" i="1" baseline="-25000" dirty="0" smtClean="0">
                    <a:latin typeface="Times New Roman" pitchFamily="18" charset="0"/>
                    <a:cs typeface="Times New Roman" pitchFamily="18" charset="0"/>
                  </a:rPr>
                  <a:t>i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) </a:t>
                </a:r>
                <a:r>
                  <a:rPr lang="en-US" dirty="0" smtClean="0">
                    <a:cs typeface="Times New Roman" pitchFamily="18" charset="0"/>
                  </a:rPr>
                  <a:t>with mean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  <a:cs typeface="Times New Roman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>
                    <a:cs typeface="Times New Roman" pitchFamily="18" charset="0"/>
                  </a:rPr>
                  <a:t> and a finite variance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/>
                            <a:cs typeface="Times New Roman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/>
                            <a:ea typeface="Cambria Math"/>
                            <a:cs typeface="Times New Roman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cs typeface="Times New Roman" pitchFamily="18" charset="0"/>
                          </a:rPr>
                          <m:t>𝑖</m:t>
                        </m:r>
                      </m:sub>
                      <m:sup/>
                    </m:sSubSup>
                  </m:oMath>
                </a14:m>
                <a:r>
                  <a:rPr lang="en-US" baseline="30000" dirty="0" smtClean="0"/>
                  <a:t>2   </a:t>
                </a:r>
                <a:r>
                  <a:rPr lang="en-US" dirty="0" smtClean="0"/>
                  <a:t>Then, the variable</a:t>
                </a:r>
              </a:p>
              <a:p>
                <a:endParaRPr lang="en-US" dirty="0" smtClean="0"/>
              </a:p>
              <a:p>
                <a:pPr marL="800100" lvl="2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30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3000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3000" b="0" i="1" smtClean="0">
                            <a:latin typeface="Cambria Math"/>
                          </a:rPr>
                          <m:t>𝑁𝑜𝑟𝑚</m:t>
                        </m:r>
                      </m:sub>
                    </m:sSub>
                    <m:r>
                      <a:rPr lang="en-US" sz="3000" b="0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30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30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3000" b="0" i="1" smtClean="0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3000" b="0" i="1" smtClean="0">
                        <a:latin typeface="Cambria Math"/>
                      </a:rPr>
                      <m:t> (</m:t>
                    </m:r>
                    <m:nary>
                      <m:naryPr>
                        <m:chr m:val="∑"/>
                        <m:limLoc m:val="subSup"/>
                        <m:ctrlPr>
                          <a:rPr lang="en-US" sz="30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30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30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3000" b="0" i="1" smtClean="0">
                            <a:latin typeface="Cambria Math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sz="3000" b="0" i="1" smtClean="0">
                        <a:latin typeface="Cambria Math"/>
                      </a:rPr>
                      <m:t> − </m:t>
                    </m:r>
                    <m:nary>
                      <m:naryPr>
                        <m:chr m:val="∑"/>
                        <m:limLoc m:val="subSup"/>
                        <m:ctrlPr>
                          <a:rPr lang="en-US" sz="3000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3000" b="0" i="1" smtClean="0">
                            <a:latin typeface="Cambria Math"/>
                          </a:rPr>
                          <m:t>𝑖</m:t>
                        </m:r>
                        <m:r>
                          <a:rPr lang="en-US" sz="30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3000" b="0" i="1" smtClean="0">
                            <a:latin typeface="Cambria Math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30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b="0" i="1" smtClean="0">
                                <a:latin typeface="Cambria Math"/>
                                <a:ea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n-US" sz="3000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sz="30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3000" dirty="0" smtClean="0"/>
                  <a:t> </a:t>
                </a:r>
                <a:endParaRPr lang="en-US" baseline="30000" dirty="0"/>
              </a:p>
              <a:p>
                <a:endParaRPr lang="en-US" baseline="30000" dirty="0" smtClean="0"/>
              </a:p>
              <a:p>
                <a:endParaRPr lang="en-US" baseline="30000" dirty="0"/>
              </a:p>
              <a:p>
                <a:r>
                  <a:rPr lang="en-US" dirty="0" smtClean="0"/>
                  <a:t>the variation of the sum of variables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r>
                  <a:rPr lang="en-US" b="1" i="1" baseline="-25000" dirty="0" smtClean="0">
                    <a:latin typeface="Times New Roman" pitchFamily="18" charset="0"/>
                    <a:cs typeface="Times New Roman" pitchFamily="18" charset="0"/>
                  </a:rPr>
                  <a:t>i  </a:t>
                </a:r>
                <a:r>
                  <a:rPr lang="en-US" dirty="0" smtClean="0">
                    <a:cs typeface="Times New Roman" pitchFamily="18" charset="0"/>
                  </a:rPr>
                  <a:t>from the sum of their means, in the case when N (the number of random variables) is large, approaches a distribution function which is normally distributed. The mean of the resulting distribution is </a:t>
                </a:r>
                <a:r>
                  <a:rPr lang="el-GR" b="1" i="1" dirty="0" smtClean="0">
                    <a:latin typeface="Times New Roman" pitchFamily="18" charset="0"/>
                    <a:cs typeface="Times New Roman" pitchFamily="18" charset="0"/>
                  </a:rPr>
                  <a:t>μ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 = 0 </a:t>
                </a:r>
                <a:r>
                  <a:rPr lang="en-US" dirty="0" smtClean="0">
                    <a:cs typeface="Times New Roman" pitchFamily="18" charset="0"/>
                  </a:rPr>
                  <a:t>and the variance is equal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latin typeface="Cambria Math"/>
                          </a:rPr>
                          <m:t>𝝈</m:t>
                        </m:r>
                      </m:e>
                      <m:sub>
                        <m:r>
                          <a:rPr lang="en-US" b="1" i="1">
                            <a:latin typeface="Cambria Math"/>
                          </a:rPr>
                          <m:t>𝑿</m:t>
                        </m:r>
                      </m:sub>
                    </m:sSub>
                  </m:oMath>
                </a14:m>
                <a:r>
                  <a:rPr lang="en-US" i="1" dirty="0"/>
                  <a:t>=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𝑁</m:t>
                        </m:r>
                      </m:den>
                    </m:f>
                    <m:rad>
                      <m:radPr>
                        <m:degHide m:val="on"/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/>
                      <m:e>
                        <m:nary>
                          <m:naryPr>
                            <m:chr m:val="∑"/>
                            <m:limLoc m:val="subSup"/>
                            <m:ctrlPr>
                              <a:rPr lang="en-US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a:rPr lang="en-US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i="1">
                                <a:latin typeface="Cambria Math"/>
                              </a:rPr>
                              <m:t>𝑁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e>
                    </m:rad>
                  </m:oMath>
                </a14:m>
                <a:endParaRPr lang="en-US" dirty="0" smtClean="0"/>
              </a:p>
              <a:p>
                <a:r>
                  <a:rPr lang="en-US" dirty="0" smtClean="0"/>
                  <a:t>Note that variances add as if random processes are vectors in an N-dimensional vector space.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0" t="-1535" r="-71" b="-16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CLT, Collection of Identical Distributions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04800" y="838200"/>
                <a:ext cx="8610600" cy="5791200"/>
              </a:xfrm>
            </p:spPr>
            <p:txBody>
              <a:bodyPr>
                <a:normAutofit fontScale="92500" lnSpcReduction="20000"/>
              </a:bodyPr>
              <a:lstStyle/>
              <a:p>
                <a:pPr marL="91440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dirty="0" smtClean="0"/>
                  <a:t>If all variables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{</m:t>
                        </m:r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} have the same probability distribution with identical variance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,  and mean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/>
                  <a:t>then the average variable</a:t>
                </a:r>
                <a:endParaRPr lang="en-US" dirty="0"/>
              </a:p>
              <a:p>
                <a:pPr marL="91440" lvl="3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sz="2800" i="1">
                            <a:latin typeface="Cambria Math"/>
                          </a:rPr>
                          <m:t>𝑁𝑜𝑟𝑚</m:t>
                        </m:r>
                      </m:sub>
                    </m:sSub>
                    <m:r>
                      <a:rPr lang="en-US" sz="2800" i="1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800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sz="2800" i="1">
                        <a:latin typeface="Cambria Math"/>
                      </a:rPr>
                      <m:t> (</m:t>
                    </m:r>
                    <m:nary>
                      <m:naryPr>
                        <m:chr m:val="∑"/>
                        <m:limLoc m:val="subSup"/>
                        <m:ctrlPr>
                          <a:rPr lang="en-US" sz="2800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800" i="1">
                            <a:latin typeface="Cambria Math"/>
                          </a:rPr>
                          <m:t>𝑖</m:t>
                        </m:r>
                        <m:r>
                          <a:rPr lang="en-US" sz="2800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sz="2800" i="1">
                            <a:latin typeface="Cambria Math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en-US" sz="2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800" i="1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en-US" sz="28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800" dirty="0"/>
                  <a:t> </a:t>
                </a:r>
                <a:endParaRPr lang="en-US" dirty="0"/>
              </a:p>
              <a:p>
                <a:pPr marL="91440">
                  <a:spcBef>
                    <a:spcPts val="1200"/>
                  </a:spcBef>
                  <a:spcAft>
                    <a:spcPts val="600"/>
                  </a:spcAft>
                </a:pPr>
                <a:r>
                  <a:rPr lang="en-US" dirty="0"/>
                  <a:t>i</a:t>
                </a:r>
                <a:r>
                  <a:rPr lang="en-US" dirty="0" smtClean="0"/>
                  <a:t>s normally distributed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dirty="0" smtClean="0"/>
                  <a:t> and variance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𝑋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 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𝜎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𝑁</m:t>
                            </m:r>
                          </m:e>
                        </m:rad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spcBef>
                    <a:spcPts val="1200"/>
                  </a:spcBef>
                  <a:spcAft>
                    <a:spcPts val="600"/>
                  </a:spcAft>
                  <a:buNone/>
                </a:pPr>
                <a:r>
                  <a:rPr lang="en-US" b="1" dirty="0"/>
                  <a:t>[1]</a:t>
                </a:r>
                <a:r>
                  <a:rPr lang="en-US" dirty="0"/>
                  <a:t> The </a:t>
                </a:r>
                <a:r>
                  <a:rPr lang="en-US" b="1" dirty="0"/>
                  <a:t>mean</a:t>
                </a:r>
                <a:r>
                  <a:rPr lang="en-US" dirty="0"/>
                  <a:t> of the population </a:t>
                </a:r>
                <a:r>
                  <a:rPr lang="en-US" dirty="0" smtClean="0"/>
                  <a:t>of random variable </a:t>
                </a:r>
                <a:r>
                  <a:rPr lang="en-US" dirty="0"/>
                  <a:t>is always equal to the mean of the parent population from which the population samples were drawn.</a:t>
                </a:r>
              </a:p>
              <a:p>
                <a:pPr marL="0" indent="0">
                  <a:buNone/>
                </a:pPr>
                <a:r>
                  <a:rPr lang="en-US" b="1" dirty="0"/>
                  <a:t>[2]</a:t>
                </a:r>
                <a:r>
                  <a:rPr lang="en-US" dirty="0"/>
                  <a:t> The </a:t>
                </a:r>
                <a:r>
                  <a:rPr lang="en-US" b="1" dirty="0"/>
                  <a:t>standard deviation</a:t>
                </a:r>
                <a:r>
                  <a:rPr lang="en-US" dirty="0"/>
                  <a:t> of the population of means is always equal to the standard deviation of the parent population divided by the square root of the sample size (N).</a:t>
                </a:r>
              </a:p>
              <a:p>
                <a:pPr marL="0" indent="0">
                  <a:buNone/>
                </a:pPr>
                <a:r>
                  <a:rPr lang="en-US" b="1" dirty="0"/>
                  <a:t>[3]</a:t>
                </a:r>
                <a:r>
                  <a:rPr lang="en-US" dirty="0"/>
                  <a:t> Most importantly, </a:t>
                </a:r>
                <a:r>
                  <a:rPr lang="en-US" b="1" dirty="0"/>
                  <a:t>the distribution of means</a:t>
                </a:r>
                <a:r>
                  <a:rPr lang="en-US" dirty="0"/>
                  <a:t> will increasingly approximate a </a:t>
                </a:r>
                <a:r>
                  <a:rPr lang="en-US" b="1" dirty="0"/>
                  <a:t>normal distribution</a:t>
                </a:r>
                <a:r>
                  <a:rPr lang="en-US" dirty="0"/>
                  <a:t> as the size N of samples increases.</a:t>
                </a:r>
              </a:p>
              <a:p>
                <a:r>
                  <a:rPr lang="en-US" sz="2600" dirty="0" smtClean="0"/>
                  <a:t>The</a:t>
                </a:r>
                <a:r>
                  <a:rPr lang="en-US" sz="2600" dirty="0"/>
                  <a:t> Central Limit Theorem explains the ubiquity of the famous bell-shaped "Normal distribution" (or "Gaussian distribution") in the </a:t>
                </a:r>
                <a:r>
                  <a:rPr lang="en-US" sz="2600" dirty="0" smtClean="0"/>
                  <a:t>all kinds of measurements. </a:t>
                </a:r>
                <a:endParaRPr lang="en-US" sz="2600" dirty="0"/>
              </a:p>
              <a:p>
                <a:endParaRPr lang="en-US" sz="2600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838200"/>
                <a:ext cx="8610600" cy="5791200"/>
              </a:xfrm>
              <a:blipFill rotWithShape="1">
                <a:blip r:embed="rId2"/>
                <a:stretch>
                  <a:fillRect l="-920" t="-16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38100"/>
            <a:ext cx="8763000" cy="609600"/>
          </a:xfrm>
        </p:spPr>
        <p:txBody>
          <a:bodyPr/>
          <a:lstStyle/>
          <a:p>
            <a:pPr eaLnBrk="1" hangingPunct="1"/>
            <a:r>
              <a:rPr lang="en-US" sz="2800" b="1" dirty="0" smtClean="0"/>
              <a:t>Relative Frequency Distribution of </a:t>
            </a:r>
            <a:r>
              <a:rPr lang="en-US" sz="2800" b="1" dirty="0" smtClean="0">
                <a:solidFill>
                  <a:schemeClr val="accent2"/>
                </a:solidFill>
              </a:rPr>
              <a:t>Categorical Data</a:t>
            </a:r>
            <a:endParaRPr lang="de-DE" sz="2800" b="1" dirty="0" smtClean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ChangeArrowheads="1"/>
              </p:cNvSpPr>
              <p:nvPr/>
            </p:nvSpPr>
            <p:spPr bwMode="auto">
              <a:xfrm>
                <a:off x="152400" y="685800"/>
                <a:ext cx="8763000" cy="24680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b="0" dirty="0" smtClean="0">
                    <a:latin typeface="Calibri" pitchFamily="34" charset="0"/>
                  </a:rPr>
                  <a:t>The relative frequency distribution is the proportion with which a particular category participates in the total population of all samples. </a:t>
                </a:r>
              </a:p>
              <a:p>
                <a:pPr marL="457200" indent="-457200">
                  <a:buFont typeface="Arial" pitchFamily="34" charset="0"/>
                  <a:buChar char="•"/>
                </a:pPr>
                <a:r>
                  <a:rPr lang="en-US" sz="2400" b="0" dirty="0" smtClean="0">
                    <a:latin typeface="Calibri" pitchFamily="34" charset="0"/>
                  </a:rPr>
                  <a:t>The relationship between relative frequency and frequency is given by the ratio:</a:t>
                </a:r>
              </a:p>
              <a:p>
                <a:pPr lvl="3"/>
                <a:r>
                  <a:rPr lang="en-US" sz="2200" i="1" dirty="0" smtClean="0">
                    <a:latin typeface="Times New Roman" pitchFamily="18" charset="0"/>
                    <a:cs typeface="Times New Roman" pitchFamily="18" charset="0"/>
                  </a:rPr>
                  <a:t>Relative Frequency </a:t>
                </a:r>
                <a14:m>
                  <m:oMath xmlns:m="http://schemas.openxmlformats.org/officeDocument/2006/math">
                    <m:r>
                      <a:rPr lang="en-US" sz="220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2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200" b="1" i="1" smtClean="0">
                            <a:latin typeface="Cambria Math"/>
                          </a:rPr>
                          <m:t>𝑭𝒓𝒆𝒒𝒖𝒆𝒏𝒄𝒚</m:t>
                        </m:r>
                      </m:num>
                      <m:den>
                        <m:r>
                          <a:rPr lang="en-US" sz="2200" b="1" i="1" smtClean="0">
                            <a:latin typeface="Cambria Math"/>
                          </a:rPr>
                          <m:t>𝑺𝒂𝒎𝒑𝒍𝒆</m:t>
                        </m:r>
                        <m:r>
                          <a:rPr lang="en-US" sz="2200" b="1" i="1" smtClean="0">
                            <a:latin typeface="Cambria Math"/>
                          </a:rPr>
                          <m:t> </m:t>
                        </m:r>
                        <m:r>
                          <a:rPr lang="en-US" sz="2200" b="1" i="1" smtClean="0">
                            <a:latin typeface="Cambria Math"/>
                          </a:rPr>
                          <m:t>𝑺𝒊𝒛𝒆</m:t>
                        </m:r>
                      </m:den>
                    </m:f>
                  </m:oMath>
                </a14:m>
                <a:endParaRPr lang="en-US" sz="2200" dirty="0" smtClean="0"/>
              </a:p>
            </p:txBody>
          </p:sp>
        </mc:Choice>
        <mc:Fallback xmlns="">
          <p:sp>
            <p:nvSpPr>
              <p:cNvPr id="614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2400" y="685800"/>
                <a:ext cx="8763000" cy="2468048"/>
              </a:xfrm>
              <a:prstGeom prst="rect">
                <a:avLst/>
              </a:prstGeom>
              <a:blipFill rotWithShape="1">
                <a:blip r:embed="rId2"/>
                <a:stretch>
                  <a:fillRect l="-904" t="-1980" r="-1113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dirty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77800" y="3276600"/>
            <a:ext cx="8763000" cy="3293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W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e find the sample size of data set painters with R function </a:t>
            </a:r>
            <a:r>
              <a:rPr lang="en-US" sz="2200" b="0" dirty="0" err="1" smtClean="0">
                <a:latin typeface="Courier New" pitchFamily="49" charset="0"/>
                <a:cs typeface="Courier New" pitchFamily="49" charset="0"/>
              </a:rPr>
              <a:t>nrow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. The relative frequency distribution is then determined : </a:t>
            </a:r>
          </a:p>
          <a:p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school.relfreq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/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nrow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(painters)</a:t>
            </a:r>
          </a:p>
          <a:p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school.relfreq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lvl="1"/>
            <a:r>
              <a:rPr lang="pt-BR" sz="1800" b="0" dirty="0" smtClean="0">
                <a:latin typeface="Courier New" pitchFamily="49" charset="0"/>
                <a:cs typeface="Courier New" pitchFamily="49" charset="0"/>
              </a:rPr>
              <a:t>school</a:t>
            </a:r>
          </a:p>
          <a:p>
            <a:pPr lvl="1"/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         A          B          C          D          E          F </a:t>
            </a:r>
          </a:p>
          <a:p>
            <a:pPr lvl="1"/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0.636319 0.11111111 0.11111111 0.636319 0.12962963 0.07407407 </a:t>
            </a:r>
          </a:p>
          <a:p>
            <a:pPr lvl="1"/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         G          H </a:t>
            </a:r>
          </a:p>
          <a:p>
            <a:pPr lvl="1"/>
            <a:r>
              <a:rPr lang="pt-BR" sz="1600" b="0" dirty="0" smtClean="0">
                <a:latin typeface="Courier New" pitchFamily="49" charset="0"/>
                <a:cs typeface="Courier New" pitchFamily="49" charset="0"/>
              </a:rPr>
              <a:t>0.12962963 0.07407407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pt-BR" sz="2400" b="0" dirty="0" smtClean="0">
                <a:latin typeface="Calibri" pitchFamily="34" charset="0"/>
                <a:cs typeface="Courier New" pitchFamily="49" charset="0"/>
              </a:rPr>
              <a:t>Please note, the sum over all relative frequencies is equal to 1 </a:t>
            </a:r>
            <a:endParaRPr lang="en-US" sz="2400" b="0" dirty="0" smtClean="0">
              <a:latin typeface="Calibri" pitchFamily="34" charset="0"/>
              <a:cs typeface="Courier New" pitchFamily="49" charset="0"/>
            </a:endParaRP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30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Normal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 Problem</a:t>
            </a:r>
          </a:p>
          <a:p>
            <a:r>
              <a:rPr lang="en-US" dirty="0"/>
              <a:t>Assume that the test scores of a college entrance exam fits a normal distribution. Furthermore, the mean test score is 72, and the standard deviation is 15.2. What is the percentage of students scoring 84 or more in the exam? 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function </a:t>
            </a:r>
            <a:r>
              <a:rPr lang="en-US" dirty="0" err="1" smtClean="0">
                <a:latin typeface="Courier New" pitchFamily="49" charset="0"/>
                <a:cs typeface="Courier New" pitchFamily="49" charset="0"/>
              </a:rPr>
              <a:t>pnorm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/>
              <a:t>of the normal distribution with mean 72 and standard deviation 15.2. Since we are looking for the percentage of students scoring higher than 84, we are interested in the </a:t>
            </a:r>
            <a:r>
              <a:rPr lang="en-US" i="1" dirty="0"/>
              <a:t>upper tail </a:t>
            </a:r>
            <a:r>
              <a:rPr lang="en-US" dirty="0"/>
              <a:t>of the normal distribution.</a:t>
            </a:r>
          </a:p>
          <a:p>
            <a:pPr marL="0" indent="0"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pnorm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(84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, mean=72,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=15.2,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lower.tail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=FALSE)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0.21492 </a:t>
            </a:r>
            <a:endParaRPr lang="en-US" sz="2000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sz="2000" dirty="0"/>
              <a:t>The percentage of students scoring 84 or more in the college entrance exam is 21.5%.</a:t>
            </a:r>
          </a:p>
          <a:p>
            <a:pPr>
              <a:buFont typeface="Wingdings"/>
              <a:buChar char="Ø"/>
            </a:pPr>
            <a:endParaRPr lang="en-US" sz="2000" dirty="0">
              <a:latin typeface="Courier New" pitchFamily="49" charset="0"/>
              <a:cs typeface="Courier New" pitchFamily="49" charset="0"/>
            </a:endParaRPr>
          </a:p>
          <a:p>
            <a:endParaRPr lang="en-US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9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"/>
            <a:ext cx="8610600" cy="441960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&gt; ?</a:t>
            </a:r>
            <a:r>
              <a:rPr lang="en-US" sz="2800" dirty="0" err="1" smtClean="0">
                <a:latin typeface="Courier New" pitchFamily="49" charset="0"/>
                <a:cs typeface="Courier New" pitchFamily="49" charset="0"/>
              </a:rPr>
              <a:t>pnorm</a:t>
            </a:r>
            <a:endParaRPr lang="en-US" sz="28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457200"/>
            <a:ext cx="8610600" cy="5943600"/>
          </a:xfrm>
        </p:spPr>
        <p:txBody>
          <a:bodyPr>
            <a:noAutofit/>
          </a:bodyPr>
          <a:lstStyle/>
          <a:p>
            <a:r>
              <a:rPr lang="en-US" sz="2000" dirty="0">
                <a:latin typeface="Calibri" pitchFamily="34" charset="0"/>
                <a:cs typeface="Courier New" pitchFamily="49" charset="0"/>
              </a:rPr>
              <a:t>Density, distribution function, </a:t>
            </a:r>
            <a:r>
              <a:rPr lang="en-US" sz="2000" dirty="0" err="1">
                <a:latin typeface="Calibri" pitchFamily="34" charset="0"/>
                <a:cs typeface="Courier New" pitchFamily="49" charset="0"/>
              </a:rPr>
              <a:t>quantile</a:t>
            </a:r>
            <a:r>
              <a:rPr lang="en-US" sz="2000" dirty="0">
                <a:latin typeface="Calibri" pitchFamily="34" charset="0"/>
                <a:cs typeface="Courier New" pitchFamily="49" charset="0"/>
              </a:rPr>
              <a:t> function and random generation for the normal distribution with mean equal to mean and standard deviation equal to sd</a:t>
            </a:r>
            <a:r>
              <a:rPr lang="en-US" sz="2000" dirty="0" smtClean="0">
                <a:latin typeface="Calibri" pitchFamily="34" charset="0"/>
                <a:cs typeface="Courier New" pitchFamily="49" charset="0"/>
              </a:rPr>
              <a:t>. Usage:</a:t>
            </a:r>
            <a:endParaRPr lang="en-US" sz="2000" dirty="0">
              <a:latin typeface="Calibri" pitchFamily="34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dnorm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(x, mean = 0,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1, log = FALSE)</a:t>
            </a: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pnorm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(q, mean = 0,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lower.tail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TRUE,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log.p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FALSE)</a:t>
            </a: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qnorm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(p, mean = 0,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1,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lower.tail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TRUE,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log.p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FALSE)</a:t>
            </a: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rnorm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(n, mean = 0,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= 1)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Arguments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x,q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vector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of </a:t>
            </a:r>
            <a:r>
              <a:rPr lang="en-US" sz="1800" dirty="0" err="1">
                <a:latin typeface="Calibri" pitchFamily="34" charset="0"/>
                <a:cs typeface="Courier New" pitchFamily="49" charset="0"/>
              </a:rPr>
              <a:t>quantiles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p	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vector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of probabilities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n	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number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of observations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. </a:t>
            </a:r>
            <a:endParaRPr lang="en-US" sz="1800" dirty="0" smtClean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mean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vector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of means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vector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of standard deviations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ourier New" pitchFamily="49" charset="0"/>
                <a:cs typeface="Courier New" pitchFamily="49" charset="0"/>
              </a:rPr>
              <a:t>log, 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log.p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if TRUE,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probabilities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p </a:t>
            </a:r>
            <a:r>
              <a:rPr lang="en-US" sz="1800" dirty="0" smtClean="0">
                <a:latin typeface="Calibri" pitchFamily="34" charset="0"/>
                <a:cs typeface="Courier New" pitchFamily="49" charset="0"/>
              </a:rPr>
              <a:t>given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as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log(p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).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lower.tail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 if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TRUE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(default), probabilities are 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P[X ≤ x] otherwise, P[X &gt; x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].</a:t>
            </a:r>
            <a:endParaRPr lang="en-US" sz="18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itchFamily="34" charset="0"/>
                <a:cs typeface="Courier New" pitchFamily="49" charset="0"/>
              </a:rPr>
              <a:t>If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mean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or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are not specified they assume the default values of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0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and</a:t>
            </a:r>
            <a:r>
              <a:rPr lang="en-US" sz="1800" dirty="0">
                <a:latin typeface="Courier New" pitchFamily="49" charset="0"/>
                <a:cs typeface="Courier New" pitchFamily="49" charset="0"/>
              </a:rPr>
              <a:t> 1, </a:t>
            </a:r>
            <a:r>
              <a:rPr lang="en-US" sz="1800" dirty="0">
                <a:latin typeface="Calibri" pitchFamily="34" charset="0"/>
                <a:cs typeface="Courier New" pitchFamily="49" charset="0"/>
              </a:rPr>
              <a:t>respectively.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0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Exponential Distribution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b="1" dirty="0"/>
              <a:t>exponential distribution </a:t>
            </a:r>
            <a:r>
              <a:rPr lang="en-US" dirty="0"/>
              <a:t>describes the arrival time of a randomly recurring independent event sequence. If </a:t>
            </a:r>
            <a:r>
              <a:rPr lang="en-US" i="1" dirty="0"/>
              <a:t>μ </a:t>
            </a:r>
            <a:r>
              <a:rPr lang="en-US" dirty="0"/>
              <a:t>is the mean waiting time for the next event recurrence, its probability density function is</a:t>
            </a:r>
            <a:r>
              <a:rPr lang="en-US" dirty="0" smtClean="0"/>
              <a:t> give by: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400050" lvl="1" indent="0">
              <a:buNone/>
            </a:pPr>
            <a:r>
              <a:rPr lang="en-US" sz="2400" dirty="0"/>
              <a:t>G</a:t>
            </a:r>
            <a:r>
              <a:rPr lang="en-US" sz="2400" dirty="0" smtClean="0"/>
              <a:t>raph to the right </a:t>
            </a:r>
          </a:p>
          <a:p>
            <a:pPr marL="400050" lvl="1" indent="0">
              <a:buNone/>
            </a:pPr>
            <a:r>
              <a:rPr lang="en-US" sz="2400" dirty="0" smtClean="0"/>
              <a:t>corresponds to the </a:t>
            </a:r>
          </a:p>
          <a:p>
            <a:pPr marL="400050" lvl="1" indent="0">
              <a:buNone/>
            </a:pPr>
            <a:r>
              <a:rPr lang="en-US" sz="2400" dirty="0" smtClean="0"/>
              <a:t>exponential </a:t>
            </a:r>
            <a:r>
              <a:rPr lang="en-US" sz="2400" dirty="0"/>
              <a:t>distribution </a:t>
            </a:r>
            <a:endParaRPr lang="en-US" sz="2400" dirty="0" smtClean="0"/>
          </a:p>
          <a:p>
            <a:pPr marL="400050" lvl="1" indent="0">
              <a:buNone/>
            </a:pPr>
            <a:r>
              <a:rPr lang="en-US" sz="2400" dirty="0" smtClean="0"/>
              <a:t>with </a:t>
            </a:r>
            <a:r>
              <a:rPr lang="en-US" sz="2400" i="1" dirty="0"/>
              <a:t>μ </a:t>
            </a:r>
            <a:r>
              <a:rPr lang="en-US" sz="2400" dirty="0"/>
              <a:t>= 1.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6" name="Picture 5" descr="      {&#10;        1μe−x∕μ    when x ≥ 0&#10;f(x) =  0         when x &lt; 0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590800"/>
            <a:ext cx="3352800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600" y="2226763"/>
            <a:ext cx="4422074" cy="3839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115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Suppose the mean checkout time of a supermarket cashier is three minutes. Find the probability of a customer checkout being completed by the cashier in less than two minutes.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The checkout processing rate is equals to one divided by the mean checkout completion time. Hence the processing rate is 1/3 checkouts per minute. We then apply the function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pexp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of </a:t>
            </a:r>
            <a:r>
              <a:rPr lang="en-US" dirty="0"/>
              <a:t>the exponential distribution with rate=1/3.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pexp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(2, rate=1/3)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0.48658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The probability of finishing a checkout in under two minutes by the cashier is 48.7%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76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Chi-squared Distribution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If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, . . .  ,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dirty="0"/>
                  <a:t> be a set of </a:t>
                </a:r>
                <a:r>
                  <a:rPr lang="en-US" b="1" i="1" dirty="0" smtClean="0">
                    <a:latin typeface="Times New Roman" pitchFamily="18" charset="0"/>
                    <a:cs typeface="Times New Roman" pitchFamily="18" charset="0"/>
                  </a:rPr>
                  <a:t>m</a:t>
                </a:r>
                <a:r>
                  <a:rPr lang="en-US" dirty="0" smtClean="0"/>
                  <a:t> </a:t>
                </a:r>
                <a:r>
                  <a:rPr lang="en-US" dirty="0"/>
                  <a:t>independent random </a:t>
                </a:r>
                <a:r>
                  <a:rPr lang="en-US" dirty="0" smtClean="0"/>
                  <a:t>variables each having the standard normal distribution, then variable V, defined as the sum of squares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dirty="0" smtClean="0"/>
                  <a:t> -s </a:t>
                </a:r>
              </a:p>
              <a:p>
                <a:pPr marL="800100" lvl="2" indent="0">
                  <a:buNone/>
                </a:pPr>
                <a:r>
                  <a:rPr lang="en-US" sz="2800" dirty="0" smtClean="0"/>
                  <a:t>V =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800" i="1" smtClean="0">
                            <a:latin typeface="Cambria Math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sz="280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1</m:t>
                        </m:r>
                      </m:sub>
                      <m:sup/>
                    </m:sSubSup>
                    <m:r>
                      <a:rPr lang="en-US" sz="2800" b="0" i="1" smtClean="0">
                        <a:latin typeface="Cambria Math"/>
                      </a:rPr>
                      <m:t>+ </m:t>
                    </m:r>
                    <m:sSubSup>
                      <m:sSub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SupPr>
                      <m:e>
                        <m:sSub>
                          <m:sSub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  <m:sub/>
                      <m:sup>
                        <m:r>
                          <a:rPr lang="en-US" sz="2800" b="0" i="1" smtClean="0">
                            <a:latin typeface="Cambria Math"/>
                          </a:rPr>
                          <m:t>2</m:t>
                        </m:r>
                      </m:sup>
                    </m:sSubSup>
                    <m:r>
                      <a:rPr lang="en-US" sz="2800" b="0" i="1" smtClean="0">
                        <a:latin typeface="Cambria Math"/>
                      </a:rPr>
                      <m:t>+ …+ </m:t>
                    </m:r>
                    <m:sSubSup>
                      <m:sSubSup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sSubSupPr>
                      <m:e>
                        <m:sSup>
                          <m:sSupPr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latin typeface="Cambria Math"/>
                              </a:rPr>
                              <m:t>𝑋</m:t>
                            </m:r>
                          </m:e>
                          <m:sup>
                            <m:r>
                              <a:rPr lang="en-US" sz="2800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e>
                      <m:sub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</m:sub>
                      <m:sup/>
                    </m:sSubSup>
                  </m:oMath>
                </a14:m>
                <a:endParaRPr lang="en-US" sz="2800" dirty="0" smtClean="0"/>
              </a:p>
              <a:p>
                <a:pPr marL="400050" lvl="1" indent="0">
                  <a:buNone/>
                </a:pPr>
                <a:r>
                  <a:rPr lang="en-US" sz="2400" dirty="0" smtClean="0"/>
                  <a:t>Follows a Chi-Squared Distribution with m-degrees of freedom. </a:t>
                </a:r>
                <a:endParaRPr lang="en-US" sz="2400" b="1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0" t="-9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95600"/>
            <a:ext cx="5715000" cy="381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0" y="3581400"/>
            <a:ext cx="1752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sz="2400" dirty="0"/>
              <a:t>The mean value of variable V is</a:t>
            </a:r>
            <a:r>
              <a:rPr lang="en-US" sz="2400" b="1" dirty="0"/>
              <a:t>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/>
              <a:t> </a:t>
            </a:r>
            <a:r>
              <a:rPr lang="en-US" sz="2400" dirty="0"/>
              <a:t>and its variance is equal to </a:t>
            </a:r>
            <a:r>
              <a:rPr lang="en-US" sz="2400" b="1" i="1" dirty="0">
                <a:latin typeface="Times New Roman" pitchFamily="18" charset="0"/>
                <a:cs typeface="Times New Roman" pitchFamily="18" charset="0"/>
              </a:rPr>
              <a:t>2m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040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Chi-Square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95</a:t>
            </a:r>
            <a:r>
              <a:rPr lang="en-US" i="1" baseline="30000" dirty="0"/>
              <a:t>th</a:t>
            </a:r>
            <a:r>
              <a:rPr lang="en-US" dirty="0"/>
              <a:t> percentile of the Chi-Squared distribution with 7 degrees of freedom.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dirty="0" err="1" smtClean="0"/>
              <a:t>quantile</a:t>
            </a:r>
            <a:r>
              <a:rPr lang="en-US" dirty="0" smtClean="0"/>
              <a:t> </a:t>
            </a:r>
            <a:r>
              <a:rPr lang="en-US" dirty="0"/>
              <a:t>function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qchisq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() </a:t>
            </a:r>
            <a:r>
              <a:rPr lang="en-US" dirty="0"/>
              <a:t>of the Chi-Squared distribution against the decimal values 0.95. 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qchisq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(.95,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=7) # 7 degrees of freedom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14.067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The 95</a:t>
            </a:r>
            <a:r>
              <a:rPr lang="en-US" i="1" baseline="30000" dirty="0"/>
              <a:t>th</a:t>
            </a:r>
            <a:r>
              <a:rPr lang="en-US" dirty="0"/>
              <a:t> percentile of the Chi-Squared distribution with 7 degrees of freedom is 14.067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68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Student t Distribution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Assume that a random variable </a:t>
                </a:r>
                <a:r>
                  <a:rPr lang="en-US" i="1" dirty="0"/>
                  <a:t>Z </a:t>
                </a:r>
                <a:r>
                  <a:rPr lang="en-US" dirty="0"/>
                  <a:t>has the standard normal distribution, and another random variable </a:t>
                </a:r>
                <a:r>
                  <a:rPr lang="en-US" i="1" dirty="0"/>
                  <a:t>V </a:t>
                </a:r>
                <a:r>
                  <a:rPr lang="en-US" dirty="0"/>
                  <a:t>has the Chi-Squared </a:t>
                </a:r>
                <a:r>
                  <a:rPr lang="en-US" dirty="0" smtClean="0"/>
                  <a:t>distribution with </a:t>
                </a:r>
                <a:r>
                  <a:rPr lang="en-US" i="1" dirty="0" smtClean="0"/>
                  <a:t>m-degrees </a:t>
                </a:r>
                <a:r>
                  <a:rPr lang="en-US" i="1" dirty="0"/>
                  <a:t>of freedom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Assume </a:t>
                </a:r>
                <a:r>
                  <a:rPr lang="en-US" dirty="0"/>
                  <a:t>further that </a:t>
                </a:r>
                <a:r>
                  <a:rPr lang="en-US" i="1" dirty="0"/>
                  <a:t>Z </a:t>
                </a:r>
                <a:r>
                  <a:rPr lang="en-US" dirty="0"/>
                  <a:t>and </a:t>
                </a:r>
                <a:r>
                  <a:rPr lang="en-US" i="1" dirty="0"/>
                  <a:t>V </a:t>
                </a:r>
                <a:r>
                  <a:rPr lang="en-US" dirty="0"/>
                  <a:t>are independent, then </a:t>
                </a:r>
                <a:r>
                  <a:rPr lang="en-US" dirty="0" smtClean="0"/>
                  <a:t>variable t defined as:</a:t>
                </a:r>
              </a:p>
              <a:p>
                <a:pPr marL="1714500" lvl="4" indent="0">
                  <a:buNone/>
                </a:pP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  <m:r>
                      <a:rPr lang="en-US" sz="28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</a:rPr>
                          <m:t>𝑍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sz="2800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type m:val="lin"/>
                                <m:ctrlPr>
                                  <a:rPr lang="en-US" sz="2800" b="0" i="1" smtClean="0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𝑉</m:t>
                                </m:r>
                              </m:num>
                              <m:den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𝑚</m:t>
                                </m:r>
                              </m:den>
                            </m:f>
                          </m:e>
                        </m:rad>
                      </m:den>
                    </m:f>
                  </m:oMath>
                </a14:m>
                <a:r>
                  <a:rPr lang="en-US" sz="2800" dirty="0" smtClean="0"/>
                  <a:t> ~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</a:rPr>
                      <m:t>𝑡</m:t>
                    </m:r>
                    <m:d>
                      <m:dPr>
                        <m:ctrlPr>
                          <a:rPr lang="en-US" sz="28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endParaRPr lang="en-US" sz="2800" b="0" dirty="0" smtClean="0"/>
              </a:p>
              <a:p>
                <a:pPr marL="1714500" lvl="4" indent="0">
                  <a:buNone/>
                </a:pPr>
                <a:endParaRPr lang="en-US" dirty="0" smtClean="0"/>
              </a:p>
              <a:p>
                <a:r>
                  <a:rPr lang="en-US" dirty="0" smtClean="0"/>
                  <a:t>follows </a:t>
                </a:r>
                <a:r>
                  <a:rPr lang="en-US" dirty="0"/>
                  <a:t>a </a:t>
                </a:r>
                <a:r>
                  <a:rPr lang="en-US" b="1" dirty="0"/>
                  <a:t>Student t distribution </a:t>
                </a:r>
                <a:endParaRPr lang="en-US" b="1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with </a:t>
                </a:r>
                <a:r>
                  <a:rPr lang="en-US" i="1" dirty="0"/>
                  <a:t>m </a:t>
                </a:r>
                <a:r>
                  <a:rPr lang="en-US" dirty="0"/>
                  <a:t>degrees of freedom.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20" t="-854" r="-7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500" y="2696018"/>
            <a:ext cx="4046700" cy="3476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3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US" dirty="0" smtClean="0"/>
              <a:t>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the 2</a:t>
            </a:r>
            <a:r>
              <a:rPr lang="en-US" i="1" dirty="0"/>
              <a:t>.</a:t>
            </a:r>
            <a:r>
              <a:rPr lang="en-US" dirty="0"/>
              <a:t>5</a:t>
            </a:r>
            <a:r>
              <a:rPr lang="en-US" i="1" baseline="30000" dirty="0"/>
              <a:t>th</a:t>
            </a:r>
            <a:r>
              <a:rPr lang="en-US" dirty="0"/>
              <a:t> and 97</a:t>
            </a:r>
            <a:r>
              <a:rPr lang="en-US" i="1" dirty="0"/>
              <a:t>.</a:t>
            </a:r>
            <a:r>
              <a:rPr lang="en-US" dirty="0"/>
              <a:t>5</a:t>
            </a:r>
            <a:r>
              <a:rPr lang="en-US" i="1" baseline="30000" dirty="0"/>
              <a:t>th</a:t>
            </a:r>
            <a:r>
              <a:rPr lang="en-US" dirty="0"/>
              <a:t> </a:t>
            </a:r>
            <a:r>
              <a:rPr lang="en-US" dirty="0">
                <a:hlinkClick r:id="rId2"/>
              </a:rPr>
              <a:t>percentiles</a:t>
            </a:r>
            <a:r>
              <a:rPr lang="en-US" dirty="0"/>
              <a:t> of the Student t distribution with 5 degrees of freedom.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apply the </a:t>
            </a:r>
            <a:r>
              <a:rPr lang="en-US" dirty="0" err="1"/>
              <a:t>quantile</a:t>
            </a:r>
            <a:r>
              <a:rPr lang="en-US" dirty="0"/>
              <a:t> function </a:t>
            </a:r>
            <a:r>
              <a:rPr lang="en-US" sz="2200" dirty="0" err="1" smtClean="0">
                <a:latin typeface="Courier New" pitchFamily="49" charset="0"/>
                <a:cs typeface="Courier New" pitchFamily="49" charset="0"/>
              </a:rPr>
              <a:t>qt</a:t>
            </a:r>
            <a:r>
              <a:rPr lang="en-US" sz="220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dirty="0" smtClean="0"/>
              <a:t> </a:t>
            </a:r>
            <a:r>
              <a:rPr lang="en-US" dirty="0"/>
              <a:t>of the Student t distribution against the decimal values 0.025 and 0.975. </a:t>
            </a:r>
          </a:p>
          <a:p>
            <a:pPr marL="0" indent="0">
              <a:buNone/>
            </a:pPr>
            <a:r>
              <a:rPr lang="en-US" sz="20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qt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(c(.025, .975), </a:t>
            </a:r>
            <a:r>
              <a:rPr lang="en-US" sz="2000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=5) # 5 degrees of freedom </a:t>
            </a:r>
            <a:br>
              <a:rPr lang="en-US" sz="2000" dirty="0">
                <a:latin typeface="Courier New" pitchFamily="49" charset="0"/>
                <a:cs typeface="Courier New" pitchFamily="49" charset="0"/>
              </a:rPr>
            </a:br>
            <a:r>
              <a:rPr lang="en-US" sz="2000" dirty="0">
                <a:latin typeface="Courier New" pitchFamily="49" charset="0"/>
                <a:cs typeface="Courier New" pitchFamily="49" charset="0"/>
              </a:rPr>
              <a:t>[1] -2.5706 2.5706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The 2</a:t>
            </a:r>
            <a:r>
              <a:rPr lang="en-US" i="1" dirty="0"/>
              <a:t>.</a:t>
            </a:r>
            <a:r>
              <a:rPr lang="en-US" dirty="0"/>
              <a:t>5</a:t>
            </a:r>
            <a:r>
              <a:rPr lang="en-US" i="1" baseline="30000" dirty="0"/>
              <a:t>th</a:t>
            </a:r>
            <a:r>
              <a:rPr lang="en-US" dirty="0"/>
              <a:t> and 97</a:t>
            </a:r>
            <a:r>
              <a:rPr lang="en-US" i="1" dirty="0"/>
              <a:t>.</a:t>
            </a:r>
            <a:r>
              <a:rPr lang="en-US" dirty="0"/>
              <a:t>5</a:t>
            </a:r>
            <a:r>
              <a:rPr lang="en-US" i="1" baseline="30000" dirty="0"/>
              <a:t>th</a:t>
            </a:r>
            <a:r>
              <a:rPr lang="en-US" dirty="0"/>
              <a:t> percentiles of the Student t distribution with 5 degrees of freedom are -2.5706 and 2.5706 respectively</a:t>
            </a:r>
            <a:r>
              <a:rPr lang="en-US" dirty="0" smtClean="0"/>
              <a:t>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 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87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Interval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 It is a common requirement to efficiently estimate population parameters based on simple random sample data. </a:t>
            </a:r>
            <a:r>
              <a:rPr lang="en-US" dirty="0" smtClean="0"/>
              <a:t>We will demonstrate </a:t>
            </a:r>
            <a:r>
              <a:rPr lang="en-US" dirty="0"/>
              <a:t>how to compute the estimates. </a:t>
            </a:r>
            <a:r>
              <a:rPr lang="en-US" dirty="0" smtClean="0"/>
              <a:t>We will illustrate steps with </a:t>
            </a:r>
            <a:r>
              <a:rPr lang="en-US" dirty="0"/>
              <a:t>a built-in data frame named </a:t>
            </a:r>
            <a:r>
              <a:rPr lang="en-US" sz="2200" dirty="0">
                <a:latin typeface="Courier New" pitchFamily="49" charset="0"/>
                <a:cs typeface="Courier New" pitchFamily="49" charset="0"/>
              </a:rPr>
              <a:t>survey</a:t>
            </a:r>
            <a:r>
              <a:rPr lang="en-US" dirty="0"/>
              <a:t>. It is the outcome of a </a:t>
            </a:r>
            <a:r>
              <a:rPr lang="en-US" dirty="0" smtClean="0"/>
              <a:t>survey of Statistics students </a:t>
            </a:r>
            <a:r>
              <a:rPr lang="en-US" dirty="0"/>
              <a:t>in an Australian university.</a:t>
            </a:r>
          </a:p>
          <a:p>
            <a:r>
              <a:rPr lang="en-US" dirty="0"/>
              <a:t>The data set belongs to the MASS package, which has to be pre-loaded into the R workspace prior to use.</a:t>
            </a:r>
          </a:p>
          <a:p>
            <a:pPr marL="0" indent="0">
              <a:buNone/>
            </a:pPr>
            <a:r>
              <a:rPr lang="en-US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library(MASS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) # load the MASS package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343400"/>
            <a:ext cx="86868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8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Point Estimate of Population Mean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For any particular random sample, we can always compute its sample mean. Although most often it is not the actual population mean, it does serve as a good </a:t>
            </a:r>
            <a:r>
              <a:rPr lang="en-US" b="1" dirty="0"/>
              <a:t>point estimate</a:t>
            </a:r>
            <a:r>
              <a:rPr lang="en-US" dirty="0"/>
              <a:t>. For example, in the data set survey, the survey is performed on a sample of the student population. We can </a:t>
            </a:r>
            <a:r>
              <a:rPr lang="en-US" dirty="0" smtClean="0"/>
              <a:t>compute sample mean and use </a:t>
            </a:r>
            <a:r>
              <a:rPr lang="en-US" dirty="0"/>
              <a:t>it as an estimate of the corresponding population parameter.</a:t>
            </a:r>
          </a:p>
          <a:p>
            <a:pPr marL="0" indent="0">
              <a:buNone/>
            </a:pPr>
            <a:r>
              <a:rPr lang="en-US" b="1" dirty="0"/>
              <a:t>Problem</a:t>
            </a:r>
            <a:endParaRPr lang="en-US" dirty="0"/>
          </a:p>
          <a:p>
            <a:r>
              <a:rPr lang="en-US" dirty="0"/>
              <a:t>Find a point estimate of mean university student height with the sample  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survey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 smtClean="0"/>
              <a:t>We save </a:t>
            </a:r>
            <a:r>
              <a:rPr lang="en-US" dirty="0"/>
              <a:t>the survey data of student heights in a variable </a:t>
            </a:r>
            <a:r>
              <a:rPr lang="en-US" sz="2100" dirty="0" err="1">
                <a:latin typeface="Courier New" pitchFamily="49" charset="0"/>
                <a:cs typeface="Courier New" pitchFamily="49" charset="0"/>
              </a:rPr>
              <a:t>height.survey</a:t>
            </a:r>
            <a:r>
              <a:rPr lang="en-US" sz="2100" dirty="0">
                <a:latin typeface="Courier New" pitchFamily="49" charset="0"/>
                <a:cs typeface="Courier New" pitchFamily="49" charset="0"/>
              </a:rPr>
              <a:t>.</a:t>
            </a:r>
          </a:p>
          <a:p>
            <a:pPr marL="0" indent="0">
              <a:buNone/>
            </a:pPr>
            <a:r>
              <a:rPr lang="en-US" sz="2300" dirty="0">
                <a:latin typeface="Courier New" pitchFamily="49" charset="0"/>
                <a:cs typeface="Courier New" pitchFamily="49" charset="0"/>
              </a:rPr>
              <a:t>&gt; library(MASS) 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   # </a:t>
            </a:r>
            <a:r>
              <a:rPr lang="en-US" sz="2300" dirty="0">
                <a:cs typeface="Courier New" pitchFamily="49" charset="0"/>
              </a:rPr>
              <a:t>load the MASS package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height.survey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survey$Height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</a:t>
            </a:r>
          </a:p>
          <a:p>
            <a:r>
              <a:rPr lang="en-US" dirty="0"/>
              <a:t>It turns out not all students have answered </a:t>
            </a:r>
            <a:r>
              <a:rPr lang="en-US" dirty="0" smtClean="0"/>
              <a:t>all </a:t>
            </a:r>
            <a:r>
              <a:rPr lang="en-US" dirty="0"/>
              <a:t>question, and we must filter out the missing values. W</a:t>
            </a:r>
            <a:r>
              <a:rPr lang="en-US" dirty="0" smtClean="0"/>
              <a:t>e </a:t>
            </a:r>
            <a:r>
              <a:rPr lang="en-US" dirty="0"/>
              <a:t>apply the </a:t>
            </a:r>
            <a:r>
              <a:rPr lang="en-US" sz="2100" dirty="0" smtClean="0">
                <a:latin typeface="Courier New" pitchFamily="49" charset="0"/>
                <a:cs typeface="Courier New" pitchFamily="49" charset="0"/>
              </a:rPr>
              <a:t>mean() </a:t>
            </a:r>
            <a:r>
              <a:rPr lang="en-US" dirty="0"/>
              <a:t>function with the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"na.rm" </a:t>
            </a:r>
            <a:r>
              <a:rPr lang="en-US" dirty="0"/>
              <a:t>argument </a:t>
            </a:r>
            <a:r>
              <a:rPr lang="en-US" dirty="0" smtClean="0"/>
              <a:t>as TRUE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sz="2300" dirty="0">
                <a:latin typeface="Courier New" pitchFamily="49" charset="0"/>
                <a:cs typeface="Courier New" pitchFamily="49" charset="0"/>
              </a:rPr>
              <a:t>&gt; mean(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height.survey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, na.rm=TRUE</a:t>
            </a:r>
            <a:r>
              <a:rPr lang="en-US" sz="2300" dirty="0" smtClean="0">
                <a:latin typeface="Courier New" pitchFamily="49" charset="0"/>
                <a:cs typeface="Courier New" pitchFamily="49" charset="0"/>
              </a:rPr>
              <a:t>) # </a:t>
            </a:r>
            <a:r>
              <a:rPr lang="en-US" sz="2300" dirty="0" smtClean="0">
                <a:latin typeface="Calibri" pitchFamily="34" charset="0"/>
                <a:cs typeface="Courier New" pitchFamily="49" charset="0"/>
              </a:rPr>
              <a:t>skip </a:t>
            </a:r>
            <a:r>
              <a:rPr lang="en-US" sz="2300" dirty="0">
                <a:latin typeface="Calibri" pitchFamily="34" charset="0"/>
                <a:cs typeface="Courier New" pitchFamily="49" charset="0"/>
              </a:rPr>
              <a:t>missing values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/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[1] 172.38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A point estimate of the mean student height is 172.38 centimeters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4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Making Relative Frequencies More Readable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447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We can print with fewer digits by using function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options()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old = options(digits=1) 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old       #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If you care to know what went into variable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old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$digits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[1] 7</a:t>
            </a:r>
          </a:p>
          <a:p>
            <a:pPr marL="342900" indent="-342900">
              <a:spcBef>
                <a:spcPts val="0"/>
              </a:spcBef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apply  function </a:t>
            </a:r>
            <a:r>
              <a:rPr lang="en-US" sz="22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 to print the result in column format.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old = options(digits=1) 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cbind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school.relfreq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school.relfreq</a:t>
            </a:r>
            <a:endParaRPr lang="en-US" sz="1800" b="0" dirty="0" smtClean="0">
              <a:latin typeface="Courier New" pitchFamily="49" charset="0"/>
              <a:cs typeface="Courier New" pitchFamily="49" charset="0"/>
            </a:endParaRP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A           0.19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B           0.11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C           0.11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D           0.19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E           0.13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F           0.07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G           0.13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H           0.07</a:t>
            </a:r>
          </a:p>
          <a:p>
            <a:pPr lvl="1">
              <a:spcBef>
                <a:spcPts val="0"/>
              </a:spcBef>
            </a:pP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options(old) #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Restore old options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93531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"/>
            <a:ext cx="8763000" cy="6096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Interval Estimate of Population Mean with Known </a:t>
            </a:r>
            <a:r>
              <a:rPr lang="en-US" sz="3100" dirty="0" smtClean="0"/>
              <a:t>Variance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After we found a </a:t>
                </a:r>
                <a:r>
                  <a:rPr lang="en-US" b="1" dirty="0"/>
                  <a:t>point estimate of the population mean</a:t>
                </a:r>
                <a:r>
                  <a:rPr lang="en-US" dirty="0"/>
                  <a:t>, we would need a way to quantify its accuracy. Here, we </a:t>
                </a:r>
                <a:r>
                  <a:rPr lang="en-US" dirty="0" smtClean="0"/>
                  <a:t>assume that </a:t>
                </a:r>
                <a:r>
                  <a:rPr lang="en-US" dirty="0"/>
                  <a:t>the </a:t>
                </a:r>
                <a:r>
                  <a:rPr lang="en-US" dirty="0">
                    <a:solidFill>
                      <a:srgbClr val="0070C0"/>
                    </a:solidFill>
                  </a:rPr>
                  <a:t>population variance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i="1" dirty="0" smtClean="0"/>
                  <a:t>σ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</a:t>
                </a:r>
                <a:r>
                  <a:rPr lang="en-US" dirty="0"/>
                  <a:t>is </a:t>
                </a:r>
                <a:r>
                  <a:rPr lang="en-US" dirty="0" smtClean="0"/>
                  <a:t>known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Let us denote the 100(1 −</a:t>
                </a:r>
                <a:r>
                  <a:rPr lang="en-US" i="1" dirty="0"/>
                  <a:t>α∕</a:t>
                </a:r>
                <a:r>
                  <a:rPr lang="en-US" dirty="0"/>
                  <a:t>2) percentile of the standard normal </a:t>
                </a:r>
                <a:r>
                  <a:rPr lang="en-US" dirty="0" smtClean="0"/>
                  <a:t>distribution as </a:t>
                </a:r>
                <a:r>
                  <a:rPr lang="en-US" i="1" dirty="0" smtClean="0"/>
                  <a:t>z</a:t>
                </a:r>
                <a:r>
                  <a:rPr lang="en-US" i="1" baseline="-25000" dirty="0" smtClean="0"/>
                  <a:t>α</a:t>
                </a:r>
                <a:r>
                  <a:rPr lang="en-US" i="1" baseline="-25000" dirty="0"/>
                  <a:t>∕</a:t>
                </a:r>
                <a:r>
                  <a:rPr lang="en-US" baseline="-25000" dirty="0"/>
                  <a:t>2</a:t>
                </a:r>
                <a:r>
                  <a:rPr lang="en-US" dirty="0"/>
                  <a:t>. For random sample of sufficiently large size, the end points of the </a:t>
                </a:r>
                <a:r>
                  <a:rPr lang="en-US" b="1" dirty="0" smtClean="0"/>
                  <a:t>interval estimate </a:t>
                </a:r>
                <a:r>
                  <a:rPr lang="en-US" dirty="0"/>
                  <a:t>at (1 − </a:t>
                </a:r>
                <a:r>
                  <a:rPr lang="en-US" i="1" dirty="0"/>
                  <a:t>α</a:t>
                </a:r>
                <a:r>
                  <a:rPr lang="en-US" dirty="0"/>
                  <a:t>) confidence level is given </a:t>
                </a:r>
                <a:r>
                  <a:rPr lang="en-US" dirty="0" smtClean="0"/>
                  <a:t>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acc>
                      <m:r>
                        <a:rPr lang="en-US" b="0" i="1" smtClean="0">
                          <a:latin typeface="Cambria Math"/>
                          <a:ea typeface="Cambria Math"/>
                        </a:rPr>
                        <m:t>± 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𝑧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f>
                        <m:fPr>
                          <m:ctrlPr>
                            <a:rPr lang="en-US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𝜎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b="0" i="1" smtClean="0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b="1" dirty="0" smtClean="0"/>
                  <a:t>Problem</a:t>
                </a:r>
              </a:p>
              <a:p>
                <a:r>
                  <a:rPr lang="en-US" dirty="0"/>
                  <a:t>Assume the population standard deviation </a:t>
                </a:r>
                <a:r>
                  <a:rPr lang="en-US" b="1" dirty="0"/>
                  <a:t>σ</a:t>
                </a:r>
                <a:r>
                  <a:rPr lang="en-US" i="1" dirty="0"/>
                  <a:t> </a:t>
                </a:r>
                <a:r>
                  <a:rPr lang="en-US" dirty="0"/>
                  <a:t>of the student height in </a:t>
                </a:r>
                <a:r>
                  <a:rPr lang="en-US" dirty="0" smtClean="0"/>
                  <a:t>the survey is </a:t>
                </a:r>
                <a:r>
                  <a:rPr lang="en-US" dirty="0"/>
                  <a:t>9.48. Find the margin of error and interval estimate at 95% confidence level.</a:t>
                </a:r>
              </a:p>
              <a:p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62" t="-854" r="-15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31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Interval Estimate of Population Mean, Known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first filter out missing values in </a:t>
            </a:r>
            <a:r>
              <a:rPr lang="en-US" dirty="0" err="1"/>
              <a:t>survey$Height</a:t>
            </a:r>
            <a:r>
              <a:rPr lang="en-US" dirty="0"/>
              <a:t> with the </a:t>
            </a:r>
            <a:r>
              <a:rPr lang="en-US" dirty="0" err="1"/>
              <a:t>na.omit</a:t>
            </a:r>
            <a:r>
              <a:rPr lang="en-US" dirty="0"/>
              <a:t> function, and save it in </a:t>
            </a:r>
            <a:r>
              <a:rPr lang="en-US" dirty="0" err="1"/>
              <a:t>height.response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&gt; library(MASS) # load the MASS package </a:t>
            </a:r>
            <a:br>
              <a:rPr lang="en-US" dirty="0"/>
            </a:br>
            <a:r>
              <a:rPr lang="en-US" dirty="0"/>
              <a:t>&gt; </a:t>
            </a:r>
            <a:r>
              <a:rPr lang="en-US" dirty="0" err="1"/>
              <a:t>height.response</a:t>
            </a:r>
            <a:r>
              <a:rPr lang="en-US" dirty="0"/>
              <a:t> = </a:t>
            </a:r>
            <a:r>
              <a:rPr lang="en-US" dirty="0" err="1"/>
              <a:t>na.omit</a:t>
            </a:r>
            <a:r>
              <a:rPr lang="en-US" dirty="0"/>
              <a:t>(</a:t>
            </a:r>
            <a:r>
              <a:rPr lang="en-US" dirty="0" err="1"/>
              <a:t>survey$Height</a:t>
            </a:r>
            <a:r>
              <a:rPr lang="en-US" dirty="0"/>
              <a:t>) </a:t>
            </a:r>
          </a:p>
          <a:p>
            <a:r>
              <a:rPr lang="en-US" dirty="0"/>
              <a:t>Then we compute the standard error of the mean.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n = length(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sigma = 9.48 # population standard deviation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sem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sigma/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(n);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sem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# standard error of the mean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0.65575 </a:t>
            </a:r>
          </a:p>
          <a:p>
            <a:r>
              <a:rPr lang="en-US" dirty="0"/>
              <a:t>Since there are two tails of the normal distribution, the 95% confidence level would imply the 97</a:t>
            </a:r>
            <a:r>
              <a:rPr lang="en-US" i="1" dirty="0"/>
              <a:t>.</a:t>
            </a:r>
            <a:r>
              <a:rPr lang="en-US" dirty="0"/>
              <a:t>5</a:t>
            </a:r>
            <a:r>
              <a:rPr lang="en-US" i="1" baseline="30000" dirty="0"/>
              <a:t>th</a:t>
            </a:r>
            <a:r>
              <a:rPr lang="en-US" dirty="0"/>
              <a:t> percentile of the normal distribution at the upper tail. Therefore, </a:t>
            </a:r>
            <a:r>
              <a:rPr lang="en-US" i="1" dirty="0"/>
              <a:t>z</a:t>
            </a:r>
            <a:r>
              <a:rPr lang="en-US" i="1" baseline="-25000" dirty="0"/>
              <a:t>α∕</a:t>
            </a:r>
            <a:r>
              <a:rPr lang="en-US" baseline="-25000" dirty="0"/>
              <a:t>2</a:t>
            </a:r>
            <a:r>
              <a:rPr lang="en-US" dirty="0"/>
              <a:t> is given by </a:t>
            </a:r>
            <a:r>
              <a:rPr lang="en-US" dirty="0" err="1"/>
              <a:t>qnorm</a:t>
            </a:r>
            <a:r>
              <a:rPr lang="en-US" dirty="0"/>
              <a:t>(.975). We multiply it with the standard error of the mean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sem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dirty="0"/>
              <a:t>and get the margin of error.</a:t>
            </a:r>
          </a:p>
          <a:p>
            <a:pPr marL="0" indent="0">
              <a:buNone/>
            </a:pPr>
            <a:r>
              <a:rPr lang="en-US" dirty="0"/>
              <a:t>&gt;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E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qnorm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(.975)∗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sem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; E </a:t>
            </a:r>
            <a:r>
              <a:rPr lang="en-US" dirty="0"/>
              <a:t># margin of error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1.2852 </a:t>
            </a:r>
          </a:p>
          <a:p>
            <a:r>
              <a:rPr lang="en-US" dirty="0"/>
              <a:t>We then add it up with the sample mean, and find the confidence </a:t>
            </a:r>
            <a:r>
              <a:rPr lang="en-US" dirty="0" smtClean="0"/>
              <a:t>interval.</a:t>
            </a:r>
            <a:endParaRPr lang="en-US" dirty="0"/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xbar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mean(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dirty="0"/>
              <a:t># sample mean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xbar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+ c(−E, E) </a:t>
            </a:r>
            <a:br>
              <a:rPr lang="en-US" dirty="0">
                <a:latin typeface="Courier New" pitchFamily="49" charset="0"/>
                <a:cs typeface="Courier New" pitchFamily="49" charset="0"/>
              </a:rPr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171.10 173.67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Assuming the population standard deviation </a:t>
            </a:r>
            <a:r>
              <a:rPr lang="en-US" i="1" dirty="0"/>
              <a:t>σ </a:t>
            </a:r>
            <a:r>
              <a:rPr lang="en-US" dirty="0"/>
              <a:t>being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9.48</a:t>
            </a:r>
            <a:r>
              <a:rPr lang="en-US" dirty="0"/>
              <a:t>, the margin of error for the student height survey at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95% </a:t>
            </a:r>
            <a:r>
              <a:rPr lang="en-US" dirty="0"/>
              <a:t>confidence level is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1.2852</a:t>
            </a:r>
            <a:r>
              <a:rPr lang="en-US" dirty="0"/>
              <a:t> centimeters. The confidence interval is between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171.10</a:t>
            </a:r>
            <a:r>
              <a:rPr lang="en-US" dirty="0"/>
              <a:t> and 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173.67</a:t>
            </a:r>
            <a:r>
              <a:rPr lang="en-US" dirty="0"/>
              <a:t> centimeters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Djordjevic‹#›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736467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900" dirty="0"/>
              <a:t>Interval Estimate of Population Mean with Unknown </a:t>
            </a:r>
            <a:r>
              <a:rPr lang="en-US" sz="2900" dirty="0" smtClean="0"/>
              <a:t>Variance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After we found a point estimate of the population mean, we would need a way to quantify its accuracy. Now, let us assume that the population variance is not known.</a:t>
                </a:r>
              </a:p>
              <a:p>
                <a:r>
                  <a:rPr lang="en-US" dirty="0"/>
                  <a:t>Let us denote the 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100(1 −</a:t>
                </a:r>
                <a:r>
                  <a:rPr lang="en-US" sz="2200" i="1" dirty="0">
                    <a:latin typeface="Courier New" pitchFamily="49" charset="0"/>
                    <a:cs typeface="Courier New" pitchFamily="49" charset="0"/>
                  </a:rPr>
                  <a:t>α∕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2) </a:t>
                </a:r>
                <a:r>
                  <a:rPr lang="en-US" dirty="0"/>
                  <a:t>percentile of the </a:t>
                </a:r>
                <a:r>
                  <a:rPr lang="en-US" dirty="0" smtClean="0"/>
                  <a:t>Student </a:t>
                </a:r>
                <a:r>
                  <a:rPr lang="en-US" dirty="0"/>
                  <a:t>t</a:t>
                </a:r>
                <a:r>
                  <a:rPr lang="en-US" dirty="0" smtClean="0"/>
                  <a:t> </a:t>
                </a:r>
                <a:r>
                  <a:rPr lang="en-US" dirty="0"/>
                  <a:t>distribution with </a:t>
                </a:r>
                <a:r>
                  <a:rPr lang="en-US" sz="2200" i="1" dirty="0">
                    <a:latin typeface="Courier New" pitchFamily="49" charset="0"/>
                    <a:cs typeface="Courier New" pitchFamily="49" charset="0"/>
                  </a:rPr>
                  <a:t>n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− </a:t>
                </a:r>
                <a:r>
                  <a:rPr lang="en-US" sz="2200" dirty="0" smtClean="0">
                    <a:latin typeface="Courier New" pitchFamily="49" charset="0"/>
                    <a:cs typeface="Courier New" pitchFamily="49" charset="0"/>
                  </a:rPr>
                  <a:t>1 </a:t>
                </a:r>
                <a:r>
                  <a:rPr lang="en-US" dirty="0" smtClean="0"/>
                  <a:t>degrees </a:t>
                </a:r>
                <a:r>
                  <a:rPr lang="en-US" dirty="0"/>
                  <a:t>of freedom as </a:t>
                </a:r>
                <a:r>
                  <a:rPr lang="en-US" i="1" dirty="0"/>
                  <a:t>t</a:t>
                </a:r>
                <a:r>
                  <a:rPr lang="en-US" i="1" baseline="-25000" dirty="0"/>
                  <a:t>α∕</a:t>
                </a:r>
                <a:r>
                  <a:rPr lang="en-US" baseline="-25000" dirty="0"/>
                  <a:t>2</a:t>
                </a:r>
                <a:r>
                  <a:rPr lang="en-US" dirty="0"/>
                  <a:t>. </a:t>
                </a:r>
                <a:endParaRPr lang="en-US" dirty="0" smtClean="0"/>
              </a:p>
              <a:p>
                <a:r>
                  <a:rPr lang="en-US" dirty="0" smtClean="0"/>
                  <a:t>For </a:t>
                </a:r>
                <a:r>
                  <a:rPr lang="en-US" dirty="0"/>
                  <a:t>random samples of sufficiently large size, and </a:t>
                </a:r>
                <a:r>
                  <a:rPr lang="en-US" dirty="0" smtClean="0"/>
                  <a:t>with standard </a:t>
                </a:r>
                <a:r>
                  <a:rPr lang="en-US" dirty="0"/>
                  <a:t>deviation </a:t>
                </a:r>
                <a:r>
                  <a:rPr lang="en-US" i="1" dirty="0"/>
                  <a:t>s</a:t>
                </a:r>
                <a:r>
                  <a:rPr lang="en-US" dirty="0"/>
                  <a:t>, the end points of the </a:t>
                </a:r>
                <a:r>
                  <a:rPr lang="en-US" b="1" dirty="0"/>
                  <a:t>interval estimate </a:t>
                </a:r>
                <a:r>
                  <a:rPr lang="en-US" dirty="0"/>
                  <a:t>at 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(1 −</a:t>
                </a:r>
                <a:r>
                  <a:rPr lang="en-US" sz="2200" i="1" dirty="0">
                    <a:latin typeface="Courier New" pitchFamily="49" charset="0"/>
                    <a:cs typeface="Courier New" pitchFamily="49" charset="0"/>
                  </a:rPr>
                  <a:t>α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) </a:t>
                </a:r>
                <a:r>
                  <a:rPr lang="en-US" dirty="0"/>
                  <a:t>confidence level is given as </a:t>
                </a:r>
                <a:r>
                  <a:rPr lang="en-US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e>
                      </m:acc>
                      <m:r>
                        <a:rPr lang="en-US" i="1">
                          <a:latin typeface="Cambria Math"/>
                          <a:ea typeface="Cambria Math"/>
                        </a:rPr>
                        <m:t>±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  <m:sub>
                          <m:f>
                            <m:fPr>
                              <m:type m:val="lin"/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𝛼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  <m:f>
                        <m:fPr>
                          <m:ctrlPr>
                            <a:rPr lang="en-US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𝑛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b="1" dirty="0"/>
                  <a:t>Problem</a:t>
                </a:r>
                <a:endParaRPr lang="en-US" dirty="0"/>
              </a:p>
              <a:p>
                <a:r>
                  <a:rPr lang="en-US" dirty="0"/>
                  <a:t>Without assuming the population standard deviation of the student height </a:t>
                </a:r>
                <a:r>
                  <a:rPr lang="en-US" dirty="0" smtClean="0"/>
                  <a:t>in survey</a:t>
                </a:r>
                <a:r>
                  <a:rPr lang="en-US" dirty="0"/>
                  <a:t>, find the margin of error and interval estimate at </a:t>
                </a:r>
                <a:r>
                  <a:rPr lang="en-US" sz="2200" dirty="0">
                    <a:latin typeface="Courier New" pitchFamily="49" charset="0"/>
                    <a:cs typeface="Courier New" pitchFamily="49" charset="0"/>
                  </a:rPr>
                  <a:t>95% </a:t>
                </a:r>
                <a:r>
                  <a:rPr lang="en-US" dirty="0"/>
                  <a:t>confidence level.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62" t="-8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181453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Interval Estimate, Unknown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/>
              <a:t>Solution</a:t>
            </a:r>
            <a:endParaRPr lang="en-US" dirty="0"/>
          </a:p>
          <a:p>
            <a:r>
              <a:rPr lang="en-US" dirty="0"/>
              <a:t>We first filter out missing values in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survey$Height</a:t>
            </a:r>
            <a:r>
              <a:rPr lang="en-US" dirty="0"/>
              <a:t> with the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na.omit</a:t>
            </a:r>
            <a:r>
              <a:rPr lang="en-US" dirty="0"/>
              <a:t> function, and save it in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library(MASS) </a:t>
            </a:r>
            <a:r>
              <a:rPr lang="en-US" dirty="0"/>
              <a:t># load the MASS package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na.omit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survey$Height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</a:t>
            </a:r>
          </a:p>
          <a:p>
            <a:r>
              <a:rPr lang="en-US" dirty="0"/>
              <a:t>Then we compute the sample standard deviation.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n = length(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s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sd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dirty="0"/>
              <a:t>) # sample standard deviation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&gt; SE = s/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sqrt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(n); SE </a:t>
            </a:r>
            <a:r>
              <a:rPr lang="en-US" dirty="0"/>
              <a:t># standard error estimate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0.68117 </a:t>
            </a:r>
          </a:p>
          <a:p>
            <a:r>
              <a:rPr lang="en-US" dirty="0"/>
              <a:t>Since there are two tails of the Student t distribution, the 95% confidence level would imply the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97</a:t>
            </a:r>
            <a:r>
              <a:rPr lang="en-US" sz="2300" i="1" dirty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5</a:t>
            </a:r>
            <a:r>
              <a:rPr lang="en-US" sz="2300" i="1" baseline="30000" dirty="0">
                <a:latin typeface="Courier New" pitchFamily="49" charset="0"/>
                <a:cs typeface="Courier New" pitchFamily="49" charset="0"/>
              </a:rPr>
              <a:t>th</a:t>
            </a:r>
            <a:r>
              <a:rPr lang="en-US" dirty="0"/>
              <a:t> percentile of the Student t distribution at the upper tail. Therefore, </a:t>
            </a:r>
            <a:r>
              <a:rPr lang="en-US" i="1" dirty="0"/>
              <a:t>t</a:t>
            </a:r>
            <a:r>
              <a:rPr lang="en-US" i="1" baseline="-25000" dirty="0"/>
              <a:t>α∕</a:t>
            </a:r>
            <a:r>
              <a:rPr lang="en-US" baseline="-25000" dirty="0"/>
              <a:t>2</a:t>
            </a:r>
            <a:r>
              <a:rPr lang="en-US" dirty="0"/>
              <a:t> is given by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qt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(.975,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=n-1</a:t>
            </a:r>
            <a:r>
              <a:rPr lang="en-US" dirty="0"/>
              <a:t>). We multiply it with the standard error estimate SE and get the margin of error.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&gt; E =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qt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(.975, </a:t>
            </a:r>
            <a:r>
              <a:rPr lang="en-US" dirty="0" err="1">
                <a:latin typeface="Courier New" pitchFamily="49" charset="0"/>
                <a:cs typeface="Courier New" pitchFamily="49" charset="0"/>
              </a:rPr>
              <a:t>df</a:t>
            </a:r>
            <a:r>
              <a:rPr lang="en-US" dirty="0">
                <a:latin typeface="Courier New" pitchFamily="49" charset="0"/>
                <a:cs typeface="Courier New" pitchFamily="49" charset="0"/>
              </a:rPr>
              <a:t>=n−1)∗SE; E </a:t>
            </a:r>
            <a:r>
              <a:rPr lang="en-US" dirty="0"/>
              <a:t># margin of error </a:t>
            </a:r>
            <a:br>
              <a:rPr lang="en-US" dirty="0"/>
            </a:br>
            <a:r>
              <a:rPr lang="en-US" dirty="0">
                <a:latin typeface="Courier New" pitchFamily="49" charset="0"/>
                <a:cs typeface="Courier New" pitchFamily="49" charset="0"/>
              </a:rPr>
              <a:t>[1] 1.3429 </a:t>
            </a:r>
          </a:p>
          <a:p>
            <a:r>
              <a:rPr lang="en-US" dirty="0"/>
              <a:t>We then add it up with the sample mean, and find the confidence interval.</a:t>
            </a:r>
          </a:p>
          <a:p>
            <a:pPr marL="0" indent="0">
              <a:buNone/>
            </a:pPr>
            <a:r>
              <a:rPr lang="en-US" sz="23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xbar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= mean(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height.response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dirty="0"/>
              <a:t># sample mean </a:t>
            </a:r>
            <a:br>
              <a:rPr lang="en-US" dirty="0"/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300" dirty="0" err="1">
                <a:latin typeface="Courier New" pitchFamily="49" charset="0"/>
                <a:cs typeface="Courier New" pitchFamily="49" charset="0"/>
              </a:rPr>
              <a:t>xbar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 + c(−E, E) </a:t>
            </a:r>
            <a:br>
              <a:rPr lang="en-US" sz="2300" dirty="0">
                <a:latin typeface="Courier New" pitchFamily="49" charset="0"/>
                <a:cs typeface="Courier New" pitchFamily="49" charset="0"/>
              </a:rPr>
            </a:br>
            <a:r>
              <a:rPr lang="en-US" sz="2300" dirty="0">
                <a:latin typeface="Courier New" pitchFamily="49" charset="0"/>
                <a:cs typeface="Courier New" pitchFamily="49" charset="0"/>
              </a:rPr>
              <a:t>[1] 171.04 173.72 </a:t>
            </a:r>
          </a:p>
          <a:p>
            <a:pPr marL="0" indent="0">
              <a:buNone/>
            </a:pPr>
            <a:r>
              <a:rPr lang="en-US" b="1" dirty="0"/>
              <a:t>Answer</a:t>
            </a:r>
            <a:endParaRPr lang="en-US" dirty="0"/>
          </a:p>
          <a:p>
            <a:r>
              <a:rPr lang="en-US" dirty="0"/>
              <a:t>Without assumption on the population standard deviation, the margin of error for the student height survey at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95% </a:t>
            </a:r>
            <a:r>
              <a:rPr lang="en-US" dirty="0"/>
              <a:t>confidence level is </a:t>
            </a:r>
            <a:r>
              <a:rPr lang="en-US" sz="2300" dirty="0">
                <a:latin typeface="Courier New" pitchFamily="49" charset="0"/>
                <a:cs typeface="Courier New" pitchFamily="49" charset="0"/>
              </a:rPr>
              <a:t>1.3429</a:t>
            </a:r>
            <a:r>
              <a:rPr lang="en-US" dirty="0"/>
              <a:t> centimeters. The confidence interval is between 171.04 and 173.72 centimeters.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@Zoran B. Djordjevic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74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Bar Graph</a:t>
            </a:r>
            <a:endParaRPr lang="de-DE" b="1" dirty="0" smtClean="0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800100" lvl="1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>
                <a:latin typeface="Calibri" pitchFamily="34" charset="0"/>
                <a:cs typeface="Courier New" pitchFamily="49" charset="0"/>
              </a:rPr>
              <a:t>T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he bar graph of the School variable is a collection of vertical bars showing the number of painters in each school.</a:t>
            </a:r>
          </a:p>
          <a:p>
            <a:pPr marL="800100" lvl="1" indent="-342900">
              <a:spcBef>
                <a:spcPts val="0"/>
              </a:spcBef>
              <a:buFont typeface="Arial" charset="0"/>
              <a:buChar char="•"/>
            </a:pP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use function </a:t>
            </a:r>
            <a:r>
              <a:rPr lang="en-US" sz="2200" b="0" dirty="0" err="1" smtClean="0">
                <a:latin typeface="Courier New" pitchFamily="49" charset="0"/>
                <a:cs typeface="Courier New" pitchFamily="49" charset="0"/>
              </a:rPr>
              <a:t>barplot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to produce the bar graph.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4" name="TextBox 3"/>
          <p:cNvSpPr txBox="1"/>
          <p:nvPr/>
        </p:nvSpPr>
        <p:spPr>
          <a:xfrm>
            <a:off x="419495" y="2209800"/>
            <a:ext cx="3810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barplot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20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 marL="342900" indent="-342900">
              <a:buFont typeface="Wingdings"/>
              <a:buChar char="Ø"/>
            </a:pPr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  <a:p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46" y="3886200"/>
            <a:ext cx="3391299" cy="27689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86448" y="1855857"/>
            <a:ext cx="485755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latin typeface="Calibri" pitchFamily="34" charset="0"/>
                <a:cs typeface="Courier New" pitchFamily="49" charset="0"/>
              </a:rPr>
              <a:t>To add color, we create a vector of colors and then add that vector to the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barplot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()</a:t>
            </a:r>
            <a:r>
              <a:rPr lang="en-US" sz="2000" b="0" dirty="0" smtClean="0">
                <a:latin typeface="Calibri" pitchFamily="34" charset="0"/>
                <a:cs typeface="Courier New" pitchFamily="49" charset="0"/>
              </a:rPr>
              <a:t>as a color palette</a:t>
            </a:r>
          </a:p>
          <a:p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colors = c("red", "yellow", "green", "violet", "orange", "blue", "pink", "cyan") </a:t>
            </a:r>
          </a:p>
          <a:p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&gt; 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barplot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0" dirty="0" err="1" smtClean="0">
                <a:latin typeface="Courier New" pitchFamily="49" charset="0"/>
                <a:cs typeface="Courier New" pitchFamily="49" charset="0"/>
              </a:rPr>
              <a:t>school.freq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, col=colors)</a:t>
            </a:r>
          </a:p>
          <a:p>
            <a:endParaRPr lang="en-US" sz="2000" b="0" dirty="0" smtClean="0">
              <a:latin typeface="Calibri" pitchFamily="34" charset="0"/>
              <a:cs typeface="Courier New" pitchFamily="49" charset="0"/>
            </a:endParaRPr>
          </a:p>
          <a:p>
            <a:endParaRPr lang="en-US" sz="2000" b="0" dirty="0" smtClean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449" y="4017151"/>
            <a:ext cx="4019550" cy="276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9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47700" y="38100"/>
            <a:ext cx="7772400" cy="609600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accent2"/>
                </a:solidFill>
              </a:rPr>
              <a:t>Category Statistics, </a:t>
            </a:r>
            <a:r>
              <a:rPr lang="en-US" dirty="0" smtClean="0">
                <a:solidFill>
                  <a:schemeClr val="accent2"/>
                </a:solidFill>
                <a:latin typeface="Courier New" pitchFamily="49" charset="0"/>
                <a:cs typeface="Courier New" pitchFamily="49" charset="0"/>
              </a:rPr>
              <a:t>mean composition</a:t>
            </a:r>
            <a:endParaRPr lang="de-DE" dirty="0" smtClean="0">
              <a:solidFill>
                <a:schemeClr val="accent2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52400" y="685800"/>
            <a:ext cx="8763000" cy="587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</a:rPr>
              <a:t>Each school can be characterized by its various statistics, such as 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means </a:t>
            </a:r>
            <a:r>
              <a:rPr lang="en-US" sz="2200" b="0" dirty="0" smtClean="0">
                <a:latin typeface="Calibri" pitchFamily="34" charset="0"/>
                <a:cs typeface="Courier New" pitchFamily="49" charset="0"/>
              </a:rPr>
              <a:t>of</a:t>
            </a:r>
            <a:r>
              <a:rPr lang="en-US" sz="2200" b="0" dirty="0" smtClean="0">
                <a:latin typeface="Courier New" pitchFamily="49" charset="0"/>
                <a:cs typeface="Courier New" pitchFamily="49" charset="0"/>
              </a:rPr>
              <a:t>: composition</a:t>
            </a:r>
            <a:r>
              <a:rPr lang="en-US" sz="2400" b="0" dirty="0">
                <a:latin typeface="Calibri" pitchFamily="34" charset="0"/>
              </a:rPr>
              <a:t>,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drawing, coloring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and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expression</a:t>
            </a:r>
            <a:r>
              <a:rPr lang="en-US" sz="2400" b="0" dirty="0" smtClean="0">
                <a:latin typeface="Calibri" pitchFamily="34" charset="0"/>
              </a:rPr>
              <a:t>.</a:t>
            </a:r>
            <a:endParaRPr lang="en-US" sz="2400" b="0" dirty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>
                <a:latin typeface="Calibri" pitchFamily="34" charset="0"/>
              </a:rPr>
              <a:t>Suppose we would like to know which school has the highest mean composition score. </a:t>
            </a:r>
            <a:endParaRPr lang="en-US" sz="2400" b="0" dirty="0" smtClean="0">
              <a:latin typeface="Calibri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We </a:t>
            </a:r>
            <a:r>
              <a:rPr lang="en-US" sz="2400" b="0" dirty="0">
                <a:latin typeface="Calibri" pitchFamily="34" charset="0"/>
              </a:rPr>
              <a:t>would have to first find out the mean composition score of each school.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0" dirty="0" smtClean="0">
                <a:latin typeface="Calibri" pitchFamily="34" charset="0"/>
              </a:rPr>
              <a:t>First, we find the </a:t>
            </a:r>
            <a:r>
              <a:rPr lang="en-US" sz="2400" b="0" dirty="0">
                <a:latin typeface="Calibri" pitchFamily="34" charset="0"/>
              </a:rPr>
              <a:t>mean composition score of </a:t>
            </a:r>
            <a:r>
              <a:rPr lang="en-US" sz="2400" b="0" dirty="0" smtClean="0">
                <a:latin typeface="Calibri" pitchFamily="34" charset="0"/>
              </a:rPr>
              <a:t>one school, e.g. school C</a:t>
            </a:r>
            <a:r>
              <a:rPr lang="en-US" sz="2400" b="0" dirty="0" smtClean="0">
                <a:latin typeface="Courier New" pitchFamily="49" charset="0"/>
                <a:cs typeface="Courier New" pitchFamily="49" charset="0"/>
              </a:rPr>
              <a:t>.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We do that in 3 steps:</a:t>
            </a:r>
          </a:p>
          <a:p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1. Create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a logical index vector for school C. </a:t>
            </a:r>
          </a:p>
          <a:p>
            <a:pPr lvl="1"/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c_school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2000" dirty="0">
                <a:latin typeface="Courier New" pitchFamily="49" charset="0"/>
                <a:cs typeface="Courier New" pitchFamily="49" charset="0"/>
              </a:rPr>
              <a:t>s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chool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== "C" 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# 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the logical index vector 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  <a:p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2. Find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subset of painters for school C. </a:t>
            </a:r>
          </a:p>
          <a:p>
            <a:pPr lvl="1"/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c_painters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 = painters[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c_school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, ]  # child data set 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  <a:p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3. Find </a:t>
            </a:r>
            <a:r>
              <a:rPr lang="en-US" sz="2400" b="0" dirty="0">
                <a:latin typeface="Calibri" pitchFamily="34" charset="0"/>
                <a:cs typeface="Courier New" pitchFamily="49" charset="0"/>
              </a:rPr>
              <a:t>the mean composition score of school C. </a:t>
            </a:r>
          </a:p>
          <a:p>
            <a:pPr lvl="1"/>
            <a:r>
              <a:rPr lang="en-US" sz="2000" b="0" dirty="0">
                <a:latin typeface="Courier New" pitchFamily="49" charset="0"/>
                <a:cs typeface="Courier New" pitchFamily="49" charset="0"/>
              </a:rPr>
              <a:t>mean(</a:t>
            </a:r>
            <a:r>
              <a:rPr lang="en-US" sz="2000" b="0" dirty="0" err="1">
                <a:latin typeface="Courier New" pitchFamily="49" charset="0"/>
                <a:cs typeface="Courier New" pitchFamily="49" charset="0"/>
              </a:rPr>
              <a:t>c_painters$Composition</a:t>
            </a:r>
            <a:r>
              <a:rPr lang="en-US" sz="2000" b="0" dirty="0">
                <a:latin typeface="Courier New" pitchFamily="49" charset="0"/>
                <a:cs typeface="Courier New" pitchFamily="49" charset="0"/>
              </a:rPr>
              <a:t>) </a:t>
            </a:r>
            <a:r>
              <a:rPr lang="en-US" sz="2000" b="0" dirty="0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# mean composition </a:t>
            </a:r>
          </a:p>
          <a:p>
            <a:pPr lvl="1"/>
            <a:r>
              <a:rPr lang="en-US" sz="1800" b="0" dirty="0">
                <a:latin typeface="Courier New" pitchFamily="49" charset="0"/>
                <a:cs typeface="Courier New" pitchFamily="49" charset="0"/>
              </a:rPr>
              <a:t>[1] </a:t>
            </a:r>
            <a:r>
              <a:rPr lang="en-US" sz="1800" b="0" dirty="0" smtClean="0">
                <a:latin typeface="Courier New" pitchFamily="49" charset="0"/>
                <a:cs typeface="Courier New" pitchFamily="49" charset="0"/>
              </a:rPr>
              <a:t>13.16667                      </a:t>
            </a:r>
            <a:r>
              <a:rPr lang="en-US" sz="2400" b="0" dirty="0" smtClean="0">
                <a:latin typeface="Calibri" pitchFamily="34" charset="0"/>
                <a:cs typeface="Courier New" pitchFamily="49" charset="0"/>
              </a:rPr>
              <a:t># score of school C</a:t>
            </a:r>
            <a:endParaRPr lang="en-US" sz="2400" b="0" dirty="0">
              <a:latin typeface="Calibri" pitchFamily="34" charset="0"/>
              <a:cs typeface="Courier New" pitchFamily="49" charset="0"/>
            </a:endParaRPr>
          </a:p>
        </p:txBody>
      </p:sp>
      <p:sp>
        <p:nvSpPr>
          <p:cNvPr id="6148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24200" y="6362044"/>
            <a:ext cx="2895600" cy="343555"/>
          </a:xfrm>
          <a:noFill/>
        </p:spPr>
        <p:txBody>
          <a:bodyPr/>
          <a:lstStyle>
            <a:lvl1pPr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/>
            <a:r>
              <a:rPr lang="de-DE" sz="1400" b="0" smtClean="0">
                <a:latin typeface="Calibri" pitchFamily="34" charset="0"/>
              </a:rPr>
              <a:t>@Zoran B. Djordjevic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1F914-774F-4629-A541-8158C4AB2ACF}" type="slidenum">
              <a:rPr lang="de-DE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6296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7839</Words>
  <Application>Microsoft Office PowerPoint</Application>
  <PresentationFormat>On-screen Show (4:3)</PresentationFormat>
  <Paragraphs>855</Paragraphs>
  <Slides>73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73</vt:i4>
      </vt:variant>
    </vt:vector>
  </HeadingPairs>
  <TitlesOfParts>
    <vt:vector size="74" baseType="lpstr">
      <vt:lpstr>Office Theme</vt:lpstr>
      <vt:lpstr>Lecture 02  R and Statistics </vt:lpstr>
      <vt:lpstr>Objectives</vt:lpstr>
      <vt:lpstr>Categorical (Qualitative) Data</vt:lpstr>
      <vt:lpstr>Column School contains Categorical Data</vt:lpstr>
      <vt:lpstr>Frequency Distribution of Categorical Data</vt:lpstr>
      <vt:lpstr>Relative Frequency Distribution of Categorical Data</vt:lpstr>
      <vt:lpstr>Making Relative Frequencies More Readable</vt:lpstr>
      <vt:lpstr>Bar Graph</vt:lpstr>
      <vt:lpstr>Category Statistics, mean composition</vt:lpstr>
      <vt:lpstr>mean composition score for all schools</vt:lpstr>
      <vt:lpstr>Quantitative Data</vt:lpstr>
      <vt:lpstr>Frequency Distribution of Quantitative Data</vt:lpstr>
      <vt:lpstr>Frequency Distribution of Quantitative Data</vt:lpstr>
      <vt:lpstr>Frequency Distribution of Quantitative Data</vt:lpstr>
      <vt:lpstr>Histogram</vt:lpstr>
      <vt:lpstr>Relative Frequency Distribution Quantitative Data</vt:lpstr>
      <vt:lpstr>Relative Frequency Distribution Quantitative Data</vt:lpstr>
      <vt:lpstr>Scatter Plot of Old Faithful Data</vt:lpstr>
      <vt:lpstr>Scatter Plot of Old Faithful Data</vt:lpstr>
      <vt:lpstr>Scatter Plot of Old Faithful Data</vt:lpstr>
      <vt:lpstr>Cumulative Relative Freq. Distribution</vt:lpstr>
      <vt:lpstr>Cumulative Relative Freq. Distribution</vt:lpstr>
      <vt:lpstr>Cumulative Relative Frequency Distribution</vt:lpstr>
      <vt:lpstr>Probability Distributions</vt:lpstr>
      <vt:lpstr>Probability Distribution</vt:lpstr>
      <vt:lpstr>Binomial Distribution</vt:lpstr>
      <vt:lpstr>Binomial Problem, Solution</vt:lpstr>
      <vt:lpstr>Mass Function vs. Cumulative Distribution</vt:lpstr>
      <vt:lpstr>Continuous Uniform Distribution</vt:lpstr>
      <vt:lpstr>Statistical Measures</vt:lpstr>
      <vt:lpstr>Statistical Measures</vt:lpstr>
      <vt:lpstr>Statistical Measures</vt:lpstr>
      <vt:lpstr>Mean</vt:lpstr>
      <vt:lpstr>Median</vt:lpstr>
      <vt:lpstr>Quartile</vt:lpstr>
      <vt:lpstr>Percentile</vt:lpstr>
      <vt:lpstr>Range</vt:lpstr>
      <vt:lpstr>Interquartile Range</vt:lpstr>
      <vt:lpstr>Box Plot</vt:lpstr>
      <vt:lpstr>Old Faithful Measures</vt:lpstr>
      <vt:lpstr>Variance</vt:lpstr>
      <vt:lpstr>In the Case you Noticed</vt:lpstr>
      <vt:lpstr>(n-1) Denominator Mystery</vt:lpstr>
      <vt:lpstr>Standard Deviation</vt:lpstr>
      <vt:lpstr>Covariance</vt:lpstr>
      <vt:lpstr>Eigen Vectors of Covariance Matrix</vt:lpstr>
      <vt:lpstr>Correlation Coefficient</vt:lpstr>
      <vt:lpstr>Correlation Coefficient</vt:lpstr>
      <vt:lpstr>Central Moment</vt:lpstr>
      <vt:lpstr>Note on Loading Packages</vt:lpstr>
      <vt:lpstr>Skewness</vt:lpstr>
      <vt:lpstr>Kurtosis</vt:lpstr>
      <vt:lpstr>Normal and Other Distributions</vt:lpstr>
      <vt:lpstr>Normal Distribution</vt:lpstr>
      <vt:lpstr>Graph, Gaussian Distribution, Central Limit Theorem</vt:lpstr>
      <vt:lpstr>Standard Deviation σ</vt:lpstr>
      <vt:lpstr>Previous Plot in R, from Wikipedia</vt:lpstr>
      <vt:lpstr>Central Limit Theorem formally, Arbitrary Distributions</vt:lpstr>
      <vt:lpstr>CLT, Collection of Identical Distributions</vt:lpstr>
      <vt:lpstr>Application of Normal Distribution</vt:lpstr>
      <vt:lpstr>&gt; ?pnorm</vt:lpstr>
      <vt:lpstr>Exponential Distribution</vt:lpstr>
      <vt:lpstr>Exponential Distribution</vt:lpstr>
      <vt:lpstr>Chi-squared Distribution</vt:lpstr>
      <vt:lpstr>Chi-Square Distribution</vt:lpstr>
      <vt:lpstr>Student t Distribution</vt:lpstr>
      <vt:lpstr>Student t Distribution</vt:lpstr>
      <vt:lpstr>Interval Estimation</vt:lpstr>
      <vt:lpstr>Point Estimate of Population Mean</vt:lpstr>
      <vt:lpstr>Interval Estimate of Population Mean with Known Variance</vt:lpstr>
      <vt:lpstr>Interval Estimate of Population Mean, Known Variance</vt:lpstr>
      <vt:lpstr>Interval Estimate of Population Mean with Unknown Variance</vt:lpstr>
      <vt:lpstr>Interval Estimate, Unknown Variance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zdjordje</dc:creator>
  <cp:lastModifiedBy>zdjordje</cp:lastModifiedBy>
  <cp:revision>131</cp:revision>
  <cp:lastPrinted>2014-02-07T22:21:38Z</cp:lastPrinted>
  <dcterms:created xsi:type="dcterms:W3CDTF">2006-08-16T00:00:00Z</dcterms:created>
  <dcterms:modified xsi:type="dcterms:W3CDTF">2014-02-08T16:28:30Z</dcterms:modified>
</cp:coreProperties>
</file>