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313" r:id="rId3"/>
    <p:sldId id="257" r:id="rId4"/>
    <p:sldId id="258" r:id="rId5"/>
    <p:sldId id="259" r:id="rId6"/>
    <p:sldId id="263" r:id="rId7"/>
    <p:sldId id="265" r:id="rId8"/>
    <p:sldId id="322" r:id="rId9"/>
    <p:sldId id="324" r:id="rId10"/>
    <p:sldId id="323" r:id="rId11"/>
    <p:sldId id="264" r:id="rId12"/>
    <p:sldId id="261" r:id="rId13"/>
    <p:sldId id="325" r:id="rId14"/>
    <p:sldId id="260" r:id="rId15"/>
    <p:sldId id="262" r:id="rId16"/>
    <p:sldId id="266" r:id="rId17"/>
    <p:sldId id="267" r:id="rId18"/>
    <p:sldId id="268" r:id="rId19"/>
    <p:sldId id="269" r:id="rId20"/>
    <p:sldId id="326" r:id="rId21"/>
    <p:sldId id="270" r:id="rId22"/>
    <p:sldId id="280" r:id="rId23"/>
    <p:sldId id="271" r:id="rId24"/>
    <p:sldId id="281" r:id="rId25"/>
    <p:sldId id="272" r:id="rId26"/>
    <p:sldId id="274" r:id="rId27"/>
    <p:sldId id="275" r:id="rId28"/>
    <p:sldId id="273" r:id="rId29"/>
    <p:sldId id="276" r:id="rId30"/>
    <p:sldId id="277" r:id="rId31"/>
    <p:sldId id="278" r:id="rId32"/>
    <p:sldId id="315" r:id="rId33"/>
    <p:sldId id="316" r:id="rId34"/>
    <p:sldId id="317" r:id="rId35"/>
    <p:sldId id="318" r:id="rId36"/>
    <p:sldId id="319" r:id="rId37"/>
    <p:sldId id="320" r:id="rId38"/>
    <p:sldId id="279" r:id="rId39"/>
    <p:sldId id="283" r:id="rId40"/>
    <p:sldId id="282" r:id="rId41"/>
    <p:sldId id="285" r:id="rId42"/>
    <p:sldId id="286" r:id="rId43"/>
    <p:sldId id="288" r:id="rId44"/>
    <p:sldId id="321" r:id="rId45"/>
    <p:sldId id="289" r:id="rId46"/>
    <p:sldId id="290" r:id="rId47"/>
    <p:sldId id="291" r:id="rId48"/>
    <p:sldId id="292" r:id="rId49"/>
    <p:sldId id="312" r:id="rId50"/>
    <p:sldId id="293" r:id="rId51"/>
    <p:sldId id="294" r:id="rId52"/>
    <p:sldId id="295" r:id="rId53"/>
    <p:sldId id="296" r:id="rId54"/>
    <p:sldId id="297" r:id="rId55"/>
    <p:sldId id="298" r:id="rId56"/>
    <p:sldId id="299" r:id="rId57"/>
    <p:sldId id="300" r:id="rId58"/>
    <p:sldId id="301" r:id="rId59"/>
    <p:sldId id="302" r:id="rId60"/>
    <p:sldId id="303" r:id="rId61"/>
    <p:sldId id="314" r:id="rId6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935" autoAdjust="0"/>
    <p:restoredTop sz="94660"/>
  </p:normalViewPr>
  <p:slideViewPr>
    <p:cSldViewPr>
      <p:cViewPr>
        <p:scale>
          <a:sx n="95" d="100"/>
          <a:sy n="95" d="100"/>
        </p:scale>
        <p:origin x="18"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5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D565DA3-F8B6-48BF-8CEF-6C2A49ED4F31}" type="datetimeFigureOut">
              <a:rPr lang="en-US" smtClean="0"/>
              <a:t>3/14/2014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0B0E02-79C5-469A-B0D3-19AD29D6172B}" type="slidenum">
              <a:rPr lang="en-US" smtClean="0"/>
              <a:t>‹#›</a:t>
            </a:fld>
            <a:endParaRPr lang="en-US"/>
          </a:p>
        </p:txBody>
      </p:sp>
    </p:spTree>
    <p:extLst>
      <p:ext uri="{BB962C8B-B14F-4D97-AF65-F5344CB8AC3E}">
        <p14:creationId xmlns:p14="http://schemas.microsoft.com/office/powerpoint/2010/main" val="2418158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352CF70-CAC7-4F43-9986-934111F8B50A}" type="datetime1">
              <a:rPr lang="en-US" smtClean="0"/>
              <a:t>3/14/2014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A2CAE04-D0D9-46F4-8C6D-4062A613FED1}" type="datetime1">
              <a:rPr lang="en-US" smtClean="0"/>
              <a:t>3/14/2014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208157A-1BD0-4E5D-A907-897D10A2DB41}" type="datetime1">
              <a:rPr lang="en-US" smtClean="0"/>
              <a:t>3/14/2014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lvl1pPr>
              <a:defRPr sz="320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914400"/>
            <a:ext cx="8229600" cy="5440363"/>
          </a:xfrm>
        </p:spPr>
        <p:txBody>
          <a:bodyPr/>
          <a:lstStyle>
            <a:lvl1pPr>
              <a:defRPr sz="22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57200" y="6477000"/>
            <a:ext cx="2133600" cy="244475"/>
          </a:xfrm>
        </p:spPr>
        <p:txBody>
          <a:bodyPr/>
          <a:lstStyle/>
          <a:p>
            <a:fld id="{7DAB7189-DBB6-450B-89F7-F12F55DE32F8}" type="datetime1">
              <a:rPr lang="en-US" smtClean="0"/>
              <a:t>3/14/2014</a:t>
            </a:fld>
            <a:endParaRPr lang="en-US"/>
          </a:p>
        </p:txBody>
      </p:sp>
      <p:sp>
        <p:nvSpPr>
          <p:cNvPr id="5" name="Footer Placeholder 4"/>
          <p:cNvSpPr>
            <a:spLocks noGrp="1"/>
          </p:cNvSpPr>
          <p:nvPr>
            <p:ph type="ftr" sz="quarter" idx="11"/>
          </p:nvPr>
        </p:nvSpPr>
        <p:spPr>
          <a:xfrm>
            <a:off x="3124200" y="6477000"/>
            <a:ext cx="2895600" cy="244475"/>
          </a:xfrm>
        </p:spPr>
        <p:txBody>
          <a:bodyPr/>
          <a:lstStyle/>
          <a:p>
            <a:r>
              <a:rPr lang="en-US" dirty="0" smtClean="0"/>
              <a:t>@Zoran B. Djordjević</a:t>
            </a:r>
            <a:endParaRPr lang="en-US" dirty="0"/>
          </a:p>
        </p:txBody>
      </p:sp>
      <p:sp>
        <p:nvSpPr>
          <p:cNvPr id="6" name="Slide Number Placeholder 5"/>
          <p:cNvSpPr>
            <a:spLocks noGrp="1"/>
          </p:cNvSpPr>
          <p:nvPr>
            <p:ph type="sldNum" sz="quarter" idx="12"/>
          </p:nvPr>
        </p:nvSpPr>
        <p:spPr>
          <a:xfrm>
            <a:off x="6553200" y="6477000"/>
            <a:ext cx="2133600" cy="244475"/>
          </a:xfrm>
        </p:spPr>
        <p:txBody>
          <a:body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79E453-48B6-46B2-84DE-96964B05FF98}" type="datetime1">
              <a:rPr lang="en-US" smtClean="0"/>
              <a:t>3/14/2014</a:t>
            </a:fld>
            <a:endParaRPr lang="en-US"/>
          </a:p>
        </p:txBody>
      </p:sp>
      <p:sp>
        <p:nvSpPr>
          <p:cNvPr id="5" name="Footer Placeholder 4"/>
          <p:cNvSpPr>
            <a:spLocks noGrp="1"/>
          </p:cNvSpPr>
          <p:nvPr>
            <p:ph type="ftr" sz="quarter" idx="11"/>
          </p:nvPr>
        </p:nvSpPr>
        <p:spPr/>
        <p:txBody>
          <a:bodyPr/>
          <a:lstStyle/>
          <a:p>
            <a:r>
              <a:rPr lang="en-US" smtClean="0"/>
              <a:t>@Zoran B. Djordjević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1922765-43A1-41B3-BD83-CBE4EC99B952}" type="datetime1">
              <a:rPr lang="en-US" smtClean="0"/>
              <a:t>3/14/2014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7F8ED51-6777-47EC-B62D-9658A77848F7}" type="datetime1">
              <a:rPr lang="en-US" smtClean="0"/>
              <a:t>3/14/2014</a:t>
            </a:fld>
            <a:endParaRPr lang="en-US"/>
          </a:p>
        </p:txBody>
      </p:sp>
      <p:sp>
        <p:nvSpPr>
          <p:cNvPr id="8" name="Footer Placeholder 7"/>
          <p:cNvSpPr>
            <a:spLocks noGrp="1"/>
          </p:cNvSpPr>
          <p:nvPr>
            <p:ph type="ftr" sz="quarter" idx="11"/>
          </p:nvPr>
        </p:nvSpPr>
        <p:spPr/>
        <p:txBody>
          <a:bodyPr/>
          <a:lstStyle/>
          <a:p>
            <a:r>
              <a:rPr lang="en-US" smtClean="0"/>
              <a:t>@Zoran B. Djordjević</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6106C4-AE7E-44B9-B647-840AB541B042}" type="datetime1">
              <a:rPr lang="en-US" smtClean="0"/>
              <a:t>3/14/2014</a:t>
            </a:fld>
            <a:endParaRPr lang="en-US"/>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6018232-8C4D-4F55-9EB0-356A93D508A9}" type="datetime1">
              <a:rPr lang="en-US" smtClean="0"/>
              <a:t>3/14/2014</a:t>
            </a:fld>
            <a:endParaRPr lang="en-US"/>
          </a:p>
        </p:txBody>
      </p:sp>
      <p:sp>
        <p:nvSpPr>
          <p:cNvPr id="3" name="Footer Placeholder 2"/>
          <p:cNvSpPr>
            <a:spLocks noGrp="1"/>
          </p:cNvSpPr>
          <p:nvPr>
            <p:ph type="ftr" sz="quarter" idx="11"/>
          </p:nvPr>
        </p:nvSpPr>
        <p:spPr/>
        <p:txBody>
          <a:bodyPr/>
          <a:lstStyle/>
          <a:p>
            <a:r>
              <a:rPr lang="en-US" smtClean="0"/>
              <a:t>@Zoran B. Djordjević</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641E3C-0AD5-4F83-AF27-D6BB3C03EDAA}" type="datetime1">
              <a:rPr lang="en-US" smtClean="0"/>
              <a:t>3/14/2014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A2149F1-C871-4976-9FD5-676DED1A19E9}" type="datetime1">
              <a:rPr lang="en-US" smtClean="0"/>
              <a:t>3/14/2014</a:t>
            </a:fld>
            <a:endParaRPr lang="en-US"/>
          </a:p>
        </p:txBody>
      </p:sp>
      <p:sp>
        <p:nvSpPr>
          <p:cNvPr id="6" name="Footer Placeholder 5"/>
          <p:cNvSpPr>
            <a:spLocks noGrp="1"/>
          </p:cNvSpPr>
          <p:nvPr>
            <p:ph type="ftr" sz="quarter" idx="11"/>
          </p:nvPr>
        </p:nvSpPr>
        <p:spPr/>
        <p:txBody>
          <a:bodyPr/>
          <a:lstStyle/>
          <a:p>
            <a:r>
              <a:rPr lang="en-US" smtClean="0"/>
              <a:t>@Zoran B. Djordjević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790137-B530-4208-B6AF-E8E6F49BB53A}" type="datetime1">
              <a:rPr lang="en-US" smtClean="0"/>
              <a:t>3/14/2014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@Zoran B. Djordjević</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en.wikipedia.org/wiki/Hash_function" TargetMode="External"/><Relationship Id="rId2" Type="http://schemas.openxmlformats.org/officeDocument/2006/relationships/hyperlink" Target="http://en.wikipedia.org/wiki/Sharding" TargetMode="External"/><Relationship Id="rId1" Type="http://schemas.openxmlformats.org/officeDocument/2006/relationships/slideLayout" Target="../slideLayouts/slideLayout2.xml"/><Relationship Id="rId5" Type="http://schemas.openxmlformats.org/officeDocument/2006/relationships/hyperlink" Target="http://en.wikipedia.org/wiki/Load_balancing_(computing)" TargetMode="External"/><Relationship Id="rId4" Type="http://schemas.openxmlformats.org/officeDocument/2006/relationships/hyperlink" Target="http://en.wikipedia.org/wiki/Modulo_operation"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hadoop.apache.org/" TargetMode="External"/><Relationship Id="rId2" Type="http://schemas.openxmlformats.org/officeDocument/2006/relationships/hyperlink" Target="http://www.cloudera.com/content/support/en/documentation/CDH-tarballs/CDH-tarballs-latest.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hadoop.apache.org/docs/r2.2.0/api/org/apache/hadoop/mapreduce/Job.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eclipse.org/downloads/"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commons.apache.org/proper/commons-cli/download_cli.cgi"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hyperlink" Target="http://static.googleusercontent.com/media/research.google.com/en/us/archive/mapreduce-osdi04.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hadoop.apache.org/docs/current/api/org/apache/hadoop/mapred/RecordReader.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2800" dirty="0" smtClean="0"/>
              <a:t>Lecture 06</a:t>
            </a:r>
            <a:r>
              <a:rPr lang="en-US" dirty="0" smtClean="0"/>
              <a:t/>
            </a:r>
            <a:br>
              <a:rPr lang="en-US" dirty="0" smtClean="0"/>
            </a:br>
            <a:r>
              <a:rPr lang="en-US" dirty="0" smtClean="0">
                <a:solidFill>
                  <a:srgbClr val="0070C0"/>
                </a:solidFill>
              </a:rPr>
              <a:t>Map Reduce Java</a:t>
            </a:r>
            <a:endParaRPr lang="en-US" dirty="0">
              <a:solidFill>
                <a:srgbClr val="0070C0"/>
              </a:solidFill>
            </a:endParaRPr>
          </a:p>
        </p:txBody>
      </p:sp>
      <p:sp>
        <p:nvSpPr>
          <p:cNvPr id="3" name="Subtitle 2"/>
          <p:cNvSpPr>
            <a:spLocks noGrp="1"/>
          </p:cNvSpPr>
          <p:nvPr>
            <p:ph type="subTitle" idx="1"/>
          </p:nvPr>
        </p:nvSpPr>
        <p:spPr/>
        <p:txBody>
          <a:bodyPr/>
          <a:lstStyle/>
          <a:p>
            <a:r>
              <a:rPr lang="en-US" dirty="0" smtClean="0"/>
              <a:t>Zoran Djordjević</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40541582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Number of Reduce Tasks</a:t>
            </a:r>
            <a:endParaRPr lang="en-US" dirty="0"/>
          </a:p>
        </p:txBody>
      </p:sp>
      <p:sp>
        <p:nvSpPr>
          <p:cNvPr id="3" name="Content Placeholder 2"/>
          <p:cNvSpPr>
            <a:spLocks noGrp="1"/>
          </p:cNvSpPr>
          <p:nvPr>
            <p:ph idx="1"/>
          </p:nvPr>
        </p:nvSpPr>
        <p:spPr/>
        <p:txBody>
          <a:bodyPr>
            <a:normAutofit fontScale="92500"/>
          </a:bodyPr>
          <a:lstStyle/>
          <a:p>
            <a:r>
              <a:rPr lang="en-US" dirty="0"/>
              <a:t>The right number of reduces seems to be </a:t>
            </a:r>
            <a:r>
              <a:rPr lang="en-US" sz="1900" dirty="0">
                <a:latin typeface="Courier New" panose="02070309020205020404" pitchFamily="49" charset="0"/>
                <a:cs typeface="Courier New" panose="02070309020205020404" pitchFamily="49" charset="0"/>
              </a:rPr>
              <a:t>0.95</a:t>
            </a:r>
            <a:r>
              <a:rPr lang="en-US" dirty="0"/>
              <a:t> or </a:t>
            </a:r>
            <a:r>
              <a:rPr lang="en-US" sz="1900" dirty="0">
                <a:latin typeface="Courier New" panose="02070309020205020404" pitchFamily="49" charset="0"/>
                <a:cs typeface="Courier New" panose="02070309020205020404" pitchFamily="49" charset="0"/>
              </a:rPr>
              <a:t>1.75 * (nodes * </a:t>
            </a:r>
            <a:r>
              <a:rPr lang="en-US" sz="1900" dirty="0" err="1">
                <a:latin typeface="Courier New" panose="02070309020205020404" pitchFamily="49" charset="0"/>
                <a:cs typeface="Courier New" panose="02070309020205020404" pitchFamily="49" charset="0"/>
              </a:rPr>
              <a:t>mapred.tasktracker.tasks.maximum</a:t>
            </a:r>
            <a:r>
              <a:rPr lang="en-US" sz="1900" dirty="0">
                <a:latin typeface="Courier New" panose="02070309020205020404" pitchFamily="49" charset="0"/>
                <a:cs typeface="Courier New" panose="02070309020205020404" pitchFamily="49" charset="0"/>
              </a:rPr>
              <a:t>). </a:t>
            </a:r>
            <a:endParaRPr lang="en-US" sz="1900" dirty="0" smtClean="0">
              <a:latin typeface="Courier New" panose="02070309020205020404" pitchFamily="49" charset="0"/>
              <a:cs typeface="Courier New" panose="02070309020205020404" pitchFamily="49" charset="0"/>
            </a:endParaRPr>
          </a:p>
          <a:p>
            <a:r>
              <a:rPr lang="en-US" dirty="0" smtClean="0"/>
              <a:t>At </a:t>
            </a:r>
            <a:r>
              <a:rPr lang="en-US" dirty="0"/>
              <a:t>0.95 all of the reduces can launch immediately and start </a:t>
            </a:r>
            <a:r>
              <a:rPr lang="en-US" dirty="0" smtClean="0"/>
              <a:t>transferring </a:t>
            </a:r>
            <a:r>
              <a:rPr lang="en-US" dirty="0"/>
              <a:t>map outputs as the maps finish. </a:t>
            </a:r>
            <a:endParaRPr lang="en-US" dirty="0" smtClean="0"/>
          </a:p>
          <a:p>
            <a:r>
              <a:rPr lang="en-US" dirty="0" smtClean="0"/>
              <a:t>At </a:t>
            </a:r>
            <a:r>
              <a:rPr lang="en-US" dirty="0"/>
              <a:t>1.75 the faster nodes will finish their first round of reduces and launch a second round of reduces doing a much better job of load balancing.</a:t>
            </a:r>
          </a:p>
          <a:p>
            <a:r>
              <a:rPr lang="en-US" dirty="0"/>
              <a:t>Currently the number of reduces is limited to roughly 1000 by the buffer size for the output files (</a:t>
            </a:r>
            <a:r>
              <a:rPr lang="en-US" sz="1700" dirty="0" err="1">
                <a:latin typeface="Courier New" panose="02070309020205020404" pitchFamily="49" charset="0"/>
                <a:cs typeface="Courier New" panose="02070309020205020404" pitchFamily="49" charset="0"/>
              </a:rPr>
              <a:t>io.buffer.size</a:t>
            </a:r>
            <a:r>
              <a:rPr lang="en-US" sz="1700" dirty="0">
                <a:latin typeface="Courier New" panose="02070309020205020404" pitchFamily="49" charset="0"/>
                <a:cs typeface="Courier New" panose="02070309020205020404" pitchFamily="49" charset="0"/>
              </a:rPr>
              <a:t> * 2 * </a:t>
            </a:r>
            <a:r>
              <a:rPr lang="en-US" sz="1700" dirty="0" err="1">
                <a:latin typeface="Courier New" panose="02070309020205020404" pitchFamily="49" charset="0"/>
                <a:cs typeface="Courier New" panose="02070309020205020404" pitchFamily="49" charset="0"/>
              </a:rPr>
              <a:t>numReduces</a:t>
            </a:r>
            <a:r>
              <a:rPr lang="en-US" sz="1700" dirty="0">
                <a:latin typeface="Courier New" panose="02070309020205020404" pitchFamily="49" charset="0"/>
                <a:cs typeface="Courier New" panose="02070309020205020404" pitchFamily="49" charset="0"/>
              </a:rPr>
              <a:t> &lt;&lt; </a:t>
            </a:r>
            <a:r>
              <a:rPr lang="en-US" sz="1700" dirty="0" err="1">
                <a:latin typeface="Courier New" panose="02070309020205020404" pitchFamily="49" charset="0"/>
                <a:cs typeface="Courier New" panose="02070309020205020404" pitchFamily="49" charset="0"/>
              </a:rPr>
              <a:t>heapSize</a:t>
            </a:r>
            <a:r>
              <a:rPr lang="en-US" dirty="0"/>
              <a:t>). This will be fixed at some point, but until it is it provides a pretty firm upper bound.</a:t>
            </a:r>
          </a:p>
          <a:p>
            <a:r>
              <a:rPr lang="en-US" dirty="0"/>
              <a:t>The number of reduces also controls the number of output files in the output directory, but usually that is not important because the next map/reduce step will split them into even smaller splits for the maps.</a:t>
            </a:r>
          </a:p>
          <a:p>
            <a:r>
              <a:rPr lang="en-US" dirty="0"/>
              <a:t>The number of reduce tasks can also be increased in the same way as the map tasks, via </a:t>
            </a:r>
            <a:r>
              <a:rPr lang="en-US" sz="1900" dirty="0" err="1">
                <a:latin typeface="Courier New" panose="02070309020205020404" pitchFamily="49" charset="0"/>
                <a:cs typeface="Courier New" panose="02070309020205020404" pitchFamily="49" charset="0"/>
              </a:rPr>
              <a:t>JobConf's</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conf.setNumReduceTasks</a:t>
            </a:r>
            <a:r>
              <a:rPr lang="en-US" sz="1900" dirty="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int</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num</a:t>
            </a:r>
            <a:r>
              <a:rPr lang="en-US" sz="1900" dirty="0">
                <a:latin typeface="Courier New" panose="02070309020205020404" pitchFamily="49" charset="0"/>
                <a:cs typeface="Courier New" panose="02070309020205020404"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2364178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urier New" pitchFamily="49" charset="0"/>
                <a:cs typeface="Courier New" pitchFamily="49" charset="0"/>
              </a:rPr>
              <a:t>map</a:t>
            </a:r>
            <a:r>
              <a:rPr lang="en-US" dirty="0" smtClean="0"/>
              <a:t> </a:t>
            </a:r>
            <a:r>
              <a:rPr lang="en-US" dirty="0" err="1"/>
              <a:t>F</a:t>
            </a:r>
            <a:r>
              <a:rPr lang="en-US" dirty="0" err="1" smtClean="0"/>
              <a:t>uction</a:t>
            </a:r>
            <a:endParaRPr lang="en-US" dirty="0"/>
          </a:p>
        </p:txBody>
      </p:sp>
      <p:sp>
        <p:nvSpPr>
          <p:cNvPr id="3" name="Content Placeholder 2"/>
          <p:cNvSpPr>
            <a:spLocks noGrp="1"/>
          </p:cNvSpPr>
          <p:nvPr>
            <p:ph idx="1"/>
          </p:nvPr>
        </p:nvSpPr>
        <p:spPr>
          <a:xfrm>
            <a:off x="457200" y="914400"/>
            <a:ext cx="8382000" cy="5440363"/>
          </a:xfrm>
        </p:spPr>
        <p:txBody>
          <a:bodyPr>
            <a:normAutofit fontScale="92500"/>
          </a:bodyPr>
          <a:lstStyle/>
          <a:p>
            <a:r>
              <a:rPr lang="en-US" dirty="0" smtClean="0"/>
              <a:t>The </a:t>
            </a:r>
            <a:r>
              <a:rPr lang="en-US" b="1" dirty="0"/>
              <a:t>map</a:t>
            </a:r>
            <a:r>
              <a:rPr lang="en-US" dirty="0"/>
              <a:t> function takes as input a key/value pair, </a:t>
            </a:r>
            <a:r>
              <a:rPr lang="en-US" dirty="0" smtClean="0"/>
              <a:t>which represents </a:t>
            </a:r>
            <a:r>
              <a:rPr lang="en-US" dirty="0"/>
              <a:t>a logical record from the input data source.</a:t>
            </a:r>
          </a:p>
          <a:p>
            <a:r>
              <a:rPr lang="en-US" dirty="0"/>
              <a:t>In the case of a file, this could be a line, </a:t>
            </a:r>
            <a:r>
              <a:rPr lang="en-US" dirty="0" smtClean="0"/>
              <a:t>where line number is the key and line itself the value, or </a:t>
            </a:r>
            <a:r>
              <a:rPr lang="en-US" dirty="0"/>
              <a:t>if </a:t>
            </a:r>
            <a:r>
              <a:rPr lang="en-US" dirty="0" smtClean="0"/>
              <a:t>the input </a:t>
            </a:r>
            <a:r>
              <a:rPr lang="en-US" dirty="0"/>
              <a:t>source is a </a:t>
            </a:r>
            <a:r>
              <a:rPr lang="en-US" dirty="0" smtClean="0"/>
              <a:t>database table, the key could be the primary key of the row and the value the row itself.</a:t>
            </a:r>
            <a:endParaRPr lang="en-US" dirty="0"/>
          </a:p>
          <a:p>
            <a:endParaRPr lang="en-US" sz="1000" dirty="0"/>
          </a:p>
          <a:p>
            <a:pPr marL="400050" lvl="1" indent="0">
              <a:buNone/>
            </a:pPr>
            <a:r>
              <a:rPr lang="en-US" dirty="0">
                <a:latin typeface="Courier New" pitchFamily="49" charset="0"/>
                <a:cs typeface="Courier New" pitchFamily="49" charset="0"/>
              </a:rPr>
              <a:t>map(key1, value1) </a:t>
            </a:r>
            <a:r>
              <a:rPr lang="en-US" dirty="0" smtClean="0">
                <a:latin typeface="Courier New" pitchFamily="49" charset="0"/>
                <a:cs typeface="Courier New" pitchFamily="49" charset="0"/>
                <a:sym typeface="Wingdings" pitchFamily="2" charset="2"/>
              </a:rPr>
              <a:t> </a:t>
            </a:r>
            <a:r>
              <a:rPr lang="en-US" dirty="0" smtClean="0">
                <a:latin typeface="Courier New" pitchFamily="49" charset="0"/>
                <a:cs typeface="Courier New" pitchFamily="49" charset="0"/>
              </a:rPr>
              <a:t>list(key2</a:t>
            </a:r>
            <a:r>
              <a:rPr lang="en-US" dirty="0">
                <a:latin typeface="Courier New" pitchFamily="49" charset="0"/>
                <a:cs typeface="Courier New" pitchFamily="49" charset="0"/>
              </a:rPr>
              <a:t>, value2)</a:t>
            </a:r>
          </a:p>
          <a:p>
            <a:endParaRPr lang="en-US" sz="800" dirty="0">
              <a:latin typeface="Courier New" pitchFamily="49" charset="0"/>
              <a:cs typeface="Courier New" pitchFamily="49" charset="0"/>
            </a:endParaRPr>
          </a:p>
          <a:p>
            <a:r>
              <a:rPr lang="en-US" dirty="0"/>
              <a:t>The map function produces zero or more output key/value pairs </a:t>
            </a:r>
            <a:r>
              <a:rPr lang="en-US" dirty="0" smtClean="0"/>
              <a:t>for that </a:t>
            </a:r>
            <a:r>
              <a:rPr lang="en-US" dirty="0"/>
              <a:t>one input pair. </a:t>
            </a:r>
            <a:endParaRPr lang="en-US" dirty="0" smtClean="0"/>
          </a:p>
          <a:p>
            <a:r>
              <a:rPr lang="en-US" dirty="0" smtClean="0"/>
              <a:t>For </a:t>
            </a:r>
            <a:r>
              <a:rPr lang="en-US" dirty="0"/>
              <a:t>example, if the map function is a </a:t>
            </a:r>
            <a:r>
              <a:rPr lang="en-US" dirty="0" smtClean="0"/>
              <a:t>filtering </a:t>
            </a:r>
            <a:r>
              <a:rPr lang="en-US" dirty="0"/>
              <a:t>function, it may only produce output if a certain condition </a:t>
            </a:r>
            <a:r>
              <a:rPr lang="en-US" dirty="0" smtClean="0"/>
              <a:t>is met</a:t>
            </a:r>
            <a:r>
              <a:rPr lang="en-US" dirty="0"/>
              <a:t>. </a:t>
            </a:r>
            <a:r>
              <a:rPr lang="en-US" dirty="0" smtClean="0"/>
              <a:t>Map function </a:t>
            </a:r>
            <a:r>
              <a:rPr lang="en-US" dirty="0"/>
              <a:t>could be </a:t>
            </a:r>
            <a:r>
              <a:rPr lang="en-US" dirty="0" smtClean="0"/>
              <a:t>a </a:t>
            </a:r>
            <a:r>
              <a:rPr lang="en-US" dirty="0" err="1"/>
              <a:t>demultiplexing</a:t>
            </a:r>
            <a:r>
              <a:rPr lang="en-US" dirty="0"/>
              <a:t> operation, </a:t>
            </a:r>
            <a:r>
              <a:rPr lang="en-US" dirty="0" smtClean="0"/>
              <a:t>with a single </a:t>
            </a:r>
            <a:r>
              <a:rPr lang="en-US" dirty="0"/>
              <a:t>input key/value </a:t>
            </a:r>
            <a:r>
              <a:rPr lang="en-US" dirty="0" smtClean="0"/>
              <a:t>yielding </a:t>
            </a:r>
            <a:r>
              <a:rPr lang="en-US" dirty="0"/>
              <a:t>multiple key/value </a:t>
            </a:r>
            <a:r>
              <a:rPr lang="en-US" dirty="0" smtClean="0"/>
              <a:t>outputs. </a:t>
            </a:r>
          </a:p>
          <a:p>
            <a:r>
              <a:rPr lang="en-US" dirty="0" smtClean="0"/>
              <a:t>Usually, a map functions produces a smaller number of key-value pairs than it consumes. There is nothing in the framework that prevents a map function to produce a list with more elements than the one consumed.</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248487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Shuffle and Sort Phase</a:t>
            </a:r>
            <a:endParaRPr lang="en-US" dirty="0"/>
          </a:p>
        </p:txBody>
      </p:sp>
      <p:sp>
        <p:nvSpPr>
          <p:cNvPr id="3" name="Content Placeholder 2"/>
          <p:cNvSpPr>
            <a:spLocks noGrp="1"/>
          </p:cNvSpPr>
          <p:nvPr>
            <p:ph idx="1"/>
          </p:nvPr>
        </p:nvSpPr>
        <p:spPr/>
        <p:txBody>
          <a:bodyPr>
            <a:normAutofit fontScale="92500" lnSpcReduction="20000"/>
          </a:bodyPr>
          <a:lstStyle/>
          <a:p>
            <a:r>
              <a:rPr lang="en-US" sz="2000" dirty="0"/>
              <a:t>The shuffle and sort phases are responsible for two primary activities: determining the reducer that should receive the map output key/value pair (called partitioning); and ensuring that, for a given reducer, all its input keys are sorted</a:t>
            </a:r>
            <a:r>
              <a:rPr lang="en-US" sz="2000" dirty="0" smtClean="0"/>
              <a:t>.</a:t>
            </a:r>
          </a:p>
          <a:p>
            <a:endParaRPr lang="en-US" sz="2000" dirty="0" smtClean="0"/>
          </a:p>
          <a:p>
            <a:endParaRPr lang="en-US" sz="2000" dirty="0" smtClean="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r>
              <a:rPr lang="en-US" sz="2000" dirty="0"/>
              <a:t>Map outputs for the same key  go to the same reducer, and are </a:t>
            </a:r>
            <a:r>
              <a:rPr lang="en-US" sz="2000" dirty="0" smtClean="0"/>
              <a:t>then sorted and </a:t>
            </a:r>
            <a:r>
              <a:rPr lang="en-US" sz="2000" dirty="0"/>
              <a:t>combined together to form a single input record for the reducer.</a:t>
            </a:r>
          </a:p>
          <a:p>
            <a:r>
              <a:rPr lang="en-US" sz="2000" dirty="0" smtClean="0"/>
              <a:t>A lot of the </a:t>
            </a:r>
            <a:r>
              <a:rPr lang="en-US" sz="2000" dirty="0"/>
              <a:t>power of MapReduce </a:t>
            </a:r>
            <a:r>
              <a:rPr lang="en-US" sz="2000" dirty="0" smtClean="0"/>
              <a:t>is in what occurs </a:t>
            </a:r>
            <a:r>
              <a:rPr lang="en-US" sz="2000" dirty="0"/>
              <a:t>in between the map output and the reduce input, </a:t>
            </a:r>
            <a:r>
              <a:rPr lang="en-US" sz="2000" dirty="0" smtClean="0"/>
              <a:t>i.e. in </a:t>
            </a:r>
            <a:r>
              <a:rPr lang="en-US" sz="2000" dirty="0"/>
              <a:t>the shuffle and sort phases</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9289" y="2133600"/>
            <a:ext cx="6358647" cy="281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a:t>
            </a:r>
            <a:r>
              <a:rPr lang="en-US" dirty="0" err="1" smtClean="0"/>
              <a:t>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sp>
        <p:nvSpPr>
          <p:cNvPr id="6" name="TextBox 5"/>
          <p:cNvSpPr txBox="1"/>
          <p:nvPr/>
        </p:nvSpPr>
        <p:spPr>
          <a:xfrm>
            <a:off x="7186511" y="3543300"/>
            <a:ext cx="1524000" cy="1477328"/>
          </a:xfrm>
          <a:prstGeom prst="rect">
            <a:avLst/>
          </a:prstGeom>
          <a:noFill/>
        </p:spPr>
        <p:txBody>
          <a:bodyPr wrap="square" rtlCol="0">
            <a:spAutoFit/>
          </a:bodyPr>
          <a:lstStyle/>
          <a:p>
            <a:pPr marL="285750" indent="-285750">
              <a:buFont typeface="Arial" pitchFamily="34" charset="0"/>
              <a:buChar char="•"/>
            </a:pPr>
            <a:r>
              <a:rPr lang="en-US" dirty="0"/>
              <a:t>Each reducer has all of its input keys sorted</a:t>
            </a:r>
          </a:p>
        </p:txBody>
      </p:sp>
    </p:spTree>
    <p:extLst>
      <p:ext uri="{BB962C8B-B14F-4D97-AF65-F5344CB8AC3E}">
        <p14:creationId xmlns:p14="http://schemas.microsoft.com/office/powerpoint/2010/main" val="2484873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Partition Function</a:t>
            </a:r>
            <a:endParaRPr lang="en-US" dirty="0"/>
          </a:p>
        </p:txBody>
      </p:sp>
      <p:sp>
        <p:nvSpPr>
          <p:cNvPr id="3" name="Content Placeholder 2"/>
          <p:cNvSpPr>
            <a:spLocks noGrp="1"/>
          </p:cNvSpPr>
          <p:nvPr>
            <p:ph idx="1"/>
          </p:nvPr>
        </p:nvSpPr>
        <p:spPr/>
        <p:txBody>
          <a:bodyPr>
            <a:normAutofit lnSpcReduction="10000"/>
          </a:bodyPr>
          <a:lstStyle/>
          <a:p>
            <a:r>
              <a:rPr lang="en-US" dirty="0"/>
              <a:t>Each </a:t>
            </a:r>
            <a:r>
              <a:rPr lang="en-US" i="1" dirty="0"/>
              <a:t>Map</a:t>
            </a:r>
            <a:r>
              <a:rPr lang="en-US" dirty="0"/>
              <a:t> function output is allocated to a particular </a:t>
            </a:r>
            <a:r>
              <a:rPr lang="en-US" i="1" dirty="0"/>
              <a:t>reducer</a:t>
            </a:r>
            <a:r>
              <a:rPr lang="en-US" dirty="0"/>
              <a:t> by the application's </a:t>
            </a:r>
            <a:r>
              <a:rPr lang="en-US" i="1" dirty="0"/>
              <a:t>partition</a:t>
            </a:r>
            <a:r>
              <a:rPr lang="en-US" dirty="0"/>
              <a:t> function for </a:t>
            </a:r>
            <a:r>
              <a:rPr lang="en-US" dirty="0" err="1">
                <a:hlinkClick r:id="rId2" tooltip="Sharding"/>
              </a:rPr>
              <a:t>sharding</a:t>
            </a:r>
            <a:r>
              <a:rPr lang="en-US" dirty="0"/>
              <a:t> purposes. The </a:t>
            </a:r>
            <a:r>
              <a:rPr lang="en-US" i="1" dirty="0" err="1"/>
              <a:t>partition</a:t>
            </a:r>
            <a:r>
              <a:rPr lang="en-US" dirty="0" err="1"/>
              <a:t>function</a:t>
            </a:r>
            <a:r>
              <a:rPr lang="en-US" dirty="0"/>
              <a:t> is given the key and the number of reducers and returns the index of the desired </a:t>
            </a:r>
            <a:r>
              <a:rPr lang="en-US" i="1" dirty="0"/>
              <a:t>reducer</a:t>
            </a:r>
            <a:r>
              <a:rPr lang="en-US" dirty="0"/>
              <a:t>.</a:t>
            </a:r>
          </a:p>
          <a:p>
            <a:r>
              <a:rPr lang="en-US" dirty="0"/>
              <a:t>A typical default is to </a:t>
            </a:r>
            <a:r>
              <a:rPr lang="en-US" dirty="0">
                <a:hlinkClick r:id="rId3" tooltip="Hash function"/>
              </a:rPr>
              <a:t>hash</a:t>
            </a:r>
            <a:r>
              <a:rPr lang="en-US" dirty="0"/>
              <a:t> the key and use the hash value </a:t>
            </a:r>
            <a:r>
              <a:rPr lang="en-US" dirty="0">
                <a:hlinkClick r:id="rId4" tooltip="Modulo operation"/>
              </a:rPr>
              <a:t>modulo</a:t>
            </a:r>
            <a:r>
              <a:rPr lang="en-US" dirty="0"/>
              <a:t> the number of </a:t>
            </a:r>
            <a:r>
              <a:rPr lang="en-US" i="1" dirty="0"/>
              <a:t>reducers</a:t>
            </a:r>
            <a:r>
              <a:rPr lang="en-US" dirty="0"/>
              <a:t>. It is important to pick a partition function that gives an approximately uniform distribution of data per shard for </a:t>
            </a:r>
            <a:r>
              <a:rPr lang="en-US" dirty="0">
                <a:hlinkClick r:id="rId5" tooltip="Load balancing (computing)"/>
              </a:rPr>
              <a:t>load-balancing</a:t>
            </a:r>
            <a:r>
              <a:rPr lang="en-US" dirty="0"/>
              <a:t> purposes, otherwise the </a:t>
            </a:r>
            <a:r>
              <a:rPr lang="en-US" dirty="0" err="1"/>
              <a:t>MapReduce</a:t>
            </a:r>
            <a:r>
              <a:rPr lang="en-US" dirty="0"/>
              <a:t> operation can be held up waiting for slow reducers (reducers assigned more than their share of data) to finish.</a:t>
            </a:r>
          </a:p>
          <a:p>
            <a:r>
              <a:rPr lang="en-US" dirty="0"/>
              <a:t>Between the map and reduce stages, the data is </a:t>
            </a:r>
            <a:r>
              <a:rPr lang="en-US" i="1" dirty="0"/>
              <a:t>shuffled</a:t>
            </a:r>
            <a:r>
              <a:rPr lang="en-US" dirty="0"/>
              <a:t> (parallel-sorted / exchanged between nodes) in order to move the data from the map node that produced it to the shard in which it will be reduced. The shuffle can sometimes take longer than the computation time depending on network bandwidth, CPU speeds, data produced and time taken by map and reduce computations.</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6990574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7"/>
            <a:ext cx="8229600" cy="715962"/>
          </a:xfrm>
        </p:spPr>
        <p:txBody>
          <a:bodyPr/>
          <a:lstStyle/>
          <a:p>
            <a:r>
              <a:rPr lang="en-US" dirty="0" smtClean="0"/>
              <a:t>MapReduce Control Architecture for MRv1</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0861" y="1447800"/>
            <a:ext cx="5348113" cy="40760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Content Placeholder 2"/>
          <p:cNvSpPr>
            <a:spLocks noGrp="1"/>
          </p:cNvSpPr>
          <p:nvPr>
            <p:ph idx="1"/>
          </p:nvPr>
        </p:nvSpPr>
        <p:spPr>
          <a:xfrm>
            <a:off x="14461" y="752475"/>
            <a:ext cx="3352800" cy="1066800"/>
          </a:xfrm>
        </p:spPr>
        <p:txBody>
          <a:bodyPr>
            <a:normAutofit/>
          </a:bodyPr>
          <a:lstStyle/>
          <a:p>
            <a:r>
              <a:rPr lang="en-US" sz="1800" dirty="0" err="1">
                <a:latin typeface="Courier New" pitchFamily="49" charset="0"/>
                <a:cs typeface="Courier New" pitchFamily="49" charset="0"/>
              </a:rPr>
              <a:t>MapReduce</a:t>
            </a:r>
            <a:r>
              <a:rPr lang="en-US" sz="2000" dirty="0"/>
              <a:t> clients </a:t>
            </a:r>
            <a:r>
              <a:rPr lang="en-US" sz="2000" dirty="0" smtClean="0"/>
              <a:t>talk to </a:t>
            </a:r>
            <a:r>
              <a:rPr lang="en-US" sz="2000" dirty="0"/>
              <a:t>the </a:t>
            </a:r>
            <a:r>
              <a:rPr lang="en-US" sz="1800" dirty="0" err="1">
                <a:latin typeface="Courier New" pitchFamily="49" charset="0"/>
                <a:cs typeface="Courier New" pitchFamily="49" charset="0"/>
              </a:rPr>
              <a:t>JobTracker</a:t>
            </a:r>
            <a:r>
              <a:rPr lang="en-US" sz="2000" dirty="0"/>
              <a:t> </a:t>
            </a:r>
            <a:r>
              <a:rPr lang="en-US" sz="2000" dirty="0" smtClean="0"/>
              <a:t>to launch </a:t>
            </a:r>
            <a:r>
              <a:rPr lang="en-US" sz="2000" dirty="0"/>
              <a:t>and manage jobs.</a:t>
            </a:r>
          </a:p>
        </p:txBody>
      </p:sp>
      <p:sp>
        <p:nvSpPr>
          <p:cNvPr id="5" name="Content Placeholder 2"/>
          <p:cNvSpPr txBox="1">
            <a:spLocks/>
          </p:cNvSpPr>
          <p:nvPr/>
        </p:nvSpPr>
        <p:spPr>
          <a:xfrm>
            <a:off x="3352800" y="614362"/>
            <a:ext cx="5410200" cy="1066800"/>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000" dirty="0"/>
              <a:t>The </a:t>
            </a:r>
            <a:r>
              <a:rPr lang="en-US" sz="1900" dirty="0" err="1">
                <a:latin typeface="Courier New" pitchFamily="49" charset="0"/>
                <a:cs typeface="Courier New" pitchFamily="49" charset="0"/>
              </a:rPr>
              <a:t>JobTracker</a:t>
            </a:r>
            <a:r>
              <a:rPr lang="en-US" sz="2000" dirty="0"/>
              <a:t> coordinates activities across </a:t>
            </a:r>
            <a:r>
              <a:rPr lang="en-US" sz="2000" dirty="0" smtClean="0"/>
              <a:t>the slave </a:t>
            </a:r>
            <a:r>
              <a:rPr lang="en-US" sz="1900" dirty="0" err="1">
                <a:latin typeface="Courier New" pitchFamily="49" charset="0"/>
                <a:cs typeface="Courier New" pitchFamily="49" charset="0"/>
              </a:rPr>
              <a:t>TaskTracker</a:t>
            </a:r>
            <a:r>
              <a:rPr lang="en-US" sz="2000" dirty="0"/>
              <a:t> processes. It accepts </a:t>
            </a:r>
            <a:r>
              <a:rPr lang="en-US" sz="2000" dirty="0" err="1" smtClean="0"/>
              <a:t>MapReduce</a:t>
            </a:r>
            <a:r>
              <a:rPr lang="en-US" sz="2000" dirty="0" smtClean="0"/>
              <a:t> job </a:t>
            </a:r>
            <a:r>
              <a:rPr lang="en-US" sz="2000" dirty="0"/>
              <a:t>requests from clients and schedules map </a:t>
            </a:r>
            <a:r>
              <a:rPr lang="en-US" sz="2000" dirty="0" smtClean="0"/>
              <a:t>and reduce </a:t>
            </a:r>
            <a:r>
              <a:rPr lang="en-US" sz="2000" dirty="0"/>
              <a:t>tasks on </a:t>
            </a:r>
            <a:r>
              <a:rPr lang="en-US" sz="1900" dirty="0" err="1">
                <a:latin typeface="Courier New" pitchFamily="49" charset="0"/>
                <a:cs typeface="Courier New" pitchFamily="49" charset="0"/>
              </a:rPr>
              <a:t>TaskTrackers</a:t>
            </a:r>
            <a:r>
              <a:rPr lang="en-US" sz="2000" dirty="0"/>
              <a:t> to perform the work.</a:t>
            </a:r>
          </a:p>
        </p:txBody>
      </p:sp>
      <p:sp>
        <p:nvSpPr>
          <p:cNvPr id="4" name="TextBox 3"/>
          <p:cNvSpPr txBox="1"/>
          <p:nvPr/>
        </p:nvSpPr>
        <p:spPr>
          <a:xfrm>
            <a:off x="4191000" y="5200649"/>
            <a:ext cx="3733800" cy="646331"/>
          </a:xfrm>
          <a:prstGeom prst="rect">
            <a:avLst/>
          </a:prstGeom>
          <a:noFill/>
        </p:spPr>
        <p:txBody>
          <a:bodyPr wrap="square" rtlCol="0">
            <a:spAutoFit/>
          </a:bodyPr>
          <a:lstStyle/>
          <a:p>
            <a:r>
              <a:rPr lang="en-US" dirty="0"/>
              <a:t>Map and reduce child processes.</a:t>
            </a:r>
          </a:p>
          <a:p>
            <a:endParaRPr lang="en-US" dirty="0"/>
          </a:p>
        </p:txBody>
      </p:sp>
      <p:sp>
        <p:nvSpPr>
          <p:cNvPr id="6" name="TextBox 5"/>
          <p:cNvSpPr txBox="1"/>
          <p:nvPr/>
        </p:nvSpPr>
        <p:spPr>
          <a:xfrm>
            <a:off x="304800" y="5542179"/>
            <a:ext cx="8686800" cy="1200329"/>
          </a:xfrm>
          <a:prstGeom prst="rect">
            <a:avLst/>
          </a:prstGeom>
          <a:noFill/>
        </p:spPr>
        <p:txBody>
          <a:bodyPr wrap="square" rtlCol="0">
            <a:spAutoFit/>
          </a:bodyPr>
          <a:lstStyle/>
          <a:p>
            <a:r>
              <a:rPr lang="en-US" dirty="0"/>
              <a:t>The </a:t>
            </a:r>
            <a:r>
              <a:rPr lang="en-US" sz="1600" dirty="0" err="1">
                <a:latin typeface="Courier New" pitchFamily="49" charset="0"/>
                <a:cs typeface="Courier New" pitchFamily="49" charset="0"/>
              </a:rPr>
              <a:t>TaskTracker</a:t>
            </a:r>
            <a:r>
              <a:rPr lang="en-US" dirty="0"/>
              <a:t> is a daemon process that spawns child </a:t>
            </a:r>
            <a:r>
              <a:rPr lang="en-US" dirty="0" smtClean="0"/>
              <a:t>processes to </a:t>
            </a:r>
            <a:r>
              <a:rPr lang="en-US" dirty="0"/>
              <a:t>perform the actual map or reduce work. Map tasks </a:t>
            </a:r>
            <a:r>
              <a:rPr lang="en-US" dirty="0" smtClean="0"/>
              <a:t>typically read </a:t>
            </a:r>
            <a:r>
              <a:rPr lang="en-US" dirty="0"/>
              <a:t>their input from HDFS, and write their output to the </a:t>
            </a:r>
            <a:r>
              <a:rPr lang="en-US" dirty="0" smtClean="0"/>
              <a:t>local disk</a:t>
            </a:r>
            <a:r>
              <a:rPr lang="en-US" dirty="0"/>
              <a:t>. Reduce tasks read the map outputs over the network and</a:t>
            </a:r>
          </a:p>
          <a:p>
            <a:r>
              <a:rPr lang="en-US" dirty="0"/>
              <a:t>write their outputs back to HDFS.</a:t>
            </a:r>
          </a:p>
        </p:txBody>
      </p:sp>
      <p:sp>
        <p:nvSpPr>
          <p:cNvPr id="7" name="Footer Placeholder 6"/>
          <p:cNvSpPr>
            <a:spLocks noGrp="1"/>
          </p:cNvSpPr>
          <p:nvPr>
            <p:ph type="ftr" sz="quarter" idx="11"/>
          </p:nvPr>
        </p:nvSpPr>
        <p:spPr/>
        <p:txBody>
          <a:bodyPr/>
          <a:lstStyle/>
          <a:p>
            <a:r>
              <a:rPr lang="en-US" smtClean="0"/>
              <a:t>@Zoran B. Djordjević</a:t>
            </a:r>
            <a:endParaRPr lang="en-US" dirty="0"/>
          </a:p>
        </p:txBody>
      </p:sp>
      <p:sp>
        <p:nvSpPr>
          <p:cNvPr id="8" name="Slide Number Placeholder 7"/>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8743680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files</a:t>
            </a:r>
            <a:endParaRPr lang="en-US" dirty="0"/>
          </a:p>
        </p:txBody>
      </p:sp>
      <p:sp>
        <p:nvSpPr>
          <p:cNvPr id="3" name="Content Placeholder 2"/>
          <p:cNvSpPr>
            <a:spLocks noGrp="1"/>
          </p:cNvSpPr>
          <p:nvPr>
            <p:ph idx="1"/>
          </p:nvPr>
        </p:nvSpPr>
        <p:spPr>
          <a:xfrm>
            <a:off x="304800" y="914400"/>
            <a:ext cx="8610600" cy="5440363"/>
          </a:xfrm>
        </p:spPr>
        <p:txBody>
          <a:bodyPr>
            <a:normAutofit/>
          </a:bodyPr>
          <a:lstStyle/>
          <a:p>
            <a:r>
              <a:rPr lang="en-US" sz="2200" dirty="0"/>
              <a:t>Before we can run </a:t>
            </a:r>
            <a:r>
              <a:rPr lang="en-US" sz="2200" dirty="0" err="1"/>
              <a:t>Hadoop</a:t>
            </a:r>
            <a:r>
              <a:rPr lang="en-US" sz="2200" dirty="0"/>
              <a:t> programs on data stored in HDFS, we’ll need to put the data into HDFS first. Let’s assume we’ve already formatted and started a HDFS </a:t>
            </a:r>
            <a:r>
              <a:rPr lang="en-US" sz="2200" dirty="0" smtClean="0"/>
              <a:t>file system</a:t>
            </a:r>
            <a:r>
              <a:rPr lang="en-US" sz="2200" dirty="0"/>
              <a:t>. We are working with a pseudo-distributed configuration as a playground. </a:t>
            </a:r>
            <a:r>
              <a:rPr lang="en-US" sz="2200" dirty="0" smtClean="0"/>
              <a:t>                                                                    </a:t>
            </a:r>
          </a:p>
          <a:p>
            <a:r>
              <a:rPr lang="en-US" sz="2200" dirty="0" smtClean="0"/>
              <a:t>Let’s </a:t>
            </a:r>
            <a:r>
              <a:rPr lang="en-US" sz="2200" dirty="0"/>
              <a:t>create a directory and put a file in it.</a:t>
            </a:r>
          </a:p>
          <a:p>
            <a:r>
              <a:rPr lang="en-US" sz="2200" dirty="0"/>
              <a:t>HDFS has a default working directory of </a:t>
            </a:r>
            <a:r>
              <a:rPr lang="en-US" sz="2000" dirty="0">
                <a:latin typeface="Courier New" pitchFamily="49" charset="0"/>
                <a:cs typeface="Courier New" pitchFamily="49" charset="0"/>
              </a:rPr>
              <a:t>/user/$USER</a:t>
            </a:r>
            <a:r>
              <a:rPr lang="en-US" sz="2200" dirty="0"/>
              <a:t>, where </a:t>
            </a:r>
            <a:r>
              <a:rPr lang="en-US" sz="1800" dirty="0">
                <a:latin typeface="Courier New" pitchFamily="49" charset="0"/>
                <a:cs typeface="Courier New" pitchFamily="49" charset="0"/>
              </a:rPr>
              <a:t>$USER </a:t>
            </a:r>
            <a:r>
              <a:rPr lang="en-US" sz="2200" dirty="0"/>
              <a:t>is </a:t>
            </a:r>
            <a:r>
              <a:rPr lang="en-US" sz="2200" dirty="0" smtClean="0"/>
              <a:t> </a:t>
            </a:r>
            <a:r>
              <a:rPr lang="en-US" sz="2200" dirty="0"/>
              <a:t>login user name. </a:t>
            </a:r>
            <a:r>
              <a:rPr lang="en-US" sz="2200" dirty="0" smtClean="0"/>
              <a:t>The </a:t>
            </a:r>
            <a:r>
              <a:rPr lang="en-US" sz="2200" dirty="0"/>
              <a:t>directory </a:t>
            </a:r>
            <a:r>
              <a:rPr lang="en-US" sz="2200" dirty="0" smtClean="0"/>
              <a:t>is not </a:t>
            </a:r>
            <a:r>
              <a:rPr lang="en-US" sz="2200" dirty="0"/>
              <a:t>automatically created </a:t>
            </a:r>
            <a:r>
              <a:rPr lang="en-US" sz="2200" dirty="0" smtClean="0"/>
              <a:t>for us. </a:t>
            </a:r>
          </a:p>
          <a:p>
            <a:r>
              <a:rPr lang="en-US" sz="2200" dirty="0" smtClean="0"/>
              <a:t>We create the directory </a:t>
            </a:r>
            <a:r>
              <a:rPr lang="en-US" sz="2200" dirty="0"/>
              <a:t>with the </a:t>
            </a:r>
            <a:r>
              <a:rPr lang="en-US" sz="2000" dirty="0" err="1">
                <a:latin typeface="Courier New" pitchFamily="49" charset="0"/>
                <a:cs typeface="Courier New" pitchFamily="49" charset="0"/>
              </a:rPr>
              <a:t>mkdir</a:t>
            </a:r>
            <a:r>
              <a:rPr lang="en-US" sz="2200" dirty="0"/>
              <a:t> command. For the purpose of illustration, we use </a:t>
            </a:r>
            <a:r>
              <a:rPr lang="en-US" sz="2200" dirty="0" smtClean="0"/>
              <a:t>username </a:t>
            </a:r>
            <a:r>
              <a:rPr lang="en-US" sz="2000" dirty="0" err="1" smtClean="0">
                <a:latin typeface="Courier New" pitchFamily="49" charset="0"/>
                <a:cs typeface="Courier New" pitchFamily="49" charset="0"/>
              </a:rPr>
              <a:t>joe</a:t>
            </a:r>
            <a:r>
              <a:rPr lang="en-US" sz="2200" dirty="0" smtClean="0"/>
              <a:t>. On CDH4, when creating new user directory, you need to </a:t>
            </a:r>
            <a:r>
              <a:rPr lang="en-US" sz="2000" dirty="0" err="1" smtClean="0">
                <a:latin typeface="Courier New" pitchFamily="49" charset="0"/>
                <a:cs typeface="Courier New" pitchFamily="49" charset="0"/>
              </a:rPr>
              <a:t>sudo</a:t>
            </a:r>
            <a:r>
              <a:rPr lang="en-US" sz="2200" dirty="0" smtClean="0"/>
              <a:t> your commands as user </a:t>
            </a:r>
            <a:r>
              <a:rPr lang="en-US" sz="2000" dirty="0" err="1" smtClean="0">
                <a:latin typeface="Courier New" pitchFamily="49" charset="0"/>
                <a:cs typeface="Courier New" pitchFamily="49" charset="0"/>
              </a:rPr>
              <a:t>hdfs</a:t>
            </a:r>
            <a:r>
              <a:rPr lang="en-US" sz="2000" dirty="0" smtClean="0">
                <a:latin typeface="Courier New" pitchFamily="49" charset="0"/>
                <a:cs typeface="Courier New" pitchFamily="49" charset="0"/>
              </a:rPr>
              <a:t> </a:t>
            </a:r>
            <a:endParaRPr lang="en-US" sz="20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sudo</a:t>
            </a:r>
            <a:r>
              <a:rPr lang="en-US" sz="1800" dirty="0">
                <a:latin typeface="Courier New" pitchFamily="49" charset="0"/>
                <a:cs typeface="Courier New" pitchFamily="49" charset="0"/>
              </a:rPr>
              <a:t> -u </a:t>
            </a:r>
            <a:r>
              <a:rPr lang="en-US" sz="1800" dirty="0" err="1">
                <a:latin typeface="Courier New" pitchFamily="49" charset="0"/>
                <a:cs typeface="Courier New" pitchFamily="49" charset="0"/>
              </a:rPr>
              <a:t>hdfs</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 fs -</a:t>
            </a:r>
            <a:r>
              <a:rPr lang="en-US" sz="1800" dirty="0" err="1">
                <a:latin typeface="Courier New" pitchFamily="49" charset="0"/>
                <a:cs typeface="Courier New" pitchFamily="49" charset="0"/>
              </a:rPr>
              <a:t>mkdir</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user/</a:t>
            </a:r>
            <a:r>
              <a:rPr lang="en-US" sz="1800" dirty="0" err="1" smtClean="0">
                <a:latin typeface="Courier New" pitchFamily="49" charset="0"/>
                <a:cs typeface="Courier New" pitchFamily="49" charset="0"/>
              </a:rPr>
              <a:t>joe</a:t>
            </a:r>
            <a:endParaRPr lang="en-US" sz="1800" dirty="0" smtClean="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sudo</a:t>
            </a:r>
            <a:r>
              <a:rPr lang="en-US" sz="1800" dirty="0" smtClean="0">
                <a:latin typeface="Courier New" pitchFamily="49" charset="0"/>
                <a:cs typeface="Courier New" pitchFamily="49" charset="0"/>
              </a:rPr>
              <a:t> –u </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fs –</a:t>
            </a:r>
            <a:r>
              <a:rPr lang="en-US" sz="1800" dirty="0" err="1" smtClean="0">
                <a:latin typeface="Courier New" pitchFamily="49" charset="0"/>
                <a:cs typeface="Courier New" pitchFamily="49" charset="0"/>
              </a:rPr>
              <a:t>chown</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joe</a:t>
            </a:r>
            <a:r>
              <a:rPr lang="en-US" sz="1800" dirty="0" smtClean="0">
                <a:latin typeface="Courier New" pitchFamily="49" charset="0"/>
                <a:cs typeface="Courier New" pitchFamily="49" charset="0"/>
              </a:rPr>
              <a:t> /user/</a:t>
            </a:r>
            <a:r>
              <a:rPr lang="en-US" sz="1800" dirty="0" err="1" smtClean="0">
                <a:latin typeface="Courier New" pitchFamily="49" charset="0"/>
                <a:cs typeface="Courier New" pitchFamily="49" charset="0"/>
              </a:rPr>
              <a:t>joe</a:t>
            </a:r>
            <a:endParaRPr lang="en-US" sz="1800" dirty="0" smtClean="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sudo</a:t>
            </a:r>
            <a:r>
              <a:rPr lang="en-US" sz="1800" dirty="0">
                <a:latin typeface="Courier New" pitchFamily="49" charset="0"/>
                <a:cs typeface="Courier New" pitchFamily="49" charset="0"/>
              </a:rPr>
              <a:t> -u </a:t>
            </a:r>
            <a:r>
              <a:rPr lang="en-US" sz="1800" dirty="0" err="1">
                <a:latin typeface="Courier New" pitchFamily="49" charset="0"/>
                <a:cs typeface="Courier New" pitchFamily="49" charset="0"/>
              </a:rPr>
              <a:t>hdfs</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fs</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ls</a:t>
            </a:r>
            <a:r>
              <a:rPr lang="en-US" sz="1800" dirty="0">
                <a:latin typeface="Courier New" pitchFamily="49" charset="0"/>
                <a:cs typeface="Courier New" pitchFamily="49" charset="0"/>
              </a:rPr>
              <a:t> /user</a:t>
            </a:r>
          </a:p>
          <a:p>
            <a:pPr marL="0" indent="0">
              <a:buNone/>
            </a:pPr>
            <a:r>
              <a:rPr lang="en-US" sz="1800" dirty="0" err="1" smtClean="0">
                <a:latin typeface="Courier New" pitchFamily="49" charset="0"/>
                <a:cs typeface="Courier New" pitchFamily="49" charset="0"/>
              </a:rPr>
              <a:t>drwxr</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xr</a:t>
            </a:r>
            <a:r>
              <a:rPr lang="en-US" sz="1800" dirty="0" smtClean="0">
                <a:latin typeface="Courier New" pitchFamily="49" charset="0"/>
                <a:cs typeface="Courier New" pitchFamily="49" charset="0"/>
              </a:rPr>
              <a:t>-x  - </a:t>
            </a:r>
            <a:r>
              <a:rPr lang="en-US" sz="1800" dirty="0" err="1" smtClean="0">
                <a:latin typeface="Courier New" pitchFamily="49" charset="0"/>
                <a:cs typeface="Courier New" pitchFamily="49" charset="0"/>
              </a:rPr>
              <a:t>joe</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supergroup</a:t>
            </a:r>
            <a:r>
              <a:rPr lang="en-US" sz="1800" dirty="0" smtClean="0">
                <a:latin typeface="Courier New" pitchFamily="49" charset="0"/>
                <a:cs typeface="Courier New" pitchFamily="49" charset="0"/>
              </a:rPr>
              <a:t>  0 </a:t>
            </a:r>
            <a:r>
              <a:rPr lang="en-US" sz="1800" dirty="0">
                <a:latin typeface="Courier New" pitchFamily="49" charset="0"/>
                <a:cs typeface="Courier New" pitchFamily="49" charset="0"/>
              </a:rPr>
              <a:t>2013-03-15 </a:t>
            </a:r>
            <a:r>
              <a:rPr lang="en-US" sz="1800" dirty="0" smtClean="0">
                <a:latin typeface="Courier New" pitchFamily="49" charset="0"/>
                <a:cs typeface="Courier New" pitchFamily="49" charset="0"/>
              </a:rPr>
              <a:t>   /user/</a:t>
            </a:r>
            <a:r>
              <a:rPr lang="en-US" sz="1800" dirty="0" err="1" smtClean="0">
                <a:latin typeface="Courier New" pitchFamily="49" charset="0"/>
                <a:cs typeface="Courier New" pitchFamily="49" charset="0"/>
              </a:rPr>
              <a:t>joe</a:t>
            </a:r>
            <a:endParaRPr lang="en-US" sz="1800" dirty="0" smtClean="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5781705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Working with files</a:t>
            </a:r>
            <a:endParaRPr lang="en-US" dirty="0"/>
          </a:p>
        </p:txBody>
      </p:sp>
      <p:sp>
        <p:nvSpPr>
          <p:cNvPr id="3" name="Content Placeholder 2"/>
          <p:cNvSpPr>
            <a:spLocks noGrp="1"/>
          </p:cNvSpPr>
          <p:nvPr>
            <p:ph idx="1"/>
          </p:nvPr>
        </p:nvSpPr>
        <p:spPr/>
        <p:txBody>
          <a:bodyPr>
            <a:normAutofit fontScale="92500"/>
          </a:bodyPr>
          <a:lstStyle/>
          <a:p>
            <a:r>
              <a:rPr lang="en-US" dirty="0" err="1"/>
              <a:t>Hadoop’s</a:t>
            </a:r>
            <a:r>
              <a:rPr lang="en-US" dirty="0"/>
              <a:t> </a:t>
            </a:r>
            <a:r>
              <a:rPr lang="en-US" sz="1900" dirty="0" err="1">
                <a:latin typeface="Courier New" pitchFamily="49" charset="0"/>
                <a:cs typeface="Courier New" pitchFamily="49" charset="0"/>
              </a:rPr>
              <a:t>mkdir</a:t>
            </a:r>
            <a:r>
              <a:rPr lang="en-US" dirty="0"/>
              <a:t> command automatically creates parent directories if they don’t already exist, similar to the Unix </a:t>
            </a:r>
            <a:r>
              <a:rPr lang="en-US" sz="1900" dirty="0" err="1">
                <a:latin typeface="Courier New" pitchFamily="49" charset="0"/>
                <a:cs typeface="Courier New" pitchFamily="49" charset="0"/>
              </a:rPr>
              <a:t>mkdir</a:t>
            </a:r>
            <a:r>
              <a:rPr lang="en-US" dirty="0"/>
              <a:t> command with the</a:t>
            </a:r>
            <a:r>
              <a:rPr lang="en-US" sz="1900" dirty="0">
                <a:latin typeface="Courier New" pitchFamily="49" charset="0"/>
                <a:cs typeface="Courier New" pitchFamily="49" charset="0"/>
              </a:rPr>
              <a:t> -p </a:t>
            </a:r>
            <a:r>
              <a:rPr lang="en-US" dirty="0"/>
              <a:t>option. So the preceding command will create the</a:t>
            </a:r>
            <a:r>
              <a:rPr lang="en-US" sz="1900" dirty="0">
                <a:latin typeface="Courier New" pitchFamily="49" charset="0"/>
                <a:cs typeface="Courier New" pitchFamily="49" charset="0"/>
              </a:rPr>
              <a:t> /user </a:t>
            </a:r>
            <a:r>
              <a:rPr lang="en-US" dirty="0"/>
              <a:t>directory too. </a:t>
            </a:r>
            <a:endParaRPr lang="en-US" dirty="0" smtClean="0"/>
          </a:p>
          <a:p>
            <a:r>
              <a:rPr lang="en-US" dirty="0" smtClean="0"/>
              <a:t>Let’s </a:t>
            </a:r>
            <a:r>
              <a:rPr lang="en-US" dirty="0"/>
              <a:t>check on the directories with the </a:t>
            </a:r>
            <a:r>
              <a:rPr lang="en-US" sz="1900" dirty="0" err="1">
                <a:latin typeface="Courier New" pitchFamily="49" charset="0"/>
                <a:cs typeface="Courier New" pitchFamily="49" charset="0"/>
              </a:rPr>
              <a:t>ls</a:t>
            </a:r>
            <a:r>
              <a:rPr lang="en-US" dirty="0"/>
              <a:t> command.</a:t>
            </a:r>
          </a:p>
          <a:p>
            <a:pPr marL="0" indent="0">
              <a:buNone/>
            </a:pP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fs</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ls</a:t>
            </a:r>
            <a:r>
              <a:rPr lang="en-US" sz="1800" dirty="0">
                <a:latin typeface="Courier New" pitchFamily="49" charset="0"/>
                <a:cs typeface="Courier New" pitchFamily="49" charset="0"/>
              </a:rPr>
              <a:t> /</a:t>
            </a:r>
          </a:p>
          <a:p>
            <a:r>
              <a:rPr lang="en-US" dirty="0"/>
              <a:t>You’ll see </a:t>
            </a:r>
            <a:r>
              <a:rPr lang="en-US" dirty="0" smtClean="0"/>
              <a:t> </a:t>
            </a:r>
            <a:r>
              <a:rPr lang="en-US" dirty="0"/>
              <a:t>the </a:t>
            </a:r>
            <a:r>
              <a:rPr lang="en-US" sz="1900" dirty="0">
                <a:latin typeface="Courier New" pitchFamily="49" charset="0"/>
                <a:cs typeface="Courier New" pitchFamily="49" charset="0"/>
              </a:rPr>
              <a:t>/user </a:t>
            </a:r>
            <a:r>
              <a:rPr lang="en-US" dirty="0"/>
              <a:t>directory at the root </a:t>
            </a:r>
            <a:r>
              <a:rPr lang="en-US" sz="1900" dirty="0">
                <a:latin typeface="Courier New" pitchFamily="49" charset="0"/>
                <a:cs typeface="Courier New" pitchFamily="49" charset="0"/>
              </a:rPr>
              <a:t>/</a:t>
            </a:r>
            <a:r>
              <a:rPr lang="en-US" dirty="0"/>
              <a:t> directory</a:t>
            </a:r>
            <a:r>
              <a:rPr lang="en-US" dirty="0" smtClean="0"/>
              <a:t>.</a:t>
            </a:r>
            <a:endParaRPr lang="en-US" dirty="0"/>
          </a:p>
          <a:p>
            <a:pPr marL="0" indent="0">
              <a:buNone/>
            </a:pPr>
            <a:r>
              <a:rPr lang="en-US" sz="1800" dirty="0" err="1">
                <a:latin typeface="Courier New" pitchFamily="49" charset="0"/>
                <a:cs typeface="Courier New" pitchFamily="49" charset="0"/>
              </a:rPr>
              <a:t>drwxr</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xr</a:t>
            </a:r>
            <a:r>
              <a:rPr lang="en-US" sz="1800" dirty="0">
                <a:latin typeface="Courier New" pitchFamily="49" charset="0"/>
                <a:cs typeface="Courier New" pitchFamily="49" charset="0"/>
              </a:rPr>
              <a:t>-x - </a:t>
            </a:r>
            <a:r>
              <a:rPr lang="en-US" sz="1800" dirty="0" err="1" smtClean="0">
                <a:latin typeface="Courier New" pitchFamily="49" charset="0"/>
                <a:cs typeface="Courier New" pitchFamily="49" charset="0"/>
              </a:rPr>
              <a:t>joe</a:t>
            </a:r>
            <a:r>
              <a:rPr lang="en-US" sz="1800" dirty="0" smtClean="0">
                <a:latin typeface="Courier New" pitchFamily="49" charset="0"/>
                <a:cs typeface="Courier New" pitchFamily="49" charset="0"/>
              </a:rPr>
              <a:t> </a:t>
            </a:r>
            <a:r>
              <a:rPr lang="en-US" sz="1800" dirty="0" err="1">
                <a:latin typeface="Courier New" pitchFamily="49" charset="0"/>
                <a:cs typeface="Courier New" pitchFamily="49" charset="0"/>
              </a:rPr>
              <a:t>supergroup</a:t>
            </a:r>
            <a:r>
              <a:rPr lang="en-US" sz="1800" dirty="0">
                <a:latin typeface="Courier New" pitchFamily="49" charset="0"/>
                <a:cs typeface="Courier New" pitchFamily="49" charset="0"/>
              </a:rPr>
              <a:t> 0 2009-01-14 10:23 /user</a:t>
            </a:r>
          </a:p>
          <a:p>
            <a:r>
              <a:rPr lang="en-US" dirty="0"/>
              <a:t>If you want to see all the subdirectories, in a way similar to Unix’s </a:t>
            </a:r>
            <a:r>
              <a:rPr lang="en-US" sz="1900" dirty="0" err="1">
                <a:latin typeface="Courier New" pitchFamily="49" charset="0"/>
                <a:cs typeface="Courier New" pitchFamily="49" charset="0"/>
              </a:rPr>
              <a:t>ls</a:t>
            </a:r>
            <a:r>
              <a:rPr lang="en-US" dirty="0"/>
              <a:t> with the </a:t>
            </a:r>
            <a:r>
              <a:rPr lang="en-US" sz="1900" dirty="0">
                <a:latin typeface="Courier New" pitchFamily="49" charset="0"/>
                <a:cs typeface="Courier New" pitchFamily="49" charset="0"/>
              </a:rPr>
              <a:t>-r </a:t>
            </a:r>
            <a:r>
              <a:rPr lang="en-US" dirty="0"/>
              <a:t>option, you can use </a:t>
            </a:r>
            <a:r>
              <a:rPr lang="en-US" dirty="0" err="1"/>
              <a:t>Hadoop’s</a:t>
            </a:r>
            <a:r>
              <a:rPr lang="en-US" dirty="0"/>
              <a:t> </a:t>
            </a:r>
            <a:r>
              <a:rPr lang="en-US" sz="1900" dirty="0" err="1" smtClean="0">
                <a:latin typeface="Courier New" pitchFamily="49" charset="0"/>
                <a:cs typeface="Courier New" pitchFamily="49" charset="0"/>
              </a:rPr>
              <a:t>ls</a:t>
            </a:r>
            <a:r>
              <a:rPr lang="en-US" sz="1900" dirty="0" smtClean="0">
                <a:latin typeface="Courier New" pitchFamily="49" charset="0"/>
                <a:cs typeface="Courier New" pitchFamily="49" charset="0"/>
              </a:rPr>
              <a:t> -R </a:t>
            </a:r>
            <a:r>
              <a:rPr lang="en-US" dirty="0"/>
              <a:t>command .</a:t>
            </a:r>
          </a:p>
          <a:p>
            <a:pPr marL="0" indent="0">
              <a:buNone/>
            </a:pP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fs</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ls</a:t>
            </a:r>
            <a:r>
              <a:rPr lang="en-US" sz="1800" dirty="0" smtClean="0">
                <a:latin typeface="Courier New" pitchFamily="49" charset="0"/>
                <a:cs typeface="Courier New" pitchFamily="49" charset="0"/>
              </a:rPr>
              <a:t> –R /</a:t>
            </a:r>
            <a:endParaRPr lang="en-US" sz="1800" dirty="0">
              <a:latin typeface="Courier New" pitchFamily="49" charset="0"/>
              <a:cs typeface="Courier New" pitchFamily="49" charset="0"/>
            </a:endParaRPr>
          </a:p>
          <a:p>
            <a:r>
              <a:rPr lang="en-US" dirty="0"/>
              <a:t>You’ll see all the files and directories recursively</a:t>
            </a:r>
            <a:r>
              <a:rPr lang="en-US" dirty="0" smtClean="0"/>
              <a:t>.</a:t>
            </a:r>
          </a:p>
          <a:p>
            <a:pPr marL="0" indent="0">
              <a:buNone/>
            </a:pPr>
            <a:r>
              <a:rPr lang="en-US" sz="1700" dirty="0" err="1" smtClean="0">
                <a:latin typeface="Courier New" pitchFamily="49" charset="0"/>
                <a:cs typeface="Courier New" pitchFamily="49" charset="0"/>
              </a:rPr>
              <a:t>drwxrwxrwt</a:t>
            </a:r>
            <a:r>
              <a:rPr lang="en-US" sz="1700" dirty="0" smtClean="0">
                <a:latin typeface="Courier New" pitchFamily="49" charset="0"/>
                <a:cs typeface="Courier New" pitchFamily="49" charset="0"/>
              </a:rPr>
              <a:t>   </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hdfs</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supergroup</a:t>
            </a: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2013-03-09 10:01 /</a:t>
            </a:r>
            <a:r>
              <a:rPr lang="en-US" sz="1700" dirty="0" err="1">
                <a:latin typeface="Courier New" pitchFamily="49" charset="0"/>
                <a:cs typeface="Courier New" pitchFamily="49" charset="0"/>
              </a:rPr>
              <a:t>tmp</a:t>
            </a:r>
            <a:endParaRPr lang="en-US" sz="1700" dirty="0">
              <a:latin typeface="Courier New" pitchFamily="49" charset="0"/>
              <a:cs typeface="Courier New" pitchFamily="49" charset="0"/>
            </a:endParaRPr>
          </a:p>
          <a:p>
            <a:pPr marL="0" indent="0">
              <a:buNone/>
            </a:pPr>
            <a:r>
              <a:rPr lang="en-US" sz="1700" dirty="0" err="1">
                <a:latin typeface="Courier New" pitchFamily="49" charset="0"/>
                <a:cs typeface="Courier New" pitchFamily="49" charset="0"/>
              </a:rPr>
              <a:t>drwxr</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xr</a:t>
            </a:r>
            <a:r>
              <a:rPr lang="en-US" sz="1700" dirty="0">
                <a:latin typeface="Courier New" pitchFamily="49" charset="0"/>
                <a:cs typeface="Courier New" pitchFamily="49" charset="0"/>
              </a:rPr>
              <a:t>-x   - </a:t>
            </a:r>
            <a:r>
              <a:rPr lang="en-US" sz="1700" dirty="0" err="1">
                <a:latin typeface="Courier New" pitchFamily="49" charset="0"/>
                <a:cs typeface="Courier New" pitchFamily="49" charset="0"/>
              </a:rPr>
              <a:t>hdfs</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supergroup</a:t>
            </a: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2013-03-15 07:56 </a:t>
            </a:r>
            <a:r>
              <a:rPr lang="en-US" sz="1700" dirty="0" smtClean="0">
                <a:latin typeface="Courier New" pitchFamily="49" charset="0"/>
                <a:cs typeface="Courier New" pitchFamily="49" charset="0"/>
              </a:rPr>
              <a:t>   /user</a:t>
            </a:r>
          </a:p>
          <a:p>
            <a:pPr marL="0" indent="0">
              <a:buNone/>
            </a:pPr>
            <a:r>
              <a:rPr lang="en-US" sz="1700" dirty="0" err="1">
                <a:latin typeface="Courier New" pitchFamily="49" charset="0"/>
                <a:cs typeface="Courier New" pitchFamily="49" charset="0"/>
              </a:rPr>
              <a:t>drwxr</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xr</a:t>
            </a:r>
            <a:r>
              <a:rPr lang="en-US" sz="1700" dirty="0">
                <a:latin typeface="Courier New" pitchFamily="49" charset="0"/>
                <a:cs typeface="Courier New" pitchFamily="49" charset="0"/>
              </a:rPr>
              <a:t>-x   - </a:t>
            </a:r>
            <a:r>
              <a:rPr lang="en-US" sz="1700" dirty="0" err="1" smtClean="0">
                <a:latin typeface="Courier New" pitchFamily="49" charset="0"/>
                <a:cs typeface="Courier New" pitchFamily="49" charset="0"/>
              </a:rPr>
              <a:t>joe</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supergroup</a:t>
            </a:r>
            <a:r>
              <a:rPr lang="en-US" sz="1700" dirty="0" smtClean="0">
                <a:latin typeface="Courier New" pitchFamily="49" charset="0"/>
                <a:cs typeface="Courier New" pitchFamily="49" charset="0"/>
              </a:rPr>
              <a:t>  0 </a:t>
            </a:r>
            <a:r>
              <a:rPr lang="en-US" sz="1700" dirty="0">
                <a:latin typeface="Courier New" pitchFamily="49" charset="0"/>
                <a:cs typeface="Courier New" pitchFamily="49" charset="0"/>
              </a:rPr>
              <a:t>2013-03-15 07:56 /</a:t>
            </a:r>
            <a:r>
              <a:rPr lang="en-US" sz="1700" dirty="0" smtClean="0">
                <a:latin typeface="Courier New" pitchFamily="49" charset="0"/>
                <a:cs typeface="Courier New" pitchFamily="49" charset="0"/>
              </a:rPr>
              <a:t>user/</a:t>
            </a:r>
            <a:r>
              <a:rPr lang="en-US" sz="1700" dirty="0" err="1" smtClean="0">
                <a:latin typeface="Courier New" pitchFamily="49" charset="0"/>
                <a:cs typeface="Courier New" pitchFamily="49" charset="0"/>
              </a:rPr>
              <a:t>joe</a:t>
            </a:r>
            <a:endParaRPr lang="en-US" sz="1700" dirty="0">
              <a:latin typeface="Courier New" pitchFamily="49" charset="0"/>
              <a:cs typeface="Courier New" pitchFamily="49" charset="0"/>
            </a:endParaRPr>
          </a:p>
          <a:p>
            <a:pPr marL="0" indent="0">
              <a:buNone/>
            </a:pPr>
            <a:r>
              <a:rPr lang="en-US" sz="1700" dirty="0" err="1">
                <a:latin typeface="Courier New" pitchFamily="49" charset="0"/>
                <a:cs typeface="Courier New" pitchFamily="49" charset="0"/>
              </a:rPr>
              <a:t>drwxr</a:t>
            </a:r>
            <a:r>
              <a:rPr lang="en-US" sz="1700" dirty="0">
                <a:latin typeface="Courier New" pitchFamily="49" charset="0"/>
                <a:cs typeface="Courier New" pitchFamily="49" charset="0"/>
              </a:rPr>
              <a:t>-</a:t>
            </a:r>
            <a:r>
              <a:rPr lang="en-US" sz="1700" dirty="0" err="1">
                <a:latin typeface="Courier New" pitchFamily="49" charset="0"/>
                <a:cs typeface="Courier New" pitchFamily="49" charset="0"/>
              </a:rPr>
              <a:t>xr</a:t>
            </a:r>
            <a:r>
              <a:rPr lang="en-US" sz="1700" dirty="0">
                <a:latin typeface="Courier New" pitchFamily="49" charset="0"/>
                <a:cs typeface="Courier New" pitchFamily="49" charset="0"/>
              </a:rPr>
              <a:t>-x   - </a:t>
            </a:r>
            <a:r>
              <a:rPr lang="en-US" sz="1700" dirty="0" err="1">
                <a:latin typeface="Courier New" pitchFamily="49" charset="0"/>
                <a:cs typeface="Courier New" pitchFamily="49" charset="0"/>
              </a:rPr>
              <a:t>cloudera</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supergroup</a:t>
            </a:r>
            <a:r>
              <a:rPr lang="en-US" sz="1700" dirty="0">
                <a:latin typeface="Courier New" pitchFamily="49" charset="0"/>
                <a:cs typeface="Courier New" pitchFamily="49" charset="0"/>
              </a:rPr>
              <a:t> </a:t>
            </a:r>
            <a:r>
              <a:rPr lang="en-US" sz="1700" dirty="0" smtClean="0">
                <a:latin typeface="Courier New" pitchFamily="49" charset="0"/>
                <a:cs typeface="Courier New" pitchFamily="49" charset="0"/>
              </a:rPr>
              <a:t>0 </a:t>
            </a:r>
            <a:r>
              <a:rPr lang="en-US" sz="1700" dirty="0">
                <a:latin typeface="Courier New" pitchFamily="49" charset="0"/>
                <a:cs typeface="Courier New" pitchFamily="49" charset="0"/>
              </a:rPr>
              <a:t>2013-03-14 13:53 /user/</a:t>
            </a:r>
            <a:r>
              <a:rPr lang="en-US" sz="1700" dirty="0" err="1">
                <a:latin typeface="Courier New" pitchFamily="49" charset="0"/>
                <a:cs typeface="Courier New" pitchFamily="49" charset="0"/>
              </a:rPr>
              <a:t>cloudera</a:t>
            </a:r>
            <a:endParaRPr lang="en-US" sz="17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6240991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Copying a file to new HDFS directory</a:t>
            </a:r>
            <a:endParaRPr lang="en-US" dirty="0"/>
          </a:p>
        </p:txBody>
      </p:sp>
      <p:sp>
        <p:nvSpPr>
          <p:cNvPr id="3" name="Content Placeholder 2"/>
          <p:cNvSpPr>
            <a:spLocks noGrp="1"/>
          </p:cNvSpPr>
          <p:nvPr>
            <p:ph idx="1"/>
          </p:nvPr>
        </p:nvSpPr>
        <p:spPr/>
        <p:txBody>
          <a:bodyPr>
            <a:normAutofit lnSpcReduction="10000"/>
          </a:bodyPr>
          <a:lstStyle/>
          <a:p>
            <a:r>
              <a:rPr lang="en-US" dirty="0" smtClean="0"/>
              <a:t>We </a:t>
            </a:r>
            <a:r>
              <a:rPr lang="en-US" dirty="0"/>
              <a:t>are ready to add files to HDFS.</a:t>
            </a:r>
            <a:r>
              <a:rPr lang="en-US" dirty="0" smtClean="0"/>
              <a:t> </a:t>
            </a:r>
          </a:p>
          <a:p>
            <a:r>
              <a:rPr lang="en-US" dirty="0" smtClean="0"/>
              <a:t>We should first become user </a:t>
            </a:r>
            <a:r>
              <a:rPr lang="en-US" dirty="0" err="1" smtClean="0">
                <a:latin typeface="Courier New" pitchFamily="49" charset="0"/>
                <a:cs typeface="Courier New" pitchFamily="49" charset="0"/>
              </a:rPr>
              <a:t>joe</a:t>
            </a:r>
            <a:endParaRPr lang="en-US" dirty="0" smtClean="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cloudera@localhost</a:t>
            </a:r>
            <a:r>
              <a:rPr lang="en-US" sz="1800" dirty="0">
                <a:latin typeface="Courier New" pitchFamily="49" charset="0"/>
                <a:cs typeface="Courier New" pitchFamily="49" charset="0"/>
              </a:rPr>
              <a:t> ~]$ </a:t>
            </a:r>
            <a:r>
              <a:rPr lang="en-US" sz="1800" dirty="0" err="1">
                <a:latin typeface="Courier New" pitchFamily="49" charset="0"/>
                <a:cs typeface="Courier New" pitchFamily="49" charset="0"/>
              </a:rPr>
              <a:t>su</a:t>
            </a:r>
            <a:r>
              <a:rPr lang="en-US" sz="1800" dirty="0">
                <a:latin typeface="Courier New" pitchFamily="49" charset="0"/>
                <a:cs typeface="Courier New" pitchFamily="49" charset="0"/>
              </a:rPr>
              <a:t> -- </a:t>
            </a:r>
            <a:r>
              <a:rPr lang="en-US" sz="1800" dirty="0" err="1" smtClean="0">
                <a:latin typeface="Courier New" pitchFamily="49" charset="0"/>
                <a:cs typeface="Courier New" pitchFamily="49" charset="0"/>
              </a:rPr>
              <a:t>joe</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Password: </a:t>
            </a:r>
            <a:r>
              <a:rPr lang="en-US" sz="1800" dirty="0" err="1" smtClean="0">
                <a:latin typeface="Courier New" pitchFamily="49" charset="0"/>
                <a:cs typeface="Courier New" pitchFamily="49" charset="0"/>
              </a:rPr>
              <a:t>xxxxxxxxxx</a:t>
            </a:r>
            <a:endParaRPr lang="en-US" sz="1800" dirty="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joe@localhost</a:t>
            </a:r>
            <a:r>
              <a:rPr lang="en-US" sz="1800" dirty="0" smtClean="0">
                <a:latin typeface="Courier New" pitchFamily="49" charset="0"/>
                <a:cs typeface="Courier New" pitchFamily="49" charset="0"/>
              </a:rPr>
              <a:t> </a:t>
            </a:r>
            <a:r>
              <a:rPr lang="en-US" sz="1800" dirty="0" err="1">
                <a:latin typeface="Courier New" pitchFamily="49" charset="0"/>
                <a:cs typeface="Courier New" pitchFamily="49" charset="0"/>
              </a:rPr>
              <a:t>cloudera</a:t>
            </a:r>
            <a:r>
              <a:rPr lang="en-US" sz="1800" dirty="0">
                <a:latin typeface="Courier New" pitchFamily="49" charset="0"/>
                <a:cs typeface="Courier New" pitchFamily="49" charset="0"/>
              </a:rPr>
              <a:t>]$ </a:t>
            </a:r>
            <a:endParaRPr lang="en-US" sz="1800" dirty="0" smtClean="0">
              <a:latin typeface="Courier New" pitchFamily="49" charset="0"/>
              <a:cs typeface="Courier New" pitchFamily="49" charset="0"/>
            </a:endParaRPr>
          </a:p>
          <a:p>
            <a:pPr marL="0" indent="0">
              <a:buNone/>
            </a:pPr>
            <a:endParaRPr lang="en-US" sz="1800" dirty="0">
              <a:latin typeface="Courier New" pitchFamily="49" charset="0"/>
              <a:cs typeface="Courier New" pitchFamily="49" charset="0"/>
            </a:endParaRPr>
          </a:p>
          <a:p>
            <a:r>
              <a:rPr lang="en-US" dirty="0" smtClean="0"/>
              <a:t>In </a:t>
            </a:r>
            <a:r>
              <a:rPr lang="en-US" dirty="0"/>
              <a:t>the shared folder of my VM I have </a:t>
            </a:r>
            <a:r>
              <a:rPr lang="en-US" dirty="0" smtClean="0"/>
              <a:t>a file called </a:t>
            </a:r>
            <a:r>
              <a:rPr lang="en-US" dirty="0" smtClean="0">
                <a:latin typeface="Courier New" pitchFamily="49" charset="0"/>
                <a:cs typeface="Courier New" pitchFamily="49" charset="0"/>
              </a:rPr>
              <a:t>all-bible</a:t>
            </a:r>
            <a:r>
              <a:rPr lang="en-US" dirty="0" smtClean="0"/>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fs -put /</a:t>
            </a:r>
            <a:r>
              <a:rPr lang="en-US" sz="1600" dirty="0" err="1">
                <a:latin typeface="Courier New" pitchFamily="49" charset="0"/>
                <a:cs typeface="Courier New" pitchFamily="49" charset="0"/>
              </a:rPr>
              <a:t>mnt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hgfs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sharedfolder</a:t>
            </a:r>
            <a:r>
              <a:rPr lang="en-US" sz="1600" dirty="0">
                <a:latin typeface="Courier New" pitchFamily="49" charset="0"/>
                <a:cs typeface="Courier New" pitchFamily="49" charset="0"/>
              </a:rPr>
              <a:t>/all-bible /</a:t>
            </a:r>
            <a:r>
              <a:rPr lang="en-US" sz="1600" dirty="0" smtClean="0">
                <a:latin typeface="Courier New" pitchFamily="49" charset="0"/>
                <a:cs typeface="Courier New" pitchFamily="49" charset="0"/>
              </a:rPr>
              <a:t>user/</a:t>
            </a:r>
            <a:r>
              <a:rPr lang="en-US" sz="1600" dirty="0" err="1" smtClean="0">
                <a:latin typeface="Courier New" pitchFamily="49" charset="0"/>
                <a:cs typeface="Courier New" pitchFamily="49" charset="0"/>
              </a:rPr>
              <a:t>joe</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ls</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Found 1 items</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rw</a:t>
            </a:r>
            <a:r>
              <a:rPr lang="en-US" sz="1600" dirty="0">
                <a:latin typeface="Courier New" pitchFamily="49" charset="0"/>
                <a:cs typeface="Courier New" pitchFamily="49" charset="0"/>
              </a:rPr>
              <a:t>-r--r--  </a:t>
            </a:r>
            <a:r>
              <a:rPr lang="en-US" sz="1600" dirty="0" smtClean="0">
                <a:latin typeface="Courier New" pitchFamily="49" charset="0"/>
                <a:cs typeface="Courier New" pitchFamily="49" charset="0"/>
              </a:rPr>
              <a:t>1 </a:t>
            </a:r>
            <a:r>
              <a:rPr lang="en-US" sz="1600" dirty="0" err="1" smtClean="0">
                <a:latin typeface="Courier New" pitchFamily="49" charset="0"/>
                <a:cs typeface="Courier New" pitchFamily="49" charset="0"/>
              </a:rPr>
              <a:t>joe</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supergroup</a:t>
            </a:r>
            <a:r>
              <a:rPr lang="en-US" sz="1600" dirty="0" smtClean="0">
                <a:latin typeface="Courier New" pitchFamily="49" charset="0"/>
                <a:cs typeface="Courier New" pitchFamily="49" charset="0"/>
              </a:rPr>
              <a:t> 5258688 </a:t>
            </a:r>
            <a:r>
              <a:rPr lang="en-US" sz="1600" dirty="0">
                <a:latin typeface="Courier New" pitchFamily="49" charset="0"/>
                <a:cs typeface="Courier New" pitchFamily="49" charset="0"/>
              </a:rPr>
              <a:t>2013-03-15 08:31 </a:t>
            </a:r>
            <a:r>
              <a:rPr lang="en-US" sz="1600" dirty="0" smtClean="0">
                <a:latin typeface="Courier New" pitchFamily="49" charset="0"/>
                <a:cs typeface="Courier New" pitchFamily="49" charset="0"/>
              </a:rPr>
              <a:t>all-bible</a:t>
            </a:r>
          </a:p>
          <a:p>
            <a:pPr marL="0" indent="0">
              <a:buNone/>
            </a:pPr>
            <a:endParaRPr lang="en-US" sz="1600" dirty="0" smtClean="0">
              <a:latin typeface="Courier New" pitchFamily="49" charset="0"/>
              <a:cs typeface="Courier New" pitchFamily="49" charset="0"/>
            </a:endParaRPr>
          </a:p>
          <a:p>
            <a:r>
              <a:rPr lang="en-US" dirty="0" smtClean="0">
                <a:cs typeface="Courier New" pitchFamily="49" charset="0"/>
              </a:rPr>
              <a:t>The number 1 in the above listing tells us how many times is a particular file replicated. Since we have a single machine, 1 is appropriate. </a:t>
            </a:r>
          </a:p>
          <a:p>
            <a:r>
              <a:rPr lang="en-US" dirty="0" smtClean="0">
                <a:cs typeface="Courier New" pitchFamily="49" charset="0"/>
              </a:rPr>
              <a:t>The replication factor is 3 by default, but could be set to any number</a:t>
            </a:r>
            <a:r>
              <a:rPr lang="en-US" dirty="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221826975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Fetching and examining files from HDFS</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Hadoop command </a:t>
            </a:r>
            <a:r>
              <a:rPr lang="en-US" sz="1900" dirty="0" smtClean="0">
                <a:latin typeface="Courier New" pitchFamily="49" charset="0"/>
                <a:cs typeface="Courier New" pitchFamily="49" charset="0"/>
              </a:rPr>
              <a:t>get</a:t>
            </a:r>
            <a:r>
              <a:rPr lang="en-US" dirty="0" smtClean="0"/>
              <a:t> does </a:t>
            </a:r>
            <a:r>
              <a:rPr lang="en-US" dirty="0"/>
              <a:t>the exact reverse of </a:t>
            </a:r>
            <a:r>
              <a:rPr lang="en-US" sz="1900" dirty="0">
                <a:latin typeface="Courier New" pitchFamily="49" charset="0"/>
                <a:cs typeface="Courier New" pitchFamily="49" charset="0"/>
              </a:rPr>
              <a:t>put</a:t>
            </a:r>
            <a:r>
              <a:rPr lang="en-US" dirty="0"/>
              <a:t>. It copies files from HDFS to the local </a:t>
            </a:r>
            <a:r>
              <a:rPr lang="en-US" dirty="0" smtClean="0"/>
              <a:t>file system</a:t>
            </a:r>
            <a:r>
              <a:rPr lang="en-US" dirty="0"/>
              <a:t>. </a:t>
            </a:r>
            <a:endParaRPr lang="en-US" dirty="0" smtClean="0"/>
          </a:p>
          <a:p>
            <a:r>
              <a:rPr lang="en-US" dirty="0" smtClean="0"/>
              <a:t>To </a:t>
            </a:r>
            <a:r>
              <a:rPr lang="en-US" dirty="0"/>
              <a:t>retrieve </a:t>
            </a:r>
            <a:r>
              <a:rPr lang="en-US" dirty="0" smtClean="0"/>
              <a:t>file </a:t>
            </a:r>
            <a:r>
              <a:rPr lang="en-US" sz="1900" dirty="0" smtClean="0">
                <a:latin typeface="Courier New" pitchFamily="49" charset="0"/>
                <a:cs typeface="Courier New" pitchFamily="49" charset="0"/>
              </a:rPr>
              <a:t>all-bible</a:t>
            </a:r>
            <a:r>
              <a:rPr lang="en-US" dirty="0" smtClean="0"/>
              <a:t> </a:t>
            </a:r>
            <a:r>
              <a:rPr lang="en-US" dirty="0"/>
              <a:t>from HDFS </a:t>
            </a:r>
            <a:r>
              <a:rPr lang="en-US" dirty="0" smtClean="0"/>
              <a:t>and </a:t>
            </a:r>
            <a:r>
              <a:rPr lang="en-US" dirty="0"/>
              <a:t>copy  </a:t>
            </a:r>
            <a:r>
              <a:rPr lang="en-US" dirty="0" smtClean="0"/>
              <a:t>it </a:t>
            </a:r>
            <a:r>
              <a:rPr lang="en-US" dirty="0"/>
              <a:t>into </a:t>
            </a:r>
            <a:r>
              <a:rPr lang="en-US" dirty="0" smtClean="0"/>
              <a:t>the current </a:t>
            </a:r>
            <a:r>
              <a:rPr lang="en-US" dirty="0"/>
              <a:t>local </a:t>
            </a:r>
            <a:r>
              <a:rPr lang="en-US" dirty="0" smtClean="0"/>
              <a:t>working directory, we  </a:t>
            </a:r>
            <a:r>
              <a:rPr lang="en-US" dirty="0"/>
              <a:t>run the command</a:t>
            </a:r>
          </a:p>
          <a:p>
            <a:pPr marL="0" indent="0">
              <a:buNone/>
            </a:pPr>
            <a:r>
              <a:rPr lang="en-US" sz="1900" dirty="0" err="1">
                <a:latin typeface="Courier New" pitchFamily="49" charset="0"/>
                <a:cs typeface="Courier New" pitchFamily="49" charset="0"/>
              </a:rPr>
              <a:t>hadoop</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fs</a:t>
            </a:r>
            <a:r>
              <a:rPr lang="en-US" sz="1900" dirty="0">
                <a:latin typeface="Courier New" pitchFamily="49" charset="0"/>
                <a:cs typeface="Courier New" pitchFamily="49" charset="0"/>
              </a:rPr>
              <a:t> -get all-bible .</a:t>
            </a:r>
          </a:p>
          <a:p>
            <a:r>
              <a:rPr lang="en-US" dirty="0" smtClean="0"/>
              <a:t>A </a:t>
            </a:r>
            <a:r>
              <a:rPr lang="en-US" dirty="0"/>
              <a:t>way to </a:t>
            </a:r>
            <a:r>
              <a:rPr lang="en-US" dirty="0" smtClean="0"/>
              <a:t>examine </a:t>
            </a:r>
            <a:r>
              <a:rPr lang="en-US" dirty="0"/>
              <a:t>the data is to display </a:t>
            </a:r>
            <a:r>
              <a:rPr lang="en-US" dirty="0" smtClean="0"/>
              <a:t>data. For small files, Hadoop </a:t>
            </a:r>
            <a:r>
              <a:rPr lang="en-US" sz="1900" dirty="0">
                <a:latin typeface="Courier New" pitchFamily="49" charset="0"/>
                <a:cs typeface="Courier New" pitchFamily="49" charset="0"/>
              </a:rPr>
              <a:t>cat </a:t>
            </a:r>
            <a:r>
              <a:rPr lang="en-US" dirty="0"/>
              <a:t>command </a:t>
            </a:r>
            <a:r>
              <a:rPr lang="en-US" dirty="0" smtClean="0"/>
              <a:t>is convenient.</a:t>
            </a:r>
            <a:endParaRPr lang="en-US" dirty="0"/>
          </a:p>
          <a:p>
            <a:pPr marL="0" indent="0">
              <a:buNone/>
            </a:pPr>
            <a:r>
              <a:rPr lang="en-US" sz="1900" dirty="0" err="1">
                <a:latin typeface="Courier New" pitchFamily="49" charset="0"/>
                <a:cs typeface="Courier New" pitchFamily="49" charset="0"/>
              </a:rPr>
              <a:t>hadoop</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fs</a:t>
            </a:r>
            <a:r>
              <a:rPr lang="en-US" sz="1900" dirty="0">
                <a:latin typeface="Courier New" pitchFamily="49" charset="0"/>
                <a:cs typeface="Courier New" pitchFamily="49" charset="0"/>
              </a:rPr>
              <a:t> -cat all-bible </a:t>
            </a:r>
          </a:p>
          <a:p>
            <a:r>
              <a:rPr lang="en-US" dirty="0"/>
              <a:t>We can use </a:t>
            </a:r>
            <a:r>
              <a:rPr lang="en-US" dirty="0" smtClean="0"/>
              <a:t>any </a:t>
            </a:r>
            <a:r>
              <a:rPr lang="en-US" dirty="0"/>
              <a:t>Hadoop file </a:t>
            </a:r>
            <a:r>
              <a:rPr lang="en-US" dirty="0" smtClean="0"/>
              <a:t>command </a:t>
            </a:r>
            <a:r>
              <a:rPr lang="en-US" dirty="0"/>
              <a:t>with Unix pipes to </a:t>
            </a:r>
            <a:r>
              <a:rPr lang="en-US" dirty="0" smtClean="0"/>
              <a:t>forward its </a:t>
            </a:r>
            <a:r>
              <a:rPr lang="en-US" dirty="0"/>
              <a:t>output for further processing by </a:t>
            </a:r>
            <a:r>
              <a:rPr lang="en-US" dirty="0" smtClean="0"/>
              <a:t>another </a:t>
            </a:r>
            <a:r>
              <a:rPr lang="en-US" dirty="0"/>
              <a:t>Unix commands. For example, if the file is huge (as typical </a:t>
            </a:r>
            <a:r>
              <a:rPr lang="en-US" dirty="0" err="1"/>
              <a:t>Hadoop</a:t>
            </a:r>
            <a:r>
              <a:rPr lang="en-US" dirty="0"/>
              <a:t> files are) and you’re interested in a quick check of its content, you can pipe the output of </a:t>
            </a:r>
            <a:r>
              <a:rPr lang="en-US" dirty="0" err="1"/>
              <a:t>Hadoop’s</a:t>
            </a:r>
            <a:r>
              <a:rPr lang="en-US" dirty="0"/>
              <a:t> </a:t>
            </a:r>
            <a:r>
              <a:rPr lang="en-US" sz="1900" dirty="0">
                <a:latin typeface="Courier New" pitchFamily="49" charset="0"/>
                <a:cs typeface="Courier New" pitchFamily="49" charset="0"/>
              </a:rPr>
              <a:t>cat</a:t>
            </a:r>
            <a:r>
              <a:rPr lang="en-US" dirty="0"/>
              <a:t> into a Unix </a:t>
            </a:r>
            <a:r>
              <a:rPr lang="en-US" sz="1900" dirty="0">
                <a:latin typeface="Courier New" pitchFamily="49" charset="0"/>
                <a:cs typeface="Courier New" pitchFamily="49" charset="0"/>
              </a:rPr>
              <a:t>head</a:t>
            </a:r>
            <a:r>
              <a:rPr lang="en-US" dirty="0"/>
              <a:t>.</a:t>
            </a:r>
          </a:p>
          <a:p>
            <a:pPr marL="0" indent="0">
              <a:buNone/>
            </a:pPr>
            <a:r>
              <a:rPr lang="en-US" sz="1900" dirty="0" err="1">
                <a:latin typeface="Courier New" pitchFamily="49" charset="0"/>
                <a:cs typeface="Courier New" pitchFamily="49" charset="0"/>
              </a:rPr>
              <a:t>hadoop</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fs</a:t>
            </a:r>
            <a:r>
              <a:rPr lang="en-US" sz="1900" dirty="0">
                <a:latin typeface="Courier New" pitchFamily="49" charset="0"/>
                <a:cs typeface="Courier New" pitchFamily="49" charset="0"/>
              </a:rPr>
              <a:t> -cat all-bible  | head</a:t>
            </a:r>
          </a:p>
          <a:p>
            <a:r>
              <a:rPr lang="en-US" dirty="0"/>
              <a:t>Hadoop natively supports </a:t>
            </a:r>
            <a:r>
              <a:rPr lang="en-US" dirty="0" smtClean="0"/>
              <a:t> </a:t>
            </a:r>
            <a:r>
              <a:rPr lang="en-US" sz="1900" dirty="0">
                <a:latin typeface="Courier New" pitchFamily="49" charset="0"/>
                <a:cs typeface="Courier New" pitchFamily="49" charset="0"/>
              </a:rPr>
              <a:t>tail</a:t>
            </a:r>
            <a:r>
              <a:rPr lang="en-US" dirty="0"/>
              <a:t> command for looking at the last kilobyte of a file.</a:t>
            </a:r>
          </a:p>
          <a:p>
            <a:pPr marL="0" indent="0">
              <a:buNone/>
            </a:pPr>
            <a:r>
              <a:rPr lang="en-US" sz="1900" dirty="0" err="1">
                <a:latin typeface="Courier New" pitchFamily="49" charset="0"/>
                <a:cs typeface="Courier New" pitchFamily="49" charset="0"/>
              </a:rPr>
              <a:t>hadoop</a:t>
            </a:r>
            <a:r>
              <a:rPr lang="en-US" sz="1900" dirty="0">
                <a:latin typeface="Courier New" pitchFamily="49" charset="0"/>
                <a:cs typeface="Courier New" pitchFamily="49" charset="0"/>
              </a:rPr>
              <a:t> </a:t>
            </a:r>
            <a:r>
              <a:rPr lang="en-US" sz="1900" dirty="0" err="1">
                <a:latin typeface="Courier New" pitchFamily="49" charset="0"/>
                <a:cs typeface="Courier New" pitchFamily="49" charset="0"/>
              </a:rPr>
              <a:t>fs</a:t>
            </a:r>
            <a:r>
              <a:rPr lang="en-US" sz="1900" dirty="0">
                <a:latin typeface="Courier New" pitchFamily="49" charset="0"/>
                <a:cs typeface="Courier New" pitchFamily="49" charset="0"/>
              </a:rPr>
              <a:t> -tail all-bible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293089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Deleting files and directories</a:t>
            </a:r>
            <a:endParaRPr lang="en-US" dirty="0"/>
          </a:p>
        </p:txBody>
      </p:sp>
      <p:sp>
        <p:nvSpPr>
          <p:cNvPr id="3" name="Content Placeholder 2"/>
          <p:cNvSpPr>
            <a:spLocks noGrp="1"/>
          </p:cNvSpPr>
          <p:nvPr>
            <p:ph idx="1"/>
          </p:nvPr>
        </p:nvSpPr>
        <p:spPr/>
        <p:txBody>
          <a:bodyPr/>
          <a:lstStyle/>
          <a:p>
            <a:r>
              <a:rPr lang="en-US" dirty="0" err="1"/>
              <a:t>Hadoop</a:t>
            </a:r>
            <a:r>
              <a:rPr lang="en-US" dirty="0"/>
              <a:t> command for removing files is </a:t>
            </a:r>
            <a:r>
              <a:rPr lang="en-US" sz="2000" dirty="0">
                <a:latin typeface="Courier New" pitchFamily="49" charset="0"/>
                <a:cs typeface="Courier New" pitchFamily="49" charset="0"/>
              </a:rPr>
              <a:t>rm</a:t>
            </a:r>
            <a:r>
              <a:rPr lang="en-US" dirty="0"/>
              <a:t>.</a:t>
            </a:r>
          </a:p>
          <a:p>
            <a:pPr marL="0" indent="0">
              <a:buNone/>
            </a:pPr>
            <a:r>
              <a:rPr lang="en-US" sz="2000" dirty="0" err="1">
                <a:latin typeface="Courier New" pitchFamily="49" charset="0"/>
                <a:cs typeface="Courier New" pitchFamily="49" charset="0"/>
              </a:rPr>
              <a:t>hadoop</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fs</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rm</a:t>
            </a:r>
            <a:r>
              <a:rPr lang="en-US" sz="2000" dirty="0">
                <a:latin typeface="Courier New" pitchFamily="49" charset="0"/>
                <a:cs typeface="Courier New" pitchFamily="49" charset="0"/>
              </a:rPr>
              <a:t> example.txt</a:t>
            </a:r>
          </a:p>
          <a:p>
            <a:endParaRPr lang="en-US" dirty="0"/>
          </a:p>
          <a:p>
            <a:r>
              <a:rPr lang="en-US" dirty="0"/>
              <a:t>To delete files and directories recursively us</a:t>
            </a:r>
          </a:p>
          <a:p>
            <a:pPr marL="0" indent="0">
              <a:buNone/>
            </a:pPr>
            <a:r>
              <a:rPr lang="en-US" sz="2000" dirty="0" err="1">
                <a:latin typeface="Courier New" pitchFamily="49" charset="0"/>
                <a:cs typeface="Courier New" pitchFamily="49" charset="0"/>
              </a:rPr>
              <a:t>hadoop</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fs</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rm</a:t>
            </a:r>
            <a:r>
              <a:rPr lang="en-US" sz="2000" dirty="0">
                <a:latin typeface="Courier New" pitchFamily="49" charset="0"/>
                <a:cs typeface="Courier New" pitchFamily="49" charset="0"/>
              </a:rPr>
              <a:t> -R directory/*</a:t>
            </a:r>
          </a:p>
          <a:p>
            <a:endParaRPr lang="en-US" dirty="0"/>
          </a:p>
          <a:p>
            <a:r>
              <a:rPr lang="en-US" dirty="0"/>
              <a:t>To delete empty directories use</a:t>
            </a:r>
          </a:p>
          <a:p>
            <a:pPr marL="0" indent="0">
              <a:buNone/>
            </a:pPr>
            <a:r>
              <a:rPr lang="en-US" sz="2000" dirty="0" err="1">
                <a:latin typeface="Courier New" pitchFamily="49" charset="0"/>
                <a:cs typeface="Courier New" pitchFamily="49" charset="0"/>
              </a:rPr>
              <a:t>hadoop</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fs</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rmdir</a:t>
            </a:r>
            <a:r>
              <a:rPr lang="en-US" sz="2000" dirty="0" smtClean="0">
                <a:latin typeface="Courier New" pitchFamily="49" charset="0"/>
                <a:cs typeface="Courier New" pitchFamily="49" charset="0"/>
              </a:rPr>
              <a:t>  directory</a:t>
            </a:r>
            <a:endParaRPr lang="en-US" sz="20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31820625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a:t>
            </a:r>
            <a:endParaRPr lang="en-US" dirty="0"/>
          </a:p>
        </p:txBody>
      </p:sp>
      <p:sp>
        <p:nvSpPr>
          <p:cNvPr id="3" name="Content Placeholder 2"/>
          <p:cNvSpPr>
            <a:spLocks noGrp="1"/>
          </p:cNvSpPr>
          <p:nvPr>
            <p:ph idx="1"/>
          </p:nvPr>
        </p:nvSpPr>
        <p:spPr/>
        <p:txBody>
          <a:bodyPr/>
          <a:lstStyle/>
          <a:p>
            <a:r>
              <a:rPr lang="en-US" dirty="0" smtClean="0"/>
              <a:t>This set of slides is based on </a:t>
            </a:r>
            <a:r>
              <a:rPr lang="en-US" i="1" dirty="0" smtClean="0"/>
              <a:t>Hadoop in Practice </a:t>
            </a:r>
            <a:r>
              <a:rPr lang="en-US" dirty="0" smtClean="0"/>
              <a:t>by Alex Holmes, Manning 2012</a:t>
            </a:r>
          </a:p>
          <a:p>
            <a:r>
              <a:rPr lang="en-US" dirty="0" smtClean="0"/>
              <a:t>Hadoop-0.20-MapReduce example classes (MRv1).</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683990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vs. Old Map Reduce API</a:t>
            </a:r>
            <a:endParaRPr lang="en-US" dirty="0"/>
          </a:p>
        </p:txBody>
      </p:sp>
      <p:sp>
        <p:nvSpPr>
          <p:cNvPr id="3" name="Content Placeholder 2"/>
          <p:cNvSpPr>
            <a:spLocks noGrp="1"/>
          </p:cNvSpPr>
          <p:nvPr>
            <p:ph idx="1"/>
          </p:nvPr>
        </p:nvSpPr>
        <p:spPr/>
        <p:txBody>
          <a:bodyPr/>
          <a:lstStyle/>
          <a:p>
            <a:r>
              <a:rPr lang="en-US" dirty="0" smtClean="0"/>
              <a:t>Until release 0.183 Hadoop supported a particular Map Reduce API. With release 0.20 a new API is introduced which simplified coding and added some new features.</a:t>
            </a:r>
          </a:p>
          <a:p>
            <a:r>
              <a:rPr lang="en-US" dirty="0" smtClean="0"/>
              <a:t>It appears that many books and examples on the Internet are written in the old API. In order to help you use those examples we will present some MapReduce classes in both API-s and describe key differences. Differences are not huge and are easy to reconcile.</a:t>
            </a:r>
          </a:p>
          <a:p>
            <a:r>
              <a:rPr lang="en-US" dirty="0" smtClean="0"/>
              <a:t>In this set of slides we will use new API. In a subsequent lecture we will present older API and underline the differences.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35955105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Let us run an example, </a:t>
            </a:r>
            <a:r>
              <a:rPr lang="en-US" sz="2800" dirty="0" err="1" smtClean="0">
                <a:latin typeface="Courier New" pitchFamily="49" charset="0"/>
                <a:cs typeface="Courier New" pitchFamily="49" charset="0"/>
              </a:rPr>
              <a:t>WordCount</a:t>
            </a:r>
            <a:r>
              <a:rPr lang="en-US" dirty="0" smtClean="0"/>
              <a:t> </a:t>
            </a:r>
            <a:r>
              <a:rPr lang="en-US" dirty="0" smtClean="0">
                <a:sym typeface="Wingdings" pitchFamily="2" charset="2"/>
              </a:rPr>
              <a:t></a:t>
            </a:r>
            <a:endParaRPr lang="en-US" dirty="0"/>
          </a:p>
        </p:txBody>
      </p:sp>
      <p:sp>
        <p:nvSpPr>
          <p:cNvPr id="3" name="Content Placeholder 2"/>
          <p:cNvSpPr>
            <a:spLocks noGrp="1"/>
          </p:cNvSpPr>
          <p:nvPr>
            <p:ph idx="1"/>
          </p:nvPr>
        </p:nvSpPr>
        <p:spPr>
          <a:xfrm>
            <a:off x="457200" y="914400"/>
            <a:ext cx="8458200" cy="5440363"/>
          </a:xfrm>
        </p:spPr>
        <p:txBody>
          <a:bodyPr>
            <a:normAutofit fontScale="92500" lnSpcReduction="10000"/>
          </a:bodyPr>
          <a:lstStyle/>
          <a:p>
            <a:r>
              <a:rPr lang="en-US" dirty="0" smtClean="0"/>
              <a:t>Hadoop CDH4.6 tar balls contain source code, including examples</a:t>
            </a:r>
          </a:p>
          <a:p>
            <a:pPr marL="0" indent="0">
              <a:buNone/>
            </a:pPr>
            <a:r>
              <a:rPr lang="en-US" sz="1500" dirty="0">
                <a:latin typeface="Courier New" panose="02070309020205020404" pitchFamily="49" charset="0"/>
                <a:cs typeface="Courier New" panose="02070309020205020404" pitchFamily="49" charset="0"/>
                <a:hlinkClick r:id="rId2"/>
              </a:rPr>
              <a:t>http://</a:t>
            </a:r>
            <a:r>
              <a:rPr lang="en-US" sz="1500" dirty="0" smtClean="0">
                <a:latin typeface="Courier New" panose="02070309020205020404" pitchFamily="49" charset="0"/>
                <a:cs typeface="Courier New" panose="02070309020205020404" pitchFamily="49" charset="0"/>
                <a:hlinkClick r:id="rId2"/>
              </a:rPr>
              <a:t>www.cloudera.com/content/support/en/documentation/CDH-tarballs/CDH-tarballs-latest.html</a:t>
            </a:r>
            <a:r>
              <a:rPr lang="en-US" sz="1500" dirty="0">
                <a:latin typeface="Courier New" panose="02070309020205020404" pitchFamily="49" charset="0"/>
                <a:cs typeface="Courier New" panose="02070309020205020404" pitchFamily="49" charset="0"/>
              </a:rPr>
              <a:t> </a:t>
            </a:r>
            <a:r>
              <a:rPr lang="en-US" sz="1500" dirty="0" smtClean="0">
                <a:latin typeface="Courier New" panose="02070309020205020404" pitchFamily="49" charset="0"/>
                <a:cs typeface="Courier New" panose="02070309020205020404" pitchFamily="49" charset="0"/>
              </a:rPr>
              <a:t>. </a:t>
            </a:r>
            <a:r>
              <a:rPr lang="en-US" sz="1900" dirty="0" smtClean="0">
                <a:cs typeface="Courier New" panose="02070309020205020404" pitchFamily="49" charset="0"/>
              </a:rPr>
              <a:t>Let us download </a:t>
            </a:r>
            <a:r>
              <a:rPr lang="en-US" sz="1700" dirty="0" smtClean="0">
                <a:latin typeface="Courier New" panose="02070309020205020404" pitchFamily="49" charset="0"/>
                <a:cs typeface="Courier New" panose="02070309020205020404" pitchFamily="49" charset="0"/>
              </a:rPr>
              <a:t>Apache Hadoop </a:t>
            </a:r>
            <a:r>
              <a:rPr lang="en-US" sz="1900" dirty="0" err="1" smtClean="0">
                <a:cs typeface="Courier New" panose="02070309020205020404" pitchFamily="49" charset="0"/>
              </a:rPr>
              <a:t>tarball</a:t>
            </a:r>
            <a:r>
              <a:rPr lang="en-US" sz="1900" dirty="0" smtClean="0">
                <a:cs typeface="Courier New" panose="02070309020205020404" pitchFamily="49" charset="0"/>
              </a:rPr>
              <a:t>: </a:t>
            </a:r>
          </a:p>
          <a:p>
            <a:pPr marL="0" indent="0">
              <a:buNone/>
            </a:pPr>
            <a:r>
              <a:rPr lang="en-US" sz="1800" dirty="0" smtClean="0">
                <a:latin typeface="Courier New" pitchFamily="49" charset="0"/>
                <a:cs typeface="Courier New" pitchFamily="49" charset="0"/>
              </a:rPr>
              <a:t>hadoop-src-2.0.0-cdh4.6.0.tar.gz</a:t>
            </a:r>
          </a:p>
          <a:p>
            <a:r>
              <a:rPr lang="en-US" dirty="0"/>
              <a:t>O</a:t>
            </a:r>
            <a:r>
              <a:rPr lang="en-US" dirty="0" smtClean="0"/>
              <a:t>ne could get that file from </a:t>
            </a:r>
            <a:r>
              <a:rPr lang="en-US" dirty="0" smtClean="0">
                <a:hlinkClick r:id="rId3"/>
              </a:rPr>
              <a:t>http://hadoop.apache.org</a:t>
            </a:r>
            <a:r>
              <a:rPr lang="en-US" dirty="0" smtClean="0"/>
              <a:t> , as well</a:t>
            </a:r>
          </a:p>
          <a:p>
            <a:r>
              <a:rPr lang="en-US" dirty="0" smtClean="0"/>
              <a:t>On Window’s side you could use </a:t>
            </a:r>
            <a:r>
              <a:rPr lang="en-US" sz="1800" dirty="0" smtClean="0">
                <a:latin typeface="Courier New" pitchFamily="49" charset="0"/>
                <a:cs typeface="Courier New" pitchFamily="49" charset="0"/>
              </a:rPr>
              <a:t>7-zip</a:t>
            </a:r>
            <a:r>
              <a:rPr lang="en-US" dirty="0" smtClean="0"/>
              <a:t> to open that file and turn it first into a tar archive, and then into </a:t>
            </a:r>
            <a:r>
              <a:rPr lang="en-US" dirty="0"/>
              <a:t>a </a:t>
            </a:r>
            <a:r>
              <a:rPr lang="en-US" dirty="0" smtClean="0"/>
              <a:t>directory </a:t>
            </a:r>
            <a:r>
              <a:rPr lang="en-US" sz="1800" dirty="0">
                <a:latin typeface="Courier New" pitchFamily="49" charset="0"/>
                <a:cs typeface="Courier New" pitchFamily="49" charset="0"/>
              </a:rPr>
              <a:t>hadoop-2.0.0-cdh4.6.0</a:t>
            </a:r>
            <a:r>
              <a:rPr lang="en-US" sz="1600" dirty="0">
                <a:latin typeface="Courier New" pitchFamily="49" charset="0"/>
                <a:cs typeface="Courier New" pitchFamily="49" charset="0"/>
              </a:rPr>
              <a:t> </a:t>
            </a:r>
            <a:endParaRPr lang="en-US" sz="1600" dirty="0" smtClean="0">
              <a:latin typeface="Courier New" pitchFamily="49" charset="0"/>
              <a:cs typeface="Courier New" pitchFamily="49" charset="0"/>
            </a:endParaRPr>
          </a:p>
          <a:p>
            <a:r>
              <a:rPr lang="en-US" dirty="0" smtClean="0"/>
              <a:t>You can copy the file to VM’s </a:t>
            </a:r>
            <a:r>
              <a:rPr lang="en-US" sz="2000" dirty="0" err="1" smtClean="0">
                <a:latin typeface="Courier New" pitchFamily="49" charset="0"/>
                <a:cs typeface="Courier New" pitchFamily="49" charset="0"/>
              </a:rPr>
              <a:t>sharedfolder</a:t>
            </a:r>
            <a:r>
              <a:rPr lang="en-US" dirty="0" smtClean="0"/>
              <a:t> and un-tar it on Linux side.  </a:t>
            </a:r>
          </a:p>
          <a:p>
            <a:r>
              <a:rPr lang="en-US" dirty="0" smtClean="0"/>
              <a:t>In that case, on VM command prompt, type</a:t>
            </a:r>
          </a:p>
          <a:p>
            <a:pPr marL="0" indent="0">
              <a:buNone/>
            </a:pPr>
            <a:r>
              <a:rPr lang="en-US" sz="1800" dirty="0" smtClean="0">
                <a:latin typeface="Courier New" pitchFamily="49" charset="0"/>
                <a:cs typeface="Courier New" pitchFamily="49" charset="0"/>
              </a:rPr>
              <a:t>$ cd /</a:t>
            </a:r>
            <a:r>
              <a:rPr lang="en-US" sz="1800" dirty="0" err="1" smtClean="0">
                <a:latin typeface="Courier New" pitchFamily="49" charset="0"/>
                <a:cs typeface="Courier New" pitchFamily="49" charset="0"/>
              </a:rPr>
              <a:t>mnt</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hgfs</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sharedfolder</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 tar -</a:t>
            </a:r>
            <a:r>
              <a:rPr lang="en-US" sz="1800" dirty="0" err="1" smtClean="0">
                <a:latin typeface="Courier New" pitchFamily="49" charset="0"/>
                <a:cs typeface="Courier New" pitchFamily="49" charset="0"/>
              </a:rPr>
              <a:t>zxvf</a:t>
            </a:r>
            <a:r>
              <a:rPr lang="en-US" sz="1800" dirty="0" smtClean="0">
                <a:latin typeface="Courier New" pitchFamily="49" charset="0"/>
                <a:cs typeface="Courier New" pitchFamily="49" charset="0"/>
              </a:rPr>
              <a:t> hadoop-src-2.0.0-cdh4.6.0.tar.gz</a:t>
            </a:r>
          </a:p>
          <a:p>
            <a:r>
              <a:rPr lang="en-US" sz="1800" dirty="0" smtClean="0">
                <a:latin typeface="Courier New" pitchFamily="49" charset="0"/>
                <a:cs typeface="Courier New" pitchFamily="49" charset="0"/>
              </a:rPr>
              <a:t>-z </a:t>
            </a:r>
            <a:r>
              <a:rPr lang="en-US" sz="2000" dirty="0" err="1" smtClean="0">
                <a:cs typeface="Courier New" pitchFamily="49" charset="0"/>
              </a:rPr>
              <a:t>uncompresses</a:t>
            </a:r>
            <a:r>
              <a:rPr lang="en-US" sz="2000" dirty="0" smtClean="0">
                <a:cs typeface="Courier New" pitchFamily="49" charset="0"/>
              </a:rPr>
              <a:t> the archive with </a:t>
            </a:r>
            <a:r>
              <a:rPr lang="en-US" sz="1800" dirty="0" err="1" smtClean="0">
                <a:latin typeface="Courier New" pitchFamily="49" charset="0"/>
                <a:cs typeface="Courier New" pitchFamily="49" charset="0"/>
              </a:rPr>
              <a:t>gzip</a:t>
            </a:r>
            <a:r>
              <a:rPr lang="en-US" sz="1800" dirty="0" smtClean="0">
                <a:latin typeface="Courier New" pitchFamily="49" charset="0"/>
                <a:cs typeface="Courier New" pitchFamily="49" charset="0"/>
              </a:rPr>
              <a:t> </a:t>
            </a:r>
            <a:r>
              <a:rPr lang="en-US" sz="2000" dirty="0" smtClean="0">
                <a:cs typeface="Courier New" pitchFamily="49" charset="0"/>
              </a:rPr>
              <a:t>command</a:t>
            </a:r>
            <a:r>
              <a:rPr lang="en-US" sz="1800" dirty="0" smtClean="0">
                <a:latin typeface="Courier New" pitchFamily="49" charset="0"/>
                <a:cs typeface="Courier New" pitchFamily="49" charset="0"/>
              </a:rPr>
              <a:t>.</a:t>
            </a:r>
            <a:endParaRPr lang="en-US" sz="1800" dirty="0">
              <a:latin typeface="Courier New" pitchFamily="49" charset="0"/>
              <a:cs typeface="Courier New" pitchFamily="49" charset="0"/>
            </a:endParaRPr>
          </a:p>
          <a:p>
            <a:r>
              <a:rPr lang="en-US" dirty="0" smtClean="0"/>
              <a:t>You will get directory </a:t>
            </a:r>
            <a:r>
              <a:rPr lang="en-US" sz="2000" dirty="0" err="1" smtClean="0">
                <a:latin typeface="Courier New" pitchFamily="49" charset="0"/>
                <a:cs typeface="Courier New" pitchFamily="49" charset="0"/>
              </a:rPr>
              <a:t>src</a:t>
            </a:r>
            <a:r>
              <a:rPr lang="en-US" dirty="0" smtClean="0"/>
              <a:t>. Under that directory and the directory under </a:t>
            </a:r>
            <a:r>
              <a:rPr lang="en-US" sz="2000" dirty="0" err="1" smtClean="0">
                <a:latin typeface="Courier New" pitchFamily="49" charset="0"/>
                <a:cs typeface="Courier New" pitchFamily="49" charset="0"/>
              </a:rPr>
              <a:t>hadoop</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mapreduce</a:t>
            </a:r>
            <a:r>
              <a:rPr lang="en-US" sz="2000" dirty="0" smtClean="0">
                <a:latin typeface="Courier New" pitchFamily="49" charset="0"/>
                <a:cs typeface="Courier New" pitchFamily="49" charset="0"/>
              </a:rPr>
              <a:t>-project</a:t>
            </a:r>
            <a:r>
              <a:rPr lang="en-US" dirty="0" smtClean="0"/>
              <a:t> you can find examples for </a:t>
            </a:r>
            <a:r>
              <a:rPr lang="en-US" dirty="0" err="1" smtClean="0"/>
              <a:t>MapReduce</a:t>
            </a:r>
            <a:r>
              <a:rPr lang="en-US" dirty="0" smtClean="0"/>
              <a:t> jobs. We could navigate  to</a:t>
            </a:r>
          </a:p>
          <a:p>
            <a:pPr marL="0" indent="0">
              <a:buNone/>
            </a:pPr>
            <a:r>
              <a:rPr lang="en-US" sz="1600" dirty="0" err="1" smtClean="0">
                <a:latin typeface="Courier New" pitchFamily="49" charset="0"/>
                <a:cs typeface="Courier New" pitchFamily="49" charset="0"/>
              </a:rPr>
              <a:t>src</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mapreduce</a:t>
            </a:r>
            <a:r>
              <a:rPr lang="en-US" sz="1600" dirty="0" smtClean="0">
                <a:latin typeface="Courier New" pitchFamily="49" charset="0"/>
                <a:cs typeface="Courier New" pitchFamily="49" charset="0"/>
              </a:rPr>
              <a:t>-project\</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a:t>
            </a:r>
            <a:r>
              <a:rPr lang="en-US" sz="1600" dirty="0" err="1" smtClean="0">
                <a:latin typeface="Courier New" pitchFamily="49" charset="0"/>
                <a:cs typeface="Courier New" pitchFamily="49" charset="0"/>
              </a:rPr>
              <a:t>mapreduce</a:t>
            </a:r>
            <a:r>
              <a:rPr lang="en-US" sz="1600" dirty="0" smtClean="0">
                <a:latin typeface="Courier New" pitchFamily="49" charset="0"/>
                <a:cs typeface="Courier New" pitchFamily="49" charset="0"/>
              </a:rPr>
              <a:t>-examples\</a:t>
            </a:r>
            <a:r>
              <a:rPr lang="en-US" sz="1600" dirty="0" err="1" smtClean="0">
                <a:latin typeface="Courier New" pitchFamily="49" charset="0"/>
                <a:cs typeface="Courier New" pitchFamily="49" charset="0"/>
              </a:rPr>
              <a:t>src</a:t>
            </a:r>
            <a:r>
              <a:rPr lang="en-US" sz="1600" dirty="0" smtClean="0">
                <a:latin typeface="Courier New" pitchFamily="49" charset="0"/>
                <a:cs typeface="Courier New" pitchFamily="49" charset="0"/>
              </a:rPr>
              <a:t>\main</a:t>
            </a:r>
            <a:endParaRPr lang="en-US" sz="1600" dirty="0">
              <a:latin typeface="Courier New" pitchFamily="49" charset="0"/>
              <a:cs typeface="Courier New" pitchFamily="49" charset="0"/>
            </a:endParaRPr>
          </a:p>
          <a:p>
            <a:r>
              <a:rPr lang="en-US" dirty="0" smtClean="0">
                <a:cs typeface="Courier New" pitchFamily="49" charset="0"/>
              </a:rPr>
              <a:t>and fetch World famous </a:t>
            </a:r>
            <a:r>
              <a:rPr lang="en-US" sz="1700" dirty="0" smtClean="0">
                <a:latin typeface="Courier New" pitchFamily="49" charset="0"/>
                <a:cs typeface="Courier New" pitchFamily="49" charset="0"/>
              </a:rPr>
              <a:t>WordCount.java</a:t>
            </a:r>
            <a:r>
              <a:rPr lang="en-US" sz="2000" dirty="0" smtClean="0">
                <a:latin typeface="Courier New" pitchFamily="49" charset="0"/>
                <a:cs typeface="Courier New" pitchFamily="49" charset="0"/>
              </a:rPr>
              <a:t> </a:t>
            </a:r>
            <a:r>
              <a:rPr lang="en-US" dirty="0" smtClean="0">
                <a:cs typeface="Courier New" pitchFamily="49" charset="0"/>
              </a:rPr>
              <a:t>program.</a:t>
            </a:r>
            <a:endParaRPr lang="en-US"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218845328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urier New" pitchFamily="49" charset="0"/>
                <a:cs typeface="Courier New" pitchFamily="49" charset="0"/>
              </a:rPr>
              <a:t>WordCount.java</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534400" cy="5592763"/>
          </a:xfrm>
        </p:spPr>
        <p:txBody>
          <a:bodyPr>
            <a:noAutofit/>
          </a:bodyPr>
          <a:lstStyle/>
          <a:p>
            <a:pPr marL="0" indent="0">
              <a:buNone/>
            </a:pPr>
            <a:r>
              <a:rPr lang="en-US" sz="1400" dirty="0">
                <a:latin typeface="Courier New" pitchFamily="49" charset="0"/>
                <a:cs typeface="Courier New" pitchFamily="49" charset="0"/>
              </a:rPr>
              <a:t>package </a:t>
            </a:r>
            <a:r>
              <a:rPr lang="en-US" sz="1400" dirty="0" err="1">
                <a:latin typeface="Courier New" pitchFamily="49" charset="0"/>
                <a:cs typeface="Courier New" pitchFamily="49" charset="0"/>
              </a:rPr>
              <a:t>org.apache.hadoop.examples</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java.io.IOException</a:t>
            </a:r>
            <a:r>
              <a:rPr lang="en-US" sz="1400" dirty="0" smtClean="0">
                <a:latin typeface="Courier New" pitchFamily="49" charset="0"/>
                <a:cs typeface="Courier New" pitchFamily="49" charset="0"/>
              </a:rPr>
              <a:t>; import </a:t>
            </a:r>
            <a:r>
              <a:rPr lang="en-US" sz="1400" dirty="0" err="1">
                <a:latin typeface="Courier New" pitchFamily="49" charset="0"/>
                <a:cs typeface="Courier New" pitchFamily="49" charset="0"/>
              </a:rPr>
              <a:t>java.util.StringTokenizer</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org.apache.hadoop.conf.Configuration</a:t>
            </a:r>
            <a:r>
              <a:rPr lang="en-US" sz="1400" dirty="0" smtClean="0">
                <a:latin typeface="Courier New" pitchFamily="49" charset="0"/>
                <a:cs typeface="Courier New" pitchFamily="49" charset="0"/>
              </a:rPr>
              <a:t>; </a:t>
            </a:r>
          </a:p>
          <a:p>
            <a:pPr marL="0" indent="0">
              <a:buNone/>
            </a:pPr>
            <a:r>
              <a:rPr lang="en-US" sz="1400" dirty="0" smtClean="0">
                <a:latin typeface="Courier New" pitchFamily="49" charset="0"/>
                <a:cs typeface="Courier New" pitchFamily="49" charset="0"/>
              </a:rPr>
              <a:t>import </a:t>
            </a:r>
            <a:r>
              <a:rPr lang="en-US" sz="1400" dirty="0" err="1">
                <a:latin typeface="Courier New" pitchFamily="49" charset="0"/>
                <a:cs typeface="Courier New" pitchFamily="49" charset="0"/>
              </a:rPr>
              <a:t>org.apache.hadoop.fs.Path</a:t>
            </a:r>
            <a:r>
              <a:rPr lang="en-US" sz="1400" dirty="0" smtClean="0">
                <a:latin typeface="Courier New" pitchFamily="49" charset="0"/>
                <a:cs typeface="Courier New" pitchFamily="49" charset="0"/>
              </a:rPr>
              <a:t>; import </a:t>
            </a:r>
            <a:r>
              <a:rPr lang="en-US" sz="1400" dirty="0" err="1">
                <a:latin typeface="Courier New" pitchFamily="49" charset="0"/>
                <a:cs typeface="Courier New" pitchFamily="49" charset="0"/>
              </a:rPr>
              <a:t>org.apache.hadoop.io.IntWritable</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org.apache.hadoop.io.Text</a:t>
            </a:r>
            <a:r>
              <a:rPr lang="en-US" sz="1400" dirty="0" smtClean="0">
                <a:latin typeface="Courier New" pitchFamily="49" charset="0"/>
                <a:cs typeface="Courier New" pitchFamily="49" charset="0"/>
              </a:rPr>
              <a:t>; import </a:t>
            </a:r>
            <a:r>
              <a:rPr lang="en-US" sz="1400" dirty="0" err="1">
                <a:latin typeface="Courier New" pitchFamily="49" charset="0"/>
                <a:cs typeface="Courier New" pitchFamily="49" charset="0"/>
              </a:rPr>
              <a:t>org.apache.hadoop.mapreduce.Job</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smtClean="0">
                <a:latin typeface="Courier New" pitchFamily="49" charset="0"/>
                <a:cs typeface="Courier New" pitchFamily="49" charset="0"/>
              </a:rPr>
              <a:t>org.apache.hadoop.mapreduce.Mapper</a:t>
            </a:r>
            <a:r>
              <a:rPr lang="en-US" sz="1400" dirty="0" smtClean="0">
                <a:latin typeface="Courier New" pitchFamily="49" charset="0"/>
                <a:cs typeface="Courier New" pitchFamily="49" charset="0"/>
              </a:rPr>
              <a:t>; </a:t>
            </a:r>
          </a:p>
          <a:p>
            <a:pPr marL="0" indent="0">
              <a:buNone/>
            </a:pPr>
            <a:r>
              <a:rPr lang="en-US" sz="1400" dirty="0" smtClean="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org.apache.hadoop.mapreduce.Reducer</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org.apache.hadoop.mapreduce.lib.input.FileInputFormat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org.apache.hadoop.mapreduce.lib.output.FileOutputFormat</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import </a:t>
            </a:r>
            <a:r>
              <a:rPr lang="en-US" sz="1400" dirty="0" err="1">
                <a:latin typeface="Courier New" pitchFamily="49" charset="0"/>
                <a:cs typeface="Courier New" pitchFamily="49" charset="0"/>
              </a:rPr>
              <a:t>org.apache.hadoop.util.GenericOptionsParser</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public class </a:t>
            </a:r>
            <a:r>
              <a:rPr lang="en-US" sz="1400" dirty="0" err="1">
                <a:latin typeface="Courier New" pitchFamily="49" charset="0"/>
                <a:cs typeface="Courier New" pitchFamily="49" charset="0"/>
              </a:rPr>
              <a:t>WordCount</a:t>
            </a:r>
            <a:r>
              <a:rPr lang="en-US" sz="1400" dirty="0">
                <a:latin typeface="Courier New" pitchFamily="49" charset="0"/>
                <a:cs typeface="Courier New" pitchFamily="49" charset="0"/>
              </a:rPr>
              <a:t> </a:t>
            </a:r>
            <a:r>
              <a:rPr lang="en-US" sz="1400" dirty="0" smtClean="0">
                <a:latin typeface="Courier New" pitchFamily="49" charset="0"/>
                <a:cs typeface="Courier New" pitchFamily="49" charset="0"/>
              </a:rPr>
              <a: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public static class </a:t>
            </a:r>
            <a:r>
              <a:rPr lang="en-US" sz="1400" dirty="0" err="1">
                <a:latin typeface="Courier New" pitchFamily="49" charset="0"/>
                <a:cs typeface="Courier New" pitchFamily="49" charset="0"/>
              </a:rPr>
              <a:t>TokenizerMapper</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extends Mapper&lt;Object, Text, Text, </a:t>
            </a:r>
            <a:r>
              <a:rPr lang="en-US" sz="1400" dirty="0" err="1">
                <a:latin typeface="Courier New" pitchFamily="49" charset="0"/>
                <a:cs typeface="Courier New" pitchFamily="49" charset="0"/>
              </a:rPr>
              <a:t>IntWritable</a:t>
            </a:r>
            <a:r>
              <a:rPr lang="en-US" sz="1400" dirty="0" smtClean="0">
                <a:latin typeface="Courier New" pitchFamily="49" charset="0"/>
                <a:cs typeface="Courier New" pitchFamily="49" charset="0"/>
              </a:rPr>
              <a:t>&gt;{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private final static </a:t>
            </a:r>
            <a:r>
              <a:rPr lang="en-US" sz="1400" dirty="0" err="1">
                <a:latin typeface="Courier New" pitchFamily="49" charset="0"/>
                <a:cs typeface="Courier New" pitchFamily="49" charset="0"/>
              </a:rPr>
              <a:t>IntWritable</a:t>
            </a:r>
            <a:r>
              <a:rPr lang="en-US" sz="1400" dirty="0">
                <a:latin typeface="Courier New" pitchFamily="49" charset="0"/>
                <a:cs typeface="Courier New" pitchFamily="49" charset="0"/>
              </a:rPr>
              <a:t> one = new </a:t>
            </a:r>
            <a:r>
              <a:rPr lang="en-US" sz="1400" dirty="0" err="1">
                <a:latin typeface="Courier New" pitchFamily="49" charset="0"/>
                <a:cs typeface="Courier New" pitchFamily="49" charset="0"/>
              </a:rPr>
              <a:t>IntWritable</a:t>
            </a:r>
            <a:r>
              <a:rPr lang="en-US" sz="1400" dirty="0">
                <a:latin typeface="Courier New" pitchFamily="49" charset="0"/>
                <a:cs typeface="Courier New" pitchFamily="49" charset="0"/>
              </a:rPr>
              <a:t>(1);</a:t>
            </a:r>
          </a:p>
          <a:p>
            <a:pPr marL="0" indent="0">
              <a:buNone/>
            </a:pPr>
            <a:r>
              <a:rPr lang="en-US" sz="1400" dirty="0">
                <a:latin typeface="Courier New" pitchFamily="49" charset="0"/>
                <a:cs typeface="Courier New" pitchFamily="49" charset="0"/>
              </a:rPr>
              <a:t>    private Text word = new Text</a:t>
            </a:r>
            <a:r>
              <a:rPr lang="en-US" sz="1400" dirty="0" smtClean="0">
                <a:latin typeface="Courier New" pitchFamily="49" charset="0"/>
                <a:cs typeface="Courier New" pitchFamily="49" charset="0"/>
              </a:rPr>
              <a:t>();    </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public void map(Object key, Text value, Context </a:t>
            </a:r>
            <a:r>
              <a:rPr lang="en-US" sz="1400" dirty="0" err="1">
                <a:latin typeface="Courier New" pitchFamily="49" charset="0"/>
                <a:cs typeface="Courier New" pitchFamily="49" charset="0"/>
              </a:rPr>
              <a:t>context</a:t>
            </a:r>
            <a:endParaRPr lang="en-US" sz="1400" dirty="0">
              <a:latin typeface="Courier New" pitchFamily="49" charset="0"/>
              <a:cs typeface="Courier New" pitchFamily="49" charset="0"/>
            </a:endParaRPr>
          </a:p>
          <a:p>
            <a:pPr marL="0" indent="0">
              <a:buNone/>
            </a:pPr>
            <a:r>
              <a:rPr lang="en-US" sz="1400" dirty="0">
                <a:latin typeface="Courier New" pitchFamily="49" charset="0"/>
                <a:cs typeface="Courier New" pitchFamily="49" charset="0"/>
              </a:rPr>
              <a:t>                    ) throws </a:t>
            </a:r>
            <a:r>
              <a:rPr lang="en-US" sz="1400" dirty="0" err="1">
                <a:latin typeface="Courier New" pitchFamily="49" charset="0"/>
                <a:cs typeface="Courier New" pitchFamily="49" charset="0"/>
              </a:rPr>
              <a:t>IOException</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InterruptedException</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StringTokenizer</a:t>
            </a: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itr</a:t>
            </a:r>
            <a:r>
              <a:rPr lang="en-US" sz="1400" dirty="0">
                <a:latin typeface="Courier New" pitchFamily="49" charset="0"/>
                <a:cs typeface="Courier New" pitchFamily="49" charset="0"/>
              </a:rPr>
              <a:t> = new </a:t>
            </a:r>
            <a:r>
              <a:rPr lang="en-US" sz="1400" dirty="0" err="1">
                <a:latin typeface="Courier New" pitchFamily="49" charset="0"/>
                <a:cs typeface="Courier New" pitchFamily="49" charset="0"/>
              </a:rPr>
              <a:t>StringTokenizer</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value.toString</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while (</a:t>
            </a:r>
            <a:r>
              <a:rPr lang="en-US" sz="1400" dirty="0" err="1">
                <a:latin typeface="Courier New" pitchFamily="49" charset="0"/>
                <a:cs typeface="Courier New" pitchFamily="49" charset="0"/>
              </a:rPr>
              <a:t>itr.hasMoreTokens</a:t>
            </a: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word.set</a:t>
            </a:r>
            <a:r>
              <a:rPr lang="en-US" sz="1400" dirty="0">
                <a:latin typeface="Courier New" pitchFamily="49" charset="0"/>
                <a:cs typeface="Courier New" pitchFamily="49" charset="0"/>
              </a:rPr>
              <a:t>(</a:t>
            </a:r>
            <a:r>
              <a:rPr lang="en-US" sz="1400" dirty="0" err="1">
                <a:latin typeface="Courier New" pitchFamily="49" charset="0"/>
                <a:cs typeface="Courier New" pitchFamily="49" charset="0"/>
              </a:rPr>
              <a:t>itr.nextToken</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r>
              <a:rPr lang="en-US" sz="1400" dirty="0" err="1">
                <a:latin typeface="Courier New" pitchFamily="49" charset="0"/>
                <a:cs typeface="Courier New" pitchFamily="49" charset="0"/>
              </a:rPr>
              <a:t>context.write</a:t>
            </a:r>
            <a:r>
              <a:rPr lang="en-US" sz="1400" dirty="0">
                <a:latin typeface="Courier New" pitchFamily="49" charset="0"/>
                <a:cs typeface="Courier New" pitchFamily="49" charset="0"/>
              </a:rPr>
              <a:t>(word, one</a:t>
            </a:r>
            <a:r>
              <a:rPr lang="en-US" sz="1400" dirty="0" smtClean="0">
                <a:latin typeface="Courier New" pitchFamily="49" charset="0"/>
                <a:cs typeface="Courier New" pitchFamily="49" charset="0"/>
              </a:rPr>
              <a:t>);   }        </a:t>
            </a:r>
            <a:r>
              <a:rPr lang="en-US" sz="1400" dirty="0">
                <a:latin typeface="Courier New" pitchFamily="49" charset="0"/>
                <a:cs typeface="Courier New" pitchFamily="49" charset="0"/>
              </a:rPr>
              <a:t>}</a:t>
            </a:r>
          </a:p>
          <a:p>
            <a:pPr marL="0" indent="0">
              <a:buNone/>
            </a:pPr>
            <a:r>
              <a:rPr lang="en-US" sz="14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26636523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urier New" pitchFamily="49" charset="0"/>
                <a:cs typeface="Courier New" pitchFamily="49" charset="0"/>
              </a:rPr>
              <a:t>WordCount.java</a:t>
            </a:r>
            <a:endParaRPr lang="en-US"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77500" lnSpcReduction="20000"/>
          </a:bodyPr>
          <a:lstStyle/>
          <a:p>
            <a:pPr marL="0" indent="0">
              <a:buNone/>
            </a:pPr>
            <a:r>
              <a:rPr lang="en-US" dirty="0" smtClean="0">
                <a:latin typeface="Courier New" pitchFamily="49" charset="0"/>
                <a:cs typeface="Courier New" pitchFamily="49" charset="0"/>
              </a:rPr>
              <a:t>  </a:t>
            </a:r>
            <a:r>
              <a:rPr lang="en-US" dirty="0">
                <a:latin typeface="Courier New" pitchFamily="49" charset="0"/>
                <a:cs typeface="Courier New" pitchFamily="49" charset="0"/>
              </a:rPr>
              <a:t>public static class </a:t>
            </a:r>
            <a:r>
              <a:rPr lang="en-US" dirty="0" err="1">
                <a:latin typeface="Courier New" pitchFamily="49" charset="0"/>
                <a:cs typeface="Courier New" pitchFamily="49" charset="0"/>
              </a:rPr>
              <a:t>IntSumReducer</a:t>
            </a: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extends Reducer&lt;</a:t>
            </a:r>
            <a:r>
              <a:rPr lang="en-US" dirty="0" err="1">
                <a:latin typeface="Courier New" pitchFamily="49" charset="0"/>
                <a:cs typeface="Courier New" pitchFamily="49" charset="0"/>
              </a:rPr>
              <a:t>Text,IntWritable,Text,IntWritable</a:t>
            </a:r>
            <a:r>
              <a:rPr lang="en-US" dirty="0">
                <a:latin typeface="Courier New" pitchFamily="49" charset="0"/>
                <a:cs typeface="Courier New" pitchFamily="49" charset="0"/>
              </a:rPr>
              <a:t>&gt; {</a:t>
            </a:r>
          </a:p>
          <a:p>
            <a:pPr marL="0" indent="0">
              <a:buNone/>
            </a:pPr>
            <a:r>
              <a:rPr lang="en-US" dirty="0">
                <a:latin typeface="Courier New" pitchFamily="49" charset="0"/>
                <a:cs typeface="Courier New" pitchFamily="49" charset="0"/>
              </a:rPr>
              <a:t>    private </a:t>
            </a:r>
            <a:r>
              <a:rPr lang="en-US" dirty="0" err="1">
                <a:latin typeface="Courier New" pitchFamily="49" charset="0"/>
                <a:cs typeface="Courier New" pitchFamily="49" charset="0"/>
              </a:rPr>
              <a:t>IntWritable</a:t>
            </a:r>
            <a:r>
              <a:rPr lang="en-US" dirty="0">
                <a:latin typeface="Courier New" pitchFamily="49" charset="0"/>
                <a:cs typeface="Courier New" pitchFamily="49" charset="0"/>
              </a:rPr>
              <a:t> result = new </a:t>
            </a:r>
            <a:r>
              <a:rPr lang="en-US" dirty="0" err="1">
                <a:latin typeface="Courier New" pitchFamily="49" charset="0"/>
                <a:cs typeface="Courier New" pitchFamily="49" charset="0"/>
              </a:rPr>
              <a:t>IntWritable</a:t>
            </a:r>
            <a:r>
              <a:rPr lang="en-US" dirty="0">
                <a:latin typeface="Courier New" pitchFamily="49" charset="0"/>
                <a:cs typeface="Courier New" pitchFamily="49" charset="0"/>
              </a:rPr>
              <a:t>();</a:t>
            </a:r>
          </a:p>
          <a:p>
            <a:pPr marL="0" indent="0">
              <a:buNone/>
            </a:pP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public void reduce(Text key, </a:t>
            </a:r>
            <a:endParaRPr lang="en-US" dirty="0" smtClean="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Iterable</a:t>
            </a:r>
            <a:r>
              <a:rPr lang="en-US" dirty="0" smtClean="0">
                <a:latin typeface="Courier New" pitchFamily="49" charset="0"/>
                <a:cs typeface="Courier New" pitchFamily="49" charset="0"/>
              </a:rPr>
              <a:t>&lt;</a:t>
            </a:r>
            <a:r>
              <a:rPr lang="en-US" dirty="0" err="1" smtClean="0">
                <a:latin typeface="Courier New" pitchFamily="49" charset="0"/>
                <a:cs typeface="Courier New" pitchFamily="49" charset="0"/>
              </a:rPr>
              <a:t>IntWritable</a:t>
            </a:r>
            <a:r>
              <a:rPr lang="en-US" dirty="0">
                <a:latin typeface="Courier New" pitchFamily="49" charset="0"/>
                <a:cs typeface="Courier New" pitchFamily="49" charset="0"/>
              </a:rPr>
              <a:t>&gt; values, </a:t>
            </a:r>
          </a:p>
          <a:p>
            <a:pPr marL="0" indent="0">
              <a:buNone/>
            </a:pPr>
            <a:r>
              <a:rPr lang="en-US" dirty="0">
                <a:latin typeface="Courier New" pitchFamily="49" charset="0"/>
                <a:cs typeface="Courier New" pitchFamily="49" charset="0"/>
              </a:rPr>
              <a:t>                       Context </a:t>
            </a:r>
            <a:r>
              <a:rPr lang="en-US" dirty="0" err="1">
                <a:latin typeface="Courier New" pitchFamily="49" charset="0"/>
                <a:cs typeface="Courier New" pitchFamily="49" charset="0"/>
              </a:rPr>
              <a:t>context</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 </a:t>
            </a:r>
            <a:endParaRPr lang="en-US" dirty="0" smtClean="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throws </a:t>
            </a:r>
            <a:r>
              <a:rPr lang="en-US" dirty="0" err="1">
                <a:latin typeface="Courier New" pitchFamily="49" charset="0"/>
                <a:cs typeface="Courier New" pitchFamily="49" charset="0"/>
              </a:rPr>
              <a:t>IOException</a:t>
            </a:r>
            <a:r>
              <a:rPr lang="en-US" dirty="0">
                <a:latin typeface="Courier New" pitchFamily="49" charset="0"/>
                <a:cs typeface="Courier New" pitchFamily="49" charset="0"/>
              </a:rPr>
              <a:t>, </a:t>
            </a:r>
            <a:r>
              <a:rPr lang="en-US" dirty="0" err="1">
                <a:latin typeface="Courier New" pitchFamily="49" charset="0"/>
                <a:cs typeface="Courier New" pitchFamily="49" charset="0"/>
              </a:rPr>
              <a:t>InterruptedException</a:t>
            </a:r>
            <a:r>
              <a:rPr lang="en-US" dirty="0">
                <a:latin typeface="Courier New" pitchFamily="49" charset="0"/>
                <a:cs typeface="Courier New" pitchFamily="49" charset="0"/>
              </a:rPr>
              <a:t> </a:t>
            </a:r>
            <a:endParaRPr lang="en-US" dirty="0" smtClean="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int</a:t>
            </a:r>
            <a:r>
              <a:rPr lang="en-US" dirty="0">
                <a:latin typeface="Courier New" pitchFamily="49" charset="0"/>
                <a:cs typeface="Courier New" pitchFamily="49" charset="0"/>
              </a:rPr>
              <a:t> sum = 0;</a:t>
            </a:r>
          </a:p>
          <a:p>
            <a:pPr marL="0" indent="0">
              <a:buNone/>
            </a:pPr>
            <a:r>
              <a:rPr lang="en-US" dirty="0">
                <a:latin typeface="Courier New" pitchFamily="49" charset="0"/>
                <a:cs typeface="Courier New" pitchFamily="49" charset="0"/>
              </a:rPr>
              <a:t>      for (</a:t>
            </a:r>
            <a:r>
              <a:rPr lang="en-US" dirty="0" err="1">
                <a:latin typeface="Courier New" pitchFamily="49" charset="0"/>
                <a:cs typeface="Courier New" pitchFamily="49" charset="0"/>
              </a:rPr>
              <a:t>IntWritable</a:t>
            </a:r>
            <a:r>
              <a:rPr lang="en-US" dirty="0">
                <a:latin typeface="Courier New" pitchFamily="49" charset="0"/>
                <a:cs typeface="Courier New" pitchFamily="49" charset="0"/>
              </a:rPr>
              <a:t> </a:t>
            </a:r>
            <a:r>
              <a:rPr lang="en-US" dirty="0" err="1">
                <a:latin typeface="Courier New" pitchFamily="49" charset="0"/>
                <a:cs typeface="Courier New" pitchFamily="49" charset="0"/>
              </a:rPr>
              <a:t>val</a:t>
            </a:r>
            <a:r>
              <a:rPr lang="en-US" dirty="0">
                <a:latin typeface="Courier New" pitchFamily="49" charset="0"/>
                <a:cs typeface="Courier New" pitchFamily="49" charset="0"/>
              </a:rPr>
              <a:t> : values) {</a:t>
            </a:r>
          </a:p>
          <a:p>
            <a:pPr marL="0" indent="0">
              <a:buNone/>
            </a:pPr>
            <a:r>
              <a:rPr lang="en-US" dirty="0">
                <a:latin typeface="Courier New" pitchFamily="49" charset="0"/>
                <a:cs typeface="Courier New" pitchFamily="49" charset="0"/>
              </a:rPr>
              <a:t>        sum += </a:t>
            </a:r>
            <a:r>
              <a:rPr lang="en-US" dirty="0" err="1">
                <a:latin typeface="Courier New" pitchFamily="49" charset="0"/>
                <a:cs typeface="Courier New" pitchFamily="49" charset="0"/>
              </a:rPr>
              <a:t>val.get</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result.set</a:t>
            </a:r>
            <a:r>
              <a:rPr lang="en-US" dirty="0">
                <a:latin typeface="Courier New" pitchFamily="49" charset="0"/>
                <a:cs typeface="Courier New" pitchFamily="49" charset="0"/>
              </a:rPr>
              <a:t>(sum);</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context.write</a:t>
            </a:r>
            <a:r>
              <a:rPr lang="en-US" dirty="0">
                <a:latin typeface="Courier New" pitchFamily="49" charset="0"/>
                <a:cs typeface="Courier New" pitchFamily="49" charset="0"/>
              </a:rPr>
              <a:t>(key, result);</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p>
          <a:p>
            <a:pPr marL="0" indent="0">
              <a:buNone/>
            </a:pP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373077406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urier New" pitchFamily="49" charset="0"/>
                <a:cs typeface="Courier New" pitchFamily="49" charset="0"/>
              </a:rPr>
              <a:t>WordCount.java</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457200" y="914400"/>
            <a:ext cx="8610600" cy="5440363"/>
          </a:xfrm>
        </p:spPr>
        <p:txBody>
          <a:bodyPr>
            <a:normAutofit fontScale="70000" lnSpcReduction="20000"/>
          </a:bodyPr>
          <a:lstStyle/>
          <a:p>
            <a:pPr marL="0" indent="0">
              <a:buNone/>
            </a:pP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public static void main(String[] </a:t>
            </a:r>
            <a:r>
              <a:rPr lang="en-US" dirty="0" err="1">
                <a:latin typeface="Courier New" pitchFamily="49" charset="0"/>
                <a:cs typeface="Courier New" pitchFamily="49" charset="0"/>
              </a:rPr>
              <a:t>args</a:t>
            </a:r>
            <a:r>
              <a:rPr lang="en-US" dirty="0">
                <a:latin typeface="Courier New" pitchFamily="49" charset="0"/>
                <a:cs typeface="Courier New" pitchFamily="49" charset="0"/>
              </a:rPr>
              <a:t>) throws Exception {</a:t>
            </a:r>
          </a:p>
          <a:p>
            <a:pPr marL="0" indent="0">
              <a:buNone/>
            </a:pPr>
            <a:r>
              <a:rPr lang="en-US" dirty="0">
                <a:latin typeface="Courier New" pitchFamily="49" charset="0"/>
                <a:cs typeface="Courier New" pitchFamily="49" charset="0"/>
              </a:rPr>
              <a:t>    Configuration </a:t>
            </a:r>
            <a:r>
              <a:rPr lang="en-US" dirty="0" err="1">
                <a:latin typeface="Courier New" pitchFamily="49" charset="0"/>
                <a:cs typeface="Courier New" pitchFamily="49" charset="0"/>
              </a:rPr>
              <a:t>conf</a:t>
            </a:r>
            <a:r>
              <a:rPr lang="en-US" dirty="0">
                <a:latin typeface="Courier New" pitchFamily="49" charset="0"/>
                <a:cs typeface="Courier New" pitchFamily="49" charset="0"/>
              </a:rPr>
              <a:t> = new Configuration();</a:t>
            </a:r>
          </a:p>
          <a:p>
            <a:pPr marL="0" indent="0">
              <a:buNone/>
            </a:pPr>
            <a:r>
              <a:rPr lang="en-US" dirty="0">
                <a:latin typeface="Courier New" pitchFamily="49" charset="0"/>
                <a:cs typeface="Courier New" pitchFamily="49" charset="0"/>
              </a:rPr>
              <a:t>    String[] </a:t>
            </a:r>
            <a:r>
              <a:rPr lang="en-US" dirty="0" err="1">
                <a:latin typeface="Courier New" pitchFamily="49" charset="0"/>
                <a:cs typeface="Courier New" pitchFamily="49" charset="0"/>
              </a:rPr>
              <a:t>otherArgs</a:t>
            </a:r>
            <a:r>
              <a:rPr lang="en-US" dirty="0">
                <a:latin typeface="Courier New" pitchFamily="49" charset="0"/>
                <a:cs typeface="Courier New" pitchFamily="49" charset="0"/>
              </a:rPr>
              <a:t> = new </a:t>
            </a:r>
            <a:endParaRPr lang="en-US" dirty="0" smtClean="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GenericOptionsParser</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conf</a:t>
            </a:r>
            <a:r>
              <a:rPr lang="en-US" dirty="0">
                <a:latin typeface="Courier New" pitchFamily="49" charset="0"/>
                <a:cs typeface="Courier New" pitchFamily="49" charset="0"/>
              </a:rPr>
              <a:t>, </a:t>
            </a:r>
            <a:r>
              <a:rPr lang="en-US" dirty="0" err="1">
                <a:latin typeface="Courier New" pitchFamily="49" charset="0"/>
                <a:cs typeface="Courier New" pitchFamily="49" charset="0"/>
              </a:rPr>
              <a:t>args</a:t>
            </a:r>
            <a:r>
              <a:rPr lang="en-US" dirty="0">
                <a:latin typeface="Courier New" pitchFamily="49" charset="0"/>
                <a:cs typeface="Courier New" pitchFamily="49" charset="0"/>
              </a:rPr>
              <a:t>).</a:t>
            </a:r>
            <a:r>
              <a:rPr lang="en-US" dirty="0" err="1">
                <a:latin typeface="Courier New" pitchFamily="49" charset="0"/>
                <a:cs typeface="Courier New" pitchFamily="49" charset="0"/>
              </a:rPr>
              <a:t>getRemainingArgs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if (</a:t>
            </a:r>
            <a:r>
              <a:rPr lang="en-US" dirty="0" err="1">
                <a:latin typeface="Courier New" pitchFamily="49" charset="0"/>
                <a:cs typeface="Courier New" pitchFamily="49" charset="0"/>
              </a:rPr>
              <a:t>otherArgs.length</a:t>
            </a:r>
            <a:r>
              <a:rPr lang="en-US" dirty="0">
                <a:latin typeface="Courier New" pitchFamily="49" charset="0"/>
                <a:cs typeface="Courier New" pitchFamily="49" charset="0"/>
              </a:rPr>
              <a:t> != 2) {</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System.err.println</a:t>
            </a:r>
            <a:r>
              <a:rPr lang="en-US" dirty="0">
                <a:latin typeface="Courier New" pitchFamily="49" charset="0"/>
                <a:cs typeface="Courier New" pitchFamily="49" charset="0"/>
              </a:rPr>
              <a:t>("Usage: </a:t>
            </a:r>
            <a:r>
              <a:rPr lang="en-US" dirty="0" err="1">
                <a:latin typeface="Courier New" pitchFamily="49" charset="0"/>
                <a:cs typeface="Courier New" pitchFamily="49" charset="0"/>
              </a:rPr>
              <a:t>wordcount</a:t>
            </a:r>
            <a:r>
              <a:rPr lang="en-US" dirty="0">
                <a:latin typeface="Courier New" pitchFamily="49" charset="0"/>
                <a:cs typeface="Courier New" pitchFamily="49" charset="0"/>
              </a:rPr>
              <a:t> &lt;in&gt; &lt;out&gt;");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System.exit</a:t>
            </a:r>
            <a:r>
              <a:rPr lang="en-US" dirty="0">
                <a:latin typeface="Courier New" pitchFamily="49" charset="0"/>
                <a:cs typeface="Courier New" pitchFamily="49" charset="0"/>
              </a:rPr>
              <a:t>(2);</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Job </a:t>
            </a:r>
            <a:r>
              <a:rPr lang="en-US" dirty="0" err="1">
                <a:latin typeface="Courier New" pitchFamily="49" charset="0"/>
                <a:cs typeface="Courier New" pitchFamily="49" charset="0"/>
              </a:rPr>
              <a:t>job</a:t>
            </a:r>
            <a:r>
              <a:rPr lang="en-US" dirty="0">
                <a:latin typeface="Courier New" pitchFamily="49" charset="0"/>
                <a:cs typeface="Courier New" pitchFamily="49" charset="0"/>
              </a:rPr>
              <a:t> = new Job(</a:t>
            </a:r>
            <a:r>
              <a:rPr lang="en-US" dirty="0" err="1">
                <a:latin typeface="Courier New" pitchFamily="49" charset="0"/>
                <a:cs typeface="Courier New" pitchFamily="49" charset="0"/>
              </a:rPr>
              <a:t>conf</a:t>
            </a:r>
            <a:r>
              <a:rPr lang="en-US" dirty="0">
                <a:latin typeface="Courier New" pitchFamily="49" charset="0"/>
                <a:cs typeface="Courier New" pitchFamily="49" charset="0"/>
              </a:rPr>
              <a:t>, "word count");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job.setJarByClass</a:t>
            </a:r>
            <a:r>
              <a:rPr lang="en-US" dirty="0">
                <a:latin typeface="Courier New" pitchFamily="49" charset="0"/>
                <a:cs typeface="Courier New" pitchFamily="49" charset="0"/>
              </a:rPr>
              <a:t>(</a:t>
            </a:r>
            <a:r>
              <a:rPr lang="en-US" dirty="0" err="1">
                <a:latin typeface="Courier New" pitchFamily="49" charset="0"/>
                <a:cs typeface="Courier New" pitchFamily="49" charset="0"/>
              </a:rPr>
              <a:t>WordCount.class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job.setMapperClass</a:t>
            </a:r>
            <a:r>
              <a:rPr lang="en-US" dirty="0">
                <a:latin typeface="Courier New" pitchFamily="49" charset="0"/>
                <a:cs typeface="Courier New" pitchFamily="49" charset="0"/>
              </a:rPr>
              <a:t>(</a:t>
            </a:r>
            <a:r>
              <a:rPr lang="en-US" dirty="0" err="1">
                <a:latin typeface="Courier New" pitchFamily="49" charset="0"/>
                <a:cs typeface="Courier New" pitchFamily="49" charset="0"/>
              </a:rPr>
              <a:t>TokenizerMapper.class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job.setCombinerClass</a:t>
            </a:r>
            <a:r>
              <a:rPr lang="en-US" dirty="0">
                <a:latin typeface="Courier New" pitchFamily="49" charset="0"/>
                <a:cs typeface="Courier New" pitchFamily="49" charset="0"/>
              </a:rPr>
              <a:t>(</a:t>
            </a:r>
            <a:r>
              <a:rPr lang="en-US" dirty="0" err="1">
                <a:latin typeface="Courier New" pitchFamily="49" charset="0"/>
                <a:cs typeface="Courier New" pitchFamily="49" charset="0"/>
              </a:rPr>
              <a:t>IntSumReducer.class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job.setReducerClass</a:t>
            </a:r>
            <a:r>
              <a:rPr lang="en-US" dirty="0">
                <a:latin typeface="Courier New" pitchFamily="49" charset="0"/>
                <a:cs typeface="Courier New" pitchFamily="49" charset="0"/>
              </a:rPr>
              <a:t>(</a:t>
            </a:r>
            <a:r>
              <a:rPr lang="en-US" dirty="0" err="1">
                <a:latin typeface="Courier New" pitchFamily="49" charset="0"/>
                <a:cs typeface="Courier New" pitchFamily="49" charset="0"/>
              </a:rPr>
              <a:t>IntSumReducer.class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job.setOutputKeyClass</a:t>
            </a:r>
            <a:r>
              <a:rPr lang="en-US" dirty="0">
                <a:latin typeface="Courier New" pitchFamily="49" charset="0"/>
                <a:cs typeface="Courier New" pitchFamily="49" charset="0"/>
              </a:rPr>
              <a:t>(</a:t>
            </a:r>
            <a:r>
              <a:rPr lang="en-US" dirty="0" err="1">
                <a:latin typeface="Courier New" pitchFamily="49" charset="0"/>
                <a:cs typeface="Courier New" pitchFamily="49" charset="0"/>
              </a:rPr>
              <a:t>Text.class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job.setOutputValueClass</a:t>
            </a:r>
            <a:r>
              <a:rPr lang="en-US" dirty="0">
                <a:latin typeface="Courier New" pitchFamily="49" charset="0"/>
                <a:cs typeface="Courier New" pitchFamily="49" charset="0"/>
              </a:rPr>
              <a:t>(</a:t>
            </a:r>
            <a:r>
              <a:rPr lang="en-US" dirty="0" err="1">
                <a:latin typeface="Courier New" pitchFamily="49" charset="0"/>
                <a:cs typeface="Courier New" pitchFamily="49" charset="0"/>
              </a:rPr>
              <a:t>IntWritable.class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FileInputFormat.addInputPath</a:t>
            </a:r>
            <a:r>
              <a:rPr lang="en-US" dirty="0">
                <a:latin typeface="Courier New" pitchFamily="49" charset="0"/>
                <a:cs typeface="Courier New" pitchFamily="49" charset="0"/>
              </a:rPr>
              <a:t>(job, new Path(</a:t>
            </a:r>
            <a:r>
              <a:rPr lang="en-US" dirty="0" err="1">
                <a:latin typeface="Courier New" pitchFamily="49" charset="0"/>
                <a:cs typeface="Courier New" pitchFamily="49" charset="0"/>
              </a:rPr>
              <a:t>otherArgs</a:t>
            </a:r>
            <a:r>
              <a:rPr lang="en-US" dirty="0">
                <a:latin typeface="Courier New" pitchFamily="49" charset="0"/>
                <a:cs typeface="Courier New" pitchFamily="49" charset="0"/>
              </a:rPr>
              <a:t>[0]));</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FileOutputFormat.setOutputPath</a:t>
            </a:r>
            <a:r>
              <a:rPr lang="en-US" dirty="0">
                <a:latin typeface="Courier New" pitchFamily="49" charset="0"/>
                <a:cs typeface="Courier New" pitchFamily="49" charset="0"/>
              </a:rPr>
              <a:t>(job, new Path(</a:t>
            </a:r>
            <a:r>
              <a:rPr lang="en-US" dirty="0" err="1">
                <a:latin typeface="Courier New" pitchFamily="49" charset="0"/>
                <a:cs typeface="Courier New" pitchFamily="49" charset="0"/>
              </a:rPr>
              <a:t>otherArgs</a:t>
            </a:r>
            <a:r>
              <a:rPr lang="en-US" dirty="0">
                <a:latin typeface="Courier New" pitchFamily="49" charset="0"/>
                <a:cs typeface="Courier New" pitchFamily="49" charset="0"/>
              </a:rPr>
              <a:t>[1]));</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System.exit</a:t>
            </a:r>
            <a:r>
              <a:rPr lang="en-US" dirty="0">
                <a:latin typeface="Courier New" pitchFamily="49" charset="0"/>
                <a:cs typeface="Courier New" pitchFamily="49" charset="0"/>
              </a:rPr>
              <a:t>(</a:t>
            </a:r>
            <a:r>
              <a:rPr lang="en-US" dirty="0" err="1">
                <a:latin typeface="Courier New" pitchFamily="49" charset="0"/>
                <a:cs typeface="Courier New" pitchFamily="49" charset="0"/>
              </a:rPr>
              <a:t>job.waitForCompletion</a:t>
            </a:r>
            <a:r>
              <a:rPr lang="en-US" dirty="0">
                <a:latin typeface="Courier New" pitchFamily="49" charset="0"/>
                <a:cs typeface="Courier New" pitchFamily="49" charset="0"/>
              </a:rPr>
              <a:t>(true) ? 0 : 1);</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5352508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Compile and Run</a:t>
            </a:r>
            <a:endParaRPr lang="en-US" dirty="0"/>
          </a:p>
        </p:txBody>
      </p:sp>
      <p:sp>
        <p:nvSpPr>
          <p:cNvPr id="3" name="Content Placeholder 2"/>
          <p:cNvSpPr>
            <a:spLocks noGrp="1"/>
          </p:cNvSpPr>
          <p:nvPr>
            <p:ph idx="1"/>
          </p:nvPr>
        </p:nvSpPr>
        <p:spPr>
          <a:xfrm>
            <a:off x="457200" y="914400"/>
            <a:ext cx="8458200" cy="5440363"/>
          </a:xfrm>
        </p:spPr>
        <p:txBody>
          <a:bodyPr>
            <a:normAutofit fontScale="92500"/>
          </a:bodyPr>
          <a:lstStyle/>
          <a:p>
            <a:r>
              <a:rPr lang="en-US" dirty="0" smtClean="0"/>
              <a:t>In the home directory of  user </a:t>
            </a:r>
            <a:r>
              <a:rPr lang="en-US" sz="2000" dirty="0" err="1" smtClean="0">
                <a:latin typeface="Courier New" pitchFamily="49" charset="0"/>
                <a:cs typeface="Courier New" pitchFamily="49" charset="0"/>
              </a:rPr>
              <a:t>cloudera</a:t>
            </a:r>
            <a:r>
              <a:rPr lang="en-US" dirty="0" smtClean="0"/>
              <a:t> I created a directory </a:t>
            </a:r>
            <a:r>
              <a:rPr lang="en-US" sz="2000" dirty="0" err="1" smtClean="0">
                <a:latin typeface="Courier New" pitchFamily="49" charset="0"/>
                <a:cs typeface="Courier New" pitchFamily="49" charset="0"/>
              </a:rPr>
              <a:t>wc_classes</a:t>
            </a:r>
            <a:r>
              <a:rPr lang="en-US" dirty="0" smtClean="0"/>
              <a:t> and copied </a:t>
            </a:r>
            <a:r>
              <a:rPr lang="en-US" sz="2000" dirty="0" smtClean="0">
                <a:latin typeface="Courier New" pitchFamily="49" charset="0"/>
                <a:cs typeface="Courier New" pitchFamily="49" charset="0"/>
              </a:rPr>
              <a:t>WorCount.java</a:t>
            </a:r>
            <a:r>
              <a:rPr lang="en-US" dirty="0" smtClean="0"/>
              <a:t> there</a:t>
            </a:r>
          </a:p>
          <a:p>
            <a:pPr marL="0" indent="0">
              <a:buNone/>
            </a:pP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cp</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mnt</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hfgs</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sharedfolder</a:t>
            </a:r>
            <a:r>
              <a:rPr lang="en-US" sz="1700" dirty="0" smtClean="0">
                <a:latin typeface="Courier New" pitchFamily="49" charset="0"/>
                <a:cs typeface="Courier New" pitchFamily="49" charset="0"/>
              </a:rPr>
              <a:t>/../examples/WordCount.java ~/</a:t>
            </a:r>
            <a:r>
              <a:rPr lang="en-US" sz="1700" dirty="0" err="1" smtClean="0">
                <a:latin typeface="Courier New" pitchFamily="49" charset="0"/>
                <a:cs typeface="Courier New" pitchFamily="49" charset="0"/>
              </a:rPr>
              <a:t>wc_classes</a:t>
            </a:r>
            <a:endParaRPr lang="en-US" sz="1700" dirty="0" smtClean="0">
              <a:latin typeface="Courier New" pitchFamily="49" charset="0"/>
              <a:cs typeface="Courier New" pitchFamily="49" charset="0"/>
            </a:endParaRPr>
          </a:p>
          <a:p>
            <a:r>
              <a:rPr lang="en-US" dirty="0" smtClean="0">
                <a:cs typeface="Courier New" pitchFamily="49" charset="0"/>
              </a:rPr>
              <a:t>Compiling this class turned into a small issue. Literature tells you to add </a:t>
            </a:r>
            <a:r>
              <a:rPr lang="en-US" sz="1700" dirty="0" smtClean="0">
                <a:latin typeface="Courier New" pitchFamily="49" charset="0"/>
                <a:cs typeface="Courier New" pitchFamily="49" charset="0"/>
              </a:rPr>
              <a:t>hadoop-core.jar</a:t>
            </a:r>
            <a:r>
              <a:rPr lang="en-US" dirty="0" smtClean="0">
                <a:cs typeface="Courier New" pitchFamily="49" charset="0"/>
              </a:rPr>
              <a:t> and </a:t>
            </a:r>
            <a:r>
              <a:rPr lang="en-US" sz="1700" dirty="0" smtClean="0">
                <a:latin typeface="Courier New" pitchFamily="49" charset="0"/>
                <a:cs typeface="Courier New" pitchFamily="49" charset="0"/>
              </a:rPr>
              <a:t>hadoop-client.jar</a:t>
            </a:r>
            <a:r>
              <a:rPr lang="en-US" dirty="0" smtClean="0">
                <a:cs typeface="Courier New" pitchFamily="49" charset="0"/>
              </a:rPr>
              <a:t> to the </a:t>
            </a:r>
            <a:r>
              <a:rPr lang="en-US" sz="1800" dirty="0" err="1" smtClean="0">
                <a:latin typeface="Courier New" pitchFamily="49" charset="0"/>
                <a:cs typeface="Courier New" pitchFamily="49" charset="0"/>
              </a:rPr>
              <a:t>classpath</a:t>
            </a:r>
            <a:r>
              <a:rPr lang="en-US" sz="1800" dirty="0" smtClean="0">
                <a:latin typeface="Courier New" pitchFamily="49" charset="0"/>
                <a:cs typeface="Courier New" pitchFamily="49" charset="0"/>
              </a:rPr>
              <a:t> </a:t>
            </a:r>
            <a:r>
              <a:rPr lang="en-US" dirty="0" smtClean="0">
                <a:cs typeface="Courier New" pitchFamily="49" charset="0"/>
              </a:rPr>
              <a:t>and do something like:</a:t>
            </a:r>
            <a:endParaRPr lang="en-US" sz="1700" dirty="0">
              <a:latin typeface="Courier New" pitchFamily="49" charset="0"/>
              <a:cs typeface="Courier New" pitchFamily="49" charset="0"/>
            </a:endParaRPr>
          </a:p>
          <a:p>
            <a:pPr marL="0" indent="0">
              <a:buNone/>
            </a:pP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javac</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classpath</a:t>
            </a:r>
            <a:r>
              <a:rPr lang="en-US" sz="17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usr</a:t>
            </a:r>
            <a:r>
              <a:rPr lang="en-US" sz="1700" dirty="0" smtClean="0">
                <a:latin typeface="Courier New" pitchFamily="49" charset="0"/>
                <a:cs typeface="Courier New" pitchFamily="49" charset="0"/>
              </a:rPr>
              <a:t>/lib/hadoop-core.jar:/</a:t>
            </a:r>
            <a:r>
              <a:rPr lang="en-US" sz="1700" dirty="0" err="1" smtClean="0">
                <a:latin typeface="Courier New" pitchFamily="49" charset="0"/>
                <a:cs typeface="Courier New" pitchFamily="49" charset="0"/>
              </a:rPr>
              <a:t>usr</a:t>
            </a:r>
            <a:r>
              <a:rPr lang="en-US" sz="1700" dirty="0" smtClean="0">
                <a:latin typeface="Courier New" pitchFamily="49" charset="0"/>
                <a:cs typeface="Courier New" pitchFamily="49" charset="0"/>
              </a:rPr>
              <a:t>/lib/hadoop-client.jar” –d . WordCount.java</a:t>
            </a:r>
          </a:p>
          <a:p>
            <a:r>
              <a:rPr lang="en-US" dirty="0" smtClean="0">
                <a:cs typeface="Courier New" pitchFamily="49" charset="0"/>
              </a:rPr>
              <a:t>In order to find those jar files I did the following</a:t>
            </a:r>
          </a:p>
          <a:p>
            <a:pPr marL="0" indent="0">
              <a:buNone/>
            </a:pP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su</a:t>
            </a:r>
            <a:r>
              <a:rPr lang="en-US" sz="1700" dirty="0" smtClean="0">
                <a:latin typeface="Courier New" pitchFamily="49" charset="0"/>
                <a:cs typeface="Courier New" pitchFamily="49" charset="0"/>
              </a:rPr>
              <a:t>     # became a root user</a:t>
            </a:r>
          </a:p>
          <a:p>
            <a:pPr marL="0" indent="0">
              <a:buNone/>
            </a:pPr>
            <a:r>
              <a:rPr lang="en-US" sz="1700" dirty="0" smtClean="0">
                <a:latin typeface="Courier New" pitchFamily="49" charset="0"/>
                <a:cs typeface="Courier New" pitchFamily="49" charset="0"/>
              </a:rPr>
              <a:t>$cd  /  # went to the root of the directory tree</a:t>
            </a:r>
          </a:p>
          <a:p>
            <a:pPr marL="0" indent="0">
              <a:buNone/>
            </a:pPr>
            <a:r>
              <a:rPr lang="en-US" sz="1700" dirty="0" smtClean="0">
                <a:latin typeface="Courier New" pitchFamily="49" charset="0"/>
                <a:cs typeface="Courier New" pitchFamily="49" charset="0"/>
              </a:rPr>
              <a:t>$ find . –name hadoop-core.jar –print</a:t>
            </a:r>
          </a:p>
          <a:p>
            <a:r>
              <a:rPr lang="en-US" sz="2000" dirty="0">
                <a:cs typeface="Courier New" pitchFamily="49" charset="0"/>
              </a:rPr>
              <a:t>a</a:t>
            </a:r>
            <a:r>
              <a:rPr lang="en-US" sz="2000" dirty="0" smtClean="0">
                <a:cs typeface="Courier New" pitchFamily="49" charset="0"/>
              </a:rPr>
              <a:t>nd found </a:t>
            </a:r>
            <a:endParaRPr lang="en-US" sz="2000" dirty="0">
              <a:cs typeface="Courier New" pitchFamily="49" charset="0"/>
            </a:endParaRPr>
          </a:p>
          <a:p>
            <a:pPr marL="0" indent="0">
              <a:buNone/>
            </a:pPr>
            <a:r>
              <a:rPr lang="en-US" sz="1700" dirty="0">
                <a:latin typeface="Courier New" pitchFamily="49" charset="0"/>
                <a:cs typeface="Courier New" pitchFamily="49" charset="0"/>
              </a:rPr>
              <a:t>./</a:t>
            </a:r>
            <a:r>
              <a:rPr lang="en-US" sz="1700" dirty="0" err="1" smtClean="0">
                <a:latin typeface="Courier New" pitchFamily="49" charset="0"/>
                <a:cs typeface="Courier New" pitchFamily="49" charset="0"/>
              </a:rPr>
              <a:t>usr</a:t>
            </a:r>
            <a:r>
              <a:rPr lang="en-US" sz="1700" dirty="0" smtClean="0">
                <a:latin typeface="Courier New" pitchFamily="49" charset="0"/>
                <a:cs typeface="Courier New" pitchFamily="49" charset="0"/>
              </a:rPr>
              <a:t>/lib/hadoop-0.20-mapreduce/hadoop-core.jar</a:t>
            </a:r>
          </a:p>
          <a:p>
            <a:r>
              <a:rPr lang="en-US" sz="2000" dirty="0" smtClean="0">
                <a:cs typeface="Courier New" pitchFamily="49" charset="0"/>
              </a:rPr>
              <a:t>By the way, I ask </a:t>
            </a:r>
            <a:r>
              <a:rPr lang="en-US" sz="1800" dirty="0" smtClean="0">
                <a:latin typeface="Courier New" pitchFamily="49" charset="0"/>
                <a:cs typeface="Courier New" pitchFamily="49" charset="0"/>
              </a:rPr>
              <a:t>find</a:t>
            </a:r>
            <a:r>
              <a:rPr lang="en-US" sz="1900" dirty="0" smtClean="0">
                <a:latin typeface="Courier New" pitchFamily="49" charset="0"/>
                <a:cs typeface="Courier New" pitchFamily="49" charset="0"/>
              </a:rPr>
              <a:t> </a:t>
            </a:r>
            <a:r>
              <a:rPr lang="en-US" sz="2000" dirty="0" smtClean="0">
                <a:cs typeface="Courier New" pitchFamily="49" charset="0"/>
              </a:rPr>
              <a:t>to start looking right here (.) for </a:t>
            </a:r>
            <a:r>
              <a:rPr lang="en-US" sz="2000" dirty="0">
                <a:cs typeface="Courier New" pitchFamily="49" charset="0"/>
              </a:rPr>
              <a:t>a</a:t>
            </a:r>
            <a:r>
              <a:rPr lang="en-US" sz="2000" dirty="0" smtClean="0">
                <a:cs typeface="Courier New" pitchFamily="49" charset="0"/>
              </a:rPr>
              <a:t> file with name </a:t>
            </a:r>
            <a:r>
              <a:rPr lang="en-US" sz="1700" dirty="0" smtClean="0">
                <a:latin typeface="Courier New" pitchFamily="49" charset="0"/>
                <a:cs typeface="Courier New" pitchFamily="49" charset="0"/>
              </a:rPr>
              <a:t>hadoop-core.jar</a:t>
            </a:r>
            <a:r>
              <a:rPr lang="en-US" sz="1900" dirty="0" smtClean="0">
                <a:latin typeface="Courier New" pitchFamily="49" charset="0"/>
                <a:cs typeface="Courier New" pitchFamily="49" charset="0"/>
              </a:rPr>
              <a:t> </a:t>
            </a:r>
            <a:r>
              <a:rPr lang="en-US" sz="2000" dirty="0" smtClean="0">
                <a:cs typeface="Courier New" pitchFamily="49" charset="0"/>
              </a:rPr>
              <a:t>and once it finds it, to print file location.</a:t>
            </a:r>
          </a:p>
          <a:p>
            <a:r>
              <a:rPr lang="en-US" sz="2000" dirty="0" smtClean="0">
                <a:cs typeface="Courier New" pitchFamily="49" charset="0"/>
              </a:rPr>
              <a:t>I was less lucky with </a:t>
            </a:r>
            <a:r>
              <a:rPr lang="en-US" sz="1800" dirty="0" smtClean="0">
                <a:latin typeface="Courier New" pitchFamily="49" charset="0"/>
                <a:cs typeface="Courier New" pitchFamily="49" charset="0"/>
              </a:rPr>
              <a:t>hadoop-client.jar. </a:t>
            </a:r>
            <a:r>
              <a:rPr lang="en-US" dirty="0" smtClean="0">
                <a:cs typeface="Courier New" pitchFamily="49" charset="0"/>
              </a:rPr>
              <a:t>I did not find it.</a:t>
            </a:r>
          </a:p>
          <a:p>
            <a:endParaRPr lang="en-US" sz="1700" dirty="0" smtClean="0">
              <a:latin typeface="Courier New" pitchFamily="49" charset="0"/>
              <a:cs typeface="Courier New" pitchFamily="49" charset="0"/>
            </a:endParaRPr>
          </a:p>
          <a:p>
            <a:pPr marL="0" indent="0">
              <a:buNone/>
            </a:pPr>
            <a:endParaRPr lang="en-US" sz="17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21884532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latin typeface="Courier New" pitchFamily="49" charset="0"/>
                <a:cs typeface="Courier New" pitchFamily="49" charset="0"/>
              </a:rPr>
              <a:t>H</a:t>
            </a:r>
            <a:r>
              <a:rPr lang="en-US" sz="2800" dirty="0" smtClean="0">
                <a:latin typeface="Courier New" pitchFamily="49" charset="0"/>
                <a:cs typeface="Courier New" pitchFamily="49" charset="0"/>
              </a:rPr>
              <a:t>adoop </a:t>
            </a:r>
            <a:r>
              <a:rPr lang="en-US" sz="2800" dirty="0" err="1" smtClean="0">
                <a:latin typeface="Courier New" pitchFamily="49" charset="0"/>
                <a:cs typeface="Courier New" pitchFamily="49" charset="0"/>
              </a:rPr>
              <a:t>classpath</a:t>
            </a:r>
            <a:r>
              <a:rPr lang="en-US" sz="2800" dirty="0" smtClean="0">
                <a:latin typeface="Courier New" pitchFamily="49" charset="0"/>
                <a:cs typeface="Courier New" pitchFamily="49" charset="0"/>
              </a:rPr>
              <a:t> </a:t>
            </a:r>
            <a:r>
              <a:rPr lang="en-US" dirty="0" smtClean="0"/>
              <a:t>command</a:t>
            </a:r>
            <a:endParaRPr lang="en-US" dirty="0"/>
          </a:p>
        </p:txBody>
      </p:sp>
      <p:sp>
        <p:nvSpPr>
          <p:cNvPr id="3" name="Content Placeholder 2"/>
          <p:cNvSpPr>
            <a:spLocks noGrp="1"/>
          </p:cNvSpPr>
          <p:nvPr>
            <p:ph idx="1"/>
          </p:nvPr>
        </p:nvSpPr>
        <p:spPr/>
        <p:txBody>
          <a:bodyPr>
            <a:normAutofit lnSpcReduction="10000"/>
          </a:bodyPr>
          <a:lstStyle/>
          <a:p>
            <a:r>
              <a:rPr lang="en-US" dirty="0" smtClean="0"/>
              <a:t>We are almost sure that </a:t>
            </a:r>
            <a:r>
              <a:rPr lang="en-US" dirty="0" err="1" smtClean="0"/>
              <a:t>Hadoop</a:t>
            </a:r>
            <a:r>
              <a:rPr lang="en-US" dirty="0" smtClean="0"/>
              <a:t> installation has all the jar-s we need and that </a:t>
            </a:r>
            <a:r>
              <a:rPr lang="en-US" dirty="0" err="1" smtClean="0"/>
              <a:t>Hadoop</a:t>
            </a:r>
            <a:r>
              <a:rPr lang="en-US" dirty="0" smtClean="0"/>
              <a:t> should know about them. </a:t>
            </a:r>
          </a:p>
          <a:p>
            <a:r>
              <a:rPr lang="en-US" dirty="0" err="1" smtClean="0"/>
              <a:t>Hadoop</a:t>
            </a:r>
            <a:r>
              <a:rPr lang="en-US" dirty="0" smtClean="0"/>
              <a:t> command </a:t>
            </a:r>
            <a:r>
              <a:rPr lang="en-US" sz="1800" dirty="0" err="1" smtClean="0">
                <a:latin typeface="Courier New" pitchFamily="49" charset="0"/>
                <a:cs typeface="Courier New" pitchFamily="49" charset="0"/>
              </a:rPr>
              <a:t>classpath</a:t>
            </a:r>
            <a:r>
              <a:rPr lang="en-US" dirty="0" smtClean="0"/>
              <a:t> serves that purpose. It reveals the essential jars. If you type</a:t>
            </a:r>
          </a:p>
          <a:p>
            <a:pPr marL="0" indent="0">
              <a:buNone/>
            </a:pP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classpathhado</a:t>
            </a:r>
            <a:endParaRPr lang="en-US" sz="1800" dirty="0" smtClean="0">
              <a:latin typeface="Courier New" pitchFamily="49" charset="0"/>
              <a:cs typeface="Courier New" pitchFamily="49" charset="0"/>
            </a:endParaRPr>
          </a:p>
          <a:p>
            <a:r>
              <a:rPr lang="en-US" dirty="0" smtClean="0">
                <a:cs typeface="Courier New" pitchFamily="49" charset="0"/>
              </a:rPr>
              <a:t>You get them all. </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etc</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conf</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hadoop-hdfs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hadoop-hdfs</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hadoop-hdfs</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-yarn/.//*:/</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/lib/hadoop-0.20-mapreduce/./:/</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/lib/hadoop-0.20-mapreduce/lib/*:/</a:t>
            </a:r>
            <a:r>
              <a:rPr lang="en-US" sz="1800" dirty="0" err="1">
                <a:latin typeface="Courier New" pitchFamily="49" charset="0"/>
                <a:cs typeface="Courier New" pitchFamily="49" charset="0"/>
              </a:rPr>
              <a:t>usr</a:t>
            </a:r>
            <a:r>
              <a:rPr lang="en-US" sz="1800" dirty="0">
                <a:latin typeface="Courier New" pitchFamily="49" charset="0"/>
                <a:cs typeface="Courier New" pitchFamily="49" charset="0"/>
              </a:rPr>
              <a:t>/lib/hadoop-0.20-mapreduce</a:t>
            </a:r>
            <a:r>
              <a:rPr lang="en-US" sz="1800" dirty="0" smtClean="0">
                <a:latin typeface="Courier New" pitchFamily="49" charset="0"/>
                <a:cs typeface="Courier New" pitchFamily="49" charset="0"/>
              </a:rPr>
              <a:t>/.//*</a:t>
            </a:r>
            <a:endParaRPr lang="en-US" sz="1800" dirty="0">
              <a:latin typeface="Courier New" pitchFamily="49" charset="0"/>
              <a:cs typeface="Courier New" pitchFamily="49" charset="0"/>
            </a:endParaRPr>
          </a:p>
          <a:p>
            <a:r>
              <a:rPr lang="en-US" dirty="0" smtClean="0">
                <a:cs typeface="Courier New" pitchFamily="49" charset="0"/>
              </a:rPr>
              <a:t>You might not need them all, but that is another much smaller problem</a:t>
            </a:r>
            <a:r>
              <a:rPr lang="en-US" sz="1800" dirty="0" smtClean="0">
                <a:latin typeface="Courier New" pitchFamily="49" charset="0"/>
                <a:cs typeface="Courier New" pitchFamily="49" charset="0"/>
              </a:rPr>
              <a:t>. </a:t>
            </a:r>
          </a:p>
          <a:p>
            <a:r>
              <a:rPr lang="en-US" dirty="0" smtClean="0">
                <a:cs typeface="Courier New" pitchFamily="49" charset="0"/>
              </a:rPr>
              <a:t>An important feature of Linux (Unix) is that you can invoke a command within another command by placing the former between reverse ticks, like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classpath</a:t>
            </a:r>
            <a:r>
              <a:rPr lang="en-US" sz="1800" dirty="0" smtClean="0">
                <a:latin typeface="Courier New" pitchFamily="49" charset="0"/>
                <a:cs typeface="Courier New" pitchFamily="49" charset="0"/>
              </a:rPr>
              <a:t>`</a:t>
            </a:r>
          </a:p>
          <a:p>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218845328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Compiling </a:t>
            </a:r>
            <a:r>
              <a:rPr lang="en-US" sz="2800" dirty="0" smtClean="0">
                <a:latin typeface="Courier New" pitchFamily="49" charset="0"/>
                <a:cs typeface="Courier New" pitchFamily="49" charset="0"/>
              </a:rPr>
              <a:t>WordCount.java</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fontScale="92500"/>
          </a:bodyPr>
          <a:lstStyle/>
          <a:p>
            <a:r>
              <a:rPr lang="en-US" dirty="0" smtClean="0"/>
              <a:t>In the directory </a:t>
            </a:r>
            <a:r>
              <a:rPr lang="en-US" sz="2000" dirty="0" err="1" smtClean="0">
                <a:latin typeface="Courier New" pitchFamily="49" charset="0"/>
                <a:cs typeface="Courier New" pitchFamily="49" charset="0"/>
              </a:rPr>
              <a:t>wc_classes</a:t>
            </a:r>
            <a:r>
              <a:rPr lang="en-US" dirty="0" smtClean="0"/>
              <a:t>, as user </a:t>
            </a:r>
            <a:r>
              <a:rPr lang="en-US" sz="2000" dirty="0" err="1" smtClean="0">
                <a:latin typeface="Courier New" pitchFamily="49" charset="0"/>
                <a:cs typeface="Courier New" pitchFamily="49" charset="0"/>
              </a:rPr>
              <a:t>cloudera</a:t>
            </a:r>
            <a:r>
              <a:rPr lang="en-US" sz="2000" dirty="0" smtClean="0">
                <a:latin typeface="Courier New" pitchFamily="49" charset="0"/>
                <a:cs typeface="Courier New" pitchFamily="49" charset="0"/>
              </a:rPr>
              <a:t>, </a:t>
            </a:r>
            <a:r>
              <a:rPr lang="en-US" dirty="0" smtClean="0"/>
              <a:t>we type:</a:t>
            </a: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javac</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classpath</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classpath</a:t>
            </a:r>
            <a:r>
              <a:rPr lang="en-US" sz="1800" dirty="0">
                <a:latin typeface="Courier New" pitchFamily="49" charset="0"/>
                <a:cs typeface="Courier New" pitchFamily="49" charset="0"/>
              </a:rPr>
              <a:t>` -d . </a:t>
            </a:r>
            <a:r>
              <a:rPr lang="en-US" sz="1800" dirty="0" smtClean="0">
                <a:latin typeface="Courier New" pitchFamily="49" charset="0"/>
                <a:cs typeface="Courier New" pitchFamily="49" charset="0"/>
              </a:rPr>
              <a:t>WordCount.java</a:t>
            </a:r>
          </a:p>
          <a:p>
            <a:r>
              <a:rPr lang="en-US" sz="1700" dirty="0" smtClean="0">
                <a:latin typeface="Courier New" pitchFamily="49" charset="0"/>
                <a:cs typeface="Courier New" pitchFamily="49" charset="0"/>
              </a:rPr>
              <a:t>-d .  </a:t>
            </a:r>
            <a:r>
              <a:rPr lang="en-US" dirty="0" smtClean="0">
                <a:cs typeface="Courier New" pitchFamily="49" charset="0"/>
              </a:rPr>
              <a:t>tells</a:t>
            </a:r>
            <a:r>
              <a:rPr lang="en-US" sz="1800" dirty="0" smtClean="0">
                <a:latin typeface="Courier New" pitchFamily="49" charset="0"/>
                <a:cs typeface="Courier New" pitchFamily="49" charset="0"/>
              </a:rPr>
              <a:t> </a:t>
            </a:r>
            <a:r>
              <a:rPr lang="en-US" sz="1700" dirty="0" err="1" smtClean="0">
                <a:latin typeface="Courier New" pitchFamily="49" charset="0"/>
                <a:cs typeface="Courier New" pitchFamily="49" charset="0"/>
              </a:rPr>
              <a:t>javac</a:t>
            </a:r>
            <a:r>
              <a:rPr lang="en-US" sz="1800" dirty="0" smtClean="0">
                <a:latin typeface="Courier New" pitchFamily="49" charset="0"/>
                <a:cs typeface="Courier New" pitchFamily="49" charset="0"/>
              </a:rPr>
              <a:t> </a:t>
            </a:r>
            <a:r>
              <a:rPr lang="en-US" sz="2000" dirty="0" smtClean="0">
                <a:cs typeface="Courier New" pitchFamily="49" charset="0"/>
              </a:rPr>
              <a:t>to start building package directories starting here</a:t>
            </a:r>
            <a:r>
              <a:rPr lang="en-US" sz="1800" dirty="0" smtClean="0">
                <a:latin typeface="Courier New" pitchFamily="49" charset="0"/>
                <a:cs typeface="Courier New" pitchFamily="49" charset="0"/>
              </a:rPr>
              <a:t> </a:t>
            </a:r>
            <a:r>
              <a:rPr lang="en-US" sz="1700" dirty="0" smtClean="0">
                <a:latin typeface="Courier New" pitchFamily="49" charset="0"/>
                <a:cs typeface="Courier New" pitchFamily="49" charset="0"/>
              </a:rPr>
              <a:t>(.)</a:t>
            </a:r>
            <a:r>
              <a:rPr lang="en-US" sz="1800" dirty="0" smtClean="0">
                <a:latin typeface="Courier New" pitchFamily="49" charset="0"/>
                <a:cs typeface="Courier New" pitchFamily="49" charset="0"/>
              </a:rPr>
              <a:t>. </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ls</a:t>
            </a:r>
            <a:endParaRPr lang="en-US" sz="1800" dirty="0">
              <a:latin typeface="Courier New" pitchFamily="49" charset="0"/>
              <a:cs typeface="Courier New" pitchFamily="49" charset="0"/>
            </a:endParaRPr>
          </a:p>
          <a:p>
            <a:pPr marL="0" indent="0">
              <a:buNone/>
            </a:pPr>
            <a:r>
              <a:rPr lang="en-US" sz="1700" dirty="0" smtClean="0">
                <a:latin typeface="Courier New" pitchFamily="49" charset="0"/>
                <a:cs typeface="Courier New" pitchFamily="49" charset="0"/>
              </a:rPr>
              <a:t>org WordCount.java</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cd </a:t>
            </a:r>
            <a:r>
              <a:rPr lang="en-US" sz="1700" dirty="0" smtClean="0">
                <a:latin typeface="Courier New" pitchFamily="49" charset="0"/>
                <a:cs typeface="Courier New" pitchFamily="49" charset="0"/>
              </a:rPr>
              <a:t>org/apache/</a:t>
            </a:r>
            <a:r>
              <a:rPr lang="en-US" sz="1700" dirty="0" err="1" smtClean="0">
                <a:latin typeface="Courier New" pitchFamily="49" charset="0"/>
                <a:cs typeface="Courier New" pitchFamily="49" charset="0"/>
              </a:rPr>
              <a:t>hadoop</a:t>
            </a:r>
            <a:r>
              <a:rPr lang="en-US" sz="1700" dirty="0" smtClean="0">
                <a:latin typeface="Courier New" pitchFamily="49" charset="0"/>
                <a:cs typeface="Courier New" pitchFamily="49" charset="0"/>
              </a:rPr>
              <a:t>/examples</a:t>
            </a: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pwd</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a:t>
            </a:r>
            <a:r>
              <a:rPr lang="en-US" sz="1700" dirty="0" smtClean="0">
                <a:latin typeface="Courier New" pitchFamily="49" charset="0"/>
                <a:cs typeface="Courier New" pitchFamily="49" charset="0"/>
              </a:rPr>
              <a:t>home/</a:t>
            </a:r>
            <a:r>
              <a:rPr lang="en-US" sz="1700" dirty="0" err="1" smtClean="0">
                <a:latin typeface="Courier New" pitchFamily="49" charset="0"/>
                <a:cs typeface="Courier New" pitchFamily="49" charset="0"/>
              </a:rPr>
              <a:t>cloudera</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wc_classes</a:t>
            </a:r>
            <a:r>
              <a:rPr lang="en-US" sz="1700" dirty="0" smtClean="0">
                <a:latin typeface="Courier New" pitchFamily="49" charset="0"/>
                <a:cs typeface="Courier New" pitchFamily="49" charset="0"/>
              </a:rPr>
              <a:t>/org/apache/</a:t>
            </a:r>
            <a:r>
              <a:rPr lang="en-US" sz="1700" dirty="0" err="1" smtClean="0">
                <a:latin typeface="Courier New" pitchFamily="49" charset="0"/>
                <a:cs typeface="Courier New" pitchFamily="49" charset="0"/>
              </a:rPr>
              <a:t>hadoop</a:t>
            </a:r>
            <a:r>
              <a:rPr lang="en-US" sz="1700" dirty="0" smtClean="0">
                <a:latin typeface="Courier New" pitchFamily="49" charset="0"/>
                <a:cs typeface="Courier New" pitchFamily="49" charset="0"/>
              </a:rPr>
              <a:t>/examples</a:t>
            </a:r>
            <a:endParaRPr lang="en-US" sz="1700" dirty="0">
              <a:latin typeface="Courier New" pitchFamily="49" charset="0"/>
              <a:cs typeface="Courier New" pitchFamily="49" charset="0"/>
            </a:endParaRPr>
          </a:p>
          <a:p>
            <a:pPr marL="0" indent="0">
              <a:buNone/>
            </a:pP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ls</a:t>
            </a:r>
            <a:endParaRPr lang="en-US" sz="1700" dirty="0">
              <a:latin typeface="Courier New" pitchFamily="49" charset="0"/>
              <a:cs typeface="Courier New" pitchFamily="49" charset="0"/>
            </a:endParaRPr>
          </a:p>
          <a:p>
            <a:pPr marL="0" indent="0">
              <a:buNone/>
            </a:pPr>
            <a:r>
              <a:rPr lang="en-US" sz="1700" dirty="0" err="1">
                <a:latin typeface="Courier New" pitchFamily="49" charset="0"/>
                <a:cs typeface="Courier New" pitchFamily="49" charset="0"/>
              </a:rPr>
              <a:t>WordCount.class</a:t>
            </a:r>
            <a:r>
              <a:rPr lang="en-US" sz="1700" dirty="0">
                <a:latin typeface="Courier New" pitchFamily="49" charset="0"/>
                <a:cs typeface="Courier New" pitchFamily="49" charset="0"/>
              </a:rPr>
              <a:t>  </a:t>
            </a:r>
            <a:r>
              <a:rPr lang="en-US" sz="1700" dirty="0" err="1">
                <a:latin typeface="Courier New" pitchFamily="49" charset="0"/>
                <a:cs typeface="Courier New" pitchFamily="49" charset="0"/>
              </a:rPr>
              <a:t>WordCount$IntSumReducer.class</a:t>
            </a:r>
            <a:r>
              <a:rPr lang="en-US" sz="1700" dirty="0">
                <a:latin typeface="Courier New" pitchFamily="49" charset="0"/>
                <a:cs typeface="Courier New" pitchFamily="49" charset="0"/>
              </a:rPr>
              <a:t>  </a:t>
            </a:r>
            <a:r>
              <a:rPr lang="en-US" sz="1700" dirty="0" err="1" smtClean="0">
                <a:latin typeface="Courier New" pitchFamily="49" charset="0"/>
                <a:cs typeface="Courier New" pitchFamily="49" charset="0"/>
              </a:rPr>
              <a:t>WordCount$TokenizerMapper.class</a:t>
            </a:r>
            <a:endParaRPr lang="en-US" sz="1700" dirty="0">
              <a:latin typeface="Courier New" pitchFamily="49" charset="0"/>
              <a:cs typeface="Courier New" pitchFamily="49" charset="0"/>
            </a:endParaRPr>
          </a:p>
          <a:p>
            <a:r>
              <a:rPr lang="en-US" dirty="0" smtClean="0">
                <a:cs typeface="Courier New" pitchFamily="49" charset="0"/>
              </a:rPr>
              <a:t>It appears that command </a:t>
            </a:r>
            <a:r>
              <a:rPr lang="en-US" sz="2000" dirty="0" err="1" smtClean="0">
                <a:latin typeface="Courier New" pitchFamily="49" charset="0"/>
                <a:cs typeface="Courier New" pitchFamily="49" charset="0"/>
              </a:rPr>
              <a:t>hadoop</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classpath</a:t>
            </a:r>
            <a:r>
              <a:rPr lang="en-US" sz="2000" dirty="0" smtClean="0">
                <a:latin typeface="Courier New" pitchFamily="49" charset="0"/>
                <a:cs typeface="Courier New" pitchFamily="49" charset="0"/>
              </a:rPr>
              <a:t> </a:t>
            </a:r>
            <a:r>
              <a:rPr lang="en-US" dirty="0" smtClean="0">
                <a:cs typeface="Courier New" pitchFamily="49" charset="0"/>
              </a:rPr>
              <a:t>fed the list of </a:t>
            </a:r>
            <a:r>
              <a:rPr lang="en-US" dirty="0" err="1" smtClean="0">
                <a:cs typeface="Courier New" pitchFamily="49" charset="0"/>
              </a:rPr>
              <a:t>hadoop</a:t>
            </a:r>
            <a:r>
              <a:rPr lang="en-US" dirty="0" smtClean="0">
                <a:cs typeface="Courier New" pitchFamily="49" charset="0"/>
              </a:rPr>
              <a:t> jars to the</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classpath</a:t>
            </a:r>
            <a:r>
              <a:rPr lang="en-US" sz="1800" dirty="0" smtClean="0">
                <a:latin typeface="Courier New" pitchFamily="49" charset="0"/>
                <a:cs typeface="Courier New" pitchFamily="49" charset="0"/>
              </a:rPr>
              <a:t> </a:t>
            </a:r>
            <a:r>
              <a:rPr lang="en-US" dirty="0" smtClean="0">
                <a:cs typeface="Courier New" pitchFamily="49" charset="0"/>
              </a:rPr>
              <a:t>option of </a:t>
            </a:r>
            <a:r>
              <a:rPr lang="en-US" sz="2000" dirty="0" err="1" smtClean="0">
                <a:latin typeface="Courier New" pitchFamily="49" charset="0"/>
                <a:cs typeface="Courier New" pitchFamily="49" charset="0"/>
              </a:rPr>
              <a:t>javac</a:t>
            </a:r>
            <a:r>
              <a:rPr lang="en-US" dirty="0" smtClean="0">
                <a:cs typeface="Courier New" pitchFamily="49" charset="0"/>
              </a:rPr>
              <a:t> command and the compilation ran smoothly.</a:t>
            </a:r>
          </a:p>
          <a:p>
            <a:r>
              <a:rPr lang="en-US" dirty="0" smtClean="0">
                <a:cs typeface="Courier New" pitchFamily="49" charset="0"/>
              </a:rPr>
              <a:t>We ended up with three class files because class file </a:t>
            </a:r>
            <a:r>
              <a:rPr lang="en-US" sz="2000" dirty="0" smtClean="0">
                <a:latin typeface="Courier New" pitchFamily="49" charset="0"/>
                <a:cs typeface="Courier New" pitchFamily="49" charset="0"/>
              </a:rPr>
              <a:t>WordCount.java</a:t>
            </a:r>
            <a:r>
              <a:rPr lang="en-US" dirty="0" smtClean="0">
                <a:cs typeface="Courier New" pitchFamily="49" charset="0"/>
              </a:rPr>
              <a:t> had two inner classes besides the main </a:t>
            </a:r>
            <a:r>
              <a:rPr lang="en-US" sz="2000" dirty="0" err="1" smtClean="0">
                <a:latin typeface="Courier New" pitchFamily="49" charset="0"/>
                <a:cs typeface="Courier New" pitchFamily="49" charset="0"/>
              </a:rPr>
              <a:t>WordCount</a:t>
            </a:r>
            <a:r>
              <a:rPr lang="en-US" dirty="0" smtClean="0">
                <a:cs typeface="Courier New" pitchFamily="49" charset="0"/>
              </a:rPr>
              <a:t> class.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3730774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Jaring</a:t>
            </a:r>
            <a:r>
              <a:rPr lang="en-US" dirty="0" smtClean="0"/>
              <a:t> </a:t>
            </a:r>
            <a:r>
              <a:rPr lang="en-US" dirty="0" err="1" smtClean="0">
                <a:latin typeface="Courier New" pitchFamily="49" charset="0"/>
                <a:cs typeface="Courier New" pitchFamily="49" charset="0"/>
              </a:rPr>
              <a:t>WordCount</a:t>
            </a:r>
            <a:r>
              <a:rPr lang="en-US" dirty="0" smtClean="0"/>
              <a:t> </a:t>
            </a:r>
            <a:r>
              <a:rPr lang="en-US" dirty="0" err="1" smtClean="0"/>
              <a:t>MapReduce</a:t>
            </a:r>
            <a:r>
              <a:rPr lang="en-US" dirty="0" smtClean="0"/>
              <a:t> program</a:t>
            </a:r>
            <a:endParaRPr lang="en-US" dirty="0"/>
          </a:p>
        </p:txBody>
      </p:sp>
      <p:sp>
        <p:nvSpPr>
          <p:cNvPr id="3" name="Content Placeholder 2"/>
          <p:cNvSpPr>
            <a:spLocks noGrp="1"/>
          </p:cNvSpPr>
          <p:nvPr>
            <p:ph idx="1"/>
          </p:nvPr>
        </p:nvSpPr>
        <p:spPr/>
        <p:txBody>
          <a:bodyPr>
            <a:normAutofit/>
          </a:bodyPr>
          <a:lstStyle/>
          <a:p>
            <a:r>
              <a:rPr lang="en-US" dirty="0" smtClean="0"/>
              <a:t>Before trying to run our compiled class, we need to </a:t>
            </a:r>
            <a:r>
              <a:rPr lang="en-US" sz="2000" dirty="0" smtClean="0">
                <a:latin typeface="Courier New" pitchFamily="49" charset="0"/>
                <a:cs typeface="Courier New" pitchFamily="49" charset="0"/>
              </a:rPr>
              <a:t>jar</a:t>
            </a:r>
            <a:r>
              <a:rPr lang="en-US" dirty="0" smtClean="0"/>
              <a:t> it. We type</a:t>
            </a:r>
          </a:p>
          <a:p>
            <a:pPr marL="0" indent="0">
              <a:buNone/>
            </a:pPr>
            <a:r>
              <a:rPr lang="en-US" sz="1800" b="1" dirty="0">
                <a:latin typeface="Courier New" pitchFamily="49" charset="0"/>
                <a:cs typeface="Courier New" pitchFamily="49" charset="0"/>
              </a:rPr>
              <a:t>$ jar -</a:t>
            </a:r>
            <a:r>
              <a:rPr lang="en-US" sz="1800" b="1" dirty="0" err="1">
                <a:latin typeface="Courier New" pitchFamily="49" charset="0"/>
                <a:cs typeface="Courier New" pitchFamily="49" charset="0"/>
              </a:rPr>
              <a:t>cvf</a:t>
            </a:r>
            <a:r>
              <a:rPr lang="en-US" sz="1800" b="1" dirty="0">
                <a:latin typeface="Courier New" pitchFamily="49" charset="0"/>
                <a:cs typeface="Courier New" pitchFamily="49" charset="0"/>
              </a:rPr>
              <a:t> wordcount2.jar org/*</a:t>
            </a:r>
          </a:p>
          <a:p>
            <a:pPr marL="0" indent="0">
              <a:buNone/>
            </a:pPr>
            <a:r>
              <a:rPr lang="en-US" sz="1600" dirty="0">
                <a:latin typeface="Courier New" pitchFamily="49" charset="0"/>
                <a:cs typeface="Courier New" pitchFamily="49" charset="0"/>
              </a:rPr>
              <a:t>added manifest</a:t>
            </a:r>
          </a:p>
          <a:p>
            <a:pPr marL="0" indent="0">
              <a:buNone/>
            </a:pPr>
            <a:r>
              <a:rPr lang="en-US" sz="1600" dirty="0">
                <a:latin typeface="Courier New" pitchFamily="49" charset="0"/>
                <a:cs typeface="Courier New" pitchFamily="49" charset="0"/>
              </a:rPr>
              <a:t>adding: org/apache/(in = 0) (out= 0)(stored 0%)</a:t>
            </a:r>
          </a:p>
          <a:p>
            <a:pPr marL="0" indent="0">
              <a:buNone/>
            </a:pPr>
            <a:r>
              <a:rPr lang="en-US" sz="1600" dirty="0">
                <a:latin typeface="Courier New" pitchFamily="49" charset="0"/>
                <a:cs typeface="Courier New" pitchFamily="49" charset="0"/>
              </a:rPr>
              <a:t>adding: org/apache/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/(in = 0) (out= 0)(stored 0%)</a:t>
            </a:r>
          </a:p>
          <a:p>
            <a:pPr marL="0" indent="0">
              <a:buNone/>
            </a:pPr>
            <a:r>
              <a:rPr lang="en-US" sz="1600" dirty="0">
                <a:latin typeface="Courier New" pitchFamily="49" charset="0"/>
                <a:cs typeface="Courier New" pitchFamily="49" charset="0"/>
              </a:rPr>
              <a:t>adding: org/apache/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/examples/(in = 0) (out= 0)(stored 0%)</a:t>
            </a:r>
          </a:p>
          <a:p>
            <a:pPr marL="0" indent="0">
              <a:buNone/>
            </a:pPr>
            <a:r>
              <a:rPr lang="en-US" sz="1600" dirty="0">
                <a:latin typeface="Courier New" pitchFamily="49" charset="0"/>
                <a:cs typeface="Courier New" pitchFamily="49" charset="0"/>
              </a:rPr>
              <a:t>adding: org/apache/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/examples/</a:t>
            </a:r>
            <a:r>
              <a:rPr lang="en-US" sz="1600" dirty="0" err="1">
                <a:latin typeface="Courier New" pitchFamily="49" charset="0"/>
                <a:cs typeface="Courier New" pitchFamily="49" charset="0"/>
              </a:rPr>
              <a:t>WordCount$TokenizerMapper.class</a:t>
            </a:r>
            <a:r>
              <a:rPr lang="en-US" sz="1600" dirty="0">
                <a:latin typeface="Courier New" pitchFamily="49" charset="0"/>
                <a:cs typeface="Courier New" pitchFamily="49" charset="0"/>
              </a:rPr>
              <a:t>(in = 1790) (out= 765)(deflated 57%)</a:t>
            </a:r>
          </a:p>
          <a:p>
            <a:pPr marL="0" indent="0">
              <a:buNone/>
            </a:pPr>
            <a:r>
              <a:rPr lang="en-US" sz="1600" dirty="0">
                <a:latin typeface="Courier New" pitchFamily="49" charset="0"/>
                <a:cs typeface="Courier New" pitchFamily="49" charset="0"/>
              </a:rPr>
              <a:t>adding: org/apache/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/examples/</a:t>
            </a:r>
            <a:r>
              <a:rPr lang="en-US" sz="1600" dirty="0" err="1">
                <a:latin typeface="Courier New" pitchFamily="49" charset="0"/>
                <a:cs typeface="Courier New" pitchFamily="49" charset="0"/>
              </a:rPr>
              <a:t>WordCount.class</a:t>
            </a:r>
            <a:r>
              <a:rPr lang="en-US" sz="1600" dirty="0">
                <a:latin typeface="Courier New" pitchFamily="49" charset="0"/>
                <a:cs typeface="Courier New" pitchFamily="49" charset="0"/>
              </a:rPr>
              <a:t>(in = 1911) (out= 996)(deflated 47%)</a:t>
            </a:r>
          </a:p>
          <a:p>
            <a:pPr marL="0" indent="0">
              <a:buNone/>
            </a:pPr>
            <a:r>
              <a:rPr lang="en-US" sz="1600" dirty="0">
                <a:latin typeface="Courier New" pitchFamily="49" charset="0"/>
                <a:cs typeface="Courier New" pitchFamily="49" charset="0"/>
              </a:rPr>
              <a:t>adding: org/apache/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/examples/</a:t>
            </a:r>
            <a:r>
              <a:rPr lang="en-US" sz="1600" dirty="0" err="1">
                <a:latin typeface="Courier New" pitchFamily="49" charset="0"/>
                <a:cs typeface="Courier New" pitchFamily="49" charset="0"/>
              </a:rPr>
              <a:t>WordCount$IntSumReducer.class</a:t>
            </a:r>
            <a:r>
              <a:rPr lang="en-US" sz="1600" dirty="0">
                <a:latin typeface="Courier New" pitchFamily="49" charset="0"/>
                <a:cs typeface="Courier New" pitchFamily="49" charset="0"/>
              </a:rPr>
              <a:t>(in = 1789) (out= 747)(deflated 58%)</a:t>
            </a:r>
          </a:p>
          <a:p>
            <a:pPr marL="0" indent="0">
              <a:buNone/>
            </a:pPr>
            <a:endParaRPr lang="en-US" sz="1600" dirty="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 </a:t>
            </a:r>
            <a:r>
              <a:rPr lang="en-US" sz="1800" dirty="0" err="1">
                <a:latin typeface="Courier New" pitchFamily="49" charset="0"/>
                <a:cs typeface="Courier New" pitchFamily="49" charset="0"/>
              </a:rPr>
              <a:t>ls</a:t>
            </a:r>
            <a:endParaRPr lang="en-US" sz="1800" dirty="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org  wordcount2.jar  WordCount.java</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373077406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Preparing HDFS </a:t>
            </a:r>
            <a:r>
              <a:rPr lang="en-US" dirty="0" smtClean="0">
                <a:latin typeface="Courier New" pitchFamily="49" charset="0"/>
                <a:cs typeface="Courier New" pitchFamily="49" charset="0"/>
              </a:rPr>
              <a:t>input</a:t>
            </a:r>
            <a:r>
              <a:rPr lang="en-US" dirty="0" smtClean="0"/>
              <a:t> and </a:t>
            </a:r>
            <a:r>
              <a:rPr lang="en-US" dirty="0" smtClean="0">
                <a:latin typeface="Courier New" pitchFamily="49" charset="0"/>
                <a:cs typeface="Courier New" pitchFamily="49" charset="0"/>
              </a:rPr>
              <a:t>output</a:t>
            </a:r>
            <a:r>
              <a:rPr lang="en-US" dirty="0" smtClean="0"/>
              <a:t> directories</a:t>
            </a:r>
            <a:endParaRPr lang="en-US" dirty="0"/>
          </a:p>
        </p:txBody>
      </p:sp>
      <p:sp>
        <p:nvSpPr>
          <p:cNvPr id="3" name="Content Placeholder 2"/>
          <p:cNvSpPr>
            <a:spLocks noGrp="1"/>
          </p:cNvSpPr>
          <p:nvPr>
            <p:ph idx="1"/>
          </p:nvPr>
        </p:nvSpPr>
        <p:spPr/>
        <p:txBody>
          <a:bodyPr/>
          <a:lstStyle/>
          <a:p>
            <a:r>
              <a:rPr lang="en-US" dirty="0" err="1" smtClean="0"/>
              <a:t>MapReduce</a:t>
            </a:r>
            <a:r>
              <a:rPr lang="en-US" dirty="0" smtClean="0"/>
              <a:t> jobs read their inputs from and deliver their outputs to HDFS files in HDFS directories </a:t>
            </a:r>
            <a:r>
              <a:rPr lang="en-US" sz="2000" dirty="0" smtClean="0">
                <a:latin typeface="Courier New" pitchFamily="49" charset="0"/>
                <a:cs typeface="Courier New" pitchFamily="49" charset="0"/>
              </a:rPr>
              <a:t>input </a:t>
            </a:r>
            <a:r>
              <a:rPr lang="en-US" dirty="0" smtClean="0"/>
              <a:t>and </a:t>
            </a:r>
            <a:r>
              <a:rPr lang="en-US" sz="2000" dirty="0" smtClean="0">
                <a:latin typeface="Courier New" pitchFamily="49" charset="0"/>
                <a:cs typeface="Courier New" pitchFamily="49" charset="0"/>
              </a:rPr>
              <a:t>output</a:t>
            </a:r>
            <a:r>
              <a:rPr lang="en-US" dirty="0" smtClean="0"/>
              <a:t>. </a:t>
            </a:r>
          </a:p>
          <a:p>
            <a:r>
              <a:rPr lang="en-US" dirty="0" err="1" smtClean="0"/>
              <a:t>Swtch</a:t>
            </a:r>
            <a:r>
              <a:rPr lang="en-US" dirty="0" smtClean="0"/>
              <a:t> to user </a:t>
            </a:r>
            <a:r>
              <a:rPr lang="en-US" sz="2000" dirty="0" err="1" smtClean="0">
                <a:latin typeface="Courier New" panose="02070309020205020404" pitchFamily="49" charset="0"/>
                <a:cs typeface="Courier New" panose="02070309020205020404" pitchFamily="49" charset="0"/>
              </a:rPr>
              <a:t>joe</a:t>
            </a:r>
            <a:r>
              <a:rPr lang="en-US" dirty="0" smtClean="0"/>
              <a:t> and, if you have not done that already,  create HDFS directory </a:t>
            </a:r>
            <a:r>
              <a:rPr lang="en-US" sz="2000" dirty="0" smtClean="0">
                <a:latin typeface="Courier New" pitchFamily="49" charset="0"/>
                <a:cs typeface="Courier New" pitchFamily="49" charset="0"/>
              </a:rPr>
              <a:t>input</a:t>
            </a:r>
            <a:r>
              <a:rPr lang="en-US" dirty="0" smtClean="0"/>
              <a:t> and copy a file, </a:t>
            </a:r>
            <a:r>
              <a:rPr lang="en-US" sz="2000" dirty="0" smtClean="0">
                <a:latin typeface="Courier New" pitchFamily="49" charset="0"/>
                <a:cs typeface="Courier New" pitchFamily="49" charset="0"/>
              </a:rPr>
              <a:t>all-bible,</a:t>
            </a:r>
            <a:r>
              <a:rPr lang="en-US" dirty="0" smtClean="0"/>
              <a:t>  to that HDFS directory</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mkdir</a:t>
            </a:r>
            <a:r>
              <a:rPr lang="en-US" sz="1800" dirty="0" smtClean="0">
                <a:latin typeface="Courier New" pitchFamily="49" charset="0"/>
                <a:cs typeface="Courier New" pitchFamily="49" charset="0"/>
              </a:rPr>
              <a:t> input</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copyFromLocal</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mnt</a:t>
            </a:r>
            <a:r>
              <a:rPr lang="en-US" sz="1800" dirty="0" smtClean="0">
                <a:latin typeface="Courier New" pitchFamily="49" charset="0"/>
                <a:cs typeface="Courier New" pitchFamily="49" charset="0"/>
              </a:rPr>
              <a:t>/…/all-bible input</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ls</a:t>
            </a:r>
            <a:r>
              <a:rPr lang="en-US" sz="1800" dirty="0" smtClean="0">
                <a:latin typeface="Courier New" pitchFamily="49" charset="0"/>
                <a:cs typeface="Courier New" pitchFamily="49" charset="0"/>
              </a:rPr>
              <a:t> input</a:t>
            </a:r>
          </a:p>
          <a:p>
            <a:pPr marL="0" indent="0">
              <a:buNone/>
            </a:pPr>
            <a:r>
              <a:rPr lang="en-US" sz="1800" dirty="0" err="1">
                <a:latin typeface="Courier New" pitchFamily="49" charset="0"/>
                <a:cs typeface="Courier New" pitchFamily="49" charset="0"/>
              </a:rPr>
              <a:t>rw</a:t>
            </a:r>
            <a:r>
              <a:rPr lang="en-US" sz="1800" dirty="0">
                <a:latin typeface="Courier New" pitchFamily="49" charset="0"/>
                <a:cs typeface="Courier New" pitchFamily="49" charset="0"/>
              </a:rPr>
              <a:t>-r--r--   1 </a:t>
            </a:r>
            <a:r>
              <a:rPr lang="en-US" sz="1800" dirty="0" err="1">
                <a:latin typeface="Courier New" pitchFamily="49" charset="0"/>
                <a:cs typeface="Courier New" pitchFamily="49" charset="0"/>
              </a:rPr>
              <a:t>cloudera</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supergroup</a:t>
            </a:r>
            <a:r>
              <a:rPr lang="en-US" sz="1800" dirty="0">
                <a:latin typeface="Courier New" pitchFamily="49" charset="0"/>
                <a:cs typeface="Courier New" pitchFamily="49" charset="0"/>
              </a:rPr>
              <a:t>    5258688 2013-03-11 14:12 </a:t>
            </a:r>
            <a:r>
              <a:rPr lang="en-US" sz="1800" dirty="0" smtClean="0">
                <a:latin typeface="Courier New" pitchFamily="49" charset="0"/>
                <a:cs typeface="Courier New" pitchFamily="49" charset="0"/>
              </a:rPr>
              <a:t>input/all-bible</a:t>
            </a:r>
          </a:p>
          <a:p>
            <a:r>
              <a:rPr lang="en-US" dirty="0" smtClean="0"/>
              <a:t>You should also make sure that the </a:t>
            </a:r>
            <a:r>
              <a:rPr lang="en-US" sz="2000" dirty="0" smtClean="0">
                <a:latin typeface="Courier New" pitchFamily="49" charset="0"/>
                <a:cs typeface="Courier New" pitchFamily="49" charset="0"/>
              </a:rPr>
              <a:t>output</a:t>
            </a:r>
            <a:r>
              <a:rPr lang="en-US" dirty="0" smtClean="0"/>
              <a:t> directory is not there, since Hadoop will give you an error otherwise. </a:t>
            </a:r>
          </a:p>
          <a:p>
            <a:pPr marL="0" indent="0">
              <a:buNone/>
            </a:pPr>
            <a:r>
              <a:rPr lang="en-US" sz="2000" dirty="0" smtClean="0">
                <a:latin typeface="Courier New" pitchFamily="49" charset="0"/>
                <a:cs typeface="Courier New" pitchFamily="49" charset="0"/>
              </a:rPr>
              <a:t>$</a:t>
            </a:r>
            <a:r>
              <a:rPr lang="en-US" sz="2000" dirty="0">
                <a:latin typeface="Courier New" pitchFamily="49" charset="0"/>
                <a:cs typeface="Courier New" pitchFamily="49" charset="0"/>
              </a:rPr>
              <a:t> </a:t>
            </a:r>
            <a:r>
              <a:rPr lang="en-US" sz="2000" dirty="0" err="1" smtClean="0">
                <a:latin typeface="Courier New" pitchFamily="49" charset="0"/>
                <a:cs typeface="Courier New" pitchFamily="49" charset="0"/>
              </a:rPr>
              <a:t>hadoop</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fs</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rm</a:t>
            </a:r>
            <a:r>
              <a:rPr lang="en-US" sz="2000" dirty="0" smtClean="0">
                <a:latin typeface="Courier New" pitchFamily="49" charset="0"/>
                <a:cs typeface="Courier New" pitchFamily="49" charset="0"/>
              </a:rPr>
              <a:t> –R output</a:t>
            </a:r>
            <a:endParaRPr lang="en-US" sz="20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21884532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High Level </a:t>
            </a:r>
            <a:r>
              <a:rPr lang="en-US" dirty="0" err="1" smtClean="0"/>
              <a:t>Hadoop</a:t>
            </a:r>
            <a:r>
              <a:rPr lang="en-US" dirty="0" smtClean="0"/>
              <a:t> Architecture</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990601"/>
            <a:ext cx="8337177" cy="4724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a:p>
        </p:txBody>
      </p:sp>
    </p:spTree>
    <p:extLst>
      <p:ext uri="{BB962C8B-B14F-4D97-AF65-F5344CB8AC3E}">
        <p14:creationId xmlns:p14="http://schemas.microsoft.com/office/powerpoint/2010/main" val="18714138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Running </a:t>
            </a:r>
            <a:r>
              <a:rPr lang="en-US" dirty="0" err="1" smtClean="0">
                <a:solidFill>
                  <a:srgbClr val="0070C0"/>
                </a:solidFill>
                <a:latin typeface="Courier New" pitchFamily="49" charset="0"/>
                <a:cs typeface="Courier New" pitchFamily="49" charset="0"/>
              </a:rPr>
              <a:t>WordCount</a:t>
            </a:r>
            <a:r>
              <a:rPr lang="en-US" dirty="0" smtClean="0">
                <a:solidFill>
                  <a:srgbClr val="0070C0"/>
                </a:solidFill>
                <a:latin typeface="Courier New" pitchFamily="49" charset="0"/>
                <a:cs typeface="Courier New" pitchFamily="49" charset="0"/>
              </a:rPr>
              <a:t> </a:t>
            </a:r>
            <a:r>
              <a:rPr lang="en-US" dirty="0" err="1" smtClean="0">
                <a:solidFill>
                  <a:srgbClr val="0070C0"/>
                </a:solidFill>
              </a:rPr>
              <a:t>MapReduce</a:t>
            </a:r>
            <a:r>
              <a:rPr lang="en-US" dirty="0" smtClean="0">
                <a:solidFill>
                  <a:srgbClr val="0070C0"/>
                </a:solidFill>
              </a:rPr>
              <a:t> program</a:t>
            </a:r>
            <a:endParaRPr lang="en-US" dirty="0">
              <a:solidFill>
                <a:srgbClr val="0070C0"/>
              </a:solidFill>
            </a:endParaRPr>
          </a:p>
        </p:txBody>
      </p:sp>
      <p:sp>
        <p:nvSpPr>
          <p:cNvPr id="3" name="Content Placeholder 2"/>
          <p:cNvSpPr>
            <a:spLocks noGrp="1"/>
          </p:cNvSpPr>
          <p:nvPr>
            <p:ph idx="1"/>
          </p:nvPr>
        </p:nvSpPr>
        <p:spPr>
          <a:xfrm>
            <a:off x="228600" y="914400"/>
            <a:ext cx="8839200" cy="5791200"/>
          </a:xfrm>
        </p:spPr>
        <p:txBody>
          <a:bodyPr>
            <a:normAutofit fontScale="55000" lnSpcReduction="20000"/>
          </a:bodyPr>
          <a:lstStyle/>
          <a:p>
            <a:r>
              <a:rPr lang="en-US" sz="3200" dirty="0" smtClean="0"/>
              <a:t>On the command prompt,</a:t>
            </a:r>
            <a:r>
              <a:rPr lang="en-US" sz="3200" dirty="0"/>
              <a:t> on the single </a:t>
            </a:r>
            <a:r>
              <a:rPr lang="en-US" sz="3200" dirty="0" smtClean="0"/>
              <a:t>line, we type</a:t>
            </a:r>
            <a:r>
              <a:rPr lang="en-US" sz="2600" dirty="0" smtClean="0"/>
              <a:t> </a:t>
            </a:r>
            <a:r>
              <a:rPr lang="en-US" sz="2900" dirty="0" err="1" smtClean="0">
                <a:latin typeface="Courier New" pitchFamily="49" charset="0"/>
                <a:cs typeface="Courier New" pitchFamily="49" charset="0"/>
              </a:rPr>
              <a:t>hadoop</a:t>
            </a:r>
            <a:r>
              <a:rPr lang="en-US" sz="2900" dirty="0" smtClean="0">
                <a:latin typeface="Courier New" pitchFamily="49" charset="0"/>
                <a:cs typeface="Courier New" pitchFamily="49" charset="0"/>
              </a:rPr>
              <a:t> </a:t>
            </a:r>
            <a:r>
              <a:rPr lang="en-US" sz="2900" smtClean="0">
                <a:latin typeface="Courier New" pitchFamily="49" charset="0"/>
                <a:cs typeface="Courier New" pitchFamily="49" charset="0"/>
              </a:rPr>
              <a:t>jar</a:t>
            </a:r>
            <a:r>
              <a:rPr lang="en-US" smtClean="0"/>
              <a:t>:</a:t>
            </a:r>
            <a:endParaRPr lang="en-US" dirty="0" smtClean="0"/>
          </a:p>
          <a:p>
            <a:pPr marL="0" indent="0">
              <a:buNone/>
            </a:pPr>
            <a:r>
              <a:rPr lang="en-US" sz="2900" b="1" dirty="0" smtClean="0">
                <a:latin typeface="Courier New" panose="02070309020205020404" pitchFamily="49" charset="0"/>
                <a:cs typeface="Courier New" panose="02070309020205020404" pitchFamily="49" charset="0"/>
              </a:rPr>
              <a:t>$ </a:t>
            </a:r>
            <a:r>
              <a:rPr lang="en-US" sz="2900" b="1" dirty="0" err="1" smtClean="0">
                <a:latin typeface="Courier New" pitchFamily="49" charset="0"/>
                <a:cs typeface="Courier New" pitchFamily="49" charset="0"/>
              </a:rPr>
              <a:t>hadoop</a:t>
            </a:r>
            <a:r>
              <a:rPr lang="en-US" sz="2900" b="1" dirty="0" smtClean="0">
                <a:latin typeface="Courier New" pitchFamily="49" charset="0"/>
                <a:cs typeface="Courier New" pitchFamily="49" charset="0"/>
              </a:rPr>
              <a:t> </a:t>
            </a:r>
            <a:r>
              <a:rPr lang="en-US" sz="2900" b="1" dirty="0">
                <a:latin typeface="Courier New" pitchFamily="49" charset="0"/>
                <a:cs typeface="Courier New" pitchFamily="49" charset="0"/>
              </a:rPr>
              <a:t>jar </a:t>
            </a:r>
            <a:r>
              <a:rPr lang="en-US" sz="2900" b="1" dirty="0" smtClean="0">
                <a:latin typeface="Courier New" pitchFamily="49" charset="0"/>
                <a:cs typeface="Courier New" pitchFamily="49" charset="0"/>
              </a:rPr>
              <a:t>wordcount2.jar </a:t>
            </a:r>
            <a:r>
              <a:rPr lang="en-US" sz="2900" b="1" dirty="0" err="1" smtClean="0">
                <a:latin typeface="Courier New" pitchFamily="49" charset="0"/>
                <a:cs typeface="Courier New" pitchFamily="49" charset="0"/>
              </a:rPr>
              <a:t>org.apache.hadoop.examples.WordCount</a:t>
            </a:r>
            <a:r>
              <a:rPr lang="en-US" sz="2900" b="1" dirty="0" smtClean="0">
                <a:latin typeface="Courier New" pitchFamily="49" charset="0"/>
                <a:cs typeface="Courier New" pitchFamily="49" charset="0"/>
              </a:rPr>
              <a:t> </a:t>
            </a:r>
            <a:r>
              <a:rPr lang="en-US" sz="2900" b="1" dirty="0">
                <a:latin typeface="Courier New" pitchFamily="49" charset="0"/>
                <a:cs typeface="Courier New" pitchFamily="49" charset="0"/>
              </a:rPr>
              <a:t>input </a:t>
            </a:r>
            <a:r>
              <a:rPr lang="en-US" sz="2900" b="1" dirty="0" smtClean="0">
                <a:latin typeface="Courier New" pitchFamily="49" charset="0"/>
                <a:cs typeface="Courier New" pitchFamily="49" charset="0"/>
              </a:rPr>
              <a:t>output</a:t>
            </a:r>
          </a:p>
          <a:p>
            <a:pPr marL="0" indent="0">
              <a:buNone/>
            </a:pPr>
            <a:endParaRPr lang="en-US" sz="2100" b="1" dirty="0">
              <a:latin typeface="Courier New" pitchFamily="49" charset="0"/>
              <a:cs typeface="Courier New" pitchFamily="49" charset="0"/>
            </a:endParaRPr>
          </a:p>
          <a:p>
            <a:pPr marL="0" indent="0">
              <a:buNone/>
            </a:pPr>
            <a:r>
              <a:rPr lang="en-US" sz="2500" dirty="0">
                <a:latin typeface="Courier New" pitchFamily="49" charset="0"/>
                <a:cs typeface="Courier New" pitchFamily="49" charset="0"/>
              </a:rPr>
              <a:t>13/03/15 10:33:41 WARN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Use </a:t>
            </a:r>
            <a:r>
              <a:rPr lang="en-US" sz="2500" dirty="0" err="1">
                <a:latin typeface="Courier New" pitchFamily="49" charset="0"/>
                <a:cs typeface="Courier New" pitchFamily="49" charset="0"/>
              </a:rPr>
              <a:t>GenericOptionsParser</a:t>
            </a:r>
            <a:r>
              <a:rPr lang="en-US" sz="2500" dirty="0">
                <a:latin typeface="Courier New" pitchFamily="49" charset="0"/>
                <a:cs typeface="Courier New" pitchFamily="49" charset="0"/>
              </a:rPr>
              <a:t> for parsing the arguments. Applications should implement Tool for the same.</a:t>
            </a:r>
          </a:p>
          <a:p>
            <a:pPr marL="0" indent="0">
              <a:buNone/>
            </a:pPr>
            <a:r>
              <a:rPr lang="en-US" sz="2500" dirty="0">
                <a:latin typeface="Courier New" pitchFamily="49" charset="0"/>
                <a:cs typeface="Courier New" pitchFamily="49" charset="0"/>
              </a:rPr>
              <a:t>13/03/15 10:33:42 INFO </a:t>
            </a:r>
            <a:r>
              <a:rPr lang="en-US" sz="2500" dirty="0" err="1">
                <a:latin typeface="Courier New" pitchFamily="49" charset="0"/>
                <a:cs typeface="Courier New" pitchFamily="49" charset="0"/>
              </a:rPr>
              <a:t>input.FileInputFormat</a:t>
            </a:r>
            <a:r>
              <a:rPr lang="en-US" sz="2500" dirty="0">
                <a:latin typeface="Courier New" pitchFamily="49" charset="0"/>
                <a:cs typeface="Courier New" pitchFamily="49" charset="0"/>
              </a:rPr>
              <a:t>: Total input paths to process : 1</a:t>
            </a:r>
          </a:p>
          <a:p>
            <a:pPr marL="0" indent="0">
              <a:buNone/>
            </a:pPr>
            <a:r>
              <a:rPr lang="en-US" sz="2500" dirty="0">
                <a:latin typeface="Courier New" pitchFamily="49" charset="0"/>
                <a:cs typeface="Courier New" pitchFamily="49" charset="0"/>
              </a:rPr>
              <a:t>13/03/15 10:33:44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Running job: job_201303141804_0001</a:t>
            </a:r>
          </a:p>
          <a:p>
            <a:pPr marL="0" indent="0">
              <a:buNone/>
            </a:pPr>
            <a:r>
              <a:rPr lang="en-US" sz="2500" dirty="0">
                <a:latin typeface="Courier New" pitchFamily="49" charset="0"/>
                <a:cs typeface="Courier New" pitchFamily="49" charset="0"/>
              </a:rPr>
              <a:t>13/03/15 10:33:45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map 0% reduce 0</a:t>
            </a:r>
            <a:r>
              <a:rPr lang="en-US" sz="2500" dirty="0" smtClean="0">
                <a:latin typeface="Courier New" pitchFamily="49" charset="0"/>
                <a:cs typeface="Courier New" pitchFamily="49" charset="0"/>
              </a:rPr>
              <a:t>%</a:t>
            </a:r>
          </a:p>
          <a:p>
            <a:pPr marL="0" indent="0">
              <a:buNone/>
            </a:pPr>
            <a:r>
              <a:rPr lang="en-US" sz="2500" dirty="0">
                <a:latin typeface="Courier New" pitchFamily="49" charset="0"/>
                <a:cs typeface="Courier New" pitchFamily="49" charset="0"/>
              </a:rPr>
              <a:t>14/03/07 07:36:59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map 44% reduce 0%</a:t>
            </a:r>
          </a:p>
          <a:p>
            <a:pPr marL="0" indent="0">
              <a:buNone/>
            </a:pPr>
            <a:r>
              <a:rPr lang="en-US" sz="2500" dirty="0">
                <a:latin typeface="Courier New" pitchFamily="49" charset="0"/>
                <a:cs typeface="Courier New" pitchFamily="49" charset="0"/>
              </a:rPr>
              <a:t>14/03/07 07:37:02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map 100% reduce 0%</a:t>
            </a:r>
          </a:p>
          <a:p>
            <a:pPr marL="0" indent="0">
              <a:buNone/>
            </a:pPr>
            <a:r>
              <a:rPr lang="en-US" sz="2500" dirty="0" smtClean="0">
                <a:latin typeface="Courier New" pitchFamily="49" charset="0"/>
                <a:cs typeface="Courier New" pitchFamily="49" charset="0"/>
              </a:rPr>
              <a:t>. . . </a:t>
            </a:r>
          </a:p>
          <a:p>
            <a:pPr marL="0" indent="0">
              <a:buNone/>
            </a:pPr>
            <a:r>
              <a:rPr lang="en-US" sz="2500" dirty="0">
                <a:latin typeface="Courier New" pitchFamily="49" charset="0"/>
                <a:cs typeface="Courier New" pitchFamily="49" charset="0"/>
              </a:rPr>
              <a:t>14/03/07 20:21:21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Job Counters </a:t>
            </a:r>
          </a:p>
          <a:p>
            <a:pPr marL="0" indent="0">
              <a:buNone/>
            </a:pPr>
            <a:r>
              <a:rPr lang="en-US" sz="2500" dirty="0">
                <a:latin typeface="Courier New" pitchFamily="49" charset="0"/>
                <a:cs typeface="Courier New" pitchFamily="49" charset="0"/>
              </a:rPr>
              <a:t>14/03/07 20:21:21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Launched map tasks=1</a:t>
            </a:r>
          </a:p>
          <a:p>
            <a:pPr marL="0" indent="0">
              <a:buNone/>
            </a:pPr>
            <a:r>
              <a:rPr lang="en-US" sz="2500" dirty="0">
                <a:latin typeface="Courier New" pitchFamily="49" charset="0"/>
                <a:cs typeface="Courier New" pitchFamily="49" charset="0"/>
              </a:rPr>
              <a:t>14/03/07 20:21:21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Launched reduce tasks=1</a:t>
            </a:r>
          </a:p>
          <a:p>
            <a:pPr marL="0" indent="0">
              <a:buNone/>
            </a:pPr>
            <a:r>
              <a:rPr lang="en-US" sz="2500" dirty="0">
                <a:latin typeface="Courier New" pitchFamily="49" charset="0"/>
                <a:cs typeface="Courier New" pitchFamily="49" charset="0"/>
              </a:rPr>
              <a:t>14/03/07 20:21:21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Data-local map tasks=1</a:t>
            </a:r>
          </a:p>
          <a:p>
            <a:pPr marL="0" indent="0">
              <a:buNone/>
            </a:pPr>
            <a:r>
              <a:rPr lang="en-US" sz="2500" dirty="0" smtClean="0">
                <a:latin typeface="Courier New" pitchFamily="49" charset="0"/>
                <a:cs typeface="Courier New" pitchFamily="49" charset="0"/>
              </a:rPr>
              <a:t>.. . . .</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Reduce input records=60756</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Reduce output records=60756</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Spilled Records=203990</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CPU time spent (</a:t>
            </a:r>
            <a:r>
              <a:rPr lang="en-US" sz="2500" dirty="0" err="1">
                <a:latin typeface="Courier New" pitchFamily="49" charset="0"/>
                <a:cs typeface="Courier New" pitchFamily="49" charset="0"/>
              </a:rPr>
              <a:t>ms</a:t>
            </a:r>
            <a:r>
              <a:rPr lang="en-US" sz="2500" dirty="0">
                <a:latin typeface="Courier New" pitchFamily="49" charset="0"/>
                <a:cs typeface="Courier New" pitchFamily="49" charset="0"/>
              </a:rPr>
              <a:t>)=8970</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Physical memory (bytes) snapshot=205197312</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Virtual memory (bytes) snapshot=772063232</a:t>
            </a:r>
          </a:p>
          <a:p>
            <a:pPr marL="0" indent="0">
              <a:buNone/>
            </a:pPr>
            <a:r>
              <a:rPr lang="en-US" sz="2500" dirty="0">
                <a:latin typeface="Courier New" pitchFamily="49" charset="0"/>
                <a:cs typeface="Courier New" pitchFamily="49" charset="0"/>
              </a:rPr>
              <a:t>13/03/15 10:34:08 INFO </a:t>
            </a:r>
            <a:r>
              <a:rPr lang="en-US" sz="2500" dirty="0" err="1">
                <a:latin typeface="Courier New" pitchFamily="49" charset="0"/>
                <a:cs typeface="Courier New" pitchFamily="49" charset="0"/>
              </a:rPr>
              <a:t>mapred.JobClient</a:t>
            </a:r>
            <a:r>
              <a:rPr lang="en-US" sz="2500" dirty="0">
                <a:latin typeface="Courier New" pitchFamily="49" charset="0"/>
                <a:cs typeface="Courier New" pitchFamily="49" charset="0"/>
              </a:rPr>
              <a:t>:     Total committed heap usage (bytes)=132190208</a:t>
            </a:r>
          </a:p>
          <a:p>
            <a:pPr marL="0" indent="0">
              <a:buNone/>
            </a:pPr>
            <a:endParaRPr lang="en-US" sz="25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37307740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70C0"/>
                </a:solidFill>
              </a:rPr>
              <a:t>Examine the Results</a:t>
            </a:r>
            <a:endParaRPr lang="en-US" dirty="0">
              <a:solidFill>
                <a:srgbClr val="0070C0"/>
              </a:solidFill>
            </a:endParaRPr>
          </a:p>
        </p:txBody>
      </p:sp>
      <p:sp>
        <p:nvSpPr>
          <p:cNvPr id="3" name="Content Placeholder 2"/>
          <p:cNvSpPr>
            <a:spLocks noGrp="1"/>
          </p:cNvSpPr>
          <p:nvPr>
            <p:ph idx="1"/>
          </p:nvPr>
        </p:nvSpPr>
        <p:spPr>
          <a:xfrm>
            <a:off x="381000" y="914400"/>
            <a:ext cx="8763000" cy="5440363"/>
          </a:xfrm>
        </p:spPr>
        <p:txBody>
          <a:bodyPr>
            <a:normAutofit fontScale="92500" lnSpcReduction="20000"/>
          </a:bodyPr>
          <a:lstStyle/>
          <a:p>
            <a:pPr marL="0" indent="0">
              <a:buNone/>
            </a:pPr>
            <a:r>
              <a:rPr lang="en-US" sz="1800" dirty="0" smtClean="0">
                <a:latin typeface="Courier New" pitchFamily="49" charset="0"/>
                <a:cs typeface="Courier New" pitchFamily="49" charset="0"/>
              </a:rPr>
              <a:t>$ </a:t>
            </a:r>
            <a:r>
              <a:rPr lang="en-US" sz="1900" b="1" dirty="0" err="1" smtClean="0">
                <a:latin typeface="Courier New" pitchFamily="49" charset="0"/>
                <a:cs typeface="Courier New" pitchFamily="49" charset="0"/>
              </a:rPr>
              <a:t>hadoop</a:t>
            </a:r>
            <a:r>
              <a:rPr lang="en-US" sz="1900" b="1" dirty="0" smtClean="0">
                <a:latin typeface="Courier New" pitchFamily="49" charset="0"/>
                <a:cs typeface="Courier New" pitchFamily="49" charset="0"/>
              </a:rPr>
              <a:t> </a:t>
            </a:r>
            <a:r>
              <a:rPr lang="en-US" sz="1900" b="1" dirty="0">
                <a:latin typeface="Courier New" pitchFamily="49" charset="0"/>
                <a:cs typeface="Courier New" pitchFamily="49" charset="0"/>
              </a:rPr>
              <a:t>fs -</a:t>
            </a:r>
            <a:r>
              <a:rPr lang="en-US" sz="1900" b="1" dirty="0" err="1">
                <a:latin typeface="Courier New" pitchFamily="49" charset="0"/>
                <a:cs typeface="Courier New" pitchFamily="49" charset="0"/>
              </a:rPr>
              <a:t>ls</a:t>
            </a:r>
            <a:r>
              <a:rPr lang="en-US" sz="1900" b="1" dirty="0">
                <a:latin typeface="Courier New" pitchFamily="49" charset="0"/>
                <a:cs typeface="Courier New" pitchFamily="49" charset="0"/>
              </a:rPr>
              <a:t> output</a:t>
            </a:r>
          </a:p>
          <a:p>
            <a:pPr marL="0" indent="0">
              <a:buNone/>
            </a:pPr>
            <a:r>
              <a:rPr lang="en-US" sz="1800" dirty="0">
                <a:latin typeface="Courier New" pitchFamily="49" charset="0"/>
                <a:cs typeface="Courier New" pitchFamily="49" charset="0"/>
              </a:rPr>
              <a:t>Found 3 items</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rw</a:t>
            </a:r>
            <a:r>
              <a:rPr lang="en-US" sz="1800" dirty="0">
                <a:latin typeface="Courier New" pitchFamily="49" charset="0"/>
                <a:cs typeface="Courier New" pitchFamily="49" charset="0"/>
              </a:rPr>
              <a:t>-r--r-- </a:t>
            </a:r>
            <a:r>
              <a:rPr lang="en-US" sz="1800" dirty="0" smtClean="0">
                <a:latin typeface="Courier New" pitchFamily="49" charset="0"/>
                <a:cs typeface="Courier New" pitchFamily="49" charset="0"/>
              </a:rPr>
              <a:t>1 </a:t>
            </a:r>
            <a:r>
              <a:rPr lang="en-US" sz="1800" dirty="0" err="1">
                <a:latin typeface="Courier New" pitchFamily="49" charset="0"/>
                <a:cs typeface="Courier New" pitchFamily="49" charset="0"/>
              </a:rPr>
              <a:t>cloudera</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supergroup</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0 </a:t>
            </a:r>
            <a:r>
              <a:rPr lang="en-US" sz="1800" dirty="0">
                <a:latin typeface="Courier New" pitchFamily="49" charset="0"/>
                <a:cs typeface="Courier New" pitchFamily="49" charset="0"/>
              </a:rPr>
              <a:t>2013-03-15 10:34 output/_SUCCESS</a:t>
            </a:r>
          </a:p>
          <a:p>
            <a:pPr marL="0" indent="0">
              <a:buNone/>
            </a:pPr>
            <a:r>
              <a:rPr lang="en-US" sz="1800" dirty="0" err="1">
                <a:latin typeface="Courier New" pitchFamily="49" charset="0"/>
                <a:cs typeface="Courier New" pitchFamily="49" charset="0"/>
              </a:rPr>
              <a:t>drwxr</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xr</a:t>
            </a:r>
            <a:r>
              <a:rPr lang="en-US" sz="1800" dirty="0">
                <a:latin typeface="Courier New" pitchFamily="49" charset="0"/>
                <a:cs typeface="Courier New" pitchFamily="49" charset="0"/>
              </a:rPr>
              <a:t>-x </a:t>
            </a:r>
            <a:r>
              <a:rPr lang="en-US" sz="1800" dirty="0" smtClean="0">
                <a:latin typeface="Courier New" pitchFamily="49" charset="0"/>
                <a:cs typeface="Courier New" pitchFamily="49" charset="0"/>
              </a:rPr>
              <a:t>- </a:t>
            </a:r>
            <a:r>
              <a:rPr lang="en-US" sz="1800" dirty="0" err="1">
                <a:latin typeface="Courier New" pitchFamily="49" charset="0"/>
                <a:cs typeface="Courier New" pitchFamily="49" charset="0"/>
              </a:rPr>
              <a:t>cloudera</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supergroup</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0 </a:t>
            </a:r>
            <a:r>
              <a:rPr lang="en-US" sz="1800" dirty="0">
                <a:latin typeface="Courier New" pitchFamily="49" charset="0"/>
                <a:cs typeface="Courier New" pitchFamily="49" charset="0"/>
              </a:rPr>
              <a:t>2013-03-15 10:33 output/_logs</a:t>
            </a:r>
          </a:p>
          <a:p>
            <a:pPr marL="0"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rw</a:t>
            </a:r>
            <a:r>
              <a:rPr lang="en-US" sz="1800" dirty="0">
                <a:latin typeface="Courier New" pitchFamily="49" charset="0"/>
                <a:cs typeface="Courier New" pitchFamily="49" charset="0"/>
              </a:rPr>
              <a:t>-r--r-- </a:t>
            </a:r>
            <a:r>
              <a:rPr lang="en-US" sz="1800" dirty="0" smtClean="0">
                <a:latin typeface="Courier New" pitchFamily="49" charset="0"/>
                <a:cs typeface="Courier New" pitchFamily="49" charset="0"/>
              </a:rPr>
              <a:t>1 </a:t>
            </a:r>
            <a:r>
              <a:rPr lang="en-US" sz="1800" dirty="0" err="1">
                <a:latin typeface="Courier New" pitchFamily="49" charset="0"/>
                <a:cs typeface="Courier New" pitchFamily="49" charset="0"/>
              </a:rPr>
              <a:t>cloudera</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supergroup</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717079 </a:t>
            </a:r>
            <a:r>
              <a:rPr lang="en-US" sz="1800" dirty="0">
                <a:latin typeface="Courier New" pitchFamily="49" charset="0"/>
                <a:cs typeface="Courier New" pitchFamily="49" charset="0"/>
              </a:rPr>
              <a:t>2013-03-15 10:34 </a:t>
            </a:r>
            <a:r>
              <a:rPr lang="en-US" sz="1800" dirty="0" smtClean="0">
                <a:latin typeface="Courier New" pitchFamily="49" charset="0"/>
                <a:cs typeface="Courier New" pitchFamily="49" charset="0"/>
              </a:rPr>
              <a:t>output/part-r-00000</a:t>
            </a:r>
          </a:p>
          <a:p>
            <a:pPr marL="0" indent="0">
              <a:buNone/>
            </a:pPr>
            <a:r>
              <a:rPr lang="en-US" sz="1800" dirty="0" smtClean="0">
                <a:latin typeface="Courier New" pitchFamily="49" charset="0"/>
                <a:cs typeface="Courier New" pitchFamily="49" charset="0"/>
              </a:rPr>
              <a:t>$ </a:t>
            </a:r>
            <a:r>
              <a:rPr lang="en-US" sz="1900" b="1" dirty="0" err="1">
                <a:latin typeface="Courier New" pitchFamily="49" charset="0"/>
                <a:cs typeface="Courier New" pitchFamily="49" charset="0"/>
              </a:rPr>
              <a:t>hadoop</a:t>
            </a:r>
            <a:r>
              <a:rPr lang="en-US" sz="1900" b="1" dirty="0">
                <a:latin typeface="Courier New" pitchFamily="49" charset="0"/>
                <a:cs typeface="Courier New" pitchFamily="49" charset="0"/>
              </a:rPr>
              <a:t> fs -cat output/part-r-00000 | tail -20</a:t>
            </a:r>
          </a:p>
          <a:p>
            <a:pPr marL="0" indent="0">
              <a:buNone/>
            </a:pPr>
            <a:r>
              <a:rPr lang="en-US" sz="1800" dirty="0">
                <a:latin typeface="Courier New" pitchFamily="49" charset="0"/>
                <a:cs typeface="Courier New" pitchFamily="49" charset="0"/>
              </a:rPr>
              <a:t>youth.	15</a:t>
            </a:r>
          </a:p>
          <a:p>
            <a:pPr marL="0" indent="0">
              <a:buNone/>
            </a:pPr>
            <a:r>
              <a:rPr lang="en-US" sz="1800" dirty="0">
                <a:latin typeface="Courier New" pitchFamily="49" charset="0"/>
                <a:cs typeface="Courier New" pitchFamily="49" charset="0"/>
              </a:rPr>
              <a:t>youth:	7</a:t>
            </a:r>
          </a:p>
          <a:p>
            <a:pPr marL="0" indent="0">
              <a:buNone/>
            </a:pPr>
            <a:r>
              <a:rPr lang="en-US" sz="1800" dirty="0">
                <a:latin typeface="Courier New" pitchFamily="49" charset="0"/>
                <a:cs typeface="Courier New" pitchFamily="49" charset="0"/>
              </a:rPr>
              <a:t>youth;	8</a:t>
            </a:r>
          </a:p>
          <a:p>
            <a:pPr marL="0" indent="0">
              <a:buNone/>
            </a:pPr>
            <a:r>
              <a:rPr lang="en-US" sz="1800" dirty="0">
                <a:latin typeface="Courier New" pitchFamily="49" charset="0"/>
                <a:cs typeface="Courier New" pitchFamily="49" charset="0"/>
              </a:rPr>
              <a:t>youth?	2</a:t>
            </a:r>
          </a:p>
          <a:p>
            <a:pPr marL="0" indent="0">
              <a:buNone/>
            </a:pPr>
            <a:r>
              <a:rPr lang="en-US" sz="1800" dirty="0">
                <a:latin typeface="Courier New" pitchFamily="49" charset="0"/>
                <a:cs typeface="Courier New" pitchFamily="49" charset="0"/>
              </a:rPr>
              <a:t>youthful	1</a:t>
            </a:r>
          </a:p>
          <a:p>
            <a:pPr marL="0" indent="0">
              <a:buNone/>
            </a:pPr>
            <a:r>
              <a:rPr lang="en-US" sz="1800" dirty="0">
                <a:latin typeface="Courier New" pitchFamily="49" charset="0"/>
                <a:cs typeface="Courier New" pitchFamily="49" charset="0"/>
              </a:rPr>
              <a:t>youths	1</a:t>
            </a:r>
          </a:p>
          <a:p>
            <a:pPr marL="0" indent="0">
              <a:buNone/>
            </a:pPr>
            <a:r>
              <a:rPr lang="en-US" sz="1800" dirty="0">
                <a:latin typeface="Courier New" pitchFamily="49" charset="0"/>
                <a:cs typeface="Courier New" pitchFamily="49" charset="0"/>
              </a:rPr>
              <a:t>youths,	1</a:t>
            </a:r>
          </a:p>
          <a:p>
            <a:pPr marL="0" indent="0">
              <a:buNone/>
            </a:pPr>
            <a:r>
              <a:rPr lang="en-US" sz="1800" dirty="0">
                <a:latin typeface="Courier New" pitchFamily="49" charset="0"/>
                <a:cs typeface="Courier New" pitchFamily="49" charset="0"/>
              </a:rPr>
              <a:t>zeal	13</a:t>
            </a:r>
          </a:p>
          <a:p>
            <a:pPr marL="0" indent="0">
              <a:buNone/>
            </a:pPr>
            <a:r>
              <a:rPr lang="en-US" sz="1800" dirty="0">
                <a:latin typeface="Courier New" pitchFamily="49" charset="0"/>
                <a:cs typeface="Courier New" pitchFamily="49" charset="0"/>
              </a:rPr>
              <a:t>zeal,	3</a:t>
            </a:r>
          </a:p>
          <a:p>
            <a:pPr marL="0" indent="0">
              <a:buNone/>
            </a:pPr>
            <a:r>
              <a:rPr lang="en-US" sz="1800" dirty="0">
                <a:latin typeface="Courier New" pitchFamily="49" charset="0"/>
                <a:cs typeface="Courier New" pitchFamily="49" charset="0"/>
              </a:rPr>
              <a:t>zealous	8</a:t>
            </a:r>
          </a:p>
          <a:p>
            <a:pPr marL="0" indent="0">
              <a:buNone/>
            </a:pPr>
            <a:r>
              <a:rPr lang="en-US" sz="1800" dirty="0">
                <a:latin typeface="Courier New" pitchFamily="49" charset="0"/>
                <a:cs typeface="Courier New" pitchFamily="49" charset="0"/>
              </a:rPr>
              <a:t>zealously	2</a:t>
            </a:r>
          </a:p>
          <a:p>
            <a:pPr marL="0" indent="0">
              <a:buNone/>
            </a:pPr>
            <a:r>
              <a:rPr lang="en-US" sz="1800" dirty="0">
                <a:latin typeface="Courier New" pitchFamily="49" charset="0"/>
                <a:cs typeface="Courier New" pitchFamily="49" charset="0"/>
              </a:rPr>
              <a:t>{	12</a:t>
            </a:r>
          </a:p>
          <a:p>
            <a:pPr marL="0" indent="0">
              <a:buNone/>
            </a:pPr>
            <a:endParaRPr lang="en-US" sz="1800"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218845328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
            <a:ext cx="8229600" cy="715962"/>
          </a:xfrm>
        </p:spPr>
        <p:txBody>
          <a:bodyPr>
            <a:normAutofit/>
          </a:bodyPr>
          <a:lstStyle/>
          <a:p>
            <a:r>
              <a:rPr lang="en-US" sz="3000" dirty="0" smtClean="0">
                <a:latin typeface="+mn-lt"/>
                <a:cs typeface="Courier New" pitchFamily="49" charset="0"/>
              </a:rPr>
              <a:t>Organization of </a:t>
            </a:r>
            <a:r>
              <a:rPr lang="en-US" sz="3000" dirty="0" smtClean="0">
                <a:latin typeface="Courier New" pitchFamily="49" charset="0"/>
                <a:cs typeface="Courier New" pitchFamily="49" charset="0"/>
              </a:rPr>
              <a:t>WordCount.java</a:t>
            </a:r>
            <a:r>
              <a:rPr lang="en-US" dirty="0" smtClean="0">
                <a:latin typeface="Courier New" pitchFamily="49" charset="0"/>
                <a:cs typeface="Courier New" pitchFamily="49" charset="0"/>
              </a:rPr>
              <a:t>, map()</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304800" y="685800"/>
            <a:ext cx="8686800" cy="5592763"/>
          </a:xfrm>
        </p:spPr>
        <p:txBody>
          <a:bodyPr>
            <a:noAutofit/>
          </a:bodyPr>
          <a:lstStyle/>
          <a:p>
            <a:r>
              <a:rPr lang="en-US" sz="1800" dirty="0" smtClean="0">
                <a:cs typeface="Courier New" pitchFamily="49" charset="0"/>
              </a:rPr>
              <a:t>Java class </a:t>
            </a:r>
            <a:r>
              <a:rPr lang="en-US" sz="1600" dirty="0" err="1" smtClean="0">
                <a:latin typeface="Courier New" panose="02070309020205020404" pitchFamily="49" charset="0"/>
                <a:cs typeface="Courier New" panose="02070309020205020404" pitchFamily="49" charset="0"/>
              </a:rPr>
              <a:t>WordCount</a:t>
            </a:r>
            <a:r>
              <a:rPr lang="en-US" sz="1800" dirty="0" smtClean="0">
                <a:cs typeface="Courier New" pitchFamily="49" charset="0"/>
              </a:rPr>
              <a:t> contains two inner classes. </a:t>
            </a:r>
            <a:endParaRPr lang="en-US" sz="1800" dirty="0">
              <a:cs typeface="Courier New" pitchFamily="49" charset="0"/>
            </a:endParaRPr>
          </a:p>
          <a:p>
            <a:r>
              <a:rPr lang="en-US" sz="1800" dirty="0" smtClean="0">
                <a:latin typeface="Courier New" panose="02070309020205020404" pitchFamily="49" charset="0"/>
                <a:cs typeface="Courier New" panose="02070309020205020404" pitchFamily="49" charset="0"/>
              </a:rPr>
              <a:t>MAP</a:t>
            </a:r>
            <a:r>
              <a:rPr lang="en-US" sz="2000" dirty="0" smtClean="0">
                <a:cs typeface="Courier New" pitchFamily="49" charset="0"/>
              </a:rPr>
              <a:t> routine is in the inner class</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TokenizerMapper</a:t>
            </a:r>
            <a:r>
              <a:rPr lang="en-US" sz="1800" dirty="0" smtClean="0">
                <a:latin typeface="Courier New" panose="02070309020205020404" pitchFamily="49" charset="0"/>
                <a:cs typeface="Courier New" panose="02070309020205020404" pitchFamily="49" charset="0"/>
              </a:rPr>
              <a:t> </a:t>
            </a:r>
            <a:r>
              <a:rPr lang="en-US" sz="2000" dirty="0" smtClean="0">
                <a:cs typeface="Courier New" pitchFamily="49" charset="0"/>
              </a:rPr>
              <a:t>extending </a:t>
            </a:r>
            <a:r>
              <a:rPr lang="en-US" sz="1800" dirty="0" smtClean="0">
                <a:latin typeface="Courier New" pitchFamily="49" charset="0"/>
                <a:cs typeface="Courier New" pitchFamily="49" charset="0"/>
              </a:rPr>
              <a:t>Mapper</a:t>
            </a:r>
            <a:r>
              <a:rPr lang="en-US" sz="2000" dirty="0" smtClean="0">
                <a:cs typeface="Courier New" pitchFamily="49" charset="0"/>
              </a:rPr>
              <a:t> class.</a:t>
            </a:r>
          </a:p>
          <a:p>
            <a:r>
              <a:rPr lang="en-US" sz="1800" dirty="0" smtClean="0">
                <a:cs typeface="Courier New" pitchFamily="49" charset="0"/>
              </a:rPr>
              <a:t>Types listed with </a:t>
            </a:r>
            <a:r>
              <a:rPr lang="en-US" sz="1800" dirty="0" smtClean="0">
                <a:latin typeface="Courier New" pitchFamily="49" charset="0"/>
                <a:cs typeface="Courier New" pitchFamily="49" charset="0"/>
              </a:rPr>
              <a:t>Mapper</a:t>
            </a:r>
            <a:r>
              <a:rPr lang="en-US" sz="1800" dirty="0" smtClean="0">
                <a:cs typeface="Courier New" pitchFamily="49" charset="0"/>
              </a:rPr>
              <a:t> class </a:t>
            </a:r>
            <a:r>
              <a:rPr lang="en-US" sz="1600" dirty="0" smtClean="0">
                <a:latin typeface="Courier New" pitchFamily="49" charset="0"/>
                <a:cs typeface="Courier New" pitchFamily="49" charset="0"/>
              </a:rPr>
              <a:t>&lt;Object, Text, Text, </a:t>
            </a:r>
            <a:r>
              <a:rPr lang="en-US" sz="1600" dirty="0" err="1" smtClean="0">
                <a:latin typeface="Courier New" pitchFamily="49" charset="0"/>
                <a:cs typeface="Courier New" pitchFamily="49" charset="0"/>
              </a:rPr>
              <a:t>IntWritable</a:t>
            </a:r>
            <a:r>
              <a:rPr lang="en-US" sz="1600" dirty="0" smtClean="0">
                <a:latin typeface="Courier New" pitchFamily="49" charset="0"/>
                <a:cs typeface="Courier New" pitchFamily="49" charset="0"/>
              </a:rPr>
              <a:t>&gt; </a:t>
            </a:r>
            <a:r>
              <a:rPr lang="en-US" sz="2000" dirty="0" smtClean="0">
                <a:cs typeface="Courier New" pitchFamily="49" charset="0"/>
              </a:rPr>
              <a:t>are the </a:t>
            </a:r>
            <a:r>
              <a:rPr lang="en-US" sz="1600" dirty="0">
                <a:latin typeface="Courier New" panose="02070309020205020404" pitchFamily="49" charset="0"/>
                <a:cs typeface="Courier New" panose="02070309020205020404" pitchFamily="49" charset="0"/>
              </a:rPr>
              <a:t>key/value</a:t>
            </a:r>
            <a:r>
              <a:rPr lang="en-US" sz="1800" dirty="0">
                <a:cs typeface="Courier New" pitchFamily="49" charset="0"/>
              </a:rPr>
              <a:t> </a:t>
            </a:r>
            <a:r>
              <a:rPr lang="en-US" sz="1800" dirty="0" smtClean="0">
                <a:cs typeface="Courier New" pitchFamily="49" charset="0"/>
              </a:rPr>
              <a:t>types for </a:t>
            </a:r>
            <a:r>
              <a:rPr lang="en-US" sz="1800" dirty="0">
                <a:cs typeface="Courier New" pitchFamily="49" charset="0"/>
              </a:rPr>
              <a:t>your inputs and outputs</a:t>
            </a:r>
            <a:r>
              <a:rPr lang="en-US" sz="2000" dirty="0">
                <a:cs typeface="Courier New" pitchFamily="49" charset="0"/>
              </a:rPr>
              <a:t>.</a:t>
            </a:r>
          </a:p>
          <a:p>
            <a:pPr marL="0" indent="0">
              <a:buNone/>
            </a:pPr>
            <a:r>
              <a:rPr lang="en-US" sz="1600" dirty="0" smtClean="0">
                <a:latin typeface="Courier New" pitchFamily="49" charset="0"/>
                <a:cs typeface="Courier New" pitchFamily="49" charset="0"/>
              </a:rPr>
              <a:t>public </a:t>
            </a:r>
            <a:r>
              <a:rPr lang="en-US" sz="1600" dirty="0">
                <a:latin typeface="Courier New" pitchFamily="49" charset="0"/>
                <a:cs typeface="Courier New" pitchFamily="49" charset="0"/>
              </a:rPr>
              <a:t>static class </a:t>
            </a:r>
            <a:r>
              <a:rPr lang="en-US" sz="1600" dirty="0" err="1">
                <a:latin typeface="Courier New" pitchFamily="49" charset="0"/>
                <a:cs typeface="Courier New" pitchFamily="49" charset="0"/>
              </a:rPr>
              <a:t>TokenizerMapper</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extends Mapper&lt;Object, Text, Text, </a:t>
            </a:r>
            <a:r>
              <a:rPr lang="en-US" sz="1600" dirty="0" err="1">
                <a:latin typeface="Courier New" pitchFamily="49" charset="0"/>
                <a:cs typeface="Courier New" pitchFamily="49" charset="0"/>
              </a:rPr>
              <a:t>IntWritable</a:t>
            </a:r>
            <a:r>
              <a:rPr lang="en-US" sz="1600" dirty="0" smtClean="0">
                <a:latin typeface="Courier New" pitchFamily="49" charset="0"/>
                <a:cs typeface="Courier New" pitchFamily="49" charset="0"/>
              </a:rPr>
              <a:t>&gt;{ </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private final static </a:t>
            </a:r>
            <a:r>
              <a:rPr lang="en-US" sz="1600" dirty="0" err="1">
                <a:latin typeface="Courier New" pitchFamily="49" charset="0"/>
                <a:cs typeface="Courier New" pitchFamily="49" charset="0"/>
              </a:rPr>
              <a:t>IntWritable</a:t>
            </a:r>
            <a:r>
              <a:rPr lang="en-US" sz="1600" dirty="0">
                <a:latin typeface="Courier New" pitchFamily="49" charset="0"/>
                <a:cs typeface="Courier New" pitchFamily="49" charset="0"/>
              </a:rPr>
              <a:t> one = new </a:t>
            </a:r>
            <a:r>
              <a:rPr lang="en-US" sz="1600" dirty="0" err="1">
                <a:latin typeface="Courier New" pitchFamily="49" charset="0"/>
                <a:cs typeface="Courier New" pitchFamily="49" charset="0"/>
              </a:rPr>
              <a:t>IntWritable</a:t>
            </a:r>
            <a:r>
              <a:rPr lang="en-US" sz="1600" dirty="0">
                <a:latin typeface="Courier New" pitchFamily="49" charset="0"/>
                <a:cs typeface="Courier New" pitchFamily="49" charset="0"/>
              </a:rPr>
              <a:t>(1);</a:t>
            </a:r>
          </a:p>
          <a:p>
            <a:pPr marL="0" indent="0">
              <a:buNone/>
            </a:pPr>
            <a:r>
              <a:rPr lang="en-US" sz="1600" dirty="0">
                <a:latin typeface="Courier New" pitchFamily="49" charset="0"/>
                <a:cs typeface="Courier New" pitchFamily="49" charset="0"/>
              </a:rPr>
              <a:t>    private Text word = new Text</a:t>
            </a:r>
            <a:r>
              <a:rPr lang="en-US" sz="1600" dirty="0" smtClean="0">
                <a:latin typeface="Courier New" pitchFamily="49" charset="0"/>
                <a:cs typeface="Courier New" pitchFamily="49" charset="0"/>
              </a:rPr>
              <a:t>();    </a:t>
            </a:r>
          </a:p>
          <a:p>
            <a:r>
              <a:rPr lang="en-US" sz="1800" dirty="0" smtClean="0">
                <a:cs typeface="Courier New" pitchFamily="49" charset="0"/>
              </a:rPr>
              <a:t>Object </a:t>
            </a:r>
            <a:r>
              <a:rPr lang="en-US" sz="1800" dirty="0" smtClean="0">
                <a:latin typeface="Courier New" pitchFamily="49" charset="0"/>
                <a:cs typeface="Courier New" pitchFamily="49" charset="0"/>
              </a:rPr>
              <a:t>Context</a:t>
            </a:r>
            <a:r>
              <a:rPr lang="en-US" sz="1800" dirty="0" smtClean="0">
                <a:cs typeface="Courier New" pitchFamily="49" charset="0"/>
              </a:rPr>
              <a:t> allows you to read from the environment and to write to it.</a:t>
            </a:r>
          </a:p>
          <a:p>
            <a:r>
              <a:rPr lang="en-US" sz="1800" dirty="0" smtClean="0">
                <a:cs typeface="Courier New" pitchFamily="49" charset="0"/>
              </a:rPr>
              <a:t>Method </a:t>
            </a:r>
            <a:r>
              <a:rPr lang="en-US" sz="1800" dirty="0" smtClean="0">
                <a:latin typeface="Courier New" pitchFamily="49" charset="0"/>
                <a:cs typeface="Courier New" pitchFamily="49" charset="0"/>
              </a:rPr>
              <a:t>map() </a:t>
            </a:r>
            <a:r>
              <a:rPr lang="en-US" sz="1800" dirty="0" smtClean="0">
                <a:cs typeface="Courier New" pitchFamily="49" charset="0"/>
              </a:rPr>
              <a:t>accepts input key and  value. It ignores the key, line number or offset,  breaks the value (line of text) into tokens (words) and then writes out a pair (word, one) for each token. Variable </a:t>
            </a:r>
            <a:r>
              <a:rPr lang="en-US" sz="1800" dirty="0" smtClean="0">
                <a:latin typeface="Courier New" panose="02070309020205020404" pitchFamily="49" charset="0"/>
                <a:cs typeface="Courier New" panose="02070309020205020404" pitchFamily="49" charset="0"/>
              </a:rPr>
              <a:t>one</a:t>
            </a:r>
            <a:r>
              <a:rPr lang="en-US" sz="1800" dirty="0" smtClean="0">
                <a:cs typeface="Courier New" pitchFamily="49" charset="0"/>
              </a:rPr>
              <a:t> has the value of </a:t>
            </a:r>
            <a:r>
              <a:rPr lang="en-US" sz="1800" dirty="0" smtClean="0">
                <a:latin typeface="Courier New" panose="02070309020205020404" pitchFamily="49" charset="0"/>
                <a:cs typeface="Courier New" panose="02070309020205020404" pitchFamily="49" charset="0"/>
              </a:rPr>
              <a:t>1</a:t>
            </a:r>
            <a:r>
              <a:rPr lang="en-US" sz="1800" dirty="0" smtClean="0">
                <a:cs typeface="Courier New" pitchFamily="49" charset="0"/>
              </a:rPr>
              <a:t>.</a:t>
            </a:r>
            <a:endParaRPr lang="en-US" sz="1800" dirty="0">
              <a:cs typeface="Courier New" pitchFamily="49" charset="0"/>
            </a:endParaRPr>
          </a:p>
          <a:p>
            <a:pPr marL="0" indent="0">
              <a:buNone/>
            </a:pPr>
            <a:r>
              <a:rPr lang="en-US" sz="1400" dirty="0">
                <a:latin typeface="Courier New" pitchFamily="49" charset="0"/>
                <a:cs typeface="Courier New" pitchFamily="49" charset="0"/>
              </a:rPr>
              <a:t>    </a:t>
            </a:r>
            <a:r>
              <a:rPr lang="en-US" sz="1600" dirty="0">
                <a:latin typeface="Courier New" pitchFamily="49" charset="0"/>
                <a:cs typeface="Courier New" pitchFamily="49" charset="0"/>
              </a:rPr>
              <a:t>public void map(Object key, Text value, Context </a:t>
            </a:r>
            <a:r>
              <a:rPr lang="en-US" sz="1600" dirty="0" err="1">
                <a:latin typeface="Courier New" pitchFamily="49" charset="0"/>
                <a:cs typeface="Courier New" pitchFamily="49" charset="0"/>
              </a:rPr>
              <a:t>context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 throws </a:t>
            </a:r>
            <a:r>
              <a:rPr lang="en-US" sz="1600" dirty="0" err="1">
                <a:latin typeface="Courier New" pitchFamily="49" charset="0"/>
                <a:cs typeface="Courier New" pitchFamily="49" charset="0"/>
              </a:rPr>
              <a:t>IOException</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InterruptedException</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StringTokenizer</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itr</a:t>
            </a:r>
            <a:r>
              <a:rPr lang="en-US" sz="1600" dirty="0">
                <a:latin typeface="Courier New" pitchFamily="49" charset="0"/>
                <a:cs typeface="Courier New" pitchFamily="49" charset="0"/>
              </a:rPr>
              <a:t> = new </a:t>
            </a:r>
            <a:r>
              <a:rPr lang="en-US" sz="1600" dirty="0" err="1">
                <a:latin typeface="Courier New" pitchFamily="49" charset="0"/>
                <a:cs typeface="Courier New" pitchFamily="49" charset="0"/>
              </a:rPr>
              <a:t>StringTokenizer</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value.toString</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while (</a:t>
            </a:r>
            <a:r>
              <a:rPr lang="en-US" sz="1600" dirty="0" err="1">
                <a:latin typeface="Courier New" pitchFamily="49" charset="0"/>
                <a:cs typeface="Courier New" pitchFamily="49" charset="0"/>
              </a:rPr>
              <a:t>itr.hasMoreTokens</a:t>
            </a: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word.set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itr.nextToken</a:t>
            </a:r>
            <a:r>
              <a:rPr lang="en-US" sz="1600" dirty="0" smtClean="0">
                <a:latin typeface="Courier New" pitchFamily="49" charset="0"/>
                <a:cs typeface="Courier New" pitchFamily="49" charset="0"/>
              </a:rPr>
              <a:t>());  # </a:t>
            </a:r>
            <a:r>
              <a:rPr lang="en-US" sz="1800" dirty="0" smtClean="0">
                <a:cs typeface="Courier New" pitchFamily="49" charset="0"/>
              </a:rPr>
              <a:t>Casts</a:t>
            </a:r>
            <a:r>
              <a:rPr lang="en-US" sz="1600" dirty="0" smtClean="0">
                <a:latin typeface="Courier New" pitchFamily="49" charset="0"/>
                <a:cs typeface="Courier New" pitchFamily="49" charset="0"/>
              </a:rPr>
              <a:t> token</a:t>
            </a:r>
            <a:r>
              <a:rPr lang="en-US" sz="1800" dirty="0" smtClean="0">
                <a:cs typeface="Courier New" pitchFamily="49" charset="0"/>
              </a:rPr>
              <a:t> as </a:t>
            </a:r>
            <a:r>
              <a:rPr lang="en-US" sz="1600" dirty="0" smtClean="0">
                <a:latin typeface="Courier New" pitchFamily="49" charset="0"/>
                <a:cs typeface="Courier New" pitchFamily="49" charset="0"/>
              </a:rPr>
              <a:t>Text</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context.write</a:t>
            </a:r>
            <a:r>
              <a:rPr lang="en-US" sz="1600" dirty="0">
                <a:latin typeface="Courier New" pitchFamily="49" charset="0"/>
                <a:cs typeface="Courier New" pitchFamily="49" charset="0"/>
              </a:rPr>
              <a:t>(word, one</a:t>
            </a:r>
            <a:r>
              <a:rPr lang="en-US" sz="1600" dirty="0" smtClean="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        </a:t>
            </a:r>
          </a:p>
          <a:p>
            <a:pPr marL="0" indent="0">
              <a:buNone/>
            </a:pPr>
            <a:r>
              <a:rPr lang="en-US" sz="1600" dirty="0">
                <a:latin typeface="Courier New" pitchFamily="49" charset="0"/>
                <a:cs typeface="Courier New" pitchFamily="49" charset="0"/>
              </a:rPr>
              <a:t> </a:t>
            </a:r>
            <a:r>
              <a:rPr lang="en-US" sz="1600" dirty="0" smtClean="0">
                <a:latin typeface="Courier New" pitchFamily="49" charset="0"/>
                <a:cs typeface="Courier New" pitchFamily="49" charset="0"/>
              </a:rPr>
              <a:t>  }</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  }</a:t>
            </a:r>
          </a:p>
          <a:p>
            <a:pPr marL="0" indent="0">
              <a:buNone/>
            </a:pPr>
            <a:r>
              <a:rPr lang="en-US" sz="1400"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35644460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cs typeface="Courier New" pitchFamily="49" charset="0"/>
              </a:rPr>
              <a:t>Organization of </a:t>
            </a:r>
            <a:r>
              <a:rPr lang="en-US" dirty="0" smtClean="0">
                <a:cs typeface="Courier New" pitchFamily="49" charset="0"/>
              </a:rPr>
              <a:t> </a:t>
            </a:r>
            <a:r>
              <a:rPr lang="en-US" dirty="0" err="1" smtClean="0">
                <a:latin typeface="Courier New" pitchFamily="49" charset="0"/>
                <a:cs typeface="Courier New" pitchFamily="49" charset="0"/>
              </a:rPr>
              <a:t>WordCount</a:t>
            </a:r>
            <a:r>
              <a:rPr lang="en-US" dirty="0" smtClean="0">
                <a:latin typeface="Courier New" pitchFamily="49" charset="0"/>
                <a:cs typeface="Courier New" pitchFamily="49" charset="0"/>
              </a:rPr>
              <a:t>, reduce()</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533400" y="762000"/>
            <a:ext cx="8382000" cy="6476999"/>
          </a:xfrm>
        </p:spPr>
        <p:txBody>
          <a:bodyPr>
            <a:normAutofit fontScale="62500" lnSpcReduction="20000"/>
          </a:bodyPr>
          <a:lstStyle/>
          <a:p>
            <a:r>
              <a:rPr lang="en-US" sz="2900" dirty="0" smtClean="0">
                <a:latin typeface="Courier New" panose="02070309020205020404" pitchFamily="49" charset="0"/>
                <a:cs typeface="Courier New" panose="02070309020205020404" pitchFamily="49" charset="0"/>
              </a:rPr>
              <a:t>REDUCE</a:t>
            </a:r>
            <a:r>
              <a:rPr lang="en-US" sz="3200" dirty="0" smtClean="0">
                <a:cs typeface="Courier New" pitchFamily="49" charset="0"/>
              </a:rPr>
              <a:t> routine is implemented by the inner class </a:t>
            </a:r>
            <a:r>
              <a:rPr lang="en-US" sz="2600" dirty="0" err="1">
                <a:latin typeface="Courier New" panose="02070309020205020404" pitchFamily="49" charset="0"/>
                <a:cs typeface="Courier New" panose="02070309020205020404" pitchFamily="49" charset="0"/>
              </a:rPr>
              <a:t>IntSumReducer</a:t>
            </a:r>
            <a:r>
              <a:rPr lang="en-US" sz="1800" dirty="0"/>
              <a:t> </a:t>
            </a:r>
            <a:r>
              <a:rPr lang="en-US" sz="3200" dirty="0" smtClean="0">
                <a:cs typeface="Courier New" pitchFamily="49" charset="0"/>
              </a:rPr>
              <a:t>that extends class</a:t>
            </a:r>
            <a:r>
              <a:rPr lang="en-US" sz="3200" dirty="0" smtClean="0">
                <a:latin typeface="Courier New" pitchFamily="49" charset="0"/>
                <a:cs typeface="Courier New" pitchFamily="49" charset="0"/>
              </a:rPr>
              <a:t> </a:t>
            </a:r>
            <a:r>
              <a:rPr lang="en-US" sz="2900" dirty="0" smtClean="0">
                <a:latin typeface="Courier New" pitchFamily="49" charset="0"/>
                <a:cs typeface="Courier New" pitchFamily="49" charset="0"/>
              </a:rPr>
              <a:t>Reducer.</a:t>
            </a:r>
            <a:endParaRPr lang="en-US" sz="2900" dirty="0" smtClean="0">
              <a:cs typeface="Courier New" pitchFamily="49" charset="0"/>
            </a:endParaRPr>
          </a:p>
          <a:p>
            <a:r>
              <a:rPr lang="en-US" sz="3200" dirty="0" smtClean="0">
                <a:cs typeface="Courier New" pitchFamily="49" charset="0"/>
              </a:rPr>
              <a:t>Types next to </a:t>
            </a:r>
            <a:r>
              <a:rPr lang="en-US" sz="3200" dirty="0" smtClean="0">
                <a:latin typeface="Courier New" pitchFamily="49" charset="0"/>
                <a:cs typeface="Courier New" pitchFamily="49" charset="0"/>
              </a:rPr>
              <a:t>Reduce</a:t>
            </a:r>
            <a:r>
              <a:rPr lang="en-US" sz="3200" dirty="0" smtClean="0">
                <a:cs typeface="Courier New" pitchFamily="49" charset="0"/>
              </a:rPr>
              <a:t> are the input/output types</a:t>
            </a:r>
          </a:p>
          <a:p>
            <a:r>
              <a:rPr lang="en-US" sz="3200" dirty="0" smtClean="0">
                <a:latin typeface="Courier New" pitchFamily="49" charset="0"/>
                <a:cs typeface="Courier New" pitchFamily="49" charset="0"/>
              </a:rPr>
              <a:t>reduce() </a:t>
            </a:r>
            <a:r>
              <a:rPr lang="en-US" sz="3200" dirty="0" smtClean="0">
                <a:cs typeface="Courier New" pitchFamily="49" charset="0"/>
              </a:rPr>
              <a:t>is called once per unique output key of Mapper (</a:t>
            </a:r>
            <a:r>
              <a:rPr lang="en-US" sz="2900" dirty="0" smtClean="0">
                <a:latin typeface="Courier New" panose="02070309020205020404" pitchFamily="49" charset="0"/>
                <a:cs typeface="Courier New" panose="02070309020205020404" pitchFamily="49" charset="0"/>
              </a:rPr>
              <a:t>word</a:t>
            </a:r>
            <a:r>
              <a:rPr lang="en-US" sz="3200" dirty="0" smtClean="0">
                <a:cs typeface="Courier New" pitchFamily="49" charset="0"/>
              </a:rPr>
              <a:t>) and is fed a list of values of word counts, i.e. values of the Mapper. </a:t>
            </a:r>
          </a:p>
          <a:p>
            <a:r>
              <a:rPr lang="en-US" sz="3200" dirty="0" smtClean="0">
                <a:latin typeface="Courier New" pitchFamily="49" charset="0"/>
                <a:cs typeface="Courier New" pitchFamily="49" charset="0"/>
              </a:rPr>
              <a:t>reduce() </a:t>
            </a:r>
            <a:r>
              <a:rPr lang="en-US" sz="3200" dirty="0" smtClean="0">
                <a:cs typeface="Courier New" pitchFamily="49" charset="0"/>
              </a:rPr>
              <a:t>iterates over all supplied counts (list </a:t>
            </a:r>
            <a:r>
              <a:rPr lang="en-US" sz="2900" dirty="0" smtClean="0">
                <a:latin typeface="Courier New" panose="02070309020205020404" pitchFamily="49" charset="0"/>
                <a:cs typeface="Courier New" panose="02070309020205020404" pitchFamily="49" charset="0"/>
              </a:rPr>
              <a:t>values</a:t>
            </a:r>
            <a:r>
              <a:rPr lang="en-US" sz="3200" dirty="0" smtClean="0">
                <a:cs typeface="Courier New" pitchFamily="49" charset="0"/>
              </a:rPr>
              <a:t>) and sums them.</a:t>
            </a:r>
          </a:p>
          <a:p>
            <a:r>
              <a:rPr lang="en-US" sz="3200" dirty="0" smtClean="0">
                <a:cs typeface="Courier New" pitchFamily="49" charset="0"/>
              </a:rPr>
              <a:t>Finally, </a:t>
            </a:r>
            <a:r>
              <a:rPr lang="en-US" sz="2900" dirty="0" smtClean="0">
                <a:latin typeface="Courier New" panose="02070309020205020404" pitchFamily="49" charset="0"/>
                <a:cs typeface="Courier New" panose="02070309020205020404" pitchFamily="49" charset="0"/>
              </a:rPr>
              <a:t>reduce() </a:t>
            </a:r>
            <a:r>
              <a:rPr lang="en-US" sz="3200" dirty="0" smtClean="0">
                <a:cs typeface="Courier New" pitchFamily="49" charset="0"/>
              </a:rPr>
              <a:t>writes the result to the Context.</a:t>
            </a:r>
            <a:endParaRPr lang="en-US" sz="3200" dirty="0">
              <a:latin typeface="Courier New" pitchFamily="49" charset="0"/>
              <a:cs typeface="Courier New" pitchFamily="49" charset="0"/>
            </a:endParaRPr>
          </a:p>
          <a:p>
            <a:pPr marL="0" indent="0">
              <a:buNone/>
            </a:pPr>
            <a:r>
              <a:rPr lang="en-US" sz="2700" dirty="0" smtClean="0">
                <a:latin typeface="Courier New" pitchFamily="49" charset="0"/>
                <a:cs typeface="Courier New" pitchFamily="49" charset="0"/>
              </a:rPr>
              <a:t>public </a:t>
            </a:r>
            <a:r>
              <a:rPr lang="en-US" sz="2700" dirty="0">
                <a:latin typeface="Courier New" pitchFamily="49" charset="0"/>
                <a:cs typeface="Courier New" pitchFamily="49" charset="0"/>
              </a:rPr>
              <a:t>static class </a:t>
            </a:r>
            <a:r>
              <a:rPr lang="en-US" sz="2700" dirty="0" err="1">
                <a:latin typeface="Courier New" pitchFamily="49" charset="0"/>
                <a:cs typeface="Courier New" pitchFamily="49" charset="0"/>
              </a:rPr>
              <a:t>IntSumReducer</a:t>
            </a:r>
            <a:r>
              <a:rPr lang="en-US" sz="2700" dirty="0">
                <a:latin typeface="Courier New" pitchFamily="49" charset="0"/>
                <a:cs typeface="Courier New" pitchFamily="49" charset="0"/>
              </a:rPr>
              <a:t> </a:t>
            </a:r>
          </a:p>
          <a:p>
            <a:pPr marL="0" indent="0">
              <a:buNone/>
            </a:pPr>
            <a:r>
              <a:rPr lang="en-US" sz="2700" dirty="0">
                <a:latin typeface="Courier New" pitchFamily="49" charset="0"/>
                <a:cs typeface="Courier New" pitchFamily="49" charset="0"/>
              </a:rPr>
              <a:t>       extends Reducer&lt;</a:t>
            </a:r>
            <a:r>
              <a:rPr lang="en-US" sz="2700" dirty="0" err="1">
                <a:latin typeface="Courier New" pitchFamily="49" charset="0"/>
                <a:cs typeface="Courier New" pitchFamily="49" charset="0"/>
              </a:rPr>
              <a:t>Text,IntWritable,Text,IntWritable</a:t>
            </a:r>
            <a:r>
              <a:rPr lang="en-US" sz="2700" dirty="0">
                <a:latin typeface="Courier New" pitchFamily="49" charset="0"/>
                <a:cs typeface="Courier New" pitchFamily="49" charset="0"/>
              </a:rPr>
              <a:t>&gt; {</a:t>
            </a:r>
          </a:p>
          <a:p>
            <a:pPr marL="0" indent="0">
              <a:buNone/>
            </a:pPr>
            <a:r>
              <a:rPr lang="en-US" sz="2700" dirty="0">
                <a:latin typeface="Courier New" pitchFamily="49" charset="0"/>
                <a:cs typeface="Courier New" pitchFamily="49" charset="0"/>
              </a:rPr>
              <a:t>    private </a:t>
            </a:r>
            <a:r>
              <a:rPr lang="en-US" sz="2700" dirty="0" err="1">
                <a:latin typeface="Courier New" pitchFamily="49" charset="0"/>
                <a:cs typeface="Courier New" pitchFamily="49" charset="0"/>
              </a:rPr>
              <a:t>IntWritable</a:t>
            </a:r>
            <a:r>
              <a:rPr lang="en-US" sz="2700" dirty="0">
                <a:latin typeface="Courier New" pitchFamily="49" charset="0"/>
                <a:cs typeface="Courier New" pitchFamily="49" charset="0"/>
              </a:rPr>
              <a:t> result = new </a:t>
            </a:r>
            <a:r>
              <a:rPr lang="en-US" sz="2700" dirty="0" err="1">
                <a:latin typeface="Courier New" pitchFamily="49" charset="0"/>
                <a:cs typeface="Courier New" pitchFamily="49" charset="0"/>
              </a:rPr>
              <a:t>IntWritable</a:t>
            </a:r>
            <a:r>
              <a:rPr lang="en-US" sz="2700" dirty="0" smtClean="0">
                <a:latin typeface="Courier New" pitchFamily="49" charset="0"/>
                <a:cs typeface="Courier New" pitchFamily="49" charset="0"/>
              </a:rPr>
              <a:t>();</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public void reduce(Text key, </a:t>
            </a:r>
            <a:endParaRPr lang="en-US" sz="2700" dirty="0" smtClean="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a:t>
            </a:r>
            <a:r>
              <a:rPr lang="en-US" sz="2700" dirty="0" err="1" smtClean="0">
                <a:latin typeface="Courier New" pitchFamily="49" charset="0"/>
                <a:cs typeface="Courier New" pitchFamily="49" charset="0"/>
              </a:rPr>
              <a:t>Iterable</a:t>
            </a:r>
            <a:r>
              <a:rPr lang="en-US" sz="2700" dirty="0" smtClean="0">
                <a:latin typeface="Courier New" pitchFamily="49" charset="0"/>
                <a:cs typeface="Courier New" pitchFamily="49" charset="0"/>
              </a:rPr>
              <a:t>&lt;</a:t>
            </a:r>
            <a:r>
              <a:rPr lang="en-US" sz="2700" dirty="0" err="1" smtClean="0">
                <a:latin typeface="Courier New" pitchFamily="49" charset="0"/>
                <a:cs typeface="Courier New" pitchFamily="49" charset="0"/>
              </a:rPr>
              <a:t>IntWritable</a:t>
            </a:r>
            <a:r>
              <a:rPr lang="en-US" sz="2700" dirty="0">
                <a:latin typeface="Courier New" pitchFamily="49" charset="0"/>
                <a:cs typeface="Courier New" pitchFamily="49" charset="0"/>
              </a:rPr>
              <a:t>&gt; values, </a:t>
            </a:r>
          </a:p>
          <a:p>
            <a:pPr marL="0" indent="0">
              <a:buNone/>
            </a:pPr>
            <a:r>
              <a:rPr lang="en-US" sz="2700" dirty="0">
                <a:latin typeface="Courier New" pitchFamily="49" charset="0"/>
                <a:cs typeface="Courier New" pitchFamily="49" charset="0"/>
              </a:rPr>
              <a:t>                       Context </a:t>
            </a:r>
            <a:r>
              <a:rPr lang="en-US" sz="2700" dirty="0" smtClean="0">
                <a:latin typeface="Courier New" pitchFamily="49" charset="0"/>
                <a:cs typeface="Courier New" pitchFamily="49" charset="0"/>
              </a:rPr>
              <a:t>context) </a:t>
            </a:r>
          </a:p>
          <a:p>
            <a:pPr marL="0" indent="0">
              <a:buNone/>
            </a:pP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throws </a:t>
            </a:r>
            <a:r>
              <a:rPr lang="en-US" sz="2700" dirty="0" err="1">
                <a:latin typeface="Courier New" pitchFamily="49" charset="0"/>
                <a:cs typeface="Courier New" pitchFamily="49" charset="0"/>
              </a:rPr>
              <a:t>IOException</a:t>
            </a:r>
            <a:r>
              <a:rPr lang="en-US" sz="2700" dirty="0">
                <a:latin typeface="Courier New" pitchFamily="49" charset="0"/>
                <a:cs typeface="Courier New" pitchFamily="49" charset="0"/>
              </a:rPr>
              <a:t>, </a:t>
            </a:r>
            <a:r>
              <a:rPr lang="en-US" sz="2700" dirty="0" err="1">
                <a:latin typeface="Courier New" pitchFamily="49" charset="0"/>
                <a:cs typeface="Courier New" pitchFamily="49" charset="0"/>
              </a:rPr>
              <a:t>InterruptedException</a:t>
            </a:r>
            <a:r>
              <a:rPr lang="en-US" sz="2700" dirty="0">
                <a:latin typeface="Courier New" pitchFamily="49" charset="0"/>
                <a:cs typeface="Courier New" pitchFamily="49" charset="0"/>
              </a:rPr>
              <a:t> </a:t>
            </a:r>
            <a:r>
              <a:rPr lang="en-US" sz="2700" dirty="0" smtClean="0">
                <a:latin typeface="Courier New" pitchFamily="49" charset="0"/>
                <a:cs typeface="Courier New" pitchFamily="49" charset="0"/>
              </a:rPr>
              <a:t>   {</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a:t>
            </a:r>
            <a:r>
              <a:rPr lang="en-US" sz="2700" dirty="0" err="1">
                <a:latin typeface="Courier New" pitchFamily="49" charset="0"/>
                <a:cs typeface="Courier New" pitchFamily="49" charset="0"/>
              </a:rPr>
              <a:t>int</a:t>
            </a:r>
            <a:r>
              <a:rPr lang="en-US" sz="2700" dirty="0">
                <a:latin typeface="Courier New" pitchFamily="49" charset="0"/>
                <a:cs typeface="Courier New" pitchFamily="49" charset="0"/>
              </a:rPr>
              <a:t> sum = 0;</a:t>
            </a:r>
          </a:p>
          <a:p>
            <a:pPr marL="0" indent="0">
              <a:buNone/>
            </a:pPr>
            <a:r>
              <a:rPr lang="en-US" sz="2700" dirty="0">
                <a:latin typeface="Courier New" pitchFamily="49" charset="0"/>
                <a:cs typeface="Courier New" pitchFamily="49" charset="0"/>
              </a:rPr>
              <a:t>      for (</a:t>
            </a:r>
            <a:r>
              <a:rPr lang="en-US" sz="2700" dirty="0" err="1">
                <a:latin typeface="Courier New" pitchFamily="49" charset="0"/>
                <a:cs typeface="Courier New" pitchFamily="49" charset="0"/>
              </a:rPr>
              <a:t>IntWritable</a:t>
            </a:r>
            <a:r>
              <a:rPr lang="en-US" sz="2700" dirty="0">
                <a:latin typeface="Courier New" pitchFamily="49" charset="0"/>
                <a:cs typeface="Courier New" pitchFamily="49" charset="0"/>
              </a:rPr>
              <a:t> </a:t>
            </a:r>
            <a:r>
              <a:rPr lang="en-US" sz="2700" dirty="0" err="1">
                <a:latin typeface="Courier New" pitchFamily="49" charset="0"/>
                <a:cs typeface="Courier New" pitchFamily="49" charset="0"/>
              </a:rPr>
              <a:t>val</a:t>
            </a:r>
            <a:r>
              <a:rPr lang="en-US" sz="2700" dirty="0">
                <a:latin typeface="Courier New" pitchFamily="49" charset="0"/>
                <a:cs typeface="Courier New" pitchFamily="49" charset="0"/>
              </a:rPr>
              <a:t> : values) </a:t>
            </a:r>
            <a:r>
              <a:rPr lang="en-US" sz="2700" dirty="0" smtClean="0">
                <a:latin typeface="Courier New" pitchFamily="49" charset="0"/>
                <a:cs typeface="Courier New" pitchFamily="49" charset="0"/>
              </a:rPr>
              <a:t>{ </a:t>
            </a:r>
            <a:r>
              <a:rPr lang="en-US" sz="2700" dirty="0" smtClean="0">
                <a:cs typeface="Courier New" pitchFamily="49" charset="0"/>
              </a:rPr>
              <a:t># Iterate over all </a:t>
            </a:r>
            <a:r>
              <a:rPr lang="en-US" sz="2700" dirty="0" smtClean="0">
                <a:latin typeface="Courier New" pitchFamily="49" charset="0"/>
                <a:cs typeface="Courier New" pitchFamily="49" charset="0"/>
              </a:rPr>
              <a:t>values (1-s)</a:t>
            </a:r>
            <a:endParaRPr lang="en-US" sz="2700" dirty="0">
              <a:latin typeface="Courier New" pitchFamily="49" charset="0"/>
              <a:cs typeface="Courier New" pitchFamily="49" charset="0"/>
            </a:endParaRPr>
          </a:p>
          <a:p>
            <a:pPr marL="0" indent="0">
              <a:buNone/>
            </a:pPr>
            <a:r>
              <a:rPr lang="en-US" sz="2700" dirty="0">
                <a:latin typeface="Courier New" pitchFamily="49" charset="0"/>
                <a:cs typeface="Courier New" pitchFamily="49" charset="0"/>
              </a:rPr>
              <a:t>        sum += </a:t>
            </a:r>
            <a:r>
              <a:rPr lang="en-US" sz="2700" dirty="0" err="1">
                <a:latin typeface="Courier New" pitchFamily="49" charset="0"/>
                <a:cs typeface="Courier New" pitchFamily="49" charset="0"/>
              </a:rPr>
              <a:t>val.get</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a:t>
            </a:r>
          </a:p>
          <a:p>
            <a:pPr marL="0" indent="0">
              <a:buNone/>
            </a:pPr>
            <a:r>
              <a:rPr lang="en-US" sz="2700" dirty="0">
                <a:latin typeface="Courier New" pitchFamily="49" charset="0"/>
                <a:cs typeface="Courier New" pitchFamily="49" charset="0"/>
              </a:rPr>
              <a:t>      </a:t>
            </a:r>
            <a:r>
              <a:rPr lang="en-US" sz="2700" dirty="0" err="1">
                <a:latin typeface="Courier New" pitchFamily="49" charset="0"/>
                <a:cs typeface="Courier New" pitchFamily="49" charset="0"/>
              </a:rPr>
              <a:t>result.set</a:t>
            </a:r>
            <a:r>
              <a:rPr lang="en-US" sz="2700" dirty="0">
                <a:latin typeface="Courier New" pitchFamily="49" charset="0"/>
                <a:cs typeface="Courier New" pitchFamily="49" charset="0"/>
              </a:rPr>
              <a:t>(sum);</a:t>
            </a:r>
          </a:p>
          <a:p>
            <a:pPr marL="0" indent="0">
              <a:buNone/>
            </a:pPr>
            <a:r>
              <a:rPr lang="en-US" sz="2700" dirty="0">
                <a:latin typeface="Courier New" pitchFamily="49" charset="0"/>
                <a:cs typeface="Courier New" pitchFamily="49" charset="0"/>
              </a:rPr>
              <a:t>      </a:t>
            </a:r>
            <a:r>
              <a:rPr lang="en-US" sz="2700" dirty="0" err="1">
                <a:latin typeface="Courier New" pitchFamily="49" charset="0"/>
                <a:cs typeface="Courier New" pitchFamily="49" charset="0"/>
              </a:rPr>
              <a:t>context.write</a:t>
            </a:r>
            <a:r>
              <a:rPr lang="en-US" sz="2700" dirty="0">
                <a:latin typeface="Courier New" pitchFamily="49" charset="0"/>
                <a:cs typeface="Courier New" pitchFamily="49" charset="0"/>
              </a:rPr>
              <a:t>(key, result</a:t>
            </a:r>
            <a:r>
              <a:rPr lang="en-US" sz="2700" dirty="0" smtClean="0">
                <a:latin typeface="Courier New" pitchFamily="49" charset="0"/>
                <a:cs typeface="Courier New" pitchFamily="49" charset="0"/>
              </a:rPr>
              <a:t>);     </a:t>
            </a:r>
            <a:r>
              <a:rPr lang="en-US" sz="2700" dirty="0">
                <a:latin typeface="Courier New" pitchFamily="49" charset="0"/>
                <a:cs typeface="Courier New" pitchFamily="49" charset="0"/>
              </a:rPr>
              <a:t>}</a:t>
            </a:r>
          </a:p>
          <a:p>
            <a:pPr marL="0" indent="0">
              <a:buNone/>
            </a:pPr>
            <a:r>
              <a:rPr lang="en-US" sz="2700" dirty="0">
                <a:latin typeface="Courier New" pitchFamily="49" charset="0"/>
                <a:cs typeface="Courier New" pitchFamily="49" charset="0"/>
              </a:rPr>
              <a:t>  }</a:t>
            </a:r>
          </a:p>
          <a:p>
            <a:pPr marL="0" indent="0">
              <a:buNone/>
            </a:pP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a:p>
        </p:txBody>
      </p:sp>
    </p:spTree>
    <p:extLst>
      <p:ext uri="{BB962C8B-B14F-4D97-AF65-F5344CB8AC3E}">
        <p14:creationId xmlns:p14="http://schemas.microsoft.com/office/powerpoint/2010/main" val="36565173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458200" cy="715962"/>
          </a:xfrm>
        </p:spPr>
        <p:txBody>
          <a:bodyPr>
            <a:normAutofit fontScale="90000"/>
          </a:bodyPr>
          <a:lstStyle/>
          <a:p>
            <a:r>
              <a:rPr lang="en-US" dirty="0">
                <a:cs typeface="Courier New" pitchFamily="49" charset="0"/>
              </a:rPr>
              <a:t>Organization of </a:t>
            </a:r>
            <a:r>
              <a:rPr lang="en-US" dirty="0" err="1" smtClean="0">
                <a:latin typeface="Courier New" pitchFamily="49" charset="0"/>
                <a:cs typeface="Courier New" pitchFamily="49" charset="0"/>
              </a:rPr>
              <a:t>WordCount,</a:t>
            </a:r>
            <a:r>
              <a:rPr lang="en-US" dirty="0" err="1" smtClean="0">
                <a:latin typeface="+mn-lt"/>
                <a:cs typeface="Courier New" pitchFamily="49" charset="0"/>
              </a:rPr>
              <a:t>driver</a:t>
            </a:r>
            <a:r>
              <a:rPr lang="en-US" dirty="0" smtClean="0">
                <a:latin typeface="+mn-lt"/>
                <a:cs typeface="Courier New" pitchFamily="49" charset="0"/>
              </a:rPr>
              <a:t> </a:t>
            </a:r>
            <a:r>
              <a:rPr lang="en-US" dirty="0" err="1" smtClean="0">
                <a:latin typeface="+mn-lt"/>
                <a:cs typeface="Courier New" pitchFamily="49" charset="0"/>
              </a:rPr>
              <a:t>code</a:t>
            </a:r>
            <a:r>
              <a:rPr lang="en-US" dirty="0" err="1" smtClean="0">
                <a:latin typeface="Courier New" pitchFamily="49" charset="0"/>
                <a:cs typeface="Courier New" pitchFamily="49" charset="0"/>
              </a:rPr>
              <a:t>,main</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457200" y="914400"/>
            <a:ext cx="8610600" cy="5440363"/>
          </a:xfrm>
        </p:spPr>
        <p:txBody>
          <a:bodyPr>
            <a:normAutofit fontScale="70000" lnSpcReduction="20000"/>
          </a:bodyPr>
          <a:lstStyle/>
          <a:p>
            <a:r>
              <a:rPr lang="en-US" sz="2600" dirty="0">
                <a:cs typeface="Courier New" pitchFamily="49" charset="0"/>
              </a:rPr>
              <a:t>The last step is to write the driver code that will set all the necessary properties to </a:t>
            </a:r>
            <a:r>
              <a:rPr lang="en-US" sz="2600" dirty="0" smtClean="0">
                <a:cs typeface="Courier New" pitchFamily="49" charset="0"/>
              </a:rPr>
              <a:t>configure and run </a:t>
            </a:r>
            <a:r>
              <a:rPr lang="en-US" sz="2600" dirty="0" err="1">
                <a:cs typeface="Courier New" pitchFamily="49" charset="0"/>
              </a:rPr>
              <a:t>MapReduce</a:t>
            </a:r>
            <a:r>
              <a:rPr lang="en-US" sz="2600" dirty="0">
                <a:cs typeface="Courier New" pitchFamily="49" charset="0"/>
              </a:rPr>
              <a:t> </a:t>
            </a:r>
            <a:r>
              <a:rPr lang="en-US" sz="2600" dirty="0" smtClean="0">
                <a:cs typeface="Courier New" pitchFamily="49" charset="0"/>
              </a:rPr>
              <a:t>job. </a:t>
            </a:r>
          </a:p>
          <a:p>
            <a:r>
              <a:rPr lang="en-US" sz="2600" dirty="0" smtClean="0">
                <a:cs typeface="Courier New" pitchFamily="49" charset="0"/>
              </a:rPr>
              <a:t>We </a:t>
            </a:r>
            <a:r>
              <a:rPr lang="en-US" sz="2600" dirty="0">
                <a:cs typeface="Courier New" pitchFamily="49" charset="0"/>
              </a:rPr>
              <a:t>need to let the framework know what </a:t>
            </a:r>
            <a:r>
              <a:rPr lang="en-US" sz="2600" dirty="0" smtClean="0">
                <a:cs typeface="Courier New" pitchFamily="49" charset="0"/>
              </a:rPr>
              <a:t>classes should </a:t>
            </a:r>
            <a:r>
              <a:rPr lang="en-US" sz="2600" dirty="0">
                <a:cs typeface="Courier New" pitchFamily="49" charset="0"/>
              </a:rPr>
              <a:t>be used for the map and reduce functions, and also </a:t>
            </a:r>
            <a:r>
              <a:rPr lang="en-US" sz="2600" dirty="0" smtClean="0">
                <a:cs typeface="Courier New" pitchFamily="49" charset="0"/>
              </a:rPr>
              <a:t>where our input and output </a:t>
            </a:r>
            <a:r>
              <a:rPr lang="en-US" sz="2600" dirty="0">
                <a:cs typeface="Courier New" pitchFamily="49" charset="0"/>
              </a:rPr>
              <a:t>is located. </a:t>
            </a:r>
            <a:endParaRPr lang="en-US" sz="2600" dirty="0" smtClean="0">
              <a:cs typeface="Courier New" pitchFamily="49" charset="0"/>
            </a:endParaRPr>
          </a:p>
          <a:p>
            <a:r>
              <a:rPr lang="en-US" sz="2600" dirty="0" smtClean="0">
                <a:cs typeface="Courier New" pitchFamily="49" charset="0"/>
              </a:rPr>
              <a:t>By </a:t>
            </a:r>
            <a:r>
              <a:rPr lang="en-US" sz="2600" dirty="0">
                <a:cs typeface="Courier New" pitchFamily="49" charset="0"/>
              </a:rPr>
              <a:t>default </a:t>
            </a:r>
            <a:r>
              <a:rPr lang="en-US" sz="2600" dirty="0" err="1">
                <a:cs typeface="Courier New" pitchFamily="49" charset="0"/>
              </a:rPr>
              <a:t>MapReduce</a:t>
            </a:r>
            <a:r>
              <a:rPr lang="en-US" sz="2600" dirty="0">
                <a:cs typeface="Courier New" pitchFamily="49" charset="0"/>
              </a:rPr>
              <a:t> assumes you’re working with text; </a:t>
            </a:r>
            <a:r>
              <a:rPr lang="en-US" sz="2600" dirty="0" smtClean="0">
                <a:cs typeface="Courier New" pitchFamily="49" charset="0"/>
              </a:rPr>
              <a:t>if you </a:t>
            </a:r>
            <a:r>
              <a:rPr lang="en-US" sz="2600" dirty="0">
                <a:cs typeface="Courier New" pitchFamily="49" charset="0"/>
              </a:rPr>
              <a:t>were working with more complex text structures, or altogether different data </a:t>
            </a:r>
            <a:r>
              <a:rPr lang="en-US" sz="2600" dirty="0" smtClean="0">
                <a:cs typeface="Courier New" pitchFamily="49" charset="0"/>
              </a:rPr>
              <a:t>storage technologies</a:t>
            </a:r>
            <a:r>
              <a:rPr lang="en-US" sz="2600" dirty="0">
                <a:cs typeface="Courier New" pitchFamily="49" charset="0"/>
              </a:rPr>
              <a:t>, you would need to tell </a:t>
            </a:r>
            <a:r>
              <a:rPr lang="en-US" sz="2600" dirty="0" err="1">
                <a:cs typeface="Courier New" pitchFamily="49" charset="0"/>
              </a:rPr>
              <a:t>MapReduce</a:t>
            </a:r>
            <a:r>
              <a:rPr lang="en-US" sz="2600" dirty="0">
                <a:cs typeface="Courier New" pitchFamily="49" charset="0"/>
              </a:rPr>
              <a:t> how it should read and write </a:t>
            </a:r>
            <a:r>
              <a:rPr lang="en-US" sz="2600" dirty="0" smtClean="0">
                <a:cs typeface="Courier New" pitchFamily="49" charset="0"/>
              </a:rPr>
              <a:t>from these </a:t>
            </a:r>
            <a:r>
              <a:rPr lang="en-US" sz="2600" dirty="0">
                <a:cs typeface="Courier New" pitchFamily="49" charset="0"/>
              </a:rPr>
              <a:t>data sources and sinks</a:t>
            </a:r>
            <a:r>
              <a:rPr lang="en-US" sz="2600" dirty="0" smtClean="0">
                <a:cs typeface="Courier New" pitchFamily="49" charset="0"/>
              </a:rPr>
              <a:t>.</a:t>
            </a:r>
            <a:endParaRPr lang="en-US" sz="2600" dirty="0">
              <a:cs typeface="Courier New" pitchFamily="49" charset="0"/>
            </a:endParaRPr>
          </a:p>
          <a:p>
            <a:pPr marL="0" indent="0">
              <a:buNone/>
            </a:pPr>
            <a:r>
              <a:rPr lang="en-US" dirty="0">
                <a:latin typeface="Courier New" pitchFamily="49" charset="0"/>
                <a:cs typeface="Courier New" pitchFamily="49" charset="0"/>
              </a:rPr>
              <a:t>  public static void main(String[] </a:t>
            </a:r>
            <a:r>
              <a:rPr lang="en-US" dirty="0" err="1">
                <a:latin typeface="Courier New" pitchFamily="49" charset="0"/>
                <a:cs typeface="Courier New" pitchFamily="49" charset="0"/>
              </a:rPr>
              <a:t>args</a:t>
            </a:r>
            <a:r>
              <a:rPr lang="en-US" dirty="0">
                <a:latin typeface="Courier New" pitchFamily="49" charset="0"/>
                <a:cs typeface="Courier New" pitchFamily="49" charset="0"/>
              </a:rPr>
              <a:t>) throws Exception {</a:t>
            </a:r>
          </a:p>
          <a:p>
            <a:pPr marL="0" indent="0">
              <a:buNone/>
            </a:pPr>
            <a:r>
              <a:rPr lang="en-US" dirty="0">
                <a:latin typeface="Courier New" pitchFamily="49" charset="0"/>
                <a:cs typeface="Courier New" pitchFamily="49" charset="0"/>
              </a:rPr>
              <a:t>    Configuration </a:t>
            </a:r>
            <a:r>
              <a:rPr lang="en-US" dirty="0" err="1">
                <a:latin typeface="Courier New" pitchFamily="49" charset="0"/>
                <a:cs typeface="Courier New" pitchFamily="49" charset="0"/>
              </a:rPr>
              <a:t>conf</a:t>
            </a:r>
            <a:r>
              <a:rPr lang="en-US" dirty="0">
                <a:latin typeface="Courier New" pitchFamily="49" charset="0"/>
                <a:cs typeface="Courier New" pitchFamily="49" charset="0"/>
              </a:rPr>
              <a:t> = new Configuration();</a:t>
            </a:r>
          </a:p>
          <a:p>
            <a:pPr marL="0" indent="0">
              <a:buNone/>
            </a:pPr>
            <a:r>
              <a:rPr lang="en-US" dirty="0">
                <a:latin typeface="Courier New" pitchFamily="49" charset="0"/>
                <a:cs typeface="Courier New" pitchFamily="49" charset="0"/>
              </a:rPr>
              <a:t>    String[] </a:t>
            </a:r>
            <a:r>
              <a:rPr lang="en-US" dirty="0" err="1">
                <a:latin typeface="Courier New" pitchFamily="49" charset="0"/>
                <a:cs typeface="Courier New" pitchFamily="49" charset="0"/>
              </a:rPr>
              <a:t>otherArgs</a:t>
            </a:r>
            <a:r>
              <a:rPr lang="en-US" dirty="0">
                <a:latin typeface="Courier New" pitchFamily="49" charset="0"/>
                <a:cs typeface="Courier New" pitchFamily="49" charset="0"/>
              </a:rPr>
              <a:t> = new </a:t>
            </a:r>
            <a:endParaRPr lang="en-US" dirty="0" smtClean="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GenericOptionsParser</a:t>
            </a:r>
            <a:r>
              <a:rPr lang="en-US" dirty="0" smtClean="0">
                <a:latin typeface="Courier New" pitchFamily="49" charset="0"/>
                <a:cs typeface="Courier New" pitchFamily="49" charset="0"/>
              </a:rPr>
              <a:t>(</a:t>
            </a:r>
            <a:r>
              <a:rPr lang="en-US" dirty="0" err="1" smtClean="0">
                <a:latin typeface="Courier New" pitchFamily="49" charset="0"/>
                <a:cs typeface="Courier New" pitchFamily="49" charset="0"/>
              </a:rPr>
              <a:t>conf</a:t>
            </a:r>
            <a:r>
              <a:rPr lang="en-US" dirty="0">
                <a:latin typeface="Courier New" pitchFamily="49" charset="0"/>
                <a:cs typeface="Courier New" pitchFamily="49" charset="0"/>
              </a:rPr>
              <a:t>, </a:t>
            </a:r>
            <a:r>
              <a:rPr lang="en-US" dirty="0" err="1">
                <a:latin typeface="Courier New" pitchFamily="49" charset="0"/>
                <a:cs typeface="Courier New" pitchFamily="49" charset="0"/>
              </a:rPr>
              <a:t>args</a:t>
            </a:r>
            <a:r>
              <a:rPr lang="en-US" dirty="0">
                <a:latin typeface="Courier New" pitchFamily="49" charset="0"/>
                <a:cs typeface="Courier New" pitchFamily="49" charset="0"/>
              </a:rPr>
              <a:t>).</a:t>
            </a:r>
            <a:r>
              <a:rPr lang="en-US" dirty="0" err="1">
                <a:latin typeface="Courier New" pitchFamily="49" charset="0"/>
                <a:cs typeface="Courier New" pitchFamily="49" charset="0"/>
              </a:rPr>
              <a:t>getRemainingArgs</a:t>
            </a:r>
            <a:r>
              <a:rPr lang="en-US" dirty="0">
                <a:latin typeface="Courier New" pitchFamily="49" charset="0"/>
                <a:cs typeface="Courier New" pitchFamily="49" charset="0"/>
              </a:rPr>
              <a:t>();</a:t>
            </a:r>
          </a:p>
          <a:p>
            <a:pPr marL="0" indent="0">
              <a:buNone/>
            </a:pPr>
            <a:r>
              <a:rPr lang="en-US" dirty="0">
                <a:latin typeface="Courier New" pitchFamily="49" charset="0"/>
                <a:cs typeface="Courier New" pitchFamily="49" charset="0"/>
              </a:rPr>
              <a:t>    if (</a:t>
            </a:r>
            <a:r>
              <a:rPr lang="en-US" dirty="0" err="1">
                <a:latin typeface="Courier New" pitchFamily="49" charset="0"/>
                <a:cs typeface="Courier New" pitchFamily="49" charset="0"/>
              </a:rPr>
              <a:t>otherArgs.length</a:t>
            </a:r>
            <a:r>
              <a:rPr lang="en-US" dirty="0">
                <a:latin typeface="Courier New" pitchFamily="49" charset="0"/>
                <a:cs typeface="Courier New" pitchFamily="49" charset="0"/>
              </a:rPr>
              <a:t> != 2) {</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System.err.println</a:t>
            </a:r>
            <a:r>
              <a:rPr lang="en-US" dirty="0">
                <a:latin typeface="Courier New" pitchFamily="49" charset="0"/>
                <a:cs typeface="Courier New" pitchFamily="49" charset="0"/>
              </a:rPr>
              <a:t>("Usage: </a:t>
            </a:r>
            <a:r>
              <a:rPr lang="en-US" dirty="0" err="1">
                <a:latin typeface="Courier New" pitchFamily="49" charset="0"/>
                <a:cs typeface="Courier New" pitchFamily="49" charset="0"/>
              </a:rPr>
              <a:t>wordcount</a:t>
            </a:r>
            <a:r>
              <a:rPr lang="en-US" dirty="0">
                <a:latin typeface="Courier New" pitchFamily="49" charset="0"/>
                <a:cs typeface="Courier New" pitchFamily="49" charset="0"/>
              </a:rPr>
              <a:t> &lt;in&gt; &lt;out&gt;");</a:t>
            </a:r>
          </a:p>
          <a:p>
            <a:pPr marL="0" indent="0">
              <a:buNone/>
            </a:pPr>
            <a:r>
              <a:rPr lang="en-US" dirty="0">
                <a:latin typeface="Courier New" pitchFamily="49" charset="0"/>
                <a:cs typeface="Courier New" pitchFamily="49" charset="0"/>
              </a:rPr>
              <a:t>      </a:t>
            </a:r>
            <a:r>
              <a:rPr lang="en-US" dirty="0" err="1">
                <a:latin typeface="Courier New" pitchFamily="49" charset="0"/>
                <a:cs typeface="Courier New" pitchFamily="49" charset="0"/>
              </a:rPr>
              <a:t>System.exit</a:t>
            </a:r>
            <a:r>
              <a:rPr lang="en-US" dirty="0">
                <a:latin typeface="Courier New" pitchFamily="49" charset="0"/>
                <a:cs typeface="Courier New" pitchFamily="49" charset="0"/>
              </a:rPr>
              <a:t>(2);</a:t>
            </a:r>
          </a:p>
          <a:p>
            <a:pPr marL="0" indent="0">
              <a:buNone/>
            </a:pPr>
            <a:r>
              <a:rPr lang="en-US" dirty="0">
                <a:latin typeface="Courier New" pitchFamily="49" charset="0"/>
                <a:cs typeface="Courier New" pitchFamily="49" charset="0"/>
              </a:rPr>
              <a:t>    }</a:t>
            </a:r>
          </a:p>
          <a:p>
            <a:pPr marL="0" indent="0">
              <a:buNone/>
            </a:pPr>
            <a:r>
              <a:rPr lang="en-US" dirty="0">
                <a:latin typeface="Courier New" pitchFamily="49" charset="0"/>
                <a:cs typeface="Courier New" pitchFamily="49" charset="0"/>
              </a:rPr>
              <a:t>    </a:t>
            </a:r>
            <a:r>
              <a:rPr lang="en-US" dirty="0" smtClean="0">
                <a:latin typeface="Courier New" pitchFamily="49" charset="0"/>
                <a:cs typeface="Courier New" pitchFamily="49" charset="0"/>
              </a:rPr>
              <a:t>. . . . </a:t>
            </a:r>
            <a:endParaRPr lang="en-US" dirty="0">
              <a:latin typeface="Courier New" pitchFamily="49" charset="0"/>
              <a:cs typeface="Courier New" pitchFamily="49" charset="0"/>
            </a:endParaRPr>
          </a:p>
          <a:p>
            <a:pPr marL="0" indent="0">
              <a:buNone/>
            </a:pPr>
            <a:r>
              <a:rPr lang="en-US" dirty="0">
                <a:latin typeface="Courier New" pitchFamily="49" charset="0"/>
                <a:cs typeface="Courier New" pitchFamily="49" charset="0"/>
              </a:rPr>
              <a:t>  }</a:t>
            </a:r>
          </a:p>
          <a:p>
            <a:pPr marL="0" indent="0">
              <a:buNone/>
            </a:pPr>
            <a:r>
              <a:rPr lang="en-US" dirty="0" smtClean="0">
                <a:latin typeface="Courier New" pitchFamily="49" charset="0"/>
                <a:cs typeface="Courier New" pitchFamily="49" charset="0"/>
              </a:rPr>
              <a:t>}</a:t>
            </a:r>
          </a:p>
          <a:p>
            <a:r>
              <a:rPr lang="en-US" sz="2600" dirty="0" smtClean="0">
                <a:cs typeface="Courier New" pitchFamily="49" charset="0"/>
              </a:rPr>
              <a:t>Class </a:t>
            </a:r>
            <a:r>
              <a:rPr lang="en-US" sz="2300" dirty="0" smtClean="0">
                <a:latin typeface="Courier New" panose="02070309020205020404" pitchFamily="49" charset="0"/>
                <a:cs typeface="Courier New" panose="02070309020205020404" pitchFamily="49" charset="0"/>
              </a:rPr>
              <a:t>Configuration</a:t>
            </a:r>
            <a:r>
              <a:rPr lang="en-US" sz="2600" dirty="0" smtClean="0">
                <a:cs typeface="Courier New" pitchFamily="49" charset="0"/>
              </a:rPr>
              <a:t> is the container for job </a:t>
            </a:r>
            <a:r>
              <a:rPr lang="en-US" sz="2600" dirty="0" err="1" smtClean="0">
                <a:cs typeface="Courier New" pitchFamily="49" charset="0"/>
              </a:rPr>
              <a:t>configs</a:t>
            </a:r>
            <a:r>
              <a:rPr lang="en-US" sz="2600" dirty="0" smtClean="0">
                <a:cs typeface="Courier New" pitchFamily="49" charset="0"/>
              </a:rPr>
              <a:t>. Its content is available to both mapper and reducer.</a:t>
            </a:r>
          </a:p>
          <a:p>
            <a:r>
              <a:rPr lang="en-US" sz="2600" dirty="0" err="1" smtClean="0">
                <a:cs typeface="Courier New" pitchFamily="49" charset="0"/>
              </a:rPr>
              <a:t>GenericOptionsParser</a:t>
            </a:r>
            <a:r>
              <a:rPr lang="en-US" sz="2600" dirty="0" smtClean="0">
                <a:cs typeface="Courier New" pitchFamily="49" charset="0"/>
              </a:rPr>
              <a:t> </a:t>
            </a:r>
            <a:endParaRPr lang="en-US" sz="2600" dirty="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a:p>
        </p:txBody>
      </p:sp>
    </p:spTree>
    <p:extLst>
      <p:ext uri="{BB962C8B-B14F-4D97-AF65-F5344CB8AC3E}">
        <p14:creationId xmlns:p14="http://schemas.microsoft.com/office/powerpoint/2010/main" val="73650125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urier New" pitchFamily="49" charset="0"/>
                <a:cs typeface="Courier New" pitchFamily="49" charset="0"/>
              </a:rPr>
              <a:t>WordCount.java, </a:t>
            </a:r>
            <a:r>
              <a:rPr lang="en-US" dirty="0" smtClean="0">
                <a:latin typeface="+mn-lt"/>
                <a:cs typeface="Courier New" pitchFamily="49" charset="0"/>
              </a:rPr>
              <a:t>driver code</a:t>
            </a:r>
            <a:r>
              <a:rPr lang="en-US" dirty="0" smtClean="0">
                <a:latin typeface="Courier New" pitchFamily="49" charset="0"/>
                <a:cs typeface="Courier New" pitchFamily="49" charset="0"/>
              </a:rPr>
              <a:t>, main()</a:t>
            </a:r>
            <a:endParaRPr lang="en-US"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610600" cy="5943600"/>
          </a:xfrm>
        </p:spPr>
        <p:txBody>
          <a:bodyPr>
            <a:normAutofit/>
          </a:bodyPr>
          <a:lstStyle/>
          <a:p>
            <a:pPr marL="0" indent="0">
              <a:buNone/>
            </a:pPr>
            <a:r>
              <a:rPr lang="en-US" sz="1600" dirty="0" smtClean="0">
                <a:latin typeface="Courier New" pitchFamily="49" charset="0"/>
                <a:cs typeface="Courier New" pitchFamily="49" charset="0"/>
              </a:rPr>
              <a:t>Job </a:t>
            </a:r>
            <a:r>
              <a:rPr lang="en-US" sz="1600" dirty="0" err="1">
                <a:latin typeface="Courier New" pitchFamily="49" charset="0"/>
                <a:cs typeface="Courier New" pitchFamily="49" charset="0"/>
              </a:rPr>
              <a:t>job</a:t>
            </a:r>
            <a:r>
              <a:rPr lang="en-US" sz="1600" dirty="0">
                <a:latin typeface="Courier New" pitchFamily="49" charset="0"/>
                <a:cs typeface="Courier New" pitchFamily="49" charset="0"/>
              </a:rPr>
              <a:t> = new Job(</a:t>
            </a:r>
            <a:r>
              <a:rPr lang="en-US" sz="1600" dirty="0" err="1">
                <a:latin typeface="Courier New" pitchFamily="49" charset="0"/>
                <a:cs typeface="Courier New" pitchFamily="49" charset="0"/>
              </a:rPr>
              <a:t>conf</a:t>
            </a:r>
            <a:r>
              <a:rPr lang="en-US" sz="1600" dirty="0">
                <a:latin typeface="Courier New" pitchFamily="49" charset="0"/>
                <a:cs typeface="Courier New" pitchFamily="49" charset="0"/>
              </a:rPr>
              <a:t>, "word count</a:t>
            </a:r>
            <a:r>
              <a:rPr lang="en-US" sz="1600" dirty="0" smtClean="0">
                <a:latin typeface="Courier New" pitchFamily="49" charset="0"/>
                <a:cs typeface="Courier New" pitchFamily="49" charset="0"/>
              </a:rPr>
              <a:t>");</a:t>
            </a:r>
          </a:p>
          <a:p>
            <a:r>
              <a:rPr lang="en-US" sz="1800" dirty="0">
                <a:cs typeface="Courier New" pitchFamily="49" charset="0"/>
              </a:rPr>
              <a:t>The </a:t>
            </a:r>
            <a:r>
              <a:rPr lang="en-US" sz="1600" dirty="0" err="1" smtClean="0">
                <a:latin typeface="Courier New" pitchFamily="49" charset="0"/>
                <a:cs typeface="Courier New" pitchFamily="49" charset="0"/>
              </a:rPr>
              <a:t>setJarByClass</a:t>
            </a:r>
            <a:r>
              <a:rPr lang="en-US" sz="1800" dirty="0" smtClean="0">
                <a:cs typeface="Courier New" pitchFamily="49" charset="0"/>
              </a:rPr>
              <a:t> </a:t>
            </a:r>
            <a:r>
              <a:rPr lang="en-US" sz="1800" dirty="0">
                <a:cs typeface="Courier New" pitchFamily="49" charset="0"/>
              </a:rPr>
              <a:t>method </a:t>
            </a:r>
            <a:r>
              <a:rPr lang="en-US" sz="1800" dirty="0" smtClean="0">
                <a:cs typeface="Courier New" pitchFamily="49" charset="0"/>
              </a:rPr>
              <a:t>of class </a:t>
            </a:r>
            <a:r>
              <a:rPr lang="en-US" sz="1600" dirty="0" smtClean="0">
                <a:latin typeface="Courier New" pitchFamily="49" charset="0"/>
                <a:cs typeface="Courier New" pitchFamily="49" charset="0"/>
              </a:rPr>
              <a:t>Job</a:t>
            </a:r>
            <a:r>
              <a:rPr lang="en-US" sz="1800" dirty="0" smtClean="0">
                <a:cs typeface="Courier New" pitchFamily="49" charset="0"/>
              </a:rPr>
              <a:t> determines </a:t>
            </a:r>
            <a:r>
              <a:rPr lang="en-US" sz="1800" dirty="0">
                <a:cs typeface="Courier New" pitchFamily="49" charset="0"/>
              </a:rPr>
              <a:t>the JAR that contains the class </a:t>
            </a:r>
            <a:r>
              <a:rPr lang="en-US" sz="1800" dirty="0" smtClean="0">
                <a:cs typeface="Courier New" pitchFamily="49" charset="0"/>
              </a:rPr>
              <a:t>that is </a:t>
            </a:r>
            <a:r>
              <a:rPr lang="en-US" sz="1800" dirty="0">
                <a:cs typeface="Courier New" pitchFamily="49" charset="0"/>
              </a:rPr>
              <a:t>passed-in, </a:t>
            </a:r>
            <a:r>
              <a:rPr lang="en-US" sz="1800" dirty="0" smtClean="0">
                <a:cs typeface="Courier New" pitchFamily="49" charset="0"/>
              </a:rPr>
              <a:t>which </a:t>
            </a:r>
            <a:r>
              <a:rPr lang="en-US" sz="1800" dirty="0">
                <a:cs typeface="Courier New" pitchFamily="49" charset="0"/>
              </a:rPr>
              <a:t>is copied by Hadoop into the cluster and subsequently set in the Task’s </a:t>
            </a:r>
            <a:r>
              <a:rPr lang="en-US" sz="1800" dirty="0" err="1">
                <a:cs typeface="Courier New" pitchFamily="49" charset="0"/>
              </a:rPr>
              <a:t>classpath</a:t>
            </a:r>
            <a:r>
              <a:rPr lang="en-US" sz="1800" dirty="0">
                <a:cs typeface="Courier New" pitchFamily="49" charset="0"/>
              </a:rPr>
              <a:t> so that your </a:t>
            </a:r>
            <a:r>
              <a:rPr lang="en-US" sz="1800" dirty="0" err="1" smtClean="0">
                <a:cs typeface="Courier New" pitchFamily="49" charset="0"/>
              </a:rPr>
              <a:t>MapReduce</a:t>
            </a:r>
            <a:r>
              <a:rPr lang="en-US" sz="1800" dirty="0" smtClean="0">
                <a:cs typeface="Courier New" pitchFamily="49" charset="0"/>
              </a:rPr>
              <a:t> classes are </a:t>
            </a:r>
            <a:r>
              <a:rPr lang="en-US" sz="1800" dirty="0">
                <a:cs typeface="Courier New" pitchFamily="49" charset="0"/>
              </a:rPr>
              <a:t>available to the Task.</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job.setJarByClass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WordCount.class</a:t>
            </a:r>
            <a:r>
              <a:rPr lang="en-US" sz="1600" dirty="0" smtClean="0">
                <a:latin typeface="Courier New" pitchFamily="49" charset="0"/>
                <a:cs typeface="Courier New" pitchFamily="49" charset="0"/>
              </a:rPr>
              <a:t>);</a:t>
            </a:r>
          </a:p>
          <a:p>
            <a:r>
              <a:rPr lang="en-US" sz="1800" dirty="0" err="1" smtClean="0">
                <a:cs typeface="Courier New" pitchFamily="49" charset="0"/>
              </a:rPr>
              <a:t>Methid</a:t>
            </a:r>
            <a:r>
              <a:rPr lang="en-US" sz="1800" dirty="0" smtClean="0">
                <a:cs typeface="Courier New" pitchFamily="49" charset="0"/>
              </a:rPr>
              <a:t> </a:t>
            </a:r>
            <a:r>
              <a:rPr lang="en-US" sz="1600" dirty="0" err="1" smtClean="0">
                <a:latin typeface="Courier New" pitchFamily="49" charset="0"/>
                <a:cs typeface="Courier New" pitchFamily="49" charset="0"/>
              </a:rPr>
              <a:t>setMapperClass</a:t>
            </a:r>
            <a:r>
              <a:rPr lang="en-US" sz="1800" dirty="0" smtClean="0">
                <a:cs typeface="Courier New" pitchFamily="49" charset="0"/>
              </a:rPr>
              <a:t> identifies the Map class</a:t>
            </a:r>
            <a:endParaRPr lang="en-US" sz="1800" dirty="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job.setMapperClass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TokenizerMapper.class</a:t>
            </a:r>
            <a:r>
              <a:rPr lang="en-US" sz="1600" dirty="0" smtClean="0">
                <a:latin typeface="Courier New" pitchFamily="49" charset="0"/>
                <a:cs typeface="Courier New" pitchFamily="49" charset="0"/>
              </a:rPr>
              <a:t>);</a:t>
            </a:r>
          </a:p>
          <a:p>
            <a:r>
              <a:rPr lang="en-US" sz="1800" dirty="0" smtClean="0">
                <a:cs typeface="Courier New" pitchFamily="49" charset="0"/>
              </a:rPr>
              <a:t>We did not write Combiner or Reducer, but could use a standard ones</a:t>
            </a:r>
            <a:endParaRPr lang="en-US" sz="1800" dirty="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job.setCombinerClass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IntSumReducer.class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job.setReducerClass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IntSumReducer.class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job.setOutputKeyClass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Text.class</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job.setOutputValueClass</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IntWritable.class</a:t>
            </a:r>
            <a:r>
              <a:rPr lang="en-US" sz="1600" dirty="0" smtClean="0">
                <a:latin typeface="Courier New" pitchFamily="49" charset="0"/>
                <a:cs typeface="Courier New" pitchFamily="49" charset="0"/>
              </a:rPr>
              <a:t>);</a:t>
            </a:r>
          </a:p>
          <a:p>
            <a:r>
              <a:rPr lang="en-US" sz="1600" dirty="0" err="1">
                <a:latin typeface="Courier New" pitchFamily="49" charset="0"/>
                <a:cs typeface="Courier New" pitchFamily="49" charset="0"/>
              </a:rPr>
              <a:t>F</a:t>
            </a:r>
            <a:r>
              <a:rPr lang="en-US" sz="1600" dirty="0" err="1" smtClean="0">
                <a:latin typeface="Courier New" pitchFamily="49" charset="0"/>
                <a:cs typeface="Courier New" pitchFamily="49" charset="0"/>
              </a:rPr>
              <a:t>ileInputFormat</a:t>
            </a:r>
            <a:r>
              <a:rPr lang="en-US" sz="1600" dirty="0" smtClean="0">
                <a:latin typeface="Courier New" pitchFamily="49" charset="0"/>
                <a:cs typeface="Courier New" pitchFamily="49" charset="0"/>
              </a:rPr>
              <a:t> </a:t>
            </a:r>
            <a:r>
              <a:rPr lang="en-US" sz="1900" dirty="0" smtClean="0">
                <a:cs typeface="Courier New" pitchFamily="49" charset="0"/>
              </a:rPr>
              <a:t>and</a:t>
            </a: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FileOutputformat</a:t>
            </a:r>
            <a:r>
              <a:rPr lang="en-US" sz="1600" dirty="0" smtClean="0">
                <a:latin typeface="Courier New" pitchFamily="49" charset="0"/>
                <a:cs typeface="Courier New" pitchFamily="49" charset="0"/>
              </a:rPr>
              <a:t> </a:t>
            </a:r>
            <a:r>
              <a:rPr lang="en-US" sz="1800" dirty="0" smtClean="0">
                <a:cs typeface="Courier New" pitchFamily="49" charset="0"/>
              </a:rPr>
              <a:t>are standard </a:t>
            </a:r>
            <a:r>
              <a:rPr lang="en-US" sz="1800" dirty="0" err="1" smtClean="0">
                <a:cs typeface="Courier New" pitchFamily="49" charset="0"/>
              </a:rPr>
              <a:t>Hadoop</a:t>
            </a:r>
            <a:r>
              <a:rPr lang="en-US" sz="1800" dirty="0" smtClean="0">
                <a:cs typeface="Courier New" pitchFamily="49" charset="0"/>
              </a:rPr>
              <a:t> classes describing input and output text files. </a:t>
            </a:r>
            <a:endParaRPr lang="en-US" sz="1800" dirty="0">
              <a:cs typeface="Courier New" pitchFamily="49" charset="0"/>
            </a:endParaRP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FileInputFormat.addInputPath</a:t>
            </a:r>
            <a:r>
              <a:rPr lang="en-US" sz="1600" dirty="0">
                <a:latin typeface="Courier New" pitchFamily="49" charset="0"/>
                <a:cs typeface="Courier New" pitchFamily="49" charset="0"/>
              </a:rPr>
              <a:t>(job, new Path(</a:t>
            </a:r>
            <a:r>
              <a:rPr lang="en-US" sz="1600" dirty="0" err="1">
                <a:latin typeface="Courier New" pitchFamily="49" charset="0"/>
                <a:cs typeface="Courier New" pitchFamily="49" charset="0"/>
              </a:rPr>
              <a:t>otherArgs</a:t>
            </a:r>
            <a:r>
              <a:rPr lang="en-US" sz="1600" dirty="0">
                <a:latin typeface="Courier New" pitchFamily="49" charset="0"/>
                <a:cs typeface="Courier New" pitchFamily="49" charset="0"/>
              </a:rPr>
              <a:t>[0]));</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FileOutputFormat.setOutputPath</a:t>
            </a:r>
            <a:r>
              <a:rPr lang="en-US" sz="1600" dirty="0">
                <a:latin typeface="Courier New" pitchFamily="49" charset="0"/>
                <a:cs typeface="Courier New" pitchFamily="49" charset="0"/>
              </a:rPr>
              <a:t>(job, new Path(</a:t>
            </a:r>
            <a:r>
              <a:rPr lang="en-US" sz="1600" dirty="0" err="1">
                <a:latin typeface="Courier New" pitchFamily="49" charset="0"/>
                <a:cs typeface="Courier New" pitchFamily="49" charset="0"/>
              </a:rPr>
              <a:t>otherArgs</a:t>
            </a:r>
            <a:r>
              <a:rPr lang="en-US" sz="1600" dirty="0">
                <a:latin typeface="Courier New" pitchFamily="49" charset="0"/>
                <a:cs typeface="Courier New" pitchFamily="49" charset="0"/>
              </a:rPr>
              <a:t>[1]));</a:t>
            </a:r>
          </a:p>
          <a:p>
            <a:pPr marL="0" indent="0">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System.exit</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job.waitForCompletion</a:t>
            </a:r>
            <a:r>
              <a:rPr lang="en-US" sz="1600" dirty="0">
                <a:latin typeface="Courier New" pitchFamily="49" charset="0"/>
                <a:cs typeface="Courier New" pitchFamily="49" charset="0"/>
              </a:rPr>
              <a:t>(true) ? 0 : 1);</a:t>
            </a:r>
          </a:p>
          <a:p>
            <a:pPr marL="0" indent="0">
              <a:buNone/>
            </a:pPr>
            <a:r>
              <a:rPr lang="en-US" sz="1600" dirty="0">
                <a:latin typeface="Courier New" pitchFamily="49" charset="0"/>
                <a:cs typeface="Courier New" pitchFamily="49" charset="0"/>
              </a:rPr>
              <a:t>  }</a:t>
            </a:r>
          </a:p>
          <a:p>
            <a:pPr marL="0" indent="0">
              <a:buNone/>
            </a:pPr>
            <a:r>
              <a:rPr lang="en-US" sz="1600" dirty="0">
                <a:latin typeface="Courier New" pitchFamily="49" charset="0"/>
                <a:cs typeface="Courier New" pitchFamily="49" charset="0"/>
              </a:rPr>
              <a:t>}</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a:p>
        </p:txBody>
      </p:sp>
    </p:spTree>
    <p:extLst>
      <p:ext uri="{BB962C8B-B14F-4D97-AF65-F5344CB8AC3E}">
        <p14:creationId xmlns:p14="http://schemas.microsoft.com/office/powerpoint/2010/main" val="110257276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382000" cy="715962"/>
          </a:xfrm>
        </p:spPr>
        <p:txBody>
          <a:bodyPr>
            <a:normAutofit fontScale="90000"/>
          </a:bodyPr>
          <a:lstStyle/>
          <a:p>
            <a:r>
              <a:rPr lang="en-US" sz="2800" dirty="0" err="1" smtClean="0">
                <a:latin typeface="Courier New" panose="02070309020205020404" pitchFamily="49" charset="0"/>
                <a:cs typeface="Courier New" panose="02070309020205020404" pitchFamily="49" charset="0"/>
              </a:rPr>
              <a:t>org.apache.hadoop.util.GenericOptionsParser</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p:txBody>
          <a:bodyPr>
            <a:normAutofit fontScale="85000" lnSpcReduction="20000"/>
          </a:bodyPr>
          <a:lstStyle/>
          <a:p>
            <a:r>
              <a:rPr lang="en-US" sz="2100" dirty="0" err="1">
                <a:latin typeface="Courier New" panose="02070309020205020404" pitchFamily="49" charset="0"/>
                <a:cs typeface="Courier New" panose="02070309020205020404" pitchFamily="49" charset="0"/>
              </a:rPr>
              <a:t>GenericOptionsParser</a:t>
            </a:r>
            <a:r>
              <a:rPr lang="en-US" dirty="0"/>
              <a:t> is a utility to parse command line arguments generic to the Hadoop framework. </a:t>
            </a:r>
            <a:endParaRPr lang="en-US" dirty="0" smtClean="0"/>
          </a:p>
          <a:p>
            <a:r>
              <a:rPr lang="en-US" sz="2100" dirty="0" err="1" smtClean="0">
                <a:latin typeface="Courier New" panose="02070309020205020404" pitchFamily="49" charset="0"/>
                <a:cs typeface="Courier New" panose="02070309020205020404" pitchFamily="49" charset="0"/>
              </a:rPr>
              <a:t>GenericOptionsParser</a:t>
            </a:r>
            <a:r>
              <a:rPr lang="en-US" sz="2100" dirty="0" smtClean="0">
                <a:latin typeface="Courier New" panose="02070309020205020404" pitchFamily="49" charset="0"/>
                <a:cs typeface="Courier New" panose="02070309020205020404" pitchFamily="49" charset="0"/>
              </a:rPr>
              <a:t> </a:t>
            </a:r>
            <a:r>
              <a:rPr lang="en-US" dirty="0"/>
              <a:t>recognizes several </a:t>
            </a:r>
            <a:r>
              <a:rPr lang="en-US" dirty="0" err="1"/>
              <a:t>standarad</a:t>
            </a:r>
            <a:r>
              <a:rPr lang="en-US" dirty="0"/>
              <a:t> command line arguments, enabling applications to easily specify a </a:t>
            </a:r>
            <a:r>
              <a:rPr lang="en-US" dirty="0" err="1"/>
              <a:t>namenode</a:t>
            </a:r>
            <a:r>
              <a:rPr lang="en-US" dirty="0"/>
              <a:t>, a </a:t>
            </a:r>
            <a:r>
              <a:rPr lang="en-US" dirty="0" err="1"/>
              <a:t>jobtracker</a:t>
            </a:r>
            <a:r>
              <a:rPr lang="en-US" dirty="0"/>
              <a:t>, additional configuration resources etc. </a:t>
            </a:r>
            <a:endParaRPr lang="en-US" dirty="0" smtClean="0"/>
          </a:p>
          <a:p>
            <a:r>
              <a:rPr lang="en-US" dirty="0" smtClean="0"/>
              <a:t>The </a:t>
            </a:r>
            <a:r>
              <a:rPr lang="en-US" dirty="0"/>
              <a:t>supported generic options are:</a:t>
            </a:r>
          </a:p>
          <a:p>
            <a:pPr marL="400050" lvl="1" indent="0">
              <a:buNone/>
            </a:pPr>
            <a:r>
              <a:rPr lang="en-US" sz="1900" dirty="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conf</a:t>
            </a:r>
            <a:r>
              <a:rPr lang="en-US" sz="1900" dirty="0">
                <a:latin typeface="Courier New" panose="02070309020205020404" pitchFamily="49" charset="0"/>
                <a:cs typeface="Courier New" panose="02070309020205020404" pitchFamily="49" charset="0"/>
              </a:rPr>
              <a:t> </a:t>
            </a:r>
            <a:r>
              <a:rPr lang="en-US" dirty="0"/>
              <a:t>&lt;configuration file&gt; specify a configuration file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a:latin typeface="Courier New" panose="02070309020205020404" pitchFamily="49" charset="0"/>
                <a:cs typeface="Courier New" panose="02070309020205020404" pitchFamily="49" charset="0"/>
              </a:rPr>
              <a:t>D </a:t>
            </a:r>
            <a:r>
              <a:rPr lang="en-US" dirty="0"/>
              <a:t>&lt;property=value&gt; use value for given property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a:latin typeface="Courier New" panose="02070309020205020404" pitchFamily="49" charset="0"/>
                <a:cs typeface="Courier New" panose="02070309020205020404" pitchFamily="49" charset="0"/>
              </a:rPr>
              <a:t>fs </a:t>
            </a:r>
            <a:r>
              <a:rPr lang="en-US" dirty="0"/>
              <a:t>&lt;</a:t>
            </a:r>
            <a:r>
              <a:rPr lang="en-US" dirty="0" err="1"/>
              <a:t>local|namenode:port</a:t>
            </a:r>
            <a:r>
              <a:rPr lang="en-US" dirty="0"/>
              <a:t>&gt; specify a </a:t>
            </a:r>
            <a:r>
              <a:rPr lang="en-US" dirty="0" err="1"/>
              <a:t>namenode</a:t>
            </a:r>
            <a:r>
              <a:rPr lang="en-US" dirty="0"/>
              <a:t> </a:t>
            </a:r>
            <a:endParaRPr lang="en-US" dirty="0" smtClean="0"/>
          </a:p>
          <a:p>
            <a:pPr marL="400050" lvl="1" indent="0">
              <a:buNone/>
            </a:pPr>
            <a:r>
              <a:rPr lang="en-US" sz="1900" dirty="0" smtClean="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jt</a:t>
            </a:r>
            <a:r>
              <a:rPr lang="en-US" sz="1900" dirty="0">
                <a:latin typeface="Courier New" panose="02070309020205020404" pitchFamily="49" charset="0"/>
                <a:cs typeface="Courier New" panose="02070309020205020404" pitchFamily="49" charset="0"/>
              </a:rPr>
              <a:t> </a:t>
            </a:r>
            <a:r>
              <a:rPr lang="en-US" dirty="0"/>
              <a:t>&lt;</a:t>
            </a:r>
            <a:r>
              <a:rPr lang="en-US" dirty="0" err="1"/>
              <a:t>local|jobtracker:port</a:t>
            </a:r>
            <a:r>
              <a:rPr lang="en-US" dirty="0"/>
              <a:t>&gt; specify a job tracker -files &lt;comma separated list of files&gt; specify comma separated files to be copied to the map reduce cluster </a:t>
            </a:r>
            <a:endParaRPr lang="en-US" dirty="0" smtClean="0"/>
          </a:p>
          <a:p>
            <a:pPr marL="400050" lvl="1" indent="0">
              <a:buNone/>
            </a:pPr>
            <a:r>
              <a:rPr lang="en-US" sz="1900" dirty="0">
                <a:latin typeface="Courier New" panose="02070309020205020404" pitchFamily="49" charset="0"/>
                <a:cs typeface="Courier New" panose="02070309020205020404" pitchFamily="49" charset="0"/>
              </a:rPr>
              <a:t>-</a:t>
            </a:r>
            <a:r>
              <a:rPr lang="en-US" sz="1900" dirty="0" err="1" smtClean="0">
                <a:latin typeface="Courier New" panose="02070309020205020404" pitchFamily="49" charset="0"/>
                <a:cs typeface="Courier New" panose="02070309020205020404" pitchFamily="49" charset="0"/>
              </a:rPr>
              <a:t>libjars</a:t>
            </a:r>
            <a:r>
              <a:rPr lang="en-US" sz="1900" dirty="0" smtClean="0">
                <a:latin typeface="Courier New" panose="02070309020205020404" pitchFamily="49" charset="0"/>
                <a:cs typeface="Courier New" panose="02070309020205020404" pitchFamily="49" charset="0"/>
              </a:rPr>
              <a:t> </a:t>
            </a:r>
            <a:r>
              <a:rPr lang="en-US" dirty="0"/>
              <a:t>&lt;comma separated list of jars&gt; specify comma separated jar files to include in the </a:t>
            </a:r>
            <a:r>
              <a:rPr lang="en-US" dirty="0" err="1"/>
              <a:t>classpath</a:t>
            </a:r>
            <a:r>
              <a:rPr lang="en-US" dirty="0"/>
              <a:t>. </a:t>
            </a:r>
            <a:endParaRPr lang="en-US" dirty="0" smtClean="0"/>
          </a:p>
          <a:p>
            <a:r>
              <a:rPr lang="en-US" dirty="0" smtClean="0"/>
              <a:t>Examples</a:t>
            </a:r>
            <a:r>
              <a:rPr lang="en-US" dirty="0"/>
              <a:t>:</a:t>
            </a:r>
          </a:p>
          <a:p>
            <a:pPr marL="0" indent="0">
              <a:buNone/>
            </a:pPr>
            <a:r>
              <a:rPr lang="en-US" sz="1900" dirty="0">
                <a:latin typeface="Courier New" panose="02070309020205020404" pitchFamily="49" charset="0"/>
                <a:cs typeface="Courier New" panose="02070309020205020404" pitchFamily="49" charset="0"/>
              </a:rPr>
              <a:t>$ bin/</a:t>
            </a:r>
            <a:r>
              <a:rPr lang="en-US" sz="1900" dirty="0" err="1">
                <a:latin typeface="Courier New" panose="02070309020205020404" pitchFamily="49" charset="0"/>
                <a:cs typeface="Courier New" panose="02070309020205020404" pitchFamily="49" charset="0"/>
              </a:rPr>
              <a:t>hadoop</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dfs</a:t>
            </a:r>
            <a:r>
              <a:rPr lang="en-US" sz="1900" dirty="0">
                <a:latin typeface="Courier New" panose="02070309020205020404" pitchFamily="49" charset="0"/>
                <a:cs typeface="Courier New" panose="02070309020205020404" pitchFamily="49" charset="0"/>
              </a:rPr>
              <a:t> -fs darwin:8020 -</a:t>
            </a:r>
            <a:r>
              <a:rPr lang="en-US" sz="1900" dirty="0" err="1">
                <a:latin typeface="Courier New" panose="02070309020205020404" pitchFamily="49" charset="0"/>
                <a:cs typeface="Courier New" panose="02070309020205020404" pitchFamily="49" charset="0"/>
              </a:rPr>
              <a:t>ls</a:t>
            </a:r>
            <a:r>
              <a:rPr lang="en-US" sz="1900" dirty="0">
                <a:latin typeface="Courier New" panose="02070309020205020404" pitchFamily="49" charset="0"/>
                <a:cs typeface="Courier New" panose="02070309020205020404" pitchFamily="49" charset="0"/>
              </a:rPr>
              <a:t> /data list /data directory in </a:t>
            </a:r>
            <a:r>
              <a:rPr lang="en-US" sz="1900" dirty="0" err="1">
                <a:latin typeface="Courier New" panose="02070309020205020404" pitchFamily="49" charset="0"/>
                <a:cs typeface="Courier New" panose="02070309020205020404" pitchFamily="49" charset="0"/>
              </a:rPr>
              <a:t>dfs</a:t>
            </a:r>
            <a:r>
              <a:rPr lang="en-US" sz="1900" dirty="0">
                <a:latin typeface="Courier New" panose="02070309020205020404" pitchFamily="49" charset="0"/>
                <a:cs typeface="Courier New" panose="02070309020205020404" pitchFamily="49" charset="0"/>
              </a:rPr>
              <a:t> with </a:t>
            </a:r>
            <a:r>
              <a:rPr lang="en-US" sz="1900" dirty="0" err="1">
                <a:latin typeface="Courier New" panose="02070309020205020404" pitchFamily="49" charset="0"/>
                <a:cs typeface="Courier New" panose="02070309020205020404" pitchFamily="49" charset="0"/>
              </a:rPr>
              <a:t>namenode</a:t>
            </a:r>
            <a:r>
              <a:rPr lang="en-US" sz="1900" dirty="0">
                <a:latin typeface="Courier New" panose="02070309020205020404" pitchFamily="49" charset="0"/>
                <a:cs typeface="Courier New" panose="02070309020205020404" pitchFamily="49" charset="0"/>
              </a:rPr>
              <a:t> darwin:8020 </a:t>
            </a:r>
            <a:endParaRPr lang="en-US" sz="1900" dirty="0" smtClean="0">
              <a:latin typeface="Courier New" panose="02070309020205020404" pitchFamily="49" charset="0"/>
              <a:cs typeface="Courier New" panose="02070309020205020404" pitchFamily="49" charset="0"/>
            </a:endParaRPr>
          </a:p>
          <a:p>
            <a:pPr marL="0" indent="0">
              <a:buNone/>
            </a:pPr>
            <a:r>
              <a:rPr lang="en-US" sz="1900" dirty="0" smtClean="0">
                <a:latin typeface="Courier New" panose="02070309020205020404" pitchFamily="49" charset="0"/>
                <a:cs typeface="Courier New" panose="02070309020205020404" pitchFamily="49" charset="0"/>
              </a:rPr>
              <a:t>$ </a:t>
            </a:r>
            <a:r>
              <a:rPr lang="en-US" sz="1900" dirty="0">
                <a:latin typeface="Courier New" panose="02070309020205020404" pitchFamily="49" charset="0"/>
                <a:cs typeface="Courier New" panose="02070309020205020404" pitchFamily="49" charset="0"/>
              </a:rPr>
              <a:t>bin/</a:t>
            </a:r>
            <a:r>
              <a:rPr lang="en-US" sz="1900" dirty="0" err="1">
                <a:latin typeface="Courier New" panose="02070309020205020404" pitchFamily="49" charset="0"/>
                <a:cs typeface="Courier New" panose="02070309020205020404" pitchFamily="49" charset="0"/>
              </a:rPr>
              <a:t>hadoop</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dfs</a:t>
            </a:r>
            <a:r>
              <a:rPr lang="en-US" sz="1900" dirty="0">
                <a:latin typeface="Courier New" panose="02070309020205020404" pitchFamily="49" charset="0"/>
                <a:cs typeface="Courier New" panose="02070309020205020404" pitchFamily="49" charset="0"/>
              </a:rPr>
              <a:t> -D fs.default.name=darwin:8020 -</a:t>
            </a:r>
            <a:r>
              <a:rPr lang="en-US" sz="1900" dirty="0" err="1">
                <a:latin typeface="Courier New" panose="02070309020205020404" pitchFamily="49" charset="0"/>
                <a:cs typeface="Courier New" panose="02070309020205020404" pitchFamily="49" charset="0"/>
              </a:rPr>
              <a:t>ls</a:t>
            </a:r>
            <a:r>
              <a:rPr lang="en-US" sz="1900" dirty="0">
                <a:latin typeface="Courier New" panose="02070309020205020404" pitchFamily="49" charset="0"/>
                <a:cs typeface="Courier New" panose="02070309020205020404" pitchFamily="49" charset="0"/>
              </a:rPr>
              <a:t> /data list /data directory in </a:t>
            </a:r>
            <a:r>
              <a:rPr lang="en-US" sz="1900" dirty="0" err="1">
                <a:latin typeface="Courier New" panose="02070309020205020404" pitchFamily="49" charset="0"/>
                <a:cs typeface="Courier New" panose="02070309020205020404" pitchFamily="49" charset="0"/>
              </a:rPr>
              <a:t>dfs</a:t>
            </a:r>
            <a:r>
              <a:rPr lang="en-US" sz="1900" dirty="0">
                <a:latin typeface="Courier New" panose="02070309020205020404" pitchFamily="49" charset="0"/>
                <a:cs typeface="Courier New" panose="02070309020205020404" pitchFamily="49" charset="0"/>
              </a:rPr>
              <a:t> with </a:t>
            </a:r>
            <a:r>
              <a:rPr lang="en-US" sz="1900" dirty="0" err="1">
                <a:latin typeface="Courier New" panose="02070309020205020404" pitchFamily="49" charset="0"/>
                <a:cs typeface="Courier New" panose="02070309020205020404" pitchFamily="49" charset="0"/>
              </a:rPr>
              <a:t>namenode</a:t>
            </a:r>
            <a:r>
              <a:rPr lang="en-US" sz="1900" dirty="0">
                <a:latin typeface="Courier New" panose="02070309020205020404" pitchFamily="49" charset="0"/>
                <a:cs typeface="Courier New" panose="02070309020205020404" pitchFamily="49" charset="0"/>
              </a:rPr>
              <a:t> darwin:8020 </a:t>
            </a:r>
            <a:endParaRPr lang="en-US" sz="1900" dirty="0" smtClean="0">
              <a:latin typeface="Courier New" panose="02070309020205020404" pitchFamily="49" charset="0"/>
              <a:cs typeface="Courier New" panose="02070309020205020404" pitchFamily="49" charset="0"/>
            </a:endParaRPr>
          </a:p>
          <a:p>
            <a:pPr marL="0" indent="0">
              <a:buNone/>
            </a:pPr>
            <a:r>
              <a:rPr lang="en-US" sz="1900" dirty="0" smtClean="0">
                <a:latin typeface="Courier New" panose="02070309020205020404" pitchFamily="49" charset="0"/>
                <a:cs typeface="Courier New" panose="02070309020205020404" pitchFamily="49" charset="0"/>
              </a:rPr>
              <a:t>$ </a:t>
            </a:r>
            <a:r>
              <a:rPr lang="en-US" sz="1900" dirty="0">
                <a:latin typeface="Courier New" panose="02070309020205020404" pitchFamily="49" charset="0"/>
                <a:cs typeface="Courier New" panose="02070309020205020404" pitchFamily="49" charset="0"/>
              </a:rPr>
              <a:t>bin/</a:t>
            </a:r>
            <a:r>
              <a:rPr lang="en-US" sz="1900" dirty="0" err="1">
                <a:latin typeface="Courier New" panose="02070309020205020404" pitchFamily="49" charset="0"/>
                <a:cs typeface="Courier New" panose="02070309020205020404" pitchFamily="49" charset="0"/>
              </a:rPr>
              <a:t>hadoop</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dfs</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conf</a:t>
            </a:r>
            <a:r>
              <a:rPr lang="en-US" sz="1900" dirty="0">
                <a:latin typeface="Courier New" panose="02070309020205020404" pitchFamily="49" charset="0"/>
                <a:cs typeface="Courier New" panose="02070309020205020404" pitchFamily="49" charset="0"/>
              </a:rPr>
              <a:t> hadoop-site.xml -</a:t>
            </a:r>
            <a:r>
              <a:rPr lang="en-US" sz="1900" dirty="0" err="1">
                <a:latin typeface="Courier New" panose="02070309020205020404" pitchFamily="49" charset="0"/>
                <a:cs typeface="Courier New" panose="02070309020205020404" pitchFamily="49" charset="0"/>
              </a:rPr>
              <a:t>ls</a:t>
            </a:r>
            <a:r>
              <a:rPr lang="en-US" sz="1900" dirty="0">
                <a:latin typeface="Courier New" panose="02070309020205020404" pitchFamily="49" charset="0"/>
                <a:cs typeface="Courier New" panose="02070309020205020404" pitchFamily="49" charset="0"/>
              </a:rPr>
              <a:t> /data list /data directory in </a:t>
            </a:r>
            <a:r>
              <a:rPr lang="en-US" sz="1900" dirty="0" err="1">
                <a:latin typeface="Courier New" panose="02070309020205020404" pitchFamily="49" charset="0"/>
                <a:cs typeface="Courier New" panose="02070309020205020404" pitchFamily="49" charset="0"/>
              </a:rPr>
              <a:t>dfs</a:t>
            </a:r>
            <a:r>
              <a:rPr lang="en-US" sz="1900" dirty="0">
                <a:latin typeface="Courier New" panose="02070309020205020404" pitchFamily="49" charset="0"/>
                <a:cs typeface="Courier New" panose="02070309020205020404" pitchFamily="49" charset="0"/>
              </a:rPr>
              <a:t> with </a:t>
            </a:r>
            <a:r>
              <a:rPr lang="en-US" sz="1900" dirty="0" err="1">
                <a:latin typeface="Courier New" panose="02070309020205020404" pitchFamily="49" charset="0"/>
                <a:cs typeface="Courier New" panose="02070309020205020404" pitchFamily="49" charset="0"/>
              </a:rPr>
              <a:t>conf</a:t>
            </a:r>
            <a:r>
              <a:rPr lang="en-US" sz="1900" dirty="0">
                <a:latin typeface="Courier New" panose="02070309020205020404" pitchFamily="49" charset="0"/>
                <a:cs typeface="Courier New" panose="02070309020205020404" pitchFamily="49" charset="0"/>
              </a:rPr>
              <a:t> specified in hadoop-site.xml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a:p>
        </p:txBody>
      </p:sp>
    </p:spTree>
    <p:extLst>
      <p:ext uri="{BB962C8B-B14F-4D97-AF65-F5344CB8AC3E}">
        <p14:creationId xmlns:p14="http://schemas.microsoft.com/office/powerpoint/2010/main" val="181589247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latin typeface="Courier New" panose="02070309020205020404" pitchFamily="49" charset="0"/>
                <a:cs typeface="Courier New" panose="02070309020205020404" pitchFamily="49" charset="0"/>
              </a:rPr>
              <a:t>org.apache.hadoop.mapreduce.Job</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p:txBody>
          <a:bodyPr/>
          <a:lstStyle/>
          <a:p>
            <a:pPr marL="0" indent="0">
              <a:buNone/>
            </a:pPr>
            <a:r>
              <a:rPr lang="en-US" dirty="0" smtClean="0"/>
              <a:t>Public </a:t>
            </a:r>
            <a:r>
              <a:rPr lang="en-US" dirty="0"/>
              <a:t>class </a:t>
            </a:r>
            <a:r>
              <a:rPr lang="en-US" sz="2000" dirty="0" smtClean="0">
                <a:latin typeface="Courier New" panose="02070309020205020404" pitchFamily="49" charset="0"/>
                <a:cs typeface="Courier New" panose="02070309020205020404" pitchFamily="49" charset="0"/>
              </a:rPr>
              <a:t>Job</a:t>
            </a:r>
            <a:r>
              <a:rPr lang="en-US" b="1" dirty="0" smtClean="0"/>
              <a:t> </a:t>
            </a:r>
            <a:r>
              <a:rPr lang="en-US" dirty="0" smtClean="0"/>
              <a:t>extends </a:t>
            </a:r>
            <a:r>
              <a:rPr lang="en-US" sz="2000" dirty="0" err="1" smtClean="0">
                <a:latin typeface="Courier New" panose="02070309020205020404" pitchFamily="49" charset="0"/>
                <a:cs typeface="Courier New" panose="02070309020205020404" pitchFamily="49" charset="0"/>
              </a:rPr>
              <a:t>org.apache.hadoop.mapreduce.task.JobContext</a:t>
            </a:r>
            <a:endParaRPr lang="en-US" sz="2000" dirty="0" smtClean="0">
              <a:latin typeface="Courier New" panose="02070309020205020404" pitchFamily="49" charset="0"/>
              <a:cs typeface="Courier New" panose="02070309020205020404" pitchFamily="49" charset="0"/>
            </a:endParaRPr>
          </a:p>
          <a:p>
            <a:r>
              <a:rPr lang="en-US" dirty="0" smtClean="0"/>
              <a:t>Class </a:t>
            </a:r>
            <a:r>
              <a:rPr lang="en-US" sz="2000" dirty="0" smtClean="0">
                <a:latin typeface="Courier New" panose="02070309020205020404" pitchFamily="49" charset="0"/>
                <a:cs typeface="Courier New" panose="02070309020205020404" pitchFamily="49" charset="0"/>
              </a:rPr>
              <a:t>Job</a:t>
            </a:r>
            <a:r>
              <a:rPr lang="en-US" dirty="0" smtClean="0"/>
              <a:t> is submitter's </a:t>
            </a:r>
            <a:r>
              <a:rPr lang="en-US" dirty="0"/>
              <a:t>view of the Job. </a:t>
            </a:r>
          </a:p>
          <a:p>
            <a:r>
              <a:rPr lang="en-US" dirty="0"/>
              <a:t>It allows the user to configure the job, submit it, control its execution, and query the state. </a:t>
            </a:r>
            <a:endParaRPr lang="en-US" dirty="0" smtClean="0"/>
          </a:p>
          <a:p>
            <a:r>
              <a:rPr lang="en-US" dirty="0" smtClean="0"/>
              <a:t>The </a:t>
            </a:r>
            <a:r>
              <a:rPr lang="en-US" dirty="0"/>
              <a:t>set methods only work until the job is submitted, afterwards they will throw an </a:t>
            </a:r>
            <a:r>
              <a:rPr lang="en-US" sz="2000" dirty="0" err="1">
                <a:latin typeface="Courier New" panose="02070309020205020404" pitchFamily="49" charset="0"/>
                <a:cs typeface="Courier New" panose="02070309020205020404" pitchFamily="49" charset="0"/>
              </a:rPr>
              <a:t>IllegalStateException</a:t>
            </a:r>
            <a:r>
              <a:rPr lang="en-US" dirty="0"/>
              <a:t>. </a:t>
            </a:r>
          </a:p>
          <a:p>
            <a:r>
              <a:rPr lang="en-US" dirty="0"/>
              <a:t>Normally the user creates the application, describes various facets of the job via </a:t>
            </a:r>
            <a:r>
              <a:rPr lang="en-US" sz="2000" dirty="0">
                <a:latin typeface="Courier New" panose="02070309020205020404" pitchFamily="49" charset="0"/>
                <a:cs typeface="Courier New" panose="02070309020205020404" pitchFamily="49" charset="0"/>
                <a:hlinkClick r:id="rId2" tooltip="class in org.apache.hadoop.mapreduce"/>
              </a:rPr>
              <a:t>Job</a:t>
            </a:r>
            <a:r>
              <a:rPr lang="en-US" dirty="0"/>
              <a:t> and then submits the job and monitor its progress.</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2723779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0070C0"/>
                </a:solidFill>
              </a:rPr>
              <a:t>You could write  </a:t>
            </a:r>
            <a:r>
              <a:rPr lang="en-US" dirty="0" err="1" smtClean="0">
                <a:solidFill>
                  <a:srgbClr val="0070C0"/>
                </a:solidFill>
              </a:rPr>
              <a:t>MapReduce</a:t>
            </a:r>
            <a:r>
              <a:rPr lang="en-US" dirty="0" smtClean="0">
                <a:solidFill>
                  <a:srgbClr val="0070C0"/>
                </a:solidFill>
              </a:rPr>
              <a:t> programs in local Eclipse</a:t>
            </a:r>
            <a:endParaRPr lang="en-US" dirty="0">
              <a:solidFill>
                <a:srgbClr val="0070C0"/>
              </a:solidFill>
            </a:endParaRPr>
          </a:p>
        </p:txBody>
      </p:sp>
      <p:sp>
        <p:nvSpPr>
          <p:cNvPr id="3" name="Content Placeholder 2"/>
          <p:cNvSpPr>
            <a:spLocks noGrp="1"/>
          </p:cNvSpPr>
          <p:nvPr>
            <p:ph idx="1"/>
          </p:nvPr>
        </p:nvSpPr>
        <p:spPr/>
        <p:txBody>
          <a:bodyPr>
            <a:normAutofit/>
          </a:bodyPr>
          <a:lstStyle/>
          <a:p>
            <a:r>
              <a:rPr lang="en-US" dirty="0"/>
              <a:t>Go to </a:t>
            </a:r>
            <a:r>
              <a:rPr lang="en-US" dirty="0">
                <a:hlinkClick r:id="rId2"/>
              </a:rPr>
              <a:t>http://www.eclipse.org/downloads</a:t>
            </a:r>
            <a:r>
              <a:rPr lang="en-US" dirty="0" smtClean="0">
                <a:hlinkClick r:id="rId2"/>
              </a:rPr>
              <a:t>/</a:t>
            </a:r>
            <a:endParaRPr lang="en-US" dirty="0" smtClean="0"/>
          </a:p>
          <a:p>
            <a:r>
              <a:rPr lang="en-US" dirty="0" smtClean="0"/>
              <a:t>Select your operating system and download. </a:t>
            </a:r>
          </a:p>
          <a:p>
            <a:r>
              <a:rPr lang="en-US" dirty="0" smtClean="0"/>
              <a:t>For example, I downloaded </a:t>
            </a:r>
            <a:r>
              <a:rPr lang="en-US" sz="1800" dirty="0" smtClean="0">
                <a:latin typeface="Courier New" pitchFamily="49" charset="0"/>
                <a:cs typeface="Courier New" pitchFamily="49" charset="0"/>
              </a:rPr>
              <a:t>eclipse-jeee-juno-SR2-win64.zip</a:t>
            </a:r>
          </a:p>
          <a:p>
            <a:r>
              <a:rPr lang="en-US" dirty="0" smtClean="0"/>
              <a:t>You just unzip the file on your C: drive and you are ready to use it. </a:t>
            </a:r>
          </a:p>
          <a:p>
            <a:r>
              <a:rPr lang="en-US" dirty="0" smtClean="0"/>
              <a:t>If you are using CDH4.6 and have</a:t>
            </a:r>
            <a:r>
              <a:rPr lang="en-US" sz="2000" dirty="0" smtClean="0">
                <a:latin typeface="Courier New" pitchFamily="49" charset="0"/>
                <a:cs typeface="Courier New" pitchFamily="49" charset="0"/>
              </a:rPr>
              <a:t> JDK1.7_51 </a:t>
            </a:r>
            <a:r>
              <a:rPr lang="en-US" dirty="0" smtClean="0"/>
              <a:t>installed on your VM, please  install the same JDK on you local machine. </a:t>
            </a:r>
          </a:p>
          <a:p>
            <a:r>
              <a:rPr lang="en-US" dirty="0" smtClean="0"/>
              <a:t>With Java you can have several installations. You just need to change </a:t>
            </a:r>
            <a:r>
              <a:rPr lang="en-US" sz="2000" dirty="0" smtClean="0">
                <a:latin typeface="Courier New" pitchFamily="49" charset="0"/>
                <a:cs typeface="Courier New" pitchFamily="49" charset="0"/>
              </a:rPr>
              <a:t>JAVA_HOME</a:t>
            </a:r>
            <a:r>
              <a:rPr lang="en-US" dirty="0" smtClean="0"/>
              <a:t> to point to the one you want to use currently. </a:t>
            </a:r>
          </a:p>
          <a:p>
            <a:r>
              <a:rPr lang="en-US" dirty="0" smtClean="0"/>
              <a:t>Similarly, your current Java needs to be present in you PATH variable as </a:t>
            </a:r>
            <a:r>
              <a:rPr lang="en-US" sz="2000" dirty="0" smtClean="0">
                <a:latin typeface="Courier New" pitchFamily="49" charset="0"/>
                <a:cs typeface="Courier New" pitchFamily="49" charset="0"/>
              </a:rPr>
              <a:t>%JAVA_HOME%\bin;.</a:t>
            </a:r>
          </a:p>
          <a:p>
            <a:r>
              <a:rPr lang="en-US" dirty="0" smtClean="0"/>
              <a:t>In </a:t>
            </a:r>
            <a:r>
              <a:rPr lang="en-US" sz="2000" dirty="0" smtClean="0">
                <a:latin typeface="Courier New" pitchFamily="49" charset="0"/>
                <a:cs typeface="Courier New" pitchFamily="49" charset="0"/>
              </a:rPr>
              <a:t>C:\eclipse</a:t>
            </a:r>
            <a:r>
              <a:rPr lang="en-US" dirty="0" smtClean="0"/>
              <a:t>, you will see </a:t>
            </a:r>
            <a:r>
              <a:rPr lang="en-US" sz="2000" dirty="0" smtClean="0">
                <a:latin typeface="Courier New" pitchFamily="49" charset="0"/>
                <a:cs typeface="Courier New" pitchFamily="49" charset="0"/>
              </a:rPr>
              <a:t>eclipse.exe</a:t>
            </a:r>
            <a:r>
              <a:rPr lang="en-US" dirty="0" smtClean="0"/>
              <a:t>. You can make a shortcut or not. Just click on the executable and Eclipse will open.</a:t>
            </a:r>
          </a:p>
          <a:p>
            <a:r>
              <a:rPr lang="en-US" dirty="0" smtClean="0"/>
              <a:t>Of course, you can run Eclipse on your </a:t>
            </a:r>
            <a:r>
              <a:rPr lang="en-US" dirty="0" err="1" smtClean="0"/>
              <a:t>CentOS</a:t>
            </a:r>
            <a:r>
              <a:rPr lang="en-US" dirty="0" smtClean="0"/>
              <a:t>  instance as well. </a:t>
            </a:r>
          </a:p>
          <a:p>
            <a:r>
              <a:rPr lang="en-US" dirty="0" smtClean="0"/>
              <a:t>You do what ever you find convenient.</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a:p>
        </p:txBody>
      </p:sp>
    </p:spTree>
    <p:extLst>
      <p:ext uri="{BB962C8B-B14F-4D97-AF65-F5344CB8AC3E}">
        <p14:creationId xmlns:p14="http://schemas.microsoft.com/office/powerpoint/2010/main" val="373077406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Your First Gimps of Eclipse</a:t>
            </a:r>
            <a:endParaRPr lang="en-US" dirty="0"/>
          </a:p>
        </p:txBody>
      </p:sp>
      <p:sp>
        <p:nvSpPr>
          <p:cNvPr id="3" name="Content Placeholder 2"/>
          <p:cNvSpPr>
            <a:spLocks noGrp="1"/>
          </p:cNvSpPr>
          <p:nvPr>
            <p:ph idx="1"/>
          </p:nvPr>
        </p:nvSpPr>
        <p:spPr>
          <a:xfrm>
            <a:off x="457200" y="838200"/>
            <a:ext cx="8229600" cy="5440363"/>
          </a:xfrm>
        </p:spPr>
        <p:txBody>
          <a:bodyPr/>
          <a:lstStyle/>
          <a:p>
            <a:r>
              <a:rPr lang="en-US" dirty="0" smtClean="0"/>
              <a:t>If you are new to Java, and have tons of time, you should read the Overview, What’s New section and review all Tutorials and Samples. </a:t>
            </a:r>
          </a:p>
          <a:p>
            <a:r>
              <a:rPr lang="en-US" dirty="0" smtClean="0"/>
              <a:t>They are really good. </a:t>
            </a:r>
          </a:p>
          <a:p>
            <a:r>
              <a:rPr lang="en-US" dirty="0" smtClean="0"/>
              <a:t>If in hurry, hit  X next to Welcome.</a:t>
            </a:r>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39</a:t>
            </a:fld>
            <a:endParaRPr lang="en-US">
              <a:solidFill>
                <a:prstClr val="black">
                  <a:tint val="75000"/>
                </a:prstClr>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981200"/>
            <a:ext cx="8562975" cy="4240798"/>
          </a:xfrm>
          <a:prstGeom prst="rect">
            <a:avLst/>
          </a:prstGeom>
        </p:spPr>
      </p:pic>
    </p:spTree>
    <p:extLst>
      <p:ext uri="{BB962C8B-B14F-4D97-AF65-F5344CB8AC3E}">
        <p14:creationId xmlns:p14="http://schemas.microsoft.com/office/powerpoint/2010/main" val="2515051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HDFS </a:t>
            </a:r>
            <a:r>
              <a:rPr lang="en-US" dirty="0" err="1" smtClean="0"/>
              <a:t>Hadoop</a:t>
            </a:r>
            <a:r>
              <a:rPr lang="en-US" dirty="0" smtClean="0"/>
              <a:t> Distributed File System</a:t>
            </a:r>
            <a:endParaRPr lang="en-US" dirty="0"/>
          </a:p>
        </p:txBody>
      </p:sp>
      <p:sp>
        <p:nvSpPr>
          <p:cNvPr id="3" name="Content Placeholder 2"/>
          <p:cNvSpPr>
            <a:spLocks noGrp="1"/>
          </p:cNvSpPr>
          <p:nvPr>
            <p:ph idx="1"/>
          </p:nvPr>
        </p:nvSpPr>
        <p:spPr/>
        <p:txBody>
          <a:bodyPr>
            <a:normAutofit lnSpcReduction="10000"/>
          </a:bodyPr>
          <a:lstStyle/>
          <a:p>
            <a:r>
              <a:rPr lang="en-US" dirty="0"/>
              <a:t>HDFS is the storage component of </a:t>
            </a:r>
            <a:r>
              <a:rPr lang="en-US" dirty="0" err="1"/>
              <a:t>Hadoop</a:t>
            </a:r>
            <a:r>
              <a:rPr lang="en-US" dirty="0"/>
              <a:t>. It’s a distributed </a:t>
            </a:r>
            <a:r>
              <a:rPr lang="en-US" dirty="0" smtClean="0"/>
              <a:t>file system </a:t>
            </a:r>
            <a:r>
              <a:rPr lang="en-US" dirty="0"/>
              <a:t>that’s </a:t>
            </a:r>
            <a:r>
              <a:rPr lang="en-US" dirty="0" smtClean="0"/>
              <a:t>modeled after </a:t>
            </a:r>
            <a:r>
              <a:rPr lang="en-US" dirty="0"/>
              <a:t>the Google File System (GFS</a:t>
            </a:r>
            <a:r>
              <a:rPr lang="en-US" dirty="0" smtClean="0"/>
              <a:t>).</a:t>
            </a:r>
          </a:p>
          <a:p>
            <a:r>
              <a:rPr lang="en-US" dirty="0" smtClean="0"/>
              <a:t>HDFS </a:t>
            </a:r>
            <a:r>
              <a:rPr lang="en-US" dirty="0"/>
              <a:t>is optimized for high </a:t>
            </a:r>
            <a:r>
              <a:rPr lang="en-US" dirty="0" smtClean="0"/>
              <a:t>throughput and </a:t>
            </a:r>
            <a:r>
              <a:rPr lang="en-US" dirty="0"/>
              <a:t>works best when reading and writing large files (gigabytes and larger</a:t>
            </a:r>
            <a:r>
              <a:rPr lang="en-US" dirty="0" smtClean="0"/>
              <a:t>). HDFS prefers one file over many files.</a:t>
            </a:r>
          </a:p>
          <a:p>
            <a:r>
              <a:rPr lang="en-US" dirty="0" smtClean="0"/>
              <a:t>To support this </a:t>
            </a:r>
            <a:r>
              <a:rPr lang="en-US" dirty="0"/>
              <a:t>throughput HDFS leverages unusually large (for a </a:t>
            </a:r>
            <a:r>
              <a:rPr lang="en-US" dirty="0" smtClean="0"/>
              <a:t>file system</a:t>
            </a:r>
            <a:r>
              <a:rPr lang="en-US" dirty="0"/>
              <a:t>) block sizes </a:t>
            </a:r>
            <a:r>
              <a:rPr lang="en-US" dirty="0" smtClean="0"/>
              <a:t>(64 MB, 128 MB) and data locality </a:t>
            </a:r>
            <a:r>
              <a:rPr lang="en-US" dirty="0"/>
              <a:t>optimizations to reduce network input/output (I/O</a:t>
            </a:r>
            <a:r>
              <a:rPr lang="en-US" dirty="0" smtClean="0"/>
              <a:t>). On a regular OS, the block size is 8-32KB.</a:t>
            </a:r>
            <a:endParaRPr lang="en-US" dirty="0"/>
          </a:p>
          <a:p>
            <a:r>
              <a:rPr lang="en-US" dirty="0"/>
              <a:t>Scalability and availability are also key traits of HDFS, achieved in part due to data </a:t>
            </a:r>
            <a:r>
              <a:rPr lang="en-US" dirty="0" smtClean="0"/>
              <a:t>replication and </a:t>
            </a:r>
            <a:r>
              <a:rPr lang="en-US" dirty="0"/>
              <a:t>fault tolerance. </a:t>
            </a:r>
            <a:endParaRPr lang="en-US" dirty="0" smtClean="0"/>
          </a:p>
          <a:p>
            <a:r>
              <a:rPr lang="en-US" dirty="0" smtClean="0"/>
              <a:t>HDFS </a:t>
            </a:r>
            <a:r>
              <a:rPr lang="en-US" dirty="0"/>
              <a:t>replicates files for a configured number of times, </a:t>
            </a:r>
            <a:r>
              <a:rPr lang="en-US" dirty="0" smtClean="0"/>
              <a:t>is tolerant </a:t>
            </a:r>
            <a:r>
              <a:rPr lang="en-US" dirty="0"/>
              <a:t>of both software and hardware failure, and automatically re-replicates </a:t>
            </a:r>
            <a:r>
              <a:rPr lang="en-US" dirty="0" smtClean="0"/>
              <a:t>data blocks </a:t>
            </a:r>
            <a:r>
              <a:rPr lang="en-US" dirty="0"/>
              <a:t>on nodes that have failed.</a:t>
            </a:r>
          </a:p>
          <a:p>
            <a:r>
              <a:rPr lang="en-US" dirty="0" smtClean="0"/>
              <a:t>The following figure </a:t>
            </a:r>
            <a:r>
              <a:rPr lang="en-US" dirty="0"/>
              <a:t>shows a logical </a:t>
            </a:r>
            <a:r>
              <a:rPr lang="en-US" dirty="0" smtClean="0"/>
              <a:t>representation of HDFS</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185251281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Compiling code in Eclipse</a:t>
            </a:r>
            <a:endParaRPr lang="en-US" dirty="0"/>
          </a:p>
        </p:txBody>
      </p:sp>
      <p:sp>
        <p:nvSpPr>
          <p:cNvPr id="3" name="Content Placeholder 2"/>
          <p:cNvSpPr>
            <a:spLocks noGrp="1"/>
          </p:cNvSpPr>
          <p:nvPr>
            <p:ph idx="1"/>
          </p:nvPr>
        </p:nvSpPr>
        <p:spPr>
          <a:xfrm>
            <a:off x="457200" y="914400"/>
            <a:ext cx="3352800" cy="5440363"/>
          </a:xfrm>
        </p:spPr>
        <p:txBody>
          <a:bodyPr>
            <a:normAutofit fontScale="92500"/>
          </a:bodyPr>
          <a:lstStyle/>
          <a:p>
            <a:r>
              <a:rPr lang="en-US" dirty="0" smtClean="0"/>
              <a:t>You need to create project.</a:t>
            </a:r>
          </a:p>
          <a:p>
            <a:r>
              <a:rPr lang="en-US" dirty="0" smtClean="0"/>
              <a:t>Go to </a:t>
            </a:r>
            <a:r>
              <a:rPr lang="en-US" sz="1800" dirty="0" smtClean="0">
                <a:latin typeface="Courier New" pitchFamily="49" charset="0"/>
                <a:cs typeface="Courier New" pitchFamily="49" charset="0"/>
              </a:rPr>
              <a:t>File &gt; New &gt; Java </a:t>
            </a:r>
            <a:r>
              <a:rPr lang="en-US" dirty="0" smtClean="0"/>
              <a:t>Project</a:t>
            </a:r>
          </a:p>
          <a:p>
            <a:r>
              <a:rPr lang="en-US" dirty="0" smtClean="0"/>
              <a:t>Give project a name, i.e. </a:t>
            </a:r>
            <a:r>
              <a:rPr lang="en-US" sz="1900" dirty="0" err="1" smtClean="0">
                <a:latin typeface="Courier New" pitchFamily="49" charset="0"/>
                <a:cs typeface="Courier New" pitchFamily="49" charset="0"/>
              </a:rPr>
              <a:t>MapReduce</a:t>
            </a:r>
            <a:r>
              <a:rPr lang="en-US" dirty="0" smtClean="0"/>
              <a:t>.</a:t>
            </a:r>
          </a:p>
          <a:p>
            <a:r>
              <a:rPr lang="en-US" dirty="0" smtClean="0"/>
              <a:t>Click </a:t>
            </a:r>
            <a:r>
              <a:rPr lang="en-US" sz="1800" dirty="0" smtClean="0">
                <a:latin typeface="Courier New" pitchFamily="49" charset="0"/>
                <a:cs typeface="Courier New" pitchFamily="49" charset="0"/>
              </a:rPr>
              <a:t>Next</a:t>
            </a:r>
            <a:r>
              <a:rPr lang="en-US" dirty="0" smtClean="0"/>
              <a:t> and </a:t>
            </a:r>
            <a:r>
              <a:rPr lang="en-US" sz="1800" dirty="0" smtClean="0">
                <a:latin typeface="Courier New" pitchFamily="49" charset="0"/>
                <a:cs typeface="Courier New" pitchFamily="49" charset="0"/>
              </a:rPr>
              <a:t>Finish</a:t>
            </a:r>
          </a:p>
          <a:p>
            <a:r>
              <a:rPr lang="en-US" dirty="0" smtClean="0"/>
              <a:t>New project will show up in Package Explorer.</a:t>
            </a:r>
          </a:p>
          <a:p>
            <a:r>
              <a:rPr lang="en-US" dirty="0" smtClean="0"/>
              <a:t>If asked to accept </a:t>
            </a:r>
            <a:r>
              <a:rPr lang="en-US" sz="1900" dirty="0" smtClean="0">
                <a:latin typeface="Courier New" panose="02070309020205020404" pitchFamily="49" charset="0"/>
                <a:cs typeface="Courier New" panose="02070309020205020404" pitchFamily="49" charset="0"/>
              </a:rPr>
              <a:t>Java Perspective</a:t>
            </a:r>
            <a:r>
              <a:rPr lang="en-US" dirty="0" smtClean="0"/>
              <a:t>, do accept.</a:t>
            </a:r>
          </a:p>
          <a:p>
            <a:r>
              <a:rPr lang="en-US" sz="1900" dirty="0" smtClean="0">
                <a:latin typeface="Courier New" panose="02070309020205020404" pitchFamily="49" charset="0"/>
                <a:cs typeface="Courier New" panose="02070309020205020404" pitchFamily="49" charset="0"/>
              </a:rPr>
              <a:t>Perspective</a:t>
            </a:r>
            <a:r>
              <a:rPr lang="en-US" dirty="0" smtClean="0"/>
              <a:t> is an arrangement of tools on your Eclipse adjusted to the nature of your current project.</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19600" y="914400"/>
            <a:ext cx="3930675" cy="5457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0270664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new Java package</a:t>
            </a:r>
            <a:endParaRPr lang="en-US" dirty="0"/>
          </a:p>
        </p:txBody>
      </p:sp>
      <p:sp>
        <p:nvSpPr>
          <p:cNvPr id="3" name="Content Placeholder 2"/>
          <p:cNvSpPr>
            <a:spLocks noGrp="1"/>
          </p:cNvSpPr>
          <p:nvPr>
            <p:ph idx="1"/>
          </p:nvPr>
        </p:nvSpPr>
        <p:spPr/>
        <p:txBody>
          <a:bodyPr/>
          <a:lstStyle/>
          <a:p>
            <a:r>
              <a:rPr lang="en-US" dirty="0" smtClean="0"/>
              <a:t>Right click on </a:t>
            </a:r>
            <a:r>
              <a:rPr lang="en-US" sz="2000" dirty="0" err="1" smtClean="0">
                <a:latin typeface="Courier New" pitchFamily="49" charset="0"/>
                <a:cs typeface="Courier New" pitchFamily="49" charset="0"/>
              </a:rPr>
              <a:t>src</a:t>
            </a:r>
            <a:r>
              <a:rPr lang="en-US" dirty="0" smtClean="0"/>
              <a:t> under your project name and select </a:t>
            </a:r>
            <a:r>
              <a:rPr lang="en-US" sz="2000" dirty="0" smtClean="0">
                <a:latin typeface="Courier New" pitchFamily="49" charset="0"/>
                <a:cs typeface="Courier New" pitchFamily="49" charset="0"/>
              </a:rPr>
              <a:t>New &gt; Package.</a:t>
            </a:r>
          </a:p>
          <a:p>
            <a:r>
              <a:rPr lang="en-US" dirty="0" smtClean="0"/>
              <a:t>Since we want to compile class </a:t>
            </a:r>
            <a:r>
              <a:rPr lang="en-US" sz="2000" dirty="0" err="1" smtClean="0">
                <a:latin typeface="Courier New" pitchFamily="49" charset="0"/>
                <a:cs typeface="Courier New" pitchFamily="49" charset="0"/>
              </a:rPr>
              <a:t>WordCount</a:t>
            </a:r>
            <a:r>
              <a:rPr lang="en-US" dirty="0" smtClean="0"/>
              <a:t> in package </a:t>
            </a:r>
            <a:r>
              <a:rPr lang="en-US" sz="1800" dirty="0" err="1" smtClean="0">
                <a:latin typeface="Courier New" pitchFamily="49" charset="0"/>
                <a:cs typeface="Courier New" pitchFamily="49" charset="0"/>
              </a:rPr>
              <a:t>org.apache.hadoop.examples</a:t>
            </a:r>
            <a:r>
              <a:rPr lang="en-US" dirty="0" smtClean="0">
                <a:latin typeface="Courier New" panose="02070309020205020404" pitchFamily="49" charset="0"/>
                <a:cs typeface="Courier New" panose="02070309020205020404" pitchFamily="49" charset="0"/>
              </a:rPr>
              <a:t>, </a:t>
            </a:r>
            <a:r>
              <a:rPr lang="en-US" dirty="0" smtClean="0"/>
              <a:t>use that as the package name.</a:t>
            </a:r>
          </a:p>
          <a:p>
            <a:r>
              <a:rPr lang="en-US" dirty="0" smtClean="0"/>
              <a:t>Next open your </a:t>
            </a:r>
            <a:r>
              <a:rPr lang="en-US" sz="2000" dirty="0" err="1" smtClean="0">
                <a:latin typeface="Courier New" pitchFamily="49" charset="0"/>
                <a:cs typeface="Courier New" pitchFamily="49" charset="0"/>
              </a:rPr>
              <a:t>sharedfolder</a:t>
            </a:r>
            <a:r>
              <a:rPr lang="en-US" dirty="0" smtClean="0"/>
              <a:t> directory, this time from you PC side, highlight class </a:t>
            </a:r>
            <a:r>
              <a:rPr lang="en-US" sz="2000" dirty="0" smtClean="0">
                <a:latin typeface="Courier New" pitchFamily="49" charset="0"/>
                <a:cs typeface="Courier New" pitchFamily="49" charset="0"/>
              </a:rPr>
              <a:t>WordCount.java</a:t>
            </a:r>
            <a:r>
              <a:rPr lang="en-US" dirty="0" smtClean="0"/>
              <a:t> in your </a:t>
            </a:r>
            <a:r>
              <a:rPr lang="en-US" sz="1800" dirty="0" err="1" smtClean="0">
                <a:latin typeface="Courier New" pitchFamily="49" charset="0"/>
                <a:cs typeface="Courier New" pitchFamily="49" charset="0"/>
              </a:rPr>
              <a:t>hadoop-mapreduce</a:t>
            </a:r>
            <a:r>
              <a:rPr lang="en-US" sz="1800" dirty="0" smtClean="0">
                <a:latin typeface="Courier New" pitchFamily="49" charset="0"/>
                <a:cs typeface="Courier New" pitchFamily="49" charset="0"/>
              </a:rPr>
              <a:t>/../examples</a:t>
            </a:r>
            <a:r>
              <a:rPr lang="en-US" dirty="0" smtClean="0"/>
              <a:t> folder and simply drag it to the newly created package.</a:t>
            </a:r>
          </a:p>
          <a:p>
            <a:r>
              <a:rPr lang="en-US" dirty="0" smtClean="0"/>
              <a:t>Eclipse will tell you right way that you have many errors (48). The issue is that we have not supplied Eclipse with the </a:t>
            </a:r>
            <a:r>
              <a:rPr lang="en-US" sz="2000" dirty="0" err="1" smtClean="0">
                <a:latin typeface="Courier New" pitchFamily="49" charset="0"/>
                <a:cs typeface="Courier New" pitchFamily="49" charset="0"/>
              </a:rPr>
              <a:t>classpath</a:t>
            </a:r>
            <a:r>
              <a:rPr lang="en-US" sz="2000" dirty="0" smtClean="0">
                <a:latin typeface="Courier New" pitchFamily="49" charset="0"/>
                <a:cs typeface="Courier New" pitchFamily="49" charset="0"/>
              </a:rPr>
              <a:t>,</a:t>
            </a:r>
            <a:r>
              <a:rPr lang="en-US" dirty="0" smtClean="0"/>
              <a:t> the way we supplied it to </a:t>
            </a:r>
            <a:r>
              <a:rPr lang="en-US" sz="2000" dirty="0" err="1" smtClean="0">
                <a:latin typeface="Courier New" panose="02070309020205020404" pitchFamily="49" charset="0"/>
                <a:cs typeface="Courier New" panose="02070309020205020404" pitchFamily="49" charset="0"/>
              </a:rPr>
              <a:t>javac</a:t>
            </a:r>
            <a:r>
              <a:rPr lang="en-US" dirty="0" smtClean="0"/>
              <a:t> on the Linux command prompt. </a:t>
            </a:r>
          </a:p>
          <a:p>
            <a:r>
              <a:rPr lang="en-US" dirty="0" smtClean="0"/>
              <a:t>Hadoop’s </a:t>
            </a:r>
            <a:r>
              <a:rPr lang="en-US" sz="2000" dirty="0" err="1" smtClean="0">
                <a:latin typeface="Courier New" pitchFamily="49" charset="0"/>
                <a:cs typeface="Courier New" pitchFamily="49" charset="0"/>
              </a:rPr>
              <a:t>classpath</a:t>
            </a:r>
            <a:r>
              <a:rPr lang="en-US" dirty="0" smtClean="0"/>
              <a:t> command will not work on you PC/Mac. </a:t>
            </a:r>
          </a:p>
          <a:p>
            <a:r>
              <a:rPr lang="en-US" dirty="0" smtClean="0"/>
              <a:t>You have to set what Eclipse calls the Build Path. You also have to have necessary jars on your PC.</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41</a:t>
            </a:fld>
            <a:endParaRPr lang="en-US">
              <a:solidFill>
                <a:prstClr val="black">
                  <a:tint val="75000"/>
                </a:prstClr>
              </a:solidFill>
            </a:endParaRPr>
          </a:p>
        </p:txBody>
      </p:sp>
    </p:spTree>
    <p:extLst>
      <p:ext uri="{BB962C8B-B14F-4D97-AF65-F5344CB8AC3E}">
        <p14:creationId xmlns:p14="http://schemas.microsoft.com/office/powerpoint/2010/main" val="231303279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Path</a:t>
            </a:r>
            <a:endParaRPr lang="en-US" dirty="0"/>
          </a:p>
        </p:txBody>
      </p:sp>
      <p:sp>
        <p:nvSpPr>
          <p:cNvPr id="3" name="Content Placeholder 2"/>
          <p:cNvSpPr>
            <a:spLocks noGrp="1"/>
          </p:cNvSpPr>
          <p:nvPr>
            <p:ph idx="1"/>
          </p:nvPr>
        </p:nvSpPr>
        <p:spPr>
          <a:xfrm>
            <a:off x="228600" y="762000"/>
            <a:ext cx="8763000" cy="5592763"/>
          </a:xfrm>
        </p:spPr>
        <p:txBody>
          <a:bodyPr>
            <a:normAutofit fontScale="92500" lnSpcReduction="20000"/>
          </a:bodyPr>
          <a:lstStyle/>
          <a:p>
            <a:r>
              <a:rPr lang="en-US" sz="2000" dirty="0" smtClean="0"/>
              <a:t>Right click on you project </a:t>
            </a:r>
            <a:r>
              <a:rPr lang="en-US" sz="1900" dirty="0" smtClean="0">
                <a:latin typeface="Courier New" pitchFamily="49" charset="0"/>
                <a:cs typeface="Courier New" pitchFamily="49" charset="0"/>
              </a:rPr>
              <a:t>(</a:t>
            </a:r>
            <a:r>
              <a:rPr lang="en-US" sz="1900" dirty="0" err="1" smtClean="0">
                <a:latin typeface="Courier New" pitchFamily="49" charset="0"/>
                <a:cs typeface="Courier New" pitchFamily="49" charset="0"/>
              </a:rPr>
              <a:t>MapReduce</a:t>
            </a:r>
            <a:r>
              <a:rPr lang="en-US" sz="1900" dirty="0" smtClean="0">
                <a:latin typeface="Courier New" pitchFamily="49" charset="0"/>
                <a:cs typeface="Courier New" pitchFamily="49" charset="0"/>
              </a:rPr>
              <a:t>) &gt; Build Path &gt; Configure Build Path&gt; Libraries</a:t>
            </a:r>
            <a:r>
              <a:rPr lang="en-US" dirty="0" smtClean="0"/>
              <a:t>. </a:t>
            </a:r>
          </a:p>
          <a:p>
            <a:r>
              <a:rPr lang="en-US" sz="2000" dirty="0" smtClean="0"/>
              <a:t>In the widget that opens, select </a:t>
            </a:r>
            <a:r>
              <a:rPr lang="en-US" sz="1900" dirty="0" smtClean="0">
                <a:latin typeface="Courier New" pitchFamily="49" charset="0"/>
                <a:cs typeface="Courier New" pitchFamily="49" charset="0"/>
              </a:rPr>
              <a:t>Add External JARs</a:t>
            </a:r>
            <a:r>
              <a:rPr lang="en-US" dirty="0" smtClean="0"/>
              <a:t>. </a:t>
            </a:r>
          </a:p>
          <a:p>
            <a:r>
              <a:rPr lang="en-US" sz="2000" dirty="0" smtClean="0"/>
              <a:t>If you have not already expanded Hadoop tar ball</a:t>
            </a:r>
          </a:p>
          <a:p>
            <a:pPr marL="400050" lvl="1" indent="0">
              <a:buNone/>
            </a:pPr>
            <a:r>
              <a:rPr lang="en-US" sz="1900" dirty="0" smtClean="0">
                <a:latin typeface="Courier New" pitchFamily="49" charset="0"/>
                <a:cs typeface="Courier New" pitchFamily="49" charset="0"/>
              </a:rPr>
              <a:t>hadoop-2.0.0-cdh4.6.0.tar.gz</a:t>
            </a:r>
            <a:endParaRPr lang="en-US" sz="1900" dirty="0" smtClean="0"/>
          </a:p>
          <a:p>
            <a:r>
              <a:rPr lang="en-US" sz="2000" dirty="0" smtClean="0">
                <a:cs typeface="Courier New" pitchFamily="49" charset="0"/>
              </a:rPr>
              <a:t>in </a:t>
            </a:r>
            <a:r>
              <a:rPr lang="en-US" sz="2000" dirty="0">
                <a:cs typeface="Courier New" pitchFamily="49" charset="0"/>
              </a:rPr>
              <a:t>the directory </a:t>
            </a:r>
            <a:r>
              <a:rPr lang="en-US" sz="1800" dirty="0">
                <a:latin typeface="Courier New" pitchFamily="49" charset="0"/>
                <a:cs typeface="Courier New" pitchFamily="49" charset="0"/>
              </a:rPr>
              <a:t>/</a:t>
            </a:r>
            <a:r>
              <a:rPr lang="en-US" sz="1800" dirty="0" err="1" smtClean="0">
                <a:latin typeface="Courier New" pitchFamily="49" charset="0"/>
                <a:cs typeface="Courier New" pitchFamily="49" charset="0"/>
              </a:rPr>
              <a:t>mnt</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hgfs</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sharedfolder,</a:t>
            </a:r>
            <a:r>
              <a:rPr lang="en-US" sz="1800" dirty="0" err="1" smtClean="0">
                <a:cs typeface="Courier New" pitchFamily="49" charset="0"/>
              </a:rPr>
              <a:t>type</a:t>
            </a:r>
            <a:r>
              <a:rPr lang="en-US" sz="1800" dirty="0" smtClean="0"/>
              <a:t> </a:t>
            </a:r>
            <a:r>
              <a:rPr lang="en-US" sz="2000" dirty="0">
                <a:cs typeface="Courier New" pitchFamily="49" charset="0"/>
              </a:rPr>
              <a:t>on the Linux side </a:t>
            </a:r>
            <a:endParaRPr lang="en-US" sz="2000" dirty="0" smtClean="0"/>
          </a:p>
          <a:p>
            <a:pPr marL="0" indent="0">
              <a:buNone/>
            </a:pPr>
            <a:r>
              <a:rPr lang="en-US" sz="2000" dirty="0" smtClean="0">
                <a:latin typeface="Courier New" pitchFamily="49" charset="0"/>
                <a:cs typeface="Courier New" pitchFamily="49" charset="0"/>
              </a:rPr>
              <a:t>  $tar -</a:t>
            </a:r>
            <a:r>
              <a:rPr lang="en-US" sz="2000" dirty="0" err="1" smtClean="0">
                <a:latin typeface="Courier New" pitchFamily="49" charset="0"/>
                <a:cs typeface="Courier New" pitchFamily="49" charset="0"/>
              </a:rPr>
              <a:t>zxvf</a:t>
            </a:r>
            <a:r>
              <a:rPr lang="en-US" sz="2000" dirty="0" smtClean="0">
                <a:latin typeface="Courier New" pitchFamily="49" charset="0"/>
                <a:cs typeface="Courier New" pitchFamily="49" charset="0"/>
              </a:rPr>
              <a:t> hadoop-2.0.0-cdh4.6.0.tar.gz</a:t>
            </a:r>
          </a:p>
          <a:p>
            <a:r>
              <a:rPr lang="en-US" sz="2000" dirty="0" smtClean="0">
                <a:cs typeface="Courier New" pitchFamily="49" charset="0"/>
              </a:rPr>
              <a:t>or the same command from your Cygwin prompt or use </a:t>
            </a:r>
            <a:r>
              <a:rPr lang="en-US" sz="2000" dirty="0" err="1" smtClean="0">
                <a:cs typeface="Courier New" pitchFamily="49" charset="0"/>
              </a:rPr>
              <a:t>WinZIP</a:t>
            </a:r>
            <a:r>
              <a:rPr lang="en-US" sz="2000" dirty="0" smtClean="0">
                <a:cs typeface="Courier New" pitchFamily="49" charset="0"/>
              </a:rPr>
              <a:t> or 7-Zip from the Windows side. The last two appear to work as well. In the expanded directory, in the folder </a:t>
            </a:r>
          </a:p>
          <a:p>
            <a:pPr marL="0" indent="0">
              <a:buNone/>
            </a:pPr>
            <a:r>
              <a:rPr lang="en-US" sz="1800" dirty="0" smtClean="0">
                <a:latin typeface="Courier New" pitchFamily="49" charset="0"/>
                <a:cs typeface="Courier New" pitchFamily="49" charset="0"/>
              </a:rPr>
              <a:t>   hadoop-2.0.0-cdh4.6.0\share\</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\mapreduce1</a:t>
            </a:r>
          </a:p>
          <a:p>
            <a:r>
              <a:rPr lang="en-US" sz="1900" dirty="0">
                <a:cs typeface="Courier New" pitchFamily="49" charset="0"/>
              </a:rPr>
              <a:t>t</a:t>
            </a:r>
            <a:r>
              <a:rPr lang="en-US" sz="1900" dirty="0" smtClean="0">
                <a:cs typeface="Courier New" pitchFamily="49" charset="0"/>
              </a:rPr>
              <a:t>here are several  jars. I added </a:t>
            </a:r>
            <a:r>
              <a:rPr lang="en-US" sz="1700" dirty="0" smtClean="0">
                <a:latin typeface="Courier New" panose="02070309020205020404" pitchFamily="49" charset="0"/>
                <a:cs typeface="Courier New" panose="02070309020205020404" pitchFamily="49" charset="0"/>
              </a:rPr>
              <a:t>hadoop-core-2.0.0-mr1-cdh4.6.0.jar </a:t>
            </a:r>
            <a:r>
              <a:rPr lang="en-US" sz="1900" dirty="0" smtClean="0">
                <a:cs typeface="Courier New" pitchFamily="49" charset="0"/>
              </a:rPr>
              <a:t>to the Build Path. My error count went down to 2.  Build was complaining about missing </a:t>
            </a:r>
            <a:r>
              <a:rPr lang="en-US" sz="1700" dirty="0" err="1" smtClean="0">
                <a:latin typeface="Courier New" panose="02070309020205020404" pitchFamily="49" charset="0"/>
                <a:cs typeface="Courier New" panose="02070309020205020404" pitchFamily="49" charset="0"/>
              </a:rPr>
              <a:t>org.apache.hadoop.conf.Configuration</a:t>
            </a:r>
            <a:r>
              <a:rPr lang="en-US" sz="1900" dirty="0" smtClean="0">
                <a:cs typeface="Courier New" pitchFamily="49" charset="0"/>
              </a:rPr>
              <a:t> class. I added</a:t>
            </a:r>
          </a:p>
          <a:p>
            <a:pPr marL="0" indent="0">
              <a:buNone/>
            </a:pPr>
            <a:r>
              <a:rPr lang="en-US" sz="1500" dirty="0" smtClean="0">
                <a:latin typeface="Courier New" pitchFamily="49" charset="0"/>
                <a:cs typeface="Courier New" pitchFamily="49" charset="0"/>
              </a:rPr>
              <a:t>hadoop-2.0.0-cdh4.6.0\share\</a:t>
            </a:r>
            <a:r>
              <a:rPr lang="en-US" sz="1500" dirty="0" err="1" smtClean="0">
                <a:latin typeface="Courier New" pitchFamily="49" charset="0"/>
                <a:cs typeface="Courier New" pitchFamily="49" charset="0"/>
              </a:rPr>
              <a:t>hadoop</a:t>
            </a:r>
            <a:r>
              <a:rPr lang="en-US" sz="1500" dirty="0" smtClean="0">
                <a:latin typeface="Courier New" pitchFamily="49" charset="0"/>
                <a:cs typeface="Courier New" pitchFamily="49" charset="0"/>
              </a:rPr>
              <a:t>\common\hadoop-common-2.0.0-cdh4.6.0.jar</a:t>
            </a:r>
            <a:endParaRPr lang="en-US" sz="1500" dirty="0">
              <a:latin typeface="Courier New" pitchFamily="49" charset="0"/>
              <a:cs typeface="Courier New" pitchFamily="49" charset="0"/>
            </a:endParaRPr>
          </a:p>
          <a:p>
            <a:r>
              <a:rPr lang="en-US" sz="2000" dirty="0" smtClean="0">
                <a:cs typeface="Courier New" pitchFamily="49" charset="0"/>
              </a:rPr>
              <a:t>Build was complaining about missing : </a:t>
            </a:r>
            <a:r>
              <a:rPr lang="en-US" sz="1700" dirty="0" err="1" smtClean="0">
                <a:latin typeface="Courier New" panose="02070309020205020404" pitchFamily="49" charset="0"/>
                <a:cs typeface="Courier New" panose="02070309020205020404" pitchFamily="49" charset="0"/>
              </a:rPr>
              <a:t>org.apache.commons.cli.Options</a:t>
            </a:r>
            <a:r>
              <a:rPr lang="en-US" sz="1700" dirty="0" smtClean="0">
                <a:latin typeface="Courier New" panose="02070309020205020404" pitchFamily="49" charset="0"/>
                <a:cs typeface="Courier New" panose="02070309020205020404" pitchFamily="49" charset="0"/>
              </a:rPr>
              <a:t>. </a:t>
            </a:r>
            <a:r>
              <a:rPr lang="en-US" sz="1900" dirty="0" smtClean="0">
                <a:cs typeface="Courier New" panose="02070309020205020404" pitchFamily="49" charset="0"/>
              </a:rPr>
              <a:t>That is an </a:t>
            </a:r>
            <a:r>
              <a:rPr lang="en-US" sz="1700" dirty="0" smtClean="0">
                <a:latin typeface="Courier New" panose="02070309020205020404" pitchFamily="49" charset="0"/>
                <a:cs typeface="Courier New" panose="02070309020205020404" pitchFamily="49" charset="0"/>
              </a:rPr>
              <a:t>Apache </a:t>
            </a:r>
            <a:r>
              <a:rPr lang="en-US" sz="1700" dirty="0">
                <a:latin typeface="Courier New" panose="02070309020205020404" pitchFamily="49" charset="0"/>
                <a:cs typeface="Courier New" panose="02070309020205020404" pitchFamily="49" charset="0"/>
              </a:rPr>
              <a:t>C</a:t>
            </a:r>
            <a:r>
              <a:rPr lang="en-US" sz="1700" dirty="0" smtClean="0">
                <a:latin typeface="Courier New" panose="02070309020205020404" pitchFamily="49" charset="0"/>
                <a:cs typeface="Courier New" panose="02070309020205020404" pitchFamily="49" charset="0"/>
              </a:rPr>
              <a:t>ommons class, </a:t>
            </a:r>
            <a:r>
              <a:rPr lang="en-US" sz="1900" dirty="0" smtClean="0">
                <a:cs typeface="Courier New" panose="02070309020205020404" pitchFamily="49" charset="0"/>
              </a:rPr>
              <a:t>not a Hadoop class</a:t>
            </a:r>
            <a:r>
              <a:rPr lang="en-US" sz="1700" dirty="0" smtClean="0">
                <a:latin typeface="Courier New" panose="02070309020205020404" pitchFamily="49" charset="0"/>
                <a:cs typeface="Courier New" panose="02070309020205020404" pitchFamily="49" charset="0"/>
              </a:rPr>
              <a:t>. </a:t>
            </a:r>
            <a:r>
              <a:rPr lang="en-US" sz="1900" dirty="0" smtClean="0">
                <a:cs typeface="Courier New" panose="02070309020205020404" pitchFamily="49" charset="0"/>
              </a:rPr>
              <a:t>Go to</a:t>
            </a:r>
          </a:p>
          <a:p>
            <a:pPr marL="0" indent="0">
              <a:buNone/>
            </a:pPr>
            <a:r>
              <a:rPr lang="en-US" sz="1700" dirty="0">
                <a:latin typeface="Courier New" panose="02070309020205020404" pitchFamily="49" charset="0"/>
                <a:cs typeface="Courier New" panose="02070309020205020404" pitchFamily="49" charset="0"/>
                <a:hlinkClick r:id="rId2"/>
              </a:rPr>
              <a:t>http://</a:t>
            </a:r>
            <a:r>
              <a:rPr lang="en-US" sz="1700" dirty="0" smtClean="0">
                <a:latin typeface="Courier New" panose="02070309020205020404" pitchFamily="49" charset="0"/>
                <a:cs typeface="Courier New" panose="02070309020205020404" pitchFamily="49" charset="0"/>
                <a:hlinkClick r:id="rId2"/>
              </a:rPr>
              <a:t>commons.apache.org/proper/commons-cli/download_cli.cgi</a:t>
            </a:r>
            <a:endParaRPr lang="en-US" sz="1700" dirty="0" smtClean="0">
              <a:latin typeface="Courier New" panose="02070309020205020404" pitchFamily="49" charset="0"/>
              <a:cs typeface="Courier New" panose="02070309020205020404" pitchFamily="49" charset="0"/>
            </a:endParaRPr>
          </a:p>
          <a:p>
            <a:r>
              <a:rPr lang="en-US" sz="1900" dirty="0" smtClean="0">
                <a:cs typeface="Courier New" panose="02070309020205020404" pitchFamily="49" charset="0"/>
              </a:rPr>
              <a:t>And download:  </a:t>
            </a:r>
            <a:r>
              <a:rPr lang="en-US" sz="1700" dirty="0" smtClean="0">
                <a:latin typeface="Courier New" panose="02070309020205020404" pitchFamily="49" charset="0"/>
                <a:cs typeface="Courier New" panose="02070309020205020404" pitchFamily="49" charset="0"/>
              </a:rPr>
              <a:t>commons-cli-1.2-bin.ta.gz</a:t>
            </a:r>
            <a:r>
              <a:rPr lang="en-US" sz="1900" dirty="0" smtClean="0">
                <a:cs typeface="Courier New" panose="02070309020205020404" pitchFamily="49" charset="0"/>
              </a:rPr>
              <a:t>. </a:t>
            </a:r>
          </a:p>
          <a:p>
            <a:r>
              <a:rPr lang="en-US" sz="1900" dirty="0" smtClean="0">
                <a:cs typeface="Courier New" panose="02070309020205020404" pitchFamily="49" charset="0"/>
              </a:rPr>
              <a:t>Expand and add </a:t>
            </a:r>
            <a:r>
              <a:rPr lang="en-US" sz="1700" dirty="0" smtClean="0">
                <a:latin typeface="Courier New" panose="02070309020205020404" pitchFamily="49" charset="0"/>
                <a:cs typeface="Courier New" panose="02070309020205020404" pitchFamily="49" charset="0"/>
              </a:rPr>
              <a:t>commons-cli-1.2.jar</a:t>
            </a:r>
            <a:r>
              <a:rPr lang="en-US" sz="1900" dirty="0" smtClean="0">
                <a:cs typeface="Courier New" panose="02070309020205020404" pitchFamily="49" charset="0"/>
              </a:rPr>
              <a:t> to you Build Path. U r done. Almost.</a:t>
            </a:r>
            <a:endParaRPr lang="en-US" sz="1900" dirty="0">
              <a:cs typeface="Courier New" panose="02070309020205020404" pitchFamily="49" charset="0"/>
            </a:endParaRPr>
          </a:p>
          <a:p>
            <a:pPr marL="0" indent="0">
              <a:buNone/>
            </a:pPr>
            <a:endParaRPr lang="en-US" dirty="0" smtClean="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316812272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your Project</a:t>
            </a:r>
            <a:endParaRPr lang="en-US" dirty="0"/>
          </a:p>
        </p:txBody>
      </p:sp>
      <p:sp>
        <p:nvSpPr>
          <p:cNvPr id="3" name="Content Placeholder 2"/>
          <p:cNvSpPr>
            <a:spLocks noGrp="1"/>
          </p:cNvSpPr>
          <p:nvPr>
            <p:ph idx="1"/>
          </p:nvPr>
        </p:nvSpPr>
        <p:spPr/>
        <p:txBody>
          <a:bodyPr>
            <a:normAutofit/>
          </a:bodyPr>
          <a:lstStyle/>
          <a:p>
            <a:r>
              <a:rPr lang="en-US" dirty="0" smtClean="0"/>
              <a:t>We need to package compiled class  </a:t>
            </a:r>
            <a:r>
              <a:rPr lang="en-US" sz="2000" dirty="0" err="1" smtClean="0">
                <a:latin typeface="Courier New" pitchFamily="49" charset="0"/>
                <a:cs typeface="Courier New" pitchFamily="49" charset="0"/>
              </a:rPr>
              <a:t>WordCount</a:t>
            </a:r>
            <a:r>
              <a:rPr lang="en-US" dirty="0" smtClean="0"/>
              <a:t> as a jar.</a:t>
            </a:r>
          </a:p>
          <a:p>
            <a:r>
              <a:rPr lang="en-US" dirty="0" smtClean="0"/>
              <a:t>Right click on your project. Select </a:t>
            </a:r>
            <a:r>
              <a:rPr lang="en-US" sz="2000" dirty="0" smtClean="0">
                <a:latin typeface="Courier New" pitchFamily="49" charset="0"/>
                <a:cs typeface="Courier New" pitchFamily="49" charset="0"/>
              </a:rPr>
              <a:t>Export &gt; Java &gt; JAR </a:t>
            </a:r>
            <a:r>
              <a:rPr lang="en-US" dirty="0" smtClean="0"/>
              <a:t>file</a:t>
            </a:r>
          </a:p>
          <a:p>
            <a:r>
              <a:rPr lang="en-US" dirty="0" smtClean="0"/>
              <a:t>Select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src</a:t>
            </a:r>
            <a:r>
              <a:rPr lang="en-US" sz="2000" dirty="0" smtClean="0">
                <a:latin typeface="Courier New" pitchFamily="49" charset="0"/>
                <a:cs typeface="Courier New" pitchFamily="49" charset="0"/>
              </a:rPr>
              <a:t> </a:t>
            </a:r>
            <a:r>
              <a:rPr lang="en-US" dirty="0" smtClean="0"/>
              <a:t>folder, your package and then leave selected only </a:t>
            </a:r>
            <a:r>
              <a:rPr lang="en-US" sz="2000" dirty="0" smtClean="0">
                <a:latin typeface="Courier New" pitchFamily="49" charset="0"/>
                <a:cs typeface="Courier New" pitchFamily="49" charset="0"/>
              </a:rPr>
              <a:t>WordCount.java</a:t>
            </a:r>
            <a:r>
              <a:rPr lang="en-US" dirty="0" smtClean="0"/>
              <a:t> object. </a:t>
            </a:r>
          </a:p>
          <a:p>
            <a:r>
              <a:rPr lang="en-US" dirty="0" smtClean="0"/>
              <a:t>Specify where you want your jar saved and how you want it named. I named mine </a:t>
            </a:r>
            <a:r>
              <a:rPr lang="en-US" sz="2000" dirty="0" smtClean="0">
                <a:latin typeface="Courier New" pitchFamily="49" charset="0"/>
                <a:cs typeface="Courier New" pitchFamily="49" charset="0"/>
              </a:rPr>
              <a:t>wordcount3.jar</a:t>
            </a:r>
            <a:r>
              <a:rPr lang="en-US" dirty="0" smtClean="0"/>
              <a:t> to distinguish it from the one I named </a:t>
            </a:r>
            <a:r>
              <a:rPr lang="en-US" sz="1800" dirty="0" smtClean="0">
                <a:latin typeface="Courier New" panose="02070309020205020404" pitchFamily="49" charset="0"/>
                <a:cs typeface="Courier New" panose="02070309020205020404" pitchFamily="49" charset="0"/>
              </a:rPr>
              <a:t>wordcount2.jar</a:t>
            </a:r>
            <a:r>
              <a:rPr lang="en-US" dirty="0" smtClean="0"/>
              <a:t>, earlier. Click </a:t>
            </a:r>
            <a:r>
              <a:rPr lang="en-US" sz="1800" dirty="0" smtClean="0">
                <a:latin typeface="Courier New" pitchFamily="49" charset="0"/>
                <a:cs typeface="Courier New" pitchFamily="49" charset="0"/>
              </a:rPr>
              <a:t>Finish</a:t>
            </a:r>
            <a:r>
              <a:rPr lang="en-US" sz="1800" dirty="0" smtClean="0"/>
              <a:t>. </a:t>
            </a:r>
          </a:p>
          <a:p>
            <a:r>
              <a:rPr lang="en-US" dirty="0" smtClean="0"/>
              <a:t>There are a few other things you can select but you do not have to worry about them now. </a:t>
            </a:r>
          </a:p>
          <a:p>
            <a:r>
              <a:rPr lang="en-US" dirty="0" smtClean="0"/>
              <a:t>You have generated new </a:t>
            </a:r>
            <a:r>
              <a:rPr lang="en-US" sz="2000" dirty="0" smtClean="0">
                <a:latin typeface="Courier New" pitchFamily="49" charset="0"/>
                <a:cs typeface="Courier New" pitchFamily="49" charset="0"/>
              </a:rPr>
              <a:t>wordcount3.jar</a:t>
            </a:r>
            <a:r>
              <a:rPr lang="en-US" dirty="0" smtClean="0"/>
              <a:t> file. </a:t>
            </a:r>
          </a:p>
          <a:p>
            <a:r>
              <a:rPr lang="en-US" dirty="0" smtClean="0"/>
              <a:t>You can copy that file to your </a:t>
            </a:r>
            <a:r>
              <a:rPr lang="en-US" sz="2000" dirty="0" err="1" smtClean="0">
                <a:latin typeface="Courier New" pitchFamily="49" charset="0"/>
                <a:cs typeface="Courier New" pitchFamily="49" charset="0"/>
              </a:rPr>
              <a:t>sharedfolder</a:t>
            </a:r>
            <a:r>
              <a:rPr lang="en-US" dirty="0" smtClean="0"/>
              <a:t> and transfer it to the Linux box and run it with the help of </a:t>
            </a:r>
            <a:r>
              <a:rPr lang="en-US" sz="2000" dirty="0" err="1" smtClean="0">
                <a:latin typeface="Courier New" pitchFamily="49" charset="0"/>
                <a:cs typeface="Courier New" pitchFamily="49" charset="0"/>
              </a:rPr>
              <a:t>hadoop</a:t>
            </a:r>
            <a:r>
              <a:rPr lang="en-US" sz="2000" dirty="0" smtClean="0">
                <a:latin typeface="Courier New" pitchFamily="49" charset="0"/>
                <a:cs typeface="Courier New" pitchFamily="49" charset="0"/>
              </a:rPr>
              <a:t> jar </a:t>
            </a:r>
            <a:r>
              <a:rPr lang="en-US" dirty="0" smtClean="0"/>
              <a:t>command  the same way as you ran </a:t>
            </a:r>
            <a:r>
              <a:rPr lang="en-US" sz="2000" dirty="0" smtClean="0">
                <a:latin typeface="Courier New" pitchFamily="49" charset="0"/>
                <a:cs typeface="Courier New" pitchFamily="49" charset="0"/>
              </a:rPr>
              <a:t>wordcount2.jar</a:t>
            </a:r>
            <a:r>
              <a:rPr lang="en-US" dirty="0" smtClean="0"/>
              <a:t> which we generated on the Linux side.</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43</a:t>
            </a:fld>
            <a:endParaRPr lang="en-US">
              <a:solidFill>
                <a:prstClr val="black">
                  <a:tint val="75000"/>
                </a:prstClr>
              </a:solidFill>
            </a:endParaRPr>
          </a:p>
        </p:txBody>
      </p:sp>
    </p:spTree>
    <p:extLst>
      <p:ext uri="{BB962C8B-B14F-4D97-AF65-F5344CB8AC3E}">
        <p14:creationId xmlns:p14="http://schemas.microsoft.com/office/powerpoint/2010/main" val="23130327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Export jar Widget</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914400"/>
            <a:ext cx="5077047" cy="541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985543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Hadoop</a:t>
            </a:r>
            <a:r>
              <a:rPr lang="en-US" dirty="0" smtClean="0"/>
              <a:t> Data Types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The </a:t>
            </a:r>
            <a:r>
              <a:rPr lang="en-US" dirty="0" err="1"/>
              <a:t>MapReduce</a:t>
            </a:r>
            <a:r>
              <a:rPr lang="en-US" dirty="0"/>
              <a:t> framework uses keys and </a:t>
            </a:r>
            <a:r>
              <a:rPr lang="en-US" dirty="0" smtClean="0"/>
              <a:t>values. Though we </a:t>
            </a:r>
            <a:r>
              <a:rPr lang="en-US" dirty="0"/>
              <a:t>often </a:t>
            </a:r>
            <a:r>
              <a:rPr lang="en-US" dirty="0" smtClean="0"/>
              <a:t>talk </a:t>
            </a:r>
            <a:r>
              <a:rPr lang="en-US" dirty="0"/>
              <a:t>about certain keys and values as integers, strings, and so on, they </a:t>
            </a:r>
            <a:r>
              <a:rPr lang="en-US" dirty="0" smtClean="0"/>
              <a:t>are not exactly </a:t>
            </a:r>
            <a:r>
              <a:rPr lang="en-US" dirty="0"/>
              <a:t>standard Java classes, such as Integer, String, and so </a:t>
            </a:r>
            <a:r>
              <a:rPr lang="en-US" dirty="0" smtClean="0"/>
              <a:t>forth.</a:t>
            </a:r>
          </a:p>
          <a:p>
            <a:r>
              <a:rPr lang="en-US" dirty="0" smtClean="0"/>
              <a:t>This </a:t>
            </a:r>
            <a:r>
              <a:rPr lang="en-US" dirty="0"/>
              <a:t>is because the MapReduce framework has a certain defined way of serializing the key/value pairs </a:t>
            </a:r>
            <a:r>
              <a:rPr lang="en-US" dirty="0" smtClean="0"/>
              <a:t>in order to </a:t>
            </a:r>
            <a:r>
              <a:rPr lang="en-US" dirty="0"/>
              <a:t>move them across the cluster’s network, and only classes that support this kind of serialization can function as keys or values in the framework.</a:t>
            </a:r>
          </a:p>
          <a:p>
            <a:r>
              <a:rPr lang="en-US" dirty="0"/>
              <a:t>More specifically, classes that implement the</a:t>
            </a:r>
            <a:r>
              <a:rPr lang="en-US" sz="1900" dirty="0">
                <a:latin typeface="Courier New" pitchFamily="49" charset="0"/>
                <a:cs typeface="Courier New" pitchFamily="49" charset="0"/>
              </a:rPr>
              <a:t> Writable </a:t>
            </a:r>
            <a:r>
              <a:rPr lang="en-US" dirty="0"/>
              <a:t>interface can be values, and classes that implement the </a:t>
            </a:r>
            <a:r>
              <a:rPr lang="en-US" sz="1900" dirty="0" err="1">
                <a:latin typeface="Courier New" pitchFamily="49" charset="0"/>
                <a:cs typeface="Courier New" pitchFamily="49" charset="0"/>
              </a:rPr>
              <a:t>WritableComparable</a:t>
            </a:r>
            <a:r>
              <a:rPr lang="en-US" sz="1900" dirty="0">
                <a:latin typeface="Courier New" pitchFamily="49" charset="0"/>
                <a:cs typeface="Courier New" pitchFamily="49" charset="0"/>
              </a:rPr>
              <a:t>&lt;T&gt; </a:t>
            </a:r>
            <a:r>
              <a:rPr lang="en-US" dirty="0"/>
              <a:t>interface can be either keys or values. </a:t>
            </a:r>
            <a:endParaRPr lang="en-US" dirty="0" smtClean="0"/>
          </a:p>
          <a:p>
            <a:r>
              <a:rPr lang="en-US" dirty="0" smtClean="0"/>
              <a:t>Note </a:t>
            </a:r>
            <a:r>
              <a:rPr lang="en-US" dirty="0"/>
              <a:t>that the </a:t>
            </a:r>
            <a:r>
              <a:rPr lang="en-US" sz="1900" dirty="0" err="1">
                <a:latin typeface="Courier New" pitchFamily="49" charset="0"/>
                <a:cs typeface="Courier New" pitchFamily="49" charset="0"/>
              </a:rPr>
              <a:t>WritableComparable</a:t>
            </a:r>
            <a:r>
              <a:rPr lang="en-US" sz="1900" dirty="0">
                <a:latin typeface="Courier New" pitchFamily="49" charset="0"/>
                <a:cs typeface="Courier New" pitchFamily="49" charset="0"/>
              </a:rPr>
              <a:t>&lt;T&gt; </a:t>
            </a:r>
            <a:r>
              <a:rPr lang="en-US" dirty="0"/>
              <a:t>interface is a combination of the </a:t>
            </a:r>
            <a:r>
              <a:rPr lang="en-US" sz="1900" dirty="0">
                <a:latin typeface="Courier New" pitchFamily="49" charset="0"/>
                <a:cs typeface="Courier New" pitchFamily="49" charset="0"/>
              </a:rPr>
              <a:t>Writable</a:t>
            </a:r>
            <a:r>
              <a:rPr lang="en-US" dirty="0"/>
              <a:t> and </a:t>
            </a:r>
            <a:r>
              <a:rPr lang="en-US" sz="1900" dirty="0" err="1">
                <a:latin typeface="Courier New" pitchFamily="49" charset="0"/>
                <a:cs typeface="Courier New" pitchFamily="49" charset="0"/>
              </a:rPr>
              <a:t>java.lang.Comparable</a:t>
            </a:r>
            <a:r>
              <a:rPr lang="en-US" sz="1900" dirty="0">
                <a:latin typeface="Courier New" pitchFamily="49" charset="0"/>
                <a:cs typeface="Courier New" pitchFamily="49" charset="0"/>
              </a:rPr>
              <a:t>&lt;T&gt; </a:t>
            </a:r>
            <a:r>
              <a:rPr lang="en-US" dirty="0"/>
              <a:t>interfaces </a:t>
            </a:r>
            <a:r>
              <a:rPr lang="en-US" dirty="0" smtClean="0"/>
              <a:t>.</a:t>
            </a:r>
          </a:p>
          <a:p>
            <a:r>
              <a:rPr lang="en-US" dirty="0" smtClean="0"/>
              <a:t>We </a:t>
            </a:r>
            <a:r>
              <a:rPr lang="en-US" dirty="0"/>
              <a:t>need the comparability requirement for keys because they will be sorted at the reduce stage, whereas values are simply passed through.</a:t>
            </a:r>
          </a:p>
          <a:p>
            <a:r>
              <a:rPr lang="en-US" dirty="0"/>
              <a:t>Hadoop comes with a number of predefined classes that </a:t>
            </a:r>
            <a:r>
              <a:rPr lang="en-US" dirty="0" smtClean="0"/>
              <a:t>implement </a:t>
            </a:r>
            <a:r>
              <a:rPr lang="en-US" sz="1900" dirty="0" err="1" smtClean="0">
                <a:latin typeface="Courier New" pitchFamily="49" charset="0"/>
                <a:cs typeface="Courier New" pitchFamily="49" charset="0"/>
              </a:rPr>
              <a:t>WritableComparable</a:t>
            </a:r>
            <a:r>
              <a:rPr lang="en-US" dirty="0"/>
              <a:t>, including wrapper classes for all the basic data </a:t>
            </a:r>
            <a:r>
              <a:rPr lang="en-US" dirty="0" smtClean="0"/>
              <a:t>types.</a:t>
            </a:r>
            <a:endParaRPr lang="en-US" dirty="0"/>
          </a:p>
          <a:p>
            <a:endParaRPr lang="en-US" dirty="0"/>
          </a:p>
        </p:txBody>
      </p:sp>
      <p:sp>
        <p:nvSpPr>
          <p:cNvPr id="4" name="Footer Placeholder 3"/>
          <p:cNvSpPr>
            <a:spLocks noGrp="1"/>
          </p:cNvSpPr>
          <p:nvPr>
            <p:ph type="ftr" sz="quarter" idx="11"/>
          </p:nvPr>
        </p:nvSpPr>
        <p:spPr/>
        <p:txBody>
          <a:bodyPr/>
          <a:lstStyle/>
          <a:p>
            <a:r>
              <a:rPr lang="en-US" dirty="0" smtClean="0"/>
              <a:t>@</a:t>
            </a:r>
            <a:r>
              <a:rPr lang="en-US" dirty="0" err="1" smtClean="0"/>
              <a:t>Zoran</a:t>
            </a:r>
            <a:r>
              <a:rPr lang="en-US" dirty="0" smtClean="0"/>
              <a:t> B. </a:t>
            </a:r>
            <a:r>
              <a:rPr lang="en-US" dirty="0" err="1" smtClean="0"/>
              <a:t>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a:p>
        </p:txBody>
      </p:sp>
    </p:spTree>
    <p:extLst>
      <p:ext uri="{BB962C8B-B14F-4D97-AF65-F5344CB8AC3E}">
        <p14:creationId xmlns:p14="http://schemas.microsoft.com/office/powerpoint/2010/main" val="316812272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Frequently used Types</a:t>
            </a:r>
            <a:endParaRPr lang="en-US" dirty="0"/>
          </a:p>
        </p:txBody>
      </p:sp>
      <p:sp>
        <p:nvSpPr>
          <p:cNvPr id="3" name="Content Placeholder 2"/>
          <p:cNvSpPr>
            <a:spLocks noGrp="1"/>
          </p:cNvSpPr>
          <p:nvPr>
            <p:ph idx="1"/>
          </p:nvPr>
        </p:nvSpPr>
        <p:spPr/>
        <p:txBody>
          <a:bodyPr/>
          <a:lstStyle/>
          <a:p>
            <a:endParaRPr lang="en-US" dirty="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dirty="0" smtClean="0"/>
              <a:t>Keys </a:t>
            </a:r>
            <a:r>
              <a:rPr lang="en-US" dirty="0"/>
              <a:t>and values can take on types beyond the basic ones which </a:t>
            </a:r>
            <a:r>
              <a:rPr lang="en-US" dirty="0" err="1"/>
              <a:t>Hadoop</a:t>
            </a:r>
            <a:r>
              <a:rPr lang="en-US" dirty="0"/>
              <a:t> natively supports. </a:t>
            </a:r>
            <a:endParaRPr lang="en-US" dirty="0" smtClean="0"/>
          </a:p>
          <a:p>
            <a:r>
              <a:rPr lang="en-US" dirty="0" smtClean="0"/>
              <a:t>You </a:t>
            </a:r>
            <a:r>
              <a:rPr lang="en-US" dirty="0"/>
              <a:t>can create your own custom type as long as it implements the Writable (or </a:t>
            </a:r>
            <a:r>
              <a:rPr lang="en-US" sz="2000" dirty="0" err="1">
                <a:latin typeface="Courier New" pitchFamily="49" charset="0"/>
                <a:cs typeface="Courier New" pitchFamily="49" charset="0"/>
              </a:rPr>
              <a:t>WritableComparable</a:t>
            </a:r>
            <a:r>
              <a:rPr lang="en-US" sz="2000" dirty="0">
                <a:latin typeface="Courier New" pitchFamily="49" charset="0"/>
                <a:cs typeface="Courier New" pitchFamily="49" charset="0"/>
              </a:rPr>
              <a:t>&lt;T&gt;) </a:t>
            </a:r>
            <a:r>
              <a:rPr lang="en-US" dirty="0"/>
              <a:t>interface.</a:t>
            </a: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46</a:t>
            </a:fld>
            <a:endParaRPr lang="en-US">
              <a:solidFill>
                <a:prstClr val="black">
                  <a:tint val="75000"/>
                </a:prstClr>
              </a:solidFill>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99" y="914400"/>
            <a:ext cx="7250033"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5469075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76200"/>
            <a:ext cx="4800600" cy="6579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pPr algn="l"/>
            <a:r>
              <a:rPr lang="en-US" dirty="0" err="1" smtClean="0"/>
              <a:t>MapReduce</a:t>
            </a:r>
            <a:r>
              <a:rPr lang="en-US" dirty="0" smtClean="0"/>
              <a:t> Data Flow</a:t>
            </a:r>
            <a:endParaRPr lang="en-US" dirty="0"/>
          </a:p>
        </p:txBody>
      </p:sp>
      <p:sp>
        <p:nvSpPr>
          <p:cNvPr id="3" name="Content Placeholder 2"/>
          <p:cNvSpPr>
            <a:spLocks noGrp="1"/>
          </p:cNvSpPr>
          <p:nvPr>
            <p:ph idx="1"/>
          </p:nvPr>
        </p:nvSpPr>
        <p:spPr>
          <a:xfrm>
            <a:off x="457200" y="990600"/>
            <a:ext cx="3429000" cy="5440363"/>
          </a:xfrm>
        </p:spPr>
        <p:txBody>
          <a:bodyPr/>
          <a:lstStyle/>
          <a:p>
            <a:r>
              <a:rPr lang="en-US" dirty="0" smtClean="0"/>
              <a:t>The </a:t>
            </a:r>
            <a:r>
              <a:rPr lang="en-US" dirty="0"/>
              <a:t>general </a:t>
            </a:r>
            <a:r>
              <a:rPr lang="en-US" dirty="0" err="1"/>
              <a:t>MapReduce</a:t>
            </a:r>
            <a:r>
              <a:rPr lang="en-US" dirty="0"/>
              <a:t> data flow. Note that after distributing input data to different nodes, the only time nodes communicate with each other is at the “shuffle” step . </a:t>
            </a:r>
            <a:endParaRPr lang="en-US" dirty="0" smtClean="0"/>
          </a:p>
          <a:p>
            <a:r>
              <a:rPr lang="en-US" dirty="0" smtClean="0"/>
              <a:t>This </a:t>
            </a:r>
            <a:r>
              <a:rPr lang="en-US" dirty="0"/>
              <a:t>restriction on communication greatly helps scalability.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a:p>
        </p:txBody>
      </p:sp>
    </p:spTree>
    <p:extLst>
      <p:ext uri="{BB962C8B-B14F-4D97-AF65-F5344CB8AC3E}">
        <p14:creationId xmlns:p14="http://schemas.microsoft.com/office/powerpoint/2010/main" val="89417104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Mapper</a:t>
            </a:r>
            <a:endParaRPr lang="en-US" dirty="0"/>
          </a:p>
        </p:txBody>
      </p:sp>
      <p:sp>
        <p:nvSpPr>
          <p:cNvPr id="3" name="Content Placeholder 2"/>
          <p:cNvSpPr>
            <a:spLocks noGrp="1"/>
          </p:cNvSpPr>
          <p:nvPr>
            <p:ph idx="1"/>
          </p:nvPr>
        </p:nvSpPr>
        <p:spPr/>
        <p:txBody>
          <a:bodyPr>
            <a:normAutofit/>
          </a:bodyPr>
          <a:lstStyle/>
          <a:p>
            <a:r>
              <a:rPr lang="en-US" dirty="0" smtClean="0"/>
              <a:t>Mapper maps </a:t>
            </a:r>
            <a:r>
              <a:rPr lang="en-US" dirty="0"/>
              <a:t>input key/value pairs to a set of intermediate key/value pairs. </a:t>
            </a:r>
          </a:p>
          <a:p>
            <a:r>
              <a:rPr lang="en-US" dirty="0"/>
              <a:t>Maps are the individual tasks which transform input records into a intermediate records. The transformed intermediate records need not be of the same type as the input records. A given input pair may map to zero or many output pairs</a:t>
            </a:r>
            <a:r>
              <a:rPr lang="en-US" dirty="0" smtClean="0"/>
              <a:t>.</a:t>
            </a:r>
          </a:p>
          <a:p>
            <a:r>
              <a:rPr lang="en-US" dirty="0" smtClean="0"/>
              <a:t>To </a:t>
            </a:r>
            <a:r>
              <a:rPr lang="en-US" dirty="0"/>
              <a:t>serve as the mapper, a class extends the Mapper class. Mapper class includes two methods that effectively act as the constructor and destructor for the class</a:t>
            </a:r>
            <a:r>
              <a:rPr lang="en-US" dirty="0" smtClean="0"/>
              <a:t>:</a:t>
            </a:r>
            <a:endParaRPr lang="en-US" dirty="0"/>
          </a:p>
          <a:p>
            <a:pPr marL="0" indent="0">
              <a:buNone/>
            </a:pPr>
            <a:r>
              <a:rPr lang="en-US" sz="1800" dirty="0">
                <a:latin typeface="Courier New" pitchFamily="49" charset="0"/>
                <a:cs typeface="Courier New" pitchFamily="49" charset="0"/>
              </a:rPr>
              <a:t>void setup(</a:t>
            </a:r>
            <a:r>
              <a:rPr lang="en-US" sz="1800" dirty="0" err="1">
                <a:latin typeface="Courier New" pitchFamily="49" charset="0"/>
                <a:cs typeface="Courier New" pitchFamily="49" charset="0"/>
              </a:rPr>
              <a:t>org.apache.hadoop.mapreduce.Mapper.Context</a:t>
            </a:r>
            <a:r>
              <a:rPr lang="en-US" sz="1800" dirty="0">
                <a:latin typeface="Courier New" pitchFamily="49" charset="0"/>
                <a:cs typeface="Courier New" pitchFamily="49" charset="0"/>
              </a:rPr>
              <a:t> context) </a:t>
            </a:r>
            <a:endParaRPr lang="en-US" sz="1800" dirty="0" smtClean="0">
              <a:latin typeface="Courier New" pitchFamily="49" charset="0"/>
              <a:cs typeface="Courier New" pitchFamily="49" charset="0"/>
            </a:endParaRPr>
          </a:p>
          <a:p>
            <a:r>
              <a:rPr lang="en-US" dirty="0" smtClean="0"/>
              <a:t>is </a:t>
            </a:r>
            <a:r>
              <a:rPr lang="en-US" dirty="0"/>
              <a:t>called once at the beginning of the task</a:t>
            </a:r>
            <a:r>
              <a:rPr lang="en-US" dirty="0" smtClean="0"/>
              <a:t>. In </a:t>
            </a:r>
            <a:r>
              <a:rPr lang="en-US" dirty="0"/>
              <a:t>this </a:t>
            </a:r>
            <a:r>
              <a:rPr lang="en-US" dirty="0" smtClean="0"/>
              <a:t>method you </a:t>
            </a:r>
            <a:r>
              <a:rPr lang="en-US" dirty="0"/>
              <a:t>can extract the parameters set either by the configuration XML files or in the main class of your application. Call this function before any data processing begins</a:t>
            </a:r>
            <a:r>
              <a:rPr lang="en-US" dirty="0" smtClean="0"/>
              <a:t>.</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48</a:t>
            </a:fld>
            <a:endParaRPr lang="en-US">
              <a:solidFill>
                <a:prstClr val="black">
                  <a:tint val="75000"/>
                </a:prstClr>
              </a:solidFill>
            </a:endParaRPr>
          </a:p>
        </p:txBody>
      </p:sp>
    </p:spTree>
    <p:extLst>
      <p:ext uri="{BB962C8B-B14F-4D97-AF65-F5344CB8AC3E}">
        <p14:creationId xmlns:p14="http://schemas.microsoft.com/office/powerpoint/2010/main" val="242786792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Mapper</a:t>
            </a:r>
            <a:endParaRPr lang="en-US" dirty="0"/>
          </a:p>
        </p:txBody>
      </p:sp>
      <p:sp>
        <p:nvSpPr>
          <p:cNvPr id="3" name="Content Placeholder 2"/>
          <p:cNvSpPr>
            <a:spLocks noGrp="1"/>
          </p:cNvSpPr>
          <p:nvPr>
            <p:ph idx="1"/>
          </p:nvPr>
        </p:nvSpPr>
        <p:spPr/>
        <p:txBody>
          <a:bodyPr>
            <a:normAutofit/>
          </a:bodyPr>
          <a:lstStyle/>
          <a:p>
            <a:r>
              <a:rPr lang="en-US" sz="1800" dirty="0" smtClean="0">
                <a:latin typeface="Courier New" pitchFamily="49" charset="0"/>
                <a:cs typeface="Courier New" pitchFamily="49" charset="0"/>
              </a:rPr>
              <a:t>void </a:t>
            </a:r>
            <a:r>
              <a:rPr lang="en-US" sz="1800" dirty="0">
                <a:latin typeface="Courier New" pitchFamily="49" charset="0"/>
                <a:cs typeface="Courier New" pitchFamily="49" charset="0"/>
              </a:rPr>
              <a:t>cleanup(</a:t>
            </a:r>
            <a:r>
              <a:rPr lang="en-US" sz="1800" dirty="0" err="1">
                <a:latin typeface="Courier New" pitchFamily="49" charset="0"/>
                <a:cs typeface="Courier New" pitchFamily="49" charset="0"/>
              </a:rPr>
              <a:t>org.apache.hadoop.mapreduce.Mapper.Context</a:t>
            </a:r>
            <a:r>
              <a:rPr lang="en-US" sz="1800" dirty="0">
                <a:latin typeface="Courier New" pitchFamily="49" charset="0"/>
                <a:cs typeface="Courier New" pitchFamily="49" charset="0"/>
              </a:rPr>
              <a:t> context)</a:t>
            </a:r>
            <a:r>
              <a:rPr lang="en-US" dirty="0"/>
              <a:t> is called once at the end of the task as the last action before the map task terminates, this function should wrap up any loose ends—database connections, open files, and so </a:t>
            </a:r>
            <a:r>
              <a:rPr lang="en-US" dirty="0" smtClean="0"/>
              <a:t>on.</a:t>
            </a:r>
          </a:p>
          <a:p>
            <a:r>
              <a:rPr lang="en-US" sz="1800" dirty="0" smtClean="0">
                <a:latin typeface="Courier New" pitchFamily="49" charset="0"/>
                <a:cs typeface="Courier New" pitchFamily="49" charset="0"/>
              </a:rPr>
              <a:t>void </a:t>
            </a:r>
            <a:r>
              <a:rPr lang="en-US" sz="1800" dirty="0">
                <a:latin typeface="Courier New" pitchFamily="49" charset="0"/>
                <a:cs typeface="Courier New" pitchFamily="49" charset="0"/>
              </a:rPr>
              <a:t>map(KEYIN key, VALUEIN value, </a:t>
            </a:r>
            <a:r>
              <a:rPr lang="en-US" sz="1800" dirty="0" err="1">
                <a:latin typeface="Courier New" pitchFamily="49" charset="0"/>
                <a:cs typeface="Courier New" pitchFamily="49" charset="0"/>
              </a:rPr>
              <a:t>org.apache.hadoop.mapreduce.Mapper.Context</a:t>
            </a:r>
            <a:r>
              <a:rPr lang="en-US" sz="1800" dirty="0">
                <a:latin typeface="Courier New" pitchFamily="49" charset="0"/>
                <a:cs typeface="Courier New" pitchFamily="49" charset="0"/>
              </a:rPr>
              <a:t> context</a:t>
            </a:r>
            <a:r>
              <a:rPr lang="en-US" dirty="0"/>
              <a:t>) </a:t>
            </a:r>
            <a:r>
              <a:rPr lang="en-US" dirty="0" smtClean="0"/>
              <a:t> is called </a:t>
            </a:r>
            <a:r>
              <a:rPr lang="en-US" dirty="0"/>
              <a:t>once for each key/value pair in the input split. is responsible for the data processing step. It utilizes Java generics of the form </a:t>
            </a:r>
            <a:r>
              <a:rPr lang="en-US" sz="1800" dirty="0">
                <a:latin typeface="Courier New" pitchFamily="49" charset="0"/>
                <a:cs typeface="Courier New" pitchFamily="49" charset="0"/>
              </a:rPr>
              <a:t>Mapper&lt;K1,V1,K2,V2&gt; </a:t>
            </a:r>
            <a:r>
              <a:rPr lang="en-US" dirty="0"/>
              <a:t>where the key classes and value classes implement the </a:t>
            </a:r>
            <a:r>
              <a:rPr lang="en-US" sz="1800" dirty="0" err="1">
                <a:latin typeface="Courier New" pitchFamily="49" charset="0"/>
                <a:cs typeface="Courier New" pitchFamily="49" charset="0"/>
              </a:rPr>
              <a:t>WritableComparable</a:t>
            </a:r>
            <a:r>
              <a:rPr lang="en-US" dirty="0"/>
              <a:t> and </a:t>
            </a:r>
            <a:r>
              <a:rPr lang="en-US" sz="1800" dirty="0">
                <a:latin typeface="Courier New" pitchFamily="49" charset="0"/>
                <a:cs typeface="Courier New" pitchFamily="49" charset="0"/>
              </a:rPr>
              <a:t>Writable</a:t>
            </a:r>
            <a:r>
              <a:rPr lang="en-US" dirty="0"/>
              <a:t> interfaces, respectively. Its single method is to process an individual (key/value) pair</a:t>
            </a:r>
            <a:r>
              <a:rPr lang="en-US" dirty="0" smtClean="0"/>
              <a:t>:</a:t>
            </a:r>
            <a:endParaRPr lang="en-US" dirty="0"/>
          </a:p>
          <a:p>
            <a:r>
              <a:rPr lang="en-US" sz="1800" dirty="0">
                <a:latin typeface="Courier New" pitchFamily="49" charset="0"/>
                <a:cs typeface="Courier New" pitchFamily="49" charset="0"/>
              </a:rPr>
              <a:t>void run(</a:t>
            </a:r>
            <a:r>
              <a:rPr lang="en-US" sz="1800" dirty="0" err="1">
                <a:latin typeface="Courier New" pitchFamily="49" charset="0"/>
                <a:cs typeface="Courier New" pitchFamily="49" charset="0"/>
              </a:rPr>
              <a:t>org.apache.hadoop.mapreduce.Mapper.Context</a:t>
            </a:r>
            <a:r>
              <a:rPr lang="en-US" sz="1800" dirty="0">
                <a:latin typeface="Courier New" pitchFamily="49" charset="0"/>
                <a:cs typeface="Courier New" pitchFamily="49" charset="0"/>
              </a:rPr>
              <a:t> context) </a:t>
            </a:r>
            <a:r>
              <a:rPr lang="en-US" dirty="0"/>
              <a:t>Expert users can override this method for more complete control over the execution of the Mapper.</a:t>
            </a: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49</a:t>
            </a:fld>
            <a:endParaRPr lang="en-US">
              <a:solidFill>
                <a:prstClr val="black">
                  <a:tint val="75000"/>
                </a:prstClr>
              </a:solidFill>
            </a:endParaRPr>
          </a:p>
        </p:txBody>
      </p:sp>
    </p:spTree>
    <p:extLst>
      <p:ext uri="{BB962C8B-B14F-4D97-AF65-F5344CB8AC3E}">
        <p14:creationId xmlns:p14="http://schemas.microsoft.com/office/powerpoint/2010/main" val="27569851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HDFs Architecture</a:t>
            </a:r>
            <a:endParaRPr lang="en-US" dirty="0"/>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818606"/>
            <a:ext cx="8229600" cy="58579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8525128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Supplied Mappers</a:t>
            </a:r>
            <a:endParaRPr lang="en-US" dirty="0"/>
          </a:p>
        </p:txBody>
      </p:sp>
      <p:sp>
        <p:nvSpPr>
          <p:cNvPr id="3" name="Content Placeholder 2"/>
          <p:cNvSpPr>
            <a:spLocks noGrp="1"/>
          </p:cNvSpPr>
          <p:nvPr>
            <p:ph idx="1"/>
          </p:nvPr>
        </p:nvSpPr>
        <p:spPr/>
        <p:txBody>
          <a:bodyPr/>
          <a:lstStyle/>
          <a:p>
            <a:r>
              <a:rPr lang="en-US" dirty="0" smtClean="0"/>
              <a:t>Hadoop </a:t>
            </a:r>
            <a:r>
              <a:rPr lang="en-US" dirty="0"/>
              <a:t>provides a few useful mapper implementations. </a:t>
            </a:r>
            <a:endParaRPr lang="en-US" dirty="0" smtClean="0"/>
          </a:p>
          <a:p>
            <a:r>
              <a:rPr lang="en-US" dirty="0" smtClean="0"/>
              <a:t>You can use them as mappers in you application if they provide the functionality you need.</a:t>
            </a:r>
          </a:p>
          <a:p>
            <a:pPr marL="0" indent="0">
              <a:buNone/>
            </a:pPr>
            <a:r>
              <a:rPr lang="en-US" dirty="0" smtClean="0"/>
              <a:t> </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09800"/>
            <a:ext cx="8915400" cy="304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0496962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Reducers</a:t>
            </a:r>
            <a:endParaRPr lang="en-US" dirty="0"/>
          </a:p>
        </p:txBody>
      </p:sp>
      <p:sp>
        <p:nvSpPr>
          <p:cNvPr id="3" name="Content Placeholder 2"/>
          <p:cNvSpPr>
            <a:spLocks noGrp="1"/>
          </p:cNvSpPr>
          <p:nvPr>
            <p:ph idx="1"/>
          </p:nvPr>
        </p:nvSpPr>
        <p:spPr/>
        <p:txBody>
          <a:bodyPr>
            <a:normAutofit fontScale="92500" lnSpcReduction="10000"/>
          </a:bodyPr>
          <a:lstStyle/>
          <a:p>
            <a:r>
              <a:rPr lang="en-US" dirty="0"/>
              <a:t>Reduces a set of intermediate values which share a key to a smaller set of values. </a:t>
            </a:r>
          </a:p>
          <a:p>
            <a:r>
              <a:rPr lang="en-US" dirty="0"/>
              <a:t>Reducer implementations can access the </a:t>
            </a:r>
            <a:r>
              <a:rPr lang="en-US" sz="1900" dirty="0">
                <a:latin typeface="Courier New" pitchFamily="49" charset="0"/>
                <a:cs typeface="Courier New" pitchFamily="49" charset="0"/>
              </a:rPr>
              <a:t>Configuration</a:t>
            </a:r>
            <a:r>
              <a:rPr lang="en-US" dirty="0"/>
              <a:t> for the job via the </a:t>
            </a:r>
            <a:r>
              <a:rPr lang="en-US" sz="1900" dirty="0" err="1">
                <a:latin typeface="Courier New" pitchFamily="49" charset="0"/>
                <a:cs typeface="Courier New" pitchFamily="49" charset="0"/>
              </a:rPr>
              <a:t>JobContext.getConfiguration</a:t>
            </a:r>
            <a:r>
              <a:rPr lang="en-US" sz="1900" dirty="0">
                <a:latin typeface="Courier New" pitchFamily="49" charset="0"/>
                <a:cs typeface="Courier New" pitchFamily="49" charset="0"/>
              </a:rPr>
              <a:t>() </a:t>
            </a:r>
            <a:r>
              <a:rPr lang="en-US" dirty="0"/>
              <a:t>method.</a:t>
            </a:r>
          </a:p>
          <a:p>
            <a:r>
              <a:rPr lang="en-US" dirty="0"/>
              <a:t>Reducer has 3 primary phases:</a:t>
            </a:r>
          </a:p>
          <a:p>
            <a:pPr marL="0" indent="0">
              <a:buNone/>
            </a:pPr>
            <a:r>
              <a:rPr lang="en-US" b="1" dirty="0"/>
              <a:t>Shuffle</a:t>
            </a:r>
          </a:p>
          <a:p>
            <a:r>
              <a:rPr lang="en-US" dirty="0"/>
              <a:t>The Reducer copies the sorted output from each Mapper using HTTP across the network.</a:t>
            </a:r>
          </a:p>
          <a:p>
            <a:pPr marL="0" indent="0">
              <a:buNone/>
            </a:pPr>
            <a:r>
              <a:rPr lang="en-US" b="1" dirty="0"/>
              <a:t>Sort</a:t>
            </a:r>
          </a:p>
          <a:p>
            <a:r>
              <a:rPr lang="en-US" dirty="0"/>
              <a:t>The framework merge sorts Reducer inputs by keys (since different Mappers may have output the same key).</a:t>
            </a:r>
          </a:p>
          <a:p>
            <a:r>
              <a:rPr lang="en-US" dirty="0"/>
              <a:t>The shuffle and sort phases occur simultaneously i.e. while outputs are being fetched they are merged.</a:t>
            </a:r>
          </a:p>
          <a:p>
            <a:pPr marL="0" indent="0">
              <a:buNone/>
            </a:pPr>
            <a:r>
              <a:rPr lang="en-US" b="1" dirty="0" smtClean="0"/>
              <a:t>Reduce</a:t>
            </a:r>
          </a:p>
          <a:p>
            <a:r>
              <a:rPr lang="en-US" dirty="0"/>
              <a:t>In this phase the </a:t>
            </a:r>
            <a:r>
              <a:rPr lang="en-US" sz="1900" dirty="0">
                <a:latin typeface="Courier New" pitchFamily="49" charset="0"/>
                <a:cs typeface="Courier New" pitchFamily="49" charset="0"/>
              </a:rPr>
              <a:t>reduce(Object, </a:t>
            </a:r>
            <a:r>
              <a:rPr lang="en-US" sz="1900" dirty="0" err="1">
                <a:latin typeface="Courier New" pitchFamily="49" charset="0"/>
                <a:cs typeface="Courier New" pitchFamily="49" charset="0"/>
              </a:rPr>
              <a:t>Iterable</a:t>
            </a:r>
            <a:r>
              <a:rPr lang="en-US" sz="1900" dirty="0">
                <a:latin typeface="Courier New" pitchFamily="49" charset="0"/>
                <a:cs typeface="Courier New" pitchFamily="49" charset="0"/>
              </a:rPr>
              <a:t>, Context) </a:t>
            </a:r>
            <a:r>
              <a:rPr lang="en-US" dirty="0"/>
              <a:t>method is called for each &lt;key, (collection of values)&gt; in the sorted inputs</a:t>
            </a:r>
            <a:r>
              <a:rPr lang="en-US" dirty="0" smtClean="0"/>
              <a:t>.</a:t>
            </a:r>
            <a:endParaRPr lang="en-US" b="1" dirty="0"/>
          </a:p>
          <a:p>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51</a:t>
            </a:fld>
            <a:endParaRPr lang="en-US">
              <a:solidFill>
                <a:prstClr val="black">
                  <a:tint val="75000"/>
                </a:prstClr>
              </a:solidFill>
            </a:endParaRPr>
          </a:p>
        </p:txBody>
      </p:sp>
    </p:spTree>
    <p:extLst>
      <p:ext uri="{BB962C8B-B14F-4D97-AF65-F5344CB8AC3E}">
        <p14:creationId xmlns:p14="http://schemas.microsoft.com/office/powerpoint/2010/main" val="251250611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Reducer method summary</a:t>
            </a:r>
            <a:endParaRPr lang="en-US" dirty="0"/>
          </a:p>
        </p:txBody>
      </p:sp>
      <p:sp>
        <p:nvSpPr>
          <p:cNvPr id="3" name="Content Placeholder 2"/>
          <p:cNvSpPr>
            <a:spLocks noGrp="1"/>
          </p:cNvSpPr>
          <p:nvPr>
            <p:ph idx="1"/>
          </p:nvPr>
        </p:nvSpPr>
        <p:spPr/>
        <p:txBody>
          <a:bodyPr/>
          <a:lstStyle/>
          <a:p>
            <a:r>
              <a:rPr lang="en-US" sz="1800" dirty="0">
                <a:latin typeface="Courier New" pitchFamily="49" charset="0"/>
                <a:cs typeface="Courier New" pitchFamily="49" charset="0"/>
              </a:rPr>
              <a:t>protected  void cleanup(</a:t>
            </a:r>
            <a:r>
              <a:rPr lang="en-US" sz="1800" dirty="0" err="1">
                <a:latin typeface="Courier New" pitchFamily="49" charset="0"/>
                <a:cs typeface="Courier New" pitchFamily="49" charset="0"/>
              </a:rPr>
              <a:t>org.apache.hadoop.mapreduce.Reducer.Context</a:t>
            </a:r>
            <a:r>
              <a:rPr lang="en-US" sz="1800" dirty="0">
                <a:latin typeface="Courier New" pitchFamily="49" charset="0"/>
                <a:cs typeface="Courier New" pitchFamily="49" charset="0"/>
              </a:rPr>
              <a:t> context) </a:t>
            </a:r>
            <a:r>
              <a:rPr lang="en-US" dirty="0" smtClean="0"/>
              <a:t>Called </a:t>
            </a:r>
            <a:r>
              <a:rPr lang="en-US" dirty="0"/>
              <a:t>once at the end of the task. </a:t>
            </a:r>
          </a:p>
          <a:p>
            <a:r>
              <a:rPr lang="en-US" sz="1800" dirty="0">
                <a:latin typeface="Courier New" pitchFamily="49" charset="0"/>
                <a:cs typeface="Courier New" pitchFamily="49" charset="0"/>
              </a:rPr>
              <a:t>protected  void reduce(KEYIN key, </a:t>
            </a:r>
            <a:r>
              <a:rPr lang="en-US" sz="1800" dirty="0" err="1">
                <a:latin typeface="Courier New" pitchFamily="49" charset="0"/>
                <a:cs typeface="Courier New" pitchFamily="49" charset="0"/>
              </a:rPr>
              <a:t>Iterable</a:t>
            </a:r>
            <a:r>
              <a:rPr lang="en-US" sz="1800" dirty="0">
                <a:latin typeface="Courier New" pitchFamily="49" charset="0"/>
                <a:cs typeface="Courier New" pitchFamily="49" charset="0"/>
              </a:rPr>
              <a:t>&lt;VALUEIN&gt; values, </a:t>
            </a:r>
            <a:r>
              <a:rPr lang="en-US" sz="1800" dirty="0" err="1">
                <a:latin typeface="Courier New" pitchFamily="49" charset="0"/>
                <a:cs typeface="Courier New" pitchFamily="49" charset="0"/>
              </a:rPr>
              <a:t>org.apache.hadoop.mapreduce.Reducer.Context</a:t>
            </a:r>
            <a:r>
              <a:rPr lang="en-US" sz="1800" dirty="0">
                <a:latin typeface="Courier New" pitchFamily="49" charset="0"/>
                <a:cs typeface="Courier New" pitchFamily="49" charset="0"/>
              </a:rPr>
              <a:t> context) </a:t>
            </a:r>
            <a:r>
              <a:rPr lang="en-US" dirty="0" smtClean="0"/>
              <a:t>This </a:t>
            </a:r>
            <a:r>
              <a:rPr lang="en-US" dirty="0"/>
              <a:t>method is called once for each key. </a:t>
            </a:r>
          </a:p>
          <a:p>
            <a:r>
              <a:rPr lang="en-US" dirty="0"/>
              <a:t> </a:t>
            </a:r>
            <a:r>
              <a:rPr lang="en-US" sz="1800" dirty="0">
                <a:latin typeface="Courier New" pitchFamily="49" charset="0"/>
                <a:cs typeface="Courier New" pitchFamily="49" charset="0"/>
              </a:rPr>
              <a:t>void run(</a:t>
            </a:r>
            <a:r>
              <a:rPr lang="en-US" sz="1800" dirty="0" err="1">
                <a:latin typeface="Courier New" pitchFamily="49" charset="0"/>
                <a:cs typeface="Courier New" pitchFamily="49" charset="0"/>
              </a:rPr>
              <a:t>org.apache.hadoop.mapreduce.Reducer.Context</a:t>
            </a:r>
            <a:r>
              <a:rPr lang="en-US" sz="1800" dirty="0">
                <a:latin typeface="Courier New" pitchFamily="49" charset="0"/>
                <a:cs typeface="Courier New" pitchFamily="49" charset="0"/>
              </a:rPr>
              <a:t> context) </a:t>
            </a:r>
            <a:r>
              <a:rPr lang="en-US" dirty="0" smtClean="0"/>
              <a:t>Advanced </a:t>
            </a:r>
            <a:r>
              <a:rPr lang="en-US" dirty="0"/>
              <a:t>application writers can use the </a:t>
            </a:r>
            <a:r>
              <a:rPr lang="en-US" dirty="0" smtClean="0"/>
              <a:t>run() </a:t>
            </a:r>
            <a:r>
              <a:rPr lang="en-US" dirty="0"/>
              <a:t>method to control how the reduce task works. </a:t>
            </a:r>
          </a:p>
          <a:p>
            <a:r>
              <a:rPr lang="en-US" sz="1800" dirty="0">
                <a:latin typeface="Courier New" pitchFamily="49" charset="0"/>
                <a:cs typeface="Courier New" pitchFamily="49" charset="0"/>
              </a:rPr>
              <a:t>protected  void setup(</a:t>
            </a:r>
            <a:r>
              <a:rPr lang="en-US" sz="1800" dirty="0" err="1">
                <a:latin typeface="Courier New" pitchFamily="49" charset="0"/>
                <a:cs typeface="Courier New" pitchFamily="49" charset="0"/>
              </a:rPr>
              <a:t>org.apache.hadoop.mapreduce.Reducer.Context</a:t>
            </a:r>
            <a:r>
              <a:rPr lang="en-US" sz="1800" dirty="0">
                <a:latin typeface="Courier New" pitchFamily="49" charset="0"/>
                <a:cs typeface="Courier New" pitchFamily="49" charset="0"/>
              </a:rPr>
              <a:t> context) </a:t>
            </a:r>
            <a:r>
              <a:rPr lang="en-US" dirty="0" smtClean="0"/>
              <a:t>Called </a:t>
            </a:r>
            <a:r>
              <a:rPr lang="en-US" dirty="0"/>
              <a:t>once at the start of the task. </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a:p>
        </p:txBody>
      </p:sp>
    </p:spTree>
    <p:extLst>
      <p:ext uri="{BB962C8B-B14F-4D97-AF65-F5344CB8AC3E}">
        <p14:creationId xmlns:p14="http://schemas.microsoft.com/office/powerpoint/2010/main" val="80265175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Combiners</a:t>
            </a:r>
            <a:endParaRPr lang="en-US" dirty="0"/>
          </a:p>
        </p:txBody>
      </p:sp>
      <p:sp>
        <p:nvSpPr>
          <p:cNvPr id="3" name="Content Placeholder 2"/>
          <p:cNvSpPr>
            <a:spLocks noGrp="1"/>
          </p:cNvSpPr>
          <p:nvPr>
            <p:ph idx="1"/>
          </p:nvPr>
        </p:nvSpPr>
        <p:spPr/>
        <p:txBody>
          <a:bodyPr/>
          <a:lstStyle/>
          <a:p>
            <a:r>
              <a:rPr lang="en-US" dirty="0"/>
              <a:t>In many situations with </a:t>
            </a:r>
            <a:r>
              <a:rPr lang="en-US" dirty="0" err="1"/>
              <a:t>MapReduce</a:t>
            </a:r>
            <a:r>
              <a:rPr lang="en-US" dirty="0"/>
              <a:t> applications, we may wish to perform a “local reduce ” before we distribute the mapper results. In the</a:t>
            </a:r>
            <a:r>
              <a:rPr lang="en-US" sz="1800" dirty="0">
                <a:latin typeface="Courier New" pitchFamily="49" charset="0"/>
                <a:cs typeface="Courier New" pitchFamily="49" charset="0"/>
              </a:rPr>
              <a:t> </a:t>
            </a:r>
            <a:r>
              <a:rPr lang="en-US" sz="1800" dirty="0" err="1" smtClean="0">
                <a:latin typeface="Courier New" pitchFamily="49" charset="0"/>
                <a:cs typeface="Courier New" pitchFamily="49" charset="0"/>
              </a:rPr>
              <a:t>WordCounter</a:t>
            </a:r>
            <a:r>
              <a:rPr lang="en-US" sz="1800" dirty="0" smtClean="0">
                <a:latin typeface="Courier New" pitchFamily="49" charset="0"/>
                <a:cs typeface="Courier New" pitchFamily="49" charset="0"/>
              </a:rPr>
              <a:t> </a:t>
            </a:r>
            <a:r>
              <a:rPr lang="en-US" dirty="0"/>
              <a:t>example, </a:t>
            </a:r>
            <a:r>
              <a:rPr lang="en-US" dirty="0" smtClean="0"/>
              <a:t>if </a:t>
            </a:r>
            <a:r>
              <a:rPr lang="en-US" dirty="0"/>
              <a:t>the job processes a document containing the word “the” 574 times, it’s much more efficient to store and shuffle the pair (“the”, 574) once instead of the pair (“the”, 1) </a:t>
            </a:r>
            <a:r>
              <a:rPr lang="en-US" dirty="0" smtClean="0"/>
              <a:t>574 </a:t>
            </a:r>
            <a:r>
              <a:rPr lang="en-US" dirty="0"/>
              <a:t>times. </a:t>
            </a:r>
            <a:endParaRPr lang="en-US" dirty="0" smtClean="0"/>
          </a:p>
          <a:p>
            <a:r>
              <a:rPr lang="en-US" dirty="0" err="1" smtClean="0"/>
              <a:t>Hadoop</a:t>
            </a:r>
            <a:r>
              <a:rPr lang="en-US" dirty="0" smtClean="0"/>
              <a:t> </a:t>
            </a:r>
            <a:r>
              <a:rPr lang="en-US" dirty="0"/>
              <a:t>provides several ready made combiners</a:t>
            </a:r>
            <a:r>
              <a:rPr lang="en-US" dirty="0" smtClean="0"/>
              <a:t>. It also provides several ready made mappers and reducers.</a:t>
            </a:r>
          </a:p>
          <a:p>
            <a:r>
              <a:rPr lang="en-US" dirty="0" smtClean="0"/>
              <a:t>On the following slide we see an implementation of the same </a:t>
            </a:r>
            <a:r>
              <a:rPr lang="en-US" sz="1800" dirty="0" err="1" smtClean="0">
                <a:latin typeface="Courier New" pitchFamily="49" charset="0"/>
                <a:cs typeface="Courier New" pitchFamily="49" charset="0"/>
              </a:rPr>
              <a:t>WordCount</a:t>
            </a:r>
            <a:r>
              <a:rPr lang="en-US" dirty="0" smtClean="0"/>
              <a:t> example using only provided tools.</a:t>
            </a:r>
            <a:endParaRPr lang="en-US"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53</a:t>
            </a:fld>
            <a:endParaRPr lang="en-US">
              <a:solidFill>
                <a:prstClr val="black">
                  <a:tint val="75000"/>
                </a:prstClr>
              </a:solidFill>
            </a:endParaRPr>
          </a:p>
        </p:txBody>
      </p:sp>
    </p:spTree>
    <p:extLst>
      <p:ext uri="{BB962C8B-B14F-4D97-AF65-F5344CB8AC3E}">
        <p14:creationId xmlns:p14="http://schemas.microsoft.com/office/powerpoint/2010/main" val="3654690758"/>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Use of Predefine Mapper and </a:t>
            </a:r>
            <a:r>
              <a:rPr lang="en-US" dirty="0" smtClean="0"/>
              <a:t>Reducer </a:t>
            </a:r>
            <a:r>
              <a:rPr lang="en-US" smtClean="0"/>
              <a:t>(MRv1 Code)</a:t>
            </a:r>
            <a:endParaRPr lang="en-US" dirty="0"/>
          </a:p>
        </p:txBody>
      </p:sp>
      <p:sp>
        <p:nvSpPr>
          <p:cNvPr id="3" name="Content Placeholder 2"/>
          <p:cNvSpPr>
            <a:spLocks noGrp="1"/>
          </p:cNvSpPr>
          <p:nvPr>
            <p:ph idx="1"/>
          </p:nvPr>
        </p:nvSpPr>
        <p:spPr/>
        <p:txBody>
          <a:bodyPr>
            <a:normAutofit fontScale="85000" lnSpcReduction="10000"/>
          </a:bodyPr>
          <a:lstStyle/>
          <a:p>
            <a:r>
              <a:rPr lang="en-US" sz="2400" dirty="0" smtClean="0"/>
              <a:t>For our simple example, we actually have </a:t>
            </a:r>
            <a:r>
              <a:rPr lang="en-US" sz="2400" dirty="0"/>
              <a:t>to write only the driver for this MapReduce program because we </a:t>
            </a:r>
            <a:r>
              <a:rPr lang="en-US" sz="2400" dirty="0" smtClean="0"/>
              <a:t>could use </a:t>
            </a:r>
            <a:r>
              <a:rPr lang="en-US" sz="2400" dirty="0" err="1"/>
              <a:t>Hadoop’s</a:t>
            </a:r>
            <a:r>
              <a:rPr lang="en-US" sz="2400" dirty="0"/>
              <a:t> predefined </a:t>
            </a:r>
            <a:r>
              <a:rPr lang="en-US" sz="2100" dirty="0" err="1" smtClean="0">
                <a:latin typeface="Courier New" pitchFamily="49" charset="0"/>
                <a:cs typeface="Courier New" pitchFamily="49" charset="0"/>
              </a:rPr>
              <a:t>TokenCountMapper</a:t>
            </a:r>
            <a:r>
              <a:rPr lang="en-US" sz="2100" dirty="0" smtClean="0">
                <a:latin typeface="Courier New" pitchFamily="49" charset="0"/>
                <a:cs typeface="Courier New" pitchFamily="49" charset="0"/>
              </a:rPr>
              <a:t> </a:t>
            </a:r>
            <a:r>
              <a:rPr lang="en-US" sz="2400" dirty="0" smtClean="0"/>
              <a:t>class and</a:t>
            </a:r>
            <a:r>
              <a:rPr lang="en-US" sz="2100" dirty="0" smtClean="0">
                <a:latin typeface="Courier New" pitchFamily="49" charset="0"/>
                <a:cs typeface="Courier New" pitchFamily="49" charset="0"/>
              </a:rPr>
              <a:t> </a:t>
            </a:r>
            <a:r>
              <a:rPr lang="en-US" sz="2100" dirty="0" err="1" smtClean="0">
                <a:latin typeface="Courier New" pitchFamily="49" charset="0"/>
                <a:cs typeface="Courier New" pitchFamily="49" charset="0"/>
              </a:rPr>
              <a:t>LongSumReducer</a:t>
            </a:r>
            <a:r>
              <a:rPr lang="en-US" sz="2100" dirty="0" smtClean="0">
                <a:latin typeface="Courier New" pitchFamily="49" charset="0"/>
                <a:cs typeface="Courier New" pitchFamily="49" charset="0"/>
              </a:rPr>
              <a:t> </a:t>
            </a:r>
            <a:r>
              <a:rPr lang="en-US" sz="2400" dirty="0" smtClean="0"/>
              <a:t>class.</a:t>
            </a:r>
          </a:p>
          <a:p>
            <a:pPr marL="0" indent="0">
              <a:buNone/>
            </a:pPr>
            <a:r>
              <a:rPr lang="en-US" sz="2000" dirty="0">
                <a:latin typeface="Courier New" pitchFamily="49" charset="0"/>
                <a:cs typeface="Courier New" pitchFamily="49" charset="0"/>
              </a:rPr>
              <a:t>public class WordCount2 {</a:t>
            </a:r>
          </a:p>
          <a:p>
            <a:pPr marL="0" indent="0">
              <a:buNone/>
            </a:pPr>
            <a:r>
              <a:rPr lang="en-US" sz="2000" dirty="0">
                <a:latin typeface="Courier New" pitchFamily="49" charset="0"/>
                <a:cs typeface="Courier New" pitchFamily="49" charset="0"/>
              </a:rPr>
              <a:t>public static void main(String[] </a:t>
            </a:r>
            <a:r>
              <a:rPr lang="en-US" sz="2000" dirty="0" err="1">
                <a:latin typeface="Courier New" pitchFamily="49" charset="0"/>
                <a:cs typeface="Courier New" pitchFamily="49" charset="0"/>
              </a:rPr>
              <a:t>args</a:t>
            </a:r>
            <a:r>
              <a:rPr lang="en-US" sz="2000" dirty="0">
                <a:latin typeface="Courier New" pitchFamily="49" charset="0"/>
                <a:cs typeface="Courier New" pitchFamily="49" charset="0"/>
              </a:rPr>
              <a:t>) {</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JobClient</a:t>
            </a:r>
            <a:r>
              <a:rPr lang="en-US" sz="2000" dirty="0" smtClean="0">
                <a:latin typeface="Courier New" pitchFamily="49" charset="0"/>
                <a:cs typeface="Courier New" pitchFamily="49" charset="0"/>
              </a:rPr>
              <a:t> </a:t>
            </a:r>
            <a:r>
              <a:rPr lang="en-US" sz="2000" dirty="0">
                <a:latin typeface="Courier New" pitchFamily="49" charset="0"/>
                <a:cs typeface="Courier New" pitchFamily="49" charset="0"/>
              </a:rPr>
              <a:t>client = new </a:t>
            </a:r>
            <a:r>
              <a:rPr lang="en-US" sz="2000" dirty="0" err="1">
                <a:latin typeface="Courier New" pitchFamily="49" charset="0"/>
                <a:cs typeface="Courier New" pitchFamily="49" charset="0"/>
              </a:rPr>
              <a:t>JobClient</a:t>
            </a:r>
            <a:r>
              <a:rPr lang="en-US" sz="2000" dirty="0">
                <a:latin typeface="Courier New" pitchFamily="49" charset="0"/>
                <a:cs typeface="Courier New" pitchFamily="49" charset="0"/>
              </a:rPr>
              <a:t>();</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JobConf</a:t>
            </a:r>
            <a:r>
              <a:rPr lang="en-US" sz="2000" dirty="0" smtClean="0">
                <a:latin typeface="Courier New" pitchFamily="49" charset="0"/>
                <a:cs typeface="Courier New" pitchFamily="49" charset="0"/>
              </a:rPr>
              <a:t> </a:t>
            </a:r>
            <a:r>
              <a:rPr lang="en-US" sz="2000" dirty="0" err="1">
                <a:latin typeface="Courier New" pitchFamily="49" charset="0"/>
                <a:cs typeface="Courier New" pitchFamily="49" charset="0"/>
              </a:rPr>
              <a:t>conf</a:t>
            </a:r>
            <a:r>
              <a:rPr lang="en-US" sz="2000" dirty="0">
                <a:latin typeface="Courier New" pitchFamily="49" charset="0"/>
                <a:cs typeface="Courier New" pitchFamily="49" charset="0"/>
              </a:rPr>
              <a:t> = new </a:t>
            </a:r>
            <a:r>
              <a:rPr lang="en-US" sz="2000" dirty="0" err="1">
                <a:latin typeface="Courier New" pitchFamily="49" charset="0"/>
                <a:cs typeface="Courier New" pitchFamily="49" charset="0"/>
              </a:rPr>
              <a:t>JobConf</a:t>
            </a:r>
            <a:r>
              <a:rPr lang="en-US" sz="2000" dirty="0">
                <a:latin typeface="Courier New" pitchFamily="49" charset="0"/>
                <a:cs typeface="Courier New" pitchFamily="49" charset="0"/>
              </a:rPr>
              <a:t>(WordCount2.class);</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FileInputFormat.addInputPath</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conf</a:t>
            </a:r>
            <a:r>
              <a:rPr lang="en-US" sz="2000" dirty="0">
                <a:latin typeface="Courier New" pitchFamily="49" charset="0"/>
                <a:cs typeface="Courier New" pitchFamily="49" charset="0"/>
              </a:rPr>
              <a:t>, new Path(</a:t>
            </a:r>
            <a:r>
              <a:rPr lang="en-US" sz="2000" dirty="0" err="1">
                <a:latin typeface="Courier New" pitchFamily="49" charset="0"/>
                <a:cs typeface="Courier New" pitchFamily="49" charset="0"/>
              </a:rPr>
              <a:t>args</a:t>
            </a:r>
            <a:r>
              <a:rPr lang="en-US" sz="2000" dirty="0">
                <a:latin typeface="Courier New" pitchFamily="49" charset="0"/>
                <a:cs typeface="Courier New" pitchFamily="49" charset="0"/>
              </a:rPr>
              <a:t>[0]));</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FileOutputFormat.setOutputPath</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conf</a:t>
            </a:r>
            <a:r>
              <a:rPr lang="en-US" sz="2000" dirty="0">
                <a:latin typeface="Courier New" pitchFamily="49" charset="0"/>
                <a:cs typeface="Courier New" pitchFamily="49" charset="0"/>
              </a:rPr>
              <a:t>, new Path(</a:t>
            </a:r>
            <a:r>
              <a:rPr lang="en-US" sz="2000" dirty="0" err="1">
                <a:latin typeface="Courier New" pitchFamily="49" charset="0"/>
                <a:cs typeface="Courier New" pitchFamily="49" charset="0"/>
              </a:rPr>
              <a:t>args</a:t>
            </a:r>
            <a:r>
              <a:rPr lang="en-US" sz="2000" dirty="0">
                <a:latin typeface="Courier New" pitchFamily="49" charset="0"/>
                <a:cs typeface="Courier New" pitchFamily="49" charset="0"/>
              </a:rPr>
              <a:t>[1]));</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conf.setOutputKeyClass</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Text.class</a:t>
            </a:r>
            <a:r>
              <a:rPr lang="en-US" sz="2000" dirty="0">
                <a:latin typeface="Courier New" pitchFamily="49" charset="0"/>
                <a:cs typeface="Courier New" pitchFamily="49" charset="0"/>
              </a:rPr>
              <a:t>);</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conf.setOutputValueClass</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LongWritable.class</a:t>
            </a:r>
            <a:r>
              <a:rPr lang="en-US" sz="2000" dirty="0">
                <a:latin typeface="Courier New" pitchFamily="49" charset="0"/>
                <a:cs typeface="Courier New" pitchFamily="49" charset="0"/>
              </a:rPr>
              <a:t>);</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conf.setMapperClass</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TokenCountMapper.class</a:t>
            </a:r>
            <a:r>
              <a:rPr lang="en-US" sz="2000" dirty="0">
                <a:latin typeface="Courier New" pitchFamily="49" charset="0"/>
                <a:cs typeface="Courier New" pitchFamily="49" charset="0"/>
              </a:rPr>
              <a:t>); </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conf.setCombinerClass</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LongSumReducer.class</a:t>
            </a:r>
            <a:r>
              <a:rPr lang="en-US" sz="2000" dirty="0">
                <a:latin typeface="Courier New" pitchFamily="49" charset="0"/>
                <a:cs typeface="Courier New" pitchFamily="49" charset="0"/>
              </a:rPr>
              <a:t>); </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conf.setReducerClass</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LongSumReducer.class</a:t>
            </a:r>
            <a:r>
              <a:rPr lang="en-US" sz="2000" dirty="0">
                <a:latin typeface="Courier New" pitchFamily="49" charset="0"/>
                <a:cs typeface="Courier New" pitchFamily="49" charset="0"/>
              </a:rPr>
              <a:t>); </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client.setConf</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conf</a:t>
            </a:r>
            <a:r>
              <a:rPr lang="en-US" sz="2000" dirty="0">
                <a:latin typeface="Courier New" pitchFamily="49" charset="0"/>
                <a:cs typeface="Courier New" pitchFamily="49" charset="0"/>
              </a:rPr>
              <a:t>);</a:t>
            </a:r>
          </a:p>
          <a:p>
            <a:pPr marL="0" indent="0">
              <a:buNone/>
            </a:pPr>
            <a:r>
              <a:rPr lang="en-US" sz="2000" dirty="0" smtClean="0">
                <a:latin typeface="Courier New" pitchFamily="49" charset="0"/>
                <a:cs typeface="Courier New" pitchFamily="49" charset="0"/>
              </a:rPr>
              <a:t>  try </a:t>
            </a:r>
            <a:r>
              <a:rPr lang="en-US" sz="2000" dirty="0">
                <a:latin typeface="Courier New" pitchFamily="49" charset="0"/>
                <a:cs typeface="Courier New" pitchFamily="49" charset="0"/>
              </a:rPr>
              <a:t>{</a:t>
            </a:r>
          </a:p>
          <a:p>
            <a:pPr marL="0" indent="0">
              <a:buNone/>
            </a:pP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JobClient.runJob</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conf</a:t>
            </a:r>
            <a:r>
              <a:rPr lang="en-US" sz="2000" dirty="0">
                <a:latin typeface="Courier New" pitchFamily="49" charset="0"/>
                <a:cs typeface="Courier New" pitchFamily="49" charset="0"/>
              </a:rPr>
              <a:t>);</a:t>
            </a:r>
          </a:p>
          <a:p>
            <a:pPr marL="0" indent="0">
              <a:buNone/>
            </a:pPr>
            <a:r>
              <a:rPr lang="en-US" sz="2000" dirty="0" smtClean="0">
                <a:latin typeface="Courier New" pitchFamily="49" charset="0"/>
                <a:cs typeface="Courier New" pitchFamily="49" charset="0"/>
              </a:rPr>
              <a:t>  } </a:t>
            </a:r>
            <a:r>
              <a:rPr lang="en-US" sz="2000" dirty="0">
                <a:latin typeface="Courier New" pitchFamily="49" charset="0"/>
                <a:cs typeface="Courier New" pitchFamily="49" charset="0"/>
              </a:rPr>
              <a:t>catch (Exception e) </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e.printStackTrace</a:t>
            </a:r>
            <a:r>
              <a:rPr lang="en-US" sz="2000" dirty="0" smtClean="0">
                <a:latin typeface="Courier New" pitchFamily="49" charset="0"/>
                <a:cs typeface="Courier New" pitchFamily="49" charset="0"/>
              </a:rPr>
              <a:t>(); }</a:t>
            </a:r>
            <a:endParaRPr lang="en-US" sz="2000" dirty="0">
              <a:latin typeface="Courier New" pitchFamily="49" charset="0"/>
              <a:cs typeface="Courier New" pitchFamily="49" charset="0"/>
            </a:endParaRPr>
          </a:p>
          <a:p>
            <a:pPr marL="0" indent="0">
              <a:buNone/>
            </a:pPr>
            <a:r>
              <a:rPr lang="en-US" sz="2000" dirty="0">
                <a:latin typeface="Courier New" pitchFamily="49" charset="0"/>
                <a:cs typeface="Courier New" pitchFamily="49" charset="0"/>
              </a:rPr>
              <a:t>}</a:t>
            </a:r>
            <a:endParaRPr lang="en-US" sz="2000" dirty="0" smtClean="0">
              <a:latin typeface="Courier New" pitchFamily="49" charset="0"/>
              <a:cs typeface="Courier New" pitchFamily="49" charset="0"/>
            </a:endParaRPr>
          </a:p>
          <a:p>
            <a:endParaRPr lang="en-US" sz="24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a:p>
        </p:txBody>
      </p:sp>
    </p:spTree>
    <p:extLst>
      <p:ext uri="{BB962C8B-B14F-4D97-AF65-F5344CB8AC3E}">
        <p14:creationId xmlns:p14="http://schemas.microsoft.com/office/powerpoint/2010/main" val="89417104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Reading and Writing</a:t>
            </a:r>
            <a:endParaRPr lang="en-US" dirty="0"/>
          </a:p>
        </p:txBody>
      </p:sp>
      <p:sp>
        <p:nvSpPr>
          <p:cNvPr id="3" name="Content Placeholder 2"/>
          <p:cNvSpPr>
            <a:spLocks noGrp="1"/>
          </p:cNvSpPr>
          <p:nvPr>
            <p:ph idx="1"/>
          </p:nvPr>
        </p:nvSpPr>
        <p:spPr/>
        <p:txBody>
          <a:bodyPr>
            <a:normAutofit lnSpcReduction="10000"/>
          </a:bodyPr>
          <a:lstStyle/>
          <a:p>
            <a:r>
              <a:rPr lang="en-US" dirty="0" smtClean="0"/>
              <a:t>Input </a:t>
            </a:r>
            <a:r>
              <a:rPr lang="en-US" dirty="0"/>
              <a:t>data usually resides in large files, typically tens or hundreds of gigabytes or even more. </a:t>
            </a:r>
            <a:endParaRPr lang="en-US" dirty="0" smtClean="0"/>
          </a:p>
          <a:p>
            <a:r>
              <a:rPr lang="en-US" dirty="0" smtClean="0"/>
              <a:t>One </a:t>
            </a:r>
            <a:r>
              <a:rPr lang="en-US" dirty="0"/>
              <a:t>of the fundamental principles of </a:t>
            </a:r>
            <a:r>
              <a:rPr lang="en-US" dirty="0" err="1"/>
              <a:t>MapReduce’s</a:t>
            </a:r>
            <a:r>
              <a:rPr lang="en-US" dirty="0"/>
              <a:t> processing power is </a:t>
            </a:r>
            <a:r>
              <a:rPr lang="en-US" dirty="0" smtClean="0"/>
              <a:t>splitting </a:t>
            </a:r>
            <a:r>
              <a:rPr lang="en-US" dirty="0"/>
              <a:t>of the input data into </a:t>
            </a:r>
            <a:r>
              <a:rPr lang="en-US" i="1" dirty="0"/>
              <a:t>chunks</a:t>
            </a:r>
            <a:r>
              <a:rPr lang="en-US" dirty="0"/>
              <a:t>. You </a:t>
            </a:r>
            <a:r>
              <a:rPr lang="en-US" dirty="0" smtClean="0"/>
              <a:t>process </a:t>
            </a:r>
            <a:r>
              <a:rPr lang="en-US" dirty="0"/>
              <a:t>these chunks in parallel using multiple machines. </a:t>
            </a:r>
            <a:endParaRPr lang="en-US" dirty="0" smtClean="0"/>
          </a:p>
          <a:p>
            <a:r>
              <a:rPr lang="en-US" dirty="0" smtClean="0"/>
              <a:t>In </a:t>
            </a:r>
            <a:r>
              <a:rPr lang="en-US" dirty="0" err="1"/>
              <a:t>Hadoop</a:t>
            </a:r>
            <a:r>
              <a:rPr lang="en-US" dirty="0"/>
              <a:t> terminology these chunks are called </a:t>
            </a:r>
            <a:r>
              <a:rPr lang="en-US" b="1" i="1" dirty="0"/>
              <a:t>input splits </a:t>
            </a:r>
            <a:r>
              <a:rPr lang="en-US" b="1" dirty="0"/>
              <a:t>. </a:t>
            </a:r>
            <a:endParaRPr lang="en-US" dirty="0"/>
          </a:p>
          <a:p>
            <a:r>
              <a:rPr lang="en-US" dirty="0"/>
              <a:t>The size of each split should be small enough for a more granular parallelization . (If all the input data is in one split, then there is no parallelization.) </a:t>
            </a:r>
            <a:endParaRPr lang="en-US" dirty="0" smtClean="0"/>
          </a:p>
          <a:p>
            <a:r>
              <a:rPr lang="en-US" dirty="0" smtClean="0"/>
              <a:t>On </a:t>
            </a:r>
            <a:r>
              <a:rPr lang="en-US" dirty="0"/>
              <a:t>the other hand, each split shouldn’t be so small that the overhead of starting and stopping the processing of a split becomes a large fraction of execution time. </a:t>
            </a:r>
          </a:p>
          <a:p>
            <a:r>
              <a:rPr lang="en-US" dirty="0"/>
              <a:t>The principle of dividing input data (which often can be one single massive file) into splits for parallel processing explains some of the design decisions behind </a:t>
            </a:r>
            <a:r>
              <a:rPr lang="en-US" dirty="0" err="1"/>
              <a:t>Hadoop’s</a:t>
            </a:r>
            <a:r>
              <a:rPr lang="en-US" dirty="0"/>
              <a:t> generic </a:t>
            </a:r>
            <a:r>
              <a:rPr lang="en-US" dirty="0" err="1"/>
              <a:t>FileSystem</a:t>
            </a:r>
            <a:r>
              <a:rPr lang="en-US" dirty="0"/>
              <a:t> as well as HDFS in particular. </a:t>
            </a:r>
            <a:endParaRPr lang="en-US" b="1" dirty="0"/>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55</a:t>
            </a:fld>
            <a:endParaRPr lang="en-US">
              <a:solidFill>
                <a:prstClr val="black">
                  <a:tint val="75000"/>
                </a:prstClr>
              </a:solidFill>
            </a:endParaRPr>
          </a:p>
        </p:txBody>
      </p:sp>
    </p:spTree>
    <p:extLst>
      <p:ext uri="{BB962C8B-B14F-4D97-AF65-F5344CB8AC3E}">
        <p14:creationId xmlns:p14="http://schemas.microsoft.com/office/powerpoint/2010/main" val="242786792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latin typeface="Courier New" pitchFamily="49" charset="0"/>
                <a:cs typeface="Courier New" pitchFamily="49" charset="0"/>
              </a:rPr>
              <a:t>FSDataInputStream</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lnSpcReduction="10000"/>
          </a:bodyPr>
          <a:lstStyle/>
          <a:p>
            <a:r>
              <a:rPr lang="en-US" dirty="0" smtClean="0"/>
              <a:t>Hadoop’s File System </a:t>
            </a:r>
            <a:r>
              <a:rPr lang="en-US" dirty="0"/>
              <a:t>provides the class</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FSDataInputStream</a:t>
            </a:r>
            <a:r>
              <a:rPr lang="en-US" sz="1800" dirty="0">
                <a:latin typeface="Courier New" pitchFamily="49" charset="0"/>
                <a:cs typeface="Courier New" pitchFamily="49" charset="0"/>
              </a:rPr>
              <a:t> </a:t>
            </a:r>
            <a:r>
              <a:rPr lang="en-US" dirty="0"/>
              <a:t>for file reading rather than using Java’s </a:t>
            </a:r>
            <a:r>
              <a:rPr lang="en-US" sz="1800" dirty="0" err="1" smtClean="0">
                <a:latin typeface="Courier New" pitchFamily="49" charset="0"/>
                <a:cs typeface="Courier New" pitchFamily="49" charset="0"/>
              </a:rPr>
              <a:t>java.io.DataInputStream</a:t>
            </a:r>
            <a:r>
              <a:rPr lang="en-US" dirty="0"/>
              <a:t>. </a:t>
            </a:r>
            <a:endParaRPr lang="en-US" dirty="0" smtClean="0"/>
          </a:p>
          <a:p>
            <a:r>
              <a:rPr lang="en-US" sz="1800" dirty="0" err="1" smtClean="0">
                <a:latin typeface="Courier New" pitchFamily="49" charset="0"/>
                <a:cs typeface="Courier New" pitchFamily="49" charset="0"/>
              </a:rPr>
              <a:t>FSDataInputStream</a:t>
            </a:r>
            <a:r>
              <a:rPr lang="en-US" dirty="0" smtClean="0"/>
              <a:t> </a:t>
            </a:r>
            <a:r>
              <a:rPr lang="en-US" dirty="0"/>
              <a:t>extends </a:t>
            </a:r>
            <a:r>
              <a:rPr lang="en-US" sz="1800" dirty="0" err="1">
                <a:latin typeface="Courier New" pitchFamily="49" charset="0"/>
                <a:cs typeface="Courier New" pitchFamily="49" charset="0"/>
              </a:rPr>
              <a:t>DataInputStream</a:t>
            </a:r>
            <a:r>
              <a:rPr lang="en-US" dirty="0"/>
              <a:t> with random read access, a feature that </a:t>
            </a:r>
            <a:r>
              <a:rPr lang="en-US" dirty="0" err="1"/>
              <a:t>MapReduce</a:t>
            </a:r>
            <a:r>
              <a:rPr lang="en-US" dirty="0"/>
              <a:t> requires because a machine may be assigned to process a split that sits right in the middle of an input file. Without random access, it would be extremely inefficient to have to read the file from the beginning until you reach the location of the split. </a:t>
            </a:r>
          </a:p>
          <a:p>
            <a:r>
              <a:rPr lang="en-US" dirty="0" smtClean="0"/>
              <a:t>HDFS </a:t>
            </a:r>
            <a:r>
              <a:rPr lang="en-US" dirty="0"/>
              <a:t>is designed for storing data that </a:t>
            </a:r>
            <a:r>
              <a:rPr lang="en-US" dirty="0" err="1"/>
              <a:t>MapReduce</a:t>
            </a:r>
            <a:r>
              <a:rPr lang="en-US" dirty="0"/>
              <a:t> will split and process in parallel. HDFS stores files in blocks spread over multiple machines. Roughly speaking, each file block is a split. </a:t>
            </a:r>
          </a:p>
          <a:p>
            <a:r>
              <a:rPr lang="en-US" dirty="0"/>
              <a:t>As different machines will likely have different blocks, parallelization is automatic if each split/ block is processed by the machine that it’s residing at. Furthermore, as HDFS replicates blocks in multiple nodes for reliability, </a:t>
            </a:r>
            <a:r>
              <a:rPr lang="en-US" dirty="0" err="1"/>
              <a:t>MapReduce</a:t>
            </a:r>
            <a:r>
              <a:rPr lang="en-US" dirty="0"/>
              <a:t> can choose any of the nodes that have a copy of a split/block. </a:t>
            </a:r>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a:p>
        </p:txBody>
      </p:sp>
    </p:spTree>
    <p:extLst>
      <p:ext uri="{BB962C8B-B14F-4D97-AF65-F5344CB8AC3E}">
        <p14:creationId xmlns:p14="http://schemas.microsoft.com/office/powerpoint/2010/main" val="210496962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err="1" smtClean="0">
                <a:latin typeface="Courier New" pitchFamily="49" charset="0"/>
                <a:cs typeface="Courier New" pitchFamily="49" charset="0"/>
              </a:rPr>
              <a:t>InputFormat</a:t>
            </a:r>
            <a:endParaRPr lang="en-US" sz="30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The </a:t>
            </a:r>
            <a:r>
              <a:rPr lang="en-US" dirty="0"/>
              <a:t>way an input file is split up and read by </a:t>
            </a:r>
            <a:r>
              <a:rPr lang="en-US" dirty="0" err="1"/>
              <a:t>Hadoop</a:t>
            </a:r>
            <a:r>
              <a:rPr lang="en-US" dirty="0"/>
              <a:t> is defined by one of the implementations of the </a:t>
            </a:r>
            <a:r>
              <a:rPr lang="en-US" sz="1800" dirty="0" err="1">
                <a:latin typeface="Courier New" pitchFamily="49" charset="0"/>
                <a:cs typeface="Courier New" pitchFamily="49" charset="0"/>
              </a:rPr>
              <a:t>InputFormat</a:t>
            </a:r>
            <a:r>
              <a:rPr lang="en-US" dirty="0"/>
              <a:t> interface . </a:t>
            </a:r>
            <a:r>
              <a:rPr lang="en-US" sz="1800" dirty="0" err="1">
                <a:latin typeface="Courier New" pitchFamily="49" charset="0"/>
                <a:cs typeface="Courier New" pitchFamily="49" charset="0"/>
              </a:rPr>
              <a:t>TextInputFormat</a:t>
            </a:r>
            <a:r>
              <a:rPr lang="en-US" sz="1800" dirty="0">
                <a:latin typeface="Courier New" pitchFamily="49" charset="0"/>
                <a:cs typeface="Courier New" pitchFamily="49" charset="0"/>
              </a:rPr>
              <a:t> </a:t>
            </a:r>
            <a:r>
              <a:rPr lang="en-US" dirty="0"/>
              <a:t>is the default Input-Format implementation, and it’s the data format we’ve been implicitly using up to now. </a:t>
            </a:r>
            <a:endParaRPr lang="en-US" dirty="0" smtClean="0"/>
          </a:p>
          <a:p>
            <a:r>
              <a:rPr lang="en-US" dirty="0" smtClean="0"/>
              <a:t>It’s </a:t>
            </a:r>
            <a:r>
              <a:rPr lang="en-US" dirty="0"/>
              <a:t>often useful for input data that has no definite key value, when you want to </a:t>
            </a:r>
            <a:r>
              <a:rPr lang="en-US" dirty="0" smtClean="0"/>
              <a:t>get </a:t>
            </a:r>
            <a:r>
              <a:rPr lang="en-US" dirty="0"/>
              <a:t>the content one line at a time. The key returned by </a:t>
            </a:r>
            <a:r>
              <a:rPr lang="en-US" sz="1800" dirty="0" err="1">
                <a:latin typeface="Courier New" pitchFamily="49" charset="0"/>
                <a:cs typeface="Courier New" pitchFamily="49" charset="0"/>
              </a:rPr>
              <a:t>TextInputFormat</a:t>
            </a:r>
            <a:r>
              <a:rPr lang="en-US" dirty="0"/>
              <a:t> is the byte offset of each line, and we have yet to see any program that uses that key for its data processing. </a:t>
            </a: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57</a:t>
            </a:fld>
            <a:endParaRPr lang="en-US">
              <a:solidFill>
                <a:prstClr val="black">
                  <a:tint val="75000"/>
                </a:prstClr>
              </a:solidFill>
            </a:endParaRPr>
          </a:p>
        </p:txBody>
      </p:sp>
    </p:spTree>
    <p:extLst>
      <p:ext uri="{BB962C8B-B14F-4D97-AF65-F5344CB8AC3E}">
        <p14:creationId xmlns:p14="http://schemas.microsoft.com/office/powerpoint/2010/main" val="251250611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lstStyle/>
          <a:p>
            <a:r>
              <a:rPr lang="en-US" dirty="0" smtClean="0"/>
              <a:t>Popular </a:t>
            </a:r>
            <a:r>
              <a:rPr lang="en-US" sz="2800" dirty="0" err="1" smtClean="0">
                <a:latin typeface="Courier New" pitchFamily="49" charset="0"/>
                <a:cs typeface="Courier New" pitchFamily="49" charset="0"/>
              </a:rPr>
              <a:t>InputFormat</a:t>
            </a:r>
            <a:r>
              <a:rPr lang="en-US" dirty="0" smtClean="0"/>
              <a:t> classes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01331087"/>
              </p:ext>
            </p:extLst>
          </p:nvPr>
        </p:nvGraphicFramePr>
        <p:xfrm>
          <a:off x="381000" y="990600"/>
          <a:ext cx="8229600" cy="5301862"/>
        </p:xfrm>
        <a:graphic>
          <a:graphicData uri="http://schemas.openxmlformats.org/drawingml/2006/table">
            <a:tbl>
              <a:tblPr firstRow="1" bandRow="1">
                <a:tableStyleId>{5C22544A-7EE6-4342-B048-85BDC9FD1C3A}</a:tableStyleId>
              </a:tblPr>
              <a:tblGrid>
                <a:gridCol w="2362200"/>
                <a:gridCol w="5867400"/>
              </a:tblGrid>
              <a:tr h="384735">
                <a:tc>
                  <a:txBody>
                    <a:bodyPr/>
                    <a:lstStyle/>
                    <a:p>
                      <a:r>
                        <a:rPr lang="en-US" dirty="0" err="1" smtClean="0"/>
                        <a:t>InputFormat</a:t>
                      </a:r>
                      <a:endParaRPr lang="en-US" dirty="0"/>
                    </a:p>
                  </a:txBody>
                  <a:tcPr/>
                </a:tc>
                <a:tc>
                  <a:txBody>
                    <a:bodyPr/>
                    <a:lstStyle/>
                    <a:p>
                      <a:r>
                        <a:rPr lang="en-US" dirty="0" smtClean="0"/>
                        <a:t>Description</a:t>
                      </a:r>
                      <a:endParaRPr lang="en-US" dirty="0"/>
                    </a:p>
                  </a:txBody>
                  <a:tcPr/>
                </a:tc>
              </a:tr>
              <a:tr h="853795">
                <a:tc>
                  <a:txBody>
                    <a:bodyPr/>
                    <a:lstStyle/>
                    <a:p>
                      <a:r>
                        <a:rPr lang="en-US" sz="1500" dirty="0" err="1" smtClean="0">
                          <a:latin typeface="Courier New" pitchFamily="49" charset="0"/>
                          <a:cs typeface="Courier New" pitchFamily="49" charset="0"/>
                        </a:rPr>
                        <a:t>TextInputFormat</a:t>
                      </a:r>
                      <a:endParaRPr lang="en-US" sz="1500" dirty="0">
                        <a:latin typeface="Courier New" pitchFamily="49" charset="0"/>
                        <a:cs typeface="Courier New" pitchFamily="49" charset="0"/>
                      </a:endParaRPr>
                    </a:p>
                  </a:txBody>
                  <a:tcPr/>
                </a:tc>
                <a:tc>
                  <a:txBody>
                    <a:bodyPr/>
                    <a:lstStyle/>
                    <a:p>
                      <a:r>
                        <a:rPr lang="en-US" sz="1400" dirty="0" smtClean="0"/>
                        <a:t>Each line in the text files is a record. Key is the byte offset of the line, and value is the content of the line.</a:t>
                      </a:r>
                    </a:p>
                    <a:p>
                      <a:r>
                        <a:rPr lang="en-US" sz="1400" dirty="0" smtClean="0"/>
                        <a:t>key: </a:t>
                      </a:r>
                      <a:r>
                        <a:rPr lang="en-US" sz="1400" dirty="0" err="1" smtClean="0"/>
                        <a:t>LongWritable</a:t>
                      </a:r>
                      <a:r>
                        <a:rPr lang="en-US" sz="1400" dirty="0" smtClean="0"/>
                        <a:t> value: Text</a:t>
                      </a:r>
                      <a:endParaRPr lang="en-US" sz="1400" dirty="0"/>
                    </a:p>
                  </a:txBody>
                  <a:tcPr/>
                </a:tc>
              </a:tr>
              <a:tr h="1733270">
                <a:tc>
                  <a:txBody>
                    <a:bodyPr/>
                    <a:lstStyle/>
                    <a:p>
                      <a:r>
                        <a:rPr lang="en-US" sz="1200" dirty="0" err="1" smtClean="0">
                          <a:latin typeface="Courier New" pitchFamily="49" charset="0"/>
                          <a:cs typeface="Courier New" pitchFamily="49" charset="0"/>
                        </a:rPr>
                        <a:t>KeyValueTextInputFormat</a:t>
                      </a:r>
                      <a:endParaRPr lang="en-US" sz="1200" dirty="0">
                        <a:latin typeface="Courier New" pitchFamily="49" charset="0"/>
                        <a:cs typeface="Courier New" pitchFamily="49" charset="0"/>
                      </a:endParaRPr>
                    </a:p>
                  </a:txBody>
                  <a:tcPr/>
                </a:tc>
                <a:tc>
                  <a:txBody>
                    <a:bodyPr/>
                    <a:lstStyle/>
                    <a:p>
                      <a:r>
                        <a:rPr lang="en-US" sz="1400" dirty="0" smtClean="0"/>
                        <a:t>Each line in the text files is a record. Key is the byte offset of the line, and value is the content of the line.</a:t>
                      </a:r>
                    </a:p>
                    <a:p>
                      <a:r>
                        <a:rPr lang="en-US" sz="1400" dirty="0" smtClean="0"/>
                        <a:t>key: </a:t>
                      </a:r>
                      <a:r>
                        <a:rPr lang="en-US" sz="1400" dirty="0" err="1" smtClean="0"/>
                        <a:t>LongWritable</a:t>
                      </a:r>
                      <a:r>
                        <a:rPr lang="en-US" sz="1400" dirty="0" smtClean="0"/>
                        <a:t> value: Text</a:t>
                      </a:r>
                    </a:p>
                    <a:p>
                      <a:r>
                        <a:rPr lang="en-US" sz="1400" dirty="0" smtClean="0"/>
                        <a:t>Each line in the text files is a record. The first separator character divides each line. Everything before the separator is the key, and everything after is the value. The separator is set by the </a:t>
                      </a:r>
                      <a:r>
                        <a:rPr lang="en-US" sz="1400" dirty="0" err="1" smtClean="0"/>
                        <a:t>key.value.separator.in.input</a:t>
                      </a:r>
                      <a:r>
                        <a:rPr lang="en-US" sz="1400" dirty="0" smtClean="0"/>
                        <a:t>. line property, and the default is the tab (\t) character.</a:t>
                      </a:r>
                    </a:p>
                    <a:p>
                      <a:r>
                        <a:rPr lang="en-US" sz="1400" dirty="0" smtClean="0"/>
                        <a:t>key: Text value: Text</a:t>
                      </a:r>
                      <a:endParaRPr lang="en-US" sz="1400" dirty="0"/>
                    </a:p>
                  </a:txBody>
                  <a:tcPr/>
                </a:tc>
              </a:tr>
              <a:tr h="1154150">
                <a:tc>
                  <a:txBody>
                    <a:bodyPr/>
                    <a:lstStyle/>
                    <a:p>
                      <a:r>
                        <a:rPr lang="en-US" sz="1200" dirty="0" err="1" smtClean="0">
                          <a:latin typeface="Courier New" pitchFamily="49" charset="0"/>
                          <a:cs typeface="Courier New" pitchFamily="49" charset="0"/>
                        </a:rPr>
                        <a:t>SequenceFileInputFormat</a:t>
                      </a:r>
                      <a:r>
                        <a:rPr lang="en-US" sz="1200" dirty="0" smtClean="0">
                          <a:latin typeface="Courier New" pitchFamily="49" charset="0"/>
                          <a:cs typeface="Courier New" pitchFamily="49" charset="0"/>
                        </a:rPr>
                        <a:t>&lt;K,V&gt;</a:t>
                      </a:r>
                      <a:endParaRPr lang="en-US" sz="1200" dirty="0">
                        <a:latin typeface="Courier New" pitchFamily="49" charset="0"/>
                        <a:cs typeface="Courier New" pitchFamily="49" charset="0"/>
                      </a:endParaRPr>
                    </a:p>
                  </a:txBody>
                  <a:tcPr/>
                </a:tc>
                <a:tc>
                  <a:txBody>
                    <a:bodyPr/>
                    <a:lstStyle/>
                    <a:p>
                      <a:r>
                        <a:rPr lang="en-US" sz="1400" dirty="0" smtClean="0"/>
                        <a:t>An </a:t>
                      </a:r>
                      <a:r>
                        <a:rPr lang="en-US" sz="1400" dirty="0" err="1" smtClean="0"/>
                        <a:t>InputFormat</a:t>
                      </a:r>
                      <a:r>
                        <a:rPr lang="en-US" sz="1400" dirty="0" smtClean="0"/>
                        <a:t> for reading in sequence files. Key and value are user defined. Sequence file is a </a:t>
                      </a:r>
                      <a:r>
                        <a:rPr lang="en-US" sz="1400" dirty="0" err="1" smtClean="0"/>
                        <a:t>Hadoopspecific</a:t>
                      </a:r>
                      <a:r>
                        <a:rPr lang="en-US" sz="1400" dirty="0" smtClean="0"/>
                        <a:t> compressed binary file format. It’s optimized for passing data between the output of one </a:t>
                      </a:r>
                      <a:r>
                        <a:rPr lang="en-US" sz="1400" dirty="0" err="1" smtClean="0"/>
                        <a:t>MapReduce</a:t>
                      </a:r>
                      <a:r>
                        <a:rPr lang="en-US" sz="1400" dirty="0" smtClean="0"/>
                        <a:t> job to the input of some other </a:t>
                      </a:r>
                      <a:r>
                        <a:rPr lang="en-US" sz="1400" dirty="0" err="1" smtClean="0"/>
                        <a:t>MapReduce</a:t>
                      </a:r>
                      <a:r>
                        <a:rPr lang="en-US" sz="1400" dirty="0" smtClean="0"/>
                        <a:t> job.</a:t>
                      </a:r>
                    </a:p>
                    <a:p>
                      <a:r>
                        <a:rPr lang="en-US" sz="1400" dirty="0" smtClean="0"/>
                        <a:t>key: K (user defined) value: V (user defined)</a:t>
                      </a:r>
                      <a:endParaRPr lang="en-US" sz="1400" dirty="0"/>
                    </a:p>
                  </a:txBody>
                  <a:tcPr/>
                </a:tc>
              </a:tr>
              <a:tr h="1106772">
                <a:tc>
                  <a:txBody>
                    <a:bodyPr/>
                    <a:lstStyle/>
                    <a:p>
                      <a:r>
                        <a:rPr lang="en-US" sz="1400" dirty="0" err="1" smtClean="0">
                          <a:latin typeface="Courier New" pitchFamily="49" charset="0"/>
                          <a:cs typeface="Courier New" pitchFamily="49" charset="0"/>
                        </a:rPr>
                        <a:t>NLineInputFormat</a:t>
                      </a:r>
                      <a:endParaRPr lang="en-US" sz="1400" dirty="0">
                        <a:latin typeface="Courier New" pitchFamily="49" charset="0"/>
                        <a:cs typeface="Courier New" pitchFamily="49" charset="0"/>
                      </a:endParaRPr>
                    </a:p>
                  </a:txBody>
                  <a:tcPr/>
                </a:tc>
                <a:tc>
                  <a:txBody>
                    <a:bodyPr/>
                    <a:lstStyle/>
                    <a:p>
                      <a:r>
                        <a:rPr lang="en-US" sz="1400" dirty="0" smtClean="0"/>
                        <a:t>Same as </a:t>
                      </a:r>
                      <a:r>
                        <a:rPr lang="en-US" sz="1400" dirty="0" err="1" smtClean="0"/>
                        <a:t>TextInputFormat</a:t>
                      </a:r>
                      <a:r>
                        <a:rPr lang="en-US" sz="1400" dirty="0" smtClean="0"/>
                        <a:t>, but each split is guaranteed to have exactly N lines. The </a:t>
                      </a:r>
                      <a:r>
                        <a:rPr lang="en-US" sz="1400" dirty="0" err="1" smtClean="0"/>
                        <a:t>mapred.line.input.format</a:t>
                      </a:r>
                      <a:r>
                        <a:rPr lang="en-US" sz="1400" dirty="0" smtClean="0"/>
                        <a:t>. </a:t>
                      </a:r>
                      <a:r>
                        <a:rPr lang="en-US" sz="1400" dirty="0" err="1" smtClean="0"/>
                        <a:t>linespermap</a:t>
                      </a:r>
                      <a:r>
                        <a:rPr lang="en-US" sz="1400" dirty="0" smtClean="0"/>
                        <a:t> property, which defaults to one, sets N.</a:t>
                      </a:r>
                    </a:p>
                    <a:p>
                      <a:r>
                        <a:rPr lang="en-US" sz="1400" dirty="0" smtClean="0"/>
                        <a:t>key: </a:t>
                      </a:r>
                      <a:r>
                        <a:rPr lang="en-US" sz="1400" dirty="0" err="1" smtClean="0"/>
                        <a:t>LongWritable</a:t>
                      </a:r>
                      <a:r>
                        <a:rPr lang="en-US" sz="1400" dirty="0" smtClean="0"/>
                        <a:t> value: Text</a:t>
                      </a:r>
                      <a:endParaRPr lang="en-US" sz="1400" dirty="0"/>
                    </a:p>
                  </a:txBody>
                  <a:tcPr/>
                </a:tc>
              </a:tr>
            </a:tbl>
          </a:graphicData>
        </a:graphic>
      </p:graphicFrame>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a:p>
        </p:txBody>
      </p:sp>
    </p:spTree>
    <p:extLst>
      <p:ext uri="{BB962C8B-B14F-4D97-AF65-F5344CB8AC3E}">
        <p14:creationId xmlns:p14="http://schemas.microsoft.com/office/powerpoint/2010/main" val="80265175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latin typeface="Courier New" pitchFamily="49" charset="0"/>
                <a:cs typeface="Courier New" pitchFamily="49" charset="0"/>
              </a:rPr>
              <a:t>OutputFormat</a:t>
            </a:r>
            <a:endParaRPr lang="en-US" sz="2800" dirty="0">
              <a:latin typeface="Courier New" pitchFamily="49" charset="0"/>
              <a:cs typeface="Courier New" pitchFamily="49" charset="0"/>
            </a:endParaRPr>
          </a:p>
        </p:txBody>
      </p:sp>
      <p:sp>
        <p:nvSpPr>
          <p:cNvPr id="3" name="Content Placeholder 2"/>
          <p:cNvSpPr>
            <a:spLocks noGrp="1"/>
          </p:cNvSpPr>
          <p:nvPr>
            <p:ph idx="1"/>
          </p:nvPr>
        </p:nvSpPr>
        <p:spPr/>
        <p:txBody>
          <a:bodyPr>
            <a:normAutofit lnSpcReduction="10000"/>
          </a:bodyPr>
          <a:lstStyle/>
          <a:p>
            <a:r>
              <a:rPr lang="en-US" dirty="0" err="1" smtClean="0"/>
              <a:t>MapReduce</a:t>
            </a:r>
            <a:r>
              <a:rPr lang="en-US" dirty="0" smtClean="0"/>
              <a:t> </a:t>
            </a:r>
            <a:r>
              <a:rPr lang="en-US" dirty="0"/>
              <a:t>outputs data into files using the </a:t>
            </a:r>
            <a:r>
              <a:rPr lang="en-US" sz="1800" dirty="0" err="1">
                <a:latin typeface="Courier New" pitchFamily="49" charset="0"/>
                <a:cs typeface="Courier New" pitchFamily="49" charset="0"/>
              </a:rPr>
              <a:t>OutputFormat</a:t>
            </a:r>
            <a:r>
              <a:rPr lang="en-US" dirty="0"/>
              <a:t> class , which is analogous to the </a:t>
            </a:r>
            <a:r>
              <a:rPr lang="en-US" sz="1800" dirty="0" err="1">
                <a:latin typeface="Courier New" pitchFamily="49" charset="0"/>
                <a:cs typeface="Courier New" pitchFamily="49" charset="0"/>
              </a:rPr>
              <a:t>InputFormat</a:t>
            </a:r>
            <a:r>
              <a:rPr lang="en-US" dirty="0"/>
              <a:t> class. The output has no splits, as each reducer writes its output only to its own file. </a:t>
            </a:r>
            <a:endParaRPr lang="en-US" dirty="0" smtClean="0"/>
          </a:p>
          <a:p>
            <a:r>
              <a:rPr lang="en-US" dirty="0" smtClean="0"/>
              <a:t>The </a:t>
            </a:r>
            <a:r>
              <a:rPr lang="en-US" dirty="0"/>
              <a:t>output files reside in a common directory and are typically named </a:t>
            </a:r>
            <a:r>
              <a:rPr lang="en-US" sz="1800" dirty="0">
                <a:latin typeface="Courier New" pitchFamily="49" charset="0"/>
                <a:cs typeface="Courier New" pitchFamily="49" charset="0"/>
              </a:rPr>
              <a:t>part-</a:t>
            </a:r>
            <a:r>
              <a:rPr lang="en-US" sz="1800" i="1" dirty="0" err="1">
                <a:latin typeface="Courier New" pitchFamily="49" charset="0"/>
                <a:cs typeface="Courier New" pitchFamily="49" charset="0"/>
              </a:rPr>
              <a:t>nnnnn</a:t>
            </a:r>
            <a:r>
              <a:rPr lang="en-US" sz="1800" dirty="0">
                <a:latin typeface="Courier New" pitchFamily="49" charset="0"/>
                <a:cs typeface="Courier New" pitchFamily="49" charset="0"/>
              </a:rPr>
              <a:t>, </a:t>
            </a:r>
            <a:r>
              <a:rPr lang="en-US" dirty="0"/>
              <a:t>where </a:t>
            </a:r>
            <a:r>
              <a:rPr lang="en-US" i="1" dirty="0" err="1"/>
              <a:t>nnnnn</a:t>
            </a:r>
            <a:r>
              <a:rPr lang="en-US" i="1" dirty="0"/>
              <a:t> </a:t>
            </a:r>
            <a:r>
              <a:rPr lang="en-US" dirty="0"/>
              <a:t>is the partition ID of the reducer</a:t>
            </a:r>
            <a:r>
              <a:rPr lang="en-US"/>
              <a:t>. </a:t>
            </a:r>
            <a:endParaRPr lang="en-US" smtClean="0"/>
          </a:p>
          <a:p>
            <a:r>
              <a:rPr lang="en-US" sz="1800" smtClean="0">
                <a:latin typeface="Courier New" pitchFamily="49" charset="0"/>
                <a:cs typeface="Courier New" pitchFamily="49" charset="0"/>
              </a:rPr>
              <a:t>RecordWriter</a:t>
            </a:r>
            <a:r>
              <a:rPr lang="en-US" sz="1800" dirty="0" smtClean="0">
                <a:latin typeface="Courier New" pitchFamily="49" charset="0"/>
                <a:cs typeface="Courier New" pitchFamily="49" charset="0"/>
              </a:rPr>
              <a:t> </a:t>
            </a:r>
            <a:r>
              <a:rPr lang="en-US" dirty="0"/>
              <a:t>objects format the output and </a:t>
            </a:r>
            <a:r>
              <a:rPr lang="en-US" sz="1800" dirty="0" err="1" smtClean="0">
                <a:latin typeface="Courier New" pitchFamily="49" charset="0"/>
                <a:cs typeface="Courier New" pitchFamily="49" charset="0"/>
              </a:rPr>
              <a:t>RecordReader</a:t>
            </a:r>
            <a:r>
              <a:rPr lang="en-US" dirty="0"/>
              <a:t>-</a:t>
            </a:r>
            <a:r>
              <a:rPr lang="en-US" dirty="0" smtClean="0"/>
              <a:t>s </a:t>
            </a:r>
            <a:r>
              <a:rPr lang="en-US" dirty="0"/>
              <a:t>parse the format of the input. </a:t>
            </a:r>
          </a:p>
          <a:p>
            <a:r>
              <a:rPr lang="en-US" dirty="0" err="1"/>
              <a:t>Hadoop</a:t>
            </a:r>
            <a:r>
              <a:rPr lang="en-US" dirty="0"/>
              <a:t> provides several standard implementations of </a:t>
            </a:r>
            <a:r>
              <a:rPr lang="en-US" sz="1800" dirty="0" err="1" smtClean="0">
                <a:latin typeface="Courier New" pitchFamily="49" charset="0"/>
                <a:cs typeface="Courier New" pitchFamily="49" charset="0"/>
              </a:rPr>
              <a:t>OutputFormat</a:t>
            </a:r>
            <a:r>
              <a:rPr lang="en-US" dirty="0" smtClean="0"/>
              <a:t>. </a:t>
            </a:r>
            <a:r>
              <a:rPr lang="en-US" dirty="0"/>
              <a:t>A</a:t>
            </a:r>
            <a:r>
              <a:rPr lang="en-US" dirty="0" smtClean="0"/>
              <a:t>lmost </a:t>
            </a:r>
            <a:r>
              <a:rPr lang="en-US" dirty="0"/>
              <a:t>all the ones we deal with inherit from the File </a:t>
            </a:r>
            <a:r>
              <a:rPr lang="en-US" sz="1800" dirty="0" err="1">
                <a:latin typeface="Courier New" pitchFamily="49" charset="0"/>
                <a:cs typeface="Courier New" pitchFamily="49" charset="0"/>
              </a:rPr>
              <a:t>OutputFormat</a:t>
            </a:r>
            <a:r>
              <a:rPr lang="en-US" sz="1800" dirty="0">
                <a:latin typeface="Courier New" pitchFamily="49" charset="0"/>
                <a:cs typeface="Courier New" pitchFamily="49" charset="0"/>
              </a:rPr>
              <a:t> </a:t>
            </a:r>
            <a:r>
              <a:rPr lang="en-US" dirty="0"/>
              <a:t>abstract class; </a:t>
            </a:r>
            <a:endParaRPr lang="en-US" dirty="0" smtClean="0"/>
          </a:p>
          <a:p>
            <a:r>
              <a:rPr lang="en-US" sz="1800" dirty="0" err="1" smtClean="0">
                <a:latin typeface="Courier New" pitchFamily="49" charset="0"/>
                <a:cs typeface="Courier New" pitchFamily="49" charset="0"/>
              </a:rPr>
              <a:t>InputFormat</a:t>
            </a:r>
            <a:r>
              <a:rPr lang="en-US" sz="1800" dirty="0" smtClean="0">
                <a:latin typeface="Courier New" pitchFamily="49" charset="0"/>
                <a:cs typeface="Courier New" pitchFamily="49" charset="0"/>
              </a:rPr>
              <a:t> </a:t>
            </a:r>
            <a:r>
              <a:rPr lang="en-US" dirty="0"/>
              <a:t>classes inherit from</a:t>
            </a:r>
            <a:r>
              <a:rPr lang="en-US" sz="1800" dirty="0">
                <a:latin typeface="Courier New" pitchFamily="49" charset="0"/>
                <a:cs typeface="Courier New" pitchFamily="49" charset="0"/>
              </a:rPr>
              <a:t> </a:t>
            </a:r>
            <a:r>
              <a:rPr lang="en-US" sz="1800" dirty="0" err="1">
                <a:latin typeface="Courier New" pitchFamily="49" charset="0"/>
                <a:cs typeface="Courier New" pitchFamily="49" charset="0"/>
              </a:rPr>
              <a:t>FileInputFormat</a:t>
            </a:r>
            <a:r>
              <a:rPr lang="en-US" dirty="0"/>
              <a:t>. </a:t>
            </a:r>
            <a:endParaRPr lang="en-US" dirty="0" smtClean="0"/>
          </a:p>
          <a:p>
            <a:r>
              <a:rPr lang="en-US" dirty="0" smtClean="0"/>
              <a:t>You </a:t>
            </a:r>
            <a:r>
              <a:rPr lang="en-US" dirty="0"/>
              <a:t>specify the </a:t>
            </a:r>
            <a:r>
              <a:rPr lang="en-US" sz="2000" dirty="0" err="1">
                <a:latin typeface="Courier New" pitchFamily="49" charset="0"/>
                <a:cs typeface="Courier New" pitchFamily="49" charset="0"/>
              </a:rPr>
              <a:t>OutputFormat</a:t>
            </a:r>
            <a:r>
              <a:rPr lang="en-US" sz="2000" dirty="0">
                <a:latin typeface="Courier New" pitchFamily="49" charset="0"/>
                <a:cs typeface="Courier New" pitchFamily="49" charset="0"/>
              </a:rPr>
              <a:t> </a:t>
            </a:r>
            <a:r>
              <a:rPr lang="en-US" dirty="0"/>
              <a:t>by calling </a:t>
            </a:r>
            <a:r>
              <a:rPr lang="en-US" sz="2000" dirty="0" err="1" smtClean="0">
                <a:latin typeface="Courier New" pitchFamily="49" charset="0"/>
                <a:cs typeface="Courier New" pitchFamily="49" charset="0"/>
              </a:rPr>
              <a:t>setOutputFormat</a:t>
            </a:r>
            <a:r>
              <a:rPr lang="en-US" sz="2000" dirty="0" smtClean="0">
                <a:latin typeface="Courier New" pitchFamily="49" charset="0"/>
                <a:cs typeface="Courier New" pitchFamily="49" charset="0"/>
              </a:rPr>
              <a:t>() </a:t>
            </a:r>
            <a:r>
              <a:rPr lang="en-US" dirty="0"/>
              <a:t>of the</a:t>
            </a:r>
            <a:r>
              <a:rPr lang="en-US" sz="2000" dirty="0">
                <a:latin typeface="Courier New" pitchFamily="49" charset="0"/>
                <a:cs typeface="Courier New" pitchFamily="49" charset="0"/>
              </a:rPr>
              <a:t> </a:t>
            </a:r>
            <a:r>
              <a:rPr lang="en-US" sz="2000" dirty="0" err="1">
                <a:latin typeface="Courier New" pitchFamily="49" charset="0"/>
                <a:cs typeface="Courier New" pitchFamily="49" charset="0"/>
              </a:rPr>
              <a:t>JobConf</a:t>
            </a:r>
            <a:r>
              <a:rPr lang="en-US" sz="2000" dirty="0">
                <a:latin typeface="Courier New" pitchFamily="49" charset="0"/>
                <a:cs typeface="Courier New" pitchFamily="49" charset="0"/>
              </a:rPr>
              <a:t> </a:t>
            </a:r>
            <a:r>
              <a:rPr lang="en-US" dirty="0"/>
              <a:t>object that holds the configuration of your </a:t>
            </a:r>
            <a:r>
              <a:rPr lang="en-US" dirty="0" err="1"/>
              <a:t>MapReduce</a:t>
            </a:r>
            <a:r>
              <a:rPr lang="en-US" dirty="0"/>
              <a:t> job. </a:t>
            </a:r>
          </a:p>
        </p:txBody>
      </p:sp>
      <p:sp>
        <p:nvSpPr>
          <p:cNvPr id="4" name="Footer Placeholder 3"/>
          <p:cNvSpPr>
            <a:spLocks noGrp="1"/>
          </p:cNvSpPr>
          <p:nvPr>
            <p:ph type="ftr" sz="quarter" idx="11"/>
          </p:nvPr>
        </p:nvSpPr>
        <p:spPr/>
        <p:txBody>
          <a:bodyPr/>
          <a:lstStyle/>
          <a:p>
            <a:r>
              <a:rPr lang="en-US" smtClean="0">
                <a:solidFill>
                  <a:prstClr val="black">
                    <a:tint val="75000"/>
                  </a:prstClr>
                </a:solidFill>
              </a:rPr>
              <a:t>@Zoran B. Djordjević</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59</a:t>
            </a:fld>
            <a:endParaRPr lang="en-US">
              <a:solidFill>
                <a:prstClr val="black">
                  <a:tint val="75000"/>
                </a:prstClr>
              </a:solidFill>
            </a:endParaRPr>
          </a:p>
        </p:txBody>
      </p:sp>
    </p:spTree>
    <p:extLst>
      <p:ext uri="{BB962C8B-B14F-4D97-AF65-F5344CB8AC3E}">
        <p14:creationId xmlns:p14="http://schemas.microsoft.com/office/powerpoint/2010/main" val="365469075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MapReduce</a:t>
            </a:r>
            <a:endParaRPr lang="en-US" dirty="0"/>
          </a:p>
        </p:txBody>
      </p:sp>
      <p:sp>
        <p:nvSpPr>
          <p:cNvPr id="3" name="Content Placeholder 2"/>
          <p:cNvSpPr>
            <a:spLocks noGrp="1"/>
          </p:cNvSpPr>
          <p:nvPr>
            <p:ph idx="1"/>
          </p:nvPr>
        </p:nvSpPr>
        <p:spPr/>
        <p:txBody>
          <a:bodyPr>
            <a:normAutofit fontScale="92500" lnSpcReduction="20000"/>
          </a:bodyPr>
          <a:lstStyle/>
          <a:p>
            <a:r>
              <a:rPr lang="en-US" dirty="0"/>
              <a:t>MapReduce is a batch-based, distributed computing framework modeled after </a:t>
            </a:r>
            <a:r>
              <a:rPr lang="en-US" dirty="0" smtClean="0"/>
              <a:t>Google’s paper </a:t>
            </a:r>
            <a:r>
              <a:rPr lang="en-US" dirty="0"/>
              <a:t>on </a:t>
            </a:r>
            <a:r>
              <a:rPr lang="en-US" dirty="0" smtClean="0"/>
              <a:t>MapReduce (1). </a:t>
            </a:r>
            <a:endParaRPr lang="en-US" dirty="0"/>
          </a:p>
          <a:p>
            <a:r>
              <a:rPr lang="en-US" dirty="0" err="1" smtClean="0"/>
              <a:t>MapReduce</a:t>
            </a:r>
            <a:r>
              <a:rPr lang="en-US" dirty="0" smtClean="0"/>
              <a:t> allows </a:t>
            </a:r>
            <a:r>
              <a:rPr lang="en-US" dirty="0"/>
              <a:t>you to parallelize work over a large amount </a:t>
            </a:r>
            <a:r>
              <a:rPr lang="en-US" dirty="0" smtClean="0"/>
              <a:t>of raw </a:t>
            </a:r>
            <a:r>
              <a:rPr lang="en-US" dirty="0"/>
              <a:t>data, such as combining web logs with relational data from an OLTP database </a:t>
            </a:r>
            <a:r>
              <a:rPr lang="en-US" dirty="0" smtClean="0"/>
              <a:t>to model </a:t>
            </a:r>
            <a:r>
              <a:rPr lang="en-US" dirty="0"/>
              <a:t>how users interact with your website. This type of work, which could take </a:t>
            </a:r>
            <a:r>
              <a:rPr lang="en-US" dirty="0" smtClean="0"/>
              <a:t>days or </a:t>
            </a:r>
            <a:r>
              <a:rPr lang="en-US" dirty="0"/>
              <a:t>longer using conventional serial programming techniques, can be reduced </a:t>
            </a:r>
            <a:r>
              <a:rPr lang="en-US" dirty="0" smtClean="0"/>
              <a:t>down to </a:t>
            </a:r>
            <a:r>
              <a:rPr lang="en-US" dirty="0"/>
              <a:t>minutes using MapReduce on a </a:t>
            </a:r>
            <a:r>
              <a:rPr lang="en-US" dirty="0" smtClean="0"/>
              <a:t>large Hadoop </a:t>
            </a:r>
            <a:r>
              <a:rPr lang="en-US" dirty="0"/>
              <a:t>cluster.</a:t>
            </a:r>
          </a:p>
          <a:p>
            <a:r>
              <a:rPr lang="en-US" dirty="0" err="1" smtClean="0"/>
              <a:t>MapReduce</a:t>
            </a:r>
            <a:r>
              <a:rPr lang="en-US" dirty="0" smtClean="0"/>
              <a:t> </a:t>
            </a:r>
            <a:r>
              <a:rPr lang="en-US" dirty="0"/>
              <a:t>model simplifies parallel processing by abstracting away the </a:t>
            </a:r>
            <a:r>
              <a:rPr lang="en-US" dirty="0" smtClean="0"/>
              <a:t>complexities involved </a:t>
            </a:r>
            <a:r>
              <a:rPr lang="en-US" dirty="0"/>
              <a:t>in working with distributed systems, such as computational </a:t>
            </a:r>
            <a:r>
              <a:rPr lang="en-US" dirty="0" smtClean="0"/>
              <a:t>parallelization, work </a:t>
            </a:r>
            <a:r>
              <a:rPr lang="en-US" dirty="0"/>
              <a:t>distribution, and dealing with unreliable hardware and software. </a:t>
            </a:r>
            <a:endParaRPr lang="en-US" dirty="0" smtClean="0"/>
          </a:p>
          <a:p>
            <a:r>
              <a:rPr lang="en-US" dirty="0" err="1" smtClean="0"/>
              <a:t>MapReduce</a:t>
            </a:r>
            <a:r>
              <a:rPr lang="en-US" dirty="0" smtClean="0"/>
              <a:t> </a:t>
            </a:r>
            <a:r>
              <a:rPr lang="en-US" dirty="0"/>
              <a:t>allows the programmer to focus on addressing </a:t>
            </a:r>
            <a:r>
              <a:rPr lang="en-US" dirty="0" smtClean="0"/>
              <a:t>business issues, </a:t>
            </a:r>
            <a:r>
              <a:rPr lang="en-US" dirty="0"/>
              <a:t>rather than getting tangled up in distributed system </a:t>
            </a:r>
            <a:r>
              <a:rPr lang="en-US" dirty="0" smtClean="0"/>
              <a:t>configuration and stability issues.</a:t>
            </a:r>
            <a:endParaRPr lang="en-US" dirty="0"/>
          </a:p>
          <a:p>
            <a:r>
              <a:rPr lang="en-US" dirty="0" err="1"/>
              <a:t>MapReduce</a:t>
            </a:r>
            <a:r>
              <a:rPr lang="en-US" dirty="0"/>
              <a:t> decomposes work submitted by a client into small parallelized </a:t>
            </a:r>
            <a:r>
              <a:rPr lang="en-US" dirty="0" smtClean="0"/>
              <a:t>map and </a:t>
            </a:r>
            <a:r>
              <a:rPr lang="en-US" dirty="0"/>
              <a:t>reduce workers. </a:t>
            </a:r>
            <a:endParaRPr lang="en-US" dirty="0" smtClean="0"/>
          </a:p>
          <a:p>
            <a:r>
              <a:rPr lang="en-US" dirty="0" smtClean="0"/>
              <a:t>The </a:t>
            </a:r>
            <a:r>
              <a:rPr lang="en-US" dirty="0"/>
              <a:t>map and reduce constructs used </a:t>
            </a:r>
            <a:r>
              <a:rPr lang="en-US" dirty="0" smtClean="0"/>
              <a:t>in </a:t>
            </a:r>
            <a:r>
              <a:rPr lang="en-US" dirty="0" err="1" smtClean="0"/>
              <a:t>MapReduce</a:t>
            </a:r>
            <a:r>
              <a:rPr lang="en-US" dirty="0" smtClean="0"/>
              <a:t> </a:t>
            </a:r>
            <a:r>
              <a:rPr lang="en-US" dirty="0"/>
              <a:t>are borrowed from those found in the Lisp functional programming </a:t>
            </a:r>
            <a:r>
              <a:rPr lang="en-US" dirty="0" smtClean="0"/>
              <a:t>language, and </a:t>
            </a:r>
            <a:r>
              <a:rPr lang="en-US" dirty="0"/>
              <a:t>use a shared-nothing </a:t>
            </a:r>
            <a:r>
              <a:rPr lang="en-US" dirty="0" smtClean="0"/>
              <a:t>model to </a:t>
            </a:r>
            <a:r>
              <a:rPr lang="en-US" dirty="0"/>
              <a:t>remove any parallel execution </a:t>
            </a:r>
            <a:r>
              <a:rPr lang="en-US" dirty="0" smtClean="0"/>
              <a:t>interdependencies</a:t>
            </a:r>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87436806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a:t>
            </a:r>
            <a:r>
              <a:rPr lang="en-US" sz="2800" dirty="0" err="1" smtClean="0">
                <a:latin typeface="Courier New" pitchFamily="49" charset="0"/>
                <a:cs typeface="Courier New" pitchFamily="49" charset="0"/>
              </a:rPr>
              <a:t>OutputFormat</a:t>
            </a:r>
            <a:r>
              <a:rPr lang="en-US" dirty="0" smtClean="0"/>
              <a:t> classes</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930029270"/>
              </p:ext>
            </p:extLst>
          </p:nvPr>
        </p:nvGraphicFramePr>
        <p:xfrm>
          <a:off x="457200" y="914400"/>
          <a:ext cx="8229600" cy="3662680"/>
        </p:xfrm>
        <a:graphic>
          <a:graphicData uri="http://schemas.openxmlformats.org/drawingml/2006/table">
            <a:tbl>
              <a:tblPr firstRow="1" bandRow="1">
                <a:tableStyleId>{5C22544A-7EE6-4342-B048-85BDC9FD1C3A}</a:tableStyleId>
              </a:tblPr>
              <a:tblGrid>
                <a:gridCol w="4114800"/>
                <a:gridCol w="4114800"/>
              </a:tblGrid>
              <a:tr h="370840">
                <a:tc>
                  <a:txBody>
                    <a:bodyPr/>
                    <a:lstStyle/>
                    <a:p>
                      <a:r>
                        <a:rPr lang="en-US" sz="1800" b="1" i="0" u="none" strike="noStrike" kern="1200" baseline="0" dirty="0" err="1" smtClean="0">
                          <a:solidFill>
                            <a:schemeClr val="lt1"/>
                          </a:solidFill>
                          <a:latin typeface="+mn-lt"/>
                          <a:ea typeface="+mn-ea"/>
                          <a:cs typeface="+mn-cs"/>
                        </a:rPr>
                        <a:t>OutputFormat</a:t>
                      </a:r>
                      <a:r>
                        <a:rPr lang="en-US" sz="1800" b="1" i="0" u="none" strike="noStrike" kern="1200" baseline="0" dirty="0" smtClean="0">
                          <a:solidFill>
                            <a:schemeClr val="lt1"/>
                          </a:solidFill>
                          <a:latin typeface="+mn-lt"/>
                          <a:ea typeface="+mn-ea"/>
                          <a:cs typeface="+mn-cs"/>
                        </a:rPr>
                        <a:t> </a:t>
                      </a:r>
                      <a:endParaRPr lang="en-US" dirty="0"/>
                    </a:p>
                  </a:txBody>
                  <a:tcPr/>
                </a:tc>
                <a:tc>
                  <a:txBody>
                    <a:bodyPr/>
                    <a:lstStyle/>
                    <a:p>
                      <a:r>
                        <a:rPr lang="en-US" sz="1800" b="1" i="0" u="none" strike="noStrike" kern="1200" baseline="0" dirty="0" smtClean="0">
                          <a:solidFill>
                            <a:schemeClr val="lt1"/>
                          </a:solidFill>
                          <a:latin typeface="+mn-lt"/>
                          <a:ea typeface="+mn-ea"/>
                          <a:cs typeface="+mn-cs"/>
                        </a:rPr>
                        <a:t>Description </a:t>
                      </a:r>
                      <a:endParaRPr lang="en-US" dirty="0"/>
                    </a:p>
                  </a:txBody>
                  <a:tcPr/>
                </a:tc>
              </a:tr>
              <a:tr h="370840">
                <a:tc>
                  <a:txBody>
                    <a:bodyPr/>
                    <a:lstStyle/>
                    <a:p>
                      <a:r>
                        <a:rPr lang="en-US" sz="1800" b="0" i="0" u="none" strike="noStrike" kern="1200" baseline="0" dirty="0" err="1" smtClean="0">
                          <a:solidFill>
                            <a:schemeClr val="dk1"/>
                          </a:solidFill>
                          <a:latin typeface="Courier New" pitchFamily="49" charset="0"/>
                          <a:ea typeface="+mn-ea"/>
                          <a:cs typeface="Courier New" pitchFamily="49" charset="0"/>
                        </a:rPr>
                        <a:t>TextOutputFormat</a:t>
                      </a:r>
                      <a:r>
                        <a:rPr lang="en-US" sz="1800" b="0" i="0" u="none" strike="noStrike" kern="1200" baseline="0" dirty="0" smtClean="0">
                          <a:solidFill>
                            <a:schemeClr val="dk1"/>
                          </a:solidFill>
                          <a:latin typeface="Courier New" pitchFamily="49" charset="0"/>
                          <a:ea typeface="+mn-ea"/>
                          <a:cs typeface="Courier New" pitchFamily="49" charset="0"/>
                        </a:rPr>
                        <a:t>&lt;K,V&gt; </a:t>
                      </a:r>
                      <a:endParaRPr lang="en-US" sz="1800" dirty="0">
                        <a:latin typeface="Courier New" pitchFamily="49" charset="0"/>
                        <a:cs typeface="Courier New" pitchFamily="49" charset="0"/>
                      </a:endParaRPr>
                    </a:p>
                  </a:txBody>
                  <a:tcPr/>
                </a:tc>
                <a:tc>
                  <a:txBody>
                    <a:bodyPr/>
                    <a:lstStyle/>
                    <a:p>
                      <a:r>
                        <a:rPr lang="en-US" sz="1800" b="0" i="0" u="none" strike="noStrike" kern="1200" baseline="0" dirty="0" smtClean="0">
                          <a:solidFill>
                            <a:schemeClr val="dk1"/>
                          </a:solidFill>
                          <a:latin typeface="+mn-lt"/>
                          <a:ea typeface="+mn-ea"/>
                          <a:cs typeface="+mn-cs"/>
                        </a:rPr>
                        <a:t>Writes each record as a line of text. Keys and values are written as strings and separated by a tab (\t) character, which can be changed in the </a:t>
                      </a:r>
                      <a:r>
                        <a:rPr lang="en-US" sz="1800" b="0" i="0" u="none" strike="noStrike" kern="1200" baseline="0" dirty="0" err="1" smtClean="0">
                          <a:solidFill>
                            <a:schemeClr val="dk1"/>
                          </a:solidFill>
                          <a:latin typeface="+mn-lt"/>
                          <a:ea typeface="+mn-ea"/>
                          <a:cs typeface="+mn-cs"/>
                        </a:rPr>
                        <a:t>mapred</a:t>
                      </a:r>
                      <a:r>
                        <a:rPr lang="en-US" sz="1800" b="0" i="0" u="none" strike="noStrike" kern="1200" baseline="0" dirty="0" smtClean="0">
                          <a:solidFill>
                            <a:schemeClr val="dk1"/>
                          </a:solidFill>
                          <a:latin typeface="+mn-lt"/>
                          <a:ea typeface="+mn-ea"/>
                          <a:cs typeface="+mn-cs"/>
                        </a:rPr>
                        <a:t>. </a:t>
                      </a:r>
                      <a:r>
                        <a:rPr lang="en-US" sz="1800" b="0" i="0" u="none" strike="noStrike" kern="1200" baseline="0" dirty="0" err="1" smtClean="0">
                          <a:solidFill>
                            <a:schemeClr val="dk1"/>
                          </a:solidFill>
                          <a:latin typeface="+mn-lt"/>
                          <a:ea typeface="+mn-ea"/>
                          <a:cs typeface="+mn-cs"/>
                        </a:rPr>
                        <a:t>textoutputformat.separator</a:t>
                      </a:r>
                      <a:r>
                        <a:rPr lang="en-US" sz="1800" b="0" i="0" u="none" strike="noStrike" kern="1200" baseline="0" dirty="0" smtClean="0">
                          <a:solidFill>
                            <a:schemeClr val="dk1"/>
                          </a:solidFill>
                          <a:latin typeface="+mn-lt"/>
                          <a:ea typeface="+mn-ea"/>
                          <a:cs typeface="+mn-cs"/>
                        </a:rPr>
                        <a:t> property. </a:t>
                      </a:r>
                      <a:endParaRPr lang="en-US" dirty="0"/>
                    </a:p>
                  </a:txBody>
                  <a:tcPr/>
                </a:tc>
              </a:tr>
              <a:tr h="370840">
                <a:tc>
                  <a:txBody>
                    <a:bodyPr/>
                    <a:lstStyle/>
                    <a:p>
                      <a:r>
                        <a:rPr lang="en-US" sz="1800" b="0" i="0" u="none" strike="noStrike" kern="1200" baseline="0" dirty="0" err="1" smtClean="0">
                          <a:solidFill>
                            <a:schemeClr val="dk1"/>
                          </a:solidFill>
                          <a:latin typeface="Courier New" pitchFamily="49" charset="0"/>
                          <a:ea typeface="+mn-ea"/>
                          <a:cs typeface="Courier New" pitchFamily="49" charset="0"/>
                        </a:rPr>
                        <a:t>SequenceFileOutputFormat</a:t>
                      </a:r>
                      <a:r>
                        <a:rPr lang="en-US" sz="1800" b="0" i="0" u="none" strike="noStrike" kern="1200" baseline="0" dirty="0" smtClean="0">
                          <a:solidFill>
                            <a:schemeClr val="dk1"/>
                          </a:solidFill>
                          <a:latin typeface="Courier New" pitchFamily="49" charset="0"/>
                          <a:ea typeface="+mn-ea"/>
                          <a:cs typeface="Courier New" pitchFamily="49" charset="0"/>
                        </a:rPr>
                        <a:t>&lt;K,V&gt; </a:t>
                      </a:r>
                      <a:endParaRPr lang="en-US" dirty="0">
                        <a:latin typeface="Courier New" pitchFamily="49" charset="0"/>
                        <a:cs typeface="Courier New" pitchFamily="49" charset="0"/>
                      </a:endParaRPr>
                    </a:p>
                  </a:txBody>
                  <a:tcPr/>
                </a:tc>
                <a:tc>
                  <a:txBody>
                    <a:bodyPr/>
                    <a:lstStyle/>
                    <a:p>
                      <a:r>
                        <a:rPr lang="en-US" sz="1800" b="0" i="0" u="none" strike="noStrike" kern="1200" baseline="0" dirty="0" smtClean="0">
                          <a:solidFill>
                            <a:schemeClr val="dk1"/>
                          </a:solidFill>
                          <a:latin typeface="+mn-lt"/>
                          <a:ea typeface="+mn-ea"/>
                          <a:cs typeface="+mn-cs"/>
                        </a:rPr>
                        <a:t>Writes the key/value pairs in </a:t>
                      </a:r>
                      <a:r>
                        <a:rPr lang="en-US" sz="1800" b="0" i="0" u="none" strike="noStrike" kern="1200" baseline="0" dirty="0" err="1" smtClean="0">
                          <a:solidFill>
                            <a:schemeClr val="dk1"/>
                          </a:solidFill>
                          <a:latin typeface="+mn-lt"/>
                          <a:ea typeface="+mn-ea"/>
                          <a:cs typeface="+mn-cs"/>
                        </a:rPr>
                        <a:t>Hadoop’s</a:t>
                      </a:r>
                      <a:r>
                        <a:rPr lang="en-US" sz="1800" b="0" i="0" u="none" strike="noStrike" kern="1200" baseline="0" dirty="0" smtClean="0">
                          <a:solidFill>
                            <a:schemeClr val="dk1"/>
                          </a:solidFill>
                          <a:latin typeface="+mn-lt"/>
                          <a:ea typeface="+mn-ea"/>
                          <a:cs typeface="+mn-cs"/>
                        </a:rPr>
                        <a:t> proprietary sequence file format. Works in conjunction with </a:t>
                      </a:r>
                      <a:r>
                        <a:rPr lang="en-US" sz="1800" b="0" i="0" u="none" strike="noStrike" kern="1200" baseline="0" dirty="0" err="1" smtClean="0">
                          <a:solidFill>
                            <a:schemeClr val="dk1"/>
                          </a:solidFill>
                          <a:latin typeface="+mn-lt"/>
                          <a:ea typeface="+mn-ea"/>
                          <a:cs typeface="+mn-cs"/>
                        </a:rPr>
                        <a:t>SequenceFileInputFormat</a:t>
                      </a:r>
                      <a:r>
                        <a:rPr lang="en-US" sz="1800" b="0" i="0" u="none" strike="noStrike" kern="1200" baseline="0" dirty="0" smtClean="0">
                          <a:solidFill>
                            <a:schemeClr val="dk1"/>
                          </a:solidFill>
                          <a:latin typeface="+mn-lt"/>
                          <a:ea typeface="+mn-ea"/>
                          <a:cs typeface="+mn-cs"/>
                        </a:rPr>
                        <a:t>. </a:t>
                      </a:r>
                      <a:endParaRPr lang="en-US" dirty="0"/>
                    </a:p>
                  </a:txBody>
                  <a:tcPr/>
                </a:tc>
              </a:tr>
              <a:tr h="370840">
                <a:tc>
                  <a:txBody>
                    <a:bodyPr/>
                    <a:lstStyle/>
                    <a:p>
                      <a:endParaRPr lang="en-US" sz="1800" b="0" i="0" u="none" strike="noStrike" kern="1200" baseline="0" dirty="0" smtClean="0">
                        <a:solidFill>
                          <a:schemeClr val="dk1"/>
                        </a:solidFill>
                        <a:latin typeface="+mn-lt"/>
                        <a:ea typeface="+mn-ea"/>
                        <a:cs typeface="+mn-cs"/>
                      </a:endParaRPr>
                    </a:p>
                    <a:p>
                      <a:r>
                        <a:rPr lang="en-US" sz="1800" b="0" i="0" u="none" strike="noStrike" kern="1200" baseline="0" dirty="0" err="1" smtClean="0">
                          <a:solidFill>
                            <a:schemeClr val="dk1"/>
                          </a:solidFill>
                          <a:latin typeface="Courier New" pitchFamily="49" charset="0"/>
                          <a:ea typeface="+mn-ea"/>
                          <a:cs typeface="Courier New" pitchFamily="49" charset="0"/>
                        </a:rPr>
                        <a:t>NullOutputFormat</a:t>
                      </a:r>
                      <a:r>
                        <a:rPr lang="en-US" sz="1800" b="0" i="0" u="none" strike="noStrike" kern="1200" baseline="0" dirty="0" smtClean="0">
                          <a:solidFill>
                            <a:schemeClr val="dk1"/>
                          </a:solidFill>
                          <a:latin typeface="Courier New" pitchFamily="49" charset="0"/>
                          <a:ea typeface="+mn-ea"/>
                          <a:cs typeface="Courier New" pitchFamily="49" charset="0"/>
                        </a:rPr>
                        <a:t>&lt;K,V&gt; </a:t>
                      </a:r>
                      <a:endParaRPr lang="en-US" dirty="0">
                        <a:latin typeface="Courier New" pitchFamily="49" charset="0"/>
                        <a:cs typeface="Courier New" pitchFamily="49" charset="0"/>
                      </a:endParaRPr>
                    </a:p>
                  </a:txBody>
                  <a:tcPr/>
                </a:tc>
                <a:tc>
                  <a:txBody>
                    <a:bodyPr/>
                    <a:lstStyle/>
                    <a:p>
                      <a:endParaRPr lang="en-US" sz="1800" b="0" i="0" u="none" strike="noStrike" kern="1200" baseline="0" dirty="0" smtClean="0">
                        <a:solidFill>
                          <a:schemeClr val="dk1"/>
                        </a:solidFill>
                        <a:latin typeface="+mn-lt"/>
                        <a:ea typeface="+mn-ea"/>
                        <a:cs typeface="+mn-cs"/>
                      </a:endParaRPr>
                    </a:p>
                    <a:p>
                      <a:r>
                        <a:rPr lang="en-US" sz="1800" b="0" i="0" u="none" strike="noStrike" kern="1200" baseline="0" dirty="0" smtClean="0">
                          <a:solidFill>
                            <a:schemeClr val="dk1"/>
                          </a:solidFill>
                          <a:latin typeface="+mn-lt"/>
                          <a:ea typeface="+mn-ea"/>
                          <a:cs typeface="+mn-cs"/>
                        </a:rPr>
                        <a:t>Outputs nothing. </a:t>
                      </a:r>
                      <a:endParaRPr lang="en-US" dirty="0"/>
                    </a:p>
                  </a:txBody>
                  <a:tcPr/>
                </a:tc>
              </a:tr>
            </a:tbl>
          </a:graphicData>
        </a:graphic>
      </p:graphicFrame>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60</a:t>
            </a:fld>
            <a:endParaRPr lang="en-US"/>
          </a:p>
        </p:txBody>
      </p:sp>
    </p:spTree>
    <p:extLst>
      <p:ext uri="{BB962C8B-B14F-4D97-AF65-F5344CB8AC3E}">
        <p14:creationId xmlns:p14="http://schemas.microsoft.com/office/powerpoint/2010/main" val="89417104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smtClean="0"/>
              <a:t>1) MapReduce: Simplified Data Processing on Large Clusters, by </a:t>
            </a:r>
            <a:r>
              <a:rPr lang="en-US" sz="1800" dirty="0"/>
              <a:t>J</a:t>
            </a:r>
            <a:r>
              <a:rPr lang="en-US" sz="1800" dirty="0" smtClean="0"/>
              <a:t>effrey Dean and Sanjay </a:t>
            </a:r>
            <a:r>
              <a:rPr lang="en-US" sz="1800" dirty="0" err="1" smtClean="0"/>
              <a:t>Ghemawat</a:t>
            </a:r>
            <a:r>
              <a:rPr lang="en-US" sz="1800" dirty="0" smtClean="0"/>
              <a:t>, 2004 </a:t>
            </a:r>
            <a:r>
              <a:rPr lang="en-US" sz="1800" dirty="0" smtClean="0">
                <a:hlinkClick r:id="rId2"/>
              </a:rPr>
              <a:t>http</a:t>
            </a:r>
            <a:r>
              <a:rPr lang="en-US" sz="1800" dirty="0">
                <a:hlinkClick r:id="rId2"/>
              </a:rPr>
              <a:t>://</a:t>
            </a:r>
            <a:r>
              <a:rPr lang="en-US" sz="1800" dirty="0" smtClean="0">
                <a:hlinkClick r:id="rId2"/>
              </a:rPr>
              <a:t>static.googleusercontent.com/media/research.google.com/en/us/archive/mapreduce-osdi04.pdf</a:t>
            </a:r>
            <a:endParaRPr lang="en-US" sz="1800" dirty="0" smtClean="0"/>
          </a:p>
          <a:p>
            <a:pPr marL="0" indent="0">
              <a:buNone/>
            </a:pPr>
            <a:endParaRPr lang="en-US" sz="1400" dirty="0" smtClean="0"/>
          </a:p>
          <a:p>
            <a:pPr marL="0" indent="0">
              <a:buNone/>
            </a:pPr>
            <a:r>
              <a:rPr lang="en-US" sz="2000" dirty="0" smtClean="0"/>
              <a:t>2) Hadoop in Practice, by Alex Holmes, Manning, 2012</a:t>
            </a:r>
            <a:endParaRPr lang="en-US" sz="2000" dirty="0"/>
          </a:p>
          <a:p>
            <a:pPr marL="0" indent="0">
              <a:buNone/>
            </a:pPr>
            <a:endParaRPr lang="en-US" sz="1400"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61</a:t>
            </a:fld>
            <a:endParaRPr lang="en-US"/>
          </a:p>
        </p:txBody>
      </p:sp>
    </p:spTree>
    <p:extLst>
      <p:ext uri="{BB962C8B-B14F-4D97-AF65-F5344CB8AC3E}">
        <p14:creationId xmlns:p14="http://schemas.microsoft.com/office/powerpoint/2010/main" val="1476706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914400"/>
            <a:ext cx="5486400" cy="52184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Architecture of </a:t>
            </a:r>
            <a:r>
              <a:rPr lang="en-US" dirty="0" err="1" smtClean="0"/>
              <a:t>MapReduce</a:t>
            </a:r>
            <a:r>
              <a:rPr lang="en-US" dirty="0" smtClean="0"/>
              <a:t> Application</a:t>
            </a:r>
            <a:endParaRPr lang="en-US" dirty="0"/>
          </a:p>
        </p:txBody>
      </p:sp>
      <p:sp>
        <p:nvSpPr>
          <p:cNvPr id="3" name="Content Placeholder 2"/>
          <p:cNvSpPr>
            <a:spLocks noGrp="1"/>
          </p:cNvSpPr>
          <p:nvPr>
            <p:ph idx="1"/>
          </p:nvPr>
        </p:nvSpPr>
        <p:spPr>
          <a:xfrm>
            <a:off x="2438400" y="919162"/>
            <a:ext cx="2743200" cy="788250"/>
          </a:xfrm>
        </p:spPr>
        <p:txBody>
          <a:bodyPr>
            <a:normAutofit/>
          </a:bodyPr>
          <a:lstStyle/>
          <a:p>
            <a:r>
              <a:rPr lang="en-US" sz="2000" dirty="0" smtClean="0"/>
              <a:t>Client submits a </a:t>
            </a:r>
            <a:r>
              <a:rPr lang="en-US" sz="2000" dirty="0" err="1" smtClean="0"/>
              <a:t>MapReduce</a:t>
            </a:r>
            <a:r>
              <a:rPr lang="en-US" sz="2000" dirty="0" smtClean="0"/>
              <a:t> job</a:t>
            </a:r>
            <a:endParaRPr lang="en-US" sz="2000" dirty="0"/>
          </a:p>
        </p:txBody>
      </p:sp>
      <p:sp>
        <p:nvSpPr>
          <p:cNvPr id="4" name="Rectangle 3"/>
          <p:cNvSpPr/>
          <p:nvPr/>
        </p:nvSpPr>
        <p:spPr>
          <a:xfrm>
            <a:off x="4572000" y="2133600"/>
            <a:ext cx="3429000" cy="1631216"/>
          </a:xfrm>
          <a:prstGeom prst="rect">
            <a:avLst/>
          </a:prstGeom>
        </p:spPr>
        <p:txBody>
          <a:bodyPr wrap="square">
            <a:spAutoFit/>
          </a:bodyPr>
          <a:lstStyle/>
          <a:p>
            <a:pPr marL="342900" indent="-342900">
              <a:buFont typeface="Arial" pitchFamily="34" charset="0"/>
              <a:buChar char="•"/>
            </a:pPr>
            <a:r>
              <a:rPr lang="en-US" sz="2000" dirty="0" err="1"/>
              <a:t>MapReduce</a:t>
            </a:r>
            <a:r>
              <a:rPr lang="en-US" sz="2000" dirty="0"/>
              <a:t> decomposes the </a:t>
            </a:r>
            <a:r>
              <a:rPr lang="en-US" sz="2000" dirty="0" smtClean="0"/>
              <a:t>job into </a:t>
            </a:r>
            <a:r>
              <a:rPr lang="en-US" sz="2000" dirty="0"/>
              <a:t>map and reduce tasks, </a:t>
            </a:r>
            <a:r>
              <a:rPr lang="en-US" sz="2000" dirty="0" smtClean="0"/>
              <a:t>and schedules </a:t>
            </a:r>
            <a:r>
              <a:rPr lang="en-US" sz="2000" dirty="0"/>
              <a:t>them for </a:t>
            </a:r>
            <a:r>
              <a:rPr lang="en-US" sz="2000" dirty="0" smtClean="0"/>
              <a:t>remote execution </a:t>
            </a:r>
            <a:r>
              <a:rPr lang="en-US" sz="2000" dirty="0"/>
              <a:t>on the slave nodes.</a:t>
            </a:r>
          </a:p>
        </p:txBody>
      </p:sp>
      <p:sp>
        <p:nvSpPr>
          <p:cNvPr id="5" name="TextBox 4"/>
          <p:cNvSpPr txBox="1"/>
          <p:nvPr/>
        </p:nvSpPr>
        <p:spPr>
          <a:xfrm>
            <a:off x="5915024" y="3962400"/>
            <a:ext cx="3000375" cy="2554545"/>
          </a:xfrm>
          <a:prstGeom prst="rect">
            <a:avLst/>
          </a:prstGeom>
          <a:noFill/>
        </p:spPr>
        <p:txBody>
          <a:bodyPr wrap="square" rtlCol="0">
            <a:spAutoFit/>
          </a:bodyPr>
          <a:lstStyle/>
          <a:p>
            <a:r>
              <a:rPr lang="en-US" sz="2000" dirty="0"/>
              <a:t>The role of the programmer is to define </a:t>
            </a:r>
            <a:r>
              <a:rPr lang="en-US" sz="2000" b="1" dirty="0"/>
              <a:t>map</a:t>
            </a:r>
            <a:r>
              <a:rPr lang="en-US" sz="2000" dirty="0"/>
              <a:t> and </a:t>
            </a:r>
            <a:r>
              <a:rPr lang="en-US" sz="2000" b="1" dirty="0"/>
              <a:t>reduce</a:t>
            </a:r>
            <a:r>
              <a:rPr lang="en-US" sz="2000" dirty="0"/>
              <a:t> functions, where the </a:t>
            </a:r>
            <a:r>
              <a:rPr lang="en-US" sz="2000" b="1" dirty="0"/>
              <a:t>map</a:t>
            </a:r>
            <a:r>
              <a:rPr lang="en-US" sz="2000" dirty="0"/>
              <a:t> function outputs key/value tuples, which are processed by </a:t>
            </a:r>
            <a:r>
              <a:rPr lang="en-US" sz="2000" b="1" dirty="0"/>
              <a:t>reduce</a:t>
            </a:r>
            <a:r>
              <a:rPr lang="en-US" sz="2000" dirty="0"/>
              <a:t> functions to produce the final output</a:t>
            </a:r>
            <a:r>
              <a:rPr lang="en-US" dirty="0"/>
              <a:t>. </a:t>
            </a:r>
          </a:p>
        </p:txBody>
      </p:sp>
      <p:sp>
        <p:nvSpPr>
          <p:cNvPr id="6" name="Footer Placeholder 5"/>
          <p:cNvSpPr>
            <a:spLocks noGrp="1"/>
          </p:cNvSpPr>
          <p:nvPr>
            <p:ph type="ftr" sz="quarter" idx="11"/>
          </p:nvPr>
        </p:nvSpPr>
        <p:spPr/>
        <p:txBody>
          <a:bodyPr/>
          <a:lstStyle/>
          <a:p>
            <a:r>
              <a:rPr lang="en-US" smtClean="0"/>
              <a:t>@Zoran B. Djordjević</a:t>
            </a:r>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5781705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determines the Number of Map Tasks</a:t>
            </a:r>
            <a:endParaRPr lang="en-US" dirty="0"/>
          </a:p>
        </p:txBody>
      </p:sp>
      <p:sp>
        <p:nvSpPr>
          <p:cNvPr id="3" name="Content Placeholder 2"/>
          <p:cNvSpPr>
            <a:spLocks noGrp="1"/>
          </p:cNvSpPr>
          <p:nvPr>
            <p:ph idx="1"/>
          </p:nvPr>
        </p:nvSpPr>
        <p:spPr/>
        <p:txBody>
          <a:bodyPr>
            <a:normAutofit fontScale="77500" lnSpcReduction="20000"/>
          </a:bodyPr>
          <a:lstStyle/>
          <a:p>
            <a:pPr fontAlgn="base"/>
            <a:r>
              <a:rPr lang="en-US" dirty="0"/>
              <a:t>The number of maps </a:t>
            </a:r>
            <a:r>
              <a:rPr lang="en-US" dirty="0" smtClean="0"/>
              <a:t>tasks is driven </a:t>
            </a:r>
            <a:r>
              <a:rPr lang="en-US" dirty="0"/>
              <a:t>by the number of DFS blocks in the input files. </a:t>
            </a:r>
            <a:endParaRPr lang="en-US" dirty="0" smtClean="0"/>
          </a:p>
          <a:p>
            <a:pPr fontAlgn="base"/>
            <a:r>
              <a:rPr lang="en-US" dirty="0" smtClean="0"/>
              <a:t>The </a:t>
            </a:r>
            <a:r>
              <a:rPr lang="en-US" dirty="0"/>
              <a:t>right level of parallelism for maps seems to be around 10-100 maps/node, although this can go </a:t>
            </a:r>
            <a:r>
              <a:rPr lang="en-US" dirty="0" smtClean="0"/>
              <a:t>up to </a:t>
            </a:r>
            <a:r>
              <a:rPr lang="en-US" dirty="0"/>
              <a:t>300 or so for very </a:t>
            </a:r>
            <a:r>
              <a:rPr lang="en-US" dirty="0" err="1"/>
              <a:t>cpu</a:t>
            </a:r>
            <a:r>
              <a:rPr lang="en-US" dirty="0"/>
              <a:t>-light map tasks. Task setup takes awhile, so it is best if the maps take at least a minute to execute.</a:t>
            </a:r>
          </a:p>
          <a:p>
            <a:pPr fontAlgn="base"/>
            <a:r>
              <a:rPr lang="en-US" dirty="0" smtClean="0"/>
              <a:t>One can control the </a:t>
            </a:r>
            <a:r>
              <a:rPr lang="en-US" dirty="0"/>
              <a:t>number of Map task by modifying </a:t>
            </a:r>
            <a:r>
              <a:rPr lang="en-US" sz="1900" dirty="0" err="1">
                <a:latin typeface="Courier New" panose="02070309020205020404" pitchFamily="49" charset="0"/>
                <a:cs typeface="Courier New" panose="02070309020205020404" pitchFamily="49" charset="0"/>
              </a:rPr>
              <a:t>JobConf</a:t>
            </a:r>
            <a:r>
              <a:rPr lang="en-US" dirty="0" err="1"/>
              <a:t>'s</a:t>
            </a:r>
            <a:r>
              <a:rPr lang="en-US" dirty="0"/>
              <a:t> </a:t>
            </a:r>
            <a:r>
              <a:rPr lang="en-US" sz="1900" dirty="0" err="1">
                <a:latin typeface="Courier New" panose="02070309020205020404" pitchFamily="49" charset="0"/>
                <a:cs typeface="Courier New" panose="02070309020205020404" pitchFamily="49" charset="0"/>
              </a:rPr>
              <a:t>conf.setNumMapTasks</a:t>
            </a:r>
            <a:r>
              <a:rPr lang="en-US" sz="1900" dirty="0">
                <a:latin typeface="Courier New" panose="02070309020205020404" pitchFamily="49" charset="0"/>
                <a:cs typeface="Courier New" panose="02070309020205020404" pitchFamily="49" charset="0"/>
              </a:rPr>
              <a:t>(</a:t>
            </a:r>
            <a:r>
              <a:rPr lang="en-US" sz="1900" dirty="0" err="1">
                <a:latin typeface="Courier New" panose="02070309020205020404" pitchFamily="49" charset="0"/>
                <a:cs typeface="Courier New" panose="02070309020205020404" pitchFamily="49" charset="0"/>
              </a:rPr>
              <a:t>int</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num</a:t>
            </a:r>
            <a:r>
              <a:rPr lang="en-US" sz="1900" dirty="0">
                <a:latin typeface="Courier New" panose="02070309020205020404" pitchFamily="49" charset="0"/>
                <a:cs typeface="Courier New" panose="02070309020205020404" pitchFamily="49" charset="0"/>
              </a:rPr>
              <a:t>). </a:t>
            </a:r>
            <a:r>
              <a:rPr lang="en-US" dirty="0" smtClean="0"/>
              <a:t>This </a:t>
            </a:r>
            <a:r>
              <a:rPr lang="en-US" dirty="0"/>
              <a:t>could increase the number of map tasks, but will not set the number below that which Hadoop determines via splitting the input data.</a:t>
            </a:r>
          </a:p>
          <a:p>
            <a:pPr fontAlgn="base"/>
            <a:r>
              <a:rPr lang="en-US" dirty="0" smtClean="0"/>
              <a:t>The </a:t>
            </a:r>
            <a:r>
              <a:rPr lang="en-US" sz="1900" dirty="0" err="1">
                <a:latin typeface="Courier New" panose="02070309020205020404" pitchFamily="49" charset="0"/>
                <a:cs typeface="Courier New" panose="02070309020205020404" pitchFamily="49" charset="0"/>
              </a:rPr>
              <a:t>mapred.map.tasks</a:t>
            </a:r>
            <a:r>
              <a:rPr lang="en-US" dirty="0"/>
              <a:t> parameter is just a hint to the </a:t>
            </a:r>
            <a:r>
              <a:rPr lang="en-US" sz="1900" dirty="0" err="1">
                <a:latin typeface="Courier New" panose="02070309020205020404" pitchFamily="49" charset="0"/>
                <a:cs typeface="Courier New" panose="02070309020205020404" pitchFamily="49" charset="0"/>
              </a:rPr>
              <a:t>InputFormat</a:t>
            </a:r>
            <a:r>
              <a:rPr lang="en-US" dirty="0"/>
              <a:t> for the number of maps. The default </a:t>
            </a:r>
            <a:r>
              <a:rPr lang="en-US" sz="1900" dirty="0" err="1">
                <a:latin typeface="Courier New" panose="02070309020205020404" pitchFamily="49" charset="0"/>
                <a:cs typeface="Courier New" panose="02070309020205020404" pitchFamily="49" charset="0"/>
              </a:rPr>
              <a:t>InputFormat</a:t>
            </a:r>
            <a:r>
              <a:rPr lang="en-US" sz="1900" dirty="0">
                <a:latin typeface="Courier New" panose="02070309020205020404" pitchFamily="49" charset="0"/>
                <a:cs typeface="Courier New" panose="02070309020205020404" pitchFamily="49" charset="0"/>
              </a:rPr>
              <a:t> </a:t>
            </a:r>
            <a:r>
              <a:rPr lang="en-US" dirty="0"/>
              <a:t>behavior is to split the total number of bytes into the right number of fragments. However, in the default case the DFS block size of the input files is treated as an upper bound for input splits. A lower bound on the split size can be set via </a:t>
            </a:r>
            <a:r>
              <a:rPr lang="en-US" sz="1900" dirty="0" err="1">
                <a:latin typeface="Courier New" panose="02070309020205020404" pitchFamily="49" charset="0"/>
                <a:cs typeface="Courier New" panose="02070309020205020404" pitchFamily="49" charset="0"/>
              </a:rPr>
              <a:t>mapred.min.split.size</a:t>
            </a:r>
            <a:r>
              <a:rPr lang="en-US" dirty="0"/>
              <a:t>.</a:t>
            </a:r>
          </a:p>
          <a:p>
            <a:pPr fontAlgn="base"/>
            <a:r>
              <a:rPr lang="en-US" dirty="0"/>
              <a:t>Thus, if you expect </a:t>
            </a:r>
            <a:r>
              <a:rPr lang="en-US" dirty="0" smtClean="0"/>
              <a:t>10GB </a:t>
            </a:r>
            <a:r>
              <a:rPr lang="en-US" dirty="0"/>
              <a:t>of input data and have 128MB DFS blocks, you'll end up with </a:t>
            </a:r>
            <a:r>
              <a:rPr lang="en-US" dirty="0" smtClean="0"/>
              <a:t>82 </a:t>
            </a:r>
            <a:r>
              <a:rPr lang="en-US" dirty="0"/>
              <a:t>maps, unless your </a:t>
            </a:r>
            <a:r>
              <a:rPr lang="en-US" sz="1900" dirty="0" err="1">
                <a:latin typeface="Courier New" panose="02070309020205020404" pitchFamily="49" charset="0"/>
                <a:cs typeface="Courier New" panose="02070309020205020404" pitchFamily="49" charset="0"/>
              </a:rPr>
              <a:t>mapred.map.tasks</a:t>
            </a:r>
            <a:r>
              <a:rPr lang="en-US" dirty="0"/>
              <a:t> is even larger. Ultimately the </a:t>
            </a:r>
            <a:r>
              <a:rPr lang="en-US" sz="1900" dirty="0" err="1">
                <a:latin typeface="Courier New" panose="02070309020205020404" pitchFamily="49" charset="0"/>
                <a:cs typeface="Courier New" panose="02070309020205020404" pitchFamily="49" charset="0"/>
              </a:rPr>
              <a:t>InputFormat</a:t>
            </a:r>
            <a:r>
              <a:rPr lang="en-US" dirty="0"/>
              <a:t> determines the number of maps</a:t>
            </a:r>
            <a:r>
              <a:rPr lang="en-US" dirty="0" smtClean="0"/>
              <a:t>.</a:t>
            </a:r>
          </a:p>
          <a:p>
            <a:pPr fontAlgn="base"/>
            <a:r>
              <a:rPr lang="en-US" dirty="0" smtClean="0"/>
              <a:t>Number of tasks can </a:t>
            </a:r>
            <a:r>
              <a:rPr lang="en-US" dirty="0"/>
              <a:t>radically change the performance of Hadoop. Increasing the number of tasks increases the framework overhead, but increases load balancing and lowers the cost of failures. </a:t>
            </a:r>
            <a:endParaRPr lang="en-US" dirty="0" smtClean="0"/>
          </a:p>
          <a:p>
            <a:pPr fontAlgn="base"/>
            <a:r>
              <a:rPr lang="en-US" dirty="0" smtClean="0"/>
              <a:t>At </a:t>
            </a:r>
            <a:r>
              <a:rPr lang="en-US" dirty="0"/>
              <a:t>one extreme is the 1 map/1 reduce case where nothing is distributed. The other extreme is to have 1,000,000 maps/ 1,000,000 reduces where the framework runs out of resources for the overhead.</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3667021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Interface </a:t>
            </a:r>
            <a:r>
              <a:rPr lang="en-US" sz="2800" dirty="0" err="1" smtClean="0">
                <a:latin typeface="Courier New" panose="02070309020205020404" pitchFamily="49" charset="0"/>
                <a:cs typeface="Courier New" panose="02070309020205020404" pitchFamily="49" charset="0"/>
              </a:rPr>
              <a:t>InputFormat</a:t>
            </a:r>
            <a:r>
              <a:rPr lang="en-US" sz="2800" dirty="0" smtClean="0">
                <a:latin typeface="Courier New" panose="02070309020205020404" pitchFamily="49" charset="0"/>
                <a:cs typeface="Courier New" panose="02070309020205020404" pitchFamily="49" charset="0"/>
              </a:rPr>
              <a:t>&lt;K,V&gt;</a:t>
            </a:r>
            <a:endParaRPr lang="en-US" sz="2800" dirty="0">
              <a:latin typeface="Courier New" panose="02070309020205020404" pitchFamily="49" charset="0"/>
              <a:cs typeface="Courier New" panose="02070309020205020404" pitchFamily="49" charset="0"/>
            </a:endParaRPr>
          </a:p>
        </p:txBody>
      </p:sp>
      <p:sp>
        <p:nvSpPr>
          <p:cNvPr id="3" name="Content Placeholder 2"/>
          <p:cNvSpPr>
            <a:spLocks noGrp="1"/>
          </p:cNvSpPr>
          <p:nvPr>
            <p:ph idx="1"/>
          </p:nvPr>
        </p:nvSpPr>
        <p:spPr/>
        <p:txBody>
          <a:bodyPr>
            <a:normAutofit fontScale="92500" lnSpcReduction="10000"/>
          </a:bodyPr>
          <a:lstStyle/>
          <a:p>
            <a:r>
              <a:rPr lang="en-US" sz="1900" dirty="0" err="1">
                <a:latin typeface="Courier New" panose="02070309020205020404" pitchFamily="49" charset="0"/>
                <a:cs typeface="Courier New" panose="02070309020205020404" pitchFamily="49" charset="0"/>
              </a:rPr>
              <a:t>InputFormat</a:t>
            </a:r>
            <a:r>
              <a:rPr lang="en-US" dirty="0"/>
              <a:t> describes the input-specification for a Map-Reduce job.</a:t>
            </a:r>
          </a:p>
          <a:p>
            <a:r>
              <a:rPr lang="en-US" dirty="0"/>
              <a:t>The Map-Reduce framework relies on the </a:t>
            </a:r>
            <a:r>
              <a:rPr lang="en-US" sz="24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InputFormat</a:t>
            </a:r>
            <a:r>
              <a:rPr lang="en-US" sz="2400" dirty="0">
                <a:latin typeface="Courier New" panose="02070309020205020404" pitchFamily="49" charset="0"/>
                <a:cs typeface="Courier New" panose="02070309020205020404" pitchFamily="49" charset="0"/>
              </a:rPr>
              <a:t> </a:t>
            </a:r>
            <a:r>
              <a:rPr lang="en-US" dirty="0"/>
              <a:t> of the job to:</a:t>
            </a:r>
          </a:p>
          <a:p>
            <a:r>
              <a:rPr lang="en-US" dirty="0"/>
              <a:t>Validate the input-specification of the job.</a:t>
            </a:r>
          </a:p>
          <a:p>
            <a:r>
              <a:rPr lang="en-US" dirty="0"/>
              <a:t>Split-up the input file(s) into logical</a:t>
            </a:r>
            <a:r>
              <a:rPr lang="en-US" sz="1900" dirty="0">
                <a:latin typeface="Courier New" panose="02070309020205020404" pitchFamily="49" charset="0"/>
                <a:cs typeface="Courier New" panose="02070309020205020404" pitchFamily="49" charset="0"/>
              </a:rPr>
              <a:t> </a:t>
            </a:r>
            <a:r>
              <a:rPr lang="en-US" sz="1900" dirty="0" err="1">
                <a:latin typeface="Courier New" panose="02070309020205020404" pitchFamily="49" charset="0"/>
                <a:cs typeface="Courier New" panose="02070309020205020404" pitchFamily="49" charset="0"/>
              </a:rPr>
              <a:t>InputSplits</a:t>
            </a:r>
            <a:r>
              <a:rPr lang="en-US" dirty="0"/>
              <a:t>, each of which is then assigned to an individual </a:t>
            </a:r>
            <a:r>
              <a:rPr lang="en-US" sz="1900" dirty="0">
                <a:latin typeface="Courier New" panose="02070309020205020404" pitchFamily="49" charset="0"/>
                <a:cs typeface="Courier New" panose="02070309020205020404" pitchFamily="49" charset="0"/>
              </a:rPr>
              <a:t>Mapper</a:t>
            </a:r>
            <a:r>
              <a:rPr lang="en-US" dirty="0"/>
              <a:t>.</a:t>
            </a:r>
          </a:p>
          <a:p>
            <a:r>
              <a:rPr lang="en-US" dirty="0"/>
              <a:t>Provide the </a:t>
            </a:r>
            <a:r>
              <a:rPr lang="en-US" dirty="0" err="1"/>
              <a:t>RecordReader</a:t>
            </a:r>
            <a:r>
              <a:rPr lang="en-US" dirty="0"/>
              <a:t> implementation to be used to glean input records from the logical </a:t>
            </a:r>
            <a:r>
              <a:rPr lang="en-US" dirty="0" err="1"/>
              <a:t>InputSplit</a:t>
            </a:r>
            <a:r>
              <a:rPr lang="en-US" dirty="0"/>
              <a:t> for processing by the Mapper.</a:t>
            </a:r>
          </a:p>
          <a:p>
            <a:r>
              <a:rPr lang="en-US" dirty="0"/>
              <a:t>The default behavior of file-based </a:t>
            </a:r>
            <a:r>
              <a:rPr lang="en-US" dirty="0" err="1"/>
              <a:t>InputFormats</a:t>
            </a:r>
            <a:r>
              <a:rPr lang="en-US" dirty="0"/>
              <a:t>, typically sub-classes of </a:t>
            </a:r>
            <a:r>
              <a:rPr lang="en-US" dirty="0" err="1" smtClean="0"/>
              <a:t>FileInputFormat</a:t>
            </a:r>
            <a:r>
              <a:rPr lang="en-US" dirty="0" smtClean="0"/>
              <a:t>, </a:t>
            </a:r>
            <a:r>
              <a:rPr lang="en-US" dirty="0"/>
              <a:t>is to split the input into </a:t>
            </a:r>
            <a:r>
              <a:rPr lang="en-US" i="1" dirty="0"/>
              <a:t>logical</a:t>
            </a:r>
            <a:r>
              <a:rPr lang="en-US" dirty="0"/>
              <a:t> </a:t>
            </a:r>
            <a:r>
              <a:rPr lang="en-US" dirty="0" err="1"/>
              <a:t>InputSplits</a:t>
            </a:r>
            <a:r>
              <a:rPr lang="en-US" dirty="0"/>
              <a:t> based on the total size, in bytes, of the input files. However, the </a:t>
            </a:r>
            <a:r>
              <a:rPr lang="en-US" dirty="0" err="1"/>
              <a:t>FileSystem</a:t>
            </a:r>
            <a:r>
              <a:rPr lang="en-US" dirty="0"/>
              <a:t> </a:t>
            </a:r>
            <a:r>
              <a:rPr lang="en-US" dirty="0" err="1"/>
              <a:t>blocksize</a:t>
            </a:r>
            <a:r>
              <a:rPr lang="en-US" dirty="0"/>
              <a:t> of the input files is treated as an upper bound for input splits. A lower bound on the split size can be set via </a:t>
            </a:r>
            <a:r>
              <a:rPr lang="en-US" dirty="0" err="1"/>
              <a:t>mapreduce.input.fileinputformat.split.minsize</a:t>
            </a:r>
            <a:r>
              <a:rPr lang="en-US" dirty="0"/>
              <a:t>.</a:t>
            </a:r>
          </a:p>
          <a:p>
            <a:r>
              <a:rPr lang="en-US" dirty="0"/>
              <a:t>Clearly, logical splits based on input-size is insufficient for many applications since record boundaries are to respected. In such cases, the application has to also implement a </a:t>
            </a:r>
            <a:r>
              <a:rPr lang="en-US" dirty="0" err="1" smtClean="0">
                <a:hlinkClick r:id="rId2" tooltip="interface in org.apache.hadoop.mapred"/>
              </a:rPr>
              <a:t>RecordReader</a:t>
            </a:r>
            <a:r>
              <a:rPr lang="en-US" dirty="0" smtClean="0"/>
              <a:t> on </a:t>
            </a:r>
            <a:r>
              <a:rPr lang="en-US" dirty="0"/>
              <a:t>whom lies the </a:t>
            </a:r>
            <a:r>
              <a:rPr lang="en-US" dirty="0" err="1"/>
              <a:t>responsibilty</a:t>
            </a:r>
            <a:r>
              <a:rPr lang="en-US" dirty="0"/>
              <a:t> to respect record-boundaries and present a record-oriented view of the logical </a:t>
            </a:r>
            <a:r>
              <a:rPr lang="en-US" dirty="0" err="1"/>
              <a:t>InputSplit</a:t>
            </a:r>
            <a:r>
              <a:rPr lang="en-US" dirty="0"/>
              <a:t> to the individual task.</a:t>
            </a:r>
          </a:p>
          <a:p>
            <a:endParaRPr lang="en-US" dirty="0"/>
          </a:p>
        </p:txBody>
      </p:sp>
      <p:sp>
        <p:nvSpPr>
          <p:cNvPr id="4" name="Footer Placeholder 3"/>
          <p:cNvSpPr>
            <a:spLocks noGrp="1"/>
          </p:cNvSpPr>
          <p:nvPr>
            <p:ph type="ftr" sz="quarter" idx="11"/>
          </p:nvPr>
        </p:nvSpPr>
        <p:spPr/>
        <p:txBody>
          <a:bodyPr/>
          <a:lstStyle/>
          <a:p>
            <a:r>
              <a:rPr lang="en-US" smtClean="0"/>
              <a:t>@Zoran B. Djordjević</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712145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3133</TotalTime>
  <Words>7310</Words>
  <Application>Microsoft Office PowerPoint</Application>
  <PresentationFormat>On-screen Show (4:3)</PresentationFormat>
  <Paragraphs>719</Paragraphs>
  <Slides>61</Slides>
  <Notes>0</Notes>
  <HiddenSlides>0</HiddenSlides>
  <MMClips>0</MMClips>
  <ScaleCrop>false</ScaleCrop>
  <HeadingPairs>
    <vt:vector size="4" baseType="variant">
      <vt:variant>
        <vt:lpstr>Theme</vt:lpstr>
      </vt:variant>
      <vt:variant>
        <vt:i4>1</vt:i4>
      </vt:variant>
      <vt:variant>
        <vt:lpstr>Slide Titles</vt:lpstr>
      </vt:variant>
      <vt:variant>
        <vt:i4>61</vt:i4>
      </vt:variant>
    </vt:vector>
  </HeadingPairs>
  <TitlesOfParts>
    <vt:vector size="62" baseType="lpstr">
      <vt:lpstr>Office Theme</vt:lpstr>
      <vt:lpstr>Lecture 06 Map Reduce Java</vt:lpstr>
      <vt:lpstr>Reference</vt:lpstr>
      <vt:lpstr>High Level Hadoop Architecture</vt:lpstr>
      <vt:lpstr>HDFS Hadoop Distributed File System</vt:lpstr>
      <vt:lpstr>HDFs Architecture</vt:lpstr>
      <vt:lpstr>MapReduce</vt:lpstr>
      <vt:lpstr>Architecture of MapReduce Application</vt:lpstr>
      <vt:lpstr>What determines the Number of Map Tasks</vt:lpstr>
      <vt:lpstr>Interface InputFormat&lt;K,V&gt;</vt:lpstr>
      <vt:lpstr>Number of Reduce Tasks</vt:lpstr>
      <vt:lpstr>map Fuction</vt:lpstr>
      <vt:lpstr>Shuffle and Sort Phase</vt:lpstr>
      <vt:lpstr>Partition Function</vt:lpstr>
      <vt:lpstr>MapReduce Control Architecture for MRv1</vt:lpstr>
      <vt:lpstr>Working with files</vt:lpstr>
      <vt:lpstr>Working with files</vt:lpstr>
      <vt:lpstr>Copying a file to new HDFS directory</vt:lpstr>
      <vt:lpstr>Fetching and examining files from HDFS</vt:lpstr>
      <vt:lpstr>Deleting files and directories</vt:lpstr>
      <vt:lpstr>New vs. Old Map Reduce API</vt:lpstr>
      <vt:lpstr>Let us run an example, WordCount </vt:lpstr>
      <vt:lpstr>WordCount.java</vt:lpstr>
      <vt:lpstr>WordCount.java</vt:lpstr>
      <vt:lpstr>WordCount.java</vt:lpstr>
      <vt:lpstr>Compile and Run</vt:lpstr>
      <vt:lpstr>Hadoop classpath command</vt:lpstr>
      <vt:lpstr>Compiling WordCount.java</vt:lpstr>
      <vt:lpstr>Jaring WordCount MapReduce program</vt:lpstr>
      <vt:lpstr>Preparing HDFS input and output directories</vt:lpstr>
      <vt:lpstr>Running WordCount MapReduce program</vt:lpstr>
      <vt:lpstr>Examine the Results</vt:lpstr>
      <vt:lpstr>Organization of WordCount.java, map()</vt:lpstr>
      <vt:lpstr>Organization of  WordCount, reduce()</vt:lpstr>
      <vt:lpstr>Organization of WordCount,driver code,main()</vt:lpstr>
      <vt:lpstr>WordCount.java, driver code, main()</vt:lpstr>
      <vt:lpstr>org.apache.hadoop.util.GenericOptionsParser</vt:lpstr>
      <vt:lpstr>org.apache.hadoop.mapreduce.Job</vt:lpstr>
      <vt:lpstr>You could write  MapReduce programs in local Eclipse</vt:lpstr>
      <vt:lpstr>Your First Gimps of Eclipse</vt:lpstr>
      <vt:lpstr>Compiling code in Eclipse</vt:lpstr>
      <vt:lpstr>Create new Java package</vt:lpstr>
      <vt:lpstr>Build Path</vt:lpstr>
      <vt:lpstr>Export your Project</vt:lpstr>
      <vt:lpstr>Export jar Widget</vt:lpstr>
      <vt:lpstr>Hadoop Data Types</vt:lpstr>
      <vt:lpstr>Frequently used Types</vt:lpstr>
      <vt:lpstr>MapReduce Data Flow</vt:lpstr>
      <vt:lpstr>Mapper</vt:lpstr>
      <vt:lpstr>Mapper</vt:lpstr>
      <vt:lpstr>Supplied Mappers</vt:lpstr>
      <vt:lpstr>Reducers</vt:lpstr>
      <vt:lpstr>Reducer method summary</vt:lpstr>
      <vt:lpstr>Combiners</vt:lpstr>
      <vt:lpstr>Use of Predefine Mapper and Reducer (MRv1 Code)</vt:lpstr>
      <vt:lpstr>Reading and Writing</vt:lpstr>
      <vt:lpstr>FSDataInputStream</vt:lpstr>
      <vt:lpstr>InputFormat</vt:lpstr>
      <vt:lpstr>Popular InputFormat classes</vt:lpstr>
      <vt:lpstr>OutputFormat</vt:lpstr>
      <vt:lpstr>Main OutputFormat classes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06 Map Reduce</dc:title>
  <dc:creator>zdjordje</dc:creator>
  <cp:lastModifiedBy>Zoran Djordjevic</cp:lastModifiedBy>
  <cp:revision>136</cp:revision>
  <dcterms:created xsi:type="dcterms:W3CDTF">2006-08-16T00:00:00Z</dcterms:created>
  <dcterms:modified xsi:type="dcterms:W3CDTF">2014-03-15T03:10:32Z</dcterms:modified>
</cp:coreProperties>
</file>