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3"/>
  </p:notesMasterIdLst>
  <p:handoutMasterIdLst>
    <p:handoutMasterId r:id="rId84"/>
  </p:handoutMasterIdLst>
  <p:sldIdLst>
    <p:sldId id="256" r:id="rId2"/>
    <p:sldId id="351" r:id="rId3"/>
    <p:sldId id="350" r:id="rId4"/>
    <p:sldId id="353" r:id="rId5"/>
    <p:sldId id="354" r:id="rId6"/>
    <p:sldId id="296" r:id="rId7"/>
    <p:sldId id="297" r:id="rId8"/>
    <p:sldId id="364" r:id="rId9"/>
    <p:sldId id="355" r:id="rId10"/>
    <p:sldId id="356" r:id="rId11"/>
    <p:sldId id="299" r:id="rId12"/>
    <p:sldId id="300" r:id="rId13"/>
    <p:sldId id="298" r:id="rId14"/>
    <p:sldId id="357" r:id="rId15"/>
    <p:sldId id="358" r:id="rId16"/>
    <p:sldId id="359" r:id="rId17"/>
    <p:sldId id="360" r:id="rId18"/>
    <p:sldId id="304" r:id="rId19"/>
    <p:sldId id="305" r:id="rId20"/>
    <p:sldId id="361" r:id="rId21"/>
    <p:sldId id="363" r:id="rId22"/>
    <p:sldId id="306" r:id="rId23"/>
    <p:sldId id="308" r:id="rId24"/>
    <p:sldId id="307" r:id="rId25"/>
    <p:sldId id="362" r:id="rId26"/>
    <p:sldId id="309" r:id="rId27"/>
    <p:sldId id="310" r:id="rId28"/>
    <p:sldId id="311" r:id="rId29"/>
    <p:sldId id="365" r:id="rId30"/>
    <p:sldId id="313" r:id="rId31"/>
    <p:sldId id="314" r:id="rId32"/>
    <p:sldId id="315" r:id="rId33"/>
    <p:sldId id="316" r:id="rId34"/>
    <p:sldId id="317" r:id="rId35"/>
    <p:sldId id="318" r:id="rId36"/>
    <p:sldId id="319" r:id="rId37"/>
    <p:sldId id="320" r:id="rId38"/>
    <p:sldId id="321" r:id="rId39"/>
    <p:sldId id="322" r:id="rId40"/>
    <p:sldId id="323" r:id="rId41"/>
    <p:sldId id="324" r:id="rId42"/>
    <p:sldId id="325" r:id="rId43"/>
    <p:sldId id="329" r:id="rId44"/>
    <p:sldId id="326" r:id="rId45"/>
    <p:sldId id="327" r:id="rId46"/>
    <p:sldId id="330" r:id="rId47"/>
    <p:sldId id="328" r:id="rId48"/>
    <p:sldId id="258" r:id="rId49"/>
    <p:sldId id="259" r:id="rId50"/>
    <p:sldId id="260" r:id="rId51"/>
    <p:sldId id="332" r:id="rId52"/>
    <p:sldId id="333" r:id="rId53"/>
    <p:sldId id="334" r:id="rId54"/>
    <p:sldId id="261" r:id="rId55"/>
    <p:sldId id="331" r:id="rId56"/>
    <p:sldId id="262" r:id="rId57"/>
    <p:sldId id="263" r:id="rId58"/>
    <p:sldId id="264" r:id="rId59"/>
    <p:sldId id="265" r:id="rId60"/>
    <p:sldId id="266" r:id="rId61"/>
    <p:sldId id="340" r:id="rId62"/>
    <p:sldId id="336" r:id="rId63"/>
    <p:sldId id="337" r:id="rId64"/>
    <p:sldId id="338" r:id="rId65"/>
    <p:sldId id="335" r:id="rId66"/>
    <p:sldId id="267" r:id="rId67"/>
    <p:sldId id="341" r:id="rId68"/>
    <p:sldId id="342" r:id="rId69"/>
    <p:sldId id="343" r:id="rId70"/>
    <p:sldId id="344" r:id="rId71"/>
    <p:sldId id="345" r:id="rId72"/>
    <p:sldId id="346" r:id="rId73"/>
    <p:sldId id="347" r:id="rId74"/>
    <p:sldId id="348" r:id="rId75"/>
    <p:sldId id="349" r:id="rId76"/>
    <p:sldId id="268" r:id="rId77"/>
    <p:sldId id="269" r:id="rId78"/>
    <p:sldId id="270" r:id="rId79"/>
    <p:sldId id="271" r:id="rId80"/>
    <p:sldId id="272" r:id="rId81"/>
    <p:sldId id="273" r:id="rId8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74B230"/>
    <a:srgbClr val="82C8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076" autoAdjust="0"/>
    <p:restoredTop sz="97599" autoAdjust="0"/>
  </p:normalViewPr>
  <p:slideViewPr>
    <p:cSldViewPr>
      <p:cViewPr varScale="1">
        <p:scale>
          <a:sx n="71" d="100"/>
          <a:sy n="71" d="100"/>
        </p:scale>
        <p:origin x="-354" y="-102"/>
      </p:cViewPr>
      <p:guideLst>
        <p:guide orient="horz" pos="2160"/>
        <p:guide pos="2880"/>
      </p:guideLst>
    </p:cSldViewPr>
  </p:slideViewPr>
  <p:notesTextViewPr>
    <p:cViewPr>
      <p:scale>
        <a:sx n="100" d="100"/>
        <a:sy n="100" d="100"/>
      </p:scale>
      <p:origin x="0" y="0"/>
    </p:cViewPr>
  </p:notesTextViewPr>
  <p:sorterViewPr>
    <p:cViewPr>
      <p:scale>
        <a:sx n="90" d="100"/>
        <a:sy n="9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3404A46-3468-443D-B87D-CC50050A0969}" type="datetimeFigureOut">
              <a:rPr lang="en-US" smtClean="0"/>
              <a:t>3/30/2014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A203CB0-ED0C-49D9-9C80-377BB0579FA0}" type="slidenum">
              <a:rPr lang="en-US" smtClean="0"/>
              <a:t>‹#›</a:t>
            </a:fld>
            <a:endParaRPr lang="en-US"/>
          </a:p>
        </p:txBody>
      </p:sp>
    </p:spTree>
    <p:extLst>
      <p:ext uri="{BB962C8B-B14F-4D97-AF65-F5344CB8AC3E}">
        <p14:creationId xmlns:p14="http://schemas.microsoft.com/office/powerpoint/2010/main" val="18464437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D565DA3-F8B6-48BF-8CEF-6C2A49ED4F31}" type="datetimeFigureOut">
              <a:rPr lang="en-US" smtClean="0"/>
              <a:t>3/30/2014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0B0E02-79C5-469A-B0D3-19AD29D6172B}" type="slidenum">
              <a:rPr lang="en-US" smtClean="0"/>
              <a:t>‹#›</a:t>
            </a:fld>
            <a:endParaRPr lang="en-US"/>
          </a:p>
        </p:txBody>
      </p:sp>
    </p:spTree>
    <p:extLst>
      <p:ext uri="{BB962C8B-B14F-4D97-AF65-F5344CB8AC3E}">
        <p14:creationId xmlns:p14="http://schemas.microsoft.com/office/powerpoint/2010/main" val="24181586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352CF70-CAC7-4F43-9986-934111F8B50A}" type="datetime1">
              <a:rPr lang="en-US" smtClean="0"/>
              <a:t>3/30/2014</a:t>
            </a:fld>
            <a:endParaRPr lang="en-US"/>
          </a:p>
        </p:txBody>
      </p:sp>
      <p:sp>
        <p:nvSpPr>
          <p:cNvPr id="5" name="Footer Placeholder 4"/>
          <p:cNvSpPr>
            <a:spLocks noGrp="1"/>
          </p:cNvSpPr>
          <p:nvPr>
            <p:ph type="ftr" sz="quarter" idx="11"/>
          </p:nvPr>
        </p:nvSpPr>
        <p:spPr/>
        <p:txBody>
          <a:bodyPr/>
          <a:lstStyle/>
          <a:p>
            <a:r>
              <a:rPr lang="en-US" smtClean="0"/>
              <a:t>@Zoran B. Djordjević</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2CAE04-D0D9-46F4-8C6D-4062A613FED1}" type="datetime1">
              <a:rPr lang="en-US" smtClean="0"/>
              <a:t>3/30/2014</a:t>
            </a:fld>
            <a:endParaRPr lang="en-US"/>
          </a:p>
        </p:txBody>
      </p:sp>
      <p:sp>
        <p:nvSpPr>
          <p:cNvPr id="5" name="Footer Placeholder 4"/>
          <p:cNvSpPr>
            <a:spLocks noGrp="1"/>
          </p:cNvSpPr>
          <p:nvPr>
            <p:ph type="ftr" sz="quarter" idx="11"/>
          </p:nvPr>
        </p:nvSpPr>
        <p:spPr/>
        <p:txBody>
          <a:bodyPr/>
          <a:lstStyle/>
          <a:p>
            <a:r>
              <a:rPr lang="en-US" smtClean="0"/>
              <a:t>@Zoran B. Djordjević</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08157A-1BD0-4E5D-A907-897D10A2DB41}" type="datetime1">
              <a:rPr lang="en-US" smtClean="0"/>
              <a:t>3/30/2014</a:t>
            </a:fld>
            <a:endParaRPr lang="en-US"/>
          </a:p>
        </p:txBody>
      </p:sp>
      <p:sp>
        <p:nvSpPr>
          <p:cNvPr id="5" name="Footer Placeholder 4"/>
          <p:cNvSpPr>
            <a:spLocks noGrp="1"/>
          </p:cNvSpPr>
          <p:nvPr>
            <p:ph type="ftr" sz="quarter" idx="11"/>
          </p:nvPr>
        </p:nvSpPr>
        <p:spPr/>
        <p:txBody>
          <a:bodyPr/>
          <a:lstStyle/>
          <a:p>
            <a:r>
              <a:rPr lang="en-US" smtClean="0"/>
              <a:t>@Zoran B. Djordjević</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533400"/>
          </a:xfrm>
        </p:spPr>
        <p:txBody>
          <a:bodyPr>
            <a:normAutofit/>
          </a:bodyPr>
          <a:lstStyle>
            <a:lvl1pPr>
              <a:defRPr sz="3200">
                <a:solidFill>
                  <a:srgbClr val="0070C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762000"/>
            <a:ext cx="8229600" cy="5592763"/>
          </a:xfrm>
        </p:spPr>
        <p:txBody>
          <a:bodyPr/>
          <a:lstStyle>
            <a:lvl1pPr>
              <a:defRPr sz="2000"/>
            </a:lvl1pPr>
            <a:lvl2pPr>
              <a:defRPr sz="2000"/>
            </a:lvl2pPr>
            <a:lvl3pPr>
              <a:defRPr sz="18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77000"/>
            <a:ext cx="2133600" cy="244475"/>
          </a:xfrm>
        </p:spPr>
        <p:txBody>
          <a:bodyPr/>
          <a:lstStyle/>
          <a:p>
            <a:fld id="{7DAB7189-DBB6-450B-89F7-F12F55DE32F8}" type="datetime1">
              <a:rPr lang="en-US" smtClean="0"/>
              <a:t>3/30/2014</a:t>
            </a:fld>
            <a:endParaRPr lang="en-US"/>
          </a:p>
        </p:txBody>
      </p:sp>
      <p:sp>
        <p:nvSpPr>
          <p:cNvPr id="5" name="Footer Placeholder 4"/>
          <p:cNvSpPr>
            <a:spLocks noGrp="1"/>
          </p:cNvSpPr>
          <p:nvPr>
            <p:ph type="ftr" sz="quarter" idx="11"/>
          </p:nvPr>
        </p:nvSpPr>
        <p:spPr>
          <a:xfrm>
            <a:off x="3124200" y="6477000"/>
            <a:ext cx="2895600" cy="244475"/>
          </a:xfrm>
        </p:spPr>
        <p:txBody>
          <a:bodyPr/>
          <a:lstStyle/>
          <a:p>
            <a:r>
              <a:rPr lang="en-US" dirty="0" smtClean="0"/>
              <a:t>@Zoran B. Djordjević</a:t>
            </a:r>
            <a:endParaRPr lang="en-US" dirty="0"/>
          </a:p>
        </p:txBody>
      </p:sp>
      <p:sp>
        <p:nvSpPr>
          <p:cNvPr id="6" name="Slide Number Placeholder 5"/>
          <p:cNvSpPr>
            <a:spLocks noGrp="1"/>
          </p:cNvSpPr>
          <p:nvPr>
            <p:ph type="sldNum" sz="quarter" idx="12"/>
          </p:nvPr>
        </p:nvSpPr>
        <p:spPr>
          <a:xfrm>
            <a:off x="6553200" y="6477000"/>
            <a:ext cx="2133600" cy="244475"/>
          </a:xfrm>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79E453-48B6-46B2-84DE-96964B05FF98}" type="datetime1">
              <a:rPr lang="en-US" smtClean="0"/>
              <a:t>3/30/2014</a:t>
            </a:fld>
            <a:endParaRPr lang="en-US"/>
          </a:p>
        </p:txBody>
      </p:sp>
      <p:sp>
        <p:nvSpPr>
          <p:cNvPr id="5" name="Footer Placeholder 4"/>
          <p:cNvSpPr>
            <a:spLocks noGrp="1"/>
          </p:cNvSpPr>
          <p:nvPr>
            <p:ph type="ftr" sz="quarter" idx="11"/>
          </p:nvPr>
        </p:nvSpPr>
        <p:spPr/>
        <p:txBody>
          <a:bodyPr/>
          <a:lstStyle/>
          <a:p>
            <a:r>
              <a:rPr lang="en-US" smtClean="0"/>
              <a:t>@Zoran B. Djordjević</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1922765-43A1-41B3-BD83-CBE4EC99B952}" type="datetime1">
              <a:rPr lang="en-US" smtClean="0"/>
              <a:t>3/30/2014</a:t>
            </a:fld>
            <a:endParaRPr lang="en-US"/>
          </a:p>
        </p:txBody>
      </p:sp>
      <p:sp>
        <p:nvSpPr>
          <p:cNvPr id="6" name="Footer Placeholder 5"/>
          <p:cNvSpPr>
            <a:spLocks noGrp="1"/>
          </p:cNvSpPr>
          <p:nvPr>
            <p:ph type="ftr" sz="quarter" idx="11"/>
          </p:nvPr>
        </p:nvSpPr>
        <p:spPr/>
        <p:txBody>
          <a:bodyPr/>
          <a:lstStyle/>
          <a:p>
            <a:r>
              <a:rPr lang="en-US" smtClean="0"/>
              <a:t>@Zoran B. Djordjević</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7F8ED51-6777-47EC-B62D-9658A77848F7}" type="datetime1">
              <a:rPr lang="en-US" smtClean="0"/>
              <a:t>3/30/2014</a:t>
            </a:fld>
            <a:endParaRPr lang="en-US"/>
          </a:p>
        </p:txBody>
      </p:sp>
      <p:sp>
        <p:nvSpPr>
          <p:cNvPr id="8" name="Footer Placeholder 7"/>
          <p:cNvSpPr>
            <a:spLocks noGrp="1"/>
          </p:cNvSpPr>
          <p:nvPr>
            <p:ph type="ftr" sz="quarter" idx="11"/>
          </p:nvPr>
        </p:nvSpPr>
        <p:spPr/>
        <p:txBody>
          <a:bodyPr/>
          <a:lstStyle/>
          <a:p>
            <a:r>
              <a:rPr lang="en-US" smtClean="0"/>
              <a:t>@Zoran B. Djordjević</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56106C4-AE7E-44B9-B647-840AB541B042}" type="datetime1">
              <a:rPr lang="en-US" smtClean="0"/>
              <a:t>3/30/2014</a:t>
            </a:fld>
            <a:endParaRPr lang="en-US"/>
          </a:p>
        </p:txBody>
      </p:sp>
      <p:sp>
        <p:nvSpPr>
          <p:cNvPr id="4" name="Footer Placeholder 3"/>
          <p:cNvSpPr>
            <a:spLocks noGrp="1"/>
          </p:cNvSpPr>
          <p:nvPr>
            <p:ph type="ftr" sz="quarter" idx="11"/>
          </p:nvPr>
        </p:nvSpPr>
        <p:spPr/>
        <p:txBody>
          <a:bodyPr/>
          <a:lstStyle/>
          <a:p>
            <a:r>
              <a:rPr lang="en-US" smtClean="0"/>
              <a:t>@Zoran B. Djordjević</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018232-8C4D-4F55-9EB0-356A93D508A9}" type="datetime1">
              <a:rPr lang="en-US" smtClean="0"/>
              <a:t>3/30/2014</a:t>
            </a:fld>
            <a:endParaRPr lang="en-US"/>
          </a:p>
        </p:txBody>
      </p:sp>
      <p:sp>
        <p:nvSpPr>
          <p:cNvPr id="3" name="Footer Placeholder 2"/>
          <p:cNvSpPr>
            <a:spLocks noGrp="1"/>
          </p:cNvSpPr>
          <p:nvPr>
            <p:ph type="ftr" sz="quarter" idx="11"/>
          </p:nvPr>
        </p:nvSpPr>
        <p:spPr/>
        <p:txBody>
          <a:bodyPr/>
          <a:lstStyle/>
          <a:p>
            <a:r>
              <a:rPr lang="en-US" smtClean="0"/>
              <a:t>@Zoran B. Djordjević</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641E3C-0AD5-4F83-AF27-D6BB3C03EDAA}" type="datetime1">
              <a:rPr lang="en-US" smtClean="0"/>
              <a:t>3/30/2014</a:t>
            </a:fld>
            <a:endParaRPr lang="en-US"/>
          </a:p>
        </p:txBody>
      </p:sp>
      <p:sp>
        <p:nvSpPr>
          <p:cNvPr id="6" name="Footer Placeholder 5"/>
          <p:cNvSpPr>
            <a:spLocks noGrp="1"/>
          </p:cNvSpPr>
          <p:nvPr>
            <p:ph type="ftr" sz="quarter" idx="11"/>
          </p:nvPr>
        </p:nvSpPr>
        <p:spPr/>
        <p:txBody>
          <a:bodyPr/>
          <a:lstStyle/>
          <a:p>
            <a:r>
              <a:rPr lang="en-US" smtClean="0"/>
              <a:t>@Zoran B. Djordjević</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2149F1-C871-4976-9FD5-676DED1A19E9}" type="datetime1">
              <a:rPr lang="en-US" smtClean="0"/>
              <a:t>3/30/2014</a:t>
            </a:fld>
            <a:endParaRPr lang="en-US"/>
          </a:p>
        </p:txBody>
      </p:sp>
      <p:sp>
        <p:nvSpPr>
          <p:cNvPr id="6" name="Footer Placeholder 5"/>
          <p:cNvSpPr>
            <a:spLocks noGrp="1"/>
          </p:cNvSpPr>
          <p:nvPr>
            <p:ph type="ftr" sz="quarter" idx="11"/>
          </p:nvPr>
        </p:nvSpPr>
        <p:spPr/>
        <p:txBody>
          <a:bodyPr/>
          <a:lstStyle/>
          <a:p>
            <a:r>
              <a:rPr lang="en-US" smtClean="0"/>
              <a:t>@Zoran B. Djordjević</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790137-B530-4208-B6AF-E8E6F49BB53A}" type="datetime1">
              <a:rPr lang="en-US" smtClean="0"/>
              <a:t>3/30/2014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@Zoran B. Djordjević</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maven.apache.org/download.cgi"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code.google.com/p/protobuf/downloads" TargetMode="External"/><Relationship Id="rId2" Type="http://schemas.openxmlformats.org/officeDocument/2006/relationships/hyperlink" Target="http://code.google.com/p/protobuf/downloads/list"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cran.r-project.org/web/packages/available_packages_by_name.html" TargetMode="External"/><Relationship Id="rId2" Type="http://schemas.openxmlformats.org/officeDocument/2006/relationships/hyperlink" Target="http://saptarshiguha.github.com/RHIPE/"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github.com/RevolutionAnalytics/RHadoop/wiki/Downloads"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stat.ethz.ch/pipermail/r-announce/2012/000557.html" TargetMode="External"/><Relationship Id="rId2" Type="http://schemas.openxmlformats.org/officeDocument/2006/relationships/hyperlink" Target="http://r-project.org/" TargetMode="External"/><Relationship Id="rId1" Type="http://schemas.openxmlformats.org/officeDocument/2006/relationships/slideLayout" Target="../slideLayouts/slideLayout2.xml"/><Relationship Id="rId4" Type="http://schemas.openxmlformats.org/officeDocument/2006/relationships/hyperlink" Target="http://rpmfind.net/linux/rpm2html/search.php?query=XFree86-devel" TargetMode="External"/></Relationships>
</file>

<file path=ppt/slides/_rels/slide24.xml.rels><?xml version="1.0" encoding="UTF-8" standalone="yes"?>
<Relationships xmlns="http://schemas.openxmlformats.org/package/2006/relationships"><Relationship Id="rId2" Type="http://schemas.openxmlformats.org/officeDocument/2006/relationships/hyperlink" Target="http://mirror.chpc.utah.edu/pub/epel/5/x86_64/epel-release-5-4.noarch.rpm"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cran.r-project.org/web/packages/functional/index.html" TargetMode="External"/><Relationship Id="rId2" Type="http://schemas.openxmlformats.org/officeDocument/2006/relationships/hyperlink" Target="http://cran.r-project.org/web/packages/Rcpp/"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en.wikipedia.org/wiki/World_Wide_Web" TargetMode="Externa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hyperlink" Target="http://code.google.com/p/protobuf/" TargetMode="External"/><Relationship Id="rId2" Type="http://schemas.openxmlformats.org/officeDocument/2006/relationships/hyperlink" Target="http://www.stat.purdue.edu/~sguha/rhipe/doc/html/index.html" TargetMode="Externa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hyperlink" Target="https://github.com/RevolutionAnalytics/RHadoop/blob/master/rmr/pkg/docs/tutorial.md" TargetMode="Externa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cran.r-project.org/doc/manuals/R-admin.html" TargetMode="External"/><Relationship Id="rId2" Type="http://schemas.openxmlformats.org/officeDocument/2006/relationships/hyperlink" Target="http://hadoop.apache.org/" TargetMode="External"/><Relationship Id="rId1" Type="http://schemas.openxmlformats.org/officeDocument/2006/relationships/slideLayout" Target="../slideLayouts/slideLayout2.xml"/><Relationship Id="rId4" Type="http://schemas.openxmlformats.org/officeDocument/2006/relationships/hyperlink" Target="http://code.google.com/p/protobu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2800" dirty="0" smtClean="0"/>
              <a:t>Lecture 08</a:t>
            </a:r>
            <a:r>
              <a:rPr lang="en-US" dirty="0" smtClean="0"/>
              <a:t/>
            </a:r>
            <a:br>
              <a:rPr lang="en-US" dirty="0" smtClean="0"/>
            </a:br>
            <a:r>
              <a:rPr lang="en-US" dirty="0" smtClean="0">
                <a:solidFill>
                  <a:srgbClr val="0070C0"/>
                </a:solidFill>
              </a:rPr>
              <a:t>R and Hadoop</a:t>
            </a:r>
            <a:endParaRPr lang="en-US" dirty="0">
              <a:solidFill>
                <a:srgbClr val="0070C0"/>
              </a:solidFill>
            </a:endParaRPr>
          </a:p>
        </p:txBody>
      </p:sp>
      <p:sp>
        <p:nvSpPr>
          <p:cNvPr id="3" name="Subtitle 2"/>
          <p:cNvSpPr>
            <a:spLocks noGrp="1"/>
          </p:cNvSpPr>
          <p:nvPr>
            <p:ph type="subTitle" idx="1"/>
          </p:nvPr>
        </p:nvSpPr>
        <p:spPr/>
        <p:txBody>
          <a:bodyPr/>
          <a:lstStyle/>
          <a:p>
            <a:r>
              <a:rPr lang="en-US" dirty="0" smtClean="0"/>
              <a:t>Zoran B. Djordjević</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a:t>
            </a:fld>
            <a:endParaRPr lang="en-US"/>
          </a:p>
        </p:txBody>
      </p:sp>
    </p:spTree>
    <p:extLst>
      <p:ext uri="{BB962C8B-B14F-4D97-AF65-F5344CB8AC3E}">
        <p14:creationId xmlns:p14="http://schemas.microsoft.com/office/powerpoint/2010/main" val="40541582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Install Maven</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Go to </a:t>
            </a:r>
            <a:r>
              <a:rPr lang="en-US" sz="1900" dirty="0" smtClean="0">
                <a:latin typeface="Courier New" panose="02070309020205020404" pitchFamily="49" charset="0"/>
                <a:cs typeface="Courier New" panose="02070309020205020404" pitchFamily="49" charset="0"/>
                <a:hlinkClick r:id="rId2"/>
              </a:rPr>
              <a:t>http://maven.apache.org/download.cgi</a:t>
            </a:r>
            <a:r>
              <a:rPr lang="en-US" sz="1900" dirty="0" smtClean="0">
                <a:latin typeface="Courier New" panose="02070309020205020404" pitchFamily="49" charset="0"/>
                <a:cs typeface="Courier New" panose="02070309020205020404" pitchFamily="49" charset="0"/>
              </a:rPr>
              <a:t> </a:t>
            </a:r>
            <a:r>
              <a:rPr lang="en-US" dirty="0" smtClean="0"/>
              <a:t>and download</a:t>
            </a:r>
          </a:p>
          <a:p>
            <a:pPr marL="0" indent="0">
              <a:buNone/>
            </a:pPr>
            <a:r>
              <a:rPr lang="en-US" dirty="0" smtClean="0">
                <a:latin typeface="Courier New" panose="02070309020205020404" pitchFamily="49" charset="0"/>
                <a:cs typeface="Courier New" panose="02070309020205020404" pitchFamily="49" charset="0"/>
              </a:rPr>
              <a:t>  apache-maven-3.2.1-bin.tar.gz</a:t>
            </a:r>
            <a:endParaRPr lang="en-US" dirty="0">
              <a:latin typeface="Courier New" panose="02070309020205020404" pitchFamily="49" charset="0"/>
              <a:cs typeface="Courier New" panose="02070309020205020404" pitchFamily="49" charset="0"/>
            </a:endParaRPr>
          </a:p>
          <a:p>
            <a:r>
              <a:rPr lang="en-US" dirty="0" smtClean="0"/>
              <a:t>Extract </a:t>
            </a:r>
            <a:r>
              <a:rPr lang="en-US" dirty="0"/>
              <a:t>the archive to the desired maven home directory, which can be a common, </a:t>
            </a:r>
            <a:r>
              <a:rPr lang="en-US" sz="2100" dirty="0">
                <a:latin typeface="Courier New" panose="02070309020205020404" pitchFamily="49" charset="0"/>
                <a:cs typeface="Courier New" panose="02070309020205020404" pitchFamily="49" charset="0"/>
              </a:rPr>
              <a:t>/</a:t>
            </a:r>
            <a:r>
              <a:rPr lang="en-US" sz="2100" dirty="0" err="1">
                <a:latin typeface="Courier New" panose="02070309020205020404" pitchFamily="49" charset="0"/>
                <a:cs typeface="Courier New" panose="02070309020205020404" pitchFamily="49" charset="0"/>
              </a:rPr>
              <a:t>usr</a:t>
            </a:r>
            <a:r>
              <a:rPr lang="en-US" sz="2100" dirty="0">
                <a:latin typeface="Courier New" panose="02070309020205020404" pitchFamily="49" charset="0"/>
                <a:cs typeface="Courier New" panose="02070309020205020404" pitchFamily="49" charset="0"/>
              </a:rPr>
              <a:t>/local</a:t>
            </a:r>
            <a:r>
              <a:rPr lang="en-US" sz="2100" dirty="0" smtClean="0">
                <a:latin typeface="Courier New" panose="02070309020205020404" pitchFamily="49" charset="0"/>
                <a:cs typeface="Courier New" panose="02070309020205020404" pitchFamily="49" charset="0"/>
              </a:rPr>
              <a:t>/</a:t>
            </a:r>
            <a:endParaRPr lang="en-US" sz="2100" dirty="0">
              <a:latin typeface="Courier New" panose="02070309020205020404" pitchFamily="49" charset="0"/>
              <a:cs typeface="Courier New" panose="02070309020205020404" pitchFamily="49" charset="0"/>
            </a:endParaRPr>
          </a:p>
          <a:p>
            <a:r>
              <a:rPr lang="en-US" dirty="0"/>
              <a:t>M</a:t>
            </a:r>
            <a:r>
              <a:rPr lang="en-US" dirty="0" smtClean="0"/>
              <a:t>ove </a:t>
            </a:r>
            <a:r>
              <a:rPr lang="en-US" dirty="0"/>
              <a:t>the downloaded </a:t>
            </a:r>
            <a:r>
              <a:rPr lang="en-US" sz="1900" dirty="0" smtClean="0">
                <a:cs typeface="Courier New" panose="02070309020205020404" pitchFamily="49" charset="0"/>
              </a:rPr>
              <a:t>archive</a:t>
            </a:r>
            <a:r>
              <a:rPr lang="en-US" sz="1600" dirty="0" smtClean="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to /</a:t>
            </a:r>
            <a:r>
              <a:rPr lang="en-US" sz="1600" dirty="0" err="1">
                <a:latin typeface="Courier New" panose="02070309020205020404" pitchFamily="49" charset="0"/>
                <a:cs typeface="Courier New" panose="02070309020205020404" pitchFamily="49" charset="0"/>
              </a:rPr>
              <a:t>usr</a:t>
            </a:r>
            <a:r>
              <a:rPr lang="en-US" sz="1600" dirty="0">
                <a:latin typeface="Courier New" panose="02070309020205020404" pitchFamily="49" charset="0"/>
                <a:cs typeface="Courier New" panose="02070309020205020404" pitchFamily="49" charset="0"/>
              </a:rPr>
              <a:t>/local/ </a:t>
            </a:r>
            <a:r>
              <a:rPr lang="en-US" dirty="0"/>
              <a:t>path using </a:t>
            </a:r>
            <a:r>
              <a:rPr lang="en-US" sz="1600" dirty="0">
                <a:latin typeface="Courier New" panose="02070309020205020404" pitchFamily="49" charset="0"/>
                <a:cs typeface="Courier New" panose="02070309020205020404" pitchFamily="49" charset="0"/>
              </a:rPr>
              <a:t>mv</a:t>
            </a:r>
            <a:r>
              <a:rPr lang="en-US" dirty="0"/>
              <a:t> command </a:t>
            </a:r>
            <a:endParaRPr lang="en-US" dirty="0" smtClean="0"/>
          </a:p>
          <a:p>
            <a:pPr marL="0" indent="0">
              <a:buNone/>
            </a:pPr>
            <a:r>
              <a:rPr lang="en-US" dirty="0" smtClean="0">
                <a:latin typeface="Courier New" panose="02070309020205020404" pitchFamily="49" charset="0"/>
                <a:cs typeface="Courier New" panose="02070309020205020404" pitchFamily="49" charset="0"/>
              </a:rPr>
              <a:t>&gt; </a:t>
            </a:r>
            <a:r>
              <a:rPr lang="en-US" dirty="0" err="1">
                <a:latin typeface="Courier New" panose="02070309020205020404" pitchFamily="49" charset="0"/>
                <a:cs typeface="Courier New" panose="02070309020205020404" pitchFamily="49" charset="0"/>
              </a:rPr>
              <a:t>s</a:t>
            </a:r>
            <a:r>
              <a:rPr lang="en-US" dirty="0" err="1" smtClean="0">
                <a:latin typeface="Courier New" panose="02070309020205020404" pitchFamily="49" charset="0"/>
                <a:cs typeface="Courier New" panose="02070309020205020404" pitchFamily="49" charset="0"/>
              </a:rPr>
              <a:t>udo</a:t>
            </a:r>
            <a:r>
              <a:rPr lang="en-US" dirty="0" smtClean="0">
                <a:latin typeface="Courier New" panose="02070309020205020404" pitchFamily="49" charset="0"/>
                <a:cs typeface="Courier New" panose="02070309020205020404" pitchFamily="49" charset="0"/>
              </a:rPr>
              <a:t> mv apache-maven-3.2.1-bin.tar.gz </a:t>
            </a:r>
            <a:r>
              <a:rPr lang="en-US" dirty="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usr</a:t>
            </a:r>
            <a:r>
              <a:rPr lang="en-US" dirty="0" smtClean="0">
                <a:latin typeface="Courier New" panose="02070309020205020404" pitchFamily="49" charset="0"/>
                <a:cs typeface="Courier New" panose="02070309020205020404" pitchFamily="49" charset="0"/>
              </a:rPr>
              <a:t>/local</a:t>
            </a:r>
            <a:endParaRPr lang="en-US"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&gt; cd /</a:t>
            </a:r>
            <a:r>
              <a:rPr lang="en-US" dirty="0" err="1">
                <a:latin typeface="Courier New" panose="02070309020205020404" pitchFamily="49" charset="0"/>
                <a:cs typeface="Courier New" panose="02070309020205020404" pitchFamily="49" charset="0"/>
              </a:rPr>
              <a:t>usr</a:t>
            </a:r>
            <a:r>
              <a:rPr lang="en-US" dirty="0">
                <a:latin typeface="Courier New" panose="02070309020205020404" pitchFamily="49" charset="0"/>
                <a:cs typeface="Courier New" panose="02070309020205020404" pitchFamily="49" charset="0"/>
              </a:rPr>
              <a:t>/local</a:t>
            </a:r>
          </a:p>
          <a:p>
            <a:pPr marL="0" indent="0">
              <a:buNone/>
            </a:pPr>
            <a:r>
              <a:rPr lang="en-US" dirty="0" smtClean="0">
                <a:latin typeface="Courier New" panose="02070309020205020404" pitchFamily="49" charset="0"/>
                <a:cs typeface="Courier New" panose="02070309020205020404" pitchFamily="49" charset="0"/>
              </a:rPr>
              <a:t>&gt; </a:t>
            </a:r>
            <a:r>
              <a:rPr lang="en-US" dirty="0" err="1">
                <a:latin typeface="Courier New" panose="02070309020205020404" pitchFamily="49" charset="0"/>
                <a:cs typeface="Courier New" panose="02070309020205020404" pitchFamily="49" charset="0"/>
              </a:rPr>
              <a:t>s</a:t>
            </a:r>
            <a:r>
              <a:rPr lang="en-US" dirty="0" err="1" smtClean="0">
                <a:latin typeface="Courier New" panose="02070309020205020404" pitchFamily="49" charset="0"/>
                <a:cs typeface="Courier New" panose="02070309020205020404" pitchFamily="49" charset="0"/>
              </a:rPr>
              <a:t>udo</a:t>
            </a:r>
            <a:r>
              <a:rPr lang="en-US" dirty="0" smtClean="0">
                <a:latin typeface="Courier New" panose="02070309020205020404" pitchFamily="49" charset="0"/>
                <a:cs typeface="Courier New" panose="02070309020205020404" pitchFamily="49" charset="0"/>
              </a:rPr>
              <a:t> tar </a:t>
            </a:r>
            <a:r>
              <a:rPr lang="en-US" dirty="0">
                <a:latin typeface="Courier New" panose="02070309020205020404" pitchFamily="49" charset="0"/>
                <a:cs typeface="Courier New" panose="02070309020205020404" pitchFamily="49" charset="0"/>
              </a:rPr>
              <a:t>-</a:t>
            </a:r>
            <a:r>
              <a:rPr lang="en-US" dirty="0" err="1">
                <a:latin typeface="Courier New" panose="02070309020205020404" pitchFamily="49" charset="0"/>
                <a:cs typeface="Courier New" panose="02070309020205020404" pitchFamily="49" charset="0"/>
              </a:rPr>
              <a:t>zxvf</a:t>
            </a:r>
            <a:r>
              <a:rPr lang="en-US" dirty="0">
                <a:latin typeface="Courier New" panose="02070309020205020404" pitchFamily="49" charset="0"/>
                <a:cs typeface="Courier New" panose="02070309020205020404" pitchFamily="49" charset="0"/>
              </a:rPr>
              <a:t> </a:t>
            </a:r>
            <a:r>
              <a:rPr lang="en-US" dirty="0" smtClean="0">
                <a:latin typeface="Courier New" panose="02070309020205020404" pitchFamily="49" charset="0"/>
                <a:cs typeface="Courier New" panose="02070309020205020404" pitchFamily="49" charset="0"/>
              </a:rPr>
              <a:t>apache-maven-3.2.1-bin.tar.gz</a:t>
            </a:r>
            <a:endParaRPr lang="en-US" dirty="0">
              <a:latin typeface="Courier New" panose="02070309020205020404" pitchFamily="49" charset="0"/>
              <a:cs typeface="Courier New" panose="02070309020205020404" pitchFamily="49" charset="0"/>
            </a:endParaRPr>
          </a:p>
          <a:p>
            <a:r>
              <a:rPr lang="en-US" dirty="0"/>
              <a:t>This will extract the </a:t>
            </a:r>
            <a:r>
              <a:rPr lang="en-US" dirty="0" smtClean="0"/>
              <a:t>apache-maven-3.2.1 </a:t>
            </a:r>
            <a:r>
              <a:rPr lang="en-US" dirty="0"/>
              <a:t>directory into /</a:t>
            </a:r>
            <a:r>
              <a:rPr lang="en-US" dirty="0" err="1"/>
              <a:t>usr</a:t>
            </a:r>
            <a:r>
              <a:rPr lang="en-US" dirty="0"/>
              <a:t>/local</a:t>
            </a:r>
            <a:r>
              <a:rPr lang="en-US" dirty="0" smtClean="0"/>
              <a:t>/</a:t>
            </a:r>
            <a:endParaRPr lang="en-US" dirty="0"/>
          </a:p>
          <a:p>
            <a:r>
              <a:rPr lang="en-US" dirty="0" smtClean="0"/>
              <a:t>Create symbolic </a:t>
            </a:r>
            <a:r>
              <a:rPr lang="en-US" dirty="0"/>
              <a:t>link</a:t>
            </a:r>
            <a:r>
              <a:rPr lang="en-US" dirty="0" smtClean="0"/>
              <a:t>..</a:t>
            </a:r>
            <a:endParaRPr lang="en-US" dirty="0"/>
          </a:p>
          <a:p>
            <a:pPr marL="0" indent="0">
              <a:buNone/>
            </a:pPr>
            <a:r>
              <a:rPr lang="en-US" dirty="0">
                <a:latin typeface="Courier New" panose="02070309020205020404" pitchFamily="49" charset="0"/>
                <a:cs typeface="Courier New" panose="02070309020205020404" pitchFamily="49" charset="0"/>
              </a:rPr>
              <a:t>&gt; </a:t>
            </a:r>
            <a:r>
              <a:rPr lang="en-US" dirty="0" err="1">
                <a:latin typeface="Courier New" panose="02070309020205020404" pitchFamily="49" charset="0"/>
                <a:cs typeface="Courier New" panose="02070309020205020404" pitchFamily="49" charset="0"/>
              </a:rPr>
              <a:t>s</a:t>
            </a:r>
            <a:r>
              <a:rPr lang="en-US" dirty="0" err="1" smtClean="0">
                <a:latin typeface="Courier New" panose="02070309020205020404" pitchFamily="49" charset="0"/>
                <a:cs typeface="Courier New" panose="02070309020205020404" pitchFamily="49" charset="0"/>
              </a:rPr>
              <a:t>udo</a:t>
            </a:r>
            <a:r>
              <a:rPr lang="en-US" dirty="0" smtClean="0">
                <a:latin typeface="Courier New" panose="02070309020205020404" pitchFamily="49" charset="0"/>
                <a:cs typeface="Courier New" panose="02070309020205020404" pitchFamily="49" charset="0"/>
              </a:rPr>
              <a:t> </a:t>
            </a:r>
            <a:r>
              <a:rPr lang="en-US" dirty="0" err="1" smtClean="0">
                <a:latin typeface="Courier New" panose="02070309020205020404" pitchFamily="49" charset="0"/>
                <a:cs typeface="Courier New" panose="02070309020205020404" pitchFamily="49" charset="0"/>
              </a:rPr>
              <a:t>ln</a:t>
            </a:r>
            <a:r>
              <a:rPr lang="en-US" dirty="0" smtClean="0">
                <a:latin typeface="Courier New" panose="02070309020205020404" pitchFamily="49" charset="0"/>
                <a:cs typeface="Courier New" panose="02070309020205020404" pitchFamily="49" charset="0"/>
              </a:rPr>
              <a:t> </a:t>
            </a:r>
            <a:r>
              <a:rPr lang="en-US" dirty="0">
                <a:latin typeface="Courier New" panose="02070309020205020404" pitchFamily="49" charset="0"/>
                <a:cs typeface="Courier New" panose="02070309020205020404" pitchFamily="49" charset="0"/>
              </a:rPr>
              <a:t>-s </a:t>
            </a:r>
            <a:r>
              <a:rPr lang="en-US" dirty="0" smtClean="0">
                <a:latin typeface="Courier New" panose="02070309020205020404" pitchFamily="49" charset="0"/>
                <a:cs typeface="Courier New" panose="02070309020205020404" pitchFamily="49" charset="0"/>
              </a:rPr>
              <a:t>apache-maven-3.2.1 maven</a:t>
            </a:r>
            <a:endParaRPr lang="en-US" dirty="0">
              <a:latin typeface="Courier New" panose="02070309020205020404" pitchFamily="49" charset="0"/>
              <a:cs typeface="Courier New" panose="02070309020205020404" pitchFamily="49" charset="0"/>
            </a:endParaRPr>
          </a:p>
          <a:p>
            <a:r>
              <a:rPr lang="en-US" dirty="0" smtClean="0"/>
              <a:t>Open your </a:t>
            </a:r>
            <a:r>
              <a:rPr lang="en-US" sz="1600" dirty="0" smtClean="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bash_profile</a:t>
            </a:r>
            <a:r>
              <a:rPr lang="en-US" sz="1600" dirty="0" smtClean="0">
                <a:latin typeface="Courier New" panose="02070309020205020404" pitchFamily="49" charset="0"/>
                <a:cs typeface="Courier New" panose="02070309020205020404" pitchFamily="49" charset="0"/>
              </a:rPr>
              <a:t> </a:t>
            </a:r>
            <a:r>
              <a:rPr lang="en-US" dirty="0" smtClean="0"/>
              <a:t>file </a:t>
            </a:r>
            <a:r>
              <a:rPr lang="en-US" dirty="0"/>
              <a:t>with </a:t>
            </a:r>
            <a:r>
              <a:rPr lang="en-US" sz="1600" dirty="0">
                <a:latin typeface="Courier New" panose="02070309020205020404" pitchFamily="49" charset="0"/>
                <a:cs typeface="Courier New" panose="02070309020205020404" pitchFamily="49" charset="0"/>
              </a:rPr>
              <a:t>vi ~/.</a:t>
            </a:r>
            <a:r>
              <a:rPr lang="en-US" sz="1600" dirty="0" err="1" smtClean="0">
                <a:latin typeface="Courier New" panose="02070309020205020404" pitchFamily="49" charset="0"/>
                <a:cs typeface="Courier New" panose="02070309020205020404" pitchFamily="49" charset="0"/>
              </a:rPr>
              <a:t>bash_profile</a:t>
            </a:r>
            <a:r>
              <a:rPr lang="en-US" sz="1600" dirty="0" smtClean="0">
                <a:latin typeface="Courier New" panose="02070309020205020404" pitchFamily="49" charset="0"/>
                <a:cs typeface="Courier New" panose="02070309020205020404" pitchFamily="49" charset="0"/>
              </a:rPr>
              <a:t> </a:t>
            </a:r>
            <a:r>
              <a:rPr lang="en-US" dirty="0" smtClean="0"/>
              <a:t>and </a:t>
            </a:r>
            <a:r>
              <a:rPr lang="en-US" dirty="0"/>
              <a:t>add the following lines </a:t>
            </a:r>
            <a:r>
              <a:rPr lang="en-US" dirty="0" smtClean="0"/>
              <a:t>to </a:t>
            </a:r>
            <a:r>
              <a:rPr lang="en-US" dirty="0"/>
              <a:t>the </a:t>
            </a:r>
            <a:r>
              <a:rPr lang="en-US" dirty="0" smtClean="0"/>
              <a:t>file</a:t>
            </a:r>
            <a:r>
              <a:rPr lang="en-US" dirty="0"/>
              <a:t>:</a:t>
            </a:r>
          </a:p>
          <a:p>
            <a:pPr marL="0" indent="0">
              <a:buNone/>
            </a:pPr>
            <a:r>
              <a:rPr lang="en-US" dirty="0" smtClean="0">
                <a:latin typeface="Courier New" panose="02070309020205020404" pitchFamily="49" charset="0"/>
                <a:cs typeface="Courier New" panose="02070309020205020404" pitchFamily="49" charset="0"/>
              </a:rPr>
              <a:t>M2_HOME</a:t>
            </a:r>
            <a:r>
              <a:rPr lang="en-US" dirty="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usr</a:t>
            </a:r>
            <a:r>
              <a:rPr lang="en-US" dirty="0" smtClean="0">
                <a:latin typeface="Courier New" panose="02070309020205020404" pitchFamily="49" charset="0"/>
                <a:cs typeface="Courier New" panose="02070309020205020404" pitchFamily="49" charset="0"/>
              </a:rPr>
              <a:t>/local/apache-maven-3.2.1</a:t>
            </a:r>
          </a:p>
          <a:p>
            <a:pPr marL="0" indent="0">
              <a:buNone/>
            </a:pPr>
            <a:r>
              <a:rPr lang="en-US" dirty="0">
                <a:latin typeface="Courier New" panose="02070309020205020404" pitchFamily="49" charset="0"/>
                <a:cs typeface="Courier New" panose="02070309020205020404" pitchFamily="49" charset="0"/>
              </a:rPr>
              <a:t>e</a:t>
            </a:r>
            <a:r>
              <a:rPr lang="en-US" dirty="0" smtClean="0">
                <a:latin typeface="Courier New" panose="02070309020205020404" pitchFamily="49" charset="0"/>
                <a:cs typeface="Courier New" panose="02070309020205020404" pitchFamily="49" charset="0"/>
              </a:rPr>
              <a:t>xport M2_HOME</a:t>
            </a:r>
            <a:endParaRPr lang="en-US" dirty="0">
              <a:latin typeface="Courier New" panose="02070309020205020404" pitchFamily="49" charset="0"/>
              <a:cs typeface="Courier New" panose="02070309020205020404" pitchFamily="49" charset="0"/>
            </a:endParaRPr>
          </a:p>
          <a:p>
            <a:pPr marL="0" indent="0">
              <a:buNone/>
            </a:pPr>
            <a:r>
              <a:rPr lang="en-US" dirty="0">
                <a:latin typeface="Courier New" panose="02070309020205020404" pitchFamily="49" charset="0"/>
                <a:cs typeface="Courier New" panose="02070309020205020404" pitchFamily="49" charset="0"/>
              </a:rPr>
              <a:t>export PATH</a:t>
            </a:r>
            <a:r>
              <a:rPr lang="en-US" dirty="0" smtClean="0">
                <a:latin typeface="Courier New" panose="02070309020205020404" pitchFamily="49" charset="0"/>
                <a:cs typeface="Courier New" panose="02070309020205020404" pitchFamily="49" charset="0"/>
              </a:rPr>
              <a:t>=$M2_HOME/bin:$PATH</a:t>
            </a:r>
            <a:endParaRPr lang="en-US" dirty="0">
              <a:latin typeface="Courier New" panose="02070309020205020404" pitchFamily="49" charset="0"/>
              <a:cs typeface="Courier New" panose="02070309020205020404" pitchFamily="49" charset="0"/>
            </a:endParaRPr>
          </a:p>
          <a:p>
            <a:r>
              <a:rPr lang="en-US" dirty="0" smtClean="0"/>
              <a:t>AT </a:t>
            </a:r>
            <a:r>
              <a:rPr lang="en-US" dirty="0"/>
              <a:t>last execute the environment changes with the command,    </a:t>
            </a:r>
          </a:p>
          <a:p>
            <a:endParaRPr lang="en-US" dirty="0"/>
          </a:p>
          <a:p>
            <a:pPr marL="0" indent="0">
              <a:buNone/>
            </a:pPr>
            <a:r>
              <a:rPr lang="en-US" dirty="0">
                <a:latin typeface="Courier New" panose="02070309020205020404" pitchFamily="49" charset="0"/>
                <a:cs typeface="Courier New" panose="02070309020205020404" pitchFamily="49" charset="0"/>
              </a:rPr>
              <a:t>&gt; </a:t>
            </a:r>
            <a:r>
              <a:rPr lang="en-US" dirty="0" smtClean="0">
                <a:latin typeface="Courier New" panose="02070309020205020404" pitchFamily="49" charset="0"/>
                <a:cs typeface="Courier New" panose="02070309020205020404" pitchFamily="49" charset="0"/>
              </a:rPr>
              <a:t>source . </a:t>
            </a:r>
            <a:r>
              <a:rPr lang="en-US" dirty="0">
                <a:latin typeface="Courier New" panose="02070309020205020404" pitchFamily="49" charset="0"/>
                <a:cs typeface="Courier New" panose="02070309020205020404" pitchFamily="49" charset="0"/>
              </a:rPr>
              <a:t>~/.</a:t>
            </a:r>
            <a:r>
              <a:rPr lang="en-US" dirty="0" err="1" smtClean="0">
                <a:latin typeface="Courier New" panose="02070309020205020404" pitchFamily="49" charset="0"/>
                <a:cs typeface="Courier New" panose="02070309020205020404" pitchFamily="49" charset="0"/>
              </a:rPr>
              <a:t>bash_profile</a:t>
            </a:r>
            <a:endParaRPr lang="en-US" dirty="0">
              <a:latin typeface="Courier New" panose="02070309020205020404" pitchFamily="49" charset="0"/>
              <a:cs typeface="Courier New" panose="02070309020205020404" pitchFamily="49" charset="0"/>
            </a:endParaRPr>
          </a:p>
          <a:p>
            <a:r>
              <a:rPr lang="en-US" dirty="0"/>
              <a:t>Check the installation with</a:t>
            </a:r>
            <a:r>
              <a:rPr lang="en-US" dirty="0" smtClean="0"/>
              <a:t>,</a:t>
            </a:r>
            <a:endParaRPr lang="en-US" dirty="0"/>
          </a:p>
          <a:p>
            <a:pPr marL="0" indent="0">
              <a:buNone/>
            </a:pPr>
            <a:r>
              <a:rPr lang="en-US" dirty="0">
                <a:latin typeface="Courier New" panose="02070309020205020404" pitchFamily="49" charset="0"/>
                <a:cs typeface="Courier New" panose="02070309020205020404" pitchFamily="49" charset="0"/>
              </a:rPr>
              <a:t>&gt; </a:t>
            </a:r>
            <a:r>
              <a:rPr lang="en-US" dirty="0" err="1">
                <a:latin typeface="Courier New" panose="02070309020205020404" pitchFamily="49" charset="0"/>
                <a:cs typeface="Courier New" panose="02070309020205020404" pitchFamily="49" charset="0"/>
              </a:rPr>
              <a:t>mvn</a:t>
            </a:r>
            <a:r>
              <a:rPr lang="en-US" dirty="0">
                <a:latin typeface="Courier New" panose="02070309020205020404" pitchFamily="49" charset="0"/>
                <a:cs typeface="Courier New" panose="02070309020205020404" pitchFamily="49" charset="0"/>
              </a:rPr>
              <a:t> -version</a:t>
            </a:r>
          </a:p>
          <a:p>
            <a:pPr marL="0" indent="0">
              <a:buNone/>
            </a:pP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a:p>
        </p:txBody>
      </p:sp>
    </p:spTree>
    <p:extLst>
      <p:ext uri="{BB962C8B-B14F-4D97-AF65-F5344CB8AC3E}">
        <p14:creationId xmlns:p14="http://schemas.microsoft.com/office/powerpoint/2010/main" val="5564160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Prerequisites for </a:t>
            </a:r>
            <a:r>
              <a:rPr lang="en-US" dirty="0" err="1" smtClean="0"/>
              <a:t>rhipe</a:t>
            </a:r>
            <a:r>
              <a:rPr lang="en-US" dirty="0" smtClean="0"/>
              <a:t>: </a:t>
            </a:r>
            <a:r>
              <a:rPr lang="en-US" dirty="0" smtClean="0">
                <a:latin typeface="Courier New" pitchFamily="49" charset="0"/>
                <a:cs typeface="Courier New" pitchFamily="49" charset="0"/>
              </a:rPr>
              <a:t>Protocol Buffers</a:t>
            </a:r>
            <a:endParaRPr lang="en-US" dirty="0">
              <a:latin typeface="Courier New" pitchFamily="49" charset="0"/>
              <a:cs typeface="Courier New" pitchFamily="49" charset="0"/>
            </a:endParaRPr>
          </a:p>
        </p:txBody>
      </p:sp>
      <p:sp>
        <p:nvSpPr>
          <p:cNvPr id="3" name="Content Placeholder 2"/>
          <p:cNvSpPr>
            <a:spLocks noGrp="1"/>
          </p:cNvSpPr>
          <p:nvPr>
            <p:ph idx="1"/>
          </p:nvPr>
        </p:nvSpPr>
        <p:spPr>
          <a:xfrm>
            <a:off x="304800" y="762000"/>
            <a:ext cx="8686800" cy="5592763"/>
          </a:xfrm>
        </p:spPr>
        <p:txBody>
          <a:bodyPr>
            <a:normAutofit lnSpcReduction="10000"/>
          </a:bodyPr>
          <a:lstStyle/>
          <a:p>
            <a:r>
              <a:rPr lang="en-US" dirty="0"/>
              <a:t>Protocol Buffers is Google’s data serialization and Remote Procedure Call (RPC</a:t>
            </a:r>
            <a:r>
              <a:rPr lang="en-US" dirty="0" smtClean="0"/>
              <a:t>) library</a:t>
            </a:r>
            <a:r>
              <a:rPr lang="en-US" dirty="0"/>
              <a:t>, which is used extensively at Google. W</a:t>
            </a:r>
            <a:r>
              <a:rPr lang="en-US" dirty="0" smtClean="0"/>
              <a:t>e’ll </a:t>
            </a:r>
            <a:r>
              <a:rPr lang="en-US" dirty="0"/>
              <a:t>use it in </a:t>
            </a:r>
            <a:r>
              <a:rPr lang="en-US" dirty="0" smtClean="0"/>
              <a:t>conjunction with </a:t>
            </a:r>
            <a:r>
              <a:rPr lang="en-US" dirty="0" err="1" smtClean="0"/>
              <a:t>Rhipe</a:t>
            </a:r>
            <a:r>
              <a:rPr lang="en-US" dirty="0" smtClean="0"/>
              <a:t>, an R related library for Hadoop processing. </a:t>
            </a:r>
          </a:p>
          <a:p>
            <a:r>
              <a:rPr lang="en-US" dirty="0" err="1"/>
              <a:t>Rhipe</a:t>
            </a:r>
            <a:r>
              <a:rPr lang="en-US" dirty="0"/>
              <a:t> only works with Protocol </a:t>
            </a:r>
            <a:r>
              <a:rPr lang="en-US" dirty="0" smtClean="0"/>
              <a:t>Buffers version </a:t>
            </a:r>
            <a:r>
              <a:rPr lang="en-US" dirty="0"/>
              <a:t>2.4.0 </a:t>
            </a:r>
            <a:r>
              <a:rPr lang="en-US" dirty="0" smtClean="0"/>
              <a:t>or somewhat newer.</a:t>
            </a:r>
          </a:p>
          <a:p>
            <a:r>
              <a:rPr lang="en-US" dirty="0" smtClean="0"/>
              <a:t>Useful resources on Protocol Buffers could be found at:</a:t>
            </a:r>
          </a:p>
          <a:p>
            <a:pPr lvl="1"/>
            <a:r>
              <a:rPr lang="en-US" dirty="0"/>
              <a:t>P</a:t>
            </a:r>
            <a:r>
              <a:rPr lang="en-US" dirty="0" smtClean="0"/>
              <a:t>roject </a:t>
            </a:r>
            <a:r>
              <a:rPr lang="en-US" dirty="0"/>
              <a:t>page </a:t>
            </a:r>
            <a:r>
              <a:rPr lang="en-US" dirty="0" smtClean="0"/>
              <a:t>         </a:t>
            </a:r>
            <a:r>
              <a:rPr lang="en-US" sz="1600" dirty="0" smtClean="0">
                <a:latin typeface="Courier New" pitchFamily="49" charset="0"/>
                <a:cs typeface="Courier New" pitchFamily="49" charset="0"/>
              </a:rPr>
              <a:t>http</a:t>
            </a:r>
            <a:r>
              <a:rPr lang="en-US" sz="1600" dirty="0">
                <a:latin typeface="Courier New" pitchFamily="49" charset="0"/>
                <a:cs typeface="Courier New" pitchFamily="49" charset="0"/>
              </a:rPr>
              <a:t>://code.google.com/p/protobuf/</a:t>
            </a:r>
          </a:p>
          <a:p>
            <a:pPr lvl="1"/>
            <a:r>
              <a:rPr lang="en-US" dirty="0" smtClean="0"/>
              <a:t>Developer Guide  </a:t>
            </a:r>
            <a:r>
              <a:rPr lang="en-US" sz="1600" dirty="0" smtClean="0">
                <a:latin typeface="Courier New" pitchFamily="49" charset="0"/>
                <a:cs typeface="Courier New" pitchFamily="49" charset="0"/>
              </a:rPr>
              <a:t>http</a:t>
            </a:r>
            <a:r>
              <a:rPr lang="en-US" sz="1600" dirty="0">
                <a:latin typeface="Courier New" pitchFamily="49" charset="0"/>
                <a:cs typeface="Courier New" pitchFamily="49" charset="0"/>
              </a:rPr>
              <a:t>://bit.ly/JlXlv</a:t>
            </a:r>
          </a:p>
          <a:p>
            <a:pPr lvl="1"/>
            <a:r>
              <a:rPr lang="en-US" dirty="0"/>
              <a:t>Downloads </a:t>
            </a:r>
            <a:r>
              <a:rPr lang="en-US" dirty="0" smtClean="0"/>
              <a:t>           </a:t>
            </a:r>
            <a:r>
              <a:rPr lang="en-US" sz="1600" dirty="0" smtClean="0">
                <a:latin typeface="Courier New" pitchFamily="49" charset="0"/>
                <a:cs typeface="Courier New" pitchFamily="49" charset="0"/>
                <a:hlinkClick r:id="rId2"/>
              </a:rPr>
              <a:t>http</a:t>
            </a:r>
            <a:r>
              <a:rPr lang="en-US" sz="1600" dirty="0">
                <a:latin typeface="Courier New" pitchFamily="49" charset="0"/>
                <a:cs typeface="Courier New" pitchFamily="49" charset="0"/>
                <a:hlinkClick r:id="rId2"/>
              </a:rPr>
              <a:t>://</a:t>
            </a:r>
            <a:r>
              <a:rPr lang="en-US" sz="1600" dirty="0" smtClean="0">
                <a:latin typeface="Courier New" pitchFamily="49" charset="0"/>
                <a:cs typeface="Courier New" pitchFamily="49" charset="0"/>
                <a:hlinkClick r:id="rId2"/>
              </a:rPr>
              <a:t>code.google.com/p/protobuf/downloads/list</a:t>
            </a:r>
            <a:endParaRPr lang="en-US" sz="1600" dirty="0" smtClean="0">
              <a:latin typeface="Courier New" pitchFamily="49" charset="0"/>
              <a:cs typeface="Courier New" pitchFamily="49" charset="0"/>
            </a:endParaRPr>
          </a:p>
          <a:p>
            <a:r>
              <a:rPr lang="en-US" dirty="0" smtClean="0"/>
              <a:t>You might need a C++ compiler. If you do, you can install it with the following command:</a:t>
            </a:r>
          </a:p>
          <a:p>
            <a:pPr marL="400050" lvl="1" indent="0">
              <a:buNone/>
            </a:pP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sudo</a:t>
            </a:r>
            <a:r>
              <a:rPr lang="en-US" sz="1600" dirty="0" smtClean="0">
                <a:latin typeface="Courier New" pitchFamily="49" charset="0"/>
                <a:cs typeface="Courier New" pitchFamily="49" charset="0"/>
              </a:rPr>
              <a:t> yum install </a:t>
            </a:r>
            <a:r>
              <a:rPr lang="en-US" sz="1600" dirty="0" err="1" smtClean="0">
                <a:latin typeface="Courier New" pitchFamily="49" charset="0"/>
                <a:cs typeface="Courier New" pitchFamily="49" charset="0"/>
              </a:rPr>
              <a:t>gcc-c</a:t>
            </a:r>
            <a:r>
              <a:rPr lang="en-US" sz="1600" dirty="0" smtClean="0">
                <a:latin typeface="Courier New" pitchFamily="49" charset="0"/>
                <a:cs typeface="Courier New" pitchFamily="49" charset="0"/>
              </a:rPr>
              <a:t>++.i386    (32 bit)</a:t>
            </a:r>
          </a:p>
          <a:p>
            <a:pPr marL="400050" lvl="1" indent="0">
              <a:buNone/>
            </a:pP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sudo</a:t>
            </a:r>
            <a:r>
              <a:rPr lang="en-US" sz="1600" dirty="0" smtClean="0">
                <a:latin typeface="Courier New" pitchFamily="49" charset="0"/>
                <a:cs typeface="Courier New" pitchFamily="49" charset="0"/>
              </a:rPr>
              <a:t> yum install </a:t>
            </a:r>
            <a:r>
              <a:rPr lang="en-US" sz="1600" dirty="0" err="1" smtClean="0">
                <a:latin typeface="Courier New" pitchFamily="49" charset="0"/>
                <a:cs typeface="Courier New" pitchFamily="49" charset="0"/>
              </a:rPr>
              <a:t>gcc-c</a:t>
            </a:r>
            <a:r>
              <a:rPr lang="en-US" sz="1600" dirty="0" smtClean="0">
                <a:latin typeface="Courier New" pitchFamily="49" charset="0"/>
                <a:cs typeface="Courier New" pitchFamily="49" charset="0"/>
              </a:rPr>
              <a:t>++.x86_64  (64 bit)</a:t>
            </a:r>
          </a:p>
          <a:p>
            <a:r>
              <a:rPr lang="en-US" dirty="0" smtClean="0">
                <a:cs typeface="Courier New" pitchFamily="49" charset="0"/>
              </a:rPr>
              <a:t>Download 2.4.1  source </a:t>
            </a:r>
            <a:r>
              <a:rPr lang="en-US" dirty="0" err="1" smtClean="0">
                <a:cs typeface="Courier New" pitchFamily="49" charset="0"/>
              </a:rPr>
              <a:t>tarball</a:t>
            </a:r>
            <a:r>
              <a:rPr lang="en-US" dirty="0" smtClean="0">
                <a:cs typeface="Courier New" pitchFamily="49" charset="0"/>
              </a:rPr>
              <a:t> from:</a:t>
            </a:r>
          </a:p>
          <a:p>
            <a:pPr marL="400050" lvl="1" indent="0">
              <a:buNone/>
            </a:pPr>
            <a:r>
              <a:rPr lang="en-US" sz="1600" dirty="0" smtClean="0">
                <a:latin typeface="Courier New" pitchFamily="49" charset="0"/>
                <a:cs typeface="Courier New" pitchFamily="49" charset="0"/>
                <a:hlinkClick r:id="rId3"/>
              </a:rPr>
              <a:t>http://code.google.com/p/protobuf/downloads</a:t>
            </a:r>
            <a:r>
              <a:rPr lang="en-US" sz="1600" dirty="0" smtClean="0">
                <a:latin typeface="Courier New" pitchFamily="49" charset="0"/>
                <a:cs typeface="Courier New" pitchFamily="49" charset="0"/>
              </a:rPr>
              <a:t> </a:t>
            </a:r>
            <a:r>
              <a:rPr lang="en-US" dirty="0" smtClean="0">
                <a:cs typeface="Courier New" pitchFamily="49" charset="0"/>
              </a:rPr>
              <a:t>and extract the content</a:t>
            </a:r>
          </a:p>
          <a:p>
            <a:pPr marL="400050" lvl="1" indent="0">
              <a:buNone/>
            </a:pPr>
            <a:r>
              <a:rPr lang="en-US" sz="1600" dirty="0" smtClean="0">
                <a:latin typeface="Courier New" pitchFamily="49" charset="0"/>
                <a:cs typeface="Courier New" pitchFamily="49" charset="0"/>
              </a:rPr>
              <a:t>$ tar -</a:t>
            </a:r>
            <a:r>
              <a:rPr lang="en-US" sz="1600" dirty="0" err="1" smtClean="0">
                <a:latin typeface="Courier New" pitchFamily="49" charset="0"/>
                <a:cs typeface="Courier New" pitchFamily="49" charset="0"/>
              </a:rPr>
              <a:t>xzf</a:t>
            </a:r>
            <a:r>
              <a:rPr lang="en-US" sz="1600" dirty="0" smtClean="0">
                <a:latin typeface="Courier New" pitchFamily="49" charset="0"/>
                <a:cs typeface="Courier New" pitchFamily="49" charset="0"/>
              </a:rPr>
              <a:t> protobuf-2.4.1.tar.gz</a:t>
            </a:r>
          </a:p>
          <a:p>
            <a:pPr marL="400050" lvl="1" indent="0">
              <a:buNone/>
            </a:pPr>
            <a:r>
              <a:rPr lang="en-US" dirty="0" smtClean="0">
                <a:cs typeface="Courier New" pitchFamily="49" charset="0"/>
              </a:rPr>
              <a:t>(Note: Do not download  </a:t>
            </a:r>
            <a:r>
              <a:rPr lang="en-US" sz="1800" dirty="0" smtClean="0">
                <a:latin typeface="Courier New" pitchFamily="49" charset="0"/>
                <a:cs typeface="Courier New" pitchFamily="49" charset="0"/>
              </a:rPr>
              <a:t>protobuf-2.5.0.tar.gz. </a:t>
            </a:r>
            <a:r>
              <a:rPr lang="en-US" dirty="0" smtClean="0">
                <a:cs typeface="Courier New" pitchFamily="49" charset="0"/>
              </a:rPr>
              <a:t>I tried it and  encounter errors when installing </a:t>
            </a:r>
            <a:r>
              <a:rPr lang="en-US" sz="1800" dirty="0" smtClean="0">
                <a:latin typeface="Courier New" pitchFamily="49" charset="0"/>
                <a:cs typeface="Courier New" pitchFamily="49" charset="0"/>
              </a:rPr>
              <a:t>Rhipe_0.71</a:t>
            </a:r>
            <a:r>
              <a:rPr lang="en-US" dirty="0" smtClean="0">
                <a:cs typeface="Courier New" pitchFamily="49" charset="0"/>
              </a:rPr>
              <a:t> later.)</a:t>
            </a:r>
            <a:endParaRPr lang="en-US" dirty="0">
              <a:cs typeface="Courier New" pitchFamily="49" charset="0"/>
            </a:endParaRP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17129503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Compile and Install </a:t>
            </a:r>
            <a:r>
              <a:rPr lang="en-US" sz="3100" dirty="0" smtClean="0">
                <a:latin typeface="Courier New" pitchFamily="49" charset="0"/>
                <a:cs typeface="Courier New" pitchFamily="49" charset="0"/>
              </a:rPr>
              <a:t>Protocol Buffers</a:t>
            </a:r>
            <a:endParaRPr lang="en-US" sz="3100" dirty="0">
              <a:latin typeface="Courier New" pitchFamily="49" charset="0"/>
              <a:cs typeface="Courier New" pitchFamily="49" charset="0"/>
            </a:endParaRPr>
          </a:p>
        </p:txBody>
      </p:sp>
      <p:sp>
        <p:nvSpPr>
          <p:cNvPr id="3" name="Content Placeholder 2"/>
          <p:cNvSpPr>
            <a:spLocks noGrp="1"/>
          </p:cNvSpPr>
          <p:nvPr>
            <p:ph idx="1"/>
          </p:nvPr>
        </p:nvSpPr>
        <p:spPr>
          <a:xfrm>
            <a:off x="457200" y="762000"/>
            <a:ext cx="8534400" cy="5592763"/>
          </a:xfrm>
        </p:spPr>
        <p:txBody>
          <a:bodyPr>
            <a:normAutofit lnSpcReduction="10000"/>
          </a:bodyPr>
          <a:lstStyle/>
          <a:p>
            <a:r>
              <a:rPr lang="en-US" dirty="0"/>
              <a:t>Build and install the native libraries and binaries:</a:t>
            </a:r>
          </a:p>
          <a:p>
            <a:pPr marL="0" indent="0">
              <a:buNone/>
            </a:pPr>
            <a:r>
              <a:rPr lang="en-US" sz="1600" dirty="0">
                <a:latin typeface="Courier New" pitchFamily="49" charset="0"/>
                <a:cs typeface="Courier New" pitchFamily="49" charset="0"/>
              </a:rPr>
              <a:t>$ cd </a:t>
            </a:r>
            <a:r>
              <a:rPr lang="en-US" sz="1600" dirty="0" smtClean="0">
                <a:latin typeface="Courier New" pitchFamily="49" charset="0"/>
                <a:cs typeface="Courier New" pitchFamily="49" charset="0"/>
              </a:rPr>
              <a:t>protobuf-2.4.1/</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./configure</a:t>
            </a:r>
          </a:p>
          <a:p>
            <a:pPr marL="0" indent="0">
              <a:buNone/>
            </a:pPr>
            <a:r>
              <a:rPr lang="en-US" sz="1600" dirty="0">
                <a:latin typeface="Courier New" pitchFamily="49" charset="0"/>
                <a:cs typeface="Courier New" pitchFamily="49" charset="0"/>
              </a:rPr>
              <a:t>$ make</a:t>
            </a:r>
          </a:p>
          <a:p>
            <a:pPr marL="0" indent="0">
              <a:buNone/>
            </a:pPr>
            <a:r>
              <a:rPr lang="en-US" sz="1600" dirty="0">
                <a:latin typeface="Courier New" pitchFamily="49" charset="0"/>
                <a:cs typeface="Courier New" pitchFamily="49" charset="0"/>
              </a:rPr>
              <a:t>$ make check</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sudo</a:t>
            </a:r>
            <a:r>
              <a:rPr lang="en-US" sz="1600" dirty="0">
                <a:latin typeface="Courier New" pitchFamily="49" charset="0"/>
                <a:cs typeface="Courier New" pitchFamily="49" charset="0"/>
              </a:rPr>
              <a:t> make install</a:t>
            </a:r>
          </a:p>
          <a:p>
            <a:r>
              <a:rPr lang="en-US" dirty="0" smtClean="0"/>
              <a:t>We need to build the </a:t>
            </a:r>
            <a:r>
              <a:rPr lang="en-US" dirty="0"/>
              <a:t>Java </a:t>
            </a:r>
            <a:r>
              <a:rPr lang="en-US" dirty="0" smtClean="0"/>
              <a:t>library. Inside directory </a:t>
            </a:r>
            <a:r>
              <a:rPr lang="en-US" sz="1600" dirty="0" smtClean="0">
                <a:latin typeface="Courier New" panose="02070309020205020404" pitchFamily="49" charset="0"/>
                <a:cs typeface="Courier New" panose="02070309020205020404" pitchFamily="49" charset="0"/>
              </a:rPr>
              <a:t>protobuf-2.4.1</a:t>
            </a:r>
            <a:r>
              <a:rPr lang="en-US" dirty="0" smtClean="0"/>
              <a:t> move to folder </a:t>
            </a:r>
            <a:r>
              <a:rPr lang="en-US" sz="1600" dirty="0" smtClean="0">
                <a:latin typeface="Courier New" panose="02070309020205020404" pitchFamily="49" charset="0"/>
                <a:cs typeface="Courier New" panose="02070309020205020404" pitchFamily="49" charset="0"/>
              </a:rPr>
              <a:t>java</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cd java</a:t>
            </a:r>
          </a:p>
          <a:p>
            <a:pPr marL="0" indent="0">
              <a:buNone/>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sudo</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mvn</a:t>
            </a:r>
            <a:r>
              <a:rPr lang="en-US" sz="1600" dirty="0" smtClean="0">
                <a:latin typeface="Courier New" pitchFamily="49" charset="0"/>
                <a:cs typeface="Courier New" pitchFamily="49" charset="0"/>
              </a:rPr>
              <a:t> </a:t>
            </a:r>
            <a:r>
              <a:rPr lang="en-US" sz="1600" dirty="0">
                <a:latin typeface="Courier New" pitchFamily="49" charset="0"/>
                <a:cs typeface="Courier New" pitchFamily="49" charset="0"/>
              </a:rPr>
              <a:t>package install</a:t>
            </a:r>
          </a:p>
          <a:p>
            <a:r>
              <a:rPr lang="en-US" dirty="0" smtClean="0"/>
              <a:t>File </a:t>
            </a:r>
            <a:r>
              <a:rPr lang="en-US" sz="1800" dirty="0" smtClean="0">
                <a:latin typeface="Courier New" panose="02070309020205020404" pitchFamily="49" charset="0"/>
                <a:cs typeface="Courier New" panose="02070309020205020404" pitchFamily="49" charset="0"/>
              </a:rPr>
              <a:t>protobuf-java-2.4.1.jar</a:t>
            </a:r>
            <a:r>
              <a:rPr lang="en-US" dirty="0" smtClean="0"/>
              <a:t> was create in </a:t>
            </a:r>
            <a:r>
              <a:rPr lang="en-US" sz="1800" dirty="0" smtClean="0">
                <a:latin typeface="Courier New" panose="02070309020205020404" pitchFamily="49" charset="0"/>
                <a:cs typeface="Courier New" panose="02070309020205020404" pitchFamily="49" charset="0"/>
              </a:rPr>
              <a:t>target</a:t>
            </a:r>
            <a:r>
              <a:rPr lang="en-US" dirty="0" smtClean="0"/>
              <a:t> directory.</a:t>
            </a:r>
          </a:p>
          <a:p>
            <a:r>
              <a:rPr lang="en-US" dirty="0"/>
              <a:t>C</a:t>
            </a:r>
            <a:r>
              <a:rPr lang="en-US" dirty="0" smtClean="0"/>
              <a:t>opy created </a:t>
            </a:r>
            <a:r>
              <a:rPr lang="en-US" dirty="0"/>
              <a:t>Java JAR into Hadoop’s lib directory. </a:t>
            </a:r>
            <a:endParaRPr lang="en-US" dirty="0" smtClean="0"/>
          </a:p>
          <a:p>
            <a:r>
              <a:rPr lang="en-US" dirty="0" smtClean="0"/>
              <a:t>Check whether your Hadoop resides in </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usr</a:t>
            </a:r>
            <a:r>
              <a:rPr lang="en-US" sz="1600" dirty="0" smtClean="0">
                <a:latin typeface="Courier New" pitchFamily="49" charset="0"/>
                <a:cs typeface="Courier New" pitchFamily="49" charset="0"/>
              </a:rPr>
              <a:t>/lib/</a:t>
            </a:r>
            <a:r>
              <a:rPr lang="en-US" sz="1600" dirty="0" err="1" smtClean="0">
                <a:latin typeface="Courier New" pitchFamily="49" charset="0"/>
                <a:cs typeface="Courier New" pitchFamily="49" charset="0"/>
              </a:rPr>
              <a:t>hadoop</a:t>
            </a:r>
            <a:endParaRPr lang="en-US" sz="1600" dirty="0" smtClean="0">
              <a:latin typeface="Courier New" pitchFamily="49" charset="0"/>
              <a:cs typeface="Courier New" pitchFamily="49" charset="0"/>
            </a:endParaRPr>
          </a:p>
          <a:p>
            <a:pPr marL="0" indent="0">
              <a:buNone/>
            </a:pPr>
            <a:r>
              <a:rPr lang="en-US" sz="1600" dirty="0" smtClean="0">
                <a:latin typeface="Courier New" pitchFamily="49" charset="0"/>
                <a:cs typeface="Courier New" pitchFamily="49" charset="0"/>
              </a:rPr>
              <a:t>$ cd /</a:t>
            </a:r>
            <a:r>
              <a:rPr lang="en-US" sz="1600" dirty="0" err="1" smtClean="0">
                <a:latin typeface="Courier New" pitchFamily="49" charset="0"/>
                <a:cs typeface="Courier New" pitchFamily="49" charset="0"/>
              </a:rPr>
              <a:t>usr</a:t>
            </a:r>
            <a:r>
              <a:rPr lang="en-US" sz="1600" dirty="0" smtClean="0">
                <a:latin typeface="Courier New" pitchFamily="49" charset="0"/>
                <a:cs typeface="Courier New" pitchFamily="49" charset="0"/>
              </a:rPr>
              <a:t>/lib/</a:t>
            </a:r>
            <a:r>
              <a:rPr lang="en-US" sz="1600" dirty="0" err="1" smtClean="0">
                <a:latin typeface="Courier New" pitchFamily="49" charset="0"/>
                <a:cs typeface="Courier New" pitchFamily="49" charset="0"/>
              </a:rPr>
              <a:t>hadoop</a:t>
            </a:r>
            <a:r>
              <a:rPr lang="en-US" sz="1600" dirty="0" smtClean="0">
                <a:latin typeface="Courier New" pitchFamily="49" charset="0"/>
                <a:cs typeface="Courier New" pitchFamily="49" charset="0"/>
              </a:rPr>
              <a:t> </a:t>
            </a:r>
          </a:p>
          <a:p>
            <a:pPr marL="0" indent="0">
              <a:buNone/>
            </a:pPr>
            <a:r>
              <a:rPr lang="en-US" sz="1600" dirty="0" smtClean="0">
                <a:latin typeface="Courier New" pitchFamily="49" charset="0"/>
                <a:cs typeface="Courier New" pitchFamily="49" charset="0"/>
              </a:rPr>
              <a:t>$ echo $HADOOP_HOME </a:t>
            </a:r>
          </a:p>
          <a:p>
            <a:r>
              <a:rPr lang="en-US" dirty="0" smtClean="0">
                <a:cs typeface="Courier New" pitchFamily="49" charset="0"/>
              </a:rPr>
              <a:t>If</a:t>
            </a:r>
            <a:r>
              <a:rPr lang="en-US" sz="1600" dirty="0" smtClean="0">
                <a:latin typeface="Courier New" pitchFamily="49" charset="0"/>
                <a:cs typeface="Courier New" pitchFamily="49" charset="0"/>
              </a:rPr>
              <a:t> $HADOOP_HOME </a:t>
            </a:r>
            <a:r>
              <a:rPr lang="en-US" dirty="0" smtClean="0">
                <a:cs typeface="Courier New" pitchFamily="49" charset="0"/>
              </a:rPr>
              <a:t>is not set, add it to yours and root’s </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bash_profile</a:t>
            </a:r>
            <a:r>
              <a:rPr lang="en-US" sz="1600" dirty="0" smtClean="0">
                <a:latin typeface="Courier New" pitchFamily="49" charset="0"/>
                <a:cs typeface="Courier New" pitchFamily="49" charset="0"/>
              </a:rPr>
              <a:t> </a:t>
            </a:r>
            <a:r>
              <a:rPr lang="en-US" dirty="0" smtClean="0">
                <a:cs typeface="Courier New" pitchFamily="49" charset="0"/>
              </a:rPr>
              <a:t>file</a:t>
            </a:r>
          </a:p>
          <a:p>
            <a:pPr marL="0" indent="0">
              <a:buNone/>
            </a:pPr>
            <a:r>
              <a:rPr lang="en-US" sz="1600" dirty="0" smtClean="0">
                <a:latin typeface="Courier New" pitchFamily="49" charset="0"/>
                <a:cs typeface="Courier New" pitchFamily="49" charset="0"/>
              </a:rPr>
              <a:t>$ export HADOOP_HOME=/</a:t>
            </a:r>
            <a:r>
              <a:rPr lang="en-US" sz="1600" dirty="0" err="1" smtClean="0">
                <a:latin typeface="Courier New" pitchFamily="49" charset="0"/>
                <a:cs typeface="Courier New" pitchFamily="49" charset="0"/>
              </a:rPr>
              <a:t>usr</a:t>
            </a:r>
            <a:r>
              <a:rPr lang="en-US" sz="1600" dirty="0" smtClean="0">
                <a:latin typeface="Courier New" pitchFamily="49" charset="0"/>
                <a:cs typeface="Courier New" pitchFamily="49" charset="0"/>
              </a:rPr>
              <a:t>/lib/</a:t>
            </a:r>
            <a:r>
              <a:rPr lang="en-US" sz="1600" dirty="0" err="1" smtClean="0">
                <a:latin typeface="Courier New" pitchFamily="49" charset="0"/>
                <a:cs typeface="Courier New" pitchFamily="49" charset="0"/>
              </a:rPr>
              <a:t>hadoop</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sudo</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cp</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target/protobuf-java-2.4.1.jar $HADOOP_HOME/lib</a:t>
            </a:r>
            <a:endParaRPr lang="en-US" sz="16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val="2837395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RHIPE</a:t>
            </a:r>
            <a:endParaRPr lang="en-US" dirty="0"/>
          </a:p>
        </p:txBody>
      </p:sp>
      <p:sp>
        <p:nvSpPr>
          <p:cNvPr id="3" name="Content Placeholder 2"/>
          <p:cNvSpPr>
            <a:spLocks noGrp="1"/>
          </p:cNvSpPr>
          <p:nvPr>
            <p:ph idx="1"/>
          </p:nvPr>
        </p:nvSpPr>
        <p:spPr>
          <a:xfrm>
            <a:off x="304800" y="762000"/>
            <a:ext cx="8686800" cy="5791200"/>
          </a:xfrm>
        </p:spPr>
        <p:txBody>
          <a:bodyPr>
            <a:normAutofit/>
          </a:bodyPr>
          <a:lstStyle/>
          <a:p>
            <a:r>
              <a:rPr lang="en-US" dirty="0" smtClean="0"/>
              <a:t>RHIPE </a:t>
            </a:r>
            <a:r>
              <a:rPr lang="en-US" dirty="0"/>
              <a:t>is a library that improves the integration between R and Hadoop</a:t>
            </a:r>
            <a:r>
              <a:rPr lang="en-US" dirty="0" smtClean="0"/>
              <a:t>.</a:t>
            </a:r>
          </a:p>
          <a:p>
            <a:r>
              <a:rPr lang="en-US" dirty="0" smtClean="0"/>
              <a:t>Useful information about RHIPE could be found on following URLs:</a:t>
            </a:r>
          </a:p>
          <a:p>
            <a:pPr marL="0" indent="0">
              <a:buNone/>
            </a:pPr>
            <a:r>
              <a:rPr lang="en-US" sz="1600" dirty="0">
                <a:latin typeface="Courier New" pitchFamily="49" charset="0"/>
                <a:cs typeface="Courier New" pitchFamily="49" charset="0"/>
              </a:rPr>
              <a:t>RHIPE </a:t>
            </a:r>
            <a:r>
              <a:rPr lang="en-US" sz="1600" dirty="0" err="1">
                <a:latin typeface="Courier New" pitchFamily="49" charset="0"/>
                <a:cs typeface="Courier New" pitchFamily="49" charset="0"/>
              </a:rPr>
              <a:t>GitHub</a:t>
            </a:r>
            <a:r>
              <a:rPr lang="en-US" sz="1600" dirty="0">
                <a:latin typeface="Courier New" pitchFamily="49" charset="0"/>
                <a:cs typeface="Courier New" pitchFamily="49" charset="0"/>
              </a:rPr>
              <a:t> page </a:t>
            </a:r>
            <a:r>
              <a:rPr lang="en-US" sz="1600" dirty="0" smtClean="0">
                <a:latin typeface="Courier New" pitchFamily="49" charset="0"/>
                <a:cs typeface="Courier New" pitchFamily="49" charset="0"/>
              </a:rPr>
              <a:t>    https</a:t>
            </a:r>
            <a:r>
              <a:rPr lang="en-US" sz="1600" dirty="0">
                <a:latin typeface="Courier New" pitchFamily="49" charset="0"/>
                <a:cs typeface="Courier New" pitchFamily="49" charset="0"/>
              </a:rPr>
              <a:t>://github.com/saptarshiguha/RHIPE</a:t>
            </a:r>
          </a:p>
          <a:p>
            <a:pPr marL="0" indent="0">
              <a:buNone/>
            </a:pPr>
            <a:r>
              <a:rPr lang="en-US" sz="1600" dirty="0">
                <a:latin typeface="Courier New" pitchFamily="49" charset="0"/>
                <a:cs typeface="Courier New" pitchFamily="49" charset="0"/>
              </a:rPr>
              <a:t>RHIPE documentation </a:t>
            </a:r>
            <a:r>
              <a:rPr lang="en-US" sz="1600" dirty="0" smtClean="0">
                <a:latin typeface="Courier New" pitchFamily="49" charset="0"/>
                <a:cs typeface="Courier New" pitchFamily="49" charset="0"/>
              </a:rPr>
              <a:t>  </a:t>
            </a:r>
            <a:r>
              <a:rPr lang="en-US" sz="1600" dirty="0" smtClean="0">
                <a:latin typeface="Courier New" pitchFamily="49" charset="0"/>
                <a:cs typeface="Courier New" pitchFamily="49" charset="0"/>
                <a:hlinkClick r:id="rId2"/>
              </a:rPr>
              <a:t>http</a:t>
            </a:r>
            <a:r>
              <a:rPr lang="en-US" sz="1600" dirty="0">
                <a:latin typeface="Courier New" pitchFamily="49" charset="0"/>
                <a:cs typeface="Courier New" pitchFamily="49" charset="0"/>
                <a:hlinkClick r:id="rId2"/>
              </a:rPr>
              <a:t>://saptarshiguha.github.com/RHIPE</a:t>
            </a:r>
            <a:r>
              <a:rPr lang="en-US" sz="1600" dirty="0" smtClean="0">
                <a:latin typeface="Courier New" pitchFamily="49" charset="0"/>
                <a:cs typeface="Courier New" pitchFamily="49" charset="0"/>
                <a:hlinkClick r:id="rId2"/>
              </a:rPr>
              <a:t>/</a:t>
            </a:r>
            <a:endParaRPr lang="en-US" sz="1600" dirty="0" smtClean="0">
              <a:latin typeface="Courier New" pitchFamily="49" charset="0"/>
              <a:cs typeface="Courier New" pitchFamily="49" charset="0"/>
            </a:endParaRPr>
          </a:p>
          <a:p>
            <a:r>
              <a:rPr lang="en-US" sz="2200" dirty="0" smtClean="0"/>
              <a:t>It appears that </a:t>
            </a:r>
            <a:r>
              <a:rPr lang="en-US" sz="2200" dirty="0" err="1" smtClean="0"/>
              <a:t>Rhipe</a:t>
            </a:r>
            <a:r>
              <a:rPr lang="en-US" sz="2200" dirty="0" smtClean="0"/>
              <a:t> is not integrated </a:t>
            </a:r>
            <a:r>
              <a:rPr lang="en-US" sz="2200" dirty="0"/>
              <a:t>with </a:t>
            </a:r>
            <a:r>
              <a:rPr lang="en-US" sz="2200" dirty="0" smtClean="0"/>
              <a:t>CRAN. </a:t>
            </a:r>
          </a:p>
          <a:p>
            <a:r>
              <a:rPr lang="en-US" sz="2200" dirty="0" smtClean="0"/>
              <a:t>Note: to find out which packages are placed on CRAN, go to:</a:t>
            </a:r>
          </a:p>
          <a:p>
            <a:pPr marL="0" indent="0">
              <a:buNone/>
            </a:pPr>
            <a:r>
              <a:rPr lang="en-US" sz="1800" dirty="0">
                <a:latin typeface="Courier New" pitchFamily="49" charset="0"/>
                <a:cs typeface="Courier New" pitchFamily="49" charset="0"/>
                <a:hlinkClick r:id="rId3"/>
              </a:rPr>
              <a:t>http://</a:t>
            </a:r>
            <a:r>
              <a:rPr lang="en-US" sz="1800" dirty="0" smtClean="0">
                <a:latin typeface="Courier New" pitchFamily="49" charset="0"/>
                <a:cs typeface="Courier New" pitchFamily="49" charset="0"/>
                <a:hlinkClick r:id="rId3"/>
              </a:rPr>
              <a:t>cran.r-project.org/web/packages/available_packages_by_name.html</a:t>
            </a:r>
            <a:endParaRPr lang="en-US" sz="1800" dirty="0" smtClean="0">
              <a:latin typeface="Courier New" pitchFamily="49" charset="0"/>
              <a:cs typeface="Courier New" pitchFamily="49" charset="0"/>
            </a:endParaRPr>
          </a:p>
          <a:p>
            <a:r>
              <a:rPr lang="en-US" sz="2200" dirty="0" smtClean="0"/>
              <a:t>The </a:t>
            </a:r>
            <a:r>
              <a:rPr lang="en-US" sz="2200" dirty="0"/>
              <a:t>following instructions have been </a:t>
            </a:r>
            <a:r>
              <a:rPr lang="en-US" sz="2200" dirty="0" smtClean="0"/>
              <a:t>tested on </a:t>
            </a:r>
            <a:r>
              <a:rPr lang="en-US" sz="2200" dirty="0" err="1"/>
              <a:t>CentOS</a:t>
            </a:r>
            <a:r>
              <a:rPr lang="en-US" sz="2200" dirty="0"/>
              <a:t> </a:t>
            </a:r>
            <a:r>
              <a:rPr lang="en-US" sz="2200" dirty="0" smtClean="0"/>
              <a:t>6.5.</a:t>
            </a:r>
            <a:endParaRPr lang="en-US" sz="2200" dirty="0"/>
          </a:p>
          <a:p>
            <a:r>
              <a:rPr lang="en-US" sz="2200" dirty="0"/>
              <a:t>These instructions </a:t>
            </a:r>
            <a:r>
              <a:rPr lang="en-US" sz="2200" dirty="0" smtClean="0"/>
              <a:t>need </a:t>
            </a:r>
            <a:r>
              <a:rPr lang="en-US" sz="2200" dirty="0"/>
              <a:t>to be executed on all your Hadoop nodes and </a:t>
            </a:r>
            <a:r>
              <a:rPr lang="en-US" sz="2200" dirty="0" smtClean="0"/>
              <a:t>any client-side </a:t>
            </a:r>
            <a:r>
              <a:rPr lang="en-US" sz="2200" dirty="0"/>
              <a:t>nodes using </a:t>
            </a:r>
            <a:r>
              <a:rPr lang="en-US" sz="2200" dirty="0" err="1"/>
              <a:t>Rhipe</a:t>
            </a:r>
            <a:r>
              <a:rPr lang="en-US" sz="2200" dirty="0" smtClean="0"/>
              <a:t>. </a:t>
            </a:r>
          </a:p>
          <a:p>
            <a:r>
              <a:rPr lang="en-US" sz="2100" dirty="0" smtClean="0">
                <a:cs typeface="Courier New" pitchFamily="49" charset="0"/>
              </a:rPr>
              <a:t>Save yourself from grief and make your directory structure identical on all nodes.</a:t>
            </a:r>
            <a:endParaRPr lang="en-US" sz="2100" dirty="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spTree>
    <p:extLst>
      <p:ext uri="{BB962C8B-B14F-4D97-AF65-F5344CB8AC3E}">
        <p14:creationId xmlns:p14="http://schemas.microsoft.com/office/powerpoint/2010/main" val="36821019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Further prerequisites for </a:t>
            </a:r>
            <a:r>
              <a:rPr lang="en-US" dirty="0" err="1" smtClean="0"/>
              <a:t>rhipe</a:t>
            </a:r>
            <a:endParaRPr lang="en-US" dirty="0"/>
          </a:p>
        </p:txBody>
      </p:sp>
      <p:sp>
        <p:nvSpPr>
          <p:cNvPr id="3" name="Content Placeholder 2"/>
          <p:cNvSpPr>
            <a:spLocks noGrp="1"/>
          </p:cNvSpPr>
          <p:nvPr>
            <p:ph idx="1"/>
          </p:nvPr>
        </p:nvSpPr>
        <p:spPr>
          <a:xfrm>
            <a:off x="304800" y="762000"/>
            <a:ext cx="8686800" cy="5791200"/>
          </a:xfrm>
        </p:spPr>
        <p:txBody>
          <a:bodyPr>
            <a:normAutofit/>
          </a:bodyPr>
          <a:lstStyle/>
          <a:p>
            <a:pPr marL="0" indent="0">
              <a:buNone/>
            </a:pPr>
            <a:r>
              <a:rPr lang="en-US" sz="1700" dirty="0" smtClean="0">
                <a:latin typeface="Courier New" pitchFamily="49" charset="0"/>
                <a:cs typeface="Courier New" pitchFamily="49" charset="0"/>
              </a:rPr>
              <a:t>$ </a:t>
            </a:r>
            <a:r>
              <a:rPr lang="en-US" sz="1700" dirty="0" err="1">
                <a:latin typeface="Courier New" pitchFamily="49" charset="0"/>
                <a:cs typeface="Courier New" pitchFamily="49" charset="0"/>
              </a:rPr>
              <a:t>sudo</a:t>
            </a:r>
            <a:r>
              <a:rPr lang="en-US" sz="1700" dirty="0">
                <a:latin typeface="Courier New" pitchFamily="49" charset="0"/>
                <a:cs typeface="Courier New" pitchFamily="49" charset="0"/>
              </a:rPr>
              <a:t> -s</a:t>
            </a:r>
          </a:p>
          <a:p>
            <a:pPr marL="0" indent="0">
              <a:buNone/>
            </a:pPr>
            <a:r>
              <a:rPr lang="en-US" sz="1700" dirty="0">
                <a:latin typeface="Courier New" pitchFamily="49" charset="0"/>
                <a:cs typeface="Courier New" pitchFamily="49" charset="0"/>
              </a:rPr>
              <a:t>$ export PKG_CONFIG_PATH=/</a:t>
            </a:r>
            <a:r>
              <a:rPr lang="en-US" sz="1700" dirty="0" err="1">
                <a:latin typeface="Courier New" pitchFamily="49" charset="0"/>
                <a:cs typeface="Courier New" pitchFamily="49" charset="0"/>
              </a:rPr>
              <a:t>usr</a:t>
            </a:r>
            <a:r>
              <a:rPr lang="en-US" sz="1700" dirty="0">
                <a:latin typeface="Courier New" pitchFamily="49" charset="0"/>
                <a:cs typeface="Courier New" pitchFamily="49" charset="0"/>
              </a:rPr>
              <a:t>/local/lib/</a:t>
            </a:r>
            <a:r>
              <a:rPr lang="en-US" sz="1700" dirty="0" err="1">
                <a:latin typeface="Courier New" pitchFamily="49" charset="0"/>
                <a:cs typeface="Courier New" pitchFamily="49" charset="0"/>
              </a:rPr>
              <a:t>pkgconfig</a:t>
            </a:r>
            <a:endParaRPr lang="en-US" sz="1700" dirty="0">
              <a:latin typeface="Courier New" pitchFamily="49" charset="0"/>
              <a:cs typeface="Courier New" pitchFamily="49" charset="0"/>
            </a:endParaRPr>
          </a:p>
          <a:p>
            <a:pPr marL="0" indent="0">
              <a:buNone/>
            </a:pPr>
            <a:r>
              <a:rPr lang="en-US" sz="1700" dirty="0">
                <a:latin typeface="Courier New" pitchFamily="49" charset="0"/>
                <a:cs typeface="Courier New" pitchFamily="49" charset="0"/>
              </a:rPr>
              <a:t>$ export </a:t>
            </a:r>
            <a:r>
              <a:rPr lang="en-US" sz="1700" dirty="0" smtClean="0">
                <a:latin typeface="Courier New" pitchFamily="49" charset="0"/>
                <a:cs typeface="Courier New" pitchFamily="49" charset="0"/>
              </a:rPr>
              <a:t>HADOOP=/</a:t>
            </a:r>
            <a:r>
              <a:rPr lang="en-US" sz="1700" dirty="0" err="1" smtClean="0">
                <a:latin typeface="Courier New" pitchFamily="49" charset="0"/>
                <a:cs typeface="Courier New" pitchFamily="49" charset="0"/>
              </a:rPr>
              <a:t>usr</a:t>
            </a:r>
            <a:r>
              <a:rPr lang="en-US" sz="1700" dirty="0" smtClean="0">
                <a:latin typeface="Courier New" pitchFamily="49" charset="0"/>
                <a:cs typeface="Courier New" pitchFamily="49" charset="0"/>
              </a:rPr>
              <a:t>/lib/</a:t>
            </a:r>
            <a:r>
              <a:rPr lang="en-US" sz="1700" dirty="0" err="1" smtClean="0">
                <a:latin typeface="Courier New" pitchFamily="49" charset="0"/>
                <a:cs typeface="Courier New" pitchFamily="49" charset="0"/>
              </a:rPr>
              <a:t>hadoop</a:t>
            </a:r>
            <a:endParaRPr lang="en-US" sz="1700" dirty="0">
              <a:latin typeface="Courier New" pitchFamily="49" charset="0"/>
              <a:cs typeface="Courier New" pitchFamily="49" charset="0"/>
            </a:endParaRPr>
          </a:p>
          <a:p>
            <a:pPr marL="0" indent="0">
              <a:buNone/>
            </a:pPr>
            <a:r>
              <a:rPr lang="en-US" sz="1700" dirty="0">
                <a:latin typeface="Courier New" pitchFamily="49" charset="0"/>
                <a:cs typeface="Courier New" pitchFamily="49" charset="0"/>
              </a:rPr>
              <a:t>$ export </a:t>
            </a:r>
            <a:r>
              <a:rPr lang="en-US" sz="1700" dirty="0" smtClean="0">
                <a:latin typeface="Courier New" pitchFamily="49" charset="0"/>
                <a:cs typeface="Courier New" pitchFamily="49" charset="0"/>
              </a:rPr>
              <a:t>HADOOP_LIB=$</a:t>
            </a:r>
            <a:r>
              <a:rPr lang="en-US" sz="1700" dirty="0">
                <a:latin typeface="Courier New" pitchFamily="49" charset="0"/>
                <a:cs typeface="Courier New" pitchFamily="49" charset="0"/>
              </a:rPr>
              <a:t>HADOOP/lib</a:t>
            </a:r>
          </a:p>
          <a:p>
            <a:pPr marL="0" indent="0">
              <a:buNone/>
            </a:pPr>
            <a:r>
              <a:rPr lang="en-US" sz="1700" dirty="0">
                <a:latin typeface="Courier New" pitchFamily="49" charset="0"/>
                <a:cs typeface="Courier New" pitchFamily="49" charset="0"/>
              </a:rPr>
              <a:t>$ export HADOOP_CONF_DIR=$</a:t>
            </a:r>
            <a:r>
              <a:rPr lang="en-US" sz="1700" dirty="0" smtClean="0">
                <a:latin typeface="Courier New" pitchFamily="49" charset="0"/>
                <a:cs typeface="Courier New" pitchFamily="49" charset="0"/>
              </a:rPr>
              <a:t>HADOOP/</a:t>
            </a:r>
            <a:r>
              <a:rPr lang="en-US" sz="1700" dirty="0" err="1" smtClean="0">
                <a:latin typeface="Courier New" pitchFamily="49" charset="0"/>
                <a:cs typeface="Courier New" pitchFamily="49" charset="0"/>
              </a:rPr>
              <a:t>conf</a:t>
            </a:r>
            <a:r>
              <a:rPr lang="en-US" sz="1700" dirty="0" smtClean="0">
                <a:latin typeface="Courier New" pitchFamily="49" charset="0"/>
                <a:cs typeface="Courier New" pitchFamily="49" charset="0"/>
              </a:rPr>
              <a:t>  </a:t>
            </a:r>
            <a:r>
              <a:rPr lang="en-US" sz="1900" dirty="0" smtClean="0">
                <a:cs typeface="Courier New" pitchFamily="49" charset="0"/>
              </a:rPr>
              <a:t># Hadoop configuration folder</a:t>
            </a:r>
          </a:p>
          <a:p>
            <a:pPr marL="0" indent="0">
              <a:buNone/>
            </a:pPr>
            <a:r>
              <a:rPr lang="en-US" sz="1600" dirty="0" smtClean="0">
                <a:latin typeface="Courier New" panose="02070309020205020404" pitchFamily="49" charset="0"/>
                <a:cs typeface="Courier New" panose="02070309020205020404" pitchFamily="49" charset="0"/>
              </a:rPr>
              <a:t>$ export LD_LIBRARY_PATH=/</a:t>
            </a:r>
            <a:r>
              <a:rPr lang="en-US" sz="1600" dirty="0" err="1" smtClean="0">
                <a:latin typeface="Courier New" panose="02070309020205020404" pitchFamily="49" charset="0"/>
                <a:cs typeface="Courier New" panose="02070309020205020404" pitchFamily="49" charset="0"/>
              </a:rPr>
              <a:t>usr</a:t>
            </a:r>
            <a:r>
              <a:rPr lang="en-US" sz="1600" dirty="0" smtClean="0">
                <a:latin typeface="Courier New" panose="02070309020205020404" pitchFamily="49" charset="0"/>
                <a:cs typeface="Courier New" panose="02070309020205020404" pitchFamily="49" charset="0"/>
              </a:rPr>
              <a:t>/lib64/R/lib  </a:t>
            </a:r>
          </a:p>
          <a:p>
            <a:pPr marL="0" indent="0">
              <a:buNone/>
            </a:pPr>
            <a:r>
              <a:rPr lang="en-US" sz="1600" dirty="0" smtClean="0">
                <a:latin typeface="Courier New" panose="02070309020205020404" pitchFamily="49" charset="0"/>
                <a:cs typeface="Courier New" panose="02070309020205020404" pitchFamily="49" charset="0"/>
              </a:rPr>
              <a:t>LD_LIBRARY_PATH </a:t>
            </a:r>
            <a:r>
              <a:rPr lang="en-US" sz="1800" dirty="0" smtClean="0">
                <a:cs typeface="Courier New" panose="02070309020205020404" pitchFamily="49" charset="0"/>
              </a:rPr>
              <a:t>points to the directory where R’s so files reside</a:t>
            </a:r>
            <a:r>
              <a:rPr lang="en-US" sz="1600" dirty="0" smtClean="0">
                <a:latin typeface="Courier New" panose="02070309020205020404" pitchFamily="49" charset="0"/>
                <a:cs typeface="Courier New" panose="02070309020205020404" pitchFamily="49" charset="0"/>
              </a:rPr>
              <a:t>.</a:t>
            </a:r>
          </a:p>
          <a:p>
            <a:r>
              <a:rPr lang="en-US" sz="1800" b="1" dirty="0" err="1"/>
              <a:t>ldconfig</a:t>
            </a:r>
            <a:r>
              <a:rPr lang="en-US" sz="1800" dirty="0"/>
              <a:t> creates the necessary links and cache (for use by the run-time linker, </a:t>
            </a:r>
            <a:r>
              <a:rPr lang="en-US" sz="1800" i="1" dirty="0"/>
              <a:t>ld.so</a:t>
            </a:r>
            <a:r>
              <a:rPr lang="en-US" sz="1800" dirty="0"/>
              <a:t>) to the most recent shared libraries found in the directories specified on the command line, in the file </a:t>
            </a:r>
            <a:r>
              <a:rPr lang="en-US" sz="1600" i="1" dirty="0">
                <a:latin typeface="Courier New" panose="02070309020205020404" pitchFamily="49" charset="0"/>
                <a:cs typeface="Courier New" panose="02070309020205020404" pitchFamily="49" charset="0"/>
              </a:rPr>
              <a:t>/</a:t>
            </a:r>
            <a:r>
              <a:rPr lang="en-US" sz="1600" i="1" dirty="0" err="1">
                <a:latin typeface="Courier New" panose="02070309020205020404" pitchFamily="49" charset="0"/>
                <a:cs typeface="Courier New" panose="02070309020205020404" pitchFamily="49" charset="0"/>
              </a:rPr>
              <a:t>etc</a:t>
            </a:r>
            <a:r>
              <a:rPr lang="en-US" sz="1600" i="1" dirty="0">
                <a:latin typeface="Courier New" panose="02070309020205020404" pitchFamily="49" charset="0"/>
                <a:cs typeface="Courier New" panose="02070309020205020404" pitchFamily="49" charset="0"/>
              </a:rPr>
              <a:t>/</a:t>
            </a:r>
            <a:r>
              <a:rPr lang="en-US" sz="1600" i="1" dirty="0" err="1">
                <a:latin typeface="Courier New" panose="02070309020205020404" pitchFamily="49" charset="0"/>
                <a:cs typeface="Courier New" panose="02070309020205020404" pitchFamily="49" charset="0"/>
              </a:rPr>
              <a:t>ld.so.conf</a:t>
            </a:r>
            <a:r>
              <a:rPr lang="en-US" sz="1800" dirty="0"/>
              <a:t>, and in the trusted directories </a:t>
            </a:r>
            <a:r>
              <a:rPr lang="en-US" sz="1600" dirty="0">
                <a:latin typeface="Courier New" panose="02070309020205020404" pitchFamily="49" charset="0"/>
                <a:cs typeface="Courier New" panose="02070309020205020404" pitchFamily="49" charset="0"/>
              </a:rPr>
              <a:t>(</a:t>
            </a:r>
            <a:r>
              <a:rPr lang="en-US" sz="1600" i="1" dirty="0">
                <a:latin typeface="Courier New" panose="02070309020205020404" pitchFamily="49" charset="0"/>
                <a:cs typeface="Courier New" panose="02070309020205020404" pitchFamily="49" charset="0"/>
              </a:rPr>
              <a:t>/</a:t>
            </a:r>
            <a:r>
              <a:rPr lang="en-US" sz="1600" i="1" dirty="0" err="1">
                <a:latin typeface="Courier New" panose="02070309020205020404" pitchFamily="49" charset="0"/>
                <a:cs typeface="Courier New" panose="02070309020205020404" pitchFamily="49" charset="0"/>
              </a:rPr>
              <a:t>usr</a:t>
            </a:r>
            <a:r>
              <a:rPr lang="en-US" sz="1600" i="1" dirty="0">
                <a:latin typeface="Courier New" panose="02070309020205020404" pitchFamily="49" charset="0"/>
                <a:cs typeface="Courier New" panose="02070309020205020404" pitchFamily="49" charset="0"/>
              </a:rPr>
              <a:t>/lib</a:t>
            </a:r>
            <a:r>
              <a:rPr lang="en-US" sz="1600" dirty="0">
                <a:latin typeface="Courier New" panose="02070309020205020404" pitchFamily="49" charset="0"/>
                <a:cs typeface="Courier New" panose="02070309020205020404" pitchFamily="49" charset="0"/>
              </a:rPr>
              <a:t> </a:t>
            </a:r>
            <a:r>
              <a:rPr lang="en-US" sz="1800" dirty="0"/>
              <a:t>and </a:t>
            </a:r>
            <a:r>
              <a:rPr lang="en-US" sz="1800" i="1" dirty="0"/>
              <a:t>/lib</a:t>
            </a:r>
            <a:r>
              <a:rPr lang="en-US" sz="1800" dirty="0"/>
              <a:t>). </a:t>
            </a:r>
            <a:endParaRPr lang="en-US" sz="1800" dirty="0" smtClean="0"/>
          </a:p>
          <a:p>
            <a:r>
              <a:rPr lang="en-US" sz="1800" b="1" dirty="0" err="1" smtClean="0"/>
              <a:t>ldconfig</a:t>
            </a:r>
            <a:r>
              <a:rPr lang="en-US" sz="1800" dirty="0" smtClean="0"/>
              <a:t> </a:t>
            </a:r>
            <a:r>
              <a:rPr lang="en-US" sz="1800" dirty="0"/>
              <a:t>checks the header and file names of the libraries it encounters when determining which versions should have their links </a:t>
            </a:r>
            <a:r>
              <a:rPr lang="en-US" sz="1800" dirty="0" smtClean="0"/>
              <a:t>updated. </a:t>
            </a:r>
            <a:endParaRPr lang="en-US" sz="1900" dirty="0">
              <a:cs typeface="Courier New" pitchFamily="49" charset="0"/>
            </a:endParaRPr>
          </a:p>
          <a:p>
            <a:pPr marL="0" indent="0">
              <a:buNone/>
            </a:pPr>
            <a:r>
              <a:rPr lang="en-US" sz="1700" dirty="0">
                <a:latin typeface="Courier New" pitchFamily="49" charset="0"/>
                <a:cs typeface="Courier New" pitchFamily="49" charset="0"/>
              </a:rPr>
              <a:t>$ </a:t>
            </a:r>
            <a:r>
              <a:rPr lang="en-US" sz="1700" dirty="0" err="1" smtClean="0">
                <a:latin typeface="Courier New" pitchFamily="49" charset="0"/>
                <a:cs typeface="Courier New" pitchFamily="49" charset="0"/>
              </a:rPr>
              <a:t>sudo</a:t>
            </a:r>
            <a:r>
              <a:rPr lang="en-US" sz="1700" dirty="0" smtClean="0">
                <a:latin typeface="Courier New" pitchFamily="49" charset="0"/>
                <a:cs typeface="Courier New" pitchFamily="49" charset="0"/>
              </a:rPr>
              <a:t> /</a:t>
            </a:r>
            <a:r>
              <a:rPr lang="en-US" sz="1700" dirty="0" err="1" smtClean="0">
                <a:latin typeface="Courier New" pitchFamily="49" charset="0"/>
                <a:cs typeface="Courier New" pitchFamily="49" charset="0"/>
              </a:rPr>
              <a:t>sbin</a:t>
            </a:r>
            <a:r>
              <a:rPr lang="en-US" sz="1700" dirty="0" smtClean="0">
                <a:latin typeface="Courier New" pitchFamily="49" charset="0"/>
                <a:cs typeface="Courier New" pitchFamily="49" charset="0"/>
              </a:rPr>
              <a:t>/</a:t>
            </a:r>
            <a:r>
              <a:rPr lang="en-US" sz="1700" dirty="0" err="1" smtClean="0">
                <a:latin typeface="Courier New" pitchFamily="49" charset="0"/>
                <a:cs typeface="Courier New" pitchFamily="49" charset="0"/>
              </a:rPr>
              <a:t>ldconfig</a:t>
            </a:r>
            <a:endParaRPr lang="en-US" sz="1700" dirty="0">
              <a:latin typeface="Courier New" pitchFamily="49" charset="0"/>
              <a:cs typeface="Courier New" pitchFamily="49" charset="0"/>
            </a:endParaRPr>
          </a:p>
          <a:p>
            <a:pPr marL="0" indent="0">
              <a:buNone/>
            </a:pPr>
            <a:r>
              <a:rPr lang="en-US" sz="1700" dirty="0">
                <a:latin typeface="Courier New" pitchFamily="49" charset="0"/>
                <a:cs typeface="Courier New" pitchFamily="49" charset="0"/>
              </a:rPr>
              <a:t>$ </a:t>
            </a:r>
            <a:r>
              <a:rPr lang="en-US" sz="1700" dirty="0" err="1" smtClean="0">
                <a:latin typeface="Courier New" pitchFamily="49" charset="0"/>
                <a:cs typeface="Courier New" pitchFamily="49" charset="0"/>
              </a:rPr>
              <a:t>sudo</a:t>
            </a:r>
            <a:r>
              <a:rPr lang="en-US" sz="1700" dirty="0" smtClean="0">
                <a:latin typeface="Courier New" pitchFamily="49" charset="0"/>
                <a:cs typeface="Courier New" pitchFamily="49" charset="0"/>
              </a:rPr>
              <a:t> cat </a:t>
            </a:r>
            <a:r>
              <a:rPr lang="en-US" sz="1700" dirty="0">
                <a:latin typeface="Courier New" pitchFamily="49" charset="0"/>
                <a:cs typeface="Courier New" pitchFamily="49" charset="0"/>
              </a:rPr>
              <a:t>&lt;&lt; EOF &gt; /</a:t>
            </a:r>
            <a:r>
              <a:rPr lang="en-US" sz="1700" dirty="0" err="1" smtClean="0">
                <a:latin typeface="Courier New" pitchFamily="49" charset="0"/>
                <a:cs typeface="Courier New" pitchFamily="49" charset="0"/>
              </a:rPr>
              <a:t>etc</a:t>
            </a:r>
            <a:r>
              <a:rPr lang="en-US" sz="1700" dirty="0" smtClean="0">
                <a:latin typeface="Courier New" pitchFamily="49" charset="0"/>
                <a:cs typeface="Courier New" pitchFamily="49" charset="0"/>
              </a:rPr>
              <a:t>/</a:t>
            </a:r>
            <a:r>
              <a:rPr lang="en-US" sz="1700" dirty="0" err="1" smtClean="0">
                <a:latin typeface="Courier New" pitchFamily="49" charset="0"/>
                <a:cs typeface="Courier New" pitchFamily="49" charset="0"/>
              </a:rPr>
              <a:t>ld.so.conf.d</a:t>
            </a:r>
            <a:r>
              <a:rPr lang="en-US" sz="1700" dirty="0" smtClean="0">
                <a:latin typeface="Courier New" pitchFamily="49" charset="0"/>
                <a:cs typeface="Courier New" pitchFamily="49" charset="0"/>
              </a:rPr>
              <a:t>/protobuf-x86.conf</a:t>
            </a:r>
            <a:endParaRPr lang="en-US" sz="1700" dirty="0">
              <a:latin typeface="Courier New" pitchFamily="49" charset="0"/>
              <a:cs typeface="Courier New" pitchFamily="49" charset="0"/>
            </a:endParaRPr>
          </a:p>
          <a:p>
            <a:pPr marL="0" indent="0">
              <a:buNone/>
            </a:pPr>
            <a:r>
              <a:rPr lang="en-US" sz="1700" dirty="0">
                <a:latin typeface="Courier New" pitchFamily="49" charset="0"/>
                <a:cs typeface="Courier New" pitchFamily="49" charset="0"/>
              </a:rPr>
              <a:t>/</a:t>
            </a:r>
            <a:r>
              <a:rPr lang="en-US" sz="1700" dirty="0" err="1">
                <a:latin typeface="Courier New" pitchFamily="49" charset="0"/>
                <a:cs typeface="Courier New" pitchFamily="49" charset="0"/>
              </a:rPr>
              <a:t>usr</a:t>
            </a:r>
            <a:r>
              <a:rPr lang="en-US" sz="1700" dirty="0">
                <a:latin typeface="Courier New" pitchFamily="49" charset="0"/>
                <a:cs typeface="Courier New" pitchFamily="49" charset="0"/>
              </a:rPr>
              <a:t>/local/lib</a:t>
            </a:r>
          </a:p>
          <a:p>
            <a:pPr marL="0" indent="0">
              <a:buNone/>
            </a:pPr>
            <a:r>
              <a:rPr lang="en-US" sz="1700" dirty="0" smtClean="0">
                <a:latin typeface="Courier New" pitchFamily="49" charset="0"/>
                <a:cs typeface="Courier New" pitchFamily="49" charset="0"/>
              </a:rPr>
              <a:t>EOF</a:t>
            </a:r>
          </a:p>
          <a:p>
            <a:r>
              <a:rPr lang="en-US" sz="2100" dirty="0" smtClean="0">
                <a:cs typeface="Courier New" pitchFamily="49" charset="0"/>
              </a:rPr>
              <a:t>Download </a:t>
            </a:r>
            <a:r>
              <a:rPr lang="en-US" sz="2100" dirty="0" err="1" smtClean="0">
                <a:cs typeface="Courier New" pitchFamily="49" charset="0"/>
              </a:rPr>
              <a:t>rhipe</a:t>
            </a:r>
            <a:endParaRPr lang="en-US" sz="2100" dirty="0" smtClean="0">
              <a:cs typeface="Courier New" pitchFamily="49" charset="0"/>
            </a:endParaRPr>
          </a:p>
          <a:p>
            <a:pPr marL="0" indent="0">
              <a:buNone/>
            </a:pPr>
            <a:r>
              <a:rPr lang="en-US" sz="1600" dirty="0" err="1">
                <a:latin typeface="Courier New" panose="02070309020205020404" pitchFamily="49" charset="0"/>
                <a:cs typeface="Courier New" panose="02070309020205020404" pitchFamily="49" charset="0"/>
              </a:rPr>
              <a:t>wget</a:t>
            </a:r>
            <a:r>
              <a:rPr lang="en-US" sz="1600" dirty="0">
                <a:latin typeface="Courier New" panose="02070309020205020404" pitchFamily="49" charset="0"/>
                <a:cs typeface="Courier New" panose="02070309020205020404" pitchFamily="49" charset="0"/>
              </a:rPr>
              <a:t> http://ml.stat.purdue.edu/rhipebin/Rhipe_0.73.1.tar.gz </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spTree>
    <p:extLst>
      <p:ext uri="{BB962C8B-B14F-4D97-AF65-F5344CB8AC3E}">
        <p14:creationId xmlns:p14="http://schemas.microsoft.com/office/powerpoint/2010/main" val="25871841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Load </a:t>
            </a:r>
            <a:r>
              <a:rPr lang="en-US" dirty="0" err="1" smtClean="0"/>
              <a:t>Rhipe</a:t>
            </a:r>
            <a:r>
              <a:rPr lang="en-US" dirty="0" smtClean="0"/>
              <a:t> into R</a:t>
            </a:r>
            <a:endParaRPr lang="en-US" dirty="0"/>
          </a:p>
        </p:txBody>
      </p:sp>
      <p:sp>
        <p:nvSpPr>
          <p:cNvPr id="3" name="Content Placeholder 2"/>
          <p:cNvSpPr>
            <a:spLocks noGrp="1"/>
          </p:cNvSpPr>
          <p:nvPr>
            <p:ph idx="1"/>
          </p:nvPr>
        </p:nvSpPr>
        <p:spPr>
          <a:xfrm>
            <a:off x="457200" y="762000"/>
            <a:ext cx="8229600" cy="5867400"/>
          </a:xfrm>
        </p:spPr>
        <p:txBody>
          <a:bodyPr>
            <a:normAutofit fontScale="92500" lnSpcReduction="10000"/>
          </a:bodyPr>
          <a:lstStyle/>
          <a:p>
            <a:pPr marL="0" indent="0">
              <a:buNone/>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sudo</a:t>
            </a:r>
            <a:r>
              <a:rPr lang="en-US" sz="1600" dirty="0" smtClean="0">
                <a:latin typeface="Courier New" pitchFamily="49" charset="0"/>
                <a:cs typeface="Courier New" pitchFamily="49" charset="0"/>
              </a:rPr>
              <a:t> R </a:t>
            </a:r>
            <a:r>
              <a:rPr lang="en-US" sz="1600" dirty="0">
                <a:latin typeface="Courier New" pitchFamily="49" charset="0"/>
                <a:cs typeface="Courier New" pitchFamily="49" charset="0"/>
              </a:rPr>
              <a:t>CMD INSTALL </a:t>
            </a:r>
            <a:r>
              <a:rPr lang="en-US" sz="1600" dirty="0" smtClean="0">
                <a:latin typeface="Courier New" pitchFamily="49" charset="0"/>
                <a:cs typeface="Courier New" pitchFamily="49" charset="0"/>
              </a:rPr>
              <a:t>Rhipe_0.731.tar.gz   # run on every machine</a:t>
            </a:r>
            <a:endParaRPr lang="en-US" sz="1600" dirty="0">
              <a:latin typeface="Courier New" pitchFamily="49" charset="0"/>
              <a:cs typeface="Courier New" pitchFamily="49" charset="0"/>
            </a:endParaRPr>
          </a:p>
          <a:p>
            <a:r>
              <a:rPr lang="en-US" dirty="0"/>
              <a:t>Test the </a:t>
            </a:r>
            <a:r>
              <a:rPr lang="en-US" dirty="0" err="1"/>
              <a:t>Rhipe</a:t>
            </a:r>
            <a:r>
              <a:rPr lang="en-US" dirty="0"/>
              <a:t> installation:</a:t>
            </a:r>
          </a:p>
          <a:p>
            <a:pPr marL="0" indent="0">
              <a:buNone/>
            </a:pPr>
            <a:r>
              <a:rPr lang="en-US" sz="1400" dirty="0">
                <a:latin typeface="Courier New" pitchFamily="49" charset="0"/>
                <a:cs typeface="Courier New" pitchFamily="49" charset="0"/>
              </a:rPr>
              <a:t>$ R</a:t>
            </a:r>
          </a:p>
          <a:p>
            <a:pPr marL="0" indent="0">
              <a:buNone/>
            </a:pPr>
            <a:r>
              <a:rPr lang="en-US" sz="1400" dirty="0">
                <a:latin typeface="Courier New" pitchFamily="49" charset="0"/>
                <a:cs typeface="Courier New" pitchFamily="49" charset="0"/>
              </a:rPr>
              <a:t>&gt; library(</a:t>
            </a:r>
            <a:r>
              <a:rPr lang="en-US" sz="1400" dirty="0" err="1">
                <a:latin typeface="Courier New" pitchFamily="49" charset="0"/>
                <a:cs typeface="Courier New" pitchFamily="49" charset="0"/>
              </a:rPr>
              <a:t>Rhipe</a:t>
            </a:r>
            <a:r>
              <a:rPr lang="en-US" sz="1400" dirty="0" smtClean="0">
                <a:latin typeface="Courier New" pitchFamily="49" charset="0"/>
                <a:cs typeface="Courier New" pitchFamily="49" charset="0"/>
              </a:rPr>
              <a:t>)          # load the library</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 IMPORTANT: Before using </a:t>
            </a:r>
            <a:r>
              <a:rPr lang="en-US" sz="1400" dirty="0" err="1">
                <a:latin typeface="Courier New" pitchFamily="49" charset="0"/>
                <a:cs typeface="Courier New" pitchFamily="49" charset="0"/>
              </a:rPr>
              <a:t>Rhipe</a:t>
            </a:r>
            <a:r>
              <a:rPr lang="en-US" sz="1400" dirty="0">
                <a:latin typeface="Courier New" pitchFamily="49" charset="0"/>
                <a:cs typeface="Courier New" pitchFamily="49" charset="0"/>
              </a:rPr>
              <a:t> call </a:t>
            </a:r>
            <a:r>
              <a:rPr lang="en-US" sz="1400" dirty="0" err="1">
                <a:latin typeface="Courier New" pitchFamily="49" charset="0"/>
                <a:cs typeface="Courier New" pitchFamily="49" charset="0"/>
              </a:rPr>
              <a:t>rhinit</a:t>
            </a:r>
            <a:r>
              <a:rPr lang="en-US" sz="1400" dirty="0">
                <a:latin typeface="Courier New" pitchFamily="49" charset="0"/>
                <a:cs typeface="Courier New" pitchFamily="49" charset="0"/>
              </a:rPr>
              <a:t>() |</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Rhipe</a:t>
            </a:r>
            <a:r>
              <a:rPr lang="en-US" sz="1400" dirty="0">
                <a:latin typeface="Courier New" pitchFamily="49" charset="0"/>
                <a:cs typeface="Courier New" pitchFamily="49" charset="0"/>
              </a:rPr>
              <a:t> will not work or most probably crash |</a:t>
            </a:r>
          </a:p>
          <a:p>
            <a:pPr marL="0" indent="0">
              <a:buNone/>
            </a:pPr>
            <a:r>
              <a:rPr lang="en-US" sz="1400" dirty="0" smtClean="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Warning message:</a:t>
            </a:r>
          </a:p>
          <a:p>
            <a:pPr marL="0" indent="0">
              <a:buNone/>
            </a:pPr>
            <a:r>
              <a:rPr lang="en-US" sz="1400" dirty="0">
                <a:latin typeface="Courier New" pitchFamily="49" charset="0"/>
                <a:cs typeface="Courier New" pitchFamily="49" charset="0"/>
              </a:rPr>
              <a:t>In onload.2(</a:t>
            </a:r>
            <a:r>
              <a:rPr lang="en-US" sz="1400" dirty="0" err="1">
                <a:latin typeface="Courier New" pitchFamily="49" charset="0"/>
                <a:cs typeface="Courier New" pitchFamily="49" charset="0"/>
              </a:rPr>
              <a:t>libname</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pkgname</a:t>
            </a:r>
            <a:r>
              <a:rPr lang="en-US" sz="1400" dirty="0">
                <a:latin typeface="Courier New" pitchFamily="49" charset="0"/>
                <a:cs typeface="Courier New" pitchFamily="49" charset="0"/>
              </a:rPr>
              <a:t>) :</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Rhipe</a:t>
            </a:r>
            <a:r>
              <a:rPr lang="en-US" sz="1400" dirty="0">
                <a:latin typeface="Courier New" pitchFamily="49" charset="0"/>
                <a:cs typeface="Courier New" pitchFamily="49" charset="0"/>
              </a:rPr>
              <a:t>: HADOOP_BIN is missing, using $HADOOP/bin</a:t>
            </a:r>
          </a:p>
          <a:p>
            <a:pPr marL="0" indent="0">
              <a:buNone/>
            </a:pPr>
            <a:r>
              <a:rPr lang="en-US" sz="1400" dirty="0">
                <a:latin typeface="Courier New" pitchFamily="49" charset="0"/>
                <a:cs typeface="Courier New" pitchFamily="49" charset="0"/>
              </a:rPr>
              <a:t>&gt; </a:t>
            </a:r>
            <a:endParaRPr lang="en-US" sz="1400" dirty="0" smtClean="0">
              <a:latin typeface="Courier New" pitchFamily="49" charset="0"/>
              <a:cs typeface="Courier New" pitchFamily="49" charset="0"/>
            </a:endParaRPr>
          </a:p>
          <a:p>
            <a:pPr marL="0" indent="0">
              <a:buNone/>
            </a:pPr>
            <a:r>
              <a:rPr lang="en-US" dirty="0" smtClean="0">
                <a:latin typeface="Calibri" pitchFamily="34" charset="0"/>
                <a:cs typeface="Courier New" pitchFamily="49" charset="0"/>
              </a:rPr>
              <a:t>Note: INSTALL is a utility for installing add-on packages. Syntax:</a:t>
            </a:r>
          </a:p>
          <a:p>
            <a:pPr marL="0" indent="0">
              <a:buNone/>
            </a:pPr>
            <a:r>
              <a:rPr lang="en-US" sz="1600" dirty="0">
                <a:latin typeface="Courier New" pitchFamily="49" charset="0"/>
                <a:cs typeface="Courier New" pitchFamily="49" charset="0"/>
              </a:rPr>
              <a:t>R CMD INSTALL [options] [-l lib] </a:t>
            </a:r>
            <a:r>
              <a:rPr lang="en-US" sz="1600" dirty="0" err="1" smtClean="0">
                <a:latin typeface="Courier New" pitchFamily="49" charset="0"/>
                <a:cs typeface="Courier New" pitchFamily="49" charset="0"/>
              </a:rPr>
              <a:t>pkgs</a:t>
            </a:r>
            <a:endParaRPr lang="en-US" sz="1600" dirty="0" smtClean="0">
              <a:latin typeface="Courier New" pitchFamily="49" charset="0"/>
              <a:cs typeface="Courier New" pitchFamily="49" charset="0"/>
            </a:endParaRPr>
          </a:p>
          <a:p>
            <a:pPr marL="0" indent="0">
              <a:buNone/>
            </a:pPr>
            <a:r>
              <a:rPr lang="en-US" sz="1400" dirty="0" err="1">
                <a:latin typeface="Courier New" pitchFamily="49" charset="0"/>
                <a:cs typeface="Courier New" pitchFamily="49" charset="0"/>
              </a:rPr>
              <a:t>pkgs</a:t>
            </a:r>
            <a:r>
              <a:rPr lang="en-US" sz="1400" dirty="0">
                <a:latin typeface="Courier New" pitchFamily="49" charset="0"/>
                <a:cs typeface="Courier New" pitchFamily="49" charset="0"/>
              </a:rPr>
              <a:t>	 A space-separated list with the path names of the packages to be installed.</a:t>
            </a:r>
          </a:p>
          <a:p>
            <a:pPr marL="0" indent="0">
              <a:buNone/>
            </a:pPr>
            <a:r>
              <a:rPr lang="en-US" sz="1400" dirty="0">
                <a:latin typeface="Courier New" pitchFamily="49" charset="0"/>
                <a:cs typeface="Courier New" pitchFamily="49" charset="0"/>
              </a:rPr>
              <a:t>lib	 the path name of the R library tree to install to.</a:t>
            </a:r>
          </a:p>
          <a:p>
            <a:pPr marL="0" indent="0">
              <a:buNone/>
            </a:pPr>
            <a:r>
              <a:rPr lang="en-US" sz="1400" dirty="0">
                <a:latin typeface="Courier New" pitchFamily="49" charset="0"/>
                <a:cs typeface="Courier New" pitchFamily="49" charset="0"/>
              </a:rPr>
              <a:t>options	 a space-separated list of options through which in particular the </a:t>
            </a:r>
            <a:r>
              <a:rPr lang="en-US" sz="1400" dirty="0" smtClean="0">
                <a:latin typeface="Courier New" pitchFamily="49" charset="0"/>
                <a:cs typeface="Courier New" pitchFamily="49" charset="0"/>
              </a:rPr>
              <a:t>   	 process for building </a:t>
            </a:r>
            <a:r>
              <a:rPr lang="en-US" sz="1400" dirty="0">
                <a:latin typeface="Courier New" pitchFamily="49" charset="0"/>
                <a:cs typeface="Courier New" pitchFamily="49" charset="0"/>
              </a:rPr>
              <a:t>the help files can be controlled</a:t>
            </a:r>
            <a:r>
              <a:rPr lang="en-US" sz="1400" dirty="0" smtClean="0">
                <a:latin typeface="Courier New" pitchFamily="49" charset="0"/>
                <a:cs typeface="Courier New" pitchFamily="49" charset="0"/>
              </a:rPr>
              <a:t>.</a:t>
            </a:r>
          </a:p>
          <a:p>
            <a:r>
              <a:rPr lang="en-US" sz="1600" dirty="0">
                <a:cs typeface="Courier New" pitchFamily="49" charset="0"/>
              </a:rPr>
              <a:t>If used as R CMD INSTALL </a:t>
            </a:r>
            <a:r>
              <a:rPr lang="en-US" sz="1600" dirty="0" err="1">
                <a:cs typeface="Courier New" pitchFamily="49" charset="0"/>
              </a:rPr>
              <a:t>pkgs</a:t>
            </a:r>
            <a:r>
              <a:rPr lang="en-US" sz="1600" dirty="0">
                <a:cs typeface="Courier New" pitchFamily="49" charset="0"/>
              </a:rPr>
              <a:t> without explicitly specifying lib, packages are installed into the library tree rooted at the first directory in the library path which would be used by R run in the current environment</a:t>
            </a:r>
            <a:r>
              <a:rPr lang="en-US" sz="1600" dirty="0" smtClean="0">
                <a:cs typeface="Courier New" pitchFamily="49" charset="0"/>
              </a:rPr>
              <a:t>.</a:t>
            </a:r>
            <a:endParaRPr lang="en-US" sz="1600" dirty="0">
              <a:cs typeface="Courier New" pitchFamily="49" charset="0"/>
            </a:endParaRPr>
          </a:p>
          <a:p>
            <a:r>
              <a:rPr lang="en-US" sz="1600" dirty="0">
                <a:cs typeface="Courier New" pitchFamily="49" charset="0"/>
              </a:rPr>
              <a:t>To install into the library tree lib, use R CMD INSTALL -l lib pkgs. This prepends lib to R_LIBS for duration of the install, so required packages in the installation directory will be found (and used in preference to those in other libraries).</a:t>
            </a:r>
          </a:p>
        </p:txBody>
      </p:sp>
      <p:sp>
        <p:nvSpPr>
          <p:cNvPr id="4" name="Footer Placeholder 3"/>
          <p:cNvSpPr>
            <a:spLocks noGrp="1"/>
          </p:cNvSpPr>
          <p:nvPr>
            <p:ph type="ftr" sz="quarter" idx="11"/>
          </p:nvPr>
        </p:nvSpPr>
        <p:spPr/>
        <p:txBody>
          <a:bodyPr/>
          <a:lstStyle/>
          <a:p>
            <a:r>
              <a:rPr lang="en-US" dirty="0" smtClean="0"/>
              <a:t>@</a:t>
            </a:r>
            <a:r>
              <a:rPr lang="en-US" dirty="0" err="1" smtClean="0"/>
              <a:t>Zoran</a:t>
            </a:r>
            <a:r>
              <a:rPr lang="en-US" dirty="0" smtClean="0"/>
              <a:t> B. </a:t>
            </a:r>
            <a:r>
              <a:rPr lang="en-US" dirty="0" err="1" smtClean="0"/>
              <a:t>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Tree>
    <p:extLst>
      <p:ext uri="{BB962C8B-B14F-4D97-AF65-F5344CB8AC3E}">
        <p14:creationId xmlns:p14="http://schemas.microsoft.com/office/powerpoint/2010/main" val="11535241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RHadoop</a:t>
            </a:r>
            <a:endParaRPr lang="en-US" dirty="0"/>
          </a:p>
        </p:txBody>
      </p:sp>
      <p:sp>
        <p:nvSpPr>
          <p:cNvPr id="3" name="Content Placeholder 2"/>
          <p:cNvSpPr>
            <a:spLocks noGrp="1"/>
          </p:cNvSpPr>
          <p:nvPr>
            <p:ph idx="1"/>
          </p:nvPr>
        </p:nvSpPr>
        <p:spPr>
          <a:xfrm>
            <a:off x="228600" y="762000"/>
            <a:ext cx="8763000" cy="5592763"/>
          </a:xfrm>
        </p:spPr>
        <p:txBody>
          <a:bodyPr/>
          <a:lstStyle/>
          <a:p>
            <a:r>
              <a:rPr lang="en-US" dirty="0" err="1"/>
              <a:t>RHadoop</a:t>
            </a:r>
            <a:r>
              <a:rPr lang="en-US" dirty="0"/>
              <a:t> is an open source tool developed by Revolution Analytics for integrating </a:t>
            </a:r>
            <a:r>
              <a:rPr lang="en-US" dirty="0" smtClean="0"/>
              <a:t>R with MapReduce.</a:t>
            </a:r>
          </a:p>
          <a:p>
            <a:r>
              <a:rPr lang="en-US" dirty="0" smtClean="0"/>
              <a:t>Useful resource on </a:t>
            </a:r>
            <a:r>
              <a:rPr lang="en-US" dirty="0" err="1" smtClean="0"/>
              <a:t>Rhadoop</a:t>
            </a:r>
            <a:r>
              <a:rPr lang="en-US" dirty="0" smtClean="0"/>
              <a:t> could be found on following links:</a:t>
            </a:r>
          </a:p>
          <a:p>
            <a:pPr marL="800100" lvl="1"/>
            <a:r>
              <a:rPr lang="nl-NL" dirty="0"/>
              <a:t>RHadoop project </a:t>
            </a:r>
            <a:r>
              <a:rPr lang="nl-NL" dirty="0" smtClean="0"/>
              <a:t>page</a:t>
            </a:r>
          </a:p>
          <a:p>
            <a:pPr marL="457200" lvl="1" indent="0">
              <a:buNone/>
            </a:pPr>
            <a:r>
              <a:rPr lang="nl-NL" sz="1800" dirty="0" smtClean="0"/>
              <a:t> </a:t>
            </a:r>
            <a:r>
              <a:rPr lang="nl-NL" sz="1800" dirty="0">
                <a:latin typeface="Courier New" pitchFamily="49" charset="0"/>
                <a:cs typeface="Courier New" pitchFamily="49" charset="0"/>
              </a:rPr>
              <a:t>https://github.com/RevolutionAnalytics/RHadoop</a:t>
            </a:r>
          </a:p>
          <a:p>
            <a:pPr marL="800100" lvl="1"/>
            <a:r>
              <a:rPr lang="en-US" dirty="0" err="1" smtClean="0"/>
              <a:t>Rhadoop</a:t>
            </a:r>
            <a:r>
              <a:rPr lang="en-US" dirty="0" smtClean="0"/>
              <a:t> Downloads </a:t>
            </a:r>
          </a:p>
          <a:p>
            <a:pPr marL="457200" lvl="1" indent="0">
              <a:buNone/>
            </a:pPr>
            <a:r>
              <a:rPr lang="en-US" sz="1600" dirty="0" smtClean="0">
                <a:latin typeface="Courier New" pitchFamily="49" charset="0"/>
                <a:cs typeface="Courier New" pitchFamily="49" charset="0"/>
              </a:rPr>
              <a:t>https</a:t>
            </a:r>
            <a:r>
              <a:rPr lang="en-US" sz="1600" dirty="0">
                <a:latin typeface="Courier New" pitchFamily="49" charset="0"/>
                <a:cs typeface="Courier New" pitchFamily="49" charset="0"/>
              </a:rPr>
              <a:t>://github.com/RevolutionAnalytics/RHadoop/wiki/Downloads</a:t>
            </a:r>
          </a:p>
          <a:p>
            <a:pPr marL="800100" lvl="1"/>
            <a:r>
              <a:rPr lang="en-US" dirty="0" err="1"/>
              <a:t>rmr</a:t>
            </a:r>
            <a:r>
              <a:rPr lang="en-US" dirty="0"/>
              <a:t> wiki including </a:t>
            </a:r>
            <a:r>
              <a:rPr lang="en-US" dirty="0" smtClean="0"/>
              <a:t>prerequisites</a:t>
            </a:r>
          </a:p>
          <a:p>
            <a:pPr marL="457200" lvl="1" indent="0">
              <a:buNone/>
            </a:pPr>
            <a:r>
              <a:rPr lang="en-US" sz="1800" dirty="0" smtClean="0">
                <a:latin typeface="Courier New" pitchFamily="49" charset="0"/>
                <a:cs typeface="Courier New" pitchFamily="49" charset="0"/>
              </a:rPr>
              <a:t>https</a:t>
            </a:r>
            <a:r>
              <a:rPr lang="en-US" sz="1800" dirty="0">
                <a:latin typeface="Courier New" pitchFamily="49" charset="0"/>
                <a:cs typeface="Courier New" pitchFamily="49" charset="0"/>
              </a:rPr>
              <a:t>://github.com/RevolutionAnalytics/RHadoop/wiki/rmr</a:t>
            </a:r>
          </a:p>
          <a:p>
            <a:pPr marL="800100" lvl="1"/>
            <a:r>
              <a:rPr lang="en-US" dirty="0" err="1"/>
              <a:t>RHadoop</a:t>
            </a:r>
            <a:r>
              <a:rPr lang="en-US" dirty="0"/>
              <a:t> wiki </a:t>
            </a:r>
            <a:endParaRPr lang="en-US" dirty="0" smtClean="0"/>
          </a:p>
          <a:p>
            <a:pPr marL="457200" lvl="1" indent="0">
              <a:buNone/>
            </a:pPr>
            <a:r>
              <a:rPr lang="en-US" sz="1800" dirty="0" smtClean="0">
                <a:latin typeface="Courier New" pitchFamily="49" charset="0"/>
                <a:cs typeface="Courier New" pitchFamily="49" charset="0"/>
              </a:rPr>
              <a:t>https</a:t>
            </a:r>
            <a:r>
              <a:rPr lang="en-US" sz="1800" dirty="0">
                <a:latin typeface="Courier New" pitchFamily="49" charset="0"/>
                <a:cs typeface="Courier New" pitchFamily="49" charset="0"/>
              </a:rPr>
              <a:t>://github.com/RevolutionAnalytics/RHadoop/wiki</a:t>
            </a:r>
          </a:p>
          <a:p>
            <a:pPr marL="800100" lvl="1"/>
            <a:r>
              <a:rPr lang="en-US" dirty="0" err="1"/>
              <a:t>RHadoop</a:t>
            </a:r>
            <a:r>
              <a:rPr lang="en-US" dirty="0"/>
              <a:t> </a:t>
            </a:r>
            <a:r>
              <a:rPr lang="en-US" dirty="0" smtClean="0"/>
              <a:t>tutorial</a:t>
            </a:r>
          </a:p>
          <a:p>
            <a:pPr marL="457200" lvl="1" indent="0">
              <a:buNone/>
            </a:pPr>
            <a:r>
              <a:rPr lang="en-US" sz="1800" dirty="0" smtClean="0">
                <a:latin typeface="Courier New" pitchFamily="49" charset="0"/>
                <a:cs typeface="Courier New" pitchFamily="49" charset="0"/>
              </a:rPr>
              <a:t>https</a:t>
            </a:r>
            <a:r>
              <a:rPr lang="en-US" sz="1800" dirty="0">
                <a:latin typeface="Courier New" pitchFamily="49" charset="0"/>
                <a:cs typeface="Courier New" pitchFamily="49" charset="0"/>
              </a:rPr>
              <a:t>://github.com/RevolutionAnalytics/RHadoop/blob/master/</a:t>
            </a:r>
          </a:p>
          <a:p>
            <a:pPr marL="457200" lvl="1" indent="0">
              <a:buNone/>
            </a:pPr>
            <a:r>
              <a:rPr lang="en-US" sz="1800" dirty="0">
                <a:latin typeface="Courier New" pitchFamily="49" charset="0"/>
                <a:cs typeface="Courier New" pitchFamily="49" charset="0"/>
              </a:rPr>
              <a:t>rmr/pkg/docs/tutorial.md</a:t>
            </a:r>
            <a:endParaRPr lang="en-US" sz="1800" dirty="0" smtClean="0">
              <a:latin typeface="Courier New" pitchFamily="49" charset="0"/>
              <a:cs typeface="Courier New" pitchFamily="49" charset="0"/>
            </a:endParaRP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Tree>
    <p:extLst>
      <p:ext uri="{BB962C8B-B14F-4D97-AF65-F5344CB8AC3E}">
        <p14:creationId xmlns:p14="http://schemas.microsoft.com/office/powerpoint/2010/main" val="24229132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Dependencies</a:t>
            </a:r>
            <a:endParaRPr lang="en-US" dirty="0"/>
          </a:p>
        </p:txBody>
      </p:sp>
      <p:sp>
        <p:nvSpPr>
          <p:cNvPr id="3" name="Content Placeholder 2"/>
          <p:cNvSpPr>
            <a:spLocks noGrp="1"/>
          </p:cNvSpPr>
          <p:nvPr>
            <p:ph idx="1"/>
          </p:nvPr>
        </p:nvSpPr>
        <p:spPr/>
        <p:txBody>
          <a:bodyPr>
            <a:normAutofit/>
          </a:bodyPr>
          <a:lstStyle/>
          <a:p>
            <a:r>
              <a:rPr lang="en-US" dirty="0"/>
              <a:t>Each node in your Hadoop cluster will require the following components</a:t>
            </a:r>
            <a:r>
              <a:rPr lang="en-US" dirty="0" smtClean="0"/>
              <a:t>:</a:t>
            </a:r>
          </a:p>
          <a:p>
            <a:r>
              <a:rPr lang="en-US" dirty="0" smtClean="0"/>
              <a:t>R and</a:t>
            </a:r>
          </a:p>
          <a:p>
            <a:r>
              <a:rPr lang="en-US" dirty="0" smtClean="0"/>
              <a:t>R packages: </a:t>
            </a:r>
            <a:r>
              <a:rPr lang="en-US" sz="1800" dirty="0" smtClean="0">
                <a:latin typeface="Courier New" pitchFamily="49" charset="0"/>
                <a:cs typeface="Courier New" pitchFamily="49" charset="0"/>
              </a:rPr>
              <a:t>RJSON</a:t>
            </a:r>
            <a:r>
              <a:rPr lang="en-US" dirty="0" smtClean="0"/>
              <a:t> (</a:t>
            </a:r>
            <a:r>
              <a:rPr lang="en-US" sz="1800" dirty="0" smtClean="0">
                <a:latin typeface="Courier New" pitchFamily="49" charset="0"/>
                <a:cs typeface="Courier New" pitchFamily="49" charset="0"/>
              </a:rPr>
              <a:t>0.95-0</a:t>
            </a:r>
            <a:r>
              <a:rPr lang="en-US" dirty="0" smtClean="0"/>
              <a:t> or later), </a:t>
            </a:r>
            <a:r>
              <a:rPr lang="en-US" sz="1800" dirty="0" err="1" smtClean="0">
                <a:latin typeface="Courier New" pitchFamily="49" charset="0"/>
                <a:cs typeface="Courier New" pitchFamily="49" charset="0"/>
              </a:rPr>
              <a:t>itersols</a:t>
            </a:r>
            <a:r>
              <a:rPr lang="en-US" sz="1800" dirty="0" smtClean="0">
                <a:latin typeface="Courier New" pitchFamily="49" charset="0"/>
                <a:cs typeface="Courier New" pitchFamily="49" charset="0"/>
              </a:rPr>
              <a:t>, digest</a:t>
            </a:r>
            <a:r>
              <a:rPr lang="en-US" sz="1800" dirty="0" smtClean="0">
                <a:cs typeface="Courier New" pitchFamily="49" charset="0"/>
              </a:rPr>
              <a:t> and </a:t>
            </a:r>
            <a:r>
              <a:rPr lang="en-US" sz="1800" dirty="0" err="1" smtClean="0">
                <a:latin typeface="Courier New" pitchFamily="49" charset="0"/>
                <a:cs typeface="Courier New" pitchFamily="49" charset="0"/>
              </a:rPr>
              <a:t>rJava</a:t>
            </a:r>
            <a:r>
              <a:rPr lang="en-US" sz="1800" dirty="0" smtClean="0">
                <a:latin typeface="Courier New" pitchFamily="49" charset="0"/>
                <a:cs typeface="Courier New" pitchFamily="49" charset="0"/>
              </a:rPr>
              <a:t> </a:t>
            </a:r>
          </a:p>
          <a:p>
            <a:pPr marL="0" indent="0">
              <a:buNone/>
            </a:pPr>
            <a:r>
              <a:rPr lang="en-US" sz="1800" dirty="0" smtClean="0">
                <a:latin typeface="Courier New" pitchFamily="49" charset="0"/>
                <a:cs typeface="Courier New" pitchFamily="49" charset="0"/>
              </a:rPr>
              <a:t>&gt; </a:t>
            </a:r>
            <a:r>
              <a:rPr lang="en-US" sz="1800" dirty="0" err="1" smtClean="0">
                <a:latin typeface="Courier New" pitchFamily="49" charset="0"/>
                <a:cs typeface="Courier New" pitchFamily="49" charset="0"/>
              </a:rPr>
              <a:t>install.packages</a:t>
            </a:r>
            <a:r>
              <a:rPr lang="en-US" sz="1800" dirty="0">
                <a:latin typeface="Courier New" pitchFamily="49" charset="0"/>
                <a:cs typeface="Courier New" pitchFamily="49" charset="0"/>
              </a:rPr>
              <a:t>("RJSONIO</a:t>
            </a:r>
            <a:r>
              <a:rPr lang="en-US" sz="1800" dirty="0" smtClean="0">
                <a:latin typeface="Courier New" pitchFamily="49" charset="0"/>
                <a:cs typeface="Courier New" pitchFamily="49" charset="0"/>
              </a:rPr>
              <a:t>") install</a:t>
            </a:r>
          </a:p>
          <a:p>
            <a:pPr marL="0" indent="0">
              <a:buNone/>
            </a:pPr>
            <a:r>
              <a:rPr lang="en-US" sz="1800" dirty="0" smtClean="0">
                <a:latin typeface="Courier New" pitchFamily="49" charset="0"/>
                <a:cs typeface="Courier New" pitchFamily="49" charset="0"/>
              </a:rPr>
              <a:t>(Note: </a:t>
            </a:r>
            <a:r>
              <a:rPr lang="en-US" sz="1800" dirty="0" smtClean="0">
                <a:cs typeface="Courier New" pitchFamily="49" charset="0"/>
              </a:rPr>
              <a:t>During the installation of these packages you might be asked for a mirror.   	 Select one near you and click OK.</a:t>
            </a:r>
            <a:r>
              <a:rPr lang="en-US" sz="1800" dirty="0" smtClean="0">
                <a:latin typeface="Courier New" pitchFamily="49" charset="0"/>
                <a:cs typeface="Courier New" pitchFamily="49" charset="0"/>
              </a:rPr>
              <a:t>)</a:t>
            </a:r>
            <a:endParaRPr lang="en-US" sz="1800" dirty="0">
              <a:latin typeface="Courier New" pitchFamily="49" charset="0"/>
              <a:cs typeface="Courier New" pitchFamily="49" charset="0"/>
            </a:endParaRPr>
          </a:p>
          <a:p>
            <a:pPr marL="0" indent="0">
              <a:buNone/>
            </a:pPr>
            <a:r>
              <a:rPr lang="en-US" sz="1800" dirty="0">
                <a:latin typeface="Courier New" pitchFamily="49" charset="0"/>
                <a:cs typeface="Courier New" pitchFamily="49" charset="0"/>
              </a:rPr>
              <a:t>&gt; </a:t>
            </a:r>
            <a:r>
              <a:rPr lang="en-US" sz="1800" dirty="0" err="1">
                <a:latin typeface="Courier New" pitchFamily="49" charset="0"/>
                <a:cs typeface="Courier New" pitchFamily="49" charset="0"/>
              </a:rPr>
              <a:t>install.packages</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itertools</a:t>
            </a:r>
            <a:r>
              <a:rPr lang="en-US" sz="1800" dirty="0">
                <a:latin typeface="Courier New" pitchFamily="49" charset="0"/>
                <a:cs typeface="Courier New" pitchFamily="49" charset="0"/>
              </a:rPr>
              <a:t>")</a:t>
            </a:r>
          </a:p>
          <a:p>
            <a:pPr marL="0" indent="0">
              <a:buNone/>
            </a:pPr>
            <a:r>
              <a:rPr lang="en-US" sz="1800" dirty="0">
                <a:latin typeface="Courier New" pitchFamily="49" charset="0"/>
                <a:cs typeface="Courier New" pitchFamily="49" charset="0"/>
              </a:rPr>
              <a:t>&gt; </a:t>
            </a:r>
            <a:r>
              <a:rPr lang="en-US" sz="1800" dirty="0" err="1">
                <a:latin typeface="Courier New" pitchFamily="49" charset="0"/>
                <a:cs typeface="Courier New" pitchFamily="49" charset="0"/>
              </a:rPr>
              <a:t>install.packages</a:t>
            </a:r>
            <a:r>
              <a:rPr lang="en-US" sz="1800" dirty="0">
                <a:latin typeface="Courier New" pitchFamily="49" charset="0"/>
                <a:cs typeface="Courier New" pitchFamily="49" charset="0"/>
              </a:rPr>
              <a:t>("digest")</a:t>
            </a:r>
          </a:p>
          <a:p>
            <a:pPr marL="0" indent="0">
              <a:buNone/>
            </a:pPr>
            <a:r>
              <a:rPr lang="en-US" sz="1800" dirty="0">
                <a:latin typeface="Courier New" pitchFamily="49" charset="0"/>
                <a:cs typeface="Courier New" pitchFamily="49" charset="0"/>
              </a:rPr>
              <a:t>&gt; </a:t>
            </a:r>
            <a:r>
              <a:rPr lang="en-US" sz="1800" dirty="0" err="1">
                <a:latin typeface="Courier New" pitchFamily="49" charset="0"/>
                <a:cs typeface="Courier New" pitchFamily="49" charset="0"/>
              </a:rPr>
              <a:t>install.packages</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rJava</a:t>
            </a:r>
            <a:r>
              <a:rPr lang="en-US" sz="1800" dirty="0" smtClean="0">
                <a:latin typeface="Courier New" pitchFamily="49" charset="0"/>
                <a:cs typeface="Courier New" pitchFamily="49" charset="0"/>
              </a:rPr>
              <a:t>")</a:t>
            </a:r>
          </a:p>
          <a:p>
            <a:r>
              <a:rPr lang="en-US" sz="1800" dirty="0" smtClean="0"/>
              <a:t>If </a:t>
            </a:r>
            <a:r>
              <a:rPr lang="en-US" sz="1800" dirty="0"/>
              <a:t>you get an error installing </a:t>
            </a:r>
            <a:r>
              <a:rPr lang="en-US" sz="1600" dirty="0" err="1">
                <a:latin typeface="Courier New" pitchFamily="49" charset="0"/>
                <a:cs typeface="Courier New" pitchFamily="49" charset="0"/>
              </a:rPr>
              <a:t>rJava</a:t>
            </a:r>
            <a:r>
              <a:rPr lang="en-US" sz="1800" dirty="0"/>
              <a:t>, you may need to set JAVA_HOME and </a:t>
            </a:r>
            <a:r>
              <a:rPr lang="en-US" sz="1800" dirty="0" smtClean="0"/>
              <a:t>reconfigure R </a:t>
            </a:r>
            <a:r>
              <a:rPr lang="en-US" sz="1800" dirty="0"/>
              <a:t>prior to running the </a:t>
            </a:r>
            <a:r>
              <a:rPr lang="en-US" sz="1600" dirty="0" err="1">
                <a:latin typeface="Courier New" pitchFamily="49" charset="0"/>
                <a:cs typeface="Courier New" pitchFamily="49" charset="0"/>
              </a:rPr>
              <a:t>rJava</a:t>
            </a:r>
            <a:r>
              <a:rPr lang="en-US" sz="1800" dirty="0"/>
              <a:t> installation:</a:t>
            </a:r>
          </a:p>
          <a:p>
            <a:pPr marL="0" indent="0">
              <a:buNone/>
            </a:pPr>
            <a:r>
              <a:rPr lang="en-US" sz="1800" dirty="0">
                <a:latin typeface="Courier New" pitchFamily="49" charset="0"/>
                <a:cs typeface="Courier New" pitchFamily="49" charset="0"/>
              </a:rPr>
              <a:t>$ </a:t>
            </a:r>
            <a:r>
              <a:rPr lang="en-US" sz="1800" dirty="0" err="1">
                <a:latin typeface="Courier New" pitchFamily="49" charset="0"/>
                <a:cs typeface="Courier New" pitchFamily="49" charset="0"/>
              </a:rPr>
              <a:t>sudo</a:t>
            </a:r>
            <a:r>
              <a:rPr lang="en-US" sz="1800" dirty="0">
                <a:latin typeface="Courier New" pitchFamily="49" charset="0"/>
                <a:cs typeface="Courier New" pitchFamily="49" charset="0"/>
              </a:rPr>
              <a:t> -s</a:t>
            </a:r>
          </a:p>
          <a:p>
            <a:pPr marL="0" indent="0">
              <a:buNone/>
            </a:pPr>
            <a:r>
              <a:rPr lang="en-US" sz="1800" dirty="0">
                <a:latin typeface="Courier New" pitchFamily="49" charset="0"/>
                <a:cs typeface="Courier New" pitchFamily="49" charset="0"/>
              </a:rPr>
              <a:t>$ export JAVA_HOME=/</a:t>
            </a:r>
            <a:r>
              <a:rPr lang="en-US" sz="1800" dirty="0" err="1" smtClean="0">
                <a:latin typeface="Courier New" pitchFamily="49" charset="0"/>
                <a:cs typeface="Courier New" pitchFamily="49" charset="0"/>
              </a:rPr>
              <a:t>usr</a:t>
            </a:r>
            <a:r>
              <a:rPr lang="en-US" sz="1800" dirty="0" smtClean="0">
                <a:latin typeface="Courier New" pitchFamily="49" charset="0"/>
                <a:cs typeface="Courier New" pitchFamily="49" charset="0"/>
              </a:rPr>
              <a:t>/java/jdk1.6.0_26  # </a:t>
            </a:r>
            <a:r>
              <a:rPr lang="en-US" sz="1800" dirty="0" smtClean="0">
                <a:cs typeface="Courier New" pitchFamily="49" charset="0"/>
              </a:rPr>
              <a:t>or JDK you use</a:t>
            </a:r>
            <a:endParaRPr lang="en-US" sz="1800" dirty="0">
              <a:latin typeface="Courier New" pitchFamily="49" charset="0"/>
              <a:cs typeface="Courier New" pitchFamily="49" charset="0"/>
            </a:endParaRPr>
          </a:p>
          <a:p>
            <a:pPr marL="0" indent="0">
              <a:buNone/>
            </a:pPr>
            <a:r>
              <a:rPr lang="en-US" sz="1800" dirty="0">
                <a:latin typeface="Courier New" pitchFamily="49" charset="0"/>
                <a:cs typeface="Courier New" pitchFamily="49" charset="0"/>
              </a:rPr>
              <a:t>$ R CMD </a:t>
            </a:r>
            <a:r>
              <a:rPr lang="en-US" sz="1800" dirty="0" err="1">
                <a:latin typeface="Courier New" pitchFamily="49" charset="0"/>
                <a:cs typeface="Courier New" pitchFamily="49" charset="0"/>
              </a:rPr>
              <a:t>javareconf</a:t>
            </a:r>
            <a:endParaRPr lang="en-US" sz="1800" dirty="0">
              <a:latin typeface="Courier New" pitchFamily="49" charset="0"/>
              <a:cs typeface="Courier New" pitchFamily="49" charset="0"/>
            </a:endParaRPr>
          </a:p>
          <a:p>
            <a:pPr marL="0" indent="0">
              <a:buNone/>
            </a:pPr>
            <a:r>
              <a:rPr lang="en-US" sz="1800" dirty="0">
                <a:latin typeface="Courier New" pitchFamily="49" charset="0"/>
                <a:cs typeface="Courier New" pitchFamily="49" charset="0"/>
              </a:rPr>
              <a:t>$ R</a:t>
            </a:r>
          </a:p>
          <a:p>
            <a:pPr marL="0" indent="0">
              <a:buNone/>
            </a:pPr>
            <a:r>
              <a:rPr lang="en-US" sz="1800" dirty="0">
                <a:latin typeface="Courier New" pitchFamily="49" charset="0"/>
                <a:cs typeface="Courier New" pitchFamily="49" charset="0"/>
              </a:rPr>
              <a:t>&gt; </a:t>
            </a:r>
            <a:r>
              <a:rPr lang="en-US" sz="1800" dirty="0" err="1">
                <a:latin typeface="Courier New" pitchFamily="49" charset="0"/>
                <a:cs typeface="Courier New" pitchFamily="49" charset="0"/>
              </a:rPr>
              <a:t>install.packages</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rJava</a:t>
            </a:r>
            <a:r>
              <a:rPr lang="en-US" sz="1800" dirty="0">
                <a:latin typeface="Courier New" pitchFamily="49" charset="0"/>
                <a:cs typeface="Courier New" pitchFamily="49" charset="0"/>
              </a:rPr>
              <a:t>")</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a:p>
        </p:txBody>
      </p:sp>
    </p:spTree>
    <p:extLst>
      <p:ext uri="{BB962C8B-B14F-4D97-AF65-F5344CB8AC3E}">
        <p14:creationId xmlns:p14="http://schemas.microsoft.com/office/powerpoint/2010/main" val="22885840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Installation of </a:t>
            </a:r>
            <a:r>
              <a:rPr lang="en-US" sz="3100" dirty="0" smtClean="0">
                <a:latin typeface="Courier New" pitchFamily="49" charset="0"/>
                <a:cs typeface="Courier New" pitchFamily="49" charset="0"/>
              </a:rPr>
              <a:t>rmr2</a:t>
            </a:r>
            <a:r>
              <a:rPr lang="en-US" dirty="0" smtClean="0"/>
              <a:t> and </a:t>
            </a:r>
            <a:r>
              <a:rPr lang="en-US" sz="3100" dirty="0" err="1" smtClean="0">
                <a:latin typeface="Courier New" pitchFamily="49" charset="0"/>
                <a:cs typeface="Courier New" pitchFamily="49" charset="0"/>
              </a:rPr>
              <a:t>rhdfs</a:t>
            </a:r>
            <a:endParaRPr lang="en-US" sz="3100" dirty="0">
              <a:latin typeface="Courier New" pitchFamily="49" charset="0"/>
              <a:cs typeface="Courier New" pitchFamily="49" charset="0"/>
            </a:endParaRPr>
          </a:p>
        </p:txBody>
      </p:sp>
      <p:sp>
        <p:nvSpPr>
          <p:cNvPr id="3" name="Content Placeholder 2"/>
          <p:cNvSpPr>
            <a:spLocks noGrp="1"/>
          </p:cNvSpPr>
          <p:nvPr>
            <p:ph idx="1"/>
          </p:nvPr>
        </p:nvSpPr>
        <p:spPr>
          <a:xfrm>
            <a:off x="381000" y="762000"/>
            <a:ext cx="8534400" cy="5592763"/>
          </a:xfrm>
        </p:spPr>
        <p:txBody>
          <a:bodyPr/>
          <a:lstStyle/>
          <a:p>
            <a:r>
              <a:rPr lang="en-US" dirty="0" err="1"/>
              <a:t>RHadoop</a:t>
            </a:r>
            <a:r>
              <a:rPr lang="en-US" dirty="0"/>
              <a:t> comes with three </a:t>
            </a:r>
            <a:r>
              <a:rPr lang="en-US" dirty="0" smtClean="0"/>
              <a:t>packages. We will install</a:t>
            </a:r>
            <a:r>
              <a:rPr lang="en-US" sz="1800" dirty="0" smtClean="0">
                <a:latin typeface="Courier New" pitchFamily="49" charset="0"/>
                <a:cs typeface="Courier New" pitchFamily="49" charset="0"/>
              </a:rPr>
              <a:t> rmr2 </a:t>
            </a:r>
            <a:r>
              <a:rPr lang="en-US" dirty="0"/>
              <a:t>and </a:t>
            </a:r>
            <a:r>
              <a:rPr lang="en-US" sz="1800" dirty="0" err="1">
                <a:latin typeface="Courier New" pitchFamily="49" charset="0"/>
                <a:cs typeface="Courier New" pitchFamily="49" charset="0"/>
              </a:rPr>
              <a:t>rhdfs</a:t>
            </a:r>
            <a:r>
              <a:rPr lang="en-US" sz="1800" dirty="0">
                <a:latin typeface="Courier New" pitchFamily="49" charset="0"/>
                <a:cs typeface="Courier New" pitchFamily="49" charset="0"/>
              </a:rPr>
              <a:t> </a:t>
            </a:r>
            <a:r>
              <a:rPr lang="en-US" dirty="0" smtClean="0"/>
              <a:t>which </a:t>
            </a:r>
            <a:r>
              <a:rPr lang="en-US" dirty="0"/>
              <a:t>provide MapReduce and HDFS integration with R. </a:t>
            </a:r>
            <a:endParaRPr lang="en-US" dirty="0" smtClean="0"/>
          </a:p>
          <a:p>
            <a:r>
              <a:rPr lang="en-US" dirty="0" smtClean="0"/>
              <a:t>The third package,  </a:t>
            </a:r>
            <a:r>
              <a:rPr lang="en-US" sz="1800" dirty="0" err="1" smtClean="0">
                <a:latin typeface="Courier New" pitchFamily="49" charset="0"/>
                <a:cs typeface="Courier New" pitchFamily="49" charset="0"/>
              </a:rPr>
              <a:t>rhbase</a:t>
            </a:r>
            <a:r>
              <a:rPr lang="en-US" sz="1800" dirty="0" smtClean="0">
                <a:latin typeface="Courier New" pitchFamily="49" charset="0"/>
                <a:cs typeface="Courier New" pitchFamily="49" charset="0"/>
              </a:rPr>
              <a:t>,</a:t>
            </a:r>
            <a:r>
              <a:rPr lang="en-US" dirty="0" smtClean="0"/>
              <a:t> serves for </a:t>
            </a:r>
            <a:r>
              <a:rPr lang="en-US" sz="1800" dirty="0" err="1">
                <a:latin typeface="Courier New" pitchFamily="49" charset="0"/>
                <a:cs typeface="Courier New" pitchFamily="49" charset="0"/>
              </a:rPr>
              <a:t>HBase</a:t>
            </a:r>
            <a:r>
              <a:rPr lang="en-US" dirty="0"/>
              <a:t> integration</a:t>
            </a:r>
            <a:r>
              <a:rPr lang="en-US" dirty="0" smtClean="0"/>
              <a:t>.</a:t>
            </a:r>
          </a:p>
          <a:p>
            <a:r>
              <a:rPr lang="en-US" dirty="0" smtClean="0"/>
              <a:t>The installation of </a:t>
            </a:r>
            <a:r>
              <a:rPr lang="en-US" dirty="0" smtClean="0">
                <a:latin typeface="Courier New" pitchFamily="49" charset="0"/>
                <a:cs typeface="Courier New" pitchFamily="49" charset="0"/>
              </a:rPr>
              <a:t>rmr2 </a:t>
            </a:r>
            <a:r>
              <a:rPr lang="en-US" dirty="0"/>
              <a:t>and </a:t>
            </a:r>
            <a:r>
              <a:rPr lang="en-US" dirty="0" err="1" smtClean="0">
                <a:latin typeface="Courier New" pitchFamily="49" charset="0"/>
                <a:cs typeface="Courier New" pitchFamily="49" charset="0"/>
              </a:rPr>
              <a:t>rhdfs</a:t>
            </a:r>
            <a:r>
              <a:rPr lang="en-US" dirty="0" smtClean="0">
                <a:latin typeface="Courier New" pitchFamily="49" charset="0"/>
                <a:cs typeface="Courier New" pitchFamily="49" charset="0"/>
              </a:rPr>
              <a:t> </a:t>
            </a:r>
            <a:r>
              <a:rPr lang="en-US" dirty="0" smtClean="0"/>
              <a:t>needs </a:t>
            </a:r>
            <a:r>
              <a:rPr lang="en-US" dirty="0"/>
              <a:t>to be executed on all </a:t>
            </a:r>
            <a:r>
              <a:rPr lang="en-US" dirty="0" smtClean="0"/>
              <a:t>Hadoop </a:t>
            </a:r>
            <a:r>
              <a:rPr lang="en-US" dirty="0"/>
              <a:t>nodes and any </a:t>
            </a:r>
            <a:r>
              <a:rPr lang="en-US" dirty="0" smtClean="0"/>
              <a:t>client-side node using </a:t>
            </a:r>
            <a:r>
              <a:rPr lang="en-US" sz="1800" dirty="0" smtClean="0">
                <a:latin typeface="Courier New" pitchFamily="49" charset="0"/>
                <a:cs typeface="Courier New" pitchFamily="49" charset="0"/>
              </a:rPr>
              <a:t>rmr2/</a:t>
            </a:r>
            <a:r>
              <a:rPr lang="en-US" sz="1800" dirty="0" err="1" smtClean="0">
                <a:latin typeface="Courier New" pitchFamily="49" charset="0"/>
                <a:cs typeface="Courier New" pitchFamily="49" charset="0"/>
              </a:rPr>
              <a:t>rhdfs</a:t>
            </a:r>
            <a:r>
              <a:rPr lang="en-US" sz="1800" dirty="0" smtClean="0">
                <a:latin typeface="Courier New" pitchFamily="49" charset="0"/>
                <a:cs typeface="Courier New" pitchFamily="49" charset="0"/>
              </a:rPr>
              <a:t>.</a:t>
            </a:r>
          </a:p>
          <a:p>
            <a:r>
              <a:rPr lang="en-US" sz="1800" dirty="0" smtClean="0">
                <a:latin typeface="Courier New" pitchFamily="49" charset="0"/>
                <a:cs typeface="Courier New" pitchFamily="49" charset="0"/>
              </a:rPr>
              <a:t>rmr2 </a:t>
            </a:r>
            <a:r>
              <a:rPr lang="en-US" sz="1800" dirty="0"/>
              <a:t>and </a:t>
            </a:r>
            <a:r>
              <a:rPr lang="en-US" sz="1800" dirty="0" err="1" smtClean="0">
                <a:latin typeface="Courier New" pitchFamily="49" charset="0"/>
                <a:cs typeface="Courier New" pitchFamily="49" charset="0"/>
              </a:rPr>
              <a:t>rhdfs</a:t>
            </a:r>
            <a:r>
              <a:rPr lang="en-US" sz="1800" dirty="0" smtClean="0">
                <a:latin typeface="Courier New" pitchFamily="49" charset="0"/>
                <a:cs typeface="Courier New" pitchFamily="49" charset="0"/>
              </a:rPr>
              <a:t> </a:t>
            </a:r>
            <a:r>
              <a:rPr lang="en-US" dirty="0" smtClean="0">
                <a:cs typeface="Courier New" pitchFamily="49" charset="0"/>
              </a:rPr>
              <a:t>can be downloaded from </a:t>
            </a:r>
          </a:p>
          <a:p>
            <a:pPr marL="0" indent="0">
              <a:buNone/>
            </a:pPr>
            <a:r>
              <a:rPr lang="en-US" sz="1800" dirty="0">
                <a:latin typeface="Courier New" pitchFamily="49" charset="0"/>
                <a:cs typeface="Courier New" pitchFamily="49" charset="0"/>
                <a:hlinkClick r:id="rId2"/>
              </a:rPr>
              <a:t>https://</a:t>
            </a:r>
            <a:r>
              <a:rPr lang="en-US" sz="1800" dirty="0" smtClean="0">
                <a:latin typeface="Courier New" pitchFamily="49" charset="0"/>
                <a:cs typeface="Courier New" pitchFamily="49" charset="0"/>
                <a:hlinkClick r:id="rId2"/>
              </a:rPr>
              <a:t>github.com/RevolutionAnalytics/RHadoop/wiki/Downloads</a:t>
            </a:r>
            <a:endParaRPr lang="en-US" sz="1800" dirty="0" smtClean="0">
              <a:latin typeface="Courier New" pitchFamily="49" charset="0"/>
              <a:cs typeface="Courier New" pitchFamily="49" charset="0"/>
            </a:endParaRPr>
          </a:p>
          <a:p>
            <a:pPr marL="0" indent="0">
              <a:buNone/>
            </a:pPr>
            <a:endParaRPr lang="en-US" sz="1800" dirty="0" smtClean="0">
              <a:latin typeface="Courier New" pitchFamily="49" charset="0"/>
              <a:cs typeface="Courier New" pitchFamily="49" charset="0"/>
            </a:endParaRPr>
          </a:p>
          <a:p>
            <a:r>
              <a:rPr lang="en-US" dirty="0" smtClean="0">
                <a:cs typeface="Courier New" pitchFamily="49" charset="0"/>
              </a:rPr>
              <a:t>The same page contains prerequisites which need to be read. For example, the </a:t>
            </a:r>
            <a:r>
              <a:rPr lang="en-US" dirty="0" err="1" smtClean="0">
                <a:cs typeface="Courier New" pitchFamily="49" charset="0"/>
              </a:rPr>
              <a:t>prerequisits</a:t>
            </a:r>
            <a:r>
              <a:rPr lang="en-US" dirty="0" smtClean="0">
                <a:cs typeface="Courier New" pitchFamily="49" charset="0"/>
              </a:rPr>
              <a:t> will tell you that </a:t>
            </a:r>
            <a:r>
              <a:rPr lang="en-US" sz="1800" dirty="0" err="1" smtClean="0">
                <a:latin typeface="Courier New" pitchFamily="49" charset="0"/>
                <a:cs typeface="Courier New" pitchFamily="49" charset="0"/>
              </a:rPr>
              <a:t>rmr</a:t>
            </a:r>
            <a:r>
              <a:rPr lang="en-US" sz="1800" dirty="0" smtClean="0">
                <a:latin typeface="Courier New" pitchFamily="49" charset="0"/>
                <a:cs typeface="Courier New" pitchFamily="49" charset="0"/>
              </a:rPr>
              <a:t> </a:t>
            </a:r>
            <a:r>
              <a:rPr lang="en-US" dirty="0" smtClean="0">
                <a:cs typeface="Courier New" pitchFamily="49" charset="0"/>
              </a:rPr>
              <a:t>does not support Hadoop </a:t>
            </a:r>
            <a:r>
              <a:rPr lang="en-US" sz="1800" dirty="0" smtClean="0">
                <a:latin typeface="Courier New" pitchFamily="49" charset="0"/>
                <a:cs typeface="Courier New" pitchFamily="49" charset="0"/>
              </a:rPr>
              <a:t>mr2</a:t>
            </a:r>
            <a:r>
              <a:rPr lang="en-US" dirty="0" smtClean="0">
                <a:cs typeface="Courier New" pitchFamily="49" charset="0"/>
              </a:rPr>
              <a:t> but rather only </a:t>
            </a:r>
            <a:r>
              <a:rPr lang="en-US" sz="1800" dirty="0" smtClean="0">
                <a:latin typeface="Courier New" pitchFamily="49" charset="0"/>
                <a:cs typeface="Courier New" pitchFamily="49" charset="0"/>
              </a:rPr>
              <a:t>mr1. </a:t>
            </a:r>
          </a:p>
          <a:p>
            <a:r>
              <a:rPr lang="en-US" dirty="0" smtClean="0">
                <a:cs typeface="Courier New" pitchFamily="49" charset="0"/>
              </a:rPr>
              <a:t>Set</a:t>
            </a:r>
            <a:r>
              <a:rPr lang="en-US" sz="1800" dirty="0" smtClean="0">
                <a:latin typeface="Courier New" pitchFamily="49" charset="0"/>
                <a:cs typeface="Courier New" pitchFamily="49" charset="0"/>
              </a:rPr>
              <a:t> HADOOP_CMD </a:t>
            </a:r>
            <a:r>
              <a:rPr lang="en-US" dirty="0" smtClean="0">
                <a:cs typeface="Courier New" pitchFamily="49" charset="0"/>
              </a:rPr>
              <a:t>and</a:t>
            </a:r>
            <a:r>
              <a:rPr lang="en-US" sz="1800" dirty="0" smtClean="0">
                <a:latin typeface="Courier New" pitchFamily="49" charset="0"/>
                <a:cs typeface="Courier New" pitchFamily="49" charset="0"/>
              </a:rPr>
              <a:t> HADOOP_STREAMING </a:t>
            </a:r>
            <a:r>
              <a:rPr lang="en-US" dirty="0" smtClean="0">
                <a:cs typeface="Courier New" pitchFamily="49" charset="0"/>
              </a:rPr>
              <a:t>variables</a:t>
            </a:r>
          </a:p>
          <a:p>
            <a:pPr marL="0" indent="0">
              <a:buNone/>
            </a:pPr>
            <a:r>
              <a:rPr lang="en-US" sz="1600" dirty="0">
                <a:latin typeface="Courier New" pitchFamily="49" charset="0"/>
                <a:cs typeface="Courier New" pitchFamily="49" charset="0"/>
              </a:rPr>
              <a:t>export HADOOP_CMD=/</a:t>
            </a:r>
            <a:r>
              <a:rPr lang="en-US" sz="1600" dirty="0" err="1">
                <a:latin typeface="Courier New" pitchFamily="49" charset="0"/>
                <a:cs typeface="Courier New" pitchFamily="49" charset="0"/>
              </a:rPr>
              <a:t>usr</a:t>
            </a:r>
            <a:r>
              <a:rPr lang="en-US" sz="1600" dirty="0">
                <a:latin typeface="Courier New" pitchFamily="49" charset="0"/>
                <a:cs typeface="Courier New" pitchFamily="49" charset="0"/>
              </a:rPr>
              <a:t>/bin/</a:t>
            </a:r>
            <a:r>
              <a:rPr lang="en-US" sz="1600" dirty="0" err="1">
                <a:latin typeface="Courier New" pitchFamily="49" charset="0"/>
                <a:cs typeface="Courier New" pitchFamily="49" charset="0"/>
              </a:rPr>
              <a:t>hadoop</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export HADOOP_STREAMING=/</a:t>
            </a:r>
            <a:r>
              <a:rPr lang="en-US" sz="1600" dirty="0" err="1" smtClean="0">
                <a:latin typeface="Courier New" pitchFamily="49" charset="0"/>
                <a:cs typeface="Courier New" pitchFamily="49" charset="0"/>
              </a:rPr>
              <a:t>usr</a:t>
            </a:r>
            <a:r>
              <a:rPr lang="en-US" sz="1600" dirty="0" smtClean="0">
                <a:latin typeface="Courier New" pitchFamily="49" charset="0"/>
                <a:cs typeface="Courier New" pitchFamily="49" charset="0"/>
              </a:rPr>
              <a:t>/lib/hadoop-0.20-mapreduce/</a:t>
            </a:r>
            <a:r>
              <a:rPr lang="en-US" sz="1600" dirty="0" err="1" smtClean="0">
                <a:latin typeface="Courier New" pitchFamily="49" charset="0"/>
                <a:cs typeface="Courier New" pitchFamily="49" charset="0"/>
              </a:rPr>
              <a:t>contrib</a:t>
            </a:r>
            <a:r>
              <a:rPr lang="en-US" sz="1600" dirty="0" smtClean="0">
                <a:latin typeface="Courier New" pitchFamily="49" charset="0"/>
                <a:cs typeface="Courier New" pitchFamily="49" charset="0"/>
              </a:rPr>
              <a:t>/streaming/</a:t>
            </a:r>
          </a:p>
          <a:p>
            <a:pPr marL="0" indent="0">
              <a:buNone/>
            </a:pPr>
            <a:r>
              <a:rPr lang="en-US" sz="1600" dirty="0" smtClean="0">
                <a:latin typeface="Courier New" pitchFamily="49" charset="0"/>
                <a:cs typeface="Courier New" pitchFamily="49" charset="0"/>
              </a:rPr>
              <a:t>hadoop-streaming-0.20.2-cdh4u6.jar </a:t>
            </a:r>
            <a:endParaRPr lang="en-US" sz="16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spTree>
    <p:extLst>
      <p:ext uri="{BB962C8B-B14F-4D97-AF65-F5344CB8AC3E}">
        <p14:creationId xmlns:p14="http://schemas.microsoft.com/office/powerpoint/2010/main" val="25184181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Prerequisites for </a:t>
            </a:r>
            <a:r>
              <a:rPr lang="en-US" sz="3100" dirty="0" smtClean="0">
                <a:latin typeface="Courier New" pitchFamily="49" charset="0"/>
                <a:cs typeface="Courier New" pitchFamily="49" charset="0"/>
              </a:rPr>
              <a:t>rmr2</a:t>
            </a:r>
            <a:endParaRPr lang="en-US" sz="3100" dirty="0">
              <a:latin typeface="Courier New" pitchFamily="49" charset="0"/>
              <a:cs typeface="Courier New" pitchFamily="49" charset="0"/>
            </a:endParaRPr>
          </a:p>
        </p:txBody>
      </p:sp>
      <p:sp>
        <p:nvSpPr>
          <p:cNvPr id="3" name="Content Placeholder 2"/>
          <p:cNvSpPr>
            <a:spLocks noGrp="1"/>
          </p:cNvSpPr>
          <p:nvPr>
            <p:ph idx="1"/>
          </p:nvPr>
        </p:nvSpPr>
        <p:spPr/>
        <p:txBody>
          <a:bodyPr>
            <a:normAutofit/>
          </a:bodyPr>
          <a:lstStyle/>
          <a:p>
            <a:r>
              <a:rPr lang="en-US" sz="1800" dirty="0" smtClean="0">
                <a:latin typeface="Courier New" pitchFamily="49" charset="0"/>
                <a:cs typeface="Courier New" pitchFamily="49" charset="0"/>
              </a:rPr>
              <a:t>rmr2</a:t>
            </a:r>
            <a:r>
              <a:rPr lang="en-US" dirty="0" smtClean="0"/>
              <a:t> could be installed on </a:t>
            </a:r>
            <a:r>
              <a:rPr lang="en-US" dirty="0"/>
              <a:t>Hadoop cluster, CDH3 and higher or Apache 1.0.2 and higher but limited to mr1, not mr2. </a:t>
            </a:r>
            <a:endParaRPr lang="en-US" dirty="0" smtClean="0"/>
          </a:p>
          <a:p>
            <a:r>
              <a:rPr lang="en-US" dirty="0" smtClean="0"/>
              <a:t>R needs to be installed </a:t>
            </a:r>
            <a:r>
              <a:rPr lang="en-US" dirty="0"/>
              <a:t>on each node of the cluster (developed and tested on R 2.14.1). Revolution R Community 4.3 or 5.0 can be used, if you upgrade to RJSONIO 0.95 </a:t>
            </a:r>
            <a:r>
              <a:rPr lang="en-US" dirty="0" smtClean="0"/>
              <a:t>and </a:t>
            </a:r>
            <a:r>
              <a:rPr lang="en-US" dirty="0"/>
              <a:t>create a symbolic link from </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usr</a:t>
            </a:r>
            <a:r>
              <a:rPr lang="en-US" sz="1800" dirty="0">
                <a:latin typeface="Courier New" pitchFamily="49" charset="0"/>
                <a:cs typeface="Courier New" pitchFamily="49" charset="0"/>
              </a:rPr>
              <a:t>/bin/</a:t>
            </a:r>
            <a:r>
              <a:rPr lang="en-US" sz="1800" dirty="0" err="1">
                <a:latin typeface="Courier New" pitchFamily="49" charset="0"/>
                <a:cs typeface="Courier New" pitchFamily="49" charset="0"/>
              </a:rPr>
              <a:t>Revoscript</a:t>
            </a:r>
            <a:r>
              <a:rPr lang="en-US" sz="1800" dirty="0">
                <a:latin typeface="Courier New" pitchFamily="49" charset="0"/>
                <a:cs typeface="Courier New" pitchFamily="49" charset="0"/>
              </a:rPr>
              <a:t> </a:t>
            </a:r>
            <a:r>
              <a:rPr lang="en-US" dirty="0"/>
              <a:t>to </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usr</a:t>
            </a:r>
            <a:r>
              <a:rPr lang="en-US" sz="1800" dirty="0">
                <a:latin typeface="Courier New" pitchFamily="49" charset="0"/>
                <a:cs typeface="Courier New" pitchFamily="49" charset="0"/>
              </a:rPr>
              <a:t>/bin/</a:t>
            </a:r>
            <a:r>
              <a:rPr lang="en-US" sz="1800" dirty="0" err="1">
                <a:latin typeface="Courier New" pitchFamily="49" charset="0"/>
                <a:cs typeface="Courier New" pitchFamily="49" charset="0"/>
              </a:rPr>
              <a:t>Rscript</a:t>
            </a:r>
            <a:r>
              <a:rPr lang="en-US" dirty="0"/>
              <a:t>. </a:t>
            </a:r>
          </a:p>
          <a:p>
            <a:r>
              <a:rPr lang="en-US" dirty="0" smtClean="0"/>
              <a:t>Install </a:t>
            </a:r>
            <a:r>
              <a:rPr lang="en-US" dirty="0"/>
              <a:t>the required R packages on each node. </a:t>
            </a:r>
          </a:p>
          <a:p>
            <a:r>
              <a:rPr lang="en-US" sz="1800" dirty="0" smtClean="0">
                <a:latin typeface="Courier New" pitchFamily="49" charset="0"/>
                <a:cs typeface="Courier New" pitchFamily="49" charset="0"/>
              </a:rPr>
              <a:t>rmr2</a:t>
            </a:r>
            <a:r>
              <a:rPr lang="en-US" dirty="0" smtClean="0"/>
              <a:t> </a:t>
            </a:r>
            <a:r>
              <a:rPr lang="en-US" dirty="0"/>
              <a:t>itself needs to be installed on each node.</a:t>
            </a:r>
          </a:p>
          <a:p>
            <a:r>
              <a:rPr lang="en-US" dirty="0" smtClean="0"/>
              <a:t>Make </a:t>
            </a:r>
            <a:r>
              <a:rPr lang="en-US" dirty="0"/>
              <a:t>sure that the packages are installed in </a:t>
            </a:r>
            <a:r>
              <a:rPr lang="en-US" dirty="0" smtClean="0"/>
              <a:t>the same </a:t>
            </a:r>
            <a:r>
              <a:rPr lang="en-US" dirty="0"/>
              <a:t>default location accessible to all users (R will run on the cluster as a different user from the one who has started the R interpreter where the </a:t>
            </a:r>
            <a:r>
              <a:rPr lang="en-US" dirty="0" err="1"/>
              <a:t>mapreduce</a:t>
            </a:r>
            <a:r>
              <a:rPr lang="en-US" dirty="0"/>
              <a:t> calls </a:t>
            </a:r>
            <a:r>
              <a:rPr lang="en-US" dirty="0" smtClean="0"/>
              <a:t>are </a:t>
            </a:r>
            <a:r>
              <a:rPr lang="en-US" dirty="0"/>
              <a:t>executed)</a:t>
            </a:r>
          </a:p>
          <a:p>
            <a:r>
              <a:rPr lang="en-US" dirty="0" smtClean="0"/>
              <a:t>Make </a:t>
            </a:r>
            <a:r>
              <a:rPr lang="en-US" dirty="0"/>
              <a:t>sure that the environment variables </a:t>
            </a:r>
            <a:r>
              <a:rPr lang="en-US" sz="1800" dirty="0">
                <a:latin typeface="Courier New" pitchFamily="49" charset="0"/>
                <a:cs typeface="Courier New" pitchFamily="49" charset="0"/>
              </a:rPr>
              <a:t>HADOOP_CMD</a:t>
            </a:r>
            <a:r>
              <a:rPr lang="en-US" dirty="0"/>
              <a:t> and </a:t>
            </a:r>
            <a:r>
              <a:rPr lang="en-US" sz="1800" dirty="0">
                <a:latin typeface="Courier New" pitchFamily="49" charset="0"/>
                <a:cs typeface="Courier New" pitchFamily="49" charset="0"/>
              </a:rPr>
              <a:t>HADOOP_STREAMING</a:t>
            </a:r>
            <a:r>
              <a:rPr lang="en-US" dirty="0"/>
              <a:t> are properly set. For some distributions, </a:t>
            </a:r>
            <a:r>
              <a:rPr lang="en-US" sz="1800" dirty="0">
                <a:latin typeface="Courier New" pitchFamily="49" charset="0"/>
                <a:cs typeface="Courier New" pitchFamily="49" charset="0"/>
              </a:rPr>
              <a:t>HADOOP_HOME</a:t>
            </a:r>
            <a:r>
              <a:rPr lang="en-US" dirty="0"/>
              <a:t> is still sufficient for R to find everything that's needed so if that works for </a:t>
            </a:r>
            <a:r>
              <a:rPr lang="en-US" dirty="0" smtClean="0"/>
              <a:t>you, keep </a:t>
            </a:r>
            <a:r>
              <a:rPr lang="en-US" dirty="0"/>
              <a:t>it that way</a:t>
            </a:r>
            <a:r>
              <a:rPr lang="en-US" dirty="0" smtClean="0"/>
              <a:t>.</a:t>
            </a:r>
          </a:p>
          <a:p>
            <a:endParaRPr lang="en-US" dirty="0"/>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Tree>
    <p:extLst>
      <p:ext uri="{BB962C8B-B14F-4D97-AF65-F5344CB8AC3E}">
        <p14:creationId xmlns:p14="http://schemas.microsoft.com/office/powerpoint/2010/main" val="36933953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References</a:t>
            </a:r>
            <a:endParaRPr lang="en-US" dirty="0"/>
          </a:p>
        </p:txBody>
      </p:sp>
      <p:sp>
        <p:nvSpPr>
          <p:cNvPr id="3" name="Content Placeholder 2"/>
          <p:cNvSpPr>
            <a:spLocks noGrp="1"/>
          </p:cNvSpPr>
          <p:nvPr>
            <p:ph idx="1"/>
          </p:nvPr>
        </p:nvSpPr>
        <p:spPr/>
        <p:txBody>
          <a:bodyPr/>
          <a:lstStyle/>
          <a:p>
            <a:r>
              <a:rPr lang="en-US" dirty="0" smtClean="0"/>
              <a:t>Materials in this set of slides follow </a:t>
            </a:r>
          </a:p>
          <a:p>
            <a:pPr marL="0" indent="0">
              <a:buNone/>
            </a:pPr>
            <a:r>
              <a:rPr lang="en-US" dirty="0" smtClean="0"/>
              <a:t>    “Hadoop in Practice” by Alex Holmes, Manning Publishing, 2012</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38063313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Prerequisites for rmr2</a:t>
            </a:r>
            <a:endParaRPr lang="en-US" dirty="0"/>
          </a:p>
        </p:txBody>
      </p:sp>
      <p:sp>
        <p:nvSpPr>
          <p:cNvPr id="3" name="Content Placeholder 2"/>
          <p:cNvSpPr>
            <a:spLocks noGrp="1"/>
          </p:cNvSpPr>
          <p:nvPr>
            <p:ph idx="1"/>
          </p:nvPr>
        </p:nvSpPr>
        <p:spPr>
          <a:xfrm>
            <a:off x="457200" y="762000"/>
            <a:ext cx="8382000" cy="5592763"/>
          </a:xfrm>
        </p:spPr>
        <p:txBody>
          <a:bodyPr>
            <a:normAutofit/>
          </a:bodyPr>
          <a:lstStyle/>
          <a:p>
            <a:r>
              <a:rPr lang="en-US" dirty="0" smtClean="0"/>
              <a:t>A bunch of R packages needs to be installed before rmr2 could work</a:t>
            </a:r>
          </a:p>
          <a:p>
            <a:r>
              <a:rPr lang="en-US" dirty="0" smtClean="0"/>
              <a:t>Change ownership of </a:t>
            </a:r>
            <a:r>
              <a:rPr lang="en-US" sz="1600" dirty="0" smtClean="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usr</a:t>
            </a:r>
            <a:r>
              <a:rPr lang="en-US" sz="1600" dirty="0" smtClean="0">
                <a:latin typeface="Courier New" panose="02070309020205020404" pitchFamily="49" charset="0"/>
                <a:cs typeface="Courier New" panose="02070309020205020404" pitchFamily="49" charset="0"/>
              </a:rPr>
              <a:t>/lib64/R/library </a:t>
            </a:r>
            <a:r>
              <a:rPr lang="en-US" dirty="0" smtClean="0"/>
              <a:t>to </a:t>
            </a:r>
            <a:r>
              <a:rPr lang="en-US" sz="1600" dirty="0" err="1" smtClean="0">
                <a:latin typeface="Courier New" panose="02070309020205020404" pitchFamily="49" charset="0"/>
                <a:cs typeface="Courier New" panose="02070309020205020404" pitchFamily="49" charset="0"/>
              </a:rPr>
              <a:t>cloder:cloudera</a:t>
            </a:r>
            <a:endParaRPr lang="en-US" sz="1600" dirty="0" smtClean="0">
              <a:latin typeface="Courier New" panose="02070309020205020404" pitchFamily="49" charset="0"/>
              <a:cs typeface="Courier New" panose="02070309020205020404" pitchFamily="49" charset="0"/>
            </a:endParaRPr>
          </a:p>
          <a:p>
            <a:endParaRPr lang="en-US" sz="1600" dirty="0" smtClean="0">
              <a:latin typeface="Courier New" panose="02070309020205020404" pitchFamily="49" charset="0"/>
              <a:cs typeface="Courier New" panose="02070309020205020404" pitchFamily="49" charset="0"/>
            </a:endParaRPr>
          </a:p>
          <a:p>
            <a:pPr marL="0" indent="0">
              <a:buNone/>
            </a:pPr>
            <a:r>
              <a:rPr lang="en-US" sz="1800" b="1" dirty="0" smtClean="0">
                <a:latin typeface="Courier New" panose="02070309020205020404" pitchFamily="49" charset="0"/>
                <a:cs typeface="Courier New" panose="02070309020205020404" pitchFamily="49" charset="0"/>
              </a:rPr>
              <a:t>$</a:t>
            </a:r>
            <a:r>
              <a:rPr lang="en-US" sz="1800" b="1" dirty="0" err="1" smtClean="0">
                <a:latin typeface="Courier New" panose="02070309020205020404" pitchFamily="49" charset="0"/>
                <a:cs typeface="Courier New" panose="02070309020205020404" pitchFamily="49" charset="0"/>
              </a:rPr>
              <a:t>sudo</a:t>
            </a:r>
            <a:r>
              <a:rPr lang="en-US" sz="1800" b="1" dirty="0" smtClean="0">
                <a:latin typeface="Courier New" panose="02070309020205020404" pitchFamily="49" charset="0"/>
                <a:cs typeface="Courier New" panose="02070309020205020404" pitchFamily="49" charset="0"/>
              </a:rPr>
              <a:t> </a:t>
            </a:r>
            <a:r>
              <a:rPr lang="en-US" sz="1800" b="1" dirty="0" err="1" smtClean="0">
                <a:latin typeface="Courier New" panose="02070309020205020404" pitchFamily="49" charset="0"/>
                <a:cs typeface="Courier New" panose="02070309020205020404" pitchFamily="49" charset="0"/>
              </a:rPr>
              <a:t>chown</a:t>
            </a:r>
            <a:r>
              <a:rPr lang="en-US" sz="1800" b="1" dirty="0" smtClean="0">
                <a:latin typeface="Courier New" panose="02070309020205020404" pitchFamily="49" charset="0"/>
                <a:cs typeface="Courier New" panose="02070309020205020404" pitchFamily="49" charset="0"/>
              </a:rPr>
              <a:t> </a:t>
            </a:r>
            <a:r>
              <a:rPr lang="en-US" sz="1800" b="1" dirty="0" err="1" smtClean="0">
                <a:latin typeface="Courier New" panose="02070309020205020404" pitchFamily="49" charset="0"/>
                <a:cs typeface="Courier New" panose="02070309020205020404" pitchFamily="49" charset="0"/>
              </a:rPr>
              <a:t>cloudera:cloudera</a:t>
            </a:r>
            <a:r>
              <a:rPr lang="en-US" sz="1800" b="1" dirty="0" smtClean="0">
                <a:latin typeface="Courier New" panose="02070309020205020404" pitchFamily="49" charset="0"/>
                <a:cs typeface="Courier New" panose="02070309020205020404" pitchFamily="49" charset="0"/>
              </a:rPr>
              <a:t> –R /</a:t>
            </a:r>
            <a:r>
              <a:rPr lang="en-US" sz="1800" b="1" dirty="0" err="1" smtClean="0">
                <a:latin typeface="Courier New" panose="02070309020205020404" pitchFamily="49" charset="0"/>
                <a:cs typeface="Courier New" panose="02070309020205020404" pitchFamily="49" charset="0"/>
              </a:rPr>
              <a:t>usr</a:t>
            </a:r>
            <a:r>
              <a:rPr lang="en-US" sz="1800" b="1" dirty="0" smtClean="0">
                <a:latin typeface="Courier New" panose="02070309020205020404" pitchFamily="49" charset="0"/>
                <a:cs typeface="Courier New" panose="02070309020205020404" pitchFamily="49" charset="0"/>
              </a:rPr>
              <a:t>/lib64/R/library</a:t>
            </a:r>
          </a:p>
          <a:p>
            <a:pPr marL="0" indent="0">
              <a:buNone/>
            </a:pPr>
            <a:r>
              <a:rPr lang="en-US" sz="1400" b="1" dirty="0" smtClean="0">
                <a:latin typeface="Courier New" panose="02070309020205020404" pitchFamily="49" charset="0"/>
                <a:cs typeface="Courier New" panose="02070309020205020404" pitchFamily="49" charset="0"/>
              </a:rPr>
              <a:t>$ R</a:t>
            </a:r>
          </a:p>
          <a:p>
            <a:pPr marL="0" indent="0">
              <a:buNone/>
            </a:pPr>
            <a:r>
              <a:rPr lang="en-US" sz="1400" b="1" dirty="0" smtClean="0">
                <a:latin typeface="Courier New" panose="02070309020205020404" pitchFamily="49" charset="0"/>
                <a:cs typeface="Courier New" panose="02070309020205020404" pitchFamily="49" charset="0"/>
              </a:rPr>
              <a:t>&gt;</a:t>
            </a:r>
            <a:r>
              <a:rPr lang="en-US" sz="1400" b="1" dirty="0" err="1" smtClean="0">
                <a:latin typeface="Courier New" panose="02070309020205020404" pitchFamily="49" charset="0"/>
                <a:cs typeface="Courier New" panose="02070309020205020404" pitchFamily="49" charset="0"/>
              </a:rPr>
              <a:t>install.packages</a:t>
            </a:r>
            <a:r>
              <a:rPr lang="en-US" sz="1400" b="1" dirty="0" smtClean="0">
                <a:latin typeface="Courier New" panose="02070309020205020404" pitchFamily="49" charset="0"/>
                <a:cs typeface="Courier New" panose="02070309020205020404" pitchFamily="49" charset="0"/>
              </a:rPr>
              <a:t>(c</a:t>
            </a:r>
            <a:r>
              <a:rPr lang="en-US" sz="1400" b="1" dirty="0">
                <a:latin typeface="Courier New" panose="02070309020205020404" pitchFamily="49" charset="0"/>
                <a:cs typeface="Courier New" panose="02070309020205020404" pitchFamily="49" charset="0"/>
              </a:rPr>
              <a:t>('Rcpp','bitops','functional','reshape2','stringr','plyr</a:t>
            </a:r>
            <a:r>
              <a:rPr lang="en-US" sz="1400" b="1" dirty="0" smtClean="0">
                <a:latin typeface="Courier New" panose="02070309020205020404" pitchFamily="49" charset="0"/>
                <a:cs typeface="Courier New" panose="02070309020205020404" pitchFamily="49" charset="0"/>
              </a:rPr>
              <a:t>', '</a:t>
            </a:r>
            <a:r>
              <a:rPr lang="en-US" sz="1400" b="1" dirty="0" err="1" smtClean="0">
                <a:latin typeface="Courier New" panose="02070309020205020404" pitchFamily="49" charset="0"/>
                <a:cs typeface="Courier New" panose="02070309020205020404" pitchFamily="49" charset="0"/>
              </a:rPr>
              <a:t>caTools</a:t>
            </a: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itertools</a:t>
            </a:r>
            <a:r>
              <a:rPr lang="en-US" sz="1400" b="1" dirty="0">
                <a:latin typeface="Courier New" panose="02070309020205020404" pitchFamily="49" charset="0"/>
                <a:cs typeface="Courier New" panose="02070309020205020404" pitchFamily="49" charset="0"/>
              </a:rPr>
              <a:t>','digest</a:t>
            </a:r>
            <a:r>
              <a:rPr lang="en-US" sz="1400" b="1" dirty="0" smtClean="0">
                <a:latin typeface="Courier New" panose="02070309020205020404" pitchFamily="49" charset="0"/>
                <a:cs typeface="Courier New" panose="02070309020205020404" pitchFamily="49" charset="0"/>
              </a:rPr>
              <a:t>'), repos</a:t>
            </a:r>
            <a:r>
              <a:rPr lang="en-US" sz="1400" b="1" dirty="0">
                <a:latin typeface="Courier New" panose="02070309020205020404" pitchFamily="49" charset="0"/>
                <a:cs typeface="Courier New" panose="02070309020205020404" pitchFamily="49" charset="0"/>
              </a:rPr>
              <a:t>='http://cran.revolutionanalytics.com</a:t>
            </a:r>
            <a:r>
              <a:rPr lang="en-US" sz="1400" b="1" dirty="0" smtClean="0">
                <a:latin typeface="Courier New" panose="02070309020205020404" pitchFamily="49" charset="0"/>
                <a:cs typeface="Courier New" panose="02070309020205020404" pitchFamily="49" charset="0"/>
              </a:rPr>
              <a:t>')</a:t>
            </a:r>
            <a:endParaRPr lang="en-US" sz="1400" dirty="0">
              <a:latin typeface="Courier New" panose="02070309020205020404" pitchFamily="49" charset="0"/>
              <a:cs typeface="Courier New" panose="02070309020205020404" pitchFamily="49" charset="0"/>
            </a:endParaRPr>
          </a:p>
          <a:p>
            <a:pPr marL="0" indent="0">
              <a:buNone/>
            </a:pPr>
            <a:r>
              <a:rPr lang="en-US" sz="1600" dirty="0" smtClean="0">
                <a:latin typeface="Courier New" panose="02070309020205020404" pitchFamily="49" charset="0"/>
                <a:cs typeface="Courier New" panose="02070309020205020404" pitchFamily="49" charset="0"/>
              </a:rPr>
              <a:t>&gt; </a:t>
            </a:r>
            <a:r>
              <a:rPr lang="en-US" sz="1600" b="1" dirty="0" err="1">
                <a:latin typeface="Courier New" panose="02070309020205020404" pitchFamily="49" charset="0"/>
                <a:cs typeface="Courier New" panose="02070309020205020404" pitchFamily="49" charset="0"/>
              </a:rPr>
              <a:t>install.packages</a:t>
            </a:r>
            <a:r>
              <a:rPr lang="en-US" sz="1600" b="1" dirty="0">
                <a:latin typeface="Courier New" panose="02070309020205020404" pitchFamily="49" charset="0"/>
                <a:cs typeface="Courier New" panose="02070309020205020404" pitchFamily="49" charset="0"/>
              </a:rPr>
              <a:t>( c('RJSONIO', '</a:t>
            </a:r>
            <a:r>
              <a:rPr lang="en-US" sz="1600" b="1" dirty="0" err="1">
                <a:latin typeface="Courier New" panose="02070309020205020404" pitchFamily="49" charset="0"/>
                <a:cs typeface="Courier New" panose="02070309020205020404" pitchFamily="49" charset="0"/>
              </a:rPr>
              <a:t>itertools</a:t>
            </a:r>
            <a:r>
              <a:rPr lang="en-US" sz="1600" b="1" dirty="0">
                <a:latin typeface="Courier New" panose="02070309020205020404" pitchFamily="49" charset="0"/>
                <a:cs typeface="Courier New" panose="02070309020205020404" pitchFamily="49" charset="0"/>
              </a:rPr>
              <a:t>', 'digest'),</a:t>
            </a:r>
          </a:p>
          <a:p>
            <a:pPr marL="0" indent="0">
              <a:buNone/>
            </a:pPr>
            <a:r>
              <a:rPr lang="en-US" sz="1600" b="1" dirty="0">
                <a:latin typeface="Courier New" panose="02070309020205020404" pitchFamily="49" charset="0"/>
                <a:cs typeface="Courier New" panose="02070309020205020404" pitchFamily="49" charset="0"/>
              </a:rPr>
              <a:t>repos='http://cran.revolutionanalytics.com</a:t>
            </a:r>
            <a:r>
              <a:rPr lang="en-US" sz="1600" b="1" dirty="0" smtClean="0">
                <a:latin typeface="Courier New" panose="02070309020205020404" pitchFamily="49" charset="0"/>
                <a:cs typeface="Courier New" panose="02070309020205020404" pitchFamily="49" charset="0"/>
              </a:rPr>
              <a:t>')</a:t>
            </a:r>
            <a:endParaRPr lang="en-US" sz="1600" b="1" dirty="0">
              <a:latin typeface="Courier New" panose="02070309020205020404" pitchFamily="49" charset="0"/>
              <a:cs typeface="Courier New" panose="02070309020205020404" pitchFamily="49" charset="0"/>
            </a:endParaRPr>
          </a:p>
          <a:p>
            <a:r>
              <a:rPr lang="en-US" dirty="0" smtClean="0">
                <a:cs typeface="Courier New" panose="02070309020205020404" pitchFamily="49" charset="0"/>
              </a:rPr>
              <a:t>Download the latest stable release of </a:t>
            </a:r>
            <a:r>
              <a:rPr lang="en-US" sz="1800" dirty="0" smtClean="0">
                <a:latin typeface="Courier New" panose="02070309020205020404" pitchFamily="49" charset="0"/>
                <a:cs typeface="Courier New" panose="02070309020205020404" pitchFamily="49" charset="0"/>
              </a:rPr>
              <a:t>rmr2</a:t>
            </a:r>
            <a:r>
              <a:rPr lang="en-US" dirty="0" smtClean="0">
                <a:cs typeface="Courier New" panose="02070309020205020404" pitchFamily="49" charset="0"/>
              </a:rPr>
              <a:t> from Revolution Analytics site. </a:t>
            </a:r>
          </a:p>
          <a:p>
            <a:r>
              <a:rPr lang="en-US" dirty="0" smtClean="0">
                <a:cs typeface="Courier New" panose="02070309020205020404" pitchFamily="49" charset="0"/>
              </a:rPr>
              <a:t>Do not be confused if they refer to the package as </a:t>
            </a:r>
            <a:r>
              <a:rPr lang="en-US" sz="1800" dirty="0" err="1" smtClean="0">
                <a:latin typeface="Courier New" panose="02070309020205020404" pitchFamily="49" charset="0"/>
                <a:cs typeface="Courier New" panose="02070309020205020404" pitchFamily="49" charset="0"/>
              </a:rPr>
              <a:t>rmr</a:t>
            </a:r>
            <a:r>
              <a:rPr lang="en-US" sz="1800" dirty="0" smtClean="0">
                <a:latin typeface="Courier New" panose="02070309020205020404" pitchFamily="49" charset="0"/>
                <a:cs typeface="Courier New" panose="02070309020205020404" pitchFamily="49" charset="0"/>
              </a:rPr>
              <a:t>.</a:t>
            </a:r>
          </a:p>
          <a:p>
            <a:r>
              <a:rPr lang="en-US" dirty="0">
                <a:cs typeface="Courier New" panose="02070309020205020404" pitchFamily="49" charset="0"/>
              </a:rPr>
              <a:t>The latest one I got is </a:t>
            </a:r>
            <a:r>
              <a:rPr lang="en-US" sz="1800" dirty="0" smtClean="0">
                <a:latin typeface="Courier New" panose="02070309020205020404" pitchFamily="49" charset="0"/>
                <a:cs typeface="Courier New" panose="02070309020205020404" pitchFamily="49" charset="0"/>
              </a:rPr>
              <a:t>rmr2_3.1.0.tar.gz</a:t>
            </a:r>
          </a:p>
          <a:p>
            <a:r>
              <a:rPr lang="en-US" dirty="0" smtClean="0">
                <a:cs typeface="Courier New" panose="02070309020205020404" pitchFamily="49" charset="0"/>
              </a:rPr>
              <a:t>Install </a:t>
            </a:r>
            <a:r>
              <a:rPr lang="en-US" sz="1800" dirty="0" smtClean="0">
                <a:latin typeface="Courier New" panose="02070309020205020404" pitchFamily="49" charset="0"/>
                <a:cs typeface="Courier New" panose="02070309020205020404" pitchFamily="49" charset="0"/>
              </a:rPr>
              <a:t>rmr2</a:t>
            </a:r>
            <a:r>
              <a:rPr lang="en-US" dirty="0" smtClean="0">
                <a:cs typeface="Courier New" panose="02070309020205020404" pitchFamily="49" charset="0"/>
              </a:rPr>
              <a:t> by typing:</a:t>
            </a:r>
          </a:p>
          <a:p>
            <a:pPr marL="0" indent="0">
              <a:buNone/>
            </a:pPr>
            <a:r>
              <a:rPr lang="en-US" sz="1600" b="1" dirty="0" smtClean="0">
                <a:latin typeface="Courier New" panose="02070309020205020404" pitchFamily="49" charset="0"/>
                <a:cs typeface="Courier New" panose="02070309020205020404" pitchFamily="49" charset="0"/>
              </a:rPr>
              <a:t>$ R CMD </a:t>
            </a:r>
            <a:r>
              <a:rPr lang="en-US" sz="1600" b="1" dirty="0">
                <a:latin typeface="Courier New" panose="02070309020205020404" pitchFamily="49" charset="0"/>
                <a:cs typeface="Courier New" panose="02070309020205020404" pitchFamily="49" charset="0"/>
              </a:rPr>
              <a:t>INSTALL </a:t>
            </a:r>
            <a:r>
              <a:rPr lang="en-US" sz="1600" b="1" dirty="0" smtClean="0">
                <a:latin typeface="Courier New" panose="02070309020205020404" pitchFamily="49" charset="0"/>
                <a:cs typeface="Courier New" panose="02070309020205020404" pitchFamily="49" charset="0"/>
              </a:rPr>
              <a:t>rmr2_3.1.0.tar.gz</a:t>
            </a:r>
          </a:p>
          <a:p>
            <a:endParaRPr lang="en-US" dirty="0" smtClean="0">
              <a:cs typeface="Courier New" panose="02070309020205020404" pitchFamily="49" charset="0"/>
            </a:endParaRPr>
          </a:p>
          <a:p>
            <a:endParaRPr lang="en-US" sz="1800" dirty="0">
              <a:latin typeface="Courier New" panose="02070309020205020404" pitchFamily="49" charset="0"/>
              <a:cs typeface="Courier New" panose="02070309020205020404" pitchFamily="49" charset="0"/>
            </a:endParaRPr>
          </a:p>
          <a:p>
            <a:endParaRPr lang="en-US" dirty="0">
              <a:cs typeface="Courier New" panose="02070309020205020404" pitchFamily="49" charset="0"/>
            </a:endParaRP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a:p>
        </p:txBody>
      </p:sp>
    </p:spTree>
    <p:extLst>
      <p:ext uri="{BB962C8B-B14F-4D97-AF65-F5344CB8AC3E}">
        <p14:creationId xmlns:p14="http://schemas.microsoft.com/office/powerpoint/2010/main" val="23942511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Test Installation of rmr2</a:t>
            </a:r>
            <a:endParaRPr lang="en-US" dirty="0"/>
          </a:p>
        </p:txBody>
      </p:sp>
      <p:sp>
        <p:nvSpPr>
          <p:cNvPr id="3" name="Content Placeholder 2"/>
          <p:cNvSpPr>
            <a:spLocks noGrp="1"/>
          </p:cNvSpPr>
          <p:nvPr>
            <p:ph idx="1"/>
          </p:nvPr>
        </p:nvSpPr>
        <p:spPr/>
        <p:txBody>
          <a:bodyPr>
            <a:normAutofit/>
          </a:bodyPr>
          <a:lstStyle/>
          <a:p>
            <a:pPr marL="0" indent="0">
              <a:buNone/>
            </a:pPr>
            <a:r>
              <a:rPr lang="en-US" sz="1600" dirty="0" smtClean="0">
                <a:latin typeface="Courier New" panose="02070309020205020404" pitchFamily="49" charset="0"/>
                <a:cs typeface="Courier New" panose="02070309020205020404" pitchFamily="49" charset="0"/>
              </a:rPr>
              <a:t>$ R</a:t>
            </a:r>
          </a:p>
          <a:p>
            <a:pPr marL="0" indent="0">
              <a:buNone/>
            </a:pPr>
            <a:r>
              <a:rPr lang="en-US" sz="1600" dirty="0" smtClean="0">
                <a:latin typeface="Courier New" panose="02070309020205020404" pitchFamily="49" charset="0"/>
                <a:cs typeface="Courier New" panose="02070309020205020404" pitchFamily="49" charset="0"/>
              </a:rPr>
              <a:t>&gt; </a:t>
            </a:r>
            <a:r>
              <a:rPr lang="en-US" sz="1600" dirty="0">
                <a:latin typeface="Courier New" panose="02070309020205020404" pitchFamily="49" charset="0"/>
                <a:cs typeface="Courier New" panose="02070309020205020404" pitchFamily="49" charset="0"/>
              </a:rPr>
              <a:t>library(</a:t>
            </a:r>
            <a:r>
              <a:rPr lang="en-US" sz="1600" dirty="0" err="1">
                <a:latin typeface="Courier New" panose="02070309020205020404" pitchFamily="49" charset="0"/>
                <a:cs typeface="Courier New" panose="02070309020205020404" pitchFamily="49" charset="0"/>
              </a:rPr>
              <a:t>rmr</a:t>
            </a:r>
            <a:r>
              <a:rPr lang="en-US" sz="1600" dirty="0">
                <a:latin typeface="Courier New" panose="02070309020205020404" pitchFamily="49" charset="0"/>
                <a:cs typeface="Courier New" panose="02070309020205020404" pitchFamily="49" charset="0"/>
              </a:rPr>
              <a:t>)</a:t>
            </a:r>
          </a:p>
          <a:p>
            <a:pPr marL="0" indent="0">
              <a:buNone/>
            </a:pPr>
            <a:r>
              <a:rPr lang="en-US" sz="1600" dirty="0">
                <a:latin typeface="Courier New" panose="02070309020205020404" pitchFamily="49" charset="0"/>
                <a:cs typeface="Courier New" panose="02070309020205020404" pitchFamily="49" charset="0"/>
              </a:rPr>
              <a:t>Error in library(</a:t>
            </a:r>
            <a:r>
              <a:rPr lang="en-US" sz="1600" dirty="0" err="1">
                <a:latin typeface="Courier New" panose="02070309020205020404" pitchFamily="49" charset="0"/>
                <a:cs typeface="Courier New" panose="02070309020205020404" pitchFamily="49" charset="0"/>
              </a:rPr>
              <a:t>rmr</a:t>
            </a:r>
            <a:r>
              <a:rPr lang="en-US" sz="1600" dirty="0">
                <a:latin typeface="Courier New" panose="02070309020205020404" pitchFamily="49" charset="0"/>
                <a:cs typeface="Courier New" panose="02070309020205020404" pitchFamily="49" charset="0"/>
              </a:rPr>
              <a:t>) : there is no package called ‘</a:t>
            </a:r>
            <a:r>
              <a:rPr lang="en-US" sz="1600" dirty="0" err="1">
                <a:latin typeface="Courier New" panose="02070309020205020404" pitchFamily="49" charset="0"/>
                <a:cs typeface="Courier New" panose="02070309020205020404" pitchFamily="49" charset="0"/>
              </a:rPr>
              <a:t>rmr</a:t>
            </a:r>
            <a:r>
              <a:rPr lang="en-US" sz="1600" dirty="0">
                <a:latin typeface="Courier New" panose="02070309020205020404" pitchFamily="49" charset="0"/>
                <a:cs typeface="Courier New" panose="02070309020205020404" pitchFamily="49" charset="0"/>
              </a:rPr>
              <a:t>’</a:t>
            </a:r>
          </a:p>
          <a:p>
            <a:pPr marL="0" indent="0">
              <a:buNone/>
            </a:pPr>
            <a:r>
              <a:rPr lang="en-US" sz="1600" dirty="0">
                <a:latin typeface="Courier New" panose="02070309020205020404" pitchFamily="49" charset="0"/>
                <a:cs typeface="Courier New" panose="02070309020205020404" pitchFamily="49" charset="0"/>
              </a:rPr>
              <a:t>&gt; library(rmr2)</a:t>
            </a:r>
          </a:p>
          <a:p>
            <a:pPr marL="0" indent="0">
              <a:buNone/>
            </a:pPr>
            <a:r>
              <a:rPr lang="en-US" sz="1600" dirty="0">
                <a:latin typeface="Courier New" panose="02070309020205020404" pitchFamily="49" charset="0"/>
                <a:cs typeface="Courier New" panose="02070309020205020404" pitchFamily="49" charset="0"/>
              </a:rPr>
              <a:t>Loading required package: </a:t>
            </a:r>
            <a:r>
              <a:rPr lang="en-US" sz="1600" dirty="0" err="1">
                <a:latin typeface="Courier New" panose="02070309020205020404" pitchFamily="49" charset="0"/>
                <a:cs typeface="Courier New" panose="02070309020205020404" pitchFamily="49" charset="0"/>
              </a:rPr>
              <a:t>Rcpp</a:t>
            </a:r>
            <a:endParaRPr lang="en-US" sz="1600" dirty="0">
              <a:latin typeface="Courier New" panose="02070309020205020404" pitchFamily="49" charset="0"/>
              <a:cs typeface="Courier New" panose="02070309020205020404" pitchFamily="49" charset="0"/>
            </a:endParaRPr>
          </a:p>
          <a:p>
            <a:pPr marL="0" indent="0">
              <a:buNone/>
            </a:pPr>
            <a:r>
              <a:rPr lang="en-US" sz="1600" dirty="0">
                <a:latin typeface="Courier New" panose="02070309020205020404" pitchFamily="49" charset="0"/>
                <a:cs typeface="Courier New" panose="02070309020205020404" pitchFamily="49" charset="0"/>
              </a:rPr>
              <a:t>Loading required package: RJSONIO</a:t>
            </a:r>
          </a:p>
          <a:p>
            <a:pPr marL="0" indent="0">
              <a:buNone/>
            </a:pPr>
            <a:r>
              <a:rPr lang="en-US" sz="1600" dirty="0">
                <a:latin typeface="Courier New" panose="02070309020205020404" pitchFamily="49" charset="0"/>
                <a:cs typeface="Courier New" panose="02070309020205020404" pitchFamily="49" charset="0"/>
              </a:rPr>
              <a:t>Loading required package: </a:t>
            </a:r>
            <a:r>
              <a:rPr lang="en-US" sz="1600" dirty="0" err="1">
                <a:latin typeface="Courier New" panose="02070309020205020404" pitchFamily="49" charset="0"/>
                <a:cs typeface="Courier New" panose="02070309020205020404" pitchFamily="49" charset="0"/>
              </a:rPr>
              <a:t>bitops</a:t>
            </a:r>
            <a:endParaRPr lang="en-US" sz="1600" dirty="0">
              <a:latin typeface="Courier New" panose="02070309020205020404" pitchFamily="49" charset="0"/>
              <a:cs typeface="Courier New" panose="02070309020205020404" pitchFamily="49" charset="0"/>
            </a:endParaRPr>
          </a:p>
          <a:p>
            <a:pPr marL="0" indent="0">
              <a:buNone/>
            </a:pPr>
            <a:r>
              <a:rPr lang="en-US" sz="1600" dirty="0">
                <a:latin typeface="Courier New" panose="02070309020205020404" pitchFamily="49" charset="0"/>
                <a:cs typeface="Courier New" panose="02070309020205020404" pitchFamily="49" charset="0"/>
              </a:rPr>
              <a:t>Loading required package: digest</a:t>
            </a:r>
          </a:p>
          <a:p>
            <a:pPr marL="0" indent="0">
              <a:buNone/>
            </a:pPr>
            <a:r>
              <a:rPr lang="en-US" sz="1600" dirty="0">
                <a:latin typeface="Courier New" panose="02070309020205020404" pitchFamily="49" charset="0"/>
                <a:cs typeface="Courier New" panose="02070309020205020404" pitchFamily="49" charset="0"/>
              </a:rPr>
              <a:t>Loading required package: functional</a:t>
            </a:r>
          </a:p>
          <a:p>
            <a:pPr marL="0" indent="0">
              <a:buNone/>
            </a:pPr>
            <a:r>
              <a:rPr lang="en-US" sz="1600" dirty="0">
                <a:latin typeface="Courier New" panose="02070309020205020404" pitchFamily="49" charset="0"/>
                <a:cs typeface="Courier New" panose="02070309020205020404" pitchFamily="49" charset="0"/>
              </a:rPr>
              <a:t>Loading required package: reshape2</a:t>
            </a:r>
          </a:p>
          <a:p>
            <a:pPr marL="0" indent="0">
              <a:buNone/>
            </a:pPr>
            <a:r>
              <a:rPr lang="en-US" sz="1600" dirty="0">
                <a:latin typeface="Courier New" panose="02070309020205020404" pitchFamily="49" charset="0"/>
                <a:cs typeface="Courier New" panose="02070309020205020404" pitchFamily="49" charset="0"/>
              </a:rPr>
              <a:t>Loading required package: </a:t>
            </a:r>
            <a:r>
              <a:rPr lang="en-US" sz="1600" dirty="0" err="1">
                <a:latin typeface="Courier New" panose="02070309020205020404" pitchFamily="49" charset="0"/>
                <a:cs typeface="Courier New" panose="02070309020205020404" pitchFamily="49" charset="0"/>
              </a:rPr>
              <a:t>stringr</a:t>
            </a:r>
            <a:endParaRPr lang="en-US" sz="1600" dirty="0">
              <a:latin typeface="Courier New" panose="02070309020205020404" pitchFamily="49" charset="0"/>
              <a:cs typeface="Courier New" panose="02070309020205020404" pitchFamily="49" charset="0"/>
            </a:endParaRPr>
          </a:p>
          <a:p>
            <a:pPr marL="0" indent="0">
              <a:buNone/>
            </a:pPr>
            <a:r>
              <a:rPr lang="en-US" sz="1600" dirty="0">
                <a:latin typeface="Courier New" panose="02070309020205020404" pitchFamily="49" charset="0"/>
                <a:cs typeface="Courier New" panose="02070309020205020404" pitchFamily="49" charset="0"/>
              </a:rPr>
              <a:t>Loading required package: </a:t>
            </a:r>
            <a:r>
              <a:rPr lang="en-US" sz="1600" dirty="0" err="1">
                <a:latin typeface="Courier New" panose="02070309020205020404" pitchFamily="49" charset="0"/>
                <a:cs typeface="Courier New" panose="02070309020205020404" pitchFamily="49" charset="0"/>
              </a:rPr>
              <a:t>plyr</a:t>
            </a:r>
            <a:endParaRPr lang="en-US" sz="1600" dirty="0">
              <a:latin typeface="Courier New" panose="02070309020205020404" pitchFamily="49" charset="0"/>
              <a:cs typeface="Courier New" panose="02070309020205020404" pitchFamily="49" charset="0"/>
            </a:endParaRPr>
          </a:p>
          <a:p>
            <a:pPr marL="0" indent="0">
              <a:buNone/>
            </a:pPr>
            <a:r>
              <a:rPr lang="en-US" sz="1600" dirty="0">
                <a:latin typeface="Courier New" panose="02070309020205020404" pitchFamily="49" charset="0"/>
                <a:cs typeface="Courier New" panose="02070309020205020404" pitchFamily="49" charset="0"/>
              </a:rPr>
              <a:t>Loading required package: </a:t>
            </a:r>
            <a:r>
              <a:rPr lang="en-US" sz="1600" dirty="0" err="1">
                <a:latin typeface="Courier New" panose="02070309020205020404" pitchFamily="49" charset="0"/>
                <a:cs typeface="Courier New" panose="02070309020205020404" pitchFamily="49" charset="0"/>
              </a:rPr>
              <a:t>caTools</a:t>
            </a:r>
            <a:endParaRPr lang="en-US" sz="1600" dirty="0">
              <a:latin typeface="Courier New" panose="02070309020205020404" pitchFamily="49" charset="0"/>
              <a:cs typeface="Courier New" panose="02070309020205020404"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a:p>
        </p:txBody>
      </p:sp>
    </p:spTree>
    <p:extLst>
      <p:ext uri="{BB962C8B-B14F-4D97-AF65-F5344CB8AC3E}">
        <p14:creationId xmlns:p14="http://schemas.microsoft.com/office/powerpoint/2010/main" val="4112775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Prerequisites for </a:t>
            </a:r>
            <a:r>
              <a:rPr lang="en-US" sz="3100" dirty="0" err="1" smtClean="0">
                <a:latin typeface="Courier New" pitchFamily="49" charset="0"/>
                <a:cs typeface="Courier New" pitchFamily="49" charset="0"/>
              </a:rPr>
              <a:t>rhdfs</a:t>
            </a:r>
            <a:endParaRPr lang="en-US" sz="3100" dirty="0">
              <a:latin typeface="Courier New" pitchFamily="49" charset="0"/>
              <a:cs typeface="Courier New" pitchFamily="49" charset="0"/>
            </a:endParaRPr>
          </a:p>
        </p:txBody>
      </p:sp>
      <p:sp>
        <p:nvSpPr>
          <p:cNvPr id="3" name="Content Placeholder 2"/>
          <p:cNvSpPr>
            <a:spLocks noGrp="1"/>
          </p:cNvSpPr>
          <p:nvPr>
            <p:ph idx="1"/>
          </p:nvPr>
        </p:nvSpPr>
        <p:spPr/>
        <p:txBody>
          <a:bodyPr/>
          <a:lstStyle/>
          <a:p>
            <a:r>
              <a:rPr lang="en-US" sz="1800" dirty="0" err="1" smtClean="0">
                <a:latin typeface="Courier New" pitchFamily="49" charset="0"/>
                <a:cs typeface="Courier New" pitchFamily="49" charset="0"/>
              </a:rPr>
              <a:t>rhdfs</a:t>
            </a:r>
            <a:r>
              <a:rPr lang="en-US" sz="1800" dirty="0" smtClean="0">
                <a:latin typeface="Courier New" pitchFamily="49" charset="0"/>
                <a:cs typeface="Courier New" pitchFamily="49" charset="0"/>
              </a:rPr>
              <a:t> </a:t>
            </a:r>
            <a:r>
              <a:rPr lang="en-US" dirty="0"/>
              <a:t>package has a dependency on </a:t>
            </a:r>
            <a:r>
              <a:rPr lang="en-US" sz="1800" dirty="0" err="1">
                <a:latin typeface="Courier New" pitchFamily="49" charset="0"/>
                <a:cs typeface="Courier New" pitchFamily="49" charset="0"/>
              </a:rPr>
              <a:t>rJava</a:t>
            </a:r>
            <a:endParaRPr lang="en-US" sz="1800" dirty="0">
              <a:latin typeface="Courier New" pitchFamily="49" charset="0"/>
              <a:cs typeface="Courier New" pitchFamily="49" charset="0"/>
            </a:endParaRPr>
          </a:p>
          <a:p>
            <a:r>
              <a:rPr lang="en-US" dirty="0" smtClean="0"/>
              <a:t>Access </a:t>
            </a:r>
            <a:r>
              <a:rPr lang="en-US" dirty="0"/>
              <a:t>to HDFS via this R package </a:t>
            </a:r>
            <a:r>
              <a:rPr lang="en-US" dirty="0" smtClean="0"/>
              <a:t>requires </a:t>
            </a:r>
            <a:r>
              <a:rPr lang="en-US" dirty="0"/>
              <a:t>the </a:t>
            </a:r>
            <a:r>
              <a:rPr lang="en-US" sz="1800" dirty="0">
                <a:latin typeface="Courier New" pitchFamily="49" charset="0"/>
                <a:cs typeface="Courier New" pitchFamily="49" charset="0"/>
              </a:rPr>
              <a:t>HADOOP_CMD </a:t>
            </a:r>
            <a:r>
              <a:rPr lang="en-US" dirty="0"/>
              <a:t>environment variable. </a:t>
            </a:r>
            <a:endParaRPr lang="en-US" dirty="0" smtClean="0"/>
          </a:p>
          <a:p>
            <a:r>
              <a:rPr lang="en-US" sz="1800" dirty="0" smtClean="0">
                <a:latin typeface="Courier New" pitchFamily="49" charset="0"/>
                <a:cs typeface="Courier New" pitchFamily="49" charset="0"/>
              </a:rPr>
              <a:t>HADOOP_CMD</a:t>
            </a:r>
            <a:r>
              <a:rPr lang="en-US" dirty="0" smtClean="0"/>
              <a:t> </a:t>
            </a:r>
            <a:r>
              <a:rPr lang="en-US" dirty="0"/>
              <a:t>points to the full path for the </a:t>
            </a:r>
            <a:r>
              <a:rPr lang="en-US" sz="1800" dirty="0" err="1">
                <a:latin typeface="Courier New" pitchFamily="49" charset="0"/>
                <a:cs typeface="Courier New" pitchFamily="49" charset="0"/>
              </a:rPr>
              <a:t>hadoop</a:t>
            </a:r>
            <a:r>
              <a:rPr lang="en-US" dirty="0"/>
              <a:t> binary. If this variable is not properly set, the package will fail when the </a:t>
            </a:r>
            <a:r>
              <a:rPr lang="en-US" sz="1800" dirty="0" err="1">
                <a:latin typeface="Courier New" pitchFamily="49" charset="0"/>
                <a:cs typeface="Courier New" pitchFamily="49" charset="0"/>
              </a:rPr>
              <a:t>init</a:t>
            </a:r>
            <a:r>
              <a:rPr lang="en-US" sz="1800" dirty="0">
                <a:latin typeface="Courier New" pitchFamily="49" charset="0"/>
                <a:cs typeface="Courier New" pitchFamily="49" charset="0"/>
              </a:rPr>
              <a:t>() </a:t>
            </a:r>
            <a:r>
              <a:rPr lang="en-US" dirty="0"/>
              <a:t>function is invoked</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Tree>
    <p:extLst>
      <p:ext uri="{BB962C8B-B14F-4D97-AF65-F5344CB8AC3E}">
        <p14:creationId xmlns:p14="http://schemas.microsoft.com/office/powerpoint/2010/main" val="257711258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Problem with Install of rmr2</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 tried running </a:t>
            </a:r>
            <a:r>
              <a:rPr lang="en-US" dirty="0" smtClean="0">
                <a:latin typeface="Courier New" pitchFamily="49" charset="0"/>
                <a:cs typeface="Courier New" pitchFamily="49" charset="0"/>
              </a:rPr>
              <a:t>rmr2</a:t>
            </a:r>
            <a:r>
              <a:rPr lang="en-US" dirty="0" smtClean="0"/>
              <a:t> install on R is 2.10. We need a newer version. I tried to </a:t>
            </a:r>
            <a:r>
              <a:rPr lang="en-US" dirty="0"/>
              <a:t>download </a:t>
            </a:r>
            <a:r>
              <a:rPr lang="en-US" sz="1900" dirty="0" smtClean="0">
                <a:latin typeface="Courier New" pitchFamily="49" charset="0"/>
                <a:cs typeface="Courier New" pitchFamily="49" charset="0"/>
              </a:rPr>
              <a:t>R-2.15.2.tar.gz</a:t>
            </a:r>
            <a:r>
              <a:rPr lang="en-US" dirty="0" smtClean="0"/>
              <a:t> from </a:t>
            </a:r>
            <a:r>
              <a:rPr lang="en-US" sz="1900" dirty="0" smtClean="0">
                <a:latin typeface="Courier New" pitchFamily="49" charset="0"/>
                <a:cs typeface="Courier New" pitchFamily="49" charset="0"/>
                <a:hlinkClick r:id="rId2"/>
              </a:rPr>
              <a:t>http://r-project.org</a:t>
            </a:r>
            <a:r>
              <a:rPr lang="en-US" sz="1900" dirty="0" smtClean="0">
                <a:latin typeface="Courier New" pitchFamily="49" charset="0"/>
                <a:cs typeface="Courier New" pitchFamily="49" charset="0"/>
              </a:rPr>
              <a:t> </a:t>
            </a:r>
          </a:p>
          <a:p>
            <a:r>
              <a:rPr lang="en-US" dirty="0" smtClean="0"/>
              <a:t>Tried to compile and install, failed. It appears I was missing X system header files and libraries.</a:t>
            </a:r>
            <a:endParaRPr lang="en-US" dirty="0"/>
          </a:p>
          <a:p>
            <a:r>
              <a:rPr lang="en-US" sz="1700" dirty="0">
                <a:latin typeface="Courier New" pitchFamily="49" charset="0"/>
                <a:cs typeface="Courier New" pitchFamily="49" charset="0"/>
                <a:hlinkClick r:id="rId3"/>
              </a:rPr>
              <a:t>https://</a:t>
            </a:r>
            <a:r>
              <a:rPr lang="en-US" sz="1700" dirty="0" smtClean="0">
                <a:latin typeface="Courier New" pitchFamily="49" charset="0"/>
                <a:cs typeface="Courier New" pitchFamily="49" charset="0"/>
                <a:hlinkClick r:id="rId3"/>
              </a:rPr>
              <a:t>stat.ethz.ch/pipermail/r-announce/2012/000557.html</a:t>
            </a:r>
            <a:endParaRPr lang="en-US" sz="1700" dirty="0" smtClean="0">
              <a:latin typeface="Courier New" pitchFamily="49" charset="0"/>
              <a:cs typeface="Courier New" pitchFamily="49" charset="0"/>
            </a:endParaRPr>
          </a:p>
          <a:p>
            <a:endParaRPr lang="en-US" dirty="0"/>
          </a:p>
          <a:p>
            <a:r>
              <a:rPr lang="en-US" dirty="0" smtClean="0"/>
              <a:t>Check what X packages are installed</a:t>
            </a:r>
          </a:p>
          <a:p>
            <a:pPr marL="0" indent="0">
              <a:buNone/>
            </a:pPr>
            <a:r>
              <a:rPr lang="en-US" dirty="0">
                <a:latin typeface="Courier New" pitchFamily="49" charset="0"/>
                <a:cs typeface="Courier New" pitchFamily="49" charset="0"/>
              </a:rPr>
              <a:t>rpm -</a:t>
            </a:r>
            <a:r>
              <a:rPr lang="en-US" dirty="0" err="1">
                <a:latin typeface="Courier New" pitchFamily="49" charset="0"/>
                <a:cs typeface="Courier New" pitchFamily="49" charset="0"/>
              </a:rPr>
              <a:t>qa</a:t>
            </a:r>
            <a:r>
              <a:rPr lang="en-US" dirty="0">
                <a:latin typeface="Courier New" pitchFamily="49" charset="0"/>
                <a:cs typeface="Courier New" pitchFamily="49" charset="0"/>
              </a:rPr>
              <a:t> | </a:t>
            </a:r>
            <a:r>
              <a:rPr lang="en-US" dirty="0" err="1">
                <a:latin typeface="Courier New" pitchFamily="49" charset="0"/>
                <a:cs typeface="Courier New" pitchFamily="49" charset="0"/>
              </a:rPr>
              <a:t>grep</a:t>
            </a:r>
            <a:r>
              <a:rPr lang="en-US" dirty="0">
                <a:latin typeface="Courier New" pitchFamily="49" charset="0"/>
                <a:cs typeface="Courier New" pitchFamily="49" charset="0"/>
              </a:rPr>
              <a:t> </a:t>
            </a:r>
            <a:r>
              <a:rPr lang="en-US" dirty="0" smtClean="0">
                <a:latin typeface="Courier New" pitchFamily="49" charset="0"/>
                <a:cs typeface="Courier New" pitchFamily="49" charset="0"/>
              </a:rPr>
              <a:t>XFree86</a:t>
            </a:r>
          </a:p>
          <a:p>
            <a:r>
              <a:rPr lang="en-US" dirty="0" smtClean="0"/>
              <a:t>I tried Googling around. Found:</a:t>
            </a:r>
            <a:endParaRPr lang="en-US" dirty="0"/>
          </a:p>
          <a:p>
            <a:pPr marL="0" indent="0">
              <a:buNone/>
            </a:pPr>
            <a:r>
              <a:rPr lang="en-US" sz="1700" dirty="0">
                <a:latin typeface="Courier New" pitchFamily="49" charset="0"/>
                <a:cs typeface="Courier New" pitchFamily="49" charset="0"/>
                <a:hlinkClick r:id="rId4"/>
              </a:rPr>
              <a:t>http://</a:t>
            </a:r>
            <a:r>
              <a:rPr lang="en-US" sz="1700" dirty="0" smtClean="0">
                <a:latin typeface="Courier New" pitchFamily="49" charset="0"/>
                <a:cs typeface="Courier New" pitchFamily="49" charset="0"/>
                <a:hlinkClick r:id="rId4"/>
              </a:rPr>
              <a:t>rpmfind.net/linux/rpm2html/search.php?query=XFree86-devel</a:t>
            </a:r>
            <a:endParaRPr lang="en-US" sz="1700" dirty="0" smtClean="0">
              <a:latin typeface="Courier New" pitchFamily="49" charset="0"/>
              <a:cs typeface="Courier New" pitchFamily="49" charset="0"/>
            </a:endParaRPr>
          </a:p>
          <a:p>
            <a:r>
              <a:rPr lang="en-US" sz="1900" dirty="0">
                <a:latin typeface="Courier New" pitchFamily="49" charset="0"/>
                <a:cs typeface="Courier New" pitchFamily="49" charset="0"/>
              </a:rPr>
              <a:t>XFree86-devel</a:t>
            </a:r>
            <a:r>
              <a:rPr lang="en-US" dirty="0"/>
              <a:t> includes the libraries, header files and documentation you'll need to develop programs which run as X clients. </a:t>
            </a:r>
            <a:r>
              <a:rPr lang="en-US" sz="1900" dirty="0">
                <a:latin typeface="Courier New" panose="02070309020205020404" pitchFamily="49" charset="0"/>
                <a:cs typeface="Courier New" panose="02070309020205020404" pitchFamily="49" charset="0"/>
              </a:rPr>
              <a:t>XFree86-deve</a:t>
            </a:r>
            <a:r>
              <a:rPr lang="en-US" dirty="0"/>
              <a:t>l includes the base </a:t>
            </a:r>
            <a:r>
              <a:rPr lang="en-US" sz="1900" dirty="0" err="1">
                <a:latin typeface="Courier New" panose="02070309020205020404" pitchFamily="49" charset="0"/>
                <a:cs typeface="Courier New" panose="02070309020205020404" pitchFamily="49" charset="0"/>
              </a:rPr>
              <a:t>Xlib</a:t>
            </a:r>
            <a:r>
              <a:rPr lang="en-US" sz="1900" dirty="0">
                <a:latin typeface="Courier New" panose="02070309020205020404" pitchFamily="49" charset="0"/>
                <a:cs typeface="Courier New" panose="02070309020205020404" pitchFamily="49" charset="0"/>
              </a:rPr>
              <a:t> </a:t>
            </a:r>
            <a:r>
              <a:rPr lang="en-US" dirty="0"/>
              <a:t>library as well as the </a:t>
            </a:r>
            <a:r>
              <a:rPr lang="en-US" sz="1900" dirty="0" err="1">
                <a:latin typeface="Courier New" panose="02070309020205020404" pitchFamily="49" charset="0"/>
                <a:cs typeface="Courier New" panose="02070309020205020404" pitchFamily="49" charset="0"/>
              </a:rPr>
              <a:t>Xt</a:t>
            </a:r>
            <a:r>
              <a:rPr lang="en-US" dirty="0"/>
              <a:t> and </a:t>
            </a:r>
            <a:r>
              <a:rPr lang="en-US" sz="1900" dirty="0" err="1">
                <a:latin typeface="Courier New" panose="02070309020205020404" pitchFamily="49" charset="0"/>
                <a:cs typeface="Courier New" panose="02070309020205020404" pitchFamily="49" charset="0"/>
              </a:rPr>
              <a:t>Xaw</a:t>
            </a:r>
            <a:r>
              <a:rPr lang="en-US" dirty="0"/>
              <a:t> widget sets. Install </a:t>
            </a:r>
            <a:r>
              <a:rPr lang="en-US" sz="1900" dirty="0">
                <a:latin typeface="Courier New" panose="02070309020205020404" pitchFamily="49" charset="0"/>
                <a:cs typeface="Courier New" panose="02070309020205020404" pitchFamily="49" charset="0"/>
              </a:rPr>
              <a:t>XFree86-devel</a:t>
            </a:r>
            <a:r>
              <a:rPr lang="en-US" dirty="0"/>
              <a:t> if you are going to develop programs which will run as X clients</a:t>
            </a:r>
            <a:r>
              <a:rPr lang="en-US" dirty="0" smtClean="0"/>
              <a:t>.</a:t>
            </a:r>
          </a:p>
          <a:p>
            <a:r>
              <a:rPr lang="en-US" dirty="0" smtClean="0"/>
              <a:t>I downloaded thee files:</a:t>
            </a:r>
          </a:p>
          <a:p>
            <a:pPr marL="0" indent="0">
              <a:buNone/>
            </a:pPr>
            <a:r>
              <a:rPr lang="en-US" sz="1700" dirty="0">
                <a:latin typeface="Courier New" pitchFamily="49" charset="0"/>
                <a:cs typeface="Courier New" pitchFamily="49" charset="0"/>
              </a:rPr>
              <a:t>XFree86-devel-4.3.0-2.90.43.i386.rpm</a:t>
            </a:r>
          </a:p>
          <a:p>
            <a:pPr marL="0" indent="0">
              <a:buNone/>
            </a:pPr>
            <a:r>
              <a:rPr lang="en-US" sz="1700" dirty="0">
                <a:latin typeface="Courier New" pitchFamily="49" charset="0"/>
                <a:cs typeface="Courier New" pitchFamily="49" charset="0"/>
              </a:rPr>
              <a:t>XFree86-devel-4.3.0-2.90.55.i386.rpm</a:t>
            </a:r>
          </a:p>
          <a:p>
            <a:pPr marL="0" indent="0">
              <a:buNone/>
            </a:pPr>
            <a:r>
              <a:rPr lang="en-US" sz="1700" dirty="0" smtClean="0">
                <a:latin typeface="Courier New" pitchFamily="49" charset="0"/>
                <a:cs typeface="Courier New" pitchFamily="49" charset="0"/>
              </a:rPr>
              <a:t>XFree86-devel-4.3.0-2.i386.rpm</a:t>
            </a:r>
          </a:p>
          <a:p>
            <a:r>
              <a:rPr lang="en-US" dirty="0" smtClean="0"/>
              <a:t>Numerous dependences missing. I could not install </a:t>
            </a:r>
            <a:r>
              <a:rPr lang="en-US" sz="1900" dirty="0" smtClean="0">
                <a:latin typeface="Courier New" pitchFamily="49" charset="0"/>
                <a:cs typeface="Courier New" pitchFamily="49" charset="0"/>
              </a:rPr>
              <a:t>XFree86 </a:t>
            </a:r>
            <a:r>
              <a:rPr lang="en-US" sz="2200" dirty="0" smtClean="0">
                <a:latin typeface="+mj-lt"/>
                <a:cs typeface="Courier New" pitchFamily="49" charset="0"/>
              </a:rPr>
              <a:t>on my VM</a:t>
            </a:r>
            <a:r>
              <a:rPr lang="en-US" dirty="0" smtClean="0"/>
              <a:t>.</a:t>
            </a:r>
            <a:endParaRPr lang="en-US" dirty="0"/>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Tree>
    <p:extLst>
      <p:ext uri="{BB962C8B-B14F-4D97-AF65-F5344CB8AC3E}">
        <p14:creationId xmlns:p14="http://schemas.microsoft.com/office/powerpoint/2010/main" val="23230109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Download </a:t>
            </a:r>
            <a:r>
              <a:rPr lang="en-US" sz="3100" dirty="0" smtClean="0">
                <a:latin typeface="Courier New" panose="02070309020205020404" pitchFamily="49" charset="0"/>
                <a:cs typeface="Courier New" panose="02070309020205020404" pitchFamily="49" charset="0"/>
              </a:rPr>
              <a:t>EPEL</a:t>
            </a:r>
            <a:r>
              <a:rPr lang="en-US" dirty="0" smtClean="0"/>
              <a:t> Library</a:t>
            </a:r>
            <a:endParaRPr lang="en-US" dirty="0"/>
          </a:p>
        </p:txBody>
      </p:sp>
      <p:sp>
        <p:nvSpPr>
          <p:cNvPr id="3" name="Content Placeholder 2"/>
          <p:cNvSpPr>
            <a:spLocks noGrp="1"/>
          </p:cNvSpPr>
          <p:nvPr>
            <p:ph idx="1"/>
          </p:nvPr>
        </p:nvSpPr>
        <p:spPr/>
        <p:txBody>
          <a:bodyPr>
            <a:normAutofit/>
          </a:bodyPr>
          <a:lstStyle/>
          <a:p>
            <a:r>
              <a:rPr lang="en-US" dirty="0" smtClean="0"/>
              <a:t>As root (</a:t>
            </a:r>
            <a:r>
              <a:rPr lang="en-US" dirty="0" err="1" smtClean="0"/>
              <a:t>sudo</a:t>
            </a:r>
            <a:r>
              <a:rPr lang="en-US" dirty="0" smtClean="0"/>
              <a:t> –s) I installed EPEL library</a:t>
            </a:r>
          </a:p>
          <a:p>
            <a:pPr marL="0" indent="0">
              <a:buNone/>
            </a:pP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sudo</a:t>
            </a:r>
            <a:r>
              <a:rPr lang="en-US" sz="1600" dirty="0" smtClean="0">
                <a:latin typeface="Courier New" pitchFamily="49" charset="0"/>
                <a:cs typeface="Courier New" pitchFamily="49" charset="0"/>
              </a:rPr>
              <a:t> -s</a:t>
            </a:r>
          </a:p>
          <a:p>
            <a:pPr marL="0" indent="0">
              <a:buNone/>
            </a:pPr>
            <a:r>
              <a:rPr lang="en-US" sz="1400" dirty="0" smtClean="0">
                <a:latin typeface="Courier New" pitchFamily="49" charset="0"/>
                <a:cs typeface="Courier New" pitchFamily="49" charset="0"/>
              </a:rPr>
              <a:t>$ rpm </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ivh</a:t>
            </a:r>
            <a:r>
              <a:rPr lang="en-US" sz="1400" dirty="0">
                <a:latin typeface="Courier New" pitchFamily="49" charset="0"/>
                <a:cs typeface="Courier New" pitchFamily="49" charset="0"/>
              </a:rPr>
              <a:t> </a:t>
            </a:r>
            <a:r>
              <a:rPr lang="en-US" sz="1400" dirty="0">
                <a:latin typeface="Courier New" pitchFamily="49" charset="0"/>
                <a:cs typeface="Courier New" pitchFamily="49" charset="0"/>
                <a:hlinkClick r:id="rId2"/>
              </a:rPr>
              <a:t>http://</a:t>
            </a:r>
            <a:r>
              <a:rPr lang="en-US" sz="1400" dirty="0" smtClean="0">
                <a:latin typeface="Courier New" pitchFamily="49" charset="0"/>
                <a:cs typeface="Courier New" pitchFamily="49" charset="0"/>
                <a:hlinkClick r:id="rId2"/>
              </a:rPr>
              <a:t>mirror.chpc.utah.edu/pub/epel/5/x86_64/epel-release-5-4.noarch.rpm</a:t>
            </a:r>
            <a:endParaRPr lang="en-US" sz="1400" dirty="0" smtClean="0">
              <a:latin typeface="Courier New" pitchFamily="49" charset="0"/>
              <a:cs typeface="Courier New" pitchFamily="49" charset="0"/>
            </a:endParaRPr>
          </a:p>
          <a:p>
            <a:r>
              <a:rPr lang="en-US" dirty="0" smtClean="0"/>
              <a:t>Then I ran, again </a:t>
            </a:r>
          </a:p>
          <a:p>
            <a:pPr marL="0" indent="0">
              <a:buNone/>
            </a:pPr>
            <a:r>
              <a:rPr lang="en-US" sz="1600" dirty="0" smtClean="0">
                <a:latin typeface="Courier New" pitchFamily="49" charset="0"/>
                <a:cs typeface="Courier New" pitchFamily="49" charset="0"/>
              </a:rPr>
              <a:t>$ yum install R </a:t>
            </a:r>
            <a:endParaRPr lang="en-US" sz="1600" dirty="0">
              <a:latin typeface="Courier New" pitchFamily="49" charset="0"/>
              <a:cs typeface="Courier New" pitchFamily="49" charset="0"/>
            </a:endParaRPr>
          </a:p>
          <a:p>
            <a:pPr marL="0" indent="0">
              <a:buNone/>
            </a:pPr>
            <a:r>
              <a:rPr lang="en-US" sz="1600" dirty="0" smtClean="0">
                <a:latin typeface="Courier New" pitchFamily="49" charset="0"/>
                <a:cs typeface="Courier New" pitchFamily="49" charset="0"/>
              </a:rPr>
              <a:t>. . . . . </a:t>
            </a:r>
          </a:p>
          <a:p>
            <a:pPr marL="0" indent="0">
              <a:buNone/>
            </a:pPr>
            <a:r>
              <a:rPr lang="en-US" sz="1600" dirty="0" smtClean="0">
                <a:latin typeface="Courier New" pitchFamily="49" charset="0"/>
                <a:cs typeface="Courier New" pitchFamily="49" charset="0"/>
              </a:rPr>
              <a:t>Dependency </a:t>
            </a:r>
            <a:r>
              <a:rPr lang="en-US" sz="1600" dirty="0">
                <a:latin typeface="Courier New" pitchFamily="49" charset="0"/>
                <a:cs typeface="Courier New" pitchFamily="49" charset="0"/>
              </a:rPr>
              <a:t>Installed:</a:t>
            </a:r>
          </a:p>
          <a:p>
            <a:pPr marL="0" indent="0">
              <a:buNone/>
            </a:pPr>
            <a:r>
              <a:rPr lang="en-US" sz="1600" dirty="0">
                <a:latin typeface="Courier New" pitchFamily="49" charset="0"/>
                <a:cs typeface="Courier New" pitchFamily="49" charset="0"/>
              </a:rPr>
              <a:t>  texinfo-tex.i386 0:4.8-14.el5                                                                          </a:t>
            </a:r>
          </a:p>
          <a:p>
            <a:pPr marL="0" indent="0">
              <a:buNone/>
            </a:pPr>
            <a:r>
              <a:rPr lang="en-US" sz="1600" dirty="0">
                <a:latin typeface="Courier New" pitchFamily="49" charset="0"/>
                <a:cs typeface="Courier New" pitchFamily="49" charset="0"/>
              </a:rPr>
              <a:t>Updated:</a:t>
            </a:r>
          </a:p>
          <a:p>
            <a:pPr marL="0" indent="0">
              <a:buNone/>
            </a:pPr>
            <a:r>
              <a:rPr lang="en-US" sz="1600" dirty="0">
                <a:latin typeface="Courier New" pitchFamily="49" charset="0"/>
                <a:cs typeface="Courier New" pitchFamily="49" charset="0"/>
              </a:rPr>
              <a:t>  R.i386 0:2.15.2-1.el5                                                                                  </a:t>
            </a:r>
          </a:p>
          <a:p>
            <a:pPr marL="0" indent="0">
              <a:buNone/>
            </a:pPr>
            <a:r>
              <a:rPr lang="en-US" sz="1600" dirty="0">
                <a:latin typeface="Courier New" pitchFamily="49" charset="0"/>
                <a:cs typeface="Courier New" pitchFamily="49" charset="0"/>
              </a:rPr>
              <a:t>Dependency Updated:</a:t>
            </a:r>
          </a:p>
          <a:p>
            <a:pPr marL="0" indent="0">
              <a:buNone/>
            </a:pPr>
            <a:r>
              <a:rPr lang="en-US" sz="1600" dirty="0">
                <a:latin typeface="Courier New" pitchFamily="49" charset="0"/>
                <a:cs typeface="Courier New" pitchFamily="49" charset="0"/>
              </a:rPr>
              <a:t>  R-core.i386 0:2.15.2-1.el5             R-devel.i386 0:2.15.2-1.el5     libRmath.i386 0:2.15.2-1.el5    </a:t>
            </a:r>
          </a:p>
          <a:p>
            <a:pPr marL="0" indent="0">
              <a:buNone/>
            </a:pPr>
            <a:r>
              <a:rPr lang="en-US" sz="1600" dirty="0">
                <a:latin typeface="Courier New" pitchFamily="49" charset="0"/>
                <a:cs typeface="Courier New" pitchFamily="49" charset="0"/>
              </a:rPr>
              <a:t>  libRmath-devel.i386 0:2.15.2-1.el5    </a:t>
            </a:r>
          </a:p>
          <a:p>
            <a:pPr marL="0" indent="0">
              <a:buNone/>
            </a:pPr>
            <a:r>
              <a:rPr lang="en-US" sz="1600" dirty="0">
                <a:latin typeface="Courier New" pitchFamily="49" charset="0"/>
                <a:cs typeface="Courier New" pitchFamily="49" charset="0"/>
              </a:rPr>
              <a:t>Complete!</a:t>
            </a:r>
          </a:p>
          <a:p>
            <a:pPr marL="0" indent="0">
              <a:buNone/>
            </a:pPr>
            <a:r>
              <a:rPr lang="en-US" sz="1600" dirty="0" smtClean="0">
                <a:latin typeface="Courier New" pitchFamily="49" charset="0"/>
                <a:cs typeface="Courier New" pitchFamily="49" charset="0"/>
              </a:rPr>
              <a:t>$ yum clean all</a:t>
            </a:r>
          </a:p>
          <a:p>
            <a:r>
              <a:rPr lang="en-US" dirty="0" smtClean="0">
                <a:cs typeface="Courier New" pitchFamily="49" charset="0"/>
              </a:rPr>
              <a:t>Apparently, </a:t>
            </a:r>
            <a:r>
              <a:rPr lang="en-US" dirty="0">
                <a:cs typeface="Courier New" pitchFamily="49" charset="0"/>
              </a:rPr>
              <a:t>the process raised the release level </a:t>
            </a:r>
            <a:r>
              <a:rPr lang="en-US" dirty="0" smtClean="0">
                <a:cs typeface="Courier New" pitchFamily="49" charset="0"/>
              </a:rPr>
              <a:t>of R to </a:t>
            </a:r>
            <a:r>
              <a:rPr lang="en-US" dirty="0">
                <a:cs typeface="Courier New" pitchFamily="49" charset="0"/>
              </a:rPr>
              <a:t>R-2.15.2</a:t>
            </a:r>
          </a:p>
          <a:p>
            <a:pPr marL="0" indent="0">
              <a:buNone/>
            </a:pPr>
            <a:endParaRPr lang="en-US" sz="1600" dirty="0" smtClean="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a:p>
        </p:txBody>
      </p:sp>
    </p:spTree>
    <p:extLst>
      <p:ext uri="{BB962C8B-B14F-4D97-AF65-F5344CB8AC3E}">
        <p14:creationId xmlns:p14="http://schemas.microsoft.com/office/powerpoint/2010/main" val="12976149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Hadoop Logs</a:t>
            </a:r>
            <a:endParaRPr lang="en-US" dirty="0"/>
          </a:p>
        </p:txBody>
      </p:sp>
      <p:sp>
        <p:nvSpPr>
          <p:cNvPr id="3" name="Content Placeholder 2"/>
          <p:cNvSpPr>
            <a:spLocks noGrp="1"/>
          </p:cNvSpPr>
          <p:nvPr>
            <p:ph idx="1"/>
          </p:nvPr>
        </p:nvSpPr>
        <p:spPr>
          <a:xfrm>
            <a:off x="457200" y="762000"/>
            <a:ext cx="8686800" cy="5592763"/>
          </a:xfrm>
        </p:spPr>
        <p:txBody>
          <a:bodyPr/>
          <a:lstStyle/>
          <a:p>
            <a:r>
              <a:rPr lang="en-US" dirty="0" smtClean="0"/>
              <a:t>You might have to debug your scripts and tasks when working with rmr2 and </a:t>
            </a:r>
            <a:r>
              <a:rPr lang="en-US" dirty="0" err="1" smtClean="0"/>
              <a:t>hadoop</a:t>
            </a:r>
            <a:r>
              <a:rPr lang="en-US" dirty="0" smtClean="0"/>
              <a:t>.</a:t>
            </a:r>
          </a:p>
          <a:p>
            <a:r>
              <a:rPr lang="en-US" dirty="0" smtClean="0"/>
              <a:t>These logs might come useful:</a:t>
            </a:r>
          </a:p>
          <a:p>
            <a:pPr marL="0" indent="0">
              <a:buNone/>
            </a:pPr>
            <a:r>
              <a:rPr lang="en-US" sz="1600" dirty="0">
                <a:latin typeface="Courier New" panose="02070309020205020404" pitchFamily="49" charset="0"/>
                <a:cs typeface="Courier New" panose="02070309020205020404" pitchFamily="49" charset="0"/>
              </a:rPr>
              <a:t>/</a:t>
            </a:r>
            <a:r>
              <a:rPr lang="en-US" sz="1600" dirty="0" err="1">
                <a:latin typeface="Courier New" panose="02070309020205020404" pitchFamily="49" charset="0"/>
                <a:cs typeface="Courier New" panose="02070309020205020404" pitchFamily="49" charset="0"/>
              </a:rPr>
              <a:t>var</a:t>
            </a:r>
            <a:r>
              <a:rPr lang="en-US" sz="1600" dirty="0">
                <a:latin typeface="Courier New" panose="02070309020205020404" pitchFamily="49" charset="0"/>
                <a:cs typeface="Courier New" panose="02070309020205020404" pitchFamily="49" charset="0"/>
              </a:rPr>
              <a:t>/log/hadoop-0.20-mapreduce/hadoop-hadoop-tasktracker-localhost.localdomain.log</a:t>
            </a:r>
          </a:p>
          <a:p>
            <a:pPr marL="0" indent="0">
              <a:buNone/>
            </a:pPr>
            <a:r>
              <a:rPr lang="en-US" sz="1600" dirty="0" smtClean="0">
                <a:latin typeface="Courier New" panose="02070309020205020404" pitchFamily="49" charset="0"/>
                <a:cs typeface="Courier New" panose="02070309020205020404" pitchFamily="49" charset="0"/>
              </a:rPr>
              <a:t>/</a:t>
            </a:r>
            <a:r>
              <a:rPr lang="en-US" sz="1600" dirty="0" err="1">
                <a:latin typeface="Courier New" panose="02070309020205020404" pitchFamily="49" charset="0"/>
                <a:cs typeface="Courier New" panose="02070309020205020404" pitchFamily="49" charset="0"/>
              </a:rPr>
              <a:t>var</a:t>
            </a:r>
            <a:r>
              <a:rPr lang="en-US" sz="1600" dirty="0">
                <a:latin typeface="Courier New" panose="02070309020205020404" pitchFamily="49" charset="0"/>
                <a:cs typeface="Courier New" panose="02070309020205020404" pitchFamily="49" charset="0"/>
              </a:rPr>
              <a:t>/log/hadoop-0.20-mapreduce/hadoop-hadoop-jobtracker-localhost.localdomain.log</a:t>
            </a:r>
          </a:p>
          <a:p>
            <a:pPr marL="0" indent="0">
              <a:buNone/>
            </a:pPr>
            <a:r>
              <a:rPr lang="en-US" sz="1600" dirty="0" smtClean="0">
                <a:latin typeface="Courier New" panose="02070309020205020404" pitchFamily="49" charset="0"/>
                <a:cs typeface="Courier New" panose="02070309020205020404" pitchFamily="49" charset="0"/>
              </a:rPr>
              <a:t>/</a:t>
            </a:r>
            <a:r>
              <a:rPr lang="en-US" sz="1600" dirty="0" err="1">
                <a:latin typeface="Courier New" panose="02070309020205020404" pitchFamily="49" charset="0"/>
                <a:cs typeface="Courier New" panose="02070309020205020404" pitchFamily="49" charset="0"/>
              </a:rPr>
              <a:t>var</a:t>
            </a:r>
            <a:r>
              <a:rPr lang="en-US" sz="1600" dirty="0">
                <a:latin typeface="Courier New" panose="02070309020205020404" pitchFamily="49" charset="0"/>
                <a:cs typeface="Courier New" panose="02070309020205020404" pitchFamily="49" charset="0"/>
              </a:rPr>
              <a:t>/log/</a:t>
            </a:r>
            <a:r>
              <a:rPr lang="en-US" sz="1600" dirty="0" err="1">
                <a:latin typeface="Courier New" panose="02070309020205020404" pitchFamily="49" charset="0"/>
                <a:cs typeface="Courier New" panose="02070309020205020404" pitchFamily="49" charset="0"/>
              </a:rPr>
              <a:t>hadoop-hdfs</a:t>
            </a:r>
            <a:r>
              <a:rPr lang="en-US" sz="1600" dirty="0">
                <a:latin typeface="Courier New" panose="02070309020205020404" pitchFamily="49" charset="0"/>
                <a:cs typeface="Courier New" panose="02070309020205020404" pitchFamily="49" charset="0"/>
              </a:rPr>
              <a:t>/hadoop-hdfs-namenode-localhost.localdomain.log</a:t>
            </a:r>
          </a:p>
          <a:p>
            <a:pPr marL="0" indent="0">
              <a:buNone/>
            </a:pPr>
            <a:r>
              <a:rPr lang="en-US" sz="1600" dirty="0" smtClean="0">
                <a:latin typeface="Courier New" panose="02070309020205020404" pitchFamily="49" charset="0"/>
                <a:cs typeface="Courier New" panose="02070309020205020404" pitchFamily="49" charset="0"/>
              </a:rPr>
              <a:t>/</a:t>
            </a:r>
            <a:r>
              <a:rPr lang="en-US" sz="1600" dirty="0" err="1">
                <a:latin typeface="Courier New" panose="02070309020205020404" pitchFamily="49" charset="0"/>
                <a:cs typeface="Courier New" panose="02070309020205020404" pitchFamily="49" charset="0"/>
              </a:rPr>
              <a:t>var</a:t>
            </a:r>
            <a:r>
              <a:rPr lang="en-US" sz="1600" dirty="0">
                <a:latin typeface="Courier New" panose="02070309020205020404" pitchFamily="49" charset="0"/>
                <a:cs typeface="Courier New" panose="02070309020205020404" pitchFamily="49" charset="0"/>
              </a:rPr>
              <a:t>/log/</a:t>
            </a:r>
            <a:r>
              <a:rPr lang="en-US" sz="1600" dirty="0" err="1">
                <a:latin typeface="Courier New" panose="02070309020205020404" pitchFamily="49" charset="0"/>
                <a:cs typeface="Courier New" panose="02070309020205020404" pitchFamily="49" charset="0"/>
              </a:rPr>
              <a:t>hadoop-hdfs</a:t>
            </a:r>
            <a:r>
              <a:rPr lang="en-US" sz="1600" dirty="0">
                <a:latin typeface="Courier New" panose="02070309020205020404" pitchFamily="49" charset="0"/>
                <a:cs typeface="Courier New" panose="02070309020205020404" pitchFamily="49" charset="0"/>
              </a:rPr>
              <a:t>/hadoop-hdfs-secondarynamenode-localhost.localdomain.log</a:t>
            </a:r>
          </a:p>
          <a:p>
            <a:pPr marL="0" indent="0">
              <a:buNone/>
            </a:pPr>
            <a:r>
              <a:rPr lang="en-US" sz="1600" dirty="0" smtClean="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var</a:t>
            </a:r>
            <a:r>
              <a:rPr lang="en-US" sz="1600" dirty="0" smtClean="0">
                <a:latin typeface="Courier New" panose="02070309020205020404" pitchFamily="49" charset="0"/>
                <a:cs typeface="Courier New" panose="02070309020205020404" pitchFamily="49" charset="0"/>
              </a:rPr>
              <a:t>/log/</a:t>
            </a:r>
            <a:r>
              <a:rPr lang="en-US" sz="1600" dirty="0" err="1" smtClean="0">
                <a:latin typeface="Courier New" panose="02070309020205020404" pitchFamily="49" charset="0"/>
                <a:cs typeface="Courier New" panose="02070309020205020404" pitchFamily="49" charset="0"/>
              </a:rPr>
              <a:t>hadoop-hdfs</a:t>
            </a:r>
            <a:r>
              <a:rPr lang="en-US" sz="1600" dirty="0" smtClean="0">
                <a:latin typeface="Courier New" panose="02070309020205020404" pitchFamily="49" charset="0"/>
                <a:cs typeface="Courier New" panose="02070309020205020404" pitchFamily="49" charset="0"/>
              </a:rPr>
              <a:t>/hadoop-hdfs-datanode-localhost.localdomain.log</a:t>
            </a:r>
          </a:p>
          <a:p>
            <a:pPr marL="0" indent="0">
              <a:buNone/>
            </a:pPr>
            <a:endParaRPr lang="en-US" sz="1600" dirty="0">
              <a:latin typeface="Courier New" panose="02070309020205020404" pitchFamily="49" charset="0"/>
              <a:cs typeface="Courier New" panose="02070309020205020404" pitchFamily="49" charset="0"/>
            </a:endParaRPr>
          </a:p>
          <a:p>
            <a:r>
              <a:rPr lang="en-US" dirty="0">
                <a:cs typeface="Courier New" panose="02070309020205020404" pitchFamily="49" charset="0"/>
              </a:rPr>
              <a:t>To order logs by the time </a:t>
            </a:r>
            <a:r>
              <a:rPr lang="en-US" dirty="0" smtClean="0">
                <a:cs typeface="Courier New" panose="02070309020205020404" pitchFamily="49" charset="0"/>
              </a:rPr>
              <a:t>stamp, use </a:t>
            </a:r>
          </a:p>
          <a:p>
            <a:pPr marL="0" indent="0">
              <a:buNone/>
            </a:pPr>
            <a:r>
              <a:rPr lang="en-US" sz="1800" dirty="0" smtClean="0">
                <a:latin typeface="Courier New" panose="02070309020205020404" pitchFamily="49" charset="0"/>
                <a:cs typeface="Courier New" panose="02070309020205020404" pitchFamily="49" charset="0"/>
              </a:rPr>
              <a:t>$ </a:t>
            </a:r>
            <a:r>
              <a:rPr lang="en-US" sz="1800" dirty="0" err="1" smtClean="0">
                <a:latin typeface="Courier New" panose="02070309020205020404" pitchFamily="49" charset="0"/>
                <a:cs typeface="Courier New" panose="02070309020205020404" pitchFamily="49" charset="0"/>
              </a:rPr>
              <a:t>ls</a:t>
            </a:r>
            <a:r>
              <a:rPr lang="en-US" sz="1800" dirty="0" smtClean="0">
                <a:latin typeface="Courier New" panose="02070309020205020404" pitchFamily="49" charset="0"/>
                <a:cs typeface="Courier New" panose="02070309020205020404" pitchFamily="49" charset="0"/>
              </a:rPr>
              <a:t> –</a:t>
            </a:r>
            <a:r>
              <a:rPr lang="en-US" sz="1800" dirty="0" err="1" smtClean="0">
                <a:latin typeface="Courier New" panose="02070309020205020404" pitchFamily="49" charset="0"/>
                <a:cs typeface="Courier New" panose="02070309020205020404" pitchFamily="49" charset="0"/>
              </a:rPr>
              <a:t>lat</a:t>
            </a:r>
            <a:r>
              <a:rPr lang="en-US" sz="1800" dirty="0" smtClean="0">
                <a:latin typeface="Courier New" panose="02070309020205020404" pitchFamily="49" charset="0"/>
                <a:cs typeface="Courier New" panose="02070309020205020404" pitchFamily="49" charset="0"/>
              </a:rPr>
              <a:t> </a:t>
            </a:r>
          </a:p>
          <a:p>
            <a:pPr marL="0" indent="0">
              <a:buNone/>
            </a:pPr>
            <a:endParaRPr lang="en-US" sz="1600" dirty="0">
              <a:latin typeface="Courier New" panose="02070309020205020404" pitchFamily="49" charset="0"/>
              <a:cs typeface="Courier New" panose="02070309020205020404" pitchFamily="49" charset="0"/>
            </a:endParaRP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a:p>
        </p:txBody>
      </p:sp>
    </p:spTree>
    <p:extLst>
      <p:ext uri="{BB962C8B-B14F-4D97-AF65-F5344CB8AC3E}">
        <p14:creationId xmlns:p14="http://schemas.microsoft.com/office/powerpoint/2010/main" val="14781560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Run </a:t>
            </a:r>
            <a:r>
              <a:rPr lang="en-US" sz="3100" dirty="0" smtClean="0">
                <a:latin typeface="Courier New" pitchFamily="49" charset="0"/>
                <a:cs typeface="Courier New" pitchFamily="49" charset="0"/>
              </a:rPr>
              <a:t>R CMD INSTALL rmr2-…tar.gz</a:t>
            </a:r>
            <a:endParaRPr lang="en-US" sz="3100" dirty="0">
              <a:latin typeface="Courier New" pitchFamily="49" charset="0"/>
              <a:cs typeface="Courier New" pitchFamily="49" charset="0"/>
            </a:endParaRPr>
          </a:p>
        </p:txBody>
      </p:sp>
      <p:sp>
        <p:nvSpPr>
          <p:cNvPr id="3" name="Content Placeholder 2"/>
          <p:cNvSpPr>
            <a:spLocks noGrp="1"/>
          </p:cNvSpPr>
          <p:nvPr>
            <p:ph idx="1"/>
          </p:nvPr>
        </p:nvSpPr>
        <p:spPr/>
        <p:txBody>
          <a:bodyPr>
            <a:normAutofit lnSpcReduction="10000"/>
          </a:bodyPr>
          <a:lstStyle/>
          <a:p>
            <a:r>
              <a:rPr lang="en-US" dirty="0" smtClean="0">
                <a:cs typeface="Courier New" pitchFamily="49" charset="0"/>
              </a:rPr>
              <a:t>Now, I could try installing</a:t>
            </a: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rmr</a:t>
            </a:r>
            <a:r>
              <a:rPr lang="en-US" sz="1800" dirty="0" smtClean="0">
                <a:latin typeface="Courier New" pitchFamily="49" charset="0"/>
                <a:cs typeface="Courier New" pitchFamily="49" charset="0"/>
              </a:rPr>
              <a:t> </a:t>
            </a:r>
            <a:r>
              <a:rPr lang="en-US" dirty="0" smtClean="0">
                <a:cs typeface="Courier New" pitchFamily="49" charset="0"/>
              </a:rPr>
              <a:t>again:</a:t>
            </a:r>
          </a:p>
          <a:p>
            <a:pPr marL="0" indent="0">
              <a:buNone/>
            </a:pP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root@localhost</a:t>
            </a:r>
            <a:r>
              <a:rPr lang="en-US" sz="1600" dirty="0" smtClean="0">
                <a:latin typeface="Courier New" pitchFamily="49" charset="0"/>
                <a:cs typeface="Courier New" pitchFamily="49" charset="0"/>
              </a:rPr>
              <a:t> </a:t>
            </a:r>
            <a:r>
              <a:rPr lang="en-US" sz="1600" dirty="0">
                <a:latin typeface="Courier New" pitchFamily="49" charset="0"/>
                <a:cs typeface="Courier New" pitchFamily="49" charset="0"/>
              </a:rPr>
              <a:t>~]# R CMD INSTALL rmr2_2.2.0.tar.gz </a:t>
            </a:r>
          </a:p>
          <a:p>
            <a:pPr marL="0" indent="0">
              <a:buNone/>
            </a:pPr>
            <a:r>
              <a:rPr lang="en-US" sz="1600" dirty="0">
                <a:latin typeface="Courier New" pitchFamily="49" charset="0"/>
                <a:cs typeface="Courier New" pitchFamily="49" charset="0"/>
              </a:rPr>
              <a:t>* installing to library ‘/</a:t>
            </a:r>
            <a:r>
              <a:rPr lang="en-US" sz="1600" dirty="0" err="1">
                <a:latin typeface="Courier New" pitchFamily="49" charset="0"/>
                <a:cs typeface="Courier New" pitchFamily="49" charset="0"/>
              </a:rPr>
              <a:t>usr</a:t>
            </a:r>
            <a:r>
              <a:rPr lang="en-US" sz="1600" dirty="0">
                <a:latin typeface="Courier New" pitchFamily="49" charset="0"/>
                <a:cs typeface="Courier New" pitchFamily="49" charset="0"/>
              </a:rPr>
              <a:t>/lib/R/library’</a:t>
            </a:r>
          </a:p>
          <a:p>
            <a:pPr marL="0" indent="0">
              <a:buNone/>
            </a:pPr>
            <a:r>
              <a:rPr lang="en-US" sz="1600" dirty="0">
                <a:latin typeface="Courier New" pitchFamily="49" charset="0"/>
                <a:cs typeface="Courier New" pitchFamily="49" charset="0"/>
              </a:rPr>
              <a:t>ERROR: dependencies ‘</a:t>
            </a:r>
            <a:r>
              <a:rPr lang="en-US" sz="1600" dirty="0" err="1">
                <a:latin typeface="Courier New" pitchFamily="49" charset="0"/>
                <a:cs typeface="Courier New" pitchFamily="49" charset="0"/>
              </a:rPr>
              <a:t>Rcpp</a:t>
            </a:r>
            <a:r>
              <a:rPr lang="en-US" sz="1600" dirty="0">
                <a:latin typeface="Courier New" pitchFamily="49" charset="0"/>
                <a:cs typeface="Courier New" pitchFamily="49" charset="0"/>
              </a:rPr>
              <a:t>’, ‘functional’, ‘</a:t>
            </a:r>
            <a:r>
              <a:rPr lang="en-US" sz="1600" dirty="0" err="1">
                <a:latin typeface="Courier New" pitchFamily="49" charset="0"/>
                <a:cs typeface="Courier New" pitchFamily="49" charset="0"/>
              </a:rPr>
              <a:t>stringr</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plyr</a:t>
            </a:r>
            <a:r>
              <a:rPr lang="en-US" sz="1600" dirty="0">
                <a:latin typeface="Courier New" pitchFamily="49" charset="0"/>
                <a:cs typeface="Courier New" pitchFamily="49" charset="0"/>
              </a:rPr>
              <a:t>’, ‘reshape2’ are not available for package ‘rmr2’</a:t>
            </a:r>
          </a:p>
          <a:p>
            <a:pPr marL="0" indent="0">
              <a:buNone/>
            </a:pPr>
            <a:r>
              <a:rPr lang="en-US" sz="1600" dirty="0">
                <a:latin typeface="Courier New" pitchFamily="49" charset="0"/>
                <a:cs typeface="Courier New" pitchFamily="49" charset="0"/>
              </a:rPr>
              <a:t>* removing ‘/</a:t>
            </a:r>
            <a:r>
              <a:rPr lang="en-US" sz="1600" dirty="0" err="1">
                <a:latin typeface="Courier New" pitchFamily="49" charset="0"/>
                <a:cs typeface="Courier New" pitchFamily="49" charset="0"/>
              </a:rPr>
              <a:t>usr</a:t>
            </a:r>
            <a:r>
              <a:rPr lang="en-US" sz="1600" dirty="0">
                <a:latin typeface="Courier New" pitchFamily="49" charset="0"/>
                <a:cs typeface="Courier New" pitchFamily="49" charset="0"/>
              </a:rPr>
              <a:t>/lib/R/library/rmr2’</a:t>
            </a:r>
          </a:p>
          <a:p>
            <a:pPr marL="0" indent="0">
              <a:buNone/>
            </a:pP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root@localhost</a:t>
            </a:r>
            <a:r>
              <a:rPr lang="en-US" sz="1600" dirty="0">
                <a:latin typeface="Courier New" pitchFamily="49" charset="0"/>
                <a:cs typeface="Courier New" pitchFamily="49" charset="0"/>
              </a:rPr>
              <a:t> ~]# </a:t>
            </a:r>
          </a:p>
          <a:p>
            <a:r>
              <a:rPr lang="en-US" dirty="0">
                <a:cs typeface="Courier New" pitchFamily="49" charset="0"/>
              </a:rPr>
              <a:t>From</a:t>
            </a:r>
            <a:r>
              <a:rPr lang="en-US" sz="1600" dirty="0">
                <a:latin typeface="Courier New" pitchFamily="49" charset="0"/>
                <a:cs typeface="Courier New" pitchFamily="49" charset="0"/>
              </a:rPr>
              <a:t> </a:t>
            </a:r>
            <a:r>
              <a:rPr lang="en-US" sz="1600" dirty="0">
                <a:latin typeface="Courier New" pitchFamily="49" charset="0"/>
                <a:cs typeface="Courier New" pitchFamily="49" charset="0"/>
                <a:hlinkClick r:id="rId2"/>
              </a:rPr>
              <a:t>http://cran.r-project.org/web/packages/Rcpp</a:t>
            </a:r>
            <a:r>
              <a:rPr lang="en-US" sz="1600" dirty="0" smtClean="0">
                <a:latin typeface="Courier New" pitchFamily="49" charset="0"/>
                <a:cs typeface="Courier New" pitchFamily="49" charset="0"/>
                <a:hlinkClick r:id="rId2"/>
              </a:rPr>
              <a:t>/</a:t>
            </a:r>
            <a:r>
              <a:rPr lang="en-US" sz="1600" dirty="0" smtClean="0">
                <a:latin typeface="Courier New" pitchFamily="49" charset="0"/>
                <a:cs typeface="Courier New" pitchFamily="49" charset="0"/>
              </a:rPr>
              <a:t>, </a:t>
            </a:r>
            <a:r>
              <a:rPr lang="en-US" dirty="0" smtClean="0">
                <a:cs typeface="Courier New" pitchFamily="49" charset="0"/>
              </a:rPr>
              <a:t>download </a:t>
            </a:r>
            <a:r>
              <a:rPr lang="en-US" sz="1600" dirty="0" smtClean="0">
                <a:latin typeface="Courier New" pitchFamily="49" charset="0"/>
                <a:cs typeface="Courier New" pitchFamily="49" charset="0"/>
              </a:rPr>
              <a:t>Rcpp_0.10.3.tar.gz </a:t>
            </a:r>
            <a:r>
              <a:rPr lang="en-US" dirty="0" smtClean="0">
                <a:cs typeface="Courier New" pitchFamily="49" charset="0"/>
              </a:rPr>
              <a:t>and run:</a:t>
            </a:r>
          </a:p>
          <a:p>
            <a:pPr marL="0" indent="0">
              <a:buNone/>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sudo</a:t>
            </a:r>
            <a:r>
              <a:rPr lang="en-US" sz="1600" dirty="0" smtClean="0">
                <a:latin typeface="Courier New" pitchFamily="49" charset="0"/>
                <a:cs typeface="Courier New" pitchFamily="49" charset="0"/>
              </a:rPr>
              <a:t> R </a:t>
            </a:r>
            <a:r>
              <a:rPr lang="en-US" sz="1600" dirty="0">
                <a:latin typeface="Courier New" pitchFamily="49" charset="0"/>
                <a:cs typeface="Courier New" pitchFamily="49" charset="0"/>
              </a:rPr>
              <a:t>CMD INSTALL Rcpp_0.10.3.tar.gz </a:t>
            </a:r>
            <a:endParaRPr lang="en-US" sz="1600" dirty="0" smtClean="0">
              <a:latin typeface="Courier New" pitchFamily="49" charset="0"/>
              <a:cs typeface="Courier New" pitchFamily="49" charset="0"/>
            </a:endParaRPr>
          </a:p>
          <a:p>
            <a:r>
              <a:rPr lang="en-US" dirty="0" smtClean="0">
                <a:cs typeface="Courier New" pitchFamily="49" charset="0"/>
              </a:rPr>
              <a:t>From</a:t>
            </a:r>
            <a:r>
              <a:rPr lang="en-US" sz="1600" dirty="0" smtClean="0">
                <a:latin typeface="Courier New" pitchFamily="49" charset="0"/>
                <a:cs typeface="Courier New" pitchFamily="49" charset="0"/>
              </a:rPr>
              <a:t> </a:t>
            </a:r>
            <a:r>
              <a:rPr lang="en-US" sz="1500" dirty="0" smtClean="0">
                <a:latin typeface="Courier New" pitchFamily="49" charset="0"/>
                <a:cs typeface="Courier New" pitchFamily="49" charset="0"/>
                <a:hlinkClick r:id="rId3"/>
              </a:rPr>
              <a:t>http</a:t>
            </a:r>
            <a:r>
              <a:rPr lang="en-US" sz="1500" dirty="0">
                <a:latin typeface="Courier New" pitchFamily="49" charset="0"/>
                <a:cs typeface="Courier New" pitchFamily="49" charset="0"/>
                <a:hlinkClick r:id="rId3"/>
              </a:rPr>
              <a:t>://</a:t>
            </a:r>
            <a:r>
              <a:rPr lang="en-US" sz="1500" dirty="0" smtClean="0">
                <a:latin typeface="Courier New" pitchFamily="49" charset="0"/>
                <a:cs typeface="Courier New" pitchFamily="49" charset="0"/>
                <a:hlinkClick r:id="rId3"/>
              </a:rPr>
              <a:t>cran.r-project.org/web/packages/functional/index.html</a:t>
            </a:r>
            <a:endParaRPr lang="en-US" sz="1500" dirty="0" smtClean="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sudo</a:t>
            </a:r>
            <a:r>
              <a:rPr lang="en-US" sz="1600" dirty="0">
                <a:latin typeface="Courier New" pitchFamily="49" charset="0"/>
                <a:cs typeface="Courier New" pitchFamily="49" charset="0"/>
              </a:rPr>
              <a:t> R CMD INSTALL functional_0.4.tar.gz</a:t>
            </a:r>
          </a:p>
          <a:p>
            <a:r>
              <a:rPr lang="en-US" dirty="0">
                <a:cs typeface="Courier New" pitchFamily="49" charset="0"/>
              </a:rPr>
              <a:t>Similarly </a:t>
            </a:r>
            <a:r>
              <a:rPr lang="en-US" dirty="0" smtClean="0">
                <a:cs typeface="Courier New" pitchFamily="49" charset="0"/>
              </a:rPr>
              <a:t>download and </a:t>
            </a:r>
            <a:r>
              <a:rPr lang="en-US" sz="1600" dirty="0" smtClean="0">
                <a:latin typeface="Courier New" pitchFamily="49" charset="0"/>
                <a:cs typeface="Courier New" pitchFamily="49" charset="0"/>
              </a:rPr>
              <a:t>R CMD INSTALL: </a:t>
            </a:r>
            <a:r>
              <a:rPr lang="en-US" sz="1600" dirty="0">
                <a:latin typeface="Courier New" pitchFamily="49" charset="0"/>
                <a:cs typeface="Courier New" pitchFamily="49" charset="0"/>
              </a:rPr>
              <a:t>plyr_1.8.tar.gz, reshape2_1.2.2.tar.gz and </a:t>
            </a:r>
            <a:r>
              <a:rPr lang="en-US" sz="1600" dirty="0" smtClean="0">
                <a:latin typeface="Courier New" pitchFamily="49" charset="0"/>
                <a:cs typeface="Courier New" pitchFamily="49" charset="0"/>
              </a:rPr>
              <a:t>stringr_0.6.2.tar.gz. </a:t>
            </a:r>
            <a:r>
              <a:rPr lang="en-US" dirty="0" smtClean="0">
                <a:cs typeface="Courier New" pitchFamily="49" charset="0"/>
              </a:rPr>
              <a:t>Open R as the user</a:t>
            </a:r>
            <a:r>
              <a:rPr lang="en-US" sz="1600" dirty="0" smtClean="0">
                <a:latin typeface="Courier New" pitchFamily="49" charset="0"/>
                <a:cs typeface="Courier New" pitchFamily="49" charset="0"/>
              </a:rPr>
              <a:t> root </a:t>
            </a:r>
            <a:r>
              <a:rPr lang="en-US" dirty="0" smtClean="0">
                <a:cs typeface="Courier New" pitchFamily="49" charset="0"/>
              </a:rPr>
              <a:t>and run:</a:t>
            </a:r>
          </a:p>
          <a:p>
            <a:pPr marL="0" indent="0">
              <a:buNone/>
            </a:pPr>
            <a:r>
              <a:rPr lang="en-US" sz="1600" dirty="0" smtClean="0">
                <a:latin typeface="Courier New" pitchFamily="49" charset="0"/>
                <a:cs typeface="Courier New" pitchFamily="49" charset="0"/>
              </a:rPr>
              <a:t>&gt; </a:t>
            </a:r>
            <a:r>
              <a:rPr lang="en-US" sz="1600" dirty="0" err="1" smtClean="0">
                <a:latin typeface="Courier New" pitchFamily="49" charset="0"/>
                <a:cs typeface="Courier New" pitchFamily="49" charset="0"/>
              </a:rPr>
              <a:t>install.packages</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Rcpp</a:t>
            </a:r>
            <a:r>
              <a:rPr lang="en-US" sz="1600" dirty="0" smtClean="0">
                <a:latin typeface="Courier New" pitchFamily="49" charset="0"/>
                <a:cs typeface="Courier New" pitchFamily="49" charset="0"/>
              </a:rPr>
              <a:t>”)</a:t>
            </a:r>
          </a:p>
          <a:p>
            <a:pPr marL="0" indent="0">
              <a:buNone/>
            </a:pPr>
            <a:r>
              <a:rPr lang="en-US" sz="1600" dirty="0" smtClean="0">
                <a:latin typeface="Courier New" pitchFamily="49" charset="0"/>
                <a:cs typeface="Courier New" pitchFamily="49" charset="0"/>
              </a:rPr>
              <a:t>&gt; </a:t>
            </a:r>
            <a:r>
              <a:rPr lang="en-US" sz="1600" dirty="0" err="1" smtClean="0">
                <a:latin typeface="Courier New" pitchFamily="49" charset="0"/>
                <a:cs typeface="Courier New" pitchFamily="49" charset="0"/>
              </a:rPr>
              <a:t>install.packages</a:t>
            </a:r>
            <a:r>
              <a:rPr lang="en-US" sz="1600" dirty="0" smtClean="0">
                <a:latin typeface="Courier New" pitchFamily="49" charset="0"/>
                <a:cs typeface="Courier New" pitchFamily="49" charset="0"/>
              </a:rPr>
              <a:t>(“functional”)</a:t>
            </a:r>
          </a:p>
          <a:p>
            <a:pPr marL="0" indent="0">
              <a:buNone/>
            </a:pPr>
            <a:r>
              <a:rPr lang="en-US" sz="1600" dirty="0" smtClean="0">
                <a:latin typeface="Courier New" pitchFamily="49" charset="0"/>
                <a:cs typeface="Courier New" pitchFamily="49" charset="0"/>
              </a:rPr>
              <a:t>&gt; </a:t>
            </a:r>
            <a:r>
              <a:rPr lang="en-US" sz="1600" dirty="0" err="1" smtClean="0">
                <a:latin typeface="Courier New" pitchFamily="49" charset="0"/>
                <a:cs typeface="Courier New" pitchFamily="49" charset="0"/>
              </a:rPr>
              <a:t>install.packages</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strignr</a:t>
            </a:r>
            <a:r>
              <a:rPr lang="en-US" sz="1600" dirty="0" smtClean="0">
                <a:latin typeface="Courier New" pitchFamily="49" charset="0"/>
                <a:cs typeface="Courier New" pitchFamily="49" charset="0"/>
              </a:rPr>
              <a:t>”)</a:t>
            </a:r>
          </a:p>
          <a:p>
            <a:pPr marL="0" indent="0">
              <a:buNone/>
            </a:pPr>
            <a:r>
              <a:rPr lang="en-US" sz="1600" dirty="0" smtClean="0">
                <a:latin typeface="Courier New" pitchFamily="49" charset="0"/>
                <a:cs typeface="Courier New" pitchFamily="49" charset="0"/>
              </a:rPr>
              <a:t>&gt; </a:t>
            </a:r>
            <a:r>
              <a:rPr lang="en-US" sz="1600" dirty="0" err="1" smtClean="0">
                <a:latin typeface="Courier New" pitchFamily="49" charset="0"/>
                <a:cs typeface="Courier New" pitchFamily="49" charset="0"/>
              </a:rPr>
              <a:t>install.packages</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plyr</a:t>
            </a:r>
            <a:r>
              <a:rPr lang="en-US" sz="1600" dirty="0" smtClean="0">
                <a:latin typeface="Courier New" pitchFamily="49" charset="0"/>
                <a:cs typeface="Courier New" pitchFamily="49" charset="0"/>
              </a:rPr>
              <a:t>”)</a:t>
            </a:r>
            <a:endParaRPr lang="en-US" sz="1600" dirty="0">
              <a:latin typeface="Courier New" pitchFamily="49" charset="0"/>
              <a:cs typeface="Courier New" pitchFamily="49" charset="0"/>
            </a:endParaRPr>
          </a:p>
          <a:p>
            <a:endParaRPr lang="en-US" sz="1600" dirty="0">
              <a:latin typeface="Courier New" pitchFamily="49" charset="0"/>
              <a:cs typeface="Courier New" pitchFamily="49" charset="0"/>
            </a:endParaRPr>
          </a:p>
          <a:p>
            <a:endParaRPr lang="en-US" dirty="0"/>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a:p>
        </p:txBody>
      </p:sp>
    </p:spTree>
    <p:extLst>
      <p:ext uri="{BB962C8B-B14F-4D97-AF65-F5344CB8AC3E}">
        <p14:creationId xmlns:p14="http://schemas.microsoft.com/office/powerpoint/2010/main" val="9116194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rmr2</a:t>
            </a:r>
            <a:endParaRPr lang="en-US" dirty="0"/>
          </a:p>
        </p:txBody>
      </p:sp>
      <p:sp>
        <p:nvSpPr>
          <p:cNvPr id="3" name="Content Placeholder 2"/>
          <p:cNvSpPr>
            <a:spLocks noGrp="1"/>
          </p:cNvSpPr>
          <p:nvPr>
            <p:ph idx="1"/>
          </p:nvPr>
        </p:nvSpPr>
        <p:spPr/>
        <p:txBody>
          <a:bodyPr>
            <a:normAutofit/>
          </a:bodyPr>
          <a:lstStyle/>
          <a:p>
            <a:pPr marL="0" indent="0">
              <a:buNone/>
            </a:pPr>
            <a:r>
              <a:rPr lang="en-US" sz="1700" dirty="0">
                <a:latin typeface="Courier New" pitchFamily="49" charset="0"/>
                <a:cs typeface="Courier New" pitchFamily="49" charset="0"/>
              </a:rPr>
              <a:t>$ source .</a:t>
            </a:r>
            <a:r>
              <a:rPr lang="en-US" sz="1700" dirty="0" err="1" smtClean="0">
                <a:latin typeface="Courier New" pitchFamily="49" charset="0"/>
                <a:cs typeface="Courier New" pitchFamily="49" charset="0"/>
              </a:rPr>
              <a:t>bash_profile</a:t>
            </a:r>
            <a:endParaRPr lang="en-US" sz="1700" dirty="0" smtClean="0">
              <a:latin typeface="Courier New" pitchFamily="49" charset="0"/>
              <a:cs typeface="Courier New" pitchFamily="49" charset="0"/>
            </a:endParaRPr>
          </a:p>
          <a:p>
            <a:pPr marL="0" indent="0">
              <a:buNone/>
            </a:pPr>
            <a:r>
              <a:rPr lang="en-US" sz="1700" dirty="0">
                <a:latin typeface="Courier New" pitchFamily="49" charset="0"/>
                <a:cs typeface="Courier New" pitchFamily="49" charset="0"/>
              </a:rPr>
              <a:t>[</a:t>
            </a:r>
            <a:r>
              <a:rPr lang="en-US" sz="1700" dirty="0" err="1">
                <a:latin typeface="Courier New" pitchFamily="49" charset="0"/>
                <a:cs typeface="Courier New" pitchFamily="49" charset="0"/>
              </a:rPr>
              <a:t>root@localhost</a:t>
            </a:r>
            <a:r>
              <a:rPr lang="en-US" sz="1700" dirty="0">
                <a:latin typeface="Courier New" pitchFamily="49" charset="0"/>
                <a:cs typeface="Courier New" pitchFamily="49" charset="0"/>
              </a:rPr>
              <a:t> ~]# echo $JAVA_HOME</a:t>
            </a:r>
          </a:p>
          <a:p>
            <a:pPr marL="0" indent="0">
              <a:buNone/>
            </a:pPr>
            <a:r>
              <a:rPr lang="en-US" sz="1700" dirty="0">
                <a:latin typeface="Courier New" pitchFamily="49" charset="0"/>
                <a:cs typeface="Courier New" pitchFamily="49" charset="0"/>
              </a:rPr>
              <a:t>/</a:t>
            </a:r>
            <a:r>
              <a:rPr lang="en-US" sz="1700" dirty="0" err="1">
                <a:latin typeface="Courier New" pitchFamily="49" charset="0"/>
                <a:cs typeface="Courier New" pitchFamily="49" charset="0"/>
              </a:rPr>
              <a:t>usr</a:t>
            </a:r>
            <a:r>
              <a:rPr lang="en-US" sz="1700" dirty="0">
                <a:latin typeface="Courier New" pitchFamily="49" charset="0"/>
                <a:cs typeface="Courier New" pitchFamily="49" charset="0"/>
              </a:rPr>
              <a:t>/java/jdk1.6.0_26</a:t>
            </a:r>
          </a:p>
          <a:p>
            <a:pPr marL="0" indent="0">
              <a:buNone/>
            </a:pPr>
            <a:r>
              <a:rPr lang="en-US" sz="1700" dirty="0" smtClean="0">
                <a:latin typeface="Courier New" pitchFamily="49" charset="0"/>
                <a:cs typeface="Courier New" pitchFamily="49" charset="0"/>
              </a:rPr>
              <a:t>$ [</a:t>
            </a:r>
            <a:r>
              <a:rPr lang="en-US" sz="1700" dirty="0" err="1">
                <a:latin typeface="Courier New" pitchFamily="49" charset="0"/>
                <a:cs typeface="Courier New" pitchFamily="49" charset="0"/>
              </a:rPr>
              <a:t>root@localhost</a:t>
            </a:r>
            <a:r>
              <a:rPr lang="en-US" sz="1700" dirty="0">
                <a:latin typeface="Courier New" pitchFamily="49" charset="0"/>
                <a:cs typeface="Courier New" pitchFamily="49" charset="0"/>
              </a:rPr>
              <a:t> ~]# R CMD </a:t>
            </a:r>
            <a:r>
              <a:rPr lang="en-US" sz="1700" dirty="0" err="1">
                <a:latin typeface="Courier New" pitchFamily="49" charset="0"/>
                <a:cs typeface="Courier New" pitchFamily="49" charset="0"/>
              </a:rPr>
              <a:t>javareconf</a:t>
            </a:r>
            <a:endParaRPr lang="en-US" sz="1700" dirty="0">
              <a:latin typeface="Courier New" pitchFamily="49" charset="0"/>
              <a:cs typeface="Courier New" pitchFamily="49" charset="0"/>
            </a:endParaRPr>
          </a:p>
          <a:p>
            <a:pPr marL="0" indent="0">
              <a:buNone/>
            </a:pPr>
            <a:r>
              <a:rPr lang="en-US" sz="1700" dirty="0" smtClean="0">
                <a:latin typeface="Courier New" pitchFamily="49" charset="0"/>
                <a:cs typeface="Courier New" pitchFamily="49" charset="0"/>
              </a:rPr>
              <a:t>$ </a:t>
            </a:r>
            <a:r>
              <a:rPr lang="pt-BR" sz="1700" dirty="0">
                <a:latin typeface="Courier New" pitchFamily="49" charset="0"/>
                <a:cs typeface="Courier New" pitchFamily="49" charset="0"/>
              </a:rPr>
              <a:t>sudo R CMD INSTALL rmr2_2.2.0.tar.gz </a:t>
            </a:r>
            <a:r>
              <a:rPr lang="en-US" sz="1700" dirty="0" smtClean="0">
                <a:latin typeface="Courier New" pitchFamily="49" charset="0"/>
                <a:cs typeface="Courier New" pitchFamily="49" charset="0"/>
              </a:rPr>
              <a:t>&gt; </a:t>
            </a:r>
            <a:r>
              <a:rPr lang="en-US" sz="1700" dirty="0" err="1">
                <a:latin typeface="Courier New" pitchFamily="49" charset="0"/>
                <a:cs typeface="Courier New" pitchFamily="49" charset="0"/>
              </a:rPr>
              <a:t>install.packages</a:t>
            </a:r>
            <a:r>
              <a:rPr lang="en-US" sz="1700" dirty="0">
                <a:latin typeface="Courier New" pitchFamily="49" charset="0"/>
                <a:cs typeface="Courier New" pitchFamily="49" charset="0"/>
              </a:rPr>
              <a:t>("</a:t>
            </a:r>
            <a:r>
              <a:rPr lang="en-US" sz="1700" dirty="0" err="1">
                <a:latin typeface="Courier New" pitchFamily="49" charset="0"/>
                <a:cs typeface="Courier New" pitchFamily="49" charset="0"/>
              </a:rPr>
              <a:t>rJava</a:t>
            </a:r>
            <a:r>
              <a:rPr lang="en-US" sz="1700" dirty="0" smtClean="0">
                <a:latin typeface="Courier New" pitchFamily="49" charset="0"/>
                <a:cs typeface="Courier New" pitchFamily="49" charset="0"/>
              </a:rPr>
              <a:t>")</a:t>
            </a:r>
          </a:p>
          <a:p>
            <a:pPr marL="0" indent="0">
              <a:buNone/>
            </a:pPr>
            <a:r>
              <a:rPr lang="en-US" sz="1700" dirty="0" smtClean="0">
                <a:latin typeface="Courier New" pitchFamily="49" charset="0"/>
                <a:cs typeface="Courier New" pitchFamily="49" charset="0"/>
              </a:rPr>
              <a:t>$ R</a:t>
            </a:r>
          </a:p>
          <a:p>
            <a:pPr marL="0" indent="0">
              <a:buNone/>
            </a:pPr>
            <a:r>
              <a:rPr lang="en-US" sz="1700" dirty="0" smtClean="0">
                <a:latin typeface="Courier New" pitchFamily="49" charset="0"/>
                <a:cs typeface="Courier New" pitchFamily="49" charset="0"/>
              </a:rPr>
              <a:t>&gt; </a:t>
            </a:r>
            <a:r>
              <a:rPr lang="en-US" sz="1700" dirty="0">
                <a:latin typeface="Courier New" pitchFamily="49" charset="0"/>
                <a:cs typeface="Courier New" pitchFamily="49" charset="0"/>
              </a:rPr>
              <a:t>library(</a:t>
            </a:r>
            <a:r>
              <a:rPr lang="en-US" sz="1700" dirty="0" err="1">
                <a:latin typeface="Courier New" pitchFamily="49" charset="0"/>
                <a:cs typeface="Courier New" pitchFamily="49" charset="0"/>
              </a:rPr>
              <a:t>rmr</a:t>
            </a:r>
            <a:r>
              <a:rPr lang="en-US" sz="1700" dirty="0">
                <a:latin typeface="Courier New" pitchFamily="49" charset="0"/>
                <a:cs typeface="Courier New" pitchFamily="49" charset="0"/>
              </a:rPr>
              <a:t>)</a:t>
            </a:r>
          </a:p>
          <a:p>
            <a:pPr marL="0" indent="0">
              <a:buNone/>
            </a:pPr>
            <a:r>
              <a:rPr lang="en-US" sz="1700" dirty="0">
                <a:latin typeface="Courier New" pitchFamily="49" charset="0"/>
                <a:cs typeface="Courier New" pitchFamily="49" charset="0"/>
              </a:rPr>
              <a:t>Error in library(</a:t>
            </a:r>
            <a:r>
              <a:rPr lang="en-US" sz="1700" dirty="0" err="1">
                <a:latin typeface="Courier New" pitchFamily="49" charset="0"/>
                <a:cs typeface="Courier New" pitchFamily="49" charset="0"/>
              </a:rPr>
              <a:t>rmr</a:t>
            </a:r>
            <a:r>
              <a:rPr lang="en-US" sz="1700" dirty="0">
                <a:latin typeface="Courier New" pitchFamily="49" charset="0"/>
                <a:cs typeface="Courier New" pitchFamily="49" charset="0"/>
              </a:rPr>
              <a:t>) : there is no package called ‘</a:t>
            </a:r>
            <a:r>
              <a:rPr lang="en-US" sz="1700" dirty="0" err="1">
                <a:latin typeface="Courier New" pitchFamily="49" charset="0"/>
                <a:cs typeface="Courier New" pitchFamily="49" charset="0"/>
              </a:rPr>
              <a:t>rmr</a:t>
            </a:r>
            <a:r>
              <a:rPr lang="en-US" sz="1700" dirty="0">
                <a:latin typeface="Courier New" pitchFamily="49" charset="0"/>
                <a:cs typeface="Courier New" pitchFamily="49" charset="0"/>
              </a:rPr>
              <a:t>’</a:t>
            </a:r>
          </a:p>
          <a:p>
            <a:pPr marL="0" indent="0">
              <a:buNone/>
            </a:pPr>
            <a:r>
              <a:rPr lang="en-US" sz="1700" dirty="0">
                <a:latin typeface="Courier New" pitchFamily="49" charset="0"/>
                <a:cs typeface="Courier New" pitchFamily="49" charset="0"/>
              </a:rPr>
              <a:t>&gt; library(rmr2)</a:t>
            </a:r>
          </a:p>
          <a:p>
            <a:pPr marL="0" indent="0">
              <a:buNone/>
            </a:pPr>
            <a:r>
              <a:rPr lang="en-US" sz="1700" dirty="0">
                <a:latin typeface="Courier New" pitchFamily="49" charset="0"/>
                <a:cs typeface="Courier New" pitchFamily="49" charset="0"/>
              </a:rPr>
              <a:t>Loading required package: </a:t>
            </a:r>
            <a:r>
              <a:rPr lang="en-US" sz="1700" dirty="0" err="1">
                <a:latin typeface="Courier New" pitchFamily="49" charset="0"/>
                <a:cs typeface="Courier New" pitchFamily="49" charset="0"/>
              </a:rPr>
              <a:t>Rcpp</a:t>
            </a:r>
            <a:endParaRPr lang="en-US" sz="1700" dirty="0">
              <a:latin typeface="Courier New" pitchFamily="49" charset="0"/>
              <a:cs typeface="Courier New" pitchFamily="49" charset="0"/>
            </a:endParaRPr>
          </a:p>
          <a:p>
            <a:pPr marL="0" indent="0">
              <a:buNone/>
            </a:pPr>
            <a:r>
              <a:rPr lang="en-US" sz="1700" dirty="0">
                <a:latin typeface="Courier New" pitchFamily="49" charset="0"/>
                <a:cs typeface="Courier New" pitchFamily="49" charset="0"/>
              </a:rPr>
              <a:t>Loading required package: RJSONIO</a:t>
            </a:r>
          </a:p>
          <a:p>
            <a:pPr marL="0" indent="0">
              <a:buNone/>
            </a:pPr>
            <a:r>
              <a:rPr lang="en-US" sz="1700" dirty="0">
                <a:latin typeface="Courier New" pitchFamily="49" charset="0"/>
                <a:cs typeface="Courier New" pitchFamily="49" charset="0"/>
              </a:rPr>
              <a:t>Loading required package: digest</a:t>
            </a:r>
          </a:p>
          <a:p>
            <a:pPr marL="0" indent="0">
              <a:buNone/>
            </a:pPr>
            <a:r>
              <a:rPr lang="en-US" sz="1700" dirty="0">
                <a:latin typeface="Courier New" pitchFamily="49" charset="0"/>
                <a:cs typeface="Courier New" pitchFamily="49" charset="0"/>
              </a:rPr>
              <a:t>Loading required package: functional</a:t>
            </a:r>
          </a:p>
          <a:p>
            <a:pPr marL="0" indent="0">
              <a:buNone/>
            </a:pPr>
            <a:r>
              <a:rPr lang="en-US" sz="1700" dirty="0">
                <a:latin typeface="Courier New" pitchFamily="49" charset="0"/>
                <a:cs typeface="Courier New" pitchFamily="49" charset="0"/>
              </a:rPr>
              <a:t>Loading required package: </a:t>
            </a:r>
            <a:r>
              <a:rPr lang="en-US" sz="1700" dirty="0" err="1">
                <a:latin typeface="Courier New" pitchFamily="49" charset="0"/>
                <a:cs typeface="Courier New" pitchFamily="49" charset="0"/>
              </a:rPr>
              <a:t>stringr</a:t>
            </a:r>
            <a:endParaRPr lang="en-US" sz="1700" dirty="0">
              <a:latin typeface="Courier New" pitchFamily="49" charset="0"/>
              <a:cs typeface="Courier New" pitchFamily="49" charset="0"/>
            </a:endParaRPr>
          </a:p>
          <a:p>
            <a:pPr marL="0" indent="0">
              <a:buNone/>
            </a:pPr>
            <a:r>
              <a:rPr lang="en-US" sz="1700" dirty="0">
                <a:latin typeface="Courier New" pitchFamily="49" charset="0"/>
                <a:cs typeface="Courier New" pitchFamily="49" charset="0"/>
              </a:rPr>
              <a:t>Loading required package: </a:t>
            </a:r>
            <a:r>
              <a:rPr lang="en-US" sz="1700" dirty="0" err="1">
                <a:latin typeface="Courier New" pitchFamily="49" charset="0"/>
                <a:cs typeface="Courier New" pitchFamily="49" charset="0"/>
              </a:rPr>
              <a:t>plyr</a:t>
            </a:r>
            <a:endParaRPr lang="en-US" sz="1700" dirty="0">
              <a:latin typeface="Courier New" pitchFamily="49" charset="0"/>
              <a:cs typeface="Courier New" pitchFamily="49" charset="0"/>
            </a:endParaRPr>
          </a:p>
          <a:p>
            <a:pPr marL="0" indent="0">
              <a:buNone/>
            </a:pPr>
            <a:r>
              <a:rPr lang="en-US" sz="1700" dirty="0">
                <a:latin typeface="Courier New" pitchFamily="49" charset="0"/>
                <a:cs typeface="Courier New" pitchFamily="49" charset="0"/>
              </a:rPr>
              <a:t>Loading required package: reshape2</a:t>
            </a:r>
          </a:p>
          <a:p>
            <a:pPr marL="0" indent="0">
              <a:buNone/>
            </a:pPr>
            <a:r>
              <a:rPr lang="en-US" sz="1600" dirty="0">
                <a:latin typeface="Courier New" pitchFamily="49" charset="0"/>
                <a:cs typeface="Courier New" pitchFamily="49" charset="0"/>
              </a:rPr>
              <a:t>&gt; </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a:p>
        </p:txBody>
      </p:sp>
    </p:spTree>
    <p:extLst>
      <p:ext uri="{BB962C8B-B14F-4D97-AF65-F5344CB8AC3E}">
        <p14:creationId xmlns:p14="http://schemas.microsoft.com/office/powerpoint/2010/main" val="42519351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381000"/>
          </a:xfrm>
        </p:spPr>
        <p:txBody>
          <a:bodyPr>
            <a:normAutofit fontScale="90000"/>
          </a:bodyPr>
          <a:lstStyle/>
          <a:p>
            <a:r>
              <a:rPr lang="en-US" dirty="0" err="1" smtClean="0"/>
              <a:t>rhdfs</a:t>
            </a:r>
            <a:endParaRPr lang="en-US" dirty="0"/>
          </a:p>
        </p:txBody>
      </p:sp>
      <p:sp>
        <p:nvSpPr>
          <p:cNvPr id="3" name="Content Placeholder 2"/>
          <p:cNvSpPr>
            <a:spLocks noGrp="1"/>
          </p:cNvSpPr>
          <p:nvPr>
            <p:ph idx="1"/>
          </p:nvPr>
        </p:nvSpPr>
        <p:spPr>
          <a:xfrm>
            <a:off x="457200" y="685800"/>
            <a:ext cx="8229600" cy="5867400"/>
          </a:xfrm>
        </p:spPr>
        <p:txBody>
          <a:bodyPr>
            <a:normAutofit fontScale="77500" lnSpcReduction="20000"/>
          </a:bodyPr>
          <a:lstStyle/>
          <a:p>
            <a:pPr marL="0" indent="0">
              <a:buNone/>
            </a:pP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root@localhost</a:t>
            </a:r>
            <a:r>
              <a:rPr lang="en-US" sz="1600" dirty="0">
                <a:latin typeface="Courier New" pitchFamily="49" charset="0"/>
                <a:cs typeface="Courier New" pitchFamily="49" charset="0"/>
              </a:rPr>
              <a:t> library]# cd ~</a:t>
            </a:r>
            <a:r>
              <a:rPr lang="en-US" sz="1600" dirty="0" err="1">
                <a:latin typeface="Courier New" pitchFamily="49" charset="0"/>
                <a:cs typeface="Courier New" pitchFamily="49" charset="0"/>
              </a:rPr>
              <a:t>cloudera</a:t>
            </a:r>
            <a:endParaRPr lang="en-US" sz="1600" dirty="0">
              <a:latin typeface="Courier New" pitchFamily="49" charset="0"/>
              <a:cs typeface="Courier New" pitchFamily="49" charset="0"/>
            </a:endParaRPr>
          </a:p>
          <a:p>
            <a:pPr marL="0" indent="0">
              <a:buNone/>
            </a:pPr>
            <a:r>
              <a:rPr lang="en-US" sz="1600" dirty="0" smtClean="0">
                <a:latin typeface="Courier New" pitchFamily="49" charset="0"/>
                <a:cs typeface="Courier New" pitchFamily="49" charset="0"/>
              </a:rPr>
              <a:t>[</a:t>
            </a:r>
            <a:r>
              <a:rPr lang="en-US" sz="1600" dirty="0" err="1">
                <a:latin typeface="Courier New" pitchFamily="49" charset="0"/>
                <a:cs typeface="Courier New" pitchFamily="49" charset="0"/>
              </a:rPr>
              <a:t>root@localhost</a:t>
            </a:r>
            <a:r>
              <a:rPr lang="en-US" sz="1600" dirty="0">
                <a:latin typeface="Courier New" pitchFamily="49" charset="0"/>
                <a:cs typeface="Courier New" pitchFamily="49" charset="0"/>
              </a:rPr>
              <a:t> ~]# echo $HADOOP_CMD</a:t>
            </a:r>
          </a:p>
          <a:p>
            <a:pPr marL="0" indent="0">
              <a:buNone/>
            </a:pP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usr</a:t>
            </a:r>
            <a:r>
              <a:rPr lang="en-US" sz="1600" dirty="0">
                <a:latin typeface="Courier New" pitchFamily="49" charset="0"/>
                <a:cs typeface="Courier New" pitchFamily="49" charset="0"/>
              </a:rPr>
              <a:t>/bin/</a:t>
            </a:r>
            <a:r>
              <a:rPr lang="en-US" sz="1600" dirty="0" err="1">
                <a:latin typeface="Courier New" pitchFamily="49" charset="0"/>
                <a:cs typeface="Courier New" pitchFamily="49" charset="0"/>
              </a:rPr>
              <a:t>hadoop</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root@localhost</a:t>
            </a:r>
            <a:r>
              <a:rPr lang="en-US" sz="1600" dirty="0">
                <a:latin typeface="Courier New" pitchFamily="49" charset="0"/>
                <a:cs typeface="Courier New" pitchFamily="49" charset="0"/>
              </a:rPr>
              <a:t> ~]# R CMD INSTALL </a:t>
            </a:r>
            <a:r>
              <a:rPr lang="en-US" sz="1600" dirty="0" smtClean="0">
                <a:latin typeface="Courier New" pitchFamily="49" charset="0"/>
                <a:cs typeface="Courier New" pitchFamily="49" charset="0"/>
              </a:rPr>
              <a:t>rhdfs_1.0.8.tar.gz </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installing to library ‘/</a:t>
            </a:r>
            <a:r>
              <a:rPr lang="en-US" sz="1600" dirty="0" err="1" smtClean="0">
                <a:latin typeface="Courier New" pitchFamily="49" charset="0"/>
                <a:cs typeface="Courier New" pitchFamily="49" charset="0"/>
              </a:rPr>
              <a:t>usr</a:t>
            </a:r>
            <a:r>
              <a:rPr lang="en-US" sz="1600" dirty="0" smtClean="0">
                <a:latin typeface="Courier New" pitchFamily="49" charset="0"/>
                <a:cs typeface="Courier New" pitchFamily="49" charset="0"/>
              </a:rPr>
              <a:t>/lib64/R/library</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 installing *source* package ‘</a:t>
            </a:r>
            <a:r>
              <a:rPr lang="en-US" sz="1600" dirty="0" err="1">
                <a:latin typeface="Courier New" pitchFamily="49" charset="0"/>
                <a:cs typeface="Courier New" pitchFamily="49" charset="0"/>
              </a:rPr>
              <a:t>rhdfs</a:t>
            </a:r>
            <a:r>
              <a:rPr lang="en-US" sz="1600" dirty="0">
                <a:latin typeface="Courier New" pitchFamily="49" charset="0"/>
                <a:cs typeface="Courier New" pitchFamily="49" charset="0"/>
              </a:rPr>
              <a:t>’ ...</a:t>
            </a:r>
          </a:p>
          <a:p>
            <a:pPr marL="0" indent="0">
              <a:buNone/>
            </a:pPr>
            <a:r>
              <a:rPr lang="en-US" sz="1600" dirty="0">
                <a:latin typeface="Courier New" pitchFamily="49" charset="0"/>
                <a:cs typeface="Courier New" pitchFamily="49" charset="0"/>
              </a:rPr>
              <a:t>** R</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inst</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preparing package for lazy loading</a:t>
            </a:r>
          </a:p>
          <a:p>
            <a:pPr marL="0" indent="0">
              <a:buNone/>
            </a:pPr>
            <a:r>
              <a:rPr lang="en-US" sz="1600" dirty="0">
                <a:latin typeface="Courier New" pitchFamily="49" charset="0"/>
                <a:cs typeface="Courier New" pitchFamily="49" charset="0"/>
              </a:rPr>
              <a:t>** help</a:t>
            </a:r>
          </a:p>
          <a:p>
            <a:pPr marL="0" indent="0">
              <a:buNone/>
            </a:pPr>
            <a:r>
              <a:rPr lang="en-US" sz="1600" dirty="0">
                <a:latin typeface="Courier New" pitchFamily="49" charset="0"/>
                <a:cs typeface="Courier New" pitchFamily="49" charset="0"/>
              </a:rPr>
              <a:t>*** installing help indices</a:t>
            </a:r>
          </a:p>
          <a:p>
            <a:pPr marL="0" indent="0">
              <a:buNone/>
            </a:pPr>
            <a:r>
              <a:rPr lang="en-US" sz="1600" dirty="0">
                <a:latin typeface="Courier New" pitchFamily="49" charset="0"/>
                <a:cs typeface="Courier New" pitchFamily="49" charset="0"/>
              </a:rPr>
              <a:t>  converting help for package ‘</a:t>
            </a:r>
            <a:r>
              <a:rPr lang="en-US" sz="1600" dirty="0" err="1">
                <a:latin typeface="Courier New" pitchFamily="49" charset="0"/>
                <a:cs typeface="Courier New" pitchFamily="49" charset="0"/>
              </a:rPr>
              <a:t>rhdfs</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    finding HTML links ... done</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hdfs</a:t>
            </a:r>
            <a:r>
              <a:rPr lang="en-US" sz="1600" dirty="0">
                <a:latin typeface="Courier New" pitchFamily="49" charset="0"/>
                <a:cs typeface="Courier New" pitchFamily="49" charset="0"/>
              </a:rPr>
              <a:t>-file-access                        html  </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hdfs</a:t>
            </a:r>
            <a:r>
              <a:rPr lang="en-US" sz="1600" dirty="0">
                <a:latin typeface="Courier New" pitchFamily="49" charset="0"/>
                <a:cs typeface="Courier New" pitchFamily="49" charset="0"/>
              </a:rPr>
              <a:t>-file-</a:t>
            </a:r>
            <a:r>
              <a:rPr lang="en-US" sz="1600" dirty="0" err="1">
                <a:latin typeface="Courier New" pitchFamily="49" charset="0"/>
                <a:cs typeface="Courier New" pitchFamily="49" charset="0"/>
              </a:rPr>
              <a:t>manip</a:t>
            </a:r>
            <a:r>
              <a:rPr lang="en-US" sz="1600" dirty="0">
                <a:latin typeface="Courier New" pitchFamily="49" charset="0"/>
                <a:cs typeface="Courier New" pitchFamily="49" charset="0"/>
              </a:rPr>
              <a:t>                         html  </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hdfs.defaults</a:t>
            </a:r>
            <a:r>
              <a:rPr lang="en-US" sz="1600" dirty="0">
                <a:latin typeface="Courier New" pitchFamily="49" charset="0"/>
                <a:cs typeface="Courier New" pitchFamily="49" charset="0"/>
              </a:rPr>
              <a:t>                           html  </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hdfs.file</a:t>
            </a:r>
            <a:r>
              <a:rPr lang="en-US" sz="1600" dirty="0">
                <a:latin typeface="Courier New" pitchFamily="49" charset="0"/>
                <a:cs typeface="Courier New" pitchFamily="49" charset="0"/>
              </a:rPr>
              <a:t>-level                         html  </a:t>
            </a:r>
          </a:p>
          <a:p>
            <a:pPr marL="0" indent="0">
              <a:buNone/>
            </a:pPr>
            <a:r>
              <a:rPr lang="en-US" sz="1600" dirty="0">
                <a:latin typeface="Courier New" pitchFamily="49" charset="0"/>
                <a:cs typeface="Courier New" pitchFamily="49" charset="0"/>
              </a:rPr>
              <a:t>    initialization                          html  </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rhdfs</a:t>
            </a:r>
            <a:r>
              <a:rPr lang="en-US" sz="1600" dirty="0">
                <a:latin typeface="Courier New" pitchFamily="49" charset="0"/>
                <a:cs typeface="Courier New" pitchFamily="49" charset="0"/>
              </a:rPr>
              <a:t>                                   html  </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text.files</a:t>
            </a:r>
            <a:r>
              <a:rPr lang="en-US" sz="1600" dirty="0">
                <a:latin typeface="Courier New" pitchFamily="49" charset="0"/>
                <a:cs typeface="Courier New" pitchFamily="49" charset="0"/>
              </a:rPr>
              <a:t>                              html  </a:t>
            </a:r>
          </a:p>
          <a:p>
            <a:pPr marL="0" indent="0">
              <a:buNone/>
            </a:pPr>
            <a:r>
              <a:rPr lang="en-US" sz="1600" dirty="0">
                <a:latin typeface="Courier New" pitchFamily="49" charset="0"/>
                <a:cs typeface="Courier New" pitchFamily="49" charset="0"/>
              </a:rPr>
              <a:t>** building package indices</a:t>
            </a:r>
          </a:p>
          <a:p>
            <a:pPr marL="0" indent="0">
              <a:buNone/>
            </a:pPr>
            <a:r>
              <a:rPr lang="en-US" sz="1600" dirty="0">
                <a:latin typeface="Courier New" pitchFamily="49" charset="0"/>
                <a:cs typeface="Courier New" pitchFamily="49" charset="0"/>
              </a:rPr>
              <a:t>** testing if installed package can be </a:t>
            </a:r>
            <a:r>
              <a:rPr lang="en-US" sz="1600" dirty="0" smtClean="0">
                <a:latin typeface="Courier New" pitchFamily="49" charset="0"/>
                <a:cs typeface="Courier New" pitchFamily="49" charset="0"/>
              </a:rPr>
              <a:t>loaded</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DONE (</a:t>
            </a:r>
            <a:r>
              <a:rPr lang="en-US" sz="1600" dirty="0" err="1">
                <a:latin typeface="Courier New" pitchFamily="49" charset="0"/>
                <a:cs typeface="Courier New" pitchFamily="49" charset="0"/>
              </a:rPr>
              <a:t>rhdfs</a:t>
            </a:r>
            <a:r>
              <a:rPr lang="en-US" sz="1600" dirty="0">
                <a:latin typeface="Courier New" pitchFamily="49" charset="0"/>
                <a:cs typeface="Courier New" pitchFamily="49" charset="0"/>
              </a:rPr>
              <a:t>)</a:t>
            </a:r>
          </a:p>
          <a:p>
            <a:pPr marL="0" indent="0">
              <a:buNone/>
            </a:pPr>
            <a:r>
              <a:rPr lang="en-US" sz="1600" dirty="0" smtClean="0">
                <a:latin typeface="Courier New" pitchFamily="49" charset="0"/>
                <a:cs typeface="Courier New" pitchFamily="49" charset="0"/>
              </a:rPr>
              <a:t>Making </a:t>
            </a:r>
            <a:r>
              <a:rPr lang="en-US" sz="1600" dirty="0">
                <a:latin typeface="Courier New" pitchFamily="49" charset="0"/>
                <a:cs typeface="Courier New" pitchFamily="49" charset="0"/>
              </a:rPr>
              <a:t>packages.html  ... </a:t>
            </a:r>
            <a:r>
              <a:rPr lang="en-US" sz="1600" dirty="0" smtClean="0">
                <a:latin typeface="Courier New" pitchFamily="49" charset="0"/>
                <a:cs typeface="Courier New" pitchFamily="49" charset="0"/>
              </a:rPr>
              <a:t>Done</a:t>
            </a:r>
          </a:p>
          <a:p>
            <a:pPr marL="0" indent="0">
              <a:buNone/>
            </a:pPr>
            <a:r>
              <a:rPr lang="en-US" sz="1600" dirty="0" smtClean="0">
                <a:latin typeface="Courier New" pitchFamily="49" charset="0"/>
                <a:cs typeface="Courier New" pitchFamily="49" charset="0"/>
              </a:rPr>
              <a:t># R</a:t>
            </a:r>
          </a:p>
          <a:p>
            <a:pPr marL="0" indent="0">
              <a:buNone/>
            </a:pPr>
            <a:r>
              <a:rPr lang="en-US" sz="1600" dirty="0">
                <a:latin typeface="Courier New" pitchFamily="49" charset="0"/>
                <a:cs typeface="Courier New" pitchFamily="49" charset="0"/>
              </a:rPr>
              <a:t>&gt; library(</a:t>
            </a:r>
            <a:r>
              <a:rPr lang="en-US" sz="1600" dirty="0" err="1">
                <a:latin typeface="Courier New" pitchFamily="49" charset="0"/>
                <a:cs typeface="Courier New" pitchFamily="49" charset="0"/>
              </a:rPr>
              <a:t>rhdfs</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Loading required package: </a:t>
            </a:r>
            <a:r>
              <a:rPr lang="en-US" sz="1600" dirty="0" err="1" smtClean="0">
                <a:latin typeface="Courier New" pitchFamily="49" charset="0"/>
                <a:cs typeface="Courier New" pitchFamily="49" charset="0"/>
              </a:rPr>
              <a:t>rJava</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HADOOP_CMD=/</a:t>
            </a:r>
            <a:r>
              <a:rPr lang="en-US" sz="1600" dirty="0" err="1" smtClean="0">
                <a:latin typeface="Courier New" pitchFamily="49" charset="0"/>
                <a:cs typeface="Courier New" pitchFamily="49" charset="0"/>
              </a:rPr>
              <a:t>usr</a:t>
            </a:r>
            <a:r>
              <a:rPr lang="en-US" sz="1600" dirty="0" smtClean="0">
                <a:latin typeface="Courier New" pitchFamily="49" charset="0"/>
                <a:cs typeface="Courier New" pitchFamily="49" charset="0"/>
              </a:rPr>
              <a:t>/bin/</a:t>
            </a:r>
            <a:r>
              <a:rPr lang="en-US" sz="1600" dirty="0" err="1" smtClean="0">
                <a:latin typeface="Courier New" pitchFamily="49" charset="0"/>
                <a:cs typeface="Courier New" pitchFamily="49" charset="0"/>
              </a:rPr>
              <a:t>hadoop</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Be sure to run </a:t>
            </a:r>
            <a:r>
              <a:rPr lang="en-US" sz="1600" dirty="0" err="1">
                <a:latin typeface="Courier New" pitchFamily="49" charset="0"/>
                <a:cs typeface="Courier New" pitchFamily="49" charset="0"/>
              </a:rPr>
              <a:t>hdfs.init</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&gt; </a:t>
            </a:r>
          </a:p>
          <a:p>
            <a:pPr marL="0" indent="0">
              <a:buNone/>
            </a:pPr>
            <a:endParaRPr lang="en-US" sz="1600" dirty="0" smtClean="0">
              <a:latin typeface="Courier New" pitchFamily="49" charset="0"/>
              <a:cs typeface="Courier New" pitchFamily="49" charset="0"/>
            </a:endParaRPr>
          </a:p>
          <a:p>
            <a:pPr marL="0" indent="0">
              <a:buNone/>
            </a:pPr>
            <a:endParaRPr lang="en-US" sz="16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28</a:t>
            </a:fld>
            <a:endParaRPr lang="en-US"/>
          </a:p>
        </p:txBody>
      </p:sp>
    </p:spTree>
    <p:extLst>
      <p:ext uri="{BB962C8B-B14F-4D97-AF65-F5344CB8AC3E}">
        <p14:creationId xmlns:p14="http://schemas.microsoft.com/office/powerpoint/2010/main" val="6976502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Setting Environmental </a:t>
            </a:r>
            <a:r>
              <a:rPr lang="en-US" dirty="0"/>
              <a:t>V</a:t>
            </a:r>
            <a:r>
              <a:rPr lang="en-US" dirty="0" smtClean="0"/>
              <a:t>ariables from inside R</a:t>
            </a:r>
            <a:endParaRPr lang="en-US" dirty="0"/>
          </a:p>
        </p:txBody>
      </p:sp>
      <p:sp>
        <p:nvSpPr>
          <p:cNvPr id="3" name="Content Placeholder 2"/>
          <p:cNvSpPr>
            <a:spLocks noGrp="1"/>
          </p:cNvSpPr>
          <p:nvPr>
            <p:ph idx="1"/>
          </p:nvPr>
        </p:nvSpPr>
        <p:spPr/>
        <p:txBody>
          <a:bodyPr/>
          <a:lstStyle/>
          <a:p>
            <a:r>
              <a:rPr lang="en-US" dirty="0" smtClean="0"/>
              <a:t>If you have to set the environmental variables from inside R you can do that using </a:t>
            </a:r>
            <a:r>
              <a:rPr lang="en-US" sz="1800" dirty="0" err="1" smtClean="0">
                <a:latin typeface="Courier New" panose="02070309020205020404" pitchFamily="49" charset="0"/>
                <a:cs typeface="Courier New" panose="02070309020205020404" pitchFamily="49" charset="0"/>
              </a:rPr>
              <a:t>Sys.setenv</a:t>
            </a:r>
            <a:r>
              <a:rPr lang="en-US" sz="1800" dirty="0" smtClean="0">
                <a:latin typeface="Courier New" panose="02070309020205020404" pitchFamily="49" charset="0"/>
                <a:cs typeface="Courier New" panose="02070309020205020404" pitchFamily="49" charset="0"/>
              </a:rPr>
              <a:t>() </a:t>
            </a:r>
            <a:r>
              <a:rPr lang="en-US" dirty="0" smtClean="0"/>
              <a:t>function, like:</a:t>
            </a:r>
          </a:p>
          <a:p>
            <a:pPr marL="0" indent="0">
              <a:buNone/>
            </a:pPr>
            <a:r>
              <a:rPr lang="en-US" dirty="0">
                <a:latin typeface="Courier New" panose="02070309020205020404" pitchFamily="49" charset="0"/>
                <a:cs typeface="Courier New" panose="02070309020205020404" pitchFamily="49" charset="0"/>
              </a:rPr>
              <a:t>&gt; </a:t>
            </a:r>
            <a:r>
              <a:rPr lang="en-US" sz="1800" dirty="0" err="1">
                <a:latin typeface="Courier New" panose="02070309020205020404" pitchFamily="49" charset="0"/>
                <a:cs typeface="Courier New" panose="02070309020205020404" pitchFamily="49" charset="0"/>
              </a:rPr>
              <a:t>Sys.setenv</a:t>
            </a:r>
            <a:r>
              <a:rPr lang="en-US" sz="1800" dirty="0">
                <a:latin typeface="Courier New" panose="02070309020205020404" pitchFamily="49" charset="0"/>
                <a:cs typeface="Courier New" panose="02070309020205020404" pitchFamily="49" charset="0"/>
              </a:rPr>
              <a:t>(HADOOP_CMD="/</a:t>
            </a:r>
            <a:r>
              <a:rPr lang="en-US" sz="1800" dirty="0" err="1">
                <a:latin typeface="Courier New" panose="02070309020205020404" pitchFamily="49" charset="0"/>
                <a:cs typeface="Courier New" panose="02070309020205020404" pitchFamily="49" charset="0"/>
              </a:rPr>
              <a:t>usr</a:t>
            </a:r>
            <a:r>
              <a:rPr lang="en-US" sz="1800" dirty="0">
                <a:latin typeface="Courier New" panose="02070309020205020404" pitchFamily="49" charset="0"/>
                <a:cs typeface="Courier New" panose="02070309020205020404" pitchFamily="49" charset="0"/>
              </a:rPr>
              <a:t>/bin/</a:t>
            </a:r>
            <a:r>
              <a:rPr lang="en-US" sz="1800" dirty="0" err="1">
                <a:latin typeface="Courier New" panose="02070309020205020404" pitchFamily="49" charset="0"/>
                <a:cs typeface="Courier New" panose="02070309020205020404" pitchFamily="49" charset="0"/>
              </a:rPr>
              <a:t>hadoop</a:t>
            </a:r>
            <a:r>
              <a:rPr lang="en-US" sz="1800" dirty="0">
                <a:latin typeface="Courier New" panose="02070309020205020404" pitchFamily="49" charset="0"/>
                <a:cs typeface="Courier New" panose="02070309020205020404" pitchFamily="49" charset="0"/>
              </a:rPr>
              <a:t>")</a:t>
            </a:r>
          </a:p>
          <a:p>
            <a:pPr marL="0" indent="0">
              <a:buNone/>
            </a:pPr>
            <a:r>
              <a:rPr lang="en-US" sz="1800" dirty="0">
                <a:latin typeface="Courier New" panose="02070309020205020404" pitchFamily="49" charset="0"/>
                <a:cs typeface="Courier New" panose="02070309020205020404" pitchFamily="49" charset="0"/>
              </a:rPr>
              <a:t>&gt; library(</a:t>
            </a:r>
            <a:r>
              <a:rPr lang="en-US" sz="1800" dirty="0" err="1">
                <a:latin typeface="Courier New" panose="02070309020205020404" pitchFamily="49" charset="0"/>
                <a:cs typeface="Courier New" panose="02070309020205020404" pitchFamily="49" charset="0"/>
              </a:rPr>
              <a:t>rhdfs</a:t>
            </a:r>
            <a:r>
              <a:rPr lang="en-US" sz="1800" dirty="0">
                <a:latin typeface="Courier New" panose="02070309020205020404" pitchFamily="49" charset="0"/>
                <a:cs typeface="Courier New" panose="02070309020205020404" pitchFamily="49" charset="0"/>
              </a:rPr>
              <a:t>)</a:t>
            </a:r>
          </a:p>
          <a:p>
            <a:pPr marL="0" indent="0">
              <a:buNone/>
            </a:pPr>
            <a:r>
              <a:rPr lang="en-US" sz="1800" dirty="0">
                <a:latin typeface="Courier New" panose="02070309020205020404" pitchFamily="49" charset="0"/>
                <a:cs typeface="Courier New" panose="02070309020205020404" pitchFamily="49" charset="0"/>
              </a:rPr>
              <a:t>&gt; </a:t>
            </a:r>
            <a:r>
              <a:rPr lang="en-US" sz="1800" dirty="0" err="1">
                <a:latin typeface="Courier New" panose="02070309020205020404" pitchFamily="49" charset="0"/>
                <a:cs typeface="Courier New" panose="02070309020205020404" pitchFamily="49" charset="0"/>
              </a:rPr>
              <a:t>hdfs.init</a:t>
            </a:r>
            <a:r>
              <a:rPr lang="en-US" sz="1800" dirty="0">
                <a:latin typeface="Courier New" panose="02070309020205020404" pitchFamily="49" charset="0"/>
                <a:cs typeface="Courier New" panose="02070309020205020404" pitchFamily="49" charset="0"/>
              </a:rPr>
              <a:t>()</a:t>
            </a:r>
          </a:p>
          <a:p>
            <a:pPr marL="0" indent="0">
              <a:buNone/>
            </a:pPr>
            <a:r>
              <a:rPr lang="en-US" sz="1800" dirty="0">
                <a:latin typeface="Courier New" panose="02070309020205020404" pitchFamily="49" charset="0"/>
                <a:cs typeface="Courier New" panose="02070309020205020404" pitchFamily="49" charset="0"/>
              </a:rPr>
              <a:t>14/03/30 14:29:35 WARN </a:t>
            </a:r>
            <a:r>
              <a:rPr lang="en-US" sz="1800" dirty="0" err="1">
                <a:latin typeface="Courier New" panose="02070309020205020404" pitchFamily="49" charset="0"/>
                <a:cs typeface="Courier New" panose="02070309020205020404" pitchFamily="49" charset="0"/>
              </a:rPr>
              <a:t>util.NativeCodeLoader</a:t>
            </a:r>
            <a:r>
              <a:rPr lang="en-US" sz="1800" dirty="0">
                <a:latin typeface="Courier New" panose="02070309020205020404" pitchFamily="49" charset="0"/>
                <a:cs typeface="Courier New" panose="02070309020205020404" pitchFamily="49" charset="0"/>
              </a:rPr>
              <a:t>: Unable to load native-</a:t>
            </a:r>
            <a:r>
              <a:rPr lang="en-US" sz="1800" dirty="0" err="1">
                <a:latin typeface="Courier New" panose="02070309020205020404" pitchFamily="49" charset="0"/>
                <a:cs typeface="Courier New" panose="02070309020205020404" pitchFamily="49" charset="0"/>
              </a:rPr>
              <a:t>hadoop</a:t>
            </a:r>
            <a:r>
              <a:rPr lang="en-US" sz="1800" dirty="0">
                <a:latin typeface="Courier New" panose="02070309020205020404" pitchFamily="49" charset="0"/>
                <a:cs typeface="Courier New" panose="02070309020205020404" pitchFamily="49" charset="0"/>
              </a:rPr>
              <a:t> library for your platform... using </a:t>
            </a:r>
            <a:r>
              <a:rPr lang="en-US" sz="1800" dirty="0" err="1">
                <a:latin typeface="Courier New" panose="02070309020205020404" pitchFamily="49" charset="0"/>
                <a:cs typeface="Courier New" panose="02070309020205020404" pitchFamily="49" charset="0"/>
              </a:rPr>
              <a:t>builtin</a:t>
            </a:r>
            <a:r>
              <a:rPr lang="en-US" sz="1800" dirty="0">
                <a:latin typeface="Courier New" panose="02070309020205020404" pitchFamily="49" charset="0"/>
                <a:cs typeface="Courier New" panose="02070309020205020404" pitchFamily="49" charset="0"/>
              </a:rPr>
              <a:t>-java classes where applicable</a:t>
            </a:r>
          </a:p>
          <a:p>
            <a:pPr marL="0" indent="0">
              <a:buNone/>
            </a:pPr>
            <a:r>
              <a:rPr lang="en-US" sz="1800" dirty="0">
                <a:latin typeface="Courier New" panose="02070309020205020404" pitchFamily="49" charset="0"/>
                <a:cs typeface="Courier New" panose="02070309020205020404" pitchFamily="49" charset="0"/>
              </a:rPr>
              <a:t>	</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29</a:t>
            </a:fld>
            <a:endParaRPr lang="en-US"/>
          </a:p>
        </p:txBody>
      </p:sp>
    </p:spTree>
    <p:extLst>
      <p:ext uri="{BB962C8B-B14F-4D97-AF65-F5344CB8AC3E}">
        <p14:creationId xmlns:p14="http://schemas.microsoft.com/office/powerpoint/2010/main" val="36250874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Integration of R and Hadoop</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smtClean="0"/>
              <a:t>Why Integrate R and Hadoop? </a:t>
            </a:r>
          </a:p>
          <a:p>
            <a:r>
              <a:rPr lang="en-US" dirty="0"/>
              <a:t>R is a statistical programming language for performing data analysis and </a:t>
            </a:r>
            <a:r>
              <a:rPr lang="en-US" dirty="0" smtClean="0"/>
              <a:t>graphing the </a:t>
            </a:r>
            <a:r>
              <a:rPr lang="en-US" dirty="0"/>
              <a:t>results. The capabilities of </a:t>
            </a:r>
            <a:r>
              <a:rPr lang="en-US" dirty="0" smtClean="0"/>
              <a:t>R </a:t>
            </a:r>
            <a:r>
              <a:rPr lang="en-US" dirty="0"/>
              <a:t>let you perform statistical and predictive analytics</a:t>
            </a:r>
            <a:r>
              <a:rPr lang="en-US" dirty="0" smtClean="0"/>
              <a:t>, data </a:t>
            </a:r>
            <a:r>
              <a:rPr lang="en-US" dirty="0"/>
              <a:t>mining, and visualization functions on your data. </a:t>
            </a:r>
            <a:r>
              <a:rPr lang="en-US" dirty="0" smtClean="0"/>
              <a:t>R is applicability </a:t>
            </a:r>
            <a:r>
              <a:rPr lang="en-US" dirty="0"/>
              <a:t>across a wide range of </a:t>
            </a:r>
            <a:r>
              <a:rPr lang="en-US" dirty="0" smtClean="0"/>
              <a:t>fields: </a:t>
            </a:r>
            <a:r>
              <a:rPr lang="en-US" dirty="0"/>
              <a:t>finance, life sciences, manufacturing</a:t>
            </a:r>
            <a:r>
              <a:rPr lang="en-US" dirty="0" smtClean="0"/>
              <a:t>, retail</a:t>
            </a:r>
            <a:r>
              <a:rPr lang="en-US" dirty="0"/>
              <a:t>, and </a:t>
            </a:r>
            <a:r>
              <a:rPr lang="en-US" dirty="0" smtClean="0"/>
              <a:t>more. </a:t>
            </a:r>
            <a:endParaRPr lang="en-US" dirty="0"/>
          </a:p>
          <a:p>
            <a:r>
              <a:rPr lang="en-US" dirty="0"/>
              <a:t>D</a:t>
            </a:r>
            <a:r>
              <a:rPr lang="en-US" dirty="0" smtClean="0"/>
              <a:t>ata scientists who work </a:t>
            </a:r>
            <a:r>
              <a:rPr lang="en-US" dirty="0"/>
              <a:t>with Hadoop likely </a:t>
            </a:r>
            <a:r>
              <a:rPr lang="en-US" dirty="0" smtClean="0"/>
              <a:t>have </a:t>
            </a:r>
            <a:r>
              <a:rPr lang="en-US" dirty="0"/>
              <a:t>an existing arsenal </a:t>
            </a:r>
            <a:r>
              <a:rPr lang="en-US" dirty="0" smtClean="0"/>
              <a:t>of homegrown </a:t>
            </a:r>
            <a:r>
              <a:rPr lang="en-US" dirty="0"/>
              <a:t>and external R packages that they leverage. Rewriting </a:t>
            </a:r>
            <a:r>
              <a:rPr lang="en-US" dirty="0" smtClean="0"/>
              <a:t>these packages in </a:t>
            </a:r>
            <a:r>
              <a:rPr lang="en-US" dirty="0"/>
              <a:t>Java (or any other high-level MapReduce language) would be onerous and </a:t>
            </a:r>
            <a:r>
              <a:rPr lang="en-US" dirty="0" smtClean="0"/>
              <a:t>would be </a:t>
            </a:r>
            <a:r>
              <a:rPr lang="en-US" dirty="0"/>
              <a:t>the antithesis to rapid development. </a:t>
            </a:r>
            <a:endParaRPr lang="en-US" dirty="0" smtClean="0"/>
          </a:p>
          <a:p>
            <a:r>
              <a:rPr lang="en-US" dirty="0" smtClean="0"/>
              <a:t>We </a:t>
            </a:r>
            <a:r>
              <a:rPr lang="en-US" dirty="0"/>
              <a:t>need </a:t>
            </a:r>
            <a:r>
              <a:rPr lang="en-US" dirty="0" smtClean="0"/>
              <a:t>a </a:t>
            </a:r>
            <a:r>
              <a:rPr lang="en-US" dirty="0"/>
              <a:t>way to use R in </a:t>
            </a:r>
            <a:r>
              <a:rPr lang="en-US" dirty="0" smtClean="0"/>
              <a:t>conjunction with </a:t>
            </a:r>
            <a:r>
              <a:rPr lang="en-US" dirty="0"/>
              <a:t>Hadoop and bridge the gap between Hadoop and the huge database </a:t>
            </a:r>
            <a:r>
              <a:rPr lang="en-US" dirty="0" smtClean="0"/>
              <a:t>of information </a:t>
            </a:r>
            <a:r>
              <a:rPr lang="en-US" dirty="0"/>
              <a:t>that exists in R</a:t>
            </a:r>
            <a:r>
              <a:rPr lang="en-US" dirty="0" smtClean="0"/>
              <a:t>.</a:t>
            </a:r>
          </a:p>
          <a:p>
            <a:r>
              <a:rPr lang="en-US" dirty="0"/>
              <a:t>We will discuss how one </a:t>
            </a:r>
            <a:r>
              <a:rPr lang="en-US" dirty="0" smtClean="0"/>
              <a:t>could </a:t>
            </a:r>
            <a:r>
              <a:rPr lang="en-US" dirty="0"/>
              <a:t>use R with three different </a:t>
            </a:r>
            <a:r>
              <a:rPr lang="en-US" dirty="0" smtClean="0"/>
              <a:t>approaches</a:t>
            </a:r>
            <a:r>
              <a:rPr lang="en-US" dirty="0"/>
              <a:t>: </a:t>
            </a:r>
            <a:endParaRPr lang="en-US" dirty="0" smtClean="0"/>
          </a:p>
          <a:p>
            <a:pPr lvl="1"/>
            <a:r>
              <a:rPr lang="en-US" b="1" dirty="0" smtClean="0">
                <a:solidFill>
                  <a:srgbClr val="0000FF"/>
                </a:solidFill>
              </a:rPr>
              <a:t>R with Streaming</a:t>
            </a:r>
            <a:r>
              <a:rPr lang="en-US" b="1" dirty="0">
                <a:solidFill>
                  <a:srgbClr val="0000FF"/>
                </a:solidFill>
              </a:rPr>
              <a:t>, </a:t>
            </a:r>
            <a:endParaRPr lang="en-US" b="1" dirty="0" smtClean="0">
              <a:solidFill>
                <a:srgbClr val="0000FF"/>
              </a:solidFill>
            </a:endParaRPr>
          </a:p>
          <a:p>
            <a:pPr lvl="1"/>
            <a:r>
              <a:rPr lang="en-US" b="1" dirty="0" err="1" smtClean="0">
                <a:solidFill>
                  <a:srgbClr val="0000FF"/>
                </a:solidFill>
              </a:rPr>
              <a:t>Rhipe</a:t>
            </a:r>
            <a:r>
              <a:rPr lang="en-US" dirty="0"/>
              <a:t>, and </a:t>
            </a:r>
            <a:endParaRPr lang="en-US" dirty="0" smtClean="0"/>
          </a:p>
          <a:p>
            <a:pPr lvl="1"/>
            <a:r>
              <a:rPr lang="en-US" b="1" dirty="0" err="1" smtClean="0">
                <a:solidFill>
                  <a:srgbClr val="0000FF"/>
                </a:solidFill>
              </a:rPr>
              <a:t>RHadoop</a:t>
            </a:r>
            <a:r>
              <a:rPr lang="en-US" b="1" dirty="0">
                <a:solidFill>
                  <a:srgbClr val="0000FF"/>
                </a:solidFill>
              </a:rPr>
              <a:t>. </a:t>
            </a:r>
            <a:endParaRPr lang="en-US" b="1" dirty="0" smtClean="0">
              <a:solidFill>
                <a:srgbClr val="0000FF"/>
              </a:solidFill>
            </a:endParaRPr>
          </a:p>
          <a:p>
            <a:r>
              <a:rPr lang="en-US" dirty="0" smtClean="0"/>
              <a:t>You </a:t>
            </a:r>
            <a:r>
              <a:rPr lang="en-US" dirty="0"/>
              <a:t>should investigate </a:t>
            </a:r>
            <a:r>
              <a:rPr lang="en-US" dirty="0" smtClean="0"/>
              <a:t>these and other R and Hadoop integrations and </a:t>
            </a:r>
            <a:r>
              <a:rPr lang="en-US" dirty="0"/>
              <a:t>pick the best approach </a:t>
            </a:r>
            <a:r>
              <a:rPr lang="en-US" dirty="0" smtClean="0"/>
              <a:t>for  </a:t>
            </a:r>
            <a:r>
              <a:rPr lang="en-US" dirty="0"/>
              <a:t>your </a:t>
            </a:r>
            <a:r>
              <a:rPr lang="en-US" dirty="0" smtClean="0"/>
              <a:t>environment.</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val="42571170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Comparing R &amp; Hadoop Integrations</a:t>
            </a:r>
            <a:endParaRPr lang="en-US" dirty="0"/>
          </a:p>
        </p:txBody>
      </p:sp>
      <p:sp>
        <p:nvSpPr>
          <p:cNvPr id="3" name="Content Placeholder 2"/>
          <p:cNvSpPr>
            <a:spLocks noGrp="1"/>
          </p:cNvSpPr>
          <p:nvPr>
            <p:ph idx="1"/>
          </p:nvPr>
        </p:nvSpPr>
        <p:spPr/>
        <p:txBody>
          <a:bodyPr/>
          <a:lstStyle/>
          <a:p>
            <a:pPr marL="457200" indent="-457200">
              <a:buFont typeface="+mj-lt"/>
              <a:buAutoNum type="arabicPeriod"/>
            </a:pPr>
            <a:r>
              <a:rPr lang="en-US" i="1" dirty="0" smtClean="0">
                <a:solidFill>
                  <a:srgbClr val="0070C0"/>
                </a:solidFill>
              </a:rPr>
              <a:t>R </a:t>
            </a:r>
            <a:r>
              <a:rPr lang="en-US" i="1" dirty="0">
                <a:solidFill>
                  <a:srgbClr val="0070C0"/>
                </a:solidFill>
              </a:rPr>
              <a:t>+ </a:t>
            </a:r>
            <a:r>
              <a:rPr lang="en-US" i="1" dirty="0" smtClean="0">
                <a:solidFill>
                  <a:srgbClr val="0070C0"/>
                </a:solidFill>
              </a:rPr>
              <a:t>Streaming </a:t>
            </a:r>
            <a:r>
              <a:rPr lang="en-US" dirty="0" smtClean="0"/>
              <a:t>— With </a:t>
            </a:r>
            <a:r>
              <a:rPr lang="en-US" dirty="0"/>
              <a:t>this approach, you use MapReduce to execute R scripts </a:t>
            </a:r>
            <a:r>
              <a:rPr lang="en-US" dirty="0" smtClean="0"/>
              <a:t>in the </a:t>
            </a:r>
            <a:r>
              <a:rPr lang="en-US" dirty="0"/>
              <a:t>map and reduce phases.</a:t>
            </a:r>
          </a:p>
          <a:p>
            <a:pPr marL="457200" indent="-457200">
              <a:buFont typeface="+mj-lt"/>
              <a:buAutoNum type="arabicPeriod"/>
            </a:pPr>
            <a:r>
              <a:rPr lang="en-US" i="1" dirty="0" err="1" smtClean="0">
                <a:solidFill>
                  <a:srgbClr val="0070C0"/>
                </a:solidFill>
              </a:rPr>
              <a:t>Rhipe</a:t>
            </a:r>
            <a:r>
              <a:rPr lang="en-US" i="1" dirty="0" smtClean="0"/>
              <a:t> </a:t>
            </a:r>
            <a:r>
              <a:rPr lang="en-US" dirty="0" smtClean="0"/>
              <a:t>—</a:t>
            </a:r>
            <a:r>
              <a:rPr lang="en-US" dirty="0" err="1" smtClean="0"/>
              <a:t>Rhipe</a:t>
            </a:r>
            <a:r>
              <a:rPr lang="en-US" dirty="0" smtClean="0"/>
              <a:t> </a:t>
            </a:r>
            <a:r>
              <a:rPr lang="en-US" dirty="0"/>
              <a:t>is an open source project which allows MapReduce to be </a:t>
            </a:r>
            <a:r>
              <a:rPr lang="en-US" dirty="0" smtClean="0"/>
              <a:t>closely integrated </a:t>
            </a:r>
            <a:r>
              <a:rPr lang="en-US" dirty="0"/>
              <a:t>with R on the client side.</a:t>
            </a:r>
          </a:p>
          <a:p>
            <a:pPr marL="457200" indent="-457200">
              <a:buFont typeface="+mj-lt"/>
              <a:buAutoNum type="arabicPeriod"/>
            </a:pPr>
            <a:r>
              <a:rPr lang="en-US" i="1" dirty="0" err="1" smtClean="0">
                <a:solidFill>
                  <a:srgbClr val="0070C0"/>
                </a:solidFill>
              </a:rPr>
              <a:t>RHadoop</a:t>
            </a:r>
            <a:r>
              <a:rPr lang="en-US" dirty="0" smtClean="0"/>
              <a:t>—Like </a:t>
            </a:r>
            <a:r>
              <a:rPr lang="en-US" dirty="0" err="1"/>
              <a:t>Rhipe</a:t>
            </a:r>
            <a:r>
              <a:rPr lang="en-US" dirty="0"/>
              <a:t>, </a:t>
            </a:r>
            <a:r>
              <a:rPr lang="en-US" dirty="0" err="1"/>
              <a:t>RHadoop</a:t>
            </a:r>
            <a:r>
              <a:rPr lang="en-US" dirty="0"/>
              <a:t> also provides an R wrapper around </a:t>
            </a:r>
            <a:r>
              <a:rPr lang="en-US" dirty="0" smtClean="0"/>
              <a:t>Map- Reduce </a:t>
            </a:r>
            <a:r>
              <a:rPr lang="en-US" dirty="0"/>
              <a:t>so that </a:t>
            </a:r>
            <a:r>
              <a:rPr lang="en-US" dirty="0" smtClean="0"/>
              <a:t>R and Hadoop could </a:t>
            </a:r>
            <a:r>
              <a:rPr lang="en-US" dirty="0"/>
              <a:t>be seamlessly integrated on the client side.</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a:p>
        </p:txBody>
      </p:sp>
    </p:spTree>
    <p:extLst>
      <p:ext uri="{BB962C8B-B14F-4D97-AF65-F5344CB8AC3E}">
        <p14:creationId xmlns:p14="http://schemas.microsoft.com/office/powerpoint/2010/main" val="148090779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Comparing R &amp; Hadoop Integrations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499321803"/>
              </p:ext>
            </p:extLst>
          </p:nvPr>
        </p:nvGraphicFramePr>
        <p:xfrm>
          <a:off x="457200" y="762000"/>
          <a:ext cx="8229600" cy="5491480"/>
        </p:xfrm>
        <a:graphic>
          <a:graphicData uri="http://schemas.openxmlformats.org/drawingml/2006/table">
            <a:tbl>
              <a:tblPr firstRow="1" bandRow="1">
                <a:tableStyleId>{5C22544A-7EE6-4342-B048-85BDC9FD1C3A}</a:tableStyleId>
              </a:tblPr>
              <a:tblGrid>
                <a:gridCol w="990600"/>
                <a:gridCol w="2133600"/>
                <a:gridCol w="2819400"/>
                <a:gridCol w="2286000"/>
              </a:tblGrid>
              <a:tr h="370840">
                <a:tc>
                  <a:txBody>
                    <a:bodyPr/>
                    <a:lstStyle/>
                    <a:p>
                      <a:r>
                        <a:rPr lang="en-US" dirty="0" smtClean="0">
                          <a:solidFill>
                            <a:schemeClr val="tx1"/>
                          </a:solidFill>
                        </a:rPr>
                        <a:t>Criteria</a:t>
                      </a:r>
                      <a:endParaRPr lang="en-US" dirty="0">
                        <a:solidFill>
                          <a:schemeClr val="tx1"/>
                        </a:solidFill>
                      </a:endParaRPr>
                    </a:p>
                  </a:txBody>
                  <a:tcPr>
                    <a:solidFill>
                      <a:schemeClr val="bg2"/>
                    </a:solidFill>
                  </a:tcPr>
                </a:tc>
                <a:tc>
                  <a:txBody>
                    <a:bodyPr/>
                    <a:lstStyle/>
                    <a:p>
                      <a:r>
                        <a:rPr lang="en-US" dirty="0" smtClean="0">
                          <a:solidFill>
                            <a:schemeClr val="tx1"/>
                          </a:solidFill>
                        </a:rPr>
                        <a:t>R + Streaming</a:t>
                      </a:r>
                      <a:endParaRPr lang="en-US" dirty="0">
                        <a:solidFill>
                          <a:schemeClr val="tx1"/>
                        </a:solidFill>
                      </a:endParaRPr>
                    </a:p>
                  </a:txBody>
                  <a:tcPr>
                    <a:solidFill>
                      <a:schemeClr val="bg2"/>
                    </a:solidFill>
                  </a:tcPr>
                </a:tc>
                <a:tc>
                  <a:txBody>
                    <a:bodyPr/>
                    <a:lstStyle/>
                    <a:p>
                      <a:r>
                        <a:rPr lang="en-US" dirty="0" err="1" smtClean="0">
                          <a:solidFill>
                            <a:schemeClr val="tx1"/>
                          </a:solidFill>
                        </a:rPr>
                        <a:t>Rhipe</a:t>
                      </a:r>
                      <a:endParaRPr lang="en-US" dirty="0">
                        <a:solidFill>
                          <a:schemeClr val="tx1"/>
                        </a:solidFill>
                      </a:endParaRPr>
                    </a:p>
                  </a:txBody>
                  <a:tcPr>
                    <a:solidFill>
                      <a:schemeClr val="bg2"/>
                    </a:solidFill>
                  </a:tcPr>
                </a:tc>
                <a:tc>
                  <a:txBody>
                    <a:bodyPr/>
                    <a:lstStyle/>
                    <a:p>
                      <a:r>
                        <a:rPr lang="en-US" dirty="0" err="1" smtClean="0">
                          <a:solidFill>
                            <a:schemeClr val="tx1"/>
                          </a:solidFill>
                        </a:rPr>
                        <a:t>RHadoop</a:t>
                      </a:r>
                      <a:endParaRPr lang="en-US" dirty="0">
                        <a:solidFill>
                          <a:schemeClr val="tx1"/>
                        </a:solidFill>
                      </a:endParaRPr>
                    </a:p>
                  </a:txBody>
                  <a:tcPr>
                    <a:solidFill>
                      <a:schemeClr val="bg2"/>
                    </a:solidFill>
                  </a:tcPr>
                </a:tc>
              </a:tr>
              <a:tr h="543560">
                <a:tc>
                  <a:txBody>
                    <a:bodyPr/>
                    <a:lstStyle/>
                    <a:p>
                      <a:r>
                        <a:rPr lang="en-US" sz="1200" dirty="0" smtClean="0"/>
                        <a:t>License</a:t>
                      </a:r>
                      <a:endParaRPr lang="en-US" sz="1200" dirty="0"/>
                    </a:p>
                  </a:txBody>
                  <a:tcPr>
                    <a:lnB w="12700" cmpd="sng">
                      <a:noFill/>
                    </a:lnB>
                    <a:solidFill>
                      <a:schemeClr val="bg1"/>
                    </a:solidFill>
                  </a:tcPr>
                </a:tc>
                <a:tc>
                  <a:txBody>
                    <a:bodyPr/>
                    <a:lstStyle/>
                    <a:p>
                      <a:r>
                        <a:rPr lang="en-US" sz="1200" b="0" i="0" u="none" strike="noStrike" kern="1200" baseline="0" dirty="0" smtClean="0">
                          <a:solidFill>
                            <a:schemeClr val="dk1"/>
                          </a:solidFill>
                          <a:latin typeface="+mn-lt"/>
                          <a:ea typeface="+mn-ea"/>
                          <a:cs typeface="+mn-cs"/>
                        </a:rPr>
                        <a:t>R is a combination of GPL-2 and GPL-3. Streaming is integrated into Hadoop, Apache 2.0.</a:t>
                      </a:r>
                      <a:endParaRPr lang="en-US" sz="1200" dirty="0"/>
                    </a:p>
                  </a:txBody>
                  <a:tcPr>
                    <a:lnB w="12700" cmpd="sng">
                      <a:noFill/>
                    </a:lnB>
                    <a:solidFill>
                      <a:schemeClr val="bg1"/>
                    </a:solidFill>
                  </a:tcPr>
                </a:tc>
                <a:tc>
                  <a:txBody>
                    <a:bodyPr/>
                    <a:lstStyle/>
                    <a:p>
                      <a:r>
                        <a:rPr lang="en-US" sz="1200" dirty="0" smtClean="0"/>
                        <a:t>Apache 2.0</a:t>
                      </a:r>
                      <a:endParaRPr lang="en-US" sz="1200" dirty="0"/>
                    </a:p>
                  </a:txBody>
                  <a:tcPr>
                    <a:lnB w="12700" cmpd="sng">
                      <a:noFill/>
                    </a:lnB>
                    <a:solidFill>
                      <a:schemeClr val="bg1"/>
                    </a:solidFill>
                  </a:tcPr>
                </a:tc>
                <a:tc>
                  <a:txBody>
                    <a:bodyPr/>
                    <a:lstStyle/>
                    <a:p>
                      <a:r>
                        <a:rPr lang="en-US" sz="1200" dirty="0" smtClean="0"/>
                        <a:t>Apache 2.0</a:t>
                      </a:r>
                      <a:endParaRPr lang="en-US" sz="1200" dirty="0"/>
                    </a:p>
                  </a:txBody>
                  <a:tcPr>
                    <a:lnB w="12700" cmpd="sng">
                      <a:noFill/>
                    </a:lnB>
                    <a:solidFill>
                      <a:schemeClr val="bg1"/>
                    </a:solidFill>
                  </a:tcPr>
                </a:tc>
              </a:tr>
              <a:tr h="370840">
                <a:tc>
                  <a:txBody>
                    <a:bodyPr/>
                    <a:lstStyle/>
                    <a:p>
                      <a:r>
                        <a:rPr lang="en-US" sz="1200" dirty="0" smtClean="0"/>
                        <a:t>Installation complexity</a:t>
                      </a:r>
                      <a:endParaRPr lang="en-US" sz="12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r>
                        <a:rPr lang="en-US" sz="1200" b="0" i="0" u="none" strike="noStrike" kern="1200" baseline="0" dirty="0" smtClean="0">
                          <a:solidFill>
                            <a:schemeClr val="dk1"/>
                          </a:solidFill>
                          <a:latin typeface="+mn-lt"/>
                          <a:ea typeface="+mn-ea"/>
                          <a:cs typeface="+mn-cs"/>
                        </a:rPr>
                        <a:t>Easy. The R package needs to be installed on each Data Node, but packages are available on publicly available Yum repositories for easy installation.</a:t>
                      </a:r>
                      <a:endParaRPr lang="en-US" sz="12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r>
                        <a:rPr lang="en-US" sz="1200" b="0" i="0" u="none" strike="noStrike" kern="1200" baseline="0" dirty="0" smtClean="0">
                          <a:solidFill>
                            <a:schemeClr val="dk1"/>
                          </a:solidFill>
                          <a:latin typeface="+mn-lt"/>
                          <a:ea typeface="+mn-ea"/>
                          <a:cs typeface="+mn-cs"/>
                        </a:rPr>
                        <a:t>High. R must be installed on each</a:t>
                      </a:r>
                    </a:p>
                    <a:p>
                      <a:r>
                        <a:rPr lang="en-US" sz="1200" b="0" i="0" u="none" strike="noStrike" kern="1200" baseline="0" dirty="0" err="1" smtClean="0">
                          <a:solidFill>
                            <a:schemeClr val="dk1"/>
                          </a:solidFill>
                          <a:latin typeface="+mn-lt"/>
                          <a:ea typeface="+mn-ea"/>
                          <a:cs typeface="+mn-cs"/>
                        </a:rPr>
                        <a:t>DataNode</a:t>
                      </a:r>
                      <a:r>
                        <a:rPr lang="en-US" sz="1200" b="0" i="0" u="none" strike="noStrike" kern="1200" baseline="0" dirty="0" smtClean="0">
                          <a:solidFill>
                            <a:schemeClr val="dk1"/>
                          </a:solidFill>
                          <a:latin typeface="+mn-lt"/>
                          <a:ea typeface="+mn-ea"/>
                          <a:cs typeface="+mn-cs"/>
                        </a:rPr>
                        <a:t>, in conjunction with  Protocol</a:t>
                      </a:r>
                    </a:p>
                    <a:p>
                      <a:r>
                        <a:rPr lang="en-US" sz="1200" b="0" i="0" u="none" strike="noStrike" kern="1200" baseline="0" dirty="0" smtClean="0">
                          <a:solidFill>
                            <a:schemeClr val="dk1"/>
                          </a:solidFill>
                          <a:latin typeface="+mn-lt"/>
                          <a:ea typeface="+mn-ea"/>
                          <a:cs typeface="+mn-cs"/>
                        </a:rPr>
                        <a:t>Buffers, and </a:t>
                      </a:r>
                      <a:r>
                        <a:rPr lang="en-US" sz="1200" b="0" i="0" u="none" strike="noStrike" kern="1200" baseline="0" dirty="0" err="1" smtClean="0">
                          <a:solidFill>
                            <a:schemeClr val="dk1"/>
                          </a:solidFill>
                          <a:latin typeface="+mn-lt"/>
                          <a:ea typeface="+mn-ea"/>
                          <a:cs typeface="+mn-cs"/>
                        </a:rPr>
                        <a:t>Rhipe</a:t>
                      </a:r>
                      <a:r>
                        <a:rPr lang="en-US" sz="1200" b="0" i="0" u="none" strike="noStrike" kern="1200" baseline="0" dirty="0" smtClean="0">
                          <a:solidFill>
                            <a:schemeClr val="dk1"/>
                          </a:solidFill>
                          <a:latin typeface="+mn-lt"/>
                          <a:ea typeface="+mn-ea"/>
                          <a:cs typeface="+mn-cs"/>
                        </a:rPr>
                        <a:t> itself. To do so requires building Protocol Buffers, and the </a:t>
                      </a:r>
                      <a:r>
                        <a:rPr lang="en-US" sz="1200" b="0" i="0" u="none" strike="noStrike" kern="1200" baseline="0" dirty="0" err="1" smtClean="0">
                          <a:solidFill>
                            <a:schemeClr val="dk1"/>
                          </a:solidFill>
                          <a:latin typeface="+mn-lt"/>
                          <a:ea typeface="+mn-ea"/>
                          <a:cs typeface="+mn-cs"/>
                        </a:rPr>
                        <a:t>Rhipe</a:t>
                      </a:r>
                      <a:r>
                        <a:rPr lang="en-US" sz="1200" b="0" i="0" u="none" strike="noStrike" kern="1200" baseline="0" dirty="0" smtClean="0">
                          <a:solidFill>
                            <a:schemeClr val="dk1"/>
                          </a:solidFill>
                          <a:latin typeface="+mn-lt"/>
                          <a:ea typeface="+mn-ea"/>
                          <a:cs typeface="+mn-cs"/>
                        </a:rPr>
                        <a:t> installation isn’t seamless and can require</a:t>
                      </a:r>
                    </a:p>
                    <a:p>
                      <a:r>
                        <a:rPr lang="en-US" sz="1200" b="0" i="0" u="none" strike="noStrike" kern="1200" baseline="0" dirty="0" smtClean="0">
                          <a:solidFill>
                            <a:schemeClr val="dk1"/>
                          </a:solidFill>
                          <a:latin typeface="+mn-lt"/>
                          <a:ea typeface="+mn-ea"/>
                          <a:cs typeface="+mn-cs"/>
                        </a:rPr>
                        <a:t>some hacking  to get it to work.</a:t>
                      </a:r>
                      <a:endParaRPr lang="en-US" sz="12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c>
                  <a:txBody>
                    <a:bodyPr/>
                    <a:lstStyle/>
                    <a:p>
                      <a:r>
                        <a:rPr lang="en-US" sz="1200" b="0" i="0" u="none" strike="noStrike" kern="1200" baseline="0" dirty="0" smtClean="0">
                          <a:solidFill>
                            <a:schemeClr val="dk1"/>
                          </a:solidFill>
                          <a:latin typeface="+mn-lt"/>
                          <a:ea typeface="+mn-ea"/>
                          <a:cs typeface="+mn-cs"/>
                        </a:rPr>
                        <a:t>Moderate. R must be installed</a:t>
                      </a:r>
                    </a:p>
                    <a:p>
                      <a:r>
                        <a:rPr lang="en-US" sz="1200" b="0" i="0" u="none" strike="noStrike" kern="1200" baseline="0" dirty="0" smtClean="0">
                          <a:solidFill>
                            <a:schemeClr val="dk1"/>
                          </a:solidFill>
                          <a:latin typeface="+mn-lt"/>
                          <a:ea typeface="+mn-ea"/>
                          <a:cs typeface="+mn-cs"/>
                        </a:rPr>
                        <a:t>on each </a:t>
                      </a:r>
                      <a:r>
                        <a:rPr lang="en-US" sz="1200" b="0" i="0" u="none" strike="noStrike" kern="1200" baseline="0" dirty="0" err="1" smtClean="0">
                          <a:solidFill>
                            <a:schemeClr val="dk1"/>
                          </a:solidFill>
                          <a:latin typeface="+mn-lt"/>
                          <a:ea typeface="+mn-ea"/>
                          <a:cs typeface="+mn-cs"/>
                        </a:rPr>
                        <a:t>DataNode</a:t>
                      </a:r>
                      <a:r>
                        <a:rPr lang="en-US" sz="1200" b="0" i="0" u="none" strike="noStrike" kern="1200" baseline="0" dirty="0" smtClean="0">
                          <a:solidFill>
                            <a:schemeClr val="dk1"/>
                          </a:solidFill>
                          <a:latin typeface="+mn-lt"/>
                          <a:ea typeface="+mn-ea"/>
                          <a:cs typeface="+mn-cs"/>
                        </a:rPr>
                        <a:t>, and </a:t>
                      </a:r>
                      <a:r>
                        <a:rPr lang="en-US" sz="1200" b="0" i="0" u="none" strike="noStrike" kern="1200" baseline="0" dirty="0" err="1" smtClean="0">
                          <a:solidFill>
                            <a:schemeClr val="dk1"/>
                          </a:solidFill>
                          <a:latin typeface="+mn-lt"/>
                          <a:ea typeface="+mn-ea"/>
                          <a:cs typeface="+mn-cs"/>
                        </a:rPr>
                        <a:t>RHadoop</a:t>
                      </a:r>
                      <a:endParaRPr lang="en-US" sz="1200" b="0" i="0" u="none" strike="noStrike" kern="1200" baseline="0" dirty="0" smtClean="0">
                        <a:solidFill>
                          <a:schemeClr val="dk1"/>
                        </a:solidFill>
                        <a:latin typeface="+mn-lt"/>
                        <a:ea typeface="+mn-ea"/>
                        <a:cs typeface="+mn-cs"/>
                      </a:endParaRPr>
                    </a:p>
                    <a:p>
                      <a:r>
                        <a:rPr lang="en-US" sz="1200" b="0" i="0" u="none" strike="noStrike" kern="1200" baseline="0" dirty="0" smtClean="0">
                          <a:solidFill>
                            <a:schemeClr val="dk1"/>
                          </a:solidFill>
                          <a:latin typeface="+mn-lt"/>
                          <a:ea typeface="+mn-ea"/>
                          <a:cs typeface="+mn-cs"/>
                        </a:rPr>
                        <a:t>has dependencies on other R packages. But these packages can be installed with CRAN, and the </a:t>
                      </a:r>
                      <a:r>
                        <a:rPr lang="en-US" sz="1200" b="0" i="0" u="none" strike="noStrike" kern="1200" baseline="0" dirty="0" err="1" smtClean="0">
                          <a:solidFill>
                            <a:schemeClr val="dk1"/>
                          </a:solidFill>
                          <a:latin typeface="+mn-lt"/>
                          <a:ea typeface="+mn-ea"/>
                          <a:cs typeface="+mn-cs"/>
                        </a:rPr>
                        <a:t>RHadoop</a:t>
                      </a:r>
                      <a:r>
                        <a:rPr lang="en-US" sz="1200" b="0" i="0" u="none" strike="noStrike" kern="1200" baseline="0" dirty="0" smtClean="0">
                          <a:solidFill>
                            <a:schemeClr val="dk1"/>
                          </a:solidFill>
                          <a:latin typeface="+mn-lt"/>
                          <a:ea typeface="+mn-ea"/>
                          <a:cs typeface="+mn-cs"/>
                        </a:rPr>
                        <a:t> installation, while not via CRAN, is straight-forward.</a:t>
                      </a:r>
                      <a:endParaRPr lang="en-US" sz="12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2"/>
                    </a:solidFill>
                  </a:tcPr>
                </a:tc>
              </a:tr>
              <a:tr h="370840">
                <a:tc>
                  <a:txBody>
                    <a:bodyPr/>
                    <a:lstStyle/>
                    <a:p>
                      <a:r>
                        <a:rPr lang="en-US" sz="1200" dirty="0" smtClean="0"/>
                        <a:t>Client-side</a:t>
                      </a:r>
                      <a:r>
                        <a:rPr lang="en-US" sz="1200" baseline="0" dirty="0" smtClean="0"/>
                        <a:t> integration with R</a:t>
                      </a:r>
                      <a:endParaRPr lang="en-US" sz="1200" dirty="0"/>
                    </a:p>
                  </a:txBody>
                  <a:tcPr>
                    <a:lnT w="12700" cmpd="sng">
                      <a:noFill/>
                    </a:lnT>
                    <a:solidFill>
                      <a:schemeClr val="bg1"/>
                    </a:solidFill>
                  </a:tcPr>
                </a:tc>
                <a:tc>
                  <a:txBody>
                    <a:bodyPr/>
                    <a:lstStyle/>
                    <a:p>
                      <a:r>
                        <a:rPr lang="en-US" sz="1200" b="0" i="0" u="none" strike="noStrike" kern="1200" baseline="0" dirty="0" smtClean="0">
                          <a:solidFill>
                            <a:schemeClr val="dk1"/>
                          </a:solidFill>
                          <a:latin typeface="+mn-lt"/>
                          <a:ea typeface="+mn-ea"/>
                          <a:cs typeface="+mn-cs"/>
                        </a:rPr>
                        <a:t>None. You need to use</a:t>
                      </a:r>
                    </a:p>
                    <a:p>
                      <a:r>
                        <a:rPr lang="en-US" sz="1200" b="0" i="0" u="none" strike="noStrike" kern="1200" baseline="0" dirty="0" smtClean="0">
                          <a:solidFill>
                            <a:schemeClr val="dk1"/>
                          </a:solidFill>
                          <a:latin typeface="+mn-lt"/>
                          <a:ea typeface="+mn-ea"/>
                          <a:cs typeface="+mn-cs"/>
                        </a:rPr>
                        <a:t>the Hadoop command-line</a:t>
                      </a:r>
                    </a:p>
                    <a:p>
                      <a:r>
                        <a:rPr lang="en-US" sz="1200" b="0" i="0" u="none" strike="noStrike" kern="1200" baseline="0" dirty="0" smtClean="0">
                          <a:solidFill>
                            <a:schemeClr val="dk1"/>
                          </a:solidFill>
                          <a:latin typeface="+mn-lt"/>
                          <a:ea typeface="+mn-ea"/>
                          <a:cs typeface="+mn-cs"/>
                        </a:rPr>
                        <a:t>to launch a Streaming job,</a:t>
                      </a:r>
                    </a:p>
                    <a:p>
                      <a:r>
                        <a:rPr lang="en-US" sz="1200" b="0" i="0" u="none" strike="noStrike" kern="1200" baseline="0" dirty="0" smtClean="0">
                          <a:solidFill>
                            <a:schemeClr val="dk1"/>
                          </a:solidFill>
                          <a:latin typeface="+mn-lt"/>
                          <a:ea typeface="+mn-ea"/>
                          <a:cs typeface="+mn-cs"/>
                        </a:rPr>
                        <a:t>and specify as arguments</a:t>
                      </a:r>
                    </a:p>
                    <a:p>
                      <a:r>
                        <a:rPr lang="en-US" sz="1200" b="0" i="0" u="none" strike="noStrike" kern="1200" baseline="0" dirty="0" smtClean="0">
                          <a:solidFill>
                            <a:schemeClr val="dk1"/>
                          </a:solidFill>
                          <a:latin typeface="+mn-lt"/>
                          <a:ea typeface="+mn-ea"/>
                          <a:cs typeface="+mn-cs"/>
                        </a:rPr>
                        <a:t>the map-side and reduce-side R scripts.</a:t>
                      </a:r>
                      <a:endParaRPr lang="en-US" sz="1200" dirty="0"/>
                    </a:p>
                  </a:txBody>
                  <a:tcPr>
                    <a:lnT w="12700" cmpd="sng">
                      <a:noFill/>
                    </a:lnT>
                    <a:solidFill>
                      <a:schemeClr val="bg1"/>
                    </a:solidFill>
                  </a:tcPr>
                </a:tc>
                <a:tc>
                  <a:txBody>
                    <a:bodyPr/>
                    <a:lstStyle/>
                    <a:p>
                      <a:r>
                        <a:rPr lang="en-US" sz="1200" b="0" i="0" u="none" strike="noStrike" kern="1200" baseline="0" dirty="0" smtClean="0">
                          <a:solidFill>
                            <a:schemeClr val="dk1"/>
                          </a:solidFill>
                          <a:latin typeface="+mn-lt"/>
                          <a:ea typeface="+mn-ea"/>
                          <a:cs typeface="+mn-cs"/>
                        </a:rPr>
                        <a:t>High. </a:t>
                      </a:r>
                      <a:r>
                        <a:rPr lang="en-US" sz="1200" b="0" i="0" u="none" strike="noStrike" kern="1200" baseline="0" dirty="0" err="1" smtClean="0">
                          <a:solidFill>
                            <a:schemeClr val="dk1"/>
                          </a:solidFill>
                          <a:latin typeface="+mn-lt"/>
                          <a:ea typeface="+mn-ea"/>
                          <a:cs typeface="+mn-cs"/>
                        </a:rPr>
                        <a:t>Rhipe</a:t>
                      </a:r>
                      <a:r>
                        <a:rPr lang="en-US" sz="1200" b="0" i="0" u="none" strike="noStrike" kern="1200" baseline="0" dirty="0" smtClean="0">
                          <a:solidFill>
                            <a:schemeClr val="dk1"/>
                          </a:solidFill>
                          <a:latin typeface="+mn-lt"/>
                          <a:ea typeface="+mn-ea"/>
                          <a:cs typeface="+mn-cs"/>
                        </a:rPr>
                        <a:t> is an R library which handles</a:t>
                      </a:r>
                    </a:p>
                    <a:p>
                      <a:r>
                        <a:rPr lang="en-US" sz="1200" b="0" i="0" u="none" strike="noStrike" kern="1200" baseline="0" dirty="0" smtClean="0">
                          <a:solidFill>
                            <a:schemeClr val="dk1"/>
                          </a:solidFill>
                          <a:latin typeface="+mn-lt"/>
                          <a:ea typeface="+mn-ea"/>
                          <a:cs typeface="+mn-cs"/>
                        </a:rPr>
                        <a:t>running a MapReduce job when the appropriate function is called. Users simply write native R map and reduce functions in R, and </a:t>
                      </a:r>
                      <a:r>
                        <a:rPr lang="en-US" sz="1200" b="0" i="0" u="none" strike="noStrike" kern="1200" baseline="0" dirty="0" err="1" smtClean="0">
                          <a:solidFill>
                            <a:schemeClr val="dk1"/>
                          </a:solidFill>
                          <a:latin typeface="+mn-lt"/>
                          <a:ea typeface="+mn-ea"/>
                          <a:cs typeface="+mn-cs"/>
                        </a:rPr>
                        <a:t>Rhipe</a:t>
                      </a:r>
                      <a:r>
                        <a:rPr lang="en-US" sz="1200" b="0" i="0" u="none" strike="noStrike" kern="1200" baseline="0" dirty="0" smtClean="0">
                          <a:solidFill>
                            <a:schemeClr val="dk1"/>
                          </a:solidFill>
                          <a:latin typeface="+mn-lt"/>
                          <a:ea typeface="+mn-ea"/>
                          <a:cs typeface="+mn-cs"/>
                        </a:rPr>
                        <a:t> takes care of the logistics of transporting them and invoking them from the map and reduce tasks.</a:t>
                      </a:r>
                      <a:endParaRPr lang="en-US" sz="1200" dirty="0"/>
                    </a:p>
                  </a:txBody>
                  <a:tcPr>
                    <a:lnT w="12700" cmpd="sng">
                      <a:noFill/>
                    </a:lnT>
                    <a:solidFill>
                      <a:schemeClr val="bg1"/>
                    </a:solidFill>
                  </a:tcPr>
                </a:tc>
                <a:tc>
                  <a:txBody>
                    <a:bodyPr/>
                    <a:lstStyle/>
                    <a:p>
                      <a:r>
                        <a:rPr lang="en-US" sz="1200" b="0" i="0" u="none" strike="noStrike" kern="1200" baseline="0" dirty="0" smtClean="0">
                          <a:solidFill>
                            <a:schemeClr val="dk1"/>
                          </a:solidFill>
                          <a:latin typeface="+mn-lt"/>
                          <a:ea typeface="+mn-ea"/>
                          <a:cs typeface="+mn-cs"/>
                        </a:rPr>
                        <a:t>High. </a:t>
                      </a:r>
                      <a:r>
                        <a:rPr lang="en-US" sz="1200" b="0" i="0" u="none" strike="noStrike" kern="1200" baseline="0" dirty="0" err="1" smtClean="0">
                          <a:solidFill>
                            <a:schemeClr val="dk1"/>
                          </a:solidFill>
                          <a:latin typeface="+mn-lt"/>
                          <a:ea typeface="+mn-ea"/>
                          <a:cs typeface="+mn-cs"/>
                        </a:rPr>
                        <a:t>RHadoop</a:t>
                      </a:r>
                      <a:r>
                        <a:rPr lang="en-US" sz="1200" b="0" i="0" u="none" strike="noStrike" kern="1200" baseline="0" dirty="0" smtClean="0">
                          <a:solidFill>
                            <a:schemeClr val="dk1"/>
                          </a:solidFill>
                          <a:latin typeface="+mn-lt"/>
                          <a:ea typeface="+mn-ea"/>
                          <a:cs typeface="+mn-cs"/>
                        </a:rPr>
                        <a:t> is also an R</a:t>
                      </a:r>
                    </a:p>
                    <a:p>
                      <a:r>
                        <a:rPr lang="en-US" sz="1200" b="0" i="0" u="none" strike="noStrike" kern="1200" baseline="0" dirty="0" smtClean="0">
                          <a:solidFill>
                            <a:schemeClr val="dk1"/>
                          </a:solidFill>
                          <a:latin typeface="+mn-lt"/>
                          <a:ea typeface="+mn-ea"/>
                          <a:cs typeface="+mn-cs"/>
                        </a:rPr>
                        <a:t>library, where users define their</a:t>
                      </a:r>
                    </a:p>
                    <a:p>
                      <a:r>
                        <a:rPr lang="en-US" sz="1200" b="0" i="0" u="none" strike="noStrike" kern="1200" baseline="0" dirty="0" smtClean="0">
                          <a:solidFill>
                            <a:schemeClr val="dk1"/>
                          </a:solidFill>
                          <a:latin typeface="+mn-lt"/>
                          <a:ea typeface="+mn-ea"/>
                          <a:cs typeface="+mn-cs"/>
                        </a:rPr>
                        <a:t>map and reduce functions in R.</a:t>
                      </a:r>
                      <a:endParaRPr lang="en-US" sz="1200" dirty="0"/>
                    </a:p>
                  </a:txBody>
                  <a:tcPr>
                    <a:lnT w="12700" cmpd="sng">
                      <a:noFill/>
                    </a:lnT>
                    <a:solidFill>
                      <a:schemeClr val="bg1"/>
                    </a:solidFill>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Underlying technology</a:t>
                      </a:r>
                    </a:p>
                    <a:p>
                      <a:endParaRPr lang="en-US" sz="1200" dirty="0"/>
                    </a:p>
                  </a:txBody>
                  <a:tcPr>
                    <a:solidFill>
                      <a:schemeClr val="bg2"/>
                    </a:solidFill>
                  </a:tcPr>
                </a:tc>
                <a:tc>
                  <a:txBody>
                    <a:bodyPr/>
                    <a:lstStyle/>
                    <a:p>
                      <a:r>
                        <a:rPr lang="en-US" sz="1200" dirty="0" smtClean="0"/>
                        <a:t>Streaming</a:t>
                      </a:r>
                      <a:endParaRPr lang="en-US" sz="1200" dirty="0"/>
                    </a:p>
                  </a:txBody>
                  <a:tcPr>
                    <a:solidFill>
                      <a:schemeClr val="bg2"/>
                    </a:solidFill>
                  </a:tcPr>
                </a:tc>
                <a:tc>
                  <a:txBody>
                    <a:bodyPr/>
                    <a:lstStyle/>
                    <a:p>
                      <a:r>
                        <a:rPr lang="en-US" sz="1200" b="0" i="0" u="none" strike="noStrike" kern="1200" baseline="0" dirty="0" smtClean="0">
                          <a:solidFill>
                            <a:schemeClr val="dk1"/>
                          </a:solidFill>
                          <a:latin typeface="+mn-lt"/>
                          <a:ea typeface="+mn-ea"/>
                          <a:cs typeface="+mn-cs"/>
                        </a:rPr>
                        <a:t>Rather than using Streaming, </a:t>
                      </a:r>
                      <a:r>
                        <a:rPr lang="en-US" sz="1200" b="0" i="0" u="none" strike="noStrike" kern="1200" baseline="0" dirty="0" err="1" smtClean="0">
                          <a:solidFill>
                            <a:schemeClr val="dk1"/>
                          </a:solidFill>
                          <a:latin typeface="+mn-lt"/>
                          <a:ea typeface="+mn-ea"/>
                          <a:cs typeface="+mn-cs"/>
                        </a:rPr>
                        <a:t>Rhipe</a:t>
                      </a:r>
                      <a:endParaRPr lang="en-US" sz="1200" b="0" i="0" u="none" strike="noStrike" kern="1200" baseline="0" dirty="0" smtClean="0">
                        <a:solidFill>
                          <a:schemeClr val="dk1"/>
                        </a:solidFill>
                        <a:latin typeface="+mn-lt"/>
                        <a:ea typeface="+mn-ea"/>
                        <a:cs typeface="+mn-cs"/>
                      </a:endParaRPr>
                    </a:p>
                    <a:p>
                      <a:r>
                        <a:rPr lang="en-US" sz="1200" b="0" i="0" u="none" strike="noStrike" kern="1200" baseline="0" dirty="0" smtClean="0">
                          <a:solidFill>
                            <a:schemeClr val="dk1"/>
                          </a:solidFill>
                          <a:latin typeface="+mn-lt"/>
                          <a:ea typeface="+mn-ea"/>
                          <a:cs typeface="+mn-cs"/>
                        </a:rPr>
                        <a:t>instead uses its own map and reduce Java functions, which stream the map and reduce inputs in Protocol Buffers encoded form to a </a:t>
                      </a:r>
                      <a:r>
                        <a:rPr lang="en-US" sz="1200" b="0" i="0" u="none" strike="noStrike" kern="1200" baseline="0" dirty="0" err="1" smtClean="0">
                          <a:solidFill>
                            <a:schemeClr val="dk1"/>
                          </a:solidFill>
                          <a:latin typeface="+mn-lt"/>
                          <a:ea typeface="+mn-ea"/>
                          <a:cs typeface="+mn-cs"/>
                        </a:rPr>
                        <a:t>Rhipe</a:t>
                      </a:r>
                      <a:r>
                        <a:rPr lang="en-US" sz="1200" b="0" i="0" u="none" strike="noStrike" kern="1200" baseline="0" dirty="0" smtClean="0">
                          <a:solidFill>
                            <a:schemeClr val="dk1"/>
                          </a:solidFill>
                          <a:latin typeface="+mn-lt"/>
                          <a:ea typeface="+mn-ea"/>
                          <a:cs typeface="+mn-cs"/>
                        </a:rPr>
                        <a:t> C executable, which uses</a:t>
                      </a:r>
                    </a:p>
                    <a:p>
                      <a:r>
                        <a:rPr lang="en-US" sz="1200" b="0" i="0" u="none" strike="noStrike" kern="1200" baseline="0" dirty="0" smtClean="0">
                          <a:solidFill>
                            <a:schemeClr val="dk1"/>
                          </a:solidFill>
                          <a:latin typeface="+mn-lt"/>
                          <a:ea typeface="+mn-ea"/>
                          <a:cs typeface="+mn-cs"/>
                        </a:rPr>
                        <a:t>embedded R to invoke the user’s map and reduce R functions.</a:t>
                      </a:r>
                      <a:endParaRPr lang="en-US" sz="1200" dirty="0"/>
                    </a:p>
                  </a:txBody>
                  <a:tcPr>
                    <a:solidFill>
                      <a:schemeClr val="bg2"/>
                    </a:solidFill>
                  </a:tcPr>
                </a:tc>
                <a:tc>
                  <a:txBody>
                    <a:bodyPr/>
                    <a:lstStyle/>
                    <a:p>
                      <a:r>
                        <a:rPr lang="en-US" sz="1200" b="0" i="0" u="none" strike="noStrike" kern="1200" baseline="0" dirty="0" err="1" smtClean="0">
                          <a:solidFill>
                            <a:schemeClr val="dk1"/>
                          </a:solidFill>
                          <a:latin typeface="+mn-lt"/>
                          <a:ea typeface="+mn-ea"/>
                          <a:cs typeface="+mn-cs"/>
                        </a:rPr>
                        <a:t>RHadoop</a:t>
                      </a:r>
                      <a:r>
                        <a:rPr lang="en-US" sz="1200" b="0" i="0" u="none" strike="noStrike" kern="1200" baseline="0" dirty="0" smtClean="0">
                          <a:solidFill>
                            <a:schemeClr val="dk1"/>
                          </a:solidFill>
                          <a:latin typeface="+mn-lt"/>
                          <a:ea typeface="+mn-ea"/>
                          <a:cs typeface="+mn-cs"/>
                        </a:rPr>
                        <a:t> is a simple, thin wrapper on top of Hadoop and</a:t>
                      </a:r>
                    </a:p>
                    <a:p>
                      <a:r>
                        <a:rPr lang="en-US" sz="1200" b="0" i="0" u="none" strike="noStrike" kern="1200" baseline="0" dirty="0" smtClean="0">
                          <a:solidFill>
                            <a:schemeClr val="dk1"/>
                          </a:solidFill>
                          <a:latin typeface="+mn-lt"/>
                          <a:ea typeface="+mn-ea"/>
                          <a:cs typeface="+mn-cs"/>
                        </a:rPr>
                        <a:t>Streaming. Therefore, it has no proprietary MapReduce code, and has a simple wrapper R script which is called from Streaming and in turn calls the user’s map and reduce R functions.</a:t>
                      </a:r>
                      <a:endParaRPr lang="en-US" sz="1200" dirty="0"/>
                    </a:p>
                  </a:txBody>
                  <a:tcPr>
                    <a:solidFill>
                      <a:schemeClr val="bg2"/>
                    </a:solidFill>
                  </a:tcPr>
                </a:tc>
              </a:tr>
            </a:tbl>
          </a:graphicData>
        </a:graphic>
      </p:graphicFrame>
      <p:sp>
        <p:nvSpPr>
          <p:cNvPr id="4" name="Footer Placeholder 3"/>
          <p:cNvSpPr>
            <a:spLocks noGrp="1"/>
          </p:cNvSpPr>
          <p:nvPr>
            <p:ph type="ftr" sz="quarter" idx="11"/>
          </p:nvPr>
        </p:nvSpPr>
        <p:spPr/>
        <p:txBody>
          <a:bodyPr/>
          <a:lstStyle/>
          <a:p>
            <a:r>
              <a:rPr lang="en-US" dirty="0" smtClean="0"/>
              <a:t>@</a:t>
            </a:r>
            <a:r>
              <a:rPr lang="en-US" dirty="0" err="1" smtClean="0"/>
              <a:t>Zoran</a:t>
            </a:r>
            <a:r>
              <a:rPr lang="en-US" dirty="0" smtClean="0"/>
              <a:t> B. </a:t>
            </a:r>
            <a:r>
              <a:rPr lang="en-US" dirty="0" err="1" smtClean="0"/>
              <a:t>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31</a:t>
            </a:fld>
            <a:endParaRPr lang="en-US"/>
          </a:p>
        </p:txBody>
      </p:sp>
    </p:spTree>
    <p:extLst>
      <p:ext uri="{BB962C8B-B14F-4D97-AF65-F5344CB8AC3E}">
        <p14:creationId xmlns:p14="http://schemas.microsoft.com/office/powerpoint/2010/main" val="30661176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Areas where R and MapReduce work well</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309456206"/>
              </p:ext>
            </p:extLst>
          </p:nvPr>
        </p:nvGraphicFramePr>
        <p:xfrm>
          <a:off x="457200" y="762000"/>
          <a:ext cx="8229600" cy="4485640"/>
        </p:xfrm>
        <a:graphic>
          <a:graphicData uri="http://schemas.openxmlformats.org/drawingml/2006/table">
            <a:tbl>
              <a:tblPr firstRow="1" bandRow="1">
                <a:tableStyleId>{5C22544A-7EE6-4342-B048-85BDC9FD1C3A}</a:tableStyleId>
              </a:tblPr>
              <a:tblGrid>
                <a:gridCol w="1981200"/>
                <a:gridCol w="3124200"/>
                <a:gridCol w="3124200"/>
              </a:tblGrid>
              <a:tr h="370840">
                <a:tc>
                  <a:txBody>
                    <a:bodyPr/>
                    <a:lstStyle/>
                    <a:p>
                      <a:r>
                        <a:rPr lang="en-US" dirty="0" smtClean="0">
                          <a:solidFill>
                            <a:schemeClr val="tx1"/>
                          </a:solidFill>
                        </a:rPr>
                        <a:t>Approach</a:t>
                      </a:r>
                      <a:endParaRPr lang="en-US" dirty="0">
                        <a:solidFill>
                          <a:schemeClr val="tx1"/>
                        </a:solidFill>
                      </a:endParaRPr>
                    </a:p>
                  </a:txBody>
                  <a:tcPr>
                    <a:solidFill>
                      <a:schemeClr val="bg2"/>
                    </a:solidFill>
                  </a:tcPr>
                </a:tc>
                <a:tc>
                  <a:txBody>
                    <a:bodyPr/>
                    <a:lstStyle/>
                    <a:p>
                      <a:r>
                        <a:rPr lang="en-US" dirty="0" smtClean="0">
                          <a:solidFill>
                            <a:schemeClr val="tx1"/>
                          </a:solidFill>
                        </a:rPr>
                        <a:t>Work well </a:t>
                      </a:r>
                      <a:endParaRPr lang="en-US" dirty="0">
                        <a:solidFill>
                          <a:schemeClr val="tx1"/>
                        </a:solidFill>
                      </a:endParaRPr>
                    </a:p>
                  </a:txBody>
                  <a:tcPr>
                    <a:solidFill>
                      <a:schemeClr val="bg2"/>
                    </a:solidFill>
                  </a:tcPr>
                </a:tc>
                <a:tc>
                  <a:txBody>
                    <a:bodyPr/>
                    <a:lstStyle/>
                    <a:p>
                      <a:r>
                        <a:rPr lang="en-US" dirty="0" smtClean="0">
                          <a:solidFill>
                            <a:schemeClr val="tx1"/>
                          </a:solidFill>
                        </a:rPr>
                        <a:t>Things</a:t>
                      </a:r>
                      <a:r>
                        <a:rPr lang="en-US" baseline="0" dirty="0" smtClean="0">
                          <a:solidFill>
                            <a:schemeClr val="tx1"/>
                          </a:solidFill>
                        </a:rPr>
                        <a:t> to be aware</a:t>
                      </a:r>
                      <a:endParaRPr lang="en-US" dirty="0">
                        <a:solidFill>
                          <a:schemeClr val="tx1"/>
                        </a:solidFill>
                      </a:endParaRPr>
                    </a:p>
                  </a:txBody>
                  <a:tcPr>
                    <a:solidFill>
                      <a:schemeClr val="bg2"/>
                    </a:solidFill>
                  </a:tcPr>
                </a:tc>
              </a:tr>
              <a:tr h="370840">
                <a:tc>
                  <a:txBody>
                    <a:bodyPr/>
                    <a:lstStyle/>
                    <a:p>
                      <a:r>
                        <a:rPr lang="en-US" dirty="0" smtClean="0"/>
                        <a:t>R and Streaming</a:t>
                      </a:r>
                      <a:endParaRPr lang="en-US" dirty="0"/>
                    </a:p>
                  </a:txBody>
                  <a:tcPr>
                    <a:solidFill>
                      <a:schemeClr val="bg1"/>
                    </a:solidFill>
                  </a:tcPr>
                </a:tc>
                <a:tc>
                  <a:txBody>
                    <a:bodyPr/>
                    <a:lstStyle/>
                    <a:p>
                      <a:r>
                        <a:rPr lang="en-US" sz="1800" b="0" i="0" u="none" strike="noStrike" kern="1200" baseline="0" dirty="0" smtClean="0">
                          <a:solidFill>
                            <a:schemeClr val="dk1"/>
                          </a:solidFill>
                          <a:latin typeface="+mn-lt"/>
                          <a:ea typeface="+mn-ea"/>
                          <a:cs typeface="+mn-cs"/>
                        </a:rPr>
                        <a:t>You want advanced control over your MapReduce functions such as partitioning and sorting.</a:t>
                      </a:r>
                      <a:endParaRPr lang="en-US" dirty="0"/>
                    </a:p>
                  </a:txBody>
                  <a:tcPr>
                    <a:solidFill>
                      <a:schemeClr val="bg1"/>
                    </a:solidFill>
                  </a:tcPr>
                </a:tc>
                <a:tc>
                  <a:txBody>
                    <a:bodyPr/>
                    <a:lstStyle/>
                    <a:p>
                      <a:r>
                        <a:rPr lang="en-US" sz="1800" b="0" i="0" u="none" strike="noStrike" kern="1200" baseline="0" dirty="0" smtClean="0">
                          <a:solidFill>
                            <a:schemeClr val="dk1"/>
                          </a:solidFill>
                          <a:latin typeface="+mn-lt"/>
                          <a:ea typeface="+mn-ea"/>
                          <a:cs typeface="+mn-cs"/>
                        </a:rPr>
                        <a:t>Hard to invoke directly from existing R scripts, as opposed to the other approaches.</a:t>
                      </a:r>
                      <a:endParaRPr lang="en-US" dirty="0"/>
                    </a:p>
                  </a:txBody>
                  <a:tcPr>
                    <a:solidFill>
                      <a:schemeClr val="bg1"/>
                    </a:solidFill>
                  </a:tcPr>
                </a:tc>
              </a:tr>
              <a:tr h="370840">
                <a:tc>
                  <a:txBody>
                    <a:bodyPr/>
                    <a:lstStyle/>
                    <a:p>
                      <a:r>
                        <a:rPr lang="en-US" dirty="0" err="1" smtClean="0"/>
                        <a:t>Rhipe</a:t>
                      </a:r>
                      <a:endParaRPr lang="en-US" dirty="0"/>
                    </a:p>
                  </a:txBody>
                  <a:tcPr>
                    <a:solidFill>
                      <a:schemeClr val="bg2"/>
                    </a:solidFill>
                  </a:tcPr>
                </a:tc>
                <a:tc>
                  <a:txBody>
                    <a:bodyPr/>
                    <a:lstStyle/>
                    <a:p>
                      <a:r>
                        <a:rPr lang="en-US" baseline="0" dirty="0" smtClean="0"/>
                        <a:t>Use when you need access to R and MapReduce without leaving R</a:t>
                      </a:r>
                      <a:endParaRPr lang="en-US" dirty="0"/>
                    </a:p>
                  </a:txBody>
                  <a:tcPr>
                    <a:solidFill>
                      <a:schemeClr val="bg2"/>
                    </a:solidFill>
                  </a:tcPr>
                </a:tc>
                <a:tc>
                  <a:txBody>
                    <a:bodyPr/>
                    <a:lstStyle/>
                    <a:p>
                      <a:r>
                        <a:rPr lang="en-US" sz="1800" b="0" i="0" u="none" strike="noStrike" kern="1200" baseline="0" dirty="0" smtClean="0">
                          <a:solidFill>
                            <a:schemeClr val="dk1"/>
                          </a:solidFill>
                          <a:latin typeface="+mn-lt"/>
                          <a:ea typeface="+mn-ea"/>
                          <a:cs typeface="+mn-cs"/>
                        </a:rPr>
                        <a:t>Requires proprietary Input and Output Formats to work with the Protocol Buffers encoded data.</a:t>
                      </a:r>
                      <a:endParaRPr lang="en-US" dirty="0"/>
                    </a:p>
                  </a:txBody>
                  <a:tcPr>
                    <a:solidFill>
                      <a:schemeClr val="bg2"/>
                    </a:solidFill>
                  </a:tcPr>
                </a:tc>
              </a:tr>
              <a:tr h="370840">
                <a:tc>
                  <a:txBody>
                    <a:bodyPr/>
                    <a:lstStyle/>
                    <a:p>
                      <a:r>
                        <a:rPr lang="en-US" dirty="0" err="1" smtClean="0"/>
                        <a:t>RHadoop</a:t>
                      </a:r>
                      <a:endParaRPr lang="en-US" dirty="0"/>
                    </a:p>
                  </a:txBody>
                  <a:tcPr>
                    <a:solidFill>
                      <a:schemeClr val="bg1"/>
                    </a:solidFill>
                  </a:tcPr>
                </a:tc>
                <a:tc>
                  <a:txBody>
                    <a:bodyPr/>
                    <a:lstStyle/>
                    <a:p>
                      <a:r>
                        <a:rPr lang="en-US" sz="1800" b="0" i="0" u="none" strike="noStrike" kern="1200" baseline="0" dirty="0" smtClean="0">
                          <a:solidFill>
                            <a:schemeClr val="dk1"/>
                          </a:solidFill>
                          <a:latin typeface="+mn-lt"/>
                          <a:ea typeface="+mn-ea"/>
                          <a:cs typeface="+mn-cs"/>
                        </a:rPr>
                        <a:t>You want access to R and MapReduce without leaving R. You also want to work with </a:t>
                      </a:r>
                    </a:p>
                    <a:p>
                      <a:r>
                        <a:rPr lang="en-US" sz="1800" b="0" i="0" u="none" strike="noStrike" kern="1200" baseline="0" dirty="0" smtClean="0">
                          <a:solidFill>
                            <a:schemeClr val="dk1"/>
                          </a:solidFill>
                          <a:latin typeface="+mn-lt"/>
                          <a:ea typeface="+mn-ea"/>
                          <a:cs typeface="+mn-cs"/>
                        </a:rPr>
                        <a:t>existing MapReduce Input and Output Format classes.</a:t>
                      </a:r>
                      <a:endParaRPr lang="en-US" dirty="0"/>
                    </a:p>
                  </a:txBody>
                  <a:tcPr>
                    <a:solidFill>
                      <a:schemeClr val="bg1"/>
                    </a:solidFill>
                  </a:tcPr>
                </a:tc>
                <a:tc>
                  <a:txBody>
                    <a:bodyPr/>
                    <a:lstStyle/>
                    <a:p>
                      <a:r>
                        <a:rPr lang="en-US" sz="1800" b="0" i="0" u="none" strike="noStrike" kern="1200" baseline="0" dirty="0" smtClean="0">
                          <a:solidFill>
                            <a:schemeClr val="dk1"/>
                          </a:solidFill>
                          <a:latin typeface="+mn-lt"/>
                          <a:ea typeface="+mn-ea"/>
                          <a:cs typeface="+mn-cs"/>
                        </a:rPr>
                        <a:t>There needs to be sufficient memory to store all the reducer values for a unique key in memory; values aren’t streamed to the reducer  function.</a:t>
                      </a:r>
                      <a:endParaRPr lang="en-US" dirty="0"/>
                    </a:p>
                  </a:txBody>
                  <a:tcPr>
                    <a:solidFill>
                      <a:schemeClr val="bg1"/>
                    </a:solidFill>
                  </a:tcPr>
                </a:tc>
              </a:tr>
            </a:tbl>
          </a:graphicData>
        </a:graphic>
      </p:graphicFrame>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32</a:t>
            </a:fld>
            <a:endParaRPr lang="en-US"/>
          </a:p>
        </p:txBody>
      </p:sp>
      <p:sp>
        <p:nvSpPr>
          <p:cNvPr id="7" name="TextBox 6"/>
          <p:cNvSpPr txBox="1"/>
          <p:nvPr/>
        </p:nvSpPr>
        <p:spPr>
          <a:xfrm>
            <a:off x="457200" y="5486400"/>
            <a:ext cx="8077200" cy="923330"/>
          </a:xfrm>
          <a:prstGeom prst="rect">
            <a:avLst/>
          </a:prstGeom>
          <a:noFill/>
        </p:spPr>
        <p:txBody>
          <a:bodyPr wrap="square" rtlCol="0">
            <a:spAutoFit/>
          </a:bodyPr>
          <a:lstStyle/>
          <a:p>
            <a:pPr marL="285750" indent="-285750">
              <a:buFont typeface="Arial" pitchFamily="34" charset="0"/>
              <a:buChar char="•"/>
            </a:pPr>
            <a:r>
              <a:rPr lang="en-US" dirty="0" smtClean="0"/>
              <a:t>For all of the above approaches, </a:t>
            </a:r>
            <a:r>
              <a:rPr lang="en-US" dirty="0"/>
              <a:t>c</a:t>
            </a:r>
            <a:r>
              <a:rPr lang="en-US" dirty="0" smtClean="0"/>
              <a:t>are </a:t>
            </a:r>
            <a:r>
              <a:rPr lang="en-US" dirty="0"/>
              <a:t>should be taken to install R in </a:t>
            </a:r>
            <a:r>
              <a:rPr lang="en-US" dirty="0" smtClean="0"/>
              <a:t>the same </a:t>
            </a:r>
            <a:r>
              <a:rPr lang="en-US" dirty="0"/>
              <a:t>directory on all the nodes. </a:t>
            </a:r>
            <a:endParaRPr lang="en-US" dirty="0" smtClean="0"/>
          </a:p>
          <a:p>
            <a:pPr marL="285750" indent="-285750">
              <a:buFont typeface="Arial" pitchFamily="34" charset="0"/>
              <a:buChar char="•"/>
            </a:pPr>
            <a:r>
              <a:rPr lang="en-US" dirty="0" smtClean="0"/>
              <a:t>You should also </a:t>
            </a:r>
            <a:r>
              <a:rPr lang="en-US" dirty="0"/>
              <a:t>make sure that all nodes are running the </a:t>
            </a:r>
            <a:r>
              <a:rPr lang="en-US" dirty="0" smtClean="0"/>
              <a:t>same version </a:t>
            </a:r>
            <a:r>
              <a:rPr lang="en-US" dirty="0"/>
              <a:t>of R.</a:t>
            </a:r>
          </a:p>
        </p:txBody>
      </p:sp>
    </p:spTree>
    <p:extLst>
      <p:ext uri="{BB962C8B-B14F-4D97-AF65-F5344CB8AC3E}">
        <p14:creationId xmlns:p14="http://schemas.microsoft.com/office/powerpoint/2010/main" val="146351143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 and Streaming</a:t>
            </a:r>
            <a:endParaRPr lang="en-US" dirty="0"/>
          </a:p>
        </p:txBody>
      </p:sp>
      <p:sp>
        <p:nvSpPr>
          <p:cNvPr id="3" name="Content Placeholder 2"/>
          <p:cNvSpPr>
            <a:spLocks noGrp="1"/>
          </p:cNvSpPr>
          <p:nvPr>
            <p:ph idx="1"/>
          </p:nvPr>
        </p:nvSpPr>
        <p:spPr/>
        <p:txBody>
          <a:bodyPr/>
          <a:lstStyle/>
          <a:p>
            <a:r>
              <a:rPr lang="en-US" dirty="0"/>
              <a:t>With Hadoop Streaming, </a:t>
            </a:r>
            <a:r>
              <a:rPr lang="en-US" dirty="0" smtClean="0"/>
              <a:t>we </a:t>
            </a:r>
            <a:r>
              <a:rPr lang="en-US" dirty="0"/>
              <a:t>can write map and reduce functions in </a:t>
            </a:r>
            <a:r>
              <a:rPr lang="en-US" dirty="0" smtClean="0"/>
              <a:t>any programming </a:t>
            </a:r>
            <a:r>
              <a:rPr lang="en-US" dirty="0"/>
              <a:t>or scripting language that supports reading data from standard </a:t>
            </a:r>
            <a:r>
              <a:rPr lang="en-US" dirty="0" smtClean="0"/>
              <a:t>input and </a:t>
            </a:r>
            <a:r>
              <a:rPr lang="en-US" dirty="0"/>
              <a:t>writing to standard output. </a:t>
            </a:r>
          </a:p>
          <a:p>
            <a:r>
              <a:rPr lang="en-US" dirty="0" smtClean="0"/>
              <a:t>We will </a:t>
            </a:r>
            <a:r>
              <a:rPr lang="en-US" dirty="0"/>
              <a:t>look at how </a:t>
            </a:r>
            <a:r>
              <a:rPr lang="en-US" dirty="0" smtClean="0"/>
              <a:t>one </a:t>
            </a:r>
            <a:r>
              <a:rPr lang="en-US" dirty="0"/>
              <a:t>can get </a:t>
            </a:r>
            <a:r>
              <a:rPr lang="en-US" dirty="0" smtClean="0"/>
              <a:t>Streaming to </a:t>
            </a:r>
            <a:r>
              <a:rPr lang="en-US" dirty="0"/>
              <a:t>work directly with </a:t>
            </a:r>
            <a:r>
              <a:rPr lang="en-US" dirty="0" smtClean="0"/>
              <a:t>R.</a:t>
            </a:r>
          </a:p>
          <a:p>
            <a:r>
              <a:rPr lang="en-US" dirty="0" smtClean="0"/>
              <a:t>First we will examine one map-only </a:t>
            </a:r>
            <a:r>
              <a:rPr lang="en-US" dirty="0"/>
              <a:t>job, and then in a </a:t>
            </a:r>
            <a:r>
              <a:rPr lang="en-US" dirty="0" smtClean="0"/>
              <a:t>full MapReduce </a:t>
            </a:r>
            <a:r>
              <a:rPr lang="en-US" dirty="0"/>
              <a:t>job. </a:t>
            </a:r>
            <a:r>
              <a:rPr lang="en-US" dirty="0" smtClean="0"/>
              <a:t>We will work with </a:t>
            </a:r>
            <a:r>
              <a:rPr lang="en-US" dirty="0"/>
              <a:t>stock data and </a:t>
            </a:r>
            <a:r>
              <a:rPr lang="en-US" dirty="0" smtClean="0"/>
              <a:t>perform simple calculations</a:t>
            </a:r>
            <a:r>
              <a:rPr lang="en-US" dirty="0"/>
              <a:t>. </a:t>
            </a:r>
            <a:endParaRPr lang="en-US" dirty="0" smtClean="0"/>
          </a:p>
          <a:p>
            <a:r>
              <a:rPr lang="en-US" dirty="0" smtClean="0"/>
              <a:t>The objective </a:t>
            </a:r>
            <a:r>
              <a:rPr lang="en-US" dirty="0"/>
              <a:t>is to show how </a:t>
            </a:r>
            <a:r>
              <a:rPr lang="en-US" dirty="0" smtClean="0"/>
              <a:t>to integrate </a:t>
            </a:r>
            <a:r>
              <a:rPr lang="en-US" dirty="0"/>
              <a:t>R </a:t>
            </a:r>
            <a:r>
              <a:rPr lang="en-US" dirty="0" smtClean="0"/>
              <a:t>with Hadoop Streaming.</a:t>
            </a:r>
          </a:p>
          <a:p>
            <a:endParaRPr lang="en-US" dirty="0"/>
          </a:p>
          <a:p>
            <a:pPr marL="0" indent="0">
              <a:buNone/>
            </a:pPr>
            <a:r>
              <a:rPr lang="en-US" b="1" i="1" dirty="0"/>
              <a:t>Streaming and map-only R</a:t>
            </a:r>
          </a:p>
          <a:p>
            <a:r>
              <a:rPr lang="en-US" dirty="0"/>
              <a:t>Just like with regular MapReduce, </a:t>
            </a:r>
            <a:r>
              <a:rPr lang="en-US" dirty="0" smtClean="0"/>
              <a:t>we </a:t>
            </a:r>
            <a:r>
              <a:rPr lang="en-US" dirty="0"/>
              <a:t>can have a map-only job in Streaming and R.</a:t>
            </a:r>
          </a:p>
          <a:p>
            <a:r>
              <a:rPr lang="en-US" dirty="0"/>
              <a:t>Map-only jobs make sense in situations where </a:t>
            </a:r>
            <a:r>
              <a:rPr lang="en-US" dirty="0" smtClean="0"/>
              <a:t>we </a:t>
            </a:r>
            <a:r>
              <a:rPr lang="en-US" dirty="0"/>
              <a:t>don’t care to </a:t>
            </a:r>
            <a:r>
              <a:rPr lang="en-US" dirty="0" smtClean="0"/>
              <a:t>join, sort  </a:t>
            </a:r>
            <a:r>
              <a:rPr lang="en-US" dirty="0"/>
              <a:t>or group </a:t>
            </a:r>
            <a:r>
              <a:rPr lang="en-US" dirty="0" smtClean="0"/>
              <a:t>our data </a:t>
            </a:r>
            <a:r>
              <a:rPr lang="en-US" dirty="0"/>
              <a:t>together in the reducer.</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33</a:t>
            </a:fld>
            <a:endParaRPr lang="en-US"/>
          </a:p>
        </p:txBody>
      </p:sp>
    </p:spTree>
    <p:extLst>
      <p:ext uri="{BB962C8B-B14F-4D97-AF65-F5344CB8AC3E}">
        <p14:creationId xmlns:p14="http://schemas.microsoft.com/office/powerpoint/2010/main" val="98109944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Calculate the daily average for stocks</a:t>
            </a:r>
            <a:endParaRPr lang="en-US" dirty="0"/>
          </a:p>
        </p:txBody>
      </p:sp>
      <p:sp>
        <p:nvSpPr>
          <p:cNvPr id="3" name="Content Placeholder 2"/>
          <p:cNvSpPr>
            <a:spLocks noGrp="1"/>
          </p:cNvSpPr>
          <p:nvPr>
            <p:ph idx="1"/>
          </p:nvPr>
        </p:nvSpPr>
        <p:spPr/>
        <p:txBody>
          <a:bodyPr/>
          <a:lstStyle/>
          <a:p>
            <a:r>
              <a:rPr lang="en-US" dirty="0" smtClean="0"/>
              <a:t>We are using </a:t>
            </a:r>
            <a:r>
              <a:rPr lang="en-US" dirty="0"/>
              <a:t>R and Hadoop Streaming to process data in a map-only job.</a:t>
            </a:r>
          </a:p>
          <a:p>
            <a:endParaRPr lang="en-US" dirty="0" smtClean="0"/>
          </a:p>
          <a:p>
            <a:r>
              <a:rPr lang="en-US" dirty="0" smtClean="0"/>
              <a:t>We will </a:t>
            </a:r>
            <a:r>
              <a:rPr lang="en-US" dirty="0"/>
              <a:t>work on the </a:t>
            </a:r>
            <a:r>
              <a:rPr lang="en-US" sz="1800" dirty="0" smtClean="0">
                <a:latin typeface="Courier New" pitchFamily="49" charset="0"/>
                <a:cs typeface="Courier New" pitchFamily="49" charset="0"/>
              </a:rPr>
              <a:t>stocks.txt</a:t>
            </a:r>
            <a:r>
              <a:rPr lang="en-US" dirty="0" smtClean="0"/>
              <a:t> </a:t>
            </a:r>
            <a:r>
              <a:rPr lang="en-US" dirty="0"/>
              <a:t>CSV file, which contains the following </a:t>
            </a:r>
            <a:r>
              <a:rPr lang="en-US" dirty="0" smtClean="0"/>
              <a:t>elements for </a:t>
            </a:r>
            <a:r>
              <a:rPr lang="en-US" dirty="0"/>
              <a:t>each stock:</a:t>
            </a:r>
          </a:p>
          <a:p>
            <a:pPr marL="0" indent="0">
              <a:buNone/>
            </a:pPr>
            <a:r>
              <a:rPr lang="en-US" sz="1600" dirty="0">
                <a:latin typeface="Courier New" pitchFamily="49" charset="0"/>
                <a:cs typeface="Courier New" pitchFamily="49" charset="0"/>
              </a:rPr>
              <a:t>Symbol</a:t>
            </a:r>
            <a:r>
              <a:rPr lang="en-US" sz="1600" dirty="0" smtClean="0">
                <a:latin typeface="Courier New" pitchFamily="49" charset="0"/>
                <a:cs typeface="Courier New" pitchFamily="49" charset="0"/>
              </a:rPr>
              <a:t>, Date, </a:t>
            </a:r>
            <a:r>
              <a:rPr lang="en-US" sz="1600" b="1" dirty="0" smtClean="0">
                <a:latin typeface="Courier New" pitchFamily="49" charset="0"/>
                <a:cs typeface="Courier New" pitchFamily="49" charset="0"/>
              </a:rPr>
              <a:t>Open</a:t>
            </a:r>
            <a:r>
              <a:rPr lang="en-US" sz="1600" dirty="0" smtClean="0">
                <a:latin typeface="Courier New" pitchFamily="49" charset="0"/>
                <a:cs typeface="Courier New" pitchFamily="49" charset="0"/>
              </a:rPr>
              <a:t>, High, Low, </a:t>
            </a:r>
            <a:r>
              <a:rPr lang="en-US" sz="1600" b="1" dirty="0" smtClean="0">
                <a:latin typeface="Courier New" pitchFamily="49" charset="0"/>
                <a:cs typeface="Courier New" pitchFamily="49" charset="0"/>
              </a:rPr>
              <a:t>Close</a:t>
            </a:r>
            <a:r>
              <a:rPr lang="en-US" sz="1600" dirty="0" smtClean="0">
                <a:latin typeface="Courier New" pitchFamily="49" charset="0"/>
                <a:cs typeface="Courier New" pitchFamily="49" charset="0"/>
              </a:rPr>
              <a:t>, Volume, </a:t>
            </a:r>
            <a:r>
              <a:rPr lang="en-US" sz="1600" dirty="0" err="1" smtClean="0">
                <a:latin typeface="Courier New" pitchFamily="49" charset="0"/>
                <a:cs typeface="Courier New" pitchFamily="49" charset="0"/>
              </a:rPr>
              <a:t>Adj</a:t>
            </a:r>
            <a:r>
              <a:rPr lang="en-US" sz="1600" dirty="0" smtClean="0">
                <a:latin typeface="Courier New" pitchFamily="49" charset="0"/>
                <a:cs typeface="Courier New" pitchFamily="49" charset="0"/>
              </a:rPr>
              <a:t> </a:t>
            </a:r>
            <a:r>
              <a:rPr lang="en-US" sz="1600" dirty="0">
                <a:latin typeface="Courier New" pitchFamily="49" charset="0"/>
                <a:cs typeface="Courier New" pitchFamily="49" charset="0"/>
              </a:rPr>
              <a:t>Close</a:t>
            </a:r>
          </a:p>
          <a:p>
            <a:r>
              <a:rPr lang="en-US" dirty="0"/>
              <a:t>A subset of the contents of the file can be </a:t>
            </a:r>
            <a:r>
              <a:rPr lang="en-US" dirty="0" smtClean="0"/>
              <a:t>obtained by running the command:</a:t>
            </a:r>
            <a:endParaRPr lang="en-US" dirty="0"/>
          </a:p>
          <a:p>
            <a:pPr marL="0" indent="0">
              <a:buNone/>
            </a:pPr>
            <a:r>
              <a:rPr lang="en-US" sz="1600" dirty="0">
                <a:latin typeface="Courier New" pitchFamily="49" charset="0"/>
                <a:cs typeface="Courier New" pitchFamily="49" charset="0"/>
              </a:rPr>
              <a:t>$ head </a:t>
            </a:r>
            <a:r>
              <a:rPr lang="en-US" sz="1600" dirty="0" smtClean="0">
                <a:latin typeface="Courier New" pitchFamily="49" charset="0"/>
                <a:cs typeface="Courier New" pitchFamily="49" charset="0"/>
              </a:rPr>
              <a:t>-4 stocks.txt</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AAPL,2009-01-02,85.88,91.04,85.16,90.75,26643400,90.75</a:t>
            </a:r>
          </a:p>
          <a:p>
            <a:pPr marL="0" indent="0">
              <a:buNone/>
            </a:pPr>
            <a:r>
              <a:rPr lang="en-US" sz="1600" dirty="0">
                <a:latin typeface="Courier New" pitchFamily="49" charset="0"/>
                <a:cs typeface="Courier New" pitchFamily="49" charset="0"/>
              </a:rPr>
              <a:t>AAPL,2008-01-02,199.27,200.26,192.55,194.84,38542100,194.84</a:t>
            </a:r>
          </a:p>
          <a:p>
            <a:pPr marL="0" indent="0">
              <a:buNone/>
            </a:pPr>
            <a:r>
              <a:rPr lang="en-US" sz="1600" dirty="0">
                <a:latin typeface="Courier New" pitchFamily="49" charset="0"/>
                <a:cs typeface="Courier New" pitchFamily="49" charset="0"/>
              </a:rPr>
              <a:t>AAPL,2007-01-03,86.29,86.58,81.90,83.80,44225700,83.80</a:t>
            </a:r>
          </a:p>
          <a:p>
            <a:pPr marL="0" indent="0">
              <a:buNone/>
            </a:pPr>
            <a:r>
              <a:rPr lang="en-US" sz="1600" dirty="0" smtClean="0">
                <a:latin typeface="Courier New" pitchFamily="49" charset="0"/>
                <a:cs typeface="Courier New" pitchFamily="49" charset="0"/>
              </a:rPr>
              <a:t>AAPL,2006-01-03,72.38,74.75,72.25,74.75,28829800,74.75</a:t>
            </a:r>
          </a:p>
          <a:p>
            <a:pPr marL="0" indent="0">
              <a:buNone/>
            </a:pPr>
            <a:endParaRPr lang="en-US" sz="1600" dirty="0">
              <a:latin typeface="Courier New" pitchFamily="49" charset="0"/>
              <a:cs typeface="Courier New" pitchFamily="49" charset="0"/>
            </a:endParaRPr>
          </a:p>
          <a:p>
            <a:r>
              <a:rPr lang="en-US" sz="1600" dirty="0" smtClean="0"/>
              <a:t>We will pretend that we are calculating </a:t>
            </a:r>
            <a:r>
              <a:rPr lang="en-US" sz="1600" dirty="0"/>
              <a:t>the </a:t>
            </a:r>
            <a:r>
              <a:rPr lang="en-US" sz="1600" dirty="0" smtClean="0"/>
              <a:t>daily average </a:t>
            </a:r>
            <a:r>
              <a:rPr lang="en-US" sz="1600" dirty="0"/>
              <a:t>for each </a:t>
            </a:r>
            <a:r>
              <a:rPr lang="en-US" sz="1600" dirty="0" smtClean="0"/>
              <a:t>stock by finding the mean of  </a:t>
            </a:r>
            <a:r>
              <a:rPr lang="en-US" sz="1600" dirty="0"/>
              <a:t>the open and </a:t>
            </a:r>
            <a:r>
              <a:rPr lang="en-US" sz="1600" dirty="0" smtClean="0"/>
              <a:t>close prices</a:t>
            </a:r>
            <a:r>
              <a:rPr lang="en-US" sz="1600" dirty="0"/>
              <a:t>.</a:t>
            </a:r>
            <a:endParaRPr lang="en-US" sz="16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34</a:t>
            </a:fld>
            <a:endParaRPr lang="en-US"/>
          </a:p>
        </p:txBody>
      </p:sp>
    </p:spTree>
    <p:extLst>
      <p:ext uri="{BB962C8B-B14F-4D97-AF65-F5344CB8AC3E}">
        <p14:creationId xmlns:p14="http://schemas.microsoft.com/office/powerpoint/2010/main" val="334007105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err="1" smtClean="0">
                <a:latin typeface="Courier New" pitchFamily="49" charset="0"/>
                <a:cs typeface="Courier New" pitchFamily="49" charset="0"/>
              </a:rPr>
              <a:t>stock_day_avg.R</a:t>
            </a:r>
            <a:r>
              <a:rPr lang="en-US" sz="2800" dirty="0" smtClean="0">
                <a:latin typeface="Courier New" pitchFamily="49" charset="0"/>
                <a:cs typeface="Courier New" pitchFamily="49" charset="0"/>
              </a:rPr>
              <a:t> </a:t>
            </a:r>
            <a:r>
              <a:rPr lang="en-US" sz="2800" dirty="0" smtClean="0">
                <a:latin typeface="+mn-lt"/>
                <a:cs typeface="Courier New" pitchFamily="49" charset="0"/>
              </a:rPr>
              <a:t>Script</a:t>
            </a:r>
            <a:endParaRPr lang="en-US" sz="2800" dirty="0">
              <a:latin typeface="+mn-lt"/>
              <a:cs typeface="Courier New" pitchFamily="49" charset="0"/>
            </a:endParaRPr>
          </a:p>
        </p:txBody>
      </p:sp>
      <p:sp>
        <p:nvSpPr>
          <p:cNvPr id="3" name="Content Placeholder 2"/>
          <p:cNvSpPr>
            <a:spLocks noGrp="1"/>
          </p:cNvSpPr>
          <p:nvPr>
            <p:ph idx="1"/>
          </p:nvPr>
        </p:nvSpPr>
        <p:spPr>
          <a:xfrm>
            <a:off x="457200" y="762000"/>
            <a:ext cx="8458200" cy="5592763"/>
          </a:xfrm>
        </p:spPr>
        <p:txBody>
          <a:bodyPr>
            <a:normAutofit lnSpcReduction="10000"/>
          </a:bodyPr>
          <a:lstStyle/>
          <a:p>
            <a:r>
              <a:rPr lang="en-US" dirty="0" smtClean="0"/>
              <a:t>The R script </a:t>
            </a:r>
            <a:r>
              <a:rPr lang="en-US" sz="1800" dirty="0" smtClean="0">
                <a:latin typeface="Courier New" pitchFamily="49" charset="0"/>
                <a:cs typeface="Courier New" pitchFamily="49" charset="0"/>
              </a:rPr>
              <a:t>(</a:t>
            </a:r>
            <a:r>
              <a:rPr lang="en-US" sz="1800" dirty="0" err="1" smtClean="0">
                <a:latin typeface="Courier New" pitchFamily="49" charset="0"/>
                <a:cs typeface="Courier New" pitchFamily="49" charset="0"/>
              </a:rPr>
              <a:t>stock_day_avg.R</a:t>
            </a:r>
            <a:r>
              <a:rPr lang="en-US" dirty="0" smtClean="0"/>
              <a:t>)  to perform the task is shown below:</a:t>
            </a:r>
          </a:p>
          <a:p>
            <a:pPr marL="0" indent="0">
              <a:buNone/>
            </a:pPr>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usr</a:t>
            </a:r>
            <a:r>
              <a:rPr lang="en-US" sz="1400" dirty="0" smtClean="0">
                <a:latin typeface="Courier New" pitchFamily="49" charset="0"/>
                <a:cs typeface="Courier New" pitchFamily="49" charset="0"/>
              </a:rPr>
              <a:t>/bin/</a:t>
            </a:r>
            <a:r>
              <a:rPr lang="en-US" sz="1400" dirty="0" err="1" smtClean="0">
                <a:latin typeface="Courier New" pitchFamily="49" charset="0"/>
                <a:cs typeface="Courier New" pitchFamily="49" charset="0"/>
              </a:rPr>
              <a:t>Rscript</a:t>
            </a:r>
            <a:r>
              <a:rPr lang="en-US" sz="1400" dirty="0" smtClean="0">
                <a:latin typeface="Courier New" pitchFamily="49" charset="0"/>
                <a:cs typeface="Courier New" pitchFamily="49" charset="0"/>
              </a:rPr>
              <a:t>          </a:t>
            </a:r>
            <a:r>
              <a:rPr lang="en-US" sz="1400" dirty="0" smtClean="0">
                <a:cs typeface="Courier New" pitchFamily="49" charset="0"/>
              </a:rPr>
              <a:t># Identifies the process (</a:t>
            </a:r>
            <a:r>
              <a:rPr lang="en-US" sz="1400" dirty="0" err="1" smtClean="0">
                <a:latin typeface="Courier New" pitchFamily="49" charset="0"/>
                <a:cs typeface="Courier New" pitchFamily="49" charset="0"/>
              </a:rPr>
              <a:t>Rscript</a:t>
            </a:r>
            <a:r>
              <a:rPr lang="en-US" sz="1400" dirty="0" smtClean="0">
                <a:cs typeface="Courier New" pitchFamily="49" charset="0"/>
              </a:rPr>
              <a:t>) to run the script</a:t>
            </a:r>
            <a:endParaRPr lang="en-US" sz="1400" dirty="0">
              <a:cs typeface="Courier New" pitchFamily="49" charset="0"/>
            </a:endParaRPr>
          </a:p>
          <a:p>
            <a:pPr marL="0" indent="0">
              <a:buNone/>
            </a:pPr>
            <a:r>
              <a:rPr lang="en-US" sz="1400" dirty="0">
                <a:latin typeface="Courier New" pitchFamily="49" charset="0"/>
                <a:cs typeface="Courier New" pitchFamily="49" charset="0"/>
              </a:rPr>
              <a:t>options(warn=-1</a:t>
            </a:r>
            <a:r>
              <a:rPr lang="en-US" sz="1400" dirty="0" smtClean="0">
                <a:latin typeface="Courier New" pitchFamily="49" charset="0"/>
                <a:cs typeface="Courier New" pitchFamily="49" charset="0"/>
              </a:rPr>
              <a:t>)            </a:t>
            </a:r>
            <a:r>
              <a:rPr lang="en-US" sz="1400" dirty="0" smtClean="0">
                <a:cs typeface="Courier New" pitchFamily="49" charset="0"/>
              </a:rPr>
              <a:t># disable warnings to avoid interference</a:t>
            </a:r>
          </a:p>
          <a:p>
            <a:pPr marL="0" indent="0">
              <a:buNone/>
            </a:pPr>
            <a:r>
              <a:rPr lang="en-US" sz="1400" dirty="0">
                <a:latin typeface="Courier New" pitchFamily="49" charset="0"/>
                <a:cs typeface="Courier New" pitchFamily="49" charset="0"/>
              </a:rPr>
              <a:t> </a:t>
            </a:r>
            <a:r>
              <a:rPr lang="en-US" sz="1400" dirty="0" smtClean="0">
                <a:latin typeface="Courier New" pitchFamily="49" charset="0"/>
                <a:cs typeface="Courier New" pitchFamily="49" charset="0"/>
              </a:rPr>
              <a:t>                           </a:t>
            </a:r>
            <a:r>
              <a:rPr lang="en-US" sz="1400" dirty="0" smtClean="0">
                <a:cs typeface="Courier New" pitchFamily="49" charset="0"/>
              </a:rPr>
              <a:t># sink() function controls destination of the output</a:t>
            </a:r>
            <a:endParaRPr lang="en-US" sz="1400" dirty="0">
              <a:cs typeface="Courier New" pitchFamily="49" charset="0"/>
            </a:endParaRPr>
          </a:p>
          <a:p>
            <a:pPr marL="0" indent="0">
              <a:buNone/>
            </a:pPr>
            <a:r>
              <a:rPr lang="en-US" sz="1400" dirty="0">
                <a:latin typeface="Courier New" pitchFamily="49" charset="0"/>
                <a:cs typeface="Courier New" pitchFamily="49" charset="0"/>
              </a:rPr>
              <a:t>sink("/</a:t>
            </a:r>
            <a:r>
              <a:rPr lang="en-US" sz="1400" dirty="0" err="1">
                <a:latin typeface="Courier New" pitchFamily="49" charset="0"/>
                <a:cs typeface="Courier New" pitchFamily="49" charset="0"/>
              </a:rPr>
              <a:t>dev</a:t>
            </a:r>
            <a:r>
              <a:rPr lang="en-US" sz="1400" dirty="0">
                <a:latin typeface="Courier New" pitchFamily="49" charset="0"/>
                <a:cs typeface="Courier New" pitchFamily="49" charset="0"/>
              </a:rPr>
              <a:t>/null</a:t>
            </a:r>
            <a:r>
              <a:rPr lang="en-US" sz="1400" dirty="0" smtClean="0">
                <a:latin typeface="Courier New" pitchFamily="49" charset="0"/>
                <a:cs typeface="Courier New" pitchFamily="49" charset="0"/>
              </a:rPr>
              <a:t>")           </a:t>
            </a:r>
            <a:r>
              <a:rPr lang="en-US" sz="1400" dirty="0" smtClean="0">
                <a:cs typeface="Courier New" pitchFamily="49" charset="0"/>
              </a:rPr>
              <a:t># /</a:t>
            </a:r>
            <a:r>
              <a:rPr lang="en-US" sz="1400" dirty="0" err="1" smtClean="0">
                <a:cs typeface="Courier New" pitchFamily="49" charset="0"/>
              </a:rPr>
              <a:t>dev</a:t>
            </a:r>
            <a:r>
              <a:rPr lang="en-US" sz="1400" dirty="0" smtClean="0">
                <a:cs typeface="Courier New" pitchFamily="49" charset="0"/>
              </a:rPr>
              <a:t>/null is Linux black hole, nothing comes back</a:t>
            </a:r>
            <a:endParaRPr lang="en-US" sz="1400" dirty="0">
              <a:cs typeface="Courier New" pitchFamily="49" charset="0"/>
            </a:endParaRPr>
          </a:p>
          <a:p>
            <a:pPr marL="0" indent="0">
              <a:buNone/>
            </a:pPr>
            <a:r>
              <a:rPr lang="en-US" sz="1400" dirty="0">
                <a:latin typeface="Courier New" pitchFamily="49" charset="0"/>
                <a:cs typeface="Courier New" pitchFamily="49" charset="0"/>
              </a:rPr>
              <a:t>input &lt;- file("</a:t>
            </a:r>
            <a:r>
              <a:rPr lang="en-US" sz="1400" dirty="0" err="1">
                <a:latin typeface="Courier New" pitchFamily="49" charset="0"/>
                <a:cs typeface="Courier New" pitchFamily="49" charset="0"/>
              </a:rPr>
              <a:t>stdin</a:t>
            </a:r>
            <a:r>
              <a:rPr lang="en-US" sz="1400" dirty="0">
                <a:latin typeface="Courier New" pitchFamily="49" charset="0"/>
                <a:cs typeface="Courier New" pitchFamily="49" charset="0"/>
              </a:rPr>
              <a:t>", "r</a:t>
            </a:r>
            <a:r>
              <a:rPr lang="en-US" sz="1400" dirty="0" smtClean="0">
                <a:latin typeface="Courier New" pitchFamily="49" charset="0"/>
                <a:cs typeface="Courier New" pitchFamily="49" charset="0"/>
              </a:rPr>
              <a:t>") </a:t>
            </a:r>
            <a:r>
              <a:rPr lang="en-US" sz="1400" dirty="0" smtClean="0">
                <a:cs typeface="Courier New" pitchFamily="49" charset="0"/>
              </a:rPr>
              <a:t># open a handle to process standard input for read</a:t>
            </a:r>
            <a:endParaRPr lang="en-US" sz="1400" dirty="0">
              <a:cs typeface="Courier New" pitchFamily="49" charset="0"/>
            </a:endParaRPr>
          </a:p>
          <a:p>
            <a:pPr marL="0" indent="0">
              <a:buNone/>
            </a:pPr>
            <a:r>
              <a:rPr lang="en-US" sz="1400" dirty="0" smtClean="0">
                <a:latin typeface="Courier New" pitchFamily="49" charset="0"/>
                <a:cs typeface="Courier New" pitchFamily="49" charset="0"/>
              </a:rPr>
              <a:t># </a:t>
            </a:r>
            <a:r>
              <a:rPr lang="en-US" sz="1400" dirty="0"/>
              <a:t>Read a line from standard input. n</a:t>
            </a:r>
            <a:r>
              <a:rPr lang="en-US" sz="1400" dirty="0" smtClean="0"/>
              <a:t> is </a:t>
            </a:r>
            <a:r>
              <a:rPr lang="en-US" sz="1400" dirty="0"/>
              <a:t>the number of lines that </a:t>
            </a:r>
            <a:r>
              <a:rPr lang="en-US" sz="1400" dirty="0" smtClean="0"/>
              <a:t>should be </a:t>
            </a:r>
            <a:r>
              <a:rPr lang="en-US" sz="1400" dirty="0"/>
              <a:t>read. You set the warn </a:t>
            </a:r>
            <a:r>
              <a:rPr lang="en-US" sz="1400" dirty="0" smtClean="0"/>
              <a:t>to FALSE              #   because </a:t>
            </a:r>
            <a:r>
              <a:rPr lang="en-US" sz="1400" dirty="0"/>
              <a:t>you don’t </a:t>
            </a:r>
            <a:r>
              <a:rPr lang="en-US" sz="1400" dirty="0" smtClean="0"/>
              <a:t>receive an </a:t>
            </a:r>
            <a:r>
              <a:rPr lang="en-US" sz="1400" dirty="0"/>
              <a:t>EOF when reading </a:t>
            </a:r>
            <a:r>
              <a:rPr lang="en-US" sz="1400" dirty="0" smtClean="0"/>
              <a:t>from standard </a:t>
            </a:r>
            <a:r>
              <a:rPr lang="en-US" sz="1400" dirty="0"/>
              <a:t>input. If you hit </a:t>
            </a:r>
            <a:r>
              <a:rPr lang="en-US" sz="1400" dirty="0" smtClean="0"/>
              <a:t>an empty </a:t>
            </a:r>
            <a:r>
              <a:rPr lang="en-US" sz="1400" dirty="0"/>
              <a:t>line, you take that to </a:t>
            </a:r>
            <a:r>
              <a:rPr lang="en-US" sz="1400" dirty="0" smtClean="0"/>
              <a:t>  #   mean you’ve </a:t>
            </a:r>
            <a:r>
              <a:rPr lang="en-US" sz="1400" dirty="0"/>
              <a:t>hit the end of the input.</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while(length(</a:t>
            </a:r>
            <a:r>
              <a:rPr lang="en-US" sz="1400" dirty="0" err="1">
                <a:latin typeface="Courier New" pitchFamily="49" charset="0"/>
                <a:cs typeface="Courier New" pitchFamily="49" charset="0"/>
              </a:rPr>
              <a:t>currentLine</a:t>
            </a:r>
            <a:r>
              <a:rPr lang="en-US" sz="1400" dirty="0">
                <a:latin typeface="Courier New" pitchFamily="49" charset="0"/>
                <a:cs typeface="Courier New" pitchFamily="49" charset="0"/>
              </a:rPr>
              <a:t> &lt;- </a:t>
            </a:r>
            <a:r>
              <a:rPr lang="en-US" sz="1400" dirty="0" err="1">
                <a:latin typeface="Courier New" pitchFamily="49" charset="0"/>
                <a:cs typeface="Courier New" pitchFamily="49" charset="0"/>
              </a:rPr>
              <a:t>readLines</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input,n</a:t>
            </a:r>
            <a:r>
              <a:rPr lang="en-US" sz="1400" dirty="0">
                <a:latin typeface="Courier New" pitchFamily="49" charset="0"/>
                <a:cs typeface="Courier New" pitchFamily="49" charset="0"/>
              </a:rPr>
              <a:t>=1,warn=FALSE)) &gt; 0) </a:t>
            </a:r>
            <a:r>
              <a:rPr lang="en-US" sz="1400" dirty="0" smtClean="0">
                <a:latin typeface="Courier New" pitchFamily="49" charset="0"/>
                <a:cs typeface="Courier New" pitchFamily="49" charset="0"/>
              </a:rPr>
              <a:t>{</a:t>
            </a:r>
          </a:p>
          <a:p>
            <a:pPr marL="0" indent="0">
              <a:buNone/>
            </a:pPr>
            <a:r>
              <a:rPr lang="en-US" sz="1400" dirty="0" smtClean="0">
                <a:latin typeface="Courier New" pitchFamily="49" charset="0"/>
                <a:cs typeface="Courier New" pitchFamily="49" charset="0"/>
              </a:rPr>
              <a:t># </a:t>
            </a:r>
            <a:r>
              <a:rPr lang="en-US" sz="1400" dirty="0"/>
              <a:t>Split the string using a comma </a:t>
            </a:r>
            <a:r>
              <a:rPr lang="en-US" sz="1400" dirty="0" smtClean="0"/>
              <a:t>as the </a:t>
            </a:r>
            <a:r>
              <a:rPr lang="en-US" sz="1400" dirty="0"/>
              <a:t>separator, and flatten </a:t>
            </a:r>
            <a:r>
              <a:rPr lang="en-US" sz="1400" dirty="0" smtClean="0"/>
              <a:t>the resulting </a:t>
            </a:r>
            <a:r>
              <a:rPr lang="en-US" sz="1400" dirty="0"/>
              <a:t>list into a vector</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fields &lt;- </a:t>
            </a:r>
            <a:r>
              <a:rPr lang="en-US" sz="1400" dirty="0" err="1">
                <a:latin typeface="Courier New" pitchFamily="49" charset="0"/>
                <a:cs typeface="Courier New" pitchFamily="49" charset="0"/>
              </a:rPr>
              <a:t>unlist</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strsplit</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currentLine</a:t>
            </a:r>
            <a:r>
              <a:rPr lang="en-US" sz="1400" dirty="0" smtClean="0">
                <a:latin typeface="Courier New" pitchFamily="49" charset="0"/>
                <a:cs typeface="Courier New" pitchFamily="49" charset="0"/>
              </a:rPr>
              <a:t>,","))</a:t>
            </a:r>
          </a:p>
          <a:p>
            <a:pPr marL="0" indent="0">
              <a:buNone/>
            </a:pPr>
            <a:r>
              <a:rPr lang="en-US" sz="1400" dirty="0" smtClean="0">
                <a:latin typeface="Courier New" pitchFamily="49" charset="0"/>
                <a:cs typeface="Courier New" pitchFamily="49" charset="0"/>
              </a:rPr>
              <a:t># </a:t>
            </a:r>
            <a:r>
              <a:rPr lang="en-US" sz="1400" dirty="0" smtClean="0"/>
              <a:t>Create vector </a:t>
            </a:r>
            <a:r>
              <a:rPr lang="en-US" sz="1200" dirty="0" err="1" smtClean="0">
                <a:latin typeface="Courier New" pitchFamily="49" charset="0"/>
                <a:cs typeface="Courier New" pitchFamily="49" charset="0"/>
              </a:rPr>
              <a:t>lowHigh</a:t>
            </a:r>
            <a:r>
              <a:rPr lang="en-US" sz="1400" dirty="0" smtClean="0"/>
              <a:t> and </a:t>
            </a:r>
            <a:r>
              <a:rPr lang="en-US" sz="1400" dirty="0"/>
              <a:t>add to </a:t>
            </a:r>
            <a:r>
              <a:rPr lang="en-US" sz="1400" dirty="0" smtClean="0"/>
              <a:t>it the </a:t>
            </a:r>
            <a:r>
              <a:rPr lang="en-US" sz="1400" dirty="0"/>
              <a:t>stock open and close </a:t>
            </a:r>
            <a:r>
              <a:rPr lang="en-US" sz="1400" dirty="0" smtClean="0"/>
              <a:t>prices in </a:t>
            </a:r>
            <a:r>
              <a:rPr lang="en-US" sz="1400" dirty="0"/>
              <a:t>numeric form.</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lowHigh</a:t>
            </a:r>
            <a:r>
              <a:rPr lang="en-US" sz="1400" dirty="0">
                <a:latin typeface="Courier New" pitchFamily="49" charset="0"/>
                <a:cs typeface="Courier New" pitchFamily="49" charset="0"/>
              </a:rPr>
              <a:t> &lt;- c(</a:t>
            </a:r>
            <a:r>
              <a:rPr lang="en-US" sz="1400" dirty="0" err="1">
                <a:latin typeface="Courier New" pitchFamily="49" charset="0"/>
                <a:cs typeface="Courier New" pitchFamily="49" charset="0"/>
              </a:rPr>
              <a:t>as.double</a:t>
            </a:r>
            <a:r>
              <a:rPr lang="en-US" sz="1400" dirty="0">
                <a:latin typeface="Courier New" pitchFamily="49" charset="0"/>
                <a:cs typeface="Courier New" pitchFamily="49" charset="0"/>
              </a:rPr>
              <a:t>(fields[3]),</a:t>
            </a:r>
            <a:r>
              <a:rPr lang="en-US" sz="1400" dirty="0" err="1">
                <a:latin typeface="Courier New" pitchFamily="49" charset="0"/>
                <a:cs typeface="Courier New" pitchFamily="49" charset="0"/>
              </a:rPr>
              <a:t>as.double</a:t>
            </a:r>
            <a:r>
              <a:rPr lang="en-US" sz="1400" dirty="0">
                <a:latin typeface="Courier New" pitchFamily="49" charset="0"/>
                <a:cs typeface="Courier New" pitchFamily="49" charset="0"/>
              </a:rPr>
              <a:t>(fields[6</a:t>
            </a:r>
            <a:r>
              <a:rPr lang="en-US" sz="1400" dirty="0" smtClean="0">
                <a:latin typeface="Courier New" pitchFamily="49" charset="0"/>
                <a:cs typeface="Courier New" pitchFamily="49" charset="0"/>
              </a:rPr>
              <a:t>]))</a:t>
            </a:r>
          </a:p>
          <a:p>
            <a:pPr marL="0" indent="0">
              <a:buNone/>
            </a:pPr>
            <a:r>
              <a:rPr lang="en-US" sz="1400" dirty="0" smtClean="0"/>
              <a:t>#  Calculate </a:t>
            </a:r>
            <a:r>
              <a:rPr lang="en-US" sz="1400" dirty="0"/>
              <a:t>the mean of the open and close prices.</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stock_mean</a:t>
            </a:r>
            <a:r>
              <a:rPr lang="en-US" sz="1400" dirty="0">
                <a:latin typeface="Courier New" pitchFamily="49" charset="0"/>
                <a:cs typeface="Courier New" pitchFamily="49" charset="0"/>
              </a:rPr>
              <a:t> &lt;- mean(</a:t>
            </a:r>
            <a:r>
              <a:rPr lang="en-US" sz="1400" dirty="0" err="1">
                <a:latin typeface="Courier New" pitchFamily="49" charset="0"/>
                <a:cs typeface="Courier New" pitchFamily="49" charset="0"/>
              </a:rPr>
              <a:t>lowHigh</a:t>
            </a:r>
            <a:r>
              <a:rPr lang="en-US" sz="1400" dirty="0" smtClean="0">
                <a:latin typeface="Courier New" pitchFamily="49" charset="0"/>
                <a:cs typeface="Courier New" pitchFamily="49" charset="0"/>
              </a:rPr>
              <a:t>)</a:t>
            </a:r>
          </a:p>
          <a:p>
            <a:pPr marL="0" indent="0">
              <a:buNone/>
            </a:pPr>
            <a:r>
              <a:rPr lang="en-US" sz="1400" dirty="0" smtClean="0"/>
              <a:t>#   Calling </a:t>
            </a:r>
            <a:r>
              <a:rPr lang="en-US" sz="1200" dirty="0" smtClean="0">
                <a:latin typeface="Courier New" pitchFamily="49" charset="0"/>
                <a:cs typeface="Courier New" pitchFamily="49" charset="0"/>
              </a:rPr>
              <a:t>sink()</a:t>
            </a:r>
            <a:r>
              <a:rPr lang="en-US" sz="1400" dirty="0" smtClean="0"/>
              <a:t>with </a:t>
            </a:r>
            <a:r>
              <a:rPr lang="en-US" sz="1400" dirty="0"/>
              <a:t>no </a:t>
            </a:r>
            <a:r>
              <a:rPr lang="en-US" sz="1400" dirty="0" smtClean="0"/>
              <a:t>arguments restores </a:t>
            </a:r>
            <a:r>
              <a:rPr lang="en-US" sz="1400" dirty="0"/>
              <a:t>the output destination </a:t>
            </a:r>
            <a:r>
              <a:rPr lang="en-US" sz="1400" dirty="0" smtClean="0"/>
              <a:t>so we </a:t>
            </a:r>
            <a:r>
              <a:rPr lang="en-US" sz="1400" dirty="0"/>
              <a:t>can write </a:t>
            </a:r>
            <a:r>
              <a:rPr lang="en-US" sz="1400" dirty="0" smtClean="0"/>
              <a:t>data to standard </a:t>
            </a:r>
            <a:r>
              <a:rPr lang="en-US" sz="1400" dirty="0"/>
              <a:t>output.</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sink</a:t>
            </a:r>
            <a:r>
              <a:rPr lang="en-US" sz="1400" dirty="0" smtClean="0">
                <a:latin typeface="Courier New" pitchFamily="49" charset="0"/>
                <a:cs typeface="Courier New" pitchFamily="49" charset="0"/>
              </a:rPr>
              <a:t>()</a:t>
            </a:r>
          </a:p>
          <a:p>
            <a:pPr marL="0" indent="0">
              <a:buNone/>
            </a:pPr>
            <a:r>
              <a:rPr lang="en-US" sz="1400" dirty="0" smtClean="0"/>
              <a:t>#  Concatenate </a:t>
            </a:r>
            <a:r>
              <a:rPr lang="en-US" sz="1400" dirty="0"/>
              <a:t>the </a:t>
            </a:r>
            <a:r>
              <a:rPr lang="en-US" sz="1400" dirty="0" smtClean="0"/>
              <a:t>stock symbol</a:t>
            </a:r>
            <a:r>
              <a:rPr lang="en-US" sz="1400" dirty="0"/>
              <a:t>, date, and mean </a:t>
            </a:r>
            <a:r>
              <a:rPr lang="en-US" sz="1400" dirty="0" smtClean="0"/>
              <a:t>prices for </a:t>
            </a:r>
            <a:r>
              <a:rPr lang="en-US" sz="1400" dirty="0"/>
              <a:t>the day and write </a:t>
            </a:r>
            <a:r>
              <a:rPr lang="en-US" sz="1400" dirty="0" smtClean="0"/>
              <a:t>them to </a:t>
            </a:r>
            <a:r>
              <a:rPr lang="en-US" sz="1400" dirty="0"/>
              <a:t>standard output.</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cat(fields[1], fields[2],</a:t>
            </a:r>
            <a:r>
              <a:rPr lang="en-US" sz="1400" dirty="0" err="1">
                <a:latin typeface="Courier New" pitchFamily="49" charset="0"/>
                <a:cs typeface="Courier New" pitchFamily="49" charset="0"/>
              </a:rPr>
              <a:t>stock_mean</a:t>
            </a:r>
            <a:r>
              <a:rPr lang="en-US" sz="1400" dirty="0">
                <a:latin typeface="Courier New" pitchFamily="49" charset="0"/>
                <a:cs typeface="Courier New" pitchFamily="49" charset="0"/>
              </a:rPr>
              <a:t>,"\n", </a:t>
            </a:r>
            <a:r>
              <a:rPr lang="en-US" sz="1400" dirty="0" err="1">
                <a:latin typeface="Courier New" pitchFamily="49" charset="0"/>
                <a:cs typeface="Courier New" pitchFamily="49" charset="0"/>
              </a:rPr>
              <a:t>sep</a:t>
            </a:r>
            <a:r>
              <a:rPr lang="en-US" sz="1400" dirty="0">
                <a:latin typeface="Courier New" pitchFamily="49" charset="0"/>
                <a:cs typeface="Courier New" pitchFamily="49" charset="0"/>
              </a:rPr>
              <a:t>="\t")</a:t>
            </a:r>
          </a:p>
          <a:p>
            <a:pPr marL="0" indent="0">
              <a:buNone/>
            </a:pPr>
            <a:r>
              <a:rPr lang="en-US" sz="1400" dirty="0">
                <a:latin typeface="Courier New" pitchFamily="49" charset="0"/>
                <a:cs typeface="Courier New" pitchFamily="49" charset="0"/>
              </a:rPr>
              <a:t>   sink("/</a:t>
            </a:r>
            <a:r>
              <a:rPr lang="en-US" sz="1400" dirty="0" err="1">
                <a:latin typeface="Courier New" pitchFamily="49" charset="0"/>
                <a:cs typeface="Courier New" pitchFamily="49" charset="0"/>
              </a:rPr>
              <a:t>dev</a:t>
            </a:r>
            <a:r>
              <a:rPr lang="en-US" sz="1400" dirty="0">
                <a:latin typeface="Courier New" pitchFamily="49" charset="0"/>
                <a:cs typeface="Courier New" pitchFamily="49" charset="0"/>
              </a:rPr>
              <a:t>/null")</a:t>
            </a:r>
          </a:p>
          <a:p>
            <a:pPr marL="0" indent="0">
              <a:buNone/>
            </a:pP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close(input)</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35</a:t>
            </a:fld>
            <a:endParaRPr lang="en-US"/>
          </a:p>
        </p:txBody>
      </p:sp>
    </p:spTree>
    <p:extLst>
      <p:ext uri="{BB962C8B-B14F-4D97-AF65-F5344CB8AC3E}">
        <p14:creationId xmlns:p14="http://schemas.microsoft.com/office/powerpoint/2010/main" val="22216095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Test the script on the Linux command line</a:t>
            </a:r>
            <a:endParaRPr lang="en-US" dirty="0"/>
          </a:p>
        </p:txBody>
      </p:sp>
      <p:sp>
        <p:nvSpPr>
          <p:cNvPr id="3" name="Content Placeholder 2"/>
          <p:cNvSpPr>
            <a:spLocks noGrp="1"/>
          </p:cNvSpPr>
          <p:nvPr>
            <p:ph idx="1"/>
          </p:nvPr>
        </p:nvSpPr>
        <p:spPr/>
        <p:txBody>
          <a:bodyPr/>
          <a:lstStyle/>
          <a:p>
            <a:r>
              <a:rPr lang="en-US" dirty="0" smtClean="0"/>
              <a:t>First of all test whether your user (</a:t>
            </a:r>
            <a:r>
              <a:rPr lang="en-US" dirty="0" err="1" smtClean="0"/>
              <a:t>cloudera</a:t>
            </a:r>
            <a:r>
              <a:rPr lang="en-US" dirty="0" smtClean="0"/>
              <a:t>?) knows where the executable </a:t>
            </a:r>
            <a:r>
              <a:rPr lang="en-US" sz="1800" dirty="0" err="1" smtClean="0">
                <a:latin typeface="Courier New" pitchFamily="49" charset="0"/>
                <a:cs typeface="Courier New" pitchFamily="49" charset="0"/>
              </a:rPr>
              <a:t>Rscript</a:t>
            </a:r>
            <a:r>
              <a:rPr lang="en-US" dirty="0" smtClean="0"/>
              <a:t> resides:</a:t>
            </a:r>
          </a:p>
          <a:p>
            <a:pPr marL="0" indent="0">
              <a:buNone/>
            </a:pPr>
            <a:r>
              <a:rPr lang="en-US" sz="1600" dirty="0" smtClean="0">
                <a:latin typeface="Courier New" pitchFamily="49" charset="0"/>
                <a:cs typeface="Courier New" pitchFamily="49" charset="0"/>
              </a:rPr>
              <a:t>$which </a:t>
            </a:r>
            <a:r>
              <a:rPr lang="en-US" sz="1600" dirty="0" err="1" smtClean="0">
                <a:latin typeface="Courier New" pitchFamily="49" charset="0"/>
                <a:cs typeface="Courier New" pitchFamily="49" charset="0"/>
              </a:rPr>
              <a:t>Rscript</a:t>
            </a:r>
            <a:endParaRPr lang="en-US" sz="1600" dirty="0" smtClean="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a:t>
            </a:r>
            <a:r>
              <a:rPr lang="en-US" sz="1600" dirty="0" err="1" smtClean="0">
                <a:latin typeface="Courier New" pitchFamily="49" charset="0"/>
                <a:cs typeface="Courier New" pitchFamily="49" charset="0"/>
              </a:rPr>
              <a:t>usr</a:t>
            </a:r>
            <a:r>
              <a:rPr lang="en-US" sz="1600" dirty="0" smtClean="0">
                <a:latin typeface="Courier New" pitchFamily="49" charset="0"/>
                <a:cs typeface="Courier New" pitchFamily="49" charset="0"/>
              </a:rPr>
              <a:t>/bin/</a:t>
            </a:r>
            <a:r>
              <a:rPr lang="en-US" sz="1600" dirty="0" err="1" smtClean="0">
                <a:latin typeface="Courier New" pitchFamily="49" charset="0"/>
                <a:cs typeface="Courier New" pitchFamily="49" charset="0"/>
              </a:rPr>
              <a:t>Rscript</a:t>
            </a:r>
            <a:endParaRPr lang="en-US" sz="1600" dirty="0" smtClean="0">
              <a:latin typeface="Courier New" pitchFamily="49" charset="0"/>
              <a:cs typeface="Courier New" pitchFamily="49" charset="0"/>
            </a:endParaRPr>
          </a:p>
          <a:p>
            <a:r>
              <a:rPr lang="en-US" dirty="0" smtClean="0">
                <a:cs typeface="Courier New" pitchFamily="49" charset="0"/>
              </a:rPr>
              <a:t>If not there, find the installation directory of your </a:t>
            </a:r>
            <a:r>
              <a:rPr lang="en-US" sz="1800" dirty="0" smtClean="0">
                <a:latin typeface="Courier New" pitchFamily="49" charset="0"/>
                <a:cs typeface="Courier New" pitchFamily="49" charset="0"/>
              </a:rPr>
              <a:t>R</a:t>
            </a:r>
            <a:r>
              <a:rPr lang="en-US" dirty="0" smtClean="0">
                <a:cs typeface="Courier New" pitchFamily="49" charset="0"/>
              </a:rPr>
              <a:t> (e.g. </a:t>
            </a:r>
            <a:r>
              <a:rPr lang="en-US" sz="1800" dirty="0" smtClean="0">
                <a:latin typeface="Courier New" pitchFamily="49" charset="0"/>
                <a:cs typeface="Courier New" pitchFamily="49" charset="0"/>
              </a:rPr>
              <a:t>/</a:t>
            </a:r>
            <a:r>
              <a:rPr lang="en-US" sz="1800" dirty="0" err="1" smtClean="0">
                <a:latin typeface="Courier New" pitchFamily="49" charset="0"/>
                <a:cs typeface="Courier New" pitchFamily="49" charset="0"/>
              </a:rPr>
              <a:t>usr</a:t>
            </a:r>
            <a:r>
              <a:rPr lang="en-US" sz="1800" dirty="0" smtClean="0">
                <a:latin typeface="Courier New" pitchFamily="49" charset="0"/>
                <a:cs typeface="Courier New" pitchFamily="49" charset="0"/>
              </a:rPr>
              <a:t>/lib/R) </a:t>
            </a:r>
            <a:r>
              <a:rPr lang="en-US" dirty="0" smtClean="0">
                <a:cs typeface="Courier New" pitchFamily="49" charset="0"/>
              </a:rPr>
              <a:t>and set the enclosed </a:t>
            </a:r>
            <a:r>
              <a:rPr lang="en-US" sz="1800" dirty="0" smtClean="0">
                <a:latin typeface="Courier New" pitchFamily="49" charset="0"/>
                <a:cs typeface="Courier New" pitchFamily="49" charset="0"/>
              </a:rPr>
              <a:t>bin</a:t>
            </a:r>
            <a:r>
              <a:rPr lang="en-US" dirty="0" smtClean="0">
                <a:cs typeface="Courier New" pitchFamily="49" charset="0"/>
              </a:rPr>
              <a:t> directory in your </a:t>
            </a:r>
            <a:r>
              <a:rPr lang="en-US" sz="1800" dirty="0" smtClean="0">
                <a:latin typeface="Courier New" pitchFamily="49" charset="0"/>
                <a:cs typeface="Courier New" pitchFamily="49" charset="0"/>
              </a:rPr>
              <a:t>PATH</a:t>
            </a:r>
            <a:r>
              <a:rPr lang="en-US" dirty="0" smtClean="0">
                <a:cs typeface="Courier New" pitchFamily="49" charset="0"/>
              </a:rPr>
              <a:t> in your </a:t>
            </a:r>
            <a:r>
              <a:rPr lang="en-US" sz="1800" dirty="0" smtClean="0">
                <a:latin typeface="Courier New" pitchFamily="49" charset="0"/>
                <a:cs typeface="Courier New" pitchFamily="49" charset="0"/>
              </a:rPr>
              <a:t>.</a:t>
            </a:r>
            <a:r>
              <a:rPr lang="en-US" sz="1800" dirty="0" err="1" smtClean="0">
                <a:latin typeface="Courier New" pitchFamily="49" charset="0"/>
                <a:cs typeface="Courier New" pitchFamily="49" charset="0"/>
              </a:rPr>
              <a:t>bash_profile</a:t>
            </a:r>
            <a:r>
              <a:rPr lang="en-US" dirty="0" smtClean="0">
                <a:cs typeface="Courier New" pitchFamily="49" charset="0"/>
              </a:rPr>
              <a:t>. Whatever you get goes to the first line of you </a:t>
            </a:r>
            <a:r>
              <a:rPr lang="en-US" sz="1800" dirty="0" err="1" smtClean="0">
                <a:latin typeface="Courier New" pitchFamily="49" charset="0"/>
                <a:cs typeface="Courier New" pitchFamily="49" charset="0"/>
              </a:rPr>
              <a:t>stock_day_avg.R</a:t>
            </a:r>
            <a:r>
              <a:rPr lang="en-US" sz="1800" dirty="0" smtClean="0">
                <a:latin typeface="Courier New" pitchFamily="49" charset="0"/>
                <a:cs typeface="Courier New" pitchFamily="49" charset="0"/>
              </a:rPr>
              <a:t> </a:t>
            </a:r>
            <a:r>
              <a:rPr lang="en-US" dirty="0" smtClean="0">
                <a:cs typeface="Courier New" pitchFamily="49" charset="0"/>
              </a:rPr>
              <a:t>script.</a:t>
            </a:r>
            <a:endParaRPr lang="en-US" dirty="0">
              <a:cs typeface="Courier New" pitchFamily="49" charset="0"/>
            </a:endParaRPr>
          </a:p>
          <a:p>
            <a:r>
              <a:rPr lang="en-US" dirty="0" smtClean="0"/>
              <a:t>Make sure your R script is executable</a:t>
            </a:r>
          </a:p>
          <a:p>
            <a:pPr marL="0" indent="0">
              <a:buNone/>
            </a:pP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chmod</a:t>
            </a:r>
            <a:r>
              <a:rPr lang="en-US" sz="1600" dirty="0" smtClean="0">
                <a:latin typeface="Courier New" pitchFamily="49" charset="0"/>
                <a:cs typeface="Courier New" pitchFamily="49" charset="0"/>
              </a:rPr>
              <a:t> +x </a:t>
            </a:r>
            <a:r>
              <a:rPr lang="en-US" sz="1600" dirty="0" err="1" smtClean="0">
                <a:latin typeface="Courier New" pitchFamily="49" charset="0"/>
                <a:cs typeface="Courier New" pitchFamily="49" charset="0"/>
              </a:rPr>
              <a:t>stock_day_avg.R</a:t>
            </a:r>
            <a:endParaRPr lang="en-US" sz="1600" dirty="0" smtClean="0">
              <a:latin typeface="Courier New" pitchFamily="49" charset="0"/>
              <a:cs typeface="Courier New" pitchFamily="49" charset="0"/>
            </a:endParaRPr>
          </a:p>
          <a:p>
            <a:r>
              <a:rPr lang="en-US" dirty="0" smtClean="0"/>
              <a:t>Now you can test the script by feeding it with data in </a:t>
            </a:r>
            <a:r>
              <a:rPr lang="en-US" sz="1800" dirty="0" smtClean="0">
                <a:latin typeface="Courier New" pitchFamily="49" charset="0"/>
                <a:cs typeface="Courier New" pitchFamily="49" charset="0"/>
              </a:rPr>
              <a:t>stocks.txt</a:t>
            </a:r>
            <a:r>
              <a:rPr lang="en-US" dirty="0" smtClean="0"/>
              <a:t> file </a:t>
            </a:r>
          </a:p>
          <a:p>
            <a:pPr marL="0" indent="0">
              <a:buNone/>
            </a:pPr>
            <a:r>
              <a:rPr lang="en-US" sz="1600" dirty="0" smtClean="0">
                <a:latin typeface="Courier New" pitchFamily="49" charset="0"/>
                <a:cs typeface="Courier New" pitchFamily="49" charset="0"/>
              </a:rPr>
              <a:t>$  cat </a:t>
            </a:r>
            <a:r>
              <a:rPr lang="en-US" sz="1600" dirty="0">
                <a:latin typeface="Courier New" pitchFamily="49" charset="0"/>
                <a:cs typeface="Courier New" pitchFamily="49" charset="0"/>
              </a:rPr>
              <a:t>stocks.txt | </a:t>
            </a:r>
            <a:r>
              <a:rPr lang="en-US" sz="1600" dirty="0" err="1">
                <a:latin typeface="Courier New" pitchFamily="49" charset="0"/>
                <a:cs typeface="Courier New" pitchFamily="49" charset="0"/>
              </a:rPr>
              <a:t>stock_day_avg.R</a:t>
            </a:r>
            <a:r>
              <a:rPr lang="en-US" sz="1600" dirty="0">
                <a:latin typeface="Courier New" pitchFamily="49" charset="0"/>
                <a:cs typeface="Courier New" pitchFamily="49" charset="0"/>
              </a:rPr>
              <a:t> </a:t>
            </a:r>
            <a:endParaRPr lang="en-US" sz="1600" dirty="0" smtClean="0">
              <a:latin typeface="Courier New" pitchFamily="49" charset="0"/>
              <a:cs typeface="Courier New" pitchFamily="49" charset="0"/>
            </a:endParaRPr>
          </a:p>
          <a:p>
            <a:pPr marL="0" indent="0">
              <a:buNone/>
            </a:pPr>
            <a:r>
              <a:rPr lang="en-US" sz="1400" dirty="0" smtClean="0">
                <a:latin typeface="Courier New" pitchFamily="49" charset="0"/>
                <a:cs typeface="Courier New" pitchFamily="49" charset="0"/>
              </a:rPr>
              <a:t>. . . .</a:t>
            </a:r>
          </a:p>
          <a:p>
            <a:pPr marL="0" indent="0">
              <a:buNone/>
            </a:pPr>
            <a:r>
              <a:rPr lang="en-US" sz="1400" dirty="0">
                <a:latin typeface="Courier New" pitchFamily="49" charset="0"/>
                <a:cs typeface="Courier New" pitchFamily="49" charset="0"/>
              </a:rPr>
              <a:t>MSFT    2001-01-02      43.755</a:t>
            </a:r>
          </a:p>
          <a:p>
            <a:pPr marL="0" indent="0">
              <a:buNone/>
            </a:pPr>
            <a:r>
              <a:rPr lang="en-US" sz="1400" dirty="0">
                <a:latin typeface="Courier New" pitchFamily="49" charset="0"/>
                <a:cs typeface="Courier New" pitchFamily="49" charset="0"/>
              </a:rPr>
              <a:t>MSFT    2000-01-03      116.965</a:t>
            </a:r>
          </a:p>
          <a:p>
            <a:pPr marL="0" indent="0">
              <a:buNone/>
            </a:pPr>
            <a:r>
              <a:rPr lang="en-US" sz="1400" dirty="0">
                <a:latin typeface="Courier New" pitchFamily="49" charset="0"/>
                <a:cs typeface="Courier New" pitchFamily="49" charset="0"/>
              </a:rPr>
              <a:t>YHOO    2009-01-02      12.51</a:t>
            </a:r>
          </a:p>
          <a:p>
            <a:pPr marL="0" indent="0">
              <a:buNone/>
            </a:pPr>
            <a:r>
              <a:rPr lang="en-US" sz="1400" dirty="0">
                <a:latin typeface="Courier New" pitchFamily="49" charset="0"/>
                <a:cs typeface="Courier New" pitchFamily="49" charset="0"/>
              </a:rPr>
              <a:t>YHOO    2008-01-02      23.76</a:t>
            </a:r>
          </a:p>
          <a:p>
            <a:pPr marL="0" indent="0">
              <a:buNone/>
            </a:pPr>
            <a:r>
              <a:rPr lang="en-US" sz="1400" dirty="0" smtClean="0">
                <a:latin typeface="Courier New" pitchFamily="49" charset="0"/>
                <a:cs typeface="Courier New" pitchFamily="49" charset="0"/>
              </a:rPr>
              <a:t>. . . . . .</a:t>
            </a:r>
            <a:endParaRPr lang="en-US" sz="1400" dirty="0">
              <a:latin typeface="Courier New" pitchFamily="49" charset="0"/>
              <a:cs typeface="Courier New" pitchFamily="49" charset="0"/>
            </a:endParaRPr>
          </a:p>
          <a:p>
            <a:r>
              <a:rPr lang="en-US" dirty="0" smtClean="0"/>
              <a:t>This looks right so we can now run a Hadoop Streaming job.</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36</a:t>
            </a:fld>
            <a:endParaRPr lang="en-US"/>
          </a:p>
        </p:txBody>
      </p:sp>
    </p:spTree>
    <p:extLst>
      <p:ext uri="{BB962C8B-B14F-4D97-AF65-F5344CB8AC3E}">
        <p14:creationId xmlns:p14="http://schemas.microsoft.com/office/powerpoint/2010/main" val="5860681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Hadoop Streaming, Map only job</a:t>
            </a:r>
            <a:endParaRPr lang="en-US" dirty="0"/>
          </a:p>
        </p:txBody>
      </p:sp>
      <p:sp>
        <p:nvSpPr>
          <p:cNvPr id="3" name="Content Placeholder 2"/>
          <p:cNvSpPr>
            <a:spLocks noGrp="1"/>
          </p:cNvSpPr>
          <p:nvPr>
            <p:ph idx="1"/>
          </p:nvPr>
        </p:nvSpPr>
        <p:spPr>
          <a:xfrm>
            <a:off x="381000" y="762000"/>
            <a:ext cx="8534400" cy="5592763"/>
          </a:xfrm>
        </p:spPr>
        <p:txBody>
          <a:bodyPr>
            <a:normAutofit fontScale="92500" lnSpcReduction="10000"/>
          </a:bodyPr>
          <a:lstStyle/>
          <a:p>
            <a:r>
              <a:rPr lang="en-US" dirty="0" smtClean="0"/>
              <a:t>Make sure we have </a:t>
            </a:r>
            <a:r>
              <a:rPr lang="en-US" dirty="0" err="1" smtClean="0"/>
              <a:t>hadoop</a:t>
            </a:r>
            <a:r>
              <a:rPr lang="en-US" dirty="0" smtClean="0"/>
              <a:t> in the PATH</a:t>
            </a:r>
          </a:p>
          <a:p>
            <a:pPr marL="0" indent="0">
              <a:buNone/>
            </a:pPr>
            <a:r>
              <a:rPr lang="en-US" sz="1600" dirty="0" smtClean="0">
                <a:latin typeface="Courier New" pitchFamily="49" charset="0"/>
                <a:cs typeface="Courier New" pitchFamily="49" charset="0"/>
              </a:rPr>
              <a:t>$ which </a:t>
            </a:r>
            <a:r>
              <a:rPr lang="en-US" sz="1600" dirty="0" err="1" smtClean="0">
                <a:latin typeface="Courier New" pitchFamily="49" charset="0"/>
                <a:cs typeface="Courier New" pitchFamily="49" charset="0"/>
              </a:rPr>
              <a:t>hadoop</a:t>
            </a:r>
            <a:endParaRPr lang="en-US" sz="1600" dirty="0" smtClean="0">
              <a:latin typeface="Courier New" pitchFamily="49" charset="0"/>
              <a:cs typeface="Courier New" pitchFamily="49" charset="0"/>
            </a:endParaRPr>
          </a:p>
          <a:p>
            <a:pPr marL="0" indent="0">
              <a:buNone/>
            </a:pP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usr</a:t>
            </a:r>
            <a:r>
              <a:rPr lang="en-US" sz="1600" dirty="0" smtClean="0">
                <a:latin typeface="Courier New" pitchFamily="49" charset="0"/>
                <a:cs typeface="Courier New" pitchFamily="49" charset="0"/>
              </a:rPr>
              <a:t>/bin/</a:t>
            </a:r>
            <a:r>
              <a:rPr lang="en-US" sz="1600" dirty="0" err="1" smtClean="0">
                <a:latin typeface="Courier New" pitchFamily="49" charset="0"/>
                <a:cs typeface="Courier New" pitchFamily="49" charset="0"/>
              </a:rPr>
              <a:t>hadoop</a:t>
            </a:r>
            <a:endParaRPr lang="en-US" sz="1600" dirty="0" smtClean="0">
              <a:latin typeface="Courier New" pitchFamily="49" charset="0"/>
              <a:cs typeface="Courier New" pitchFamily="49" charset="0"/>
            </a:endParaRPr>
          </a:p>
          <a:p>
            <a:r>
              <a:rPr lang="en-US" dirty="0" smtClean="0">
                <a:cs typeface="Courier New" pitchFamily="49" charset="0"/>
              </a:rPr>
              <a:t>Remove HDFS directory </a:t>
            </a:r>
            <a:r>
              <a:rPr lang="en-US" sz="1800" dirty="0" smtClean="0">
                <a:latin typeface="Courier New" pitchFamily="49" charset="0"/>
                <a:cs typeface="Courier New" pitchFamily="49" charset="0"/>
              </a:rPr>
              <a:t>output,</a:t>
            </a:r>
            <a:r>
              <a:rPr lang="en-US" dirty="0" smtClean="0">
                <a:cs typeface="Courier New" pitchFamily="49" charset="0"/>
              </a:rPr>
              <a:t> if one exists, and move data file </a:t>
            </a:r>
            <a:r>
              <a:rPr lang="en-US" sz="1800" dirty="0" smtClean="0">
                <a:latin typeface="Courier New" pitchFamily="49" charset="0"/>
                <a:cs typeface="Courier New" pitchFamily="49" charset="0"/>
              </a:rPr>
              <a:t>stocks.txt</a:t>
            </a:r>
            <a:r>
              <a:rPr lang="en-US" dirty="0" smtClean="0">
                <a:cs typeface="Courier New" pitchFamily="49" charset="0"/>
              </a:rPr>
              <a:t> to HDFS.</a:t>
            </a:r>
          </a:p>
          <a:p>
            <a:pPr marL="0" indent="0">
              <a:buNone/>
            </a:pP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hadoop</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fs</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rmr</a:t>
            </a:r>
            <a:r>
              <a:rPr lang="en-US" sz="1600" dirty="0" smtClean="0">
                <a:latin typeface="Courier New" pitchFamily="49" charset="0"/>
                <a:cs typeface="Courier New" pitchFamily="49" charset="0"/>
              </a:rPr>
              <a:t> output/</a:t>
            </a:r>
          </a:p>
          <a:p>
            <a:pPr marL="0" indent="0">
              <a:buNone/>
            </a:pP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hadoop</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fs</a:t>
            </a:r>
            <a:r>
              <a:rPr lang="en-US" sz="1600" dirty="0" smtClean="0">
                <a:latin typeface="Courier New" pitchFamily="49" charset="0"/>
                <a:cs typeface="Courier New" pitchFamily="49" charset="0"/>
              </a:rPr>
              <a:t> –put stocks.txt stocks.txt </a:t>
            </a:r>
          </a:p>
          <a:p>
            <a:r>
              <a:rPr lang="en-US" dirty="0" smtClean="0">
                <a:cs typeface="Courier New" pitchFamily="49" charset="0"/>
              </a:rPr>
              <a:t>Let us write a small script to run Hadoop Streaming command</a:t>
            </a:r>
          </a:p>
          <a:p>
            <a:pPr marL="0" indent="0">
              <a:buNone/>
            </a:pPr>
            <a:r>
              <a:rPr lang="en-US" sz="1600" dirty="0" smtClean="0">
                <a:latin typeface="Courier New" pitchFamily="49" charset="0"/>
                <a:cs typeface="Courier New" pitchFamily="49" charset="0"/>
              </a:rPr>
              <a:t>$ vi run_streaming.sh</a:t>
            </a:r>
          </a:p>
          <a:p>
            <a:pPr marL="0" indent="0">
              <a:buNone/>
            </a:pPr>
            <a:r>
              <a:rPr lang="en-US" sz="1600" dirty="0" smtClean="0">
                <a:cs typeface="Courier New" pitchFamily="49" charset="0"/>
              </a:rPr>
              <a:t># </a:t>
            </a:r>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contrib</a:t>
            </a:r>
            <a:r>
              <a:rPr lang="en-US" sz="1400" dirty="0" smtClean="0">
                <a:latin typeface="Courier New" pitchFamily="49" charset="0"/>
                <a:cs typeface="Courier New" pitchFamily="49" charset="0"/>
              </a:rPr>
              <a:t>/hadoop-streaming-*.jar </a:t>
            </a:r>
            <a:r>
              <a:rPr lang="en-US" sz="1600" dirty="0" smtClean="0">
                <a:cs typeface="Courier New" pitchFamily="49" charset="0"/>
              </a:rPr>
              <a:t>specifies that we are running a streaming job</a:t>
            </a:r>
          </a:p>
          <a:p>
            <a:pPr marL="0" indent="0">
              <a:buNone/>
            </a:pPr>
            <a:r>
              <a:rPr lang="en-US" sz="1400" dirty="0" err="1">
                <a:latin typeface="Courier New" pitchFamily="49" charset="0"/>
                <a:cs typeface="Courier New" pitchFamily="49" charset="0"/>
              </a:rPr>
              <a:t>hadoop</a:t>
            </a:r>
            <a:r>
              <a:rPr lang="en-US" sz="1400" dirty="0">
                <a:latin typeface="Courier New" pitchFamily="49" charset="0"/>
                <a:cs typeface="Courier New" pitchFamily="49" charset="0"/>
              </a:rPr>
              <a:t> jar $HADOOP_HOME/</a:t>
            </a:r>
            <a:r>
              <a:rPr lang="en-US" sz="1400" dirty="0" err="1">
                <a:latin typeface="Courier New" pitchFamily="49" charset="0"/>
                <a:cs typeface="Courier New" pitchFamily="49" charset="0"/>
              </a:rPr>
              <a:t>contrib</a:t>
            </a:r>
            <a:r>
              <a:rPr lang="en-US" sz="1400" dirty="0">
                <a:latin typeface="Courier New" pitchFamily="49" charset="0"/>
                <a:cs typeface="Courier New" pitchFamily="49" charset="0"/>
              </a:rPr>
              <a:t>/streaming/hadoop-streaming-0.20.2-cdh3u6.jar </a:t>
            </a:r>
            <a:r>
              <a:rPr lang="en-US" sz="1600" dirty="0" smtClean="0">
                <a:latin typeface="Courier New" pitchFamily="49" charset="0"/>
                <a:cs typeface="Courier New" pitchFamily="49" charset="0"/>
              </a:rPr>
              <a:t>\</a:t>
            </a:r>
          </a:p>
          <a:p>
            <a:pPr marL="0" indent="0">
              <a:buNone/>
            </a:pPr>
            <a:r>
              <a:rPr lang="en-US" sz="1600" dirty="0" smtClean="0">
                <a:cs typeface="Courier New" pitchFamily="49" charset="0"/>
              </a:rPr>
              <a:t>#  number of reducers is 0 (zero)</a:t>
            </a:r>
            <a:endParaRPr lang="en-US" sz="1600" dirty="0">
              <a:cs typeface="Courier New" pitchFamily="49" charset="0"/>
            </a:endParaRPr>
          </a:p>
          <a:p>
            <a:pPr marL="0" indent="0">
              <a:buNone/>
            </a:pPr>
            <a:r>
              <a:rPr lang="en-US" sz="1600" dirty="0">
                <a:latin typeface="Courier New" pitchFamily="49" charset="0"/>
                <a:cs typeface="Courier New" pitchFamily="49" charset="0"/>
              </a:rPr>
              <a:t>-D </a:t>
            </a:r>
            <a:r>
              <a:rPr lang="en-US" sz="1600" dirty="0" err="1">
                <a:latin typeface="Courier New" pitchFamily="49" charset="0"/>
                <a:cs typeface="Courier New" pitchFamily="49" charset="0"/>
              </a:rPr>
              <a:t>mapreduce.job.reduces</a:t>
            </a:r>
            <a:r>
              <a:rPr lang="en-US" sz="1600" dirty="0">
                <a:latin typeface="Courier New" pitchFamily="49" charset="0"/>
                <a:cs typeface="Courier New" pitchFamily="49" charset="0"/>
              </a:rPr>
              <a:t>=0 </a:t>
            </a:r>
            <a:r>
              <a:rPr lang="en-US" sz="1600" dirty="0" smtClean="0">
                <a:latin typeface="Courier New" pitchFamily="49" charset="0"/>
                <a:cs typeface="Courier New" pitchFamily="49" charset="0"/>
              </a:rPr>
              <a:t>\</a:t>
            </a:r>
          </a:p>
          <a:p>
            <a:pPr marL="0" indent="0">
              <a:buNone/>
            </a:pPr>
            <a:r>
              <a:rPr lang="en-US" sz="1600" dirty="0" smtClean="0">
                <a:cs typeface="Courier New" pitchFamily="49" charset="0"/>
              </a:rPr>
              <a:t>#  specify the input format for the job</a:t>
            </a:r>
            <a:endParaRPr lang="en-US" sz="1600" dirty="0">
              <a:cs typeface="Courier New" pitchFamily="49" charset="0"/>
            </a:endParaRPr>
          </a:p>
          <a:p>
            <a:pPr marL="0" indent="0">
              <a:buNone/>
            </a:pP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inputformat</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org.apache.hadoop.mapred.TextInputFormat</a:t>
            </a:r>
            <a:r>
              <a:rPr lang="en-US" sz="1600" dirty="0">
                <a:latin typeface="Courier New" pitchFamily="49" charset="0"/>
                <a:cs typeface="Courier New" pitchFamily="49" charset="0"/>
              </a:rPr>
              <a:t> \</a:t>
            </a:r>
          </a:p>
          <a:p>
            <a:pPr marL="0" indent="0">
              <a:buNone/>
            </a:pPr>
            <a:r>
              <a:rPr lang="en-US" sz="1600" dirty="0">
                <a:latin typeface="Courier New" pitchFamily="49" charset="0"/>
                <a:cs typeface="Courier New" pitchFamily="49" charset="0"/>
              </a:rPr>
              <a:t>-input stocks.txt \</a:t>
            </a:r>
          </a:p>
          <a:p>
            <a:pPr marL="0" indent="0">
              <a:buNone/>
            </a:pPr>
            <a:r>
              <a:rPr lang="en-US" sz="1600" dirty="0">
                <a:latin typeface="Courier New" pitchFamily="49" charset="0"/>
                <a:cs typeface="Courier New" pitchFamily="49" charset="0"/>
              </a:rPr>
              <a:t>-output </a:t>
            </a:r>
            <a:r>
              <a:rPr lang="en-US" sz="1600" dirty="0" err="1">
                <a:latin typeface="Courier New" pitchFamily="49" charset="0"/>
                <a:cs typeface="Courier New" pitchFamily="49" charset="0"/>
              </a:rPr>
              <a:t>output</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a:t>
            </a:r>
          </a:p>
          <a:p>
            <a:pPr marL="0" indent="0">
              <a:buNone/>
            </a:pPr>
            <a:r>
              <a:rPr lang="en-US" sz="1600" dirty="0" smtClean="0">
                <a:cs typeface="Courier New" pitchFamily="49" charset="0"/>
              </a:rPr>
              <a:t>#  tell streaming job the location of the mapper for the Map phase</a:t>
            </a:r>
            <a:endParaRPr lang="en-US" sz="1600" dirty="0">
              <a:cs typeface="Courier New" pitchFamily="49" charset="0"/>
            </a:endParaRPr>
          </a:p>
          <a:p>
            <a:pPr marL="0" indent="0">
              <a:buNone/>
            </a:pPr>
            <a:r>
              <a:rPr lang="en-US" sz="1600" dirty="0">
                <a:latin typeface="Courier New" pitchFamily="49" charset="0"/>
                <a:cs typeface="Courier New" pitchFamily="49" charset="0"/>
              </a:rPr>
              <a:t>-mapper `</a:t>
            </a:r>
            <a:r>
              <a:rPr lang="en-US" sz="1600" dirty="0" err="1">
                <a:latin typeface="Courier New" pitchFamily="49" charset="0"/>
                <a:cs typeface="Courier New" pitchFamily="49" charset="0"/>
              </a:rPr>
              <a:t>pwd</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stock_day_avg.R</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a:t>
            </a:r>
          </a:p>
          <a:p>
            <a:pPr marL="0" indent="0">
              <a:buNone/>
            </a:pPr>
            <a:r>
              <a:rPr lang="en-US" sz="1600" dirty="0" smtClean="0">
                <a:cs typeface="Courier New" pitchFamily="49" charset="0"/>
              </a:rPr>
              <a:t># </a:t>
            </a:r>
            <a:r>
              <a:rPr lang="en-US" sz="1600" dirty="0" smtClean="0"/>
              <a:t>R </a:t>
            </a:r>
            <a:r>
              <a:rPr lang="en-US" sz="1600" dirty="0"/>
              <a:t>executable should </a:t>
            </a:r>
            <a:r>
              <a:rPr lang="en-US" sz="1600" dirty="0" smtClean="0"/>
              <a:t>be copied </a:t>
            </a:r>
            <a:r>
              <a:rPr lang="en-US" sz="1600" dirty="0"/>
              <a:t>into the distributed cache and </a:t>
            </a:r>
            <a:r>
              <a:rPr lang="en-US" sz="1600" dirty="0" smtClean="0"/>
              <a:t>made available </a:t>
            </a:r>
            <a:r>
              <a:rPr lang="en-US" sz="1600" dirty="0"/>
              <a:t>to the map tasks.</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-file `</a:t>
            </a:r>
            <a:r>
              <a:rPr lang="en-US" sz="1600" dirty="0" err="1">
                <a:latin typeface="Courier New" pitchFamily="49" charset="0"/>
                <a:cs typeface="Courier New" pitchFamily="49" charset="0"/>
              </a:rPr>
              <a:t>pwd</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stock_day_avg.R</a:t>
            </a:r>
            <a:endParaRPr lang="en-US" sz="1600" dirty="0">
              <a:latin typeface="Courier New" pitchFamily="49" charset="0"/>
              <a:cs typeface="Courier New" pitchFamily="49" charset="0"/>
            </a:endParaRP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37</a:t>
            </a:fld>
            <a:endParaRPr lang="en-US"/>
          </a:p>
        </p:txBody>
      </p:sp>
    </p:spTree>
    <p:extLst>
      <p:ext uri="{BB962C8B-B14F-4D97-AF65-F5344CB8AC3E}">
        <p14:creationId xmlns:p14="http://schemas.microsoft.com/office/powerpoint/2010/main" val="12759691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Run and Examine</a:t>
            </a:r>
            <a:endParaRPr lang="en-US" dirty="0"/>
          </a:p>
        </p:txBody>
      </p:sp>
      <p:sp>
        <p:nvSpPr>
          <p:cNvPr id="3" name="Content Placeholder 2"/>
          <p:cNvSpPr>
            <a:spLocks noGrp="1"/>
          </p:cNvSpPr>
          <p:nvPr>
            <p:ph idx="1"/>
          </p:nvPr>
        </p:nvSpPr>
        <p:spPr>
          <a:xfrm>
            <a:off x="609600" y="838200"/>
            <a:ext cx="8229600" cy="5592763"/>
          </a:xfrm>
        </p:spPr>
        <p:txBody>
          <a:bodyPr>
            <a:normAutofit fontScale="70000" lnSpcReduction="20000"/>
          </a:bodyPr>
          <a:lstStyle/>
          <a:p>
            <a:pPr marL="0" indent="0">
              <a:buNone/>
            </a:pP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chmod</a:t>
            </a:r>
            <a:r>
              <a:rPr lang="en-US" sz="1600" dirty="0" smtClean="0">
                <a:latin typeface="Courier New" pitchFamily="49" charset="0"/>
                <a:cs typeface="Courier New" pitchFamily="49" charset="0"/>
              </a:rPr>
              <a:t> +x run_streaming.sh</a:t>
            </a:r>
          </a:p>
          <a:p>
            <a:pPr marL="0" indent="0">
              <a:buNone/>
            </a:pPr>
            <a:r>
              <a:rPr lang="en-US" sz="1600" dirty="0" smtClean="0">
                <a:latin typeface="Courier New" pitchFamily="49" charset="0"/>
                <a:cs typeface="Courier New" pitchFamily="49" charset="0"/>
              </a:rPr>
              <a:t>$ </a:t>
            </a:r>
            <a:r>
              <a:rPr lang="en-US" sz="1600" dirty="0">
                <a:latin typeface="Courier New" pitchFamily="49" charset="0"/>
                <a:cs typeface="Courier New" pitchFamily="49" charset="0"/>
              </a:rPr>
              <a:t>run_streaming.sh </a:t>
            </a:r>
          </a:p>
          <a:p>
            <a:pPr marL="0" indent="0">
              <a:buNone/>
            </a:pPr>
            <a:r>
              <a:rPr lang="en-US" sz="1600" dirty="0" err="1">
                <a:latin typeface="Courier New" pitchFamily="49" charset="0"/>
                <a:cs typeface="Courier New" pitchFamily="49" charset="0"/>
              </a:rPr>
              <a:t>packageJobJar</a:t>
            </a:r>
            <a:r>
              <a:rPr lang="en-US" sz="1600" dirty="0">
                <a:latin typeface="Courier New" pitchFamily="49" charset="0"/>
                <a:cs typeface="Courier New" pitchFamily="49" charset="0"/>
              </a:rPr>
              <a:t>: [/home/</a:t>
            </a:r>
            <a:r>
              <a:rPr lang="en-US" sz="1600" dirty="0" err="1">
                <a:latin typeface="Courier New" pitchFamily="49" charset="0"/>
                <a:cs typeface="Courier New" pitchFamily="49" charset="0"/>
              </a:rPr>
              <a:t>cloudera</a:t>
            </a:r>
            <a:r>
              <a:rPr lang="en-US" sz="1600" dirty="0">
                <a:latin typeface="Courier New" pitchFamily="49" charset="0"/>
                <a:cs typeface="Courier New" pitchFamily="49" charset="0"/>
              </a:rPr>
              <a:t>/stocks/</a:t>
            </a:r>
            <a:r>
              <a:rPr lang="en-US" sz="1600" dirty="0" err="1">
                <a:latin typeface="Courier New" pitchFamily="49" charset="0"/>
                <a:cs typeface="Courier New" pitchFamily="49" charset="0"/>
              </a:rPr>
              <a:t>stock_day_avg.R</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var</a:t>
            </a:r>
            <a:r>
              <a:rPr lang="en-US" sz="1600" dirty="0">
                <a:latin typeface="Courier New" pitchFamily="49" charset="0"/>
                <a:cs typeface="Courier New" pitchFamily="49" charset="0"/>
              </a:rPr>
              <a:t>/lib/hadoop-0.20/cache/</a:t>
            </a:r>
            <a:r>
              <a:rPr lang="en-US" sz="1600" dirty="0" err="1">
                <a:latin typeface="Courier New" pitchFamily="49" charset="0"/>
                <a:cs typeface="Courier New" pitchFamily="49" charset="0"/>
              </a:rPr>
              <a:t>cloudera</a:t>
            </a:r>
            <a:r>
              <a:rPr lang="en-US" sz="1600" dirty="0">
                <a:latin typeface="Courier New" pitchFamily="49" charset="0"/>
                <a:cs typeface="Courier New" pitchFamily="49" charset="0"/>
              </a:rPr>
              <a:t>/hadoop-unjar5674593937834742222/] [] /</a:t>
            </a:r>
            <a:r>
              <a:rPr lang="en-US" sz="1600" dirty="0" err="1">
                <a:latin typeface="Courier New" pitchFamily="49" charset="0"/>
                <a:cs typeface="Courier New" pitchFamily="49" charset="0"/>
              </a:rPr>
              <a:t>tmp</a:t>
            </a:r>
            <a:r>
              <a:rPr lang="en-US" sz="1600" dirty="0">
                <a:latin typeface="Courier New" pitchFamily="49" charset="0"/>
                <a:cs typeface="Courier New" pitchFamily="49" charset="0"/>
              </a:rPr>
              <a:t>/streamjob6594441133288731053.jar </a:t>
            </a:r>
            <a:r>
              <a:rPr lang="en-US" sz="1600" dirty="0" err="1">
                <a:latin typeface="Courier New" pitchFamily="49" charset="0"/>
                <a:cs typeface="Courier New" pitchFamily="49" charset="0"/>
              </a:rPr>
              <a:t>tmpDir</a:t>
            </a:r>
            <a:r>
              <a:rPr lang="en-US" sz="1600" dirty="0">
                <a:latin typeface="Courier New" pitchFamily="49" charset="0"/>
                <a:cs typeface="Courier New" pitchFamily="49" charset="0"/>
              </a:rPr>
              <a:t>=null</a:t>
            </a:r>
          </a:p>
          <a:p>
            <a:pPr marL="0" indent="0">
              <a:buNone/>
            </a:pPr>
            <a:r>
              <a:rPr lang="en-US" sz="1600" dirty="0">
                <a:latin typeface="Courier New" pitchFamily="49" charset="0"/>
                <a:cs typeface="Courier New" pitchFamily="49" charset="0"/>
              </a:rPr>
              <a:t>13/04/21 14:17:41 WARN </a:t>
            </a:r>
            <a:r>
              <a:rPr lang="en-US" sz="1600" dirty="0" err="1">
                <a:latin typeface="Courier New" pitchFamily="49" charset="0"/>
                <a:cs typeface="Courier New" pitchFamily="49" charset="0"/>
              </a:rPr>
              <a:t>util.NativeCodeLoader</a:t>
            </a:r>
            <a:r>
              <a:rPr lang="en-US" sz="1600" dirty="0">
                <a:latin typeface="Courier New" pitchFamily="49" charset="0"/>
                <a:cs typeface="Courier New" pitchFamily="49" charset="0"/>
              </a:rPr>
              <a:t>: Unable to load native-</a:t>
            </a:r>
            <a:r>
              <a:rPr lang="en-US" sz="1600" dirty="0" err="1">
                <a:latin typeface="Courier New" pitchFamily="49" charset="0"/>
                <a:cs typeface="Courier New" pitchFamily="49" charset="0"/>
              </a:rPr>
              <a:t>hadoop</a:t>
            </a:r>
            <a:r>
              <a:rPr lang="en-US" sz="1600" dirty="0">
                <a:latin typeface="Courier New" pitchFamily="49" charset="0"/>
                <a:cs typeface="Courier New" pitchFamily="49" charset="0"/>
              </a:rPr>
              <a:t> library for your platform... using </a:t>
            </a:r>
            <a:r>
              <a:rPr lang="en-US" sz="1600" dirty="0" err="1">
                <a:latin typeface="Courier New" pitchFamily="49" charset="0"/>
                <a:cs typeface="Courier New" pitchFamily="49" charset="0"/>
              </a:rPr>
              <a:t>builtin</a:t>
            </a:r>
            <a:r>
              <a:rPr lang="en-US" sz="1600" dirty="0">
                <a:latin typeface="Courier New" pitchFamily="49" charset="0"/>
                <a:cs typeface="Courier New" pitchFamily="49" charset="0"/>
              </a:rPr>
              <a:t>-java classes where applicable</a:t>
            </a:r>
          </a:p>
          <a:p>
            <a:pPr marL="0" indent="0">
              <a:buNone/>
            </a:pPr>
            <a:r>
              <a:rPr lang="en-US" sz="1600" dirty="0">
                <a:latin typeface="Courier New" pitchFamily="49" charset="0"/>
                <a:cs typeface="Courier New" pitchFamily="49" charset="0"/>
              </a:rPr>
              <a:t>13/04/21 14:17:41 WARN </a:t>
            </a:r>
            <a:r>
              <a:rPr lang="en-US" sz="1600" dirty="0" err="1">
                <a:latin typeface="Courier New" pitchFamily="49" charset="0"/>
                <a:cs typeface="Courier New" pitchFamily="49" charset="0"/>
              </a:rPr>
              <a:t>snappy.LoadSnappy</a:t>
            </a:r>
            <a:r>
              <a:rPr lang="en-US" sz="1600" dirty="0">
                <a:latin typeface="Courier New" pitchFamily="49" charset="0"/>
                <a:cs typeface="Courier New" pitchFamily="49" charset="0"/>
              </a:rPr>
              <a:t>: Snappy native library not loaded</a:t>
            </a:r>
          </a:p>
          <a:p>
            <a:pPr marL="0" indent="0">
              <a:buNone/>
            </a:pPr>
            <a:r>
              <a:rPr lang="en-US" sz="1600" dirty="0" smtClean="0">
                <a:latin typeface="Courier New" pitchFamily="49" charset="0"/>
                <a:cs typeface="Courier New" pitchFamily="49" charset="0"/>
              </a:rPr>
              <a:t>. . . . . . . . . . . </a:t>
            </a:r>
          </a:p>
          <a:p>
            <a:pPr marL="0" indent="0">
              <a:buNone/>
            </a:pPr>
            <a:r>
              <a:rPr lang="en-US" sz="1600" dirty="0" smtClean="0">
                <a:latin typeface="Courier New" pitchFamily="49" charset="0"/>
                <a:cs typeface="Courier New" pitchFamily="49" charset="0"/>
              </a:rPr>
              <a:t>13/04/21 </a:t>
            </a:r>
            <a:r>
              <a:rPr lang="en-US" sz="1600" dirty="0">
                <a:latin typeface="Courier New" pitchFamily="49" charset="0"/>
                <a:cs typeface="Courier New" pitchFamily="49" charset="0"/>
              </a:rPr>
              <a:t>14:17:43 INFO </a:t>
            </a:r>
            <a:r>
              <a:rPr lang="en-US" sz="1600" dirty="0" err="1">
                <a:latin typeface="Courier New" pitchFamily="49" charset="0"/>
                <a:cs typeface="Courier New" pitchFamily="49" charset="0"/>
              </a:rPr>
              <a:t>streaming.StreamJob</a:t>
            </a:r>
            <a:r>
              <a:rPr lang="en-US" sz="1600" dirty="0">
                <a:latin typeface="Courier New" pitchFamily="49" charset="0"/>
                <a:cs typeface="Courier New" pitchFamily="49" charset="0"/>
              </a:rPr>
              <a:t>:  map 0%  reduce 0%</a:t>
            </a:r>
          </a:p>
          <a:p>
            <a:pPr marL="0" indent="0">
              <a:buNone/>
            </a:pPr>
            <a:r>
              <a:rPr lang="en-US" sz="1600" dirty="0">
                <a:latin typeface="Courier New" pitchFamily="49" charset="0"/>
                <a:cs typeface="Courier New" pitchFamily="49" charset="0"/>
              </a:rPr>
              <a:t>13/04/21 14:18:04 INFO </a:t>
            </a:r>
            <a:r>
              <a:rPr lang="en-US" sz="1600" dirty="0" err="1">
                <a:latin typeface="Courier New" pitchFamily="49" charset="0"/>
                <a:cs typeface="Courier New" pitchFamily="49" charset="0"/>
              </a:rPr>
              <a:t>streaming.StreamJob</a:t>
            </a:r>
            <a:r>
              <a:rPr lang="en-US" sz="1600" dirty="0">
                <a:latin typeface="Courier New" pitchFamily="49" charset="0"/>
                <a:cs typeface="Courier New" pitchFamily="49" charset="0"/>
              </a:rPr>
              <a:t>:  map 50%  reduce 0%</a:t>
            </a:r>
          </a:p>
          <a:p>
            <a:pPr marL="0" indent="0">
              <a:buNone/>
            </a:pPr>
            <a:r>
              <a:rPr lang="en-US" sz="1600" dirty="0">
                <a:latin typeface="Courier New" pitchFamily="49" charset="0"/>
                <a:cs typeface="Courier New" pitchFamily="49" charset="0"/>
              </a:rPr>
              <a:t>13/04/21 14:18:06 INFO </a:t>
            </a:r>
            <a:r>
              <a:rPr lang="en-US" sz="1600" dirty="0" err="1">
                <a:latin typeface="Courier New" pitchFamily="49" charset="0"/>
                <a:cs typeface="Courier New" pitchFamily="49" charset="0"/>
              </a:rPr>
              <a:t>streaming.StreamJob</a:t>
            </a:r>
            <a:r>
              <a:rPr lang="en-US" sz="1600" dirty="0">
                <a:latin typeface="Courier New" pitchFamily="49" charset="0"/>
                <a:cs typeface="Courier New" pitchFamily="49" charset="0"/>
              </a:rPr>
              <a:t>:  map 100%  reduce 0%</a:t>
            </a:r>
          </a:p>
          <a:p>
            <a:pPr marL="0" indent="0">
              <a:buNone/>
            </a:pPr>
            <a:r>
              <a:rPr lang="en-US" sz="1600" dirty="0">
                <a:latin typeface="Courier New" pitchFamily="49" charset="0"/>
                <a:cs typeface="Courier New" pitchFamily="49" charset="0"/>
              </a:rPr>
              <a:t>13/04/21 14:18:16 INFO </a:t>
            </a:r>
            <a:r>
              <a:rPr lang="en-US" sz="1600" dirty="0" err="1">
                <a:latin typeface="Courier New" pitchFamily="49" charset="0"/>
                <a:cs typeface="Courier New" pitchFamily="49" charset="0"/>
              </a:rPr>
              <a:t>streaming.StreamJob</a:t>
            </a:r>
            <a:r>
              <a:rPr lang="en-US" sz="1600" dirty="0">
                <a:latin typeface="Courier New" pitchFamily="49" charset="0"/>
                <a:cs typeface="Courier New" pitchFamily="49" charset="0"/>
              </a:rPr>
              <a:t>:  map 100%  reduce 100%</a:t>
            </a:r>
          </a:p>
          <a:p>
            <a:pPr marL="0" indent="0">
              <a:buNone/>
            </a:pPr>
            <a:r>
              <a:rPr lang="en-US" sz="1600" dirty="0">
                <a:latin typeface="Courier New" pitchFamily="49" charset="0"/>
                <a:cs typeface="Courier New" pitchFamily="49" charset="0"/>
              </a:rPr>
              <a:t>13/04/21 14:18:19 INFO </a:t>
            </a:r>
            <a:r>
              <a:rPr lang="en-US" sz="1600" dirty="0" err="1">
                <a:latin typeface="Courier New" pitchFamily="49" charset="0"/>
                <a:cs typeface="Courier New" pitchFamily="49" charset="0"/>
              </a:rPr>
              <a:t>streaming.StreamJob</a:t>
            </a:r>
            <a:r>
              <a:rPr lang="en-US" sz="1600" dirty="0">
                <a:latin typeface="Courier New" pitchFamily="49" charset="0"/>
                <a:cs typeface="Courier New" pitchFamily="49" charset="0"/>
              </a:rPr>
              <a:t>: Job complete: job_201304211142_0001</a:t>
            </a:r>
          </a:p>
          <a:p>
            <a:pPr marL="0" indent="0">
              <a:buNone/>
            </a:pPr>
            <a:r>
              <a:rPr lang="en-US" sz="1600" dirty="0">
                <a:latin typeface="Courier New" pitchFamily="49" charset="0"/>
                <a:cs typeface="Courier New" pitchFamily="49" charset="0"/>
              </a:rPr>
              <a:t>13/04/21 14:18:19 INFO </a:t>
            </a:r>
            <a:r>
              <a:rPr lang="en-US" sz="1600" dirty="0" err="1">
                <a:latin typeface="Courier New" pitchFamily="49" charset="0"/>
                <a:cs typeface="Courier New" pitchFamily="49" charset="0"/>
              </a:rPr>
              <a:t>streaming.StreamJob</a:t>
            </a:r>
            <a:r>
              <a:rPr lang="en-US" sz="1600" dirty="0">
                <a:latin typeface="Courier New" pitchFamily="49" charset="0"/>
                <a:cs typeface="Courier New" pitchFamily="49" charset="0"/>
              </a:rPr>
              <a:t>: Output: output</a:t>
            </a:r>
          </a:p>
          <a:p>
            <a:pPr marL="0" indent="0">
              <a:buNone/>
            </a:pP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cloudera@localhost</a:t>
            </a:r>
            <a:r>
              <a:rPr lang="en-US" sz="1600" dirty="0">
                <a:latin typeface="Courier New" pitchFamily="49" charset="0"/>
                <a:cs typeface="Courier New" pitchFamily="49" charset="0"/>
              </a:rPr>
              <a:t> stocks]$ </a:t>
            </a:r>
            <a:r>
              <a:rPr lang="en-US" sz="1600" dirty="0" err="1">
                <a:latin typeface="Courier New" pitchFamily="49" charset="0"/>
                <a:cs typeface="Courier New" pitchFamily="49" charset="0"/>
              </a:rPr>
              <a:t>hadoop</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fs</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ls</a:t>
            </a:r>
            <a:r>
              <a:rPr lang="en-US" sz="1600" dirty="0">
                <a:latin typeface="Courier New" pitchFamily="49" charset="0"/>
                <a:cs typeface="Courier New" pitchFamily="49" charset="0"/>
              </a:rPr>
              <a:t> output</a:t>
            </a:r>
          </a:p>
          <a:p>
            <a:pPr marL="0" indent="0">
              <a:buNone/>
            </a:pPr>
            <a:r>
              <a:rPr lang="en-US" sz="1600" dirty="0">
                <a:latin typeface="Courier New" pitchFamily="49" charset="0"/>
                <a:cs typeface="Courier New" pitchFamily="49" charset="0"/>
              </a:rPr>
              <a:t>Found 3 items</a:t>
            </a:r>
          </a:p>
          <a:p>
            <a:pPr marL="0" indent="0">
              <a:buNone/>
            </a:pP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rw</a:t>
            </a:r>
            <a:r>
              <a:rPr lang="en-US" sz="1600" dirty="0">
                <a:latin typeface="Courier New" pitchFamily="49" charset="0"/>
                <a:cs typeface="Courier New" pitchFamily="49" charset="0"/>
              </a:rPr>
              <a:t>-r--r--   1 </a:t>
            </a:r>
            <a:r>
              <a:rPr lang="en-US" sz="1600" dirty="0" err="1">
                <a:latin typeface="Courier New" pitchFamily="49" charset="0"/>
                <a:cs typeface="Courier New" pitchFamily="49" charset="0"/>
              </a:rPr>
              <a:t>cloudera</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supergroup</a:t>
            </a:r>
            <a:r>
              <a:rPr lang="en-US" sz="1600" dirty="0">
                <a:latin typeface="Courier New" pitchFamily="49" charset="0"/>
                <a:cs typeface="Courier New" pitchFamily="49" charset="0"/>
              </a:rPr>
              <a:t>          0 2013-04-21 14:18 /user/</a:t>
            </a:r>
            <a:r>
              <a:rPr lang="en-US" sz="1600" dirty="0" err="1">
                <a:latin typeface="Courier New" pitchFamily="49" charset="0"/>
                <a:cs typeface="Courier New" pitchFamily="49" charset="0"/>
              </a:rPr>
              <a:t>cloudera</a:t>
            </a:r>
            <a:r>
              <a:rPr lang="en-US" sz="1600" dirty="0">
                <a:latin typeface="Courier New" pitchFamily="49" charset="0"/>
                <a:cs typeface="Courier New" pitchFamily="49" charset="0"/>
              </a:rPr>
              <a:t>/output/_SUCCESS</a:t>
            </a:r>
          </a:p>
          <a:p>
            <a:pPr marL="0" indent="0">
              <a:buNone/>
            </a:pPr>
            <a:r>
              <a:rPr lang="en-US" sz="1600" dirty="0" err="1">
                <a:latin typeface="Courier New" pitchFamily="49" charset="0"/>
                <a:cs typeface="Courier New" pitchFamily="49" charset="0"/>
              </a:rPr>
              <a:t>drwxr</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xr</a:t>
            </a:r>
            <a:r>
              <a:rPr lang="en-US" sz="1600" dirty="0">
                <a:latin typeface="Courier New" pitchFamily="49" charset="0"/>
                <a:cs typeface="Courier New" pitchFamily="49" charset="0"/>
              </a:rPr>
              <a:t>-x   - </a:t>
            </a:r>
            <a:r>
              <a:rPr lang="en-US" sz="1600" dirty="0" err="1">
                <a:latin typeface="Courier New" pitchFamily="49" charset="0"/>
                <a:cs typeface="Courier New" pitchFamily="49" charset="0"/>
              </a:rPr>
              <a:t>cloudera</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supergroup</a:t>
            </a:r>
            <a:r>
              <a:rPr lang="en-US" sz="1600" dirty="0">
                <a:latin typeface="Courier New" pitchFamily="49" charset="0"/>
                <a:cs typeface="Courier New" pitchFamily="49" charset="0"/>
              </a:rPr>
              <a:t>          0 2013-04-21 14:17 /user/</a:t>
            </a:r>
            <a:r>
              <a:rPr lang="en-US" sz="1600" dirty="0" err="1">
                <a:latin typeface="Courier New" pitchFamily="49" charset="0"/>
                <a:cs typeface="Courier New" pitchFamily="49" charset="0"/>
              </a:rPr>
              <a:t>cloudera</a:t>
            </a:r>
            <a:r>
              <a:rPr lang="en-US" sz="1600" dirty="0">
                <a:latin typeface="Courier New" pitchFamily="49" charset="0"/>
                <a:cs typeface="Courier New" pitchFamily="49" charset="0"/>
              </a:rPr>
              <a:t>/output/_logs</a:t>
            </a:r>
          </a:p>
          <a:p>
            <a:pPr marL="0" indent="0">
              <a:buNone/>
            </a:pP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rw</a:t>
            </a:r>
            <a:r>
              <a:rPr lang="en-US" sz="1600" dirty="0">
                <a:latin typeface="Courier New" pitchFamily="49" charset="0"/>
                <a:cs typeface="Courier New" pitchFamily="49" charset="0"/>
              </a:rPr>
              <a:t>-r--r--   1 </a:t>
            </a:r>
            <a:r>
              <a:rPr lang="en-US" sz="1600" dirty="0" err="1">
                <a:latin typeface="Courier New" pitchFamily="49" charset="0"/>
                <a:cs typeface="Courier New" pitchFamily="49" charset="0"/>
              </a:rPr>
              <a:t>cloudera</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supergroup</a:t>
            </a:r>
            <a:r>
              <a:rPr lang="en-US" sz="1600" dirty="0">
                <a:latin typeface="Courier New" pitchFamily="49" charset="0"/>
                <a:cs typeface="Courier New" pitchFamily="49" charset="0"/>
              </a:rPr>
              <a:t>       1066 2013-04-21 14:18 /user/</a:t>
            </a:r>
            <a:r>
              <a:rPr lang="en-US" sz="1600" dirty="0" err="1">
                <a:latin typeface="Courier New" pitchFamily="49" charset="0"/>
                <a:cs typeface="Courier New" pitchFamily="49" charset="0"/>
              </a:rPr>
              <a:t>cloudera</a:t>
            </a:r>
            <a:r>
              <a:rPr lang="en-US" sz="1600" dirty="0">
                <a:latin typeface="Courier New" pitchFamily="49" charset="0"/>
                <a:cs typeface="Courier New" pitchFamily="49" charset="0"/>
              </a:rPr>
              <a:t>/output/part-00000</a:t>
            </a:r>
          </a:p>
          <a:p>
            <a:pPr marL="0" indent="0">
              <a:buNone/>
            </a:pP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cloudera@localhost</a:t>
            </a:r>
            <a:r>
              <a:rPr lang="en-US" sz="1600" dirty="0">
                <a:latin typeface="Courier New" pitchFamily="49" charset="0"/>
                <a:cs typeface="Courier New" pitchFamily="49" charset="0"/>
              </a:rPr>
              <a:t> stocks]$ </a:t>
            </a:r>
            <a:r>
              <a:rPr lang="en-US" sz="1600" dirty="0" err="1">
                <a:latin typeface="Courier New" pitchFamily="49" charset="0"/>
                <a:cs typeface="Courier New" pitchFamily="49" charset="0"/>
              </a:rPr>
              <a:t>hadoop</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fs</a:t>
            </a:r>
            <a:r>
              <a:rPr lang="en-US" sz="1600" dirty="0">
                <a:latin typeface="Courier New" pitchFamily="49" charset="0"/>
                <a:cs typeface="Courier New" pitchFamily="49" charset="0"/>
              </a:rPr>
              <a:t> -cat </a:t>
            </a:r>
            <a:r>
              <a:rPr lang="en-US" sz="1600" dirty="0" smtClean="0">
                <a:latin typeface="Courier New" pitchFamily="49" charset="0"/>
                <a:cs typeface="Courier New" pitchFamily="49" charset="0"/>
              </a:rPr>
              <a:t>output/part-00000</a:t>
            </a:r>
          </a:p>
          <a:p>
            <a:pPr marL="0" indent="0">
              <a:buNone/>
            </a:pPr>
            <a:r>
              <a:rPr lang="en-US" sz="1600" dirty="0" smtClean="0">
                <a:latin typeface="Courier New" pitchFamily="49" charset="0"/>
                <a:cs typeface="Courier New" pitchFamily="49" charset="0"/>
              </a:rPr>
              <a:t>. . . . . </a:t>
            </a:r>
            <a:endParaRPr lang="en-US" sz="1600" dirty="0">
              <a:latin typeface="Courier New" pitchFamily="49" charset="0"/>
              <a:cs typeface="Courier New" pitchFamily="49" charset="0"/>
            </a:endParaRPr>
          </a:p>
          <a:p>
            <a:pPr marL="0" indent="0">
              <a:buNone/>
            </a:pPr>
            <a:r>
              <a:rPr lang="en-US" sz="1600" dirty="0" smtClean="0">
                <a:latin typeface="Courier New" pitchFamily="49" charset="0"/>
                <a:cs typeface="Courier New" pitchFamily="49" charset="0"/>
              </a:rPr>
              <a:t>AAPL    </a:t>
            </a:r>
            <a:r>
              <a:rPr lang="en-US" sz="1600" dirty="0">
                <a:latin typeface="Courier New" pitchFamily="49" charset="0"/>
                <a:cs typeface="Courier New" pitchFamily="49" charset="0"/>
              </a:rPr>
              <a:t>2005-01-03      64.035</a:t>
            </a:r>
          </a:p>
          <a:p>
            <a:pPr marL="0" indent="0">
              <a:buNone/>
            </a:pPr>
            <a:r>
              <a:rPr lang="en-US" sz="1600" dirty="0">
                <a:latin typeface="Courier New" pitchFamily="49" charset="0"/>
                <a:cs typeface="Courier New" pitchFamily="49" charset="0"/>
              </a:rPr>
              <a:t>AAPL    2004-01-02      21.415</a:t>
            </a:r>
          </a:p>
          <a:p>
            <a:pPr marL="0" indent="0">
              <a:buNone/>
            </a:pPr>
            <a:r>
              <a:rPr lang="en-US" sz="1600" dirty="0">
                <a:latin typeface="Courier New" pitchFamily="49" charset="0"/>
                <a:cs typeface="Courier New" pitchFamily="49" charset="0"/>
              </a:rPr>
              <a:t>AAPL    2003-01-02      14.58</a:t>
            </a:r>
          </a:p>
          <a:p>
            <a:pPr marL="0" indent="0">
              <a:buNone/>
            </a:pPr>
            <a:r>
              <a:rPr lang="en-US" sz="1600" dirty="0">
                <a:latin typeface="Courier New" pitchFamily="49" charset="0"/>
                <a:cs typeface="Courier New" pitchFamily="49" charset="0"/>
              </a:rPr>
              <a:t>AAPL    2002-01-02      22.675</a:t>
            </a:r>
          </a:p>
          <a:p>
            <a:pPr marL="0" indent="0">
              <a:buNone/>
            </a:pPr>
            <a:r>
              <a:rPr lang="en-US" sz="1600" dirty="0">
                <a:latin typeface="Courier New" pitchFamily="49" charset="0"/>
                <a:cs typeface="Courier New" pitchFamily="49" charset="0"/>
              </a:rPr>
              <a:t>AAPL    2001-01-02      14.88</a:t>
            </a:r>
          </a:p>
          <a:p>
            <a:pPr marL="0" indent="0">
              <a:buNone/>
            </a:pPr>
            <a:r>
              <a:rPr lang="en-US" sz="1600" dirty="0">
                <a:latin typeface="Courier New" pitchFamily="49" charset="0"/>
                <a:cs typeface="Courier New" pitchFamily="49" charset="0"/>
              </a:rPr>
              <a:t>AAPL    2000-01-03      108.405</a:t>
            </a:r>
          </a:p>
          <a:p>
            <a:pPr marL="0" indent="0">
              <a:buNone/>
            </a:pPr>
            <a:r>
              <a:rPr lang="en-US" sz="1600" dirty="0">
                <a:latin typeface="Courier New" pitchFamily="49" charset="0"/>
                <a:cs typeface="Courier New" pitchFamily="49" charset="0"/>
              </a:rPr>
              <a:t>CSCO    2008-01-02      26.77</a:t>
            </a:r>
          </a:p>
          <a:p>
            <a:pPr marL="0" indent="0">
              <a:buNone/>
            </a:pPr>
            <a:r>
              <a:rPr lang="en-US" sz="1600" dirty="0">
                <a:latin typeface="Courier New" pitchFamily="49" charset="0"/>
                <a:cs typeface="Courier New" pitchFamily="49" charset="0"/>
              </a:rPr>
              <a:t>CSCO    2009-01-02      16.685</a:t>
            </a:r>
          </a:p>
          <a:p>
            <a:pPr marL="0" indent="0">
              <a:buNone/>
            </a:pPr>
            <a:r>
              <a:rPr lang="en-US" sz="1600" dirty="0">
                <a:latin typeface="Courier New" pitchFamily="49" charset="0"/>
                <a:cs typeface="Courier New" pitchFamily="49" charset="0"/>
              </a:rPr>
              <a:t>CSCO    2007-01-03      </a:t>
            </a:r>
            <a:r>
              <a:rPr lang="en-US" sz="1600" dirty="0" smtClean="0">
                <a:latin typeface="Courier New" pitchFamily="49" charset="0"/>
                <a:cs typeface="Courier New" pitchFamily="49" charset="0"/>
              </a:rPr>
              <a:t>27.595</a:t>
            </a:r>
          </a:p>
          <a:p>
            <a:pPr marL="0" indent="0">
              <a:buNone/>
            </a:pPr>
            <a:r>
              <a:rPr lang="en-US" sz="1600" dirty="0" smtClean="0">
                <a:latin typeface="Courier New" pitchFamily="49" charset="0"/>
                <a:cs typeface="Courier New" pitchFamily="49" charset="0"/>
              </a:rPr>
              <a:t>. . . . </a:t>
            </a:r>
          </a:p>
          <a:p>
            <a:r>
              <a:rPr lang="en-US" dirty="0" smtClean="0">
                <a:cs typeface="Courier New" pitchFamily="49" charset="0"/>
              </a:rPr>
              <a:t>The result appears the same as the one obtained on the Linux command line.</a:t>
            </a:r>
            <a:endParaRPr lang="en-US" dirty="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38</a:t>
            </a:fld>
            <a:endParaRPr lang="en-US"/>
          </a:p>
        </p:txBody>
      </p:sp>
    </p:spTree>
    <p:extLst>
      <p:ext uri="{BB962C8B-B14F-4D97-AF65-F5344CB8AC3E}">
        <p14:creationId xmlns:p14="http://schemas.microsoft.com/office/powerpoint/2010/main" val="21942508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err="1" smtClean="0">
                <a:latin typeface="Courier New" pitchFamily="49" charset="0"/>
                <a:cs typeface="Courier New" pitchFamily="49" charset="0"/>
              </a:rPr>
              <a:t>TextInputFormat</a:t>
            </a:r>
            <a:endParaRPr lang="en-US" sz="2800" dirty="0">
              <a:latin typeface="Courier New" pitchFamily="49" charset="0"/>
              <a:cs typeface="Courier New" pitchFamily="49" charset="0"/>
            </a:endParaRPr>
          </a:p>
        </p:txBody>
      </p:sp>
      <p:sp>
        <p:nvSpPr>
          <p:cNvPr id="3" name="Content Placeholder 2"/>
          <p:cNvSpPr>
            <a:spLocks noGrp="1"/>
          </p:cNvSpPr>
          <p:nvPr>
            <p:ph idx="1"/>
          </p:nvPr>
        </p:nvSpPr>
        <p:spPr/>
        <p:txBody>
          <a:bodyPr/>
          <a:lstStyle/>
          <a:p>
            <a:r>
              <a:rPr lang="en-US" dirty="0" smtClean="0"/>
              <a:t>We used </a:t>
            </a:r>
            <a:r>
              <a:rPr lang="en-US" sz="1800" dirty="0" err="1" smtClean="0">
                <a:latin typeface="Courier New" pitchFamily="49" charset="0"/>
                <a:cs typeface="Courier New" pitchFamily="49" charset="0"/>
              </a:rPr>
              <a:t>TextInputFormat</a:t>
            </a:r>
            <a:r>
              <a:rPr lang="en-US" sz="1800" dirty="0" smtClean="0">
                <a:latin typeface="Courier New" pitchFamily="49" charset="0"/>
                <a:cs typeface="Courier New" pitchFamily="49" charset="0"/>
              </a:rPr>
              <a:t> </a:t>
            </a:r>
            <a:r>
              <a:rPr lang="en-US" dirty="0" smtClean="0">
                <a:cs typeface="Courier New" pitchFamily="49" charset="0"/>
              </a:rPr>
              <a:t>for the input format</a:t>
            </a:r>
            <a:r>
              <a:rPr lang="en-US" dirty="0" smtClean="0"/>
              <a:t>, </a:t>
            </a:r>
            <a:r>
              <a:rPr lang="en-US" dirty="0"/>
              <a:t>which emits a key/value </a:t>
            </a:r>
            <a:r>
              <a:rPr lang="en-US" dirty="0" smtClean="0"/>
              <a:t>tuple where </a:t>
            </a:r>
            <a:r>
              <a:rPr lang="en-US" dirty="0"/>
              <a:t>the key is the byte offset in the file, and the value contains the contents of </a:t>
            </a:r>
            <a:r>
              <a:rPr lang="en-US" dirty="0" smtClean="0"/>
              <a:t>a line</a:t>
            </a:r>
            <a:r>
              <a:rPr lang="en-US" dirty="0"/>
              <a:t>. </a:t>
            </a:r>
            <a:endParaRPr lang="en-US" dirty="0" smtClean="0"/>
          </a:p>
          <a:p>
            <a:r>
              <a:rPr lang="en-US" dirty="0" smtClean="0"/>
              <a:t>However, in our </a:t>
            </a:r>
            <a:r>
              <a:rPr lang="en-US" dirty="0"/>
              <a:t>R script </a:t>
            </a:r>
            <a:r>
              <a:rPr lang="en-US" dirty="0" smtClean="0"/>
              <a:t> we </a:t>
            </a:r>
            <a:r>
              <a:rPr lang="en-US" dirty="0"/>
              <a:t>only supplied the value part of the tuple. This is </a:t>
            </a:r>
            <a:r>
              <a:rPr lang="en-US" dirty="0" smtClean="0"/>
              <a:t>an optimization </a:t>
            </a:r>
            <a:r>
              <a:rPr lang="en-US" dirty="0"/>
              <a:t>in Hadoop Streaming, where if it detects </a:t>
            </a:r>
            <a:r>
              <a:rPr lang="en-US" dirty="0" smtClean="0"/>
              <a:t>we are </a:t>
            </a:r>
            <a:r>
              <a:rPr lang="en-US" dirty="0"/>
              <a:t>using </a:t>
            </a:r>
            <a:r>
              <a:rPr lang="en-US" sz="1800" dirty="0" err="1">
                <a:latin typeface="Courier New" pitchFamily="49" charset="0"/>
                <a:cs typeface="Courier New" pitchFamily="49" charset="0"/>
              </a:rPr>
              <a:t>TextInputFormat</a:t>
            </a:r>
            <a:r>
              <a:rPr lang="en-US" dirty="0"/>
              <a:t> </a:t>
            </a:r>
            <a:r>
              <a:rPr lang="en-US" dirty="0" smtClean="0"/>
              <a:t>it ignores </a:t>
            </a:r>
            <a:r>
              <a:rPr lang="en-US" dirty="0"/>
              <a:t>the key from the </a:t>
            </a:r>
            <a:r>
              <a:rPr lang="en-US" sz="1800" dirty="0" err="1">
                <a:latin typeface="Courier New" pitchFamily="49" charset="0"/>
                <a:cs typeface="Courier New" pitchFamily="49" charset="0"/>
              </a:rPr>
              <a:t>TextInputFormat</a:t>
            </a:r>
            <a:r>
              <a:rPr lang="en-US" dirty="0"/>
              <a:t>. </a:t>
            </a:r>
            <a:endParaRPr lang="en-US" dirty="0" smtClean="0"/>
          </a:p>
          <a:p>
            <a:r>
              <a:rPr lang="en-US" dirty="0" smtClean="0"/>
              <a:t>If we </a:t>
            </a:r>
            <a:r>
              <a:rPr lang="en-US" dirty="0"/>
              <a:t>want the key supplied to </a:t>
            </a:r>
            <a:r>
              <a:rPr lang="en-US" dirty="0" smtClean="0"/>
              <a:t>our </a:t>
            </a:r>
            <a:r>
              <a:rPr lang="en-US" dirty="0"/>
              <a:t>script</a:t>
            </a:r>
            <a:r>
              <a:rPr lang="en-US" dirty="0" smtClean="0"/>
              <a:t>, we </a:t>
            </a:r>
            <a:r>
              <a:rPr lang="en-US" dirty="0"/>
              <a:t>can set the Hadoop configuration </a:t>
            </a:r>
            <a:r>
              <a:rPr lang="en-US" dirty="0" smtClean="0"/>
              <a:t>parameter </a:t>
            </a:r>
            <a:r>
              <a:rPr lang="en-US" sz="1800" dirty="0" err="1" smtClean="0">
                <a:latin typeface="Courier New" pitchFamily="49" charset="0"/>
                <a:cs typeface="Courier New" pitchFamily="49" charset="0"/>
              </a:rPr>
              <a:t>stream.map.input.ignoreKey</a:t>
            </a:r>
            <a:r>
              <a:rPr lang="en-US" dirty="0" smtClean="0"/>
              <a:t> to </a:t>
            </a:r>
            <a:r>
              <a:rPr lang="en-US" sz="1800" dirty="0">
                <a:latin typeface="Courier New" pitchFamily="49" charset="0"/>
                <a:cs typeface="Courier New" pitchFamily="49" charset="0"/>
              </a:rPr>
              <a:t>true</a:t>
            </a:r>
            <a:r>
              <a:rPr lang="en-US" dirty="0"/>
              <a:t>.</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39</a:t>
            </a:fld>
            <a:endParaRPr lang="en-US"/>
          </a:p>
        </p:txBody>
      </p:sp>
    </p:spTree>
    <p:extLst>
      <p:ext uri="{BB962C8B-B14F-4D97-AF65-F5344CB8AC3E}">
        <p14:creationId xmlns:p14="http://schemas.microsoft.com/office/powerpoint/2010/main" val="22525465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Install R on </a:t>
            </a:r>
            <a:r>
              <a:rPr lang="en-US" dirty="0" err="1" smtClean="0"/>
              <a:t>CentOS</a:t>
            </a:r>
            <a:r>
              <a:rPr lang="en-US" dirty="0" smtClean="0"/>
              <a:t> 6.5</a:t>
            </a:r>
            <a:endParaRPr lang="en-US" dirty="0"/>
          </a:p>
        </p:txBody>
      </p:sp>
      <p:sp>
        <p:nvSpPr>
          <p:cNvPr id="3" name="Content Placeholder 2"/>
          <p:cNvSpPr>
            <a:spLocks noGrp="1"/>
          </p:cNvSpPr>
          <p:nvPr>
            <p:ph idx="1"/>
          </p:nvPr>
        </p:nvSpPr>
        <p:spPr>
          <a:xfrm>
            <a:off x="381000" y="762000"/>
            <a:ext cx="8610600" cy="6096000"/>
          </a:xfrm>
        </p:spPr>
        <p:txBody>
          <a:bodyPr>
            <a:normAutofit fontScale="70000" lnSpcReduction="20000"/>
          </a:bodyPr>
          <a:lstStyle/>
          <a:p>
            <a:r>
              <a:rPr lang="en-US" sz="2600" dirty="0" smtClean="0"/>
              <a:t>Install </a:t>
            </a:r>
            <a:r>
              <a:rPr lang="en-US" sz="2600" dirty="0"/>
              <a:t>EPEL </a:t>
            </a:r>
            <a:r>
              <a:rPr lang="en-US" sz="2600" dirty="0" smtClean="0"/>
              <a:t>packages first. EPEL are </a:t>
            </a:r>
            <a:r>
              <a:rPr lang="en-US" sz="2600" dirty="0"/>
              <a:t>high quality packages that have been developed, tested, and improved in Fedora available for RHEL and compatible derivatives such as </a:t>
            </a:r>
            <a:r>
              <a:rPr lang="en-US" sz="2600" dirty="0" err="1"/>
              <a:t>CentOS</a:t>
            </a:r>
            <a:r>
              <a:rPr lang="en-US" sz="2600" dirty="0"/>
              <a:t> and Scientific Linux</a:t>
            </a:r>
            <a:r>
              <a:rPr lang="en-US" sz="2600" dirty="0" smtClean="0"/>
              <a:t>.</a:t>
            </a:r>
          </a:p>
          <a:p>
            <a:r>
              <a:rPr lang="en-US" sz="2600" dirty="0" smtClean="0"/>
              <a:t>On 64 bit do:</a:t>
            </a:r>
          </a:p>
          <a:p>
            <a:pPr marL="0" indent="0">
              <a:buNone/>
            </a:pPr>
            <a:r>
              <a:rPr lang="en-US" sz="2100" dirty="0" smtClean="0">
                <a:latin typeface="Courier New" panose="02070309020205020404" pitchFamily="49" charset="0"/>
                <a:cs typeface="Courier New" panose="02070309020205020404" pitchFamily="49" charset="0"/>
              </a:rPr>
              <a:t>$ </a:t>
            </a:r>
            <a:r>
              <a:rPr lang="en-US" sz="2100" dirty="0" err="1" smtClean="0">
                <a:latin typeface="Courier New" panose="02070309020205020404" pitchFamily="49" charset="0"/>
                <a:cs typeface="Courier New" panose="02070309020205020404" pitchFamily="49" charset="0"/>
              </a:rPr>
              <a:t>sudo</a:t>
            </a:r>
            <a:r>
              <a:rPr lang="en-US" sz="2100" dirty="0" smtClean="0">
                <a:latin typeface="Courier New" panose="02070309020205020404" pitchFamily="49" charset="0"/>
                <a:cs typeface="Courier New" panose="02070309020205020404" pitchFamily="49" charset="0"/>
              </a:rPr>
              <a:t> rpm </a:t>
            </a:r>
            <a:r>
              <a:rPr lang="en-US" sz="2100" dirty="0">
                <a:latin typeface="Courier New" panose="02070309020205020404" pitchFamily="49" charset="0"/>
                <a:cs typeface="Courier New" panose="02070309020205020404" pitchFamily="49" charset="0"/>
              </a:rPr>
              <a:t>-</a:t>
            </a:r>
            <a:r>
              <a:rPr lang="en-US" sz="2100" dirty="0" err="1">
                <a:latin typeface="Courier New" panose="02070309020205020404" pitchFamily="49" charset="0"/>
                <a:cs typeface="Courier New" panose="02070309020205020404" pitchFamily="49" charset="0"/>
              </a:rPr>
              <a:t>Uvh</a:t>
            </a:r>
            <a:r>
              <a:rPr lang="en-US" sz="2100" dirty="0">
                <a:latin typeface="Courier New" panose="02070309020205020404" pitchFamily="49" charset="0"/>
                <a:cs typeface="Courier New" panose="02070309020205020404" pitchFamily="49" charset="0"/>
              </a:rPr>
              <a:t> </a:t>
            </a:r>
            <a:endParaRPr lang="en-US" sz="2100" dirty="0" smtClean="0">
              <a:latin typeface="Courier New" panose="02070309020205020404" pitchFamily="49" charset="0"/>
              <a:cs typeface="Courier New" panose="02070309020205020404" pitchFamily="49" charset="0"/>
            </a:endParaRPr>
          </a:p>
          <a:p>
            <a:pPr marL="0" indent="0">
              <a:buNone/>
            </a:pPr>
            <a:r>
              <a:rPr lang="en-US" sz="2100" dirty="0" smtClean="0">
                <a:latin typeface="Courier New" panose="02070309020205020404" pitchFamily="49" charset="0"/>
                <a:cs typeface="Courier New" panose="02070309020205020404" pitchFamily="49" charset="0"/>
              </a:rPr>
              <a:t>http</a:t>
            </a:r>
            <a:r>
              <a:rPr lang="en-US" sz="2100" dirty="0">
                <a:latin typeface="Courier New" panose="02070309020205020404" pitchFamily="49" charset="0"/>
                <a:cs typeface="Courier New" panose="02070309020205020404" pitchFamily="49" charset="0"/>
              </a:rPr>
              <a:t>://</a:t>
            </a:r>
            <a:r>
              <a:rPr lang="en-US" sz="2100" dirty="0" smtClean="0">
                <a:latin typeface="Courier New" panose="02070309020205020404" pitchFamily="49" charset="0"/>
                <a:cs typeface="Courier New" panose="02070309020205020404" pitchFamily="49" charset="0"/>
              </a:rPr>
              <a:t>dl.fedoraproject.org/pub/epel/6/x86_64/epel-release-6-8.noarch.rpm</a:t>
            </a:r>
          </a:p>
          <a:p>
            <a:pPr marL="0" indent="0">
              <a:buNone/>
            </a:pPr>
            <a:r>
              <a:rPr lang="en-US" sz="2100" dirty="0" smtClean="0">
                <a:latin typeface="Courier New" panose="02070309020205020404" pitchFamily="49" charset="0"/>
                <a:cs typeface="Courier New" panose="02070309020205020404" pitchFamily="49" charset="0"/>
              </a:rPr>
              <a:t>$ </a:t>
            </a:r>
            <a:r>
              <a:rPr lang="en-US" sz="2100" dirty="0" err="1" smtClean="0">
                <a:latin typeface="Courier New" panose="02070309020205020404" pitchFamily="49" charset="0"/>
                <a:cs typeface="Courier New" panose="02070309020205020404" pitchFamily="49" charset="0"/>
              </a:rPr>
              <a:t>sudo</a:t>
            </a:r>
            <a:r>
              <a:rPr lang="en-US" sz="2100" dirty="0" smtClean="0">
                <a:latin typeface="Courier New" panose="02070309020205020404" pitchFamily="49" charset="0"/>
                <a:cs typeface="Courier New" panose="02070309020205020404" pitchFamily="49" charset="0"/>
              </a:rPr>
              <a:t> yum install R</a:t>
            </a:r>
          </a:p>
          <a:p>
            <a:r>
              <a:rPr lang="en-US" sz="2600" dirty="0"/>
              <a:t>On </a:t>
            </a:r>
            <a:r>
              <a:rPr lang="en-US" sz="2600" dirty="0" smtClean="0"/>
              <a:t>32 </a:t>
            </a:r>
            <a:r>
              <a:rPr lang="en-US" sz="2600" dirty="0"/>
              <a:t>bit do:</a:t>
            </a:r>
          </a:p>
          <a:p>
            <a:pPr marL="0" indent="0">
              <a:buNone/>
            </a:pPr>
            <a:r>
              <a:rPr lang="en-US" sz="2100" dirty="0" smtClean="0">
                <a:latin typeface="Courier New" panose="02070309020205020404" pitchFamily="49" charset="0"/>
                <a:cs typeface="Courier New" panose="02070309020205020404" pitchFamily="49" charset="0"/>
              </a:rPr>
              <a:t>$ </a:t>
            </a:r>
            <a:r>
              <a:rPr lang="en-US" sz="2100" dirty="0" err="1" smtClean="0">
                <a:latin typeface="Courier New" panose="02070309020205020404" pitchFamily="49" charset="0"/>
                <a:cs typeface="Courier New" panose="02070309020205020404" pitchFamily="49" charset="0"/>
              </a:rPr>
              <a:t>sudo</a:t>
            </a:r>
            <a:r>
              <a:rPr lang="en-US" sz="2100" dirty="0" smtClean="0">
                <a:latin typeface="Courier New" panose="02070309020205020404" pitchFamily="49" charset="0"/>
                <a:cs typeface="Courier New" panose="02070309020205020404" pitchFamily="49" charset="0"/>
              </a:rPr>
              <a:t> rpm </a:t>
            </a:r>
            <a:r>
              <a:rPr lang="en-US" sz="2100" dirty="0">
                <a:latin typeface="Courier New" panose="02070309020205020404" pitchFamily="49" charset="0"/>
                <a:cs typeface="Courier New" panose="02070309020205020404" pitchFamily="49" charset="0"/>
              </a:rPr>
              <a:t>-</a:t>
            </a:r>
            <a:r>
              <a:rPr lang="en-US" sz="2100" dirty="0" err="1">
                <a:latin typeface="Courier New" panose="02070309020205020404" pitchFamily="49" charset="0"/>
                <a:cs typeface="Courier New" panose="02070309020205020404" pitchFamily="49" charset="0"/>
              </a:rPr>
              <a:t>Uvh</a:t>
            </a:r>
            <a:r>
              <a:rPr lang="en-US" sz="2100" dirty="0">
                <a:latin typeface="Courier New" panose="02070309020205020404" pitchFamily="49" charset="0"/>
                <a:cs typeface="Courier New" panose="02070309020205020404" pitchFamily="49" charset="0"/>
              </a:rPr>
              <a:t> </a:t>
            </a:r>
            <a:endParaRPr lang="en-US" sz="2100" dirty="0" smtClean="0">
              <a:latin typeface="Courier New" panose="02070309020205020404" pitchFamily="49" charset="0"/>
              <a:cs typeface="Courier New" panose="02070309020205020404" pitchFamily="49" charset="0"/>
            </a:endParaRPr>
          </a:p>
          <a:p>
            <a:pPr marL="0" indent="0">
              <a:buNone/>
            </a:pPr>
            <a:r>
              <a:rPr lang="en-US" sz="2100" dirty="0" smtClean="0">
                <a:latin typeface="Courier New" panose="02070309020205020404" pitchFamily="49" charset="0"/>
                <a:cs typeface="Courier New" panose="02070309020205020404" pitchFamily="49" charset="0"/>
              </a:rPr>
              <a:t>http</a:t>
            </a:r>
            <a:r>
              <a:rPr lang="en-US" sz="2100" dirty="0">
                <a:latin typeface="Courier New" panose="02070309020205020404" pitchFamily="49" charset="0"/>
                <a:cs typeface="Courier New" panose="02070309020205020404" pitchFamily="49" charset="0"/>
              </a:rPr>
              <a:t>://</a:t>
            </a:r>
            <a:r>
              <a:rPr lang="en-US" sz="2100" dirty="0" smtClean="0">
                <a:latin typeface="Courier New" panose="02070309020205020404" pitchFamily="49" charset="0"/>
                <a:cs typeface="Courier New" panose="02070309020205020404" pitchFamily="49" charset="0"/>
              </a:rPr>
              <a:t>dl.fedoraproject.org/pub/epel/6/i386/epel-release-6-8.noarch.rpm</a:t>
            </a:r>
          </a:p>
          <a:p>
            <a:pPr marL="0" indent="0">
              <a:buNone/>
            </a:pPr>
            <a:r>
              <a:rPr lang="en-US" sz="2100" dirty="0" smtClean="0">
                <a:latin typeface="Courier New" panose="02070309020205020404" pitchFamily="49" charset="0"/>
                <a:cs typeface="Courier New" panose="02070309020205020404" pitchFamily="49" charset="0"/>
              </a:rPr>
              <a:t>$ </a:t>
            </a:r>
            <a:r>
              <a:rPr lang="en-US" sz="2100" dirty="0" err="1" smtClean="0">
                <a:latin typeface="Courier New" panose="02070309020205020404" pitchFamily="49" charset="0"/>
                <a:cs typeface="Courier New" panose="02070309020205020404" pitchFamily="49" charset="0"/>
              </a:rPr>
              <a:t>sudo</a:t>
            </a:r>
            <a:r>
              <a:rPr lang="en-US" sz="2100" dirty="0" smtClean="0">
                <a:latin typeface="Courier New" panose="02070309020205020404" pitchFamily="49" charset="0"/>
                <a:cs typeface="Courier New" panose="02070309020205020404" pitchFamily="49" charset="0"/>
              </a:rPr>
              <a:t> yum install R.i386</a:t>
            </a:r>
          </a:p>
          <a:p>
            <a:r>
              <a:rPr lang="en-US" sz="2600" dirty="0" smtClean="0">
                <a:cs typeface="Courier New" panose="02070309020205020404" pitchFamily="49" charset="0"/>
              </a:rPr>
              <a:t>Test for R:</a:t>
            </a:r>
          </a:p>
          <a:p>
            <a:pPr marL="0" indent="0">
              <a:buNone/>
            </a:pPr>
            <a:r>
              <a:rPr lang="en-US" sz="2300" dirty="0">
                <a:latin typeface="Courier New" panose="02070309020205020404" pitchFamily="49" charset="0"/>
                <a:cs typeface="Courier New" panose="02070309020205020404" pitchFamily="49" charset="0"/>
              </a:rPr>
              <a:t>[</a:t>
            </a:r>
            <a:r>
              <a:rPr lang="en-US" sz="2300" dirty="0" err="1" smtClean="0">
                <a:latin typeface="Courier New" panose="02070309020205020404" pitchFamily="49" charset="0"/>
                <a:cs typeface="Courier New" panose="02070309020205020404" pitchFamily="49" charset="0"/>
              </a:rPr>
              <a:t>cloudera</a:t>
            </a:r>
            <a:r>
              <a:rPr lang="en-US" sz="2300" dirty="0" smtClean="0">
                <a:latin typeface="Courier New" panose="02070309020205020404" pitchFamily="49" charset="0"/>
                <a:cs typeface="Courier New" panose="02070309020205020404" pitchFamily="49" charset="0"/>
              </a:rPr>
              <a:t>]$ </a:t>
            </a:r>
            <a:r>
              <a:rPr lang="en-US" sz="2300" dirty="0">
                <a:latin typeface="Courier New" panose="02070309020205020404" pitchFamily="49" charset="0"/>
                <a:cs typeface="Courier New" panose="02070309020205020404" pitchFamily="49" charset="0"/>
              </a:rPr>
              <a:t>which R</a:t>
            </a:r>
          </a:p>
          <a:p>
            <a:pPr marL="0" indent="0">
              <a:buNone/>
            </a:pPr>
            <a:r>
              <a:rPr lang="en-US" sz="2300" dirty="0">
                <a:latin typeface="Courier New" panose="02070309020205020404" pitchFamily="49" charset="0"/>
                <a:cs typeface="Courier New" panose="02070309020205020404" pitchFamily="49" charset="0"/>
              </a:rPr>
              <a:t>/</a:t>
            </a:r>
            <a:r>
              <a:rPr lang="en-US" sz="2300" dirty="0" err="1">
                <a:latin typeface="Courier New" panose="02070309020205020404" pitchFamily="49" charset="0"/>
                <a:cs typeface="Courier New" panose="02070309020205020404" pitchFamily="49" charset="0"/>
              </a:rPr>
              <a:t>usr</a:t>
            </a:r>
            <a:r>
              <a:rPr lang="en-US" sz="2300" dirty="0">
                <a:latin typeface="Courier New" panose="02070309020205020404" pitchFamily="49" charset="0"/>
                <a:cs typeface="Courier New" panose="02070309020205020404" pitchFamily="49" charset="0"/>
              </a:rPr>
              <a:t>/bin/R</a:t>
            </a:r>
          </a:p>
          <a:p>
            <a:pPr marL="0" indent="0">
              <a:buNone/>
            </a:pPr>
            <a:r>
              <a:rPr lang="en-US" sz="2300" dirty="0">
                <a:latin typeface="Courier New" panose="02070309020205020404" pitchFamily="49" charset="0"/>
                <a:cs typeface="Courier New" panose="02070309020205020404" pitchFamily="49" charset="0"/>
              </a:rPr>
              <a:t>[</a:t>
            </a:r>
            <a:r>
              <a:rPr lang="en-US" sz="2300" dirty="0" err="1" smtClean="0">
                <a:latin typeface="Courier New" panose="02070309020205020404" pitchFamily="49" charset="0"/>
                <a:cs typeface="Courier New" panose="02070309020205020404" pitchFamily="49" charset="0"/>
              </a:rPr>
              <a:t>cloudera</a:t>
            </a:r>
            <a:r>
              <a:rPr lang="en-US" sz="2300" dirty="0" smtClean="0">
                <a:latin typeface="Courier New" panose="02070309020205020404" pitchFamily="49" charset="0"/>
                <a:cs typeface="Courier New" panose="02070309020205020404" pitchFamily="49" charset="0"/>
              </a:rPr>
              <a:t>] $ </a:t>
            </a:r>
            <a:r>
              <a:rPr lang="en-US" sz="2300" dirty="0">
                <a:latin typeface="Courier New" panose="02070309020205020404" pitchFamily="49" charset="0"/>
                <a:cs typeface="Courier New" panose="02070309020205020404" pitchFamily="49" charset="0"/>
              </a:rPr>
              <a:t>R</a:t>
            </a:r>
          </a:p>
          <a:p>
            <a:pPr marL="0" indent="0">
              <a:buNone/>
            </a:pPr>
            <a:endParaRPr lang="en-US" sz="2300" dirty="0">
              <a:latin typeface="Courier New" panose="02070309020205020404" pitchFamily="49" charset="0"/>
              <a:cs typeface="Courier New" panose="02070309020205020404" pitchFamily="49" charset="0"/>
            </a:endParaRPr>
          </a:p>
          <a:p>
            <a:pPr marL="0" indent="0">
              <a:buNone/>
            </a:pPr>
            <a:r>
              <a:rPr lang="en-US" sz="2300" dirty="0">
                <a:latin typeface="Courier New" panose="02070309020205020404" pitchFamily="49" charset="0"/>
                <a:cs typeface="Courier New" panose="02070309020205020404" pitchFamily="49" charset="0"/>
              </a:rPr>
              <a:t>R version 3.0.2 (2013-09-25) -- "Frisbee Sailing"</a:t>
            </a:r>
          </a:p>
          <a:p>
            <a:pPr marL="0" indent="0">
              <a:buNone/>
            </a:pPr>
            <a:r>
              <a:rPr lang="en-US" sz="2300" dirty="0">
                <a:latin typeface="Courier New" panose="02070309020205020404" pitchFamily="49" charset="0"/>
                <a:cs typeface="Courier New" panose="02070309020205020404" pitchFamily="49" charset="0"/>
              </a:rPr>
              <a:t>Copyright (C) 2013 The R Foundation for Statistical Computing</a:t>
            </a:r>
          </a:p>
          <a:p>
            <a:pPr marL="0" indent="0">
              <a:buNone/>
            </a:pPr>
            <a:r>
              <a:rPr lang="en-US" sz="2300" dirty="0" smtClean="0">
                <a:latin typeface="Courier New" panose="02070309020205020404" pitchFamily="49" charset="0"/>
                <a:cs typeface="Courier New" panose="02070309020205020404" pitchFamily="49" charset="0"/>
              </a:rPr>
              <a:t>Type </a:t>
            </a:r>
            <a:r>
              <a:rPr lang="en-US" sz="2300" dirty="0">
                <a:latin typeface="Courier New" panose="02070309020205020404" pitchFamily="49" charset="0"/>
                <a:cs typeface="Courier New" panose="02070309020205020404" pitchFamily="49" charset="0"/>
              </a:rPr>
              <a:t>'q()' to quit R.</a:t>
            </a:r>
          </a:p>
          <a:p>
            <a:pPr marL="0" indent="0">
              <a:buNone/>
            </a:pPr>
            <a:r>
              <a:rPr lang="en-US" sz="2300" dirty="0" smtClean="0">
                <a:latin typeface="Courier New" panose="02070309020205020404" pitchFamily="49" charset="0"/>
                <a:cs typeface="Courier New" panose="02070309020205020404" pitchFamily="49" charset="0"/>
              </a:rPr>
              <a:t>. . . . . . </a:t>
            </a:r>
            <a:endParaRPr lang="en-US" sz="2300" dirty="0">
              <a:latin typeface="Courier New" panose="02070309020205020404" pitchFamily="49" charset="0"/>
              <a:cs typeface="Courier New" panose="02070309020205020404" pitchFamily="49" charset="0"/>
            </a:endParaRPr>
          </a:p>
          <a:p>
            <a:pPr marL="0" indent="0">
              <a:buNone/>
            </a:pPr>
            <a:r>
              <a:rPr lang="en-US" sz="2300" dirty="0">
                <a:latin typeface="Courier New" panose="02070309020205020404" pitchFamily="49" charset="0"/>
                <a:cs typeface="Courier New" panose="02070309020205020404" pitchFamily="49" charset="0"/>
              </a:rPr>
              <a:t>&gt; 1 + 3</a:t>
            </a:r>
          </a:p>
          <a:p>
            <a:pPr marL="0" indent="0">
              <a:buNone/>
            </a:pPr>
            <a:r>
              <a:rPr lang="en-US" sz="2300" dirty="0">
                <a:latin typeface="Courier New" panose="02070309020205020404" pitchFamily="49" charset="0"/>
                <a:cs typeface="Courier New" panose="02070309020205020404" pitchFamily="49" charset="0"/>
              </a:rPr>
              <a:t>[1] 4</a:t>
            </a:r>
          </a:p>
          <a:p>
            <a:pPr marL="0" indent="0">
              <a:buNone/>
            </a:pPr>
            <a:r>
              <a:rPr lang="en-US" sz="2300" dirty="0">
                <a:latin typeface="Courier New" panose="02070309020205020404" pitchFamily="49" charset="0"/>
                <a:cs typeface="Courier New" panose="02070309020205020404" pitchFamily="49" charset="0"/>
              </a:rPr>
              <a:t>&gt; </a:t>
            </a:r>
            <a:r>
              <a:rPr lang="en-US" sz="2300" dirty="0" smtClean="0">
                <a:latin typeface="Courier New" panose="02070309020205020404" pitchFamily="49" charset="0"/>
                <a:cs typeface="Courier New" panose="02070309020205020404" pitchFamily="49" charset="0"/>
              </a:rPr>
              <a:t>           # </a:t>
            </a:r>
            <a:r>
              <a:rPr lang="en-US" sz="2600" dirty="0" smtClean="0">
                <a:cs typeface="Courier New" panose="02070309020205020404" pitchFamily="49" charset="0"/>
              </a:rPr>
              <a:t>That was R on the command line</a:t>
            </a:r>
            <a:endParaRPr lang="en-US" sz="2600" dirty="0">
              <a:cs typeface="Courier New" panose="02070309020205020404"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10471136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Configuring map task of a Streaming job</a:t>
            </a:r>
            <a:endParaRPr lang="en-US" dirty="0"/>
          </a:p>
        </p:txBody>
      </p:sp>
      <p:sp>
        <p:nvSpPr>
          <p:cNvPr id="3" name="Content Placeholder 2"/>
          <p:cNvSpPr>
            <a:spLocks noGrp="1"/>
          </p:cNvSpPr>
          <p:nvPr>
            <p:ph idx="1"/>
          </p:nvPr>
        </p:nvSpPr>
        <p:spPr/>
        <p:txBody>
          <a:bodyPr>
            <a:normAutofit lnSpcReduction="10000"/>
          </a:bodyPr>
          <a:lstStyle/>
          <a:p>
            <a:r>
              <a:rPr lang="en-US" dirty="0"/>
              <a:t>By default the input keys and values are separated by the tab character. To override this value, use the following configuration key. In this example you're telling Streaming to use the comma as the separator </a:t>
            </a:r>
            <a:r>
              <a:rPr lang="en-US" dirty="0" smtClean="0"/>
              <a:t>string.</a:t>
            </a:r>
            <a:endParaRPr lang="en-US" dirty="0" smtClean="0">
              <a:latin typeface="Courier New" pitchFamily="49" charset="0"/>
              <a:cs typeface="Courier New" pitchFamily="49" charset="0"/>
            </a:endParaRPr>
          </a:p>
          <a:p>
            <a:pPr marL="0" indent="0">
              <a:buNone/>
            </a:pPr>
            <a:r>
              <a:rPr lang="en-US" sz="1600" dirty="0" smtClean="0">
                <a:latin typeface="Courier New" pitchFamily="49" charset="0"/>
                <a:cs typeface="Courier New" pitchFamily="49" charset="0"/>
              </a:rPr>
              <a:t>-</a:t>
            </a:r>
            <a:r>
              <a:rPr lang="en-US" sz="1600" dirty="0">
                <a:latin typeface="Courier New" pitchFamily="49" charset="0"/>
                <a:cs typeface="Courier New" pitchFamily="49" charset="0"/>
              </a:rPr>
              <a:t>D </a:t>
            </a:r>
            <a:r>
              <a:rPr lang="en-US" sz="1600" dirty="0" err="1" smtClean="0">
                <a:latin typeface="Courier New" pitchFamily="49" charset="0"/>
                <a:cs typeface="Courier New" pitchFamily="49" charset="0"/>
              </a:rPr>
              <a:t>stream.map.input.field.separator</a:t>
            </a:r>
            <a:r>
              <a:rPr lang="en-US" sz="1600" dirty="0" smtClean="0">
                <a:latin typeface="Courier New" pitchFamily="49" charset="0"/>
                <a:cs typeface="Courier New" pitchFamily="49" charset="0"/>
              </a:rPr>
              <a:t>=","</a:t>
            </a:r>
          </a:p>
          <a:p>
            <a:pPr marL="0" indent="0">
              <a:buNone/>
            </a:pPr>
            <a:endParaRPr lang="en-US" sz="1600" dirty="0">
              <a:latin typeface="Courier New" pitchFamily="49" charset="0"/>
              <a:cs typeface="Courier New" pitchFamily="49" charset="0"/>
            </a:endParaRPr>
          </a:p>
          <a:p>
            <a:pPr marL="0" indent="0">
              <a:buNone/>
            </a:pPr>
            <a:endParaRPr lang="en-US" sz="1600" dirty="0" smtClean="0">
              <a:latin typeface="Courier New" pitchFamily="49" charset="0"/>
              <a:cs typeface="Courier New" pitchFamily="49" charset="0"/>
            </a:endParaRPr>
          </a:p>
          <a:p>
            <a:pPr marL="0" indent="0">
              <a:buNone/>
            </a:pPr>
            <a:endParaRPr lang="en-US" sz="1600" dirty="0">
              <a:latin typeface="Courier New" pitchFamily="49" charset="0"/>
              <a:cs typeface="Courier New" pitchFamily="49" charset="0"/>
            </a:endParaRPr>
          </a:p>
          <a:p>
            <a:pPr marL="0" indent="0">
              <a:buNone/>
            </a:pPr>
            <a:endParaRPr lang="en-US" sz="1600" dirty="0" smtClean="0">
              <a:latin typeface="Courier New" pitchFamily="49" charset="0"/>
              <a:cs typeface="Courier New" pitchFamily="49" charset="0"/>
            </a:endParaRPr>
          </a:p>
          <a:p>
            <a:pPr marL="0" indent="0">
              <a:buNone/>
            </a:pPr>
            <a:endParaRPr lang="en-US" sz="1600" dirty="0" smtClean="0">
              <a:latin typeface="Courier New" pitchFamily="49" charset="0"/>
              <a:cs typeface="Courier New" pitchFamily="49" charset="0"/>
            </a:endParaRPr>
          </a:p>
          <a:p>
            <a:r>
              <a:rPr lang="en-US" dirty="0"/>
              <a:t>To extract the key/value pair from a line of output from a script, Streaming will split </a:t>
            </a:r>
            <a:r>
              <a:rPr lang="en-US" dirty="0" smtClean="0"/>
              <a:t>the output line using </a:t>
            </a:r>
            <a:r>
              <a:rPr lang="en-US" dirty="0"/>
              <a:t>the tab character. This can be overridden with the following configuration key</a:t>
            </a:r>
            <a:r>
              <a:rPr lang="en-US" dirty="0" smtClean="0"/>
              <a:t>:</a:t>
            </a:r>
            <a:endParaRPr lang="en-US" dirty="0"/>
          </a:p>
          <a:p>
            <a:pPr marL="0" indent="0">
              <a:buNone/>
            </a:pPr>
            <a:r>
              <a:rPr lang="en-US" sz="1600" dirty="0">
                <a:latin typeface="Courier New" pitchFamily="49" charset="0"/>
                <a:cs typeface="Courier New" pitchFamily="49" charset="0"/>
              </a:rPr>
              <a:t>-D </a:t>
            </a:r>
            <a:r>
              <a:rPr lang="en-US" sz="1600" dirty="0" err="1" smtClean="0">
                <a:latin typeface="Courier New" pitchFamily="49" charset="0"/>
                <a:cs typeface="Courier New" pitchFamily="49" charset="0"/>
              </a:rPr>
              <a:t>stream.map.output.field.separator</a:t>
            </a:r>
            <a:r>
              <a:rPr lang="en-US" sz="1600" dirty="0">
                <a:latin typeface="Courier New" pitchFamily="49" charset="0"/>
                <a:cs typeface="Courier New" pitchFamily="49" charset="0"/>
              </a:rPr>
              <a:t>=",“</a:t>
            </a:r>
          </a:p>
          <a:p>
            <a:r>
              <a:rPr lang="en-US" dirty="0" smtClean="0"/>
              <a:t>Streaming </a:t>
            </a:r>
            <a:r>
              <a:rPr lang="en-US" dirty="0"/>
              <a:t>will split the output line based on the first occurrence </a:t>
            </a:r>
            <a:r>
              <a:rPr lang="en-US" dirty="0" smtClean="0"/>
              <a:t>of </a:t>
            </a:r>
            <a:r>
              <a:rPr lang="en-US" sz="1600" dirty="0" err="1" smtClean="0">
                <a:latin typeface="Courier New" panose="02070309020205020404" pitchFamily="49" charset="0"/>
                <a:cs typeface="Courier New" panose="02070309020205020404" pitchFamily="49" charset="0"/>
              </a:rPr>
              <a:t>stream.map.output.field.separato</a:t>
            </a:r>
            <a:r>
              <a:rPr lang="en-US" dirty="0" err="1" smtClean="0"/>
              <a:t>r</a:t>
            </a:r>
            <a:r>
              <a:rPr lang="en-US" dirty="0" smtClean="0"/>
              <a:t> </a:t>
            </a:r>
            <a:r>
              <a:rPr lang="en-US" dirty="0"/>
              <a:t>to determine which part is the key </a:t>
            </a:r>
            <a:r>
              <a:rPr lang="en-US" dirty="0" smtClean="0"/>
              <a:t>and which the value</a:t>
            </a:r>
            <a:r>
              <a:rPr lang="en-US" dirty="0"/>
              <a:t>. If instead you </a:t>
            </a:r>
            <a:r>
              <a:rPr lang="en-US" dirty="0" smtClean="0"/>
              <a:t>want </a:t>
            </a:r>
            <a:r>
              <a:rPr lang="en-US" dirty="0"/>
              <a:t>to split on the third instance of the </a:t>
            </a:r>
            <a:r>
              <a:rPr lang="en-US" dirty="0" smtClean="0"/>
              <a:t>separator character </a:t>
            </a:r>
            <a:r>
              <a:rPr lang="en-US" dirty="0"/>
              <a:t>you would specify the above setting in your </a:t>
            </a:r>
            <a:r>
              <a:rPr lang="en-US" dirty="0" smtClean="0"/>
              <a:t>job: </a:t>
            </a:r>
          </a:p>
          <a:p>
            <a:pPr marL="0" indent="0">
              <a:buNone/>
            </a:pPr>
            <a:r>
              <a:rPr lang="en-US" dirty="0">
                <a:latin typeface="Courier New" pitchFamily="49" charset="0"/>
                <a:cs typeface="Courier New" pitchFamily="49" charset="0"/>
              </a:rPr>
              <a:t>-D </a:t>
            </a:r>
            <a:r>
              <a:rPr lang="en-US" dirty="0" err="1" smtClean="0">
                <a:latin typeface="Courier New" pitchFamily="49" charset="0"/>
                <a:cs typeface="Courier New" pitchFamily="49" charset="0"/>
              </a:rPr>
              <a:t>stream.num.map.output.key.fields</a:t>
            </a:r>
            <a:r>
              <a:rPr lang="en-US" dirty="0" smtClean="0">
                <a:latin typeface="Courier New" pitchFamily="49" charset="0"/>
                <a:cs typeface="Courier New" pitchFamily="49" charset="0"/>
              </a:rPr>
              <a:t>=3</a:t>
            </a:r>
            <a:endParaRPr lang="en-US" dirty="0" smtClean="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40</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62200" y="1981200"/>
            <a:ext cx="2895600" cy="1314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3188416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Streaming, R and full MapReduce job</a:t>
            </a:r>
            <a:endParaRPr lang="en-US" dirty="0"/>
          </a:p>
        </p:txBody>
      </p:sp>
      <p:sp>
        <p:nvSpPr>
          <p:cNvPr id="3" name="Content Placeholder 2"/>
          <p:cNvSpPr>
            <a:spLocks noGrp="1"/>
          </p:cNvSpPr>
          <p:nvPr>
            <p:ph idx="1"/>
          </p:nvPr>
        </p:nvSpPr>
        <p:spPr>
          <a:xfrm>
            <a:off x="457200" y="762000"/>
            <a:ext cx="8382000" cy="5592763"/>
          </a:xfrm>
        </p:spPr>
        <p:txBody>
          <a:bodyPr/>
          <a:lstStyle/>
          <a:p>
            <a:r>
              <a:rPr lang="en-US" dirty="0" smtClean="0"/>
              <a:t>We calculated </a:t>
            </a:r>
            <a:r>
              <a:rPr lang="en-US" dirty="0"/>
              <a:t>the daily mean for each stock </a:t>
            </a:r>
            <a:r>
              <a:rPr lang="en-US" dirty="0" smtClean="0"/>
              <a:t>symbol. Now we will</a:t>
            </a:r>
            <a:r>
              <a:rPr lang="en-US" dirty="0"/>
              <a:t> </a:t>
            </a:r>
            <a:r>
              <a:rPr lang="en-US" dirty="0" smtClean="0"/>
              <a:t>use </a:t>
            </a:r>
            <a:r>
              <a:rPr lang="en-US" dirty="0"/>
              <a:t>the MapReduce framework to group together all of the daily means for each </a:t>
            </a:r>
            <a:r>
              <a:rPr lang="en-US" dirty="0" smtClean="0"/>
              <a:t>stock symbol </a:t>
            </a:r>
            <a:r>
              <a:rPr lang="en-US" dirty="0"/>
              <a:t>across multiple days, and then calculate a cumulative moving average (CMA</a:t>
            </a:r>
            <a:r>
              <a:rPr lang="en-US" dirty="0" smtClean="0"/>
              <a:t>) over </a:t>
            </a:r>
            <a:r>
              <a:rPr lang="en-US" dirty="0"/>
              <a:t>that data</a:t>
            </a:r>
            <a:r>
              <a:rPr lang="en-US" dirty="0" smtClean="0"/>
              <a:t>.</a:t>
            </a:r>
          </a:p>
          <a:p>
            <a:r>
              <a:rPr lang="en-US" dirty="0" smtClean="0"/>
              <a:t>In our </a:t>
            </a:r>
            <a:r>
              <a:rPr lang="en-US" dirty="0"/>
              <a:t>map-side </a:t>
            </a:r>
            <a:r>
              <a:rPr lang="en-US" dirty="0" smtClean="0"/>
              <a:t>calculation, </a:t>
            </a:r>
            <a:r>
              <a:rPr lang="en-US" dirty="0"/>
              <a:t>the map R script emitted tab-separated </a:t>
            </a:r>
            <a:r>
              <a:rPr lang="en-US" dirty="0" smtClean="0"/>
              <a:t>output with </a:t>
            </a:r>
            <a:r>
              <a:rPr lang="en-US" dirty="0"/>
              <a:t>the following fields:</a:t>
            </a:r>
          </a:p>
          <a:p>
            <a:pPr marL="400050" lvl="1" indent="0">
              <a:buNone/>
            </a:pPr>
            <a:r>
              <a:rPr lang="en-US" sz="1600" dirty="0">
                <a:latin typeface="Courier New" pitchFamily="49" charset="0"/>
                <a:cs typeface="Courier New" pitchFamily="49" charset="0"/>
              </a:rPr>
              <a:t>Symbol Date Mean</a:t>
            </a:r>
          </a:p>
          <a:p>
            <a:r>
              <a:rPr lang="en-US" dirty="0"/>
              <a:t>MapReduce will sort and group together the output keys of </a:t>
            </a:r>
            <a:r>
              <a:rPr lang="en-US" dirty="0" smtClean="0"/>
              <a:t>our </a:t>
            </a:r>
            <a:r>
              <a:rPr lang="en-US" dirty="0"/>
              <a:t>map script, which </a:t>
            </a:r>
            <a:r>
              <a:rPr lang="en-US" dirty="0" smtClean="0"/>
              <a:t>is the </a:t>
            </a:r>
            <a:r>
              <a:rPr lang="en-US" dirty="0"/>
              <a:t>stock symbol. For each unique stock </a:t>
            </a:r>
            <a:r>
              <a:rPr lang="en-US" dirty="0" smtClean="0"/>
              <a:t>symbol MapReduce </a:t>
            </a:r>
            <a:r>
              <a:rPr lang="en-US" dirty="0"/>
              <a:t>will feed </a:t>
            </a:r>
            <a:r>
              <a:rPr lang="en-US" dirty="0" smtClean="0"/>
              <a:t>the </a:t>
            </a:r>
            <a:r>
              <a:rPr lang="en-US" dirty="0"/>
              <a:t>reduce </a:t>
            </a:r>
            <a:r>
              <a:rPr lang="en-US" dirty="0" smtClean="0"/>
              <a:t>R script </a:t>
            </a:r>
            <a:r>
              <a:rPr lang="en-US" dirty="0"/>
              <a:t>with all the map output values for that stock symbol. </a:t>
            </a:r>
            <a:endParaRPr lang="en-US" dirty="0" smtClean="0"/>
          </a:p>
          <a:p>
            <a:r>
              <a:rPr lang="en-US" dirty="0" smtClean="0"/>
              <a:t>Reduce </a:t>
            </a:r>
            <a:r>
              <a:rPr lang="en-US" dirty="0"/>
              <a:t>script will sum </a:t>
            </a:r>
            <a:r>
              <a:rPr lang="en-US" dirty="0" smtClean="0"/>
              <a:t>the means </a:t>
            </a:r>
            <a:r>
              <a:rPr lang="en-US" dirty="0"/>
              <a:t>together and emit a single output containing the </a:t>
            </a:r>
            <a:r>
              <a:rPr lang="en-US" dirty="0" smtClean="0"/>
              <a:t>CMA.</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41</a:t>
            </a:fld>
            <a:endParaRPr lang="en-US"/>
          </a:p>
        </p:txBody>
      </p:sp>
    </p:spTree>
    <p:extLst>
      <p:ext uri="{BB962C8B-B14F-4D97-AF65-F5344CB8AC3E}">
        <p14:creationId xmlns:p14="http://schemas.microsoft.com/office/powerpoint/2010/main" val="38481455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Reduce Script: </a:t>
            </a:r>
            <a:r>
              <a:rPr lang="en-US" sz="3100" dirty="0" err="1" smtClean="0">
                <a:latin typeface="Courier New" pitchFamily="49" charset="0"/>
                <a:cs typeface="Courier New" pitchFamily="49" charset="0"/>
              </a:rPr>
              <a:t>stock_cma.R</a:t>
            </a:r>
            <a:endParaRPr lang="en-US" sz="3100" dirty="0">
              <a:latin typeface="Courier New" pitchFamily="49" charset="0"/>
              <a:cs typeface="Courier New" pitchFamily="49" charset="0"/>
            </a:endParaRPr>
          </a:p>
        </p:txBody>
      </p:sp>
      <p:sp>
        <p:nvSpPr>
          <p:cNvPr id="3" name="Content Placeholder 2"/>
          <p:cNvSpPr>
            <a:spLocks noGrp="1"/>
          </p:cNvSpPr>
          <p:nvPr>
            <p:ph idx="1"/>
          </p:nvPr>
        </p:nvSpPr>
        <p:spPr/>
        <p:txBody>
          <a:bodyPr>
            <a:noAutofit/>
          </a:bodyPr>
          <a:lstStyle/>
          <a:p>
            <a:pPr marL="0" indent="0">
              <a:buNone/>
            </a:pP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usr</a:t>
            </a:r>
            <a:r>
              <a:rPr lang="en-US" sz="1400" dirty="0">
                <a:latin typeface="Courier New" pitchFamily="49" charset="0"/>
                <a:cs typeface="Courier New" pitchFamily="49" charset="0"/>
              </a:rPr>
              <a:t>/bin/</a:t>
            </a:r>
            <a:r>
              <a:rPr lang="en-US" sz="1400" dirty="0" err="1">
                <a:latin typeface="Courier New" pitchFamily="49" charset="0"/>
                <a:cs typeface="Courier New" pitchFamily="49" charset="0"/>
              </a:rPr>
              <a:t>Rscript</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options(warn=-1)</a:t>
            </a:r>
          </a:p>
          <a:p>
            <a:pPr marL="0" indent="0">
              <a:buNone/>
            </a:pPr>
            <a:r>
              <a:rPr lang="en-US" sz="1400" dirty="0">
                <a:latin typeface="Courier New" pitchFamily="49" charset="0"/>
                <a:cs typeface="Courier New" pitchFamily="49" charset="0"/>
              </a:rPr>
              <a:t>sink("/</a:t>
            </a:r>
            <a:r>
              <a:rPr lang="en-US" sz="1400" dirty="0" err="1">
                <a:latin typeface="Courier New" pitchFamily="49" charset="0"/>
                <a:cs typeface="Courier New" pitchFamily="49" charset="0"/>
              </a:rPr>
              <a:t>dev</a:t>
            </a:r>
            <a:r>
              <a:rPr lang="en-US" sz="1400" dirty="0">
                <a:latin typeface="Courier New" pitchFamily="49" charset="0"/>
                <a:cs typeface="Courier New" pitchFamily="49" charset="0"/>
              </a:rPr>
              <a:t>/null</a:t>
            </a:r>
            <a:r>
              <a:rPr lang="en-US" sz="1400" dirty="0" smtClean="0">
                <a:latin typeface="Courier New" pitchFamily="49" charset="0"/>
                <a:cs typeface="Courier New" pitchFamily="49" charset="0"/>
              </a:rPr>
              <a:t>")</a:t>
            </a:r>
          </a:p>
          <a:p>
            <a:pPr marL="0" indent="0">
              <a:buNone/>
            </a:pPr>
            <a:r>
              <a:rPr lang="en-US" sz="1600" dirty="0" smtClean="0">
                <a:latin typeface="Courier New" pitchFamily="49" charset="0"/>
                <a:cs typeface="Courier New" pitchFamily="49" charset="0"/>
              </a:rPr>
              <a:t># </a:t>
            </a:r>
            <a:r>
              <a:rPr lang="en-US" sz="1600" dirty="0"/>
              <a:t>A simple R function that takes as input the </a:t>
            </a:r>
            <a:r>
              <a:rPr lang="en-US" sz="1600" dirty="0" smtClean="0"/>
              <a:t>stock symbol </a:t>
            </a:r>
            <a:r>
              <a:rPr lang="en-US" sz="1600" dirty="0"/>
              <a:t>and a vector of means. It calculates </a:t>
            </a:r>
            <a:r>
              <a:rPr lang="en-US" sz="1600" dirty="0" smtClean="0"/>
              <a:t>    #   the CMA and </a:t>
            </a:r>
            <a:r>
              <a:rPr lang="en-US" sz="1600" dirty="0"/>
              <a:t>writes the symbol and CMA to standard output.</a:t>
            </a:r>
            <a:endParaRPr lang="en-US" sz="1600" dirty="0">
              <a:latin typeface="Courier New" pitchFamily="49" charset="0"/>
              <a:cs typeface="Courier New" pitchFamily="49" charset="0"/>
            </a:endParaRPr>
          </a:p>
          <a:p>
            <a:pPr marL="0" indent="0">
              <a:buNone/>
            </a:pPr>
            <a:r>
              <a:rPr lang="en-US" sz="1400" dirty="0" err="1">
                <a:latin typeface="Courier New" pitchFamily="49" charset="0"/>
                <a:cs typeface="Courier New" pitchFamily="49" charset="0"/>
              </a:rPr>
              <a:t>outputMean</a:t>
            </a:r>
            <a:r>
              <a:rPr lang="en-US" sz="1400" dirty="0">
                <a:latin typeface="Courier New" pitchFamily="49" charset="0"/>
                <a:cs typeface="Courier New" pitchFamily="49" charset="0"/>
              </a:rPr>
              <a:t> &lt;- function(stock, means) {</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stock_mean</a:t>
            </a:r>
            <a:r>
              <a:rPr lang="en-US" sz="1400" dirty="0">
                <a:latin typeface="Courier New" pitchFamily="49" charset="0"/>
                <a:cs typeface="Courier New" pitchFamily="49" charset="0"/>
              </a:rPr>
              <a:t> &lt;- mean(means)</a:t>
            </a:r>
          </a:p>
          <a:p>
            <a:pPr marL="0" indent="0">
              <a:buNone/>
            </a:pPr>
            <a:r>
              <a:rPr lang="en-US" sz="1400" dirty="0">
                <a:latin typeface="Courier New" pitchFamily="49" charset="0"/>
                <a:cs typeface="Courier New" pitchFamily="49" charset="0"/>
              </a:rPr>
              <a:t>  sink()</a:t>
            </a:r>
          </a:p>
          <a:p>
            <a:pPr marL="0" indent="0">
              <a:buNone/>
            </a:pPr>
            <a:r>
              <a:rPr lang="en-US" sz="1400" dirty="0">
                <a:latin typeface="Courier New" pitchFamily="49" charset="0"/>
                <a:cs typeface="Courier New" pitchFamily="49" charset="0"/>
              </a:rPr>
              <a:t>  cat(stock, </a:t>
            </a:r>
            <a:r>
              <a:rPr lang="en-US" sz="1400" dirty="0" err="1">
                <a:latin typeface="Courier New" pitchFamily="49" charset="0"/>
                <a:cs typeface="Courier New" pitchFamily="49" charset="0"/>
              </a:rPr>
              <a:t>stock_mean</a:t>
            </a:r>
            <a:r>
              <a:rPr lang="en-US" sz="1400" dirty="0">
                <a:latin typeface="Courier New" pitchFamily="49" charset="0"/>
                <a:cs typeface="Courier New" pitchFamily="49" charset="0"/>
              </a:rPr>
              <a:t>, "\n", </a:t>
            </a:r>
            <a:r>
              <a:rPr lang="en-US" sz="1400" dirty="0" err="1">
                <a:latin typeface="Courier New" pitchFamily="49" charset="0"/>
                <a:cs typeface="Courier New" pitchFamily="49" charset="0"/>
              </a:rPr>
              <a:t>sep</a:t>
            </a:r>
            <a:r>
              <a:rPr lang="en-US" sz="1400" dirty="0">
                <a:latin typeface="Courier New" pitchFamily="49" charset="0"/>
                <a:cs typeface="Courier New" pitchFamily="49" charset="0"/>
              </a:rPr>
              <a:t>="\t")</a:t>
            </a:r>
          </a:p>
          <a:p>
            <a:pPr marL="0" indent="0">
              <a:buNone/>
            </a:pPr>
            <a:r>
              <a:rPr lang="en-US" sz="1400" dirty="0">
                <a:latin typeface="Courier New" pitchFamily="49" charset="0"/>
                <a:cs typeface="Courier New" pitchFamily="49" charset="0"/>
              </a:rPr>
              <a:t>  sink("/</a:t>
            </a:r>
            <a:r>
              <a:rPr lang="en-US" sz="1400" dirty="0" err="1">
                <a:latin typeface="Courier New" pitchFamily="49" charset="0"/>
                <a:cs typeface="Courier New" pitchFamily="49" charset="0"/>
              </a:rPr>
              <a:t>dev</a:t>
            </a:r>
            <a:r>
              <a:rPr lang="en-US" sz="1400" dirty="0">
                <a:latin typeface="Courier New" pitchFamily="49" charset="0"/>
                <a:cs typeface="Courier New" pitchFamily="49" charset="0"/>
              </a:rPr>
              <a:t>/null")</a:t>
            </a:r>
          </a:p>
          <a:p>
            <a:pPr marL="0" indent="0">
              <a:buNone/>
            </a:pP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input &lt;- file("</a:t>
            </a:r>
            <a:r>
              <a:rPr lang="en-US" sz="1400" dirty="0" err="1">
                <a:latin typeface="Courier New" pitchFamily="49" charset="0"/>
                <a:cs typeface="Courier New" pitchFamily="49" charset="0"/>
              </a:rPr>
              <a:t>stdin</a:t>
            </a:r>
            <a:r>
              <a:rPr lang="en-US" sz="1400" dirty="0">
                <a:latin typeface="Courier New" pitchFamily="49" charset="0"/>
                <a:cs typeface="Courier New" pitchFamily="49" charset="0"/>
              </a:rPr>
              <a:t>", "r")</a:t>
            </a:r>
          </a:p>
          <a:p>
            <a:pPr marL="0" indent="0">
              <a:buNone/>
            </a:pPr>
            <a:r>
              <a:rPr lang="en-US" sz="1400" dirty="0" err="1">
                <a:latin typeface="Courier New" pitchFamily="49" charset="0"/>
                <a:cs typeface="Courier New" pitchFamily="49" charset="0"/>
              </a:rPr>
              <a:t>prevKey</a:t>
            </a:r>
            <a:r>
              <a:rPr lang="en-US" sz="1400" dirty="0">
                <a:latin typeface="Courier New" pitchFamily="49" charset="0"/>
                <a:cs typeface="Courier New" pitchFamily="49" charset="0"/>
              </a:rPr>
              <a:t> &lt;- ""</a:t>
            </a:r>
          </a:p>
          <a:p>
            <a:pPr marL="0" indent="0">
              <a:buNone/>
            </a:pPr>
            <a:r>
              <a:rPr lang="en-US" sz="1400" dirty="0">
                <a:latin typeface="Courier New" pitchFamily="49" charset="0"/>
                <a:cs typeface="Courier New" pitchFamily="49" charset="0"/>
              </a:rPr>
              <a:t>means &lt;- numeric(0)</a:t>
            </a:r>
          </a:p>
          <a:p>
            <a:pPr marL="0" indent="0">
              <a:buNone/>
            </a:pPr>
            <a:r>
              <a:rPr lang="en-US" sz="1400" dirty="0">
                <a:latin typeface="Courier New" pitchFamily="49" charset="0"/>
                <a:cs typeface="Courier New" pitchFamily="49" charset="0"/>
              </a:rPr>
              <a:t>while(length(</a:t>
            </a:r>
            <a:r>
              <a:rPr lang="en-US" sz="1400" dirty="0" err="1">
                <a:latin typeface="Courier New" pitchFamily="49" charset="0"/>
                <a:cs typeface="Courier New" pitchFamily="49" charset="0"/>
              </a:rPr>
              <a:t>currentLine</a:t>
            </a:r>
            <a:r>
              <a:rPr lang="en-US" sz="1400" dirty="0">
                <a:latin typeface="Courier New" pitchFamily="49" charset="0"/>
                <a:cs typeface="Courier New" pitchFamily="49" charset="0"/>
              </a:rPr>
              <a:t> &lt;-</a:t>
            </a:r>
            <a:r>
              <a:rPr lang="en-US" sz="1400" dirty="0" err="1">
                <a:latin typeface="Courier New" pitchFamily="49" charset="0"/>
                <a:cs typeface="Courier New" pitchFamily="49" charset="0"/>
              </a:rPr>
              <a:t>readLines</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input,n</a:t>
            </a:r>
            <a:r>
              <a:rPr lang="en-US" sz="1400" dirty="0">
                <a:latin typeface="Courier New" pitchFamily="49" charset="0"/>
                <a:cs typeface="Courier New" pitchFamily="49" charset="0"/>
              </a:rPr>
              <a:t>=1,warn=FALSE)) &gt; 0) {</a:t>
            </a:r>
          </a:p>
          <a:p>
            <a:pPr marL="0" indent="0">
              <a:buNone/>
            </a:pPr>
            <a:r>
              <a:rPr lang="en-US" sz="1400" dirty="0">
                <a:latin typeface="Courier New" pitchFamily="49" charset="0"/>
                <a:cs typeface="Courier New" pitchFamily="49" charset="0"/>
              </a:rPr>
              <a:t>  fields &lt;- </a:t>
            </a:r>
            <a:r>
              <a:rPr lang="en-US" sz="1400" dirty="0" err="1">
                <a:latin typeface="Courier New" pitchFamily="49" charset="0"/>
                <a:cs typeface="Courier New" pitchFamily="49" charset="0"/>
              </a:rPr>
              <a:t>unlist</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strsplit</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currentLine</a:t>
            </a:r>
            <a:r>
              <a:rPr lang="en-US" sz="1400" dirty="0">
                <a:latin typeface="Courier New" pitchFamily="49" charset="0"/>
                <a:cs typeface="Courier New" pitchFamily="49" charset="0"/>
              </a:rPr>
              <a:t>, "\t</a:t>
            </a:r>
            <a:r>
              <a:rPr lang="en-US" sz="1400" dirty="0" smtClean="0">
                <a:latin typeface="Courier New" pitchFamily="49" charset="0"/>
                <a:cs typeface="Courier New" pitchFamily="49" charset="0"/>
              </a:rPr>
              <a:t>"))</a:t>
            </a:r>
          </a:p>
          <a:p>
            <a:pPr marL="0" indent="0">
              <a:buNone/>
            </a:pPr>
            <a:r>
              <a:rPr lang="en-US" sz="1600" dirty="0" smtClean="0"/>
              <a:t># Read </a:t>
            </a:r>
            <a:r>
              <a:rPr lang="en-US" sz="1600" dirty="0"/>
              <a:t>the key, which is the stock symbol.</a:t>
            </a:r>
            <a:endParaRPr lang="en-US" sz="16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key &lt;- fields[1</a:t>
            </a:r>
            <a:r>
              <a:rPr lang="en-US" sz="1400" dirty="0" smtClean="0">
                <a:latin typeface="Courier New" pitchFamily="49" charset="0"/>
                <a:cs typeface="Courier New" pitchFamily="49" charset="0"/>
              </a:rPr>
              <a:t>]</a:t>
            </a:r>
          </a:p>
          <a:p>
            <a:pPr marL="0" indent="0">
              <a:buNone/>
            </a:pPr>
            <a:r>
              <a:rPr lang="en-US" sz="1600" dirty="0" smtClean="0">
                <a:cs typeface="Courier New" pitchFamily="49" charset="0"/>
              </a:rPr>
              <a:t># Read the mean from the input</a:t>
            </a:r>
            <a:endParaRPr lang="en-US" sz="1600" dirty="0">
              <a:cs typeface="Courier New" pitchFamily="49" charset="0"/>
            </a:endParaRPr>
          </a:p>
          <a:p>
            <a:pPr marL="0" indent="0">
              <a:buNone/>
            </a:pPr>
            <a:r>
              <a:rPr lang="en-US" sz="1400" dirty="0">
                <a:latin typeface="Courier New" pitchFamily="49" charset="0"/>
                <a:cs typeface="Courier New" pitchFamily="49" charset="0"/>
              </a:rPr>
              <a:t>  mean &lt;- </a:t>
            </a:r>
            <a:r>
              <a:rPr lang="en-US" sz="1400" dirty="0" err="1">
                <a:latin typeface="Courier New" pitchFamily="49" charset="0"/>
                <a:cs typeface="Courier New" pitchFamily="49" charset="0"/>
              </a:rPr>
              <a:t>as.double</a:t>
            </a:r>
            <a:r>
              <a:rPr lang="en-US" sz="1400" dirty="0">
                <a:latin typeface="Courier New" pitchFamily="49" charset="0"/>
                <a:cs typeface="Courier New" pitchFamily="49" charset="0"/>
              </a:rPr>
              <a:t>(fields[3])</a:t>
            </a:r>
          </a:p>
          <a:p>
            <a:pPr marL="0" indent="0">
              <a:buNone/>
            </a:pPr>
            <a:r>
              <a:rPr lang="en-US" sz="1400" dirty="0">
                <a:latin typeface="Courier New" pitchFamily="49" charset="0"/>
                <a:cs typeface="Courier New" pitchFamily="49" charset="0"/>
              </a:rPr>
              <a:t>  </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42</a:t>
            </a:fld>
            <a:endParaRPr lang="en-US"/>
          </a:p>
        </p:txBody>
      </p:sp>
    </p:spTree>
    <p:extLst>
      <p:ext uri="{BB962C8B-B14F-4D97-AF65-F5344CB8AC3E}">
        <p14:creationId xmlns:p14="http://schemas.microsoft.com/office/powerpoint/2010/main" val="22899957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Reduce Script: </a:t>
            </a:r>
            <a:r>
              <a:rPr lang="en-US" sz="3100" dirty="0" err="1" smtClean="0">
                <a:latin typeface="Courier New" pitchFamily="49" charset="0"/>
                <a:cs typeface="Courier New" pitchFamily="49" charset="0"/>
              </a:rPr>
              <a:t>stock_cma.R</a:t>
            </a:r>
            <a:endParaRPr lang="en-US" sz="3100" dirty="0">
              <a:latin typeface="Courier New" pitchFamily="49" charset="0"/>
              <a:cs typeface="Courier New" pitchFamily="49" charset="0"/>
            </a:endParaRPr>
          </a:p>
        </p:txBody>
      </p:sp>
      <p:sp>
        <p:nvSpPr>
          <p:cNvPr id="3" name="Content Placeholder 2"/>
          <p:cNvSpPr>
            <a:spLocks noGrp="1"/>
          </p:cNvSpPr>
          <p:nvPr>
            <p:ph idx="1"/>
          </p:nvPr>
        </p:nvSpPr>
        <p:spPr/>
        <p:txBody>
          <a:bodyPr>
            <a:noAutofit/>
          </a:bodyPr>
          <a:lstStyle/>
          <a:p>
            <a:pPr marL="0" indent="0">
              <a:buNone/>
            </a:pPr>
            <a:r>
              <a:rPr lang="en-US" sz="1400" dirty="0" smtClean="0">
                <a:latin typeface="Courier New" pitchFamily="49" charset="0"/>
                <a:cs typeface="Courier New" pitchFamily="49" charset="0"/>
              </a:rPr>
              <a:t>if</a:t>
            </a:r>
            <a:r>
              <a:rPr lang="en-US" sz="1400" dirty="0">
                <a:latin typeface="Courier New" pitchFamily="49" charset="0"/>
                <a:cs typeface="Courier New" pitchFamily="49" charset="0"/>
              </a:rPr>
              <a:t>( identical(</a:t>
            </a:r>
            <a:r>
              <a:rPr lang="en-US" sz="1400" dirty="0" err="1">
                <a:latin typeface="Courier New" pitchFamily="49" charset="0"/>
                <a:cs typeface="Courier New" pitchFamily="49" charset="0"/>
              </a:rPr>
              <a:t>prevKey</a:t>
            </a:r>
            <a:r>
              <a:rPr lang="en-US" sz="1400" dirty="0">
                <a:latin typeface="Courier New" pitchFamily="49" charset="0"/>
                <a:cs typeface="Courier New" pitchFamily="49" charset="0"/>
              </a:rPr>
              <a:t>, "") || identical(</a:t>
            </a:r>
            <a:r>
              <a:rPr lang="en-US" sz="1400" dirty="0" err="1">
                <a:latin typeface="Courier New" pitchFamily="49" charset="0"/>
                <a:cs typeface="Courier New" pitchFamily="49" charset="0"/>
              </a:rPr>
              <a:t>prevKey</a:t>
            </a:r>
            <a:r>
              <a:rPr lang="en-US" sz="1400" dirty="0">
                <a:latin typeface="Courier New" pitchFamily="49" charset="0"/>
                <a:cs typeface="Courier New" pitchFamily="49" charset="0"/>
              </a:rPr>
              <a:t>, key)) {</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prevKey</a:t>
            </a:r>
            <a:r>
              <a:rPr lang="en-US" sz="1400" dirty="0">
                <a:latin typeface="Courier New" pitchFamily="49" charset="0"/>
                <a:cs typeface="Courier New" pitchFamily="49" charset="0"/>
              </a:rPr>
              <a:t> &lt;- key</a:t>
            </a:r>
          </a:p>
          <a:p>
            <a:pPr marL="0" indent="0">
              <a:buNone/>
            </a:pPr>
            <a:r>
              <a:rPr lang="en-US" sz="1400" dirty="0">
                <a:latin typeface="Courier New" pitchFamily="49" charset="0"/>
                <a:cs typeface="Courier New" pitchFamily="49" charset="0"/>
              </a:rPr>
              <a:t>    means &lt;- c(means, mean)</a:t>
            </a:r>
          </a:p>
          <a:p>
            <a:pPr marL="0" indent="0">
              <a:buNone/>
            </a:pPr>
            <a:r>
              <a:rPr lang="en-US" sz="1400" dirty="0">
                <a:latin typeface="Courier New" pitchFamily="49" charset="0"/>
                <a:cs typeface="Courier New" pitchFamily="49" charset="0"/>
              </a:rPr>
              <a:t>  } else </a:t>
            </a:r>
            <a:r>
              <a:rPr lang="en-US" sz="1400" dirty="0" smtClean="0">
                <a:latin typeface="Courier New" pitchFamily="49" charset="0"/>
                <a:cs typeface="Courier New" pitchFamily="49" charset="0"/>
              </a:rPr>
              <a:t>{</a:t>
            </a:r>
          </a:p>
          <a:p>
            <a:pPr marL="0" indent="0">
              <a:buNone/>
            </a:pPr>
            <a:r>
              <a:rPr lang="en-US" sz="1600" dirty="0" smtClean="0"/>
              <a:t># When </a:t>
            </a:r>
            <a:r>
              <a:rPr lang="en-US" sz="1600" dirty="0"/>
              <a:t>you find a new key it means you’ve hit a new </a:t>
            </a:r>
            <a:r>
              <a:rPr lang="en-US" sz="1600" dirty="0" smtClean="0"/>
              <a:t>map output </a:t>
            </a:r>
            <a:r>
              <a:rPr lang="en-US" sz="1600" dirty="0"/>
              <a:t>key. This means it’s time to call </a:t>
            </a:r>
            <a:r>
              <a:rPr lang="en-US" sz="1600" dirty="0" smtClean="0"/>
              <a:t># the </a:t>
            </a:r>
            <a:r>
              <a:rPr lang="en-US" sz="1600" dirty="0"/>
              <a:t>function </a:t>
            </a:r>
            <a:r>
              <a:rPr lang="en-US" sz="1600" dirty="0" smtClean="0"/>
              <a:t>to calculate </a:t>
            </a:r>
            <a:r>
              <a:rPr lang="en-US" sz="1600" dirty="0"/>
              <a:t>the CMA and write the output to standard out.</a:t>
            </a:r>
            <a:endParaRPr lang="en-US" sz="16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outputMean</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prevKey</a:t>
            </a:r>
            <a:r>
              <a:rPr lang="en-US" sz="1400" dirty="0">
                <a:latin typeface="Courier New" pitchFamily="49" charset="0"/>
                <a:cs typeface="Courier New" pitchFamily="49" charset="0"/>
              </a:rPr>
              <a:t>, means)</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prevKey</a:t>
            </a:r>
            <a:r>
              <a:rPr lang="en-US" sz="1400" dirty="0">
                <a:latin typeface="Courier New" pitchFamily="49" charset="0"/>
                <a:cs typeface="Courier New" pitchFamily="49" charset="0"/>
              </a:rPr>
              <a:t> &lt;- key</a:t>
            </a:r>
          </a:p>
          <a:p>
            <a:pPr marL="0" indent="0">
              <a:buNone/>
            </a:pPr>
            <a:r>
              <a:rPr lang="en-US" sz="1400" dirty="0">
                <a:latin typeface="Courier New" pitchFamily="49" charset="0"/>
                <a:cs typeface="Courier New" pitchFamily="49" charset="0"/>
              </a:rPr>
              <a:t>    means &lt;- c(means, mean)</a:t>
            </a:r>
          </a:p>
          <a:p>
            <a:pPr marL="0" indent="0">
              <a:buNone/>
            </a:pPr>
            <a:r>
              <a:rPr lang="en-US" sz="1400" dirty="0">
                <a:latin typeface="Courier New" pitchFamily="49" charset="0"/>
                <a:cs typeface="Courier New" pitchFamily="49" charset="0"/>
              </a:rPr>
              <a:t>  }</a:t>
            </a:r>
          </a:p>
          <a:p>
            <a:pPr marL="0" indent="0">
              <a:buNone/>
            </a:pP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if(!identical(</a:t>
            </a:r>
            <a:r>
              <a:rPr lang="en-US" sz="1400" dirty="0" err="1">
                <a:latin typeface="Courier New" pitchFamily="49" charset="0"/>
                <a:cs typeface="Courier New" pitchFamily="49" charset="0"/>
              </a:rPr>
              <a:t>prevKey</a:t>
            </a:r>
            <a:r>
              <a:rPr lang="en-US" sz="1400" dirty="0">
                <a:latin typeface="Courier New" pitchFamily="49" charset="0"/>
                <a:cs typeface="Courier New" pitchFamily="49" charset="0"/>
              </a:rPr>
              <a:t>, "")) {</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outputMean</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prevKey</a:t>
            </a:r>
            <a:r>
              <a:rPr lang="en-US" sz="1400" dirty="0">
                <a:latin typeface="Courier New" pitchFamily="49" charset="0"/>
                <a:cs typeface="Courier New" pitchFamily="49" charset="0"/>
              </a:rPr>
              <a:t>, means)</a:t>
            </a:r>
          </a:p>
          <a:p>
            <a:pPr marL="0" indent="0">
              <a:buNone/>
            </a:pP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close(input)</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43</a:t>
            </a:fld>
            <a:endParaRPr lang="en-US"/>
          </a:p>
        </p:txBody>
      </p:sp>
    </p:spTree>
    <p:extLst>
      <p:ext uri="{BB962C8B-B14F-4D97-AF65-F5344CB8AC3E}">
        <p14:creationId xmlns:p14="http://schemas.microsoft.com/office/powerpoint/2010/main" val="177115049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 and Streaming MapReduce Data Flow</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28800" y="838200"/>
            <a:ext cx="5410200" cy="2293574"/>
          </a:xfrm>
        </p:spPr>
      </p:pic>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44</a:t>
            </a:fld>
            <a:endParaRPr lang="en-US"/>
          </a:p>
        </p:txBody>
      </p:sp>
      <p:sp>
        <p:nvSpPr>
          <p:cNvPr id="7" name="TextBox 6"/>
          <p:cNvSpPr txBox="1"/>
          <p:nvPr/>
        </p:nvSpPr>
        <p:spPr>
          <a:xfrm>
            <a:off x="304800" y="2749182"/>
            <a:ext cx="3733800" cy="3693319"/>
          </a:xfrm>
          <a:prstGeom prst="rect">
            <a:avLst/>
          </a:prstGeom>
          <a:noFill/>
        </p:spPr>
        <p:txBody>
          <a:bodyPr wrap="square" rtlCol="0">
            <a:spAutoFit/>
          </a:bodyPr>
          <a:lstStyle/>
          <a:p>
            <a:r>
              <a:rPr lang="en-US" dirty="0"/>
              <a:t>This follows the same pattern that we saw in </a:t>
            </a:r>
            <a:r>
              <a:rPr lang="en-US" dirty="0" smtClean="0"/>
              <a:t>the previous </a:t>
            </a:r>
            <a:r>
              <a:rPr lang="en-US" dirty="0"/>
              <a:t>“map-only" R Streaming job. The only </a:t>
            </a:r>
            <a:r>
              <a:rPr lang="en-US" dirty="0" smtClean="0"/>
              <a:t>difference is </a:t>
            </a:r>
            <a:r>
              <a:rPr lang="en-US" dirty="0"/>
              <a:t>that the output isn't written to the </a:t>
            </a:r>
            <a:r>
              <a:rPr lang="en-US" dirty="0" err="1"/>
              <a:t>OutputFormat</a:t>
            </a:r>
            <a:r>
              <a:rPr lang="en-US" dirty="0" smtClean="0"/>
              <a:t>, and </a:t>
            </a:r>
            <a:r>
              <a:rPr lang="en-US" dirty="0"/>
              <a:t>instead is collected and spilled to disk, awaiting </a:t>
            </a:r>
            <a:r>
              <a:rPr lang="en-US" dirty="0" smtClean="0"/>
              <a:t>fetch commands </a:t>
            </a:r>
            <a:r>
              <a:rPr lang="en-US" dirty="0"/>
              <a:t>from reducer tasks</a:t>
            </a:r>
            <a:r>
              <a:rPr lang="en-US" dirty="0" smtClean="0"/>
              <a:t>.</a:t>
            </a:r>
          </a:p>
          <a:p>
            <a:r>
              <a:rPr lang="en-US" dirty="0"/>
              <a:t>Just like on the map side, the R</a:t>
            </a:r>
          </a:p>
          <a:p>
            <a:r>
              <a:rPr lang="en-US" dirty="0"/>
              <a:t>script should write its output as</a:t>
            </a:r>
          </a:p>
          <a:p>
            <a:r>
              <a:rPr lang="en-US" dirty="0"/>
              <a:t>lines on standard output..</a:t>
            </a:r>
          </a:p>
          <a:p>
            <a:r>
              <a:rPr lang="en-US" dirty="0"/>
              <a:t>By default the tab character</a:t>
            </a:r>
          </a:p>
          <a:p>
            <a:r>
              <a:rPr lang="en-US" dirty="0"/>
              <a:t>separates the output key from</a:t>
            </a:r>
          </a:p>
          <a:p>
            <a:r>
              <a:rPr lang="en-US" dirty="0"/>
              <a:t>the output value.</a:t>
            </a:r>
          </a:p>
        </p:txBody>
      </p:sp>
      <p:sp>
        <p:nvSpPr>
          <p:cNvPr id="8" name="TextBox 7"/>
          <p:cNvSpPr txBox="1"/>
          <p:nvPr/>
        </p:nvSpPr>
        <p:spPr>
          <a:xfrm>
            <a:off x="4343400" y="3164681"/>
            <a:ext cx="4495800" cy="2862322"/>
          </a:xfrm>
          <a:prstGeom prst="rect">
            <a:avLst/>
          </a:prstGeom>
          <a:noFill/>
        </p:spPr>
        <p:txBody>
          <a:bodyPr wrap="square" rtlCol="0">
            <a:spAutoFit/>
          </a:bodyPr>
          <a:lstStyle/>
          <a:p>
            <a:r>
              <a:rPr lang="en-US" dirty="0"/>
              <a:t>These are two separate scripts, one for </a:t>
            </a:r>
            <a:r>
              <a:rPr lang="en-US" dirty="0" smtClean="0"/>
              <a:t>the map </a:t>
            </a:r>
            <a:r>
              <a:rPr lang="en-US" dirty="0"/>
              <a:t>side, and the other for the reduce side</a:t>
            </a:r>
            <a:r>
              <a:rPr lang="en-US" dirty="0" smtClean="0"/>
              <a:t>.</a:t>
            </a:r>
          </a:p>
          <a:p>
            <a:r>
              <a:rPr lang="en-US" dirty="0"/>
              <a:t>The reduce script is </a:t>
            </a:r>
            <a:r>
              <a:rPr lang="en-US" dirty="0" smtClean="0"/>
              <a:t>supplied each </a:t>
            </a:r>
            <a:r>
              <a:rPr lang="en-US" dirty="0"/>
              <a:t>map output record on </a:t>
            </a:r>
            <a:r>
              <a:rPr lang="en-US" dirty="0" smtClean="0"/>
              <a:t>a separate </a:t>
            </a:r>
            <a:r>
              <a:rPr lang="en-US" dirty="0"/>
              <a:t>line. The map output</a:t>
            </a:r>
          </a:p>
          <a:p>
            <a:r>
              <a:rPr lang="en-US" dirty="0"/>
              <a:t>key and value are separated </a:t>
            </a:r>
            <a:r>
              <a:rPr lang="en-US" dirty="0" smtClean="0"/>
              <a:t>by tab </a:t>
            </a:r>
            <a:r>
              <a:rPr lang="en-US" dirty="0"/>
              <a:t>by default. Map </a:t>
            </a:r>
            <a:r>
              <a:rPr lang="en-US" dirty="0" smtClean="0"/>
              <a:t>output keys </a:t>
            </a:r>
            <a:r>
              <a:rPr lang="en-US" dirty="0"/>
              <a:t>are grouped together, so</a:t>
            </a:r>
          </a:p>
          <a:p>
            <a:r>
              <a:rPr lang="en-US" dirty="0"/>
              <a:t>our code needs to read </a:t>
            </a:r>
            <a:r>
              <a:rPr lang="en-US" dirty="0" smtClean="0"/>
              <a:t>the input </a:t>
            </a:r>
            <a:r>
              <a:rPr lang="en-US" dirty="0"/>
              <a:t>line by line, and when </a:t>
            </a:r>
            <a:r>
              <a:rPr lang="en-US" dirty="0" smtClean="0"/>
              <a:t>we see </a:t>
            </a:r>
            <a:r>
              <a:rPr lang="en-US" dirty="0"/>
              <a:t>a change in the input key </a:t>
            </a:r>
            <a:r>
              <a:rPr lang="en-US" dirty="0" smtClean="0"/>
              <a:t>we can </a:t>
            </a:r>
            <a:r>
              <a:rPr lang="en-US" dirty="0"/>
              <a:t>process all the values for</a:t>
            </a:r>
          </a:p>
          <a:p>
            <a:r>
              <a:rPr lang="en-US" dirty="0"/>
              <a:t>that key.</a:t>
            </a:r>
          </a:p>
        </p:txBody>
      </p:sp>
    </p:spTree>
    <p:extLst>
      <p:ext uri="{BB962C8B-B14F-4D97-AF65-F5344CB8AC3E}">
        <p14:creationId xmlns:p14="http://schemas.microsoft.com/office/powerpoint/2010/main" val="302960670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Testing Data Flow on Command Line</a:t>
            </a:r>
            <a:endParaRPr lang="en-US" dirty="0"/>
          </a:p>
        </p:txBody>
      </p:sp>
      <p:sp>
        <p:nvSpPr>
          <p:cNvPr id="3" name="Content Placeholder 2"/>
          <p:cNvSpPr>
            <a:spLocks noGrp="1"/>
          </p:cNvSpPr>
          <p:nvPr>
            <p:ph idx="1"/>
          </p:nvPr>
        </p:nvSpPr>
        <p:spPr/>
        <p:txBody>
          <a:bodyPr>
            <a:normAutofit/>
          </a:bodyPr>
          <a:lstStyle/>
          <a:p>
            <a:r>
              <a:rPr lang="en-US" dirty="0" smtClean="0">
                <a:cs typeface="Courier New" pitchFamily="49" charset="0"/>
              </a:rPr>
              <a:t>Type on a single line: </a:t>
            </a:r>
          </a:p>
          <a:p>
            <a:pPr marL="0" indent="0">
              <a:buNone/>
            </a:pPr>
            <a:r>
              <a:rPr lang="en-US" sz="1600" dirty="0" smtClean="0">
                <a:latin typeface="Courier New" pitchFamily="49" charset="0"/>
                <a:cs typeface="Courier New" pitchFamily="49" charset="0"/>
              </a:rPr>
              <a:t>$ </a:t>
            </a:r>
            <a:r>
              <a:rPr lang="en-US" sz="1600" dirty="0">
                <a:latin typeface="Courier New" pitchFamily="49" charset="0"/>
                <a:cs typeface="Courier New" pitchFamily="49" charset="0"/>
              </a:rPr>
              <a:t>cat test-data/stocks.txt | </a:t>
            </a:r>
            <a:r>
              <a:rPr lang="en-US" sz="1600" dirty="0" err="1" smtClean="0">
                <a:latin typeface="Courier New" pitchFamily="49" charset="0"/>
                <a:cs typeface="Courier New" pitchFamily="49" charset="0"/>
              </a:rPr>
              <a:t>stock_day_avg.R</a:t>
            </a:r>
            <a:r>
              <a:rPr lang="en-US" sz="1600" dirty="0" smtClean="0">
                <a:latin typeface="Courier New" pitchFamily="49" charset="0"/>
                <a:cs typeface="Courier New" pitchFamily="49" charset="0"/>
              </a:rPr>
              <a:t> </a:t>
            </a:r>
            <a:r>
              <a:rPr lang="en-US" sz="1600" dirty="0">
                <a:latin typeface="Courier New" pitchFamily="49" charset="0"/>
                <a:cs typeface="Courier New" pitchFamily="49" charset="0"/>
              </a:rPr>
              <a:t>| \</a:t>
            </a:r>
          </a:p>
          <a:p>
            <a:pPr marL="0" indent="0">
              <a:buNone/>
            </a:pPr>
            <a:r>
              <a:rPr lang="en-US" sz="1600" dirty="0">
                <a:latin typeface="Courier New" pitchFamily="49" charset="0"/>
                <a:cs typeface="Courier New" pitchFamily="49" charset="0"/>
              </a:rPr>
              <a:t>sort --key 1,1 | </a:t>
            </a:r>
            <a:r>
              <a:rPr lang="en-US" sz="1600" dirty="0" err="1" smtClean="0">
                <a:latin typeface="Courier New" pitchFamily="49" charset="0"/>
                <a:cs typeface="Courier New" pitchFamily="49" charset="0"/>
              </a:rPr>
              <a:t>stock_cma.R</a:t>
            </a:r>
            <a:endParaRPr lang="en-US" sz="1600" dirty="0" smtClean="0">
              <a:latin typeface="Courier New" pitchFamily="49" charset="0"/>
              <a:cs typeface="Courier New" pitchFamily="49" charset="0"/>
            </a:endParaRPr>
          </a:p>
          <a:p>
            <a:pPr marL="0" indent="0">
              <a:buNone/>
            </a:pP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AAPL 68.997</a:t>
            </a:r>
          </a:p>
          <a:p>
            <a:pPr marL="0" indent="0">
              <a:buNone/>
            </a:pPr>
            <a:r>
              <a:rPr lang="en-US" sz="1600" dirty="0">
                <a:latin typeface="Courier New" pitchFamily="49" charset="0"/>
                <a:cs typeface="Courier New" pitchFamily="49" charset="0"/>
              </a:rPr>
              <a:t>CSCO 49.94775</a:t>
            </a:r>
          </a:p>
          <a:p>
            <a:pPr marL="0" indent="0">
              <a:buNone/>
            </a:pPr>
            <a:r>
              <a:rPr lang="en-US" sz="1600" dirty="0">
                <a:latin typeface="Courier New" pitchFamily="49" charset="0"/>
                <a:cs typeface="Courier New" pitchFamily="49" charset="0"/>
              </a:rPr>
              <a:t>GOOG 123.9468</a:t>
            </a:r>
          </a:p>
          <a:p>
            <a:pPr marL="0" indent="0">
              <a:buNone/>
            </a:pPr>
            <a:r>
              <a:rPr lang="en-US" sz="1600" dirty="0">
                <a:latin typeface="Courier New" pitchFamily="49" charset="0"/>
                <a:cs typeface="Courier New" pitchFamily="49" charset="0"/>
              </a:rPr>
              <a:t>MSFT 101.297</a:t>
            </a:r>
          </a:p>
          <a:p>
            <a:pPr marL="0" indent="0">
              <a:buNone/>
            </a:pPr>
            <a:r>
              <a:rPr lang="en-US" sz="1600" dirty="0">
                <a:latin typeface="Courier New" pitchFamily="49" charset="0"/>
                <a:cs typeface="Courier New" pitchFamily="49" charset="0"/>
              </a:rPr>
              <a:t>YHOO </a:t>
            </a:r>
            <a:r>
              <a:rPr lang="en-US" sz="1600" dirty="0" smtClean="0">
                <a:latin typeface="Courier New" pitchFamily="49" charset="0"/>
                <a:cs typeface="Courier New" pitchFamily="49" charset="0"/>
              </a:rPr>
              <a:t>94.55789</a:t>
            </a:r>
          </a:p>
          <a:p>
            <a:r>
              <a:rPr lang="en-US" dirty="0" smtClean="0"/>
              <a:t>That </a:t>
            </a:r>
            <a:r>
              <a:rPr lang="en-US" dirty="0"/>
              <a:t>output looks good, so we are ready to run this in a Hadoop </a:t>
            </a:r>
            <a:r>
              <a:rPr lang="en-US" dirty="0" smtClean="0"/>
              <a:t>job.</a:t>
            </a:r>
          </a:p>
          <a:p>
            <a:endParaRPr lang="en-US" dirty="0"/>
          </a:p>
          <a:p>
            <a:r>
              <a:rPr lang="en-US" dirty="0" smtClean="0"/>
              <a:t>NOTE: In chd4.6 MRv1 distribution, Hadoop streaming jars apparently reside in directories:</a:t>
            </a:r>
          </a:p>
          <a:p>
            <a:pPr marL="0" indent="0">
              <a:buNone/>
            </a:pPr>
            <a:r>
              <a:rPr lang="en-US" sz="1500" dirty="0">
                <a:latin typeface="Courier New" panose="02070309020205020404" pitchFamily="49" charset="0"/>
                <a:cs typeface="Courier New" panose="02070309020205020404" pitchFamily="49" charset="0"/>
              </a:rPr>
              <a:t>/</a:t>
            </a:r>
            <a:r>
              <a:rPr lang="en-US" sz="1500" dirty="0" err="1">
                <a:latin typeface="Courier New" panose="02070309020205020404" pitchFamily="49" charset="0"/>
                <a:cs typeface="Courier New" panose="02070309020205020404" pitchFamily="49" charset="0"/>
              </a:rPr>
              <a:t>usr</a:t>
            </a:r>
            <a:r>
              <a:rPr lang="en-US" sz="1500" dirty="0">
                <a:latin typeface="Courier New" panose="02070309020205020404" pitchFamily="49" charset="0"/>
                <a:cs typeface="Courier New" panose="02070309020205020404" pitchFamily="49" charset="0"/>
              </a:rPr>
              <a:t>/lib/hadoop-0.20-mapreduce/</a:t>
            </a:r>
            <a:r>
              <a:rPr lang="en-US" sz="1500" dirty="0" err="1">
                <a:latin typeface="Courier New" panose="02070309020205020404" pitchFamily="49" charset="0"/>
                <a:cs typeface="Courier New" panose="02070309020205020404" pitchFamily="49" charset="0"/>
              </a:rPr>
              <a:t>contrib</a:t>
            </a:r>
            <a:r>
              <a:rPr lang="en-US" sz="1500" dirty="0">
                <a:latin typeface="Courier New" panose="02070309020205020404" pitchFamily="49" charset="0"/>
                <a:cs typeface="Courier New" panose="02070309020205020404" pitchFamily="49" charset="0"/>
              </a:rPr>
              <a:t>/streaming/hadoop-streaming.jar</a:t>
            </a:r>
          </a:p>
          <a:p>
            <a:pPr marL="0" indent="0">
              <a:buNone/>
            </a:pPr>
            <a:r>
              <a:rPr lang="en-US" sz="1500" dirty="0" smtClean="0">
                <a:latin typeface="Courier New" panose="02070309020205020404" pitchFamily="49" charset="0"/>
                <a:cs typeface="Courier New" panose="02070309020205020404" pitchFamily="49" charset="0"/>
              </a:rPr>
              <a:t>/</a:t>
            </a:r>
            <a:r>
              <a:rPr lang="en-US" sz="1500" dirty="0" err="1" smtClean="0">
                <a:latin typeface="Courier New" panose="02070309020205020404" pitchFamily="49" charset="0"/>
                <a:cs typeface="Courier New" panose="02070309020205020404" pitchFamily="49" charset="0"/>
              </a:rPr>
              <a:t>usr</a:t>
            </a:r>
            <a:r>
              <a:rPr lang="en-US" sz="1500" dirty="0" smtClean="0">
                <a:latin typeface="Courier New" panose="02070309020205020404" pitchFamily="49" charset="0"/>
                <a:cs typeface="Courier New" panose="02070309020205020404" pitchFamily="49" charset="0"/>
              </a:rPr>
              <a:t>/lib/hadoop-0.20-mapreduce/</a:t>
            </a:r>
            <a:r>
              <a:rPr lang="en-US" sz="1500" dirty="0" err="1" smtClean="0">
                <a:latin typeface="Courier New" panose="02070309020205020404" pitchFamily="49" charset="0"/>
                <a:cs typeface="Courier New" panose="02070309020205020404" pitchFamily="49" charset="0"/>
              </a:rPr>
              <a:t>contrib</a:t>
            </a:r>
            <a:r>
              <a:rPr lang="en-US" sz="1500" dirty="0" smtClean="0">
                <a:latin typeface="Courier New" panose="02070309020205020404" pitchFamily="49" charset="0"/>
                <a:cs typeface="Courier New" panose="02070309020205020404" pitchFamily="49" charset="0"/>
              </a:rPr>
              <a:t>/streaming/hadoop-streaming-2.0.0-mr1-cdh4.6.0.jar</a:t>
            </a:r>
          </a:p>
          <a:p>
            <a:r>
              <a:rPr lang="en-US" dirty="0" smtClean="0"/>
              <a:t>Adjust code on following slides accordingly.</a:t>
            </a:r>
            <a:endParaRPr lang="en-US" dirty="0"/>
          </a:p>
          <a:p>
            <a:pPr marL="0" indent="0">
              <a:buNone/>
            </a:pPr>
            <a:endParaRPr lang="en-US" dirty="0"/>
          </a:p>
          <a:p>
            <a:pPr marL="0" indent="0">
              <a:buNone/>
            </a:pPr>
            <a:endParaRPr lang="en-US" sz="1600" dirty="0" smtClean="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45</a:t>
            </a:fld>
            <a:endParaRPr lang="en-US"/>
          </a:p>
        </p:txBody>
      </p:sp>
    </p:spTree>
    <p:extLst>
      <p:ext uri="{BB962C8B-B14F-4D97-AF65-F5344CB8AC3E}">
        <p14:creationId xmlns:p14="http://schemas.microsoft.com/office/powerpoint/2010/main" val="266832002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Streaming MapReduce Job</a:t>
            </a:r>
            <a:endParaRPr lang="en-US" dirty="0"/>
          </a:p>
        </p:txBody>
      </p:sp>
      <p:sp>
        <p:nvSpPr>
          <p:cNvPr id="3" name="Content Placeholder 2"/>
          <p:cNvSpPr>
            <a:spLocks noGrp="1"/>
          </p:cNvSpPr>
          <p:nvPr>
            <p:ph idx="1"/>
          </p:nvPr>
        </p:nvSpPr>
        <p:spPr/>
        <p:txBody>
          <a:bodyPr>
            <a:normAutofit/>
          </a:bodyPr>
          <a:lstStyle/>
          <a:p>
            <a:pPr marL="0" indent="0">
              <a:buNone/>
            </a:pPr>
            <a:r>
              <a:rPr lang="en-US" sz="1400" dirty="0" smtClean="0">
                <a:latin typeface="Courier New" pitchFamily="49" charset="0"/>
                <a:cs typeface="Courier New" pitchFamily="49" charset="0"/>
              </a:rPr>
              <a:t>$ </a:t>
            </a:r>
            <a:r>
              <a:rPr lang="en-US" sz="1400" dirty="0">
                <a:latin typeface="Courier New" pitchFamily="49" charset="0"/>
                <a:cs typeface="Courier New" pitchFamily="49" charset="0"/>
              </a:rPr>
              <a:t>export HADOOP_HOME=/</a:t>
            </a:r>
            <a:r>
              <a:rPr lang="en-US" sz="1400" dirty="0" err="1">
                <a:latin typeface="Courier New" pitchFamily="49" charset="0"/>
                <a:cs typeface="Courier New" pitchFamily="49" charset="0"/>
              </a:rPr>
              <a:t>usr</a:t>
            </a:r>
            <a:r>
              <a:rPr lang="en-US" sz="1400" dirty="0">
                <a:latin typeface="Courier New" pitchFamily="49" charset="0"/>
                <a:cs typeface="Courier New" pitchFamily="49" charset="0"/>
              </a:rPr>
              <a:t>/lib/</a:t>
            </a:r>
            <a:r>
              <a:rPr lang="en-US" sz="1400" dirty="0" err="1">
                <a:latin typeface="Courier New" pitchFamily="49" charset="0"/>
                <a:cs typeface="Courier New" pitchFamily="49" charset="0"/>
              </a:rPr>
              <a:t>hadoop</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${HADOOP_HOME}/bin/</a:t>
            </a:r>
            <a:r>
              <a:rPr lang="en-US" sz="1400" dirty="0" err="1">
                <a:latin typeface="Courier New" pitchFamily="49" charset="0"/>
                <a:cs typeface="Courier New" pitchFamily="49" charset="0"/>
              </a:rPr>
              <a:t>hadoop</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fs</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rmr</a:t>
            </a:r>
            <a:r>
              <a:rPr lang="en-US" sz="1400" dirty="0">
                <a:latin typeface="Courier New" pitchFamily="49" charset="0"/>
                <a:cs typeface="Courier New" pitchFamily="49" charset="0"/>
              </a:rPr>
              <a:t> output</a:t>
            </a:r>
          </a:p>
          <a:p>
            <a:pPr marL="0" indent="0">
              <a:buNone/>
            </a:pPr>
            <a:r>
              <a:rPr lang="en-US" sz="1400" dirty="0">
                <a:latin typeface="Courier New" pitchFamily="49" charset="0"/>
                <a:cs typeface="Courier New" pitchFamily="49" charset="0"/>
              </a:rPr>
              <a:t>$ ${HADOOP_HOME}/bin/</a:t>
            </a:r>
            <a:r>
              <a:rPr lang="en-US" sz="1400" dirty="0" err="1">
                <a:latin typeface="Courier New" pitchFamily="49" charset="0"/>
                <a:cs typeface="Courier New" pitchFamily="49" charset="0"/>
              </a:rPr>
              <a:t>hadoop</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fs</a:t>
            </a:r>
            <a:r>
              <a:rPr lang="en-US" sz="1400" dirty="0">
                <a:latin typeface="Courier New" pitchFamily="49" charset="0"/>
                <a:cs typeface="Courier New" pitchFamily="49" charset="0"/>
              </a:rPr>
              <a:t> -put test-data/stocks.txt </a:t>
            </a:r>
            <a:r>
              <a:rPr lang="en-US" sz="1400" dirty="0" smtClean="0">
                <a:latin typeface="Courier New" pitchFamily="49" charset="0"/>
                <a:cs typeface="Courier New" pitchFamily="49" charset="0"/>
              </a:rPr>
              <a:t>stocks.txt</a:t>
            </a:r>
          </a:p>
          <a:p>
            <a:pPr marL="0" indent="0">
              <a:buNone/>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hadoop</a:t>
            </a:r>
            <a:r>
              <a:rPr lang="en-US" sz="1600" dirty="0" smtClean="0">
                <a:latin typeface="Courier New" pitchFamily="49" charset="0"/>
                <a:cs typeface="Courier New" pitchFamily="49" charset="0"/>
              </a:rPr>
              <a:t> </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jar </a:t>
            </a:r>
            <a:r>
              <a:rPr lang="en-US" sz="1600" dirty="0">
                <a:latin typeface="Courier New" pitchFamily="49" charset="0"/>
                <a:cs typeface="Courier New" pitchFamily="49" charset="0"/>
              </a:rPr>
              <a:t>${HADOOP_HOME}/</a:t>
            </a:r>
            <a:r>
              <a:rPr lang="en-US" sz="1600" dirty="0" err="1">
                <a:latin typeface="Courier New" pitchFamily="49" charset="0"/>
                <a:cs typeface="Courier New" pitchFamily="49" charset="0"/>
              </a:rPr>
              <a:t>contrib</a:t>
            </a:r>
            <a:r>
              <a:rPr lang="en-US" sz="1600" dirty="0">
                <a:latin typeface="Courier New" pitchFamily="49" charset="0"/>
                <a:cs typeface="Courier New" pitchFamily="49" charset="0"/>
              </a:rPr>
              <a:t>/streaming/*.jar </a:t>
            </a:r>
            <a:r>
              <a:rPr lang="en-US" sz="1600" dirty="0" smtClean="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inputformat</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org.apache.hadoop.mapred.TextInputFormat</a:t>
            </a:r>
            <a:r>
              <a:rPr lang="en-US" sz="1600" dirty="0">
                <a:latin typeface="Courier New" pitchFamily="49" charset="0"/>
                <a:cs typeface="Courier New" pitchFamily="49" charset="0"/>
              </a:rPr>
              <a:t> \</a:t>
            </a:r>
          </a:p>
          <a:p>
            <a:pPr marL="0" indent="0">
              <a:buNone/>
            </a:pPr>
            <a:r>
              <a:rPr lang="en-US" sz="1600" dirty="0">
                <a:latin typeface="Courier New" pitchFamily="49" charset="0"/>
                <a:cs typeface="Courier New" pitchFamily="49" charset="0"/>
              </a:rPr>
              <a:t>-input stocks.txt </a:t>
            </a:r>
            <a:r>
              <a:rPr lang="en-US" sz="1600" dirty="0" smtClean="0">
                <a:latin typeface="Courier New" pitchFamily="49" charset="0"/>
                <a:cs typeface="Courier New" pitchFamily="49" charset="0"/>
              </a:rPr>
              <a:t> -</a:t>
            </a:r>
            <a:r>
              <a:rPr lang="en-US" sz="1600" dirty="0">
                <a:latin typeface="Courier New" pitchFamily="49" charset="0"/>
                <a:cs typeface="Courier New" pitchFamily="49" charset="0"/>
              </a:rPr>
              <a:t>output </a:t>
            </a:r>
            <a:r>
              <a:rPr lang="en-US" sz="1600" dirty="0" err="1">
                <a:latin typeface="Courier New" pitchFamily="49" charset="0"/>
                <a:cs typeface="Courier New" pitchFamily="49" charset="0"/>
              </a:rPr>
              <a:t>output</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a:t>
            </a:r>
          </a:p>
          <a:p>
            <a:pPr marL="0" indent="0">
              <a:buNone/>
            </a:pPr>
            <a:r>
              <a:rPr lang="en-US" sz="1600" dirty="0" smtClean="0">
                <a:cs typeface="Courier New" pitchFamily="49" charset="0"/>
              </a:rPr>
              <a:t># Specify </a:t>
            </a:r>
            <a:r>
              <a:rPr lang="en-US" sz="1600" dirty="0">
                <a:cs typeface="Courier New" pitchFamily="49" charset="0"/>
              </a:rPr>
              <a:t>the map R script (the same </a:t>
            </a:r>
            <a:r>
              <a:rPr lang="en-US" sz="1600" dirty="0" smtClean="0">
                <a:cs typeface="Courier New" pitchFamily="49" charset="0"/>
              </a:rPr>
              <a:t>script we </a:t>
            </a:r>
            <a:r>
              <a:rPr lang="en-US" sz="1600" dirty="0">
                <a:cs typeface="Courier New" pitchFamily="49" charset="0"/>
              </a:rPr>
              <a:t>ran in the previous map-only technique).</a:t>
            </a:r>
          </a:p>
          <a:p>
            <a:pPr marL="0" indent="0">
              <a:buNone/>
            </a:pPr>
            <a:r>
              <a:rPr lang="en-US" sz="1600" dirty="0">
                <a:latin typeface="Courier New" pitchFamily="49" charset="0"/>
                <a:cs typeface="Courier New" pitchFamily="49" charset="0"/>
              </a:rPr>
              <a:t>-mapper `</a:t>
            </a:r>
            <a:r>
              <a:rPr lang="en-US" sz="1600" dirty="0" err="1">
                <a:latin typeface="Courier New" pitchFamily="49" charset="0"/>
                <a:cs typeface="Courier New" pitchFamily="49" charset="0"/>
              </a:rPr>
              <a:t>pwd</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stock_day_avg.R</a:t>
            </a:r>
            <a:r>
              <a:rPr lang="en-US" sz="1600" dirty="0" smtClean="0">
                <a:latin typeface="Courier New" pitchFamily="49" charset="0"/>
                <a:cs typeface="Courier New" pitchFamily="49" charset="0"/>
              </a:rPr>
              <a:t> </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-reducer `</a:t>
            </a:r>
            <a:r>
              <a:rPr lang="en-US" sz="1600" dirty="0" err="1">
                <a:latin typeface="Courier New" pitchFamily="49" charset="0"/>
                <a:cs typeface="Courier New" pitchFamily="49" charset="0"/>
              </a:rPr>
              <a:t>pwd</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stock_cma.R</a:t>
            </a:r>
            <a:r>
              <a:rPr lang="en-US" sz="1600" dirty="0" smtClean="0">
                <a:latin typeface="Courier New" pitchFamily="49" charset="0"/>
                <a:cs typeface="Courier New" pitchFamily="49" charset="0"/>
              </a:rPr>
              <a:t> \ </a:t>
            </a:r>
            <a:r>
              <a:rPr lang="en-US" sz="1600" dirty="0" smtClean="0">
                <a:cs typeface="Courier New" pitchFamily="49" charset="0"/>
              </a:rPr>
              <a:t># Set </a:t>
            </a:r>
            <a:r>
              <a:rPr lang="en-US" sz="1600" dirty="0">
                <a:cs typeface="Courier New" pitchFamily="49" charset="0"/>
              </a:rPr>
              <a:t>the reduce R script.</a:t>
            </a:r>
          </a:p>
          <a:p>
            <a:pPr marL="0" indent="0">
              <a:buNone/>
            </a:pPr>
            <a:r>
              <a:rPr lang="en-US" sz="1600" dirty="0">
                <a:latin typeface="Courier New" pitchFamily="49" charset="0"/>
                <a:cs typeface="Courier New" pitchFamily="49" charset="0"/>
              </a:rPr>
              <a:t>-file `</a:t>
            </a:r>
            <a:r>
              <a:rPr lang="en-US" sz="1600" dirty="0" err="1">
                <a:latin typeface="Courier New" pitchFamily="49" charset="0"/>
                <a:cs typeface="Courier New" pitchFamily="49" charset="0"/>
              </a:rPr>
              <a:t>pwd</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stock_day_avg.R</a:t>
            </a:r>
            <a:r>
              <a:rPr lang="en-US" sz="1600" dirty="0" smtClean="0">
                <a:latin typeface="Courier New" pitchFamily="49" charset="0"/>
                <a:cs typeface="Courier New" pitchFamily="49" charset="0"/>
              </a:rPr>
              <a:t> </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-file `</a:t>
            </a:r>
            <a:r>
              <a:rPr lang="en-US" sz="1600" dirty="0" err="1">
                <a:latin typeface="Courier New" pitchFamily="49" charset="0"/>
                <a:cs typeface="Courier New" pitchFamily="49" charset="0"/>
              </a:rPr>
              <a:t>pwd</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stock_cma.R</a:t>
            </a:r>
            <a:endParaRPr lang="en-US" sz="1600" dirty="0" smtClean="0">
              <a:latin typeface="Courier New" pitchFamily="49" charset="0"/>
              <a:cs typeface="Courier New" pitchFamily="49" charset="0"/>
            </a:endParaRPr>
          </a:p>
          <a:p>
            <a:r>
              <a:rPr lang="en-US" sz="1600" dirty="0" smtClean="0"/>
              <a:t>We can </a:t>
            </a:r>
            <a:r>
              <a:rPr lang="en-US" sz="1600" dirty="0"/>
              <a:t>perform a simple cat that shows you that the output is identical to what </a:t>
            </a:r>
            <a:r>
              <a:rPr lang="en-US" sz="1600" dirty="0" smtClean="0"/>
              <a:t>we </a:t>
            </a:r>
            <a:r>
              <a:rPr lang="en-US" sz="1600" dirty="0"/>
              <a:t> </a:t>
            </a:r>
            <a:r>
              <a:rPr lang="en-US" sz="1600" dirty="0" smtClean="0"/>
              <a:t>produced </a:t>
            </a:r>
            <a:r>
              <a:rPr lang="en-US" sz="1600" dirty="0"/>
              <a:t>when calling the R script directly:</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hadoop</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fs</a:t>
            </a:r>
            <a:r>
              <a:rPr lang="en-US" sz="1600" dirty="0">
                <a:latin typeface="Courier New" pitchFamily="49" charset="0"/>
                <a:cs typeface="Courier New" pitchFamily="49" charset="0"/>
              </a:rPr>
              <a:t> -cat output/part*</a:t>
            </a:r>
          </a:p>
          <a:p>
            <a:pPr marL="0" indent="0">
              <a:buNone/>
            </a:pPr>
            <a:r>
              <a:rPr lang="en-US" sz="1600" dirty="0">
                <a:latin typeface="Courier New" pitchFamily="49" charset="0"/>
                <a:cs typeface="Courier New" pitchFamily="49" charset="0"/>
              </a:rPr>
              <a:t>AAPL 68.997</a:t>
            </a:r>
          </a:p>
          <a:p>
            <a:pPr marL="0" indent="0">
              <a:buNone/>
            </a:pPr>
            <a:r>
              <a:rPr lang="en-US" sz="1600" dirty="0">
                <a:latin typeface="Courier New" pitchFamily="49" charset="0"/>
                <a:cs typeface="Courier New" pitchFamily="49" charset="0"/>
              </a:rPr>
              <a:t>CSCO 49.94775</a:t>
            </a:r>
          </a:p>
          <a:p>
            <a:pPr marL="0" indent="0">
              <a:buNone/>
            </a:pPr>
            <a:r>
              <a:rPr lang="en-US" sz="1600" dirty="0">
                <a:latin typeface="Courier New" pitchFamily="49" charset="0"/>
                <a:cs typeface="Courier New" pitchFamily="49" charset="0"/>
              </a:rPr>
              <a:t>GOOG 123.9468</a:t>
            </a:r>
          </a:p>
          <a:p>
            <a:pPr marL="0" indent="0">
              <a:buNone/>
            </a:pPr>
            <a:r>
              <a:rPr lang="en-US" sz="1600" dirty="0">
                <a:latin typeface="Courier New" pitchFamily="49" charset="0"/>
                <a:cs typeface="Courier New" pitchFamily="49" charset="0"/>
              </a:rPr>
              <a:t>MSFT 101.297</a:t>
            </a:r>
          </a:p>
          <a:p>
            <a:pPr marL="0" indent="0">
              <a:buNone/>
            </a:pPr>
            <a:r>
              <a:rPr lang="en-US" sz="1600" dirty="0">
                <a:latin typeface="Courier New" pitchFamily="49" charset="0"/>
                <a:cs typeface="Courier New" pitchFamily="49" charset="0"/>
              </a:rPr>
              <a:t>YHOO 94.55789</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46</a:t>
            </a:fld>
            <a:endParaRPr lang="en-US"/>
          </a:p>
        </p:txBody>
      </p:sp>
    </p:spTree>
    <p:extLst>
      <p:ext uri="{BB962C8B-B14F-4D97-AF65-F5344CB8AC3E}">
        <p14:creationId xmlns:p14="http://schemas.microsoft.com/office/powerpoint/2010/main" val="99745468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Streaming Configuration Settings</a:t>
            </a:r>
            <a:endParaRPr lang="en-US" dirty="0"/>
          </a:p>
        </p:txBody>
      </p:sp>
      <p:sp>
        <p:nvSpPr>
          <p:cNvPr id="3" name="Content Placeholder 2"/>
          <p:cNvSpPr>
            <a:spLocks noGrp="1"/>
          </p:cNvSpPr>
          <p:nvPr>
            <p:ph idx="1"/>
          </p:nvPr>
        </p:nvSpPr>
        <p:spPr/>
        <p:txBody>
          <a:bodyPr>
            <a:normAutofit/>
          </a:bodyPr>
          <a:lstStyle/>
          <a:p>
            <a:pPr marL="0" indent="0">
              <a:buNone/>
            </a:pPr>
            <a:endParaRPr lang="en-US" sz="1400" dirty="0">
              <a:latin typeface="Courier New" pitchFamily="49" charset="0"/>
              <a:cs typeface="Courier New" pitchFamily="49" charset="0"/>
            </a:endParaRPr>
          </a:p>
          <a:p>
            <a:r>
              <a:rPr lang="en-US" sz="1800" dirty="0"/>
              <a:t>Streaming configuration settings, which can be used to </a:t>
            </a:r>
            <a:r>
              <a:rPr lang="en-US" sz="1800" dirty="0" smtClean="0"/>
              <a:t>customize reduce </a:t>
            </a:r>
            <a:r>
              <a:rPr lang="en-US" sz="1800" dirty="0"/>
              <a:t>inputs and outputs</a:t>
            </a:r>
            <a:r>
              <a:rPr lang="en-US" sz="1800" dirty="0" smtClean="0"/>
              <a:t>.</a:t>
            </a:r>
          </a:p>
          <a:p>
            <a:r>
              <a:rPr lang="en-US" sz="1800" dirty="0" smtClean="0"/>
              <a:t>To </a:t>
            </a:r>
            <a:r>
              <a:rPr lang="en-US" sz="1800" dirty="0"/>
              <a:t>set a custom input key/value separator string, use the </a:t>
            </a:r>
            <a:r>
              <a:rPr lang="en-US" sz="1800" dirty="0" smtClean="0"/>
              <a:t>following  configuration </a:t>
            </a:r>
            <a:r>
              <a:rPr lang="en-US" sz="1800" dirty="0"/>
              <a:t>key. The default is the tab character</a:t>
            </a:r>
            <a:r>
              <a:rPr lang="en-US" sz="1800" dirty="0" smtClean="0"/>
              <a:t>: </a:t>
            </a:r>
            <a:r>
              <a:rPr lang="en-US" sz="1400" dirty="0" smtClean="0"/>
              <a:t> </a:t>
            </a:r>
          </a:p>
          <a:p>
            <a:pPr marL="0" indent="0">
              <a:buNone/>
            </a:pPr>
            <a:r>
              <a:rPr lang="en-US" sz="1400" dirty="0">
                <a:latin typeface="Courier New" pitchFamily="49" charset="0"/>
                <a:cs typeface="Courier New" pitchFamily="49" charset="0"/>
              </a:rPr>
              <a:t> </a:t>
            </a:r>
            <a:r>
              <a:rPr lang="en-US" sz="1400" dirty="0" smtClean="0">
                <a:latin typeface="Courier New" pitchFamily="49" charset="0"/>
                <a:cs typeface="Courier New" pitchFamily="49" charset="0"/>
              </a:rPr>
              <a:t>   -</a:t>
            </a:r>
            <a:r>
              <a:rPr lang="en-US" sz="1400" dirty="0">
                <a:latin typeface="Courier New" pitchFamily="49" charset="0"/>
                <a:cs typeface="Courier New" pitchFamily="49" charset="0"/>
              </a:rPr>
              <a:t>D </a:t>
            </a:r>
            <a:r>
              <a:rPr lang="en-US" sz="1400" dirty="0" err="1" smtClean="0">
                <a:latin typeface="Courier New" pitchFamily="49" charset="0"/>
                <a:cs typeface="Courier New" pitchFamily="49" charset="0"/>
              </a:rPr>
              <a:t>stream.reduce.input.field.separator</a:t>
            </a:r>
            <a:r>
              <a:rPr lang="en-US" sz="1400" dirty="0" smtClean="0">
                <a:latin typeface="Courier New" pitchFamily="49" charset="0"/>
                <a:cs typeface="Courier New" pitchFamily="49" charset="0"/>
              </a:rPr>
              <a:t>=",“</a:t>
            </a:r>
          </a:p>
          <a:p>
            <a:endParaRPr lang="en-US" sz="1800" dirty="0" smtClean="0"/>
          </a:p>
          <a:p>
            <a:endParaRPr lang="en-US" sz="1800" dirty="0"/>
          </a:p>
          <a:p>
            <a:endParaRPr lang="en-US" sz="1800" dirty="0" smtClean="0"/>
          </a:p>
          <a:p>
            <a:endParaRPr lang="en-US" sz="1800" dirty="0"/>
          </a:p>
          <a:p>
            <a:endParaRPr lang="en-US" sz="1800" dirty="0" smtClean="0"/>
          </a:p>
          <a:p>
            <a:endParaRPr lang="en-US" sz="1800" dirty="0"/>
          </a:p>
          <a:p>
            <a:r>
              <a:rPr lang="en-US" sz="1800" dirty="0" smtClean="0"/>
              <a:t>To </a:t>
            </a:r>
            <a:r>
              <a:rPr lang="en-US" sz="1800" dirty="0"/>
              <a:t>set a custom output key/value separator string, use the </a:t>
            </a:r>
            <a:r>
              <a:rPr lang="en-US" sz="1800" dirty="0" smtClean="0"/>
              <a:t>following configuration </a:t>
            </a:r>
            <a:r>
              <a:rPr lang="en-US" sz="1800" dirty="0"/>
              <a:t>key. The default is the tab character:</a:t>
            </a:r>
            <a:endParaRPr lang="en-US" sz="1800" dirty="0" smtClean="0">
              <a:latin typeface="Courier New" pitchFamily="49" charset="0"/>
              <a:cs typeface="Courier New" pitchFamily="49" charset="0"/>
            </a:endParaRPr>
          </a:p>
          <a:p>
            <a:pPr marL="0" indent="0">
              <a:buNone/>
            </a:pPr>
            <a:r>
              <a:rPr lang="en-US" sz="1400" dirty="0" smtClean="0">
                <a:latin typeface="Courier New" pitchFamily="49" charset="0"/>
                <a:cs typeface="Courier New" pitchFamily="49" charset="0"/>
              </a:rPr>
              <a:t>     -</a:t>
            </a:r>
            <a:r>
              <a:rPr lang="en-US" sz="1400" dirty="0">
                <a:latin typeface="Courier New" pitchFamily="49" charset="0"/>
                <a:cs typeface="Courier New" pitchFamily="49" charset="0"/>
              </a:rPr>
              <a:t>D </a:t>
            </a:r>
            <a:r>
              <a:rPr lang="en-US" sz="1400" dirty="0" err="1">
                <a:latin typeface="Courier New" pitchFamily="49" charset="0"/>
                <a:cs typeface="Courier New" pitchFamily="49" charset="0"/>
              </a:rPr>
              <a:t>stream.reduce.output.field.separator</a:t>
            </a:r>
            <a:r>
              <a:rPr lang="en-US" sz="1400" dirty="0" smtClean="0">
                <a:latin typeface="Courier New" pitchFamily="49" charset="0"/>
                <a:cs typeface="Courier New" pitchFamily="49" charset="0"/>
              </a:rPr>
              <a:t>=",“</a:t>
            </a:r>
          </a:p>
          <a:p>
            <a:r>
              <a:rPr lang="en-US" sz="1800" dirty="0"/>
              <a:t>Set the number of </a:t>
            </a:r>
            <a:r>
              <a:rPr lang="en-US" sz="1800" dirty="0" err="1"/>
              <a:t>stream.reduce.output.field.separator</a:t>
            </a:r>
            <a:r>
              <a:rPr lang="en-US" sz="1800" dirty="0"/>
              <a:t> separators</a:t>
            </a:r>
            <a:r>
              <a:rPr lang="en-US" sz="1800" dirty="0" smtClean="0"/>
              <a:t>, which </a:t>
            </a:r>
            <a:r>
              <a:rPr lang="en-US" sz="1800" dirty="0"/>
              <a:t>delimit the </a:t>
            </a:r>
            <a:r>
              <a:rPr lang="en-US" sz="1800" dirty="0" smtClean="0"/>
              <a:t>output key </a:t>
            </a:r>
            <a:r>
              <a:rPr lang="en-US" sz="1800" dirty="0"/>
              <a:t>form the output value. The default is 1</a:t>
            </a:r>
            <a:r>
              <a:rPr lang="en-US" sz="1800" dirty="0" smtClean="0"/>
              <a:t>:</a:t>
            </a:r>
          </a:p>
          <a:p>
            <a:pPr marL="400050" lvl="1" indent="0">
              <a:buNone/>
            </a:pPr>
            <a:r>
              <a:rPr lang="en-US" sz="1600" dirty="0">
                <a:latin typeface="Courier New" pitchFamily="49" charset="0"/>
                <a:cs typeface="Courier New" pitchFamily="49" charset="0"/>
              </a:rPr>
              <a:t>-D </a:t>
            </a:r>
            <a:r>
              <a:rPr lang="en-US" sz="1600" dirty="0" err="1" smtClean="0">
                <a:latin typeface="Courier New" pitchFamily="49" charset="0"/>
                <a:cs typeface="Courier New" pitchFamily="49" charset="0"/>
              </a:rPr>
              <a:t>stream.num.reduce.output.key.fields</a:t>
            </a:r>
            <a:r>
              <a:rPr lang="en-US" sz="1600" dirty="0" smtClean="0">
                <a:latin typeface="Courier New" pitchFamily="49" charset="0"/>
                <a:cs typeface="Courier New" pitchFamily="49" charset="0"/>
              </a:rPr>
              <a:t>=3</a:t>
            </a:r>
            <a:endParaRPr lang="en-US" sz="16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47</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600" y="2590800"/>
            <a:ext cx="3810000" cy="1734207"/>
          </a:xfrm>
          <a:prstGeom prst="rect">
            <a:avLst/>
          </a:prstGeom>
        </p:spPr>
      </p:pic>
    </p:spTree>
    <p:extLst>
      <p:ext uri="{BB962C8B-B14F-4D97-AF65-F5344CB8AC3E}">
        <p14:creationId xmlns:p14="http://schemas.microsoft.com/office/powerpoint/2010/main" val="48796592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Additional Sorting and Partitioning</a:t>
            </a:r>
            <a:endParaRPr lang="en-US" dirty="0"/>
          </a:p>
        </p:txBody>
      </p:sp>
      <p:sp>
        <p:nvSpPr>
          <p:cNvPr id="3" name="Content Placeholder 2"/>
          <p:cNvSpPr>
            <a:spLocks noGrp="1"/>
          </p:cNvSpPr>
          <p:nvPr>
            <p:ph idx="1"/>
          </p:nvPr>
        </p:nvSpPr>
        <p:spPr/>
        <p:txBody>
          <a:bodyPr>
            <a:normAutofit/>
          </a:bodyPr>
          <a:lstStyle/>
          <a:p>
            <a:r>
              <a:rPr lang="en-US" dirty="0"/>
              <a:t>I</a:t>
            </a:r>
            <a:r>
              <a:rPr lang="en-US" dirty="0" smtClean="0"/>
              <a:t>f </a:t>
            </a:r>
            <a:r>
              <a:rPr lang="en-US" dirty="0"/>
              <a:t>the map output values need to be supplied to the reducer in a </a:t>
            </a:r>
            <a:r>
              <a:rPr lang="en-US" dirty="0" smtClean="0"/>
              <a:t>specific order </a:t>
            </a:r>
            <a:r>
              <a:rPr lang="en-US" dirty="0"/>
              <a:t>for each map output key (called </a:t>
            </a:r>
            <a:r>
              <a:rPr lang="en-US" i="1" dirty="0"/>
              <a:t>secondary sort</a:t>
            </a:r>
            <a:r>
              <a:rPr lang="en-US" dirty="0"/>
              <a:t>)? </a:t>
            </a:r>
            <a:endParaRPr lang="en-US" dirty="0" smtClean="0"/>
          </a:p>
          <a:p>
            <a:r>
              <a:rPr lang="en-US" dirty="0" smtClean="0"/>
              <a:t>Secondary </a:t>
            </a:r>
            <a:r>
              <a:rPr lang="en-US" dirty="0"/>
              <a:t>sort </a:t>
            </a:r>
            <a:r>
              <a:rPr lang="en-US" dirty="0" smtClean="0"/>
              <a:t>in Streaming </a:t>
            </a:r>
            <a:r>
              <a:rPr lang="en-US" dirty="0"/>
              <a:t>can be achieved by using the </a:t>
            </a:r>
            <a:r>
              <a:rPr lang="en-US" sz="1800" dirty="0" err="1">
                <a:latin typeface="Courier New" pitchFamily="49" charset="0"/>
                <a:cs typeface="Courier New" pitchFamily="49" charset="0"/>
              </a:rPr>
              <a:t>KeyFieldBasedPartitioner</a:t>
            </a:r>
            <a:r>
              <a:rPr lang="en-US" dirty="0"/>
              <a:t>, as shown here</a:t>
            </a:r>
            <a:r>
              <a:rPr lang="en-US" dirty="0" smtClean="0"/>
              <a:t>:</a:t>
            </a:r>
          </a:p>
          <a:p>
            <a:pPr marL="0" indent="0">
              <a:buNone/>
            </a:pPr>
            <a:r>
              <a:rPr lang="en-US" sz="1400" dirty="0">
                <a:latin typeface="Courier New" pitchFamily="49" charset="0"/>
                <a:cs typeface="Courier New" pitchFamily="49" charset="0"/>
              </a:rPr>
              <a:t>$ </a:t>
            </a:r>
            <a:r>
              <a:rPr lang="en-US" sz="1400" dirty="0" err="1" smtClean="0">
                <a:latin typeface="Courier New" pitchFamily="49" charset="0"/>
                <a:cs typeface="Courier New" pitchFamily="49" charset="0"/>
              </a:rPr>
              <a:t>hadoop</a:t>
            </a:r>
            <a:r>
              <a:rPr lang="en-US" sz="1400" dirty="0" smtClean="0">
                <a:latin typeface="Courier New" pitchFamily="49" charset="0"/>
                <a:cs typeface="Courier New" pitchFamily="49" charset="0"/>
              </a:rPr>
              <a:t> </a:t>
            </a:r>
            <a:r>
              <a:rPr lang="en-US" sz="1400" dirty="0" err="1">
                <a:latin typeface="Courier New" pitchFamily="49" charset="0"/>
                <a:cs typeface="Courier New" pitchFamily="49" charset="0"/>
              </a:rPr>
              <a:t>fs</a:t>
            </a:r>
            <a:r>
              <a:rPr lang="en-US" sz="1400" dirty="0">
                <a:latin typeface="Courier New" pitchFamily="49" charset="0"/>
                <a:cs typeface="Courier New" pitchFamily="49" charset="0"/>
              </a:rPr>
              <a:t> -put test-data/stocks.txt stocks.txt</a:t>
            </a:r>
          </a:p>
          <a:p>
            <a:pPr marL="0" indent="0">
              <a:buNone/>
            </a:pPr>
            <a:r>
              <a:rPr lang="en-US" sz="1400" dirty="0">
                <a:latin typeface="Courier New" pitchFamily="49" charset="0"/>
                <a:cs typeface="Courier New" pitchFamily="49" charset="0"/>
              </a:rPr>
              <a:t>$ ${HADOOP_HOME}/bin/</a:t>
            </a:r>
            <a:r>
              <a:rPr lang="en-US" sz="1400" dirty="0" err="1">
                <a:latin typeface="Courier New" pitchFamily="49" charset="0"/>
                <a:cs typeface="Courier New" pitchFamily="49" charset="0"/>
              </a:rPr>
              <a:t>hadoop</a:t>
            </a:r>
            <a:r>
              <a:rPr lang="en-US" sz="1400" dirty="0">
                <a:latin typeface="Courier New" pitchFamily="49" charset="0"/>
                <a:cs typeface="Courier New" pitchFamily="49" charset="0"/>
              </a:rPr>
              <a:t> \</a:t>
            </a:r>
          </a:p>
          <a:p>
            <a:pPr marL="0" indent="0">
              <a:buNone/>
            </a:pPr>
            <a:r>
              <a:rPr lang="en-US" sz="1400" dirty="0">
                <a:latin typeface="Courier New" pitchFamily="49" charset="0"/>
                <a:cs typeface="Courier New" pitchFamily="49" charset="0"/>
              </a:rPr>
              <a:t>jar ${HADOOP_HOME}/</a:t>
            </a:r>
            <a:r>
              <a:rPr lang="en-US" sz="1400" dirty="0" err="1">
                <a:latin typeface="Courier New" pitchFamily="49" charset="0"/>
                <a:cs typeface="Courier New" pitchFamily="49" charset="0"/>
              </a:rPr>
              <a:t>contrib</a:t>
            </a:r>
            <a:r>
              <a:rPr lang="en-US" sz="1400" dirty="0">
                <a:latin typeface="Courier New" pitchFamily="49" charset="0"/>
                <a:cs typeface="Courier New" pitchFamily="49" charset="0"/>
              </a:rPr>
              <a:t>/streaming/*.jar </a:t>
            </a:r>
            <a:r>
              <a:rPr lang="en-US" sz="1400" dirty="0" smtClean="0">
                <a:latin typeface="Courier New" pitchFamily="49" charset="0"/>
                <a:cs typeface="Courier New" pitchFamily="49" charset="0"/>
              </a:rPr>
              <a:t>\</a:t>
            </a:r>
          </a:p>
          <a:p>
            <a:r>
              <a:rPr lang="en-US" sz="1400" dirty="0"/>
              <a:t>S</a:t>
            </a:r>
            <a:r>
              <a:rPr lang="en-US" sz="1400" dirty="0" smtClean="0"/>
              <a:t>pecify </a:t>
            </a:r>
            <a:r>
              <a:rPr lang="en-US" sz="1400" dirty="0"/>
              <a:t>that </a:t>
            </a:r>
            <a:r>
              <a:rPr lang="en-US" sz="1400" dirty="0" smtClean="0"/>
              <a:t>Streaming should </a:t>
            </a:r>
            <a:r>
              <a:rPr lang="en-US" sz="1400" dirty="0"/>
              <a:t>consider both </a:t>
            </a:r>
            <a:r>
              <a:rPr lang="en-US" sz="1400" dirty="0" smtClean="0"/>
              <a:t>the stock </a:t>
            </a:r>
            <a:r>
              <a:rPr lang="en-US" sz="1400" dirty="0"/>
              <a:t>symbol and date to </a:t>
            </a:r>
            <a:r>
              <a:rPr lang="en-US" sz="1400" dirty="0" smtClean="0"/>
              <a:t>be part </a:t>
            </a:r>
            <a:r>
              <a:rPr lang="en-US" sz="1400" dirty="0"/>
              <a:t>of the map output key.</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-D </a:t>
            </a:r>
            <a:r>
              <a:rPr lang="en-US" sz="1400" dirty="0" err="1">
                <a:latin typeface="Courier New" pitchFamily="49" charset="0"/>
                <a:cs typeface="Courier New" pitchFamily="49" charset="0"/>
              </a:rPr>
              <a:t>stream.num.map.output.key.fields</a:t>
            </a:r>
            <a:r>
              <a:rPr lang="en-US" sz="1400" dirty="0">
                <a:latin typeface="Courier New" pitchFamily="49" charset="0"/>
                <a:cs typeface="Courier New" pitchFamily="49" charset="0"/>
              </a:rPr>
              <a:t>=2 </a:t>
            </a:r>
            <a:r>
              <a:rPr lang="en-US" sz="1400" dirty="0" smtClean="0">
                <a:latin typeface="Courier New" pitchFamily="49" charset="0"/>
                <a:cs typeface="Courier New" pitchFamily="49" charset="0"/>
              </a:rPr>
              <a:t>\</a:t>
            </a:r>
          </a:p>
          <a:p>
            <a:r>
              <a:rPr lang="en-US" sz="1600" dirty="0"/>
              <a:t>Specify that MapReduce should </a:t>
            </a:r>
            <a:r>
              <a:rPr lang="en-US" sz="1600" dirty="0" smtClean="0"/>
              <a:t>partition output </a:t>
            </a:r>
            <a:r>
              <a:rPr lang="en-US" sz="1600" dirty="0"/>
              <a:t>based on the first token in the </a:t>
            </a:r>
            <a:r>
              <a:rPr lang="en-US" sz="1600" dirty="0" smtClean="0"/>
              <a:t>map output </a:t>
            </a:r>
            <a:r>
              <a:rPr lang="en-US" sz="1600" dirty="0"/>
              <a:t>key, which is the stock symbol.</a:t>
            </a:r>
            <a:endParaRPr lang="en-US" sz="16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-D </a:t>
            </a:r>
            <a:r>
              <a:rPr lang="en-US" sz="1400" dirty="0" err="1">
                <a:latin typeface="Courier New" pitchFamily="49" charset="0"/>
                <a:cs typeface="Courier New" pitchFamily="49" charset="0"/>
              </a:rPr>
              <a:t>mapred.text.key.partitioner.options</a:t>
            </a:r>
            <a:r>
              <a:rPr lang="en-US" sz="1400" dirty="0">
                <a:latin typeface="Courier New" pitchFamily="49" charset="0"/>
                <a:cs typeface="Courier New" pitchFamily="49" charset="0"/>
              </a:rPr>
              <a:t>=-k1,1\</a:t>
            </a:r>
          </a:p>
          <a:p>
            <a:pPr marL="0" indent="0">
              <a:buNone/>
            </a:pP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inputformat</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org.apache.hadoop.mapred.TextInputFormat</a:t>
            </a:r>
            <a:r>
              <a:rPr lang="en-US" sz="1400" dirty="0">
                <a:latin typeface="Courier New" pitchFamily="49" charset="0"/>
                <a:cs typeface="Courier New" pitchFamily="49" charset="0"/>
              </a:rPr>
              <a:t> \</a:t>
            </a:r>
          </a:p>
          <a:p>
            <a:pPr marL="0" indent="0">
              <a:buNone/>
            </a:pPr>
            <a:r>
              <a:rPr lang="en-US" sz="1400" dirty="0">
                <a:latin typeface="Courier New" pitchFamily="49" charset="0"/>
                <a:cs typeface="Courier New" pitchFamily="49" charset="0"/>
              </a:rPr>
              <a:t>-input </a:t>
            </a:r>
            <a:r>
              <a:rPr lang="en-US" sz="1400" dirty="0" smtClean="0">
                <a:latin typeface="Courier New" pitchFamily="49" charset="0"/>
                <a:cs typeface="Courier New" pitchFamily="49" charset="0"/>
              </a:rPr>
              <a:t>stocks.txt -</a:t>
            </a:r>
            <a:r>
              <a:rPr lang="en-US" sz="1400" dirty="0">
                <a:latin typeface="Courier New" pitchFamily="49" charset="0"/>
                <a:cs typeface="Courier New" pitchFamily="49" charset="0"/>
              </a:rPr>
              <a:t>output </a:t>
            </a:r>
            <a:r>
              <a:rPr lang="en-US" sz="1400" dirty="0" err="1">
                <a:latin typeface="Courier New" pitchFamily="49" charset="0"/>
                <a:cs typeface="Courier New" pitchFamily="49" charset="0"/>
              </a:rPr>
              <a:t>output</a:t>
            </a:r>
            <a:r>
              <a:rPr lang="en-US" sz="1400" dirty="0">
                <a:latin typeface="Courier New" pitchFamily="49" charset="0"/>
                <a:cs typeface="Courier New" pitchFamily="49" charset="0"/>
              </a:rPr>
              <a:t> \</a:t>
            </a:r>
          </a:p>
          <a:p>
            <a:pPr marL="0" indent="0">
              <a:buNone/>
            </a:pPr>
            <a:r>
              <a:rPr lang="en-US" sz="1400" dirty="0">
                <a:latin typeface="Courier New" pitchFamily="49" charset="0"/>
                <a:cs typeface="Courier New" pitchFamily="49" charset="0"/>
              </a:rPr>
              <a:t>-mapper `</a:t>
            </a:r>
            <a:r>
              <a:rPr lang="en-US" sz="1400" dirty="0" err="1" smtClean="0">
                <a:latin typeface="Courier New" pitchFamily="49" charset="0"/>
                <a:cs typeface="Courier New" pitchFamily="49" charset="0"/>
              </a:rPr>
              <a:t>pwd</a:t>
            </a:r>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stock_day_avg.R</a:t>
            </a:r>
            <a:r>
              <a:rPr lang="en-US" sz="1400" dirty="0" smtClean="0">
                <a:latin typeface="Courier New" pitchFamily="49" charset="0"/>
                <a:cs typeface="Courier New" pitchFamily="49" charset="0"/>
              </a:rPr>
              <a:t> </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-reducer `</a:t>
            </a:r>
            <a:r>
              <a:rPr lang="en-US" sz="1400" dirty="0" err="1" smtClean="0">
                <a:latin typeface="Courier New" pitchFamily="49" charset="0"/>
                <a:cs typeface="Courier New" pitchFamily="49" charset="0"/>
              </a:rPr>
              <a:t>pwd</a:t>
            </a:r>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stock_cma.R</a:t>
            </a:r>
            <a:r>
              <a:rPr lang="en-US" sz="1400" dirty="0" smtClean="0">
                <a:latin typeface="Courier New" pitchFamily="49" charset="0"/>
                <a:cs typeface="Courier New" pitchFamily="49" charset="0"/>
              </a:rPr>
              <a:t>  \</a:t>
            </a:r>
          </a:p>
          <a:p>
            <a:r>
              <a:rPr lang="en-US" sz="1600" dirty="0"/>
              <a:t>Specify the </a:t>
            </a:r>
            <a:r>
              <a:rPr lang="en-US" sz="1600" dirty="0" err="1"/>
              <a:t>partitioner</a:t>
            </a:r>
            <a:r>
              <a:rPr lang="en-US" sz="1600" dirty="0"/>
              <a:t> for the job</a:t>
            </a:r>
            <a:r>
              <a:rPr lang="en-US" sz="1600" dirty="0" smtClean="0"/>
              <a:t>, </a:t>
            </a:r>
            <a:r>
              <a:rPr lang="en-US" sz="1600" dirty="0" err="1" smtClean="0"/>
              <a:t>KeyFieldBasedPartitioner</a:t>
            </a:r>
            <a:r>
              <a:rPr lang="en-US" sz="1600" dirty="0"/>
              <a:t>, which will </a:t>
            </a:r>
            <a:r>
              <a:rPr lang="en-US" sz="1600" dirty="0" smtClean="0"/>
              <a:t>parse the  </a:t>
            </a:r>
            <a:r>
              <a:rPr lang="en-US" sz="1600" dirty="0" err="1" smtClean="0"/>
              <a:t>mapred.text.key.partitioner.options</a:t>
            </a:r>
            <a:r>
              <a:rPr lang="en-US" sz="1600" dirty="0" smtClean="0"/>
              <a:t> to </a:t>
            </a:r>
            <a:r>
              <a:rPr lang="en-US" sz="1600" dirty="0"/>
              <a:t>determine what to partition.</a:t>
            </a:r>
            <a:endParaRPr lang="en-US" sz="1600" dirty="0" smtClean="0">
              <a:latin typeface="Courier New" pitchFamily="49" charset="0"/>
              <a:cs typeface="Courier New" pitchFamily="49" charset="0"/>
            </a:endParaRPr>
          </a:p>
          <a:p>
            <a:pPr marL="0" indent="0">
              <a:buNone/>
            </a:pPr>
            <a:r>
              <a:rPr lang="en-US" sz="1400" dirty="0" smtClean="0">
                <a:latin typeface="Courier New" pitchFamily="49" charset="0"/>
                <a:cs typeface="Courier New" pitchFamily="49" charset="0"/>
              </a:rPr>
              <a:t>-</a:t>
            </a:r>
            <a:r>
              <a:rPr lang="en-US" sz="1400" dirty="0" err="1">
                <a:latin typeface="Courier New" pitchFamily="49" charset="0"/>
                <a:cs typeface="Courier New" pitchFamily="49" charset="0"/>
              </a:rPr>
              <a:t>partitioner</a:t>
            </a:r>
            <a:r>
              <a:rPr lang="en-US" sz="1400" dirty="0">
                <a:latin typeface="Courier New" pitchFamily="49" charset="0"/>
                <a:cs typeface="Courier New" pitchFamily="49" charset="0"/>
              </a:rPr>
              <a:t> </a:t>
            </a:r>
            <a:r>
              <a:rPr lang="en-US" sz="1400" dirty="0" err="1" smtClean="0">
                <a:latin typeface="Courier New" pitchFamily="49" charset="0"/>
                <a:cs typeface="Courier New" pitchFamily="49" charset="0"/>
              </a:rPr>
              <a:t>org.apache.hadoop.mapred.lib.KeyFieldBasedPartitioner</a:t>
            </a:r>
            <a:r>
              <a:rPr lang="en-US" sz="1400" dirty="0" smtClean="0">
                <a:latin typeface="Courier New" pitchFamily="49" charset="0"/>
                <a:cs typeface="Courier New" pitchFamily="49" charset="0"/>
              </a:rPr>
              <a:t> </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-file `</a:t>
            </a:r>
            <a:r>
              <a:rPr lang="en-US" sz="1400" dirty="0" err="1" smtClean="0">
                <a:latin typeface="Courier New" pitchFamily="49" charset="0"/>
                <a:cs typeface="Courier New" pitchFamily="49" charset="0"/>
              </a:rPr>
              <a:t>pwd</a:t>
            </a:r>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stock_day_avg.R</a:t>
            </a:r>
            <a:endParaRPr lang="en-US" sz="14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48</a:t>
            </a:fld>
            <a:endParaRPr lang="en-US"/>
          </a:p>
        </p:txBody>
      </p:sp>
    </p:spTree>
    <p:extLst>
      <p:ext uri="{BB962C8B-B14F-4D97-AF65-F5344CB8AC3E}">
        <p14:creationId xmlns:p14="http://schemas.microsoft.com/office/powerpoint/2010/main" val="95938176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Issues with Streaming</a:t>
            </a:r>
            <a:endParaRPr lang="en-US" dirty="0"/>
          </a:p>
        </p:txBody>
      </p:sp>
      <p:sp>
        <p:nvSpPr>
          <p:cNvPr id="3" name="Content Placeholder 2"/>
          <p:cNvSpPr>
            <a:spLocks noGrp="1"/>
          </p:cNvSpPr>
          <p:nvPr>
            <p:ph idx="1"/>
          </p:nvPr>
        </p:nvSpPr>
        <p:spPr/>
        <p:txBody>
          <a:bodyPr/>
          <a:lstStyle/>
          <a:p>
            <a:r>
              <a:rPr lang="en-US" dirty="0"/>
              <a:t>We’ve looked at how you can use R in combination with Streaming to calculate </a:t>
            </a:r>
            <a:r>
              <a:rPr lang="en-US" dirty="0" smtClean="0"/>
              <a:t>the means </a:t>
            </a:r>
            <a:r>
              <a:rPr lang="en-US" dirty="0"/>
              <a:t>over </a:t>
            </a:r>
            <a:r>
              <a:rPr lang="en-US" dirty="0" smtClean="0"/>
              <a:t>our </a:t>
            </a:r>
            <a:r>
              <a:rPr lang="en-US" dirty="0"/>
              <a:t>stock data. </a:t>
            </a:r>
            <a:endParaRPr lang="en-US" dirty="0" smtClean="0"/>
          </a:p>
          <a:p>
            <a:r>
              <a:rPr lang="en-US" dirty="0" smtClean="0"/>
              <a:t>One </a:t>
            </a:r>
            <a:r>
              <a:rPr lang="en-US" dirty="0"/>
              <a:t>of the disadvantages of this approach is that </a:t>
            </a:r>
            <a:r>
              <a:rPr lang="en-US" dirty="0" smtClean="0"/>
              <a:t>this can’t </a:t>
            </a:r>
            <a:r>
              <a:rPr lang="en-US" dirty="0"/>
              <a:t>be easily integrated into client-side R scripts. This is the problem that </a:t>
            </a:r>
            <a:r>
              <a:rPr lang="en-US" dirty="0" err="1"/>
              <a:t>Rhipe</a:t>
            </a:r>
            <a:r>
              <a:rPr lang="en-US" dirty="0"/>
              <a:t> </a:t>
            </a:r>
            <a:r>
              <a:rPr lang="en-US" dirty="0" smtClean="0"/>
              <a:t>and </a:t>
            </a:r>
            <a:r>
              <a:rPr lang="en-US" dirty="0" err="1" smtClean="0"/>
              <a:t>RHadoop</a:t>
            </a:r>
            <a:r>
              <a:rPr lang="en-US" dirty="0" smtClean="0"/>
              <a:t> </a:t>
            </a:r>
            <a:r>
              <a:rPr lang="en-US" dirty="0"/>
              <a:t>solve.</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49</a:t>
            </a:fld>
            <a:endParaRPr lang="en-US"/>
          </a:p>
        </p:txBody>
      </p:sp>
    </p:spTree>
    <p:extLst>
      <p:ext uri="{BB962C8B-B14F-4D97-AF65-F5344CB8AC3E}">
        <p14:creationId xmlns:p14="http://schemas.microsoft.com/office/powerpoint/2010/main" val="2022833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 the case an older </a:t>
            </a:r>
            <a:r>
              <a:rPr lang="en-US" sz="3100" dirty="0" err="1" smtClean="0">
                <a:latin typeface="Courier New" panose="02070309020205020404" pitchFamily="49" charset="0"/>
                <a:cs typeface="Courier New" panose="02070309020205020404" pitchFamily="49" charset="0"/>
              </a:rPr>
              <a:t>epel-x.x</a:t>
            </a:r>
            <a:r>
              <a:rPr lang="en-US" dirty="0" smtClean="0"/>
              <a:t> is there</a:t>
            </a:r>
            <a:endParaRPr lang="en-US" dirty="0"/>
          </a:p>
        </p:txBody>
      </p:sp>
      <p:sp>
        <p:nvSpPr>
          <p:cNvPr id="3" name="Content Placeholder 2"/>
          <p:cNvSpPr>
            <a:spLocks noGrp="1"/>
          </p:cNvSpPr>
          <p:nvPr>
            <p:ph idx="1"/>
          </p:nvPr>
        </p:nvSpPr>
        <p:spPr/>
        <p:txBody>
          <a:bodyPr/>
          <a:lstStyle/>
          <a:p>
            <a:r>
              <a:rPr lang="en-US" dirty="0" smtClean="0"/>
              <a:t>If installation of </a:t>
            </a:r>
            <a:r>
              <a:rPr lang="en-US" sz="1800" dirty="0" err="1" smtClean="0">
                <a:latin typeface="Courier New" panose="02070309020205020404" pitchFamily="49" charset="0"/>
                <a:cs typeface="Courier New" panose="02070309020205020404" pitchFamily="49" charset="0"/>
              </a:rPr>
              <a:t>epel</a:t>
            </a:r>
            <a:r>
              <a:rPr lang="en-US" dirty="0" smtClean="0"/>
              <a:t> packages reports a conflict with an earlier version, find out which </a:t>
            </a:r>
            <a:r>
              <a:rPr lang="en-US" sz="1800" dirty="0" err="1" smtClean="0">
                <a:latin typeface="Courier New" panose="02070309020205020404" pitchFamily="49" charset="0"/>
                <a:cs typeface="Courier New" panose="02070309020205020404" pitchFamily="49" charset="0"/>
              </a:rPr>
              <a:t>epel</a:t>
            </a:r>
            <a:r>
              <a:rPr lang="en-US" dirty="0" smtClean="0"/>
              <a:t> packages you have:</a:t>
            </a:r>
          </a:p>
          <a:p>
            <a:pPr marL="0" indent="0">
              <a:buNone/>
            </a:pPr>
            <a:r>
              <a:rPr lang="en-US" sz="1600" dirty="0">
                <a:latin typeface="Courier New" panose="02070309020205020404" pitchFamily="49" charset="0"/>
                <a:cs typeface="Courier New" panose="02070309020205020404" pitchFamily="49" charset="0"/>
              </a:rPr>
              <a:t>$ rpm -</a:t>
            </a:r>
            <a:r>
              <a:rPr lang="en-US" sz="1600" dirty="0" err="1">
                <a:latin typeface="Courier New" panose="02070309020205020404" pitchFamily="49" charset="0"/>
                <a:cs typeface="Courier New" panose="02070309020205020404" pitchFamily="49" charset="0"/>
              </a:rPr>
              <a:t>qa</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qf</a:t>
            </a:r>
            <a:r>
              <a:rPr lang="en-US" sz="1600" dirty="0">
                <a:latin typeface="Courier New" panose="02070309020205020404" pitchFamily="49" charset="0"/>
                <a:cs typeface="Courier New" panose="02070309020205020404" pitchFamily="49" charset="0"/>
              </a:rPr>
              <a:t> "%{N}-%{V}-%{R}\n" </a:t>
            </a:r>
            <a:r>
              <a:rPr lang="en-US" sz="1600" dirty="0" err="1" smtClean="0">
                <a:latin typeface="Courier New" panose="02070309020205020404" pitchFamily="49" charset="0"/>
                <a:cs typeface="Courier New" panose="02070309020205020404" pitchFamily="49" charset="0"/>
              </a:rPr>
              <a:t>epel</a:t>
            </a:r>
            <a:r>
              <a:rPr lang="en-US" sz="1600" dirty="0" smtClean="0">
                <a:latin typeface="Courier New" panose="02070309020205020404" pitchFamily="49" charset="0"/>
                <a:cs typeface="Courier New" panose="02070309020205020404" pitchFamily="49" charset="0"/>
              </a:rPr>
              <a:t>-release</a:t>
            </a:r>
          </a:p>
          <a:p>
            <a:pPr marL="0" indent="0">
              <a:buNone/>
            </a:pPr>
            <a:r>
              <a:rPr lang="en-US" sz="1600" dirty="0" smtClean="0">
                <a:latin typeface="Courier New" panose="02070309020205020404" pitchFamily="49" charset="0"/>
                <a:cs typeface="Courier New" panose="02070309020205020404" pitchFamily="49" charset="0"/>
              </a:rPr>
              <a:t>epel-release-5-4</a:t>
            </a:r>
          </a:p>
          <a:p>
            <a:r>
              <a:rPr lang="en-US" dirty="0" smtClean="0">
                <a:cs typeface="Courier New" panose="02070309020205020404" pitchFamily="49" charset="0"/>
              </a:rPr>
              <a:t>Subsequently, erase the older package</a:t>
            </a:r>
          </a:p>
          <a:p>
            <a:pPr marL="0" indent="0">
              <a:buNone/>
            </a:pPr>
            <a:r>
              <a:rPr lang="en-US" sz="1600" dirty="0" smtClean="0">
                <a:latin typeface="Courier New" panose="02070309020205020404" pitchFamily="49" charset="0"/>
                <a:cs typeface="Courier New" panose="02070309020205020404" pitchFamily="49" charset="0"/>
              </a:rPr>
              <a:t>$ rpm </a:t>
            </a:r>
            <a:r>
              <a:rPr lang="en-US" sz="1600" dirty="0">
                <a:latin typeface="Courier New" panose="02070309020205020404" pitchFamily="49" charset="0"/>
                <a:cs typeface="Courier New" panose="02070309020205020404" pitchFamily="49" charset="0"/>
              </a:rPr>
              <a:t>-e </a:t>
            </a:r>
            <a:r>
              <a:rPr lang="en-US" sz="1600" dirty="0" smtClean="0">
                <a:latin typeface="Courier New" panose="02070309020205020404" pitchFamily="49" charset="0"/>
                <a:cs typeface="Courier New" panose="02070309020205020404" pitchFamily="49" charset="0"/>
              </a:rPr>
              <a:t>epel-release-5-4</a:t>
            </a:r>
          </a:p>
          <a:p>
            <a:pPr marL="0" indent="0">
              <a:buNone/>
            </a:pPr>
            <a:endParaRPr lang="en-US" sz="1600" dirty="0">
              <a:latin typeface="Courier New" panose="02070309020205020404" pitchFamily="49" charset="0"/>
              <a:cs typeface="Courier New" panose="02070309020205020404" pitchFamily="49" charset="0"/>
            </a:endParaRPr>
          </a:p>
          <a:p>
            <a:r>
              <a:rPr lang="en-US" dirty="0" smtClean="0">
                <a:cs typeface="Courier New" panose="02070309020205020404" pitchFamily="49" charset="0"/>
              </a:rPr>
              <a:t>Now you will be free to install new version. </a:t>
            </a:r>
          </a:p>
          <a:p>
            <a:r>
              <a:rPr lang="en-US" dirty="0" smtClean="0">
                <a:cs typeface="Courier New" panose="02070309020205020404" pitchFamily="49" charset="0"/>
              </a:rPr>
              <a:t>Installation of these packages creates a </a:t>
            </a:r>
            <a:r>
              <a:rPr lang="en-US" sz="1800" dirty="0" smtClean="0">
                <a:latin typeface="Courier New" panose="02070309020205020404" pitchFamily="49" charset="0"/>
                <a:cs typeface="Courier New" panose="02070309020205020404" pitchFamily="49" charset="0"/>
              </a:rPr>
              <a:t>yum</a:t>
            </a:r>
            <a:r>
              <a:rPr lang="en-US" dirty="0" smtClean="0">
                <a:cs typeface="Courier New" panose="02070309020205020404" pitchFamily="49" charset="0"/>
              </a:rPr>
              <a:t> repository information contained in files: </a:t>
            </a:r>
          </a:p>
          <a:p>
            <a:pPr marL="0" indent="0">
              <a:buNone/>
            </a:pPr>
            <a:r>
              <a:rPr lang="en-US" sz="1600" dirty="0" smtClean="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etc</a:t>
            </a:r>
            <a:r>
              <a:rPr lang="en-US" sz="1600" dirty="0" smtClean="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yum.repos.d</a:t>
            </a:r>
            <a:r>
              <a:rPr lang="en-US" sz="1600" dirty="0" smtClean="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epel.repo</a:t>
            </a:r>
            <a:endParaRPr lang="en-US" sz="1600" dirty="0" smtClean="0">
              <a:latin typeface="Courier New" panose="02070309020205020404" pitchFamily="49" charset="0"/>
              <a:cs typeface="Courier New" panose="02070309020205020404" pitchFamily="49" charset="0"/>
            </a:endParaRPr>
          </a:p>
          <a:p>
            <a:pPr marL="0" indent="0">
              <a:buNone/>
            </a:pPr>
            <a:r>
              <a:rPr lang="en-US" sz="1600" dirty="0" smtClean="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etc</a:t>
            </a:r>
            <a:r>
              <a:rPr lang="en-US" sz="1600" dirty="0" smtClean="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yum.repos.d</a:t>
            </a:r>
            <a:r>
              <a:rPr lang="en-US" sz="1600" dirty="0" smtClean="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epel-testing.repo</a:t>
            </a:r>
            <a:r>
              <a:rPr lang="en-US" sz="1600" dirty="0" smtClean="0">
                <a:latin typeface="Courier New" panose="02070309020205020404" pitchFamily="49" charset="0"/>
                <a:cs typeface="Courier New" panose="02070309020205020404" pitchFamily="49" charset="0"/>
              </a:rPr>
              <a:t> </a:t>
            </a:r>
          </a:p>
          <a:p>
            <a:pPr marL="0" indent="0">
              <a:buNone/>
            </a:pPr>
            <a:endParaRPr lang="en-US" sz="1600" dirty="0">
              <a:latin typeface="Courier New" panose="02070309020205020404" pitchFamily="49" charset="0"/>
              <a:cs typeface="Courier New" panose="02070309020205020404"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Tree>
    <p:extLst>
      <p:ext uri="{BB962C8B-B14F-4D97-AF65-F5344CB8AC3E}">
        <p14:creationId xmlns:p14="http://schemas.microsoft.com/office/powerpoint/2010/main" val="385704575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Rhipe</a:t>
            </a:r>
            <a:endParaRPr lang="en-US" dirty="0"/>
          </a:p>
        </p:txBody>
      </p:sp>
      <p:sp>
        <p:nvSpPr>
          <p:cNvPr id="3" name="Content Placeholder 2"/>
          <p:cNvSpPr>
            <a:spLocks noGrp="1"/>
          </p:cNvSpPr>
          <p:nvPr>
            <p:ph idx="1"/>
          </p:nvPr>
        </p:nvSpPr>
        <p:spPr/>
        <p:txBody>
          <a:bodyPr/>
          <a:lstStyle/>
          <a:p>
            <a:r>
              <a:rPr lang="en-US" dirty="0" err="1"/>
              <a:t>Rhipe</a:t>
            </a:r>
            <a:r>
              <a:rPr lang="en-US" dirty="0"/>
              <a:t>, short for </a:t>
            </a:r>
            <a:r>
              <a:rPr lang="en-US" i="1" dirty="0"/>
              <a:t>R and Hadoop Integrated Processing Environment</a:t>
            </a:r>
            <a:r>
              <a:rPr lang="en-US" dirty="0"/>
              <a:t>, is an open source </a:t>
            </a:r>
            <a:r>
              <a:rPr lang="en-US" dirty="0" smtClean="0"/>
              <a:t>project that</a:t>
            </a:r>
            <a:r>
              <a:rPr lang="en-US" dirty="0"/>
              <a:t>, as the name suggests, provides a closer integration of R and Hadoop than what </a:t>
            </a:r>
            <a:r>
              <a:rPr lang="en-US" dirty="0" smtClean="0"/>
              <a:t>you saw </a:t>
            </a:r>
            <a:r>
              <a:rPr lang="en-US" dirty="0"/>
              <a:t>with R and Streaming. </a:t>
            </a:r>
            <a:endParaRPr lang="en-US" dirty="0" smtClean="0"/>
          </a:p>
          <a:p>
            <a:r>
              <a:rPr lang="en-US" dirty="0" smtClean="0"/>
              <a:t>In </a:t>
            </a:r>
            <a:r>
              <a:rPr lang="en-US" dirty="0"/>
              <a:t>R and Streaming </a:t>
            </a:r>
            <a:r>
              <a:rPr lang="en-US" dirty="0" smtClean="0"/>
              <a:t>we </a:t>
            </a:r>
            <a:r>
              <a:rPr lang="en-US" dirty="0"/>
              <a:t>used the command line to </a:t>
            </a:r>
            <a:r>
              <a:rPr lang="en-US" dirty="0" smtClean="0"/>
              <a:t>launch a </a:t>
            </a:r>
            <a:r>
              <a:rPr lang="en-US" dirty="0"/>
              <a:t>Hadoop job, whereas with </a:t>
            </a:r>
            <a:r>
              <a:rPr lang="en-US" dirty="0" err="1"/>
              <a:t>Rhipe</a:t>
            </a:r>
            <a:r>
              <a:rPr lang="en-US" dirty="0"/>
              <a:t> </a:t>
            </a:r>
            <a:r>
              <a:rPr lang="en-US" dirty="0" smtClean="0"/>
              <a:t>we </a:t>
            </a:r>
            <a:r>
              <a:rPr lang="en-US" dirty="0"/>
              <a:t>can actually work with MapReduce directly in R</a:t>
            </a:r>
            <a:r>
              <a:rPr lang="en-US" dirty="0" smtClean="0"/>
              <a:t>.</a:t>
            </a:r>
          </a:p>
          <a:p>
            <a:r>
              <a:rPr lang="en-US" dirty="0" err="1" smtClean="0"/>
              <a:t>Rhipe</a:t>
            </a:r>
            <a:r>
              <a:rPr lang="en-US" dirty="0" smtClean="0"/>
              <a:t> enables invocation of </a:t>
            </a:r>
            <a:r>
              <a:rPr lang="en-US" dirty="0" err="1" smtClean="0"/>
              <a:t>Hadoop’s</a:t>
            </a:r>
            <a:r>
              <a:rPr lang="en-US" dirty="0" smtClean="0"/>
              <a:t> MapReduce jobs directly from R client.</a:t>
            </a:r>
          </a:p>
          <a:p>
            <a:r>
              <a:rPr lang="en-US" dirty="0" smtClean="0"/>
              <a:t>Using </a:t>
            </a:r>
            <a:r>
              <a:rPr lang="en-US" dirty="0" err="1" smtClean="0"/>
              <a:t>Rhipe</a:t>
            </a:r>
            <a:r>
              <a:rPr lang="en-US" dirty="0" smtClean="0"/>
              <a:t> we will again </a:t>
            </a:r>
            <a:r>
              <a:rPr lang="en-US" dirty="0"/>
              <a:t>implement the </a:t>
            </a:r>
            <a:r>
              <a:rPr lang="en-US" dirty="0" smtClean="0"/>
              <a:t>Continuous  Moving Average of </a:t>
            </a:r>
            <a:r>
              <a:rPr lang="en-US" dirty="0"/>
              <a:t>each stock symbol, just like </a:t>
            </a:r>
            <a:r>
              <a:rPr lang="en-US" dirty="0" smtClean="0"/>
              <a:t>we did </a:t>
            </a:r>
            <a:r>
              <a:rPr lang="en-US" dirty="0"/>
              <a:t>with R and Streaming. </a:t>
            </a:r>
          </a:p>
          <a:p>
            <a:r>
              <a:rPr lang="en-US" dirty="0"/>
              <a:t>W</a:t>
            </a:r>
            <a:r>
              <a:rPr lang="en-US" dirty="0" smtClean="0"/>
              <a:t>ith </a:t>
            </a:r>
            <a:r>
              <a:rPr lang="en-US" dirty="0" err="1" smtClean="0"/>
              <a:t>Rhipe</a:t>
            </a:r>
            <a:r>
              <a:rPr lang="en-US" dirty="0" smtClean="0"/>
              <a:t> we will achieve tighter </a:t>
            </a:r>
            <a:r>
              <a:rPr lang="en-US" dirty="0"/>
              <a:t>integration of R and Hadoop</a:t>
            </a:r>
            <a:r>
              <a:rPr lang="en-US" dirty="0" smtClean="0"/>
              <a:t>.</a:t>
            </a:r>
          </a:p>
          <a:p>
            <a:r>
              <a:rPr lang="en-US" dirty="0" err="1" smtClean="0"/>
              <a:t>Rhipe</a:t>
            </a:r>
            <a:r>
              <a:rPr lang="en-US" dirty="0" smtClean="0"/>
              <a:t> </a:t>
            </a:r>
            <a:r>
              <a:rPr lang="en-US" dirty="0"/>
              <a:t>allows you to write client-side R code that can </a:t>
            </a:r>
            <a:r>
              <a:rPr lang="en-US" dirty="0" smtClean="0"/>
              <a:t>launch a </a:t>
            </a:r>
            <a:r>
              <a:rPr lang="en-US" dirty="0"/>
              <a:t>MapReduce job. </a:t>
            </a:r>
          </a:p>
          <a:p>
            <a:r>
              <a:rPr lang="en-US" dirty="0" smtClean="0"/>
              <a:t>We will take </a:t>
            </a:r>
            <a:r>
              <a:rPr lang="en-US" dirty="0"/>
              <a:t>a look at how </a:t>
            </a:r>
            <a:r>
              <a:rPr lang="en-US" dirty="0" err="1"/>
              <a:t>Rhipe</a:t>
            </a:r>
            <a:r>
              <a:rPr lang="en-US" dirty="0"/>
              <a:t> R callbacks are used in the </a:t>
            </a:r>
            <a:r>
              <a:rPr lang="en-US" dirty="0" smtClean="0"/>
              <a:t>scope of </a:t>
            </a:r>
            <a:r>
              <a:rPr lang="en-US" dirty="0" err="1"/>
              <a:t>Rhipe</a:t>
            </a:r>
            <a:r>
              <a:rPr lang="en-US" dirty="0"/>
              <a:t> MapReduce jobs.</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50</a:t>
            </a:fld>
            <a:endParaRPr lang="en-US"/>
          </a:p>
        </p:txBody>
      </p:sp>
    </p:spTree>
    <p:extLst>
      <p:ext uri="{BB962C8B-B14F-4D97-AF65-F5344CB8AC3E}">
        <p14:creationId xmlns:p14="http://schemas.microsoft.com/office/powerpoint/2010/main" val="200992915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Test you Installation of </a:t>
            </a:r>
            <a:r>
              <a:rPr lang="en-US" dirty="0" err="1" smtClean="0"/>
              <a:t>Rhipe</a:t>
            </a:r>
            <a:endParaRPr lang="en-US" dirty="0"/>
          </a:p>
        </p:txBody>
      </p:sp>
      <p:sp>
        <p:nvSpPr>
          <p:cNvPr id="3" name="Content Placeholder 2"/>
          <p:cNvSpPr>
            <a:spLocks noGrp="1"/>
          </p:cNvSpPr>
          <p:nvPr>
            <p:ph idx="1"/>
          </p:nvPr>
        </p:nvSpPr>
        <p:spPr>
          <a:xfrm>
            <a:off x="304800" y="685800"/>
            <a:ext cx="8686800" cy="6019800"/>
          </a:xfrm>
        </p:spPr>
        <p:txBody>
          <a:bodyPr>
            <a:normAutofit fontScale="92500" lnSpcReduction="20000"/>
          </a:bodyPr>
          <a:lstStyle/>
          <a:p>
            <a:pPr marL="0" indent="0">
              <a:buNone/>
            </a:pPr>
            <a:r>
              <a:rPr lang="en-US" sz="1400" dirty="0" smtClean="0">
                <a:latin typeface="Courier New" pitchFamily="49" charset="0"/>
                <a:cs typeface="Courier New" pitchFamily="49" charset="0"/>
              </a:rPr>
              <a:t>$ echo $HADOOP_BIN</a:t>
            </a:r>
          </a:p>
          <a:p>
            <a:pPr marL="0" indent="0">
              <a:buNone/>
            </a:pPr>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usr</a:t>
            </a:r>
            <a:r>
              <a:rPr lang="en-US" sz="1400" dirty="0" smtClean="0">
                <a:latin typeface="Courier New" pitchFamily="49" charset="0"/>
                <a:cs typeface="Courier New" pitchFamily="49" charset="0"/>
              </a:rPr>
              <a:t>/lib/</a:t>
            </a:r>
            <a:r>
              <a:rPr lang="en-US" sz="1400" dirty="0" err="1" smtClean="0">
                <a:latin typeface="Courier New" pitchFamily="49" charset="0"/>
                <a:cs typeface="Courier New" pitchFamily="49" charset="0"/>
              </a:rPr>
              <a:t>hadoop</a:t>
            </a:r>
            <a:r>
              <a:rPr lang="en-US" sz="1400" dirty="0" smtClean="0">
                <a:latin typeface="Courier New" pitchFamily="49" charset="0"/>
                <a:cs typeface="Courier New" pitchFamily="49" charset="0"/>
              </a:rPr>
              <a:t>/bin</a:t>
            </a:r>
          </a:p>
          <a:p>
            <a:pPr marL="0" indent="0">
              <a:buNone/>
            </a:pPr>
            <a:r>
              <a:rPr lang="en-US" sz="1400" dirty="0" smtClean="0">
                <a:latin typeface="Courier New" pitchFamily="49" charset="0"/>
                <a:cs typeface="Courier New" pitchFamily="49" charset="0"/>
              </a:rPr>
              <a:t>$ R</a:t>
            </a:r>
          </a:p>
          <a:p>
            <a:pPr marL="0" indent="0">
              <a:buNone/>
            </a:pPr>
            <a:r>
              <a:rPr lang="en-US" sz="1400" dirty="0" smtClean="0">
                <a:latin typeface="Courier New" pitchFamily="49" charset="0"/>
                <a:cs typeface="Courier New" pitchFamily="49" charset="0"/>
              </a:rPr>
              <a:t>&gt; library(</a:t>
            </a:r>
            <a:r>
              <a:rPr lang="en-US" sz="1400" dirty="0" err="1" smtClean="0">
                <a:latin typeface="Courier New" pitchFamily="49" charset="0"/>
                <a:cs typeface="Courier New" pitchFamily="49" charset="0"/>
              </a:rPr>
              <a:t>Rhipe</a:t>
            </a:r>
            <a:r>
              <a:rPr lang="en-US" sz="1400" dirty="0" smtClean="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 IMPORTANT: Before using </a:t>
            </a:r>
            <a:r>
              <a:rPr lang="en-US" sz="1400" dirty="0" err="1">
                <a:latin typeface="Courier New" pitchFamily="49" charset="0"/>
                <a:cs typeface="Courier New" pitchFamily="49" charset="0"/>
              </a:rPr>
              <a:t>Rhipe</a:t>
            </a:r>
            <a:r>
              <a:rPr lang="en-US" sz="1400" dirty="0">
                <a:latin typeface="Courier New" pitchFamily="49" charset="0"/>
                <a:cs typeface="Courier New" pitchFamily="49" charset="0"/>
              </a:rPr>
              <a:t> call </a:t>
            </a:r>
            <a:r>
              <a:rPr lang="en-US" sz="1400" dirty="0" err="1">
                <a:latin typeface="Courier New" pitchFamily="49" charset="0"/>
                <a:cs typeface="Courier New" pitchFamily="49" charset="0"/>
              </a:rPr>
              <a:t>rhinit</a:t>
            </a:r>
            <a:r>
              <a:rPr lang="en-US" sz="1400" dirty="0">
                <a:latin typeface="Courier New" pitchFamily="49" charset="0"/>
                <a:cs typeface="Courier New" pitchFamily="49" charset="0"/>
              </a:rPr>
              <a:t>()           |</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Rhipe</a:t>
            </a:r>
            <a:r>
              <a:rPr lang="en-US" sz="1400" dirty="0">
                <a:latin typeface="Courier New" pitchFamily="49" charset="0"/>
                <a:cs typeface="Courier New" pitchFamily="49" charset="0"/>
              </a:rPr>
              <a:t> will not work or most probably crash            |</a:t>
            </a:r>
          </a:p>
          <a:p>
            <a:pPr marL="0" indent="0">
              <a:buNone/>
            </a:pP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&gt; </a:t>
            </a:r>
            <a:r>
              <a:rPr lang="en-US" sz="1400" dirty="0" err="1">
                <a:latin typeface="Courier New" pitchFamily="49" charset="0"/>
                <a:cs typeface="Courier New" pitchFamily="49" charset="0"/>
              </a:rPr>
              <a:t>rhinit</a:t>
            </a:r>
            <a:r>
              <a:rPr lang="en-US" sz="1400" dirty="0">
                <a:latin typeface="Courier New" pitchFamily="49" charset="0"/>
                <a:cs typeface="Courier New" pitchFamily="49" charset="0"/>
              </a:rPr>
              <a:t>(TRUE, TRUE)</a:t>
            </a:r>
          </a:p>
          <a:p>
            <a:pPr marL="0" indent="0">
              <a:buNone/>
            </a:pPr>
            <a:r>
              <a:rPr lang="en-US" sz="1400" dirty="0" err="1">
                <a:latin typeface="Courier New" pitchFamily="49" charset="0"/>
                <a:cs typeface="Courier New" pitchFamily="49" charset="0"/>
              </a:rPr>
              <a:t>Rhipe</a:t>
            </a:r>
            <a:r>
              <a:rPr lang="en-US" sz="1400" dirty="0">
                <a:latin typeface="Courier New" pitchFamily="49" charset="0"/>
                <a:cs typeface="Courier New" pitchFamily="49" charset="0"/>
              </a:rPr>
              <a:t> initialization complete</a:t>
            </a:r>
          </a:p>
          <a:p>
            <a:pPr marL="0" indent="0">
              <a:buNone/>
            </a:pPr>
            <a:r>
              <a:rPr lang="en-US" sz="1400" dirty="0" err="1">
                <a:latin typeface="Courier New" pitchFamily="49" charset="0"/>
                <a:cs typeface="Courier New" pitchFamily="49" charset="0"/>
              </a:rPr>
              <a:t>Rhipe</a:t>
            </a:r>
            <a:r>
              <a:rPr lang="en-US" sz="1400" dirty="0">
                <a:latin typeface="Courier New" pitchFamily="49" charset="0"/>
                <a:cs typeface="Courier New" pitchFamily="49" charset="0"/>
              </a:rPr>
              <a:t> first run complete</a:t>
            </a:r>
          </a:p>
          <a:p>
            <a:pPr marL="0" indent="0">
              <a:buNone/>
            </a:pPr>
            <a:r>
              <a:rPr lang="en-US" sz="1400" dirty="0">
                <a:latin typeface="Courier New" pitchFamily="49" charset="0"/>
                <a:cs typeface="Courier New" pitchFamily="49" charset="0"/>
              </a:rPr>
              <a:t>[1] </a:t>
            </a:r>
            <a:r>
              <a:rPr lang="en-US" sz="1400" dirty="0" smtClean="0">
                <a:latin typeface="Courier New" pitchFamily="49" charset="0"/>
                <a:cs typeface="Courier New" pitchFamily="49" charset="0"/>
              </a:rPr>
              <a:t>TRUE</a:t>
            </a:r>
          </a:p>
          <a:p>
            <a:pPr marL="0" indent="0">
              <a:buNone/>
            </a:pPr>
            <a:r>
              <a:rPr lang="en-US" sz="1400" dirty="0">
                <a:latin typeface="Courier New" pitchFamily="49" charset="0"/>
                <a:cs typeface="Courier New" pitchFamily="49" charset="0"/>
              </a:rPr>
              <a:t>&gt; </a:t>
            </a:r>
            <a:r>
              <a:rPr lang="en-US" sz="1400" dirty="0" err="1">
                <a:latin typeface="Courier New" pitchFamily="49" charset="0"/>
                <a:cs typeface="Courier New" pitchFamily="49" charset="0"/>
              </a:rPr>
              <a:t>rhwrite</a:t>
            </a:r>
            <a:r>
              <a:rPr lang="en-US" sz="1400" dirty="0">
                <a:latin typeface="Courier New" pitchFamily="49" charset="0"/>
                <a:cs typeface="Courier New" pitchFamily="49" charset="0"/>
              </a:rPr>
              <a:t>(list(1,2,3),"/</a:t>
            </a:r>
            <a:r>
              <a:rPr lang="en-US" sz="1400" dirty="0" err="1">
                <a:latin typeface="Courier New" pitchFamily="49" charset="0"/>
                <a:cs typeface="Courier New" pitchFamily="49" charset="0"/>
              </a:rPr>
              <a:t>tmp</a:t>
            </a:r>
            <a:r>
              <a:rPr lang="en-US" sz="1400" dirty="0">
                <a:latin typeface="Courier New" pitchFamily="49" charset="0"/>
                <a:cs typeface="Courier New" pitchFamily="49" charset="0"/>
              </a:rPr>
              <a:t>/x</a:t>
            </a:r>
            <a:r>
              <a:rPr lang="en-US" sz="1400" dirty="0" smtClean="0">
                <a:latin typeface="Courier New" pitchFamily="49" charset="0"/>
                <a:cs typeface="Courier New" pitchFamily="49" charset="0"/>
              </a:rPr>
              <a:t>")  </a:t>
            </a:r>
            <a:r>
              <a:rPr lang="en-US" sz="1600" dirty="0" smtClean="0">
                <a:cs typeface="Courier New" pitchFamily="49" charset="0"/>
              </a:rPr>
              <a:t># write a list with 3 numbers to </a:t>
            </a:r>
            <a:r>
              <a:rPr lang="en-US" sz="1600" dirty="0" err="1" smtClean="0">
                <a:cs typeface="Courier New" pitchFamily="49" charset="0"/>
              </a:rPr>
              <a:t>hdfs</a:t>
            </a:r>
            <a:r>
              <a:rPr lang="en-US" sz="1600" dirty="0" smtClean="0">
                <a:cs typeface="Courier New" pitchFamily="49" charset="0"/>
              </a:rPr>
              <a:t> directory /</a:t>
            </a:r>
            <a:r>
              <a:rPr lang="en-US" sz="1600" dirty="0" err="1" smtClean="0">
                <a:cs typeface="Courier New" pitchFamily="49" charset="0"/>
              </a:rPr>
              <a:t>tmp</a:t>
            </a:r>
            <a:r>
              <a:rPr lang="en-US" sz="1600" dirty="0" smtClean="0">
                <a:cs typeface="Courier New" pitchFamily="49" charset="0"/>
              </a:rPr>
              <a:t>/x</a:t>
            </a:r>
            <a:endParaRPr lang="en-US" sz="1600" dirty="0">
              <a:cs typeface="Courier New" pitchFamily="49" charset="0"/>
            </a:endParaRPr>
          </a:p>
          <a:p>
            <a:pPr marL="0" indent="0">
              <a:buNone/>
            </a:pPr>
            <a:r>
              <a:rPr lang="en-US" sz="1400" dirty="0">
                <a:latin typeface="Courier New" pitchFamily="49" charset="0"/>
                <a:cs typeface="Courier New" pitchFamily="49" charset="0"/>
              </a:rPr>
              <a:t>Wrote 3 pairs occupying 57 bytes</a:t>
            </a:r>
          </a:p>
          <a:p>
            <a:pPr marL="0" indent="0">
              <a:buNone/>
            </a:pPr>
            <a:r>
              <a:rPr lang="en-US" sz="1400" dirty="0">
                <a:latin typeface="Courier New" pitchFamily="49" charset="0"/>
                <a:cs typeface="Courier New" pitchFamily="49" charset="0"/>
              </a:rPr>
              <a:t>[1] </a:t>
            </a:r>
            <a:r>
              <a:rPr lang="en-US" sz="1400" dirty="0" smtClean="0">
                <a:latin typeface="Courier New" pitchFamily="49" charset="0"/>
                <a:cs typeface="Courier New" pitchFamily="49" charset="0"/>
              </a:rPr>
              <a:t>TRUE</a:t>
            </a:r>
          </a:p>
          <a:p>
            <a:pPr marL="0" indent="0">
              <a:buNone/>
            </a:pPr>
            <a:r>
              <a:rPr lang="en-US" sz="1400" dirty="0" smtClean="0">
                <a:latin typeface="Courier New" pitchFamily="49" charset="0"/>
                <a:cs typeface="Courier New" pitchFamily="49" charset="0"/>
              </a:rPr>
              <a:t>$ </a:t>
            </a:r>
            <a:r>
              <a:rPr lang="en-US" sz="1400" dirty="0" err="1">
                <a:latin typeface="Courier New" pitchFamily="49" charset="0"/>
                <a:cs typeface="Courier New" pitchFamily="49" charset="0"/>
              </a:rPr>
              <a:t>hadoop</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fs</a:t>
            </a:r>
            <a:r>
              <a:rPr lang="en-US" sz="1400" dirty="0">
                <a:latin typeface="Courier New" pitchFamily="49" charset="0"/>
                <a:cs typeface="Courier New" pitchFamily="49" charset="0"/>
              </a:rPr>
              <a:t> -get /</a:t>
            </a:r>
            <a:r>
              <a:rPr lang="en-US" sz="1400" dirty="0" err="1">
                <a:latin typeface="Courier New" pitchFamily="49" charset="0"/>
                <a:cs typeface="Courier New" pitchFamily="49" charset="0"/>
              </a:rPr>
              <a:t>tmp</a:t>
            </a:r>
            <a:r>
              <a:rPr lang="en-US" sz="1400" dirty="0">
                <a:latin typeface="Courier New" pitchFamily="49" charset="0"/>
                <a:cs typeface="Courier New" pitchFamily="49" charset="0"/>
              </a:rPr>
              <a:t>/x .</a:t>
            </a:r>
          </a:p>
          <a:p>
            <a:pPr marL="0" indent="0">
              <a:buNone/>
            </a:pPr>
            <a:r>
              <a:rPr lang="en-US" sz="1400" dirty="0" smtClean="0">
                <a:latin typeface="Courier New" pitchFamily="49" charset="0"/>
                <a:cs typeface="Courier New" pitchFamily="49" charset="0"/>
              </a:rPr>
              <a:t>$ </a:t>
            </a:r>
            <a:r>
              <a:rPr lang="en-US" sz="1400" dirty="0">
                <a:latin typeface="Courier New" pitchFamily="49" charset="0"/>
                <a:cs typeface="Courier New" pitchFamily="49" charset="0"/>
              </a:rPr>
              <a:t>cd x</a:t>
            </a:r>
          </a:p>
          <a:p>
            <a:pPr marL="0" indent="0">
              <a:buNone/>
            </a:pPr>
            <a:r>
              <a:rPr lang="en-US" sz="1400" dirty="0" smtClean="0">
                <a:latin typeface="Courier New" pitchFamily="49" charset="0"/>
                <a:cs typeface="Courier New" pitchFamily="49" charset="0"/>
              </a:rPr>
              <a:t>$ </a:t>
            </a:r>
            <a:r>
              <a:rPr lang="en-US" sz="1400" dirty="0" err="1">
                <a:latin typeface="Courier New" pitchFamily="49" charset="0"/>
                <a:cs typeface="Courier New" pitchFamily="49" charset="0"/>
              </a:rPr>
              <a:t>ls</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0</a:t>
            </a:r>
          </a:p>
          <a:p>
            <a:pPr marL="0" indent="0">
              <a:buNone/>
            </a:pPr>
            <a:r>
              <a:rPr lang="en-US" sz="1400" dirty="0" smtClean="0">
                <a:latin typeface="Courier New" pitchFamily="49" charset="0"/>
                <a:cs typeface="Courier New" pitchFamily="49" charset="0"/>
              </a:rPr>
              <a:t>$ </a:t>
            </a:r>
            <a:r>
              <a:rPr lang="en-US" sz="1400" dirty="0">
                <a:latin typeface="Courier New" pitchFamily="49" charset="0"/>
                <a:cs typeface="Courier New" pitchFamily="49" charset="0"/>
              </a:rPr>
              <a:t>cat 0</a:t>
            </a:r>
          </a:p>
          <a:p>
            <a:pPr marL="0" indent="0">
              <a:buNone/>
            </a:pPr>
            <a:r>
              <a:rPr lang="en-US" sz="1300" dirty="0">
                <a:latin typeface="Courier New" pitchFamily="49" charset="0"/>
                <a:cs typeface="Courier New" pitchFamily="49" charset="0"/>
              </a:rPr>
              <a:t>SEQ!org.godhuli.rhipe.RHBytesWritable!org.godhuli.rhipe.RHBytesWritable�hf�-���*�</a:t>
            </a:r>
          </a:p>
          <a:p>
            <a:pPr marL="0" indent="0">
              <a:buNone/>
            </a:pPr>
            <a:r>
              <a:rPr lang="en-US" sz="1400" dirty="0">
                <a:latin typeface="Courier New" pitchFamily="49" charset="0"/>
                <a:cs typeface="Courier New" pitchFamily="49" charset="0"/>
              </a:rPr>
              <a:t>1</a:t>
            </a:r>
          </a:p>
          <a:p>
            <a:pPr marL="0" indent="0">
              <a:buNone/>
            </a:pPr>
            <a:r>
              <a:rPr lang="en-US" sz="1400" dirty="0">
                <a:latin typeface="Courier New" pitchFamily="49" charset="0"/>
                <a:cs typeface="Courier New" pitchFamily="49" charset="0"/>
              </a:rPr>
              <a:t> �*</a:t>
            </a:r>
          </a:p>
          <a:p>
            <a:pPr marL="0" indent="0">
              <a:buNone/>
            </a:pPr>
            <a:r>
              <a:rPr lang="en-US" sz="1400" dirty="0">
                <a:latin typeface="Courier New" pitchFamily="49" charset="0"/>
                <a:cs typeface="Courier New" pitchFamily="49" charset="0"/>
              </a:rPr>
              <a:t>2</a:t>
            </a:r>
          </a:p>
          <a:p>
            <a:pPr marL="0" indent="0">
              <a:buNone/>
            </a:pPr>
            <a:r>
              <a:rPr lang="en-US" sz="1400" dirty="0">
                <a:latin typeface="Courier New" pitchFamily="49" charset="0"/>
                <a:cs typeface="Courier New" pitchFamily="49" charset="0"/>
              </a:rPr>
              <a:t> *</a:t>
            </a:r>
          </a:p>
          <a:p>
            <a:pPr marL="0" indent="0">
              <a:buNone/>
            </a:pPr>
            <a:r>
              <a:rPr lang="en-US" sz="1400" dirty="0" smtClean="0">
                <a:latin typeface="Courier New" pitchFamily="49" charset="0"/>
                <a:cs typeface="Courier New" pitchFamily="49" charset="0"/>
              </a:rPr>
              <a:t>3      # </a:t>
            </a:r>
            <a:r>
              <a:rPr lang="en-US" sz="1900" dirty="0" smtClean="0">
                <a:cs typeface="Courier New" pitchFamily="49" charset="0"/>
              </a:rPr>
              <a:t>You cannot complain, you see 1, 2 and 3.</a:t>
            </a:r>
          </a:p>
          <a:p>
            <a:pPr marL="0" indent="0">
              <a:buNone/>
            </a:pPr>
            <a:r>
              <a:rPr lang="en-US" sz="1400" dirty="0">
                <a:latin typeface="Courier New" pitchFamily="49" charset="0"/>
                <a:cs typeface="Courier New" pitchFamily="49" charset="0"/>
              </a:rPr>
              <a:t>&gt; </a:t>
            </a:r>
            <a:r>
              <a:rPr lang="en-US" sz="1400" dirty="0" err="1">
                <a:latin typeface="Courier New" pitchFamily="49" charset="0"/>
                <a:cs typeface="Courier New" pitchFamily="49" charset="0"/>
              </a:rPr>
              <a:t>rhread</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tmp</a:t>
            </a:r>
            <a:r>
              <a:rPr lang="en-US" sz="1400" dirty="0">
                <a:latin typeface="Courier New" pitchFamily="49" charset="0"/>
                <a:cs typeface="Courier New" pitchFamily="49" charset="0"/>
              </a:rPr>
              <a:t>/x")</a:t>
            </a:r>
          </a:p>
          <a:p>
            <a:r>
              <a:rPr lang="en-US" sz="1800" dirty="0"/>
              <a:t>should return a list of length 3 each element a list of 2 objects</a:t>
            </a:r>
          </a:p>
          <a:p>
            <a:pPr marL="0" indent="0">
              <a:buNone/>
            </a:pPr>
            <a:endParaRPr lang="en-US" sz="1900" dirty="0">
              <a:cs typeface="Courier New" pitchFamily="49" charset="0"/>
            </a:endParaRPr>
          </a:p>
          <a:p>
            <a:pPr marL="0" indent="0">
              <a:buNone/>
            </a:pPr>
            <a:endParaRPr lang="en-US" sz="1400" dirty="0">
              <a:latin typeface="Courier New" pitchFamily="49" charset="0"/>
              <a:cs typeface="Courier New" pitchFamily="49" charset="0"/>
            </a:endParaRP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51</a:t>
            </a:fld>
            <a:endParaRPr lang="en-US"/>
          </a:p>
        </p:txBody>
      </p:sp>
    </p:spTree>
    <p:extLst>
      <p:ext uri="{BB962C8B-B14F-4D97-AF65-F5344CB8AC3E}">
        <p14:creationId xmlns:p14="http://schemas.microsoft.com/office/powerpoint/2010/main" val="414703147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Keep on Testing</a:t>
            </a:r>
            <a:endParaRPr lang="en-US" dirty="0"/>
          </a:p>
        </p:txBody>
      </p:sp>
      <p:sp>
        <p:nvSpPr>
          <p:cNvPr id="3" name="Content Placeholder 2"/>
          <p:cNvSpPr>
            <a:spLocks noGrp="1"/>
          </p:cNvSpPr>
          <p:nvPr>
            <p:ph idx="1"/>
          </p:nvPr>
        </p:nvSpPr>
        <p:spPr>
          <a:xfrm>
            <a:off x="457200" y="762000"/>
            <a:ext cx="8534400" cy="5592763"/>
          </a:xfrm>
        </p:spPr>
        <p:txBody>
          <a:bodyPr>
            <a:normAutofit fontScale="70000" lnSpcReduction="20000"/>
          </a:bodyPr>
          <a:lstStyle/>
          <a:p>
            <a:r>
              <a:rPr lang="en-US" sz="2900" dirty="0" smtClean="0"/>
              <a:t>Run a small MapReduce job:</a:t>
            </a:r>
          </a:p>
          <a:p>
            <a:pPr marL="0" indent="0">
              <a:buNone/>
            </a:pPr>
            <a:r>
              <a:rPr lang="en-US" sz="2300" dirty="0">
                <a:latin typeface="Courier New" pitchFamily="49" charset="0"/>
                <a:cs typeface="Courier New" pitchFamily="49" charset="0"/>
              </a:rPr>
              <a:t>&gt; map &lt;- expression({</a:t>
            </a:r>
          </a:p>
          <a:p>
            <a:pPr marL="0" indent="0">
              <a:buNone/>
            </a:pPr>
            <a:r>
              <a:rPr lang="en-US" sz="2300" dirty="0">
                <a:latin typeface="Courier New" pitchFamily="49" charset="0"/>
                <a:cs typeface="Courier New" pitchFamily="49" charset="0"/>
              </a:rPr>
              <a:t>+   </a:t>
            </a:r>
            <a:r>
              <a:rPr lang="en-US" sz="2300" dirty="0" err="1">
                <a:latin typeface="Courier New" pitchFamily="49" charset="0"/>
                <a:cs typeface="Courier New" pitchFamily="49" charset="0"/>
              </a:rPr>
              <a:t>lapply</a:t>
            </a:r>
            <a:r>
              <a:rPr lang="en-US" sz="2300" dirty="0">
                <a:latin typeface="Courier New" pitchFamily="49" charset="0"/>
                <a:cs typeface="Courier New" pitchFamily="49" charset="0"/>
              </a:rPr>
              <a:t>(</a:t>
            </a:r>
            <a:r>
              <a:rPr lang="en-US" sz="2300" dirty="0" err="1">
                <a:latin typeface="Courier New" pitchFamily="49" charset="0"/>
                <a:cs typeface="Courier New" pitchFamily="49" charset="0"/>
              </a:rPr>
              <a:t>seq_along</a:t>
            </a:r>
            <a:r>
              <a:rPr lang="en-US" sz="2300" dirty="0">
                <a:latin typeface="Courier New" pitchFamily="49" charset="0"/>
                <a:cs typeface="Courier New" pitchFamily="49" charset="0"/>
              </a:rPr>
              <a:t>(</a:t>
            </a:r>
            <a:r>
              <a:rPr lang="en-US" sz="2300" dirty="0" err="1">
                <a:latin typeface="Courier New" pitchFamily="49" charset="0"/>
                <a:cs typeface="Courier New" pitchFamily="49" charset="0"/>
              </a:rPr>
              <a:t>map.values</a:t>
            </a:r>
            <a:r>
              <a:rPr lang="en-US" sz="2300" dirty="0">
                <a:latin typeface="Courier New" pitchFamily="49" charset="0"/>
                <a:cs typeface="Courier New" pitchFamily="49" charset="0"/>
              </a:rPr>
              <a:t>),function(r){</a:t>
            </a:r>
          </a:p>
          <a:p>
            <a:pPr marL="0" indent="0">
              <a:buNone/>
            </a:pPr>
            <a:r>
              <a:rPr lang="en-US" sz="2300" dirty="0">
                <a:latin typeface="Courier New" pitchFamily="49" charset="0"/>
                <a:cs typeface="Courier New" pitchFamily="49" charset="0"/>
              </a:rPr>
              <a:t>+     x &lt;- </a:t>
            </a:r>
            <a:r>
              <a:rPr lang="en-US" sz="2300" dirty="0" err="1">
                <a:latin typeface="Courier New" pitchFamily="49" charset="0"/>
                <a:cs typeface="Courier New" pitchFamily="49" charset="0"/>
              </a:rPr>
              <a:t>runif</a:t>
            </a:r>
            <a:r>
              <a:rPr lang="en-US" sz="2300" dirty="0">
                <a:latin typeface="Courier New" pitchFamily="49" charset="0"/>
                <a:cs typeface="Courier New" pitchFamily="49" charset="0"/>
              </a:rPr>
              <a:t>(</a:t>
            </a:r>
            <a:r>
              <a:rPr lang="en-US" sz="2300" dirty="0" err="1">
                <a:latin typeface="Courier New" pitchFamily="49" charset="0"/>
                <a:cs typeface="Courier New" pitchFamily="49" charset="0"/>
              </a:rPr>
              <a:t>map.values</a:t>
            </a:r>
            <a:r>
              <a:rPr lang="en-US" sz="2300" dirty="0">
                <a:latin typeface="Courier New" pitchFamily="49" charset="0"/>
                <a:cs typeface="Courier New" pitchFamily="49" charset="0"/>
              </a:rPr>
              <a:t>[[r]])</a:t>
            </a:r>
          </a:p>
          <a:p>
            <a:pPr marL="0" indent="0">
              <a:buNone/>
            </a:pPr>
            <a:r>
              <a:rPr lang="en-US" sz="2300" dirty="0">
                <a:latin typeface="Courier New" pitchFamily="49" charset="0"/>
                <a:cs typeface="Courier New" pitchFamily="49" charset="0"/>
              </a:rPr>
              <a:t>+     </a:t>
            </a:r>
            <a:r>
              <a:rPr lang="en-US" sz="2300" dirty="0" err="1">
                <a:latin typeface="Courier New" pitchFamily="49" charset="0"/>
                <a:cs typeface="Courier New" pitchFamily="49" charset="0"/>
              </a:rPr>
              <a:t>rhcollect</a:t>
            </a:r>
            <a:r>
              <a:rPr lang="en-US" sz="2300" dirty="0">
                <a:latin typeface="Courier New" pitchFamily="49" charset="0"/>
                <a:cs typeface="Courier New" pitchFamily="49" charset="0"/>
              </a:rPr>
              <a:t>(</a:t>
            </a:r>
            <a:r>
              <a:rPr lang="en-US" sz="2300" dirty="0" err="1">
                <a:latin typeface="Courier New" pitchFamily="49" charset="0"/>
                <a:cs typeface="Courier New" pitchFamily="49" charset="0"/>
              </a:rPr>
              <a:t>map.keys</a:t>
            </a:r>
            <a:r>
              <a:rPr lang="en-US" sz="2300" dirty="0">
                <a:latin typeface="Courier New" pitchFamily="49" charset="0"/>
                <a:cs typeface="Courier New" pitchFamily="49" charset="0"/>
              </a:rPr>
              <a:t>[[r]],c(n=</a:t>
            </a:r>
            <a:r>
              <a:rPr lang="en-US" sz="2300" dirty="0" err="1">
                <a:latin typeface="Courier New" pitchFamily="49" charset="0"/>
                <a:cs typeface="Courier New" pitchFamily="49" charset="0"/>
              </a:rPr>
              <a:t>map.values</a:t>
            </a:r>
            <a:r>
              <a:rPr lang="en-US" sz="2300" dirty="0">
                <a:latin typeface="Courier New" pitchFamily="49" charset="0"/>
                <a:cs typeface="Courier New" pitchFamily="49" charset="0"/>
              </a:rPr>
              <a:t>[[r]],mean=mean(x),</a:t>
            </a:r>
            <a:r>
              <a:rPr lang="en-US" sz="2300" dirty="0" err="1">
                <a:latin typeface="Courier New" pitchFamily="49" charset="0"/>
                <a:cs typeface="Courier New" pitchFamily="49" charset="0"/>
              </a:rPr>
              <a:t>sd</a:t>
            </a:r>
            <a:r>
              <a:rPr lang="en-US" sz="2300" dirty="0">
                <a:latin typeface="Courier New" pitchFamily="49" charset="0"/>
                <a:cs typeface="Courier New" pitchFamily="49" charset="0"/>
              </a:rPr>
              <a:t>=</a:t>
            </a:r>
            <a:r>
              <a:rPr lang="en-US" sz="2300" dirty="0" err="1">
                <a:latin typeface="Courier New" pitchFamily="49" charset="0"/>
                <a:cs typeface="Courier New" pitchFamily="49" charset="0"/>
              </a:rPr>
              <a:t>sd</a:t>
            </a:r>
            <a:r>
              <a:rPr lang="en-US" sz="2300" dirty="0">
                <a:latin typeface="Courier New" pitchFamily="49" charset="0"/>
                <a:cs typeface="Courier New" pitchFamily="49" charset="0"/>
              </a:rPr>
              <a:t>(x)))</a:t>
            </a:r>
          </a:p>
          <a:p>
            <a:pPr marL="0" indent="0">
              <a:buNone/>
            </a:pPr>
            <a:r>
              <a:rPr lang="en-US" sz="2300" dirty="0">
                <a:latin typeface="Courier New" pitchFamily="49" charset="0"/>
                <a:cs typeface="Courier New" pitchFamily="49" charset="0"/>
              </a:rPr>
              <a:t>+   })</a:t>
            </a:r>
          </a:p>
          <a:p>
            <a:pPr marL="0" indent="0">
              <a:buNone/>
            </a:pPr>
            <a:r>
              <a:rPr lang="en-US" sz="2300" dirty="0">
                <a:latin typeface="Courier New" pitchFamily="49" charset="0"/>
                <a:cs typeface="Courier New" pitchFamily="49" charset="0"/>
              </a:rPr>
              <a:t>+ })</a:t>
            </a:r>
          </a:p>
          <a:p>
            <a:pPr marL="0" indent="0">
              <a:buNone/>
            </a:pPr>
            <a:r>
              <a:rPr lang="en-US" sz="2300" dirty="0">
                <a:latin typeface="Courier New" pitchFamily="49" charset="0"/>
                <a:cs typeface="Courier New" pitchFamily="49" charset="0"/>
              </a:rPr>
              <a:t>&gt; ## Create a job object</a:t>
            </a:r>
          </a:p>
          <a:p>
            <a:pPr marL="0" indent="0">
              <a:buNone/>
            </a:pPr>
            <a:r>
              <a:rPr lang="en-US" sz="2300" dirty="0">
                <a:latin typeface="Courier New" pitchFamily="49" charset="0"/>
                <a:cs typeface="Courier New" pitchFamily="49" charset="0"/>
              </a:rPr>
              <a:t>&gt; z &lt;- </a:t>
            </a:r>
            <a:r>
              <a:rPr lang="en-US" sz="2300" dirty="0" err="1">
                <a:latin typeface="Courier New" pitchFamily="49" charset="0"/>
                <a:cs typeface="Courier New" pitchFamily="49" charset="0"/>
              </a:rPr>
              <a:t>rhmr</a:t>
            </a:r>
            <a:r>
              <a:rPr lang="en-US" sz="2300" dirty="0">
                <a:latin typeface="Courier New" pitchFamily="49" charset="0"/>
                <a:cs typeface="Courier New" pitchFamily="49" charset="0"/>
              </a:rPr>
              <a:t>(map, </a:t>
            </a:r>
            <a:r>
              <a:rPr lang="en-US" sz="2300" dirty="0" err="1">
                <a:latin typeface="Courier New" pitchFamily="49" charset="0"/>
                <a:cs typeface="Courier New" pitchFamily="49" charset="0"/>
              </a:rPr>
              <a:t>ofolder</a:t>
            </a:r>
            <a:r>
              <a:rPr lang="en-US" sz="2300" dirty="0">
                <a:latin typeface="Courier New" pitchFamily="49" charset="0"/>
                <a:cs typeface="Courier New" pitchFamily="49" charset="0"/>
              </a:rPr>
              <a:t>="/</a:t>
            </a:r>
            <a:r>
              <a:rPr lang="en-US" sz="2300" dirty="0" err="1">
                <a:latin typeface="Courier New" pitchFamily="49" charset="0"/>
                <a:cs typeface="Courier New" pitchFamily="49" charset="0"/>
              </a:rPr>
              <a:t>tmp</a:t>
            </a:r>
            <a:r>
              <a:rPr lang="en-US" sz="2300" dirty="0">
                <a:latin typeface="Courier New" pitchFamily="49" charset="0"/>
                <a:cs typeface="Courier New" pitchFamily="49" charset="0"/>
              </a:rPr>
              <a:t>/test", </a:t>
            </a:r>
            <a:r>
              <a:rPr lang="en-US" sz="2300" dirty="0" err="1">
                <a:latin typeface="Courier New" pitchFamily="49" charset="0"/>
                <a:cs typeface="Courier New" pitchFamily="49" charset="0"/>
              </a:rPr>
              <a:t>inout</a:t>
            </a:r>
            <a:r>
              <a:rPr lang="en-US" sz="2300" dirty="0">
                <a:latin typeface="Courier New" pitchFamily="49" charset="0"/>
                <a:cs typeface="Courier New" pitchFamily="49" charset="0"/>
              </a:rPr>
              <a:t>=c('</a:t>
            </a:r>
            <a:r>
              <a:rPr lang="en-US" sz="2300" dirty="0" err="1">
                <a:latin typeface="Courier New" pitchFamily="49" charset="0"/>
                <a:cs typeface="Courier New" pitchFamily="49" charset="0"/>
              </a:rPr>
              <a:t>lapply</a:t>
            </a:r>
            <a:r>
              <a:rPr lang="en-US" sz="2300" dirty="0">
                <a:latin typeface="Courier New" pitchFamily="49" charset="0"/>
                <a:cs typeface="Courier New" pitchFamily="49" charset="0"/>
              </a:rPr>
              <a:t>','sequence'),</a:t>
            </a:r>
          </a:p>
          <a:p>
            <a:pPr marL="0" indent="0">
              <a:buNone/>
            </a:pPr>
            <a:r>
              <a:rPr lang="en-US" sz="2300" dirty="0">
                <a:latin typeface="Courier New" pitchFamily="49" charset="0"/>
                <a:cs typeface="Courier New" pitchFamily="49" charset="0"/>
              </a:rPr>
              <a:t>+           N=10,mapred=list(</a:t>
            </a:r>
            <a:r>
              <a:rPr lang="en-US" sz="2300" dirty="0" err="1">
                <a:latin typeface="Courier New" pitchFamily="49" charset="0"/>
                <a:cs typeface="Courier New" pitchFamily="49" charset="0"/>
              </a:rPr>
              <a:t>mapred.reduce.tasks</a:t>
            </a:r>
            <a:r>
              <a:rPr lang="en-US" sz="2300" dirty="0">
                <a:latin typeface="Courier New" pitchFamily="49" charset="0"/>
                <a:cs typeface="Courier New" pitchFamily="49" charset="0"/>
              </a:rPr>
              <a:t>=0),</a:t>
            </a:r>
            <a:r>
              <a:rPr lang="en-US" sz="2300" dirty="0" err="1">
                <a:latin typeface="Courier New" pitchFamily="49" charset="0"/>
                <a:cs typeface="Courier New" pitchFamily="49" charset="0"/>
              </a:rPr>
              <a:t>jobname</a:t>
            </a:r>
            <a:r>
              <a:rPr lang="en-US" sz="2300" dirty="0">
                <a:latin typeface="Courier New" pitchFamily="49" charset="0"/>
                <a:cs typeface="Courier New" pitchFamily="49" charset="0"/>
              </a:rPr>
              <a:t>='test')</a:t>
            </a:r>
          </a:p>
          <a:p>
            <a:pPr marL="0" indent="0">
              <a:buNone/>
            </a:pPr>
            <a:r>
              <a:rPr lang="en-US" sz="2300" dirty="0">
                <a:latin typeface="Courier New" pitchFamily="49" charset="0"/>
                <a:cs typeface="Courier New" pitchFamily="49" charset="0"/>
              </a:rPr>
              <a:t>&gt; ## Submit the job</a:t>
            </a:r>
          </a:p>
          <a:p>
            <a:pPr marL="0" indent="0">
              <a:buNone/>
            </a:pPr>
            <a:r>
              <a:rPr lang="en-US" sz="2300" dirty="0">
                <a:latin typeface="Courier New" pitchFamily="49" charset="0"/>
                <a:cs typeface="Courier New" pitchFamily="49" charset="0"/>
              </a:rPr>
              <a:t>&gt; </a:t>
            </a:r>
            <a:r>
              <a:rPr lang="en-US" sz="2300" dirty="0" err="1">
                <a:latin typeface="Courier New" pitchFamily="49" charset="0"/>
                <a:cs typeface="Courier New" pitchFamily="49" charset="0"/>
              </a:rPr>
              <a:t>rhex</a:t>
            </a:r>
            <a:r>
              <a:rPr lang="en-US" sz="2300" dirty="0">
                <a:latin typeface="Courier New" pitchFamily="49" charset="0"/>
                <a:cs typeface="Courier New" pitchFamily="49" charset="0"/>
              </a:rPr>
              <a:t>(z)</a:t>
            </a:r>
          </a:p>
          <a:p>
            <a:pPr marL="0" indent="0">
              <a:buNone/>
            </a:pPr>
            <a:r>
              <a:rPr lang="en-US" sz="2300" dirty="0">
                <a:latin typeface="Courier New" pitchFamily="49" charset="0"/>
                <a:cs typeface="Courier New" pitchFamily="49" charset="0"/>
              </a:rPr>
              <a:t>----------------------------------------</a:t>
            </a:r>
          </a:p>
          <a:p>
            <a:pPr marL="0" indent="0">
              <a:buNone/>
            </a:pPr>
            <a:r>
              <a:rPr lang="en-US" sz="2300" dirty="0">
                <a:latin typeface="Courier New" pitchFamily="49" charset="0"/>
                <a:cs typeface="Courier New" pitchFamily="49" charset="0"/>
              </a:rPr>
              <a:t>Running:  /</a:t>
            </a:r>
            <a:r>
              <a:rPr lang="en-US" sz="2300" dirty="0" err="1">
                <a:latin typeface="Courier New" pitchFamily="49" charset="0"/>
                <a:cs typeface="Courier New" pitchFamily="49" charset="0"/>
              </a:rPr>
              <a:t>usr</a:t>
            </a:r>
            <a:r>
              <a:rPr lang="en-US" sz="2300" dirty="0">
                <a:latin typeface="Courier New" pitchFamily="49" charset="0"/>
                <a:cs typeface="Courier New" pitchFamily="49" charset="0"/>
              </a:rPr>
              <a:t>/lib/</a:t>
            </a:r>
            <a:r>
              <a:rPr lang="en-US" sz="2300" dirty="0" err="1">
                <a:latin typeface="Courier New" pitchFamily="49" charset="0"/>
                <a:cs typeface="Courier New" pitchFamily="49" charset="0"/>
              </a:rPr>
              <a:t>hadoop</a:t>
            </a:r>
            <a:r>
              <a:rPr lang="en-US" sz="2300" dirty="0">
                <a:latin typeface="Courier New" pitchFamily="49" charset="0"/>
                <a:cs typeface="Courier New" pitchFamily="49" charset="0"/>
              </a:rPr>
              <a:t>/bin/</a:t>
            </a:r>
            <a:r>
              <a:rPr lang="en-US" sz="2300" dirty="0" err="1">
                <a:latin typeface="Courier New" pitchFamily="49" charset="0"/>
                <a:cs typeface="Courier New" pitchFamily="49" charset="0"/>
              </a:rPr>
              <a:t>hadoop</a:t>
            </a:r>
            <a:r>
              <a:rPr lang="en-US" sz="2300" dirty="0">
                <a:latin typeface="Courier New" pitchFamily="49" charset="0"/>
                <a:cs typeface="Courier New" pitchFamily="49" charset="0"/>
              </a:rPr>
              <a:t> jar /</a:t>
            </a:r>
            <a:r>
              <a:rPr lang="en-US" sz="2300" dirty="0" err="1">
                <a:latin typeface="Courier New" pitchFamily="49" charset="0"/>
                <a:cs typeface="Courier New" pitchFamily="49" charset="0"/>
              </a:rPr>
              <a:t>usr</a:t>
            </a:r>
            <a:r>
              <a:rPr lang="en-US" sz="2300" dirty="0">
                <a:latin typeface="Courier New" pitchFamily="49" charset="0"/>
                <a:cs typeface="Courier New" pitchFamily="49" charset="0"/>
              </a:rPr>
              <a:t>/lib/R/library/</a:t>
            </a:r>
            <a:r>
              <a:rPr lang="en-US" sz="2300" dirty="0" err="1">
                <a:latin typeface="Courier New" pitchFamily="49" charset="0"/>
                <a:cs typeface="Courier New" pitchFamily="49" charset="0"/>
              </a:rPr>
              <a:t>Rhipe</a:t>
            </a:r>
            <a:r>
              <a:rPr lang="en-US" sz="2300" dirty="0">
                <a:latin typeface="Courier New" pitchFamily="49" charset="0"/>
                <a:cs typeface="Courier New" pitchFamily="49" charset="0"/>
              </a:rPr>
              <a:t>/java/Rhipe.jar  </a:t>
            </a:r>
            <a:r>
              <a:rPr lang="en-US" sz="2300" dirty="0" err="1">
                <a:latin typeface="Courier New" pitchFamily="49" charset="0"/>
                <a:cs typeface="Courier New" pitchFamily="49" charset="0"/>
              </a:rPr>
              <a:t>org.godhuli.rhipe.RHMR</a:t>
            </a:r>
            <a:r>
              <a:rPr lang="en-US" sz="2300" dirty="0">
                <a:latin typeface="Courier New" pitchFamily="49" charset="0"/>
                <a:cs typeface="Courier New" pitchFamily="49" charset="0"/>
              </a:rPr>
              <a:t> /</a:t>
            </a:r>
            <a:r>
              <a:rPr lang="en-US" sz="2300" dirty="0" err="1">
                <a:latin typeface="Courier New" pitchFamily="49" charset="0"/>
                <a:cs typeface="Courier New" pitchFamily="49" charset="0"/>
              </a:rPr>
              <a:t>tmp</a:t>
            </a:r>
            <a:r>
              <a:rPr lang="en-US" sz="2300" dirty="0">
                <a:latin typeface="Courier New" pitchFamily="49" charset="0"/>
                <a:cs typeface="Courier New" pitchFamily="49" charset="0"/>
              </a:rPr>
              <a:t>/</a:t>
            </a:r>
            <a:r>
              <a:rPr lang="en-US" sz="2300" dirty="0" err="1">
                <a:latin typeface="Courier New" pitchFamily="49" charset="0"/>
                <a:cs typeface="Courier New" pitchFamily="49" charset="0"/>
              </a:rPr>
              <a:t>RtmpmcilvV</a:t>
            </a:r>
            <a:r>
              <a:rPr lang="en-US" sz="2300" dirty="0">
                <a:latin typeface="Courier New" pitchFamily="49" charset="0"/>
                <a:cs typeface="Courier New" pitchFamily="49" charset="0"/>
              </a:rPr>
              <a:t>/rhipe3f6c5999cd82  </a:t>
            </a:r>
          </a:p>
          <a:p>
            <a:pPr marL="0" indent="0">
              <a:buNone/>
            </a:pPr>
            <a:r>
              <a:rPr lang="en-US" sz="2300" dirty="0">
                <a:latin typeface="Courier New" pitchFamily="49" charset="0"/>
                <a:cs typeface="Courier New" pitchFamily="49" charset="0"/>
              </a:rPr>
              <a:t>----------------------------------------</a:t>
            </a:r>
          </a:p>
          <a:p>
            <a:pPr marL="0" indent="0">
              <a:buNone/>
            </a:pPr>
            <a:r>
              <a:rPr lang="en-US" sz="2300" dirty="0">
                <a:latin typeface="Courier New" pitchFamily="49" charset="0"/>
                <a:cs typeface="Courier New" pitchFamily="49" charset="0"/>
              </a:rPr>
              <a:t>result:256</a:t>
            </a:r>
          </a:p>
          <a:p>
            <a:pPr marL="0" indent="0">
              <a:buNone/>
            </a:pPr>
            <a:r>
              <a:rPr lang="en-US" sz="2300" dirty="0">
                <a:latin typeface="Courier New" pitchFamily="49" charset="0"/>
                <a:cs typeface="Courier New" pitchFamily="49" charset="0"/>
              </a:rPr>
              <a:t>[[1</a:t>
            </a:r>
            <a:r>
              <a:rPr lang="en-US" sz="2300" dirty="0" smtClean="0">
                <a:latin typeface="Courier New" pitchFamily="49" charset="0"/>
                <a:cs typeface="Courier New" pitchFamily="49" charset="0"/>
              </a:rPr>
              <a:t>]]</a:t>
            </a:r>
          </a:p>
          <a:p>
            <a:pPr marL="0" indent="0">
              <a:buNone/>
            </a:pPr>
            <a:r>
              <a:rPr lang="en-US" sz="2300" dirty="0" smtClean="0">
                <a:latin typeface="Courier New" pitchFamily="49" charset="0"/>
                <a:cs typeface="Courier New" pitchFamily="49" charset="0"/>
              </a:rPr>
              <a:t>. . . . . .  </a:t>
            </a:r>
            <a:endParaRPr lang="en-US" sz="23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52</a:t>
            </a:fld>
            <a:endParaRPr lang="en-US"/>
          </a:p>
        </p:txBody>
      </p:sp>
    </p:spTree>
    <p:extLst>
      <p:ext uri="{BB962C8B-B14F-4D97-AF65-F5344CB8AC3E}">
        <p14:creationId xmlns:p14="http://schemas.microsoft.com/office/powerpoint/2010/main" val="295072284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Read the Results</a:t>
            </a:r>
            <a:endParaRPr lang="en-US" dirty="0"/>
          </a:p>
        </p:txBody>
      </p:sp>
      <p:sp>
        <p:nvSpPr>
          <p:cNvPr id="3" name="Content Placeholder 2"/>
          <p:cNvSpPr>
            <a:spLocks noGrp="1"/>
          </p:cNvSpPr>
          <p:nvPr>
            <p:ph idx="1"/>
          </p:nvPr>
        </p:nvSpPr>
        <p:spPr/>
        <p:txBody>
          <a:bodyPr/>
          <a:lstStyle/>
          <a:p>
            <a:pPr marL="0" indent="0">
              <a:buNone/>
            </a:pPr>
            <a:r>
              <a:rPr lang="en-US" dirty="0" smtClean="0">
                <a:latin typeface="Courier New" pitchFamily="49" charset="0"/>
                <a:cs typeface="Courier New" pitchFamily="49" charset="0"/>
              </a:rPr>
              <a:t>res </a:t>
            </a:r>
            <a:r>
              <a:rPr lang="en-US" dirty="0">
                <a:latin typeface="Courier New" pitchFamily="49" charset="0"/>
                <a:cs typeface="Courier New" pitchFamily="49" charset="0"/>
              </a:rPr>
              <a:t>&lt;- </a:t>
            </a:r>
            <a:r>
              <a:rPr lang="en-US" dirty="0" err="1">
                <a:latin typeface="Courier New" pitchFamily="49" charset="0"/>
                <a:cs typeface="Courier New" pitchFamily="49" charset="0"/>
              </a:rPr>
              <a:t>rhread</a:t>
            </a:r>
            <a:r>
              <a:rPr lang="en-US" dirty="0">
                <a:latin typeface="Courier New" pitchFamily="49" charset="0"/>
                <a:cs typeface="Courier New" pitchFamily="49" charset="0"/>
              </a:rPr>
              <a:t>('/</a:t>
            </a:r>
            <a:r>
              <a:rPr lang="en-US" dirty="0" err="1">
                <a:latin typeface="Courier New" pitchFamily="49" charset="0"/>
                <a:cs typeface="Courier New" pitchFamily="49" charset="0"/>
              </a:rPr>
              <a:t>tmp</a:t>
            </a:r>
            <a:r>
              <a:rPr lang="en-US" dirty="0">
                <a:latin typeface="Courier New" pitchFamily="49" charset="0"/>
                <a:cs typeface="Courier New" pitchFamily="49" charset="0"/>
              </a:rPr>
              <a:t>/test')</a:t>
            </a:r>
          </a:p>
          <a:p>
            <a:pPr marL="0" indent="0">
              <a:buNone/>
            </a:pPr>
            <a:r>
              <a:rPr lang="en-US" dirty="0" err="1">
                <a:latin typeface="Courier New" pitchFamily="49" charset="0"/>
                <a:cs typeface="Courier New" pitchFamily="49" charset="0"/>
              </a:rPr>
              <a:t>colres</a:t>
            </a:r>
            <a:r>
              <a:rPr lang="en-US" dirty="0">
                <a:latin typeface="Courier New" pitchFamily="49" charset="0"/>
                <a:cs typeface="Courier New" pitchFamily="49" charset="0"/>
              </a:rPr>
              <a:t>  &lt;- </a:t>
            </a:r>
            <a:r>
              <a:rPr lang="en-US" dirty="0" err="1">
                <a:latin typeface="Courier New" pitchFamily="49" charset="0"/>
                <a:cs typeface="Courier New" pitchFamily="49" charset="0"/>
              </a:rPr>
              <a:t>do.call</a:t>
            </a:r>
            <a:r>
              <a:rPr lang="en-US" dirty="0">
                <a:latin typeface="Courier New" pitchFamily="49" charset="0"/>
                <a:cs typeface="Courier New" pitchFamily="49" charset="0"/>
              </a:rPr>
              <a:t>('</a:t>
            </a:r>
            <a:r>
              <a:rPr lang="en-US" dirty="0" err="1">
                <a:latin typeface="Courier New" pitchFamily="49" charset="0"/>
                <a:cs typeface="Courier New" pitchFamily="49" charset="0"/>
              </a:rPr>
              <a:t>rbind</a:t>
            </a:r>
            <a:r>
              <a:rPr lang="en-US" dirty="0">
                <a:latin typeface="Courier New" pitchFamily="49" charset="0"/>
                <a:cs typeface="Courier New" pitchFamily="49" charset="0"/>
              </a:rPr>
              <a:t>', </a:t>
            </a:r>
            <a:r>
              <a:rPr lang="en-US" dirty="0" err="1">
                <a:latin typeface="Courier New" pitchFamily="49" charset="0"/>
                <a:cs typeface="Courier New" pitchFamily="49" charset="0"/>
              </a:rPr>
              <a:t>lapply</a:t>
            </a:r>
            <a:r>
              <a:rPr lang="en-US" dirty="0">
                <a:latin typeface="Courier New" pitchFamily="49" charset="0"/>
                <a:cs typeface="Courier New" pitchFamily="49" charset="0"/>
              </a:rPr>
              <a:t>(res,"[[",2))</a:t>
            </a:r>
          </a:p>
          <a:p>
            <a:pPr marL="0" indent="0">
              <a:buNone/>
            </a:pPr>
            <a:r>
              <a:rPr lang="en-US" dirty="0" err="1">
                <a:latin typeface="Courier New" pitchFamily="49" charset="0"/>
                <a:cs typeface="Courier New" pitchFamily="49" charset="0"/>
              </a:rPr>
              <a:t>colres</a:t>
            </a:r>
            <a:endParaRPr lang="en-US" dirty="0">
              <a:latin typeface="Courier New" pitchFamily="49" charset="0"/>
              <a:cs typeface="Courier New" pitchFamily="49" charset="0"/>
            </a:endParaRPr>
          </a:p>
          <a:p>
            <a:pPr marL="0" indent="0">
              <a:buNone/>
            </a:pPr>
            <a:r>
              <a:rPr lang="en-US" dirty="0">
                <a:latin typeface="Courier New" pitchFamily="49" charset="0"/>
                <a:cs typeface="Courier New" pitchFamily="49" charset="0"/>
              </a:rPr>
              <a:t>       n      mean        </a:t>
            </a:r>
            <a:r>
              <a:rPr lang="en-US" dirty="0" err="1">
                <a:latin typeface="Courier New" pitchFamily="49" charset="0"/>
                <a:cs typeface="Courier New" pitchFamily="49" charset="0"/>
              </a:rPr>
              <a:t>sd</a:t>
            </a:r>
            <a:endParaRPr lang="en-US" dirty="0">
              <a:latin typeface="Courier New" pitchFamily="49" charset="0"/>
              <a:cs typeface="Courier New" pitchFamily="49" charset="0"/>
            </a:endParaRPr>
          </a:p>
          <a:p>
            <a:pPr marL="0" indent="0">
              <a:buNone/>
            </a:pPr>
            <a:r>
              <a:rPr lang="en-US" dirty="0">
                <a:latin typeface="Courier New" pitchFamily="49" charset="0"/>
                <a:cs typeface="Courier New" pitchFamily="49" charset="0"/>
              </a:rPr>
              <a:t> [1,]  1 0.4983786        </a:t>
            </a:r>
            <a:r>
              <a:rPr lang="en-US" b="1" dirty="0">
                <a:latin typeface="Courier New" pitchFamily="49" charset="0"/>
                <a:cs typeface="Courier New" pitchFamily="49" charset="0"/>
              </a:rPr>
              <a:t>NA</a:t>
            </a:r>
            <a:endParaRPr lang="en-US" dirty="0">
              <a:latin typeface="Courier New" pitchFamily="49" charset="0"/>
              <a:cs typeface="Courier New" pitchFamily="49" charset="0"/>
            </a:endParaRPr>
          </a:p>
          <a:p>
            <a:pPr marL="0" indent="0">
              <a:buNone/>
            </a:pPr>
            <a:r>
              <a:rPr lang="en-US" dirty="0">
                <a:latin typeface="Courier New" pitchFamily="49" charset="0"/>
                <a:cs typeface="Courier New" pitchFamily="49" charset="0"/>
              </a:rPr>
              <a:t> [2,]  2 0.7683017 0.2937688</a:t>
            </a:r>
          </a:p>
          <a:p>
            <a:pPr marL="0" indent="0">
              <a:buNone/>
            </a:pPr>
            <a:r>
              <a:rPr lang="en-US" dirty="0">
                <a:latin typeface="Courier New" pitchFamily="49" charset="0"/>
                <a:cs typeface="Courier New" pitchFamily="49" charset="0"/>
              </a:rPr>
              <a:t> [3,]  3 0.5936899 0.3425441</a:t>
            </a:r>
          </a:p>
          <a:p>
            <a:pPr marL="0" indent="0">
              <a:buNone/>
            </a:pPr>
            <a:r>
              <a:rPr lang="en-US" dirty="0">
                <a:latin typeface="Courier New" pitchFamily="49" charset="0"/>
                <a:cs typeface="Courier New" pitchFamily="49" charset="0"/>
              </a:rPr>
              <a:t> [4,]  4 0.3699087 0.2666379</a:t>
            </a:r>
          </a:p>
          <a:p>
            <a:pPr marL="0" indent="0">
              <a:buNone/>
            </a:pPr>
            <a:r>
              <a:rPr lang="en-US" dirty="0">
                <a:latin typeface="Courier New" pitchFamily="49" charset="0"/>
                <a:cs typeface="Courier New" pitchFamily="49" charset="0"/>
              </a:rPr>
              <a:t> [5,]  5 0.5179839 0.4060244</a:t>
            </a:r>
          </a:p>
          <a:p>
            <a:pPr marL="0" indent="0">
              <a:buNone/>
            </a:pPr>
            <a:r>
              <a:rPr lang="en-US" dirty="0">
                <a:latin typeface="Courier New" pitchFamily="49" charset="0"/>
                <a:cs typeface="Courier New" pitchFamily="49" charset="0"/>
              </a:rPr>
              <a:t> [6,]  6 0.6278925 0.2952608</a:t>
            </a:r>
          </a:p>
          <a:p>
            <a:pPr marL="0" indent="0">
              <a:buNone/>
            </a:pPr>
            <a:r>
              <a:rPr lang="en-US" dirty="0">
                <a:latin typeface="Courier New" pitchFamily="49" charset="0"/>
                <a:cs typeface="Courier New" pitchFamily="49" charset="0"/>
              </a:rPr>
              <a:t> [7,]  7 0.4920088 0.2785893</a:t>
            </a:r>
          </a:p>
          <a:p>
            <a:pPr marL="0" indent="0">
              <a:buNone/>
            </a:pPr>
            <a:r>
              <a:rPr lang="en-US" dirty="0">
                <a:latin typeface="Courier New" pitchFamily="49" charset="0"/>
                <a:cs typeface="Courier New" pitchFamily="49" charset="0"/>
              </a:rPr>
              <a:t> [8,]  8 0.4592598 0.2674592</a:t>
            </a:r>
          </a:p>
          <a:p>
            <a:pPr marL="0" indent="0">
              <a:buNone/>
            </a:pPr>
            <a:r>
              <a:rPr lang="en-US" dirty="0">
                <a:latin typeface="Courier New" pitchFamily="49" charset="0"/>
                <a:cs typeface="Courier New" pitchFamily="49" charset="0"/>
              </a:rPr>
              <a:t> [9,]  9 0.5734197 0.1928496</a:t>
            </a:r>
          </a:p>
          <a:p>
            <a:pPr marL="0" indent="0">
              <a:buNone/>
            </a:pPr>
            <a:r>
              <a:rPr lang="en-US" dirty="0">
                <a:latin typeface="Courier New" pitchFamily="49" charset="0"/>
                <a:cs typeface="Courier New" pitchFamily="49" charset="0"/>
              </a:rPr>
              <a:t>[10,] 10 0.4942676 0.2989538</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53</a:t>
            </a:fld>
            <a:endParaRPr lang="en-US"/>
          </a:p>
        </p:txBody>
      </p:sp>
    </p:spTree>
    <p:extLst>
      <p:ext uri="{BB962C8B-B14F-4D97-AF65-F5344CB8AC3E}">
        <p14:creationId xmlns:p14="http://schemas.microsoft.com/office/powerpoint/2010/main" val="43776898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Continuous Moving Average, </a:t>
            </a:r>
            <a:r>
              <a:rPr lang="en-US" sz="3100" dirty="0" err="1" smtClean="0">
                <a:latin typeface="Courier New" pitchFamily="49" charset="0"/>
                <a:cs typeface="Courier New" pitchFamily="49" charset="0"/>
              </a:rPr>
              <a:t>stock_cma_rhipe.R</a:t>
            </a:r>
            <a:endParaRPr lang="en-US" sz="3100" dirty="0">
              <a:latin typeface="Courier New" pitchFamily="49" charset="0"/>
              <a:cs typeface="Courier New" pitchFamily="49" charset="0"/>
            </a:endParaRPr>
          </a:p>
        </p:txBody>
      </p:sp>
      <p:sp>
        <p:nvSpPr>
          <p:cNvPr id="3" name="Content Placeholder 2"/>
          <p:cNvSpPr>
            <a:spLocks noGrp="1"/>
          </p:cNvSpPr>
          <p:nvPr>
            <p:ph idx="1"/>
          </p:nvPr>
        </p:nvSpPr>
        <p:spPr>
          <a:xfrm>
            <a:off x="533400" y="762000"/>
            <a:ext cx="8458200" cy="6019800"/>
          </a:xfrm>
        </p:spPr>
        <p:txBody>
          <a:bodyPr>
            <a:normAutofit fontScale="70000" lnSpcReduction="20000"/>
          </a:bodyPr>
          <a:lstStyle/>
          <a:p>
            <a:r>
              <a:rPr lang="en-US" sz="4200" dirty="0"/>
              <a:t>The </a:t>
            </a:r>
            <a:r>
              <a:rPr lang="en-US" sz="4200" dirty="0" err="1"/>
              <a:t>Rhipe</a:t>
            </a:r>
            <a:r>
              <a:rPr lang="en-US" sz="4200" dirty="0"/>
              <a:t> script to </a:t>
            </a:r>
            <a:r>
              <a:rPr lang="en-US" sz="4200" dirty="0" smtClean="0"/>
              <a:t>calculates </a:t>
            </a:r>
            <a:r>
              <a:rPr lang="en-US" sz="4200" dirty="0"/>
              <a:t>the stock </a:t>
            </a:r>
            <a:r>
              <a:rPr lang="en-US" sz="4200" dirty="0" smtClean="0"/>
              <a:t>CMA</a:t>
            </a:r>
          </a:p>
          <a:p>
            <a:pPr marL="0" indent="0">
              <a:buNone/>
            </a:pPr>
            <a:r>
              <a:rPr lang="en-US" sz="2200" dirty="0" smtClean="0">
                <a:latin typeface="Courier New" pitchFamily="49" charset="0"/>
                <a:cs typeface="Courier New" pitchFamily="49" charset="0"/>
              </a:rPr>
              <a:t>#!/</a:t>
            </a:r>
            <a:r>
              <a:rPr lang="en-US" sz="2200" dirty="0" err="1" smtClean="0">
                <a:latin typeface="Courier New" pitchFamily="49" charset="0"/>
                <a:cs typeface="Courier New" pitchFamily="49" charset="0"/>
              </a:rPr>
              <a:t>usr</a:t>
            </a:r>
            <a:r>
              <a:rPr lang="en-US" sz="2200" dirty="0" smtClean="0">
                <a:latin typeface="Courier New" pitchFamily="49" charset="0"/>
                <a:cs typeface="Courier New" pitchFamily="49" charset="0"/>
              </a:rPr>
              <a:t>/bin/</a:t>
            </a:r>
            <a:r>
              <a:rPr lang="en-US" sz="2200" dirty="0" err="1" smtClean="0">
                <a:latin typeface="Courier New" pitchFamily="49" charset="0"/>
                <a:cs typeface="Courier New" pitchFamily="49" charset="0"/>
              </a:rPr>
              <a:t>Rscript</a:t>
            </a:r>
            <a:r>
              <a:rPr lang="en-US" sz="2200" dirty="0" smtClean="0">
                <a:latin typeface="Courier New" pitchFamily="49" charset="0"/>
                <a:cs typeface="Courier New" pitchFamily="49" charset="0"/>
              </a:rPr>
              <a:t>   </a:t>
            </a:r>
            <a:r>
              <a:rPr lang="en-US" sz="2600" dirty="0" smtClean="0">
                <a:cs typeface="Courier New" pitchFamily="49" charset="0"/>
              </a:rPr>
              <a:t># Shebang tells which executable will run the script</a:t>
            </a:r>
            <a:endParaRPr lang="en-US" sz="2600" dirty="0">
              <a:cs typeface="Courier New" pitchFamily="49" charset="0"/>
            </a:endParaRPr>
          </a:p>
          <a:p>
            <a:pPr marL="0" indent="0">
              <a:buNone/>
            </a:pPr>
            <a:r>
              <a:rPr lang="en-US" sz="2200" dirty="0">
                <a:latin typeface="Courier New" pitchFamily="49" charset="0"/>
                <a:cs typeface="Courier New" pitchFamily="49" charset="0"/>
              </a:rPr>
              <a:t>library(</a:t>
            </a:r>
            <a:r>
              <a:rPr lang="en-US" sz="2200" dirty="0" err="1">
                <a:latin typeface="Courier New" pitchFamily="49" charset="0"/>
                <a:cs typeface="Courier New" pitchFamily="49" charset="0"/>
              </a:rPr>
              <a:t>Rhipe</a:t>
            </a:r>
            <a:r>
              <a:rPr lang="en-US" sz="2200" dirty="0" smtClean="0">
                <a:latin typeface="Courier New" pitchFamily="49" charset="0"/>
                <a:cs typeface="Courier New" pitchFamily="49" charset="0"/>
              </a:rPr>
              <a:t>)       </a:t>
            </a:r>
            <a:r>
              <a:rPr lang="en-US" sz="2600" dirty="0" smtClean="0">
                <a:cs typeface="Courier New" pitchFamily="49" charset="0"/>
              </a:rPr>
              <a:t># </a:t>
            </a:r>
            <a:r>
              <a:rPr lang="en-US" sz="2600" dirty="0"/>
              <a:t>Load the </a:t>
            </a:r>
            <a:r>
              <a:rPr lang="en-US" sz="2600" dirty="0" err="1"/>
              <a:t>Rhipe</a:t>
            </a:r>
            <a:r>
              <a:rPr lang="en-US" sz="2600" dirty="0"/>
              <a:t> library into memory.</a:t>
            </a:r>
            <a:endParaRPr lang="en-US" sz="2600" dirty="0">
              <a:cs typeface="Courier New" pitchFamily="49" charset="0"/>
            </a:endParaRPr>
          </a:p>
          <a:p>
            <a:pPr marL="0" indent="0">
              <a:buNone/>
            </a:pPr>
            <a:r>
              <a:rPr lang="en-US" sz="2200" dirty="0" err="1">
                <a:latin typeface="Courier New" pitchFamily="49" charset="0"/>
                <a:cs typeface="Courier New" pitchFamily="49" charset="0"/>
              </a:rPr>
              <a:t>rhinit</a:t>
            </a:r>
            <a:r>
              <a:rPr lang="en-US" sz="2200" dirty="0">
                <a:latin typeface="Courier New" pitchFamily="49" charset="0"/>
                <a:cs typeface="Courier New" pitchFamily="49" charset="0"/>
              </a:rPr>
              <a:t>(TRUE,TRUE</a:t>
            </a:r>
            <a:r>
              <a:rPr lang="en-US" sz="2200" dirty="0" smtClean="0">
                <a:latin typeface="Courier New" pitchFamily="49" charset="0"/>
                <a:cs typeface="Courier New" pitchFamily="49" charset="0"/>
              </a:rPr>
              <a:t>)    </a:t>
            </a:r>
            <a:r>
              <a:rPr lang="en-US" sz="2600" dirty="0" smtClean="0">
                <a:cs typeface="Courier New" pitchFamily="49" charset="0"/>
              </a:rPr>
              <a:t># Initiate </a:t>
            </a:r>
            <a:r>
              <a:rPr lang="en-US" sz="2600" dirty="0" err="1" smtClean="0">
                <a:cs typeface="Courier New" pitchFamily="49" charset="0"/>
              </a:rPr>
              <a:t>Rhipe</a:t>
            </a:r>
            <a:endParaRPr lang="en-US" sz="2600" dirty="0">
              <a:cs typeface="Courier New" pitchFamily="49" charset="0"/>
            </a:endParaRPr>
          </a:p>
          <a:p>
            <a:pPr marL="0" indent="0">
              <a:buNone/>
            </a:pPr>
            <a:r>
              <a:rPr lang="en-US" sz="2200" dirty="0">
                <a:latin typeface="Courier New" pitchFamily="49" charset="0"/>
                <a:cs typeface="Courier New" pitchFamily="49" charset="0"/>
              </a:rPr>
              <a:t>map &lt;- expression</a:t>
            </a:r>
            <a:r>
              <a:rPr lang="en-US" sz="2200" dirty="0" smtClean="0">
                <a:latin typeface="Courier New" pitchFamily="49" charset="0"/>
                <a:cs typeface="Courier New" pitchFamily="49" charset="0"/>
              </a:rPr>
              <a:t>({  </a:t>
            </a:r>
            <a:r>
              <a:rPr lang="en-US" sz="2600" dirty="0" smtClean="0">
                <a:cs typeface="Courier New" pitchFamily="49" charset="0"/>
              </a:rPr>
              <a:t># </a:t>
            </a:r>
            <a:r>
              <a:rPr lang="en-US" sz="2600" dirty="0"/>
              <a:t>Define the map expression </a:t>
            </a:r>
            <a:r>
              <a:rPr lang="en-US" sz="2600" dirty="0" smtClean="0"/>
              <a:t>that is  executed </a:t>
            </a:r>
            <a:r>
              <a:rPr lang="en-US" sz="2600" dirty="0"/>
              <a:t>in the map task.</a:t>
            </a:r>
            <a:endParaRPr lang="en-US" sz="2600" dirty="0">
              <a:cs typeface="Courier New" pitchFamily="49" charset="0"/>
            </a:endParaRPr>
          </a:p>
          <a:p>
            <a:pPr marL="0" indent="0">
              <a:buNone/>
            </a:pPr>
            <a:r>
              <a:rPr lang="en-US" sz="2200" dirty="0">
                <a:latin typeface="Courier New" pitchFamily="49" charset="0"/>
                <a:cs typeface="Courier New" pitchFamily="49" charset="0"/>
              </a:rPr>
              <a:t>  </a:t>
            </a:r>
            <a:r>
              <a:rPr lang="en-US" sz="2200" dirty="0" err="1">
                <a:latin typeface="Courier New" pitchFamily="49" charset="0"/>
                <a:cs typeface="Courier New" pitchFamily="49" charset="0"/>
              </a:rPr>
              <a:t>process_line</a:t>
            </a:r>
            <a:r>
              <a:rPr lang="en-US" sz="2200" dirty="0">
                <a:latin typeface="Courier New" pitchFamily="49" charset="0"/>
                <a:cs typeface="Courier New" pitchFamily="49" charset="0"/>
              </a:rPr>
              <a:t> &lt;- function(</a:t>
            </a:r>
            <a:r>
              <a:rPr lang="en-US" sz="2200" dirty="0" err="1">
                <a:latin typeface="Courier New" pitchFamily="49" charset="0"/>
                <a:cs typeface="Courier New" pitchFamily="49" charset="0"/>
              </a:rPr>
              <a:t>currentLine</a:t>
            </a:r>
            <a:r>
              <a:rPr lang="en-US" sz="2200" dirty="0">
                <a:latin typeface="Courier New" pitchFamily="49" charset="0"/>
                <a:cs typeface="Courier New" pitchFamily="49" charset="0"/>
              </a:rPr>
              <a:t>) {</a:t>
            </a:r>
          </a:p>
          <a:p>
            <a:pPr marL="0" indent="0">
              <a:buNone/>
            </a:pPr>
            <a:r>
              <a:rPr lang="en-US" sz="2200" dirty="0">
                <a:latin typeface="Courier New" pitchFamily="49" charset="0"/>
                <a:cs typeface="Courier New" pitchFamily="49" charset="0"/>
              </a:rPr>
              <a:t>    fields &lt;- </a:t>
            </a:r>
            <a:r>
              <a:rPr lang="en-US" sz="2200" dirty="0" err="1">
                <a:latin typeface="Courier New" pitchFamily="49" charset="0"/>
                <a:cs typeface="Courier New" pitchFamily="49" charset="0"/>
              </a:rPr>
              <a:t>unlist</a:t>
            </a:r>
            <a:r>
              <a:rPr lang="en-US" sz="2200" dirty="0">
                <a:latin typeface="Courier New" pitchFamily="49" charset="0"/>
                <a:cs typeface="Courier New" pitchFamily="49" charset="0"/>
              </a:rPr>
              <a:t>(</a:t>
            </a:r>
            <a:r>
              <a:rPr lang="en-US" sz="2200" dirty="0" err="1">
                <a:latin typeface="Courier New" pitchFamily="49" charset="0"/>
                <a:cs typeface="Courier New" pitchFamily="49" charset="0"/>
              </a:rPr>
              <a:t>strsplit</a:t>
            </a:r>
            <a:r>
              <a:rPr lang="en-US" sz="2200" dirty="0">
                <a:latin typeface="Courier New" pitchFamily="49" charset="0"/>
                <a:cs typeface="Courier New" pitchFamily="49" charset="0"/>
              </a:rPr>
              <a:t>(</a:t>
            </a:r>
            <a:r>
              <a:rPr lang="en-US" sz="2200" dirty="0" err="1">
                <a:latin typeface="Courier New" pitchFamily="49" charset="0"/>
                <a:cs typeface="Courier New" pitchFamily="49" charset="0"/>
              </a:rPr>
              <a:t>currentLine</a:t>
            </a:r>
            <a:r>
              <a:rPr lang="en-US" sz="2200" dirty="0">
                <a:latin typeface="Courier New" pitchFamily="49" charset="0"/>
                <a:cs typeface="Courier New" pitchFamily="49" charset="0"/>
              </a:rPr>
              <a:t>, ","))</a:t>
            </a:r>
          </a:p>
          <a:p>
            <a:pPr marL="0" indent="0">
              <a:buNone/>
            </a:pPr>
            <a:r>
              <a:rPr lang="en-US" sz="2200" dirty="0">
                <a:latin typeface="Courier New" pitchFamily="49" charset="0"/>
                <a:cs typeface="Courier New" pitchFamily="49" charset="0"/>
              </a:rPr>
              <a:t>    </a:t>
            </a:r>
            <a:r>
              <a:rPr lang="en-US" sz="2200" dirty="0" err="1">
                <a:latin typeface="Courier New" pitchFamily="49" charset="0"/>
                <a:cs typeface="Courier New" pitchFamily="49" charset="0"/>
              </a:rPr>
              <a:t>lowHigh</a:t>
            </a:r>
            <a:r>
              <a:rPr lang="en-US" sz="2200" dirty="0">
                <a:latin typeface="Courier New" pitchFamily="49" charset="0"/>
                <a:cs typeface="Courier New" pitchFamily="49" charset="0"/>
              </a:rPr>
              <a:t> &lt;- c(</a:t>
            </a:r>
            <a:r>
              <a:rPr lang="en-US" sz="2200" dirty="0" err="1">
                <a:latin typeface="Courier New" pitchFamily="49" charset="0"/>
                <a:cs typeface="Courier New" pitchFamily="49" charset="0"/>
              </a:rPr>
              <a:t>as.double</a:t>
            </a:r>
            <a:r>
              <a:rPr lang="en-US" sz="2200" dirty="0">
                <a:latin typeface="Courier New" pitchFamily="49" charset="0"/>
                <a:cs typeface="Courier New" pitchFamily="49" charset="0"/>
              </a:rPr>
              <a:t>(fields[3]), </a:t>
            </a:r>
            <a:r>
              <a:rPr lang="en-US" sz="2200" dirty="0" err="1">
                <a:latin typeface="Courier New" pitchFamily="49" charset="0"/>
                <a:cs typeface="Courier New" pitchFamily="49" charset="0"/>
              </a:rPr>
              <a:t>as.double</a:t>
            </a:r>
            <a:r>
              <a:rPr lang="en-US" sz="2200" dirty="0">
                <a:latin typeface="Courier New" pitchFamily="49" charset="0"/>
                <a:cs typeface="Courier New" pitchFamily="49" charset="0"/>
              </a:rPr>
              <a:t>(fields[6</a:t>
            </a:r>
            <a:r>
              <a:rPr lang="en-US" sz="2200" dirty="0" smtClean="0">
                <a:latin typeface="Courier New" pitchFamily="49" charset="0"/>
                <a:cs typeface="Courier New" pitchFamily="49" charset="0"/>
              </a:rPr>
              <a:t>]))</a:t>
            </a:r>
          </a:p>
          <a:p>
            <a:pPr marL="0" indent="0">
              <a:buNone/>
            </a:pPr>
            <a:r>
              <a:rPr lang="en-US" sz="2600" dirty="0" smtClean="0"/>
              <a:t># The </a:t>
            </a:r>
            <a:r>
              <a:rPr lang="en-US" sz="2600" dirty="0" err="1"/>
              <a:t>Rhipe</a:t>
            </a:r>
            <a:r>
              <a:rPr lang="en-US" sz="2600" dirty="0"/>
              <a:t> function </a:t>
            </a:r>
            <a:r>
              <a:rPr lang="en-US" sz="2600" dirty="0" err="1"/>
              <a:t>rhcollect</a:t>
            </a:r>
            <a:r>
              <a:rPr lang="en-US" sz="2600" dirty="0"/>
              <a:t> is called </a:t>
            </a:r>
            <a:r>
              <a:rPr lang="en-US" sz="2600" dirty="0" smtClean="0"/>
              <a:t>to emit </a:t>
            </a:r>
            <a:r>
              <a:rPr lang="en-US" sz="2600" dirty="0"/>
              <a:t>key/value tuples from the map phase</a:t>
            </a:r>
            <a:endParaRPr lang="en-US" sz="2600" dirty="0">
              <a:latin typeface="Courier New" pitchFamily="49" charset="0"/>
              <a:cs typeface="Courier New" pitchFamily="49" charset="0"/>
            </a:endParaRPr>
          </a:p>
          <a:p>
            <a:pPr marL="0" indent="0">
              <a:buNone/>
            </a:pPr>
            <a:r>
              <a:rPr lang="en-US" sz="2200" dirty="0">
                <a:latin typeface="Courier New" pitchFamily="49" charset="0"/>
                <a:cs typeface="Courier New" pitchFamily="49" charset="0"/>
              </a:rPr>
              <a:t>    </a:t>
            </a:r>
            <a:r>
              <a:rPr lang="en-US" sz="2200" dirty="0" err="1">
                <a:latin typeface="Courier New" pitchFamily="49" charset="0"/>
                <a:cs typeface="Courier New" pitchFamily="49" charset="0"/>
              </a:rPr>
              <a:t>rhcollect</a:t>
            </a:r>
            <a:r>
              <a:rPr lang="en-US" sz="2200" dirty="0">
                <a:latin typeface="Courier New" pitchFamily="49" charset="0"/>
                <a:cs typeface="Courier New" pitchFamily="49" charset="0"/>
              </a:rPr>
              <a:t>(fields[1], </a:t>
            </a:r>
            <a:r>
              <a:rPr lang="en-US" sz="2200" dirty="0" err="1">
                <a:latin typeface="Courier New" pitchFamily="49" charset="0"/>
                <a:cs typeface="Courier New" pitchFamily="49" charset="0"/>
              </a:rPr>
              <a:t>toString</a:t>
            </a:r>
            <a:r>
              <a:rPr lang="en-US" sz="2200" dirty="0">
                <a:latin typeface="Courier New" pitchFamily="49" charset="0"/>
                <a:cs typeface="Courier New" pitchFamily="49" charset="0"/>
              </a:rPr>
              <a:t>(mean(</a:t>
            </a:r>
            <a:r>
              <a:rPr lang="en-US" sz="2200" dirty="0" err="1">
                <a:latin typeface="Courier New" pitchFamily="49" charset="0"/>
                <a:cs typeface="Courier New" pitchFamily="49" charset="0"/>
              </a:rPr>
              <a:t>lowHigh</a:t>
            </a:r>
            <a:r>
              <a:rPr lang="en-US" sz="2200" dirty="0">
                <a:latin typeface="Courier New" pitchFamily="49" charset="0"/>
                <a:cs typeface="Courier New" pitchFamily="49" charset="0"/>
              </a:rPr>
              <a:t>)))</a:t>
            </a:r>
          </a:p>
          <a:p>
            <a:pPr marL="0" indent="0">
              <a:buNone/>
            </a:pPr>
            <a:r>
              <a:rPr lang="en-US" sz="2200" dirty="0">
                <a:latin typeface="Courier New" pitchFamily="49" charset="0"/>
                <a:cs typeface="Courier New" pitchFamily="49" charset="0"/>
              </a:rPr>
              <a:t>  }</a:t>
            </a:r>
          </a:p>
          <a:p>
            <a:pPr marL="0" indent="0">
              <a:buNone/>
            </a:pPr>
            <a:r>
              <a:rPr lang="en-US" sz="2200" dirty="0">
                <a:latin typeface="Courier New" pitchFamily="49" charset="0"/>
                <a:cs typeface="Courier New" pitchFamily="49" charset="0"/>
              </a:rPr>
              <a:t>  </a:t>
            </a:r>
            <a:r>
              <a:rPr lang="en-US" sz="2200" dirty="0" err="1">
                <a:latin typeface="Courier New" pitchFamily="49" charset="0"/>
                <a:cs typeface="Courier New" pitchFamily="49" charset="0"/>
              </a:rPr>
              <a:t>lapply</a:t>
            </a:r>
            <a:r>
              <a:rPr lang="en-US" sz="2200" dirty="0">
                <a:latin typeface="Courier New" pitchFamily="49" charset="0"/>
                <a:cs typeface="Courier New" pitchFamily="49" charset="0"/>
              </a:rPr>
              <a:t>(</a:t>
            </a:r>
            <a:r>
              <a:rPr lang="en-US" sz="2200" dirty="0" err="1">
                <a:latin typeface="Courier New" pitchFamily="49" charset="0"/>
                <a:cs typeface="Courier New" pitchFamily="49" charset="0"/>
              </a:rPr>
              <a:t>map.values</a:t>
            </a:r>
            <a:r>
              <a:rPr lang="en-US" sz="2200" dirty="0">
                <a:latin typeface="Courier New" pitchFamily="49" charset="0"/>
                <a:cs typeface="Courier New" pitchFamily="49" charset="0"/>
              </a:rPr>
              <a:t>, </a:t>
            </a:r>
            <a:r>
              <a:rPr lang="en-US" sz="2200" dirty="0" err="1">
                <a:latin typeface="Courier New" pitchFamily="49" charset="0"/>
                <a:cs typeface="Courier New" pitchFamily="49" charset="0"/>
              </a:rPr>
              <a:t>process_line</a:t>
            </a:r>
            <a:r>
              <a:rPr lang="en-US" sz="2200" dirty="0">
                <a:latin typeface="Courier New" pitchFamily="49" charset="0"/>
                <a:cs typeface="Courier New" pitchFamily="49" charset="0"/>
              </a:rPr>
              <a:t>)</a:t>
            </a:r>
          </a:p>
          <a:p>
            <a:pPr marL="0" indent="0">
              <a:buNone/>
            </a:pPr>
            <a:r>
              <a:rPr lang="en-US" sz="2200" dirty="0" smtClean="0">
                <a:latin typeface="Courier New" pitchFamily="49" charset="0"/>
                <a:cs typeface="Courier New" pitchFamily="49" charset="0"/>
              </a:rPr>
              <a:t>})</a:t>
            </a:r>
          </a:p>
          <a:p>
            <a:pPr marL="0" indent="0">
              <a:buNone/>
            </a:pPr>
            <a:r>
              <a:rPr lang="en-US" sz="2600" dirty="0" smtClean="0"/>
              <a:t># The </a:t>
            </a:r>
            <a:r>
              <a:rPr lang="en-US" sz="2600" dirty="0"/>
              <a:t>reduce block is called containing a vector of values in </a:t>
            </a:r>
            <a:r>
              <a:rPr lang="en-US" sz="2600" dirty="0" err="1"/>
              <a:t>reduce.values</a:t>
            </a:r>
            <a:r>
              <a:rPr lang="en-US" sz="2600" dirty="0"/>
              <a:t>. This </a:t>
            </a:r>
            <a:r>
              <a:rPr lang="en-US" sz="2600" dirty="0" smtClean="0"/>
              <a:t>is called   #  multiple  times </a:t>
            </a:r>
            <a:r>
              <a:rPr lang="en-US" sz="2600" dirty="0"/>
              <a:t>if the number of values for a key is greater than 10,000.</a:t>
            </a:r>
            <a:endParaRPr lang="en-US" sz="2600" dirty="0">
              <a:latin typeface="Courier New" pitchFamily="49" charset="0"/>
              <a:cs typeface="Courier New" pitchFamily="49" charset="0"/>
            </a:endParaRPr>
          </a:p>
          <a:p>
            <a:pPr marL="0" indent="0">
              <a:buNone/>
            </a:pPr>
            <a:r>
              <a:rPr lang="en-US" sz="2200" dirty="0">
                <a:latin typeface="Courier New" pitchFamily="49" charset="0"/>
                <a:cs typeface="Courier New" pitchFamily="49" charset="0"/>
              </a:rPr>
              <a:t>reduce &lt;- expression(</a:t>
            </a:r>
          </a:p>
          <a:p>
            <a:pPr marL="0" indent="0">
              <a:buNone/>
            </a:pPr>
            <a:r>
              <a:rPr lang="en-US" sz="2200" dirty="0">
                <a:latin typeface="Courier New" pitchFamily="49" charset="0"/>
                <a:cs typeface="Courier New" pitchFamily="49" charset="0"/>
              </a:rPr>
              <a:t>  pre = </a:t>
            </a:r>
            <a:r>
              <a:rPr lang="en-US" sz="2200" dirty="0" smtClean="0">
                <a:latin typeface="Courier New" pitchFamily="49" charset="0"/>
                <a:cs typeface="Courier New" pitchFamily="49" charset="0"/>
              </a:rPr>
              <a:t>{   </a:t>
            </a:r>
            <a:r>
              <a:rPr lang="en-US" sz="2200" dirty="0">
                <a:latin typeface="Courier New" pitchFamily="49" charset="0"/>
                <a:cs typeface="Courier New" pitchFamily="49" charset="0"/>
              </a:rPr>
              <a:t>means &lt;- numeric(0</a:t>
            </a:r>
            <a:r>
              <a:rPr lang="en-US" sz="2200" dirty="0" smtClean="0">
                <a:latin typeface="Courier New" pitchFamily="49" charset="0"/>
                <a:cs typeface="Courier New" pitchFamily="49" charset="0"/>
              </a:rPr>
              <a:t>)   </a:t>
            </a:r>
            <a:r>
              <a:rPr lang="en-US" sz="2200" dirty="0">
                <a:latin typeface="Courier New" pitchFamily="49" charset="0"/>
                <a:cs typeface="Courier New" pitchFamily="49" charset="0"/>
              </a:rPr>
              <a:t>},</a:t>
            </a:r>
          </a:p>
          <a:p>
            <a:pPr marL="0" indent="0">
              <a:buNone/>
            </a:pPr>
            <a:r>
              <a:rPr lang="en-US" sz="2200" dirty="0">
                <a:latin typeface="Courier New" pitchFamily="49" charset="0"/>
                <a:cs typeface="Courier New" pitchFamily="49" charset="0"/>
              </a:rPr>
              <a:t>  reduce = </a:t>
            </a:r>
            <a:r>
              <a:rPr lang="en-US" sz="2200" dirty="0" smtClean="0">
                <a:latin typeface="Courier New" pitchFamily="49" charset="0"/>
                <a:cs typeface="Courier New" pitchFamily="49" charset="0"/>
              </a:rPr>
              <a:t>{ means </a:t>
            </a:r>
            <a:r>
              <a:rPr lang="en-US" sz="2200" dirty="0">
                <a:latin typeface="Courier New" pitchFamily="49" charset="0"/>
                <a:cs typeface="Courier New" pitchFamily="49" charset="0"/>
              </a:rPr>
              <a:t>&lt;- c(means, </a:t>
            </a:r>
            <a:r>
              <a:rPr lang="en-US" sz="2200" dirty="0" err="1">
                <a:latin typeface="Courier New" pitchFamily="49" charset="0"/>
                <a:cs typeface="Courier New" pitchFamily="49" charset="0"/>
              </a:rPr>
              <a:t>as.numeric</a:t>
            </a:r>
            <a:r>
              <a:rPr lang="en-US" sz="2200" dirty="0">
                <a:latin typeface="Courier New" pitchFamily="49" charset="0"/>
                <a:cs typeface="Courier New" pitchFamily="49" charset="0"/>
              </a:rPr>
              <a:t>(</a:t>
            </a:r>
            <a:r>
              <a:rPr lang="en-US" sz="2200" dirty="0" err="1">
                <a:latin typeface="Courier New" pitchFamily="49" charset="0"/>
                <a:cs typeface="Courier New" pitchFamily="49" charset="0"/>
              </a:rPr>
              <a:t>unlist</a:t>
            </a:r>
            <a:r>
              <a:rPr lang="en-US" sz="2200" dirty="0">
                <a:latin typeface="Courier New" pitchFamily="49" charset="0"/>
                <a:cs typeface="Courier New" pitchFamily="49" charset="0"/>
              </a:rPr>
              <a:t>(</a:t>
            </a:r>
            <a:r>
              <a:rPr lang="en-US" sz="2200" dirty="0" err="1">
                <a:latin typeface="Courier New" pitchFamily="49" charset="0"/>
                <a:cs typeface="Courier New" pitchFamily="49" charset="0"/>
              </a:rPr>
              <a:t>reduce.values</a:t>
            </a:r>
            <a:r>
              <a:rPr lang="en-US" sz="2200" dirty="0" smtClean="0">
                <a:latin typeface="Courier New" pitchFamily="49" charset="0"/>
                <a:cs typeface="Courier New" pitchFamily="49" charset="0"/>
              </a:rPr>
              <a:t>)))  </a:t>
            </a:r>
            <a:r>
              <a:rPr lang="en-US" sz="2200" dirty="0">
                <a:latin typeface="Courier New" pitchFamily="49" charset="0"/>
                <a:cs typeface="Courier New" pitchFamily="49" charset="0"/>
              </a:rPr>
              <a:t>},</a:t>
            </a:r>
          </a:p>
          <a:p>
            <a:pPr marL="0" indent="0">
              <a:buNone/>
            </a:pPr>
            <a:r>
              <a:rPr lang="en-US" sz="2200" dirty="0">
                <a:latin typeface="Courier New" pitchFamily="49" charset="0"/>
                <a:cs typeface="Courier New" pitchFamily="49" charset="0"/>
              </a:rPr>
              <a:t>  post = </a:t>
            </a:r>
            <a:r>
              <a:rPr lang="en-US" sz="2200" dirty="0" smtClean="0">
                <a:latin typeface="Courier New" pitchFamily="49" charset="0"/>
                <a:cs typeface="Courier New" pitchFamily="49" charset="0"/>
              </a:rPr>
              <a:t>{</a:t>
            </a:r>
          </a:p>
          <a:p>
            <a:pPr marL="0" indent="0">
              <a:buNone/>
            </a:pPr>
            <a:r>
              <a:rPr lang="en-US" sz="2600" dirty="0" smtClean="0"/>
              <a:t># Like </a:t>
            </a:r>
            <a:r>
              <a:rPr lang="en-US" sz="2600" dirty="0"/>
              <a:t>in the map expression, </a:t>
            </a:r>
            <a:r>
              <a:rPr lang="en-US" sz="2600" dirty="0" smtClean="0"/>
              <a:t> </a:t>
            </a:r>
            <a:r>
              <a:rPr lang="en-US" sz="2600" dirty="0" err="1" smtClean="0"/>
              <a:t>rhcollect</a:t>
            </a:r>
            <a:r>
              <a:rPr lang="en-US" sz="2600" dirty="0" smtClean="0"/>
              <a:t>() </a:t>
            </a:r>
            <a:r>
              <a:rPr lang="en-US" sz="2600" dirty="0"/>
              <a:t>is called to emit </a:t>
            </a:r>
            <a:r>
              <a:rPr lang="en-US" sz="2600" dirty="0" smtClean="0"/>
              <a:t>the output </a:t>
            </a:r>
            <a:r>
              <a:rPr lang="en-US" sz="2600" dirty="0"/>
              <a:t>key and value pair.</a:t>
            </a:r>
            <a:endParaRPr lang="en-US" sz="2600" dirty="0">
              <a:latin typeface="Courier New" pitchFamily="49" charset="0"/>
              <a:cs typeface="Courier New" pitchFamily="49" charset="0"/>
            </a:endParaRPr>
          </a:p>
          <a:p>
            <a:pPr marL="0" indent="0">
              <a:buNone/>
            </a:pPr>
            <a:r>
              <a:rPr lang="en-US" sz="2200" dirty="0">
                <a:latin typeface="Courier New" pitchFamily="49" charset="0"/>
                <a:cs typeface="Courier New" pitchFamily="49" charset="0"/>
              </a:rPr>
              <a:t>    </a:t>
            </a:r>
            <a:r>
              <a:rPr lang="en-US" sz="2200" dirty="0" err="1">
                <a:latin typeface="Courier New" pitchFamily="49" charset="0"/>
                <a:cs typeface="Courier New" pitchFamily="49" charset="0"/>
              </a:rPr>
              <a:t>rhcollect</a:t>
            </a:r>
            <a:r>
              <a:rPr lang="en-US" sz="2200" dirty="0">
                <a:latin typeface="Courier New" pitchFamily="49" charset="0"/>
                <a:cs typeface="Courier New" pitchFamily="49" charset="0"/>
              </a:rPr>
              <a:t>(</a:t>
            </a:r>
            <a:r>
              <a:rPr lang="en-US" sz="2200" dirty="0" err="1">
                <a:latin typeface="Courier New" pitchFamily="49" charset="0"/>
                <a:cs typeface="Courier New" pitchFamily="49" charset="0"/>
              </a:rPr>
              <a:t>reduce.key</a:t>
            </a:r>
            <a:r>
              <a:rPr lang="en-US" sz="2200" dirty="0">
                <a:latin typeface="Courier New" pitchFamily="49" charset="0"/>
                <a:cs typeface="Courier New" pitchFamily="49" charset="0"/>
              </a:rPr>
              <a:t>, </a:t>
            </a:r>
            <a:r>
              <a:rPr lang="en-US" sz="2200" dirty="0" err="1">
                <a:latin typeface="Courier New" pitchFamily="49" charset="0"/>
                <a:cs typeface="Courier New" pitchFamily="49" charset="0"/>
              </a:rPr>
              <a:t>toString</a:t>
            </a:r>
            <a:r>
              <a:rPr lang="en-US" sz="2200" dirty="0">
                <a:latin typeface="Courier New" pitchFamily="49" charset="0"/>
                <a:cs typeface="Courier New" pitchFamily="49" charset="0"/>
              </a:rPr>
              <a:t>(mean(means)))</a:t>
            </a:r>
          </a:p>
          <a:p>
            <a:pPr marL="0" indent="0">
              <a:buNone/>
            </a:pPr>
            <a:r>
              <a:rPr lang="en-US" sz="2200" dirty="0">
                <a:latin typeface="Courier New" pitchFamily="49" charset="0"/>
                <a:cs typeface="Courier New" pitchFamily="49" charset="0"/>
              </a:rPr>
              <a:t>  }</a:t>
            </a:r>
          </a:p>
          <a:p>
            <a:pPr marL="0" indent="0">
              <a:buNone/>
            </a:pPr>
            <a:r>
              <a:rPr lang="en-US" sz="2200" dirty="0" smtClean="0">
                <a:latin typeface="Courier New" pitchFamily="49" charset="0"/>
                <a:cs typeface="Courier New" pitchFamily="49" charset="0"/>
              </a:rPr>
              <a:t>)</a:t>
            </a:r>
            <a:endParaRPr lang="en-US" sz="2200" dirty="0">
              <a:latin typeface="Courier New" pitchFamily="49" charset="0"/>
              <a:cs typeface="Courier New" pitchFamily="49" charset="0"/>
            </a:endParaRPr>
          </a:p>
          <a:p>
            <a:pPr marL="0" indent="0">
              <a:buNone/>
            </a:pPr>
            <a:endParaRPr lang="en-US" dirty="0"/>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54</a:t>
            </a:fld>
            <a:endParaRPr lang="en-US"/>
          </a:p>
        </p:txBody>
      </p:sp>
    </p:spTree>
    <p:extLst>
      <p:ext uri="{BB962C8B-B14F-4D97-AF65-F5344CB8AC3E}">
        <p14:creationId xmlns:p14="http://schemas.microsoft.com/office/powerpoint/2010/main" val="160999687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Continuous Moving Average, </a:t>
            </a:r>
            <a:r>
              <a:rPr lang="en-US" sz="3100" dirty="0" err="1" smtClean="0">
                <a:latin typeface="Courier New" pitchFamily="49" charset="0"/>
                <a:cs typeface="Courier New" pitchFamily="49" charset="0"/>
              </a:rPr>
              <a:t>stock_cma_rhipe.R</a:t>
            </a:r>
            <a:endParaRPr lang="en-US" sz="3100" dirty="0">
              <a:latin typeface="Courier New" pitchFamily="49" charset="0"/>
              <a:cs typeface="Courier New" pitchFamily="49" charset="0"/>
            </a:endParaRPr>
          </a:p>
        </p:txBody>
      </p:sp>
      <p:sp>
        <p:nvSpPr>
          <p:cNvPr id="3" name="Content Placeholder 2"/>
          <p:cNvSpPr>
            <a:spLocks noGrp="1"/>
          </p:cNvSpPr>
          <p:nvPr>
            <p:ph idx="1"/>
          </p:nvPr>
        </p:nvSpPr>
        <p:spPr/>
        <p:txBody>
          <a:bodyPr>
            <a:normAutofit/>
          </a:bodyPr>
          <a:lstStyle/>
          <a:p>
            <a:pPr marL="0" indent="0">
              <a:buNone/>
            </a:pPr>
            <a:r>
              <a:rPr lang="en-US" sz="1400" dirty="0" err="1" smtClean="0">
                <a:latin typeface="Courier New" pitchFamily="49" charset="0"/>
                <a:cs typeface="Courier New" pitchFamily="49" charset="0"/>
              </a:rPr>
              <a:t>input_file</a:t>
            </a:r>
            <a:r>
              <a:rPr lang="en-US" sz="1400" dirty="0" smtClean="0">
                <a:latin typeface="Courier New" pitchFamily="49" charset="0"/>
                <a:cs typeface="Courier New" pitchFamily="49" charset="0"/>
              </a:rPr>
              <a:t> </a:t>
            </a:r>
            <a:r>
              <a:rPr lang="en-US" sz="1400" dirty="0">
                <a:latin typeface="Courier New" pitchFamily="49" charset="0"/>
                <a:cs typeface="Courier New" pitchFamily="49" charset="0"/>
              </a:rPr>
              <a:t>&lt;- </a:t>
            </a:r>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tmp</a:t>
            </a:r>
            <a:r>
              <a:rPr lang="en-US" sz="1400" dirty="0" smtClean="0">
                <a:latin typeface="Courier New" pitchFamily="49" charset="0"/>
                <a:cs typeface="Courier New" pitchFamily="49" charset="0"/>
              </a:rPr>
              <a:t>/stocks.txt“     </a:t>
            </a:r>
            <a:r>
              <a:rPr lang="en-US" sz="1800" dirty="0" smtClean="0">
                <a:cs typeface="Courier New" pitchFamily="49" charset="0"/>
              </a:rPr>
              <a:t># Input file or directory</a:t>
            </a:r>
            <a:endParaRPr lang="en-US" sz="1800" dirty="0">
              <a:cs typeface="Courier New" pitchFamily="49" charset="0"/>
            </a:endParaRPr>
          </a:p>
          <a:p>
            <a:pPr marL="0" indent="0">
              <a:buNone/>
            </a:pPr>
            <a:r>
              <a:rPr lang="en-US" sz="1400" dirty="0" err="1">
                <a:latin typeface="Courier New" pitchFamily="49" charset="0"/>
                <a:cs typeface="Courier New" pitchFamily="49" charset="0"/>
              </a:rPr>
              <a:t>output_dir</a:t>
            </a:r>
            <a:r>
              <a:rPr lang="en-US" sz="1400" dirty="0">
                <a:latin typeface="Courier New" pitchFamily="49" charset="0"/>
                <a:cs typeface="Courier New" pitchFamily="49" charset="0"/>
              </a:rPr>
              <a:t> &lt;- </a:t>
            </a:r>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tmp</a:t>
            </a:r>
            <a:r>
              <a:rPr lang="en-US" sz="1400" dirty="0" smtClean="0">
                <a:latin typeface="Courier New" pitchFamily="49" charset="0"/>
                <a:cs typeface="Courier New" pitchFamily="49" charset="0"/>
              </a:rPr>
              <a:t>/output“         </a:t>
            </a:r>
            <a:r>
              <a:rPr lang="en-US" sz="1800" dirty="0" smtClean="0">
                <a:cs typeface="Courier New" pitchFamily="49" charset="0"/>
              </a:rPr>
              <a:t># Output directory</a:t>
            </a:r>
          </a:p>
          <a:p>
            <a:pPr marL="0" indent="0">
              <a:buNone/>
            </a:pPr>
            <a:r>
              <a:rPr lang="en-US" sz="1400" dirty="0" smtClean="0">
                <a:latin typeface="Courier New" pitchFamily="49" charset="0"/>
                <a:cs typeface="Courier New" pitchFamily="49" charset="0"/>
              </a:rPr>
              <a:t>job </a:t>
            </a:r>
            <a:r>
              <a:rPr lang="en-US" sz="1400" dirty="0">
                <a:latin typeface="Courier New" pitchFamily="49" charset="0"/>
                <a:cs typeface="Courier New" pitchFamily="49" charset="0"/>
              </a:rPr>
              <a:t>&lt;- </a:t>
            </a:r>
            <a:r>
              <a:rPr lang="en-US" sz="1400" dirty="0" err="1">
                <a:latin typeface="Courier New" pitchFamily="49" charset="0"/>
                <a:cs typeface="Courier New" pitchFamily="49" charset="0"/>
              </a:rPr>
              <a:t>rhmr</a:t>
            </a:r>
            <a:r>
              <a:rPr lang="en-US" sz="1400" dirty="0" smtClean="0">
                <a:latin typeface="Courier New" pitchFamily="49" charset="0"/>
                <a:cs typeface="Courier New" pitchFamily="49" charset="0"/>
              </a:rPr>
              <a:t>(                      </a:t>
            </a:r>
            <a:r>
              <a:rPr lang="en-US" sz="1800" dirty="0" smtClean="0">
                <a:cs typeface="Courier New" pitchFamily="49" charset="0"/>
              </a:rPr>
              <a:t># </a:t>
            </a:r>
            <a:r>
              <a:rPr lang="en-US" sz="1800" dirty="0"/>
              <a:t>The </a:t>
            </a:r>
            <a:r>
              <a:rPr lang="en-US" sz="1800" dirty="0" err="1"/>
              <a:t>rhmr</a:t>
            </a:r>
            <a:r>
              <a:rPr lang="en-US" sz="1800" dirty="0"/>
              <a:t> function is used to set up the job</a:t>
            </a:r>
            <a:r>
              <a:rPr lang="en-US" sz="1800" dirty="0" smtClean="0"/>
              <a:t>.</a:t>
            </a:r>
            <a:endParaRPr lang="en-US" sz="1800" dirty="0">
              <a:cs typeface="Courier New" pitchFamily="49" charset="0"/>
            </a:endParaRP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jobname</a:t>
            </a:r>
            <a:r>
              <a:rPr lang="en-US" sz="1400" dirty="0">
                <a:latin typeface="Courier New" pitchFamily="49" charset="0"/>
                <a:cs typeface="Courier New" pitchFamily="49" charset="0"/>
              </a:rPr>
              <a:t>  = "</a:t>
            </a:r>
            <a:r>
              <a:rPr lang="en-US" sz="1400" dirty="0" err="1">
                <a:latin typeface="Courier New" pitchFamily="49" charset="0"/>
                <a:cs typeface="Courier New" pitchFamily="49" charset="0"/>
              </a:rPr>
              <a:t>Rhipe</a:t>
            </a:r>
            <a:r>
              <a:rPr lang="en-US" sz="1400" dirty="0">
                <a:latin typeface="Courier New" pitchFamily="49" charset="0"/>
                <a:cs typeface="Courier New" pitchFamily="49" charset="0"/>
              </a:rPr>
              <a:t> CMA",</a:t>
            </a:r>
          </a:p>
          <a:p>
            <a:pPr marL="0" indent="0">
              <a:buNone/>
            </a:pPr>
            <a:r>
              <a:rPr lang="en-US" sz="1400" dirty="0">
                <a:latin typeface="Courier New" pitchFamily="49" charset="0"/>
                <a:cs typeface="Courier New" pitchFamily="49" charset="0"/>
              </a:rPr>
              <a:t>  map      = map,</a:t>
            </a:r>
          </a:p>
          <a:p>
            <a:pPr marL="0" indent="0">
              <a:buNone/>
            </a:pPr>
            <a:r>
              <a:rPr lang="en-US" sz="1400" dirty="0">
                <a:latin typeface="Courier New" pitchFamily="49" charset="0"/>
                <a:cs typeface="Courier New" pitchFamily="49" charset="0"/>
              </a:rPr>
              <a:t>  reduce   = reduce,</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ifolder</a:t>
            </a:r>
            <a:r>
              <a:rPr lang="en-US" sz="1400" dirty="0">
                <a:latin typeface="Courier New" pitchFamily="49" charset="0"/>
                <a:cs typeface="Courier New" pitchFamily="49" charset="0"/>
              </a:rPr>
              <a:t>  = </a:t>
            </a:r>
            <a:r>
              <a:rPr lang="en-US" sz="1400" dirty="0" err="1">
                <a:latin typeface="Courier New" pitchFamily="49" charset="0"/>
                <a:cs typeface="Courier New" pitchFamily="49" charset="0"/>
              </a:rPr>
              <a:t>input_file</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ofolder</a:t>
            </a:r>
            <a:r>
              <a:rPr lang="en-US" sz="1400" dirty="0">
                <a:latin typeface="Courier New" pitchFamily="49" charset="0"/>
                <a:cs typeface="Courier New" pitchFamily="49" charset="0"/>
              </a:rPr>
              <a:t>  = </a:t>
            </a:r>
            <a:r>
              <a:rPr lang="en-US" sz="1400" dirty="0" err="1">
                <a:latin typeface="Courier New" pitchFamily="49" charset="0"/>
                <a:cs typeface="Courier New" pitchFamily="49" charset="0"/>
              </a:rPr>
              <a:t>output_dir</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inout</a:t>
            </a:r>
            <a:r>
              <a:rPr lang="en-US" sz="1400" dirty="0">
                <a:latin typeface="Courier New" pitchFamily="49" charset="0"/>
                <a:cs typeface="Courier New" pitchFamily="49" charset="0"/>
              </a:rPr>
              <a:t>    = c("text", "sequence")</a:t>
            </a:r>
          </a:p>
          <a:p>
            <a:pPr marL="0" indent="0">
              <a:buNone/>
            </a:pPr>
            <a:r>
              <a:rPr lang="en-US" sz="1400" dirty="0" smtClean="0">
                <a:latin typeface="Courier New" pitchFamily="49" charset="0"/>
                <a:cs typeface="Courier New" pitchFamily="49" charset="0"/>
              </a:rPr>
              <a:t>)</a:t>
            </a:r>
            <a:endParaRPr lang="en-US" sz="1400" dirty="0">
              <a:latin typeface="Courier New" pitchFamily="49" charset="0"/>
              <a:cs typeface="Courier New" pitchFamily="49" charset="0"/>
            </a:endParaRPr>
          </a:p>
          <a:p>
            <a:pPr marL="0" indent="0">
              <a:buNone/>
            </a:pPr>
            <a:r>
              <a:rPr lang="en-US" sz="1400" dirty="0" err="1">
                <a:latin typeface="Courier New" pitchFamily="49" charset="0"/>
                <a:cs typeface="Courier New" pitchFamily="49" charset="0"/>
              </a:rPr>
              <a:t>rhex</a:t>
            </a:r>
            <a:r>
              <a:rPr lang="en-US" sz="1400" dirty="0">
                <a:latin typeface="Courier New" pitchFamily="49" charset="0"/>
                <a:cs typeface="Courier New" pitchFamily="49" charset="0"/>
              </a:rPr>
              <a:t>(job</a:t>
            </a:r>
            <a:r>
              <a:rPr lang="en-US" sz="1400" dirty="0" smtClean="0">
                <a:latin typeface="Courier New" pitchFamily="49" charset="0"/>
                <a:cs typeface="Courier New" pitchFamily="49" charset="0"/>
              </a:rPr>
              <a:t>)     </a:t>
            </a:r>
            <a:r>
              <a:rPr lang="en-US" sz="1800" dirty="0" smtClean="0">
                <a:latin typeface="Courier New" pitchFamily="49" charset="0"/>
                <a:cs typeface="Courier New" pitchFamily="49" charset="0"/>
              </a:rPr>
              <a:t># </a:t>
            </a:r>
            <a:r>
              <a:rPr lang="en-US" sz="1800" dirty="0"/>
              <a:t>Launch the MapReduce job.</a:t>
            </a:r>
            <a:endParaRPr lang="en-US" sz="1800" dirty="0">
              <a:latin typeface="Courier New" pitchFamily="49" charset="0"/>
              <a:cs typeface="Courier New" pitchFamily="49" charset="0"/>
            </a:endParaRPr>
          </a:p>
          <a:p>
            <a:pPr marL="0" indent="0">
              <a:buNone/>
            </a:pPr>
            <a:endParaRPr lang="en-US" dirty="0" smtClean="0"/>
          </a:p>
          <a:p>
            <a:r>
              <a:rPr lang="en-US" dirty="0"/>
              <a:t>As opposed to your R with Streaming technique, with </a:t>
            </a:r>
            <a:r>
              <a:rPr lang="en-US" dirty="0" err="1"/>
              <a:t>Rhipe</a:t>
            </a:r>
            <a:r>
              <a:rPr lang="en-US" dirty="0"/>
              <a:t> you can execute the </a:t>
            </a:r>
            <a:r>
              <a:rPr lang="en-US" dirty="0" smtClean="0"/>
              <a:t>R script </a:t>
            </a:r>
            <a:r>
              <a:rPr lang="en-US" dirty="0"/>
              <a:t>directly, which in turn will launch the MapReduce job:</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hadoop</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fs</a:t>
            </a:r>
            <a:r>
              <a:rPr lang="en-US" sz="1600" dirty="0">
                <a:latin typeface="Courier New" pitchFamily="49" charset="0"/>
                <a:cs typeface="Courier New" pitchFamily="49" charset="0"/>
              </a:rPr>
              <a:t> -put </a:t>
            </a:r>
            <a:r>
              <a:rPr lang="en-US" sz="1600" dirty="0" smtClean="0">
                <a:latin typeface="Courier New" pitchFamily="49" charset="0"/>
                <a:cs typeface="Courier New" pitchFamily="49" charset="0"/>
              </a:rPr>
              <a:t>stocks.txt /</a:t>
            </a:r>
            <a:r>
              <a:rPr lang="en-US" sz="1600" dirty="0" err="1" smtClean="0">
                <a:latin typeface="Courier New" pitchFamily="49" charset="0"/>
                <a:cs typeface="Courier New" pitchFamily="49" charset="0"/>
              </a:rPr>
              <a:t>tmp</a:t>
            </a:r>
            <a:r>
              <a:rPr lang="en-US" sz="1600" dirty="0" smtClean="0">
                <a:latin typeface="Courier New" pitchFamily="49" charset="0"/>
                <a:cs typeface="Courier New" pitchFamily="49" charset="0"/>
              </a:rPr>
              <a:t>/stocks.txt</a:t>
            </a:r>
          </a:p>
          <a:p>
            <a:pPr marL="0" indent="0">
              <a:buNone/>
            </a:pP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chmod</a:t>
            </a:r>
            <a:r>
              <a:rPr lang="en-US" sz="1600" dirty="0" smtClean="0">
                <a:latin typeface="Courier New" pitchFamily="49" charset="0"/>
                <a:cs typeface="Courier New" pitchFamily="49" charset="0"/>
              </a:rPr>
              <a:t> +x </a:t>
            </a:r>
            <a:r>
              <a:rPr lang="en-US" sz="1600" dirty="0" err="1" smtClean="0">
                <a:latin typeface="Courier New" pitchFamily="49" charset="0"/>
                <a:cs typeface="Courier New" pitchFamily="49" charset="0"/>
              </a:rPr>
              <a:t>stock_cma_rhipe.R</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export HADOOP_BIN=/</a:t>
            </a:r>
            <a:r>
              <a:rPr lang="en-US" sz="1600" dirty="0" err="1">
                <a:latin typeface="Courier New" pitchFamily="49" charset="0"/>
                <a:cs typeface="Courier New" pitchFamily="49" charset="0"/>
              </a:rPr>
              <a:t>usr</a:t>
            </a:r>
            <a:r>
              <a:rPr lang="en-US" sz="1600" dirty="0">
                <a:latin typeface="Courier New" pitchFamily="49" charset="0"/>
                <a:cs typeface="Courier New" pitchFamily="49" charset="0"/>
              </a:rPr>
              <a:t>/lib/</a:t>
            </a:r>
            <a:r>
              <a:rPr lang="en-US" sz="1600" dirty="0" err="1">
                <a:latin typeface="Courier New" pitchFamily="49" charset="0"/>
                <a:cs typeface="Courier New" pitchFamily="49" charset="0"/>
              </a:rPr>
              <a:t>hadoop</a:t>
            </a:r>
            <a:r>
              <a:rPr lang="en-US" sz="1600" dirty="0">
                <a:latin typeface="Courier New" pitchFamily="49" charset="0"/>
                <a:cs typeface="Courier New" pitchFamily="49" charset="0"/>
              </a:rPr>
              <a:t>/bin</a:t>
            </a:r>
          </a:p>
          <a:p>
            <a:pPr marL="0" indent="0">
              <a:buNone/>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stock_cma_rhipe.R</a:t>
            </a:r>
            <a:endParaRPr lang="en-US" sz="1600" dirty="0">
              <a:latin typeface="Courier New" pitchFamily="49" charset="0"/>
              <a:cs typeface="Courier New" pitchFamily="49" charset="0"/>
            </a:endParaRP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55</a:t>
            </a:fld>
            <a:endParaRPr lang="en-US"/>
          </a:p>
        </p:txBody>
      </p:sp>
    </p:spTree>
    <p:extLst>
      <p:ext uri="{BB962C8B-B14F-4D97-AF65-F5344CB8AC3E}">
        <p14:creationId xmlns:p14="http://schemas.microsoft.com/office/powerpoint/2010/main" val="110154257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Result of </a:t>
            </a:r>
            <a:r>
              <a:rPr lang="en-US" dirty="0" err="1" smtClean="0"/>
              <a:t>Rhipe</a:t>
            </a:r>
            <a:r>
              <a:rPr lang="en-US" dirty="0" smtClean="0"/>
              <a:t> job</a:t>
            </a:r>
            <a:endParaRPr lang="en-US" dirty="0"/>
          </a:p>
        </p:txBody>
      </p:sp>
      <p:sp>
        <p:nvSpPr>
          <p:cNvPr id="3" name="Content Placeholder 2"/>
          <p:cNvSpPr>
            <a:spLocks noGrp="1"/>
          </p:cNvSpPr>
          <p:nvPr>
            <p:ph idx="1"/>
          </p:nvPr>
        </p:nvSpPr>
        <p:spPr>
          <a:xfrm>
            <a:off x="457200" y="762000"/>
            <a:ext cx="8534400" cy="5791200"/>
          </a:xfrm>
        </p:spPr>
        <p:txBody>
          <a:bodyPr>
            <a:normAutofit fontScale="92500" lnSpcReduction="20000"/>
          </a:bodyPr>
          <a:lstStyle/>
          <a:p>
            <a:pPr marL="0" indent="0">
              <a:buNone/>
            </a:pPr>
            <a:r>
              <a:rPr lang="en-US" sz="1500" dirty="0" smtClean="0">
                <a:latin typeface="Courier New" pitchFamily="49" charset="0"/>
                <a:cs typeface="Courier New" pitchFamily="49" charset="0"/>
              </a:rPr>
              <a:t>$ </a:t>
            </a:r>
            <a:r>
              <a:rPr lang="en-US" sz="1500" dirty="0" err="1" smtClean="0">
                <a:latin typeface="Courier New" pitchFamily="49" charset="0"/>
                <a:cs typeface="Courier New" pitchFamily="49" charset="0"/>
              </a:rPr>
              <a:t>hadoop</a:t>
            </a:r>
            <a:r>
              <a:rPr lang="en-US" sz="1500" dirty="0" smtClean="0">
                <a:latin typeface="Courier New" pitchFamily="49" charset="0"/>
                <a:cs typeface="Courier New" pitchFamily="49" charset="0"/>
              </a:rPr>
              <a:t> </a:t>
            </a:r>
            <a:r>
              <a:rPr lang="en-US" sz="1500" dirty="0" err="1">
                <a:latin typeface="Courier New" pitchFamily="49" charset="0"/>
                <a:cs typeface="Courier New" pitchFamily="49" charset="0"/>
              </a:rPr>
              <a:t>fs</a:t>
            </a:r>
            <a:r>
              <a:rPr lang="en-US" sz="1500" dirty="0">
                <a:latin typeface="Courier New" pitchFamily="49" charset="0"/>
                <a:cs typeface="Courier New" pitchFamily="49" charset="0"/>
              </a:rPr>
              <a:t> -</a:t>
            </a:r>
            <a:r>
              <a:rPr lang="en-US" sz="1500" dirty="0" err="1">
                <a:latin typeface="Courier New" pitchFamily="49" charset="0"/>
                <a:cs typeface="Courier New" pitchFamily="49" charset="0"/>
              </a:rPr>
              <a:t>ls</a:t>
            </a:r>
            <a:r>
              <a:rPr lang="en-US" sz="1500" dirty="0">
                <a:latin typeface="Courier New" pitchFamily="49" charset="0"/>
                <a:cs typeface="Courier New" pitchFamily="49" charset="0"/>
              </a:rPr>
              <a:t> /</a:t>
            </a:r>
            <a:r>
              <a:rPr lang="en-US" sz="1500" dirty="0" err="1">
                <a:latin typeface="Courier New" pitchFamily="49" charset="0"/>
                <a:cs typeface="Courier New" pitchFamily="49" charset="0"/>
              </a:rPr>
              <a:t>tmp</a:t>
            </a:r>
            <a:r>
              <a:rPr lang="en-US" sz="1500" dirty="0">
                <a:latin typeface="Courier New" pitchFamily="49" charset="0"/>
                <a:cs typeface="Courier New" pitchFamily="49" charset="0"/>
              </a:rPr>
              <a:t>/output</a:t>
            </a:r>
          </a:p>
          <a:p>
            <a:pPr marL="0" indent="0">
              <a:buNone/>
            </a:pPr>
            <a:r>
              <a:rPr lang="en-US" sz="1500" dirty="0">
                <a:latin typeface="Courier New" pitchFamily="49" charset="0"/>
                <a:cs typeface="Courier New" pitchFamily="49" charset="0"/>
              </a:rPr>
              <a:t>Found 3 items</a:t>
            </a:r>
          </a:p>
          <a:p>
            <a:pPr marL="0" indent="0">
              <a:buNone/>
            </a:pPr>
            <a:r>
              <a:rPr lang="en-US" sz="1500" dirty="0">
                <a:latin typeface="Courier New" pitchFamily="49" charset="0"/>
                <a:cs typeface="Courier New" pitchFamily="49" charset="0"/>
              </a:rPr>
              <a:t>-</a:t>
            </a:r>
            <a:r>
              <a:rPr lang="en-US" sz="1500" dirty="0" err="1">
                <a:latin typeface="Courier New" pitchFamily="49" charset="0"/>
                <a:cs typeface="Courier New" pitchFamily="49" charset="0"/>
              </a:rPr>
              <a:t>rw</a:t>
            </a:r>
            <a:r>
              <a:rPr lang="en-US" sz="1500" dirty="0">
                <a:latin typeface="Courier New" pitchFamily="49" charset="0"/>
                <a:cs typeface="Courier New" pitchFamily="49" charset="0"/>
              </a:rPr>
              <a:t>-r--r--  </a:t>
            </a:r>
            <a:r>
              <a:rPr lang="en-US" sz="1500" dirty="0" smtClean="0">
                <a:latin typeface="Courier New" pitchFamily="49" charset="0"/>
                <a:cs typeface="Courier New" pitchFamily="49" charset="0"/>
              </a:rPr>
              <a:t>1 </a:t>
            </a:r>
            <a:r>
              <a:rPr lang="en-US" sz="1500" dirty="0" err="1">
                <a:latin typeface="Courier New" pitchFamily="49" charset="0"/>
                <a:cs typeface="Courier New" pitchFamily="49" charset="0"/>
              </a:rPr>
              <a:t>cloudera</a:t>
            </a:r>
            <a:r>
              <a:rPr lang="en-US" sz="1500" dirty="0">
                <a:latin typeface="Courier New" pitchFamily="49" charset="0"/>
                <a:cs typeface="Courier New" pitchFamily="49" charset="0"/>
              </a:rPr>
              <a:t> </a:t>
            </a:r>
            <a:r>
              <a:rPr lang="en-US" sz="1500" dirty="0" err="1">
                <a:latin typeface="Courier New" pitchFamily="49" charset="0"/>
                <a:cs typeface="Courier New" pitchFamily="49" charset="0"/>
              </a:rPr>
              <a:t>supergroup</a:t>
            </a:r>
            <a:r>
              <a:rPr lang="en-US" sz="1500" dirty="0">
                <a:latin typeface="Courier New" pitchFamily="49" charset="0"/>
                <a:cs typeface="Courier New" pitchFamily="49" charset="0"/>
              </a:rPr>
              <a:t>  </a:t>
            </a:r>
            <a:r>
              <a:rPr lang="en-US" sz="1500" dirty="0" smtClean="0">
                <a:latin typeface="Courier New" pitchFamily="49" charset="0"/>
                <a:cs typeface="Courier New" pitchFamily="49" charset="0"/>
              </a:rPr>
              <a:t>0 </a:t>
            </a:r>
            <a:r>
              <a:rPr lang="en-US" sz="1500" dirty="0">
                <a:latin typeface="Courier New" pitchFamily="49" charset="0"/>
                <a:cs typeface="Courier New" pitchFamily="49" charset="0"/>
              </a:rPr>
              <a:t>2013-04-23 17:15 /</a:t>
            </a:r>
            <a:r>
              <a:rPr lang="en-US" sz="1500" dirty="0" err="1">
                <a:latin typeface="Courier New" pitchFamily="49" charset="0"/>
                <a:cs typeface="Courier New" pitchFamily="49" charset="0"/>
              </a:rPr>
              <a:t>tmp</a:t>
            </a:r>
            <a:r>
              <a:rPr lang="en-US" sz="1500" dirty="0">
                <a:latin typeface="Courier New" pitchFamily="49" charset="0"/>
                <a:cs typeface="Courier New" pitchFamily="49" charset="0"/>
              </a:rPr>
              <a:t>/output/_SUCCESS</a:t>
            </a:r>
          </a:p>
          <a:p>
            <a:pPr marL="0" indent="0">
              <a:buNone/>
            </a:pPr>
            <a:r>
              <a:rPr lang="en-US" sz="1500" dirty="0" err="1">
                <a:latin typeface="Courier New" pitchFamily="49" charset="0"/>
                <a:cs typeface="Courier New" pitchFamily="49" charset="0"/>
              </a:rPr>
              <a:t>drwxr</a:t>
            </a:r>
            <a:r>
              <a:rPr lang="en-US" sz="1500" dirty="0">
                <a:latin typeface="Courier New" pitchFamily="49" charset="0"/>
                <a:cs typeface="Courier New" pitchFamily="49" charset="0"/>
              </a:rPr>
              <a:t>-</a:t>
            </a:r>
            <a:r>
              <a:rPr lang="en-US" sz="1500" dirty="0" err="1">
                <a:latin typeface="Courier New" pitchFamily="49" charset="0"/>
                <a:cs typeface="Courier New" pitchFamily="49" charset="0"/>
              </a:rPr>
              <a:t>xr</a:t>
            </a:r>
            <a:r>
              <a:rPr lang="en-US" sz="1500" dirty="0">
                <a:latin typeface="Courier New" pitchFamily="49" charset="0"/>
                <a:cs typeface="Courier New" pitchFamily="49" charset="0"/>
              </a:rPr>
              <a:t>-x </a:t>
            </a:r>
            <a:r>
              <a:rPr lang="en-US" sz="1500" dirty="0" smtClean="0">
                <a:latin typeface="Courier New" pitchFamily="49" charset="0"/>
                <a:cs typeface="Courier New" pitchFamily="49" charset="0"/>
              </a:rPr>
              <a:t>- </a:t>
            </a:r>
            <a:r>
              <a:rPr lang="en-US" sz="1500" dirty="0" err="1">
                <a:latin typeface="Courier New" pitchFamily="49" charset="0"/>
                <a:cs typeface="Courier New" pitchFamily="49" charset="0"/>
              </a:rPr>
              <a:t>cloudera</a:t>
            </a:r>
            <a:r>
              <a:rPr lang="en-US" sz="1500" dirty="0">
                <a:latin typeface="Courier New" pitchFamily="49" charset="0"/>
                <a:cs typeface="Courier New" pitchFamily="49" charset="0"/>
              </a:rPr>
              <a:t> </a:t>
            </a:r>
            <a:r>
              <a:rPr lang="en-US" sz="1500" dirty="0" err="1">
                <a:latin typeface="Courier New" pitchFamily="49" charset="0"/>
                <a:cs typeface="Courier New" pitchFamily="49" charset="0"/>
              </a:rPr>
              <a:t>supergroup</a:t>
            </a:r>
            <a:r>
              <a:rPr lang="en-US" sz="1500" dirty="0">
                <a:latin typeface="Courier New" pitchFamily="49" charset="0"/>
                <a:cs typeface="Courier New" pitchFamily="49" charset="0"/>
              </a:rPr>
              <a:t>  </a:t>
            </a:r>
            <a:r>
              <a:rPr lang="en-US" sz="1500" dirty="0" smtClean="0">
                <a:latin typeface="Courier New" pitchFamily="49" charset="0"/>
                <a:cs typeface="Courier New" pitchFamily="49" charset="0"/>
              </a:rPr>
              <a:t>0 </a:t>
            </a:r>
            <a:r>
              <a:rPr lang="en-US" sz="1500" dirty="0">
                <a:latin typeface="Courier New" pitchFamily="49" charset="0"/>
                <a:cs typeface="Courier New" pitchFamily="49" charset="0"/>
              </a:rPr>
              <a:t>2013-04-23 17:15 /</a:t>
            </a:r>
            <a:r>
              <a:rPr lang="en-US" sz="1500" dirty="0" err="1">
                <a:latin typeface="Courier New" pitchFamily="49" charset="0"/>
                <a:cs typeface="Courier New" pitchFamily="49" charset="0"/>
              </a:rPr>
              <a:t>tmp</a:t>
            </a:r>
            <a:r>
              <a:rPr lang="en-US" sz="1500" dirty="0">
                <a:latin typeface="Courier New" pitchFamily="49" charset="0"/>
                <a:cs typeface="Courier New" pitchFamily="49" charset="0"/>
              </a:rPr>
              <a:t>/output/_logs</a:t>
            </a:r>
          </a:p>
          <a:p>
            <a:pPr marL="0" indent="0">
              <a:buNone/>
            </a:pPr>
            <a:r>
              <a:rPr lang="en-US" sz="1500" dirty="0">
                <a:latin typeface="Courier New" pitchFamily="49" charset="0"/>
                <a:cs typeface="Courier New" pitchFamily="49" charset="0"/>
              </a:rPr>
              <a:t>-</a:t>
            </a:r>
            <a:r>
              <a:rPr lang="en-US" sz="1500" dirty="0" err="1">
                <a:latin typeface="Courier New" pitchFamily="49" charset="0"/>
                <a:cs typeface="Courier New" pitchFamily="49" charset="0"/>
              </a:rPr>
              <a:t>rw</a:t>
            </a:r>
            <a:r>
              <a:rPr lang="en-US" sz="1500" dirty="0">
                <a:latin typeface="Courier New" pitchFamily="49" charset="0"/>
                <a:cs typeface="Courier New" pitchFamily="49" charset="0"/>
              </a:rPr>
              <a:t>-r--r-- </a:t>
            </a:r>
            <a:r>
              <a:rPr lang="en-US" sz="1500" dirty="0" smtClean="0">
                <a:latin typeface="Courier New" pitchFamily="49" charset="0"/>
                <a:cs typeface="Courier New" pitchFamily="49" charset="0"/>
              </a:rPr>
              <a:t>1 </a:t>
            </a:r>
            <a:r>
              <a:rPr lang="en-US" sz="1500" dirty="0" err="1">
                <a:latin typeface="Courier New" pitchFamily="49" charset="0"/>
                <a:cs typeface="Courier New" pitchFamily="49" charset="0"/>
              </a:rPr>
              <a:t>cloudera</a:t>
            </a:r>
            <a:r>
              <a:rPr lang="en-US" sz="1500" dirty="0">
                <a:latin typeface="Courier New" pitchFamily="49" charset="0"/>
                <a:cs typeface="Courier New" pitchFamily="49" charset="0"/>
              </a:rPr>
              <a:t> </a:t>
            </a:r>
            <a:r>
              <a:rPr lang="en-US" sz="1500" dirty="0" err="1">
                <a:latin typeface="Courier New" pitchFamily="49" charset="0"/>
                <a:cs typeface="Courier New" pitchFamily="49" charset="0"/>
              </a:rPr>
              <a:t>supergroup</a:t>
            </a:r>
            <a:r>
              <a:rPr lang="en-US" sz="1500" dirty="0">
                <a:latin typeface="Courier New" pitchFamily="49" charset="0"/>
                <a:cs typeface="Courier New" pitchFamily="49" charset="0"/>
              </a:rPr>
              <a:t> </a:t>
            </a:r>
            <a:r>
              <a:rPr lang="en-US" sz="1500" dirty="0" smtClean="0">
                <a:latin typeface="Courier New" pitchFamily="49" charset="0"/>
                <a:cs typeface="Courier New" pitchFamily="49" charset="0"/>
              </a:rPr>
              <a:t>257 </a:t>
            </a:r>
            <a:r>
              <a:rPr lang="en-US" sz="1500" dirty="0">
                <a:latin typeface="Courier New" pitchFamily="49" charset="0"/>
                <a:cs typeface="Courier New" pitchFamily="49" charset="0"/>
              </a:rPr>
              <a:t>2013-04-23 17:15 /</a:t>
            </a:r>
            <a:r>
              <a:rPr lang="en-US" sz="1500" dirty="0" err="1" smtClean="0">
                <a:latin typeface="Courier New" pitchFamily="49" charset="0"/>
                <a:cs typeface="Courier New" pitchFamily="49" charset="0"/>
              </a:rPr>
              <a:t>tmp</a:t>
            </a:r>
            <a:r>
              <a:rPr lang="en-US" sz="1500" dirty="0" smtClean="0">
                <a:latin typeface="Courier New" pitchFamily="49" charset="0"/>
                <a:cs typeface="Courier New" pitchFamily="49" charset="0"/>
              </a:rPr>
              <a:t>/output/part-r-00000</a:t>
            </a:r>
          </a:p>
          <a:p>
            <a:pPr marL="0" indent="0">
              <a:buNone/>
            </a:pPr>
            <a:endParaRPr lang="en-US" sz="1500" dirty="0">
              <a:latin typeface="Courier New" pitchFamily="49" charset="0"/>
              <a:cs typeface="Courier New" pitchFamily="49" charset="0"/>
            </a:endParaRPr>
          </a:p>
          <a:p>
            <a:pPr marL="0" indent="0">
              <a:buNone/>
            </a:pPr>
            <a:r>
              <a:rPr lang="en-US" sz="1500" dirty="0" smtClean="0">
                <a:latin typeface="Courier New" pitchFamily="49" charset="0"/>
                <a:cs typeface="Courier New" pitchFamily="49" charset="0"/>
              </a:rPr>
              <a:t>$ </a:t>
            </a:r>
            <a:r>
              <a:rPr lang="en-US" sz="1500" dirty="0" err="1" smtClean="0">
                <a:latin typeface="Courier New" pitchFamily="49" charset="0"/>
                <a:cs typeface="Courier New" pitchFamily="49" charset="0"/>
              </a:rPr>
              <a:t>hadoop</a:t>
            </a:r>
            <a:r>
              <a:rPr lang="en-US" sz="1500" dirty="0" smtClean="0">
                <a:latin typeface="Courier New" pitchFamily="49" charset="0"/>
                <a:cs typeface="Courier New" pitchFamily="49" charset="0"/>
              </a:rPr>
              <a:t> </a:t>
            </a:r>
            <a:r>
              <a:rPr lang="en-US" sz="1500" dirty="0" err="1" smtClean="0">
                <a:latin typeface="Courier New" pitchFamily="49" charset="0"/>
                <a:cs typeface="Courier New" pitchFamily="49" charset="0"/>
              </a:rPr>
              <a:t>fs</a:t>
            </a:r>
            <a:r>
              <a:rPr lang="en-US" sz="1500" dirty="0" smtClean="0">
                <a:latin typeface="Courier New" pitchFamily="49" charset="0"/>
                <a:cs typeface="Courier New" pitchFamily="49" charset="0"/>
              </a:rPr>
              <a:t> –</a:t>
            </a:r>
            <a:r>
              <a:rPr lang="en-US" sz="1500" dirty="0" err="1" smtClean="0">
                <a:latin typeface="Courier New" pitchFamily="49" charset="0"/>
                <a:cs typeface="Courier New" pitchFamily="49" charset="0"/>
              </a:rPr>
              <a:t>copyToLocal</a:t>
            </a:r>
            <a:r>
              <a:rPr lang="en-US" sz="1500" dirty="0" smtClean="0">
                <a:latin typeface="Courier New" pitchFamily="49" charset="0"/>
                <a:cs typeface="Courier New" pitchFamily="49" charset="0"/>
              </a:rPr>
              <a:t> /</a:t>
            </a:r>
            <a:r>
              <a:rPr lang="en-US" sz="1500" dirty="0" err="1" smtClean="0">
                <a:latin typeface="Courier New" pitchFamily="49" charset="0"/>
                <a:cs typeface="Courier New" pitchFamily="49" charset="0"/>
              </a:rPr>
              <a:t>tmp</a:t>
            </a:r>
            <a:r>
              <a:rPr lang="en-US" sz="1500" dirty="0" smtClean="0">
                <a:latin typeface="Courier New" pitchFamily="49" charset="0"/>
                <a:cs typeface="Courier New" pitchFamily="49" charset="0"/>
              </a:rPr>
              <a:t>/output/part-r-00000 </a:t>
            </a:r>
            <a:r>
              <a:rPr lang="en-US" sz="1500" dirty="0" err="1" smtClean="0">
                <a:latin typeface="Courier New" pitchFamily="49" charset="0"/>
                <a:cs typeface="Courier New" pitchFamily="49" charset="0"/>
              </a:rPr>
              <a:t>part-r-00000</a:t>
            </a:r>
            <a:endParaRPr lang="en-US" sz="1500" dirty="0" smtClean="0">
              <a:latin typeface="Courier New" pitchFamily="49" charset="0"/>
              <a:cs typeface="Courier New" pitchFamily="49" charset="0"/>
            </a:endParaRPr>
          </a:p>
          <a:p>
            <a:pPr marL="0" indent="0">
              <a:buNone/>
            </a:pPr>
            <a:r>
              <a:rPr lang="en-US" sz="1500" dirty="0" smtClean="0">
                <a:latin typeface="Courier New" pitchFamily="49" charset="0"/>
                <a:cs typeface="Courier New" pitchFamily="49" charset="0"/>
              </a:rPr>
              <a:t>$ vi part-r-00000</a:t>
            </a:r>
          </a:p>
          <a:p>
            <a:pPr marL="0" indent="0">
              <a:buNone/>
            </a:pPr>
            <a:r>
              <a:rPr lang="en-US" sz="1500" dirty="0">
                <a:latin typeface="Courier New" pitchFamily="49" charset="0"/>
                <a:cs typeface="Courier New" pitchFamily="49" charset="0"/>
              </a:rPr>
              <a:t>SEQ^F!org.godhuli.rhipe.RHBytesWritable!org.godhuli.rhipe.RHBytesWritable^@^@^@^@^@^@</a:t>
            </a:r>
            <a:r>
              <a:rPr lang="en-US" sz="1500" dirty="0" err="1">
                <a:latin typeface="Courier New" pitchFamily="49" charset="0"/>
                <a:cs typeface="Courier New" pitchFamily="49" charset="0"/>
              </a:rPr>
              <a:t>ñKb</a:t>
            </a:r>
            <a:r>
              <a:rPr lang="en-US" sz="1500" dirty="0">
                <a:latin typeface="Courier New" pitchFamily="49" charset="0"/>
                <a:cs typeface="Courier New" pitchFamily="49" charset="0"/>
              </a:rPr>
              <a:t>_¦]</a:t>
            </a:r>
            <a:r>
              <a:rPr lang="en-US" sz="1500" dirty="0" err="1">
                <a:latin typeface="Courier New" pitchFamily="49" charset="0"/>
                <a:cs typeface="Courier New" pitchFamily="49" charset="0"/>
              </a:rPr>
              <a:t>ÓÃïßû</a:t>
            </a:r>
            <a:r>
              <a:rPr lang="en-US" sz="1500" dirty="0">
                <a:latin typeface="Courier New" pitchFamily="49" charset="0"/>
                <a:cs typeface="Courier New" pitchFamily="49" charset="0"/>
              </a:rPr>
              <a:t>^@æ&lt;9d&gt;^CÅ^@^@^@^X^@^@^@^K</a:t>
            </a:r>
          </a:p>
          <a:p>
            <a:pPr marL="0" indent="0">
              <a:buNone/>
            </a:pPr>
            <a:r>
              <a:rPr lang="en-US" sz="1500" dirty="0">
                <a:latin typeface="Courier New" pitchFamily="49" charset="0"/>
                <a:cs typeface="Courier New" pitchFamily="49" charset="0"/>
              </a:rPr>
              <a:t>^H^@*^F</a:t>
            </a:r>
          </a:p>
          <a:p>
            <a:pPr marL="0" indent="0">
              <a:buNone/>
            </a:pPr>
            <a:r>
              <a:rPr lang="en-US" sz="1500" dirty="0">
                <a:latin typeface="Courier New" pitchFamily="49" charset="0"/>
                <a:cs typeface="Courier New" pitchFamily="49" charset="0"/>
              </a:rPr>
              <a:t>^DAAPL^L^H^@*^H</a:t>
            </a:r>
          </a:p>
          <a:p>
            <a:pPr marL="0" indent="0">
              <a:buNone/>
            </a:pPr>
            <a:r>
              <a:rPr lang="en-US" sz="1500" dirty="0">
                <a:latin typeface="Courier New" pitchFamily="49" charset="0"/>
                <a:cs typeface="Courier New" pitchFamily="49" charset="0"/>
              </a:rPr>
              <a:t>^F68.997^@^@^@^Y^@^@^@^K</a:t>
            </a:r>
          </a:p>
          <a:p>
            <a:pPr marL="0" indent="0">
              <a:buNone/>
            </a:pPr>
            <a:r>
              <a:rPr lang="en-US" sz="1500" dirty="0">
                <a:latin typeface="Courier New" pitchFamily="49" charset="0"/>
                <a:cs typeface="Courier New" pitchFamily="49" charset="0"/>
              </a:rPr>
              <a:t>^H^@*^F</a:t>
            </a:r>
          </a:p>
          <a:p>
            <a:pPr marL="0" indent="0">
              <a:buNone/>
            </a:pPr>
            <a:r>
              <a:rPr lang="en-US" sz="1500" dirty="0">
                <a:latin typeface="Courier New" pitchFamily="49" charset="0"/>
                <a:cs typeface="Courier New" pitchFamily="49" charset="0"/>
              </a:rPr>
              <a:t>^DCSCO^M^H^@*</a:t>
            </a:r>
          </a:p>
          <a:p>
            <a:pPr marL="0" indent="0">
              <a:buNone/>
            </a:pPr>
            <a:r>
              <a:rPr lang="en-US" sz="1500" dirty="0">
                <a:latin typeface="Courier New" pitchFamily="49" charset="0"/>
                <a:cs typeface="Courier New" pitchFamily="49" charset="0"/>
              </a:rPr>
              <a:t>^G30.8985^@^@^@^Y^@^@^@^K</a:t>
            </a:r>
          </a:p>
          <a:p>
            <a:pPr marL="0" indent="0">
              <a:buNone/>
            </a:pPr>
            <a:r>
              <a:rPr lang="en-US" sz="1500" dirty="0">
                <a:latin typeface="Courier New" pitchFamily="49" charset="0"/>
                <a:cs typeface="Courier New" pitchFamily="49" charset="0"/>
              </a:rPr>
              <a:t>^H^@*^F</a:t>
            </a:r>
          </a:p>
          <a:p>
            <a:pPr marL="0" indent="0">
              <a:buNone/>
            </a:pPr>
            <a:r>
              <a:rPr lang="en-US" sz="1500" dirty="0" smtClean="0">
                <a:latin typeface="Courier New" pitchFamily="49" charset="0"/>
                <a:cs typeface="Courier New" pitchFamily="49" charset="0"/>
              </a:rPr>
              <a:t>. . . . .</a:t>
            </a:r>
          </a:p>
          <a:p>
            <a:r>
              <a:rPr lang="en-US" dirty="0" smtClean="0">
                <a:cs typeface="Courier New" pitchFamily="49" charset="0"/>
              </a:rPr>
              <a:t>We do see results. They are not quite in a simple textual form but rather serialized as the Protocol Buffers. If you need result in a textual form, bring them back into R using </a:t>
            </a:r>
            <a:r>
              <a:rPr lang="en-US" sz="1900" dirty="0" err="1" smtClean="0">
                <a:latin typeface="Courier New" pitchFamily="49" charset="0"/>
                <a:cs typeface="Courier New" pitchFamily="49" charset="0"/>
              </a:rPr>
              <a:t>rhread</a:t>
            </a:r>
            <a:r>
              <a:rPr lang="en-US" sz="1900" dirty="0" smtClean="0">
                <a:latin typeface="Courier New" pitchFamily="49" charset="0"/>
                <a:cs typeface="Courier New" pitchFamily="49" charset="0"/>
              </a:rPr>
              <a:t>() </a:t>
            </a:r>
            <a:r>
              <a:rPr lang="en-US" dirty="0" smtClean="0">
                <a:cs typeface="Courier New" pitchFamily="49" charset="0"/>
              </a:rPr>
              <a:t>function and then do with them whatever …</a:t>
            </a:r>
          </a:p>
          <a:p>
            <a:r>
              <a:rPr lang="en-US" dirty="0" err="1"/>
              <a:t>Rhipe</a:t>
            </a:r>
            <a:r>
              <a:rPr lang="en-US" dirty="0"/>
              <a:t> </a:t>
            </a:r>
            <a:r>
              <a:rPr lang="en-US" dirty="0" smtClean="0"/>
              <a:t>doesn’t </a:t>
            </a:r>
            <a:r>
              <a:rPr lang="en-US" dirty="0"/>
              <a:t>use Streaming and instead </a:t>
            </a:r>
            <a:r>
              <a:rPr lang="en-US" dirty="0" smtClean="0"/>
              <a:t>uses its </a:t>
            </a:r>
            <a:r>
              <a:rPr lang="en-US" dirty="0"/>
              <a:t>own map and reduce functions and its own </a:t>
            </a:r>
            <a:r>
              <a:rPr lang="en-US" dirty="0" err="1"/>
              <a:t>Input/Output</a:t>
            </a:r>
            <a:r>
              <a:rPr lang="en-US" dirty="0"/>
              <a:t> Format classes. As </a:t>
            </a:r>
            <a:r>
              <a:rPr lang="en-US" dirty="0" smtClean="0"/>
              <a:t>a result</a:t>
            </a:r>
            <a:r>
              <a:rPr lang="en-US" dirty="0"/>
              <a:t>, it can’t use other </a:t>
            </a:r>
            <a:r>
              <a:rPr lang="en-US" dirty="0" err="1"/>
              <a:t>Input/Output</a:t>
            </a:r>
            <a:r>
              <a:rPr lang="en-US" dirty="0"/>
              <a:t> Format classes, which you may already have </a:t>
            </a:r>
            <a:r>
              <a:rPr lang="en-US" dirty="0" smtClean="0"/>
              <a:t>in place </a:t>
            </a:r>
            <a:r>
              <a:rPr lang="en-US" dirty="0"/>
              <a:t>to work with your data formats.</a:t>
            </a:r>
            <a:endParaRPr lang="en-US" dirty="0">
              <a:cs typeface="Courier New" pitchFamily="49" charset="0"/>
            </a:endParaRP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56</a:t>
            </a:fld>
            <a:endParaRPr lang="en-US"/>
          </a:p>
        </p:txBody>
      </p:sp>
    </p:spTree>
    <p:extLst>
      <p:ext uri="{BB962C8B-B14F-4D97-AF65-F5344CB8AC3E}">
        <p14:creationId xmlns:p14="http://schemas.microsoft.com/office/powerpoint/2010/main" val="68415856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Anatomy of R Script using </a:t>
            </a:r>
            <a:r>
              <a:rPr lang="en-US" dirty="0" err="1" smtClean="0"/>
              <a:t>Rhipe</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048000" y="838200"/>
            <a:ext cx="3657600" cy="5496849"/>
          </a:xfrm>
        </p:spPr>
      </p:pic>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57</a:t>
            </a:fld>
            <a:endParaRPr lang="en-US"/>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37283" y="4249464"/>
            <a:ext cx="2057400" cy="2571750"/>
          </a:xfrm>
          <a:prstGeom prst="rect">
            <a:avLst/>
          </a:prstGeom>
        </p:spPr>
      </p:pic>
      <p:sp>
        <p:nvSpPr>
          <p:cNvPr id="8" name="TextBox 7"/>
          <p:cNvSpPr txBox="1"/>
          <p:nvPr/>
        </p:nvSpPr>
        <p:spPr>
          <a:xfrm>
            <a:off x="533400" y="2057400"/>
            <a:ext cx="2438400" cy="3970318"/>
          </a:xfrm>
          <a:prstGeom prst="rect">
            <a:avLst/>
          </a:prstGeom>
          <a:noFill/>
        </p:spPr>
        <p:txBody>
          <a:bodyPr wrap="square" rtlCol="0">
            <a:spAutoFit/>
          </a:bodyPr>
          <a:lstStyle/>
          <a:p>
            <a:r>
              <a:rPr lang="en-US" dirty="0" smtClean="0"/>
              <a:t>The map expression</a:t>
            </a:r>
          </a:p>
          <a:p>
            <a:endParaRPr lang="en-US" dirty="0" smtClean="0"/>
          </a:p>
          <a:p>
            <a:r>
              <a:rPr lang="en-US" dirty="0"/>
              <a:t>The reduce expression,</a:t>
            </a:r>
          </a:p>
          <a:p>
            <a:r>
              <a:rPr lang="en-US" dirty="0"/>
              <a:t>with three callbacks</a:t>
            </a:r>
          </a:p>
          <a:p>
            <a:r>
              <a:rPr lang="en-US" dirty="0"/>
              <a:t>called at the start,</a:t>
            </a:r>
          </a:p>
          <a:p>
            <a:r>
              <a:rPr lang="en-US" dirty="0"/>
              <a:t>during and end of each</a:t>
            </a:r>
          </a:p>
          <a:p>
            <a:r>
              <a:rPr lang="en-US" dirty="0"/>
              <a:t>unique map output key</a:t>
            </a:r>
            <a:r>
              <a:rPr lang="en-US" dirty="0" smtClean="0"/>
              <a:t>.</a:t>
            </a:r>
          </a:p>
          <a:p>
            <a:endParaRPr lang="en-US" dirty="0"/>
          </a:p>
          <a:p>
            <a:endParaRPr lang="en-US" dirty="0" smtClean="0"/>
          </a:p>
          <a:p>
            <a:r>
              <a:rPr lang="en-US" dirty="0" smtClean="0"/>
              <a:t>Set the configuration settings for the job.</a:t>
            </a:r>
          </a:p>
          <a:p>
            <a:endParaRPr lang="en-US" dirty="0"/>
          </a:p>
          <a:p>
            <a:r>
              <a:rPr lang="en-US" dirty="0" smtClean="0"/>
              <a:t>Launch the MapReduce job</a:t>
            </a:r>
            <a:endParaRPr lang="en-US" dirty="0"/>
          </a:p>
        </p:txBody>
      </p:sp>
      <p:sp>
        <p:nvSpPr>
          <p:cNvPr id="9" name="TextBox 8"/>
          <p:cNvSpPr txBox="1"/>
          <p:nvPr/>
        </p:nvSpPr>
        <p:spPr>
          <a:xfrm>
            <a:off x="6713483" y="3057018"/>
            <a:ext cx="1905000" cy="1200329"/>
          </a:xfrm>
          <a:prstGeom prst="rect">
            <a:avLst/>
          </a:prstGeom>
          <a:noFill/>
        </p:spPr>
        <p:txBody>
          <a:bodyPr wrap="square" rtlCol="0">
            <a:spAutoFit/>
          </a:bodyPr>
          <a:lstStyle/>
          <a:p>
            <a:r>
              <a:rPr lang="en-US" dirty="0"/>
              <a:t>Executing the R script results in</a:t>
            </a:r>
          </a:p>
          <a:p>
            <a:r>
              <a:rPr lang="en-US" dirty="0" err="1"/>
              <a:t>Rhipe</a:t>
            </a:r>
            <a:r>
              <a:rPr lang="en-US" dirty="0"/>
              <a:t> kicking-off a MapReduce job.</a:t>
            </a:r>
          </a:p>
        </p:txBody>
      </p:sp>
      <p:sp>
        <p:nvSpPr>
          <p:cNvPr id="12" name="TextBox 11"/>
          <p:cNvSpPr txBox="1"/>
          <p:nvPr/>
        </p:nvSpPr>
        <p:spPr>
          <a:xfrm>
            <a:off x="8001985" y="5867400"/>
            <a:ext cx="1232995" cy="830997"/>
          </a:xfrm>
          <a:prstGeom prst="rect">
            <a:avLst/>
          </a:prstGeom>
          <a:noFill/>
        </p:spPr>
        <p:txBody>
          <a:bodyPr wrap="square" rtlCol="0">
            <a:spAutoFit/>
          </a:bodyPr>
          <a:lstStyle/>
          <a:p>
            <a:r>
              <a:rPr lang="en-US" sz="1600" dirty="0" smtClean="0"/>
              <a:t>Launch a MapReduce </a:t>
            </a:r>
          </a:p>
          <a:p>
            <a:r>
              <a:rPr lang="en-US" sz="1600" dirty="0" smtClean="0"/>
              <a:t>job</a:t>
            </a:r>
            <a:r>
              <a:rPr lang="en-US" sz="1600" dirty="0"/>
              <a:t>.</a:t>
            </a:r>
          </a:p>
        </p:txBody>
      </p:sp>
      <p:cxnSp>
        <p:nvCxnSpPr>
          <p:cNvPr id="11" name="Curved Connector 10"/>
          <p:cNvCxnSpPr/>
          <p:nvPr/>
        </p:nvCxnSpPr>
        <p:spPr>
          <a:xfrm flipV="1">
            <a:off x="4419600" y="5257800"/>
            <a:ext cx="2514600" cy="533400"/>
          </a:xfrm>
          <a:prstGeom prst="curvedConnector3">
            <a:avLst/>
          </a:prstGeom>
          <a:ln w="254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960536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Content Placeholder 1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00200" y="821055"/>
            <a:ext cx="5715000" cy="5702763"/>
          </a:xfrm>
        </p:spPr>
      </p:pic>
      <p:sp>
        <p:nvSpPr>
          <p:cNvPr id="2" name="Title 1"/>
          <p:cNvSpPr>
            <a:spLocks noGrp="1"/>
          </p:cNvSpPr>
          <p:nvPr>
            <p:ph type="title"/>
          </p:nvPr>
        </p:nvSpPr>
        <p:spPr/>
        <p:txBody>
          <a:bodyPr>
            <a:normAutofit fontScale="90000"/>
          </a:bodyPr>
          <a:lstStyle/>
          <a:p>
            <a:r>
              <a:rPr lang="en-US" dirty="0" smtClean="0"/>
              <a:t>Anatomy of the Map task</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58</a:t>
            </a:fld>
            <a:endParaRPr lang="en-US"/>
          </a:p>
        </p:txBody>
      </p:sp>
      <p:sp>
        <p:nvSpPr>
          <p:cNvPr id="7" name="TextBox 6"/>
          <p:cNvSpPr txBox="1"/>
          <p:nvPr/>
        </p:nvSpPr>
        <p:spPr>
          <a:xfrm>
            <a:off x="381000" y="838200"/>
            <a:ext cx="2209800" cy="523220"/>
          </a:xfrm>
          <a:prstGeom prst="rect">
            <a:avLst/>
          </a:prstGeom>
          <a:noFill/>
        </p:spPr>
        <p:txBody>
          <a:bodyPr wrap="square" rtlCol="0">
            <a:spAutoFit/>
          </a:bodyPr>
          <a:lstStyle/>
          <a:p>
            <a:r>
              <a:rPr lang="en-US" sz="1400" dirty="0"/>
              <a:t>Only text and </a:t>
            </a:r>
            <a:r>
              <a:rPr lang="en-US" sz="1400" dirty="0" err="1"/>
              <a:t>Rhipe</a:t>
            </a:r>
            <a:r>
              <a:rPr lang="en-US" sz="1400" dirty="0"/>
              <a:t>-specific</a:t>
            </a:r>
          </a:p>
          <a:p>
            <a:r>
              <a:rPr lang="en-US" sz="1200" dirty="0" err="1">
                <a:latin typeface="Courier New" panose="02070309020205020404" pitchFamily="49" charset="0"/>
                <a:cs typeface="Courier New" panose="02070309020205020404" pitchFamily="49" charset="0"/>
              </a:rPr>
              <a:t>SequenceFile</a:t>
            </a:r>
            <a:r>
              <a:rPr lang="en-US" sz="1400" dirty="0"/>
              <a:t> supported.</a:t>
            </a:r>
          </a:p>
        </p:txBody>
      </p:sp>
      <p:sp>
        <p:nvSpPr>
          <p:cNvPr id="8" name="TextBox 7"/>
          <p:cNvSpPr txBox="1"/>
          <p:nvPr/>
        </p:nvSpPr>
        <p:spPr>
          <a:xfrm>
            <a:off x="5029200" y="992088"/>
            <a:ext cx="1500352" cy="738664"/>
          </a:xfrm>
          <a:prstGeom prst="rect">
            <a:avLst/>
          </a:prstGeom>
          <a:noFill/>
        </p:spPr>
        <p:txBody>
          <a:bodyPr wrap="square" rtlCol="0">
            <a:spAutoFit/>
          </a:bodyPr>
          <a:lstStyle/>
          <a:p>
            <a:r>
              <a:rPr lang="en-US" sz="1400" dirty="0"/>
              <a:t>Protocol </a:t>
            </a:r>
            <a:r>
              <a:rPr lang="en-US" sz="1400" dirty="0" smtClean="0"/>
              <a:t>Buffers </a:t>
            </a:r>
          </a:p>
          <a:p>
            <a:r>
              <a:rPr lang="en-US" sz="1400" dirty="0" smtClean="0"/>
              <a:t>Encoded Binary content</a:t>
            </a:r>
            <a:endParaRPr lang="en-US" sz="1400" dirty="0"/>
          </a:p>
        </p:txBody>
      </p:sp>
      <p:sp>
        <p:nvSpPr>
          <p:cNvPr id="9" name="TextBox 8"/>
          <p:cNvSpPr txBox="1"/>
          <p:nvPr/>
        </p:nvSpPr>
        <p:spPr>
          <a:xfrm>
            <a:off x="3728545" y="2362200"/>
            <a:ext cx="1524000" cy="646331"/>
          </a:xfrm>
          <a:prstGeom prst="rect">
            <a:avLst/>
          </a:prstGeom>
          <a:noFill/>
        </p:spPr>
        <p:txBody>
          <a:bodyPr wrap="square" rtlCol="0">
            <a:spAutoFit/>
          </a:bodyPr>
          <a:lstStyle/>
          <a:p>
            <a:pPr algn="ctr"/>
            <a:r>
              <a:rPr lang="en-US" sz="1200" dirty="0"/>
              <a:t>Protocol </a:t>
            </a:r>
            <a:r>
              <a:rPr lang="en-US" sz="1200" dirty="0" smtClean="0"/>
              <a:t>Buffers </a:t>
            </a:r>
          </a:p>
          <a:p>
            <a:pPr algn="ctr"/>
            <a:r>
              <a:rPr lang="en-US" sz="1200" dirty="0" smtClean="0"/>
              <a:t>Encoded Binary content</a:t>
            </a:r>
            <a:endParaRPr lang="en-US" sz="1200" dirty="0"/>
          </a:p>
        </p:txBody>
      </p:sp>
      <p:sp>
        <p:nvSpPr>
          <p:cNvPr id="10" name="TextBox 9"/>
          <p:cNvSpPr txBox="1"/>
          <p:nvPr/>
        </p:nvSpPr>
        <p:spPr>
          <a:xfrm>
            <a:off x="2209800" y="3403036"/>
            <a:ext cx="1371600" cy="523220"/>
          </a:xfrm>
          <a:prstGeom prst="rect">
            <a:avLst/>
          </a:prstGeom>
          <a:noFill/>
        </p:spPr>
        <p:txBody>
          <a:bodyPr wrap="square" rtlCol="0">
            <a:spAutoFit/>
          </a:bodyPr>
          <a:lstStyle/>
          <a:p>
            <a:r>
              <a:rPr lang="en-US" sz="1400" dirty="0"/>
              <a:t>Buffer of input</a:t>
            </a:r>
          </a:p>
          <a:p>
            <a:r>
              <a:rPr lang="en-US" sz="1400" dirty="0"/>
              <a:t>keys and values.</a:t>
            </a:r>
          </a:p>
        </p:txBody>
      </p:sp>
      <p:sp>
        <p:nvSpPr>
          <p:cNvPr id="11" name="TextBox 10"/>
          <p:cNvSpPr txBox="1"/>
          <p:nvPr/>
        </p:nvSpPr>
        <p:spPr>
          <a:xfrm>
            <a:off x="457200" y="4114800"/>
            <a:ext cx="3292366" cy="738664"/>
          </a:xfrm>
          <a:prstGeom prst="rect">
            <a:avLst/>
          </a:prstGeom>
          <a:noFill/>
        </p:spPr>
        <p:txBody>
          <a:bodyPr wrap="square" rtlCol="0">
            <a:spAutoFit/>
          </a:bodyPr>
          <a:lstStyle/>
          <a:p>
            <a:r>
              <a:rPr lang="en-US" sz="1400" dirty="0"/>
              <a:t>Once the buffer exceeds </a:t>
            </a:r>
            <a:r>
              <a:rPr lang="en-US" sz="1400" dirty="0" smtClean="0"/>
              <a:t>a threshold</a:t>
            </a:r>
            <a:r>
              <a:rPr lang="en-US" sz="1400" dirty="0"/>
              <a:t>, it is written into </a:t>
            </a:r>
            <a:r>
              <a:rPr lang="en-US" sz="1400" dirty="0" smtClean="0"/>
              <a:t>an R </a:t>
            </a:r>
            <a:r>
              <a:rPr lang="en-US" sz="1400" dirty="0"/>
              <a:t>vector </a:t>
            </a:r>
            <a:r>
              <a:rPr lang="en-US" sz="1400" dirty="0" smtClean="0"/>
              <a:t>called </a:t>
            </a:r>
            <a:r>
              <a:rPr lang="en-US" sz="1400" dirty="0" err="1" smtClean="0"/>
              <a:t>map.values</a:t>
            </a:r>
            <a:endParaRPr lang="en-US" sz="1400" dirty="0"/>
          </a:p>
          <a:p>
            <a:r>
              <a:rPr lang="en-US" sz="1400" dirty="0"/>
              <a:t>and R is told to execute </a:t>
            </a:r>
            <a:r>
              <a:rPr lang="en-US" sz="1400" dirty="0" smtClean="0"/>
              <a:t>the user </a:t>
            </a:r>
            <a:r>
              <a:rPr lang="en-US" sz="1400" dirty="0"/>
              <a:t>function.</a:t>
            </a:r>
          </a:p>
        </p:txBody>
      </p:sp>
      <p:sp>
        <p:nvSpPr>
          <p:cNvPr id="12" name="TextBox 11"/>
          <p:cNvSpPr txBox="1"/>
          <p:nvPr/>
        </p:nvSpPr>
        <p:spPr>
          <a:xfrm>
            <a:off x="5252544" y="3479217"/>
            <a:ext cx="2748456" cy="738664"/>
          </a:xfrm>
          <a:prstGeom prst="rect">
            <a:avLst/>
          </a:prstGeom>
          <a:noFill/>
        </p:spPr>
        <p:txBody>
          <a:bodyPr wrap="square" rtlCol="0">
            <a:spAutoFit/>
          </a:bodyPr>
          <a:lstStyle/>
          <a:p>
            <a:r>
              <a:rPr lang="en-US" sz="1400" dirty="0"/>
              <a:t>The callback converts from R </a:t>
            </a:r>
            <a:r>
              <a:rPr lang="en-US" sz="1400" dirty="0" smtClean="0"/>
              <a:t>types into </a:t>
            </a:r>
            <a:r>
              <a:rPr lang="en-US" sz="1400" dirty="0"/>
              <a:t>the Protocol Buffers form, </a:t>
            </a:r>
            <a:r>
              <a:rPr lang="en-US" sz="1400" dirty="0" smtClean="0"/>
              <a:t>and pushes </a:t>
            </a:r>
            <a:r>
              <a:rPr lang="en-US" sz="1400" dirty="0"/>
              <a:t>it onto </a:t>
            </a:r>
            <a:r>
              <a:rPr lang="en-US" sz="1400" dirty="0" smtClean="0"/>
              <a:t> standard </a:t>
            </a:r>
            <a:r>
              <a:rPr lang="en-US" sz="1400" dirty="0"/>
              <a:t>output.</a:t>
            </a:r>
          </a:p>
        </p:txBody>
      </p:sp>
      <p:sp>
        <p:nvSpPr>
          <p:cNvPr id="13" name="TextBox 12"/>
          <p:cNvSpPr txBox="1"/>
          <p:nvPr/>
        </p:nvSpPr>
        <p:spPr>
          <a:xfrm>
            <a:off x="5226269" y="4348866"/>
            <a:ext cx="3129456" cy="507831"/>
          </a:xfrm>
          <a:prstGeom prst="rect">
            <a:avLst/>
          </a:prstGeom>
          <a:noFill/>
        </p:spPr>
        <p:txBody>
          <a:bodyPr wrap="square" rtlCol="0">
            <a:spAutoFit/>
          </a:bodyPr>
          <a:lstStyle/>
          <a:p>
            <a:r>
              <a:rPr lang="en-US" sz="1300" dirty="0"/>
              <a:t>When the user </a:t>
            </a:r>
            <a:r>
              <a:rPr lang="en-US" sz="1300" dirty="0" smtClean="0"/>
              <a:t>function calls </a:t>
            </a:r>
            <a:r>
              <a:rPr lang="en-US" sz="1300" dirty="0" err="1"/>
              <a:t>rhcollect</a:t>
            </a:r>
            <a:r>
              <a:rPr lang="en-US" sz="1300" dirty="0"/>
              <a:t>, </a:t>
            </a:r>
            <a:r>
              <a:rPr lang="en-US" sz="1300" dirty="0" smtClean="0"/>
              <a:t>this results </a:t>
            </a:r>
            <a:r>
              <a:rPr lang="en-US" sz="1300" dirty="0"/>
              <a:t>in a callback </a:t>
            </a:r>
            <a:r>
              <a:rPr lang="en-US" sz="1300" dirty="0" smtClean="0"/>
              <a:t>into </a:t>
            </a:r>
            <a:r>
              <a:rPr lang="en-US" sz="1300" dirty="0" err="1" smtClean="0"/>
              <a:t>Rhipe's</a:t>
            </a:r>
            <a:r>
              <a:rPr lang="en-US" sz="1300" dirty="0" smtClean="0"/>
              <a:t> </a:t>
            </a:r>
            <a:r>
              <a:rPr lang="en-US" sz="1300" dirty="0"/>
              <a:t>C </a:t>
            </a:r>
            <a:r>
              <a:rPr lang="en-US" sz="1300" dirty="0" smtClean="0"/>
              <a:t>code</a:t>
            </a:r>
            <a:r>
              <a:rPr lang="en-US" sz="1400" dirty="0"/>
              <a:t>.</a:t>
            </a:r>
          </a:p>
        </p:txBody>
      </p:sp>
    </p:spTree>
    <p:extLst>
      <p:ext uri="{BB962C8B-B14F-4D97-AF65-F5344CB8AC3E}">
        <p14:creationId xmlns:p14="http://schemas.microsoft.com/office/powerpoint/2010/main" val="11057709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Content Placeholder 1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69185" y="755869"/>
            <a:ext cx="7166860" cy="4959131"/>
          </a:xfrm>
        </p:spPr>
      </p:pic>
      <p:sp>
        <p:nvSpPr>
          <p:cNvPr id="2" name="Title 1"/>
          <p:cNvSpPr>
            <a:spLocks noGrp="1"/>
          </p:cNvSpPr>
          <p:nvPr>
            <p:ph type="title"/>
          </p:nvPr>
        </p:nvSpPr>
        <p:spPr/>
        <p:txBody>
          <a:bodyPr>
            <a:normAutofit fontScale="90000"/>
          </a:bodyPr>
          <a:lstStyle/>
          <a:p>
            <a:r>
              <a:rPr lang="en-US" dirty="0" smtClean="0"/>
              <a:t>Anatomy of Reduce Task</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59</a:t>
            </a:fld>
            <a:endParaRPr lang="en-US"/>
          </a:p>
        </p:txBody>
      </p:sp>
      <p:sp>
        <p:nvSpPr>
          <p:cNvPr id="7" name="TextBox 6"/>
          <p:cNvSpPr txBox="1"/>
          <p:nvPr/>
        </p:nvSpPr>
        <p:spPr>
          <a:xfrm>
            <a:off x="6863378" y="265093"/>
            <a:ext cx="2280621" cy="954107"/>
          </a:xfrm>
          <a:prstGeom prst="rect">
            <a:avLst/>
          </a:prstGeom>
          <a:noFill/>
        </p:spPr>
        <p:txBody>
          <a:bodyPr wrap="square" rtlCol="0">
            <a:spAutoFit/>
          </a:bodyPr>
          <a:lstStyle/>
          <a:p>
            <a:r>
              <a:rPr lang="en-US" sz="1400" dirty="0"/>
              <a:t>Only text</a:t>
            </a:r>
            <a:r>
              <a:rPr lang="en-US" sz="1400" dirty="0" smtClean="0"/>
              <a:t>, Protocol </a:t>
            </a:r>
            <a:r>
              <a:rPr lang="en-US" sz="1400" dirty="0"/>
              <a:t>Buffers,</a:t>
            </a:r>
          </a:p>
          <a:p>
            <a:r>
              <a:rPr lang="en-US" sz="1400" dirty="0"/>
              <a:t>and </a:t>
            </a:r>
            <a:r>
              <a:rPr lang="en-US" sz="1400" dirty="0" err="1" smtClean="0"/>
              <a:t>Rhipe</a:t>
            </a:r>
            <a:r>
              <a:rPr lang="en-US" sz="1400" dirty="0" smtClean="0"/>
              <a:t>-specific </a:t>
            </a:r>
            <a:r>
              <a:rPr lang="en-US" sz="1400" dirty="0" err="1" smtClean="0"/>
              <a:t>SequenceFile</a:t>
            </a:r>
            <a:r>
              <a:rPr lang="en-US" sz="1400" dirty="0" smtClean="0"/>
              <a:t> outputs are </a:t>
            </a:r>
            <a:r>
              <a:rPr lang="en-US" sz="1400" dirty="0"/>
              <a:t>supported.</a:t>
            </a:r>
          </a:p>
        </p:txBody>
      </p:sp>
      <p:sp>
        <p:nvSpPr>
          <p:cNvPr id="8" name="TextBox 7"/>
          <p:cNvSpPr txBox="1"/>
          <p:nvPr/>
        </p:nvSpPr>
        <p:spPr>
          <a:xfrm>
            <a:off x="5055622" y="914400"/>
            <a:ext cx="1500352" cy="738664"/>
          </a:xfrm>
          <a:prstGeom prst="rect">
            <a:avLst/>
          </a:prstGeom>
          <a:noFill/>
        </p:spPr>
        <p:txBody>
          <a:bodyPr wrap="square" rtlCol="0">
            <a:spAutoFit/>
          </a:bodyPr>
          <a:lstStyle/>
          <a:p>
            <a:r>
              <a:rPr lang="en-US" sz="1400" dirty="0"/>
              <a:t>Protocol </a:t>
            </a:r>
            <a:r>
              <a:rPr lang="en-US" sz="1400" dirty="0" smtClean="0"/>
              <a:t>Buffers </a:t>
            </a:r>
          </a:p>
          <a:p>
            <a:r>
              <a:rPr lang="en-US" sz="1400" dirty="0" smtClean="0"/>
              <a:t>Encoded Binary content</a:t>
            </a:r>
            <a:endParaRPr lang="en-US" sz="1400" dirty="0"/>
          </a:p>
        </p:txBody>
      </p:sp>
      <p:sp>
        <p:nvSpPr>
          <p:cNvPr id="9" name="TextBox 8"/>
          <p:cNvSpPr txBox="1"/>
          <p:nvPr/>
        </p:nvSpPr>
        <p:spPr>
          <a:xfrm>
            <a:off x="3387762" y="2514600"/>
            <a:ext cx="1524000" cy="646331"/>
          </a:xfrm>
          <a:prstGeom prst="rect">
            <a:avLst/>
          </a:prstGeom>
          <a:noFill/>
        </p:spPr>
        <p:txBody>
          <a:bodyPr wrap="square" rtlCol="0">
            <a:spAutoFit/>
          </a:bodyPr>
          <a:lstStyle/>
          <a:p>
            <a:pPr algn="ctr"/>
            <a:r>
              <a:rPr lang="en-US" sz="1200" dirty="0"/>
              <a:t>Protocol </a:t>
            </a:r>
            <a:r>
              <a:rPr lang="en-US" sz="1200" dirty="0" smtClean="0"/>
              <a:t>Buffers </a:t>
            </a:r>
          </a:p>
          <a:p>
            <a:pPr algn="ctr"/>
            <a:r>
              <a:rPr lang="en-US" sz="1200" dirty="0" smtClean="0"/>
              <a:t>Encoded Binary content</a:t>
            </a:r>
            <a:endParaRPr lang="en-US" sz="1200" dirty="0"/>
          </a:p>
        </p:txBody>
      </p:sp>
      <p:sp>
        <p:nvSpPr>
          <p:cNvPr id="10" name="TextBox 9"/>
          <p:cNvSpPr txBox="1"/>
          <p:nvPr/>
        </p:nvSpPr>
        <p:spPr>
          <a:xfrm>
            <a:off x="1600200" y="3766674"/>
            <a:ext cx="1371600" cy="523220"/>
          </a:xfrm>
          <a:prstGeom prst="rect">
            <a:avLst/>
          </a:prstGeom>
          <a:noFill/>
        </p:spPr>
        <p:txBody>
          <a:bodyPr wrap="square" rtlCol="0">
            <a:spAutoFit/>
          </a:bodyPr>
          <a:lstStyle/>
          <a:p>
            <a:r>
              <a:rPr lang="en-US" sz="1400" dirty="0"/>
              <a:t>Buffer of input</a:t>
            </a:r>
          </a:p>
          <a:p>
            <a:r>
              <a:rPr lang="en-US" sz="1400" dirty="0"/>
              <a:t>keys and values.</a:t>
            </a:r>
          </a:p>
        </p:txBody>
      </p:sp>
      <p:sp>
        <p:nvSpPr>
          <p:cNvPr id="11" name="TextBox 10"/>
          <p:cNvSpPr txBox="1"/>
          <p:nvPr/>
        </p:nvSpPr>
        <p:spPr>
          <a:xfrm>
            <a:off x="664285" y="4541983"/>
            <a:ext cx="2514600" cy="830997"/>
          </a:xfrm>
          <a:prstGeom prst="rect">
            <a:avLst/>
          </a:prstGeom>
          <a:noFill/>
        </p:spPr>
        <p:txBody>
          <a:bodyPr wrap="square" rtlCol="0">
            <a:spAutoFit/>
          </a:bodyPr>
          <a:lstStyle/>
          <a:p>
            <a:r>
              <a:rPr lang="en-US" sz="1200" dirty="0"/>
              <a:t>Once the buffer </a:t>
            </a:r>
            <a:r>
              <a:rPr lang="en-US" sz="1200" dirty="0" smtClean="0"/>
              <a:t>exceeds a </a:t>
            </a:r>
            <a:r>
              <a:rPr lang="en-US" sz="1200" dirty="0"/>
              <a:t>threshold, it is </a:t>
            </a:r>
            <a:r>
              <a:rPr lang="en-US" sz="1200" dirty="0" smtClean="0"/>
              <a:t>written into </a:t>
            </a:r>
            <a:r>
              <a:rPr lang="en-US" sz="1200" dirty="0"/>
              <a:t>an R vector called</a:t>
            </a:r>
          </a:p>
          <a:p>
            <a:r>
              <a:rPr lang="en-US" sz="1200" dirty="0" err="1"/>
              <a:t>reduce.values</a:t>
            </a:r>
            <a:r>
              <a:rPr lang="en-US" sz="1200" dirty="0"/>
              <a:t> and R </a:t>
            </a:r>
            <a:r>
              <a:rPr lang="en-US" sz="1200" dirty="0" smtClean="0"/>
              <a:t>is told </a:t>
            </a:r>
            <a:r>
              <a:rPr lang="en-US" sz="1200" dirty="0"/>
              <a:t>to execute the </a:t>
            </a:r>
            <a:r>
              <a:rPr lang="en-US" sz="1200" dirty="0" smtClean="0"/>
              <a:t>user function</a:t>
            </a:r>
            <a:r>
              <a:rPr lang="en-US" sz="1200" dirty="0"/>
              <a:t>.</a:t>
            </a:r>
          </a:p>
        </p:txBody>
      </p:sp>
      <p:sp>
        <p:nvSpPr>
          <p:cNvPr id="12" name="TextBox 11"/>
          <p:cNvSpPr txBox="1"/>
          <p:nvPr/>
        </p:nvSpPr>
        <p:spPr>
          <a:xfrm>
            <a:off x="5263179" y="3887096"/>
            <a:ext cx="2895600" cy="800219"/>
          </a:xfrm>
          <a:prstGeom prst="rect">
            <a:avLst/>
          </a:prstGeom>
          <a:noFill/>
        </p:spPr>
        <p:txBody>
          <a:bodyPr wrap="square" rtlCol="0">
            <a:spAutoFit/>
          </a:bodyPr>
          <a:lstStyle/>
          <a:p>
            <a:r>
              <a:rPr lang="en-US" sz="1400" dirty="0"/>
              <a:t>The callback converts from R types</a:t>
            </a:r>
          </a:p>
          <a:p>
            <a:r>
              <a:rPr lang="en-US" sz="1400" dirty="0"/>
              <a:t>into the Protocol Buffers form, and</a:t>
            </a:r>
          </a:p>
          <a:p>
            <a:r>
              <a:rPr lang="en-US" sz="1400" dirty="0"/>
              <a:t>pushes it onto standard output</a:t>
            </a:r>
            <a:r>
              <a:rPr lang="en-US" dirty="0"/>
              <a:t>.</a:t>
            </a:r>
          </a:p>
        </p:txBody>
      </p:sp>
      <p:sp>
        <p:nvSpPr>
          <p:cNvPr id="13" name="TextBox 12"/>
          <p:cNvSpPr txBox="1"/>
          <p:nvPr/>
        </p:nvSpPr>
        <p:spPr>
          <a:xfrm>
            <a:off x="5055622" y="4788205"/>
            <a:ext cx="3288424" cy="584775"/>
          </a:xfrm>
          <a:prstGeom prst="rect">
            <a:avLst/>
          </a:prstGeom>
          <a:noFill/>
        </p:spPr>
        <p:txBody>
          <a:bodyPr wrap="square" rtlCol="0">
            <a:spAutoFit/>
          </a:bodyPr>
          <a:lstStyle/>
          <a:p>
            <a:r>
              <a:rPr lang="en-US" sz="1400" dirty="0"/>
              <a:t>When the user </a:t>
            </a:r>
            <a:r>
              <a:rPr lang="en-US" sz="1400" dirty="0" smtClean="0"/>
              <a:t>function calls </a:t>
            </a:r>
            <a:r>
              <a:rPr lang="en-US" sz="1400" dirty="0" err="1"/>
              <a:t>rhcollect</a:t>
            </a:r>
            <a:r>
              <a:rPr lang="en-US" sz="1400" dirty="0"/>
              <a:t>, </a:t>
            </a:r>
            <a:r>
              <a:rPr lang="en-US" sz="1400" dirty="0" smtClean="0"/>
              <a:t>this results </a:t>
            </a:r>
            <a:r>
              <a:rPr lang="en-US" sz="1400" dirty="0"/>
              <a:t>in a callback </a:t>
            </a:r>
            <a:r>
              <a:rPr lang="en-US" sz="1400" dirty="0" smtClean="0"/>
              <a:t>into </a:t>
            </a:r>
            <a:r>
              <a:rPr lang="en-US" sz="1400" dirty="0" err="1" smtClean="0"/>
              <a:t>Rhipe's</a:t>
            </a:r>
            <a:r>
              <a:rPr lang="en-US" sz="1400" dirty="0" smtClean="0"/>
              <a:t> </a:t>
            </a:r>
            <a:r>
              <a:rPr lang="en-US" sz="1400" dirty="0"/>
              <a:t>C code</a:t>
            </a:r>
            <a:r>
              <a:rPr lang="en-US" dirty="0"/>
              <a:t>.</a:t>
            </a:r>
          </a:p>
        </p:txBody>
      </p:sp>
      <p:sp>
        <p:nvSpPr>
          <p:cNvPr id="16" name="TextBox 15"/>
          <p:cNvSpPr txBox="1"/>
          <p:nvPr/>
        </p:nvSpPr>
        <p:spPr>
          <a:xfrm>
            <a:off x="1600201" y="5715000"/>
            <a:ext cx="1787562" cy="307777"/>
          </a:xfrm>
          <a:prstGeom prst="rect">
            <a:avLst/>
          </a:prstGeom>
          <a:noFill/>
        </p:spPr>
        <p:txBody>
          <a:bodyPr wrap="square" rtlCol="0">
            <a:spAutoFit/>
          </a:bodyPr>
          <a:lstStyle/>
          <a:p>
            <a:r>
              <a:rPr lang="en-US" sz="1400" dirty="0"/>
              <a:t>R reduce expression</a:t>
            </a:r>
          </a:p>
        </p:txBody>
      </p:sp>
      <p:cxnSp>
        <p:nvCxnSpPr>
          <p:cNvPr id="25" name="Straight Arrow Connector 24"/>
          <p:cNvCxnSpPr/>
          <p:nvPr/>
        </p:nvCxnSpPr>
        <p:spPr>
          <a:xfrm flipV="1">
            <a:off x="2362200" y="5080592"/>
            <a:ext cx="1447800" cy="634408"/>
          </a:xfrm>
          <a:prstGeom prst="straightConnector1">
            <a:avLst/>
          </a:prstGeom>
          <a:ln w="22225">
            <a:solidFill>
              <a:schemeClr val="tx1">
                <a:lumMod val="50000"/>
                <a:lumOff val="50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99968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Install R Studio Server</a:t>
            </a:r>
            <a:endParaRPr lang="en-US" dirty="0"/>
          </a:p>
        </p:txBody>
      </p:sp>
      <p:sp>
        <p:nvSpPr>
          <p:cNvPr id="3" name="Content Placeholder 2"/>
          <p:cNvSpPr>
            <a:spLocks noGrp="1"/>
          </p:cNvSpPr>
          <p:nvPr>
            <p:ph idx="1"/>
          </p:nvPr>
        </p:nvSpPr>
        <p:spPr>
          <a:xfrm>
            <a:off x="381000" y="685800"/>
            <a:ext cx="8610600" cy="5592763"/>
          </a:xfrm>
        </p:spPr>
        <p:txBody>
          <a:bodyPr>
            <a:normAutofit lnSpcReduction="10000"/>
          </a:bodyPr>
          <a:lstStyle/>
          <a:p>
            <a:r>
              <a:rPr lang="en-US" dirty="0" smtClean="0"/>
              <a:t>You do not need R Studio on all nodes of your Hadoop Cluster.  You might find it convenient to have it on your Master node, especially if you do not enjoy working with R through the command line interface. </a:t>
            </a:r>
          </a:p>
          <a:p>
            <a:r>
              <a:rPr lang="en-US" dirty="0"/>
              <a:t>To download and install </a:t>
            </a:r>
            <a:r>
              <a:rPr lang="en-US" sz="1800" dirty="0" err="1">
                <a:latin typeface="Courier New" pitchFamily="49" charset="0"/>
                <a:cs typeface="Courier New" pitchFamily="49" charset="0"/>
              </a:rPr>
              <a:t>RStudio</a:t>
            </a:r>
            <a:r>
              <a:rPr lang="en-US" dirty="0"/>
              <a:t> </a:t>
            </a:r>
            <a:r>
              <a:rPr lang="en-US" sz="1800" dirty="0" smtClean="0">
                <a:latin typeface="Courier New" pitchFamily="49" charset="0"/>
                <a:cs typeface="Courier New" pitchFamily="49" charset="0"/>
              </a:rPr>
              <a:t>Server,</a:t>
            </a:r>
            <a:r>
              <a:rPr lang="en-US" dirty="0" smtClean="0"/>
              <a:t> </a:t>
            </a:r>
            <a:r>
              <a:rPr lang="en-US" dirty="0"/>
              <a:t>open a terminal window and execute the commands corresponding to the 32 or 64-bit </a:t>
            </a:r>
            <a:r>
              <a:rPr lang="en-US" dirty="0" smtClean="0"/>
              <a:t>version, </a:t>
            </a:r>
            <a:r>
              <a:rPr lang="en-US" dirty="0"/>
              <a:t>as appropriate.</a:t>
            </a:r>
          </a:p>
          <a:p>
            <a:r>
              <a:rPr lang="en-US" dirty="0"/>
              <a:t>32-bit Size: 17.5 </a:t>
            </a:r>
            <a:r>
              <a:rPr lang="en-US" dirty="0" smtClean="0"/>
              <a:t>MB</a:t>
            </a:r>
            <a:endParaRPr lang="en-US" dirty="0"/>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wget</a:t>
            </a:r>
            <a:r>
              <a:rPr lang="en-US" sz="1600" dirty="0">
                <a:latin typeface="Courier New" pitchFamily="49" charset="0"/>
                <a:cs typeface="Courier New" pitchFamily="49" charset="0"/>
              </a:rPr>
              <a:t> http://download2.rstudio.org/rstudio-server-0.97.336-i686.rpm</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sudo</a:t>
            </a:r>
            <a:r>
              <a:rPr lang="en-US" sz="1600" dirty="0">
                <a:latin typeface="Courier New" pitchFamily="49" charset="0"/>
                <a:cs typeface="Courier New" pitchFamily="49" charset="0"/>
              </a:rPr>
              <a:t> yum install --</a:t>
            </a:r>
            <a:r>
              <a:rPr lang="en-US" sz="1600" dirty="0" err="1">
                <a:latin typeface="Courier New" pitchFamily="49" charset="0"/>
                <a:cs typeface="Courier New" pitchFamily="49" charset="0"/>
              </a:rPr>
              <a:t>nogpgcheck</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rstudio-server-0.97.336-i686.rpm</a:t>
            </a:r>
            <a:endParaRPr lang="en-US" dirty="0"/>
          </a:p>
          <a:p>
            <a:r>
              <a:rPr lang="en-US" dirty="0"/>
              <a:t>64-bit Size: 17.6 </a:t>
            </a:r>
            <a:r>
              <a:rPr lang="en-US" dirty="0" smtClean="0"/>
              <a:t>MB</a:t>
            </a:r>
            <a:endParaRPr lang="en-US" dirty="0"/>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wget</a:t>
            </a:r>
            <a:r>
              <a:rPr lang="en-US" sz="1600" dirty="0">
                <a:latin typeface="Courier New" pitchFamily="49" charset="0"/>
                <a:cs typeface="Courier New" pitchFamily="49" charset="0"/>
              </a:rPr>
              <a:t> http://download2.rstudio.org/</a:t>
            </a:r>
            <a:r>
              <a:rPr lang="en-US" sz="1400" dirty="0">
                <a:latin typeface="Courier New" pitchFamily="49" charset="0"/>
                <a:cs typeface="Courier New" pitchFamily="49" charset="0"/>
              </a:rPr>
              <a:t>rstudio-server-0.97.336-x86_64.rpm</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sudo</a:t>
            </a:r>
            <a:r>
              <a:rPr lang="en-US" sz="1600" dirty="0">
                <a:latin typeface="Courier New" pitchFamily="49" charset="0"/>
                <a:cs typeface="Courier New" pitchFamily="49" charset="0"/>
              </a:rPr>
              <a:t> yum install --</a:t>
            </a:r>
            <a:r>
              <a:rPr lang="en-US" sz="1600" dirty="0" err="1">
                <a:latin typeface="Courier New" pitchFamily="49" charset="0"/>
                <a:cs typeface="Courier New" pitchFamily="49" charset="0"/>
              </a:rPr>
              <a:t>nogpgcheck</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rstudio-server-0.97.336-x86_64.rpm</a:t>
            </a:r>
          </a:p>
          <a:p>
            <a:pPr marL="0" indent="0">
              <a:buNone/>
            </a:pPr>
            <a:endParaRPr lang="en-US" sz="1600" dirty="0">
              <a:latin typeface="Courier New" pitchFamily="49" charset="0"/>
              <a:cs typeface="Courier New" pitchFamily="49" charset="0"/>
            </a:endParaRPr>
          </a:p>
          <a:p>
            <a:r>
              <a:rPr lang="en-US" dirty="0" smtClean="0">
                <a:cs typeface="Courier New" pitchFamily="49" charset="0"/>
              </a:rPr>
              <a:t>Once</a:t>
            </a:r>
            <a:r>
              <a:rPr lang="en-US" sz="1600" dirty="0" smtClean="0">
                <a:latin typeface="Courier New" pitchFamily="49" charset="0"/>
                <a:cs typeface="Courier New" pitchFamily="49" charset="0"/>
              </a:rPr>
              <a:t> R Studio Server </a:t>
            </a:r>
            <a:r>
              <a:rPr lang="en-US" dirty="0" smtClean="0">
                <a:cs typeface="Courier New" pitchFamily="49" charset="0"/>
              </a:rPr>
              <a:t>is installed, you can access it through the port</a:t>
            </a:r>
            <a:r>
              <a:rPr lang="en-US" sz="1600" dirty="0" smtClean="0">
                <a:latin typeface="Courier New" pitchFamily="49" charset="0"/>
                <a:cs typeface="Courier New" pitchFamily="49" charset="0"/>
              </a:rPr>
              <a:t> 8787 </a:t>
            </a:r>
            <a:r>
              <a:rPr lang="en-US" dirty="0" smtClean="0">
                <a:cs typeface="Courier New" pitchFamily="49" charset="0"/>
              </a:rPr>
              <a:t>on your Master node, in our case the </a:t>
            </a:r>
            <a:r>
              <a:rPr lang="en-US" sz="1600" dirty="0" err="1" smtClean="0">
                <a:latin typeface="Courier New" pitchFamily="49" charset="0"/>
                <a:cs typeface="Courier New" pitchFamily="49" charset="0"/>
              </a:rPr>
              <a:t>localhost</a:t>
            </a:r>
            <a:r>
              <a:rPr lang="en-US" sz="1600" dirty="0" smtClean="0">
                <a:latin typeface="Courier New" pitchFamily="49" charset="0"/>
                <a:cs typeface="Courier New" pitchFamily="49" charset="0"/>
              </a:rPr>
              <a:t>.</a:t>
            </a:r>
          </a:p>
          <a:p>
            <a:r>
              <a:rPr lang="en-US" sz="1600" dirty="0" smtClean="0">
                <a:latin typeface="Courier New" pitchFamily="49" charset="0"/>
                <a:cs typeface="Courier New" pitchFamily="49" charset="0"/>
              </a:rPr>
              <a:t>(Note: </a:t>
            </a:r>
            <a:r>
              <a:rPr lang="en-US" sz="1600" b="1" dirty="0"/>
              <a:t>GNU </a:t>
            </a:r>
            <a:r>
              <a:rPr lang="en-US" sz="1600" b="1" dirty="0" err="1"/>
              <a:t>w</a:t>
            </a:r>
            <a:r>
              <a:rPr lang="en-US" sz="1600" b="1" dirty="0" err="1" smtClean="0"/>
              <a:t>get</a:t>
            </a:r>
            <a:r>
              <a:rPr lang="en-US" sz="1600" dirty="0"/>
              <a:t> (or just </a:t>
            </a:r>
            <a:r>
              <a:rPr lang="en-US" sz="1600" b="1" dirty="0" err="1"/>
              <a:t>w</a:t>
            </a:r>
            <a:r>
              <a:rPr lang="en-US" sz="1600" b="1" dirty="0" err="1" smtClean="0"/>
              <a:t>get</a:t>
            </a:r>
            <a:r>
              <a:rPr lang="en-US" sz="1600" dirty="0"/>
              <a:t>, formerly </a:t>
            </a:r>
            <a:r>
              <a:rPr lang="en-US" sz="1600" b="1" dirty="0" err="1"/>
              <a:t>Geturl</a:t>
            </a:r>
            <a:r>
              <a:rPr lang="en-US" sz="1600" dirty="0"/>
              <a:t>) is a </a:t>
            </a:r>
            <a:r>
              <a:rPr lang="en-US" sz="1600" dirty="0" smtClean="0"/>
              <a:t>program</a:t>
            </a:r>
            <a:r>
              <a:rPr lang="en-US" sz="1600" dirty="0"/>
              <a:t> that retrieves content from web servers, and is part of </a:t>
            </a:r>
            <a:r>
              <a:rPr lang="en-US" sz="1600" dirty="0" smtClean="0"/>
              <a:t>the GNU </a:t>
            </a:r>
            <a:r>
              <a:rPr lang="en-US" sz="1600" dirty="0"/>
              <a:t>Project. N</a:t>
            </a:r>
            <a:r>
              <a:rPr lang="en-US" sz="1600" dirty="0" smtClean="0"/>
              <a:t>ame </a:t>
            </a:r>
            <a:r>
              <a:rPr lang="en-US" sz="1600" dirty="0"/>
              <a:t>is derived from </a:t>
            </a:r>
            <a:r>
              <a:rPr lang="en-US" sz="1600" i="1" dirty="0">
                <a:hlinkClick r:id="rId2" tooltip="World Wide Web"/>
              </a:rPr>
              <a:t>World Wide Web</a:t>
            </a:r>
            <a:r>
              <a:rPr lang="en-US" sz="1600" dirty="0"/>
              <a:t> and </a:t>
            </a:r>
            <a:r>
              <a:rPr lang="en-US" sz="1600" i="1" dirty="0"/>
              <a:t>get</a:t>
            </a:r>
            <a:r>
              <a:rPr lang="en-US" sz="1600" dirty="0"/>
              <a:t>. It supports downloading via HTTP, HTTPS, and </a:t>
            </a:r>
            <a:r>
              <a:rPr lang="en-US" sz="1600" dirty="0" smtClean="0"/>
              <a:t>FTP. Its </a:t>
            </a:r>
            <a:r>
              <a:rPr lang="en-US" sz="1600" dirty="0"/>
              <a:t>features include recursive download, conversion of links for offline viewing of local HTML, support for proxies, and much more</a:t>
            </a:r>
            <a:r>
              <a:rPr lang="en-US" sz="1600" dirty="0" smtClean="0"/>
              <a:t>. )</a:t>
            </a:r>
            <a:endParaRPr lang="en-US" sz="1600" dirty="0"/>
          </a:p>
          <a:p>
            <a:pPr marL="0" indent="0">
              <a:buNone/>
            </a:pPr>
            <a:endParaRPr lang="en-US" sz="16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Tree>
    <p:extLst>
      <p:ext uri="{BB962C8B-B14F-4D97-AF65-F5344CB8AC3E}">
        <p14:creationId xmlns:p14="http://schemas.microsoft.com/office/powerpoint/2010/main" val="329306408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Reduce Expression</a:t>
            </a:r>
            <a:endParaRPr lang="en-US" dirty="0"/>
          </a:p>
        </p:txBody>
      </p:sp>
      <p:sp>
        <p:nvSpPr>
          <p:cNvPr id="3" name="Content Placeholder 2"/>
          <p:cNvSpPr>
            <a:spLocks noGrp="1"/>
          </p:cNvSpPr>
          <p:nvPr>
            <p:ph idx="1"/>
          </p:nvPr>
        </p:nvSpPr>
        <p:spPr/>
        <p:txBody>
          <a:bodyPr/>
          <a:lstStyle/>
          <a:p>
            <a:r>
              <a:rPr lang="en-US" dirty="0" smtClean="0"/>
              <a:t>Reduce expression includes three standard callbacks:</a:t>
            </a:r>
          </a:p>
          <a:p>
            <a:pPr marL="800100" lvl="2" indent="0">
              <a:buNone/>
            </a:pPr>
            <a:r>
              <a:rPr lang="en-US" sz="1400" dirty="0">
                <a:latin typeface="Courier New" pitchFamily="49" charset="0"/>
                <a:cs typeface="Courier New" pitchFamily="49" charset="0"/>
              </a:rPr>
              <a:t>reduce &lt;- expression(</a:t>
            </a:r>
          </a:p>
          <a:p>
            <a:pPr marL="800100" lvl="2" indent="0">
              <a:buNone/>
            </a:pPr>
            <a:r>
              <a:rPr lang="en-US" sz="1400" dirty="0">
                <a:latin typeface="Courier New" pitchFamily="49" charset="0"/>
                <a:cs typeface="Courier New" pitchFamily="49" charset="0"/>
              </a:rPr>
              <a:t>   pre = { … },</a:t>
            </a:r>
          </a:p>
          <a:p>
            <a:pPr marL="800100" lvl="2" indent="0">
              <a:buNone/>
            </a:pPr>
            <a:r>
              <a:rPr lang="en-US" sz="1400" dirty="0">
                <a:latin typeface="Courier New" pitchFamily="49" charset="0"/>
                <a:cs typeface="Courier New" pitchFamily="49" charset="0"/>
              </a:rPr>
              <a:t>   reduce = { … },</a:t>
            </a:r>
          </a:p>
          <a:p>
            <a:pPr marL="800100" lvl="2" indent="0">
              <a:buNone/>
            </a:pPr>
            <a:r>
              <a:rPr lang="en-US" sz="1400" dirty="0">
                <a:latin typeface="Courier New" pitchFamily="49" charset="0"/>
                <a:cs typeface="Courier New" pitchFamily="49" charset="0"/>
              </a:rPr>
              <a:t>   post = { … },</a:t>
            </a:r>
          </a:p>
          <a:p>
            <a:pPr marL="800100" lvl="2" indent="0">
              <a:buNone/>
            </a:pPr>
            <a:r>
              <a:rPr lang="en-US" sz="1400" dirty="0">
                <a:latin typeface="Courier New" pitchFamily="49" charset="0"/>
                <a:cs typeface="Courier New" pitchFamily="49" charset="0"/>
              </a:rPr>
              <a:t>)</a:t>
            </a:r>
          </a:p>
          <a:p>
            <a:r>
              <a:rPr lang="en-US" sz="1800" dirty="0">
                <a:latin typeface="Courier New" pitchFamily="49" charset="0"/>
                <a:cs typeface="Courier New" pitchFamily="49" charset="0"/>
              </a:rPr>
              <a:t>p</a:t>
            </a:r>
            <a:r>
              <a:rPr lang="en-US" sz="1800" dirty="0" smtClean="0">
                <a:latin typeface="Courier New" pitchFamily="49" charset="0"/>
                <a:cs typeface="Courier New" pitchFamily="49" charset="0"/>
              </a:rPr>
              <a:t>re = {…}  </a:t>
            </a:r>
            <a:r>
              <a:rPr lang="en-US" dirty="0" smtClean="0"/>
              <a:t>is called at the start of each unique key.</a:t>
            </a:r>
          </a:p>
          <a:p>
            <a:r>
              <a:rPr lang="en-US" sz="1800" dirty="0">
                <a:latin typeface="Courier New" pitchFamily="49" charset="0"/>
                <a:cs typeface="Courier New" pitchFamily="49" charset="0"/>
              </a:rPr>
              <a:t>r</a:t>
            </a:r>
            <a:r>
              <a:rPr lang="en-US" sz="1800" dirty="0" smtClean="0">
                <a:latin typeface="Courier New" pitchFamily="49" charset="0"/>
                <a:cs typeface="Courier New" pitchFamily="49" charset="0"/>
              </a:rPr>
              <a:t>educe= { … } </a:t>
            </a:r>
            <a:r>
              <a:rPr lang="en-US" dirty="0" smtClean="0"/>
              <a:t>is called with a batch of values for the identified in pre.</a:t>
            </a:r>
          </a:p>
          <a:p>
            <a:r>
              <a:rPr lang="en-US" dirty="0" smtClean="0"/>
              <a:t>If the number of values </a:t>
            </a:r>
            <a:r>
              <a:rPr lang="en-US" dirty="0" err="1" smtClean="0"/>
              <a:t>ofr</a:t>
            </a:r>
            <a:r>
              <a:rPr lang="en-US" dirty="0" smtClean="0"/>
              <a:t> a key is greater that 10,000, then this will be called </a:t>
            </a:r>
            <a:r>
              <a:rPr lang="en-US" sz="1800" dirty="0" smtClean="0">
                <a:latin typeface="Courier New" pitchFamily="49" charset="0"/>
                <a:cs typeface="Courier New" pitchFamily="49" charset="0"/>
              </a:rPr>
              <a:t>ceil(N/10,000) </a:t>
            </a:r>
            <a:r>
              <a:rPr lang="en-US" dirty="0" smtClean="0"/>
              <a:t>time where N is the total number of values for the key.</a:t>
            </a:r>
          </a:p>
          <a:p>
            <a:r>
              <a:rPr lang="en-US" sz="1800" dirty="0">
                <a:latin typeface="Courier New" pitchFamily="49" charset="0"/>
                <a:cs typeface="Courier New" pitchFamily="49" charset="0"/>
              </a:rPr>
              <a:t>p</a:t>
            </a:r>
            <a:r>
              <a:rPr lang="en-US" sz="1800" dirty="0" smtClean="0">
                <a:latin typeface="Courier New" pitchFamily="49" charset="0"/>
                <a:cs typeface="Courier New" pitchFamily="49" charset="0"/>
              </a:rPr>
              <a:t>ost = { … } </a:t>
            </a:r>
            <a:r>
              <a:rPr lang="en-US" dirty="0" smtClean="0"/>
              <a:t>is called once all the values have been supplied to reduce </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60</a:t>
            </a:fld>
            <a:endParaRPr lang="en-US"/>
          </a:p>
        </p:txBody>
      </p:sp>
    </p:spTree>
    <p:extLst>
      <p:ext uri="{BB962C8B-B14F-4D97-AF65-F5344CB8AC3E}">
        <p14:creationId xmlns:p14="http://schemas.microsoft.com/office/powerpoint/2010/main" val="68415856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Reduce Expression</a:t>
            </a:r>
            <a:endParaRPr lang="en-US" dirty="0"/>
          </a:p>
        </p:txBody>
      </p:sp>
      <p:sp>
        <p:nvSpPr>
          <p:cNvPr id="3" name="Content Placeholder 2"/>
          <p:cNvSpPr>
            <a:spLocks noGrp="1"/>
          </p:cNvSpPr>
          <p:nvPr>
            <p:ph idx="1"/>
          </p:nvPr>
        </p:nvSpPr>
        <p:spPr/>
        <p:txBody>
          <a:bodyPr/>
          <a:lstStyle/>
          <a:p>
            <a:r>
              <a:rPr lang="en-US" dirty="0"/>
              <a:t>Each Reduce task </a:t>
            </a:r>
            <a:r>
              <a:rPr lang="en-US" dirty="0" smtClean="0"/>
              <a:t>acts on a </a:t>
            </a:r>
            <a:r>
              <a:rPr lang="en-US" dirty="0"/>
              <a:t>partition of the intermediate keys produced as the output of the Map phase. The above code is run for every Reduce task. </a:t>
            </a:r>
            <a:endParaRPr lang="en-US" dirty="0" smtClean="0"/>
          </a:p>
          <a:p>
            <a:r>
              <a:rPr lang="en-US" dirty="0" smtClean="0"/>
              <a:t>RHIPE </a:t>
            </a:r>
            <a:r>
              <a:rPr lang="en-US" dirty="0"/>
              <a:t>implements the above algorithm by calling the R </a:t>
            </a:r>
            <a:r>
              <a:rPr lang="en-US" dirty="0" smtClean="0"/>
              <a:t>expression </a:t>
            </a:r>
            <a:r>
              <a:rPr lang="en-US" sz="1800" dirty="0" err="1" smtClean="0">
                <a:latin typeface="Courier New" pitchFamily="49" charset="0"/>
                <a:cs typeface="Courier New" pitchFamily="49" charset="0"/>
              </a:rPr>
              <a:t>reduce$pre</a:t>
            </a:r>
            <a:r>
              <a:rPr lang="en-US" dirty="0"/>
              <a:t> </a:t>
            </a:r>
            <a:r>
              <a:rPr lang="en-US" dirty="0" smtClean="0"/>
              <a:t>. </a:t>
            </a:r>
            <a:r>
              <a:rPr lang="en-US" dirty="0"/>
              <a:t>In this expression, the user will have the new key present in </a:t>
            </a:r>
            <a:r>
              <a:rPr lang="en-US" sz="1800" dirty="0" err="1">
                <a:latin typeface="Courier New" pitchFamily="49" charset="0"/>
                <a:cs typeface="Courier New" pitchFamily="49" charset="0"/>
              </a:rPr>
              <a:t>reduce.key</a:t>
            </a:r>
            <a:r>
              <a:rPr lang="en-US" dirty="0"/>
              <a:t>. </a:t>
            </a:r>
            <a:endParaRPr lang="en-US" dirty="0" smtClean="0"/>
          </a:p>
          <a:p>
            <a:r>
              <a:rPr lang="en-US" dirty="0" smtClean="0"/>
              <a:t>After this step, </a:t>
            </a:r>
            <a:r>
              <a:rPr lang="en-US" dirty="0"/>
              <a:t>RHIPE will call </a:t>
            </a:r>
            <a:r>
              <a:rPr lang="en-US" sz="1800" dirty="0" err="1">
                <a:latin typeface="Courier New" pitchFamily="49" charset="0"/>
                <a:cs typeface="Courier New" pitchFamily="49" charset="0"/>
              </a:rPr>
              <a:t>reduce$reduce</a:t>
            </a:r>
            <a:r>
              <a:rPr lang="en-US" dirty="0"/>
              <a:t> several times until the condition </a:t>
            </a:r>
            <a:r>
              <a:rPr lang="en-US" dirty="0" smtClean="0"/>
              <a:t>inside </a:t>
            </a:r>
            <a:r>
              <a:rPr lang="en-US" sz="1800" dirty="0" smtClean="0">
                <a:latin typeface="Courier New" pitchFamily="49" charset="0"/>
                <a:cs typeface="Courier New" pitchFamily="49" charset="0"/>
              </a:rPr>
              <a:t>reduce { …}  </a:t>
            </a:r>
            <a:r>
              <a:rPr lang="en-US" dirty="0"/>
              <a:t>is false. Each </a:t>
            </a:r>
            <a:r>
              <a:rPr lang="en-US" dirty="0" smtClean="0"/>
              <a:t>time </a:t>
            </a:r>
            <a:r>
              <a:rPr lang="en-US" sz="1800" dirty="0" err="1" smtClean="0">
                <a:latin typeface="Courier New" pitchFamily="49" charset="0"/>
                <a:cs typeface="Courier New" pitchFamily="49" charset="0"/>
              </a:rPr>
              <a:t>reduce$reduce</a:t>
            </a:r>
            <a:r>
              <a:rPr lang="en-US" dirty="0"/>
              <a:t> is called, the vector </a:t>
            </a:r>
            <a:r>
              <a:rPr lang="en-US" sz="1800" dirty="0" err="1">
                <a:latin typeface="Courier New" pitchFamily="49" charset="0"/>
                <a:cs typeface="Courier New" pitchFamily="49" charset="0"/>
              </a:rPr>
              <a:t>reduce.values</a:t>
            </a:r>
            <a:r>
              <a:rPr lang="en-US" dirty="0"/>
              <a:t> will contain a subset of the intermediate map values associated with </a:t>
            </a:r>
            <a:r>
              <a:rPr lang="en-US" sz="1800" dirty="0" err="1">
                <a:latin typeface="Courier New" pitchFamily="49" charset="0"/>
                <a:cs typeface="Courier New" pitchFamily="49" charset="0"/>
              </a:rPr>
              <a:t>reduce.key</a:t>
            </a:r>
            <a:r>
              <a:rPr lang="en-US" dirty="0"/>
              <a:t>. The length of this vector is </a:t>
            </a:r>
            <a:r>
              <a:rPr lang="en-US" dirty="0" smtClean="0"/>
              <a:t> </a:t>
            </a:r>
            <a:r>
              <a:rPr lang="en-US" dirty="0"/>
              <a:t>10,000 </a:t>
            </a:r>
            <a:r>
              <a:rPr lang="en-US" dirty="0" smtClean="0"/>
              <a:t>by default, but </a:t>
            </a:r>
            <a:r>
              <a:rPr lang="en-US" dirty="0"/>
              <a:t>can be changed </a:t>
            </a:r>
            <a:r>
              <a:rPr lang="en-US" dirty="0" smtClean="0"/>
              <a:t>by setting the</a:t>
            </a:r>
            <a:r>
              <a:rPr lang="en-US" dirty="0"/>
              <a:t> </a:t>
            </a:r>
            <a:r>
              <a:rPr lang="en-US" sz="1800" dirty="0" err="1">
                <a:latin typeface="Courier New" pitchFamily="49" charset="0"/>
                <a:cs typeface="Courier New" pitchFamily="49" charset="0"/>
              </a:rPr>
              <a:t>rhipe_reduce_bufsize</a:t>
            </a:r>
            <a:r>
              <a:rPr lang="en-US" dirty="0"/>
              <a:t> option. </a:t>
            </a:r>
            <a:endParaRPr lang="en-US" dirty="0" smtClean="0"/>
          </a:p>
          <a:p>
            <a:r>
              <a:rPr lang="en-US" dirty="0" smtClean="0"/>
              <a:t>Finally </a:t>
            </a:r>
            <a:r>
              <a:rPr lang="en-US" dirty="0"/>
              <a:t>when all values have been processed, RHIPE calls</a:t>
            </a:r>
            <a:r>
              <a:rPr lang="en-US" sz="1800" dirty="0">
                <a:latin typeface="Courier New" pitchFamily="49" charset="0"/>
                <a:cs typeface="Courier New" pitchFamily="49" charset="0"/>
              </a:rPr>
              <a:t> </a:t>
            </a:r>
            <a:r>
              <a:rPr lang="en-US" sz="1800" dirty="0" err="1" smtClean="0">
                <a:latin typeface="Courier New" pitchFamily="49" charset="0"/>
                <a:cs typeface="Courier New" pitchFamily="49" charset="0"/>
              </a:rPr>
              <a:t>reduce$post</a:t>
            </a:r>
            <a:r>
              <a:rPr lang="en-US" dirty="0" smtClean="0"/>
              <a:t>. </a:t>
            </a:r>
            <a:r>
              <a:rPr lang="en-US" dirty="0"/>
              <a:t>At this stage, all intermediate values have been sent and the user is expected to write out the final results. Variables created in </a:t>
            </a:r>
            <a:r>
              <a:rPr lang="en-US" sz="1800" dirty="0" err="1">
                <a:latin typeface="Courier New" pitchFamily="49" charset="0"/>
                <a:cs typeface="Courier New" pitchFamily="49" charset="0"/>
              </a:rPr>
              <a:t>reduce$pre</a:t>
            </a:r>
            <a:r>
              <a:rPr lang="en-US" dirty="0"/>
              <a:t> will be visible in the subsequent expressions. </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61</a:t>
            </a:fld>
            <a:endParaRPr lang="en-US"/>
          </a:p>
        </p:txBody>
      </p:sp>
    </p:spTree>
    <p:extLst>
      <p:ext uri="{BB962C8B-B14F-4D97-AF65-F5344CB8AC3E}">
        <p14:creationId xmlns:p14="http://schemas.microsoft.com/office/powerpoint/2010/main" val="377385228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Rhipe</a:t>
            </a:r>
            <a:r>
              <a:rPr lang="en-US" dirty="0" smtClean="0"/>
              <a:t> Functions</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a:t>RHIPE has functions that access the HDFS from R, that are used inside MapReduce jobs and functions for managing MapReduce jobs.</a:t>
            </a:r>
          </a:p>
          <a:p>
            <a:r>
              <a:rPr lang="en-US" dirty="0"/>
              <a:t>Before calling any of the functions described below, call </a:t>
            </a:r>
            <a:r>
              <a:rPr lang="en-US" sz="1900" dirty="0" err="1" smtClean="0">
                <a:latin typeface="Courier New" pitchFamily="49" charset="0"/>
                <a:cs typeface="Courier New" pitchFamily="49" charset="0"/>
              </a:rPr>
              <a:t>rhinit</a:t>
            </a:r>
            <a:r>
              <a:rPr lang="en-US" sz="1900" dirty="0" smtClean="0">
                <a:latin typeface="Courier New" pitchFamily="49" charset="0"/>
                <a:cs typeface="Courier New" pitchFamily="49" charset="0"/>
              </a:rPr>
              <a:t>(). </a:t>
            </a:r>
            <a:r>
              <a:rPr lang="en-US" dirty="0"/>
              <a:t>If you call </a:t>
            </a:r>
            <a:r>
              <a:rPr lang="en-US" sz="1900" i="1" dirty="0" err="1">
                <a:latin typeface="Courier New" pitchFamily="49" charset="0"/>
                <a:cs typeface="Courier New" pitchFamily="49" charset="0"/>
              </a:rPr>
              <a:t>rhinit</a:t>
            </a:r>
            <a:r>
              <a:rPr lang="en-US" sz="1900" i="1" dirty="0">
                <a:latin typeface="Courier New" pitchFamily="49" charset="0"/>
                <a:cs typeface="Courier New" pitchFamily="49" charset="0"/>
              </a:rPr>
              <a:t>(</a:t>
            </a:r>
            <a:r>
              <a:rPr lang="en-US" sz="1900" i="1" dirty="0" err="1">
                <a:latin typeface="Courier New" pitchFamily="49" charset="0"/>
                <a:cs typeface="Courier New" pitchFamily="49" charset="0"/>
              </a:rPr>
              <a:t>TRUE,TRUE,buglevel</a:t>
            </a:r>
            <a:r>
              <a:rPr lang="en-US" sz="1900" i="1" dirty="0">
                <a:latin typeface="Courier New" pitchFamily="49" charset="0"/>
                <a:cs typeface="Courier New" pitchFamily="49" charset="0"/>
              </a:rPr>
              <a:t>=2000)</a:t>
            </a:r>
            <a:r>
              <a:rPr lang="en-US" i="1" dirty="0"/>
              <a:t>`</a:t>
            </a:r>
            <a:r>
              <a:rPr lang="en-US" dirty="0"/>
              <a:t> a slew of messages are displayed - useful if </a:t>
            </a:r>
            <a:r>
              <a:rPr lang="en-US" dirty="0" err="1"/>
              <a:t>Rhipe</a:t>
            </a:r>
            <a:r>
              <a:rPr lang="en-US" dirty="0"/>
              <a:t> does not load</a:t>
            </a:r>
            <a:r>
              <a:rPr lang="en-US" dirty="0" smtClean="0"/>
              <a:t>.</a:t>
            </a:r>
          </a:p>
          <a:p>
            <a:endParaRPr lang="en-US" dirty="0"/>
          </a:p>
          <a:p>
            <a:pPr marL="0" indent="0">
              <a:buNone/>
            </a:pPr>
            <a:r>
              <a:rPr lang="en-US" dirty="0"/>
              <a:t>HDFS Related</a:t>
            </a:r>
          </a:p>
          <a:p>
            <a:pPr marL="0" indent="0">
              <a:buNone/>
            </a:pPr>
            <a:endParaRPr lang="en-US" dirty="0"/>
          </a:p>
          <a:p>
            <a:pPr marL="0" indent="0">
              <a:buNone/>
            </a:pPr>
            <a:r>
              <a:rPr lang="en-US" sz="1700" dirty="0" err="1" smtClean="0">
                <a:latin typeface="Courier New" pitchFamily="49" charset="0"/>
                <a:cs typeface="Courier New" pitchFamily="49" charset="0"/>
              </a:rPr>
              <a:t>rhdel</a:t>
            </a:r>
            <a:r>
              <a:rPr lang="en-US" sz="1700" dirty="0" smtClean="0">
                <a:latin typeface="Courier New" pitchFamily="49" charset="0"/>
                <a:cs typeface="Courier New" pitchFamily="49" charset="0"/>
              </a:rPr>
              <a:t>(folders</a:t>
            </a:r>
            <a:r>
              <a:rPr lang="en-US" sz="2200" dirty="0" smtClean="0">
                <a:latin typeface="Courier New" pitchFamily="49" charset="0"/>
                <a:cs typeface="Courier New" pitchFamily="49" charset="0"/>
              </a:rPr>
              <a:t>)  # </a:t>
            </a:r>
            <a:r>
              <a:rPr lang="en-US" sz="2200" dirty="0"/>
              <a:t>File </a:t>
            </a:r>
            <a:r>
              <a:rPr lang="en-US" sz="2200" dirty="0" smtClean="0"/>
              <a:t>Deletion</a:t>
            </a:r>
            <a:endParaRPr lang="en-US" sz="1700" dirty="0">
              <a:latin typeface="Courier New" pitchFamily="49" charset="0"/>
              <a:cs typeface="Courier New" pitchFamily="49" charset="0"/>
            </a:endParaRPr>
          </a:p>
          <a:p>
            <a:r>
              <a:rPr lang="en-US" dirty="0"/>
              <a:t>This function deletes the folders contained in the </a:t>
            </a:r>
            <a:r>
              <a:rPr lang="en-US" dirty="0" smtClean="0"/>
              <a:t>character vector folders which are </a:t>
            </a:r>
            <a:r>
              <a:rPr lang="en-US" dirty="0"/>
              <a:t>located on the HDFS. The deletion is recursive, so all subfolders will be deleted too. Nothing is returned.</a:t>
            </a:r>
          </a:p>
          <a:p>
            <a:pPr marL="0" indent="0">
              <a:buNone/>
            </a:pPr>
            <a:r>
              <a:rPr lang="en-US" sz="1700" dirty="0" err="1" smtClean="0">
                <a:latin typeface="Courier New" pitchFamily="49" charset="0"/>
                <a:cs typeface="Courier New" pitchFamily="49" charset="0"/>
              </a:rPr>
              <a:t>rhls</a:t>
            </a:r>
            <a:r>
              <a:rPr lang="en-US" sz="1700" dirty="0" smtClean="0">
                <a:latin typeface="Courier New" pitchFamily="49" charset="0"/>
                <a:cs typeface="Courier New" pitchFamily="49" charset="0"/>
              </a:rPr>
              <a:t>(path</a:t>
            </a:r>
            <a:r>
              <a:rPr lang="en-US" sz="1700" dirty="0">
                <a:latin typeface="Courier New" pitchFamily="49" charset="0"/>
                <a:cs typeface="Courier New" pitchFamily="49" charset="0"/>
              </a:rPr>
              <a:t>, </a:t>
            </a:r>
            <a:r>
              <a:rPr lang="en-US" sz="1700" dirty="0" err="1">
                <a:latin typeface="Courier New" pitchFamily="49" charset="0"/>
                <a:cs typeface="Courier New" pitchFamily="49" charset="0"/>
              </a:rPr>
              <a:t>recurse</a:t>
            </a:r>
            <a:r>
              <a:rPr lang="en-US" sz="1700" dirty="0">
                <a:latin typeface="Courier New" pitchFamily="49" charset="0"/>
                <a:cs typeface="Courier New" pitchFamily="49" charset="0"/>
              </a:rPr>
              <a:t>=</a:t>
            </a:r>
            <a:r>
              <a:rPr lang="en-US" sz="1700" b="1" dirty="0">
                <a:latin typeface="Courier New" pitchFamily="49" charset="0"/>
                <a:cs typeface="Courier New" pitchFamily="49" charset="0"/>
              </a:rPr>
              <a:t>FALSE</a:t>
            </a:r>
            <a:r>
              <a:rPr lang="en-US" sz="1700" dirty="0" smtClean="0">
                <a:latin typeface="Courier New" pitchFamily="49" charset="0"/>
                <a:cs typeface="Courier New" pitchFamily="49" charset="0"/>
              </a:rPr>
              <a:t>)   </a:t>
            </a:r>
            <a:r>
              <a:rPr lang="en-US" sz="2200" dirty="0" smtClean="0">
                <a:latin typeface="Courier New" pitchFamily="49" charset="0"/>
                <a:cs typeface="Courier New" pitchFamily="49" charset="0"/>
              </a:rPr>
              <a:t># </a:t>
            </a:r>
            <a:r>
              <a:rPr lang="en-US" sz="2200" dirty="0"/>
              <a:t>Listing </a:t>
            </a:r>
            <a:r>
              <a:rPr lang="en-US" sz="2200" dirty="0" smtClean="0"/>
              <a:t>Files</a:t>
            </a:r>
            <a:endParaRPr lang="en-US" sz="1700" dirty="0">
              <a:latin typeface="Courier New" pitchFamily="49" charset="0"/>
              <a:cs typeface="Courier New" pitchFamily="49" charset="0"/>
            </a:endParaRPr>
          </a:p>
          <a:p>
            <a:r>
              <a:rPr lang="en-US" dirty="0"/>
              <a:t>Returns a data frame of </a:t>
            </a:r>
            <a:r>
              <a:rPr lang="en-US" dirty="0" err="1"/>
              <a:t>filesystem</a:t>
            </a:r>
            <a:r>
              <a:rPr lang="en-US" dirty="0"/>
              <a:t> information for the files located at path. If </a:t>
            </a:r>
            <a:r>
              <a:rPr lang="en-US" dirty="0" err="1"/>
              <a:t>recurse</a:t>
            </a:r>
            <a:r>
              <a:rPr lang="en-US" dirty="0"/>
              <a:t> is TRUE, </a:t>
            </a:r>
            <a:r>
              <a:rPr lang="en-US" dirty="0" err="1"/>
              <a:t>rhls</a:t>
            </a:r>
            <a:r>
              <a:rPr lang="en-US" dirty="0"/>
              <a:t> will recursively travel the directory tree rooted at path. The returned object is a data frame consisting of the columns: </a:t>
            </a:r>
            <a:r>
              <a:rPr lang="en-US" i="1" dirty="0"/>
              <a:t>permission, owner, group, size (which is numeric), modification time</a:t>
            </a:r>
            <a:r>
              <a:rPr lang="en-US" dirty="0"/>
              <a:t>, and the </a:t>
            </a:r>
            <a:r>
              <a:rPr lang="en-US" i="1" dirty="0"/>
              <a:t>file name</a:t>
            </a:r>
            <a:r>
              <a:rPr lang="en-US" dirty="0"/>
              <a:t>. path may optionally </a:t>
            </a:r>
            <a:r>
              <a:rPr lang="en-US" b="1" dirty="0"/>
              <a:t>end</a:t>
            </a:r>
            <a:r>
              <a:rPr lang="en-US" dirty="0"/>
              <a:t> in ‘*’ which is the wildcard and will match any character(s).</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62</a:t>
            </a:fld>
            <a:endParaRPr lang="en-US"/>
          </a:p>
        </p:txBody>
      </p:sp>
    </p:spTree>
    <p:extLst>
      <p:ext uri="{BB962C8B-B14F-4D97-AF65-F5344CB8AC3E}">
        <p14:creationId xmlns:p14="http://schemas.microsoft.com/office/powerpoint/2010/main" val="90822868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Rhipe</a:t>
            </a:r>
            <a:r>
              <a:rPr lang="en-US" dirty="0" smtClean="0"/>
              <a:t> Functions</a:t>
            </a:r>
            <a:endParaRPr lang="en-US" dirty="0"/>
          </a:p>
        </p:txBody>
      </p:sp>
      <p:sp>
        <p:nvSpPr>
          <p:cNvPr id="3" name="Content Placeholder 2"/>
          <p:cNvSpPr>
            <a:spLocks noGrp="1"/>
          </p:cNvSpPr>
          <p:nvPr>
            <p:ph idx="1"/>
          </p:nvPr>
        </p:nvSpPr>
        <p:spPr>
          <a:xfrm>
            <a:off x="457200" y="762000"/>
            <a:ext cx="8458200" cy="5592763"/>
          </a:xfrm>
        </p:spPr>
        <p:txBody>
          <a:bodyPr>
            <a:normAutofit/>
          </a:bodyPr>
          <a:lstStyle/>
          <a:p>
            <a:pPr marL="0" indent="0">
              <a:buNone/>
            </a:pPr>
            <a:r>
              <a:rPr lang="en-US" sz="1600" dirty="0" err="1" smtClean="0">
                <a:latin typeface="Courier New" pitchFamily="49" charset="0"/>
                <a:cs typeface="Courier New" pitchFamily="49" charset="0"/>
              </a:rPr>
              <a:t>rhget</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src,dest</a:t>
            </a:r>
            <a:r>
              <a:rPr lang="en-US" sz="1600" dirty="0" smtClean="0">
                <a:latin typeface="Courier New" pitchFamily="49" charset="0"/>
                <a:cs typeface="Courier New" pitchFamily="49" charset="0"/>
              </a:rPr>
              <a:t>)  </a:t>
            </a:r>
            <a:r>
              <a:rPr lang="en-US" dirty="0" smtClean="0">
                <a:latin typeface="Courier New" pitchFamily="49" charset="0"/>
                <a:cs typeface="Courier New" pitchFamily="49" charset="0"/>
              </a:rPr>
              <a:t># </a:t>
            </a:r>
            <a:r>
              <a:rPr lang="en-US" dirty="0"/>
              <a:t>Copying from the </a:t>
            </a:r>
            <a:r>
              <a:rPr lang="en-US" dirty="0" smtClean="0"/>
              <a:t>HDFS</a:t>
            </a:r>
            <a:endParaRPr lang="en-US" dirty="0">
              <a:latin typeface="Courier New" pitchFamily="49" charset="0"/>
              <a:cs typeface="Courier New" pitchFamily="49" charset="0"/>
            </a:endParaRPr>
          </a:p>
          <a:p>
            <a:r>
              <a:rPr lang="en-US" dirty="0"/>
              <a:t>Copies the files (or folder) at </a:t>
            </a:r>
            <a:r>
              <a:rPr lang="en-US" dirty="0" err="1"/>
              <a:t>src</a:t>
            </a:r>
            <a:r>
              <a:rPr lang="en-US" dirty="0"/>
              <a:t>, located on the HDFS to the </a:t>
            </a:r>
            <a:r>
              <a:rPr lang="en-US" dirty="0" smtClean="0"/>
              <a:t>destination </a:t>
            </a:r>
            <a:r>
              <a:rPr lang="en-US" dirty="0" err="1">
                <a:latin typeface="Courier New" pitchFamily="49" charset="0"/>
                <a:cs typeface="Courier New" pitchFamily="49" charset="0"/>
              </a:rPr>
              <a:t>dest</a:t>
            </a:r>
            <a:r>
              <a:rPr lang="en-US" dirty="0"/>
              <a:t> </a:t>
            </a:r>
            <a:r>
              <a:rPr lang="en-US" dirty="0" smtClean="0"/>
              <a:t>located </a:t>
            </a:r>
            <a:r>
              <a:rPr lang="en-US" dirty="0"/>
              <a:t>on the local </a:t>
            </a:r>
            <a:r>
              <a:rPr lang="en-US" dirty="0" err="1"/>
              <a:t>filesystem</a:t>
            </a:r>
            <a:r>
              <a:rPr lang="en-US" dirty="0"/>
              <a:t>. If a file or folder of the same name as </a:t>
            </a:r>
            <a:r>
              <a:rPr lang="en-US" dirty="0" err="1"/>
              <a:t>dest</a:t>
            </a:r>
            <a:r>
              <a:rPr lang="en-US" dirty="0"/>
              <a:t> exists on the local </a:t>
            </a:r>
            <a:r>
              <a:rPr lang="en-US" dirty="0" err="1"/>
              <a:t>filesystem</a:t>
            </a:r>
            <a:r>
              <a:rPr lang="en-US" dirty="0"/>
              <a:t>, it will be deleted.</a:t>
            </a:r>
          </a:p>
          <a:p>
            <a:pPr marL="0" indent="0">
              <a:buNone/>
            </a:pPr>
            <a:r>
              <a:rPr lang="en-US" sz="1600" dirty="0" err="1" smtClean="0">
                <a:latin typeface="Courier New" pitchFamily="49" charset="0"/>
                <a:cs typeface="Courier New" pitchFamily="49" charset="0"/>
              </a:rPr>
              <a:t>rhput</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src,dest</a:t>
            </a:r>
            <a:r>
              <a:rPr lang="en-US" sz="1600" dirty="0" smtClean="0">
                <a:latin typeface="Courier New" pitchFamily="49" charset="0"/>
                <a:cs typeface="Courier New" pitchFamily="49" charset="0"/>
              </a:rPr>
              <a:t>) # </a:t>
            </a:r>
            <a:r>
              <a:rPr lang="en-US" dirty="0"/>
              <a:t>Copying to the </a:t>
            </a:r>
            <a:r>
              <a:rPr lang="en-US" dirty="0" smtClean="0"/>
              <a:t>HDF</a:t>
            </a:r>
            <a:endParaRPr lang="en-US" dirty="0">
              <a:latin typeface="Courier New" pitchFamily="49" charset="0"/>
              <a:cs typeface="Courier New" pitchFamily="49" charset="0"/>
            </a:endParaRPr>
          </a:p>
          <a:p>
            <a:r>
              <a:rPr lang="en-US" dirty="0"/>
              <a:t>Copies the local file called </a:t>
            </a:r>
            <a:r>
              <a:rPr lang="en-US" dirty="0" err="1"/>
              <a:t>src</a:t>
            </a:r>
            <a:r>
              <a:rPr lang="en-US" dirty="0"/>
              <a:t> (not a folder) to the destination </a:t>
            </a:r>
            <a:r>
              <a:rPr lang="en-US" dirty="0" err="1"/>
              <a:t>dest</a:t>
            </a:r>
            <a:r>
              <a:rPr lang="en-US" dirty="0"/>
              <a:t> on </a:t>
            </a:r>
            <a:r>
              <a:rPr lang="en-US" dirty="0" smtClean="0"/>
              <a:t> </a:t>
            </a:r>
            <a:r>
              <a:rPr lang="en-US" dirty="0"/>
              <a:t>HDFS.</a:t>
            </a:r>
          </a:p>
          <a:p>
            <a:pPr marL="0" indent="0">
              <a:buNone/>
            </a:pPr>
            <a:r>
              <a:rPr lang="en-US" sz="1600" dirty="0" err="1" smtClean="0">
                <a:latin typeface="Courier New" pitchFamily="49" charset="0"/>
                <a:cs typeface="Courier New" pitchFamily="49" charset="0"/>
              </a:rPr>
              <a:t>rhcp</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src,dest</a:t>
            </a:r>
            <a:r>
              <a:rPr lang="en-US" sz="1600" dirty="0" smtClean="0">
                <a:latin typeface="Courier New" pitchFamily="49" charset="0"/>
                <a:cs typeface="Courier New" pitchFamily="49" charset="0"/>
              </a:rPr>
              <a:t>)   </a:t>
            </a:r>
            <a:r>
              <a:rPr lang="en-US" dirty="0" smtClean="0">
                <a:latin typeface="Courier New" pitchFamily="49" charset="0"/>
                <a:cs typeface="Courier New" pitchFamily="49" charset="0"/>
              </a:rPr>
              <a:t># </a:t>
            </a:r>
            <a:r>
              <a:rPr lang="en-US" dirty="0"/>
              <a:t>Copying on the </a:t>
            </a:r>
            <a:r>
              <a:rPr lang="en-US" dirty="0" smtClean="0"/>
              <a:t>HDFS</a:t>
            </a:r>
            <a:endParaRPr lang="en-US" dirty="0">
              <a:latin typeface="Courier New" pitchFamily="49" charset="0"/>
              <a:cs typeface="Courier New" pitchFamily="49" charset="0"/>
            </a:endParaRPr>
          </a:p>
          <a:p>
            <a:r>
              <a:rPr lang="en-US" dirty="0"/>
              <a:t>Copies the file (or folder) </a:t>
            </a:r>
            <a:r>
              <a:rPr lang="en-US" dirty="0" err="1"/>
              <a:t>src</a:t>
            </a:r>
            <a:r>
              <a:rPr lang="en-US" dirty="0"/>
              <a:t> on the HDFS to the destination </a:t>
            </a:r>
            <a:r>
              <a:rPr lang="en-US" dirty="0" err="1"/>
              <a:t>dest</a:t>
            </a:r>
            <a:r>
              <a:rPr lang="en-US" dirty="0"/>
              <a:t> also on the HDFS.</a:t>
            </a:r>
          </a:p>
          <a:p>
            <a:pPr marL="0" indent="0">
              <a:buNone/>
            </a:pPr>
            <a:r>
              <a:rPr lang="en-US" sz="1600" dirty="0" err="1" smtClean="0">
                <a:latin typeface="Courier New" pitchFamily="49" charset="0"/>
                <a:cs typeface="Courier New" pitchFamily="49" charset="0"/>
              </a:rPr>
              <a:t>rhwrite</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list,dest,N</a:t>
            </a:r>
            <a:r>
              <a:rPr lang="en-US" sz="1600" dirty="0" smtClean="0">
                <a:latin typeface="Courier New" pitchFamily="49" charset="0"/>
                <a:cs typeface="Courier New" pitchFamily="49" charset="0"/>
              </a:rPr>
              <a:t>=</a:t>
            </a:r>
            <a:r>
              <a:rPr lang="en-US" sz="1600" b="1" dirty="0" smtClean="0">
                <a:latin typeface="Courier New" pitchFamily="49" charset="0"/>
                <a:cs typeface="Courier New" pitchFamily="49" charset="0"/>
              </a:rPr>
              <a:t>NULL</a:t>
            </a:r>
            <a:r>
              <a:rPr lang="en-US" sz="1600" dirty="0" smtClean="0">
                <a:latin typeface="Courier New" pitchFamily="49" charset="0"/>
                <a:cs typeface="Courier New" pitchFamily="49" charset="0"/>
              </a:rPr>
              <a:t>) </a:t>
            </a:r>
            <a:r>
              <a:rPr lang="en-US" dirty="0" smtClean="0">
                <a:latin typeface="Courier New" pitchFamily="49" charset="0"/>
                <a:cs typeface="Courier New" pitchFamily="49" charset="0"/>
              </a:rPr>
              <a:t># </a:t>
            </a:r>
            <a:r>
              <a:rPr lang="en-US" dirty="0"/>
              <a:t>Writing R data to the </a:t>
            </a:r>
            <a:r>
              <a:rPr lang="en-US" dirty="0" smtClean="0"/>
              <a:t>HDFS</a:t>
            </a:r>
            <a:endParaRPr lang="en-US" sz="1600" dirty="0" smtClean="0">
              <a:latin typeface="Courier New" pitchFamily="49" charset="0"/>
              <a:cs typeface="Courier New" pitchFamily="49" charset="0"/>
            </a:endParaRPr>
          </a:p>
          <a:p>
            <a:r>
              <a:rPr lang="en-US" dirty="0"/>
              <a:t>Takes a list of objects, found in list and writes them to the folder pointed to by </a:t>
            </a:r>
            <a:r>
              <a:rPr lang="en-US" dirty="0" err="1"/>
              <a:t>dest</a:t>
            </a:r>
            <a:r>
              <a:rPr lang="en-US" dirty="0"/>
              <a:t> which will be located on the HDFS. The file </a:t>
            </a:r>
            <a:r>
              <a:rPr lang="en-US" dirty="0" err="1"/>
              <a:t>dest</a:t>
            </a:r>
            <a:r>
              <a:rPr lang="en-US" dirty="0"/>
              <a:t> will be in a format interpretable by RHIPE, </a:t>
            </a:r>
            <a:r>
              <a:rPr lang="en-US" dirty="0" err="1"/>
              <a:t>i.e</a:t>
            </a:r>
            <a:r>
              <a:rPr lang="en-US" dirty="0"/>
              <a:t> it can be used as input to a MapReduce job. The values of the list of are written as key-value pairs in a </a:t>
            </a:r>
            <a:r>
              <a:rPr lang="en-US" dirty="0" err="1"/>
              <a:t>SequenceFileFormat</a:t>
            </a:r>
            <a:r>
              <a:rPr lang="en-US" dirty="0"/>
              <a:t> format. N specifies the number of files to write the values to</a:t>
            </a:r>
            <a:endParaRPr lang="en-US" dirty="0">
              <a:latin typeface="Courier New" pitchFamily="49" charset="0"/>
              <a:cs typeface="Courier New" pitchFamily="49" charset="0"/>
            </a:endParaRP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63</a:t>
            </a:fld>
            <a:endParaRPr lang="en-US"/>
          </a:p>
        </p:txBody>
      </p:sp>
    </p:spTree>
    <p:extLst>
      <p:ext uri="{BB962C8B-B14F-4D97-AF65-F5344CB8AC3E}">
        <p14:creationId xmlns:p14="http://schemas.microsoft.com/office/powerpoint/2010/main" val="336053094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a:t>Rhipe</a:t>
            </a:r>
            <a:r>
              <a:rPr lang="en-US" dirty="0"/>
              <a:t> Functions</a:t>
            </a:r>
          </a:p>
        </p:txBody>
      </p:sp>
      <p:sp>
        <p:nvSpPr>
          <p:cNvPr id="3" name="Content Placeholder 2"/>
          <p:cNvSpPr>
            <a:spLocks noGrp="1"/>
          </p:cNvSpPr>
          <p:nvPr>
            <p:ph idx="1"/>
          </p:nvPr>
        </p:nvSpPr>
        <p:spPr/>
        <p:txBody>
          <a:bodyPr/>
          <a:lstStyle/>
          <a:p>
            <a:r>
              <a:rPr lang="en-US" dirty="0" err="1"/>
              <a:t>rhread</a:t>
            </a:r>
            <a:r>
              <a:rPr lang="en-US" dirty="0"/>
              <a:t> - Reading data from HDFS into R</a:t>
            </a:r>
          </a:p>
          <a:p>
            <a:pPr marL="0" indent="0">
              <a:buNone/>
            </a:pPr>
            <a:r>
              <a:rPr lang="en-US" sz="1600" dirty="0" err="1">
                <a:latin typeface="Courier New" pitchFamily="49" charset="0"/>
                <a:cs typeface="Courier New" pitchFamily="49" charset="0"/>
              </a:rPr>
              <a:t>rhread</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files,type</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sequence",max</a:t>
            </a:r>
            <a:r>
              <a:rPr lang="en-US" sz="1600" dirty="0" smtClean="0">
                <a:latin typeface="Courier New" pitchFamily="49" charset="0"/>
                <a:cs typeface="Courier New" pitchFamily="49" charset="0"/>
              </a:rPr>
              <a:t>=-</a:t>
            </a:r>
            <a:r>
              <a:rPr lang="en-US" sz="1400" dirty="0">
                <a:latin typeface="Courier New" pitchFamily="49" charset="0"/>
                <a:cs typeface="Courier New" pitchFamily="49" charset="0"/>
              </a:rPr>
              <a:t>1,mc=</a:t>
            </a:r>
            <a:r>
              <a:rPr lang="en-US" sz="1400" b="1" dirty="0" err="1">
                <a:latin typeface="Courier New" pitchFamily="49" charset="0"/>
                <a:cs typeface="Courier New" pitchFamily="49" charset="0"/>
              </a:rPr>
              <a:t>FALSE</a:t>
            </a:r>
            <a:r>
              <a:rPr lang="en-US" sz="1400" dirty="0" err="1">
                <a:latin typeface="Courier New" pitchFamily="49" charset="0"/>
                <a:cs typeface="Courier New" pitchFamily="49" charset="0"/>
              </a:rPr>
              <a:t>,buffsize</a:t>
            </a:r>
            <a:r>
              <a:rPr lang="en-US" sz="1400" dirty="0">
                <a:latin typeface="Courier New" pitchFamily="49" charset="0"/>
                <a:cs typeface="Courier New" pitchFamily="49" charset="0"/>
              </a:rPr>
              <a:t>=2*1024*1024)</a:t>
            </a:r>
          </a:p>
          <a:p>
            <a:r>
              <a:rPr lang="en-US" dirty="0" smtClean="0"/>
              <a:t>Reads </a:t>
            </a:r>
            <a:r>
              <a:rPr lang="en-US" dirty="0"/>
              <a:t>the </a:t>
            </a:r>
            <a:r>
              <a:rPr lang="en-US" dirty="0" err="1"/>
              <a:t>key,value</a:t>
            </a:r>
            <a:r>
              <a:rPr lang="en-US" dirty="0"/>
              <a:t> pairs from the files pointed to by files. The source files can end in a wildcard (*) e.g. </a:t>
            </a:r>
            <a:r>
              <a:rPr lang="en-US" i="1" dirty="0"/>
              <a:t>/path/input/p*</a:t>
            </a:r>
            <a:r>
              <a:rPr lang="en-US" dirty="0"/>
              <a:t> will read all the </a:t>
            </a:r>
            <a:r>
              <a:rPr lang="en-US" dirty="0" err="1"/>
              <a:t>key,value</a:t>
            </a:r>
            <a:r>
              <a:rPr lang="en-US" dirty="0"/>
              <a:t> pairs contained in files starting with </a:t>
            </a:r>
            <a:r>
              <a:rPr lang="en-US" i="1" dirty="0"/>
              <a:t>p</a:t>
            </a:r>
            <a:r>
              <a:rPr lang="en-US" dirty="0"/>
              <a:t> in the folder </a:t>
            </a:r>
            <a:r>
              <a:rPr lang="en-US" i="1" dirty="0"/>
              <a:t>/path/input/</a:t>
            </a:r>
            <a:r>
              <a:rPr lang="en-US" dirty="0"/>
              <a:t>. The parameter type specifies the format of files. This can be one of text, map or sequence which imply a Text file, </a:t>
            </a:r>
            <a:r>
              <a:rPr lang="en-US" dirty="0" err="1"/>
              <a:t>MapFile</a:t>
            </a:r>
            <a:r>
              <a:rPr lang="en-US" dirty="0"/>
              <a:t> or a </a:t>
            </a:r>
            <a:r>
              <a:rPr lang="en-US" dirty="0" err="1"/>
              <a:t>SequenceFile</a:t>
            </a:r>
            <a:r>
              <a:rPr lang="en-US" dirty="0"/>
              <a:t> respectively. For text files, RHIPE returns a matrix of lines, each row a line from the text files. Specifying max for text files, limits the number of bytes read and is currently alpha quality</a:t>
            </a:r>
            <a:r>
              <a:rPr lang="en-US" dirty="0" smtClean="0"/>
              <a:t>.</a:t>
            </a:r>
          </a:p>
          <a:p>
            <a:pPr marL="0" indent="0">
              <a:buNone/>
            </a:pPr>
            <a:r>
              <a:rPr lang="en-US" sz="1600" dirty="0" err="1">
                <a:latin typeface="Courier New" pitchFamily="49" charset="0"/>
                <a:cs typeface="Courier New" pitchFamily="49" charset="0"/>
              </a:rPr>
              <a:t>rhgetkeys</a:t>
            </a:r>
            <a:r>
              <a:rPr lang="en-US" sz="1600" dirty="0">
                <a:latin typeface="Courier New" pitchFamily="49" charset="0"/>
                <a:cs typeface="Courier New" pitchFamily="49" charset="0"/>
              </a:rPr>
              <a:t> - </a:t>
            </a:r>
            <a:r>
              <a:rPr lang="en-US" sz="1600" dirty="0" err="1" smtClean="0">
                <a:latin typeface="Courier New" pitchFamily="49" charset="0"/>
                <a:cs typeface="Courier New" pitchFamily="49" charset="0"/>
              </a:rPr>
              <a:t>rhgetkey</a:t>
            </a:r>
            <a:r>
              <a:rPr lang="en-US" sz="1600" dirty="0" smtClean="0">
                <a:latin typeface="Courier New" pitchFamily="49" charset="0"/>
                <a:cs typeface="Courier New" pitchFamily="49" charset="0"/>
              </a:rPr>
              <a:t>(keys</a:t>
            </a:r>
            <a:r>
              <a:rPr lang="en-US" sz="1600" dirty="0">
                <a:latin typeface="Courier New" pitchFamily="49" charset="0"/>
                <a:cs typeface="Courier New" pitchFamily="49" charset="0"/>
              </a:rPr>
              <a:t>, path</a:t>
            </a:r>
            <a:r>
              <a:rPr lang="en-US" sz="1600" dirty="0" smtClean="0">
                <a:latin typeface="Courier New" pitchFamily="49" charset="0"/>
                <a:cs typeface="Courier New" pitchFamily="49" charset="0"/>
              </a:rPr>
              <a:t>) </a:t>
            </a:r>
            <a:r>
              <a:rPr lang="en-US" dirty="0" smtClean="0"/>
              <a:t># </a:t>
            </a:r>
            <a:r>
              <a:rPr lang="en-US" dirty="0"/>
              <a:t>Reading Values from Map </a:t>
            </a:r>
            <a:r>
              <a:rPr lang="en-US" dirty="0" smtClean="0"/>
              <a:t>Files</a:t>
            </a:r>
            <a:endParaRPr lang="en-US" dirty="0"/>
          </a:p>
          <a:p>
            <a:r>
              <a:rPr lang="en-US" dirty="0"/>
              <a:t>Returns the values from the map files contained in path corresponding to the keys in keys. path will contain folders which is </a:t>
            </a:r>
            <a:r>
              <a:rPr lang="en-US" dirty="0" err="1"/>
              <a:t>MapFiles</a:t>
            </a:r>
            <a:r>
              <a:rPr lang="en-US" dirty="0"/>
              <a:t> are stored. Thus the path must have been created as the output of a RHIPE job with </a:t>
            </a:r>
            <a:r>
              <a:rPr lang="en-US" dirty="0" err="1"/>
              <a:t>inout</a:t>
            </a:r>
            <a:r>
              <a:rPr lang="en-US" dirty="0"/>
              <a:t>[2] (the output format) set to </a:t>
            </a:r>
            <a:r>
              <a:rPr lang="en-US" i="1" dirty="0"/>
              <a:t>map</a:t>
            </a:r>
            <a:r>
              <a:rPr lang="en-US" dirty="0"/>
              <a:t>. Also, the saved keys must be in sorted order. </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64</a:t>
            </a:fld>
            <a:endParaRPr lang="en-US"/>
          </a:p>
        </p:txBody>
      </p:sp>
    </p:spTree>
    <p:extLst>
      <p:ext uri="{BB962C8B-B14F-4D97-AF65-F5344CB8AC3E}">
        <p14:creationId xmlns:p14="http://schemas.microsoft.com/office/powerpoint/2010/main" val="302700251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Rhipe</a:t>
            </a:r>
            <a:r>
              <a:rPr lang="en-US" dirty="0" smtClean="0"/>
              <a:t> Documentation and Summary</a:t>
            </a:r>
            <a:endParaRPr lang="en-US" dirty="0"/>
          </a:p>
        </p:txBody>
      </p:sp>
      <p:sp>
        <p:nvSpPr>
          <p:cNvPr id="3" name="Content Placeholder 2"/>
          <p:cNvSpPr>
            <a:spLocks noGrp="1"/>
          </p:cNvSpPr>
          <p:nvPr>
            <p:ph idx="1"/>
          </p:nvPr>
        </p:nvSpPr>
        <p:spPr>
          <a:xfrm>
            <a:off x="381000" y="762000"/>
            <a:ext cx="8305800" cy="5791200"/>
          </a:xfrm>
        </p:spPr>
        <p:txBody>
          <a:bodyPr>
            <a:normAutofit fontScale="85000" lnSpcReduction="10000"/>
          </a:bodyPr>
          <a:lstStyle/>
          <a:p>
            <a:r>
              <a:rPr lang="en-US" sz="2200" dirty="0"/>
              <a:t>RHIPE 0.65.2 </a:t>
            </a:r>
            <a:r>
              <a:rPr lang="en-US" sz="2200" dirty="0" smtClean="0"/>
              <a:t>documentation</a:t>
            </a:r>
            <a:endParaRPr lang="en-US" sz="2200" dirty="0"/>
          </a:p>
          <a:p>
            <a:pPr marL="0" indent="0">
              <a:buNone/>
            </a:pPr>
            <a:r>
              <a:rPr lang="en-US" dirty="0" smtClean="0">
                <a:hlinkClick r:id="rId2"/>
              </a:rPr>
              <a:t>http</a:t>
            </a:r>
            <a:r>
              <a:rPr lang="en-US" dirty="0">
                <a:hlinkClick r:id="rId2"/>
              </a:rPr>
              <a:t>://www.stat.purdue.edu/~sguha/rhipe/doc/html/index.html</a:t>
            </a:r>
            <a:endParaRPr lang="en-US" dirty="0"/>
          </a:p>
          <a:p>
            <a:pPr lvl="0"/>
            <a:r>
              <a:rPr lang="en-US" sz="2200" dirty="0"/>
              <a:t>RHIPE consist of several functions </a:t>
            </a:r>
            <a:r>
              <a:rPr lang="en-US" sz="2200" dirty="0" smtClean="0"/>
              <a:t>that </a:t>
            </a:r>
            <a:r>
              <a:rPr lang="en-US" sz="2200" dirty="0"/>
              <a:t>interact with the HDFS e.g. save data sets, read data created by RHIPE MapReduce, delete files.</a:t>
            </a:r>
          </a:p>
          <a:p>
            <a:pPr lvl="0"/>
            <a:r>
              <a:rPr lang="en-US" sz="2200" dirty="0" smtClean="0"/>
              <a:t>We compose </a:t>
            </a:r>
            <a:r>
              <a:rPr lang="en-US" sz="2200" dirty="0"/>
              <a:t>and launch MapReduce jobs from R using the </a:t>
            </a:r>
            <a:r>
              <a:rPr lang="en-US" sz="2200" dirty="0" smtClean="0"/>
              <a:t> commands </a:t>
            </a:r>
            <a:r>
              <a:rPr lang="en-US" sz="2200" dirty="0" err="1" smtClean="0">
                <a:latin typeface="Courier New" pitchFamily="49" charset="0"/>
                <a:cs typeface="Courier New" pitchFamily="49" charset="0"/>
              </a:rPr>
              <a:t>rhmr</a:t>
            </a:r>
            <a:r>
              <a:rPr lang="en-US" sz="2200" dirty="0" smtClean="0"/>
              <a:t> and</a:t>
            </a:r>
            <a:r>
              <a:rPr lang="en-US" sz="2200" dirty="0"/>
              <a:t> </a:t>
            </a:r>
            <a:r>
              <a:rPr lang="en-US" sz="2200" dirty="0" err="1" smtClean="0">
                <a:latin typeface="Courier New" pitchFamily="49" charset="0"/>
                <a:cs typeface="Courier New" pitchFamily="49" charset="0"/>
              </a:rPr>
              <a:t>rhex</a:t>
            </a:r>
            <a:r>
              <a:rPr lang="en-US" sz="2200" dirty="0" smtClean="0"/>
              <a:t>, and monitor </a:t>
            </a:r>
            <a:r>
              <a:rPr lang="en-US" sz="2200" dirty="0"/>
              <a:t>the status </a:t>
            </a:r>
            <a:r>
              <a:rPr lang="en-US" sz="2200" dirty="0" smtClean="0"/>
              <a:t>of </a:t>
            </a:r>
            <a:r>
              <a:rPr lang="en-US" sz="2200" dirty="0" err="1" smtClean="0"/>
              <a:t>th</a:t>
            </a:r>
            <a:r>
              <a:rPr lang="en-US" sz="2200" dirty="0" smtClean="0"/>
              <a:t> </a:t>
            </a:r>
            <a:r>
              <a:rPr lang="en-US" sz="2200" dirty="0" err="1" smtClean="0"/>
              <a:t>ejob</a:t>
            </a:r>
            <a:r>
              <a:rPr lang="en-US" sz="2200" dirty="0" smtClean="0"/>
              <a:t> using</a:t>
            </a:r>
            <a:r>
              <a:rPr lang="en-US" sz="2200" dirty="0"/>
              <a:t> </a:t>
            </a:r>
            <a:r>
              <a:rPr lang="en-US" sz="2200" dirty="0" err="1">
                <a:latin typeface="Courier New" pitchFamily="49" charset="0"/>
                <a:cs typeface="Courier New" pitchFamily="49" charset="0"/>
              </a:rPr>
              <a:t>rhstatus</a:t>
            </a:r>
            <a:r>
              <a:rPr lang="en-US" sz="2200" dirty="0"/>
              <a:t> which returns an R object. </a:t>
            </a:r>
            <a:r>
              <a:rPr lang="en-US" sz="2200" dirty="0" smtClean="0"/>
              <a:t>We stop </a:t>
            </a:r>
            <a:r>
              <a:rPr lang="en-US" sz="2200" dirty="0"/>
              <a:t>jobs using </a:t>
            </a:r>
            <a:r>
              <a:rPr lang="en-US" sz="2200" dirty="0" err="1" smtClean="0">
                <a:latin typeface="Courier New" pitchFamily="49" charset="0"/>
                <a:cs typeface="Courier New" pitchFamily="49" charset="0"/>
              </a:rPr>
              <a:t>rhkill</a:t>
            </a:r>
            <a:r>
              <a:rPr lang="en-US" sz="2200" dirty="0" smtClean="0">
                <a:latin typeface="Courier New" pitchFamily="49" charset="0"/>
                <a:cs typeface="Courier New" pitchFamily="49" charset="0"/>
              </a:rPr>
              <a:t>.</a:t>
            </a:r>
            <a:endParaRPr lang="en-US" sz="2200" dirty="0">
              <a:latin typeface="Courier New" pitchFamily="49" charset="0"/>
              <a:cs typeface="Courier New" pitchFamily="49" charset="0"/>
            </a:endParaRPr>
          </a:p>
          <a:p>
            <a:pPr lvl="0"/>
            <a:r>
              <a:rPr lang="en-US" sz="2200" dirty="0" smtClean="0"/>
              <a:t>The </a:t>
            </a:r>
            <a:r>
              <a:rPr lang="en-US" sz="2200" dirty="0"/>
              <a:t>output of </a:t>
            </a:r>
            <a:r>
              <a:rPr lang="en-US" sz="2200" dirty="0" err="1" smtClean="0"/>
              <a:t>Rhipe</a:t>
            </a:r>
            <a:r>
              <a:rPr lang="en-US" sz="2200" dirty="0" smtClean="0"/>
              <a:t>  </a:t>
            </a:r>
            <a:r>
              <a:rPr lang="en-US" sz="2200" dirty="0"/>
              <a:t>may include the creation of PDF files, R data sets, CVS files etc. These will be copied by RHIPE to </a:t>
            </a:r>
            <a:r>
              <a:rPr lang="en-US" sz="2200" dirty="0" smtClean="0"/>
              <a:t>a </a:t>
            </a:r>
            <a:r>
              <a:rPr lang="en-US" sz="2200" dirty="0"/>
              <a:t>location on the </a:t>
            </a:r>
            <a:r>
              <a:rPr lang="en-US" sz="2200" dirty="0" smtClean="0"/>
              <a:t>HDFS. </a:t>
            </a:r>
            <a:r>
              <a:rPr lang="en-US" sz="2200" dirty="0"/>
              <a:t>U</a:t>
            </a:r>
            <a:r>
              <a:rPr lang="en-US" sz="2200" dirty="0" smtClean="0"/>
              <a:t>ser does not need to </a:t>
            </a:r>
            <a:r>
              <a:rPr lang="en-US" sz="2200" dirty="0"/>
              <a:t>copy them from </a:t>
            </a:r>
            <a:r>
              <a:rPr lang="en-US" sz="2200" dirty="0" smtClean="0"/>
              <a:t>the nodes </a:t>
            </a:r>
            <a:r>
              <a:rPr lang="en-US" sz="2200" dirty="0"/>
              <a:t>or </a:t>
            </a:r>
            <a:r>
              <a:rPr lang="en-US" sz="2200" dirty="0" smtClean="0"/>
              <a:t>set </a:t>
            </a:r>
            <a:r>
              <a:rPr lang="en-US" sz="2200" dirty="0"/>
              <a:t>up a network file system.</a:t>
            </a:r>
          </a:p>
          <a:p>
            <a:pPr lvl="0"/>
            <a:r>
              <a:rPr lang="en-US" sz="2200" dirty="0"/>
              <a:t>Data sets that are created by RHIPE can be read using other languages such as Java, Perl, Python and C. The serialization format used by RHIPE (converting R objects to binary data) uses </a:t>
            </a:r>
            <a:r>
              <a:rPr lang="en-US" sz="2200" dirty="0" err="1"/>
              <a:t>Googles</a:t>
            </a:r>
            <a:r>
              <a:rPr lang="en-US" sz="2200" dirty="0"/>
              <a:t> </a:t>
            </a:r>
            <a:r>
              <a:rPr lang="en-US" sz="2200" b="1" u="sng" dirty="0">
                <a:hlinkClick r:id="rId3"/>
              </a:rPr>
              <a:t>Protocol Buffers</a:t>
            </a:r>
            <a:r>
              <a:rPr lang="en-US" sz="2200" dirty="0"/>
              <a:t> which is very fast and creates compact representations for R objects. Ideal for massive data sets.</a:t>
            </a:r>
          </a:p>
          <a:p>
            <a:pPr lvl="0"/>
            <a:r>
              <a:rPr lang="en-US" sz="2200" dirty="0"/>
              <a:t>Data sets created using RHIPE are </a:t>
            </a:r>
            <a:r>
              <a:rPr lang="en-US" sz="2200" i="1" dirty="0"/>
              <a:t>key-value</a:t>
            </a:r>
            <a:r>
              <a:rPr lang="en-US" sz="2200" dirty="0"/>
              <a:t> pairs. A key is mapped to a value. A MapReduce computations iterates over the </a:t>
            </a:r>
            <a:r>
              <a:rPr lang="en-US" sz="2200" dirty="0" err="1"/>
              <a:t>key,value</a:t>
            </a:r>
            <a:r>
              <a:rPr lang="en-US" sz="2200" dirty="0"/>
              <a:t> pairs in parallel. If the output of a RHIPE job creates unique keys the output can be treated as a external-memory associative dictionary. RHIPE can thus be used as a medium scale (millions of keys) disk based dictionary, which is useful for loading R objects into R.</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65</a:t>
            </a:fld>
            <a:endParaRPr lang="en-US"/>
          </a:p>
        </p:txBody>
      </p:sp>
    </p:spTree>
    <p:extLst>
      <p:ext uri="{BB962C8B-B14F-4D97-AF65-F5344CB8AC3E}">
        <p14:creationId xmlns:p14="http://schemas.microsoft.com/office/powerpoint/2010/main" val="155053373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RHadoop</a:t>
            </a:r>
            <a:endParaRPr lang="en-US" dirty="0"/>
          </a:p>
        </p:txBody>
      </p:sp>
      <p:sp>
        <p:nvSpPr>
          <p:cNvPr id="3" name="Content Placeholder 2"/>
          <p:cNvSpPr>
            <a:spLocks noGrp="1"/>
          </p:cNvSpPr>
          <p:nvPr>
            <p:ph idx="1"/>
          </p:nvPr>
        </p:nvSpPr>
        <p:spPr/>
        <p:txBody>
          <a:bodyPr/>
          <a:lstStyle/>
          <a:p>
            <a:r>
              <a:rPr lang="en-US" dirty="0" err="1"/>
              <a:t>RHadoop</a:t>
            </a:r>
            <a:r>
              <a:rPr lang="en-US" dirty="0"/>
              <a:t> is an open source project created by Revolution Analytics, which </a:t>
            </a:r>
            <a:r>
              <a:rPr lang="en-US" dirty="0" smtClean="0"/>
              <a:t>provides another </a:t>
            </a:r>
            <a:r>
              <a:rPr lang="en-US" dirty="0"/>
              <a:t>approach to integrating R and Hadoop. </a:t>
            </a:r>
          </a:p>
          <a:p>
            <a:r>
              <a:rPr lang="en-US" dirty="0" smtClean="0"/>
              <a:t>Like </a:t>
            </a:r>
            <a:r>
              <a:rPr lang="en-US" dirty="0" err="1"/>
              <a:t>Rhipe</a:t>
            </a:r>
            <a:r>
              <a:rPr lang="en-US" dirty="0"/>
              <a:t>, </a:t>
            </a:r>
            <a:r>
              <a:rPr lang="en-US" dirty="0" err="1"/>
              <a:t>RHadoop</a:t>
            </a:r>
            <a:r>
              <a:rPr lang="en-US" dirty="0"/>
              <a:t> </a:t>
            </a:r>
            <a:r>
              <a:rPr lang="en-US" dirty="0" smtClean="0"/>
              <a:t>allows MapReduce </a:t>
            </a:r>
            <a:r>
              <a:rPr lang="en-US" dirty="0"/>
              <a:t>interactions directly from within your R code</a:t>
            </a:r>
            <a:r>
              <a:rPr lang="en-US" dirty="0" smtClean="0"/>
              <a:t>.</a:t>
            </a:r>
          </a:p>
          <a:p>
            <a:r>
              <a:rPr lang="en-US" dirty="0" err="1"/>
              <a:t>RHadoop</a:t>
            </a:r>
            <a:r>
              <a:rPr lang="en-US" dirty="0"/>
              <a:t> consists of three components:</a:t>
            </a:r>
          </a:p>
          <a:p>
            <a:pPr lvl="1"/>
            <a:r>
              <a:rPr lang="en-US" sz="1800" i="1" dirty="0">
                <a:latin typeface="Courier New" pitchFamily="49" charset="0"/>
                <a:cs typeface="Courier New" pitchFamily="49" charset="0"/>
              </a:rPr>
              <a:t>r</a:t>
            </a:r>
            <a:r>
              <a:rPr lang="en-US" sz="1800" i="1" dirty="0" smtClean="0">
                <a:latin typeface="Courier New" pitchFamily="49" charset="0"/>
                <a:cs typeface="Courier New" pitchFamily="49" charset="0"/>
              </a:rPr>
              <a:t>mr2     </a:t>
            </a:r>
            <a:r>
              <a:rPr lang="en-US" dirty="0" smtClean="0"/>
              <a:t>—The </a:t>
            </a:r>
            <a:r>
              <a:rPr lang="en-US" dirty="0"/>
              <a:t>integration of R and MapReduce</a:t>
            </a:r>
          </a:p>
          <a:p>
            <a:pPr lvl="1"/>
            <a:r>
              <a:rPr lang="en-US" sz="1800" i="1" dirty="0" err="1">
                <a:latin typeface="Courier New" pitchFamily="49" charset="0"/>
                <a:cs typeface="Courier New" pitchFamily="49" charset="0"/>
              </a:rPr>
              <a:t>r</a:t>
            </a:r>
            <a:r>
              <a:rPr lang="en-US" sz="1800" i="1" dirty="0" err="1" smtClean="0">
                <a:latin typeface="Courier New" pitchFamily="49" charset="0"/>
                <a:cs typeface="Courier New" pitchFamily="49" charset="0"/>
              </a:rPr>
              <a:t>hdfs</a:t>
            </a:r>
            <a:r>
              <a:rPr lang="en-US" sz="1800" i="1" dirty="0" smtClean="0">
                <a:latin typeface="Courier New" pitchFamily="49" charset="0"/>
                <a:cs typeface="Courier New" pitchFamily="49" charset="0"/>
              </a:rPr>
              <a:t>   </a:t>
            </a:r>
            <a:r>
              <a:rPr lang="en-US" dirty="0" smtClean="0"/>
              <a:t>—An </a:t>
            </a:r>
            <a:r>
              <a:rPr lang="en-US" dirty="0"/>
              <a:t>R interface to HDFS</a:t>
            </a:r>
          </a:p>
          <a:p>
            <a:pPr lvl="1"/>
            <a:r>
              <a:rPr lang="en-US" i="1" dirty="0" err="1">
                <a:latin typeface="Courier New" pitchFamily="49" charset="0"/>
                <a:cs typeface="Courier New" pitchFamily="49" charset="0"/>
              </a:rPr>
              <a:t>r</a:t>
            </a:r>
            <a:r>
              <a:rPr lang="en-US" i="1" dirty="0" err="1" smtClean="0">
                <a:latin typeface="Courier New" pitchFamily="49" charset="0"/>
                <a:cs typeface="Courier New" pitchFamily="49" charset="0"/>
              </a:rPr>
              <a:t>hbase</a:t>
            </a:r>
            <a:r>
              <a:rPr lang="en-US" i="1" dirty="0" smtClean="0">
                <a:latin typeface="Courier New" pitchFamily="49" charset="0"/>
                <a:cs typeface="Courier New" pitchFamily="49" charset="0"/>
              </a:rPr>
              <a:t> </a:t>
            </a:r>
            <a:r>
              <a:rPr lang="en-US" dirty="0" smtClean="0"/>
              <a:t>—An </a:t>
            </a:r>
            <a:r>
              <a:rPr lang="en-US" dirty="0"/>
              <a:t>interface in R to </a:t>
            </a:r>
            <a:r>
              <a:rPr lang="en-US" dirty="0" err="1" smtClean="0"/>
              <a:t>Hbase</a:t>
            </a:r>
            <a:endParaRPr lang="en-US" dirty="0" smtClean="0"/>
          </a:p>
          <a:p>
            <a:r>
              <a:rPr lang="en-US" dirty="0"/>
              <a:t>We’ll focus on using </a:t>
            </a:r>
            <a:r>
              <a:rPr lang="en-US" sz="1800" dirty="0" smtClean="0">
                <a:latin typeface="Courier New" panose="02070309020205020404" pitchFamily="49" charset="0"/>
                <a:cs typeface="Courier New" panose="02070309020205020404" pitchFamily="49" charset="0"/>
              </a:rPr>
              <a:t>rmr2</a:t>
            </a:r>
            <a:r>
              <a:rPr lang="en-US" dirty="0" smtClean="0"/>
              <a:t> because we are </a:t>
            </a:r>
            <a:r>
              <a:rPr lang="en-US" dirty="0"/>
              <a:t>mostly interested in R </a:t>
            </a:r>
            <a:r>
              <a:rPr lang="en-US" dirty="0" smtClean="0"/>
              <a:t>and MapReduce </a:t>
            </a:r>
            <a:r>
              <a:rPr lang="en-US" dirty="0"/>
              <a:t>integration, but </a:t>
            </a:r>
            <a:r>
              <a:rPr lang="en-US" sz="1800" dirty="0" err="1">
                <a:latin typeface="Courier New" panose="02070309020205020404" pitchFamily="49" charset="0"/>
                <a:cs typeface="Courier New" panose="02070309020205020404" pitchFamily="49" charset="0"/>
              </a:rPr>
              <a:t>rdfs</a:t>
            </a:r>
            <a:r>
              <a:rPr lang="en-US" dirty="0"/>
              <a:t> and </a:t>
            </a:r>
            <a:r>
              <a:rPr lang="en-US" sz="1800" dirty="0" err="1">
                <a:latin typeface="Courier New" panose="02070309020205020404" pitchFamily="49" charset="0"/>
                <a:cs typeface="Courier New" panose="02070309020205020404" pitchFamily="49" charset="0"/>
              </a:rPr>
              <a:t>rhbase</a:t>
            </a:r>
            <a:r>
              <a:rPr lang="en-US" dirty="0"/>
              <a:t> are worth a look for a completely </a:t>
            </a:r>
            <a:r>
              <a:rPr lang="en-US" dirty="0" smtClean="0"/>
              <a:t>integrated R </a:t>
            </a:r>
            <a:r>
              <a:rPr lang="en-US" dirty="0"/>
              <a:t>and </a:t>
            </a:r>
            <a:r>
              <a:rPr lang="en-US" dirty="0" smtClean="0"/>
              <a:t>Hadoop.</a:t>
            </a:r>
          </a:p>
          <a:p>
            <a:r>
              <a:rPr lang="en-US" dirty="0"/>
              <a:t>Conceptually, </a:t>
            </a:r>
            <a:r>
              <a:rPr lang="en-US" dirty="0" err="1"/>
              <a:t>RHadoop</a:t>
            </a:r>
            <a:r>
              <a:rPr lang="en-US" dirty="0"/>
              <a:t> works in a way similar to </a:t>
            </a:r>
            <a:r>
              <a:rPr lang="en-US" dirty="0" err="1"/>
              <a:t>Rhipe</a:t>
            </a:r>
            <a:r>
              <a:rPr lang="en-US" dirty="0"/>
              <a:t>, where you define your </a:t>
            </a:r>
            <a:r>
              <a:rPr lang="en-US" dirty="0" smtClean="0"/>
              <a:t>map and </a:t>
            </a:r>
            <a:r>
              <a:rPr lang="en-US" dirty="0"/>
              <a:t>reduce operations, which </a:t>
            </a:r>
            <a:r>
              <a:rPr lang="en-US" dirty="0" err="1"/>
              <a:t>RHadoop</a:t>
            </a:r>
            <a:r>
              <a:rPr lang="en-US" dirty="0"/>
              <a:t> invokes as part of the MapReduce </a:t>
            </a:r>
            <a:r>
              <a:rPr lang="en-US" dirty="0" smtClean="0"/>
              <a:t>job.</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66</a:t>
            </a:fld>
            <a:endParaRPr lang="en-US"/>
          </a:p>
        </p:txBody>
      </p:sp>
    </p:spTree>
    <p:extLst>
      <p:ext uri="{BB962C8B-B14F-4D97-AF65-F5344CB8AC3E}">
        <p14:creationId xmlns:p14="http://schemas.microsoft.com/office/powerpoint/2010/main" val="420960536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Environment Variables</a:t>
            </a:r>
            <a:endParaRPr lang="en-US" dirty="0"/>
          </a:p>
        </p:txBody>
      </p:sp>
      <p:sp>
        <p:nvSpPr>
          <p:cNvPr id="3" name="Content Placeholder 2"/>
          <p:cNvSpPr>
            <a:spLocks noGrp="1"/>
          </p:cNvSpPr>
          <p:nvPr>
            <p:ph idx="1"/>
          </p:nvPr>
        </p:nvSpPr>
        <p:spPr/>
        <p:txBody>
          <a:bodyPr>
            <a:normAutofit lnSpcReduction="10000"/>
          </a:bodyPr>
          <a:lstStyle/>
          <a:p>
            <a:r>
              <a:rPr lang="en-US" sz="1800" dirty="0">
                <a:latin typeface="Courier New" panose="02070309020205020404" pitchFamily="49" charset="0"/>
                <a:cs typeface="Courier New" panose="02070309020205020404" pitchFamily="49" charset="0"/>
              </a:rPr>
              <a:t>r</a:t>
            </a:r>
            <a:r>
              <a:rPr lang="en-US" sz="1800" dirty="0" smtClean="0">
                <a:latin typeface="Courier New" panose="02070309020205020404" pitchFamily="49" charset="0"/>
                <a:cs typeface="Courier New" panose="02070309020205020404" pitchFamily="49" charset="0"/>
              </a:rPr>
              <a:t>mr2</a:t>
            </a:r>
            <a:r>
              <a:rPr lang="en-US" dirty="0" smtClean="0"/>
              <a:t> package is looking for variable </a:t>
            </a:r>
            <a:r>
              <a:rPr lang="en-US" sz="1800" dirty="0" smtClean="0">
                <a:latin typeface="Courier New" panose="02070309020205020404" pitchFamily="49" charset="0"/>
                <a:cs typeface="Courier New" panose="02070309020205020404" pitchFamily="49" charset="0"/>
              </a:rPr>
              <a:t>HADOOP_HOME</a:t>
            </a:r>
            <a:r>
              <a:rPr lang="en-US" dirty="0" smtClean="0"/>
              <a:t> and </a:t>
            </a:r>
            <a:r>
              <a:rPr lang="en-US" sz="1800" dirty="0" smtClean="0">
                <a:latin typeface="Courier New" panose="02070309020205020404" pitchFamily="49" charset="0"/>
                <a:cs typeface="Courier New" panose="02070309020205020404" pitchFamily="49" charset="0"/>
              </a:rPr>
              <a:t>HADOOP_CONF</a:t>
            </a:r>
          </a:p>
          <a:p>
            <a:r>
              <a:rPr lang="en-US" dirty="0" smtClean="0"/>
              <a:t>You might find it convenient to set those in your </a:t>
            </a:r>
            <a:r>
              <a:rPr lang="en-US" sz="1800" dirty="0" smtClean="0">
                <a:latin typeface="Courier New" pitchFamily="49" charset="0"/>
                <a:cs typeface="Courier New" pitchFamily="49" charset="0"/>
              </a:rPr>
              <a:t>.</a:t>
            </a:r>
            <a:r>
              <a:rPr lang="en-US" sz="1800" dirty="0" err="1" smtClean="0">
                <a:latin typeface="Courier New" pitchFamily="49" charset="0"/>
                <a:cs typeface="Courier New" pitchFamily="49" charset="0"/>
              </a:rPr>
              <a:t>bash_profile</a:t>
            </a:r>
            <a:r>
              <a:rPr lang="en-US" sz="1800" dirty="0" smtClean="0">
                <a:latin typeface="Courier New" pitchFamily="49" charset="0"/>
                <a:cs typeface="Courier New" pitchFamily="49" charset="0"/>
              </a:rPr>
              <a:t> </a:t>
            </a:r>
            <a:r>
              <a:rPr lang="en-US" dirty="0" smtClean="0"/>
              <a:t>file and source that file when you need the variables. </a:t>
            </a:r>
          </a:p>
          <a:p>
            <a:r>
              <a:rPr lang="en-US" dirty="0" smtClean="0"/>
              <a:t>You might, as well, find it convenient to set those variables within R, or R scripts, like in the following:</a:t>
            </a:r>
          </a:p>
          <a:p>
            <a:pPr marL="0" indent="0">
              <a:buNone/>
            </a:pPr>
            <a:r>
              <a:rPr lang="en-US" dirty="0" smtClean="0">
                <a:latin typeface="Courier New" pitchFamily="49" charset="0"/>
                <a:cs typeface="Courier New" pitchFamily="49" charset="0"/>
              </a:rPr>
              <a:t>$ R</a:t>
            </a:r>
          </a:p>
          <a:p>
            <a:pPr marL="0" indent="0">
              <a:buNone/>
            </a:pPr>
            <a:r>
              <a:rPr lang="en-US" sz="1600" b="1" dirty="0" smtClean="0">
                <a:latin typeface="Courier New" pitchFamily="49" charset="0"/>
                <a:cs typeface="Courier New" pitchFamily="49" charset="0"/>
              </a:rPr>
              <a:t># set </a:t>
            </a:r>
            <a:r>
              <a:rPr lang="en-US" sz="1600" b="1" dirty="0">
                <a:latin typeface="Courier New" pitchFamily="49" charset="0"/>
                <a:cs typeface="Courier New" pitchFamily="49" charset="0"/>
              </a:rPr>
              <a:t>HADOOP_HOME to the location of </a:t>
            </a:r>
            <a:r>
              <a:rPr lang="en-US" sz="1600" b="1" dirty="0" smtClean="0">
                <a:latin typeface="Courier New" pitchFamily="49" charset="0"/>
                <a:cs typeface="Courier New" pitchFamily="49" charset="0"/>
              </a:rPr>
              <a:t>HADOOP </a:t>
            </a:r>
            <a:r>
              <a:rPr lang="en-US" sz="1600" b="1" dirty="0">
                <a:latin typeface="Courier New" pitchFamily="49" charset="0"/>
                <a:cs typeface="Courier New" pitchFamily="49" charset="0"/>
              </a:rPr>
              <a:t>installation, </a:t>
            </a:r>
            <a:endParaRPr lang="en-US" sz="1600" b="1" dirty="0" smtClean="0">
              <a:latin typeface="Courier New" pitchFamily="49" charset="0"/>
              <a:cs typeface="Courier New" pitchFamily="49" charset="0"/>
            </a:endParaRPr>
          </a:p>
          <a:p>
            <a:pPr marL="0" indent="0">
              <a:buNone/>
            </a:pPr>
            <a:r>
              <a:rPr lang="en-US" sz="1600" b="1" dirty="0" smtClean="0">
                <a:latin typeface="Courier New" pitchFamily="49" charset="0"/>
                <a:cs typeface="Courier New" pitchFamily="49" charset="0"/>
              </a:rPr>
              <a:t># set HADOOP_CONF </a:t>
            </a:r>
            <a:r>
              <a:rPr lang="en-US" sz="1600" b="1" dirty="0">
                <a:latin typeface="Courier New" pitchFamily="49" charset="0"/>
                <a:cs typeface="Courier New" pitchFamily="49" charset="0"/>
              </a:rPr>
              <a:t>to the location of </a:t>
            </a:r>
            <a:r>
              <a:rPr lang="en-US" sz="1600" b="1" dirty="0" smtClean="0">
                <a:latin typeface="Courier New" pitchFamily="49" charset="0"/>
                <a:cs typeface="Courier New" pitchFamily="49" charset="0"/>
              </a:rPr>
              <a:t>Hadoop </a:t>
            </a:r>
            <a:r>
              <a:rPr lang="en-US" sz="1600" b="1" dirty="0" err="1">
                <a:latin typeface="Courier New" pitchFamily="49" charset="0"/>
                <a:cs typeface="Courier New" pitchFamily="49" charset="0"/>
              </a:rPr>
              <a:t>config</a:t>
            </a:r>
            <a:r>
              <a:rPr lang="en-US" sz="1600" b="1" dirty="0">
                <a:latin typeface="Courier New" pitchFamily="49" charset="0"/>
                <a:cs typeface="Courier New" pitchFamily="49" charset="0"/>
              </a:rPr>
              <a:t> files</a:t>
            </a:r>
            <a:r>
              <a:rPr lang="en-US" sz="1600" dirty="0" smtClean="0">
                <a:latin typeface="Courier New" pitchFamily="49" charset="0"/>
                <a:cs typeface="Courier New" pitchFamily="49" charset="0"/>
              </a:rPr>
              <a:t>,</a:t>
            </a:r>
          </a:p>
          <a:p>
            <a:pPr marL="0" indent="0">
              <a:buNone/>
            </a:pPr>
            <a:r>
              <a:rPr lang="en-US" sz="1600" b="1" dirty="0" smtClean="0">
                <a:latin typeface="Courier New" pitchFamily="49" charset="0"/>
                <a:cs typeface="Courier New" pitchFamily="49" charset="0"/>
              </a:rPr>
              <a:t># set HADOOP_STREAMING</a:t>
            </a:r>
          </a:p>
          <a:p>
            <a:pPr marL="0" indent="0">
              <a:buNone/>
            </a:pPr>
            <a:r>
              <a:rPr lang="en-US" sz="1600" b="1" dirty="0" smtClean="0">
                <a:latin typeface="Courier New" pitchFamily="49" charset="0"/>
                <a:cs typeface="Courier New" pitchFamily="49" charset="0"/>
              </a:rPr>
              <a:t># make sure</a:t>
            </a:r>
            <a:r>
              <a:rPr lang="en-US" sz="1600" dirty="0" smtClean="0">
                <a:latin typeface="Courier New" pitchFamily="49" charset="0"/>
                <a:cs typeface="Courier New" pitchFamily="49" charset="0"/>
              </a:rPr>
              <a:t> </a:t>
            </a:r>
            <a:r>
              <a:rPr lang="en-US" sz="1600" b="1" dirty="0" smtClean="0">
                <a:latin typeface="Courier New" pitchFamily="49" charset="0"/>
                <a:cs typeface="Courier New" pitchFamily="49" charset="0"/>
              </a:rPr>
              <a:t>that </a:t>
            </a:r>
            <a:r>
              <a:rPr lang="en-US" sz="1600" b="1" dirty="0">
                <a:latin typeface="Courier New" pitchFamily="49" charset="0"/>
                <a:cs typeface="Courier New" pitchFamily="49" charset="0"/>
              </a:rPr>
              <a:t>the </a:t>
            </a:r>
            <a:r>
              <a:rPr lang="en-US" sz="1600" b="1" dirty="0" smtClean="0">
                <a:latin typeface="Courier New" pitchFamily="49" charset="0"/>
                <a:cs typeface="Courier New" pitchFamily="49" charset="0"/>
              </a:rPr>
              <a:t>Hadoop </a:t>
            </a:r>
            <a:r>
              <a:rPr lang="en-US" sz="1600" b="1" dirty="0">
                <a:latin typeface="Courier New" pitchFamily="49" charset="0"/>
                <a:cs typeface="Courier New" pitchFamily="49" charset="0"/>
              </a:rPr>
              <a:t>bin </a:t>
            </a:r>
            <a:r>
              <a:rPr lang="en-US" sz="1600" b="1" dirty="0" smtClean="0">
                <a:latin typeface="Courier New" pitchFamily="49" charset="0"/>
                <a:cs typeface="Courier New" pitchFamily="49" charset="0"/>
              </a:rPr>
              <a:t>directory </a:t>
            </a:r>
            <a:r>
              <a:rPr lang="en-US" sz="1600" b="1" dirty="0">
                <a:latin typeface="Courier New" pitchFamily="49" charset="0"/>
                <a:cs typeface="Courier New" pitchFamily="49" charset="0"/>
              </a:rPr>
              <a:t>is on your </a:t>
            </a:r>
            <a:r>
              <a:rPr lang="en-US" sz="1600" b="1" dirty="0" smtClean="0">
                <a:latin typeface="Courier New" pitchFamily="49" charset="0"/>
                <a:cs typeface="Courier New" pitchFamily="49" charset="0"/>
              </a:rPr>
              <a:t>path</a:t>
            </a:r>
          </a:p>
          <a:p>
            <a:pPr marL="0" indent="0">
              <a:buNone/>
            </a:pPr>
            <a:r>
              <a:rPr lang="en-US" sz="1800" dirty="0" err="1">
                <a:latin typeface="Courier New" pitchFamily="49" charset="0"/>
                <a:cs typeface="Courier New" pitchFamily="49" charset="0"/>
              </a:rPr>
              <a:t>S</a:t>
            </a:r>
            <a:r>
              <a:rPr lang="en-US" sz="1800" dirty="0" err="1" smtClean="0">
                <a:latin typeface="Courier New" pitchFamily="49" charset="0"/>
                <a:cs typeface="Courier New" pitchFamily="49" charset="0"/>
              </a:rPr>
              <a:t>ys.setenv</a:t>
            </a:r>
            <a:r>
              <a:rPr lang="en-US" sz="1800" dirty="0" smtClean="0">
                <a:latin typeface="Courier New" pitchFamily="49" charset="0"/>
                <a:cs typeface="Courier New" pitchFamily="49" charset="0"/>
              </a:rPr>
              <a:t>(HADOOP_HOME</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usr</a:t>
            </a:r>
            <a:r>
              <a:rPr lang="en-US" sz="1800" dirty="0">
                <a:latin typeface="Courier New" pitchFamily="49" charset="0"/>
                <a:cs typeface="Courier New" pitchFamily="49" charset="0"/>
              </a:rPr>
              <a:t>/lib/</a:t>
            </a:r>
            <a:r>
              <a:rPr lang="en-US" sz="1800" dirty="0" err="1">
                <a:latin typeface="Courier New" pitchFamily="49" charset="0"/>
                <a:cs typeface="Courier New" pitchFamily="49" charset="0"/>
              </a:rPr>
              <a:t>hadoop</a:t>
            </a:r>
            <a:r>
              <a:rPr lang="en-US" sz="1800" dirty="0">
                <a:latin typeface="Courier New" pitchFamily="49" charset="0"/>
                <a:cs typeface="Courier New" pitchFamily="49" charset="0"/>
              </a:rPr>
              <a:t>")</a:t>
            </a:r>
          </a:p>
          <a:p>
            <a:pPr marL="0" indent="0">
              <a:buNone/>
            </a:pPr>
            <a:r>
              <a:rPr lang="en-US" sz="1800" dirty="0" err="1">
                <a:latin typeface="Courier New" pitchFamily="49" charset="0"/>
                <a:cs typeface="Courier New" pitchFamily="49" charset="0"/>
              </a:rPr>
              <a:t>S</a:t>
            </a:r>
            <a:r>
              <a:rPr lang="en-US" sz="1800" dirty="0" err="1" smtClean="0">
                <a:latin typeface="Courier New" pitchFamily="49" charset="0"/>
                <a:cs typeface="Courier New" pitchFamily="49" charset="0"/>
              </a:rPr>
              <a:t>ys.setenv</a:t>
            </a:r>
            <a:r>
              <a:rPr lang="en-US" sz="1800" dirty="0" smtClean="0">
                <a:latin typeface="Courier New" pitchFamily="49" charset="0"/>
                <a:cs typeface="Courier New" pitchFamily="49" charset="0"/>
              </a:rPr>
              <a:t>(HADOOP_CONF="/</a:t>
            </a:r>
            <a:r>
              <a:rPr lang="en-US" sz="1800" dirty="0" err="1" smtClean="0">
                <a:latin typeface="Courier New" pitchFamily="49" charset="0"/>
                <a:cs typeface="Courier New" pitchFamily="49" charset="0"/>
              </a:rPr>
              <a:t>etc</a:t>
            </a:r>
            <a:r>
              <a:rPr lang="en-US" sz="1800" dirty="0" smtClean="0">
                <a:latin typeface="Courier New" pitchFamily="49" charset="0"/>
                <a:cs typeface="Courier New" pitchFamily="49" charset="0"/>
              </a:rPr>
              <a:t>/</a:t>
            </a:r>
            <a:r>
              <a:rPr lang="en-US" sz="1800" dirty="0" err="1" smtClean="0">
                <a:latin typeface="Courier New" pitchFamily="49" charset="0"/>
                <a:cs typeface="Courier New" pitchFamily="49" charset="0"/>
              </a:rPr>
              <a:t>hadoop</a:t>
            </a:r>
            <a:r>
              <a:rPr lang="en-US" sz="1800" dirty="0" smtClean="0">
                <a:latin typeface="Courier New" pitchFamily="49" charset="0"/>
                <a:cs typeface="Courier New" pitchFamily="49" charset="0"/>
              </a:rPr>
              <a:t>/</a:t>
            </a:r>
            <a:r>
              <a:rPr lang="en-US" sz="1800" dirty="0" err="1" smtClean="0">
                <a:latin typeface="Courier New" pitchFamily="49" charset="0"/>
                <a:cs typeface="Courier New" pitchFamily="49" charset="0"/>
              </a:rPr>
              <a:t>conf</a:t>
            </a:r>
            <a:r>
              <a:rPr lang="en-US" sz="1800" dirty="0" smtClean="0">
                <a:latin typeface="Courier New" pitchFamily="49" charset="0"/>
                <a:cs typeface="Courier New" pitchFamily="49" charset="0"/>
              </a:rPr>
              <a:t>")</a:t>
            </a:r>
          </a:p>
          <a:p>
            <a:pPr marL="0" indent="0">
              <a:buNone/>
            </a:pPr>
            <a:r>
              <a:rPr lang="en-US" sz="1800" dirty="0" err="1">
                <a:latin typeface="Courier New" pitchFamily="49" charset="0"/>
                <a:cs typeface="Courier New" pitchFamily="49" charset="0"/>
              </a:rPr>
              <a:t>S</a:t>
            </a:r>
            <a:r>
              <a:rPr lang="en-US" sz="1800" dirty="0" err="1" smtClean="0">
                <a:latin typeface="Courier New" pitchFamily="49" charset="0"/>
                <a:cs typeface="Courier New" pitchFamily="49" charset="0"/>
              </a:rPr>
              <a:t>ys.setenv</a:t>
            </a:r>
            <a:r>
              <a:rPr lang="en-US" sz="1800" dirty="0" smtClean="0">
                <a:latin typeface="Courier New" pitchFamily="49" charset="0"/>
                <a:cs typeface="Courier New" pitchFamily="49" charset="0"/>
              </a:rPr>
              <a:t>(HADOOP_CONF_DIR="/</a:t>
            </a:r>
            <a:r>
              <a:rPr lang="en-US" sz="1800" dirty="0" err="1">
                <a:latin typeface="Courier New" pitchFamily="49" charset="0"/>
                <a:cs typeface="Courier New" pitchFamily="49" charset="0"/>
              </a:rPr>
              <a:t>etc</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hadoop</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conf</a:t>
            </a:r>
            <a:r>
              <a:rPr lang="en-US" sz="1800" dirty="0" smtClean="0">
                <a:latin typeface="Courier New" pitchFamily="49" charset="0"/>
                <a:cs typeface="Courier New" pitchFamily="49" charset="0"/>
              </a:rPr>
              <a:t>")</a:t>
            </a:r>
          </a:p>
          <a:p>
            <a:pPr marL="0" indent="0">
              <a:buNone/>
            </a:pPr>
            <a:r>
              <a:rPr lang="en-US" sz="1800" dirty="0" err="1" smtClean="0">
                <a:latin typeface="Courier New" pitchFamily="49" charset="0"/>
                <a:cs typeface="Courier New" pitchFamily="49" charset="0"/>
              </a:rPr>
              <a:t>Sys.setenv</a:t>
            </a:r>
            <a:r>
              <a:rPr lang="en-US" sz="1800" dirty="0" smtClean="0">
                <a:latin typeface="Courier New" pitchFamily="49" charset="0"/>
                <a:cs typeface="Courier New" pitchFamily="49" charset="0"/>
              </a:rPr>
              <a:t>(PATH=paste(</a:t>
            </a:r>
            <a:r>
              <a:rPr lang="en-US" sz="1800" dirty="0" err="1">
                <a:latin typeface="Courier New" pitchFamily="49" charset="0"/>
                <a:cs typeface="Courier New" pitchFamily="49" charset="0"/>
              </a:rPr>
              <a:t>S</a:t>
            </a:r>
            <a:r>
              <a:rPr lang="en-US" sz="1800" dirty="0" err="1" smtClean="0">
                <a:latin typeface="Courier New" pitchFamily="49" charset="0"/>
                <a:cs typeface="Courier New" pitchFamily="49" charset="0"/>
              </a:rPr>
              <a:t>ys.getenv</a:t>
            </a:r>
            <a:r>
              <a:rPr lang="en-US" sz="1800" dirty="0">
                <a:latin typeface="Courier New" pitchFamily="49" charset="0"/>
                <a:cs typeface="Courier New" pitchFamily="49" charset="0"/>
              </a:rPr>
              <a:t>("PATH"), ":", </a:t>
            </a:r>
            <a:r>
              <a:rPr lang="en-US" sz="1800" dirty="0" smtClean="0">
                <a:latin typeface="Courier New" pitchFamily="49" charset="0"/>
                <a:cs typeface="Courier New" pitchFamily="49" charset="0"/>
              </a:rPr>
              <a:t>                          + </a:t>
            </a:r>
            <a:r>
              <a:rPr lang="en-US" sz="1800" dirty="0" err="1">
                <a:latin typeface="Courier New" pitchFamily="49" charset="0"/>
                <a:cs typeface="Courier New" pitchFamily="49" charset="0"/>
              </a:rPr>
              <a:t>S</a:t>
            </a:r>
            <a:r>
              <a:rPr lang="en-US" sz="1800" dirty="0" err="1" smtClean="0">
                <a:latin typeface="Courier New" pitchFamily="49" charset="0"/>
                <a:cs typeface="Courier New" pitchFamily="49" charset="0"/>
              </a:rPr>
              <a:t>ys.getenv</a:t>
            </a:r>
            <a:r>
              <a:rPr lang="en-US" sz="1800" dirty="0">
                <a:latin typeface="Courier New" pitchFamily="49" charset="0"/>
                <a:cs typeface="Courier New" pitchFamily="49" charset="0"/>
              </a:rPr>
              <a:t>("HADOOP_HOME"),"/bin",</a:t>
            </a:r>
            <a:r>
              <a:rPr lang="en-US" sz="1800" dirty="0" err="1">
                <a:latin typeface="Courier New" pitchFamily="49" charset="0"/>
                <a:cs typeface="Courier New" pitchFamily="49" charset="0"/>
              </a:rPr>
              <a:t>sep</a:t>
            </a:r>
            <a:r>
              <a:rPr lang="en-US" sz="1800" dirty="0" smtClean="0">
                <a:latin typeface="Courier New" pitchFamily="49" charset="0"/>
                <a:cs typeface="Courier New" pitchFamily="49" charset="0"/>
              </a:rPr>
              <a:t>=""))</a:t>
            </a:r>
          </a:p>
          <a:p>
            <a:pPr marL="0" indent="0">
              <a:buNone/>
            </a:pPr>
            <a:r>
              <a:rPr lang="en-US" sz="1800" dirty="0" err="1">
                <a:latin typeface="Courier New" pitchFamily="49" charset="0"/>
                <a:cs typeface="Courier New" pitchFamily="49" charset="0"/>
              </a:rPr>
              <a:t>Sys.setenv</a:t>
            </a:r>
            <a:r>
              <a:rPr lang="en-US" sz="1800" dirty="0">
                <a:latin typeface="Courier New" pitchFamily="49" charset="0"/>
                <a:cs typeface="Courier New" pitchFamily="49" charset="0"/>
              </a:rPr>
              <a:t>(PATH=paste(</a:t>
            </a:r>
            <a:r>
              <a:rPr lang="en-US" sz="1800" dirty="0" err="1">
                <a:latin typeface="Courier New" pitchFamily="49" charset="0"/>
                <a:cs typeface="Courier New" pitchFamily="49" charset="0"/>
              </a:rPr>
              <a:t>Sys.getenv</a:t>
            </a:r>
            <a:r>
              <a:rPr lang="en-US" sz="1800" dirty="0">
                <a:latin typeface="Courier New" pitchFamily="49" charset="0"/>
                <a:cs typeface="Courier New" pitchFamily="49" charset="0"/>
              </a:rPr>
              <a:t>("PATH"), ":","/</a:t>
            </a:r>
            <a:r>
              <a:rPr lang="en-US" sz="1800" dirty="0" err="1">
                <a:latin typeface="Courier New" pitchFamily="49" charset="0"/>
                <a:cs typeface="Courier New" pitchFamily="49" charset="0"/>
              </a:rPr>
              <a:t>usr</a:t>
            </a:r>
            <a:r>
              <a:rPr lang="en-US" sz="1800" dirty="0">
                <a:latin typeface="Courier New" pitchFamily="49" charset="0"/>
                <a:cs typeface="Courier New" pitchFamily="49" charset="0"/>
              </a:rPr>
              <a:t>/bin"))</a:t>
            </a:r>
          </a:p>
          <a:p>
            <a:pPr marL="0" indent="0">
              <a:buNone/>
            </a:pPr>
            <a:r>
              <a:rPr lang="en-US" sz="1800" dirty="0" err="1" smtClean="0">
                <a:latin typeface="Courier New" pitchFamily="49" charset="0"/>
                <a:cs typeface="Courier New" pitchFamily="49" charset="0"/>
              </a:rPr>
              <a:t>Sys.setenv</a:t>
            </a:r>
            <a:r>
              <a:rPr lang="en-US" sz="1800" dirty="0" smtClean="0">
                <a:latin typeface="Courier New" pitchFamily="49" charset="0"/>
                <a:cs typeface="Courier New" pitchFamily="49" charset="0"/>
              </a:rPr>
              <a:t>(HADOOP_STREAMING </a:t>
            </a:r>
            <a:r>
              <a:rPr lang="en-US" sz="1800" dirty="0">
                <a:latin typeface="Courier New" pitchFamily="49" charset="0"/>
                <a:cs typeface="Courier New" pitchFamily="49" charset="0"/>
              </a:rPr>
              <a:t>="/</a:t>
            </a:r>
            <a:r>
              <a:rPr lang="en-US" sz="1800" dirty="0" err="1" smtClean="0">
                <a:latin typeface="Courier New" pitchFamily="49" charset="0"/>
                <a:cs typeface="Courier New" pitchFamily="49" charset="0"/>
              </a:rPr>
              <a:t>usr</a:t>
            </a:r>
            <a:r>
              <a:rPr lang="en-US" sz="1800" dirty="0" smtClean="0">
                <a:latin typeface="Courier New" pitchFamily="49" charset="0"/>
                <a:cs typeface="Courier New" pitchFamily="49" charset="0"/>
              </a:rPr>
              <a:t>/lib/hadoop-0.20-mapreduce/</a:t>
            </a:r>
            <a:r>
              <a:rPr lang="en-US" sz="1800" dirty="0" err="1" smtClean="0">
                <a:latin typeface="Courier New" pitchFamily="49" charset="0"/>
                <a:cs typeface="Courier New" pitchFamily="49" charset="0"/>
              </a:rPr>
              <a:t>contrib</a:t>
            </a:r>
            <a:r>
              <a:rPr lang="en-US" sz="1800" dirty="0" smtClean="0">
                <a:latin typeface="Courier New" pitchFamily="49" charset="0"/>
                <a:cs typeface="Courier New" pitchFamily="49" charset="0"/>
              </a:rPr>
              <a:t>/streaming/hadoop-streaming-2.0.0-mr1-cdh4.6.0.jar") </a:t>
            </a:r>
            <a:endParaRPr lang="en-US" sz="1800" dirty="0">
              <a:latin typeface="Courier New" pitchFamily="49" charset="0"/>
              <a:cs typeface="Courier New" pitchFamily="49" charset="0"/>
            </a:endParaRPr>
          </a:p>
          <a:p>
            <a:pPr>
              <a:buFont typeface="Wingdings"/>
              <a:buChar char="Ø"/>
            </a:pPr>
            <a:endParaRPr lang="en-US" sz="1400" dirty="0">
              <a:latin typeface="Courier New" pitchFamily="49" charset="0"/>
              <a:cs typeface="Courier New" pitchFamily="49" charset="0"/>
            </a:endParaRPr>
          </a:p>
          <a:p>
            <a:pPr>
              <a:buFont typeface="Wingdings"/>
              <a:buChar char="Ø"/>
            </a:pPr>
            <a:endParaRPr lang="en-US" sz="1400" dirty="0" smtClean="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67</a:t>
            </a:fld>
            <a:endParaRPr lang="en-US"/>
          </a:p>
        </p:txBody>
      </p:sp>
    </p:spTree>
    <p:extLst>
      <p:ext uri="{BB962C8B-B14F-4D97-AF65-F5344CB8AC3E}">
        <p14:creationId xmlns:p14="http://schemas.microsoft.com/office/powerpoint/2010/main" val="39449480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dirty="0" err="1">
                <a:latin typeface="Courier New" pitchFamily="49" charset="0"/>
                <a:cs typeface="Courier New" pitchFamily="49" charset="0"/>
              </a:rPr>
              <a:t>s</a:t>
            </a:r>
            <a:r>
              <a:rPr lang="en-US" sz="3100" dirty="0" err="1" smtClean="0">
                <a:latin typeface="Courier New" pitchFamily="49" charset="0"/>
                <a:cs typeface="Courier New" pitchFamily="49" charset="0"/>
              </a:rPr>
              <a:t>apply</a:t>
            </a:r>
            <a:r>
              <a:rPr lang="en-US" dirty="0" smtClean="0"/>
              <a:t> Example</a:t>
            </a:r>
            <a:endParaRPr lang="en-US" dirty="0"/>
          </a:p>
        </p:txBody>
      </p:sp>
      <p:sp>
        <p:nvSpPr>
          <p:cNvPr id="3" name="Content Placeholder 2"/>
          <p:cNvSpPr>
            <a:spLocks noGrp="1"/>
          </p:cNvSpPr>
          <p:nvPr>
            <p:ph idx="1"/>
          </p:nvPr>
        </p:nvSpPr>
        <p:spPr/>
        <p:txBody>
          <a:bodyPr/>
          <a:lstStyle/>
          <a:p>
            <a:r>
              <a:rPr lang="en-US" dirty="0"/>
              <a:t>Conceptually, </a:t>
            </a:r>
            <a:r>
              <a:rPr lang="en-US" dirty="0" err="1"/>
              <a:t>M</a:t>
            </a:r>
            <a:r>
              <a:rPr lang="en-US" dirty="0" err="1" smtClean="0"/>
              <a:t>apReduce</a:t>
            </a:r>
            <a:r>
              <a:rPr lang="en-US" dirty="0" smtClean="0"/>
              <a:t> </a:t>
            </a:r>
            <a:r>
              <a:rPr lang="en-US" dirty="0"/>
              <a:t>is not very different than a combination of </a:t>
            </a:r>
            <a:r>
              <a:rPr lang="en-US" sz="1800" dirty="0" err="1" smtClean="0">
                <a:latin typeface="Courier New" pitchFamily="49" charset="0"/>
                <a:cs typeface="Courier New" pitchFamily="49" charset="0"/>
              </a:rPr>
              <a:t>sapply</a:t>
            </a:r>
            <a:r>
              <a:rPr lang="en-US" sz="1800" dirty="0" smtClean="0">
                <a:latin typeface="Courier New" pitchFamily="49" charset="0"/>
                <a:cs typeface="Courier New" pitchFamily="49" charset="0"/>
              </a:rPr>
              <a:t> </a:t>
            </a:r>
            <a:r>
              <a:rPr lang="en-US" dirty="0" smtClean="0"/>
              <a:t>and </a:t>
            </a:r>
            <a:r>
              <a:rPr lang="en-US" dirty="0"/>
              <a:t>a </a:t>
            </a:r>
            <a:r>
              <a:rPr lang="en-US" sz="1800" dirty="0" err="1" smtClean="0">
                <a:latin typeface="Courier New" pitchFamily="49" charset="0"/>
                <a:cs typeface="Courier New" pitchFamily="49" charset="0"/>
              </a:rPr>
              <a:t>tapply</a:t>
            </a:r>
            <a:r>
              <a:rPr lang="en-US" sz="1800" dirty="0" smtClean="0">
                <a:latin typeface="Courier New" pitchFamily="49" charset="0"/>
                <a:cs typeface="Courier New" pitchFamily="49" charset="0"/>
              </a:rPr>
              <a:t>. </a:t>
            </a:r>
          </a:p>
          <a:p>
            <a:r>
              <a:rPr lang="en-US" dirty="0" smtClean="0"/>
              <a:t>R function </a:t>
            </a:r>
            <a:r>
              <a:rPr lang="en-US" sz="1800" dirty="0" err="1">
                <a:latin typeface="Courier New" pitchFamily="49" charset="0"/>
                <a:cs typeface="Courier New" pitchFamily="49" charset="0"/>
              </a:rPr>
              <a:t>s</a:t>
            </a:r>
            <a:r>
              <a:rPr lang="en-US" sz="1800" dirty="0" err="1" smtClean="0">
                <a:latin typeface="Courier New" pitchFamily="49" charset="0"/>
                <a:cs typeface="Courier New" pitchFamily="49" charset="0"/>
              </a:rPr>
              <a:t>apply</a:t>
            </a:r>
            <a:r>
              <a:rPr lang="en-US" sz="1800" dirty="0" smtClean="0">
                <a:latin typeface="Courier New" pitchFamily="49" charset="0"/>
                <a:cs typeface="Courier New" pitchFamily="49" charset="0"/>
              </a:rPr>
              <a:t>()</a:t>
            </a:r>
            <a:r>
              <a:rPr lang="en-US" dirty="0" smtClean="0"/>
              <a:t> </a:t>
            </a:r>
            <a:r>
              <a:rPr lang="en-US" dirty="0"/>
              <a:t>returns a list of the same length as X, each element of which is the result of applying FUN to the corresponding element of X</a:t>
            </a:r>
            <a:r>
              <a:rPr lang="en-US" dirty="0" smtClean="0"/>
              <a:t>.</a:t>
            </a:r>
          </a:p>
          <a:p>
            <a:r>
              <a:rPr lang="en-US" dirty="0" smtClean="0"/>
              <a:t>R function </a:t>
            </a:r>
            <a:r>
              <a:rPr lang="en-US" sz="1800" dirty="0" err="1" smtClean="0">
                <a:latin typeface="Courier New" pitchFamily="49" charset="0"/>
                <a:cs typeface="Courier New" pitchFamily="49" charset="0"/>
              </a:rPr>
              <a:t>tapply</a:t>
            </a:r>
            <a:r>
              <a:rPr lang="en-US" sz="1800" dirty="0" smtClean="0">
                <a:latin typeface="Courier New" pitchFamily="49" charset="0"/>
                <a:cs typeface="Courier New" pitchFamily="49" charset="0"/>
              </a:rPr>
              <a:t>()</a:t>
            </a:r>
            <a:r>
              <a:rPr lang="en-US" dirty="0" smtClean="0"/>
              <a:t> </a:t>
            </a:r>
            <a:r>
              <a:rPr lang="en-US" dirty="0"/>
              <a:t>applies a function to each cell of a ragged array, that is to each (non-empty) group </a:t>
            </a:r>
            <a:r>
              <a:rPr lang="en-US" dirty="0" smtClean="0"/>
              <a:t>of </a:t>
            </a:r>
            <a:r>
              <a:rPr lang="en-US" dirty="0"/>
              <a:t>values given by a unique combination of the levels of certain factors.</a:t>
            </a:r>
            <a:endParaRPr lang="en-US" dirty="0" smtClean="0"/>
          </a:p>
          <a:p>
            <a:r>
              <a:rPr lang="en-US" dirty="0" smtClean="0"/>
              <a:t>MapReduce transform </a:t>
            </a:r>
            <a:r>
              <a:rPr lang="en-US" dirty="0"/>
              <a:t>elements of a list, compute an index — key in </a:t>
            </a:r>
            <a:r>
              <a:rPr lang="en-US" dirty="0" err="1"/>
              <a:t>mapreduce</a:t>
            </a:r>
            <a:r>
              <a:rPr lang="en-US" dirty="0"/>
              <a:t> jargon — and process the groups </a:t>
            </a:r>
            <a:r>
              <a:rPr lang="en-US" dirty="0" smtClean="0"/>
              <a:t>defined by that index (keys). </a:t>
            </a:r>
            <a:r>
              <a:rPr lang="en-US" dirty="0"/>
              <a:t>Let's start with a simple </a:t>
            </a:r>
            <a:r>
              <a:rPr lang="en-US" sz="1800" dirty="0" err="1" smtClean="0">
                <a:latin typeface="Courier New" pitchFamily="49" charset="0"/>
                <a:cs typeface="Courier New" pitchFamily="49" charset="0"/>
              </a:rPr>
              <a:t>sapply</a:t>
            </a:r>
            <a:r>
              <a:rPr lang="en-US" dirty="0"/>
              <a:t> example</a:t>
            </a:r>
            <a:r>
              <a:rPr lang="en-US" dirty="0" smtClean="0"/>
              <a:t>:</a:t>
            </a:r>
          </a:p>
          <a:p>
            <a:pPr>
              <a:buFont typeface="Wingdings" pitchFamily="2" charset="2"/>
              <a:buChar char="Ø"/>
            </a:pPr>
            <a:endParaRPr lang="en-US" sz="16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68</a:t>
            </a:fld>
            <a:endParaRPr lang="en-US"/>
          </a:p>
        </p:txBody>
      </p:sp>
    </p:spTree>
    <p:extLst>
      <p:ext uri="{BB962C8B-B14F-4D97-AF65-F5344CB8AC3E}">
        <p14:creationId xmlns:p14="http://schemas.microsoft.com/office/powerpoint/2010/main" val="381687243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dirty="0" err="1">
                <a:latin typeface="Courier New" pitchFamily="49" charset="0"/>
                <a:cs typeface="Courier New" pitchFamily="49" charset="0"/>
              </a:rPr>
              <a:t>s</a:t>
            </a:r>
            <a:r>
              <a:rPr lang="en-US" sz="3100" dirty="0" err="1" smtClean="0">
                <a:latin typeface="Courier New" pitchFamily="49" charset="0"/>
                <a:cs typeface="Courier New" pitchFamily="49" charset="0"/>
              </a:rPr>
              <a:t>apply</a:t>
            </a:r>
            <a:r>
              <a:rPr lang="en-US" dirty="0" smtClean="0"/>
              <a:t>  vs. </a:t>
            </a:r>
            <a:r>
              <a:rPr lang="en-US" sz="3100" dirty="0" err="1" smtClean="0">
                <a:latin typeface="Courier New" pitchFamily="49" charset="0"/>
                <a:cs typeface="Courier New" pitchFamily="49" charset="0"/>
              </a:rPr>
              <a:t>mapreduce</a:t>
            </a:r>
            <a:endParaRPr lang="en-US" sz="3100" dirty="0">
              <a:latin typeface="Courier New" pitchFamily="49" charset="0"/>
              <a:cs typeface="Courier New" pitchFamily="49" charset="0"/>
            </a:endParaRPr>
          </a:p>
        </p:txBody>
      </p:sp>
      <p:sp>
        <p:nvSpPr>
          <p:cNvPr id="3" name="Content Placeholder 2"/>
          <p:cNvSpPr>
            <a:spLocks noGrp="1"/>
          </p:cNvSpPr>
          <p:nvPr>
            <p:ph idx="1"/>
          </p:nvPr>
        </p:nvSpPr>
        <p:spPr/>
        <p:txBody>
          <a:bodyPr>
            <a:normAutofit lnSpcReduction="10000"/>
          </a:bodyPr>
          <a:lstStyle/>
          <a:p>
            <a:r>
              <a:rPr lang="en-US" dirty="0" smtClean="0"/>
              <a:t>Let's </a:t>
            </a:r>
            <a:r>
              <a:rPr lang="en-US" dirty="0"/>
              <a:t>start with a simple </a:t>
            </a:r>
            <a:r>
              <a:rPr lang="en-US" dirty="0" err="1" smtClean="0">
                <a:latin typeface="Courier New" pitchFamily="49" charset="0"/>
                <a:cs typeface="Courier New" pitchFamily="49" charset="0"/>
              </a:rPr>
              <a:t>sapply</a:t>
            </a:r>
            <a:r>
              <a:rPr lang="en-US" dirty="0"/>
              <a:t> example</a:t>
            </a:r>
            <a:r>
              <a:rPr lang="en-US" dirty="0" smtClean="0"/>
              <a:t>:</a:t>
            </a:r>
          </a:p>
          <a:p>
            <a:pPr marL="0" indent="0">
              <a:buNone/>
            </a:pPr>
            <a:r>
              <a:rPr lang="en-US" sz="1600" dirty="0" smtClean="0">
                <a:latin typeface="Courier New" pitchFamily="49" charset="0"/>
                <a:cs typeface="Courier New" pitchFamily="49" charset="0"/>
              </a:rPr>
              <a:t>$R</a:t>
            </a:r>
          </a:p>
          <a:p>
            <a:pPr marL="0" indent="0">
              <a:buNone/>
            </a:pPr>
            <a:r>
              <a:rPr lang="en-US" sz="1600" dirty="0">
                <a:latin typeface="Courier New" pitchFamily="49" charset="0"/>
                <a:cs typeface="Courier New" pitchFamily="49" charset="0"/>
              </a:rPr>
              <a:t>&gt; </a:t>
            </a:r>
            <a:r>
              <a:rPr lang="en-US" sz="1600" dirty="0" err="1">
                <a:latin typeface="Courier New" pitchFamily="49" charset="0"/>
                <a:cs typeface="Courier New" pitchFamily="49" charset="0"/>
              </a:rPr>
              <a:t>small.ints</a:t>
            </a:r>
            <a:r>
              <a:rPr lang="en-US" sz="1600" dirty="0">
                <a:latin typeface="Courier New" pitchFamily="49" charset="0"/>
                <a:cs typeface="Courier New" pitchFamily="49" charset="0"/>
              </a:rPr>
              <a:t> = 1:10</a:t>
            </a:r>
          </a:p>
          <a:p>
            <a:pPr marL="0" indent="0">
              <a:buNone/>
            </a:pPr>
            <a:r>
              <a:rPr lang="en-US" sz="1600" dirty="0" smtClean="0">
                <a:latin typeface="Courier New" pitchFamily="49" charset="0"/>
                <a:cs typeface="Courier New" pitchFamily="49" charset="0"/>
              </a:rPr>
              <a:t>&gt; </a:t>
            </a:r>
            <a:r>
              <a:rPr lang="en-US" sz="1600" dirty="0" err="1" smtClean="0">
                <a:latin typeface="Courier New" pitchFamily="49" charset="0"/>
                <a:cs typeface="Courier New" pitchFamily="49" charset="0"/>
              </a:rPr>
              <a:t>sapply</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small.ints</a:t>
            </a:r>
            <a:r>
              <a:rPr lang="en-US" sz="1600" dirty="0">
                <a:latin typeface="Courier New" pitchFamily="49" charset="0"/>
                <a:cs typeface="Courier New" pitchFamily="49" charset="0"/>
              </a:rPr>
              <a:t>, function(x) x^2</a:t>
            </a:r>
            <a:r>
              <a:rPr lang="en-US" sz="1600" dirty="0" smtClean="0">
                <a:latin typeface="Courier New" pitchFamily="49" charset="0"/>
                <a:cs typeface="Courier New" pitchFamily="49" charset="0"/>
              </a:rPr>
              <a:t>)</a:t>
            </a:r>
          </a:p>
          <a:p>
            <a:pPr marL="0" indent="0">
              <a:buNone/>
            </a:pPr>
            <a:r>
              <a:rPr lang="en-US" sz="1600" dirty="0" smtClean="0">
                <a:latin typeface="Courier New" pitchFamily="49" charset="0"/>
                <a:cs typeface="Courier New" pitchFamily="49" charset="0"/>
              </a:rPr>
              <a:t>&gt; </a:t>
            </a:r>
            <a:r>
              <a:rPr lang="en-US" sz="1600" dirty="0" err="1" smtClean="0">
                <a:latin typeface="Courier New" pitchFamily="49" charset="0"/>
                <a:cs typeface="Courier New" pitchFamily="49" charset="0"/>
              </a:rPr>
              <a:t>sapply</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small.ints</a:t>
            </a:r>
            <a:r>
              <a:rPr lang="en-US" sz="1600" dirty="0">
                <a:latin typeface="Courier New" pitchFamily="49" charset="0"/>
                <a:cs typeface="Courier New" pitchFamily="49" charset="0"/>
              </a:rPr>
              <a:t>, function(x) x^2)</a:t>
            </a:r>
          </a:p>
          <a:p>
            <a:pPr marL="0" indent="0">
              <a:buNone/>
            </a:pPr>
            <a:r>
              <a:rPr lang="en-US" sz="1600" dirty="0">
                <a:latin typeface="Courier New" pitchFamily="49" charset="0"/>
                <a:cs typeface="Courier New" pitchFamily="49" charset="0"/>
              </a:rPr>
              <a:t>[1]   1   4   9  16  25  36  49  64  81 </a:t>
            </a:r>
            <a:r>
              <a:rPr lang="en-US" sz="1600" dirty="0" smtClean="0">
                <a:latin typeface="Courier New" pitchFamily="49" charset="0"/>
                <a:cs typeface="Courier New" pitchFamily="49" charset="0"/>
              </a:rPr>
              <a:t>100</a:t>
            </a:r>
          </a:p>
          <a:p>
            <a:r>
              <a:rPr lang="en-US" dirty="0" smtClean="0">
                <a:cs typeface="Courier New" pitchFamily="49" charset="0"/>
              </a:rPr>
              <a:t>Now let us do the same in MapReduce</a:t>
            </a:r>
          </a:p>
          <a:p>
            <a:pPr marL="0" indent="0">
              <a:buNone/>
            </a:pPr>
            <a:r>
              <a:rPr lang="en-US" sz="1600" dirty="0">
                <a:latin typeface="Courier New" pitchFamily="49" charset="0"/>
                <a:cs typeface="Courier New" pitchFamily="49" charset="0"/>
              </a:rPr>
              <a:t>&gt; library(rmr2)</a:t>
            </a:r>
          </a:p>
          <a:p>
            <a:pPr marL="0" indent="0">
              <a:buNone/>
            </a:pPr>
            <a:r>
              <a:rPr lang="en-US" sz="1600" dirty="0">
                <a:latin typeface="Courier New" pitchFamily="49" charset="0"/>
                <a:cs typeface="Courier New" pitchFamily="49" charset="0"/>
              </a:rPr>
              <a:t>Loading required package: </a:t>
            </a:r>
            <a:r>
              <a:rPr lang="en-US" sz="1600" dirty="0" err="1">
                <a:latin typeface="Courier New" pitchFamily="49" charset="0"/>
                <a:cs typeface="Courier New" pitchFamily="49" charset="0"/>
              </a:rPr>
              <a:t>Rcpp</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Loading required package: RJSONIO</a:t>
            </a:r>
          </a:p>
          <a:p>
            <a:pPr marL="0" indent="0">
              <a:buNone/>
            </a:pPr>
            <a:r>
              <a:rPr lang="en-US" sz="1600" dirty="0">
                <a:latin typeface="Courier New" pitchFamily="49" charset="0"/>
                <a:cs typeface="Courier New" pitchFamily="49" charset="0"/>
              </a:rPr>
              <a:t>Loading required package: digest</a:t>
            </a:r>
          </a:p>
          <a:p>
            <a:pPr marL="0" indent="0">
              <a:buNone/>
            </a:pPr>
            <a:r>
              <a:rPr lang="en-US" sz="1600" dirty="0">
                <a:latin typeface="Courier New" pitchFamily="49" charset="0"/>
                <a:cs typeface="Courier New" pitchFamily="49" charset="0"/>
              </a:rPr>
              <a:t>Loading required package: functional</a:t>
            </a:r>
          </a:p>
          <a:p>
            <a:pPr marL="0" indent="0">
              <a:buNone/>
            </a:pPr>
            <a:r>
              <a:rPr lang="en-US" sz="1600" dirty="0">
                <a:latin typeface="Courier New" pitchFamily="49" charset="0"/>
                <a:cs typeface="Courier New" pitchFamily="49" charset="0"/>
              </a:rPr>
              <a:t>Loading required package: </a:t>
            </a:r>
            <a:r>
              <a:rPr lang="en-US" sz="1600" dirty="0" err="1">
                <a:latin typeface="Courier New" pitchFamily="49" charset="0"/>
                <a:cs typeface="Courier New" pitchFamily="49" charset="0"/>
              </a:rPr>
              <a:t>stringr</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Loading required package: </a:t>
            </a:r>
            <a:r>
              <a:rPr lang="en-US" sz="1600" dirty="0" err="1">
                <a:latin typeface="Courier New" pitchFamily="49" charset="0"/>
                <a:cs typeface="Courier New" pitchFamily="49" charset="0"/>
              </a:rPr>
              <a:t>plyr</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Loading required package: reshape2</a:t>
            </a:r>
          </a:p>
          <a:p>
            <a:pPr marL="0" indent="0">
              <a:buNone/>
            </a:pPr>
            <a:r>
              <a:rPr lang="en-US" sz="1600" dirty="0">
                <a:latin typeface="Courier New" pitchFamily="49" charset="0"/>
                <a:cs typeface="Courier New" pitchFamily="49" charset="0"/>
              </a:rPr>
              <a:t>&gt; </a:t>
            </a:r>
            <a:r>
              <a:rPr lang="en-US" sz="1600" dirty="0" err="1">
                <a:latin typeface="Courier New" pitchFamily="49" charset="0"/>
                <a:cs typeface="Courier New" pitchFamily="49" charset="0"/>
              </a:rPr>
              <a:t>small.ints</a:t>
            </a:r>
            <a:r>
              <a:rPr lang="en-US" sz="1600" dirty="0">
                <a:latin typeface="Courier New" pitchFamily="49" charset="0"/>
                <a:cs typeface="Courier New" pitchFamily="49" charset="0"/>
              </a:rPr>
              <a:t> = </a:t>
            </a:r>
            <a:r>
              <a:rPr lang="en-US" sz="1600" dirty="0" err="1">
                <a:latin typeface="Courier New" pitchFamily="49" charset="0"/>
                <a:cs typeface="Courier New" pitchFamily="49" charset="0"/>
              </a:rPr>
              <a:t>to.dfs</a:t>
            </a:r>
            <a:r>
              <a:rPr lang="en-US" sz="1600" dirty="0">
                <a:latin typeface="Courier New" pitchFamily="49" charset="0"/>
                <a:cs typeface="Courier New" pitchFamily="49" charset="0"/>
              </a:rPr>
              <a:t>(1:10</a:t>
            </a:r>
            <a:r>
              <a:rPr lang="en-US" sz="1600" dirty="0" smtClean="0">
                <a:latin typeface="Courier New" pitchFamily="49" charset="0"/>
                <a:cs typeface="Courier New" pitchFamily="49" charset="0"/>
              </a:rPr>
              <a:t>)        </a:t>
            </a:r>
            <a:endParaRPr lang="en-US" sz="1600" dirty="0">
              <a:latin typeface="Courier New" pitchFamily="49" charset="0"/>
              <a:cs typeface="Courier New" pitchFamily="49" charset="0"/>
            </a:endParaRPr>
          </a:p>
          <a:p>
            <a:pPr marL="0" indent="0">
              <a:buNone/>
            </a:pPr>
            <a:r>
              <a:rPr lang="en-US" sz="1600" i="1" dirty="0" smtClean="0">
                <a:latin typeface="Courier New" pitchFamily="49" charset="0"/>
                <a:cs typeface="Courier New" pitchFamily="49" charset="0"/>
              </a:rPr>
              <a:t>&gt;    </a:t>
            </a:r>
            <a:r>
              <a:rPr lang="en-US" sz="1600" i="1" dirty="0" err="1" smtClean="0">
                <a:latin typeface="Courier New" pitchFamily="49" charset="0"/>
                <a:cs typeface="Courier New" pitchFamily="49" charset="0"/>
              </a:rPr>
              <a:t>mapreduce</a:t>
            </a:r>
            <a:r>
              <a:rPr lang="en-US" sz="1600" i="1" dirty="0">
                <a:latin typeface="Courier New" pitchFamily="49" charset="0"/>
                <a:cs typeface="Courier New" pitchFamily="49" charset="0"/>
              </a:rPr>
              <a:t>(</a:t>
            </a:r>
            <a:r>
              <a:rPr lang="en-US" sz="1600" dirty="0">
                <a:latin typeface="Courier New" pitchFamily="49" charset="0"/>
                <a:cs typeface="Courier New" pitchFamily="49" charset="0"/>
              </a:rPr>
              <a:t> </a:t>
            </a:r>
            <a:endParaRPr lang="en-US" sz="1600" dirty="0" smtClean="0">
              <a:latin typeface="Courier New" pitchFamily="49" charset="0"/>
              <a:cs typeface="Courier New" pitchFamily="49" charset="0"/>
            </a:endParaRPr>
          </a:p>
          <a:p>
            <a:pPr marL="0" indent="0">
              <a:buNone/>
            </a:pPr>
            <a:r>
              <a:rPr lang="en-US" sz="1600" i="1" dirty="0" smtClean="0">
                <a:latin typeface="Courier New" pitchFamily="49" charset="0"/>
                <a:cs typeface="Courier New" pitchFamily="49" charset="0"/>
              </a:rPr>
              <a:t>           input </a:t>
            </a:r>
            <a:r>
              <a:rPr lang="en-US" sz="1600" i="1" dirty="0">
                <a:latin typeface="Courier New" pitchFamily="49" charset="0"/>
                <a:cs typeface="Courier New" pitchFamily="49" charset="0"/>
              </a:rPr>
              <a:t>= </a:t>
            </a:r>
            <a:r>
              <a:rPr lang="en-US" sz="1600" i="1" dirty="0" err="1">
                <a:latin typeface="Courier New" pitchFamily="49" charset="0"/>
                <a:cs typeface="Courier New" pitchFamily="49" charset="0"/>
              </a:rPr>
              <a:t>small.ints</a:t>
            </a:r>
            <a:r>
              <a:rPr lang="en-US" sz="1600" i="1" dirty="0">
                <a:latin typeface="Courier New" pitchFamily="49" charset="0"/>
                <a:cs typeface="Courier New" pitchFamily="49" charset="0"/>
              </a:rPr>
              <a:t>, </a:t>
            </a:r>
            <a:endParaRPr lang="en-US" sz="1600" i="1" dirty="0" smtClean="0">
              <a:latin typeface="Courier New" pitchFamily="49" charset="0"/>
              <a:cs typeface="Courier New" pitchFamily="49" charset="0"/>
            </a:endParaRPr>
          </a:p>
          <a:p>
            <a:pPr marL="0" indent="0">
              <a:buNone/>
            </a:pPr>
            <a:r>
              <a:rPr lang="en-US" sz="1600" i="1" dirty="0">
                <a:latin typeface="Courier New" pitchFamily="49" charset="0"/>
                <a:cs typeface="Courier New" pitchFamily="49" charset="0"/>
              </a:rPr>
              <a:t> </a:t>
            </a:r>
            <a:r>
              <a:rPr lang="en-US" sz="1600" i="1" dirty="0" smtClean="0">
                <a:latin typeface="Courier New" pitchFamily="49" charset="0"/>
                <a:cs typeface="Courier New" pitchFamily="49" charset="0"/>
              </a:rPr>
              <a:t>           map </a:t>
            </a:r>
            <a:r>
              <a:rPr lang="en-US" sz="1600" i="1" dirty="0">
                <a:latin typeface="Courier New" pitchFamily="49" charset="0"/>
                <a:cs typeface="Courier New" pitchFamily="49" charset="0"/>
              </a:rPr>
              <a:t>= function(k, v) </a:t>
            </a:r>
            <a:r>
              <a:rPr lang="en-US" sz="1600" i="1" dirty="0" err="1">
                <a:latin typeface="Courier New" pitchFamily="49" charset="0"/>
                <a:cs typeface="Courier New" pitchFamily="49" charset="0"/>
              </a:rPr>
              <a:t>cbind</a:t>
            </a:r>
            <a:r>
              <a:rPr lang="en-US" sz="1600" i="1" dirty="0">
                <a:latin typeface="Courier New" pitchFamily="49" charset="0"/>
                <a:cs typeface="Courier New" pitchFamily="49" charset="0"/>
              </a:rPr>
              <a:t>(v, v^2))</a:t>
            </a:r>
            <a:endParaRPr lang="en-US" sz="1600" dirty="0">
              <a:latin typeface="Courier New" pitchFamily="49" charset="0"/>
              <a:cs typeface="Courier New" pitchFamily="49" charset="0"/>
            </a:endParaRPr>
          </a:p>
          <a:p>
            <a:pPr>
              <a:buFont typeface="Wingdings" pitchFamily="2" charset="2"/>
              <a:buChar char="Ø"/>
            </a:pPr>
            <a:endParaRPr lang="en-US" sz="16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69</a:t>
            </a:fld>
            <a:endParaRPr lang="en-US"/>
          </a:p>
        </p:txBody>
      </p:sp>
    </p:spTree>
    <p:extLst>
      <p:ext uri="{BB962C8B-B14F-4D97-AF65-F5344CB8AC3E}">
        <p14:creationId xmlns:p14="http://schemas.microsoft.com/office/powerpoint/2010/main" val="9012078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 Studio Server Console, on port </a:t>
            </a:r>
            <a:r>
              <a:rPr lang="en-US" sz="3100" dirty="0" smtClean="0">
                <a:latin typeface="Courier New" pitchFamily="49" charset="0"/>
                <a:cs typeface="Courier New" pitchFamily="49" charset="0"/>
              </a:rPr>
              <a:t>8787</a:t>
            </a:r>
            <a:endParaRPr lang="en-US" sz="3100" dirty="0">
              <a:latin typeface="Courier New" pitchFamily="49" charset="0"/>
              <a:cs typeface="Courier New" pitchFamily="49" charset="0"/>
            </a:endParaRPr>
          </a:p>
        </p:txBody>
      </p:sp>
      <p:sp>
        <p:nvSpPr>
          <p:cNvPr id="3" name="Content Placeholder 2"/>
          <p:cNvSpPr>
            <a:spLocks noGrp="1"/>
          </p:cNvSpPr>
          <p:nvPr>
            <p:ph idx="1"/>
          </p:nvPr>
        </p:nvSpPr>
        <p:spPr>
          <a:xfrm>
            <a:off x="457200" y="762000"/>
            <a:ext cx="8229600" cy="5867400"/>
          </a:xfrm>
        </p:spPr>
        <p:txBody>
          <a:bodyPr/>
          <a:lstStyle/>
          <a:p>
            <a:r>
              <a:rPr lang="en-US" dirty="0" smtClean="0"/>
              <a:t>On the command prompt of the R Studio Console you could do anything you are used to doing in R Studio:</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5920" y="1447800"/>
            <a:ext cx="8534400" cy="5027691"/>
          </a:xfrm>
          <a:prstGeom prst="rect">
            <a:avLst/>
          </a:prstGeom>
        </p:spPr>
      </p:pic>
    </p:spTree>
    <p:extLst>
      <p:ext uri="{BB962C8B-B14F-4D97-AF65-F5344CB8AC3E}">
        <p14:creationId xmlns:p14="http://schemas.microsoft.com/office/powerpoint/2010/main" val="5534444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Description of </a:t>
            </a:r>
            <a:r>
              <a:rPr lang="en-US" sz="3100" dirty="0" err="1" smtClean="0">
                <a:latin typeface="Courier New" pitchFamily="49" charset="0"/>
                <a:cs typeface="Courier New" pitchFamily="49" charset="0"/>
              </a:rPr>
              <a:t>mapreduce</a:t>
            </a:r>
            <a:r>
              <a:rPr lang="en-US" dirty="0" smtClean="0"/>
              <a:t> </a:t>
            </a:r>
            <a:endParaRPr lang="en-US" dirty="0"/>
          </a:p>
        </p:txBody>
      </p:sp>
      <p:sp>
        <p:nvSpPr>
          <p:cNvPr id="3" name="Content Placeholder 2"/>
          <p:cNvSpPr>
            <a:spLocks noGrp="1"/>
          </p:cNvSpPr>
          <p:nvPr>
            <p:ph idx="1"/>
          </p:nvPr>
        </p:nvSpPr>
        <p:spPr>
          <a:xfrm>
            <a:off x="457200" y="762000"/>
            <a:ext cx="8229600" cy="5715000"/>
          </a:xfrm>
        </p:spPr>
        <p:txBody>
          <a:bodyPr>
            <a:noAutofit/>
          </a:bodyPr>
          <a:lstStyle/>
          <a:p>
            <a:r>
              <a:rPr lang="en-US" dirty="0" smtClean="0"/>
              <a:t>The </a:t>
            </a:r>
            <a:r>
              <a:rPr lang="en-US" dirty="0"/>
              <a:t>first line puts the data into HDFS, where the bulk of the data has to reside for </a:t>
            </a:r>
            <a:r>
              <a:rPr lang="en-US" dirty="0" err="1"/>
              <a:t>mapreduce</a:t>
            </a:r>
            <a:r>
              <a:rPr lang="en-US" dirty="0"/>
              <a:t> to operate on.  </a:t>
            </a:r>
            <a:r>
              <a:rPr lang="en-US" dirty="0" err="1" smtClean="0"/>
              <a:t>to.dfs</a:t>
            </a:r>
            <a:r>
              <a:rPr lang="en-US" dirty="0" smtClean="0"/>
              <a:t> is not </a:t>
            </a:r>
            <a:r>
              <a:rPr lang="en-US" dirty="0"/>
              <a:t>in a scalable </a:t>
            </a:r>
            <a:r>
              <a:rPr lang="en-US" dirty="0" smtClean="0"/>
              <a:t>way to insert big data into HDFS. </a:t>
            </a:r>
            <a:r>
              <a:rPr lang="en-US" dirty="0"/>
              <a:t> </a:t>
            </a:r>
            <a:r>
              <a:rPr lang="en-US" dirty="0" err="1"/>
              <a:t>to.dfs</a:t>
            </a:r>
            <a:r>
              <a:rPr lang="en-US" dirty="0"/>
              <a:t> is nonetheless very useful for a variety of uses like writing test cases, learning and debugging. </a:t>
            </a:r>
            <a:r>
              <a:rPr lang="en-US" dirty="0" err="1"/>
              <a:t>to.dfs</a:t>
            </a:r>
            <a:r>
              <a:rPr lang="en-US" dirty="0"/>
              <a:t> can put the data in a </a:t>
            </a:r>
            <a:r>
              <a:rPr lang="en-US" dirty="0" smtClean="0"/>
              <a:t>file. If </a:t>
            </a:r>
            <a:r>
              <a:rPr lang="en-US" dirty="0"/>
              <a:t>you don't specify one it will create temp files and clean them up when done. </a:t>
            </a:r>
            <a:endParaRPr lang="en-US" dirty="0" smtClean="0"/>
          </a:p>
          <a:p>
            <a:r>
              <a:rPr lang="en-US" dirty="0" smtClean="0"/>
              <a:t>The </a:t>
            </a:r>
            <a:r>
              <a:rPr lang="en-US" dirty="0"/>
              <a:t>return value is something we call a </a:t>
            </a:r>
            <a:r>
              <a:rPr lang="en-US" i="1" dirty="0"/>
              <a:t>big data object</a:t>
            </a:r>
            <a:r>
              <a:rPr lang="en-US" dirty="0"/>
              <a:t>. You can assign it to variables, pass it to other </a:t>
            </a:r>
            <a:r>
              <a:rPr lang="en-US" dirty="0" smtClean="0"/>
              <a:t>rmr2 functions</a:t>
            </a:r>
            <a:r>
              <a:rPr lang="en-US" dirty="0"/>
              <a:t>, </a:t>
            </a:r>
            <a:r>
              <a:rPr lang="en-US" dirty="0" err="1"/>
              <a:t>mapreduce</a:t>
            </a:r>
            <a:r>
              <a:rPr lang="en-US" dirty="0"/>
              <a:t> jobs or read it back in. It is a stub, that is the data is not in memory, only some information that helps finding and managing the data. This way you can refer to very large data sets whose size exceeds memory limits.</a:t>
            </a:r>
          </a:p>
          <a:p>
            <a:r>
              <a:rPr lang="en-US" dirty="0"/>
              <a:t>T</a:t>
            </a:r>
            <a:r>
              <a:rPr lang="en-US" dirty="0" smtClean="0"/>
              <a:t>he </a:t>
            </a:r>
            <a:r>
              <a:rPr lang="en-US" dirty="0"/>
              <a:t>second </a:t>
            </a:r>
            <a:r>
              <a:rPr lang="en-US" dirty="0" smtClean="0"/>
              <a:t>line </a:t>
            </a:r>
            <a:r>
              <a:rPr lang="en-US" sz="1800" dirty="0" err="1" smtClean="0">
                <a:latin typeface="Courier New" pitchFamily="49" charset="0"/>
                <a:cs typeface="Courier New" pitchFamily="49" charset="0"/>
              </a:rPr>
              <a:t>mapreduce</a:t>
            </a:r>
            <a:r>
              <a:rPr lang="en-US" dirty="0"/>
              <a:t> </a:t>
            </a:r>
            <a:r>
              <a:rPr lang="en-US" dirty="0" smtClean="0"/>
              <a:t>replaces </a:t>
            </a:r>
            <a:r>
              <a:rPr lang="en-US" sz="1800" dirty="0" err="1" smtClean="0">
                <a:latin typeface="Courier New" pitchFamily="49" charset="0"/>
                <a:cs typeface="Courier New" pitchFamily="49" charset="0"/>
              </a:rPr>
              <a:t>sapply</a:t>
            </a:r>
            <a:r>
              <a:rPr lang="en-US" dirty="0"/>
              <a:t>. </a:t>
            </a:r>
            <a:r>
              <a:rPr lang="en-US" dirty="0" smtClean="0"/>
              <a:t>The </a:t>
            </a:r>
            <a:r>
              <a:rPr lang="en-US" dirty="0"/>
              <a:t>input is </a:t>
            </a:r>
            <a:r>
              <a:rPr lang="en-US" dirty="0" smtClean="0"/>
              <a:t>the  variable </a:t>
            </a:r>
            <a:r>
              <a:rPr lang="en-US" sz="1800" dirty="0" err="1" smtClean="0">
                <a:latin typeface="Courier New" pitchFamily="49" charset="0"/>
                <a:cs typeface="Courier New" pitchFamily="49" charset="0"/>
              </a:rPr>
              <a:t>small.ints</a:t>
            </a:r>
            <a:r>
              <a:rPr lang="en-US" dirty="0" smtClean="0"/>
              <a:t> which </a:t>
            </a:r>
            <a:r>
              <a:rPr lang="en-US" dirty="0"/>
              <a:t>contains the output of </a:t>
            </a:r>
            <a:r>
              <a:rPr lang="en-US" sz="1800" dirty="0" err="1">
                <a:latin typeface="Courier New" pitchFamily="49" charset="0"/>
                <a:cs typeface="Courier New" pitchFamily="49" charset="0"/>
              </a:rPr>
              <a:t>to.dfs</a:t>
            </a:r>
            <a:r>
              <a:rPr lang="en-US" dirty="0"/>
              <a:t>, that is a stub for our small number data set in its HDFS version, but it could be a file path or a list containing a mix of both. </a:t>
            </a:r>
            <a:endParaRPr lang="en-US" dirty="0" smtClean="0"/>
          </a:p>
          <a:p>
            <a:r>
              <a:rPr lang="en-US" dirty="0" smtClean="0"/>
              <a:t>The </a:t>
            </a:r>
            <a:r>
              <a:rPr lang="en-US" dirty="0"/>
              <a:t>function to apply, which is called a </a:t>
            </a:r>
            <a:r>
              <a:rPr lang="en-US" sz="1800" dirty="0">
                <a:latin typeface="Courier New" pitchFamily="49" charset="0"/>
                <a:cs typeface="Courier New" pitchFamily="49" charset="0"/>
              </a:rPr>
              <a:t>map</a:t>
            </a:r>
            <a:r>
              <a:rPr lang="en-US" dirty="0"/>
              <a:t> function as opposed to the </a:t>
            </a:r>
            <a:r>
              <a:rPr lang="en-US" sz="1800" dirty="0">
                <a:latin typeface="Courier New" pitchFamily="49" charset="0"/>
                <a:cs typeface="Courier New" pitchFamily="49" charset="0"/>
              </a:rPr>
              <a:t>reduce</a:t>
            </a:r>
            <a:r>
              <a:rPr lang="en-US" dirty="0"/>
              <a:t> function, which </a:t>
            </a:r>
            <a:r>
              <a:rPr lang="en-US" dirty="0" smtClean="0"/>
              <a:t>is not used </a:t>
            </a:r>
            <a:r>
              <a:rPr lang="en-US" dirty="0"/>
              <a:t>here, is a regular R function </a:t>
            </a:r>
            <a:r>
              <a:rPr lang="en-US" dirty="0" smtClean="0"/>
              <a:t>with  constraints: it has </a:t>
            </a:r>
            <a:r>
              <a:rPr lang="en-US" dirty="0"/>
              <a:t>two arguments, a collection of keys and one of </a:t>
            </a:r>
            <a:r>
              <a:rPr lang="en-US" dirty="0" smtClean="0"/>
              <a:t>values.</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70</a:t>
            </a:fld>
            <a:endParaRPr lang="en-US"/>
          </a:p>
        </p:txBody>
      </p:sp>
    </p:spTree>
    <p:extLst>
      <p:ext uri="{BB962C8B-B14F-4D97-AF65-F5344CB8AC3E}">
        <p14:creationId xmlns:p14="http://schemas.microsoft.com/office/powerpoint/2010/main" val="70618181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Description of </a:t>
            </a:r>
            <a:r>
              <a:rPr lang="en-US" sz="3100" dirty="0" err="1" smtClean="0">
                <a:latin typeface="Courier New" pitchFamily="49" charset="0"/>
                <a:cs typeface="Courier New" pitchFamily="49" charset="0"/>
              </a:rPr>
              <a:t>mapreduce</a:t>
            </a:r>
            <a:r>
              <a:rPr lang="en-US" dirty="0" smtClean="0"/>
              <a:t> </a:t>
            </a:r>
            <a:endParaRPr lang="en-US" dirty="0"/>
          </a:p>
        </p:txBody>
      </p:sp>
      <p:sp>
        <p:nvSpPr>
          <p:cNvPr id="3" name="Content Placeholder 2"/>
          <p:cNvSpPr>
            <a:spLocks noGrp="1"/>
          </p:cNvSpPr>
          <p:nvPr>
            <p:ph idx="1"/>
          </p:nvPr>
        </p:nvSpPr>
        <p:spPr/>
        <p:txBody>
          <a:bodyPr>
            <a:noAutofit/>
          </a:bodyPr>
          <a:lstStyle/>
          <a:p>
            <a:r>
              <a:rPr lang="en-US" dirty="0">
                <a:latin typeface="Courier New" pitchFamily="49" charset="0"/>
                <a:cs typeface="Courier New" pitchFamily="49" charset="0"/>
              </a:rPr>
              <a:t>m</a:t>
            </a:r>
            <a:r>
              <a:rPr lang="en-US" dirty="0" smtClean="0">
                <a:latin typeface="Courier New" pitchFamily="49" charset="0"/>
                <a:cs typeface="Courier New" pitchFamily="49" charset="0"/>
              </a:rPr>
              <a:t>ap</a:t>
            </a:r>
            <a:r>
              <a:rPr lang="en-US" dirty="0" smtClean="0"/>
              <a:t> function </a:t>
            </a:r>
            <a:r>
              <a:rPr lang="en-US" dirty="0"/>
              <a:t>returns key value pairs using the function </a:t>
            </a:r>
            <a:r>
              <a:rPr lang="en-US" sz="1800" dirty="0" err="1">
                <a:latin typeface="Courier New" pitchFamily="49" charset="0"/>
                <a:cs typeface="Courier New" pitchFamily="49" charset="0"/>
              </a:rPr>
              <a:t>keyval</a:t>
            </a:r>
            <a:r>
              <a:rPr lang="en-US" dirty="0"/>
              <a:t>, which can have vectors, lists, matrices or </a:t>
            </a:r>
            <a:r>
              <a:rPr lang="en-US" dirty="0" err="1"/>
              <a:t>data.frames</a:t>
            </a:r>
            <a:r>
              <a:rPr lang="en-US" dirty="0"/>
              <a:t> as arguments; you can also return NULL. </a:t>
            </a:r>
          </a:p>
          <a:p>
            <a:r>
              <a:rPr lang="en-US" dirty="0" smtClean="0"/>
              <a:t>We </a:t>
            </a:r>
            <a:r>
              <a:rPr lang="en-US" dirty="0"/>
              <a:t>can avoid calling </a:t>
            </a:r>
            <a:r>
              <a:rPr lang="en-US" sz="1800" dirty="0" err="1">
                <a:latin typeface="Courier New" pitchFamily="49" charset="0"/>
                <a:cs typeface="Courier New" pitchFamily="49" charset="0"/>
              </a:rPr>
              <a:t>keyval</a:t>
            </a:r>
            <a:r>
              <a:rPr lang="en-US" dirty="0"/>
              <a:t> explicitly but the return value </a:t>
            </a:r>
            <a:r>
              <a:rPr lang="en-US" sz="1800" dirty="0"/>
              <a:t>x </a:t>
            </a:r>
            <a:r>
              <a:rPr lang="en-US" dirty="0"/>
              <a:t>will be converted with a call </a:t>
            </a:r>
            <a:r>
              <a:rPr lang="en-US" sz="1800" dirty="0" err="1">
                <a:latin typeface="Courier New" pitchFamily="49" charset="0"/>
                <a:cs typeface="Courier New" pitchFamily="49" charset="0"/>
              </a:rPr>
              <a:t>tokeyval</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NULL,x</a:t>
            </a:r>
            <a:r>
              <a:rPr lang="en-US" sz="1800" dirty="0">
                <a:latin typeface="Courier New" pitchFamily="49" charset="0"/>
                <a:cs typeface="Courier New" pitchFamily="49" charset="0"/>
              </a:rPr>
              <a:t>). </a:t>
            </a:r>
            <a:r>
              <a:rPr lang="en-US" dirty="0"/>
              <a:t>This is not allowed in the map function when the reduce function is specified and under no circumstance in the combine function, since specifying the key is necessary for the shuffle phase.</a:t>
            </a:r>
          </a:p>
          <a:p>
            <a:r>
              <a:rPr lang="en-US" dirty="0"/>
              <a:t>In this example, we are not using the keys at all, only the values, but we still need both to support the general </a:t>
            </a:r>
            <a:r>
              <a:rPr lang="en-US" dirty="0" err="1"/>
              <a:t>mapreduce</a:t>
            </a:r>
            <a:r>
              <a:rPr lang="en-US" dirty="0"/>
              <a:t> case. The return value is big data object, and you can pass it as input to other jobs or read it into memory (watch out, it will fail for big data!) </a:t>
            </a:r>
            <a:r>
              <a:rPr lang="en-US" dirty="0" smtClean="0"/>
              <a:t>with </a:t>
            </a:r>
            <a:r>
              <a:rPr lang="en-US" dirty="0" err="1" smtClean="0"/>
              <a:t>from.dfs</a:t>
            </a:r>
            <a:r>
              <a:rPr lang="en-US" dirty="0"/>
              <a:t>. </a:t>
            </a:r>
            <a:endParaRPr lang="en-US" dirty="0" smtClean="0"/>
          </a:p>
          <a:p>
            <a:r>
              <a:rPr lang="en-US" sz="1800" dirty="0" err="1" smtClean="0">
                <a:latin typeface="Courier New" pitchFamily="49" charset="0"/>
                <a:cs typeface="Courier New" pitchFamily="49" charset="0"/>
              </a:rPr>
              <a:t>from.dfs</a:t>
            </a:r>
            <a:r>
              <a:rPr lang="en-US" dirty="0"/>
              <a:t> is complementary to </a:t>
            </a:r>
            <a:r>
              <a:rPr lang="en-US" sz="1800" dirty="0" err="1">
                <a:latin typeface="Courier New" pitchFamily="49" charset="0"/>
                <a:cs typeface="Courier New" pitchFamily="49" charset="0"/>
              </a:rPr>
              <a:t>to.dfs</a:t>
            </a:r>
            <a:r>
              <a:rPr lang="en-US" dirty="0"/>
              <a:t> and returns a key-value pair collection. </a:t>
            </a:r>
            <a:r>
              <a:rPr lang="en-US" dirty="0" err="1"/>
              <a:t>from.dfs</a:t>
            </a:r>
            <a:r>
              <a:rPr lang="en-US" dirty="0"/>
              <a:t> is useful in defining map reduce algorithms whenever a </a:t>
            </a:r>
            <a:r>
              <a:rPr lang="en-US" dirty="0" err="1"/>
              <a:t>mapreduce</a:t>
            </a:r>
            <a:r>
              <a:rPr lang="en-US" dirty="0"/>
              <a:t> job produces something of reasonable size, like a summary, that can fit in memory and needs to be inspected to decide on the next steps, or to visualize it. It is much more important than </a:t>
            </a:r>
            <a:r>
              <a:rPr lang="en-US" dirty="0" err="1"/>
              <a:t>to.dfs</a:t>
            </a:r>
            <a:r>
              <a:rPr lang="en-US" dirty="0"/>
              <a:t> in production work.</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71</a:t>
            </a:fld>
            <a:endParaRPr lang="en-US"/>
          </a:p>
        </p:txBody>
      </p:sp>
    </p:spTree>
    <p:extLst>
      <p:ext uri="{BB962C8B-B14F-4D97-AF65-F5344CB8AC3E}">
        <p14:creationId xmlns:p14="http://schemas.microsoft.com/office/powerpoint/2010/main" val="310268285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 Example with </a:t>
            </a:r>
            <a:r>
              <a:rPr lang="en-US" sz="3100" dirty="0" smtClean="0">
                <a:latin typeface="Courier New" pitchFamily="49" charset="0"/>
                <a:cs typeface="Courier New" pitchFamily="49" charset="0"/>
              </a:rPr>
              <a:t> </a:t>
            </a:r>
            <a:r>
              <a:rPr lang="en-US" sz="3100" dirty="0" err="1" smtClean="0">
                <a:latin typeface="Courier New" pitchFamily="49" charset="0"/>
                <a:cs typeface="Courier New" pitchFamily="49" charset="0"/>
              </a:rPr>
              <a:t>tapply</a:t>
            </a:r>
            <a:r>
              <a:rPr lang="en-US" sz="3100" dirty="0" smtClean="0">
                <a:latin typeface="Courier New" pitchFamily="49" charset="0"/>
                <a:cs typeface="Courier New" pitchFamily="49" charset="0"/>
              </a:rPr>
              <a:t> </a:t>
            </a:r>
            <a:r>
              <a:rPr lang="en-US" dirty="0" smtClean="0"/>
              <a:t>vs. </a:t>
            </a:r>
            <a:r>
              <a:rPr lang="en-US" sz="3100" dirty="0" smtClean="0">
                <a:latin typeface="Courier New" pitchFamily="49" charset="0"/>
                <a:cs typeface="Courier New" pitchFamily="49" charset="0"/>
              </a:rPr>
              <a:t>reduce</a:t>
            </a:r>
            <a:endParaRPr lang="en-US" sz="3100" dirty="0">
              <a:latin typeface="Courier New" pitchFamily="49" charset="0"/>
              <a:cs typeface="Courier New" pitchFamily="49" charset="0"/>
            </a:endParaRPr>
          </a:p>
        </p:txBody>
      </p:sp>
      <p:sp>
        <p:nvSpPr>
          <p:cNvPr id="3" name="Content Placeholder 2"/>
          <p:cNvSpPr>
            <a:spLocks noGrp="1"/>
          </p:cNvSpPr>
          <p:nvPr>
            <p:ph idx="1"/>
          </p:nvPr>
        </p:nvSpPr>
        <p:spPr/>
        <p:txBody>
          <a:bodyPr/>
          <a:lstStyle/>
          <a:p>
            <a:pPr marL="0" indent="0">
              <a:buNone/>
            </a:pPr>
            <a:r>
              <a:rPr lang="en-US" sz="1600" dirty="0">
                <a:latin typeface="Courier New" pitchFamily="49" charset="0"/>
                <a:cs typeface="Courier New" pitchFamily="49" charset="0"/>
              </a:rPr>
              <a:t>&gt; groups = </a:t>
            </a:r>
            <a:r>
              <a:rPr lang="en-US" sz="1600" dirty="0" err="1">
                <a:latin typeface="Courier New" pitchFamily="49" charset="0"/>
                <a:cs typeface="Courier New" pitchFamily="49" charset="0"/>
              </a:rPr>
              <a:t>rbinom</a:t>
            </a:r>
            <a:r>
              <a:rPr lang="en-US" sz="1600" dirty="0">
                <a:latin typeface="Courier New" pitchFamily="49" charset="0"/>
                <a:cs typeface="Courier New" pitchFamily="49" charset="0"/>
              </a:rPr>
              <a:t>(32, n = 50, </a:t>
            </a:r>
            <a:r>
              <a:rPr lang="en-US" sz="1600" dirty="0" err="1">
                <a:latin typeface="Courier New" pitchFamily="49" charset="0"/>
                <a:cs typeface="Courier New" pitchFamily="49" charset="0"/>
              </a:rPr>
              <a:t>prob</a:t>
            </a:r>
            <a:r>
              <a:rPr lang="en-US" sz="1600" dirty="0">
                <a:latin typeface="Courier New" pitchFamily="49" charset="0"/>
                <a:cs typeface="Courier New" pitchFamily="49" charset="0"/>
              </a:rPr>
              <a:t> = 0.4)</a:t>
            </a:r>
          </a:p>
          <a:p>
            <a:pPr marL="0" indent="0">
              <a:buNone/>
            </a:pPr>
            <a:r>
              <a:rPr lang="en-US" sz="1600" dirty="0">
                <a:latin typeface="Courier New" pitchFamily="49" charset="0"/>
                <a:cs typeface="Courier New" pitchFamily="49" charset="0"/>
              </a:rPr>
              <a:t>&gt;   </a:t>
            </a:r>
            <a:r>
              <a:rPr lang="en-US" sz="1600" dirty="0" err="1">
                <a:latin typeface="Courier New" pitchFamily="49" charset="0"/>
                <a:cs typeface="Courier New" pitchFamily="49" charset="0"/>
              </a:rPr>
              <a:t>tapply</a:t>
            </a:r>
            <a:r>
              <a:rPr lang="en-US" sz="1600" dirty="0">
                <a:latin typeface="Courier New" pitchFamily="49" charset="0"/>
                <a:cs typeface="Courier New" pitchFamily="49" charset="0"/>
              </a:rPr>
              <a:t>(groups, groups, length)</a:t>
            </a:r>
          </a:p>
          <a:p>
            <a:pPr marL="0" indent="0">
              <a:buNone/>
            </a:pPr>
            <a:r>
              <a:rPr lang="en-US" sz="1600" dirty="0">
                <a:latin typeface="Courier New" pitchFamily="49" charset="0"/>
                <a:cs typeface="Courier New" pitchFamily="49" charset="0"/>
              </a:rPr>
              <a:t> 7  8  9 10 11 12 13 14 15 16 17 18 </a:t>
            </a:r>
          </a:p>
          <a:p>
            <a:pPr marL="0" indent="0">
              <a:buNone/>
            </a:pPr>
            <a:r>
              <a:rPr lang="en-US" sz="1600" dirty="0">
                <a:latin typeface="Courier New" pitchFamily="49" charset="0"/>
                <a:cs typeface="Courier New" pitchFamily="49" charset="0"/>
              </a:rPr>
              <a:t> 1  2  4 10  8  7  5  3  4  3  2  1 </a:t>
            </a:r>
          </a:p>
          <a:p>
            <a:r>
              <a:rPr lang="en-US" dirty="0"/>
              <a:t>This </a:t>
            </a:r>
            <a:r>
              <a:rPr lang="en-US" dirty="0" smtClean="0"/>
              <a:t>created </a:t>
            </a:r>
            <a:r>
              <a:rPr lang="en-US" dirty="0"/>
              <a:t>a sample from the binomial </a:t>
            </a:r>
            <a:r>
              <a:rPr lang="en-US" dirty="0" smtClean="0"/>
              <a:t>distribution with 32 observations, probability of success 0.4 and 50 trials and </a:t>
            </a:r>
            <a:r>
              <a:rPr lang="en-US" dirty="0"/>
              <a:t>counts how many times each outcome </a:t>
            </a:r>
            <a:r>
              <a:rPr lang="en-US" dirty="0" smtClean="0"/>
              <a:t>occurs. Function </a:t>
            </a:r>
            <a:r>
              <a:rPr lang="en-US" sz="1800" dirty="0" err="1" smtClean="0">
                <a:latin typeface="Courier New" pitchFamily="49" charset="0"/>
                <a:cs typeface="Courier New" pitchFamily="49" charset="0"/>
              </a:rPr>
              <a:t>tapply</a:t>
            </a:r>
            <a:r>
              <a:rPr lang="en-US" dirty="0" smtClean="0"/>
              <a:t> performed the aggregation, counting of trials which had the same number of positive results. In a way </a:t>
            </a:r>
            <a:r>
              <a:rPr lang="en-US" sz="1800" dirty="0" err="1" smtClean="0">
                <a:latin typeface="Courier New" pitchFamily="49" charset="0"/>
                <a:cs typeface="Courier New" pitchFamily="49" charset="0"/>
              </a:rPr>
              <a:t>tapply</a:t>
            </a:r>
            <a:r>
              <a:rPr lang="en-US" dirty="0" smtClean="0"/>
              <a:t> does what reduce functions do in MapReduce.</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72</a:t>
            </a:fld>
            <a:endParaRPr lang="en-US"/>
          </a:p>
        </p:txBody>
      </p:sp>
    </p:spTree>
    <p:extLst>
      <p:ext uri="{BB962C8B-B14F-4D97-AF65-F5344CB8AC3E}">
        <p14:creationId xmlns:p14="http://schemas.microsoft.com/office/powerpoint/2010/main" val="386315089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MapReduce equivalent</a:t>
            </a:r>
            <a:endParaRPr lang="en-US" dirty="0"/>
          </a:p>
        </p:txBody>
      </p:sp>
      <p:sp>
        <p:nvSpPr>
          <p:cNvPr id="3" name="Content Placeholder 2"/>
          <p:cNvSpPr>
            <a:spLocks noGrp="1"/>
          </p:cNvSpPr>
          <p:nvPr>
            <p:ph idx="1"/>
          </p:nvPr>
        </p:nvSpPr>
        <p:spPr>
          <a:xfrm>
            <a:off x="457200" y="762000"/>
            <a:ext cx="8229600" cy="5791200"/>
          </a:xfrm>
        </p:spPr>
        <p:txBody>
          <a:bodyPr>
            <a:normAutofit fontScale="92500" lnSpcReduction="20000"/>
          </a:bodyPr>
          <a:lstStyle/>
          <a:p>
            <a:pPr marL="0" indent="0">
              <a:buNone/>
            </a:pPr>
            <a:r>
              <a:rPr lang="en-US" sz="1900" i="1" dirty="0">
                <a:latin typeface="Courier New" pitchFamily="49" charset="0"/>
                <a:cs typeface="Courier New" pitchFamily="49" charset="0"/>
              </a:rPr>
              <a:t>&gt; </a:t>
            </a:r>
            <a:r>
              <a:rPr lang="en-US" sz="1900" b="1" dirty="0">
                <a:latin typeface="Courier New" pitchFamily="49" charset="0"/>
                <a:cs typeface="Courier New" pitchFamily="49" charset="0"/>
              </a:rPr>
              <a:t>groups = </a:t>
            </a:r>
            <a:r>
              <a:rPr lang="en-US" sz="1900" b="1" dirty="0" err="1">
                <a:latin typeface="Courier New" pitchFamily="49" charset="0"/>
                <a:cs typeface="Courier New" pitchFamily="49" charset="0"/>
              </a:rPr>
              <a:t>to.dfs</a:t>
            </a:r>
            <a:r>
              <a:rPr lang="en-US" sz="1900" b="1" dirty="0">
                <a:latin typeface="Courier New" pitchFamily="49" charset="0"/>
                <a:cs typeface="Courier New" pitchFamily="49" charset="0"/>
              </a:rPr>
              <a:t>(groups)</a:t>
            </a:r>
          </a:p>
          <a:p>
            <a:pPr marL="0" indent="0">
              <a:buNone/>
            </a:pPr>
            <a:r>
              <a:rPr lang="en-US" sz="1600" i="1" dirty="0">
                <a:latin typeface="Courier New" pitchFamily="49" charset="0"/>
                <a:cs typeface="Courier New" pitchFamily="49" charset="0"/>
              </a:rPr>
              <a:t>13/04/25 13:01:55 WARN </a:t>
            </a:r>
            <a:r>
              <a:rPr lang="en-US" sz="1600" i="1" dirty="0" err="1">
                <a:latin typeface="Courier New" pitchFamily="49" charset="0"/>
                <a:cs typeface="Courier New" pitchFamily="49" charset="0"/>
              </a:rPr>
              <a:t>util.NativeCodeLoader</a:t>
            </a:r>
            <a:r>
              <a:rPr lang="en-US" sz="1600" i="1" dirty="0">
                <a:latin typeface="Courier New" pitchFamily="49" charset="0"/>
                <a:cs typeface="Courier New" pitchFamily="49" charset="0"/>
              </a:rPr>
              <a:t>: Unable to load native-</a:t>
            </a:r>
            <a:r>
              <a:rPr lang="en-US" sz="1600" i="1" dirty="0" err="1">
                <a:latin typeface="Courier New" pitchFamily="49" charset="0"/>
                <a:cs typeface="Courier New" pitchFamily="49" charset="0"/>
              </a:rPr>
              <a:t>hadoop</a:t>
            </a:r>
            <a:r>
              <a:rPr lang="en-US" sz="1600" i="1" dirty="0">
                <a:latin typeface="Courier New" pitchFamily="49" charset="0"/>
                <a:cs typeface="Courier New" pitchFamily="49" charset="0"/>
              </a:rPr>
              <a:t> library for your platform... using </a:t>
            </a:r>
            <a:r>
              <a:rPr lang="en-US" sz="1600" i="1" dirty="0" err="1">
                <a:latin typeface="Courier New" pitchFamily="49" charset="0"/>
                <a:cs typeface="Courier New" pitchFamily="49" charset="0"/>
              </a:rPr>
              <a:t>builtin</a:t>
            </a:r>
            <a:r>
              <a:rPr lang="en-US" sz="1600" i="1" dirty="0">
                <a:latin typeface="Courier New" pitchFamily="49" charset="0"/>
                <a:cs typeface="Courier New" pitchFamily="49" charset="0"/>
              </a:rPr>
              <a:t>-java classes where applicable</a:t>
            </a:r>
          </a:p>
          <a:p>
            <a:pPr marL="0" indent="0">
              <a:buNone/>
            </a:pPr>
            <a:r>
              <a:rPr lang="en-US" sz="1600" i="1" dirty="0">
                <a:latin typeface="Courier New" pitchFamily="49" charset="0"/>
                <a:cs typeface="Courier New" pitchFamily="49" charset="0"/>
              </a:rPr>
              <a:t>13/04/25 13:01:55 INFO </a:t>
            </a:r>
            <a:r>
              <a:rPr lang="en-US" sz="1600" i="1" dirty="0" err="1">
                <a:latin typeface="Courier New" pitchFamily="49" charset="0"/>
                <a:cs typeface="Courier New" pitchFamily="49" charset="0"/>
              </a:rPr>
              <a:t>compress.CodecPool</a:t>
            </a:r>
            <a:r>
              <a:rPr lang="en-US" sz="1600" i="1" dirty="0">
                <a:latin typeface="Courier New" pitchFamily="49" charset="0"/>
                <a:cs typeface="Courier New" pitchFamily="49" charset="0"/>
              </a:rPr>
              <a:t>: Got brand-new compressor</a:t>
            </a:r>
          </a:p>
          <a:p>
            <a:pPr marL="0" indent="0">
              <a:buNone/>
            </a:pPr>
            <a:r>
              <a:rPr lang="en-US" sz="1600" i="1" dirty="0">
                <a:latin typeface="Courier New" pitchFamily="49" charset="0"/>
                <a:cs typeface="Courier New" pitchFamily="49" charset="0"/>
              </a:rPr>
              <a:t>Warning message:</a:t>
            </a:r>
          </a:p>
          <a:p>
            <a:pPr marL="0" indent="0">
              <a:buNone/>
            </a:pPr>
            <a:r>
              <a:rPr lang="en-US" sz="1600" i="1" dirty="0">
                <a:latin typeface="Courier New" pitchFamily="49" charset="0"/>
                <a:cs typeface="Courier New" pitchFamily="49" charset="0"/>
              </a:rPr>
              <a:t>In </a:t>
            </a:r>
            <a:r>
              <a:rPr lang="en-US" sz="1600" i="1" dirty="0" err="1">
                <a:latin typeface="Courier New" pitchFamily="49" charset="0"/>
                <a:cs typeface="Courier New" pitchFamily="49" charset="0"/>
              </a:rPr>
              <a:t>to.dfs</a:t>
            </a:r>
            <a:r>
              <a:rPr lang="en-US" sz="1600" i="1" dirty="0">
                <a:latin typeface="Courier New" pitchFamily="49" charset="0"/>
                <a:cs typeface="Courier New" pitchFamily="49" charset="0"/>
              </a:rPr>
              <a:t>(groups) : Converting </a:t>
            </a:r>
            <a:r>
              <a:rPr lang="en-US" sz="1600" i="1" dirty="0" err="1">
                <a:latin typeface="Courier New" pitchFamily="49" charset="0"/>
                <a:cs typeface="Courier New" pitchFamily="49" charset="0"/>
              </a:rPr>
              <a:t>to.dfs</a:t>
            </a:r>
            <a:r>
              <a:rPr lang="en-US" sz="1600" i="1" dirty="0">
                <a:latin typeface="Courier New" pitchFamily="49" charset="0"/>
                <a:cs typeface="Courier New" pitchFamily="49" charset="0"/>
              </a:rPr>
              <a:t> argument to </a:t>
            </a:r>
            <a:r>
              <a:rPr lang="en-US" sz="1600" i="1" dirty="0" err="1">
                <a:latin typeface="Courier New" pitchFamily="49" charset="0"/>
                <a:cs typeface="Courier New" pitchFamily="49" charset="0"/>
              </a:rPr>
              <a:t>keyval</a:t>
            </a:r>
            <a:r>
              <a:rPr lang="en-US" sz="1600" i="1" dirty="0">
                <a:latin typeface="Courier New" pitchFamily="49" charset="0"/>
                <a:cs typeface="Courier New" pitchFamily="49" charset="0"/>
              </a:rPr>
              <a:t> with a NULL key</a:t>
            </a:r>
          </a:p>
          <a:p>
            <a:pPr marL="0" indent="0">
              <a:buNone/>
            </a:pPr>
            <a:r>
              <a:rPr lang="en-US" sz="1900" b="1" i="1" dirty="0">
                <a:latin typeface="Courier New" pitchFamily="49" charset="0"/>
                <a:cs typeface="Courier New" pitchFamily="49" charset="0"/>
              </a:rPr>
              <a:t>&gt;   </a:t>
            </a:r>
            <a:r>
              <a:rPr lang="en-US" sz="1900" b="1" dirty="0" err="1">
                <a:latin typeface="Courier New" pitchFamily="49" charset="0"/>
                <a:cs typeface="Courier New" pitchFamily="49" charset="0"/>
              </a:rPr>
              <a:t>from.dfs</a:t>
            </a:r>
            <a:r>
              <a:rPr lang="en-US" sz="1900" b="1" dirty="0">
                <a:latin typeface="Courier New" pitchFamily="49" charset="0"/>
                <a:cs typeface="Courier New" pitchFamily="49" charset="0"/>
              </a:rPr>
              <a:t>(</a:t>
            </a:r>
          </a:p>
          <a:p>
            <a:pPr marL="0" indent="0">
              <a:buNone/>
            </a:pPr>
            <a:r>
              <a:rPr lang="en-US" sz="1900" b="1" dirty="0">
                <a:latin typeface="Courier New" pitchFamily="49" charset="0"/>
                <a:cs typeface="Courier New" pitchFamily="49" charset="0"/>
              </a:rPr>
              <a:t>+     </a:t>
            </a:r>
            <a:r>
              <a:rPr lang="en-US" sz="1900" b="1" dirty="0" err="1">
                <a:latin typeface="Courier New" pitchFamily="49" charset="0"/>
                <a:cs typeface="Courier New" pitchFamily="49" charset="0"/>
              </a:rPr>
              <a:t>mapreduce</a:t>
            </a:r>
            <a:r>
              <a:rPr lang="en-US" sz="1900" b="1" dirty="0">
                <a:latin typeface="Courier New" pitchFamily="49" charset="0"/>
                <a:cs typeface="Courier New" pitchFamily="49" charset="0"/>
              </a:rPr>
              <a:t>(</a:t>
            </a:r>
          </a:p>
          <a:p>
            <a:pPr marL="0" indent="0">
              <a:buNone/>
            </a:pPr>
            <a:r>
              <a:rPr lang="en-US" sz="1900" b="1" dirty="0">
                <a:latin typeface="Courier New" pitchFamily="49" charset="0"/>
                <a:cs typeface="Courier New" pitchFamily="49" charset="0"/>
              </a:rPr>
              <a:t>+       input = groups, </a:t>
            </a:r>
          </a:p>
          <a:p>
            <a:pPr marL="0" indent="0">
              <a:buNone/>
            </a:pPr>
            <a:r>
              <a:rPr lang="en-US" sz="1900" b="1" dirty="0">
                <a:latin typeface="Courier New" pitchFamily="49" charset="0"/>
                <a:cs typeface="Courier New" pitchFamily="49" charset="0"/>
              </a:rPr>
              <a:t>+       map = function(., v) </a:t>
            </a:r>
            <a:r>
              <a:rPr lang="en-US" sz="1900" b="1" dirty="0" err="1">
                <a:latin typeface="Courier New" pitchFamily="49" charset="0"/>
                <a:cs typeface="Courier New" pitchFamily="49" charset="0"/>
              </a:rPr>
              <a:t>keyval</a:t>
            </a:r>
            <a:r>
              <a:rPr lang="en-US" sz="1900" b="1" dirty="0">
                <a:latin typeface="Courier New" pitchFamily="49" charset="0"/>
                <a:cs typeface="Courier New" pitchFamily="49" charset="0"/>
              </a:rPr>
              <a:t>(v, 1), </a:t>
            </a:r>
          </a:p>
          <a:p>
            <a:pPr marL="0" indent="0">
              <a:buNone/>
            </a:pPr>
            <a:r>
              <a:rPr lang="en-US" sz="1900" b="1" dirty="0">
                <a:latin typeface="Courier New" pitchFamily="49" charset="0"/>
                <a:cs typeface="Courier New" pitchFamily="49" charset="0"/>
              </a:rPr>
              <a:t>+       reduce = </a:t>
            </a:r>
          </a:p>
          <a:p>
            <a:pPr marL="0" indent="0">
              <a:buNone/>
            </a:pPr>
            <a:r>
              <a:rPr lang="en-US" sz="1900" b="1" dirty="0">
                <a:latin typeface="Courier New" pitchFamily="49" charset="0"/>
                <a:cs typeface="Courier New" pitchFamily="49" charset="0"/>
              </a:rPr>
              <a:t>+         function(k, </a:t>
            </a:r>
            <a:r>
              <a:rPr lang="en-US" sz="1900" b="1" dirty="0" err="1">
                <a:latin typeface="Courier New" pitchFamily="49" charset="0"/>
                <a:cs typeface="Courier New" pitchFamily="49" charset="0"/>
              </a:rPr>
              <a:t>vv</a:t>
            </a:r>
            <a:r>
              <a:rPr lang="en-US" sz="1900" b="1" dirty="0">
                <a:latin typeface="Courier New" pitchFamily="49" charset="0"/>
                <a:cs typeface="Courier New" pitchFamily="49" charset="0"/>
              </a:rPr>
              <a:t>) </a:t>
            </a:r>
          </a:p>
          <a:p>
            <a:pPr marL="0" indent="0">
              <a:buNone/>
            </a:pPr>
            <a:r>
              <a:rPr lang="en-US" sz="1900" b="1" dirty="0">
                <a:latin typeface="Courier New" pitchFamily="49" charset="0"/>
                <a:cs typeface="Courier New" pitchFamily="49" charset="0"/>
              </a:rPr>
              <a:t>+           </a:t>
            </a:r>
            <a:r>
              <a:rPr lang="en-US" sz="1900" b="1" dirty="0" err="1">
                <a:latin typeface="Courier New" pitchFamily="49" charset="0"/>
                <a:cs typeface="Courier New" pitchFamily="49" charset="0"/>
              </a:rPr>
              <a:t>keyval</a:t>
            </a:r>
            <a:r>
              <a:rPr lang="en-US" sz="1900" b="1" dirty="0">
                <a:latin typeface="Courier New" pitchFamily="49" charset="0"/>
                <a:cs typeface="Courier New" pitchFamily="49" charset="0"/>
              </a:rPr>
              <a:t>(k, length(</a:t>
            </a:r>
            <a:r>
              <a:rPr lang="en-US" sz="1900" b="1" dirty="0" err="1">
                <a:latin typeface="Courier New" pitchFamily="49" charset="0"/>
                <a:cs typeface="Courier New" pitchFamily="49" charset="0"/>
              </a:rPr>
              <a:t>vv</a:t>
            </a:r>
            <a:r>
              <a:rPr lang="en-US" sz="1900" b="1" dirty="0" smtClean="0">
                <a:latin typeface="Courier New" pitchFamily="49" charset="0"/>
                <a:cs typeface="Courier New" pitchFamily="49" charset="0"/>
              </a:rPr>
              <a:t>))))</a:t>
            </a:r>
          </a:p>
          <a:p>
            <a:pPr marL="0" indent="0">
              <a:buNone/>
            </a:pPr>
            <a:r>
              <a:rPr lang="en-US" sz="1600" i="1" dirty="0">
                <a:latin typeface="Courier New" pitchFamily="49" charset="0"/>
                <a:cs typeface="Courier New" pitchFamily="49" charset="0"/>
              </a:rPr>
              <a:t>13/04/25 13:02:47 INFO </a:t>
            </a:r>
            <a:r>
              <a:rPr lang="en-US" sz="1600" i="1" dirty="0" err="1">
                <a:latin typeface="Courier New" pitchFamily="49" charset="0"/>
                <a:cs typeface="Courier New" pitchFamily="49" charset="0"/>
              </a:rPr>
              <a:t>streaming.StreamJob</a:t>
            </a:r>
            <a:r>
              <a:rPr lang="en-US" sz="1600" i="1" dirty="0">
                <a:latin typeface="Courier New" pitchFamily="49" charset="0"/>
                <a:cs typeface="Courier New" pitchFamily="49" charset="0"/>
              </a:rPr>
              <a:t>:  map 100%  reduce 100%</a:t>
            </a:r>
          </a:p>
          <a:p>
            <a:pPr marL="0" indent="0">
              <a:buNone/>
            </a:pPr>
            <a:r>
              <a:rPr lang="en-US" sz="1600" i="1" dirty="0">
                <a:latin typeface="Courier New" pitchFamily="49" charset="0"/>
                <a:cs typeface="Courier New" pitchFamily="49" charset="0"/>
              </a:rPr>
              <a:t>13/04/25 13:02:50 INFO </a:t>
            </a:r>
            <a:r>
              <a:rPr lang="en-US" sz="1600" i="1" dirty="0" err="1">
                <a:latin typeface="Courier New" pitchFamily="49" charset="0"/>
                <a:cs typeface="Courier New" pitchFamily="49" charset="0"/>
              </a:rPr>
              <a:t>streaming.StreamJob</a:t>
            </a:r>
            <a:r>
              <a:rPr lang="en-US" sz="1600" i="1" dirty="0">
                <a:latin typeface="Courier New" pitchFamily="49" charset="0"/>
                <a:cs typeface="Courier New" pitchFamily="49" charset="0"/>
              </a:rPr>
              <a:t>: Job complete: </a:t>
            </a:r>
            <a:r>
              <a:rPr lang="en-US" sz="1600" i="1" dirty="0" smtClean="0">
                <a:latin typeface="Courier New" pitchFamily="49" charset="0"/>
                <a:cs typeface="Courier New" pitchFamily="49" charset="0"/>
              </a:rPr>
              <a:t>13/04/25 </a:t>
            </a:r>
            <a:r>
              <a:rPr lang="en-US" sz="1600" i="1" dirty="0">
                <a:latin typeface="Courier New" pitchFamily="49" charset="0"/>
                <a:cs typeface="Courier New" pitchFamily="49" charset="0"/>
              </a:rPr>
              <a:t>13:02:50 INFO </a:t>
            </a:r>
            <a:r>
              <a:rPr lang="en-US" sz="1600" i="1" dirty="0" err="1">
                <a:latin typeface="Courier New" pitchFamily="49" charset="0"/>
                <a:cs typeface="Courier New" pitchFamily="49" charset="0"/>
              </a:rPr>
              <a:t>streaming.StreamJob</a:t>
            </a:r>
            <a:r>
              <a:rPr lang="en-US" sz="1600" i="1" dirty="0">
                <a:latin typeface="Courier New" pitchFamily="49" charset="0"/>
                <a:cs typeface="Courier New" pitchFamily="49" charset="0"/>
              </a:rPr>
              <a:t>: Output: /</a:t>
            </a:r>
            <a:r>
              <a:rPr lang="en-US" sz="1600" i="1" dirty="0" err="1">
                <a:latin typeface="Courier New" pitchFamily="49" charset="0"/>
                <a:cs typeface="Courier New" pitchFamily="49" charset="0"/>
              </a:rPr>
              <a:t>tmp</a:t>
            </a:r>
            <a:r>
              <a:rPr lang="en-US" sz="1600" i="1" dirty="0">
                <a:latin typeface="Courier New" pitchFamily="49" charset="0"/>
                <a:cs typeface="Courier New" pitchFamily="49" charset="0"/>
              </a:rPr>
              <a:t>/</a:t>
            </a:r>
            <a:r>
              <a:rPr lang="en-US" sz="1600" i="1" dirty="0" err="1">
                <a:latin typeface="Courier New" pitchFamily="49" charset="0"/>
                <a:cs typeface="Courier New" pitchFamily="49" charset="0"/>
              </a:rPr>
              <a:t>RtmpgtgXis</a:t>
            </a:r>
            <a:r>
              <a:rPr lang="en-US" sz="1600" i="1" dirty="0">
                <a:latin typeface="Courier New" pitchFamily="49" charset="0"/>
                <a:cs typeface="Courier New" pitchFamily="49" charset="0"/>
              </a:rPr>
              <a:t>/file16fe5a02ecdc</a:t>
            </a:r>
          </a:p>
          <a:p>
            <a:pPr marL="0" indent="0">
              <a:buNone/>
            </a:pPr>
            <a:r>
              <a:rPr lang="en-US" sz="1600" i="1" dirty="0">
                <a:latin typeface="Courier New" pitchFamily="49" charset="0"/>
                <a:cs typeface="Courier New" pitchFamily="49" charset="0"/>
              </a:rPr>
              <a:t>Deleted hdfs://localhost:8020/tmp/RtmpgtgXis/file16fe4376ee58</a:t>
            </a:r>
          </a:p>
          <a:p>
            <a:pPr marL="0" indent="0">
              <a:buNone/>
            </a:pPr>
            <a:r>
              <a:rPr lang="en-US" sz="1600" i="1" dirty="0">
                <a:latin typeface="Courier New" pitchFamily="49" charset="0"/>
                <a:cs typeface="Courier New" pitchFamily="49" charset="0"/>
              </a:rPr>
              <a:t>$key</a:t>
            </a:r>
          </a:p>
          <a:p>
            <a:pPr marL="0" indent="0">
              <a:buNone/>
            </a:pPr>
            <a:r>
              <a:rPr lang="en-US" sz="1600" i="1" dirty="0">
                <a:latin typeface="Courier New" pitchFamily="49" charset="0"/>
                <a:cs typeface="Courier New" pitchFamily="49" charset="0"/>
              </a:rPr>
              <a:t> [1]  5  7  8  9 10 11 12 13 14 15 16 </a:t>
            </a:r>
            <a:r>
              <a:rPr lang="en-US" sz="1600" i="1" dirty="0" smtClean="0">
                <a:latin typeface="Courier New" pitchFamily="49" charset="0"/>
                <a:cs typeface="Courier New" pitchFamily="49" charset="0"/>
              </a:rPr>
              <a:t>17</a:t>
            </a:r>
            <a:endParaRPr lang="en-US" sz="1600" i="1" dirty="0">
              <a:latin typeface="Courier New" pitchFamily="49" charset="0"/>
              <a:cs typeface="Courier New" pitchFamily="49" charset="0"/>
            </a:endParaRPr>
          </a:p>
          <a:p>
            <a:pPr marL="0" indent="0">
              <a:buNone/>
            </a:pPr>
            <a:r>
              <a:rPr lang="en-US" sz="1600" i="1" dirty="0">
                <a:latin typeface="Courier New" pitchFamily="49" charset="0"/>
                <a:cs typeface="Courier New" pitchFamily="49" charset="0"/>
              </a:rPr>
              <a:t>$</a:t>
            </a:r>
            <a:r>
              <a:rPr lang="en-US" sz="1600" i="1" dirty="0" err="1">
                <a:latin typeface="Courier New" pitchFamily="49" charset="0"/>
                <a:cs typeface="Courier New" pitchFamily="49" charset="0"/>
              </a:rPr>
              <a:t>val</a:t>
            </a:r>
            <a:endParaRPr lang="en-US" sz="1600" i="1" dirty="0">
              <a:latin typeface="Courier New" pitchFamily="49" charset="0"/>
              <a:cs typeface="Courier New" pitchFamily="49" charset="0"/>
            </a:endParaRPr>
          </a:p>
          <a:p>
            <a:pPr marL="0" indent="0">
              <a:buNone/>
            </a:pPr>
            <a:r>
              <a:rPr lang="en-US" sz="1600" i="1" dirty="0">
                <a:latin typeface="Courier New" pitchFamily="49" charset="0"/>
                <a:cs typeface="Courier New" pitchFamily="49" charset="0"/>
              </a:rPr>
              <a:t> [1]  1  3  2  1  4  7  4 11  5  6  4  2</a:t>
            </a:r>
          </a:p>
          <a:p>
            <a:pPr marL="0" indent="0">
              <a:buNone/>
            </a:pPr>
            <a:endParaRPr lang="en-US" sz="1600" i="1"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73</a:t>
            </a:fld>
            <a:endParaRPr lang="en-US"/>
          </a:p>
        </p:txBody>
      </p:sp>
    </p:spTree>
    <p:extLst>
      <p:ext uri="{BB962C8B-B14F-4D97-AF65-F5344CB8AC3E}">
        <p14:creationId xmlns:p14="http://schemas.microsoft.com/office/powerpoint/2010/main" val="54606554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MapReduce equivalent of </a:t>
            </a:r>
            <a:r>
              <a:rPr lang="en-US" sz="3100" dirty="0" err="1" smtClean="0">
                <a:latin typeface="Courier New" pitchFamily="49" charset="0"/>
                <a:cs typeface="Courier New" pitchFamily="49" charset="0"/>
              </a:rPr>
              <a:t>tapply</a:t>
            </a:r>
            <a:endParaRPr lang="en-US" sz="3100" dirty="0">
              <a:latin typeface="Courier New" pitchFamily="49" charset="0"/>
              <a:cs typeface="Courier New" pitchFamily="49" charset="0"/>
            </a:endParaRPr>
          </a:p>
        </p:txBody>
      </p:sp>
      <p:sp>
        <p:nvSpPr>
          <p:cNvPr id="3" name="Content Placeholder 2"/>
          <p:cNvSpPr>
            <a:spLocks noGrp="1"/>
          </p:cNvSpPr>
          <p:nvPr>
            <p:ph idx="1"/>
          </p:nvPr>
        </p:nvSpPr>
        <p:spPr/>
        <p:txBody>
          <a:bodyPr>
            <a:normAutofit/>
          </a:bodyPr>
          <a:lstStyle/>
          <a:p>
            <a:r>
              <a:rPr lang="en-US" dirty="0"/>
              <a:t>First we move the data into HDFS with </a:t>
            </a:r>
            <a:r>
              <a:rPr lang="en-US" sz="1800" dirty="0" err="1" smtClean="0">
                <a:latin typeface="Courier New" pitchFamily="49" charset="0"/>
                <a:cs typeface="Courier New" pitchFamily="49" charset="0"/>
              </a:rPr>
              <a:t>to.dfs</a:t>
            </a:r>
            <a:r>
              <a:rPr lang="en-US" sz="1800" dirty="0" smtClean="0">
                <a:latin typeface="Courier New" pitchFamily="49" charset="0"/>
                <a:cs typeface="Courier New" pitchFamily="49" charset="0"/>
              </a:rPr>
              <a:t>()</a:t>
            </a:r>
            <a:r>
              <a:rPr lang="en-US" dirty="0" smtClean="0"/>
              <a:t>. </a:t>
            </a:r>
            <a:r>
              <a:rPr lang="en-US" dirty="0"/>
              <a:t>T</a:t>
            </a:r>
            <a:r>
              <a:rPr lang="en-US" dirty="0" smtClean="0"/>
              <a:t>his </a:t>
            </a:r>
            <a:r>
              <a:rPr lang="en-US" dirty="0"/>
              <a:t>is not the normal way in which big data will enter HDFS; it is normally the responsibility of scalable data collection systems such as Flume or </a:t>
            </a:r>
            <a:r>
              <a:rPr lang="en-US" dirty="0" err="1"/>
              <a:t>Sqoop</a:t>
            </a:r>
            <a:r>
              <a:rPr lang="en-US" dirty="0"/>
              <a:t>. </a:t>
            </a:r>
            <a:endParaRPr lang="en-US" dirty="0" smtClean="0"/>
          </a:p>
          <a:p>
            <a:r>
              <a:rPr lang="en-US" dirty="0" smtClean="0"/>
              <a:t>In normal </a:t>
            </a:r>
            <a:r>
              <a:rPr lang="en-US" dirty="0"/>
              <a:t>case we would just specify the HDFS path to the data as input to </a:t>
            </a:r>
            <a:r>
              <a:rPr lang="en-US" dirty="0" err="1"/>
              <a:t>mapreduce</a:t>
            </a:r>
            <a:r>
              <a:rPr lang="en-US" dirty="0"/>
              <a:t>. </a:t>
            </a:r>
            <a:r>
              <a:rPr lang="en-US" dirty="0" smtClean="0"/>
              <a:t>In our </a:t>
            </a:r>
            <a:r>
              <a:rPr lang="en-US" dirty="0"/>
              <a:t>case the input is the variable groups which contains a big data object, which keeps track of where the data is and does the clean up when the data is no longer needed. </a:t>
            </a:r>
            <a:endParaRPr lang="en-US" dirty="0" smtClean="0"/>
          </a:p>
          <a:p>
            <a:r>
              <a:rPr lang="en-US" dirty="0" smtClean="0"/>
              <a:t>Since </a:t>
            </a:r>
            <a:r>
              <a:rPr lang="en-US" dirty="0"/>
              <a:t>a map function is not specified it is set to the default, which is like an identity but consistent with the map requirements, that is </a:t>
            </a:r>
            <a:endParaRPr lang="en-US" dirty="0" smtClean="0"/>
          </a:p>
          <a:p>
            <a:pPr marL="800100" lvl="2" indent="0">
              <a:buNone/>
            </a:pPr>
            <a:r>
              <a:rPr lang="en-US" dirty="0" smtClean="0">
                <a:latin typeface="Courier New" pitchFamily="49" charset="0"/>
                <a:cs typeface="Courier New" pitchFamily="49" charset="0"/>
              </a:rPr>
              <a:t>function (</a:t>
            </a:r>
            <a:r>
              <a:rPr lang="en-US" dirty="0" err="1">
                <a:latin typeface="Courier New" pitchFamily="49" charset="0"/>
                <a:cs typeface="Courier New" pitchFamily="49" charset="0"/>
              </a:rPr>
              <a:t>k,v</a:t>
            </a:r>
            <a:r>
              <a:rPr lang="en-US" dirty="0">
                <a:latin typeface="Courier New" pitchFamily="49" charset="0"/>
                <a:cs typeface="Courier New" pitchFamily="49" charset="0"/>
              </a:rPr>
              <a:t>) </a:t>
            </a:r>
            <a:r>
              <a:rPr lang="en-US" dirty="0" err="1">
                <a:latin typeface="Courier New" pitchFamily="49" charset="0"/>
                <a:cs typeface="Courier New" pitchFamily="49" charset="0"/>
              </a:rPr>
              <a:t>keyval</a:t>
            </a:r>
            <a:r>
              <a:rPr lang="en-US" dirty="0">
                <a:latin typeface="Courier New" pitchFamily="49" charset="0"/>
                <a:cs typeface="Courier New" pitchFamily="49" charset="0"/>
              </a:rPr>
              <a:t>(</a:t>
            </a:r>
            <a:r>
              <a:rPr lang="en-US" dirty="0" err="1">
                <a:latin typeface="Courier New" pitchFamily="49" charset="0"/>
                <a:cs typeface="Courier New" pitchFamily="49" charset="0"/>
              </a:rPr>
              <a:t>k,v</a:t>
            </a:r>
            <a:r>
              <a:rPr lang="en-US" dirty="0" smtClean="0">
                <a:latin typeface="Courier New" pitchFamily="49" charset="0"/>
                <a:cs typeface="Courier New" pitchFamily="49" charset="0"/>
              </a:rPr>
              <a:t>)</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74</a:t>
            </a:fld>
            <a:endParaRPr lang="en-US"/>
          </a:p>
        </p:txBody>
      </p:sp>
    </p:spTree>
    <p:extLst>
      <p:ext uri="{BB962C8B-B14F-4D97-AF65-F5344CB8AC3E}">
        <p14:creationId xmlns:p14="http://schemas.microsoft.com/office/powerpoint/2010/main" val="384768138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MapReduce equivalent of </a:t>
            </a:r>
            <a:r>
              <a:rPr lang="en-US" sz="3100" dirty="0" err="1" smtClean="0">
                <a:latin typeface="Courier New" pitchFamily="49" charset="0"/>
                <a:cs typeface="Courier New" pitchFamily="49" charset="0"/>
              </a:rPr>
              <a:t>tapply</a:t>
            </a:r>
            <a:endParaRPr lang="en-US" sz="3100" dirty="0">
              <a:latin typeface="Courier New" pitchFamily="49" charset="0"/>
              <a:cs typeface="Courier New" pitchFamily="49" charset="0"/>
            </a:endParaRPr>
          </a:p>
        </p:txBody>
      </p:sp>
      <p:sp>
        <p:nvSpPr>
          <p:cNvPr id="3" name="Content Placeholder 2"/>
          <p:cNvSpPr>
            <a:spLocks noGrp="1"/>
          </p:cNvSpPr>
          <p:nvPr>
            <p:ph idx="1"/>
          </p:nvPr>
        </p:nvSpPr>
        <p:spPr/>
        <p:txBody>
          <a:bodyPr>
            <a:normAutofit/>
          </a:bodyPr>
          <a:lstStyle/>
          <a:p>
            <a:r>
              <a:rPr lang="en-US" dirty="0" smtClean="0"/>
              <a:t>The </a:t>
            </a:r>
            <a:r>
              <a:rPr lang="en-US" dirty="0"/>
              <a:t>reduce function takes two arguments, one is a key and the other is a collection of all the values associated with that key. </a:t>
            </a:r>
            <a:endParaRPr lang="en-US" dirty="0" smtClean="0"/>
          </a:p>
          <a:p>
            <a:r>
              <a:rPr lang="en-US" dirty="0" smtClean="0"/>
              <a:t>Value </a:t>
            </a:r>
            <a:r>
              <a:rPr lang="en-US" dirty="0"/>
              <a:t>could be one of vector, list, data frame or matrix depending on what was returned by the map function. The idea is that if the user returned values of one class, we should preserve that through the shuffle phase. Like in the map case, the reduce function can return NULL, a key-value pair as generated by the function </a:t>
            </a:r>
            <a:r>
              <a:rPr lang="en-US" dirty="0" err="1"/>
              <a:t>keyval</a:t>
            </a:r>
            <a:r>
              <a:rPr lang="en-US" dirty="0"/>
              <a:t> or any other object x which is equivalent to </a:t>
            </a:r>
            <a:r>
              <a:rPr lang="en-US" dirty="0" err="1"/>
              <a:t>keyval</a:t>
            </a:r>
            <a:r>
              <a:rPr lang="en-US" dirty="0"/>
              <a:t>(NULL, x). The default is no reduce, that is the output of the map is the output of </a:t>
            </a:r>
            <a:r>
              <a:rPr lang="en-US" dirty="0" err="1"/>
              <a:t>mapreduce</a:t>
            </a:r>
            <a:r>
              <a:rPr lang="en-US" dirty="0"/>
              <a:t>. In this case the keys are realizations of the binomial and the values are all 1(please note recycling in action) and the only important thing is how many there are, so length gets the job done. Looking back at this </a:t>
            </a:r>
            <a:r>
              <a:rPr lang="en-US" dirty="0" smtClean="0"/>
              <a:t>example</a:t>
            </a:r>
            <a:r>
              <a:rPr lang="en-US" dirty="0"/>
              <a:t>, there are some small differences with </a:t>
            </a:r>
            <a:r>
              <a:rPr lang="en-US" dirty="0" err="1"/>
              <a:t>tapply</a:t>
            </a:r>
            <a:r>
              <a:rPr lang="en-US" dirty="0"/>
              <a:t> but the overall complexity is very similar.</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75</a:t>
            </a:fld>
            <a:endParaRPr lang="en-US"/>
          </a:p>
        </p:txBody>
      </p:sp>
    </p:spTree>
    <p:extLst>
      <p:ext uri="{BB962C8B-B14F-4D97-AF65-F5344CB8AC3E}">
        <p14:creationId xmlns:p14="http://schemas.microsoft.com/office/powerpoint/2010/main" val="6087869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Calculating CMA with </a:t>
            </a:r>
            <a:r>
              <a:rPr lang="en-US" dirty="0" err="1" smtClean="0"/>
              <a:t>RHadoop</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usr</a:t>
            </a:r>
            <a:r>
              <a:rPr lang="en-US" sz="1400" dirty="0">
                <a:latin typeface="Courier New" pitchFamily="49" charset="0"/>
                <a:cs typeface="Courier New" pitchFamily="49" charset="0"/>
              </a:rPr>
              <a:t>/bin/</a:t>
            </a:r>
            <a:r>
              <a:rPr lang="en-US" sz="1400" dirty="0" err="1">
                <a:latin typeface="Courier New" pitchFamily="49" charset="0"/>
                <a:cs typeface="Courier New" pitchFamily="49" charset="0"/>
              </a:rPr>
              <a:t>Rscript</a:t>
            </a:r>
            <a:endParaRPr lang="en-US" sz="1400" dirty="0">
              <a:latin typeface="Courier New" pitchFamily="49" charset="0"/>
              <a:cs typeface="Courier New" pitchFamily="49" charset="0"/>
            </a:endParaRPr>
          </a:p>
          <a:p>
            <a:pPr marL="0" indent="0">
              <a:buNone/>
            </a:pPr>
            <a:r>
              <a:rPr lang="en-US" sz="1400" dirty="0" smtClean="0">
                <a:latin typeface="Courier New" pitchFamily="49" charset="0"/>
                <a:cs typeface="Courier New" pitchFamily="49" charset="0"/>
              </a:rPr>
              <a:t>library(rmr2)   </a:t>
            </a:r>
            <a:r>
              <a:rPr lang="en-US" sz="1800" dirty="0" smtClean="0">
                <a:latin typeface="Courier New" pitchFamily="49" charset="0"/>
                <a:cs typeface="Courier New" pitchFamily="49" charset="0"/>
              </a:rPr>
              <a:t>#  </a:t>
            </a:r>
            <a:r>
              <a:rPr lang="en-US" sz="1800" dirty="0" smtClean="0"/>
              <a:t>Load </a:t>
            </a:r>
            <a:r>
              <a:rPr lang="en-US" sz="1800" dirty="0"/>
              <a:t>the </a:t>
            </a:r>
            <a:r>
              <a:rPr lang="en-US" sz="1800" dirty="0" err="1"/>
              <a:t>rmr</a:t>
            </a:r>
            <a:r>
              <a:rPr lang="en-US" sz="1800" dirty="0"/>
              <a:t> library</a:t>
            </a:r>
            <a:r>
              <a:rPr lang="en-US" sz="1800" dirty="0" smtClean="0"/>
              <a:t>.</a:t>
            </a:r>
          </a:p>
          <a:p>
            <a:pPr marL="0" indent="0">
              <a:buNone/>
            </a:pPr>
            <a:r>
              <a:rPr lang="en-US" sz="1800" dirty="0" smtClean="0"/>
              <a:t># Define </a:t>
            </a:r>
            <a:r>
              <a:rPr lang="en-US" sz="1800" dirty="0"/>
              <a:t>a map function, which takes a key/value pair as input. </a:t>
            </a:r>
            <a:endParaRPr lang="en-US" sz="1800" dirty="0" smtClean="0"/>
          </a:p>
          <a:p>
            <a:pPr marL="0" indent="0">
              <a:buNone/>
            </a:pPr>
            <a:r>
              <a:rPr lang="en-US" sz="1800" dirty="0" smtClean="0"/>
              <a:t># The </a:t>
            </a:r>
            <a:r>
              <a:rPr lang="en-US" sz="1800" dirty="0" err="1" smtClean="0"/>
              <a:t>keyval</a:t>
            </a:r>
            <a:r>
              <a:rPr lang="en-US" sz="1800" dirty="0" smtClean="0"/>
              <a:t> function </a:t>
            </a:r>
            <a:r>
              <a:rPr lang="en-US" sz="1800" dirty="0"/>
              <a:t>is called for each key/value output tuple that the map emits.</a:t>
            </a:r>
            <a:endParaRPr lang="en-US" sz="18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map &lt;- function(</a:t>
            </a:r>
            <a:r>
              <a:rPr lang="en-US" sz="1400" dirty="0" err="1">
                <a:latin typeface="Courier New" pitchFamily="49" charset="0"/>
                <a:cs typeface="Courier New" pitchFamily="49" charset="0"/>
              </a:rPr>
              <a:t>k,v</a:t>
            </a:r>
            <a:r>
              <a:rPr lang="en-US" sz="1400" dirty="0">
                <a:latin typeface="Courier New" pitchFamily="49" charset="0"/>
                <a:cs typeface="Courier New" pitchFamily="49" charset="0"/>
              </a:rPr>
              <a:t>) {</a:t>
            </a:r>
          </a:p>
          <a:p>
            <a:pPr marL="0" indent="0">
              <a:buNone/>
            </a:pPr>
            <a:r>
              <a:rPr lang="en-US" sz="1400" dirty="0">
                <a:latin typeface="Courier New" pitchFamily="49" charset="0"/>
                <a:cs typeface="Courier New" pitchFamily="49" charset="0"/>
              </a:rPr>
              <a:t>  fields &lt;- </a:t>
            </a:r>
            <a:r>
              <a:rPr lang="en-US" sz="1400" dirty="0" err="1">
                <a:latin typeface="Courier New" pitchFamily="49" charset="0"/>
                <a:cs typeface="Courier New" pitchFamily="49" charset="0"/>
              </a:rPr>
              <a:t>unlist</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strsplit</a:t>
            </a:r>
            <a:r>
              <a:rPr lang="en-US" sz="1400" dirty="0">
                <a:latin typeface="Courier New" pitchFamily="49" charset="0"/>
                <a:cs typeface="Courier New" pitchFamily="49" charset="0"/>
              </a:rPr>
              <a:t>(v, ","))</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keyval</a:t>
            </a:r>
            <a:r>
              <a:rPr lang="en-US" sz="1400" dirty="0">
                <a:latin typeface="Courier New" pitchFamily="49" charset="0"/>
                <a:cs typeface="Courier New" pitchFamily="49" charset="0"/>
              </a:rPr>
              <a:t>(fields[1], mean(</a:t>
            </a:r>
            <a:r>
              <a:rPr lang="en-US" sz="1400" dirty="0" err="1">
                <a:latin typeface="Courier New" pitchFamily="49" charset="0"/>
                <a:cs typeface="Courier New" pitchFamily="49" charset="0"/>
              </a:rPr>
              <a:t>as.double</a:t>
            </a:r>
            <a:r>
              <a:rPr lang="en-US" sz="1400" dirty="0">
                <a:latin typeface="Courier New" pitchFamily="49" charset="0"/>
                <a:cs typeface="Courier New" pitchFamily="49" charset="0"/>
              </a:rPr>
              <a:t>(c(fields[3], fields[6]))))</a:t>
            </a:r>
          </a:p>
          <a:p>
            <a:pPr marL="0" indent="0">
              <a:buNone/>
            </a:pPr>
            <a:r>
              <a:rPr lang="en-US" sz="1400" dirty="0" smtClean="0">
                <a:latin typeface="Courier New" pitchFamily="49" charset="0"/>
                <a:cs typeface="Courier New" pitchFamily="49" charset="0"/>
              </a:rPr>
              <a:t>}</a:t>
            </a:r>
          </a:p>
          <a:p>
            <a:pPr marL="0" indent="0">
              <a:buNone/>
            </a:pPr>
            <a:r>
              <a:rPr lang="en-US" sz="1900" dirty="0" smtClean="0">
                <a:cs typeface="Courier New" pitchFamily="49" charset="0"/>
              </a:rPr>
              <a:t>#</a:t>
            </a:r>
            <a:r>
              <a:rPr lang="en-US" sz="1900" dirty="0" smtClean="0">
                <a:latin typeface="Courier New" pitchFamily="49" charset="0"/>
                <a:cs typeface="Courier New" pitchFamily="49" charset="0"/>
              </a:rPr>
              <a:t> </a:t>
            </a:r>
            <a:r>
              <a:rPr lang="en-US" sz="1900" dirty="0"/>
              <a:t>The reduce function, which is called </a:t>
            </a:r>
            <a:r>
              <a:rPr lang="en-US" sz="1900" dirty="0" smtClean="0"/>
              <a:t>once for </a:t>
            </a:r>
            <a:r>
              <a:rPr lang="en-US" sz="1900" dirty="0"/>
              <a:t>each unique map key, </a:t>
            </a:r>
            <a:r>
              <a:rPr lang="en-US" sz="1900" dirty="0" smtClean="0"/>
              <a:t>                            #   where </a:t>
            </a:r>
            <a:r>
              <a:rPr lang="en-US" sz="1900" dirty="0"/>
              <a:t>k is </a:t>
            </a:r>
            <a:r>
              <a:rPr lang="en-US" sz="1900" dirty="0" smtClean="0"/>
              <a:t>the key</a:t>
            </a:r>
            <a:r>
              <a:rPr lang="en-US" sz="1900" dirty="0"/>
              <a:t>, and v is a list of values.</a:t>
            </a:r>
            <a:endParaRPr lang="en-US" sz="19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reduce &lt;- function(</a:t>
            </a:r>
            <a:r>
              <a:rPr lang="en-US" sz="1400" dirty="0" err="1">
                <a:latin typeface="Courier New" pitchFamily="49" charset="0"/>
                <a:cs typeface="Courier New" pitchFamily="49" charset="0"/>
              </a:rPr>
              <a:t>k,vv</a:t>
            </a:r>
            <a:r>
              <a:rPr lang="en-US" sz="1400" dirty="0">
                <a:latin typeface="Courier New" pitchFamily="49" charset="0"/>
                <a:cs typeface="Courier New" pitchFamily="49" charset="0"/>
              </a:rPr>
              <a:t>) {</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keyval</a:t>
            </a:r>
            <a:r>
              <a:rPr lang="en-US" sz="1400" dirty="0">
                <a:latin typeface="Courier New" pitchFamily="49" charset="0"/>
                <a:cs typeface="Courier New" pitchFamily="49" charset="0"/>
              </a:rPr>
              <a:t>(k, mean(</a:t>
            </a:r>
            <a:r>
              <a:rPr lang="en-US" sz="1400" dirty="0" err="1">
                <a:latin typeface="Courier New" pitchFamily="49" charset="0"/>
                <a:cs typeface="Courier New" pitchFamily="49" charset="0"/>
              </a:rPr>
              <a:t>as.numeric</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unlist</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vv</a:t>
            </a:r>
            <a:r>
              <a:rPr lang="en-US" sz="1400" dirty="0">
                <a:latin typeface="Courier New" pitchFamily="49" charset="0"/>
                <a:cs typeface="Courier New" pitchFamily="49" charset="0"/>
              </a:rPr>
              <a:t>))))</a:t>
            </a:r>
          </a:p>
          <a:p>
            <a:pPr marL="0" indent="0">
              <a:buNone/>
            </a:pPr>
            <a:r>
              <a:rPr lang="en-US" sz="1400" dirty="0" smtClean="0">
                <a:latin typeface="Courier New" pitchFamily="49" charset="0"/>
                <a:cs typeface="Courier New" pitchFamily="49" charset="0"/>
              </a:rPr>
              <a:t>}</a:t>
            </a:r>
            <a:endParaRPr lang="en-US" sz="1400" dirty="0">
              <a:latin typeface="Courier New" pitchFamily="49" charset="0"/>
              <a:cs typeface="Courier New" pitchFamily="49" charset="0"/>
            </a:endParaRPr>
          </a:p>
          <a:p>
            <a:pPr marL="0" indent="0">
              <a:buNone/>
            </a:pPr>
            <a:r>
              <a:rPr lang="en-US" sz="1400" dirty="0" err="1">
                <a:latin typeface="Courier New" pitchFamily="49" charset="0"/>
                <a:cs typeface="Courier New" pitchFamily="49" charset="0"/>
              </a:rPr>
              <a:t>kvtextoutputformat</a:t>
            </a:r>
            <a:r>
              <a:rPr lang="en-US" sz="1400" dirty="0">
                <a:latin typeface="Courier New" pitchFamily="49" charset="0"/>
                <a:cs typeface="Courier New" pitchFamily="49" charset="0"/>
              </a:rPr>
              <a:t> = function(</a:t>
            </a:r>
            <a:r>
              <a:rPr lang="en-US" sz="1400" dirty="0" err="1">
                <a:latin typeface="Courier New" pitchFamily="49" charset="0"/>
                <a:cs typeface="Courier New" pitchFamily="49" charset="0"/>
              </a:rPr>
              <a:t>k,v</a:t>
            </a:r>
            <a:r>
              <a:rPr lang="en-US" sz="1400" dirty="0">
                <a:latin typeface="Courier New" pitchFamily="49" charset="0"/>
                <a:cs typeface="Courier New" pitchFamily="49" charset="0"/>
              </a:rPr>
              <a:t>) </a:t>
            </a:r>
            <a:r>
              <a:rPr lang="en-US" sz="1400" dirty="0" smtClean="0">
                <a:latin typeface="Courier New" pitchFamily="49" charset="0"/>
                <a:cs typeface="Courier New" pitchFamily="49" charset="0"/>
              </a:rPr>
              <a:t>{</a:t>
            </a:r>
          </a:p>
          <a:p>
            <a:pPr marL="0" indent="0">
              <a:buNone/>
            </a:pPr>
            <a:r>
              <a:rPr lang="en-US" sz="1900" dirty="0" smtClean="0"/>
              <a:t># You </a:t>
            </a:r>
            <a:r>
              <a:rPr lang="en-US" sz="1900" dirty="0"/>
              <a:t>define your own reduce output key/value separator.</a:t>
            </a:r>
            <a:endParaRPr lang="en-US" sz="1900" dirty="0">
              <a:cs typeface="Courier New" pitchFamily="49" charset="0"/>
            </a:endParaRPr>
          </a:p>
          <a:p>
            <a:pPr marL="0" indent="0">
              <a:buNone/>
            </a:pPr>
            <a:r>
              <a:rPr lang="en-US" sz="1400" dirty="0" smtClean="0">
                <a:latin typeface="Courier New" pitchFamily="49" charset="0"/>
                <a:cs typeface="Courier New" pitchFamily="49" charset="0"/>
              </a:rPr>
              <a:t>paste(c(</a:t>
            </a:r>
            <a:r>
              <a:rPr lang="en-US" sz="1400" dirty="0" err="1" smtClean="0">
                <a:latin typeface="Courier New" pitchFamily="49" charset="0"/>
                <a:cs typeface="Courier New" pitchFamily="49" charset="0"/>
              </a:rPr>
              <a:t>k,v</a:t>
            </a:r>
            <a:r>
              <a:rPr lang="en-US" sz="1400" dirty="0">
                <a:latin typeface="Courier New" pitchFamily="49" charset="0"/>
                <a:cs typeface="Courier New" pitchFamily="49" charset="0"/>
              </a:rPr>
              <a:t>, "\n"), collapse = "\t")</a:t>
            </a:r>
          </a:p>
          <a:p>
            <a:pPr marL="0" indent="0">
              <a:buNone/>
            </a:pPr>
            <a:endParaRPr lang="en-US" sz="1400" dirty="0">
              <a:latin typeface="Courier New" pitchFamily="49" charset="0"/>
              <a:cs typeface="Courier New" pitchFamily="49" charset="0"/>
            </a:endParaRPr>
          </a:p>
          <a:p>
            <a:pPr marL="0" indent="0">
              <a:buNone/>
            </a:pPr>
            <a:r>
              <a:rPr lang="en-US" sz="1400" dirty="0" err="1">
                <a:latin typeface="Courier New" pitchFamily="49" charset="0"/>
                <a:cs typeface="Courier New" pitchFamily="49" charset="0"/>
              </a:rPr>
              <a:t>mapreduce</a:t>
            </a:r>
            <a:r>
              <a:rPr lang="en-US" sz="1400" dirty="0" smtClean="0">
                <a:latin typeface="Courier New" pitchFamily="49" charset="0"/>
                <a:cs typeface="Courier New" pitchFamily="49" charset="0"/>
              </a:rPr>
              <a:t>(               </a:t>
            </a:r>
            <a:r>
              <a:rPr lang="en-US" sz="1900" dirty="0" smtClean="0">
                <a:cs typeface="Courier New" pitchFamily="49" charset="0"/>
              </a:rPr>
              <a:t># </a:t>
            </a:r>
            <a:r>
              <a:rPr lang="en-US" sz="1900" dirty="0"/>
              <a:t>Run a MapReduce job.</a:t>
            </a:r>
            <a:endParaRPr lang="en-US" sz="1900" dirty="0">
              <a:cs typeface="Courier New" pitchFamily="49" charset="0"/>
            </a:endParaRPr>
          </a:p>
          <a:p>
            <a:pPr marL="0" indent="0">
              <a:buNone/>
            </a:pPr>
            <a:r>
              <a:rPr lang="en-US" sz="1400" dirty="0">
                <a:latin typeface="Courier New" pitchFamily="49" charset="0"/>
                <a:cs typeface="Courier New" pitchFamily="49" charset="0"/>
              </a:rPr>
              <a:t>  input = "stocks.txt",</a:t>
            </a:r>
          </a:p>
          <a:p>
            <a:pPr marL="0" indent="0">
              <a:buNone/>
            </a:pPr>
            <a:r>
              <a:rPr lang="en-US" sz="1400" dirty="0">
                <a:latin typeface="Courier New" pitchFamily="49" charset="0"/>
                <a:cs typeface="Courier New" pitchFamily="49" charset="0"/>
              </a:rPr>
              <a:t>  output = "output",</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textinputformat</a:t>
            </a:r>
            <a:r>
              <a:rPr lang="en-US" sz="1400" dirty="0">
                <a:latin typeface="Courier New" pitchFamily="49" charset="0"/>
                <a:cs typeface="Courier New" pitchFamily="49" charset="0"/>
              </a:rPr>
              <a:t> = </a:t>
            </a:r>
            <a:r>
              <a:rPr lang="en-US" sz="1400" dirty="0" err="1">
                <a:latin typeface="Courier New" pitchFamily="49" charset="0"/>
                <a:cs typeface="Courier New" pitchFamily="49" charset="0"/>
              </a:rPr>
              <a:t>rawtextinputformat</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textoutputformat</a:t>
            </a:r>
            <a:r>
              <a:rPr lang="en-US" sz="1400" dirty="0">
                <a:latin typeface="Courier New" pitchFamily="49" charset="0"/>
                <a:cs typeface="Courier New" pitchFamily="49" charset="0"/>
              </a:rPr>
              <a:t> = </a:t>
            </a:r>
            <a:r>
              <a:rPr lang="en-US" sz="1400" dirty="0" err="1">
                <a:latin typeface="Courier New" pitchFamily="49" charset="0"/>
                <a:cs typeface="Courier New" pitchFamily="49" charset="0"/>
              </a:rPr>
              <a:t>kvtextoutputformat</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  map = map,</a:t>
            </a:r>
          </a:p>
          <a:p>
            <a:pPr marL="0" indent="0">
              <a:buNone/>
            </a:pPr>
            <a:r>
              <a:rPr lang="en-US" sz="1400" dirty="0">
                <a:latin typeface="Courier New" pitchFamily="49" charset="0"/>
                <a:cs typeface="Courier New" pitchFamily="49" charset="0"/>
              </a:rPr>
              <a:t>  reduce = reduce)</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76</a:t>
            </a:fld>
            <a:endParaRPr lang="en-US"/>
          </a:p>
        </p:txBody>
      </p:sp>
    </p:spTree>
    <p:extLst>
      <p:ext uri="{BB962C8B-B14F-4D97-AF65-F5344CB8AC3E}">
        <p14:creationId xmlns:p14="http://schemas.microsoft.com/office/powerpoint/2010/main" val="11057709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Running the code</a:t>
            </a:r>
            <a:endParaRPr lang="en-US" dirty="0"/>
          </a:p>
        </p:txBody>
      </p:sp>
      <p:sp>
        <p:nvSpPr>
          <p:cNvPr id="3" name="Content Placeholder 2"/>
          <p:cNvSpPr>
            <a:spLocks noGrp="1"/>
          </p:cNvSpPr>
          <p:nvPr>
            <p:ph idx="1"/>
          </p:nvPr>
        </p:nvSpPr>
        <p:spPr/>
        <p:txBody>
          <a:bodyPr/>
          <a:lstStyle/>
          <a:p>
            <a:r>
              <a:rPr lang="en-US" dirty="0"/>
              <a:t>To execute the code in this technique, you’d run the following commands:</a:t>
            </a:r>
          </a:p>
          <a:p>
            <a:pPr marL="0" indent="0">
              <a:buNone/>
            </a:pPr>
            <a:r>
              <a:rPr lang="en-US" sz="1400" dirty="0">
                <a:latin typeface="Courier New" pitchFamily="49" charset="0"/>
                <a:cs typeface="Courier New" pitchFamily="49" charset="0"/>
              </a:rPr>
              <a:t>$ HADOOP_HOME</a:t>
            </a:r>
            <a:r>
              <a:rPr lang="en-US" sz="1400" dirty="0" smtClean="0">
                <a:latin typeface="Courier New" pitchFamily="49" charset="0"/>
                <a:cs typeface="Courier New" pitchFamily="49" charset="0"/>
              </a:rPr>
              <a:t>=/</a:t>
            </a:r>
            <a:r>
              <a:rPr lang="en-US" sz="1400" dirty="0" err="1" smtClean="0">
                <a:latin typeface="Courier New" pitchFamily="49" charset="0"/>
                <a:cs typeface="Courier New" pitchFamily="49" charset="0"/>
              </a:rPr>
              <a:t>usr</a:t>
            </a:r>
            <a:r>
              <a:rPr lang="en-US" sz="1400" dirty="0" smtClean="0">
                <a:latin typeface="Courier New" pitchFamily="49" charset="0"/>
                <a:cs typeface="Courier New" pitchFamily="49" charset="0"/>
              </a:rPr>
              <a:t>/lib/</a:t>
            </a:r>
            <a:r>
              <a:rPr lang="en-US" sz="1400" dirty="0" err="1" smtClean="0">
                <a:latin typeface="Courier New" pitchFamily="49" charset="0"/>
                <a:cs typeface="Courier New" pitchFamily="49" charset="0"/>
              </a:rPr>
              <a:t>hadoop</a:t>
            </a:r>
            <a:r>
              <a:rPr lang="en-US" sz="1400" dirty="0" smtClean="0">
                <a:latin typeface="Courier New" pitchFamily="49" charset="0"/>
                <a:cs typeface="Courier New" pitchFamily="49" charset="0"/>
              </a:rPr>
              <a:t> </a:t>
            </a:r>
          </a:p>
          <a:p>
            <a:pPr marL="0" indent="0">
              <a:buNone/>
            </a:pPr>
            <a:r>
              <a:rPr lang="en-US" sz="1400" dirty="0" smtClean="0">
                <a:latin typeface="Courier New" pitchFamily="49" charset="0"/>
                <a:cs typeface="Courier New" pitchFamily="49" charset="0"/>
              </a:rPr>
              <a:t>$ export HADOOP_HOME</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a:t>
            </a:r>
            <a:r>
              <a:rPr lang="en-US" sz="1400" dirty="0" err="1" smtClean="0">
                <a:latin typeface="Courier New" pitchFamily="49" charset="0"/>
                <a:cs typeface="Courier New" pitchFamily="49" charset="0"/>
              </a:rPr>
              <a:t>hadoop</a:t>
            </a:r>
            <a:r>
              <a:rPr lang="en-US" sz="1400" dirty="0" smtClean="0">
                <a:latin typeface="Courier New" pitchFamily="49" charset="0"/>
                <a:cs typeface="Courier New" pitchFamily="49" charset="0"/>
              </a:rPr>
              <a:t> </a:t>
            </a:r>
            <a:r>
              <a:rPr lang="en-US" sz="1400" dirty="0" err="1">
                <a:latin typeface="Courier New" pitchFamily="49" charset="0"/>
                <a:cs typeface="Courier New" pitchFamily="49" charset="0"/>
              </a:rPr>
              <a:t>fs</a:t>
            </a:r>
            <a:r>
              <a:rPr lang="en-US" sz="1400" dirty="0">
                <a:latin typeface="Courier New" pitchFamily="49" charset="0"/>
                <a:cs typeface="Courier New" pitchFamily="49" charset="0"/>
              </a:rPr>
              <a:t> -put </a:t>
            </a:r>
            <a:r>
              <a:rPr lang="en-US" sz="1400" dirty="0" smtClean="0">
                <a:latin typeface="Courier New" pitchFamily="49" charset="0"/>
                <a:cs typeface="Courier New" pitchFamily="49" charset="0"/>
              </a:rPr>
              <a:t>stocks.txt stocks.txt</a:t>
            </a:r>
          </a:p>
          <a:p>
            <a:pPr marL="0" indent="0">
              <a:buNone/>
            </a:pP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chmod</a:t>
            </a:r>
            <a:r>
              <a:rPr lang="en-US" sz="1400" dirty="0" smtClean="0">
                <a:latin typeface="Courier New" pitchFamily="49" charset="0"/>
                <a:cs typeface="Courier New" pitchFamily="49" charset="0"/>
              </a:rPr>
              <a:t> +x stock_cma_rmr2.R</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a:t>
            </a:r>
            <a:r>
              <a:rPr lang="en-US" sz="1400" dirty="0" smtClean="0">
                <a:latin typeface="Courier New" pitchFamily="49" charset="0"/>
                <a:cs typeface="Courier New" pitchFamily="49" charset="0"/>
              </a:rPr>
              <a:t>stock_cma_rmr2.R</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hadoop</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fs</a:t>
            </a:r>
            <a:r>
              <a:rPr lang="en-US" sz="1400" dirty="0">
                <a:latin typeface="Courier New" pitchFamily="49" charset="0"/>
                <a:cs typeface="Courier New" pitchFamily="49" charset="0"/>
              </a:rPr>
              <a:t> -cat output/part*</a:t>
            </a:r>
          </a:p>
          <a:p>
            <a:pPr marL="0" indent="0">
              <a:buNone/>
            </a:pPr>
            <a:r>
              <a:rPr lang="en-US" sz="1400" dirty="0">
                <a:latin typeface="Courier New" pitchFamily="49" charset="0"/>
                <a:cs typeface="Courier New" pitchFamily="49" charset="0"/>
              </a:rPr>
              <a:t>CSCO 30.8985</a:t>
            </a:r>
          </a:p>
          <a:p>
            <a:pPr marL="0" indent="0">
              <a:buNone/>
            </a:pPr>
            <a:r>
              <a:rPr lang="en-US" sz="1400" dirty="0">
                <a:latin typeface="Courier New" pitchFamily="49" charset="0"/>
                <a:cs typeface="Courier New" pitchFamily="49" charset="0"/>
              </a:rPr>
              <a:t>MSFT 44.6725</a:t>
            </a:r>
          </a:p>
          <a:p>
            <a:pPr marL="0" indent="0">
              <a:buNone/>
            </a:pPr>
            <a:r>
              <a:rPr lang="en-US" sz="1400" dirty="0">
                <a:latin typeface="Courier New" pitchFamily="49" charset="0"/>
                <a:cs typeface="Courier New" pitchFamily="49" charset="0"/>
              </a:rPr>
              <a:t>AAPL 68.997</a:t>
            </a:r>
          </a:p>
          <a:p>
            <a:pPr marL="0" indent="0">
              <a:buNone/>
            </a:pPr>
            <a:r>
              <a:rPr lang="en-US" sz="1400" dirty="0">
                <a:latin typeface="Courier New" pitchFamily="49" charset="0"/>
                <a:cs typeface="Courier New" pitchFamily="49" charset="0"/>
              </a:rPr>
              <a:t>GOOG 419.943</a:t>
            </a:r>
          </a:p>
          <a:p>
            <a:pPr marL="0" indent="0">
              <a:buNone/>
            </a:pPr>
            <a:r>
              <a:rPr lang="en-US" sz="1400" dirty="0">
                <a:latin typeface="Courier New" pitchFamily="49" charset="0"/>
                <a:cs typeface="Courier New" pitchFamily="49" charset="0"/>
              </a:rPr>
              <a:t>YHOO 70.971</a:t>
            </a:r>
          </a:p>
          <a:p>
            <a:r>
              <a:rPr lang="en-US" dirty="0" smtClean="0"/>
              <a:t>rmr2 </a:t>
            </a:r>
            <a:r>
              <a:rPr lang="en-US" dirty="0"/>
              <a:t>is different from </a:t>
            </a:r>
            <a:r>
              <a:rPr lang="en-US" dirty="0" err="1"/>
              <a:t>Rhipe</a:t>
            </a:r>
            <a:r>
              <a:rPr lang="en-US" dirty="0"/>
              <a:t> in that it uses Hadoop </a:t>
            </a:r>
            <a:r>
              <a:rPr lang="en-US" dirty="0" smtClean="0"/>
              <a:t>Streaming</a:t>
            </a:r>
          </a:p>
          <a:p>
            <a:r>
              <a:rPr lang="en-US" dirty="0"/>
              <a:t>One of the interesting features of </a:t>
            </a:r>
            <a:r>
              <a:rPr lang="en-US" dirty="0" smtClean="0"/>
              <a:t>rmr2 </a:t>
            </a:r>
            <a:r>
              <a:rPr lang="en-US" dirty="0"/>
              <a:t>is that it makes the R client-side </a:t>
            </a:r>
            <a:r>
              <a:rPr lang="en-US" dirty="0" smtClean="0"/>
              <a:t>environment available </a:t>
            </a:r>
            <a:r>
              <a:rPr lang="en-US" dirty="0"/>
              <a:t>to the map and reduce R functions executed in MapReduce. </a:t>
            </a:r>
          </a:p>
          <a:p>
            <a:r>
              <a:rPr lang="en-US" dirty="0" smtClean="0"/>
              <a:t>This means </a:t>
            </a:r>
            <a:r>
              <a:rPr lang="en-US" dirty="0"/>
              <a:t>is that the map and reduce functions can reference variables outside of </a:t>
            </a:r>
            <a:r>
              <a:rPr lang="en-US" dirty="0" smtClean="0"/>
              <a:t>the scope </a:t>
            </a:r>
            <a:r>
              <a:rPr lang="en-US" dirty="0"/>
              <a:t>of their respective functions, which is a huge boon for R developers.</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77</a:t>
            </a:fld>
            <a:endParaRPr lang="en-US"/>
          </a:p>
        </p:txBody>
      </p:sp>
    </p:spTree>
    <p:extLst>
      <p:ext uri="{BB962C8B-B14F-4D97-AF65-F5344CB8AC3E}">
        <p14:creationId xmlns:p14="http://schemas.microsoft.com/office/powerpoint/2010/main" val="98662334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Anatomy of rmr2 job</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78</a:t>
            </a:fld>
            <a:endParaRPr lang="en-US"/>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52800" y="914400"/>
            <a:ext cx="4930420" cy="5396070"/>
          </a:xfrm>
        </p:spPr>
      </p:pic>
      <p:sp>
        <p:nvSpPr>
          <p:cNvPr id="9" name="TextBox 8"/>
          <p:cNvSpPr txBox="1"/>
          <p:nvPr/>
        </p:nvSpPr>
        <p:spPr>
          <a:xfrm>
            <a:off x="1143000" y="1613338"/>
            <a:ext cx="1828800" cy="338554"/>
          </a:xfrm>
          <a:prstGeom prst="rect">
            <a:avLst/>
          </a:prstGeom>
          <a:noFill/>
        </p:spPr>
        <p:txBody>
          <a:bodyPr wrap="square" rtlCol="0">
            <a:spAutoFit/>
          </a:bodyPr>
          <a:lstStyle/>
          <a:p>
            <a:r>
              <a:rPr lang="en-US" sz="1600" dirty="0" smtClean="0"/>
              <a:t>The map function</a:t>
            </a:r>
            <a:endParaRPr lang="en-US" sz="1600" dirty="0"/>
          </a:p>
        </p:txBody>
      </p:sp>
      <p:sp>
        <p:nvSpPr>
          <p:cNvPr id="10" name="TextBox 9"/>
          <p:cNvSpPr txBox="1"/>
          <p:nvPr/>
        </p:nvSpPr>
        <p:spPr>
          <a:xfrm>
            <a:off x="457200" y="2209800"/>
            <a:ext cx="2819400" cy="584775"/>
          </a:xfrm>
          <a:prstGeom prst="rect">
            <a:avLst/>
          </a:prstGeom>
          <a:noFill/>
        </p:spPr>
        <p:txBody>
          <a:bodyPr wrap="square" rtlCol="0">
            <a:spAutoFit/>
          </a:bodyPr>
          <a:lstStyle/>
          <a:p>
            <a:pPr algn="r"/>
            <a:r>
              <a:rPr lang="en-US" sz="1600" dirty="0" smtClean="0"/>
              <a:t>The reduce function</a:t>
            </a:r>
          </a:p>
          <a:p>
            <a:r>
              <a:rPr lang="en-US" sz="1600" dirty="0" smtClean="0"/>
              <a:t>Takes a key and list of values</a:t>
            </a:r>
            <a:endParaRPr lang="en-US" sz="1600" dirty="0"/>
          </a:p>
        </p:txBody>
      </p:sp>
      <p:sp>
        <p:nvSpPr>
          <p:cNvPr id="11" name="TextBox 10"/>
          <p:cNvSpPr txBox="1"/>
          <p:nvPr/>
        </p:nvSpPr>
        <p:spPr>
          <a:xfrm>
            <a:off x="1403131" y="3047999"/>
            <a:ext cx="1828800" cy="584775"/>
          </a:xfrm>
          <a:prstGeom prst="rect">
            <a:avLst/>
          </a:prstGeom>
          <a:noFill/>
        </p:spPr>
        <p:txBody>
          <a:bodyPr wrap="square" rtlCol="0">
            <a:spAutoFit/>
          </a:bodyPr>
          <a:lstStyle/>
          <a:p>
            <a:pPr algn="r"/>
            <a:r>
              <a:rPr lang="en-US" sz="1600" dirty="0" smtClean="0"/>
              <a:t>Run the MapReduce job</a:t>
            </a:r>
            <a:endParaRPr lang="en-US" sz="1600" dirty="0"/>
          </a:p>
        </p:txBody>
      </p:sp>
      <p:sp>
        <p:nvSpPr>
          <p:cNvPr id="12" name="TextBox 11"/>
          <p:cNvSpPr txBox="1"/>
          <p:nvPr/>
        </p:nvSpPr>
        <p:spPr>
          <a:xfrm>
            <a:off x="5181600" y="990600"/>
            <a:ext cx="1905000" cy="692497"/>
          </a:xfrm>
          <a:prstGeom prst="rect">
            <a:avLst/>
          </a:prstGeom>
          <a:noFill/>
        </p:spPr>
        <p:txBody>
          <a:bodyPr wrap="square" rtlCol="0">
            <a:spAutoFit/>
          </a:bodyPr>
          <a:lstStyle/>
          <a:p>
            <a:r>
              <a:rPr lang="en-US" sz="1300" dirty="0" err="1"/>
              <a:t>keyval</a:t>
            </a:r>
            <a:r>
              <a:rPr lang="en-US" sz="1300" dirty="0"/>
              <a:t> is a </a:t>
            </a:r>
            <a:r>
              <a:rPr lang="en-US" sz="1300" dirty="0" smtClean="0"/>
              <a:t>rmr2 function </a:t>
            </a:r>
            <a:r>
              <a:rPr lang="en-US" sz="1300" dirty="0"/>
              <a:t>used </a:t>
            </a:r>
            <a:r>
              <a:rPr lang="en-US" sz="1300" dirty="0" smtClean="0"/>
              <a:t>to emit </a:t>
            </a:r>
            <a:r>
              <a:rPr lang="en-US" sz="1300" dirty="0"/>
              <a:t>Map and</a:t>
            </a:r>
          </a:p>
          <a:p>
            <a:r>
              <a:rPr lang="en-US" sz="1300" dirty="0"/>
              <a:t>Reduce outputs.</a:t>
            </a:r>
          </a:p>
        </p:txBody>
      </p:sp>
      <p:sp>
        <p:nvSpPr>
          <p:cNvPr id="13" name="TextBox 12"/>
          <p:cNvSpPr txBox="1"/>
          <p:nvPr/>
        </p:nvSpPr>
        <p:spPr>
          <a:xfrm>
            <a:off x="1150883" y="4191000"/>
            <a:ext cx="3192517" cy="584775"/>
          </a:xfrm>
          <a:prstGeom prst="rect">
            <a:avLst/>
          </a:prstGeom>
          <a:noFill/>
        </p:spPr>
        <p:txBody>
          <a:bodyPr wrap="square" rtlCol="0">
            <a:spAutoFit/>
          </a:bodyPr>
          <a:lstStyle/>
          <a:p>
            <a:r>
              <a:rPr lang="en-US" sz="1600" dirty="0"/>
              <a:t>The </a:t>
            </a:r>
            <a:r>
              <a:rPr lang="en-US" sz="1600" dirty="0" smtClean="0"/>
              <a:t>rmr2 </a:t>
            </a:r>
            <a:r>
              <a:rPr lang="en-US" sz="1600" dirty="0" err="1"/>
              <a:t>mapreduce</a:t>
            </a:r>
            <a:r>
              <a:rPr lang="en-US" sz="1600" dirty="0"/>
              <a:t> function is </a:t>
            </a:r>
            <a:r>
              <a:rPr lang="en-US" sz="1600" dirty="0" smtClean="0"/>
              <a:t>a trigger </a:t>
            </a:r>
            <a:r>
              <a:rPr lang="en-US" sz="1600" dirty="0"/>
              <a:t>to launch a </a:t>
            </a:r>
            <a:r>
              <a:rPr lang="en-US" sz="1600" dirty="0" smtClean="0"/>
              <a:t>MapReduce </a:t>
            </a:r>
            <a:r>
              <a:rPr lang="en-US" sz="1600" dirty="0"/>
              <a:t>job.</a:t>
            </a:r>
          </a:p>
        </p:txBody>
      </p:sp>
      <p:sp>
        <p:nvSpPr>
          <p:cNvPr id="14" name="TextBox 13"/>
          <p:cNvSpPr txBox="1"/>
          <p:nvPr/>
        </p:nvSpPr>
        <p:spPr>
          <a:xfrm>
            <a:off x="1295400" y="5562600"/>
            <a:ext cx="3200400" cy="584775"/>
          </a:xfrm>
          <a:prstGeom prst="rect">
            <a:avLst/>
          </a:prstGeom>
          <a:noFill/>
        </p:spPr>
        <p:txBody>
          <a:bodyPr wrap="square" rtlCol="0">
            <a:spAutoFit/>
          </a:bodyPr>
          <a:lstStyle/>
          <a:p>
            <a:r>
              <a:rPr lang="en-US" sz="1600" dirty="0" smtClean="0"/>
              <a:t>rmr2 </a:t>
            </a:r>
            <a:r>
              <a:rPr lang="en-US" sz="1600" dirty="0"/>
              <a:t>kicks off a streaming</a:t>
            </a:r>
          </a:p>
          <a:p>
            <a:r>
              <a:rPr lang="en-US" sz="1600" dirty="0"/>
              <a:t>MapReduce job via the </a:t>
            </a:r>
            <a:r>
              <a:rPr lang="en-US" sz="1600" dirty="0" err="1"/>
              <a:t>hadoop</a:t>
            </a:r>
            <a:r>
              <a:rPr lang="en-US" sz="1600" dirty="0"/>
              <a:t> CLI.</a:t>
            </a:r>
          </a:p>
        </p:txBody>
      </p:sp>
      <p:sp>
        <p:nvSpPr>
          <p:cNvPr id="15" name="TextBox 14"/>
          <p:cNvSpPr txBox="1"/>
          <p:nvPr/>
        </p:nvSpPr>
        <p:spPr>
          <a:xfrm>
            <a:off x="7391400" y="4483387"/>
            <a:ext cx="1066800" cy="830997"/>
          </a:xfrm>
          <a:prstGeom prst="rect">
            <a:avLst/>
          </a:prstGeom>
          <a:noFill/>
        </p:spPr>
        <p:txBody>
          <a:bodyPr wrap="square" rtlCol="0">
            <a:spAutoFit/>
          </a:bodyPr>
          <a:lstStyle/>
          <a:p>
            <a:r>
              <a:rPr lang="en-US" sz="1600" dirty="0"/>
              <a:t>Launch a</a:t>
            </a:r>
          </a:p>
          <a:p>
            <a:r>
              <a:rPr lang="en-US" sz="1600" dirty="0"/>
              <a:t>MapReduce job.</a:t>
            </a:r>
          </a:p>
        </p:txBody>
      </p:sp>
    </p:spTree>
    <p:extLst>
      <p:ext uri="{BB962C8B-B14F-4D97-AF65-F5344CB8AC3E}">
        <p14:creationId xmlns:p14="http://schemas.microsoft.com/office/powerpoint/2010/main" val="106987907"/>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Features of </a:t>
            </a:r>
            <a:r>
              <a:rPr lang="en-US" dirty="0" err="1" smtClean="0"/>
              <a:t>rmr</a:t>
            </a:r>
            <a:endParaRPr lang="en-US" dirty="0"/>
          </a:p>
        </p:txBody>
      </p:sp>
      <p:sp>
        <p:nvSpPr>
          <p:cNvPr id="3" name="Content Placeholder 2"/>
          <p:cNvSpPr>
            <a:spLocks noGrp="1"/>
          </p:cNvSpPr>
          <p:nvPr>
            <p:ph idx="1"/>
          </p:nvPr>
        </p:nvSpPr>
        <p:spPr/>
        <p:txBody>
          <a:bodyPr>
            <a:normAutofit fontScale="70000" lnSpcReduction="20000"/>
          </a:bodyPr>
          <a:lstStyle/>
          <a:p>
            <a:r>
              <a:rPr lang="en-US" sz="2300" dirty="0" smtClean="0">
                <a:latin typeface="Courier New" panose="02070309020205020404" pitchFamily="49" charset="0"/>
                <a:cs typeface="Courier New" panose="02070309020205020404" pitchFamily="49" charset="0"/>
              </a:rPr>
              <a:t>rmr2</a:t>
            </a:r>
            <a:r>
              <a:rPr lang="en-US" sz="2600" dirty="0" smtClean="0"/>
              <a:t> works </a:t>
            </a:r>
            <a:r>
              <a:rPr lang="en-US" sz="2600" dirty="0"/>
              <a:t>seamlessly </a:t>
            </a:r>
            <a:r>
              <a:rPr lang="en-US" sz="2600" dirty="0" smtClean="0"/>
              <a:t>with MapReduce </a:t>
            </a:r>
            <a:r>
              <a:rPr lang="en-US" sz="2600" dirty="0"/>
              <a:t>inputs and outputs</a:t>
            </a:r>
            <a:r>
              <a:rPr lang="en-US" sz="2600" dirty="0" smtClean="0"/>
              <a:t>. The </a:t>
            </a:r>
            <a:r>
              <a:rPr lang="en-US" sz="2600" dirty="0"/>
              <a:t>input to </a:t>
            </a:r>
            <a:r>
              <a:rPr lang="en-US" sz="2600" dirty="0" smtClean="0"/>
              <a:t>our jobs is by rule in </a:t>
            </a:r>
            <a:r>
              <a:rPr lang="en-US" sz="2600" dirty="0"/>
              <a:t>HDFS, and </a:t>
            </a:r>
            <a:r>
              <a:rPr lang="en-US" sz="2600" dirty="0" smtClean="0"/>
              <a:t>we do not interact </a:t>
            </a:r>
            <a:r>
              <a:rPr lang="en-US" sz="2600" dirty="0"/>
              <a:t>with the output of </a:t>
            </a:r>
            <a:r>
              <a:rPr lang="en-US" sz="2600" dirty="0" smtClean="0"/>
              <a:t>our </a:t>
            </a:r>
            <a:r>
              <a:rPr lang="en-US" sz="2600" dirty="0"/>
              <a:t>job in R. </a:t>
            </a:r>
          </a:p>
          <a:p>
            <a:r>
              <a:rPr lang="en-US" sz="2300" dirty="0" smtClean="0">
                <a:latin typeface="Courier New" panose="02070309020205020404" pitchFamily="49" charset="0"/>
                <a:cs typeface="Courier New" panose="02070309020205020404" pitchFamily="49" charset="0"/>
              </a:rPr>
              <a:t>rmr2</a:t>
            </a:r>
            <a:r>
              <a:rPr lang="en-US" sz="2600" dirty="0" smtClean="0"/>
              <a:t> </a:t>
            </a:r>
            <a:r>
              <a:rPr lang="en-US" sz="2600" dirty="0"/>
              <a:t>has </a:t>
            </a:r>
            <a:r>
              <a:rPr lang="en-US" sz="2600" dirty="0" smtClean="0"/>
              <a:t>support for </a:t>
            </a:r>
            <a:r>
              <a:rPr lang="en-US" sz="2600" dirty="0"/>
              <a:t>writing R variables directly to HDFS, using them as inputs to the MapReduce </a:t>
            </a:r>
            <a:r>
              <a:rPr lang="en-US" sz="2600" dirty="0" smtClean="0"/>
              <a:t>job and</a:t>
            </a:r>
            <a:r>
              <a:rPr lang="en-US" sz="2600" dirty="0"/>
              <a:t>, after the job has completed, loading them back into an R data structure. </a:t>
            </a:r>
            <a:endParaRPr lang="en-US" sz="2600" dirty="0" smtClean="0"/>
          </a:p>
          <a:p>
            <a:r>
              <a:rPr lang="en-US" sz="2600" dirty="0" smtClean="0"/>
              <a:t>This approach will not work </a:t>
            </a:r>
            <a:r>
              <a:rPr lang="en-US" sz="2600" dirty="0"/>
              <a:t>with large volumes of data, </a:t>
            </a:r>
            <a:r>
              <a:rPr lang="en-US" sz="2600" dirty="0" smtClean="0"/>
              <a:t>but  </a:t>
            </a:r>
            <a:r>
              <a:rPr lang="en-US" sz="2600" dirty="0"/>
              <a:t>is great for prototyping and testing with smaller </a:t>
            </a:r>
            <a:r>
              <a:rPr lang="en-US" sz="2600" dirty="0" smtClean="0"/>
              <a:t>datasets</a:t>
            </a:r>
            <a:r>
              <a:rPr lang="en-US" sz="2600" dirty="0"/>
              <a:t>.</a:t>
            </a:r>
            <a:endParaRPr lang="en-US" sz="2600" dirty="0" smtClean="0"/>
          </a:p>
          <a:p>
            <a:pPr marL="0" indent="0">
              <a:buNone/>
            </a:pPr>
            <a:r>
              <a:rPr lang="en-US" dirty="0">
                <a:latin typeface="Courier New" pitchFamily="49" charset="0"/>
                <a:cs typeface="Courier New" pitchFamily="49" charset="0"/>
              </a:rPr>
              <a:t>$ R</a:t>
            </a:r>
          </a:p>
          <a:p>
            <a:pPr marL="0" indent="0">
              <a:buNone/>
            </a:pPr>
            <a:r>
              <a:rPr lang="en-US" dirty="0">
                <a:latin typeface="Courier New" pitchFamily="49" charset="0"/>
                <a:cs typeface="Courier New" pitchFamily="49" charset="0"/>
              </a:rPr>
              <a:t>&gt; </a:t>
            </a:r>
            <a:r>
              <a:rPr lang="en-US" dirty="0" smtClean="0">
                <a:latin typeface="Courier New" pitchFamily="49" charset="0"/>
                <a:cs typeface="Courier New" pitchFamily="49" charset="0"/>
              </a:rPr>
              <a:t>library(rmr2)</a:t>
            </a:r>
            <a:endParaRPr lang="en-US" dirty="0">
              <a:latin typeface="Courier New" pitchFamily="49" charset="0"/>
              <a:cs typeface="Courier New" pitchFamily="49" charset="0"/>
            </a:endParaRPr>
          </a:p>
          <a:p>
            <a:pPr marL="0" indent="0">
              <a:buNone/>
            </a:pPr>
            <a:r>
              <a:rPr lang="en-US" dirty="0">
                <a:latin typeface="Courier New" pitchFamily="49" charset="0"/>
                <a:cs typeface="Courier New" pitchFamily="49" charset="0"/>
              </a:rPr>
              <a:t>&gt; </a:t>
            </a:r>
            <a:r>
              <a:rPr lang="en-US" dirty="0" err="1">
                <a:latin typeface="Courier New" pitchFamily="49" charset="0"/>
                <a:cs typeface="Courier New" pitchFamily="49" charset="0"/>
              </a:rPr>
              <a:t>small.ints</a:t>
            </a:r>
            <a:r>
              <a:rPr lang="en-US" dirty="0">
                <a:latin typeface="Courier New" pitchFamily="49" charset="0"/>
                <a:cs typeface="Courier New" pitchFamily="49" charset="0"/>
              </a:rPr>
              <a:t> = </a:t>
            </a:r>
            <a:r>
              <a:rPr lang="en-US" dirty="0" err="1">
                <a:latin typeface="Courier New" pitchFamily="49" charset="0"/>
                <a:cs typeface="Courier New" pitchFamily="49" charset="0"/>
              </a:rPr>
              <a:t>to.dfs</a:t>
            </a:r>
            <a:r>
              <a:rPr lang="en-US" dirty="0">
                <a:latin typeface="Courier New" pitchFamily="49" charset="0"/>
                <a:cs typeface="Courier New" pitchFamily="49" charset="0"/>
              </a:rPr>
              <a:t>(1:10)</a:t>
            </a:r>
          </a:p>
          <a:p>
            <a:pPr marL="0" indent="0">
              <a:buNone/>
            </a:pPr>
            <a:r>
              <a:rPr lang="en-US" dirty="0">
                <a:latin typeface="Courier New" pitchFamily="49" charset="0"/>
                <a:cs typeface="Courier New" pitchFamily="49" charset="0"/>
              </a:rPr>
              <a:t>&gt; out = </a:t>
            </a:r>
            <a:r>
              <a:rPr lang="en-US" dirty="0" err="1">
                <a:latin typeface="Courier New" pitchFamily="49" charset="0"/>
                <a:cs typeface="Courier New" pitchFamily="49" charset="0"/>
              </a:rPr>
              <a:t>mapreduce</a:t>
            </a:r>
            <a:r>
              <a:rPr lang="en-US" dirty="0">
                <a:latin typeface="Courier New" pitchFamily="49" charset="0"/>
                <a:cs typeface="Courier New" pitchFamily="49" charset="0"/>
              </a:rPr>
              <a:t>(</a:t>
            </a:r>
          </a:p>
          <a:p>
            <a:pPr marL="0" indent="0">
              <a:buNone/>
            </a:pPr>
            <a:r>
              <a:rPr lang="en-US" dirty="0">
                <a:latin typeface="Courier New" pitchFamily="49" charset="0"/>
                <a:cs typeface="Courier New" pitchFamily="49" charset="0"/>
              </a:rPr>
              <a:t>input = </a:t>
            </a:r>
            <a:r>
              <a:rPr lang="en-US" dirty="0" err="1">
                <a:latin typeface="Courier New" pitchFamily="49" charset="0"/>
                <a:cs typeface="Courier New" pitchFamily="49" charset="0"/>
              </a:rPr>
              <a:t>small.ints</a:t>
            </a:r>
            <a:r>
              <a:rPr lang="en-US" dirty="0">
                <a:latin typeface="Courier New" pitchFamily="49" charset="0"/>
                <a:cs typeface="Courier New" pitchFamily="49" charset="0"/>
              </a:rPr>
              <a:t>,</a:t>
            </a:r>
          </a:p>
          <a:p>
            <a:pPr marL="0" indent="0">
              <a:buNone/>
            </a:pPr>
            <a:r>
              <a:rPr lang="en-US" dirty="0">
                <a:latin typeface="Courier New" pitchFamily="49" charset="0"/>
                <a:cs typeface="Courier New" pitchFamily="49" charset="0"/>
              </a:rPr>
              <a:t>map = function(</a:t>
            </a:r>
            <a:r>
              <a:rPr lang="en-US" dirty="0" err="1">
                <a:latin typeface="Courier New" pitchFamily="49" charset="0"/>
                <a:cs typeface="Courier New" pitchFamily="49" charset="0"/>
              </a:rPr>
              <a:t>k,v</a:t>
            </a:r>
            <a:r>
              <a:rPr lang="en-US" dirty="0">
                <a:latin typeface="Courier New" pitchFamily="49" charset="0"/>
                <a:cs typeface="Courier New" pitchFamily="49" charset="0"/>
              </a:rPr>
              <a:t>) </a:t>
            </a:r>
            <a:r>
              <a:rPr lang="en-US" dirty="0" err="1">
                <a:latin typeface="Courier New" pitchFamily="49" charset="0"/>
                <a:cs typeface="Courier New" pitchFamily="49" charset="0"/>
              </a:rPr>
              <a:t>keyval</a:t>
            </a:r>
            <a:r>
              <a:rPr lang="en-US" dirty="0">
                <a:latin typeface="Courier New" pitchFamily="49" charset="0"/>
                <a:cs typeface="Courier New" pitchFamily="49" charset="0"/>
              </a:rPr>
              <a:t>(v, v^2))</a:t>
            </a:r>
          </a:p>
          <a:p>
            <a:pPr marL="0" indent="0">
              <a:buNone/>
            </a:pPr>
            <a:r>
              <a:rPr lang="en-US" dirty="0">
                <a:latin typeface="Courier New" pitchFamily="49" charset="0"/>
                <a:cs typeface="Courier New" pitchFamily="49" charset="0"/>
              </a:rPr>
              <a:t>...</a:t>
            </a:r>
          </a:p>
          <a:p>
            <a:pPr marL="0" indent="0">
              <a:buNone/>
            </a:pPr>
            <a:r>
              <a:rPr lang="en-US" dirty="0">
                <a:latin typeface="Courier New" pitchFamily="49" charset="0"/>
                <a:cs typeface="Courier New" pitchFamily="49" charset="0"/>
              </a:rPr>
              <a:t>&gt; result = </a:t>
            </a:r>
            <a:r>
              <a:rPr lang="en-US" dirty="0" err="1">
                <a:latin typeface="Courier New" pitchFamily="49" charset="0"/>
                <a:cs typeface="Courier New" pitchFamily="49" charset="0"/>
              </a:rPr>
              <a:t>from.dfs</a:t>
            </a:r>
            <a:r>
              <a:rPr lang="en-US" dirty="0">
                <a:latin typeface="Courier New" pitchFamily="49" charset="0"/>
                <a:cs typeface="Courier New" pitchFamily="49" charset="0"/>
              </a:rPr>
              <a:t>(out)</a:t>
            </a:r>
          </a:p>
          <a:p>
            <a:pPr marL="0" indent="0">
              <a:buNone/>
            </a:pPr>
            <a:r>
              <a:rPr lang="en-US" dirty="0">
                <a:latin typeface="Courier New" pitchFamily="49" charset="0"/>
                <a:cs typeface="Courier New" pitchFamily="49" charset="0"/>
              </a:rPr>
              <a:t>&gt; print(result)</a:t>
            </a:r>
          </a:p>
          <a:p>
            <a:pPr marL="0" indent="0">
              <a:buNone/>
            </a:pPr>
            <a:r>
              <a:rPr lang="en-US" dirty="0">
                <a:latin typeface="Courier New" pitchFamily="49" charset="0"/>
                <a:cs typeface="Courier New" pitchFamily="49" charset="0"/>
              </a:rPr>
              <a:t>[[1]]</a:t>
            </a:r>
          </a:p>
          <a:p>
            <a:pPr marL="0" indent="0">
              <a:buNone/>
            </a:pPr>
            <a:r>
              <a:rPr lang="en-US" dirty="0">
                <a:latin typeface="Courier New" pitchFamily="49" charset="0"/>
                <a:cs typeface="Courier New" pitchFamily="49" charset="0"/>
              </a:rPr>
              <a:t>[[1]]$key</a:t>
            </a:r>
          </a:p>
          <a:p>
            <a:pPr marL="0" indent="0">
              <a:buNone/>
            </a:pPr>
            <a:r>
              <a:rPr lang="en-US" dirty="0">
                <a:latin typeface="Courier New" pitchFamily="49" charset="0"/>
                <a:cs typeface="Courier New" pitchFamily="49" charset="0"/>
              </a:rPr>
              <a:t>[1] 10</a:t>
            </a:r>
          </a:p>
          <a:p>
            <a:pPr marL="0" indent="0">
              <a:buNone/>
            </a:pPr>
            <a:r>
              <a:rPr lang="en-US" dirty="0">
                <a:latin typeface="Courier New" pitchFamily="49" charset="0"/>
                <a:cs typeface="Courier New" pitchFamily="49" charset="0"/>
              </a:rPr>
              <a:t>[[1]]$</a:t>
            </a:r>
            <a:r>
              <a:rPr lang="en-US" dirty="0" err="1">
                <a:latin typeface="Courier New" pitchFamily="49" charset="0"/>
                <a:cs typeface="Courier New" pitchFamily="49" charset="0"/>
              </a:rPr>
              <a:t>val</a:t>
            </a:r>
            <a:endParaRPr lang="en-US" dirty="0">
              <a:latin typeface="Courier New" pitchFamily="49" charset="0"/>
              <a:cs typeface="Courier New" pitchFamily="49" charset="0"/>
            </a:endParaRPr>
          </a:p>
          <a:p>
            <a:pPr marL="0" indent="0">
              <a:buNone/>
            </a:pPr>
            <a:r>
              <a:rPr lang="en-US" dirty="0">
                <a:latin typeface="Courier New" pitchFamily="49" charset="0"/>
                <a:cs typeface="Courier New" pitchFamily="49" charset="0"/>
              </a:rPr>
              <a:t>[1] 100</a:t>
            </a:r>
          </a:p>
          <a:p>
            <a:pPr marL="0" indent="0">
              <a:buNone/>
            </a:pPr>
            <a:r>
              <a:rPr lang="en-US" dirty="0" err="1">
                <a:latin typeface="Courier New" pitchFamily="49" charset="0"/>
                <a:cs typeface="Courier New" pitchFamily="49" charset="0"/>
              </a:rPr>
              <a:t>attr</a:t>
            </a:r>
            <a:r>
              <a:rPr lang="en-US" dirty="0">
                <a:latin typeface="Courier New" pitchFamily="49" charset="0"/>
                <a:cs typeface="Courier New" pitchFamily="49" charset="0"/>
              </a:rPr>
              <a:t>(,"</a:t>
            </a:r>
            <a:r>
              <a:rPr lang="en-US" dirty="0" err="1">
                <a:latin typeface="Courier New" pitchFamily="49" charset="0"/>
                <a:cs typeface="Courier New" pitchFamily="49" charset="0"/>
              </a:rPr>
              <a:t>rmr.keyval</a:t>
            </a:r>
            <a:r>
              <a:rPr lang="en-US" dirty="0">
                <a:latin typeface="Courier New" pitchFamily="49" charset="0"/>
                <a:cs typeface="Courier New" pitchFamily="49" charset="0"/>
              </a:rPr>
              <a:t>")</a:t>
            </a:r>
          </a:p>
          <a:p>
            <a:pPr marL="0" indent="0">
              <a:buNone/>
            </a:pPr>
            <a:r>
              <a:rPr lang="en-US" dirty="0">
                <a:latin typeface="Courier New" pitchFamily="49" charset="0"/>
                <a:cs typeface="Courier New" pitchFamily="49" charset="0"/>
              </a:rPr>
              <a:t>[1] TRUE</a:t>
            </a:r>
          </a:p>
          <a:p>
            <a:r>
              <a:rPr lang="en-US" dirty="0"/>
              <a:t>...</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79</a:t>
            </a:fld>
            <a:endParaRPr lang="en-US"/>
          </a:p>
        </p:txBody>
      </p:sp>
    </p:spTree>
    <p:extLst>
      <p:ext uri="{BB962C8B-B14F-4D97-AF65-F5344CB8AC3E}">
        <p14:creationId xmlns:p14="http://schemas.microsoft.com/office/powerpoint/2010/main" val="14450186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RStudio</a:t>
            </a:r>
            <a:r>
              <a:rPr lang="en-US" dirty="0" smtClean="0"/>
              <a:t> Basic Administration</a:t>
            </a:r>
            <a:endParaRPr lang="en-US" dirty="0"/>
          </a:p>
        </p:txBody>
      </p:sp>
      <p:sp>
        <p:nvSpPr>
          <p:cNvPr id="3" name="Content Placeholder 2"/>
          <p:cNvSpPr>
            <a:spLocks noGrp="1"/>
          </p:cNvSpPr>
          <p:nvPr>
            <p:ph idx="1"/>
          </p:nvPr>
        </p:nvSpPr>
        <p:spPr/>
        <p:txBody>
          <a:bodyPr/>
          <a:lstStyle/>
          <a:p>
            <a:r>
              <a:rPr lang="en-US" dirty="0"/>
              <a:t>On other systems an </a:t>
            </a:r>
            <a:r>
              <a:rPr lang="en-US" sz="1800" dirty="0" err="1">
                <a:latin typeface="Courier New" panose="02070309020205020404" pitchFamily="49" charset="0"/>
                <a:cs typeface="Courier New" panose="02070309020205020404" pitchFamily="49" charset="0"/>
              </a:rPr>
              <a:t>init.d</a:t>
            </a:r>
            <a:r>
              <a:rPr lang="en-US" dirty="0"/>
              <a:t> script is </a:t>
            </a:r>
            <a:r>
              <a:rPr lang="en-US" dirty="0" smtClean="0"/>
              <a:t>installed as </a:t>
            </a:r>
            <a:r>
              <a:rPr lang="en-US" sz="1800" dirty="0" smtClean="0">
                <a:latin typeface="Courier New" panose="02070309020205020404" pitchFamily="49" charset="0"/>
                <a:cs typeface="Courier New" panose="02070309020205020404" pitchFamily="49" charset="0"/>
              </a:rPr>
              <a:t>/</a:t>
            </a:r>
            <a:r>
              <a:rPr lang="en-US" sz="1800" dirty="0" err="1" smtClean="0">
                <a:latin typeface="Courier New" panose="02070309020205020404" pitchFamily="49" charset="0"/>
                <a:cs typeface="Courier New" panose="02070309020205020404" pitchFamily="49" charset="0"/>
              </a:rPr>
              <a:t>etc</a:t>
            </a:r>
            <a:r>
              <a:rPr lang="en-US" sz="1800" dirty="0" smtClean="0">
                <a:latin typeface="Courier New" panose="02070309020205020404" pitchFamily="49" charset="0"/>
                <a:cs typeface="Courier New" panose="02070309020205020404" pitchFamily="49" charset="0"/>
              </a:rPr>
              <a:t>/</a:t>
            </a:r>
            <a:r>
              <a:rPr lang="en-US" sz="1800" dirty="0" err="1" smtClean="0">
                <a:latin typeface="Courier New" panose="02070309020205020404" pitchFamily="49" charset="0"/>
                <a:cs typeface="Courier New" panose="02070309020205020404" pitchFamily="49" charset="0"/>
              </a:rPr>
              <a:t>init.d</a:t>
            </a:r>
            <a:r>
              <a:rPr lang="en-US" sz="1800" dirty="0" smtClean="0">
                <a:latin typeface="Courier New" panose="02070309020205020404" pitchFamily="49" charset="0"/>
                <a:cs typeface="Courier New" panose="02070309020205020404" pitchFamily="49" charset="0"/>
              </a:rPr>
              <a:t>/</a:t>
            </a:r>
            <a:r>
              <a:rPr lang="en-US" sz="1800" dirty="0" err="1" smtClean="0">
                <a:latin typeface="Courier New" panose="02070309020205020404" pitchFamily="49" charset="0"/>
                <a:cs typeface="Courier New" panose="02070309020205020404" pitchFamily="49" charset="0"/>
              </a:rPr>
              <a:t>rstudio</a:t>
            </a:r>
            <a:r>
              <a:rPr lang="en-US" sz="1800" dirty="0" smtClean="0">
                <a:latin typeface="Courier New" panose="02070309020205020404" pitchFamily="49" charset="0"/>
                <a:cs typeface="Courier New" panose="02070309020205020404" pitchFamily="49" charset="0"/>
              </a:rPr>
              <a:t>-server</a:t>
            </a:r>
            <a:endParaRPr lang="en-US" dirty="0"/>
          </a:p>
          <a:p>
            <a:r>
              <a:rPr lang="en-US" dirty="0" smtClean="0"/>
              <a:t>To manually start, stop and restart the server use the following:</a:t>
            </a:r>
          </a:p>
          <a:p>
            <a:pPr marL="0" indent="0">
              <a:buNone/>
            </a:pP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sudo</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rstudio</a:t>
            </a:r>
            <a:r>
              <a:rPr lang="en-US" sz="1600" dirty="0">
                <a:latin typeface="Courier New" panose="02070309020205020404" pitchFamily="49" charset="0"/>
                <a:cs typeface="Courier New" panose="02070309020205020404" pitchFamily="49" charset="0"/>
              </a:rPr>
              <a:t>-server stop </a:t>
            </a:r>
            <a:endParaRPr lang="en-US" sz="1600" dirty="0" smtClean="0">
              <a:latin typeface="Courier New" panose="02070309020205020404" pitchFamily="49" charset="0"/>
              <a:cs typeface="Courier New" panose="02070309020205020404" pitchFamily="49" charset="0"/>
            </a:endParaRPr>
          </a:p>
          <a:p>
            <a:pPr marL="0" indent="0">
              <a:buNone/>
            </a:pPr>
            <a:r>
              <a:rPr lang="en-US" sz="1600" dirty="0" smtClean="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sudo</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rstudio</a:t>
            </a:r>
            <a:r>
              <a:rPr lang="en-US" sz="1600" dirty="0">
                <a:latin typeface="Courier New" panose="02070309020205020404" pitchFamily="49" charset="0"/>
                <a:cs typeface="Courier New" panose="02070309020205020404" pitchFamily="49" charset="0"/>
              </a:rPr>
              <a:t>-server start </a:t>
            </a:r>
            <a:endParaRPr lang="en-US" sz="1600" dirty="0" smtClean="0">
              <a:latin typeface="Courier New" panose="02070309020205020404" pitchFamily="49" charset="0"/>
              <a:cs typeface="Courier New" panose="02070309020205020404" pitchFamily="49" charset="0"/>
            </a:endParaRPr>
          </a:p>
          <a:p>
            <a:pPr marL="0" indent="0">
              <a:buNone/>
            </a:pPr>
            <a:r>
              <a:rPr lang="en-US" sz="1600" dirty="0" smtClean="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sudo</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rstudio</a:t>
            </a:r>
            <a:r>
              <a:rPr lang="en-US" sz="1600" dirty="0">
                <a:latin typeface="Courier New" panose="02070309020205020404" pitchFamily="49" charset="0"/>
                <a:cs typeface="Courier New" panose="02070309020205020404" pitchFamily="49" charset="0"/>
              </a:rPr>
              <a:t>-server </a:t>
            </a:r>
            <a:r>
              <a:rPr lang="en-US" sz="1600" dirty="0" smtClean="0">
                <a:latin typeface="Courier New" panose="02070309020205020404" pitchFamily="49" charset="0"/>
                <a:cs typeface="Courier New" panose="02070309020205020404" pitchFamily="49" charset="0"/>
              </a:rPr>
              <a:t>restart</a:t>
            </a:r>
          </a:p>
          <a:p>
            <a:r>
              <a:rPr lang="en-US" dirty="0"/>
              <a:t>To list all currently active sessions:</a:t>
            </a:r>
          </a:p>
          <a:p>
            <a:pPr marL="0" indent="0">
              <a:buNone/>
            </a:pP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sudo</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rstudio</a:t>
            </a:r>
            <a:r>
              <a:rPr lang="en-US" sz="1600" dirty="0">
                <a:latin typeface="Courier New" panose="02070309020205020404" pitchFamily="49" charset="0"/>
                <a:cs typeface="Courier New" panose="02070309020205020404" pitchFamily="49" charset="0"/>
              </a:rPr>
              <a:t>-server </a:t>
            </a:r>
            <a:r>
              <a:rPr lang="en-US" sz="1600" dirty="0" smtClean="0">
                <a:latin typeface="Courier New" panose="02070309020205020404" pitchFamily="49" charset="0"/>
                <a:cs typeface="Courier New" panose="02070309020205020404" pitchFamily="49" charset="0"/>
              </a:rPr>
              <a:t>active-sessions</a:t>
            </a:r>
          </a:p>
          <a:p>
            <a:pPr marL="0" indent="0">
              <a:buNone/>
            </a:pPr>
            <a:r>
              <a:rPr lang="en-US" sz="1600" dirty="0">
                <a:latin typeface="Courier New" panose="02070309020205020404" pitchFamily="49" charset="0"/>
                <a:cs typeface="Courier New" panose="02070309020205020404" pitchFamily="49" charset="0"/>
              </a:rPr>
              <a:t> PID     TIME COMMAND</a:t>
            </a:r>
          </a:p>
          <a:p>
            <a:pPr marL="0" indent="0">
              <a:buNone/>
            </a:pPr>
            <a:r>
              <a:rPr lang="en-US" sz="1600" dirty="0">
                <a:latin typeface="Courier New" panose="02070309020205020404" pitchFamily="49" charset="0"/>
                <a:cs typeface="Courier New" panose="02070309020205020404" pitchFamily="49" charset="0"/>
              </a:rPr>
              <a:t> 3875 00:00:01 /</a:t>
            </a:r>
            <a:r>
              <a:rPr lang="en-US" sz="1600" dirty="0" err="1">
                <a:latin typeface="Courier New" panose="02070309020205020404" pitchFamily="49" charset="0"/>
                <a:cs typeface="Courier New" panose="02070309020205020404" pitchFamily="49" charset="0"/>
              </a:rPr>
              <a:t>usr</a:t>
            </a:r>
            <a:r>
              <a:rPr lang="en-US" sz="1600" dirty="0">
                <a:latin typeface="Courier New" panose="02070309020205020404" pitchFamily="49" charset="0"/>
                <a:cs typeface="Courier New" panose="02070309020205020404" pitchFamily="49" charset="0"/>
              </a:rPr>
              <a:t>/lib/</a:t>
            </a:r>
            <a:r>
              <a:rPr lang="en-US" sz="1600" dirty="0" err="1">
                <a:latin typeface="Courier New" panose="02070309020205020404" pitchFamily="49" charset="0"/>
                <a:cs typeface="Courier New" panose="02070309020205020404" pitchFamily="49" charset="0"/>
              </a:rPr>
              <a:t>rstudio</a:t>
            </a:r>
            <a:r>
              <a:rPr lang="en-US" sz="1600" dirty="0">
                <a:latin typeface="Courier New" panose="02070309020205020404" pitchFamily="49" charset="0"/>
                <a:cs typeface="Courier New" panose="02070309020205020404" pitchFamily="49" charset="0"/>
              </a:rPr>
              <a:t>-server/bin/</a:t>
            </a:r>
            <a:r>
              <a:rPr lang="en-US" sz="1600" dirty="0" err="1">
                <a:latin typeface="Courier New" panose="02070309020205020404" pitchFamily="49" charset="0"/>
                <a:cs typeface="Courier New" panose="02070309020205020404" pitchFamily="49" charset="0"/>
              </a:rPr>
              <a:t>rsession</a:t>
            </a:r>
            <a:r>
              <a:rPr lang="en-US" sz="1600" dirty="0">
                <a:latin typeface="Courier New" panose="02070309020205020404" pitchFamily="49" charset="0"/>
                <a:cs typeface="Courier New" panose="02070309020205020404" pitchFamily="49" charset="0"/>
              </a:rPr>
              <a:t> -u </a:t>
            </a:r>
            <a:r>
              <a:rPr lang="en-US" sz="1600" dirty="0" err="1">
                <a:latin typeface="Courier New" panose="02070309020205020404" pitchFamily="49" charset="0"/>
                <a:cs typeface="Courier New" panose="02070309020205020404" pitchFamily="49" charset="0"/>
              </a:rPr>
              <a:t>cloudera</a:t>
            </a:r>
            <a:endParaRPr lang="en-US" sz="1600" dirty="0">
              <a:latin typeface="Courier New" panose="02070309020205020404" pitchFamily="49" charset="0"/>
              <a:cs typeface="Courier New" panose="02070309020205020404" pitchFamily="49" charset="0"/>
            </a:endParaRPr>
          </a:p>
          <a:p>
            <a:r>
              <a:rPr lang="en-US" dirty="0"/>
              <a:t>To suspend an individual session:</a:t>
            </a:r>
          </a:p>
          <a:p>
            <a:pPr marL="0" indent="0">
              <a:buNone/>
            </a:pP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sudo</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rstudio</a:t>
            </a:r>
            <a:r>
              <a:rPr lang="en-US" sz="1600" dirty="0">
                <a:latin typeface="Courier New" panose="02070309020205020404" pitchFamily="49" charset="0"/>
                <a:cs typeface="Courier New" panose="02070309020205020404" pitchFamily="49" charset="0"/>
              </a:rPr>
              <a:t>-server suspend-session &lt;</a:t>
            </a:r>
            <a:r>
              <a:rPr lang="en-US" sz="1600" dirty="0" err="1">
                <a:latin typeface="Courier New" panose="02070309020205020404" pitchFamily="49" charset="0"/>
                <a:cs typeface="Courier New" panose="02070309020205020404" pitchFamily="49" charset="0"/>
              </a:rPr>
              <a:t>pid</a:t>
            </a:r>
            <a:r>
              <a:rPr lang="en-US" sz="1600" dirty="0">
                <a:latin typeface="Courier New" panose="02070309020205020404" pitchFamily="49" charset="0"/>
                <a:cs typeface="Courier New" panose="02070309020205020404" pitchFamily="49" charset="0"/>
              </a:rPr>
              <a:t>&gt; </a:t>
            </a:r>
            <a:endParaRPr lang="en-US" sz="1600" dirty="0" smtClean="0">
              <a:latin typeface="Courier New" panose="02070309020205020404" pitchFamily="49" charset="0"/>
              <a:cs typeface="Courier New" panose="02070309020205020404" pitchFamily="49" charset="0"/>
            </a:endParaRPr>
          </a:p>
          <a:p>
            <a:r>
              <a:rPr lang="en-US" dirty="0" smtClean="0">
                <a:cs typeface="Courier New" panose="02070309020205020404" pitchFamily="49" charset="0"/>
              </a:rPr>
              <a:t>To </a:t>
            </a:r>
            <a:r>
              <a:rPr lang="en-US" dirty="0">
                <a:cs typeface="Courier New" panose="02070309020205020404" pitchFamily="49" charset="0"/>
              </a:rPr>
              <a:t>suspend all running </a:t>
            </a:r>
            <a:r>
              <a:rPr lang="en-US" dirty="0"/>
              <a:t>sessions:</a:t>
            </a:r>
          </a:p>
          <a:p>
            <a:pPr marL="0" indent="0">
              <a:buNone/>
            </a:pP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sudo</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rstudio</a:t>
            </a:r>
            <a:r>
              <a:rPr lang="en-US" sz="1600" dirty="0">
                <a:latin typeface="Courier New" panose="02070309020205020404" pitchFamily="49" charset="0"/>
                <a:cs typeface="Courier New" panose="02070309020205020404" pitchFamily="49" charset="0"/>
              </a:rPr>
              <a:t>-server suspend-all</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val="326310013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Additional Materials</a:t>
            </a:r>
            <a:endParaRPr lang="en-US" dirty="0"/>
          </a:p>
        </p:txBody>
      </p:sp>
      <p:sp>
        <p:nvSpPr>
          <p:cNvPr id="3" name="Content Placeholder 2"/>
          <p:cNvSpPr>
            <a:spLocks noGrp="1"/>
          </p:cNvSpPr>
          <p:nvPr>
            <p:ph idx="1"/>
          </p:nvPr>
        </p:nvSpPr>
        <p:spPr>
          <a:xfrm>
            <a:off x="304800" y="762000"/>
            <a:ext cx="8686800" cy="5592763"/>
          </a:xfrm>
        </p:spPr>
        <p:txBody>
          <a:bodyPr/>
          <a:lstStyle/>
          <a:p>
            <a:r>
              <a:rPr lang="en-US" dirty="0" err="1" smtClean="0"/>
              <a:t>RHadoop</a:t>
            </a:r>
            <a:r>
              <a:rPr lang="en-US" dirty="0" smtClean="0"/>
              <a:t> </a:t>
            </a:r>
            <a:r>
              <a:rPr lang="en-US" dirty="0"/>
              <a:t>wiki has an excellent </a:t>
            </a:r>
            <a:r>
              <a:rPr lang="en-US" dirty="0" smtClean="0"/>
              <a:t>tutorial containing </a:t>
            </a:r>
            <a:r>
              <a:rPr lang="en-US" dirty="0"/>
              <a:t>examples of logical regression, K-means and more at </a:t>
            </a:r>
            <a:endParaRPr lang="en-US" dirty="0" smtClean="0"/>
          </a:p>
          <a:p>
            <a:pPr marL="0" indent="0">
              <a:buNone/>
            </a:pPr>
            <a:r>
              <a:rPr lang="en-US" sz="1400" dirty="0" smtClean="0">
                <a:latin typeface="Courier New" pitchFamily="49" charset="0"/>
                <a:cs typeface="Courier New" pitchFamily="49" charset="0"/>
                <a:hlinkClick r:id="rId2"/>
              </a:rPr>
              <a:t>https://github.com/RevolutionAnalytics/RHadoop/blob/master/rmr/pkg/docs/tutorial.md</a:t>
            </a:r>
            <a:r>
              <a:rPr lang="en-US" sz="1400" dirty="0" smtClean="0">
                <a:latin typeface="Courier New" pitchFamily="49" charset="0"/>
                <a:cs typeface="Courier New" pitchFamily="49" charset="0"/>
              </a:rPr>
              <a:t>.</a:t>
            </a:r>
          </a:p>
          <a:p>
            <a:pPr marL="0" indent="0">
              <a:buNone/>
            </a:pPr>
            <a:endParaRPr lang="en-US" sz="1400" dirty="0">
              <a:latin typeface="Courier New" pitchFamily="49" charset="0"/>
              <a:cs typeface="Courier New" pitchFamily="49" charset="0"/>
            </a:endParaRPr>
          </a:p>
          <a:p>
            <a:pPr marL="0" indent="0">
              <a:buNone/>
            </a:pPr>
            <a:endParaRPr lang="en-US" sz="14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80</a:t>
            </a:fld>
            <a:endParaRPr lang="en-US"/>
          </a:p>
        </p:txBody>
      </p:sp>
    </p:spTree>
    <p:extLst>
      <p:ext uri="{BB962C8B-B14F-4D97-AF65-F5344CB8AC3E}">
        <p14:creationId xmlns:p14="http://schemas.microsoft.com/office/powerpoint/2010/main" val="183623210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Summary</a:t>
            </a:r>
            <a:endParaRPr lang="en-US" dirty="0"/>
          </a:p>
        </p:txBody>
      </p:sp>
      <p:sp>
        <p:nvSpPr>
          <p:cNvPr id="3" name="Content Placeholder 2"/>
          <p:cNvSpPr>
            <a:spLocks noGrp="1"/>
          </p:cNvSpPr>
          <p:nvPr>
            <p:ph idx="1"/>
          </p:nvPr>
        </p:nvSpPr>
        <p:spPr/>
        <p:txBody>
          <a:bodyPr/>
          <a:lstStyle/>
          <a:p>
            <a:r>
              <a:rPr lang="en-US" dirty="0"/>
              <a:t>The fusion of R and Hadoop allows for large-scale statistical computation, </a:t>
            </a:r>
            <a:r>
              <a:rPr lang="en-US" dirty="0" smtClean="0"/>
              <a:t>which becomes </a:t>
            </a:r>
            <a:r>
              <a:rPr lang="en-US" dirty="0"/>
              <a:t>all the more compelling as both your data sizes and analysis needs grow. </a:t>
            </a:r>
            <a:endParaRPr lang="en-US" dirty="0" smtClean="0"/>
          </a:p>
          <a:p>
            <a:r>
              <a:rPr lang="en-US" dirty="0"/>
              <a:t>Y</a:t>
            </a:r>
            <a:r>
              <a:rPr lang="en-US" dirty="0" smtClean="0"/>
              <a:t>ou </a:t>
            </a:r>
            <a:r>
              <a:rPr lang="en-US" dirty="0"/>
              <a:t>should have enough information to choose </a:t>
            </a:r>
            <a:r>
              <a:rPr lang="en-US" dirty="0" smtClean="0"/>
              <a:t>the right </a:t>
            </a:r>
            <a:r>
              <a:rPr lang="en-US" dirty="0"/>
              <a:t>level of R and Hadoop integration appropriate for your project</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81</a:t>
            </a:fld>
            <a:endParaRPr lang="en-US"/>
          </a:p>
        </p:txBody>
      </p:sp>
    </p:spTree>
    <p:extLst>
      <p:ext uri="{BB962C8B-B14F-4D97-AF65-F5344CB8AC3E}">
        <p14:creationId xmlns:p14="http://schemas.microsoft.com/office/powerpoint/2010/main" val="42562766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Prerequisites for </a:t>
            </a:r>
            <a:r>
              <a:rPr lang="en-US" dirty="0" err="1" smtClean="0"/>
              <a:t>Rhipe</a:t>
            </a:r>
            <a:endParaRPr lang="en-US" dirty="0"/>
          </a:p>
        </p:txBody>
      </p:sp>
      <p:sp>
        <p:nvSpPr>
          <p:cNvPr id="3" name="Content Placeholder 2"/>
          <p:cNvSpPr>
            <a:spLocks noGrp="1"/>
          </p:cNvSpPr>
          <p:nvPr>
            <p:ph idx="1"/>
          </p:nvPr>
        </p:nvSpPr>
        <p:spPr/>
        <p:txBody>
          <a:bodyPr/>
          <a:lstStyle/>
          <a:p>
            <a:pPr marL="457200" indent="-457200">
              <a:buFont typeface="+mj-lt"/>
              <a:buAutoNum type="arabicPeriod"/>
            </a:pPr>
            <a:r>
              <a:rPr lang="en-US" dirty="0"/>
              <a:t>A working </a:t>
            </a:r>
            <a:r>
              <a:rPr lang="en-US" dirty="0">
                <a:hlinkClick r:id="rId2"/>
              </a:rPr>
              <a:t>Hadoop</a:t>
            </a:r>
            <a:r>
              <a:rPr lang="en-US" dirty="0"/>
              <a:t> cluster</a:t>
            </a:r>
          </a:p>
          <a:p>
            <a:pPr marL="457200" indent="-457200">
              <a:buFont typeface="+mj-lt"/>
              <a:buAutoNum type="arabicPeriod"/>
            </a:pPr>
            <a:r>
              <a:rPr lang="en-US" dirty="0">
                <a:hlinkClick r:id="rId3"/>
              </a:rPr>
              <a:t>R</a:t>
            </a:r>
            <a:r>
              <a:rPr lang="en-US" dirty="0"/>
              <a:t> installed as a shared library</a:t>
            </a:r>
          </a:p>
          <a:p>
            <a:pPr marL="457200" indent="-457200">
              <a:buFont typeface="+mj-lt"/>
              <a:buAutoNum type="arabicPeriod"/>
            </a:pPr>
            <a:r>
              <a:rPr lang="en-US" dirty="0">
                <a:hlinkClick r:id="rId4"/>
              </a:rPr>
              <a:t>Google protocol buffers</a:t>
            </a:r>
            <a:endParaRPr lang="en-US" dirty="0"/>
          </a:p>
          <a:p>
            <a:pPr marL="457200" indent="-457200">
              <a:buFont typeface="+mj-lt"/>
              <a:buAutoNum type="arabicPeriod"/>
            </a:pPr>
            <a:r>
              <a:rPr lang="en-US" dirty="0"/>
              <a:t>Environment variables</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val="29084403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7617</TotalTime>
  <Words>9089</Words>
  <Application>Microsoft Office PowerPoint</Application>
  <PresentationFormat>On-screen Show (4:3)</PresentationFormat>
  <Paragraphs>1249</Paragraphs>
  <Slides>81</Slides>
  <Notes>0</Notes>
  <HiddenSlides>0</HiddenSlides>
  <MMClips>0</MMClips>
  <ScaleCrop>false</ScaleCrop>
  <HeadingPairs>
    <vt:vector size="4" baseType="variant">
      <vt:variant>
        <vt:lpstr>Theme</vt:lpstr>
      </vt:variant>
      <vt:variant>
        <vt:i4>1</vt:i4>
      </vt:variant>
      <vt:variant>
        <vt:lpstr>Slide Titles</vt:lpstr>
      </vt:variant>
      <vt:variant>
        <vt:i4>81</vt:i4>
      </vt:variant>
    </vt:vector>
  </HeadingPairs>
  <TitlesOfParts>
    <vt:vector size="82" baseType="lpstr">
      <vt:lpstr>Office Theme</vt:lpstr>
      <vt:lpstr>Lecture 08 R and Hadoop</vt:lpstr>
      <vt:lpstr>References</vt:lpstr>
      <vt:lpstr>Integration of R and Hadoop</vt:lpstr>
      <vt:lpstr>Install R on CentOS 6.5</vt:lpstr>
      <vt:lpstr>In the case an older epel-x.x is there</vt:lpstr>
      <vt:lpstr>Install R Studio Server</vt:lpstr>
      <vt:lpstr>R Studio Server Console, on port 8787</vt:lpstr>
      <vt:lpstr>RStudio Basic Administration</vt:lpstr>
      <vt:lpstr>Prerequisites for Rhipe</vt:lpstr>
      <vt:lpstr>Install Maven</vt:lpstr>
      <vt:lpstr>Prerequisites for rhipe: Protocol Buffers</vt:lpstr>
      <vt:lpstr>Compile and Install Protocol Buffers</vt:lpstr>
      <vt:lpstr>RHIPE</vt:lpstr>
      <vt:lpstr>Further prerequisites for rhipe</vt:lpstr>
      <vt:lpstr>Load Rhipe into R</vt:lpstr>
      <vt:lpstr>RHadoop</vt:lpstr>
      <vt:lpstr>Dependencies</vt:lpstr>
      <vt:lpstr>Installation of rmr2 and rhdfs</vt:lpstr>
      <vt:lpstr>Prerequisites for rmr2</vt:lpstr>
      <vt:lpstr>Prerequisites for rmr2</vt:lpstr>
      <vt:lpstr>Test Installation of rmr2</vt:lpstr>
      <vt:lpstr>Prerequisites for rhdfs</vt:lpstr>
      <vt:lpstr>Problem with Install of rmr2</vt:lpstr>
      <vt:lpstr>Download EPEL Library</vt:lpstr>
      <vt:lpstr>Hadoop Logs</vt:lpstr>
      <vt:lpstr>Run R CMD INSTALL rmr2-…tar.gz</vt:lpstr>
      <vt:lpstr>rmr2</vt:lpstr>
      <vt:lpstr>rhdfs</vt:lpstr>
      <vt:lpstr>Setting Environmental Variables from inside R</vt:lpstr>
      <vt:lpstr>Comparing R &amp; Hadoop Integrations</vt:lpstr>
      <vt:lpstr>Comparing R &amp; Hadoop Integrations</vt:lpstr>
      <vt:lpstr>Areas where R and MapReduce work well</vt:lpstr>
      <vt:lpstr>R and Streaming</vt:lpstr>
      <vt:lpstr>Calculate the daily average for stocks</vt:lpstr>
      <vt:lpstr>stock_day_avg.R Script</vt:lpstr>
      <vt:lpstr>Test the script on the Linux command line</vt:lpstr>
      <vt:lpstr>Hadoop Streaming, Map only job</vt:lpstr>
      <vt:lpstr>Run and Examine</vt:lpstr>
      <vt:lpstr>TextInputFormat</vt:lpstr>
      <vt:lpstr>Configuring map task of a Streaming job</vt:lpstr>
      <vt:lpstr>Streaming, R and full MapReduce job</vt:lpstr>
      <vt:lpstr>Reduce Script: stock_cma.R</vt:lpstr>
      <vt:lpstr>Reduce Script: stock_cma.R</vt:lpstr>
      <vt:lpstr>R and Streaming MapReduce Data Flow</vt:lpstr>
      <vt:lpstr>Testing Data Flow on Command Line</vt:lpstr>
      <vt:lpstr>Streaming MapReduce Job</vt:lpstr>
      <vt:lpstr>Streaming Configuration Settings</vt:lpstr>
      <vt:lpstr>Additional Sorting and Partitioning</vt:lpstr>
      <vt:lpstr>Issues with Streaming</vt:lpstr>
      <vt:lpstr>Rhipe</vt:lpstr>
      <vt:lpstr>Test you Installation of Rhipe</vt:lpstr>
      <vt:lpstr>Keep on Testing</vt:lpstr>
      <vt:lpstr>Read the Results</vt:lpstr>
      <vt:lpstr>Continuous Moving Average, stock_cma_rhipe.R</vt:lpstr>
      <vt:lpstr>Continuous Moving Average, stock_cma_rhipe.R</vt:lpstr>
      <vt:lpstr>Result of Rhipe job</vt:lpstr>
      <vt:lpstr>Anatomy of R Script using Rhipe</vt:lpstr>
      <vt:lpstr>Anatomy of the Map task</vt:lpstr>
      <vt:lpstr>Anatomy of Reduce Task</vt:lpstr>
      <vt:lpstr>Reduce Expression</vt:lpstr>
      <vt:lpstr>Reduce Expression</vt:lpstr>
      <vt:lpstr>Rhipe Functions</vt:lpstr>
      <vt:lpstr>Rhipe Functions</vt:lpstr>
      <vt:lpstr>Rhipe Functions</vt:lpstr>
      <vt:lpstr>Rhipe Documentation and Summary</vt:lpstr>
      <vt:lpstr>RHadoop</vt:lpstr>
      <vt:lpstr>Environment Variables</vt:lpstr>
      <vt:lpstr>sapply Example</vt:lpstr>
      <vt:lpstr>sapply  vs. mapreduce</vt:lpstr>
      <vt:lpstr>Description of mapreduce </vt:lpstr>
      <vt:lpstr>Description of mapreduce </vt:lpstr>
      <vt:lpstr>An Example with  tapply vs. reduce</vt:lpstr>
      <vt:lpstr>MapReduce equivalent</vt:lpstr>
      <vt:lpstr>MapReduce equivalent of tapply</vt:lpstr>
      <vt:lpstr>MapReduce equivalent of tapply</vt:lpstr>
      <vt:lpstr>Calculating CMA with RHadoop</vt:lpstr>
      <vt:lpstr>Running the code</vt:lpstr>
      <vt:lpstr>Anatomy of rmr2 job</vt:lpstr>
      <vt:lpstr>Features of rmr</vt:lpstr>
      <vt:lpstr>Additional Materials</vt:lpstr>
      <vt:lpstr>Summary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06 Map Reduce</dc:title>
  <dc:creator>zdjordje</dc:creator>
  <cp:lastModifiedBy>Zoran Djordjevic</cp:lastModifiedBy>
  <cp:revision>342</cp:revision>
  <cp:lastPrinted>2013-04-05T19:39:43Z</cp:lastPrinted>
  <dcterms:created xsi:type="dcterms:W3CDTF">2006-08-16T00:00:00Z</dcterms:created>
  <dcterms:modified xsi:type="dcterms:W3CDTF">2014-03-31T00:00:26Z</dcterms:modified>
</cp:coreProperties>
</file>