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handoutMasterIdLst>
    <p:handoutMasterId r:id="rId76"/>
  </p:handoutMasterIdLst>
  <p:sldIdLst>
    <p:sldId id="256" r:id="rId2"/>
    <p:sldId id="330" r:id="rId3"/>
    <p:sldId id="257" r:id="rId4"/>
    <p:sldId id="258" r:id="rId5"/>
    <p:sldId id="260" r:id="rId6"/>
    <p:sldId id="261" r:id="rId7"/>
    <p:sldId id="262" r:id="rId8"/>
    <p:sldId id="259" r:id="rId9"/>
    <p:sldId id="263" r:id="rId10"/>
    <p:sldId id="264" r:id="rId11"/>
    <p:sldId id="265" r:id="rId12"/>
    <p:sldId id="329" r:id="rId13"/>
    <p:sldId id="266" r:id="rId14"/>
    <p:sldId id="267" r:id="rId15"/>
    <p:sldId id="268" r:id="rId16"/>
    <p:sldId id="269" r:id="rId17"/>
    <p:sldId id="270" r:id="rId18"/>
    <p:sldId id="271" r:id="rId19"/>
    <p:sldId id="272" r:id="rId20"/>
    <p:sldId id="331" r:id="rId21"/>
    <p:sldId id="335" r:id="rId22"/>
    <p:sldId id="276" r:id="rId23"/>
    <p:sldId id="337" r:id="rId24"/>
    <p:sldId id="336" r:id="rId25"/>
    <p:sldId id="338" r:id="rId26"/>
    <p:sldId id="277" r:id="rId27"/>
    <p:sldId id="278" r:id="rId28"/>
    <p:sldId id="279" r:id="rId29"/>
    <p:sldId id="307" r:id="rId30"/>
    <p:sldId id="308" r:id="rId31"/>
    <p:sldId id="309" r:id="rId32"/>
    <p:sldId id="310" r:id="rId33"/>
    <p:sldId id="311" r:id="rId34"/>
    <p:sldId id="313" r:id="rId35"/>
    <p:sldId id="314" r:id="rId36"/>
    <p:sldId id="316" r:id="rId37"/>
    <p:sldId id="317" r:id="rId38"/>
    <p:sldId id="332" r:id="rId39"/>
    <p:sldId id="333" r:id="rId40"/>
    <p:sldId id="318" r:id="rId41"/>
    <p:sldId id="319" r:id="rId42"/>
    <p:sldId id="320" r:id="rId43"/>
    <p:sldId id="321" r:id="rId44"/>
    <p:sldId id="322" r:id="rId45"/>
    <p:sldId id="323" r:id="rId46"/>
    <p:sldId id="324" r:id="rId47"/>
    <p:sldId id="325" r:id="rId48"/>
    <p:sldId id="326" r:id="rId49"/>
    <p:sldId id="315" r:id="rId50"/>
    <p:sldId id="280" r:id="rId51"/>
    <p:sldId id="334" r:id="rId52"/>
    <p:sldId id="281" r:id="rId53"/>
    <p:sldId id="282" r:id="rId54"/>
    <p:sldId id="283" r:id="rId55"/>
    <p:sldId id="284" r:id="rId56"/>
    <p:sldId id="285" r:id="rId57"/>
    <p:sldId id="286" r:id="rId58"/>
    <p:sldId id="287" r:id="rId59"/>
    <p:sldId id="288" r:id="rId60"/>
    <p:sldId id="306" r:id="rId61"/>
    <p:sldId id="289" r:id="rId62"/>
    <p:sldId id="328" r:id="rId63"/>
    <p:sldId id="305" r:id="rId64"/>
    <p:sldId id="290" r:id="rId65"/>
    <p:sldId id="274" r:id="rId66"/>
    <p:sldId id="291" r:id="rId67"/>
    <p:sldId id="275" r:id="rId68"/>
    <p:sldId id="327" r:id="rId69"/>
    <p:sldId id="292" r:id="rId70"/>
    <p:sldId id="293" r:id="rId71"/>
    <p:sldId id="294" r:id="rId72"/>
    <p:sldId id="295" r:id="rId73"/>
    <p:sldId id="296"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B230"/>
    <a:srgbClr val="82C836"/>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54" autoAdjust="0"/>
    <p:restoredTop sz="94660"/>
  </p:normalViewPr>
  <p:slideViewPr>
    <p:cSldViewPr>
      <p:cViewPr>
        <p:scale>
          <a:sx n="89" d="100"/>
          <a:sy n="89" d="100"/>
        </p:scale>
        <p:origin x="-132" y="17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94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404A46-3468-443D-B87D-CC50050A0969}" type="datetimeFigureOut">
              <a:rPr lang="en-US" smtClean="0"/>
              <a:t>4/20/2014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203CB0-ED0C-49D9-9C80-377BB0579FA0}" type="slidenum">
              <a:rPr lang="en-US" smtClean="0"/>
              <a:t>‹#›</a:t>
            </a:fld>
            <a:endParaRPr lang="en-US"/>
          </a:p>
        </p:txBody>
      </p:sp>
    </p:spTree>
    <p:extLst>
      <p:ext uri="{BB962C8B-B14F-4D97-AF65-F5344CB8AC3E}">
        <p14:creationId xmlns:p14="http://schemas.microsoft.com/office/powerpoint/2010/main" val="1846443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565DA3-F8B6-48BF-8CEF-6C2A49ED4F31}" type="datetimeFigureOut">
              <a:rPr lang="en-US" smtClean="0"/>
              <a:t>4/20/2014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B0E02-79C5-469A-B0D3-19AD29D6172B}" type="slidenum">
              <a:rPr lang="en-US" smtClean="0"/>
              <a:t>‹#›</a:t>
            </a:fld>
            <a:endParaRPr lang="en-US"/>
          </a:p>
        </p:txBody>
      </p:sp>
    </p:spTree>
    <p:extLst>
      <p:ext uri="{BB962C8B-B14F-4D97-AF65-F5344CB8AC3E}">
        <p14:creationId xmlns:p14="http://schemas.microsoft.com/office/powerpoint/2010/main" val="2418158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noGrp="1" noRot="1" noChangeAspect="1" noChangeArrowheads="1" noTextEdit="1"/>
          </p:cNvSpPr>
          <p:nvPr>
            <p:ph type="sldImg"/>
          </p:nvPr>
        </p:nvSpPr>
        <p:spPr>
          <a:solidFill>
            <a:srgbClr val="FFFFFF"/>
          </a:solidFill>
          <a:ln/>
        </p:spPr>
      </p:sp>
      <p:sp>
        <p:nvSpPr>
          <p:cNvPr id="74755" name="Rectangle 2"/>
          <p:cNvSpPr>
            <a:spLocks noGrp="1" noChangeArrowheads="1"/>
          </p:cNvSpPr>
          <p:nvPr>
            <p:ph type="body" idx="1"/>
          </p:nvPr>
        </p:nvSpPr>
        <p:spPr>
          <a:noFill/>
        </p:spPr>
        <p:txBody>
          <a:bodyPr/>
          <a:lstStyle/>
          <a:p>
            <a:pPr marL="42863" eaLnBrk="1" hangingPunct="1">
              <a:spcBef>
                <a:spcPts val="413"/>
              </a:spcBef>
            </a:pPr>
            <a:r>
              <a:rPr lang="en-US" smtClean="0">
                <a:solidFill>
                  <a:srgbClr val="000000"/>
                </a:solidFill>
                <a:latin typeface="Arial" charset="0"/>
                <a:cs typeface="Arial" charset="0"/>
                <a:sym typeface="Arial" charset="0"/>
              </a:rPr>
              <a:t>Note that this was discussed in the review section, for giving better estimates in the spelling correction exercise.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38DEF4E-F8FB-4BDB-8F8A-9FEEA71AC77D}" type="datetime1">
              <a:rPr lang="en-US" smtClean="0"/>
              <a:t>4/20/2014</a:t>
            </a:fld>
            <a:endParaRPr lang="en-US"/>
          </a:p>
        </p:txBody>
      </p:sp>
      <p:sp>
        <p:nvSpPr>
          <p:cNvPr id="5" name="Footer Placeholder 4"/>
          <p:cNvSpPr>
            <a:spLocks noGrp="1"/>
          </p:cNvSpPr>
          <p:nvPr>
            <p:ph type="ftr" sz="quarter" idx="11"/>
          </p:nvPr>
        </p:nvSpPr>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B0E8C9-29B9-4C8D-8DE0-8C276CBB10B0}" type="datetime1">
              <a:rPr lang="en-US" smtClean="0"/>
              <a:t>4/20/2014</a:t>
            </a:fld>
            <a:endParaRPr lang="en-US"/>
          </a:p>
        </p:txBody>
      </p:sp>
      <p:sp>
        <p:nvSpPr>
          <p:cNvPr id="5" name="Footer Placeholder 4"/>
          <p:cNvSpPr>
            <a:spLocks noGrp="1"/>
          </p:cNvSpPr>
          <p:nvPr>
            <p:ph type="ftr" sz="quarter" idx="11"/>
          </p:nvPr>
        </p:nvSpPr>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7CE4E65-1DDA-492B-B04B-7EA64741879D}" type="datetime1">
              <a:rPr lang="en-US" smtClean="0"/>
              <a:t>4/20/2014</a:t>
            </a:fld>
            <a:endParaRPr lang="en-US"/>
          </a:p>
        </p:txBody>
      </p:sp>
      <p:sp>
        <p:nvSpPr>
          <p:cNvPr id="5" name="Footer Placeholder 4"/>
          <p:cNvSpPr>
            <a:spLocks noGrp="1"/>
          </p:cNvSpPr>
          <p:nvPr>
            <p:ph type="ftr" sz="quarter" idx="11"/>
          </p:nvPr>
        </p:nvSpPr>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lvl1pPr>
              <a:defRPr sz="320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914400"/>
            <a:ext cx="8229600" cy="5440363"/>
          </a:xfrm>
        </p:spPr>
        <p:txBody>
          <a:bodyPr/>
          <a:lstStyle>
            <a:lvl1pPr>
              <a:defRPr sz="22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77000"/>
            <a:ext cx="2133600" cy="244475"/>
          </a:xfrm>
        </p:spPr>
        <p:txBody>
          <a:bodyPr/>
          <a:lstStyle/>
          <a:p>
            <a:fld id="{08C6F1D3-1319-4672-AD74-FAC9A7B2B91F}" type="datetime1">
              <a:rPr lang="en-US" smtClean="0"/>
              <a:t>4/20/2014</a:t>
            </a:fld>
            <a:endParaRPr lang="en-US"/>
          </a:p>
        </p:txBody>
      </p:sp>
      <p:sp>
        <p:nvSpPr>
          <p:cNvPr id="5" name="Footer Placeholder 4"/>
          <p:cNvSpPr>
            <a:spLocks noGrp="1"/>
          </p:cNvSpPr>
          <p:nvPr>
            <p:ph type="ftr" sz="quarter" idx="11"/>
          </p:nvPr>
        </p:nvSpPr>
        <p:spPr>
          <a:xfrm>
            <a:off x="3124200" y="6477000"/>
            <a:ext cx="2895600" cy="244475"/>
          </a:xfrm>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a:xfrm>
            <a:off x="6553200" y="6477000"/>
            <a:ext cx="2133600" cy="244475"/>
          </a:xfrm>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1BCE85-85D7-4A8E-A623-8843CBBCA4A6}" type="datetime1">
              <a:rPr lang="en-US" smtClean="0"/>
              <a:t>4/20/2014</a:t>
            </a:fld>
            <a:endParaRPr lang="en-US"/>
          </a:p>
        </p:txBody>
      </p:sp>
      <p:sp>
        <p:nvSpPr>
          <p:cNvPr id="5" name="Footer Placeholder 4"/>
          <p:cNvSpPr>
            <a:spLocks noGrp="1"/>
          </p:cNvSpPr>
          <p:nvPr>
            <p:ph type="ftr" sz="quarter" idx="11"/>
          </p:nvPr>
        </p:nvSpPr>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C871066-FE54-4E53-A203-3B9E8344E809}" type="datetime1">
              <a:rPr lang="en-US" smtClean="0"/>
              <a:t>4/20/2014</a:t>
            </a:fld>
            <a:endParaRPr lang="en-US"/>
          </a:p>
        </p:txBody>
      </p:sp>
      <p:sp>
        <p:nvSpPr>
          <p:cNvPr id="6" name="Footer Placeholder 5"/>
          <p:cNvSpPr>
            <a:spLocks noGrp="1"/>
          </p:cNvSpPr>
          <p:nvPr>
            <p:ph type="ftr" sz="quarter" idx="11"/>
          </p:nvPr>
        </p:nvSpPr>
        <p:spPr/>
        <p:txBody>
          <a:bodyPr/>
          <a:lstStyle/>
          <a:p>
            <a:r>
              <a:rPr lang="en-US" dirty="0" smtClean="0"/>
              <a:t>@Zoran B. Djordjević</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0BE69E-BFE2-4834-B76B-E4FCAF7BA531}" type="datetime1">
              <a:rPr lang="en-US" smtClean="0"/>
              <a:t>4/20/2014</a:t>
            </a:fld>
            <a:endParaRPr lang="en-US"/>
          </a:p>
        </p:txBody>
      </p:sp>
      <p:sp>
        <p:nvSpPr>
          <p:cNvPr id="8" name="Footer Placeholder 7"/>
          <p:cNvSpPr>
            <a:spLocks noGrp="1"/>
          </p:cNvSpPr>
          <p:nvPr>
            <p:ph type="ftr" sz="quarter" idx="11"/>
          </p:nvPr>
        </p:nvSpPr>
        <p:spPr/>
        <p:txBody>
          <a:bodyPr/>
          <a:lstStyle/>
          <a:p>
            <a:r>
              <a:rPr lang="en-US" dirty="0" smtClean="0"/>
              <a:t>@Zoran B. Djordjević</a:t>
            </a:r>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09D27F-705C-4287-BEC0-65CCF1D67175}" type="datetime1">
              <a:rPr lang="en-US" smtClean="0"/>
              <a:t>4/20/2014</a:t>
            </a:fld>
            <a:endParaRPr lang="en-US"/>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692C3A-C9B4-4AC2-95C2-4EA98728CCFD}" type="datetime1">
              <a:rPr lang="en-US" smtClean="0"/>
              <a:t>4/20/2014</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74D0EC-EE7D-42EB-B156-3BE9F3589E92}" type="datetime1">
              <a:rPr lang="en-US" smtClean="0"/>
              <a:t>4/20/2014</a:t>
            </a:fld>
            <a:endParaRPr lang="en-US"/>
          </a:p>
        </p:txBody>
      </p:sp>
      <p:sp>
        <p:nvSpPr>
          <p:cNvPr id="6" name="Footer Placeholder 5"/>
          <p:cNvSpPr>
            <a:spLocks noGrp="1"/>
          </p:cNvSpPr>
          <p:nvPr>
            <p:ph type="ftr" sz="quarter" idx="11"/>
          </p:nvPr>
        </p:nvSpPr>
        <p:spPr/>
        <p:txBody>
          <a:bodyPr/>
          <a:lstStyle/>
          <a:p>
            <a:r>
              <a:rPr lang="en-US" dirty="0" smtClean="0"/>
              <a:t>@Zoran B. Djordjević</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38EB47-A369-4A01-BAFB-EA171F23D224}" type="datetime1">
              <a:rPr lang="en-US" smtClean="0"/>
              <a:t>4/20/2014</a:t>
            </a:fld>
            <a:endParaRPr lang="en-US"/>
          </a:p>
        </p:txBody>
      </p:sp>
      <p:sp>
        <p:nvSpPr>
          <p:cNvPr id="6" name="Footer Placeholder 5"/>
          <p:cNvSpPr>
            <a:spLocks noGrp="1"/>
          </p:cNvSpPr>
          <p:nvPr>
            <p:ph type="ftr" sz="quarter" idx="11"/>
          </p:nvPr>
        </p:nvSpPr>
        <p:spPr/>
        <p:txBody>
          <a:bodyPr/>
          <a:lstStyle/>
          <a:p>
            <a:r>
              <a:rPr lang="en-US" dirty="0" smtClean="0"/>
              <a:t>@Zoran B. Djordjević</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8E0423-8B5B-400E-B55C-B3889CADD1BD}" type="datetime1">
              <a:rPr lang="en-US" smtClean="0"/>
              <a:t>4/20/2014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@Zoran B. Djordjević</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maven.apache.or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www.grouplens.org/node/12" TargetMode="External"/><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files.grouplens.org/datasets/movielens/ml-10m.zip" TargetMode="External"/><Relationship Id="rId2" Type="http://schemas.openxmlformats.org/officeDocument/2006/relationships/hyperlink" Target="http://www.movielens.org/"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0.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190.png"/><Relationship Id="rId5" Type="http://schemas.openxmlformats.org/officeDocument/2006/relationships/image" Target="../media/image19.png"/><Relationship Id="rId4" Type="http://schemas.openxmlformats.org/officeDocument/2006/relationships/image" Target="../media/image18.png"/></Relationships>
</file>

<file path=ppt/slides/_rels/slide4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4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hyperlink" Target="http://spamassassin.apache.org/publiccorpus/"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8.wmf"/></Relationships>
</file>

<file path=ppt/slides/_rels/slide61.xml.rels><?xml version="1.0" encoding="UTF-8" standalone="yes"?>
<Relationships xmlns="http://schemas.openxmlformats.org/package/2006/relationships"><Relationship Id="rId2" Type="http://schemas.openxmlformats.org/officeDocument/2006/relationships/hyperlink" Target="http://cs.joensuu.fi/sipu/datasets/" TargetMode="Externa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solidFill>
                  <a:srgbClr val="0070C0"/>
                </a:solidFill>
              </a:rPr>
              <a:t>Lecture 11</a:t>
            </a:r>
            <a:r>
              <a:rPr lang="en-US" dirty="0" smtClean="0"/>
              <a:t/>
            </a:r>
            <a:br>
              <a:rPr lang="en-US" dirty="0" smtClean="0"/>
            </a:br>
            <a:r>
              <a:rPr lang="en-US" sz="4000" dirty="0" smtClean="0"/>
              <a:t>Predictive Analytics with Mahout</a:t>
            </a:r>
            <a:endParaRPr lang="en-US" sz="4000" dirty="0"/>
          </a:p>
        </p:txBody>
      </p:sp>
      <p:sp>
        <p:nvSpPr>
          <p:cNvPr id="3" name="Subtitle 2"/>
          <p:cNvSpPr>
            <a:spLocks noGrp="1"/>
          </p:cNvSpPr>
          <p:nvPr>
            <p:ph type="subTitle" idx="1"/>
          </p:nvPr>
        </p:nvSpPr>
        <p:spPr/>
        <p:txBody>
          <a:bodyPr/>
          <a:lstStyle/>
          <a:p>
            <a:r>
              <a:rPr lang="en-US" dirty="0" smtClean="0"/>
              <a:t>Zoran B. Djordjević</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054158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Euclidean Distance</a:t>
            </a:r>
            <a:endParaRPr lang="en-US" dirty="0"/>
          </a:p>
        </p:txBody>
      </p:sp>
      <p:sp>
        <p:nvSpPr>
          <p:cNvPr id="3" name="Content Placeholder 2"/>
          <p:cNvSpPr>
            <a:spLocks noGrp="1"/>
          </p:cNvSpPr>
          <p:nvPr>
            <p:ph idx="1"/>
          </p:nvPr>
        </p:nvSpPr>
        <p:spPr/>
        <p:txBody>
          <a:bodyPr/>
          <a:lstStyle/>
          <a:p>
            <a:r>
              <a:rPr lang="en-US" dirty="0"/>
              <a:t>The Euclidean distance is </a:t>
            </a:r>
            <a:r>
              <a:rPr lang="en-US" dirty="0" smtClean="0"/>
              <a:t>one of </a:t>
            </a:r>
            <a:r>
              <a:rPr lang="en-US" dirty="0"/>
              <a:t>a family of related distance measures, which </a:t>
            </a:r>
            <a:r>
              <a:rPr lang="en-US" dirty="0" smtClean="0"/>
              <a:t>also includes </a:t>
            </a:r>
            <a:r>
              <a:rPr lang="en-US" dirty="0"/>
              <a:t>the Manhattan distance (the distance between two points measured </a:t>
            </a:r>
            <a:r>
              <a:rPr lang="en-US" dirty="0" smtClean="0"/>
              <a:t>along axes </a:t>
            </a:r>
            <a:r>
              <a:rPr lang="en-US" dirty="0"/>
              <a:t>at right angles</a:t>
            </a:r>
            <a:r>
              <a:rPr lang="en-US" dirty="0" smtClean="0"/>
              <a:t>)</a:t>
            </a:r>
          </a:p>
          <a:p>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04654" y="1981200"/>
            <a:ext cx="5134692" cy="4582165"/>
          </a:xfrm>
          <a:prstGeom prst="rect">
            <a:avLst/>
          </a:prstGeom>
        </p:spPr>
      </p:pic>
      <p:sp>
        <p:nvSpPr>
          <p:cNvPr id="7" name="TextBox 6"/>
          <p:cNvSpPr txBox="1"/>
          <p:nvPr/>
        </p:nvSpPr>
        <p:spPr>
          <a:xfrm>
            <a:off x="1209907" y="2895600"/>
            <a:ext cx="1143000" cy="1200329"/>
          </a:xfrm>
          <a:prstGeom prst="rect">
            <a:avLst/>
          </a:prstGeom>
          <a:noFill/>
        </p:spPr>
        <p:txBody>
          <a:bodyPr wrap="square" rtlCol="0">
            <a:spAutoFit/>
          </a:bodyPr>
          <a:lstStyle/>
          <a:p>
            <a:r>
              <a:rPr lang="en-US" dirty="0" smtClean="0"/>
              <a:t>User rating for movie “</a:t>
            </a:r>
            <a:r>
              <a:rPr lang="en-US" dirty="0" err="1" smtClean="0"/>
              <a:t>Amelie</a:t>
            </a:r>
            <a:r>
              <a:rPr lang="en-US" dirty="0" smtClean="0"/>
              <a:t>” </a:t>
            </a:r>
            <a:endParaRPr lang="en-US" dirty="0"/>
          </a:p>
        </p:txBody>
      </p:sp>
      <p:sp>
        <p:nvSpPr>
          <p:cNvPr id="8" name="TextBox 7"/>
          <p:cNvSpPr txBox="1"/>
          <p:nvPr/>
        </p:nvSpPr>
        <p:spPr>
          <a:xfrm>
            <a:off x="3048000" y="5105400"/>
            <a:ext cx="2438400" cy="369332"/>
          </a:xfrm>
          <a:prstGeom prst="rect">
            <a:avLst/>
          </a:prstGeom>
          <a:noFill/>
        </p:spPr>
        <p:txBody>
          <a:bodyPr wrap="square" rtlCol="0">
            <a:spAutoFit/>
          </a:bodyPr>
          <a:lstStyle/>
          <a:p>
            <a:r>
              <a:rPr lang="en-US" dirty="0" smtClean="0"/>
              <a:t>User rating for “Rambo”</a:t>
            </a:r>
            <a:endParaRPr lang="en-US" dirty="0"/>
          </a:p>
        </p:txBody>
      </p:sp>
      <p:sp>
        <p:nvSpPr>
          <p:cNvPr id="9" name="TextBox 8"/>
          <p:cNvSpPr txBox="1"/>
          <p:nvPr/>
        </p:nvSpPr>
        <p:spPr>
          <a:xfrm>
            <a:off x="5867400" y="2133600"/>
            <a:ext cx="1143000" cy="1477328"/>
          </a:xfrm>
          <a:prstGeom prst="rect">
            <a:avLst/>
          </a:prstGeom>
          <a:noFill/>
        </p:spPr>
        <p:txBody>
          <a:bodyPr wrap="square" rtlCol="0">
            <a:spAutoFit/>
          </a:bodyPr>
          <a:lstStyle/>
          <a:p>
            <a:r>
              <a:rPr lang="en-US" dirty="0" smtClean="0"/>
              <a:t>Proximity or “small” distance suggests  similarity </a:t>
            </a:r>
            <a:endParaRPr lang="en-US" dirty="0"/>
          </a:p>
        </p:txBody>
      </p:sp>
    </p:spTree>
    <p:extLst>
      <p:ext uri="{BB962C8B-B14F-4D97-AF65-F5344CB8AC3E}">
        <p14:creationId xmlns:p14="http://schemas.microsoft.com/office/powerpoint/2010/main" val="2031220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Pearson’s Correlation</a:t>
            </a:r>
            <a:endParaRPr lang="en-US" dirty="0"/>
          </a:p>
        </p:txBody>
      </p:sp>
      <p:sp>
        <p:nvSpPr>
          <p:cNvPr id="3" name="Content Placeholder 2"/>
          <p:cNvSpPr>
            <a:spLocks noGrp="1"/>
          </p:cNvSpPr>
          <p:nvPr>
            <p:ph idx="1"/>
          </p:nvPr>
        </p:nvSpPr>
        <p:spPr/>
        <p:txBody>
          <a:bodyPr>
            <a:normAutofit fontScale="92500"/>
          </a:bodyPr>
          <a:lstStyle/>
          <a:p>
            <a:r>
              <a:rPr lang="en-US" dirty="0"/>
              <a:t>Correlation-based measures, however, are less concerned with the </a:t>
            </a:r>
            <a:r>
              <a:rPr lang="en-US" dirty="0" smtClean="0"/>
              <a:t>distance between </a:t>
            </a:r>
            <a:r>
              <a:rPr lang="en-US" dirty="0"/>
              <a:t>points in a dataset and care more about </a:t>
            </a:r>
            <a:r>
              <a:rPr lang="en-US" dirty="0" smtClean="0"/>
              <a:t>common variability, i.e. </a:t>
            </a:r>
            <a:r>
              <a:rPr lang="en-US" dirty="0"/>
              <a:t>the degree of </a:t>
            </a:r>
            <a:r>
              <a:rPr lang="en-US" dirty="0" smtClean="0"/>
              <a:t>linear relationship </a:t>
            </a:r>
            <a:r>
              <a:rPr lang="en-US" dirty="0"/>
              <a:t>between two variables. </a:t>
            </a:r>
            <a:endParaRPr lang="en-US" dirty="0" smtClean="0"/>
          </a:p>
          <a:p>
            <a:r>
              <a:rPr lang="en-US" dirty="0" smtClean="0"/>
              <a:t>Pearson’s </a:t>
            </a:r>
            <a:r>
              <a:rPr lang="en-US" dirty="0"/>
              <a:t>correlation is widely used in </a:t>
            </a:r>
            <a:r>
              <a:rPr lang="en-US" dirty="0" smtClean="0"/>
              <a:t>science to </a:t>
            </a:r>
            <a:r>
              <a:rPr lang="en-US" dirty="0"/>
              <a:t>measure </a:t>
            </a:r>
            <a:r>
              <a:rPr lang="en-US" dirty="0" smtClean="0"/>
              <a:t>the linear </a:t>
            </a:r>
            <a:r>
              <a:rPr lang="en-US" dirty="0"/>
              <a:t>dependencies between two variables. </a:t>
            </a:r>
            <a:r>
              <a:rPr lang="en-US" dirty="0" smtClean="0"/>
              <a:t>(Note: In normal sciences this measure is called </a:t>
            </a:r>
            <a:r>
              <a:rPr lang="en-US" b="1" dirty="0" smtClean="0"/>
              <a:t>Covariance</a:t>
            </a:r>
            <a:r>
              <a:rPr lang="en-US" dirty="0" smtClean="0"/>
              <a:t>.) </a:t>
            </a:r>
          </a:p>
          <a:p>
            <a:r>
              <a:rPr lang="en-US" dirty="0" smtClean="0"/>
              <a:t>The </a:t>
            </a:r>
            <a:r>
              <a:rPr lang="en-US" dirty="0"/>
              <a:t>advantage </a:t>
            </a:r>
            <a:r>
              <a:rPr lang="en-US" dirty="0" smtClean="0"/>
              <a:t>of the correlation measure over </a:t>
            </a:r>
            <a:r>
              <a:rPr lang="en-US" dirty="0"/>
              <a:t>the </a:t>
            </a:r>
            <a:r>
              <a:rPr lang="en-US" dirty="0" smtClean="0"/>
              <a:t>Euclidean distance measure is in the fact that it could be used to establish similarity between users or items even if one user tends to give higher scores than another user, assuming that they like or dislike the same object, i.e. movie.</a:t>
            </a:r>
          </a:p>
          <a:p>
            <a:r>
              <a:rPr lang="en-US" dirty="0"/>
              <a:t>Pearson’s correlation </a:t>
            </a:r>
            <a:r>
              <a:rPr lang="en-US" dirty="0" smtClean="0"/>
              <a:t>results </a:t>
            </a:r>
            <a:r>
              <a:rPr lang="en-US" dirty="0"/>
              <a:t>in a number between -1 and 1, which is an </a:t>
            </a:r>
            <a:r>
              <a:rPr lang="en-US" dirty="0" smtClean="0"/>
              <a:t>indicator of </a:t>
            </a:r>
            <a:r>
              <a:rPr lang="en-US" dirty="0"/>
              <a:t>how much two series of numbers move </a:t>
            </a:r>
            <a:r>
              <a:rPr lang="en-US" dirty="0" smtClean="0"/>
              <a:t>proportionally </a:t>
            </a:r>
            <a:r>
              <a:rPr lang="en-US" dirty="0"/>
              <a:t>to each other, and </a:t>
            </a:r>
            <a:r>
              <a:rPr lang="en-US" dirty="0" smtClean="0"/>
              <a:t>exhibit or not exhibit a </a:t>
            </a:r>
            <a:r>
              <a:rPr lang="en-US" dirty="0"/>
              <a:t>linear relationship. </a:t>
            </a:r>
            <a:endParaRPr lang="en-US" dirty="0" smtClean="0"/>
          </a:p>
          <a:p>
            <a:r>
              <a:rPr lang="en-US" dirty="0" smtClean="0"/>
              <a:t>A </a:t>
            </a:r>
            <a:r>
              <a:rPr lang="en-US" dirty="0"/>
              <a:t>value of 1 indicates the </a:t>
            </a:r>
            <a:r>
              <a:rPr lang="en-US" dirty="0" smtClean="0"/>
              <a:t>highest positive </a:t>
            </a:r>
            <a:r>
              <a:rPr lang="en-US" dirty="0"/>
              <a:t>correlation and -1 </a:t>
            </a:r>
            <a:r>
              <a:rPr lang="en-US" dirty="0" smtClean="0"/>
              <a:t>the highest negative correlation. Value of 0 indicates absence of any correlation.</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5999652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Pearson’s Correlation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Formally, Person coefficient  </a:t>
                </a:r>
                <a14:m>
                  <m:oMath xmlns:m="http://schemas.openxmlformats.org/officeDocument/2006/math">
                    <m:sSub>
                      <m:sSubPr>
                        <m:ctrlPr>
                          <a:rPr lang="en-US" i="1" smtClean="0">
                            <a:latin typeface="Cambria Math"/>
                          </a:rPr>
                        </m:ctrlPr>
                      </m:sSubPr>
                      <m:e>
                        <m:r>
                          <a:rPr lang="en-US" i="1" smtClean="0">
                            <a:latin typeface="Cambria Math"/>
                            <a:ea typeface="Cambria Math"/>
                          </a:rPr>
                          <m:t>𝜌</m:t>
                        </m:r>
                      </m:e>
                      <m:sub>
                        <m:r>
                          <a:rPr lang="en-US" b="0" i="1" smtClean="0">
                            <a:latin typeface="Cambria Math"/>
                          </a:rPr>
                          <m:t>𝑋</m:t>
                        </m:r>
                        <m:r>
                          <a:rPr lang="en-US" b="0" i="1" smtClean="0">
                            <a:latin typeface="Cambria Math"/>
                          </a:rPr>
                          <m:t>,</m:t>
                        </m:r>
                        <m:r>
                          <a:rPr lang="en-US" b="0" i="1" smtClean="0">
                            <a:latin typeface="Cambria Math"/>
                          </a:rPr>
                          <m:t>𝑌</m:t>
                        </m:r>
                      </m:sub>
                    </m:sSub>
                    <m:r>
                      <a:rPr lang="en-US" b="0" i="1" smtClean="0">
                        <a:latin typeface="Cambria Math"/>
                      </a:rPr>
                      <m:t> </m:t>
                    </m:r>
                    <m:r>
                      <m:rPr>
                        <m:sty m:val="p"/>
                      </m:rPr>
                      <a:rPr lang="en-US" b="0" i="0" smtClean="0">
                        <a:latin typeface="Cambria Math"/>
                      </a:rPr>
                      <m:t>is</m:t>
                    </m:r>
                  </m:oMath>
                </a14:m>
                <a:r>
                  <a:rPr lang="en-US" dirty="0" smtClean="0"/>
                  <a:t> defined as the ratio of the covariance between two variables and the product of standard variations of those variables</a:t>
                </a:r>
              </a:p>
              <a:p>
                <a:pPr marL="800100" lvl="2" indent="0">
                  <a:buNone/>
                </a:pPr>
                <a:r>
                  <a:rPr lang="en-US" sz="2400" dirty="0" smtClean="0"/>
                  <a:t>                 </a:t>
                </a:r>
                <a14:m>
                  <m:oMath xmlns:m="http://schemas.openxmlformats.org/officeDocument/2006/math">
                    <m:sSub>
                      <m:sSubPr>
                        <m:ctrlPr>
                          <a:rPr lang="en-US" sz="2400" i="1" smtClean="0">
                            <a:latin typeface="Cambria Math"/>
                          </a:rPr>
                        </m:ctrlPr>
                      </m:sSubPr>
                      <m:e>
                        <m:r>
                          <a:rPr lang="en-US" sz="2400" i="1" smtClean="0">
                            <a:latin typeface="Cambria Math"/>
                            <a:ea typeface="Cambria Math"/>
                          </a:rPr>
                          <m:t>𝜌</m:t>
                        </m:r>
                      </m:e>
                      <m:sub>
                        <m:r>
                          <a:rPr lang="en-US" sz="2400" b="0" i="1" smtClean="0">
                            <a:latin typeface="Cambria Math"/>
                          </a:rPr>
                          <m:t>𝑋</m:t>
                        </m:r>
                        <m:r>
                          <a:rPr lang="en-US" sz="2400" b="0" i="1" smtClean="0">
                            <a:latin typeface="Cambria Math"/>
                          </a:rPr>
                          <m:t>,</m:t>
                        </m:r>
                        <m:r>
                          <a:rPr lang="en-US" sz="2400" b="0" i="1" smtClean="0">
                            <a:latin typeface="Cambria Math"/>
                          </a:rPr>
                          <m:t>𝑌</m:t>
                        </m:r>
                      </m:sub>
                    </m:sSub>
                  </m:oMath>
                </a14:m>
                <a:r>
                  <a:rPr lang="en-US" sz="2400" dirty="0" smtClean="0"/>
                  <a:t>=</a:t>
                </a:r>
                <a14:m>
                  <m:oMath xmlns:m="http://schemas.openxmlformats.org/officeDocument/2006/math">
                    <m:f>
                      <m:fPr>
                        <m:ctrlPr>
                          <a:rPr lang="en-US" sz="2400" i="1" dirty="0" smtClean="0">
                            <a:latin typeface="Cambria Math"/>
                          </a:rPr>
                        </m:ctrlPr>
                      </m:fPr>
                      <m:num>
                        <m:r>
                          <a:rPr lang="en-US" sz="2400" b="0" i="1" dirty="0" smtClean="0">
                            <a:latin typeface="Cambria Math"/>
                          </a:rPr>
                          <m:t>𝑐𝑜𝑣</m:t>
                        </m:r>
                        <m:r>
                          <a:rPr lang="en-US" sz="2400" b="0" i="1" dirty="0" smtClean="0">
                            <a:latin typeface="Cambria Math"/>
                          </a:rPr>
                          <m:t>(</m:t>
                        </m:r>
                        <m:r>
                          <a:rPr lang="en-US" sz="2400" b="0" i="1" dirty="0" smtClean="0">
                            <a:latin typeface="Cambria Math"/>
                          </a:rPr>
                          <m:t>𝑋</m:t>
                        </m:r>
                        <m:r>
                          <a:rPr lang="en-US" sz="2400" b="0" i="1" dirty="0" smtClean="0">
                            <a:latin typeface="Cambria Math"/>
                          </a:rPr>
                          <m:t>,</m:t>
                        </m:r>
                        <m:r>
                          <a:rPr lang="en-US" sz="2400" b="0" i="1" dirty="0" smtClean="0">
                            <a:latin typeface="Cambria Math"/>
                          </a:rPr>
                          <m:t>𝑌</m:t>
                        </m:r>
                        <m:r>
                          <a:rPr lang="en-US" sz="2400" b="0" i="1" dirty="0" smtClean="0">
                            <a:latin typeface="Cambria Math"/>
                          </a:rPr>
                          <m:t>)</m:t>
                        </m:r>
                      </m:num>
                      <m:den>
                        <m:sSub>
                          <m:sSubPr>
                            <m:ctrlPr>
                              <a:rPr lang="en-US" sz="2400" i="1" dirty="0" smtClean="0">
                                <a:latin typeface="Cambria Math"/>
                              </a:rPr>
                            </m:ctrlPr>
                          </m:sSubPr>
                          <m:e>
                            <m:r>
                              <a:rPr lang="en-US" sz="2400" i="1" dirty="0" smtClean="0">
                                <a:latin typeface="Cambria Math"/>
                                <a:ea typeface="Cambria Math"/>
                              </a:rPr>
                              <m:t>𝜎</m:t>
                            </m:r>
                          </m:e>
                          <m:sub>
                            <m:r>
                              <a:rPr lang="en-US" sz="2400" b="0" i="1" dirty="0" smtClean="0">
                                <a:latin typeface="Cambria Math"/>
                              </a:rPr>
                              <m:t>𝑋</m:t>
                            </m:r>
                          </m:sub>
                        </m:sSub>
                        <m:sSub>
                          <m:sSubPr>
                            <m:ctrlPr>
                              <a:rPr lang="en-US" sz="2400" i="1" dirty="0" smtClean="0">
                                <a:latin typeface="Cambria Math"/>
                              </a:rPr>
                            </m:ctrlPr>
                          </m:sSubPr>
                          <m:e>
                            <m:r>
                              <a:rPr lang="en-US" sz="2400" i="1" dirty="0" smtClean="0">
                                <a:latin typeface="Cambria Math"/>
                                <a:ea typeface="Cambria Math"/>
                              </a:rPr>
                              <m:t>𝜎</m:t>
                            </m:r>
                          </m:e>
                          <m:sub>
                            <m:r>
                              <a:rPr lang="en-US" sz="2400" b="0" i="1" dirty="0" smtClean="0">
                                <a:latin typeface="Cambria Math"/>
                              </a:rPr>
                              <m:t>𝑌</m:t>
                            </m:r>
                          </m:sub>
                        </m:sSub>
                      </m:den>
                    </m:f>
                  </m:oMath>
                </a14:m>
                <a:r>
                  <a:rPr lang="en-US" sz="2400" dirty="0" smtClean="0"/>
                  <a:t>  = </a:t>
                </a:r>
                <a14:m>
                  <m:oMath xmlns:m="http://schemas.openxmlformats.org/officeDocument/2006/math">
                    <m:f>
                      <m:fPr>
                        <m:ctrlPr>
                          <a:rPr lang="en-US" sz="2400" i="1" smtClean="0">
                            <a:latin typeface="Cambria Math"/>
                          </a:rPr>
                        </m:ctrlPr>
                      </m:fPr>
                      <m:num>
                        <m:r>
                          <a:rPr lang="en-US" sz="2400" b="0" i="1" smtClean="0">
                            <a:latin typeface="Cambria Math"/>
                          </a:rPr>
                          <m:t>𝐸</m:t>
                        </m:r>
                        <m:r>
                          <a:rPr lang="en-US" sz="2400" b="0" i="1" smtClean="0">
                            <a:latin typeface="Cambria Math"/>
                          </a:rPr>
                          <m:t>[</m:t>
                        </m:r>
                        <m:d>
                          <m:dPr>
                            <m:ctrlPr>
                              <a:rPr lang="en-US" sz="2400" b="0" i="1" smtClean="0">
                                <a:latin typeface="Cambria Math"/>
                              </a:rPr>
                            </m:ctrlPr>
                          </m:dPr>
                          <m:e>
                            <m:r>
                              <a:rPr lang="en-US" sz="2400" b="0" i="1" smtClean="0">
                                <a:latin typeface="Cambria Math"/>
                              </a:rPr>
                              <m:t>𝑋</m:t>
                            </m:r>
                            <m:r>
                              <a:rPr lang="en-US" sz="2400" b="0" i="1" smtClean="0">
                                <a:latin typeface="Cambria Math"/>
                              </a:rPr>
                              <m:t> − </m:t>
                            </m:r>
                            <m:sSub>
                              <m:sSubPr>
                                <m:ctrlPr>
                                  <a:rPr lang="en-US" sz="2400" b="0" i="1" smtClean="0">
                                    <a:latin typeface="Cambria Math"/>
                                  </a:rPr>
                                </m:ctrlPr>
                              </m:sSubPr>
                              <m:e>
                                <m:r>
                                  <a:rPr lang="en-US" sz="2400" b="0" i="1" smtClean="0">
                                    <a:latin typeface="Cambria Math"/>
                                    <a:ea typeface="Cambria Math"/>
                                  </a:rPr>
                                  <m:t>𝜇</m:t>
                                </m:r>
                              </m:e>
                              <m:sub>
                                <m:r>
                                  <a:rPr lang="en-US" sz="2400" b="0" i="1" smtClean="0">
                                    <a:latin typeface="Cambria Math"/>
                                  </a:rPr>
                                  <m:t>𝑋</m:t>
                                </m:r>
                              </m:sub>
                            </m:sSub>
                          </m:e>
                        </m:d>
                        <m:d>
                          <m:dPr>
                            <m:ctrlPr>
                              <a:rPr lang="en-US" sz="2400" b="0" i="1" smtClean="0">
                                <a:latin typeface="Cambria Math"/>
                              </a:rPr>
                            </m:ctrlPr>
                          </m:dPr>
                          <m:e>
                            <m:r>
                              <a:rPr lang="en-US" sz="2400" b="0" i="1" smtClean="0">
                                <a:latin typeface="Cambria Math"/>
                              </a:rPr>
                              <m:t>𝑌</m:t>
                            </m:r>
                            <m:r>
                              <a:rPr lang="en-US" sz="2400" b="0" i="1" smtClean="0">
                                <a:latin typeface="Cambria Math"/>
                              </a:rPr>
                              <m:t> −</m:t>
                            </m:r>
                            <m:sSub>
                              <m:sSubPr>
                                <m:ctrlPr>
                                  <a:rPr lang="en-US" sz="2400" i="1">
                                    <a:latin typeface="Cambria Math"/>
                                  </a:rPr>
                                </m:ctrlPr>
                              </m:sSubPr>
                              <m:e>
                                <m:r>
                                  <a:rPr lang="en-US" sz="2400" i="1">
                                    <a:latin typeface="Cambria Math"/>
                                    <a:ea typeface="Cambria Math"/>
                                  </a:rPr>
                                  <m:t>𝜇</m:t>
                                </m:r>
                              </m:e>
                              <m:sub>
                                <m:r>
                                  <a:rPr lang="en-US" sz="2400" b="0" i="1" smtClean="0">
                                    <a:latin typeface="Cambria Math"/>
                                    <a:ea typeface="Cambria Math"/>
                                  </a:rPr>
                                  <m:t>𝑌</m:t>
                                </m:r>
                              </m:sub>
                            </m:sSub>
                          </m:e>
                        </m:d>
                        <m:r>
                          <a:rPr lang="en-US" sz="2400" b="0" i="1" smtClean="0">
                            <a:latin typeface="Cambria Math"/>
                          </a:rPr>
                          <m:t>]</m:t>
                        </m:r>
                      </m:num>
                      <m:den>
                        <m:sSub>
                          <m:sSubPr>
                            <m:ctrlPr>
                              <a:rPr lang="en-US" sz="2400" i="1" dirty="0">
                                <a:latin typeface="Cambria Math"/>
                              </a:rPr>
                            </m:ctrlPr>
                          </m:sSubPr>
                          <m:e>
                            <m:r>
                              <a:rPr lang="en-US" sz="2400" i="1" dirty="0">
                                <a:latin typeface="Cambria Math"/>
                                <a:ea typeface="Cambria Math"/>
                              </a:rPr>
                              <m:t>𝜎</m:t>
                            </m:r>
                          </m:e>
                          <m:sub>
                            <m:r>
                              <a:rPr lang="en-US" sz="2400" i="1" dirty="0">
                                <a:latin typeface="Cambria Math"/>
                              </a:rPr>
                              <m:t>𝑋</m:t>
                            </m:r>
                          </m:sub>
                        </m:sSub>
                        <m:sSub>
                          <m:sSubPr>
                            <m:ctrlPr>
                              <a:rPr lang="en-US" sz="2400" i="1" dirty="0">
                                <a:latin typeface="Cambria Math"/>
                              </a:rPr>
                            </m:ctrlPr>
                          </m:sSubPr>
                          <m:e>
                            <m:r>
                              <a:rPr lang="en-US" sz="2400" i="1" dirty="0">
                                <a:latin typeface="Cambria Math"/>
                                <a:ea typeface="Cambria Math"/>
                              </a:rPr>
                              <m:t>𝜎</m:t>
                            </m:r>
                          </m:e>
                          <m:sub>
                            <m:r>
                              <a:rPr lang="en-US" sz="2400" i="1" dirty="0">
                                <a:latin typeface="Cambria Math"/>
                              </a:rPr>
                              <m:t>𝑌</m:t>
                            </m:r>
                          </m:sub>
                        </m:sSub>
                      </m:den>
                    </m:f>
                    <m:r>
                      <a:rPr lang="en-US" sz="2400" i="1" smtClean="0">
                        <a:latin typeface="Cambria Math"/>
                      </a:rPr>
                      <m:t> </m:t>
                    </m:r>
                  </m:oMath>
                </a14:m>
                <a:r>
                  <a:rPr lang="en-US" sz="2400" dirty="0" smtClean="0"/>
                  <a:t> </a:t>
                </a:r>
              </a:p>
              <a:p>
                <a:r>
                  <a:rPr lang="en-US" dirty="0" smtClean="0"/>
                  <a:t>In terms of the sample space, Person coefficient is usually denoted by </a:t>
                </a:r>
                <a:r>
                  <a:rPr lang="en-US" i="1" dirty="0" smtClean="0"/>
                  <a:t>r</a:t>
                </a:r>
                <a:r>
                  <a:rPr lang="en-US" dirty="0" smtClean="0"/>
                  <a:t> and defined as:</a:t>
                </a:r>
              </a:p>
              <a:p>
                <a:pPr marL="1257300" lvl="3" indent="0">
                  <a:buNone/>
                </a:pPr>
                <a14:m>
                  <m:oMath xmlns:m="http://schemas.openxmlformats.org/officeDocument/2006/math">
                    <m:r>
                      <a:rPr lang="en-US" sz="2400" b="0" i="1" smtClean="0">
                        <a:latin typeface="Cambria Math"/>
                      </a:rPr>
                      <m:t>𝑟</m:t>
                    </m:r>
                    <m:r>
                      <a:rPr lang="en-US" sz="2400" b="0" i="1" smtClean="0">
                        <a:latin typeface="Cambria Math"/>
                      </a:rPr>
                      <m:t>= </m:t>
                    </m:r>
                    <m:nary>
                      <m:naryPr>
                        <m:chr m:val="∑"/>
                        <m:ctrlPr>
                          <a:rPr lang="en-US" sz="2400" b="0" i="1" smtClean="0">
                            <a:latin typeface="Cambria Math"/>
                          </a:rPr>
                        </m:ctrlPr>
                      </m:naryPr>
                      <m:sub>
                        <m:r>
                          <m:rPr>
                            <m:brk m:alnAt="23"/>
                          </m:rPr>
                          <a:rPr lang="en-US" sz="2400" b="0" i="1" smtClean="0">
                            <a:latin typeface="Cambria Math"/>
                          </a:rPr>
                          <m:t>𝑖</m:t>
                        </m:r>
                        <m:r>
                          <a:rPr lang="en-US" sz="2400" b="0" i="1" smtClean="0">
                            <a:latin typeface="Cambria Math"/>
                          </a:rPr>
                          <m:t>=1</m:t>
                        </m:r>
                      </m:sub>
                      <m:sup>
                        <m:r>
                          <a:rPr lang="en-US" sz="2400" b="0" i="1" smtClean="0">
                            <a:latin typeface="Cambria Math"/>
                          </a:rPr>
                          <m:t>𝑛</m:t>
                        </m:r>
                      </m:sup>
                      <m:e>
                        <m:r>
                          <a:rPr lang="en-US" sz="2400" b="0" i="1" smtClean="0">
                            <a:latin typeface="Cambria Math"/>
                          </a:rPr>
                          <m:t>(</m:t>
                        </m:r>
                        <m:f>
                          <m:fPr>
                            <m:ctrlPr>
                              <a:rPr lang="en-US" sz="2400" b="0" i="1" smtClean="0">
                                <a:latin typeface="Cambria Math"/>
                              </a:rPr>
                            </m:ctrlPr>
                          </m:fPr>
                          <m:num>
                            <m:sSub>
                              <m:sSubPr>
                                <m:ctrlPr>
                                  <a:rPr lang="en-US" sz="2400" b="0" i="1" smtClean="0">
                                    <a:latin typeface="Cambria Math"/>
                                  </a:rPr>
                                </m:ctrlPr>
                              </m:sSubPr>
                              <m:e>
                                <m:r>
                                  <a:rPr lang="en-US" sz="2400" b="0" i="1" smtClean="0">
                                    <a:latin typeface="Cambria Math"/>
                                  </a:rPr>
                                  <m:t>𝑋</m:t>
                                </m:r>
                              </m:e>
                              <m:sub>
                                <m:r>
                                  <a:rPr lang="en-US" sz="2400" b="0" i="1" smtClean="0">
                                    <a:latin typeface="Cambria Math"/>
                                  </a:rPr>
                                  <m:t>𝑖</m:t>
                                </m:r>
                              </m:sub>
                            </m:sSub>
                            <m:r>
                              <a:rPr lang="en-US" sz="2400" b="0" i="1" smtClean="0">
                                <a:latin typeface="Cambria Math"/>
                              </a:rPr>
                              <m:t> − </m:t>
                            </m:r>
                            <m:acc>
                              <m:accPr>
                                <m:chr m:val="̅"/>
                                <m:ctrlPr>
                                  <a:rPr lang="en-US" sz="2400" b="0" i="1" smtClean="0">
                                    <a:latin typeface="Cambria Math"/>
                                  </a:rPr>
                                </m:ctrlPr>
                              </m:accPr>
                              <m:e>
                                <m:r>
                                  <a:rPr lang="en-US" sz="2400" b="0" i="1" smtClean="0">
                                    <a:latin typeface="Cambria Math"/>
                                  </a:rPr>
                                  <m:t>𝑋</m:t>
                                </m:r>
                              </m:e>
                            </m:acc>
                          </m:num>
                          <m:den>
                            <m:rad>
                              <m:radPr>
                                <m:degHide m:val="on"/>
                                <m:ctrlPr>
                                  <a:rPr lang="en-US" sz="2400" b="0" i="1" smtClean="0">
                                    <a:latin typeface="Cambria Math"/>
                                  </a:rPr>
                                </m:ctrlPr>
                              </m:radPr>
                              <m:deg/>
                              <m:e>
                                <m:nary>
                                  <m:naryPr>
                                    <m:chr m:val="∑"/>
                                    <m:ctrlPr>
                                      <a:rPr lang="en-US" sz="2400" b="0" i="1" smtClean="0">
                                        <a:latin typeface="Cambria Math"/>
                                      </a:rPr>
                                    </m:ctrlPr>
                                  </m:naryPr>
                                  <m:sub>
                                    <m:r>
                                      <m:rPr>
                                        <m:brk m:alnAt="23"/>
                                      </m:rPr>
                                      <a:rPr lang="en-US" sz="2400" b="0" i="1" smtClean="0">
                                        <a:latin typeface="Cambria Math"/>
                                      </a:rPr>
                                      <m:t>𝑖</m:t>
                                    </m:r>
                                    <m:r>
                                      <a:rPr lang="en-US" sz="2400" b="0" i="1" smtClean="0">
                                        <a:latin typeface="Cambria Math"/>
                                      </a:rPr>
                                      <m:t>=1</m:t>
                                    </m:r>
                                  </m:sub>
                                  <m:sup>
                                    <m:r>
                                      <a:rPr lang="en-US" sz="2400" b="0" i="1" smtClean="0">
                                        <a:latin typeface="Cambria Math"/>
                                      </a:rPr>
                                      <m:t>𝑛</m:t>
                                    </m:r>
                                  </m:sup>
                                  <m:e>
                                    <m:sSup>
                                      <m:sSupPr>
                                        <m:ctrlPr>
                                          <a:rPr lang="en-US" sz="2400" b="0" i="1" smtClean="0">
                                            <a:latin typeface="Cambria Math"/>
                                          </a:rPr>
                                        </m:ctrlPr>
                                      </m:sSupPr>
                                      <m:e>
                                        <m:d>
                                          <m:dPr>
                                            <m:ctrlPr>
                                              <a:rPr lang="en-US" sz="2400" b="0" i="1" smtClean="0">
                                                <a:latin typeface="Cambria Math"/>
                                              </a:rPr>
                                            </m:ctrlPr>
                                          </m:dPr>
                                          <m:e>
                                            <m:sSubSup>
                                              <m:sSubSupPr>
                                                <m:ctrlPr>
                                                  <a:rPr lang="en-US" sz="2400" b="0" i="1" smtClean="0">
                                                    <a:latin typeface="Cambria Math"/>
                                                  </a:rPr>
                                                </m:ctrlPr>
                                              </m:sSubSupPr>
                                              <m:e>
                                                <m:r>
                                                  <a:rPr lang="en-US" sz="2400" b="0" i="1" smtClean="0">
                                                    <a:latin typeface="Cambria Math"/>
                                                  </a:rPr>
                                                  <m:t>𝑋</m:t>
                                                </m:r>
                                              </m:e>
                                              <m:sub>
                                                <m:r>
                                                  <a:rPr lang="en-US" sz="2400" b="0" i="1" smtClean="0">
                                                    <a:latin typeface="Cambria Math"/>
                                                  </a:rPr>
                                                  <m:t>𝑖</m:t>
                                                </m:r>
                                              </m:sub>
                                              <m:sup/>
                                            </m:sSubSup>
                                            <m:r>
                                              <a:rPr lang="en-US" sz="2400" b="0" i="1" smtClean="0">
                                                <a:latin typeface="Cambria Math"/>
                                              </a:rPr>
                                              <m:t> −</m:t>
                                            </m:r>
                                            <m:acc>
                                              <m:accPr>
                                                <m:chr m:val="̅"/>
                                                <m:ctrlPr>
                                                  <a:rPr lang="en-US" sz="2400" b="0" i="1" smtClean="0">
                                                    <a:latin typeface="Cambria Math"/>
                                                  </a:rPr>
                                                </m:ctrlPr>
                                              </m:accPr>
                                              <m:e>
                                                <m:r>
                                                  <a:rPr lang="en-US" sz="2400" b="0" i="1" smtClean="0">
                                                    <a:latin typeface="Cambria Math"/>
                                                  </a:rPr>
                                                  <m:t>𝑋</m:t>
                                                </m:r>
                                              </m:e>
                                            </m:acc>
                                          </m:e>
                                        </m:d>
                                      </m:e>
                                      <m:sup>
                                        <m:r>
                                          <a:rPr lang="en-US" sz="2400" b="0" i="1" smtClean="0">
                                            <a:latin typeface="Cambria Math"/>
                                          </a:rPr>
                                          <m:t>2</m:t>
                                        </m:r>
                                      </m:sup>
                                    </m:sSup>
                                  </m:e>
                                </m:nary>
                              </m:e>
                            </m:rad>
                          </m:den>
                        </m:f>
                        <m:r>
                          <a:rPr lang="en-US" sz="2400" b="0" i="1" smtClean="0">
                            <a:latin typeface="Cambria Math"/>
                          </a:rPr>
                          <m:t>)(</m:t>
                        </m:r>
                        <m:f>
                          <m:fPr>
                            <m:ctrlPr>
                              <a:rPr lang="en-US" sz="2400" i="1">
                                <a:latin typeface="Cambria Math"/>
                              </a:rPr>
                            </m:ctrlPr>
                          </m:fPr>
                          <m:num>
                            <m:sSub>
                              <m:sSubPr>
                                <m:ctrlPr>
                                  <a:rPr lang="en-US" sz="2400" i="1">
                                    <a:latin typeface="Cambria Math"/>
                                  </a:rPr>
                                </m:ctrlPr>
                              </m:sSubPr>
                              <m:e>
                                <m:r>
                                  <a:rPr lang="en-US" sz="2400" b="0" i="1" smtClean="0">
                                    <a:latin typeface="Cambria Math"/>
                                  </a:rPr>
                                  <m:t>𝑌</m:t>
                                </m:r>
                              </m:e>
                              <m:sub>
                                <m:r>
                                  <a:rPr lang="en-US" sz="2400" i="1">
                                    <a:latin typeface="Cambria Math"/>
                                  </a:rPr>
                                  <m:t>𝑖</m:t>
                                </m:r>
                              </m:sub>
                            </m:sSub>
                            <m:r>
                              <a:rPr lang="en-US" sz="2400" i="1">
                                <a:latin typeface="Cambria Math"/>
                              </a:rPr>
                              <m:t> − </m:t>
                            </m:r>
                            <m:acc>
                              <m:accPr>
                                <m:chr m:val="̅"/>
                                <m:ctrlPr>
                                  <a:rPr lang="en-US" sz="2400" i="1">
                                    <a:latin typeface="Cambria Math"/>
                                  </a:rPr>
                                </m:ctrlPr>
                              </m:accPr>
                              <m:e>
                                <m:r>
                                  <a:rPr lang="en-US" sz="2400" b="0" i="1" smtClean="0">
                                    <a:latin typeface="Cambria Math"/>
                                  </a:rPr>
                                  <m:t>𝑌</m:t>
                                </m:r>
                              </m:e>
                            </m:acc>
                          </m:num>
                          <m:den>
                            <m:rad>
                              <m:radPr>
                                <m:degHide m:val="on"/>
                                <m:ctrlPr>
                                  <a:rPr lang="en-US" sz="2400" i="1">
                                    <a:latin typeface="Cambria Math"/>
                                  </a:rPr>
                                </m:ctrlPr>
                              </m:radPr>
                              <m:deg/>
                              <m:e>
                                <m:nary>
                                  <m:naryPr>
                                    <m:chr m:val="∑"/>
                                    <m:ctrlPr>
                                      <a:rPr lang="en-US" sz="2400" i="1">
                                        <a:latin typeface="Cambria Math"/>
                                      </a:rPr>
                                    </m:ctrlPr>
                                  </m:naryPr>
                                  <m:sub>
                                    <m:r>
                                      <m:rPr>
                                        <m:brk m:alnAt="23"/>
                                      </m:rPr>
                                      <a:rPr lang="en-US" sz="2400" i="1">
                                        <a:latin typeface="Cambria Math"/>
                                      </a:rPr>
                                      <m:t>𝑖</m:t>
                                    </m:r>
                                    <m:r>
                                      <a:rPr lang="en-US" sz="2400" i="1">
                                        <a:latin typeface="Cambria Math"/>
                                      </a:rPr>
                                      <m:t>=1</m:t>
                                    </m:r>
                                  </m:sub>
                                  <m:sup>
                                    <m:r>
                                      <a:rPr lang="en-US" sz="2400" i="1">
                                        <a:latin typeface="Cambria Math"/>
                                      </a:rPr>
                                      <m:t>𝑛</m:t>
                                    </m:r>
                                  </m:sup>
                                  <m:e>
                                    <m:sSup>
                                      <m:sSupPr>
                                        <m:ctrlPr>
                                          <a:rPr lang="en-US" sz="2400" i="1">
                                            <a:latin typeface="Cambria Math"/>
                                          </a:rPr>
                                        </m:ctrlPr>
                                      </m:sSupPr>
                                      <m:e>
                                        <m:d>
                                          <m:dPr>
                                            <m:ctrlPr>
                                              <a:rPr lang="en-US" sz="2400" i="1" smtClean="0">
                                                <a:latin typeface="Cambria Math"/>
                                              </a:rPr>
                                            </m:ctrlPr>
                                          </m:dPr>
                                          <m:e>
                                            <m:sSub>
                                              <m:sSubPr>
                                                <m:ctrlPr>
                                                  <a:rPr lang="en-US" sz="2400" i="1" smtClean="0">
                                                    <a:latin typeface="Cambria Math"/>
                                                  </a:rPr>
                                                </m:ctrlPr>
                                              </m:sSubPr>
                                              <m:e>
                                                <m:r>
                                                  <a:rPr lang="en-US" sz="2400" b="0" i="1" smtClean="0">
                                                    <a:latin typeface="Cambria Math"/>
                                                  </a:rPr>
                                                  <m:t>𝑌</m:t>
                                                </m:r>
                                              </m:e>
                                              <m:sub>
                                                <m:r>
                                                  <a:rPr lang="en-US" sz="2400" b="0" i="1" smtClean="0">
                                                    <a:latin typeface="Cambria Math"/>
                                                  </a:rPr>
                                                  <m:t>𝑖</m:t>
                                                </m:r>
                                              </m:sub>
                                            </m:sSub>
                                            <m:r>
                                              <a:rPr lang="en-US" sz="2400" i="1">
                                                <a:latin typeface="Cambria Math"/>
                                              </a:rPr>
                                              <m:t> −</m:t>
                                            </m:r>
                                            <m:acc>
                                              <m:accPr>
                                                <m:chr m:val="̅"/>
                                                <m:ctrlPr>
                                                  <a:rPr lang="en-US" sz="2400" i="1">
                                                    <a:latin typeface="Cambria Math"/>
                                                  </a:rPr>
                                                </m:ctrlPr>
                                              </m:accPr>
                                              <m:e>
                                                <m:r>
                                                  <a:rPr lang="en-US" sz="2400" b="0" i="1" smtClean="0">
                                                    <a:latin typeface="Cambria Math"/>
                                                  </a:rPr>
                                                  <m:t>𝑌</m:t>
                                                </m:r>
                                              </m:e>
                                            </m:acc>
                                          </m:e>
                                        </m:d>
                                      </m:e>
                                      <m:sup>
                                        <m:r>
                                          <a:rPr lang="en-US" sz="2400" i="1">
                                            <a:latin typeface="Cambria Math"/>
                                          </a:rPr>
                                          <m:t>2</m:t>
                                        </m:r>
                                      </m:sup>
                                    </m:sSup>
                                  </m:e>
                                </m:nary>
                              </m:e>
                            </m:rad>
                          </m:den>
                        </m:f>
                      </m:e>
                    </m:nary>
                    <m:r>
                      <a:rPr lang="en-US" sz="2400" b="0" i="1" smtClean="0">
                        <a:latin typeface="Cambria Math"/>
                      </a:rPr>
                      <m:t>)</m:t>
                    </m:r>
                  </m:oMath>
                </a14:m>
                <a:r>
                  <a:rPr lang="en-US" sz="2400" dirty="0" smtClean="0"/>
                  <a:t>  </a:t>
                </a:r>
              </a:p>
              <a:p>
                <a:endParaRPr lang="en-US" dirty="0" smtClean="0"/>
              </a:p>
              <a:p>
                <a:r>
                  <a:rPr lang="en-US" dirty="0" smtClean="0"/>
                  <a:t>Two variables, X and Y, characterize a set of </a:t>
                </a:r>
                <a:r>
                  <a:rPr lang="en-US" i="1" dirty="0" smtClean="0"/>
                  <a:t>n</a:t>
                </a:r>
                <a:r>
                  <a:rPr lang="en-US" dirty="0" smtClean="0"/>
                  <a:t> events, indexed </a:t>
                </a:r>
                <a:r>
                  <a:rPr lang="en-US" dirty="0"/>
                  <a:t>by </a:t>
                </a:r>
                <a14:m>
                  <m:oMath xmlns:m="http://schemas.openxmlformats.org/officeDocument/2006/math">
                    <m:r>
                      <a:rPr lang="en-US" i="1">
                        <a:latin typeface="Cambria Math"/>
                      </a:rPr>
                      <m:t>𝑖</m:t>
                    </m:r>
                    <m:r>
                      <a:rPr lang="en-US" i="1">
                        <a:latin typeface="Cambria Math"/>
                      </a:rPr>
                      <m:t>=1,.., </m:t>
                    </m:r>
                    <m:r>
                      <a:rPr lang="en-US" i="1">
                        <a:latin typeface="Cambria Math"/>
                      </a:rPr>
                      <m:t>𝑛</m:t>
                    </m:r>
                    <m:r>
                      <a:rPr lang="en-US" b="0" i="1" smtClean="0">
                        <a:latin typeface="Cambria Math"/>
                      </a:rPr>
                      <m:t>, </m:t>
                    </m:r>
                  </m:oMath>
                </a14:m>
                <a:r>
                  <a:rPr lang="en-US" dirty="0" smtClean="0"/>
                  <a:t>over which they take a discrete set of values </a:t>
                </a:r>
                <a14:m>
                  <m:oMath xmlns:m="http://schemas.openxmlformats.org/officeDocument/2006/math">
                    <m:d>
                      <m:dPr>
                        <m:ctrlPr>
                          <a:rPr lang="en-US" b="0" i="1" smtClean="0">
                            <a:latin typeface="Cambria Math"/>
                          </a:rPr>
                        </m:ctrlPr>
                      </m:dPr>
                      <m:e>
                        <m:sSub>
                          <m:sSubPr>
                            <m:ctrlPr>
                              <a:rPr lang="en-US" b="0" i="1" smtClean="0">
                                <a:latin typeface="Cambria Math"/>
                              </a:rPr>
                            </m:ctrlPr>
                          </m:sSubPr>
                          <m:e>
                            <m:r>
                              <a:rPr lang="en-US" b="0" i="1" smtClean="0">
                                <a:latin typeface="Cambria Math"/>
                              </a:rPr>
                              <m:t>𝑋</m:t>
                            </m:r>
                          </m:e>
                          <m:sub>
                            <m:r>
                              <a:rPr lang="en-US" b="0" i="1" smtClean="0">
                                <a:latin typeface="Cambria Math"/>
                              </a:rPr>
                              <m:t>𝑖</m:t>
                            </m:r>
                          </m:sub>
                        </m:sSub>
                        <m:r>
                          <a:rPr lang="en-US" b="0" i="1" smtClean="0">
                            <a:latin typeface="Cambria Math"/>
                          </a:rPr>
                          <m:t>, </m:t>
                        </m:r>
                        <m:sSub>
                          <m:sSubPr>
                            <m:ctrlPr>
                              <a:rPr lang="en-US" b="0" i="1" smtClean="0">
                                <a:latin typeface="Cambria Math"/>
                              </a:rPr>
                            </m:ctrlPr>
                          </m:sSubPr>
                          <m:e>
                            <m:r>
                              <a:rPr lang="en-US" b="0" i="1" smtClean="0">
                                <a:latin typeface="Cambria Math"/>
                              </a:rPr>
                              <m:t>𝑌</m:t>
                            </m:r>
                          </m:e>
                          <m:sub>
                            <m:r>
                              <a:rPr lang="en-US" b="0" i="1" smtClean="0">
                                <a:latin typeface="Cambria Math"/>
                              </a:rPr>
                              <m:t>𝑖</m:t>
                            </m:r>
                          </m:sub>
                        </m:sSub>
                      </m:e>
                    </m:d>
                    <m:r>
                      <a:rPr lang="en-US" b="0" i="1" smtClean="0">
                        <a:latin typeface="Cambria Math"/>
                      </a:rPr>
                      <m:t>.</m:t>
                    </m:r>
                  </m:oMath>
                </a14:m>
                <a:endParaRPr lang="en-US" dirty="0" smtClean="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815" t="-56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903772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Highly Correlated Relationship</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762000"/>
                <a:ext cx="8229600" cy="5440363"/>
              </a:xfrm>
            </p:spPr>
            <p:txBody>
              <a:bodyPr/>
              <a:lstStyle/>
              <a:p>
                <a:r>
                  <a:rPr lang="en-US" dirty="0" smtClean="0"/>
                  <a:t>The diagram bellow suggest high level of correlation between scores given to movies by Joe and Ann.  </a:t>
                </a:r>
                <a14:m>
                  <m:oMath xmlns:m="http://schemas.openxmlformats.org/officeDocument/2006/math">
                    <m:sSub>
                      <m:sSubPr>
                        <m:ctrlPr>
                          <a:rPr lang="en-US" i="1" smtClean="0">
                            <a:latin typeface="Cambria Math"/>
                          </a:rPr>
                        </m:ctrlPr>
                      </m:sSubPr>
                      <m:e>
                        <m:r>
                          <a:rPr lang="en-US" b="0" i="1" smtClean="0">
                            <a:latin typeface="Cambria Math"/>
                          </a:rPr>
                          <m:t>𝑌</m:t>
                        </m:r>
                      </m:e>
                      <m:sub>
                        <m:r>
                          <a:rPr lang="en-US" b="0" i="1" smtClean="0">
                            <a:latin typeface="Cambria Math"/>
                          </a:rPr>
                          <m:t>𝑖</m:t>
                        </m:r>
                      </m:sub>
                    </m:sSub>
                  </m:oMath>
                </a14:m>
                <a:r>
                  <a:rPr lang="en-US" dirty="0" smtClean="0"/>
                  <a:t>-s are scores (ratings) given by Joe and </a:t>
                </a:r>
                <a14:m>
                  <m:oMath xmlns:m="http://schemas.openxmlformats.org/officeDocument/2006/math">
                    <m:sSub>
                      <m:sSubPr>
                        <m:ctrlPr>
                          <a:rPr lang="en-US" i="1" smtClean="0">
                            <a:latin typeface="Cambria Math"/>
                          </a:rPr>
                        </m:ctrlPr>
                      </m:sSubPr>
                      <m:e>
                        <m:r>
                          <a:rPr lang="en-US" b="0" i="1" smtClean="0">
                            <a:latin typeface="Cambria Math"/>
                          </a:rPr>
                          <m:t>𝑋</m:t>
                        </m:r>
                      </m:e>
                      <m:sub>
                        <m:r>
                          <a:rPr lang="en-US" b="0" i="1" smtClean="0">
                            <a:latin typeface="Cambria Math"/>
                          </a:rPr>
                          <m:t>𝑖</m:t>
                        </m:r>
                      </m:sub>
                    </m:sSub>
                  </m:oMath>
                </a14:m>
                <a:r>
                  <a:rPr lang="en-US" dirty="0" smtClean="0"/>
                  <a:t>-s scores (ratings) given by Ann.</a:t>
                </a:r>
              </a:p>
              <a:p>
                <a:r>
                  <a:rPr lang="en-US" dirty="0" smtClean="0"/>
                  <a:t>Highly elongated “cloud” of points suggests strong correlation and a Person coefficient which is close to 1.</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762000"/>
                <a:ext cx="8229600" cy="5440363"/>
              </a:xfrm>
              <a:blipFill rotWithShape="1">
                <a:blip r:embed="rId2"/>
                <a:stretch>
                  <a:fillRect l="-815" t="-673" r="-1333"/>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2694171"/>
            <a:ext cx="6019800" cy="4163829"/>
          </a:xfrm>
          <a:prstGeom prst="rect">
            <a:avLst/>
          </a:prstGeom>
        </p:spPr>
      </p:pic>
    </p:spTree>
    <p:extLst>
      <p:ext uri="{BB962C8B-B14F-4D97-AF65-F5344CB8AC3E}">
        <p14:creationId xmlns:p14="http://schemas.microsoft.com/office/powerpoint/2010/main" val="4286457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Mahout</a:t>
            </a:r>
            <a:endParaRPr lang="en-US" dirty="0"/>
          </a:p>
        </p:txBody>
      </p:sp>
      <p:sp>
        <p:nvSpPr>
          <p:cNvPr id="3" name="Content Placeholder 2"/>
          <p:cNvSpPr>
            <a:spLocks noGrp="1"/>
          </p:cNvSpPr>
          <p:nvPr>
            <p:ph idx="1"/>
          </p:nvPr>
        </p:nvSpPr>
        <p:spPr/>
        <p:txBody>
          <a:bodyPr>
            <a:normAutofit fontScale="92500"/>
          </a:bodyPr>
          <a:lstStyle/>
          <a:p>
            <a:r>
              <a:rPr lang="en-US" dirty="0" smtClean="0"/>
              <a:t>On the command prompt of your </a:t>
            </a:r>
            <a:r>
              <a:rPr lang="en-US" dirty="0" err="1" smtClean="0"/>
              <a:t>Hadoop</a:t>
            </a:r>
            <a:r>
              <a:rPr lang="en-US" dirty="0" smtClean="0"/>
              <a:t> VM, type:</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sudo</a:t>
            </a:r>
            <a:r>
              <a:rPr lang="en-US" sz="1800" dirty="0" smtClean="0">
                <a:latin typeface="Courier New" pitchFamily="49" charset="0"/>
                <a:cs typeface="Courier New" pitchFamily="49" charset="0"/>
              </a:rPr>
              <a:t> yum install mahout</a:t>
            </a:r>
          </a:p>
          <a:p>
            <a:pPr marL="0" indent="0">
              <a:buNone/>
            </a:pPr>
            <a:endParaRPr lang="en-US" sz="800" dirty="0">
              <a:latin typeface="Courier New" pitchFamily="49" charset="0"/>
              <a:cs typeface="Courier New" pitchFamily="49" charset="0"/>
            </a:endParaRPr>
          </a:p>
          <a:p>
            <a:r>
              <a:rPr lang="en-US" dirty="0" smtClean="0">
                <a:cs typeface="Courier New" pitchFamily="49" charset="0"/>
              </a:rPr>
              <a:t>If you get involved with Mahout, you will need to download newest libraries and rebuild code. This is done using Maven. Just in case, download and install Maven from </a:t>
            </a:r>
            <a:r>
              <a:rPr lang="en-US" sz="1800" dirty="0" smtClean="0">
                <a:latin typeface="Courier New" pitchFamily="49" charset="0"/>
                <a:cs typeface="Courier New" pitchFamily="49" charset="0"/>
                <a:hlinkClick r:id="rId2"/>
              </a:rPr>
              <a:t>http://maven.apache.org</a:t>
            </a:r>
            <a:endParaRPr lang="en-US" sz="1800" dirty="0" smtClean="0">
              <a:latin typeface="Courier New" pitchFamily="49" charset="0"/>
              <a:cs typeface="Courier New" pitchFamily="49" charset="0"/>
            </a:endParaRPr>
          </a:p>
          <a:p>
            <a:r>
              <a:rPr lang="en-US" dirty="0" smtClean="0">
                <a:cs typeface="Courier New" pitchFamily="49" charset="0"/>
              </a:rPr>
              <a:t>Mahout needs to know where </a:t>
            </a:r>
            <a:r>
              <a:rPr lang="en-US" dirty="0" err="1" smtClean="0">
                <a:cs typeface="Courier New" pitchFamily="49" charset="0"/>
              </a:rPr>
              <a:t>Hadoop</a:t>
            </a:r>
            <a:r>
              <a:rPr lang="en-US" dirty="0" smtClean="0">
                <a:cs typeface="Courier New" pitchFamily="49" charset="0"/>
              </a:rPr>
              <a:t> lives. Make sure you have </a:t>
            </a:r>
            <a:r>
              <a:rPr lang="en-US" sz="1800" dirty="0" smtClean="0">
                <a:latin typeface="Courier New" pitchFamily="49" charset="0"/>
                <a:cs typeface="Courier New" pitchFamily="49" charset="0"/>
              </a:rPr>
              <a:t>HADOOP_HOME</a:t>
            </a:r>
            <a:r>
              <a:rPr lang="en-US" dirty="0" smtClean="0">
                <a:cs typeface="Courier New" pitchFamily="49" charset="0"/>
              </a:rPr>
              <a:t> declared. Your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bash_profile</a:t>
            </a:r>
            <a:r>
              <a:rPr lang="en-US" sz="1800" dirty="0" smtClean="0">
                <a:latin typeface="Courier New" pitchFamily="49" charset="0"/>
                <a:cs typeface="Courier New" pitchFamily="49" charset="0"/>
              </a:rPr>
              <a:t> </a:t>
            </a:r>
            <a:r>
              <a:rPr lang="en-US" dirty="0" smtClean="0">
                <a:cs typeface="Courier New" pitchFamily="49" charset="0"/>
              </a:rPr>
              <a:t>file should look like:</a:t>
            </a:r>
          </a:p>
          <a:p>
            <a:pPr marL="0" indent="0">
              <a:buNone/>
            </a:pPr>
            <a:r>
              <a:rPr lang="en-US" sz="1700" dirty="0">
                <a:latin typeface="Courier New" pitchFamily="49" charset="0"/>
                <a:cs typeface="Courier New" pitchFamily="49" charset="0"/>
              </a:rPr>
              <a:t>JAVA_HOME=/</a:t>
            </a:r>
            <a:r>
              <a:rPr lang="en-US" sz="1700" dirty="0" err="1" smtClean="0">
                <a:latin typeface="Courier New" pitchFamily="49" charset="0"/>
                <a:cs typeface="Courier New" pitchFamily="49" charset="0"/>
              </a:rPr>
              <a:t>usr</a:t>
            </a:r>
            <a:r>
              <a:rPr lang="en-US" sz="1700" dirty="0" smtClean="0">
                <a:latin typeface="Courier New" pitchFamily="49" charset="0"/>
                <a:cs typeface="Courier New" pitchFamily="49" charset="0"/>
              </a:rPr>
              <a:t>/java/jdk1.7.0_51</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export JAVA_HOME</a:t>
            </a:r>
          </a:p>
          <a:p>
            <a:pPr marL="0" indent="0">
              <a:buNone/>
            </a:pPr>
            <a:r>
              <a:rPr lang="en-US" sz="1700" dirty="0">
                <a:latin typeface="Courier New" pitchFamily="49" charset="0"/>
                <a:cs typeface="Courier New" pitchFamily="49" charset="0"/>
              </a:rPr>
              <a:t>MAVEN_HOME=/</a:t>
            </a:r>
            <a:r>
              <a:rPr lang="en-US" sz="1700" dirty="0" err="1">
                <a:latin typeface="Courier New" pitchFamily="49" charset="0"/>
                <a:cs typeface="Courier New" pitchFamily="49" charset="0"/>
              </a:rPr>
              <a:t>usr</a:t>
            </a:r>
            <a:r>
              <a:rPr lang="en-US" sz="1700" dirty="0">
                <a:latin typeface="Courier New" pitchFamily="49" charset="0"/>
                <a:cs typeface="Courier New" pitchFamily="49" charset="0"/>
              </a:rPr>
              <a:t>/lib/maven</a:t>
            </a:r>
          </a:p>
          <a:p>
            <a:pPr marL="0" indent="0">
              <a:buNone/>
            </a:pPr>
            <a:r>
              <a:rPr lang="en-US" sz="1700" dirty="0">
                <a:latin typeface="Courier New" pitchFamily="49" charset="0"/>
                <a:cs typeface="Courier New" pitchFamily="49" charset="0"/>
              </a:rPr>
              <a:t>export MAVEN_HOME</a:t>
            </a:r>
          </a:p>
          <a:p>
            <a:pPr marL="0" indent="0">
              <a:buNone/>
            </a:pPr>
            <a:r>
              <a:rPr lang="en-US" sz="1700" dirty="0">
                <a:latin typeface="Courier New" pitchFamily="49" charset="0"/>
                <a:cs typeface="Courier New" pitchFamily="49" charset="0"/>
              </a:rPr>
              <a:t>MAHOUT_HOME=/</a:t>
            </a:r>
            <a:r>
              <a:rPr lang="en-US" sz="1700" dirty="0" err="1">
                <a:latin typeface="Courier New" pitchFamily="49" charset="0"/>
                <a:cs typeface="Courier New" pitchFamily="49" charset="0"/>
              </a:rPr>
              <a:t>usr</a:t>
            </a:r>
            <a:r>
              <a:rPr lang="en-US" sz="1700" dirty="0">
                <a:latin typeface="Courier New" pitchFamily="49" charset="0"/>
                <a:cs typeface="Courier New" pitchFamily="49" charset="0"/>
              </a:rPr>
              <a:t>/lib/mahout</a:t>
            </a:r>
          </a:p>
          <a:p>
            <a:pPr marL="0" indent="0">
              <a:buNone/>
            </a:pPr>
            <a:r>
              <a:rPr lang="en-US" sz="1700" dirty="0">
                <a:latin typeface="Courier New" pitchFamily="49" charset="0"/>
                <a:cs typeface="Courier New" pitchFamily="49" charset="0"/>
              </a:rPr>
              <a:t>export MAHOUT_HOME</a:t>
            </a:r>
          </a:p>
          <a:p>
            <a:pPr marL="0" indent="0">
              <a:buNone/>
            </a:pPr>
            <a:r>
              <a:rPr lang="en-US" sz="1700" dirty="0">
                <a:latin typeface="Courier New" pitchFamily="49" charset="0"/>
                <a:cs typeface="Courier New" pitchFamily="49" charset="0"/>
              </a:rPr>
              <a:t>HADOOP_HOME=/</a:t>
            </a:r>
            <a:r>
              <a:rPr lang="en-US" sz="1700" dirty="0" err="1">
                <a:latin typeface="Courier New" pitchFamily="49" charset="0"/>
                <a:cs typeface="Courier New" pitchFamily="49" charset="0"/>
              </a:rPr>
              <a:t>usr</a:t>
            </a:r>
            <a:r>
              <a:rPr lang="en-US" sz="1700" dirty="0">
                <a:latin typeface="Courier New" pitchFamily="49" charset="0"/>
                <a:cs typeface="Courier New" pitchFamily="49" charset="0"/>
              </a:rPr>
              <a:t>/lib/</a:t>
            </a:r>
            <a:r>
              <a:rPr lang="en-US" sz="1700" dirty="0" err="1">
                <a:latin typeface="Courier New" pitchFamily="49" charset="0"/>
                <a:cs typeface="Courier New" pitchFamily="49" charset="0"/>
              </a:rPr>
              <a:t>hadoop</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export HADOOP_HOME</a:t>
            </a:r>
          </a:p>
          <a:p>
            <a:pPr marL="0" indent="0">
              <a:buNone/>
            </a:pPr>
            <a:r>
              <a:rPr lang="en-US" sz="1700" dirty="0">
                <a:latin typeface="Courier New" pitchFamily="49" charset="0"/>
                <a:cs typeface="Courier New" pitchFamily="49" charset="0"/>
              </a:rPr>
              <a:t>PATH=$JAVA_HOME/bin:$PATH:$HOME/bin:$MAVEN_HOME/bin:$MAHOUT_HOME</a:t>
            </a:r>
          </a:p>
          <a:p>
            <a:pPr marL="0" indent="0">
              <a:buNone/>
            </a:pPr>
            <a:r>
              <a:rPr lang="en-US" sz="1700" dirty="0">
                <a:latin typeface="Courier New" pitchFamily="49" charset="0"/>
                <a:cs typeface="Courier New" pitchFamily="49" charset="0"/>
              </a:rPr>
              <a:t>export PATH</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027531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143000"/>
            <a:ext cx="7100149" cy="5562600"/>
          </a:xfrm>
          <a:prstGeom prst="rect">
            <a:avLst/>
          </a:prstGeom>
        </p:spPr>
      </p:pic>
      <p:sp>
        <p:nvSpPr>
          <p:cNvPr id="2" name="Title 1"/>
          <p:cNvSpPr>
            <a:spLocks noGrp="1"/>
          </p:cNvSpPr>
          <p:nvPr>
            <p:ph type="title"/>
          </p:nvPr>
        </p:nvSpPr>
        <p:spPr/>
        <p:txBody>
          <a:bodyPr/>
          <a:lstStyle/>
          <a:p>
            <a:r>
              <a:rPr lang="en-US" dirty="0" smtClean="0"/>
              <a:t>Recommending Movies, </a:t>
            </a:r>
            <a:r>
              <a:rPr lang="en-US" dirty="0" err="1" smtClean="0"/>
              <a:t>GroupLens</a:t>
            </a:r>
            <a:r>
              <a:rPr lang="en-US" dirty="0" smtClean="0"/>
              <a:t> dataset</a:t>
            </a:r>
            <a:endParaRPr lang="en-US" dirty="0"/>
          </a:p>
        </p:txBody>
      </p:sp>
      <p:sp>
        <p:nvSpPr>
          <p:cNvPr id="3" name="Content Placeholder 2"/>
          <p:cNvSpPr>
            <a:spLocks noGrp="1"/>
          </p:cNvSpPr>
          <p:nvPr>
            <p:ph idx="1"/>
          </p:nvPr>
        </p:nvSpPr>
        <p:spPr>
          <a:xfrm>
            <a:off x="533400" y="762000"/>
            <a:ext cx="8229600" cy="5440363"/>
          </a:xfrm>
        </p:spPr>
        <p:txBody>
          <a:bodyPr>
            <a:normAutofit/>
          </a:bodyPr>
          <a:lstStyle/>
          <a:p>
            <a:pPr marL="0" indent="0">
              <a:buNone/>
            </a:pPr>
            <a:r>
              <a:rPr lang="en-US" sz="1600" dirty="0" smtClean="0">
                <a:hlinkClick r:id="rId3"/>
              </a:rPr>
              <a:t>http://www.grouplens.org/node/12</a:t>
            </a:r>
            <a:r>
              <a:rPr lang="en-US" sz="1600" dirty="0" smtClean="0"/>
              <a:t>  Started at Comp. Science Dept. of University of Minnesota</a:t>
            </a:r>
          </a:p>
          <a:p>
            <a:endParaRPr lang="en-US" sz="1400"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846278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and prepare the data set</a:t>
            </a:r>
            <a:endParaRPr lang="en-US" dirty="0"/>
          </a:p>
        </p:txBody>
      </p:sp>
      <p:sp>
        <p:nvSpPr>
          <p:cNvPr id="3" name="Content Placeholder 2"/>
          <p:cNvSpPr>
            <a:spLocks noGrp="1"/>
          </p:cNvSpPr>
          <p:nvPr>
            <p:ph idx="1"/>
          </p:nvPr>
        </p:nvSpPr>
        <p:spPr>
          <a:xfrm>
            <a:off x="457200" y="914400"/>
            <a:ext cx="8458200" cy="5440363"/>
          </a:xfrm>
        </p:spPr>
        <p:txBody>
          <a:bodyPr>
            <a:normAutofit fontScale="85000" lnSpcReduction="20000"/>
          </a:bodyPr>
          <a:lstStyle/>
          <a:p>
            <a:r>
              <a:rPr lang="en-US" sz="2100" dirty="0" err="1"/>
              <a:t>GroupLens</a:t>
            </a:r>
            <a:r>
              <a:rPr lang="en-US" sz="2100" dirty="0"/>
              <a:t> </a:t>
            </a:r>
            <a:r>
              <a:rPr lang="en-US" sz="2100" dirty="0" smtClean="0"/>
              <a:t>research </a:t>
            </a:r>
            <a:r>
              <a:rPr lang="en-US" sz="2100" dirty="0"/>
              <a:t>lab </a:t>
            </a:r>
            <a:r>
              <a:rPr lang="en-US" sz="2100" dirty="0" smtClean="0"/>
              <a:t>provides </a:t>
            </a:r>
            <a:r>
              <a:rPr lang="en-US" sz="2100" dirty="0"/>
              <a:t>a </a:t>
            </a:r>
            <a:r>
              <a:rPr lang="en-US" sz="2100" dirty="0" smtClean="0"/>
              <a:t>data </a:t>
            </a:r>
            <a:r>
              <a:rPr lang="en-US" sz="2100" dirty="0"/>
              <a:t>set </a:t>
            </a:r>
            <a:r>
              <a:rPr lang="en-US" sz="2100" dirty="0" smtClean="0"/>
              <a:t>containing </a:t>
            </a:r>
            <a:r>
              <a:rPr lang="en-US" sz="2100" dirty="0"/>
              <a:t>10000054 ratings and 95580 tags applied to 10681 movies by 71567 users of the online movie recommender service </a:t>
            </a:r>
            <a:r>
              <a:rPr lang="en-US" sz="2100" dirty="0" err="1">
                <a:hlinkClick r:id="rId2"/>
              </a:rPr>
              <a:t>MovieLens</a:t>
            </a:r>
            <a:r>
              <a:rPr lang="en-US" sz="2100" dirty="0">
                <a:hlinkClick r:id="rId2"/>
              </a:rPr>
              <a:t> </a:t>
            </a:r>
            <a:endParaRPr lang="en-US" sz="2100" dirty="0" smtClean="0"/>
          </a:p>
          <a:p>
            <a:pPr marL="0" indent="0">
              <a:buNone/>
            </a:pPr>
            <a:r>
              <a:rPr lang="en-US" sz="1900" dirty="0" smtClean="0">
                <a:latin typeface="Courier New" pitchFamily="49" charset="0"/>
                <a:cs typeface="Courier New" pitchFamily="49" charset="0"/>
              </a:rPr>
              <a:t>$ </a:t>
            </a:r>
            <a:r>
              <a:rPr lang="en-US" sz="1900" dirty="0">
                <a:latin typeface="Courier New" pitchFamily="49" charset="0"/>
                <a:cs typeface="Courier New" pitchFamily="49" charset="0"/>
              </a:rPr>
              <a:t>cd $</a:t>
            </a:r>
            <a:r>
              <a:rPr lang="en-US" sz="1900" dirty="0" smtClean="0">
                <a:latin typeface="Courier New" pitchFamily="49" charset="0"/>
                <a:cs typeface="Courier New" pitchFamily="49" charset="0"/>
              </a:rPr>
              <a:t>MAHOUT_HOME</a:t>
            </a:r>
          </a:p>
          <a:p>
            <a:pPr marL="0" indent="0">
              <a:buNone/>
            </a:pPr>
            <a:r>
              <a:rPr lang="en-US" sz="1900" dirty="0" smtClean="0">
                <a:latin typeface="Courier New" pitchFamily="49" charset="0"/>
                <a:cs typeface="Courier New" pitchFamily="49" charset="0"/>
              </a:rPr>
              <a:t>$ </a:t>
            </a:r>
            <a:r>
              <a:rPr lang="en-US" sz="1900" dirty="0" err="1">
                <a:latin typeface="Courier New" pitchFamily="49" charset="0"/>
                <a:cs typeface="Courier New" pitchFamily="49" charset="0"/>
              </a:rPr>
              <a:t>mkdir</a:t>
            </a:r>
            <a:r>
              <a:rPr lang="en-US" sz="1900" dirty="0">
                <a:latin typeface="Courier New" pitchFamily="49" charset="0"/>
                <a:cs typeface="Courier New" pitchFamily="49" charset="0"/>
              </a:rPr>
              <a:t> -p </a:t>
            </a:r>
            <a:r>
              <a:rPr lang="en-US" sz="1900" dirty="0" smtClean="0">
                <a:latin typeface="Courier New" pitchFamily="49" charset="0"/>
                <a:cs typeface="Courier New" pitchFamily="49" charset="0"/>
              </a:rPr>
              <a:t>corpus/grouplens-10m</a:t>
            </a:r>
          </a:p>
          <a:p>
            <a:pPr marL="0" indent="0">
              <a:buNone/>
            </a:pPr>
            <a:r>
              <a:rPr lang="en-US" sz="1900" dirty="0" smtClean="0">
                <a:latin typeface="Courier New" pitchFamily="49" charset="0"/>
                <a:cs typeface="Courier New" pitchFamily="49" charset="0"/>
              </a:rPr>
              <a:t>$ </a:t>
            </a:r>
            <a:r>
              <a:rPr lang="en-US" sz="1900" dirty="0">
                <a:latin typeface="Courier New" pitchFamily="49" charset="0"/>
                <a:cs typeface="Courier New" pitchFamily="49" charset="0"/>
              </a:rPr>
              <a:t>cd </a:t>
            </a:r>
            <a:r>
              <a:rPr lang="en-US" sz="1900" dirty="0" smtClean="0">
                <a:latin typeface="Courier New" pitchFamily="49" charset="0"/>
                <a:cs typeface="Courier New" pitchFamily="49" charset="0"/>
              </a:rPr>
              <a:t>corpus/grouplens-10m</a:t>
            </a:r>
          </a:p>
          <a:p>
            <a:r>
              <a:rPr lang="en-US" sz="2000" dirty="0" smtClean="0">
                <a:latin typeface="Calibri" pitchFamily="34" charset="0"/>
                <a:cs typeface="Courier New" pitchFamily="49" charset="0"/>
              </a:rPr>
              <a:t>From </a:t>
            </a:r>
            <a:r>
              <a:rPr lang="pt-BR" sz="1700" dirty="0" smtClean="0">
                <a:latin typeface="Courier New" pitchFamily="49" charset="0"/>
                <a:cs typeface="Courier New" pitchFamily="49" charset="0"/>
                <a:hlinkClick r:id="rId3"/>
              </a:rPr>
              <a:t>files.grouplens.org/datasets/movielens/ml-10m.zip</a:t>
            </a:r>
            <a:r>
              <a:rPr lang="pt-BR" sz="1700" dirty="0" smtClean="0">
                <a:latin typeface="Courier New" pitchFamily="49" charset="0"/>
                <a:cs typeface="Courier New" pitchFamily="49" charset="0"/>
              </a:rPr>
              <a:t>  </a:t>
            </a:r>
            <a:r>
              <a:rPr lang="en-US" sz="2100" dirty="0" smtClean="0">
                <a:cs typeface="Courier New" pitchFamily="49" charset="0"/>
              </a:rPr>
              <a:t>download 10 Million ratings file</a:t>
            </a:r>
            <a:r>
              <a:rPr lang="en-US" sz="1700" dirty="0" smtClean="0">
                <a:latin typeface="Courier New" pitchFamily="49" charset="0"/>
                <a:cs typeface="Courier New" pitchFamily="49" charset="0"/>
              </a:rPr>
              <a:t> ml-10m.zip</a:t>
            </a:r>
          </a:p>
          <a:p>
            <a:pPr marL="0" indent="0">
              <a:buNone/>
            </a:pPr>
            <a:r>
              <a:rPr lang="en-US" sz="1900" dirty="0" smtClean="0">
                <a:latin typeface="Courier New" pitchFamily="49" charset="0"/>
                <a:cs typeface="Courier New" pitchFamily="49" charset="0"/>
              </a:rPr>
              <a:t>$ </a:t>
            </a:r>
            <a:r>
              <a:rPr lang="pt-BR" sz="1900" dirty="0">
                <a:latin typeface="Courier New" pitchFamily="49" charset="0"/>
                <a:cs typeface="Courier New" pitchFamily="49" charset="0"/>
              </a:rPr>
              <a:t>sudo curl </a:t>
            </a:r>
            <a:r>
              <a:rPr lang="pt-BR" sz="1900" dirty="0" smtClean="0">
                <a:latin typeface="Courier New" pitchFamily="49" charset="0"/>
                <a:cs typeface="Courier New" pitchFamily="49" charset="0"/>
              </a:rPr>
              <a:t>-O </a:t>
            </a:r>
            <a:r>
              <a:rPr lang="pt-BR" sz="1900" dirty="0" smtClean="0">
                <a:latin typeface="Courier New" pitchFamily="49" charset="0"/>
                <a:cs typeface="Courier New" pitchFamily="49" charset="0"/>
                <a:hlinkClick r:id="rId3"/>
              </a:rPr>
              <a:t>files.grouplens.org/datasets/movielens/ml-10m.zip</a:t>
            </a:r>
            <a:endParaRPr lang="pt-BR" sz="1900" dirty="0" smtClean="0">
              <a:latin typeface="Courier New" pitchFamily="49" charset="0"/>
              <a:cs typeface="Courier New" pitchFamily="49" charset="0"/>
            </a:endParaRPr>
          </a:p>
          <a:p>
            <a:pPr marL="0" indent="0">
              <a:buNone/>
            </a:pPr>
            <a:r>
              <a:rPr lang="pt-BR" sz="1900" dirty="0">
                <a:latin typeface="Courier New" pitchFamily="49" charset="0"/>
                <a:cs typeface="Courier New" pitchFamily="49" charset="0"/>
              </a:rPr>
              <a:t>$ ls -la ml-10m.zip </a:t>
            </a:r>
          </a:p>
          <a:p>
            <a:pPr marL="0" indent="0">
              <a:buNone/>
            </a:pPr>
            <a:r>
              <a:rPr lang="pt-BR" sz="1900" dirty="0">
                <a:latin typeface="Courier New" pitchFamily="49" charset="0"/>
                <a:cs typeface="Courier New" pitchFamily="49" charset="0"/>
              </a:rPr>
              <a:t>-rw-r--r-- 1 root root 66296349 </a:t>
            </a:r>
            <a:r>
              <a:rPr lang="pt-BR" sz="1900" dirty="0" smtClean="0">
                <a:latin typeface="Courier New" pitchFamily="49" charset="0"/>
                <a:cs typeface="Courier New" pitchFamily="49" charset="0"/>
              </a:rPr>
              <a:t>Apr 17 </a:t>
            </a:r>
            <a:r>
              <a:rPr lang="pt-BR" sz="1900" dirty="0">
                <a:latin typeface="Courier New" pitchFamily="49" charset="0"/>
                <a:cs typeface="Courier New" pitchFamily="49" charset="0"/>
              </a:rPr>
              <a:t>19:33 </a:t>
            </a:r>
            <a:r>
              <a:rPr lang="pt-BR" sz="1900" dirty="0" smtClean="0">
                <a:latin typeface="Courier New" pitchFamily="49" charset="0"/>
                <a:cs typeface="Courier New" pitchFamily="49" charset="0"/>
              </a:rPr>
              <a:t>ml-10m.zip</a:t>
            </a:r>
            <a:endParaRPr lang="pt-BR" sz="1900" dirty="0">
              <a:latin typeface="Courier New" pitchFamily="49" charset="0"/>
              <a:cs typeface="Courier New" pitchFamily="49" charset="0"/>
            </a:endParaRPr>
          </a:p>
          <a:p>
            <a:pPr marL="0" indent="0">
              <a:buNone/>
            </a:pPr>
            <a:r>
              <a:rPr lang="en-US" sz="1900" dirty="0" smtClean="0">
                <a:latin typeface="Courier New" pitchFamily="49" charset="0"/>
                <a:cs typeface="Courier New" pitchFamily="49" charset="0"/>
              </a:rPr>
              <a:t>$ </a:t>
            </a:r>
            <a:r>
              <a:rPr lang="en-US" sz="1900" b="1" dirty="0" err="1" smtClean="0">
                <a:latin typeface="Courier New" pitchFamily="49" charset="0"/>
                <a:cs typeface="Courier New" pitchFamily="49" charset="0"/>
              </a:rPr>
              <a:t>sudo</a:t>
            </a:r>
            <a:r>
              <a:rPr lang="en-US" sz="1900" b="1" dirty="0" smtClean="0">
                <a:latin typeface="Courier New" pitchFamily="49" charset="0"/>
                <a:cs typeface="Courier New" pitchFamily="49" charset="0"/>
              </a:rPr>
              <a:t> unzip ml-10m.zip</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Archive: </a:t>
            </a:r>
            <a:r>
              <a:rPr lang="en-US" sz="1900" dirty="0" smtClean="0">
                <a:latin typeface="Courier New" pitchFamily="49" charset="0"/>
                <a:cs typeface="Courier New" pitchFamily="49" charset="0"/>
              </a:rPr>
              <a:t>ml-10m.zip</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creating: </a:t>
            </a:r>
            <a:r>
              <a:rPr lang="en-US" sz="1900" dirty="0" smtClean="0">
                <a:latin typeface="Courier New" pitchFamily="49" charset="0"/>
                <a:cs typeface="Courier New" pitchFamily="49" charset="0"/>
              </a:rPr>
              <a:t>ml-10M100K/</a:t>
            </a:r>
          </a:p>
          <a:p>
            <a:pPr marL="0" indent="0">
              <a:buNone/>
            </a:pPr>
            <a:r>
              <a:rPr lang="en-US" sz="1900" dirty="0">
                <a:latin typeface="Courier New" pitchFamily="49" charset="0"/>
                <a:cs typeface="Courier New" pitchFamily="49" charset="0"/>
              </a:rPr>
              <a:t>i</a:t>
            </a:r>
            <a:r>
              <a:rPr lang="en-US" sz="1900" dirty="0" smtClean="0">
                <a:latin typeface="Courier New" pitchFamily="49" charset="0"/>
                <a:cs typeface="Courier New" pitchFamily="49" charset="0"/>
              </a:rPr>
              <a:t>nflating: ml-10M100K/allbut.pl</a:t>
            </a:r>
            <a:endParaRPr lang="en-US" sz="1900" dirty="0">
              <a:latin typeface="Courier New" pitchFamily="49" charset="0"/>
              <a:cs typeface="Courier New" pitchFamily="49" charset="0"/>
            </a:endParaRPr>
          </a:p>
          <a:p>
            <a:pPr marL="0" indent="0">
              <a:buNone/>
            </a:pPr>
            <a:r>
              <a:rPr lang="en-US" sz="1900" dirty="0" smtClean="0">
                <a:latin typeface="Courier New" pitchFamily="49" charset="0"/>
                <a:cs typeface="Courier New" pitchFamily="49" charset="0"/>
              </a:rPr>
              <a:t>inflating</a:t>
            </a:r>
            <a:r>
              <a:rPr lang="en-US" sz="1900" dirty="0">
                <a:latin typeface="Courier New" pitchFamily="49" charset="0"/>
                <a:cs typeface="Courier New" pitchFamily="49" charset="0"/>
              </a:rPr>
              <a:t>: </a:t>
            </a:r>
            <a:r>
              <a:rPr lang="en-US" sz="1900" dirty="0" smtClean="0">
                <a:latin typeface="Courier New" pitchFamily="49" charset="0"/>
                <a:cs typeface="Courier New" pitchFamily="49" charset="0"/>
              </a:rPr>
              <a:t>ml-10M100K/movies.dat</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inflating: </a:t>
            </a:r>
            <a:r>
              <a:rPr lang="en-US" sz="1900" dirty="0" smtClean="0">
                <a:latin typeface="Courier New" pitchFamily="49" charset="0"/>
                <a:cs typeface="Courier New" pitchFamily="49" charset="0"/>
              </a:rPr>
              <a:t>ml-10M100K/ratings.dat</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inflating: </a:t>
            </a:r>
            <a:r>
              <a:rPr lang="en-US" sz="1900" dirty="0" smtClean="0">
                <a:latin typeface="Courier New" pitchFamily="49" charset="0"/>
                <a:cs typeface="Courier New" pitchFamily="49" charset="0"/>
              </a:rPr>
              <a:t>ml-10M100K/README</a:t>
            </a:r>
          </a:p>
          <a:p>
            <a:pPr marL="0" indent="0">
              <a:buNone/>
            </a:pPr>
            <a:r>
              <a:rPr lang="en-US" sz="1900" dirty="0">
                <a:latin typeface="Courier New" pitchFamily="49" charset="0"/>
                <a:cs typeface="Courier New" pitchFamily="49" charset="0"/>
              </a:rPr>
              <a:t>i</a:t>
            </a:r>
            <a:r>
              <a:rPr lang="en-US" sz="1900" dirty="0" smtClean="0">
                <a:latin typeface="Courier New" pitchFamily="49" charset="0"/>
                <a:cs typeface="Courier New" pitchFamily="49" charset="0"/>
              </a:rPr>
              <a:t>nflating: ml-10M100K/split_ratings.sh</a:t>
            </a:r>
          </a:p>
          <a:p>
            <a:pPr marL="0" indent="0">
              <a:buNone/>
            </a:pPr>
            <a:r>
              <a:rPr lang="en-US" sz="1900" dirty="0">
                <a:latin typeface="Courier New" pitchFamily="49" charset="0"/>
                <a:cs typeface="Courier New" pitchFamily="49" charset="0"/>
              </a:rPr>
              <a:t>i</a:t>
            </a:r>
            <a:r>
              <a:rPr lang="en-US" sz="1900" dirty="0" smtClean="0">
                <a:latin typeface="Courier New" pitchFamily="49" charset="0"/>
                <a:cs typeface="Courier New" pitchFamily="49" charset="0"/>
              </a:rPr>
              <a:t>nflating: ml-10M100K/tags.dat</a:t>
            </a:r>
            <a:endParaRPr lang="en-US" sz="1900" dirty="0">
              <a:latin typeface="Courier New" pitchFamily="49" charset="0"/>
              <a:cs typeface="Courier New" pitchFamily="49" charset="0"/>
            </a:endParaRPr>
          </a:p>
          <a:p>
            <a:pPr marL="0" indent="0">
              <a:buNone/>
            </a:pPr>
            <a:r>
              <a:rPr lang="en-US" sz="1900" b="1" dirty="0" smtClean="0">
                <a:latin typeface="Courier New" pitchFamily="49" charset="0"/>
                <a:cs typeface="Courier New" pitchFamily="49" charset="0"/>
              </a:rPr>
              <a:t>$cat ratings.dat | </a:t>
            </a:r>
            <a:r>
              <a:rPr lang="en-US" sz="1900" b="1" dirty="0" err="1" smtClean="0">
                <a:latin typeface="Courier New" pitchFamily="49" charset="0"/>
                <a:cs typeface="Courier New" pitchFamily="49" charset="0"/>
              </a:rPr>
              <a:t>wc</a:t>
            </a:r>
            <a:r>
              <a:rPr lang="en-US" sz="1900" b="1" dirty="0" smtClean="0">
                <a:latin typeface="Courier New" pitchFamily="49" charset="0"/>
                <a:cs typeface="Courier New" pitchFamily="49" charset="0"/>
              </a:rPr>
              <a:t> –l</a:t>
            </a:r>
          </a:p>
          <a:p>
            <a:pPr marL="0" indent="0">
              <a:buNone/>
            </a:pPr>
            <a:r>
              <a:rPr lang="en-US" sz="1900" dirty="0" smtClean="0">
                <a:latin typeface="Courier New" pitchFamily="49" charset="0"/>
                <a:cs typeface="Courier New" pitchFamily="49" charset="0"/>
              </a:rPr>
              <a:t>10000054</a:t>
            </a:r>
            <a:endParaRPr lang="en-US" sz="19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3615241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en-US" sz="2800" dirty="0" smtClean="0">
                <a:latin typeface="Courier New" pitchFamily="49" charset="0"/>
                <a:cs typeface="Courier New" pitchFamily="49" charset="0"/>
              </a:rPr>
              <a:t>ratings.csv </a:t>
            </a:r>
            <a:r>
              <a:rPr lang="en-US" dirty="0" smtClean="0"/>
              <a:t> file</a:t>
            </a:r>
            <a:endParaRPr lang="en-US" dirty="0"/>
          </a:p>
        </p:txBody>
      </p:sp>
      <p:sp>
        <p:nvSpPr>
          <p:cNvPr id="3" name="Content Placeholder 2"/>
          <p:cNvSpPr>
            <a:spLocks noGrp="1"/>
          </p:cNvSpPr>
          <p:nvPr>
            <p:ph idx="1"/>
          </p:nvPr>
        </p:nvSpPr>
        <p:spPr>
          <a:xfrm>
            <a:off x="457200" y="685800"/>
            <a:ext cx="8458200" cy="5715000"/>
          </a:xfrm>
        </p:spPr>
        <p:txBody>
          <a:bodyPr>
            <a:normAutofit fontScale="70000" lnSpcReduction="20000"/>
          </a:bodyPr>
          <a:lstStyle/>
          <a:p>
            <a:r>
              <a:rPr lang="en-US" sz="2900" dirty="0"/>
              <a:t>The ratings file contains data in the following format:</a:t>
            </a:r>
          </a:p>
          <a:p>
            <a:pPr marL="0" indent="0">
              <a:buNone/>
            </a:pPr>
            <a:r>
              <a:rPr lang="en-US" sz="2100" dirty="0" err="1">
                <a:latin typeface="Courier New" pitchFamily="49" charset="0"/>
                <a:cs typeface="Courier New" pitchFamily="49" charset="0"/>
              </a:rPr>
              <a:t>UserID</a:t>
            </a:r>
            <a:r>
              <a:rPr lang="en-US" sz="2100" dirty="0">
                <a:latin typeface="Courier New" pitchFamily="49" charset="0"/>
                <a:cs typeface="Courier New" pitchFamily="49" charset="0"/>
              </a:rPr>
              <a:t>::</a:t>
            </a:r>
            <a:r>
              <a:rPr lang="en-US" sz="2100" dirty="0" err="1">
                <a:latin typeface="Courier New" pitchFamily="49" charset="0"/>
                <a:cs typeface="Courier New" pitchFamily="49" charset="0"/>
              </a:rPr>
              <a:t>MovieID</a:t>
            </a:r>
            <a:r>
              <a:rPr lang="en-US" sz="2100" dirty="0">
                <a:latin typeface="Courier New" pitchFamily="49" charset="0"/>
                <a:cs typeface="Courier New" pitchFamily="49" charset="0"/>
              </a:rPr>
              <a:t>::Rating::Timestamp</a:t>
            </a:r>
          </a:p>
          <a:p>
            <a:pPr marL="0" indent="0">
              <a:buNone/>
            </a:pPr>
            <a:r>
              <a:rPr lang="en-US" dirty="0"/>
              <a:t>- </a:t>
            </a:r>
            <a:r>
              <a:rPr lang="en-US" sz="2100" dirty="0" err="1">
                <a:latin typeface="Courier New" pitchFamily="49" charset="0"/>
                <a:cs typeface="Courier New" pitchFamily="49" charset="0"/>
              </a:rPr>
              <a:t>UserIDs</a:t>
            </a:r>
            <a:r>
              <a:rPr lang="en-US" dirty="0"/>
              <a:t> range between 1 and </a:t>
            </a:r>
            <a:r>
              <a:rPr lang="en-US" dirty="0" smtClean="0"/>
              <a:t>71567</a:t>
            </a:r>
            <a:endParaRPr lang="en-US" dirty="0"/>
          </a:p>
          <a:p>
            <a:pPr marL="0" indent="0">
              <a:buNone/>
            </a:pPr>
            <a:r>
              <a:rPr lang="en-US" dirty="0"/>
              <a:t>- </a:t>
            </a:r>
            <a:r>
              <a:rPr lang="en-US" sz="2100" dirty="0" err="1">
                <a:latin typeface="Courier New" pitchFamily="49" charset="0"/>
                <a:cs typeface="Courier New" pitchFamily="49" charset="0"/>
              </a:rPr>
              <a:t>MovieIDs</a:t>
            </a:r>
            <a:r>
              <a:rPr lang="en-US" dirty="0"/>
              <a:t> range between 1 and </a:t>
            </a:r>
            <a:r>
              <a:rPr lang="en-US" dirty="0" smtClean="0"/>
              <a:t>10681</a:t>
            </a:r>
            <a:endParaRPr lang="en-US" dirty="0"/>
          </a:p>
          <a:p>
            <a:pPr marL="0" indent="0">
              <a:buNone/>
            </a:pPr>
            <a:r>
              <a:rPr lang="en-US" dirty="0"/>
              <a:t>- </a:t>
            </a:r>
            <a:r>
              <a:rPr lang="en-US" sz="2100" dirty="0">
                <a:latin typeface="Courier New" pitchFamily="49" charset="0"/>
                <a:cs typeface="Courier New" pitchFamily="49" charset="0"/>
              </a:rPr>
              <a:t>Ratings</a:t>
            </a:r>
            <a:r>
              <a:rPr lang="en-US" dirty="0"/>
              <a:t> are made on a 5-star scale (whole-star ratings only)</a:t>
            </a:r>
          </a:p>
          <a:p>
            <a:pPr marL="0" indent="0">
              <a:buNone/>
            </a:pPr>
            <a:r>
              <a:rPr lang="en-US" dirty="0"/>
              <a:t>- </a:t>
            </a:r>
            <a:r>
              <a:rPr lang="en-US" sz="2100" dirty="0">
                <a:latin typeface="Courier New" pitchFamily="49" charset="0"/>
                <a:cs typeface="Courier New" pitchFamily="49" charset="0"/>
              </a:rPr>
              <a:t>Timestam</a:t>
            </a:r>
            <a:r>
              <a:rPr lang="en-US" dirty="0"/>
              <a:t>p is represented in seconds since the epoch</a:t>
            </a:r>
          </a:p>
          <a:p>
            <a:r>
              <a:rPr lang="en-US" sz="2900" dirty="0" smtClean="0"/>
              <a:t>Each </a:t>
            </a:r>
            <a:r>
              <a:rPr lang="en-US" sz="2900" dirty="0"/>
              <a:t>user </a:t>
            </a:r>
            <a:r>
              <a:rPr lang="en-US" sz="2900" dirty="0" smtClean="0"/>
              <a:t>made  </a:t>
            </a:r>
            <a:r>
              <a:rPr lang="en-US" sz="2900" dirty="0"/>
              <a:t>at least 20 ratings</a:t>
            </a:r>
          </a:p>
          <a:p>
            <a:r>
              <a:rPr lang="en-US" sz="2900" dirty="0" smtClean="0"/>
              <a:t>We </a:t>
            </a:r>
            <a:r>
              <a:rPr lang="en-US" sz="2900" dirty="0"/>
              <a:t>can see an example from the </a:t>
            </a:r>
            <a:r>
              <a:rPr lang="en-US" sz="2900" dirty="0" smtClean="0"/>
              <a:t>top or bottom of </a:t>
            </a:r>
            <a:r>
              <a:rPr lang="en-US" sz="2900" dirty="0"/>
              <a:t>the file:</a:t>
            </a:r>
          </a:p>
          <a:p>
            <a:pPr marL="0" indent="0">
              <a:buNone/>
            </a:pPr>
            <a:r>
              <a:rPr lang="en-US" sz="2100" dirty="0">
                <a:latin typeface="Courier New" pitchFamily="49" charset="0"/>
                <a:cs typeface="Courier New" pitchFamily="49" charset="0"/>
              </a:rPr>
              <a:t>$ head -n 5 </a:t>
            </a:r>
            <a:r>
              <a:rPr lang="en-US" sz="2100" dirty="0" smtClean="0">
                <a:latin typeface="Courier New" pitchFamily="49" charset="0"/>
                <a:cs typeface="Courier New" pitchFamily="49" charset="0"/>
              </a:rPr>
              <a:t>ml-10M100K/ratings.dat   tail –n 5 ml-10m/rating.dat</a:t>
            </a:r>
          </a:p>
          <a:p>
            <a:pPr marL="0" indent="0">
              <a:buNone/>
            </a:pPr>
            <a:endParaRPr lang="en-US" sz="2100" dirty="0">
              <a:latin typeface="Courier New" pitchFamily="49" charset="0"/>
              <a:cs typeface="Courier New" pitchFamily="49" charset="0"/>
            </a:endParaRPr>
          </a:p>
          <a:p>
            <a:pPr marL="0" indent="0">
              <a:buNone/>
            </a:pPr>
            <a:endParaRPr lang="en-US" sz="2100" dirty="0" smtClean="0">
              <a:latin typeface="Courier New" pitchFamily="49" charset="0"/>
              <a:cs typeface="Courier New" pitchFamily="49" charset="0"/>
            </a:endParaRPr>
          </a:p>
          <a:p>
            <a:pPr marL="0" indent="0">
              <a:buNone/>
            </a:pPr>
            <a:endParaRPr lang="en-US" sz="2100" dirty="0">
              <a:latin typeface="Courier New" pitchFamily="49" charset="0"/>
              <a:cs typeface="Courier New" pitchFamily="49" charset="0"/>
            </a:endParaRPr>
          </a:p>
          <a:p>
            <a:pPr marL="0" indent="0">
              <a:buNone/>
            </a:pPr>
            <a:endParaRPr lang="en-US" sz="2100" dirty="0" smtClean="0">
              <a:latin typeface="Courier New" pitchFamily="49" charset="0"/>
              <a:cs typeface="Courier New" pitchFamily="49" charset="0"/>
            </a:endParaRPr>
          </a:p>
          <a:p>
            <a:pPr marL="0" indent="0">
              <a:buNone/>
            </a:pPr>
            <a:endParaRPr lang="en-US" sz="2100" dirty="0">
              <a:latin typeface="Courier New" pitchFamily="49" charset="0"/>
              <a:cs typeface="Courier New" pitchFamily="49" charset="0"/>
            </a:endParaRPr>
          </a:p>
          <a:p>
            <a:pPr marL="0" indent="0">
              <a:buNone/>
            </a:pPr>
            <a:endParaRPr lang="en-US" sz="2100" dirty="0">
              <a:latin typeface="Courier New" pitchFamily="49" charset="0"/>
              <a:cs typeface="Courier New" pitchFamily="49" charset="0"/>
            </a:endParaRPr>
          </a:p>
          <a:p>
            <a:r>
              <a:rPr lang="en-US" sz="2900" dirty="0" smtClean="0"/>
              <a:t>Mahout expects CSV-delimited format like: </a:t>
            </a:r>
            <a:r>
              <a:rPr lang="en-US" sz="2600" dirty="0" err="1" smtClean="0">
                <a:latin typeface="Courier New" pitchFamily="49" charset="0"/>
                <a:cs typeface="Courier New" pitchFamily="49" charset="0"/>
              </a:rPr>
              <a:t>UserID,ItemID,Value</a:t>
            </a:r>
            <a:endParaRPr lang="en-US" sz="2600" dirty="0">
              <a:latin typeface="Courier New" pitchFamily="49" charset="0"/>
              <a:cs typeface="Courier New" pitchFamily="49" charset="0"/>
            </a:endParaRPr>
          </a:p>
          <a:p>
            <a:r>
              <a:rPr lang="en-US" sz="2900" dirty="0" smtClean="0">
                <a:cs typeface="Courier New" pitchFamily="49" charset="0"/>
              </a:rPr>
              <a:t>We </a:t>
            </a:r>
            <a:r>
              <a:rPr lang="en-US" sz="2900" dirty="0">
                <a:cs typeface="Courier New" pitchFamily="49" charset="0"/>
              </a:rPr>
              <a:t>can write </a:t>
            </a:r>
            <a:r>
              <a:rPr lang="en-US" sz="2900" dirty="0" smtClean="0">
                <a:cs typeface="Courier New" pitchFamily="49" charset="0"/>
              </a:rPr>
              <a:t>an </a:t>
            </a:r>
            <a:r>
              <a:rPr lang="en-US" sz="2900" dirty="0" err="1">
                <a:latin typeface="Courier New" pitchFamily="49" charset="0"/>
                <a:cs typeface="Courier New" pitchFamily="49" charset="0"/>
              </a:rPr>
              <a:t>awk</a:t>
            </a:r>
            <a:r>
              <a:rPr lang="en-US" sz="2900" dirty="0">
                <a:cs typeface="Courier New" pitchFamily="49" charset="0"/>
              </a:rPr>
              <a:t> script to convert the </a:t>
            </a:r>
            <a:r>
              <a:rPr lang="en-US" sz="2900" dirty="0" err="1">
                <a:cs typeface="Courier New" pitchFamily="49" charset="0"/>
              </a:rPr>
              <a:t>GroupLens</a:t>
            </a:r>
            <a:r>
              <a:rPr lang="en-US" sz="2900" dirty="0">
                <a:cs typeface="Courier New" pitchFamily="49" charset="0"/>
              </a:rPr>
              <a:t> data into CSV </a:t>
            </a:r>
            <a:r>
              <a:rPr lang="en-US" sz="2900" dirty="0" smtClean="0">
                <a:cs typeface="Courier New" pitchFamily="49" charset="0"/>
              </a:rPr>
              <a:t>format</a:t>
            </a:r>
            <a:r>
              <a:rPr lang="en-US" sz="2600" dirty="0" smtClean="0">
                <a:cs typeface="Courier New" pitchFamily="49" charset="0"/>
              </a:rPr>
              <a:t>:</a:t>
            </a:r>
            <a:endParaRPr lang="en-US" sz="2600" dirty="0">
              <a:cs typeface="Courier New" pitchFamily="49" charset="0"/>
            </a:endParaRPr>
          </a:p>
          <a:p>
            <a:pPr marL="0" indent="0">
              <a:buNone/>
            </a:pPr>
            <a:r>
              <a:rPr lang="en-US" sz="2100" dirty="0">
                <a:latin typeface="Courier New" pitchFamily="49" charset="0"/>
                <a:cs typeface="Courier New" pitchFamily="49" charset="0"/>
              </a:rPr>
              <a:t>$ </a:t>
            </a:r>
            <a:r>
              <a:rPr lang="en-US" sz="2100" dirty="0" err="1">
                <a:latin typeface="Courier New" pitchFamily="49" charset="0"/>
                <a:cs typeface="Courier New" pitchFamily="49" charset="0"/>
              </a:rPr>
              <a:t>awk</a:t>
            </a:r>
            <a:r>
              <a:rPr lang="en-US" sz="2100" dirty="0">
                <a:latin typeface="Courier New" pitchFamily="49" charset="0"/>
                <a:cs typeface="Courier New" pitchFamily="49" charset="0"/>
              </a:rPr>
              <a:t> -F"::" '{print </a:t>
            </a:r>
            <a:r>
              <a:rPr lang="en-US" sz="2100" dirty="0" smtClean="0">
                <a:latin typeface="Courier New" pitchFamily="49" charset="0"/>
                <a:cs typeface="Courier New" pitchFamily="49" charset="0"/>
              </a:rPr>
              <a:t>$</a:t>
            </a:r>
            <a:r>
              <a:rPr lang="en-US" sz="2100" dirty="0">
                <a:latin typeface="Courier New" pitchFamily="49" charset="0"/>
                <a:cs typeface="Courier New" pitchFamily="49" charset="0"/>
              </a:rPr>
              <a:t>1","$2","$</a:t>
            </a:r>
            <a:r>
              <a:rPr lang="en-US" sz="2100" dirty="0" smtClean="0">
                <a:latin typeface="Courier New" pitchFamily="49" charset="0"/>
                <a:cs typeface="Courier New" pitchFamily="49" charset="0"/>
              </a:rPr>
              <a:t>3}' ml-10M100K/ratings.dat </a:t>
            </a:r>
            <a:r>
              <a:rPr lang="en-US" sz="2100" dirty="0">
                <a:latin typeface="Courier New" pitchFamily="49" charset="0"/>
                <a:cs typeface="Courier New" pitchFamily="49" charset="0"/>
              </a:rPr>
              <a:t>&gt; ratings.csv</a:t>
            </a:r>
          </a:p>
          <a:p>
            <a:r>
              <a:rPr lang="en-US" sz="2900" dirty="0" smtClean="0">
                <a:cs typeface="Courier New" pitchFamily="49" charset="0"/>
              </a:rPr>
              <a:t>The data </a:t>
            </a:r>
            <a:r>
              <a:rPr lang="en-US" sz="2900" dirty="0">
                <a:cs typeface="Courier New" pitchFamily="49" charset="0"/>
              </a:rPr>
              <a:t>is now in a form that </a:t>
            </a:r>
            <a:r>
              <a:rPr lang="en-US" sz="2900" dirty="0" smtClean="0">
                <a:cs typeface="Courier New" pitchFamily="49" charset="0"/>
              </a:rPr>
              <a:t>Mahout could use:</a:t>
            </a:r>
          </a:p>
          <a:p>
            <a:pPr marL="0" indent="0">
              <a:buNone/>
            </a:pPr>
            <a:r>
              <a:rPr lang="en-US" sz="2300" dirty="0">
                <a:latin typeface="Courier New" pitchFamily="49" charset="0"/>
                <a:cs typeface="Courier New" pitchFamily="49" charset="0"/>
              </a:rPr>
              <a:t>1,1193,5</a:t>
            </a:r>
          </a:p>
          <a:p>
            <a:pPr marL="0" indent="0">
              <a:buNone/>
            </a:pPr>
            <a:r>
              <a:rPr lang="en-US" sz="2300" dirty="0">
                <a:latin typeface="Courier New" pitchFamily="49" charset="0"/>
                <a:cs typeface="Courier New" pitchFamily="49" charset="0"/>
              </a:rPr>
              <a:t>1,661,3</a:t>
            </a:r>
          </a:p>
          <a:p>
            <a:pPr marL="0" indent="0">
              <a:buNone/>
            </a:pPr>
            <a:r>
              <a:rPr lang="en-US" sz="2300" dirty="0" smtClean="0">
                <a:latin typeface="Courier New" pitchFamily="49" charset="0"/>
                <a:cs typeface="Courier New" pitchFamily="49" charset="0"/>
              </a:rPr>
              <a:t>1,914,3 </a:t>
            </a:r>
            <a:endParaRPr lang="en-US" sz="2300" dirty="0">
              <a:latin typeface="Courier New" pitchFamily="49" charset="0"/>
              <a:cs typeface="Courier New" pitchFamily="49" charset="0"/>
            </a:endParaRPr>
          </a:p>
          <a:p>
            <a:endParaRPr lang="en-US" sz="2600" dirty="0">
              <a:cs typeface="Courier New" pitchFamily="49" charset="0"/>
            </a:endParaRPr>
          </a:p>
        </p:txBody>
      </p:sp>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996222143"/>
              </p:ext>
            </p:extLst>
          </p:nvPr>
        </p:nvGraphicFramePr>
        <p:xfrm>
          <a:off x="838200" y="3124200"/>
          <a:ext cx="6096000" cy="1158240"/>
        </p:xfrm>
        <a:graphic>
          <a:graphicData uri="http://schemas.openxmlformats.org/drawingml/2006/table">
            <a:tbl>
              <a:tblPr firstRow="1" bandRow="1">
                <a:tableStyleId>{5C22544A-7EE6-4342-B048-85BDC9FD1C3A}</a:tableStyleId>
              </a:tblPr>
              <a:tblGrid>
                <a:gridCol w="3048000"/>
                <a:gridCol w="3048000"/>
              </a:tblGrid>
              <a:tr h="370840">
                <a:tc>
                  <a:txBody>
                    <a:bodyPr/>
                    <a:lstStyle/>
                    <a:p>
                      <a:pPr marL="0" indent="0">
                        <a:buNone/>
                      </a:pPr>
                      <a:r>
                        <a:rPr lang="en-US" sz="1400" b="0" dirty="0" smtClean="0">
                          <a:solidFill>
                            <a:schemeClr val="tx1"/>
                          </a:solidFill>
                          <a:latin typeface="Courier New" pitchFamily="49" charset="0"/>
                          <a:cs typeface="Courier New" pitchFamily="49" charset="0"/>
                        </a:rPr>
                        <a:t>1::122::5::838985046</a:t>
                      </a:r>
                    </a:p>
                    <a:p>
                      <a:pPr marL="0" indent="0">
                        <a:buNone/>
                      </a:pPr>
                      <a:r>
                        <a:rPr lang="en-US" sz="1400" b="0" dirty="0" smtClean="0">
                          <a:solidFill>
                            <a:schemeClr val="tx1"/>
                          </a:solidFill>
                          <a:latin typeface="Courier New" pitchFamily="49" charset="0"/>
                          <a:cs typeface="Courier New" pitchFamily="49" charset="0"/>
                        </a:rPr>
                        <a:t>1::185::5::838983525</a:t>
                      </a:r>
                    </a:p>
                    <a:p>
                      <a:pPr marL="0" indent="0">
                        <a:buNone/>
                      </a:pPr>
                      <a:r>
                        <a:rPr lang="en-US" sz="1400" b="0" dirty="0" smtClean="0">
                          <a:solidFill>
                            <a:schemeClr val="tx1"/>
                          </a:solidFill>
                          <a:latin typeface="Courier New" pitchFamily="49" charset="0"/>
                          <a:cs typeface="Courier New" pitchFamily="49" charset="0"/>
                        </a:rPr>
                        <a:t>1::231::5::838983392</a:t>
                      </a:r>
                    </a:p>
                    <a:p>
                      <a:pPr marL="0" indent="0">
                        <a:buNone/>
                      </a:pPr>
                      <a:r>
                        <a:rPr lang="en-US" sz="1400" b="0" dirty="0" smtClean="0">
                          <a:solidFill>
                            <a:schemeClr val="tx1"/>
                          </a:solidFill>
                          <a:latin typeface="Courier New" pitchFamily="49" charset="0"/>
                          <a:cs typeface="Courier New" pitchFamily="49" charset="0"/>
                        </a:rPr>
                        <a:t>1::292::5::838983421</a:t>
                      </a:r>
                    </a:p>
                    <a:p>
                      <a:pPr marL="0" indent="0">
                        <a:buNone/>
                      </a:pPr>
                      <a:r>
                        <a:rPr lang="en-US" sz="1400" b="0" dirty="0" smtClean="0">
                          <a:solidFill>
                            <a:schemeClr val="tx1"/>
                          </a:solidFill>
                          <a:latin typeface="Courier New" pitchFamily="49" charset="0"/>
                          <a:cs typeface="Courier New" pitchFamily="49" charset="0"/>
                        </a:rPr>
                        <a:t>1::316::5::838983392</a:t>
                      </a:r>
                    </a:p>
                  </a:txBody>
                  <a:tcPr>
                    <a:solidFill>
                      <a:schemeClr val="bg1"/>
                    </a:solidFill>
                  </a:tcPr>
                </a:tc>
                <a:tc>
                  <a:txBody>
                    <a:bodyPr/>
                    <a:lstStyle/>
                    <a:p>
                      <a:r>
                        <a:rPr lang="en-US" sz="1400" b="0" dirty="0" smtClean="0">
                          <a:solidFill>
                            <a:schemeClr val="tx1"/>
                          </a:solidFill>
                        </a:rPr>
                        <a:t>71567::2107::1::912580553</a:t>
                      </a:r>
                    </a:p>
                    <a:p>
                      <a:r>
                        <a:rPr lang="en-US" sz="1400" b="0" dirty="0" smtClean="0">
                          <a:solidFill>
                            <a:schemeClr val="tx1"/>
                          </a:solidFill>
                        </a:rPr>
                        <a:t>71567::2126::2::912649143</a:t>
                      </a:r>
                    </a:p>
                    <a:p>
                      <a:r>
                        <a:rPr lang="en-US" sz="1400" b="0" dirty="0" smtClean="0">
                          <a:solidFill>
                            <a:schemeClr val="tx1"/>
                          </a:solidFill>
                        </a:rPr>
                        <a:t>71567::2294::5::912577968</a:t>
                      </a:r>
                    </a:p>
                    <a:p>
                      <a:r>
                        <a:rPr lang="en-US" sz="1400" b="0" dirty="0" smtClean="0">
                          <a:solidFill>
                            <a:schemeClr val="tx1"/>
                          </a:solidFill>
                        </a:rPr>
                        <a:t>71567::2338::2::912578016</a:t>
                      </a:r>
                    </a:p>
                    <a:p>
                      <a:r>
                        <a:rPr lang="en-US" sz="1400" b="0" dirty="0" smtClean="0">
                          <a:solidFill>
                            <a:schemeClr val="tx1"/>
                          </a:solidFill>
                        </a:rPr>
                        <a:t>71567::2384::2::912578173</a:t>
                      </a:r>
                      <a:endParaRPr lang="en-US" sz="1400" b="0" dirty="0">
                        <a:solidFill>
                          <a:schemeClr val="tx1"/>
                        </a:solidFill>
                      </a:endParaRPr>
                    </a:p>
                  </a:txBody>
                  <a:tcPr>
                    <a:solidFill>
                      <a:schemeClr val="bg1"/>
                    </a:solidFill>
                  </a:tcPr>
                </a:tc>
              </a:tr>
            </a:tbl>
          </a:graphicData>
        </a:graphic>
      </p:graphicFrame>
    </p:spTree>
    <p:extLst>
      <p:ext uri="{BB962C8B-B14F-4D97-AF65-F5344CB8AC3E}">
        <p14:creationId xmlns:p14="http://schemas.microsoft.com/office/powerpoint/2010/main" val="4175494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Item-based Recommenders</a:t>
            </a:r>
            <a:endParaRPr lang="en-US" dirty="0"/>
          </a:p>
        </p:txBody>
      </p:sp>
      <p:sp>
        <p:nvSpPr>
          <p:cNvPr id="3" name="Content Placeholder 2"/>
          <p:cNvSpPr>
            <a:spLocks noGrp="1"/>
          </p:cNvSpPr>
          <p:nvPr>
            <p:ph idx="1"/>
          </p:nvPr>
        </p:nvSpPr>
        <p:spPr/>
        <p:txBody>
          <a:bodyPr/>
          <a:lstStyle/>
          <a:p>
            <a:r>
              <a:rPr lang="en-US" dirty="0"/>
              <a:t>Mahout </a:t>
            </a:r>
            <a:r>
              <a:rPr lang="en-US" dirty="0" smtClean="0"/>
              <a:t>cannot currently </a:t>
            </a:r>
            <a:r>
              <a:rPr lang="en-US" dirty="0"/>
              <a:t>run user-based recommenders in </a:t>
            </a:r>
            <a:r>
              <a:rPr lang="en-US" dirty="0" smtClean="0"/>
              <a:t>Map Reduce. Existing </a:t>
            </a:r>
            <a:r>
              <a:rPr lang="en-US" dirty="0"/>
              <a:t>user-based recommender is </a:t>
            </a:r>
            <a:r>
              <a:rPr lang="en-US" dirty="0" smtClean="0"/>
              <a:t>designed </a:t>
            </a:r>
            <a:r>
              <a:rPr lang="en-US" dirty="0"/>
              <a:t>to work within a single JVM</a:t>
            </a:r>
            <a:r>
              <a:rPr lang="en-US" dirty="0" smtClean="0"/>
              <a:t>. </a:t>
            </a:r>
          </a:p>
          <a:p>
            <a:r>
              <a:rPr lang="en-US" dirty="0" smtClean="0"/>
              <a:t>Item-based recommender can work with Map Reduce, though. This implies that you could run much bigger jobs for item-based analysis.</a:t>
            </a:r>
          </a:p>
          <a:p>
            <a:r>
              <a:rPr lang="en-US" dirty="0" smtClean="0"/>
              <a:t>Item-based </a:t>
            </a:r>
            <a:r>
              <a:rPr lang="en-US" dirty="0"/>
              <a:t>recommenders look at similarities between </a:t>
            </a:r>
            <a:r>
              <a:rPr lang="en-US" dirty="0" smtClean="0"/>
              <a:t>item sets. </a:t>
            </a:r>
          </a:p>
          <a:p>
            <a:r>
              <a:rPr lang="en-US" dirty="0" smtClean="0"/>
              <a:t>You have recommended certain items with certain scores. Mahout locates other item groups which have similar items and similar item scores. </a:t>
            </a:r>
          </a:p>
          <a:p>
            <a:r>
              <a:rPr lang="en-US" dirty="0" smtClean="0"/>
              <a:t>Mahout recommends to you the items that people with similar items and score sets recommended (bought) and </a:t>
            </a:r>
            <a:r>
              <a:rPr lang="en-US" dirty="0"/>
              <a:t>which you have not recommended (bought) </a:t>
            </a:r>
            <a:r>
              <a:rPr lang="en-US" dirty="0" smtClean="0"/>
              <a:t>yet. It could be that Amazon and other Internet vendors are doing just that.</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32750863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 items to Anna</a:t>
            </a:r>
            <a:endParaRPr lang="en-US" dirty="0"/>
          </a:p>
        </p:txBody>
      </p:sp>
      <p:sp>
        <p:nvSpPr>
          <p:cNvPr id="3" name="Content Placeholder 2"/>
          <p:cNvSpPr>
            <a:spLocks noGrp="1"/>
          </p:cNvSpPr>
          <p:nvPr>
            <p:ph idx="1"/>
          </p:nvPr>
        </p:nvSpPr>
        <p:spPr>
          <a:xfrm>
            <a:off x="457200" y="838200"/>
            <a:ext cx="8229600" cy="5440363"/>
          </a:xfrm>
        </p:spPr>
        <p:txBody>
          <a:bodyPr/>
          <a:lstStyle/>
          <a:p>
            <a:r>
              <a:rPr lang="en-US" dirty="0"/>
              <a:t>To recommend items </a:t>
            </a:r>
            <a:r>
              <a:rPr lang="en-US" dirty="0" smtClean="0"/>
              <a:t>to </a:t>
            </a:r>
            <a:r>
              <a:rPr lang="en-US" dirty="0"/>
              <a:t>Anna, item recommendation looks at other items that </a:t>
            </a:r>
            <a:r>
              <a:rPr lang="en-US" dirty="0" smtClean="0"/>
              <a:t>co-occur with </a:t>
            </a:r>
            <a:r>
              <a:rPr lang="en-US" dirty="0"/>
              <a:t>items Anna reviews (items 3 and 4), determines their similarity (based </a:t>
            </a:r>
            <a:r>
              <a:rPr lang="en-US" dirty="0" smtClean="0"/>
              <a:t>on reviewer </a:t>
            </a:r>
            <a:r>
              <a:rPr lang="en-US" dirty="0"/>
              <a:t>ratings), and then ranks them by multiplying Anna’s rating with the </a:t>
            </a:r>
            <a:r>
              <a:rPr lang="en-US" dirty="0" smtClean="0"/>
              <a:t>similarity rating </a:t>
            </a:r>
            <a:r>
              <a:rPr lang="en-US" dirty="0"/>
              <a:t>for other items. In this example, item 3 would have a higher predicted </a:t>
            </a:r>
            <a:r>
              <a:rPr lang="en-US" dirty="0" smtClean="0"/>
              <a:t>value than item 4</a:t>
            </a:r>
            <a:r>
              <a:rPr lang="en-US" dirty="0"/>
              <a:t>, because John rated 1 and 3 as high, but Peter rated 1 as low</a:t>
            </a:r>
            <a:r>
              <a:rPr lang="en-US" dirty="0" smtClean="0"/>
              <a:t>.</a:t>
            </a:r>
          </a:p>
          <a:p>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9400" y="2971800"/>
            <a:ext cx="5423427" cy="3144876"/>
          </a:xfrm>
          <a:prstGeom prst="rect">
            <a:avLst/>
          </a:prstGeom>
        </p:spPr>
      </p:pic>
    </p:spTree>
    <p:extLst>
      <p:ext uri="{BB962C8B-B14F-4D97-AF65-F5344CB8AC3E}">
        <p14:creationId xmlns:p14="http://schemas.microsoft.com/office/powerpoint/2010/main" val="19809934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r>
              <a:rPr lang="en-US" sz="2000" dirty="0" smtClean="0"/>
              <a:t>These slides follow to a good degree </a:t>
            </a:r>
          </a:p>
          <a:p>
            <a:pPr marL="400050" lvl="1" indent="0">
              <a:buNone/>
            </a:pPr>
            <a:r>
              <a:rPr lang="en-US" dirty="0" smtClean="0"/>
              <a:t>Chapter 9 of “Hadoop in Practice” by Alex Holmes, Manning 2012</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004330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recommendations using Mahout</a:t>
            </a:r>
            <a:endParaRPr lang="en-US" dirty="0"/>
          </a:p>
        </p:txBody>
      </p:sp>
      <p:sp>
        <p:nvSpPr>
          <p:cNvPr id="3" name="Content Placeholder 2"/>
          <p:cNvSpPr>
            <a:spLocks noGrp="1"/>
          </p:cNvSpPr>
          <p:nvPr>
            <p:ph idx="1"/>
          </p:nvPr>
        </p:nvSpPr>
        <p:spPr/>
        <p:txBody>
          <a:bodyPr>
            <a:normAutofit/>
          </a:bodyPr>
          <a:lstStyle/>
          <a:p>
            <a:r>
              <a:rPr lang="en-US" dirty="0" smtClean="0"/>
              <a:t>Create a file </a:t>
            </a:r>
            <a:r>
              <a:rPr lang="en-US" sz="1800" dirty="0" smtClean="0">
                <a:latin typeface="Courier New" pitchFamily="49" charset="0"/>
                <a:cs typeface="Courier New" pitchFamily="49" charset="0"/>
              </a:rPr>
              <a:t>user-ids.txt</a:t>
            </a:r>
            <a:r>
              <a:rPr lang="en-US" dirty="0" smtClean="0"/>
              <a:t> with ID-s of users to whom we want to make the recommendation which movie to watch next. Let the file have 3 users</a:t>
            </a:r>
          </a:p>
          <a:p>
            <a:pPr marL="0" indent="0">
              <a:buNone/>
            </a:pPr>
            <a:r>
              <a:rPr lang="en-US" sz="1600" dirty="0" smtClean="0">
                <a:latin typeface="Courier New" pitchFamily="49" charset="0"/>
                <a:cs typeface="Courier New" pitchFamily="49" charset="0"/>
              </a:rPr>
              <a:t>$cat user-ids.txt</a:t>
            </a:r>
          </a:p>
          <a:p>
            <a:pPr marL="0" indent="0">
              <a:buNone/>
            </a:pPr>
            <a:r>
              <a:rPr lang="en-US" sz="1600" dirty="0" smtClean="0">
                <a:latin typeface="Courier New" pitchFamily="49" charset="0"/>
                <a:cs typeface="Courier New" pitchFamily="49" charset="0"/>
              </a:rPr>
              <a:t>1</a:t>
            </a:r>
          </a:p>
          <a:p>
            <a:pPr marL="0" indent="0">
              <a:buNone/>
            </a:pPr>
            <a:r>
              <a:rPr lang="en-US" sz="1600" dirty="0" smtClean="0">
                <a:latin typeface="Courier New" pitchFamily="49" charset="0"/>
                <a:cs typeface="Courier New" pitchFamily="49" charset="0"/>
              </a:rPr>
              <a:t>2</a:t>
            </a:r>
          </a:p>
          <a:p>
            <a:pPr marL="0" indent="0">
              <a:buNone/>
            </a:pPr>
            <a:r>
              <a:rPr lang="en-US" sz="1600" dirty="0" smtClean="0">
                <a:latin typeface="Courier New" pitchFamily="49" charset="0"/>
                <a:cs typeface="Courier New" pitchFamily="49" charset="0"/>
              </a:rPr>
              <a:t>3</a:t>
            </a:r>
          </a:p>
          <a:p>
            <a:r>
              <a:rPr lang="en-US" dirty="0" smtClean="0">
                <a:cs typeface="Courier New" pitchFamily="49" charset="0"/>
              </a:rPr>
              <a:t>Move files </a:t>
            </a:r>
            <a:r>
              <a:rPr lang="en-US" sz="1800" dirty="0" smtClean="0">
                <a:latin typeface="Courier New" pitchFamily="49" charset="0"/>
                <a:cs typeface="Courier New" pitchFamily="49" charset="0"/>
              </a:rPr>
              <a:t>user-ids.txt</a:t>
            </a:r>
            <a:r>
              <a:rPr lang="en-US" dirty="0" smtClean="0">
                <a:cs typeface="Courier New" pitchFamily="49" charset="0"/>
              </a:rPr>
              <a:t> and </a:t>
            </a:r>
            <a:r>
              <a:rPr lang="en-US" sz="1800" dirty="0" smtClean="0">
                <a:latin typeface="Courier New" pitchFamily="49" charset="0"/>
                <a:cs typeface="Courier New" pitchFamily="49" charset="0"/>
              </a:rPr>
              <a:t>ratings.csv </a:t>
            </a:r>
            <a:r>
              <a:rPr lang="en-US" dirty="0" smtClean="0">
                <a:cs typeface="Courier New" pitchFamily="49" charset="0"/>
              </a:rPr>
              <a:t>to the root of your HDFS directory</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a:t>
            </a: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fs -put user-ids.txt </a:t>
            </a:r>
            <a:r>
              <a:rPr lang="en-US" sz="1800" dirty="0" smtClean="0">
                <a:latin typeface="Courier New" pitchFamily="49" charset="0"/>
                <a:cs typeface="Courier New" pitchFamily="49" charset="0"/>
              </a:rPr>
              <a:t>.</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fs –put ratings.csv .</a:t>
            </a:r>
          </a:p>
          <a:p>
            <a:r>
              <a:rPr lang="en-US" dirty="0" smtClean="0">
                <a:cs typeface="Courier New" pitchFamily="49" charset="0"/>
              </a:rPr>
              <a:t>Run Mahout:</a:t>
            </a:r>
          </a:p>
          <a:p>
            <a:pPr marL="0" indent="0">
              <a:buNone/>
            </a:pP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mahout </a:t>
            </a:r>
            <a:r>
              <a:rPr lang="en-US" sz="1800" dirty="0" err="1" smtClean="0">
                <a:latin typeface="Courier New" pitchFamily="49" charset="0"/>
                <a:cs typeface="Courier New" pitchFamily="49" charset="0"/>
              </a:rPr>
              <a:t>recommenditembased</a:t>
            </a:r>
            <a:r>
              <a:rPr lang="en-US" sz="1800" dirty="0" smtClean="0">
                <a:latin typeface="Courier New" pitchFamily="49" charset="0"/>
                <a:cs typeface="Courier New" pitchFamily="49" charset="0"/>
              </a:rPr>
              <a:t> -</a:t>
            </a:r>
            <a:r>
              <a:rPr lang="en-US" sz="1800" dirty="0" err="1">
                <a:latin typeface="Courier New" pitchFamily="49" charset="0"/>
                <a:cs typeface="Courier New" pitchFamily="49" charset="0"/>
              </a:rPr>
              <a:t>Dmapred.reduce.tasks</a:t>
            </a:r>
            <a:r>
              <a:rPr lang="en-US" sz="1800" dirty="0">
                <a:latin typeface="Courier New" pitchFamily="49" charset="0"/>
                <a:cs typeface="Courier New" pitchFamily="49" charset="0"/>
              </a:rPr>
              <a:t>=10 \</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similarityClassname</a:t>
            </a:r>
            <a:r>
              <a:rPr lang="en-US" sz="1800" dirty="0">
                <a:latin typeface="Courier New" pitchFamily="49" charset="0"/>
                <a:cs typeface="Courier New" pitchFamily="49" charset="0"/>
              </a:rPr>
              <a:t> SIMILARITY_PEARSON_CORRELATION \</a:t>
            </a:r>
          </a:p>
          <a:p>
            <a:pPr marL="0" indent="0">
              <a:buNone/>
            </a:pPr>
            <a:r>
              <a:rPr lang="en-US" sz="1800" dirty="0">
                <a:latin typeface="Courier New" pitchFamily="49" charset="0"/>
                <a:cs typeface="Courier New" pitchFamily="49" charset="0"/>
              </a:rPr>
              <a:t>--input ratings.csv </a:t>
            </a:r>
            <a:r>
              <a:rPr lang="en-US" sz="1800" dirty="0" smtClean="0">
                <a:latin typeface="Courier New" pitchFamily="49" charset="0"/>
                <a:cs typeface="Courier New" pitchFamily="49" charset="0"/>
              </a:rPr>
              <a:t>--</a:t>
            </a:r>
            <a:r>
              <a:rPr lang="en-US" sz="1800" dirty="0">
                <a:latin typeface="Courier New" pitchFamily="49" charset="0"/>
                <a:cs typeface="Courier New" pitchFamily="49" charset="0"/>
              </a:rPr>
              <a:t>output item-rec-output \</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tempDir</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item-rec-</a:t>
            </a:r>
            <a:r>
              <a:rPr lang="en-US" sz="1800" dirty="0" err="1" smtClean="0">
                <a:latin typeface="Courier New" pitchFamily="49" charset="0"/>
                <a:cs typeface="Courier New" pitchFamily="49" charset="0"/>
              </a:rPr>
              <a:t>tmp</a:t>
            </a:r>
            <a:r>
              <a:rPr lang="en-US" sz="1800" dirty="0" smtClean="0">
                <a:latin typeface="Courier New" pitchFamily="49" charset="0"/>
                <a:cs typeface="Courier New" pitchFamily="49" charset="0"/>
              </a:rPr>
              <a:t> --</a:t>
            </a:r>
            <a:r>
              <a:rPr lang="en-US" sz="1800" dirty="0" err="1">
                <a:latin typeface="Courier New" pitchFamily="49" charset="0"/>
                <a:cs typeface="Courier New" pitchFamily="49" charset="0"/>
              </a:rPr>
              <a:t>usersFile</a:t>
            </a:r>
            <a:r>
              <a:rPr lang="en-US" sz="1800" dirty="0">
                <a:latin typeface="Courier New" pitchFamily="49" charset="0"/>
                <a:cs typeface="Courier New" pitchFamily="49" charset="0"/>
              </a:rPr>
              <a:t> user-ids.txt</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8834807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Recommender’s Output</a:t>
            </a:r>
            <a:endParaRPr lang="en-US" dirty="0"/>
          </a:p>
        </p:txBody>
      </p:sp>
      <p:sp>
        <p:nvSpPr>
          <p:cNvPr id="3" name="Content Placeholder 2"/>
          <p:cNvSpPr>
            <a:spLocks noGrp="1"/>
          </p:cNvSpPr>
          <p:nvPr>
            <p:ph idx="1"/>
          </p:nvPr>
        </p:nvSpPr>
        <p:spPr/>
        <p:txBody>
          <a:bodyPr>
            <a:normAutofit lnSpcReduction="10000"/>
          </a:bodyPr>
          <a:lstStyle/>
          <a:p>
            <a:r>
              <a:rPr lang="en-US" dirty="0" smtClean="0"/>
              <a:t>If you examine your HDFS files, after the recommender’s job is finished, you will see 10 output files. One for each reducer we span.</a:t>
            </a:r>
          </a:p>
          <a:p>
            <a:r>
              <a:rPr lang="en-US" dirty="0" smtClean="0"/>
              <a:t>Only those with indexes 1, 2 and 3, corresponding to users 1, 2 and 3 have data in them.</a:t>
            </a:r>
          </a:p>
          <a:p>
            <a:pPr marL="0" indent="0">
              <a:buNone/>
            </a:pPr>
            <a:r>
              <a:rPr lang="en-US" sz="1600" dirty="0" err="1"/>
              <a:t>cloudera@localhost</a:t>
            </a:r>
            <a:r>
              <a:rPr lang="en-US" sz="1600" dirty="0"/>
              <a:t> ~]$ </a:t>
            </a:r>
            <a:r>
              <a:rPr lang="en-US" sz="1600" dirty="0" err="1"/>
              <a:t>hadoop</a:t>
            </a:r>
            <a:r>
              <a:rPr lang="en-US" sz="1600" dirty="0"/>
              <a:t> fs -</a:t>
            </a:r>
            <a:r>
              <a:rPr lang="en-US" sz="1600" dirty="0" err="1"/>
              <a:t>ls</a:t>
            </a:r>
            <a:r>
              <a:rPr lang="en-US" sz="1600" dirty="0"/>
              <a:t> item-rec-output</a:t>
            </a:r>
          </a:p>
          <a:p>
            <a:pPr marL="0" indent="0">
              <a:buNone/>
            </a:pPr>
            <a:r>
              <a:rPr lang="en-US" sz="1600" dirty="0"/>
              <a:t>Found 12 items</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09:54 item-rec-output/_SUCCESS</a:t>
            </a:r>
          </a:p>
          <a:p>
            <a:pPr marL="0" indent="0">
              <a:buNone/>
            </a:pPr>
            <a:r>
              <a:rPr lang="en-US" sz="1600" dirty="0" err="1"/>
              <a:t>drwxr</a:t>
            </a:r>
            <a:r>
              <a:rPr lang="en-US" sz="1600" dirty="0"/>
              <a:t>-</a:t>
            </a:r>
            <a:r>
              <a:rPr lang="en-US" sz="1600" dirty="0" err="1"/>
              <a:t>xr</a:t>
            </a:r>
            <a:r>
              <a:rPr lang="en-US" sz="1600" dirty="0"/>
              <a:t>-x   - </a:t>
            </a:r>
            <a:r>
              <a:rPr lang="en-US" sz="1600" dirty="0" err="1"/>
              <a:t>cloudera</a:t>
            </a:r>
            <a:r>
              <a:rPr lang="en-US" sz="1600" dirty="0"/>
              <a:t> </a:t>
            </a:r>
            <a:r>
              <a:rPr lang="en-US" sz="1600" dirty="0" err="1"/>
              <a:t>supergroup</a:t>
            </a:r>
            <a:r>
              <a:rPr lang="en-US" sz="1600" dirty="0"/>
              <a:t>          0 2014-04-18 09:52 item-rec-output/_logs</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09:53 item-rec-output/part-r-00000</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94 2014-04-18 09:53 item-rec-output/part-r-00001</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125 2014-04-18 09:53 item-rec-output/part-r-00002</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98 2014-04-18 09:53 item-rec-output/part-r-00003</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09:53 item-rec-output/part-r-00004</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09:53 item-rec-output/part-r-00005</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09:54 item-rec-output/part-r-00006</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09:54 item-rec-output/part-r-00007</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09:54 item-rec-output/part-r-00008</a:t>
            </a:r>
          </a:p>
          <a:p>
            <a:pPr marL="0" indent="0">
              <a:buNone/>
            </a:pPr>
            <a:r>
              <a:rPr lang="en-US" sz="1600" dirty="0"/>
              <a:t>-</a:t>
            </a:r>
            <a:r>
              <a:rPr lang="en-US" sz="1600" dirty="0" err="1"/>
              <a:t>rw</a:t>
            </a:r>
            <a:r>
              <a:rPr lang="en-US" sz="1600" dirty="0"/>
              <a:t>-r--r--   1 </a:t>
            </a:r>
            <a:r>
              <a:rPr lang="en-US" sz="1600" dirty="0" err="1"/>
              <a:t>cloudera</a:t>
            </a:r>
            <a:r>
              <a:rPr lang="en-US" sz="1600" dirty="0"/>
              <a:t> </a:t>
            </a:r>
            <a:r>
              <a:rPr lang="en-US" sz="1600" dirty="0" err="1"/>
              <a:t>supergroup</a:t>
            </a:r>
            <a:r>
              <a:rPr lang="en-US" sz="1600" dirty="0"/>
              <a:t>          0 2014-04-18 09:54 item-rec-output/part-r-00009</a:t>
            </a:r>
          </a:p>
          <a:p>
            <a:pPr marL="0" indent="0">
              <a:buNone/>
            </a:pPr>
            <a:r>
              <a:rPr lang="en-US" sz="1600" dirty="0"/>
              <a:t>[</a:t>
            </a:r>
            <a:r>
              <a:rPr lang="en-US" sz="1600" dirty="0" err="1"/>
              <a:t>cloudera@localhost</a:t>
            </a:r>
            <a:r>
              <a:rPr lang="en-US" sz="1600" dirty="0"/>
              <a:t> ~]$ </a:t>
            </a:r>
          </a:p>
          <a:p>
            <a:pPr marL="0" indent="0">
              <a:buNone/>
            </a:pPr>
            <a:endParaRPr lang="en-US" sz="16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25257679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Recommendations</a:t>
            </a:r>
            <a:endParaRPr lang="en-US" dirty="0"/>
          </a:p>
        </p:txBody>
      </p:sp>
      <p:sp>
        <p:nvSpPr>
          <p:cNvPr id="3" name="Content Placeholder 2"/>
          <p:cNvSpPr>
            <a:spLocks noGrp="1"/>
          </p:cNvSpPr>
          <p:nvPr>
            <p:ph idx="1"/>
          </p:nvPr>
        </p:nvSpPr>
        <p:spPr>
          <a:xfrm>
            <a:off x="457200" y="914400"/>
            <a:ext cx="8458200" cy="5440363"/>
          </a:xfrm>
        </p:spPr>
        <p:txBody>
          <a:bodyPr>
            <a:normAutofit fontScale="85000" lnSpcReduction="20000"/>
          </a:bodyPr>
          <a:lstStyle/>
          <a:p>
            <a:r>
              <a:rPr lang="en-US" sz="2400" dirty="0" smtClean="0"/>
              <a:t>The </a:t>
            </a:r>
            <a:r>
              <a:rPr lang="en-US" sz="2400" dirty="0"/>
              <a:t>output </a:t>
            </a:r>
            <a:r>
              <a:rPr lang="en-US" sz="2400" dirty="0" smtClean="0"/>
              <a:t>file consists </a:t>
            </a:r>
            <a:r>
              <a:rPr lang="en-US" sz="2400" dirty="0"/>
              <a:t>of the user ID, followed by a comma-separated list of item IDs and </a:t>
            </a:r>
            <a:r>
              <a:rPr lang="en-US" sz="2400" dirty="0" smtClean="0"/>
              <a:t>their related </a:t>
            </a:r>
            <a:r>
              <a:rPr lang="en-US" sz="2400" dirty="0"/>
              <a:t>scores</a:t>
            </a:r>
            <a:r>
              <a:rPr lang="en-US" sz="2400" dirty="0" smtClean="0"/>
              <a:t>:</a:t>
            </a:r>
          </a:p>
          <a:p>
            <a:endParaRPr lang="en-US" sz="2400" dirty="0"/>
          </a:p>
          <a:p>
            <a:pPr marL="0" indent="0">
              <a:buNone/>
            </a:pP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hadoop</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fs</a:t>
            </a:r>
            <a:r>
              <a:rPr lang="en-US" sz="1900" dirty="0">
                <a:latin typeface="Courier New" pitchFamily="49" charset="0"/>
                <a:cs typeface="Courier New" pitchFamily="49" charset="0"/>
              </a:rPr>
              <a:t> -cat item-rec-output/part*</a:t>
            </a:r>
          </a:p>
          <a:p>
            <a:pPr marL="0" indent="0">
              <a:buNone/>
            </a:pPr>
            <a:r>
              <a:rPr lang="en-US" sz="1900" dirty="0">
                <a:latin typeface="Courier New" pitchFamily="49" charset="0"/>
                <a:cs typeface="Courier New" pitchFamily="49" charset="0"/>
              </a:rPr>
              <a:t>1 </a:t>
            </a:r>
            <a:r>
              <a:rPr lang="en-US" sz="1900" dirty="0" smtClean="0">
                <a:latin typeface="Courier New" pitchFamily="49" charset="0"/>
                <a:cs typeface="Courier New" pitchFamily="49" charset="0"/>
              </a:rPr>
              <a:t>[1566:5.0,1036:5.0,1033:5.0,1032:5.0,1031:5.0,1030:5.0,3107:5.0</a:t>
            </a:r>
            <a:r>
              <a:rPr lang="en-US" sz="1900" dirty="0">
                <a:latin typeface="Courier New" pitchFamily="49" charset="0"/>
                <a:cs typeface="Courier New" pitchFamily="49" charset="0"/>
              </a:rPr>
              <a:t>,</a:t>
            </a:r>
          </a:p>
          <a:p>
            <a:pPr marL="0" indent="0">
              <a:buNone/>
            </a:pPr>
            <a:r>
              <a:rPr lang="en-US" sz="1900" dirty="0">
                <a:latin typeface="Courier New" pitchFamily="49" charset="0"/>
                <a:cs typeface="Courier New" pitchFamily="49" charset="0"/>
              </a:rPr>
              <a:t>3114:5.0,1026:5.0,1025:5.0]</a:t>
            </a:r>
          </a:p>
          <a:p>
            <a:pPr marL="0" indent="0">
              <a:buNone/>
            </a:pPr>
            <a:r>
              <a:rPr lang="en-US" sz="1900" dirty="0">
                <a:latin typeface="Courier New" pitchFamily="49" charset="0"/>
                <a:cs typeface="Courier New" pitchFamily="49" charset="0"/>
              </a:rPr>
              <a:t>2 </a:t>
            </a:r>
            <a:r>
              <a:rPr lang="en-US" sz="1900" dirty="0" smtClean="0">
                <a:latin typeface="Courier New" pitchFamily="49" charset="0"/>
                <a:cs typeface="Courier New" pitchFamily="49" charset="0"/>
              </a:rPr>
              <a:t>[2739:5.0,3811:5.0,3916:5.0,2:5.0,10:5.0,11:5.0,16:5.0,3793:5.0</a:t>
            </a:r>
            <a:r>
              <a:rPr lang="en-US" sz="1900" dirty="0">
                <a:latin typeface="Courier New" pitchFamily="49" charset="0"/>
                <a:cs typeface="Courier New" pitchFamily="49" charset="0"/>
              </a:rPr>
              <a:t>,</a:t>
            </a:r>
          </a:p>
          <a:p>
            <a:pPr marL="0" indent="0">
              <a:buNone/>
            </a:pPr>
            <a:r>
              <a:rPr lang="en-US" sz="1900" dirty="0">
                <a:latin typeface="Courier New" pitchFamily="49" charset="0"/>
                <a:cs typeface="Courier New" pitchFamily="49" charset="0"/>
              </a:rPr>
              <a:t>3791:5.0,3789:5.0]</a:t>
            </a:r>
          </a:p>
          <a:p>
            <a:pPr marL="0" indent="0">
              <a:buNone/>
            </a:pPr>
            <a:r>
              <a:rPr lang="en-US" sz="1900" dirty="0">
                <a:latin typeface="Courier New" pitchFamily="49" charset="0"/>
                <a:cs typeface="Courier New" pitchFamily="49" charset="0"/>
              </a:rPr>
              <a:t>3 [1037:5.0,1036:5.0,2518:5.0,3175:5.0,3108:5.0,10:5.0,1028:5.0,</a:t>
            </a:r>
          </a:p>
          <a:p>
            <a:pPr marL="0" indent="0">
              <a:buNone/>
            </a:pPr>
            <a:r>
              <a:rPr lang="en-US" sz="1900" dirty="0">
                <a:latin typeface="Courier New" pitchFamily="49" charset="0"/>
                <a:cs typeface="Courier New" pitchFamily="49" charset="0"/>
              </a:rPr>
              <a:t>3104:5.0,1025:5.0,1019:5.0</a:t>
            </a:r>
            <a:r>
              <a:rPr lang="en-US" sz="1900" dirty="0" smtClean="0">
                <a:latin typeface="Courier New" pitchFamily="49" charset="0"/>
                <a:cs typeface="Courier New" pitchFamily="49" charset="0"/>
              </a:rPr>
              <a:t>]</a:t>
            </a:r>
          </a:p>
          <a:p>
            <a:pPr marL="0" indent="0">
              <a:buNone/>
            </a:pPr>
            <a:endParaRPr lang="en-US" sz="1600" dirty="0">
              <a:latin typeface="Courier New" pitchFamily="49" charset="0"/>
              <a:cs typeface="Courier New" pitchFamily="49" charset="0"/>
            </a:endParaRPr>
          </a:p>
          <a:p>
            <a:r>
              <a:rPr lang="en-US" sz="2400" dirty="0" smtClean="0">
                <a:cs typeface="Courier New" pitchFamily="49" charset="0"/>
              </a:rPr>
              <a:t>You can verify that, unlike Amazon, Mahout does not recommend you watch movies you already watched or buy books you already bough.</a:t>
            </a:r>
          </a:p>
          <a:p>
            <a:r>
              <a:rPr lang="en-US" sz="2400" dirty="0" smtClean="0"/>
              <a:t>Item-based </a:t>
            </a:r>
            <a:r>
              <a:rPr lang="en-US" sz="2400" dirty="0"/>
              <a:t>recommender creates a </a:t>
            </a:r>
            <a:r>
              <a:rPr lang="en-US" sz="2400" dirty="0" smtClean="0"/>
              <a:t>co-occurrence matrix </a:t>
            </a:r>
            <a:r>
              <a:rPr lang="en-US" sz="2400" dirty="0"/>
              <a:t>to associate similar items together. It does this by combining </a:t>
            </a:r>
            <a:r>
              <a:rPr lang="en-US" sz="2400" dirty="0" smtClean="0"/>
              <a:t>items with </a:t>
            </a:r>
            <a:r>
              <a:rPr lang="en-US" sz="2400" dirty="0"/>
              <a:t>similar ratings from each user, and then counting the number of times that </a:t>
            </a:r>
            <a:r>
              <a:rPr lang="en-US" sz="2400" dirty="0" smtClean="0"/>
              <a:t>each pair </a:t>
            </a:r>
            <a:r>
              <a:rPr lang="en-US" sz="2400" dirty="0"/>
              <a:t>of items was rated by all the users</a:t>
            </a:r>
            <a:r>
              <a:rPr lang="en-US" sz="2400" dirty="0" smtClean="0"/>
              <a:t>.</a:t>
            </a:r>
          </a:p>
          <a:p>
            <a:r>
              <a:rPr lang="en-US" sz="2400" dirty="0" smtClean="0"/>
              <a:t> The recommender predicts </a:t>
            </a:r>
            <a:r>
              <a:rPr lang="en-US" sz="2400" dirty="0"/>
              <a:t>the ratings for unknown </a:t>
            </a:r>
            <a:r>
              <a:rPr lang="en-US" sz="2400" dirty="0" smtClean="0"/>
              <a:t>items by </a:t>
            </a:r>
            <a:r>
              <a:rPr lang="en-US" sz="2400" dirty="0"/>
              <a:t>multiplying the users’ ratings for an item with all the item’s co-occurrences, </a:t>
            </a:r>
            <a:r>
              <a:rPr lang="en-US" sz="2400" dirty="0" smtClean="0"/>
              <a:t>and then </a:t>
            </a:r>
            <a:r>
              <a:rPr lang="en-US" sz="2400" dirty="0"/>
              <a:t>sorts all these item predictions and retains the top </a:t>
            </a:r>
            <a:r>
              <a:rPr lang="en-US" sz="2400" i="1" dirty="0"/>
              <a:t>K </a:t>
            </a:r>
            <a:r>
              <a:rPr lang="en-US" sz="2400" dirty="0"/>
              <a:t>as recommendations.</a:t>
            </a:r>
            <a:endParaRPr lang="en-US" sz="2400" dirty="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Tree>
    <p:extLst>
      <p:ext uri="{BB962C8B-B14F-4D97-AF65-F5344CB8AC3E}">
        <p14:creationId xmlns:p14="http://schemas.microsoft.com/office/powerpoint/2010/main" val="36404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Mahout Programs</a:t>
            </a:r>
            <a:endParaRPr lang="en-US" dirty="0"/>
          </a:p>
        </p:txBody>
      </p:sp>
      <p:sp>
        <p:nvSpPr>
          <p:cNvPr id="3" name="Content Placeholder 2"/>
          <p:cNvSpPr>
            <a:spLocks noGrp="1"/>
          </p:cNvSpPr>
          <p:nvPr>
            <p:ph idx="1"/>
          </p:nvPr>
        </p:nvSpPr>
        <p:spPr>
          <a:xfrm>
            <a:off x="152400" y="838200"/>
            <a:ext cx="8839200" cy="5562600"/>
          </a:xfrm>
        </p:spPr>
        <p:txBody>
          <a:bodyPr>
            <a:noAutofit/>
          </a:bodyPr>
          <a:lstStyle/>
          <a:p>
            <a:r>
              <a:rPr lang="en-US" sz="1800" dirty="0" smtClean="0"/>
              <a:t>Mahout  has  a number of built in functions or programs. You can list them all with brief descriptions if your type </a:t>
            </a:r>
            <a:r>
              <a:rPr lang="en-US" sz="1600" dirty="0" smtClean="0">
                <a:latin typeface="Courier New" panose="02070309020205020404" pitchFamily="49" charset="0"/>
                <a:cs typeface="Courier New" panose="02070309020205020404" pitchFamily="49" charset="0"/>
              </a:rPr>
              <a:t>$ mahout</a:t>
            </a:r>
            <a:r>
              <a:rPr lang="en-US" sz="1800" dirty="0" smtClean="0"/>
              <a:t> on the command line:</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cloudera@localhost</a:t>
            </a:r>
            <a:r>
              <a:rPr lang="en-US" sz="1400" dirty="0">
                <a:latin typeface="Courier New" panose="02070309020205020404" pitchFamily="49" charset="0"/>
                <a:cs typeface="Courier New" panose="02070309020205020404" pitchFamily="49" charset="0"/>
              </a:rPr>
              <a:t> mahout]$ mahout</a:t>
            </a:r>
          </a:p>
          <a:p>
            <a:pPr marL="0" indent="0">
              <a:buNone/>
            </a:pPr>
            <a:r>
              <a:rPr lang="en-US" sz="1400" dirty="0">
                <a:latin typeface="Courier New" panose="02070309020205020404" pitchFamily="49" charset="0"/>
                <a:cs typeface="Courier New" panose="02070309020205020404" pitchFamily="49" charset="0"/>
              </a:rPr>
              <a:t>MAHOUT_LOCAL is not set; adding HADOOP_CONF_DIR to </a:t>
            </a:r>
            <a:r>
              <a:rPr lang="en-US" sz="1400" dirty="0" err="1">
                <a:latin typeface="Courier New" panose="02070309020205020404" pitchFamily="49" charset="0"/>
                <a:cs typeface="Courier New" panose="02070309020205020404" pitchFamily="49" charset="0"/>
              </a:rPr>
              <a:t>classpath</a:t>
            </a:r>
            <a:r>
              <a:rPr lang="en-US" sz="1400" dirty="0">
                <a:latin typeface="Courier New" panose="02070309020205020404" pitchFamily="49" charset="0"/>
                <a:cs typeface="Courier New" panose="02070309020205020404" pitchFamily="49" charset="0"/>
              </a:rPr>
              <a:t>.</a:t>
            </a:r>
          </a:p>
          <a:p>
            <a:pPr marL="0" indent="0">
              <a:buNone/>
            </a:pPr>
            <a:r>
              <a:rPr lang="en-US" sz="1400" dirty="0">
                <a:latin typeface="Courier New" panose="02070309020205020404" pitchFamily="49" charset="0"/>
                <a:cs typeface="Courier New" panose="02070309020205020404" pitchFamily="49" charset="0"/>
              </a:rPr>
              <a:t>Running on </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 using /</a:t>
            </a:r>
            <a:r>
              <a:rPr lang="en-US" sz="1400" dirty="0" err="1">
                <a:latin typeface="Courier New" panose="02070309020205020404" pitchFamily="49" charset="0"/>
                <a:cs typeface="Courier New" panose="02070309020205020404" pitchFamily="49" charset="0"/>
              </a:rPr>
              <a:t>usr</a:t>
            </a:r>
            <a:r>
              <a:rPr lang="en-US" sz="1400" dirty="0">
                <a:latin typeface="Courier New" panose="02070309020205020404" pitchFamily="49" charset="0"/>
                <a:cs typeface="Courier New" panose="02070309020205020404" pitchFamily="49" charset="0"/>
              </a:rPr>
              <a:t>/lib/</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/bin/</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 and HADOOP_CONF_DIR=/</a:t>
            </a:r>
            <a:r>
              <a:rPr lang="en-US" sz="1400" dirty="0" err="1">
                <a:latin typeface="Courier New" panose="02070309020205020404" pitchFamily="49" charset="0"/>
                <a:cs typeface="Courier New" panose="02070309020205020404" pitchFamily="49" charset="0"/>
              </a:rPr>
              <a:t>etc</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conf</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MAHOUT-JOB: /</a:t>
            </a:r>
            <a:r>
              <a:rPr lang="en-US" sz="1400" dirty="0" err="1">
                <a:latin typeface="Courier New" panose="02070309020205020404" pitchFamily="49" charset="0"/>
                <a:cs typeface="Courier New" panose="02070309020205020404" pitchFamily="49" charset="0"/>
              </a:rPr>
              <a:t>usr</a:t>
            </a:r>
            <a:r>
              <a:rPr lang="en-US" sz="1400" dirty="0">
                <a:latin typeface="Courier New" panose="02070309020205020404" pitchFamily="49" charset="0"/>
                <a:cs typeface="Courier New" panose="02070309020205020404" pitchFamily="49" charset="0"/>
              </a:rPr>
              <a:t>/lib/mahout/mahout-examples-0.7-cdh4.6.0-job.jar</a:t>
            </a:r>
          </a:p>
          <a:p>
            <a:pPr marL="0" indent="0">
              <a:buNone/>
            </a:pPr>
            <a:r>
              <a:rPr lang="en-US" sz="1400" dirty="0">
                <a:latin typeface="Courier New" panose="02070309020205020404" pitchFamily="49" charset="0"/>
                <a:cs typeface="Courier New" panose="02070309020205020404" pitchFamily="49" charset="0"/>
              </a:rPr>
              <a:t>An example program must be given as the first argument.</a:t>
            </a:r>
          </a:p>
          <a:p>
            <a:pPr marL="0" indent="0">
              <a:buNone/>
            </a:pPr>
            <a:r>
              <a:rPr lang="en-US" sz="1400" dirty="0">
                <a:latin typeface="Courier New" panose="02070309020205020404" pitchFamily="49" charset="0"/>
                <a:cs typeface="Courier New" panose="02070309020205020404" pitchFamily="49" charset="0"/>
              </a:rPr>
              <a:t>Valid program names are:</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arff.vector</a:t>
            </a:r>
            <a:r>
              <a:rPr lang="en-US" sz="1400" dirty="0">
                <a:latin typeface="Courier New" panose="02070309020205020404" pitchFamily="49" charset="0"/>
                <a:cs typeface="Courier New" panose="02070309020205020404" pitchFamily="49" charset="0"/>
              </a:rPr>
              <a:t>: : Generate Vectors from an ARFF file or directory</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baumwelch</a:t>
            </a:r>
            <a:r>
              <a:rPr lang="en-US" sz="1400" dirty="0">
                <a:latin typeface="Courier New" panose="02070309020205020404" pitchFamily="49" charset="0"/>
                <a:cs typeface="Courier New" panose="02070309020205020404" pitchFamily="49" charset="0"/>
              </a:rPr>
              <a:t>: : Baum-Welch algorithm for unsupervised HMM training</a:t>
            </a:r>
          </a:p>
          <a:p>
            <a:pPr marL="0" indent="0">
              <a:buNone/>
            </a:pPr>
            <a:r>
              <a:rPr lang="en-US" sz="1400" dirty="0">
                <a:latin typeface="Courier New" panose="02070309020205020404" pitchFamily="49" charset="0"/>
                <a:cs typeface="Courier New" panose="02070309020205020404" pitchFamily="49" charset="0"/>
              </a:rPr>
              <a:t>  canopy: : Canopy clustering</a:t>
            </a:r>
          </a:p>
          <a:p>
            <a:pPr marL="0" indent="0">
              <a:buNone/>
            </a:pPr>
            <a:r>
              <a:rPr lang="en-US" sz="1400" dirty="0">
                <a:latin typeface="Courier New" panose="02070309020205020404" pitchFamily="49" charset="0"/>
                <a:cs typeface="Courier New" panose="02070309020205020404" pitchFamily="49" charset="0"/>
              </a:rPr>
              <a:t>  cat: : Print a file or resource as the logistic regression models would see it</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cleansvd</a:t>
            </a:r>
            <a:r>
              <a:rPr lang="en-US" sz="1400" dirty="0">
                <a:latin typeface="Courier New" panose="02070309020205020404" pitchFamily="49" charset="0"/>
                <a:cs typeface="Courier New" panose="02070309020205020404" pitchFamily="49" charset="0"/>
              </a:rPr>
              <a:t>: : Cleanup and verification of SVD output</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clusterdump</a:t>
            </a:r>
            <a:r>
              <a:rPr lang="en-US" sz="1400" dirty="0">
                <a:latin typeface="Courier New" panose="02070309020205020404" pitchFamily="49" charset="0"/>
                <a:cs typeface="Courier New" panose="02070309020205020404" pitchFamily="49" charset="0"/>
              </a:rPr>
              <a:t>: : Dump cluster output to text</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clusterpp</a:t>
            </a:r>
            <a:r>
              <a:rPr lang="en-US" sz="1400" dirty="0">
                <a:latin typeface="Courier New" panose="02070309020205020404" pitchFamily="49" charset="0"/>
                <a:cs typeface="Courier New" panose="02070309020205020404" pitchFamily="49" charset="0"/>
              </a:rPr>
              <a:t>: : Groups Clustering Output In Clusters</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cmdump</a:t>
            </a:r>
            <a:r>
              <a:rPr lang="en-US" sz="1400" dirty="0">
                <a:latin typeface="Courier New" panose="02070309020205020404" pitchFamily="49" charset="0"/>
                <a:cs typeface="Courier New" panose="02070309020205020404" pitchFamily="49" charset="0"/>
              </a:rPr>
              <a:t>: : Dump confusion matrix in HTML or text formats</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cvb</a:t>
            </a:r>
            <a:r>
              <a:rPr lang="en-US" sz="1400" dirty="0">
                <a:latin typeface="Courier New" panose="02070309020205020404" pitchFamily="49" charset="0"/>
                <a:cs typeface="Courier New" panose="02070309020205020404" pitchFamily="49" charset="0"/>
              </a:rPr>
              <a:t>: : LDA via Collapsed Variation Bayes (0th deriv. </a:t>
            </a:r>
            <a:r>
              <a:rPr lang="en-US" sz="1400" dirty="0" err="1">
                <a:latin typeface="Courier New" panose="02070309020205020404" pitchFamily="49" charset="0"/>
                <a:cs typeface="Courier New" panose="02070309020205020404" pitchFamily="49" charset="0"/>
              </a:rPr>
              <a:t>approx</a:t>
            </a:r>
            <a:r>
              <a:rPr lang="en-US" sz="1400" dirty="0">
                <a:latin typeface="Courier New" panose="02070309020205020404" pitchFamily="49" charset="0"/>
                <a:cs typeface="Courier New" panose="02070309020205020404" pitchFamily="49" charset="0"/>
              </a:rPr>
              <a:t>)</a:t>
            </a:r>
          </a:p>
          <a:p>
            <a:pPr marL="0" indent="0">
              <a:buNone/>
            </a:pPr>
            <a:r>
              <a:rPr lang="en-US" sz="1400" dirty="0">
                <a:latin typeface="Courier New" panose="02070309020205020404" pitchFamily="49" charset="0"/>
                <a:cs typeface="Courier New" panose="02070309020205020404" pitchFamily="49" charset="0"/>
              </a:rPr>
              <a:t>  cvb0_local: : LDA via Collapsed Variation Bayes, in memory locally.</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dirichlet</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Dirichlet</a:t>
            </a:r>
            <a:r>
              <a:rPr lang="en-US" sz="1400" dirty="0">
                <a:latin typeface="Courier New" panose="02070309020205020404" pitchFamily="49" charset="0"/>
                <a:cs typeface="Courier New" panose="02070309020205020404" pitchFamily="49" charset="0"/>
              </a:rPr>
              <a:t> Clustering</a:t>
            </a:r>
          </a:p>
          <a:p>
            <a:pPr marL="0" indent="0">
              <a:buNone/>
            </a:pP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eigencuts</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Eigencuts</a:t>
            </a:r>
            <a:r>
              <a:rPr lang="en-US" sz="1400" dirty="0">
                <a:latin typeface="Courier New" panose="02070309020205020404" pitchFamily="49" charset="0"/>
                <a:cs typeface="Courier New" panose="02070309020205020404" pitchFamily="49" charset="0"/>
              </a:rPr>
              <a:t> spectral clustering</a:t>
            </a:r>
          </a:p>
          <a:p>
            <a:pPr marL="0" indent="0">
              <a:buNone/>
            </a:pPr>
            <a:r>
              <a:rPr lang="en-US" sz="1400" dirty="0">
                <a:latin typeface="Courier New" panose="02070309020205020404" pitchFamily="49" charset="0"/>
                <a:cs typeface="Courier New" panose="02070309020205020404"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4122178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Mahout Programs</a:t>
            </a:r>
            <a:endParaRPr lang="en-US" dirty="0"/>
          </a:p>
        </p:txBody>
      </p:sp>
      <p:sp>
        <p:nvSpPr>
          <p:cNvPr id="3" name="Content Placeholder 2"/>
          <p:cNvSpPr>
            <a:spLocks noGrp="1"/>
          </p:cNvSpPr>
          <p:nvPr>
            <p:ph idx="1"/>
          </p:nvPr>
        </p:nvSpPr>
        <p:spPr/>
        <p:txBody>
          <a:bodyPr>
            <a:normAutofit fontScale="25000" lnSpcReduction="20000"/>
          </a:bodyPr>
          <a:lstStyle/>
          <a:p>
            <a:pPr marL="0" indent="0">
              <a:buNone/>
            </a:pPr>
            <a:r>
              <a:rPr lang="en-US" sz="5600" dirty="0" smtClean="0"/>
              <a:t>     </a:t>
            </a:r>
            <a:r>
              <a:rPr lang="en-US" sz="5600" dirty="0" err="1" smtClean="0">
                <a:latin typeface="Courier New" panose="02070309020205020404" pitchFamily="49" charset="0"/>
                <a:cs typeface="Courier New" panose="02070309020205020404" pitchFamily="49" charset="0"/>
              </a:rPr>
              <a:t>evaluateFactorization</a:t>
            </a:r>
            <a:r>
              <a:rPr lang="en-US" sz="5600" dirty="0">
                <a:latin typeface="Courier New" panose="02070309020205020404" pitchFamily="49" charset="0"/>
                <a:cs typeface="Courier New" panose="02070309020205020404" pitchFamily="49" charset="0"/>
              </a:rPr>
              <a:t>: : compute RMSE and MAE of a rating matrix </a:t>
            </a:r>
            <a:r>
              <a:rPr lang="en-US" sz="5600" dirty="0" smtClean="0">
                <a:latin typeface="Courier New" panose="02070309020205020404" pitchFamily="49" charset="0"/>
                <a:cs typeface="Courier New" panose="02070309020205020404" pitchFamily="49" charset="0"/>
              </a:rPr>
              <a:t> 		factorization </a:t>
            </a:r>
            <a:r>
              <a:rPr lang="en-US" sz="5600" dirty="0">
                <a:latin typeface="Courier New" panose="02070309020205020404" pitchFamily="49" charset="0"/>
                <a:cs typeface="Courier New" panose="02070309020205020404" pitchFamily="49" charset="0"/>
              </a:rPr>
              <a:t>against probes</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fkmeans</a:t>
            </a:r>
            <a:r>
              <a:rPr lang="en-US" sz="5600" dirty="0">
                <a:latin typeface="Courier New" panose="02070309020205020404" pitchFamily="49" charset="0"/>
                <a:cs typeface="Courier New" panose="02070309020205020404" pitchFamily="49" charset="0"/>
              </a:rPr>
              <a:t>: : Fuzzy K-means clustering</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fpg</a:t>
            </a:r>
            <a:r>
              <a:rPr lang="en-US" sz="5600" dirty="0">
                <a:latin typeface="Courier New" panose="02070309020205020404" pitchFamily="49" charset="0"/>
                <a:cs typeface="Courier New" panose="02070309020205020404" pitchFamily="49" charset="0"/>
              </a:rPr>
              <a:t>: : Frequent Pattern Growth</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hmmpredict</a:t>
            </a:r>
            <a:r>
              <a:rPr lang="en-US" sz="5600" dirty="0">
                <a:latin typeface="Courier New" panose="02070309020205020404" pitchFamily="49" charset="0"/>
                <a:cs typeface="Courier New" panose="02070309020205020404" pitchFamily="49" charset="0"/>
              </a:rPr>
              <a:t>: : Generate random sequence of observations by given HMM</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itemsimilarity</a:t>
            </a:r>
            <a:r>
              <a:rPr lang="en-US" sz="5600" dirty="0">
                <a:latin typeface="Courier New" panose="02070309020205020404" pitchFamily="49" charset="0"/>
                <a:cs typeface="Courier New" panose="02070309020205020404" pitchFamily="49" charset="0"/>
              </a:rPr>
              <a:t>: : Compute the item-item-similarities for item-based </a:t>
            </a:r>
            <a:r>
              <a:rPr lang="en-US" sz="5600" dirty="0" smtClean="0">
                <a:latin typeface="Courier New" panose="02070309020205020404" pitchFamily="49" charset="0"/>
                <a:cs typeface="Courier New" panose="02070309020205020404" pitchFamily="49" charset="0"/>
              </a:rPr>
              <a:t>		collaborative </a:t>
            </a:r>
            <a:r>
              <a:rPr lang="en-US" sz="5600" dirty="0">
                <a:latin typeface="Courier New" panose="02070309020205020404" pitchFamily="49" charset="0"/>
                <a:cs typeface="Courier New" panose="02070309020205020404" pitchFamily="49" charset="0"/>
              </a:rPr>
              <a:t>filtering</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kmeans</a:t>
            </a:r>
            <a:r>
              <a:rPr lang="en-US" sz="5600" dirty="0">
                <a:latin typeface="Courier New" panose="02070309020205020404" pitchFamily="49" charset="0"/>
                <a:cs typeface="Courier New" panose="02070309020205020404" pitchFamily="49" charset="0"/>
              </a:rPr>
              <a:t>: : K-means clustering</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lucene.vector</a:t>
            </a:r>
            <a:r>
              <a:rPr lang="en-US" sz="5600" dirty="0">
                <a:latin typeface="Courier New" panose="02070309020205020404" pitchFamily="49" charset="0"/>
                <a:cs typeface="Courier New" panose="02070309020205020404" pitchFamily="49" charset="0"/>
              </a:rPr>
              <a:t>: : Generate Vectors from a </a:t>
            </a:r>
            <a:r>
              <a:rPr lang="en-US" sz="5600" dirty="0" err="1">
                <a:latin typeface="Courier New" panose="02070309020205020404" pitchFamily="49" charset="0"/>
                <a:cs typeface="Courier New" panose="02070309020205020404" pitchFamily="49" charset="0"/>
              </a:rPr>
              <a:t>Lucene</a:t>
            </a:r>
            <a:r>
              <a:rPr lang="en-US" sz="5600" dirty="0">
                <a:latin typeface="Courier New" panose="02070309020205020404" pitchFamily="49" charset="0"/>
                <a:cs typeface="Courier New" panose="02070309020205020404" pitchFamily="49" charset="0"/>
              </a:rPr>
              <a:t> index</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matrixdump</a:t>
            </a:r>
            <a:r>
              <a:rPr lang="en-US" sz="5600" dirty="0">
                <a:latin typeface="Courier New" panose="02070309020205020404" pitchFamily="49" charset="0"/>
                <a:cs typeface="Courier New" panose="02070309020205020404" pitchFamily="49" charset="0"/>
              </a:rPr>
              <a:t>: : Dump matrix in CSV format</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matrixmult</a:t>
            </a:r>
            <a:r>
              <a:rPr lang="en-US" sz="5600" dirty="0">
                <a:latin typeface="Courier New" panose="02070309020205020404" pitchFamily="49" charset="0"/>
                <a:cs typeface="Courier New" panose="02070309020205020404" pitchFamily="49" charset="0"/>
              </a:rPr>
              <a:t>: : Take the product of two matrices</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meanshift</a:t>
            </a:r>
            <a:r>
              <a:rPr lang="en-US" sz="5600" dirty="0">
                <a:latin typeface="Courier New" panose="02070309020205020404" pitchFamily="49" charset="0"/>
                <a:cs typeface="Courier New" panose="02070309020205020404" pitchFamily="49" charset="0"/>
              </a:rPr>
              <a:t>: : Mean Shift clustering</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minhash</a:t>
            </a:r>
            <a:r>
              <a:rPr lang="en-US" sz="5600" dirty="0">
                <a:latin typeface="Courier New" panose="02070309020205020404" pitchFamily="49" charset="0"/>
                <a:cs typeface="Courier New" panose="02070309020205020404" pitchFamily="49" charset="0"/>
              </a:rPr>
              <a:t>: : Run </a:t>
            </a:r>
            <a:r>
              <a:rPr lang="en-US" sz="5600" dirty="0" err="1">
                <a:latin typeface="Courier New" panose="02070309020205020404" pitchFamily="49" charset="0"/>
                <a:cs typeface="Courier New" panose="02070309020205020404" pitchFamily="49" charset="0"/>
              </a:rPr>
              <a:t>Minhash</a:t>
            </a:r>
            <a:r>
              <a:rPr lang="en-US" sz="5600" dirty="0">
                <a:latin typeface="Courier New" panose="02070309020205020404" pitchFamily="49" charset="0"/>
                <a:cs typeface="Courier New" panose="02070309020205020404" pitchFamily="49" charset="0"/>
              </a:rPr>
              <a:t> clustering</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parallelALS</a:t>
            </a:r>
            <a:r>
              <a:rPr lang="en-US" sz="5600" dirty="0">
                <a:latin typeface="Courier New" panose="02070309020205020404" pitchFamily="49" charset="0"/>
                <a:cs typeface="Courier New" panose="02070309020205020404" pitchFamily="49" charset="0"/>
              </a:rPr>
              <a:t>: : ALS-WR factorization of a rating matrix</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recommendfactorized</a:t>
            </a:r>
            <a:r>
              <a:rPr lang="en-US" sz="5600" dirty="0">
                <a:latin typeface="Courier New" panose="02070309020205020404" pitchFamily="49" charset="0"/>
                <a:cs typeface="Courier New" panose="02070309020205020404" pitchFamily="49" charset="0"/>
              </a:rPr>
              <a:t>: : Compute recommendations using the factorization of </a:t>
            </a:r>
            <a:r>
              <a:rPr lang="en-US" sz="5600" dirty="0" smtClean="0">
                <a:latin typeface="Courier New" panose="02070309020205020404" pitchFamily="49" charset="0"/>
                <a:cs typeface="Courier New" panose="02070309020205020404" pitchFamily="49" charset="0"/>
              </a:rPr>
              <a:t>	a </a:t>
            </a:r>
            <a:r>
              <a:rPr lang="en-US" sz="5600" dirty="0">
                <a:latin typeface="Courier New" panose="02070309020205020404" pitchFamily="49" charset="0"/>
                <a:cs typeface="Courier New" panose="02070309020205020404" pitchFamily="49" charset="0"/>
              </a:rPr>
              <a:t>rating matrix</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recommenditembased</a:t>
            </a:r>
            <a:r>
              <a:rPr lang="en-US" sz="5600" dirty="0">
                <a:latin typeface="Courier New" panose="02070309020205020404" pitchFamily="49" charset="0"/>
                <a:cs typeface="Courier New" panose="02070309020205020404" pitchFamily="49" charset="0"/>
              </a:rPr>
              <a:t>: : Compute recommendations using item-based </a:t>
            </a:r>
            <a:r>
              <a:rPr lang="en-US" sz="5600" dirty="0" smtClean="0">
                <a:latin typeface="Courier New" panose="02070309020205020404" pitchFamily="49" charset="0"/>
                <a:cs typeface="Courier New" panose="02070309020205020404" pitchFamily="49" charset="0"/>
              </a:rPr>
              <a:t>	collaborative </a:t>
            </a:r>
            <a:r>
              <a:rPr lang="en-US" sz="5600" dirty="0">
                <a:latin typeface="Courier New" panose="02070309020205020404" pitchFamily="49" charset="0"/>
                <a:cs typeface="Courier New" panose="02070309020205020404" pitchFamily="49" charset="0"/>
              </a:rPr>
              <a:t>filtering</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regexconverter</a:t>
            </a:r>
            <a:r>
              <a:rPr lang="en-US" sz="5600" dirty="0">
                <a:latin typeface="Courier New" panose="02070309020205020404" pitchFamily="49" charset="0"/>
                <a:cs typeface="Courier New" panose="02070309020205020404" pitchFamily="49" charset="0"/>
              </a:rPr>
              <a:t>: : Convert text files on a per line basis based on regular </a:t>
            </a:r>
            <a:r>
              <a:rPr lang="en-US" sz="5600" dirty="0" smtClean="0">
                <a:latin typeface="Courier New" panose="02070309020205020404" pitchFamily="49" charset="0"/>
                <a:cs typeface="Courier New" panose="02070309020205020404" pitchFamily="49" charset="0"/>
              </a:rPr>
              <a:t>	expressions</a:t>
            </a:r>
            <a:endParaRPr lang="en-US" sz="5600" dirty="0">
              <a:latin typeface="Courier New" panose="02070309020205020404" pitchFamily="49" charset="0"/>
              <a:cs typeface="Courier New" panose="02070309020205020404" pitchFamily="49" charset="0"/>
            </a:endParaRP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rowid</a:t>
            </a:r>
            <a:r>
              <a:rPr lang="en-US" sz="5600" dirty="0">
                <a:latin typeface="Courier New" panose="02070309020205020404" pitchFamily="49" charset="0"/>
                <a:cs typeface="Courier New" panose="02070309020205020404" pitchFamily="49" charset="0"/>
              </a:rPr>
              <a:t>: : Map </a:t>
            </a:r>
            <a:r>
              <a:rPr lang="en-US" sz="5600" dirty="0" err="1">
                <a:latin typeface="Courier New" panose="02070309020205020404" pitchFamily="49" charset="0"/>
                <a:cs typeface="Courier New" panose="02070309020205020404" pitchFamily="49" charset="0"/>
              </a:rPr>
              <a:t>SequenceFile</a:t>
            </a:r>
            <a:r>
              <a:rPr lang="en-US" sz="5600" dirty="0">
                <a:latin typeface="Courier New" panose="02070309020205020404" pitchFamily="49" charset="0"/>
                <a:cs typeface="Courier New" panose="02070309020205020404" pitchFamily="49" charset="0"/>
              </a:rPr>
              <a:t>&lt;</a:t>
            </a:r>
            <a:r>
              <a:rPr lang="en-US" sz="5600" dirty="0" err="1">
                <a:latin typeface="Courier New" panose="02070309020205020404" pitchFamily="49" charset="0"/>
                <a:cs typeface="Courier New" panose="02070309020205020404" pitchFamily="49" charset="0"/>
              </a:rPr>
              <a:t>Text,VectorWritable</a:t>
            </a:r>
            <a:r>
              <a:rPr lang="en-US" sz="5600" dirty="0">
                <a:latin typeface="Courier New" panose="02070309020205020404" pitchFamily="49" charset="0"/>
                <a:cs typeface="Courier New" panose="02070309020205020404" pitchFamily="49" charset="0"/>
              </a:rPr>
              <a:t>&gt; to {</a:t>
            </a:r>
            <a:r>
              <a:rPr lang="en-US" sz="5600" dirty="0" err="1">
                <a:latin typeface="Courier New" panose="02070309020205020404" pitchFamily="49" charset="0"/>
                <a:cs typeface="Courier New" panose="02070309020205020404" pitchFamily="49" charset="0"/>
              </a:rPr>
              <a:t>SequenceFile</a:t>
            </a:r>
            <a:r>
              <a:rPr lang="en-US" sz="5600" dirty="0">
                <a:latin typeface="Courier New" panose="02070309020205020404" pitchFamily="49" charset="0"/>
                <a:cs typeface="Courier New" panose="02070309020205020404" pitchFamily="49" charset="0"/>
              </a:rPr>
              <a:t>&lt;</a:t>
            </a:r>
            <a:r>
              <a:rPr lang="en-US" sz="5600" dirty="0" err="1">
                <a:latin typeface="Courier New" panose="02070309020205020404" pitchFamily="49" charset="0"/>
                <a:cs typeface="Courier New" panose="02070309020205020404" pitchFamily="49" charset="0"/>
              </a:rPr>
              <a:t>IntWritable,VectorWritable</a:t>
            </a:r>
            <a:r>
              <a:rPr lang="en-US" sz="5600" dirty="0">
                <a:latin typeface="Courier New" panose="02070309020205020404" pitchFamily="49" charset="0"/>
                <a:cs typeface="Courier New" panose="02070309020205020404" pitchFamily="49" charset="0"/>
              </a:rPr>
              <a:t>&gt;, </a:t>
            </a:r>
            <a:r>
              <a:rPr lang="en-US" sz="5600" dirty="0" err="1">
                <a:latin typeface="Courier New" panose="02070309020205020404" pitchFamily="49" charset="0"/>
                <a:cs typeface="Courier New" panose="02070309020205020404" pitchFamily="49" charset="0"/>
              </a:rPr>
              <a:t>SequenceFile</a:t>
            </a:r>
            <a:r>
              <a:rPr lang="en-US" sz="5600" dirty="0">
                <a:latin typeface="Courier New" panose="02070309020205020404" pitchFamily="49" charset="0"/>
                <a:cs typeface="Courier New" panose="02070309020205020404" pitchFamily="49" charset="0"/>
              </a:rPr>
              <a:t>&lt;</a:t>
            </a:r>
            <a:r>
              <a:rPr lang="en-US" sz="5600" dirty="0" err="1">
                <a:latin typeface="Courier New" panose="02070309020205020404" pitchFamily="49" charset="0"/>
                <a:cs typeface="Courier New" panose="02070309020205020404" pitchFamily="49" charset="0"/>
              </a:rPr>
              <a:t>IntWritable,Text</a:t>
            </a:r>
            <a:r>
              <a:rPr lang="en-US" sz="5600" dirty="0">
                <a:latin typeface="Courier New" panose="02070309020205020404" pitchFamily="49" charset="0"/>
                <a:cs typeface="Courier New" panose="02070309020205020404" pitchFamily="49" charset="0"/>
              </a:rPr>
              <a:t>&gt;}</a:t>
            </a: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rowsimilarity</a:t>
            </a:r>
            <a:r>
              <a:rPr lang="en-US" sz="5600" dirty="0">
                <a:latin typeface="Courier New" panose="02070309020205020404" pitchFamily="49" charset="0"/>
                <a:cs typeface="Courier New" panose="02070309020205020404" pitchFamily="49" charset="0"/>
              </a:rPr>
              <a:t>: : Compute the pairwise similarities of the rows of a </a:t>
            </a:r>
            <a:r>
              <a:rPr lang="en-US" sz="5600" dirty="0" smtClean="0">
                <a:latin typeface="Courier New" panose="02070309020205020404" pitchFamily="49" charset="0"/>
                <a:cs typeface="Courier New" panose="02070309020205020404" pitchFamily="49" charset="0"/>
              </a:rPr>
              <a:t>	matrix</a:t>
            </a:r>
            <a:endParaRPr lang="en-US" sz="5600" dirty="0">
              <a:latin typeface="Courier New" panose="02070309020205020404" pitchFamily="49" charset="0"/>
              <a:cs typeface="Courier New" panose="02070309020205020404" pitchFamily="49" charset="0"/>
            </a:endParaRPr>
          </a:p>
          <a:p>
            <a:pPr marL="0" indent="0">
              <a:buNone/>
            </a:pPr>
            <a:r>
              <a:rPr lang="en-US" sz="5600" dirty="0">
                <a:latin typeface="Courier New" panose="02070309020205020404" pitchFamily="49" charset="0"/>
                <a:cs typeface="Courier New" panose="02070309020205020404" pitchFamily="49" charset="0"/>
              </a:rPr>
              <a:t>  </a:t>
            </a:r>
            <a:r>
              <a:rPr lang="en-US" sz="5600" dirty="0" err="1">
                <a:latin typeface="Courier New" panose="02070309020205020404" pitchFamily="49" charset="0"/>
                <a:cs typeface="Courier New" panose="02070309020205020404" pitchFamily="49" charset="0"/>
              </a:rPr>
              <a:t>runAdaptiveLogistic</a:t>
            </a:r>
            <a:r>
              <a:rPr lang="en-US" sz="5600" dirty="0">
                <a:latin typeface="Courier New" panose="02070309020205020404" pitchFamily="49" charset="0"/>
                <a:cs typeface="Courier New" panose="02070309020205020404" pitchFamily="49" charset="0"/>
              </a:rPr>
              <a:t>: : Score new production data using a probably trained </a:t>
            </a:r>
            <a:r>
              <a:rPr lang="en-US" sz="5600" dirty="0" smtClean="0">
                <a:latin typeface="Courier New" panose="02070309020205020404" pitchFamily="49" charset="0"/>
                <a:cs typeface="Courier New" panose="02070309020205020404" pitchFamily="49" charset="0"/>
              </a:rPr>
              <a:t>	and </a:t>
            </a:r>
            <a:r>
              <a:rPr lang="en-US" sz="5600" dirty="0">
                <a:latin typeface="Courier New" panose="02070309020205020404" pitchFamily="49" charset="0"/>
                <a:cs typeface="Courier New" panose="02070309020205020404" pitchFamily="49" charset="0"/>
              </a:rPr>
              <a:t>validated </a:t>
            </a:r>
            <a:r>
              <a:rPr lang="en-US" sz="5600" dirty="0" err="1">
                <a:latin typeface="Courier New" panose="02070309020205020404" pitchFamily="49" charset="0"/>
                <a:cs typeface="Courier New" panose="02070309020205020404" pitchFamily="49" charset="0"/>
              </a:rPr>
              <a:t>AdaptivelogisticRegression</a:t>
            </a:r>
            <a:r>
              <a:rPr lang="en-US" sz="5600" dirty="0">
                <a:latin typeface="Courier New" panose="02070309020205020404" pitchFamily="49" charset="0"/>
                <a:cs typeface="Courier New" panose="02070309020205020404" pitchFamily="49" charset="0"/>
              </a:rPr>
              <a:t> model</a:t>
            </a:r>
          </a:p>
          <a:p>
            <a:pPr marL="0" indent="0">
              <a:buNone/>
            </a:pPr>
            <a:r>
              <a:rPr lang="en-US" sz="5600" dirty="0">
                <a:latin typeface="Courier New" panose="02070309020205020404" pitchFamily="49" charset="0"/>
                <a:cs typeface="Courier New" panose="02070309020205020404" pitchFamily="49" charset="0"/>
              </a:rPr>
              <a:t>  </a:t>
            </a:r>
            <a:endParaRPr lang="en-US" sz="43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40343947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Mahout Programs</a:t>
            </a:r>
            <a:endParaRPr lang="en-US" dirty="0"/>
          </a:p>
        </p:txBody>
      </p:sp>
      <p:sp>
        <p:nvSpPr>
          <p:cNvPr id="3" name="Content Placeholder 2"/>
          <p:cNvSpPr>
            <a:spLocks noGrp="1"/>
          </p:cNvSpPr>
          <p:nvPr>
            <p:ph idx="1"/>
          </p:nvPr>
        </p:nvSpPr>
        <p:spPr/>
        <p:txBody>
          <a:bodyPr>
            <a:normAutofit fontScale="32500" lnSpcReduction="20000"/>
          </a:bodyPr>
          <a:lstStyle/>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runlogistic</a:t>
            </a:r>
            <a:r>
              <a:rPr lang="en-US" sz="4300" dirty="0" smtClean="0">
                <a:latin typeface="Courier New" panose="02070309020205020404" pitchFamily="49" charset="0"/>
                <a:cs typeface="Courier New" panose="02070309020205020404" pitchFamily="49" charset="0"/>
              </a:rPr>
              <a:t>: : Run a logistic regression model against CSV data</a:t>
            </a:r>
          </a:p>
          <a:p>
            <a:pPr marL="0" indent="0">
              <a:buNone/>
            </a:pPr>
            <a:r>
              <a:rPr lang="en-US" sz="4300" dirty="0" smtClean="0">
                <a:latin typeface="Courier New" panose="02070309020205020404" pitchFamily="49" charset="0"/>
                <a:cs typeface="Courier New" panose="02070309020205020404" pitchFamily="49" charset="0"/>
              </a:rPr>
              <a:t>  seq2encoded: : Encoded Sparse Vector generation from Text sequence files</a:t>
            </a:r>
          </a:p>
          <a:p>
            <a:pPr marL="0" indent="0">
              <a:buNone/>
            </a:pPr>
            <a:r>
              <a:rPr lang="en-US" sz="4300" dirty="0" smtClean="0">
                <a:latin typeface="Courier New" panose="02070309020205020404" pitchFamily="49" charset="0"/>
                <a:cs typeface="Courier New" panose="02070309020205020404" pitchFamily="49" charset="0"/>
              </a:rPr>
              <a:t>  seq2sparse: : Sparse Vector generation from Text sequence files</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seqdirectory</a:t>
            </a:r>
            <a:r>
              <a:rPr lang="en-US" sz="4300" dirty="0" smtClean="0">
                <a:latin typeface="Courier New" panose="02070309020205020404" pitchFamily="49" charset="0"/>
                <a:cs typeface="Courier New" panose="02070309020205020404" pitchFamily="49" charset="0"/>
              </a:rPr>
              <a:t>: : Generate sequence files (of Text) from a directory</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seqdumper</a:t>
            </a:r>
            <a:r>
              <a:rPr lang="en-US" sz="4300" dirty="0" smtClean="0">
                <a:latin typeface="Courier New" panose="02070309020205020404" pitchFamily="49" charset="0"/>
                <a:cs typeface="Courier New" panose="02070309020205020404" pitchFamily="49" charset="0"/>
              </a:rPr>
              <a:t>: : Generic Sequence File dumper</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seqmailarchives</a:t>
            </a:r>
            <a:r>
              <a:rPr lang="en-US" sz="4300" dirty="0" smtClean="0">
                <a:latin typeface="Courier New" panose="02070309020205020404" pitchFamily="49" charset="0"/>
                <a:cs typeface="Courier New" panose="02070309020205020404" pitchFamily="49" charset="0"/>
              </a:rPr>
              <a:t>: : Creates </a:t>
            </a:r>
            <a:r>
              <a:rPr lang="en-US" sz="4300" dirty="0" err="1" smtClean="0">
                <a:latin typeface="Courier New" panose="02070309020205020404" pitchFamily="49" charset="0"/>
                <a:cs typeface="Courier New" panose="02070309020205020404" pitchFamily="49" charset="0"/>
              </a:rPr>
              <a:t>SequenceFile</a:t>
            </a:r>
            <a:r>
              <a:rPr lang="en-US" sz="4300" dirty="0" smtClean="0">
                <a:latin typeface="Courier New" panose="02070309020205020404" pitchFamily="49" charset="0"/>
                <a:cs typeface="Courier New" panose="02070309020205020404" pitchFamily="49" charset="0"/>
              </a:rPr>
              <a:t> from a directory containing 	</a:t>
            </a:r>
            <a:r>
              <a:rPr lang="en-US" sz="4300" dirty="0" err="1" smtClean="0">
                <a:latin typeface="Courier New" panose="02070309020205020404" pitchFamily="49" charset="0"/>
                <a:cs typeface="Courier New" panose="02070309020205020404" pitchFamily="49" charset="0"/>
              </a:rPr>
              <a:t>gzipped</a:t>
            </a:r>
            <a:r>
              <a:rPr lang="en-US" sz="4300" dirty="0" smtClean="0">
                <a:latin typeface="Courier New" panose="02070309020205020404" pitchFamily="49" charset="0"/>
                <a:cs typeface="Courier New" panose="02070309020205020404" pitchFamily="49" charset="0"/>
              </a:rPr>
              <a:t> mail archives</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seqwiki</a:t>
            </a:r>
            <a:r>
              <a:rPr lang="en-US" sz="4300" dirty="0" smtClean="0">
                <a:latin typeface="Courier New" panose="02070309020205020404" pitchFamily="49" charset="0"/>
                <a:cs typeface="Courier New" panose="02070309020205020404" pitchFamily="49" charset="0"/>
              </a:rPr>
              <a:t>: : Wikipedia xml dump to sequence file</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spectralkmeans</a:t>
            </a:r>
            <a:r>
              <a:rPr lang="en-US" sz="4300" dirty="0" smtClean="0">
                <a:latin typeface="Courier New" panose="02070309020205020404" pitchFamily="49" charset="0"/>
                <a:cs typeface="Courier New" panose="02070309020205020404" pitchFamily="49" charset="0"/>
              </a:rPr>
              <a:t>: : Spectral k-means clustering</a:t>
            </a:r>
          </a:p>
          <a:p>
            <a:pPr marL="0" indent="0">
              <a:buNone/>
            </a:pPr>
            <a:r>
              <a:rPr lang="en-US" sz="4300" dirty="0" smtClean="0">
                <a:latin typeface="Courier New" panose="02070309020205020404" pitchFamily="49" charset="0"/>
                <a:cs typeface="Courier New" panose="02070309020205020404" pitchFamily="49" charset="0"/>
              </a:rPr>
              <a:t>  split: : Split Input data into test and train sets</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splitDataset</a:t>
            </a:r>
            <a:r>
              <a:rPr lang="en-US" sz="4300" dirty="0" smtClean="0">
                <a:latin typeface="Courier New" panose="02070309020205020404" pitchFamily="49" charset="0"/>
                <a:cs typeface="Courier New" panose="02070309020205020404" pitchFamily="49" charset="0"/>
              </a:rPr>
              <a:t>: : split a rating dataset into training and probe parts</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ssvd</a:t>
            </a:r>
            <a:r>
              <a:rPr lang="en-US" sz="4300" dirty="0" smtClean="0">
                <a:latin typeface="Courier New" panose="02070309020205020404" pitchFamily="49" charset="0"/>
                <a:cs typeface="Courier New" panose="02070309020205020404" pitchFamily="49" charset="0"/>
              </a:rPr>
              <a:t>: : Stochastic SVD</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svd</a:t>
            </a:r>
            <a:r>
              <a:rPr lang="en-US" sz="4300" dirty="0" smtClean="0">
                <a:latin typeface="Courier New" panose="02070309020205020404" pitchFamily="49" charset="0"/>
                <a:cs typeface="Courier New" panose="02070309020205020404" pitchFamily="49" charset="0"/>
              </a:rPr>
              <a:t>: : </a:t>
            </a:r>
            <a:r>
              <a:rPr lang="en-US" sz="4300" dirty="0" err="1" smtClean="0">
                <a:latin typeface="Courier New" panose="02070309020205020404" pitchFamily="49" charset="0"/>
                <a:cs typeface="Courier New" panose="02070309020205020404" pitchFamily="49" charset="0"/>
              </a:rPr>
              <a:t>Lanczos</a:t>
            </a:r>
            <a:r>
              <a:rPr lang="en-US" sz="4300" dirty="0" smtClean="0">
                <a:latin typeface="Courier New" panose="02070309020205020404" pitchFamily="49" charset="0"/>
                <a:cs typeface="Courier New" panose="02070309020205020404" pitchFamily="49" charset="0"/>
              </a:rPr>
              <a:t> Singular Value Decomposition</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smtClean="0">
                <a:latin typeface="Courier New" panose="02070309020205020404" pitchFamily="49" charset="0"/>
                <a:cs typeface="Courier New" panose="02070309020205020404" pitchFamily="49" charset="0"/>
              </a:rPr>
              <a:t>testnb</a:t>
            </a:r>
            <a:r>
              <a:rPr lang="en-US" sz="4300" dirty="0" smtClean="0">
                <a:latin typeface="Courier New" panose="02070309020205020404" pitchFamily="49" charset="0"/>
                <a:cs typeface="Courier New" panose="02070309020205020404" pitchFamily="49" charset="0"/>
              </a:rPr>
              <a:t>: : Test the Vector-based Bayes classifier</a:t>
            </a:r>
          </a:p>
          <a:p>
            <a:pPr marL="0" indent="0">
              <a:buNone/>
            </a:pPr>
            <a:r>
              <a:rPr lang="en-US" sz="4300" dirty="0" smtClean="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trainAdaptiveLogistic</a:t>
            </a:r>
            <a:r>
              <a:rPr lang="en-US" sz="4300" dirty="0">
                <a:latin typeface="Courier New" panose="02070309020205020404" pitchFamily="49" charset="0"/>
                <a:cs typeface="Courier New" panose="02070309020205020404" pitchFamily="49" charset="0"/>
              </a:rPr>
              <a:t>: : Train an </a:t>
            </a:r>
            <a:r>
              <a:rPr lang="en-US" sz="4300" dirty="0" err="1">
                <a:latin typeface="Courier New" panose="02070309020205020404" pitchFamily="49" charset="0"/>
                <a:cs typeface="Courier New" panose="02070309020205020404" pitchFamily="49" charset="0"/>
              </a:rPr>
              <a:t>AdaptivelogisticRegression</a:t>
            </a:r>
            <a:r>
              <a:rPr lang="en-US" sz="4300" dirty="0">
                <a:latin typeface="Courier New" panose="02070309020205020404" pitchFamily="49" charset="0"/>
                <a:cs typeface="Courier New" panose="02070309020205020404" pitchFamily="49" charset="0"/>
              </a:rPr>
              <a:t> model</a:t>
            </a:r>
          </a:p>
          <a:p>
            <a:pPr marL="0" indent="0">
              <a:buNone/>
            </a:pPr>
            <a:r>
              <a:rPr lang="en-US" sz="4300" dirty="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trainlogistic</a:t>
            </a:r>
            <a:r>
              <a:rPr lang="en-US" sz="4300" dirty="0">
                <a:latin typeface="Courier New" panose="02070309020205020404" pitchFamily="49" charset="0"/>
                <a:cs typeface="Courier New" panose="02070309020205020404" pitchFamily="49" charset="0"/>
              </a:rPr>
              <a:t>: : Train a logistic regression using stochastic gradient </a:t>
            </a:r>
            <a:r>
              <a:rPr lang="en-US" sz="4300" dirty="0" smtClean="0">
                <a:latin typeface="Courier New" panose="02070309020205020404" pitchFamily="49" charset="0"/>
                <a:cs typeface="Courier New" panose="02070309020205020404" pitchFamily="49" charset="0"/>
              </a:rPr>
              <a:t>	descent</a:t>
            </a:r>
            <a:endParaRPr lang="en-US" sz="4300" dirty="0">
              <a:latin typeface="Courier New" panose="02070309020205020404" pitchFamily="49" charset="0"/>
              <a:cs typeface="Courier New" panose="02070309020205020404" pitchFamily="49" charset="0"/>
            </a:endParaRPr>
          </a:p>
          <a:p>
            <a:pPr marL="0" indent="0">
              <a:buNone/>
            </a:pPr>
            <a:r>
              <a:rPr lang="en-US" sz="4300" dirty="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trainnb</a:t>
            </a:r>
            <a:r>
              <a:rPr lang="en-US" sz="4300" dirty="0">
                <a:latin typeface="Courier New" panose="02070309020205020404" pitchFamily="49" charset="0"/>
                <a:cs typeface="Courier New" panose="02070309020205020404" pitchFamily="49" charset="0"/>
              </a:rPr>
              <a:t>: : Train the Vector-based Bayes classifier</a:t>
            </a:r>
          </a:p>
          <a:p>
            <a:pPr marL="0" indent="0">
              <a:buNone/>
            </a:pPr>
            <a:r>
              <a:rPr lang="en-US" sz="4300" dirty="0">
                <a:latin typeface="Courier New" panose="02070309020205020404" pitchFamily="49" charset="0"/>
                <a:cs typeface="Courier New" panose="02070309020205020404" pitchFamily="49" charset="0"/>
              </a:rPr>
              <a:t>  transpose: : Take the transpose of a matrix</a:t>
            </a:r>
          </a:p>
          <a:p>
            <a:pPr marL="0" indent="0">
              <a:buNone/>
            </a:pPr>
            <a:r>
              <a:rPr lang="en-US" sz="4300" dirty="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validateAdaptiveLogistic</a:t>
            </a:r>
            <a:r>
              <a:rPr lang="en-US" sz="4300" dirty="0">
                <a:latin typeface="Courier New" panose="02070309020205020404" pitchFamily="49" charset="0"/>
                <a:cs typeface="Courier New" panose="02070309020205020404" pitchFamily="49" charset="0"/>
              </a:rPr>
              <a:t>: : Validate an </a:t>
            </a:r>
            <a:r>
              <a:rPr lang="en-US" sz="4300" dirty="0" err="1">
                <a:latin typeface="Courier New" panose="02070309020205020404" pitchFamily="49" charset="0"/>
                <a:cs typeface="Courier New" panose="02070309020205020404" pitchFamily="49" charset="0"/>
              </a:rPr>
              <a:t>AdaptivelogisticRegression</a:t>
            </a:r>
            <a:r>
              <a:rPr lang="en-US" sz="4300" dirty="0">
                <a:latin typeface="Courier New" panose="02070309020205020404" pitchFamily="49" charset="0"/>
                <a:cs typeface="Courier New" panose="02070309020205020404" pitchFamily="49" charset="0"/>
              </a:rPr>
              <a:t> model </a:t>
            </a:r>
            <a:r>
              <a:rPr lang="en-US" sz="4300" dirty="0" smtClean="0">
                <a:latin typeface="Courier New" panose="02070309020205020404" pitchFamily="49" charset="0"/>
                <a:cs typeface="Courier New" panose="02070309020205020404" pitchFamily="49" charset="0"/>
              </a:rPr>
              <a:t>	against </a:t>
            </a:r>
            <a:r>
              <a:rPr lang="en-US" sz="4300" dirty="0">
                <a:latin typeface="Courier New" panose="02070309020205020404" pitchFamily="49" charset="0"/>
                <a:cs typeface="Courier New" panose="02070309020205020404" pitchFamily="49" charset="0"/>
              </a:rPr>
              <a:t>hold-out data set</a:t>
            </a:r>
          </a:p>
          <a:p>
            <a:pPr marL="0" indent="0">
              <a:buNone/>
            </a:pPr>
            <a:r>
              <a:rPr lang="en-US" sz="4300" dirty="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vecdist</a:t>
            </a:r>
            <a:r>
              <a:rPr lang="en-US" sz="4300" dirty="0">
                <a:latin typeface="Courier New" panose="02070309020205020404" pitchFamily="49" charset="0"/>
                <a:cs typeface="Courier New" panose="02070309020205020404" pitchFamily="49" charset="0"/>
              </a:rPr>
              <a:t>: : Compute the distances between a set of Vectors (or Cluster or </a:t>
            </a:r>
            <a:r>
              <a:rPr lang="en-US" sz="4300" dirty="0" smtClean="0">
                <a:latin typeface="Courier New" panose="02070309020205020404" pitchFamily="49" charset="0"/>
                <a:cs typeface="Courier New" panose="02070309020205020404" pitchFamily="49" charset="0"/>
              </a:rPr>
              <a:t>	Canopy</a:t>
            </a:r>
            <a:r>
              <a:rPr lang="en-US" sz="4300" dirty="0">
                <a:latin typeface="Courier New" panose="02070309020205020404" pitchFamily="49" charset="0"/>
                <a:cs typeface="Courier New" panose="02070309020205020404" pitchFamily="49" charset="0"/>
              </a:rPr>
              <a:t>, they must fit in memory) and a list of Vectors</a:t>
            </a:r>
          </a:p>
          <a:p>
            <a:pPr marL="0" indent="0">
              <a:buNone/>
            </a:pPr>
            <a:r>
              <a:rPr lang="en-US" sz="4300" dirty="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vectordump</a:t>
            </a:r>
            <a:r>
              <a:rPr lang="en-US" sz="4300" dirty="0">
                <a:latin typeface="Courier New" panose="02070309020205020404" pitchFamily="49" charset="0"/>
                <a:cs typeface="Courier New" panose="02070309020205020404" pitchFamily="49" charset="0"/>
              </a:rPr>
              <a:t>: : Dump vectors from a sequence file to text</a:t>
            </a:r>
          </a:p>
          <a:p>
            <a:pPr marL="0" indent="0">
              <a:buNone/>
            </a:pPr>
            <a:r>
              <a:rPr lang="en-US" sz="4300" dirty="0">
                <a:latin typeface="Courier New" panose="02070309020205020404" pitchFamily="49" charset="0"/>
                <a:cs typeface="Courier New" panose="02070309020205020404" pitchFamily="49" charset="0"/>
              </a:rPr>
              <a:t>  </a:t>
            </a:r>
            <a:r>
              <a:rPr lang="en-US" sz="4300" dirty="0" err="1">
                <a:latin typeface="Courier New" panose="02070309020205020404" pitchFamily="49" charset="0"/>
                <a:cs typeface="Courier New" panose="02070309020205020404" pitchFamily="49" charset="0"/>
              </a:rPr>
              <a:t>viterbi</a:t>
            </a:r>
            <a:r>
              <a:rPr lang="en-US" sz="4300" dirty="0">
                <a:latin typeface="Courier New" panose="02070309020205020404" pitchFamily="49" charset="0"/>
                <a:cs typeface="Courier New" panose="02070309020205020404" pitchFamily="49" charset="0"/>
              </a:rPr>
              <a:t>: : Viterbi decoding of hidden states from given output states </a:t>
            </a:r>
            <a:r>
              <a:rPr lang="en-US" sz="4300" dirty="0" smtClean="0">
                <a:latin typeface="Courier New" panose="02070309020205020404" pitchFamily="49" charset="0"/>
                <a:cs typeface="Courier New" panose="02070309020205020404" pitchFamily="49" charset="0"/>
              </a:rPr>
              <a:t>	sequence</a:t>
            </a:r>
            <a:endParaRPr lang="en-US" sz="4300" dirty="0">
              <a:latin typeface="Courier New" panose="02070309020205020404" pitchFamily="49" charset="0"/>
              <a:cs typeface="Courier New" panose="02070309020205020404" pitchFamily="49" charset="0"/>
            </a:endParaRPr>
          </a:p>
          <a:p>
            <a:pPr marL="0" indent="0">
              <a:buNone/>
            </a:pPr>
            <a:endParaRPr lang="en-US" sz="43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874963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a:t>
            </a:r>
            <a:endParaRPr lang="en-US" dirty="0"/>
          </a:p>
        </p:txBody>
      </p:sp>
      <p:sp>
        <p:nvSpPr>
          <p:cNvPr id="3" name="Content Placeholder 2"/>
          <p:cNvSpPr>
            <a:spLocks noGrp="1"/>
          </p:cNvSpPr>
          <p:nvPr>
            <p:ph idx="1"/>
          </p:nvPr>
        </p:nvSpPr>
        <p:spPr/>
        <p:txBody>
          <a:bodyPr>
            <a:normAutofit/>
          </a:bodyPr>
          <a:lstStyle/>
          <a:p>
            <a:r>
              <a:rPr lang="en-US" dirty="0"/>
              <a:t>Classification, also known as supervised learning, is a fancy term for </a:t>
            </a:r>
            <a:r>
              <a:rPr lang="en-US" dirty="0" smtClean="0"/>
              <a:t>the techniques  </a:t>
            </a:r>
            <a:r>
              <a:rPr lang="en-US" dirty="0"/>
              <a:t>that </a:t>
            </a:r>
            <a:r>
              <a:rPr lang="en-US" dirty="0" smtClean="0"/>
              <a:t>makes predictions </a:t>
            </a:r>
            <a:r>
              <a:rPr lang="en-US" dirty="0"/>
              <a:t>on </a:t>
            </a:r>
            <a:r>
              <a:rPr lang="en-US" dirty="0" smtClean="0"/>
              <a:t>new data </a:t>
            </a:r>
            <a:r>
              <a:rPr lang="en-US" dirty="0"/>
              <a:t>based on some previously known data</a:t>
            </a:r>
            <a:r>
              <a:rPr lang="en-US" dirty="0" smtClean="0"/>
              <a:t>.</a:t>
            </a:r>
          </a:p>
          <a:p>
            <a:r>
              <a:rPr lang="en-US" dirty="0" smtClean="0"/>
              <a:t>When you see an email from Nigeria offering big profits on small investment, something tells you that you should not write the check. Your experience is your guide. </a:t>
            </a:r>
          </a:p>
          <a:p>
            <a:r>
              <a:rPr lang="en-US" dirty="0"/>
              <a:t>Supervised learning works in exactly the same way. In the case of email spam </a:t>
            </a:r>
            <a:r>
              <a:rPr lang="en-US" dirty="0" smtClean="0"/>
              <a:t>detection, in order to build the model, you train the </a:t>
            </a:r>
            <a:r>
              <a:rPr lang="en-US" dirty="0"/>
              <a:t>system using data which has already been labeled (or marked) </a:t>
            </a:r>
            <a:r>
              <a:rPr lang="en-US" dirty="0" smtClean="0"/>
              <a:t>as being </a:t>
            </a:r>
            <a:r>
              <a:rPr lang="en-US" dirty="0"/>
              <a:t>either spam or ham (legitimate email</a:t>
            </a:r>
            <a:r>
              <a:rPr lang="en-US" dirty="0" smtClean="0"/>
              <a:t>).</a:t>
            </a:r>
          </a:p>
          <a:p>
            <a:r>
              <a:rPr lang="en-US" dirty="0" smtClean="0"/>
              <a:t>Subsequently, we </a:t>
            </a:r>
            <a:r>
              <a:rPr lang="en-US" dirty="0"/>
              <a:t>use </a:t>
            </a:r>
            <a:r>
              <a:rPr lang="en-US" dirty="0" smtClean="0"/>
              <a:t>that model </a:t>
            </a:r>
            <a:r>
              <a:rPr lang="en-US" dirty="0"/>
              <a:t>to make predictions about emails that the system </a:t>
            </a:r>
            <a:r>
              <a:rPr lang="en-US" dirty="0" smtClean="0"/>
              <a:t>hasn’t </a:t>
            </a:r>
            <a:r>
              <a:rPr lang="en-US" dirty="0"/>
              <a:t>seen before</a:t>
            </a:r>
            <a:r>
              <a:rPr lang="en-US" dirty="0" smtClean="0"/>
              <a:t>.</a:t>
            </a:r>
          </a:p>
          <a:p>
            <a:r>
              <a:rPr lang="en-US" dirty="0" smtClean="0"/>
              <a:t>We will </a:t>
            </a:r>
            <a:r>
              <a:rPr lang="en-US" dirty="0"/>
              <a:t>look at one of the simpler supervised learning </a:t>
            </a:r>
            <a:r>
              <a:rPr lang="en-US" dirty="0" smtClean="0"/>
              <a:t>algorithms, Naïve </a:t>
            </a:r>
            <a:r>
              <a:rPr lang="en-US" dirty="0"/>
              <a:t>Bayes, and look at how you can use it in conjunction with </a:t>
            </a:r>
            <a:r>
              <a:rPr lang="en-US" dirty="0" err="1"/>
              <a:t>Hadoop</a:t>
            </a:r>
            <a:r>
              <a:rPr lang="en-US" dirty="0"/>
              <a:t> to build </a:t>
            </a:r>
            <a:r>
              <a:rPr lang="en-US" dirty="0" smtClean="0"/>
              <a:t>a scalable </a:t>
            </a:r>
            <a:r>
              <a:rPr lang="en-US" dirty="0"/>
              <a:t>spam training and classification system.</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3051198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in building a Supervised Learning Model</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562103724"/>
              </p:ext>
            </p:extLst>
          </p:nvPr>
        </p:nvGraphicFramePr>
        <p:xfrm>
          <a:off x="457200" y="914400"/>
          <a:ext cx="8534399" cy="5400040"/>
        </p:xfrm>
        <a:graphic>
          <a:graphicData uri="http://schemas.openxmlformats.org/drawingml/2006/table">
            <a:tbl>
              <a:tblPr firstRow="1" bandRow="1">
                <a:tableStyleId>{5C22544A-7EE6-4342-B048-85BDC9FD1C3A}</a:tableStyleId>
              </a:tblPr>
              <a:tblGrid>
                <a:gridCol w="316088"/>
                <a:gridCol w="1501422"/>
                <a:gridCol w="6716889"/>
              </a:tblGrid>
              <a:tr h="370840">
                <a:tc>
                  <a:txBody>
                    <a:bodyPr/>
                    <a:lstStyle/>
                    <a:p>
                      <a:endParaRPr lang="en-US" dirty="0"/>
                    </a:p>
                  </a:txBody>
                  <a:tcPr/>
                </a:tc>
                <a:tc>
                  <a:txBody>
                    <a:bodyPr/>
                    <a:lstStyle/>
                    <a:p>
                      <a:r>
                        <a:rPr lang="en-US" dirty="0" smtClean="0"/>
                        <a:t>Step</a:t>
                      </a:r>
                      <a:endParaRPr lang="en-US" dirty="0"/>
                    </a:p>
                  </a:txBody>
                  <a:tcPr/>
                </a:tc>
                <a:tc>
                  <a:txBody>
                    <a:bodyPr/>
                    <a:lstStyle/>
                    <a:p>
                      <a:r>
                        <a:rPr lang="en-US" dirty="0" smtClean="0"/>
                        <a:t>Activity</a:t>
                      </a:r>
                      <a:endParaRPr lang="en-US" dirty="0"/>
                    </a:p>
                  </a:txBody>
                  <a:tcPr/>
                </a:tc>
              </a:tr>
              <a:tr h="370840">
                <a:tc>
                  <a:txBody>
                    <a:bodyPr/>
                    <a:lstStyle/>
                    <a:p>
                      <a:r>
                        <a:rPr lang="en-US" dirty="0" smtClean="0"/>
                        <a:t>1</a:t>
                      </a:r>
                      <a:endParaRPr lang="en-US" dirty="0"/>
                    </a:p>
                  </a:txBody>
                  <a:tcPr/>
                </a:tc>
                <a:tc>
                  <a:txBody>
                    <a:bodyPr/>
                    <a:lstStyle/>
                    <a:p>
                      <a:r>
                        <a:rPr lang="en-US" sz="1800" b="0" i="0" u="none" strike="noStrike" kern="1200" baseline="0" dirty="0" smtClean="0">
                          <a:solidFill>
                            <a:schemeClr val="dk1"/>
                          </a:solidFill>
                          <a:latin typeface="+mn-lt"/>
                          <a:ea typeface="+mn-ea"/>
                          <a:cs typeface="+mn-cs"/>
                        </a:rPr>
                        <a:t>Build or find some training data</a:t>
                      </a:r>
                      <a:endParaRPr lang="en-US" dirty="0"/>
                    </a:p>
                  </a:txBody>
                  <a:tcPr/>
                </a:tc>
                <a:tc>
                  <a:txBody>
                    <a:bodyPr/>
                    <a:lstStyle/>
                    <a:p>
                      <a:r>
                        <a:rPr lang="en-US" sz="2000" b="0" i="0" u="none" strike="noStrike" kern="1200" baseline="0" dirty="0" smtClean="0">
                          <a:solidFill>
                            <a:schemeClr val="dk1"/>
                          </a:solidFill>
                          <a:latin typeface="+mn-lt"/>
                          <a:ea typeface="+mn-ea"/>
                          <a:cs typeface="+mn-cs"/>
                        </a:rPr>
                        <a:t>To build a model you need some training data. Training data are data with known characteristics. A higher-quality training data result in a better model and a better classifier.</a:t>
                      </a:r>
                      <a:endParaRPr lang="en-US" sz="2000" dirty="0"/>
                    </a:p>
                  </a:txBody>
                  <a:tcPr/>
                </a:tc>
              </a:tr>
              <a:tr h="370840">
                <a:tc>
                  <a:txBody>
                    <a:bodyPr/>
                    <a:lstStyle/>
                    <a:p>
                      <a:r>
                        <a:rPr lang="en-US" dirty="0" smtClean="0"/>
                        <a:t>2</a:t>
                      </a:r>
                      <a:endParaRPr lang="en-US" dirty="0"/>
                    </a:p>
                  </a:txBody>
                  <a:tcPr/>
                </a:tc>
                <a:tc>
                  <a:txBody>
                    <a:bodyPr/>
                    <a:lstStyle/>
                    <a:p>
                      <a:r>
                        <a:rPr lang="en-US" sz="1800" b="0" i="0" u="none" strike="noStrike" kern="1200" baseline="0" dirty="0" smtClean="0">
                          <a:solidFill>
                            <a:schemeClr val="dk1"/>
                          </a:solidFill>
                          <a:latin typeface="+mn-lt"/>
                          <a:ea typeface="+mn-ea"/>
                          <a:cs typeface="+mn-cs"/>
                        </a:rPr>
                        <a:t>Pick appropriate features.</a:t>
                      </a:r>
                      <a:endParaRPr lang="en-US" dirty="0"/>
                    </a:p>
                  </a:txBody>
                  <a:tcPr/>
                </a:tc>
                <a:tc>
                  <a:txBody>
                    <a:bodyPr/>
                    <a:lstStyle/>
                    <a:p>
                      <a:r>
                        <a:rPr lang="en-US" sz="2000" b="0" i="0" u="none" strike="noStrike" kern="1200" baseline="0" dirty="0" smtClean="0">
                          <a:solidFill>
                            <a:schemeClr val="dk1"/>
                          </a:solidFill>
                          <a:latin typeface="+mn-lt"/>
                          <a:ea typeface="+mn-ea"/>
                          <a:cs typeface="+mn-cs"/>
                        </a:rPr>
                        <a:t>A feature is a characteristic of the data. If the data is email, it could be a particular word or a set of words. If the data is weather data, it could be the temperature, or pressure.</a:t>
                      </a:r>
                      <a:endParaRPr lang="en-US" sz="2000" dirty="0"/>
                    </a:p>
                  </a:txBody>
                  <a:tcPr/>
                </a:tc>
              </a:tr>
              <a:tr h="370840">
                <a:tc>
                  <a:txBody>
                    <a:bodyPr/>
                    <a:lstStyle/>
                    <a:p>
                      <a:r>
                        <a:rPr lang="en-US" dirty="0" smtClean="0"/>
                        <a:t>3</a:t>
                      </a:r>
                      <a:endParaRPr lang="en-US" dirty="0"/>
                    </a:p>
                  </a:txBody>
                  <a:tcPr/>
                </a:tc>
                <a:tc>
                  <a:txBody>
                    <a:bodyPr/>
                    <a:lstStyle/>
                    <a:p>
                      <a:r>
                        <a:rPr lang="en-US" sz="1800" b="0" i="0" u="none" strike="noStrike" kern="1200" baseline="0" dirty="0" smtClean="0">
                          <a:solidFill>
                            <a:schemeClr val="dk1"/>
                          </a:solidFill>
                          <a:latin typeface="+mn-lt"/>
                          <a:ea typeface="+mn-ea"/>
                          <a:cs typeface="+mn-cs"/>
                        </a:rPr>
                        <a:t>Prepare the training data.</a:t>
                      </a:r>
                      <a:endParaRPr lang="en-US" dirty="0"/>
                    </a:p>
                  </a:txBody>
                  <a:tcPr/>
                </a:tc>
                <a:tc>
                  <a:txBody>
                    <a:bodyPr/>
                    <a:lstStyle/>
                    <a:p>
                      <a:r>
                        <a:rPr lang="en-US" sz="2000" b="0" i="0" u="none" strike="noStrike" kern="1200" baseline="0" dirty="0" smtClean="0">
                          <a:solidFill>
                            <a:schemeClr val="dk1"/>
                          </a:solidFill>
                          <a:latin typeface="+mn-lt"/>
                          <a:ea typeface="+mn-ea"/>
                          <a:cs typeface="+mn-cs"/>
                        </a:rPr>
                        <a:t>Once we know the features, we need to extract the features from the training data into a format that works with the algorithms we're working with.</a:t>
                      </a:r>
                      <a:endParaRPr lang="en-US" sz="2000" dirty="0"/>
                    </a:p>
                  </a:txBody>
                  <a:tcPr/>
                </a:tc>
              </a:tr>
              <a:tr h="370840">
                <a:tc>
                  <a:txBody>
                    <a:bodyPr/>
                    <a:lstStyle/>
                    <a:p>
                      <a:r>
                        <a:rPr lang="en-US" dirty="0" smtClean="0"/>
                        <a:t>4</a:t>
                      </a:r>
                      <a:endParaRPr lang="en-US" dirty="0"/>
                    </a:p>
                  </a:txBody>
                  <a:tcPr/>
                </a:tc>
                <a:tc>
                  <a:txBody>
                    <a:bodyPr/>
                    <a:lstStyle/>
                    <a:p>
                      <a:r>
                        <a:rPr lang="en-US" sz="1800" b="0" i="0" u="none" strike="noStrike" kern="1200" baseline="0" dirty="0" smtClean="0">
                          <a:solidFill>
                            <a:schemeClr val="dk1"/>
                          </a:solidFill>
                          <a:latin typeface="+mn-lt"/>
                          <a:ea typeface="+mn-ea"/>
                          <a:cs typeface="+mn-cs"/>
                        </a:rPr>
                        <a:t>Run some algorithms.</a:t>
                      </a:r>
                      <a:endParaRPr lang="en-US" dirty="0"/>
                    </a:p>
                  </a:txBody>
                  <a:tcPr/>
                </a:tc>
                <a:tc>
                  <a:txBody>
                    <a:bodyPr/>
                    <a:lstStyle/>
                    <a:p>
                      <a:r>
                        <a:rPr lang="en-US" sz="2000" b="0" i="0" u="none" strike="noStrike" kern="1200" baseline="0" dirty="0" smtClean="0">
                          <a:solidFill>
                            <a:schemeClr val="dk1"/>
                          </a:solidFill>
                          <a:latin typeface="+mn-lt"/>
                          <a:ea typeface="+mn-ea"/>
                          <a:cs typeface="+mn-cs"/>
                        </a:rPr>
                        <a:t>Build a classifier using the prepared training data and some machine learning algorithms. Try multiple algorithms to see which algorithm performs better than others.</a:t>
                      </a:r>
                      <a:endParaRPr lang="en-US" sz="2000" dirty="0"/>
                    </a:p>
                  </a:txBody>
                  <a:tcPr/>
                </a:tc>
              </a:tr>
              <a:tr h="370840">
                <a:tc>
                  <a:txBody>
                    <a:bodyPr/>
                    <a:lstStyle/>
                    <a:p>
                      <a:r>
                        <a:rPr lang="en-US" dirty="0" smtClean="0"/>
                        <a:t>5</a:t>
                      </a:r>
                      <a:endParaRPr lang="en-US" dirty="0"/>
                    </a:p>
                  </a:txBody>
                  <a:tcPr/>
                </a:tc>
                <a:tc>
                  <a:txBody>
                    <a:bodyPr/>
                    <a:lstStyle/>
                    <a:p>
                      <a:r>
                        <a:rPr lang="en-US" sz="1800" b="0" i="0" u="none" strike="noStrike" kern="1200" baseline="0" dirty="0" smtClean="0">
                          <a:solidFill>
                            <a:schemeClr val="dk1"/>
                          </a:solidFill>
                          <a:latin typeface="+mn-lt"/>
                          <a:ea typeface="+mn-ea"/>
                          <a:cs typeface="+mn-cs"/>
                        </a:rPr>
                        <a:t>Validate.</a:t>
                      </a:r>
                      <a:endParaRPr lang="en-US" dirty="0"/>
                    </a:p>
                  </a:txBody>
                  <a:tcPr/>
                </a:tc>
                <a:tc>
                  <a:txBody>
                    <a:bodyPr/>
                    <a:lstStyle/>
                    <a:p>
                      <a:r>
                        <a:rPr lang="en-US" sz="2000" b="0" i="0" u="none" strike="noStrike" kern="1200" baseline="0" dirty="0" smtClean="0">
                          <a:solidFill>
                            <a:schemeClr val="dk1"/>
                          </a:solidFill>
                          <a:latin typeface="+mn-lt"/>
                          <a:ea typeface="+mn-ea"/>
                          <a:cs typeface="+mn-cs"/>
                        </a:rPr>
                        <a:t>Once a classifier is built examine it on some test data. It is important that the test data were not part of the training dataset.</a:t>
                      </a:r>
                      <a:endParaRPr lang="en-US" sz="2000" dirty="0"/>
                    </a:p>
                  </a:txBody>
                  <a:tcPr/>
                </a:tc>
              </a:tr>
            </a:tbl>
          </a:graphicData>
        </a:graphic>
      </p:graphicFrame>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3306179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Term Definitions</a:t>
            </a:r>
            <a:endParaRPr lang="en-US" dirty="0"/>
          </a:p>
        </p:txBody>
      </p:sp>
      <p:sp>
        <p:nvSpPr>
          <p:cNvPr id="3" name="Content Placeholder 2"/>
          <p:cNvSpPr>
            <a:spLocks noGrp="1"/>
          </p:cNvSpPr>
          <p:nvPr>
            <p:ph idx="1"/>
          </p:nvPr>
        </p:nvSpPr>
        <p:spPr/>
        <p:txBody>
          <a:bodyPr>
            <a:normAutofit fontScale="92500"/>
          </a:bodyPr>
          <a:lstStyle/>
          <a:p>
            <a:r>
              <a:rPr lang="en-US" dirty="0"/>
              <a:t>A </a:t>
            </a:r>
            <a:r>
              <a:rPr lang="en-US" b="1" i="1" dirty="0"/>
              <a:t>category</a:t>
            </a:r>
            <a:r>
              <a:rPr lang="en-US" dirty="0"/>
              <a:t> (also called a “label") is a </a:t>
            </a:r>
            <a:r>
              <a:rPr lang="en-US" dirty="0" smtClean="0"/>
              <a:t>class of </a:t>
            </a:r>
            <a:r>
              <a:rPr lang="en-US" dirty="0"/>
              <a:t>items that you want to classify </a:t>
            </a:r>
            <a:r>
              <a:rPr lang="en-US" dirty="0" smtClean="0"/>
              <a:t>your data </a:t>
            </a:r>
            <a:r>
              <a:rPr lang="en-US" dirty="0"/>
              <a:t>into. The </a:t>
            </a:r>
            <a:r>
              <a:rPr lang="en-US" dirty="0" smtClean="0"/>
              <a:t>categories </a:t>
            </a:r>
            <a:r>
              <a:rPr lang="en-US" dirty="0"/>
              <a:t>in a spam classification </a:t>
            </a:r>
            <a:r>
              <a:rPr lang="en-US" dirty="0" smtClean="0"/>
              <a:t>system are “spam” and “ham”. Some classifications are binary, meaning they have only two categories, others are not.</a:t>
            </a:r>
          </a:p>
          <a:p>
            <a:r>
              <a:rPr lang="en-US" dirty="0"/>
              <a:t>A </a:t>
            </a:r>
            <a:r>
              <a:rPr lang="en-US" b="1" i="1" dirty="0"/>
              <a:t>document</a:t>
            </a:r>
            <a:r>
              <a:rPr lang="en-US" dirty="0"/>
              <a:t> is an item </a:t>
            </a:r>
            <a:r>
              <a:rPr lang="en-US" dirty="0" smtClean="0"/>
              <a:t>to train </a:t>
            </a:r>
            <a:r>
              <a:rPr lang="en-US" dirty="0"/>
              <a:t>or classify. In </a:t>
            </a:r>
            <a:r>
              <a:rPr lang="en-US" dirty="0" smtClean="0"/>
              <a:t>our example, documents </a:t>
            </a:r>
            <a:r>
              <a:rPr lang="en-US" dirty="0"/>
              <a:t>are emails</a:t>
            </a:r>
            <a:r>
              <a:rPr lang="en-US" dirty="0" smtClean="0"/>
              <a:t>.</a:t>
            </a:r>
          </a:p>
          <a:p>
            <a:r>
              <a:rPr lang="en-US" dirty="0"/>
              <a:t>A </a:t>
            </a:r>
            <a:r>
              <a:rPr lang="en-US" b="1" i="1" dirty="0"/>
              <a:t>feature </a:t>
            </a:r>
            <a:r>
              <a:rPr lang="en-US" dirty="0"/>
              <a:t>is an attribute of </a:t>
            </a:r>
            <a:r>
              <a:rPr lang="en-US" dirty="0" smtClean="0"/>
              <a:t>your data </a:t>
            </a:r>
            <a:r>
              <a:rPr lang="en-US" dirty="0"/>
              <a:t>that you want to include </a:t>
            </a:r>
            <a:r>
              <a:rPr lang="en-US" dirty="0" smtClean="0"/>
              <a:t>when training </a:t>
            </a:r>
            <a:r>
              <a:rPr lang="en-US" dirty="0"/>
              <a:t>and classifying. It could </a:t>
            </a:r>
            <a:r>
              <a:rPr lang="en-US" dirty="0" smtClean="0"/>
              <a:t>be  individual </a:t>
            </a:r>
            <a:r>
              <a:rPr lang="en-US" dirty="0"/>
              <a:t>words, a series of words</a:t>
            </a:r>
            <a:r>
              <a:rPr lang="en-US" dirty="0" smtClean="0"/>
              <a:t>, or </a:t>
            </a:r>
            <a:r>
              <a:rPr lang="en-US" dirty="0"/>
              <a:t>any other attributes</a:t>
            </a:r>
            <a:r>
              <a:rPr lang="en-US" dirty="0" smtClean="0"/>
              <a:t>. Features could be words in the subject line and the body of an email as well as the sender of the email. The date when and email was sent is usually not considered a feature.</a:t>
            </a:r>
          </a:p>
          <a:p>
            <a:r>
              <a:rPr lang="en-US" b="1" i="1" dirty="0"/>
              <a:t>Training data </a:t>
            </a:r>
            <a:r>
              <a:rPr lang="en-US" dirty="0"/>
              <a:t>is </a:t>
            </a:r>
            <a:r>
              <a:rPr lang="en-US" dirty="0" smtClean="0"/>
              <a:t>a representative real-world sample </a:t>
            </a:r>
            <a:r>
              <a:rPr lang="en-US" dirty="0"/>
              <a:t>of data </a:t>
            </a:r>
            <a:r>
              <a:rPr lang="en-US" dirty="0" smtClean="0"/>
              <a:t>with corresponding </a:t>
            </a:r>
            <a:r>
              <a:rPr lang="en-US" dirty="0"/>
              <a:t>categories</a:t>
            </a:r>
            <a:r>
              <a:rPr lang="en-US" dirty="0" smtClean="0"/>
              <a:t>, used </a:t>
            </a:r>
            <a:r>
              <a:rPr lang="en-US" dirty="0"/>
              <a:t>to train a </a:t>
            </a:r>
            <a:r>
              <a:rPr lang="en-US" dirty="0" smtClean="0"/>
              <a:t>classifier.</a:t>
            </a:r>
          </a:p>
          <a:p>
            <a:r>
              <a:rPr lang="en-US" b="1" i="1" dirty="0"/>
              <a:t>Test data </a:t>
            </a:r>
            <a:r>
              <a:rPr lang="en-US" dirty="0"/>
              <a:t>is a representative real-world sample of </a:t>
            </a:r>
            <a:r>
              <a:rPr lang="en-US" dirty="0" smtClean="0"/>
              <a:t>data which </a:t>
            </a:r>
            <a:r>
              <a:rPr lang="en-US" dirty="0"/>
              <a:t>a trained classifier uses to validate </a:t>
            </a:r>
            <a:r>
              <a:rPr lang="en-US" dirty="0" smtClean="0"/>
              <a:t>the accuracy </a:t>
            </a:r>
            <a:r>
              <a:rPr lang="en-US" dirty="0"/>
              <a:t>and relevance of the classifier. </a:t>
            </a:r>
            <a:r>
              <a:rPr lang="en-US" dirty="0" smtClean="0"/>
              <a:t>Test data need to be distinct from </a:t>
            </a:r>
            <a:r>
              <a:rPr lang="en-US" dirty="0"/>
              <a:t>the data used to train the classifier.</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2108205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6" name="Rectangle 11"/>
          <p:cNvSpPr>
            <a:spLocks noGrp="1" noChangeArrowheads="1"/>
          </p:cNvSpPr>
          <p:nvPr>
            <p:ph type="title"/>
          </p:nvPr>
        </p:nvSpPr>
        <p:spPr>
          <a:xfrm>
            <a:off x="228600" y="37171"/>
            <a:ext cx="8763000" cy="990600"/>
          </a:xfrm>
        </p:spPr>
        <p:txBody>
          <a:bodyPr rIns="132080">
            <a:normAutofit/>
          </a:bodyPr>
          <a:lstStyle/>
          <a:p>
            <a:pPr indent="0" eaLnBrk="1" hangingPunct="1"/>
            <a:r>
              <a:rPr lang="en-US" dirty="0" smtClean="0"/>
              <a:t>More formally: Supervised Classification</a:t>
            </a:r>
          </a:p>
        </p:txBody>
      </p:sp>
      <mc:AlternateContent xmlns:mc="http://schemas.openxmlformats.org/markup-compatibility/2006" xmlns:a14="http://schemas.microsoft.com/office/drawing/2010/main">
        <mc:Choice Requires="a14">
          <p:sp>
            <p:nvSpPr>
              <p:cNvPr id="15367" name="Rectangle 12"/>
              <p:cNvSpPr>
                <a:spLocks noGrp="1" noChangeArrowheads="1"/>
              </p:cNvSpPr>
              <p:nvPr>
                <p:ph type="body" idx="1"/>
              </p:nvPr>
            </p:nvSpPr>
            <p:spPr>
              <a:xfrm>
                <a:off x="381000" y="990600"/>
                <a:ext cx="8229600" cy="5440363"/>
              </a:xfrm>
            </p:spPr>
            <p:txBody>
              <a:bodyPr rIns="132080"/>
              <a:lstStyle/>
              <a:p>
                <a:pPr eaLnBrk="1" hangingPunct="1"/>
                <a:r>
                  <a:rPr lang="en-US" dirty="0" smtClean="0"/>
                  <a:t>When statisticians or even serious computer scientists describe classification the language could be quite dry. For example, they would describe supervised learning in this manner:</a:t>
                </a:r>
              </a:p>
              <a:p>
                <a:pPr eaLnBrk="1" hangingPunct="1"/>
                <a:r>
                  <a:rPr lang="en-US" dirty="0" smtClean="0"/>
                  <a:t>Given:</a:t>
                </a:r>
              </a:p>
              <a:p>
                <a:pPr marL="782638" lvl="1" eaLnBrk="1" hangingPunct="1"/>
                <a:r>
                  <a:rPr lang="en-US" dirty="0" smtClean="0"/>
                  <a:t>A description of an instance, </a:t>
                </a:r>
                <a14:m>
                  <m:oMath xmlns:m="http://schemas.openxmlformats.org/officeDocument/2006/math">
                    <m:r>
                      <a:rPr lang="en-US" b="0" i="1" smtClean="0">
                        <a:latin typeface="Cambria Math"/>
                      </a:rPr>
                      <m:t>𝑑</m:t>
                    </m:r>
                    <m:r>
                      <a:rPr lang="en-US" b="0" i="1" smtClean="0">
                        <a:latin typeface="Cambria Math"/>
                      </a:rPr>
                      <m:t> </m:t>
                    </m:r>
                    <m:r>
                      <a:rPr lang="en-US" b="0" i="1" smtClean="0">
                        <a:latin typeface="Cambria Math"/>
                        <a:ea typeface="Cambria Math"/>
                      </a:rPr>
                      <m:t>𝜖</m:t>
                    </m:r>
                    <m:r>
                      <a:rPr lang="en-US" b="0" i="1" smtClean="0">
                        <a:latin typeface="Cambria Math"/>
                        <a:ea typeface="Cambria Math"/>
                      </a:rPr>
                      <m:t> </m:t>
                    </m:r>
                    <m:r>
                      <a:rPr lang="en-US" b="0" i="1" smtClean="0">
                        <a:latin typeface="Cambria Math"/>
                        <a:ea typeface="Cambria Math"/>
                      </a:rPr>
                      <m:t>𝑋</m:t>
                    </m:r>
                  </m:oMath>
                </a14:m>
                <a:endParaRPr lang="en-US" dirty="0" smtClean="0"/>
              </a:p>
              <a:p>
                <a:pPr marL="1182688" lvl="2" eaLnBrk="1" hangingPunct="1"/>
                <a14:m>
                  <m:oMath xmlns:m="http://schemas.openxmlformats.org/officeDocument/2006/math">
                    <m:r>
                      <a:rPr lang="en-US" i="1" dirty="0" smtClean="0">
                        <a:latin typeface="Cambria Math"/>
                      </a:rPr>
                      <m:t>𝑋</m:t>
                    </m:r>
                    <m:r>
                      <a:rPr lang="en-US" i="1" dirty="0" smtClean="0">
                        <a:latin typeface="Cambria Math"/>
                      </a:rPr>
                      <m:t> </m:t>
                    </m:r>
                  </m:oMath>
                </a14:m>
                <a:r>
                  <a:rPr lang="en-US" dirty="0" smtClean="0"/>
                  <a:t>is the instance language or instance space.</a:t>
                </a:r>
              </a:p>
              <a:p>
                <a:pPr marL="782638" lvl="1" eaLnBrk="1" hangingPunct="1"/>
                <a:r>
                  <a:rPr lang="en-US" dirty="0" smtClean="0"/>
                  <a:t>A fixed set of classes:</a:t>
                </a:r>
              </a:p>
              <a:p>
                <a:pPr marL="782638" lvl="1" eaLnBrk="1" hangingPunct="1">
                  <a:buFont typeface="Wingdings" charset="2"/>
                  <a:buNone/>
                </a:pPr>
                <a:r>
                  <a:rPr lang="en-US" dirty="0" smtClean="0"/>
                  <a:t>	</a:t>
                </a:r>
                <a14:m>
                  <m:oMath xmlns:m="http://schemas.openxmlformats.org/officeDocument/2006/math">
                    <m:r>
                      <a:rPr lang="en-US" i="1" dirty="0" smtClean="0">
                        <a:latin typeface="Cambria Math"/>
                      </a:rPr>
                      <m:t>𝐶</m:t>
                    </m:r>
                    <m:r>
                      <a:rPr lang="en-US" i="1" dirty="0" smtClean="0">
                        <a:latin typeface="Cambria Math"/>
                      </a:rPr>
                      <m:t> = {</m:t>
                    </m:r>
                    <m:r>
                      <a:rPr lang="en-US" i="1" dirty="0" smtClean="0">
                        <a:latin typeface="Cambria Math"/>
                      </a:rPr>
                      <m:t>𝑐</m:t>
                    </m:r>
                    <m:r>
                      <a:rPr lang="en-US" i="1" baseline="-25000" dirty="0" smtClean="0">
                        <a:latin typeface="Cambria Math"/>
                      </a:rPr>
                      <m:t>1</m:t>
                    </m:r>
                    <m:r>
                      <a:rPr lang="en-US" i="1" dirty="0" smtClean="0">
                        <a:latin typeface="Cambria Math"/>
                      </a:rPr>
                      <m:t>, </m:t>
                    </m:r>
                    <m:r>
                      <a:rPr lang="en-US" i="1" dirty="0" smtClean="0">
                        <a:latin typeface="Cambria Math"/>
                      </a:rPr>
                      <m:t>𝑐</m:t>
                    </m:r>
                    <m:r>
                      <a:rPr lang="en-US" i="1" baseline="-25000" dirty="0" smtClean="0">
                        <a:latin typeface="Cambria Math"/>
                      </a:rPr>
                      <m:t>2</m:t>
                    </m:r>
                    <m:r>
                      <a:rPr lang="en-US" i="1" dirty="0" smtClean="0">
                        <a:latin typeface="Cambria Math"/>
                      </a:rPr>
                      <m:t>,…, </m:t>
                    </m:r>
                    <m:r>
                      <a:rPr lang="en-US" i="1" dirty="0" err="1" smtClean="0">
                        <a:latin typeface="Cambria Math"/>
                      </a:rPr>
                      <m:t>𝑐</m:t>
                    </m:r>
                    <m:r>
                      <a:rPr lang="en-US" i="1" baseline="-25000" dirty="0" err="1" smtClean="0">
                        <a:latin typeface="Cambria Math"/>
                      </a:rPr>
                      <m:t>𝐽</m:t>
                    </m:r>
                    <m:r>
                      <a:rPr lang="en-US" i="1" dirty="0" smtClean="0">
                        <a:latin typeface="Cambria Math"/>
                      </a:rPr>
                      <m:t>}</m:t>
                    </m:r>
                  </m:oMath>
                </a14:m>
                <a:endParaRPr lang="en-US" dirty="0" smtClean="0"/>
              </a:p>
              <a:p>
                <a:pPr marL="782638" lvl="1" eaLnBrk="1" hangingPunct="1"/>
                <a:r>
                  <a:rPr lang="en-US" dirty="0" smtClean="0">
                    <a:ea typeface="Apple Symbols" charset="0"/>
                    <a:cs typeface="Apple Symbols" charset="0"/>
                  </a:rPr>
                  <a:t>A training set </a:t>
                </a:r>
                <a14:m>
                  <m:oMath xmlns:m="http://schemas.openxmlformats.org/officeDocument/2006/math">
                    <m:r>
                      <a:rPr lang="en-US" i="1" dirty="0" smtClean="0">
                        <a:latin typeface="Cambria Math"/>
                        <a:ea typeface="Apple Symbols" charset="0"/>
                        <a:cs typeface="Apple Symbols" charset="0"/>
                      </a:rPr>
                      <m:t>𝐷</m:t>
                    </m:r>
                  </m:oMath>
                </a14:m>
                <a:r>
                  <a:rPr lang="en-US" dirty="0" smtClean="0">
                    <a:ea typeface="Apple Symbols" charset="0"/>
                    <a:cs typeface="Apple Symbols" charset="0"/>
                  </a:rPr>
                  <a:t> of labeled documents with each labeled document </a:t>
                </a:r>
                <a14:m>
                  <m:oMath xmlns:m="http://schemas.openxmlformats.org/officeDocument/2006/math">
                    <m:r>
                      <a:rPr lang="en-US" i="1" dirty="0" smtClean="0">
                        <a:latin typeface="Cambria Math"/>
                        <a:ea typeface="Apple Symbols" charset="0"/>
                        <a:cs typeface="Apple Symbols" charset="0"/>
                      </a:rPr>
                      <m:t>⟨</m:t>
                    </m:r>
                    <m:r>
                      <a:rPr lang="en-US" i="1" dirty="0" err="1" smtClean="0">
                        <a:latin typeface="Cambria Math"/>
                      </a:rPr>
                      <m:t>𝑑</m:t>
                    </m:r>
                    <m:r>
                      <a:rPr lang="en-US" i="1" dirty="0" err="1" smtClean="0">
                        <a:latin typeface="Cambria Math"/>
                      </a:rPr>
                      <m:t>,</m:t>
                    </m:r>
                    <m:r>
                      <a:rPr lang="en-US" i="1" dirty="0" err="1" smtClean="0">
                        <a:latin typeface="Cambria Math"/>
                      </a:rPr>
                      <m:t>𝑐</m:t>
                    </m:r>
                    <m:r>
                      <a:rPr lang="en-US" i="1" dirty="0" smtClean="0">
                        <a:latin typeface="Cambria Math"/>
                        <a:ea typeface="Apple Symbols" charset="0"/>
                        <a:cs typeface="Apple Symbols" charset="0"/>
                      </a:rPr>
                      <m:t>⟩ ∈ </m:t>
                    </m:r>
                    <m:r>
                      <a:rPr lang="en-US" i="1" dirty="0" smtClean="0">
                        <a:latin typeface="Cambria Math"/>
                      </a:rPr>
                      <m:t>𝑋</m:t>
                    </m:r>
                    <m:r>
                      <a:rPr lang="en-US" i="1" dirty="0" smtClean="0">
                        <a:latin typeface="Cambria Math"/>
                      </a:rPr>
                      <m:t>×</m:t>
                    </m:r>
                    <m:r>
                      <a:rPr lang="en-US" i="1" dirty="0" smtClean="0">
                        <a:latin typeface="Cambria Math"/>
                      </a:rPr>
                      <m:t>𝐶</m:t>
                    </m:r>
                  </m:oMath>
                </a14:m>
                <a:endParaRPr lang="en-US" dirty="0" smtClean="0"/>
              </a:p>
              <a:p>
                <a:pPr eaLnBrk="1" hangingPunct="1"/>
                <a:r>
                  <a:rPr lang="en-US" dirty="0" smtClean="0"/>
                  <a:t>Determine:</a:t>
                </a:r>
              </a:p>
              <a:p>
                <a:pPr marL="782638" lvl="1" eaLnBrk="1" hangingPunct="1"/>
                <a:r>
                  <a:rPr lang="en-US" dirty="0" smtClean="0"/>
                  <a:t>A learning method or algorithm which will enable us to learn a classifier </a:t>
                </a:r>
                <a14:m>
                  <m:oMath xmlns:m="http://schemas.openxmlformats.org/officeDocument/2006/math">
                    <m:r>
                      <a:rPr lang="en-US" i="1" dirty="0" smtClean="0">
                        <a:latin typeface="Cambria Math"/>
                      </a:rPr>
                      <m:t>𝛾</m:t>
                    </m:r>
                    <m:r>
                      <a:rPr lang="en-US" i="1" dirty="0" smtClean="0">
                        <a:latin typeface="Cambria Math"/>
                      </a:rPr>
                      <m:t>:</m:t>
                    </m:r>
                    <m:r>
                      <a:rPr lang="en-US" i="1" dirty="0" smtClean="0">
                        <a:latin typeface="Cambria Math"/>
                      </a:rPr>
                      <m:t>𝑋</m:t>
                    </m:r>
                    <m:r>
                      <a:rPr lang="en-US" i="1" dirty="0" smtClean="0">
                        <a:latin typeface="Cambria Math"/>
                      </a:rPr>
                      <m:t>→</m:t>
                    </m:r>
                    <m:r>
                      <a:rPr lang="en-US" i="1" dirty="0" smtClean="0">
                        <a:latin typeface="Cambria Math"/>
                      </a:rPr>
                      <m:t>𝐶</m:t>
                    </m:r>
                  </m:oMath>
                </a14:m>
                <a:endParaRPr lang="en-US" dirty="0" smtClean="0"/>
              </a:p>
              <a:p>
                <a:pPr marL="782638" lvl="1" eaLnBrk="1" hangingPunct="1"/>
                <a:r>
                  <a:rPr lang="en-US" dirty="0" smtClean="0"/>
                  <a:t>For a test document </a:t>
                </a:r>
                <a14:m>
                  <m:oMath xmlns:m="http://schemas.openxmlformats.org/officeDocument/2006/math">
                    <m:r>
                      <a:rPr lang="en-US" i="1" dirty="0" smtClean="0">
                        <a:latin typeface="Cambria Math"/>
                      </a:rPr>
                      <m:t>𝑑</m:t>
                    </m:r>
                  </m:oMath>
                </a14:m>
                <a:r>
                  <a:rPr lang="en-US" dirty="0" smtClean="0"/>
                  <a:t>,  we assign it the class </a:t>
                </a:r>
                <a14:m>
                  <m:oMath xmlns:m="http://schemas.openxmlformats.org/officeDocument/2006/math">
                    <m:r>
                      <a:rPr lang="en-US" i="1" dirty="0" smtClean="0">
                        <a:latin typeface="Cambria Math"/>
                      </a:rPr>
                      <m:t>𝛾</m:t>
                    </m:r>
                    <m:r>
                      <a:rPr lang="en-US" i="1" dirty="0" smtClean="0">
                        <a:latin typeface="Cambria Math"/>
                      </a:rPr>
                      <m:t>(</m:t>
                    </m:r>
                    <m:r>
                      <a:rPr lang="en-US" i="1" dirty="0" smtClean="0">
                        <a:latin typeface="Cambria Math"/>
                      </a:rPr>
                      <m:t>𝑑</m:t>
                    </m:r>
                    <m:r>
                      <a:rPr lang="en-US" i="1" dirty="0" smtClean="0">
                        <a:latin typeface="Cambria Math"/>
                        <a:ea typeface="Apple Symbols" charset="0"/>
                        <a:cs typeface="Apple Symbols" charset="0"/>
                      </a:rPr>
                      <m:t>) ∈ </m:t>
                    </m:r>
                    <m:r>
                      <a:rPr lang="en-US" i="1" dirty="0" smtClean="0">
                        <a:latin typeface="Cambria Math"/>
                      </a:rPr>
                      <m:t>𝐶</m:t>
                    </m:r>
                  </m:oMath>
                </a14:m>
                <a:endParaRPr lang="en-US" dirty="0" smtClean="0"/>
              </a:p>
            </p:txBody>
          </p:sp>
        </mc:Choice>
        <mc:Fallback xmlns="">
          <p:sp>
            <p:nvSpPr>
              <p:cNvPr id="15367" name="Rectangle 12"/>
              <p:cNvSpPr>
                <a:spLocks noGrp="1" noRot="1" noChangeAspect="1" noMove="1" noResize="1" noEditPoints="1" noAdjustHandles="1" noChangeArrowheads="1" noChangeShapeType="1" noTextEdit="1"/>
              </p:cNvSpPr>
              <p:nvPr>
                <p:ph type="body" idx="1"/>
              </p:nvPr>
            </p:nvSpPr>
            <p:spPr>
              <a:xfrm>
                <a:off x="381000" y="990600"/>
                <a:ext cx="8229600" cy="5440363"/>
              </a:xfrm>
              <a:blipFill rotWithShape="1">
                <a:blip r:embed="rId2"/>
                <a:stretch>
                  <a:fillRect l="-889" t="-673"/>
                </a:stretch>
              </a:blipFill>
            </p:spPr>
            <p:txBody>
              <a:bodyPr/>
              <a:lstStyle/>
              <a:p>
                <a:r>
                  <a:rPr lang="en-US">
                    <a:noFill/>
                  </a:rPr>
                  <a:t> </a:t>
                </a:r>
              </a:p>
            </p:txBody>
          </p:sp>
        </mc:Fallback>
      </mc:AlternateContent>
      <p:sp>
        <p:nvSpPr>
          <p:cNvPr id="2" name="Slide Number Placeholder 1"/>
          <p:cNvSpPr>
            <a:spLocks noGrp="1"/>
          </p:cNvSpPr>
          <p:nvPr>
            <p:ph type="sldNum" sz="quarter" idx="10"/>
          </p:nvPr>
        </p:nvSpPr>
        <p:spPr/>
        <p:txBody>
          <a:bodyPr/>
          <a:lstStyle/>
          <a:p>
            <a:pPr>
              <a:defRPr/>
            </a:pPr>
            <a:fld id="{EB8CB538-B6FE-4EF2-82D9-24CDAE8C313D}" type="slidenum">
              <a:rPr lang="en-US"/>
              <a:pPr>
                <a:defRPr/>
              </a:pPr>
              <a:t>29</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4220028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Predictive Analytics</a:t>
            </a:r>
            <a:endParaRPr lang="en-US" dirty="0"/>
          </a:p>
        </p:txBody>
      </p:sp>
      <p:sp>
        <p:nvSpPr>
          <p:cNvPr id="3" name="Content Placeholder 2"/>
          <p:cNvSpPr>
            <a:spLocks noGrp="1"/>
          </p:cNvSpPr>
          <p:nvPr>
            <p:ph idx="1"/>
          </p:nvPr>
        </p:nvSpPr>
        <p:spPr/>
        <p:txBody>
          <a:bodyPr>
            <a:normAutofit fontScale="92500" lnSpcReduction="10000"/>
          </a:bodyPr>
          <a:lstStyle/>
          <a:p>
            <a:r>
              <a:rPr lang="en-US" dirty="0"/>
              <a:t>Predictive analytics is the field of deriving </a:t>
            </a:r>
            <a:r>
              <a:rPr lang="en-US" dirty="0" smtClean="0"/>
              <a:t>information about processes in future or values on new points </a:t>
            </a:r>
            <a:r>
              <a:rPr lang="en-US" smtClean="0"/>
              <a:t>in parameter </a:t>
            </a:r>
            <a:r>
              <a:rPr lang="en-US" dirty="0" smtClean="0"/>
              <a:t>space based on </a:t>
            </a:r>
            <a:r>
              <a:rPr lang="en-US" dirty="0"/>
              <a:t>current and </a:t>
            </a:r>
            <a:r>
              <a:rPr lang="en-US" dirty="0" smtClean="0"/>
              <a:t>historical data</a:t>
            </a:r>
            <a:r>
              <a:rPr lang="en-US" dirty="0"/>
              <a:t>. </a:t>
            </a:r>
            <a:endParaRPr lang="en-US" dirty="0" smtClean="0"/>
          </a:p>
          <a:p>
            <a:r>
              <a:rPr lang="en-US" dirty="0" smtClean="0"/>
              <a:t>Predictive Analytics examines</a:t>
            </a:r>
            <a:r>
              <a:rPr lang="en-US" dirty="0"/>
              <a:t> </a:t>
            </a:r>
            <a:r>
              <a:rPr lang="en-US" dirty="0" smtClean="0"/>
              <a:t>large </a:t>
            </a:r>
            <a:r>
              <a:rPr lang="en-US" dirty="0"/>
              <a:t>datasets </a:t>
            </a:r>
            <a:r>
              <a:rPr lang="en-US" dirty="0" smtClean="0"/>
              <a:t>(</a:t>
            </a:r>
            <a:r>
              <a:rPr lang="en-US" i="1" dirty="0" smtClean="0"/>
              <a:t>big data</a:t>
            </a:r>
            <a:r>
              <a:rPr lang="en-US" dirty="0" smtClean="0"/>
              <a:t>) </a:t>
            </a:r>
            <a:r>
              <a:rPr lang="en-US" dirty="0"/>
              <a:t>and </a:t>
            </a:r>
            <a:r>
              <a:rPr lang="en-US" dirty="0" smtClean="0"/>
              <a:t>derives </a:t>
            </a:r>
            <a:r>
              <a:rPr lang="en-US" dirty="0"/>
              <a:t>meaningful insights </a:t>
            </a:r>
            <a:r>
              <a:rPr lang="en-US" dirty="0" smtClean="0"/>
              <a:t>from that data, optimally </a:t>
            </a:r>
            <a:r>
              <a:rPr lang="en-US" dirty="0"/>
              <a:t>in the form of new </a:t>
            </a:r>
            <a:r>
              <a:rPr lang="en-US" dirty="0" smtClean="0"/>
              <a:t>values for new parameters. </a:t>
            </a:r>
          </a:p>
          <a:p>
            <a:r>
              <a:rPr lang="en-US" dirty="0" smtClean="0"/>
              <a:t>Predictive </a:t>
            </a:r>
            <a:r>
              <a:rPr lang="en-US" dirty="0"/>
              <a:t>analytics can be </a:t>
            </a:r>
            <a:r>
              <a:rPr lang="en-US" dirty="0" smtClean="0"/>
              <a:t>broken down </a:t>
            </a:r>
            <a:r>
              <a:rPr lang="en-US" dirty="0"/>
              <a:t>into three broad categories:</a:t>
            </a:r>
          </a:p>
          <a:p>
            <a:pPr lvl="1"/>
            <a:r>
              <a:rPr lang="en-US" b="1" i="1" dirty="0" smtClean="0"/>
              <a:t>Recommender </a:t>
            </a:r>
            <a:r>
              <a:rPr lang="en-US" b="1" i="1" dirty="0"/>
              <a:t>systems </a:t>
            </a:r>
            <a:r>
              <a:rPr lang="en-US" dirty="0" smtClean="0"/>
              <a:t>which suggest </a:t>
            </a:r>
            <a:r>
              <a:rPr lang="en-US" dirty="0"/>
              <a:t>items based on </a:t>
            </a:r>
            <a:r>
              <a:rPr lang="en-US" dirty="0" smtClean="0"/>
              <a:t>the past behavior or </a:t>
            </a:r>
            <a:r>
              <a:rPr lang="en-US" dirty="0"/>
              <a:t>interest. These items </a:t>
            </a:r>
            <a:r>
              <a:rPr lang="en-US" dirty="0" smtClean="0"/>
              <a:t>could, for example, be users </a:t>
            </a:r>
            <a:r>
              <a:rPr lang="en-US" dirty="0"/>
              <a:t>in a social network, or </a:t>
            </a:r>
            <a:r>
              <a:rPr lang="en-US" dirty="0" smtClean="0"/>
              <a:t>products and </a:t>
            </a:r>
            <a:r>
              <a:rPr lang="en-US" dirty="0"/>
              <a:t>services </a:t>
            </a:r>
            <a:r>
              <a:rPr lang="en-US" dirty="0" smtClean="0"/>
              <a:t>on </a:t>
            </a:r>
            <a:r>
              <a:rPr lang="en-US" dirty="0"/>
              <a:t>retail websites.</a:t>
            </a:r>
          </a:p>
          <a:p>
            <a:pPr lvl="1"/>
            <a:r>
              <a:rPr lang="en-US" b="1" i="1" dirty="0" smtClean="0"/>
              <a:t>Classification</a:t>
            </a:r>
            <a:r>
              <a:rPr lang="en-US" b="1" dirty="0" smtClean="0"/>
              <a:t> systems </a:t>
            </a:r>
            <a:r>
              <a:rPr lang="en-US" dirty="0" smtClean="0"/>
              <a:t>( </a:t>
            </a:r>
            <a:r>
              <a:rPr lang="en-US" dirty="0"/>
              <a:t>known as </a:t>
            </a:r>
            <a:r>
              <a:rPr lang="en-US" i="1" dirty="0"/>
              <a:t>supervised </a:t>
            </a:r>
            <a:r>
              <a:rPr lang="en-US" i="1" dirty="0" smtClean="0"/>
              <a:t>learning systems</a:t>
            </a:r>
            <a:r>
              <a:rPr lang="en-US" dirty="0" smtClean="0"/>
              <a:t>) infer or assign </a:t>
            </a:r>
            <a:r>
              <a:rPr lang="en-US" dirty="0"/>
              <a:t>a category to previously unseen data, based on </a:t>
            </a:r>
            <a:r>
              <a:rPr lang="en-US" dirty="0" smtClean="0"/>
              <a:t>prior </a:t>
            </a:r>
            <a:r>
              <a:rPr lang="en-US" dirty="0"/>
              <a:t>observations about similar data. Examples of classification </a:t>
            </a:r>
            <a:r>
              <a:rPr lang="en-US" dirty="0" smtClean="0"/>
              <a:t>include email </a:t>
            </a:r>
            <a:r>
              <a:rPr lang="en-US" dirty="0"/>
              <a:t>spam filtering and detection of fraudulent credit card transactions.</a:t>
            </a:r>
          </a:p>
          <a:p>
            <a:pPr lvl="1"/>
            <a:r>
              <a:rPr lang="en-US" b="1" dirty="0"/>
              <a:t>C</a:t>
            </a:r>
            <a:r>
              <a:rPr lang="en-US" b="1" dirty="0" smtClean="0"/>
              <a:t>lustering systems </a:t>
            </a:r>
            <a:r>
              <a:rPr lang="en-US" dirty="0" smtClean="0"/>
              <a:t>(known </a:t>
            </a:r>
            <a:r>
              <a:rPr lang="en-US" dirty="0"/>
              <a:t>as </a:t>
            </a:r>
            <a:r>
              <a:rPr lang="en-US" i="1" dirty="0"/>
              <a:t>unsupervised </a:t>
            </a:r>
            <a:r>
              <a:rPr lang="en-US" i="1" dirty="0" smtClean="0"/>
              <a:t>learning systems</a:t>
            </a:r>
            <a:r>
              <a:rPr lang="en-US" dirty="0" smtClean="0"/>
              <a:t>) group data </a:t>
            </a:r>
            <a:r>
              <a:rPr lang="en-US" dirty="0"/>
              <a:t>together into clusters. </a:t>
            </a:r>
            <a:r>
              <a:rPr lang="en-US" dirty="0" smtClean="0"/>
              <a:t>They do </a:t>
            </a:r>
            <a:r>
              <a:rPr lang="en-US" dirty="0"/>
              <a:t>so without learning the characteristics </a:t>
            </a:r>
            <a:r>
              <a:rPr lang="en-US" dirty="0" smtClean="0"/>
              <a:t>about related </a:t>
            </a:r>
            <a:r>
              <a:rPr lang="en-US" dirty="0"/>
              <a:t>data. Clustering is useful when </a:t>
            </a:r>
            <a:r>
              <a:rPr lang="en-US" dirty="0" smtClean="0"/>
              <a:t>we are </a:t>
            </a:r>
            <a:r>
              <a:rPr lang="en-US" dirty="0"/>
              <a:t>trying to discover hidden </a:t>
            </a:r>
            <a:r>
              <a:rPr lang="en-US" dirty="0" smtClean="0"/>
              <a:t>structures in our </a:t>
            </a:r>
            <a:r>
              <a:rPr lang="en-US" dirty="0"/>
              <a:t>data, such as user habits</a:t>
            </a:r>
            <a:r>
              <a:rPr lang="en-US" dirty="0" smtClean="0"/>
              <a:t>. Clustering is frequently done as preparation for classification.</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27296364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11"/>
          <p:cNvSpPr>
            <a:spLocks/>
          </p:cNvSpPr>
          <p:nvPr/>
        </p:nvSpPr>
        <p:spPr bwMode="auto">
          <a:xfrm>
            <a:off x="6599238" y="3309938"/>
            <a:ext cx="1398587" cy="457200"/>
          </a:xfrm>
          <a:prstGeom prst="rect">
            <a:avLst/>
          </a:prstGeom>
          <a:noFill/>
          <a:ln w="38100">
            <a:solidFill>
              <a:srgbClr val="FF9999"/>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Multimedia</a:t>
            </a:r>
          </a:p>
        </p:txBody>
      </p:sp>
      <p:sp>
        <p:nvSpPr>
          <p:cNvPr id="16391" name="Rectangle 12"/>
          <p:cNvSpPr>
            <a:spLocks/>
          </p:cNvSpPr>
          <p:nvPr/>
        </p:nvSpPr>
        <p:spPr bwMode="auto">
          <a:xfrm>
            <a:off x="8124825" y="3309938"/>
            <a:ext cx="635000" cy="457200"/>
          </a:xfrm>
          <a:prstGeom prst="rect">
            <a:avLst/>
          </a:prstGeom>
          <a:noFill/>
          <a:ln w="38100">
            <a:solidFill>
              <a:srgbClr val="800080"/>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GUI</a:t>
            </a:r>
          </a:p>
        </p:txBody>
      </p:sp>
      <p:sp>
        <p:nvSpPr>
          <p:cNvPr id="16392" name="Rectangle 13"/>
          <p:cNvSpPr>
            <a:spLocks/>
          </p:cNvSpPr>
          <p:nvPr/>
        </p:nvSpPr>
        <p:spPr bwMode="auto">
          <a:xfrm>
            <a:off x="5227638" y="3309938"/>
            <a:ext cx="1244600" cy="457200"/>
          </a:xfrm>
          <a:prstGeom prst="rect">
            <a:avLst/>
          </a:prstGeom>
          <a:noFill/>
          <a:ln w="381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Garb.Coll.</a:t>
            </a:r>
          </a:p>
        </p:txBody>
      </p:sp>
      <p:sp>
        <p:nvSpPr>
          <p:cNvPr id="16393" name="Rectangle 14"/>
          <p:cNvSpPr>
            <a:spLocks/>
          </p:cNvSpPr>
          <p:nvPr/>
        </p:nvSpPr>
        <p:spPr bwMode="auto">
          <a:xfrm>
            <a:off x="3878263" y="3309938"/>
            <a:ext cx="1222375" cy="457200"/>
          </a:xfrm>
          <a:prstGeom prst="rect">
            <a:avLst/>
          </a:prstGeom>
          <a:noFill/>
          <a:ln w="38100">
            <a:solidFill>
              <a:srgbClr val="C0504D"/>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Semantics</a:t>
            </a:r>
          </a:p>
        </p:txBody>
      </p:sp>
      <p:sp>
        <p:nvSpPr>
          <p:cNvPr id="5" name="Rectangle 15"/>
          <p:cNvSpPr>
            <a:spLocks/>
          </p:cNvSpPr>
          <p:nvPr/>
        </p:nvSpPr>
        <p:spPr bwMode="auto">
          <a:xfrm>
            <a:off x="1606550" y="3314700"/>
            <a:ext cx="560388" cy="457200"/>
          </a:xfrm>
          <a:prstGeom prst="rect">
            <a:avLst/>
          </a:prstGeom>
          <a:noFill/>
          <a:ln w="38100">
            <a:solidFill>
              <a:srgbClr val="EEECE1"/>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ML</a:t>
            </a:r>
          </a:p>
        </p:txBody>
      </p:sp>
      <p:sp>
        <p:nvSpPr>
          <p:cNvPr id="16395" name="Rectangle 16"/>
          <p:cNvSpPr>
            <a:spLocks/>
          </p:cNvSpPr>
          <p:nvPr/>
        </p:nvSpPr>
        <p:spPr bwMode="auto">
          <a:xfrm>
            <a:off x="2613025" y="3309938"/>
            <a:ext cx="1116013" cy="457200"/>
          </a:xfrm>
          <a:prstGeom prst="rect">
            <a:avLst/>
          </a:prstGeom>
          <a:noFill/>
          <a:ln w="38100">
            <a:solidFill>
              <a:srgbClr val="437085"/>
            </a:solidFill>
            <a:miter lim="800000"/>
            <a:headEnd/>
            <a:tailEnd/>
          </a:ln>
          <a:extLst>
            <a:ext uri="{909E8E84-426E-40DD-AFC4-6F175D3DCCD1}">
              <a14:hiddenFill xmlns:a14="http://schemas.microsoft.com/office/drawing/2010/main">
                <a:solidFill>
                  <a:srgbClr val="FFFFFF"/>
                </a:solidFill>
              </a14:hiddenFill>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Planning</a:t>
            </a:r>
          </a:p>
        </p:txBody>
      </p:sp>
      <p:sp>
        <p:nvSpPr>
          <p:cNvPr id="16396" name="Rectangle 17"/>
          <p:cNvSpPr>
            <a:spLocks/>
          </p:cNvSpPr>
          <p:nvPr/>
        </p:nvSpPr>
        <p:spPr bwMode="auto">
          <a:xfrm>
            <a:off x="2667000" y="3865563"/>
            <a:ext cx="1255713"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u="sng">
                <a:solidFill>
                  <a:schemeClr val="tx1"/>
                </a:solidFill>
                <a:latin typeface="Palatino" charset="0"/>
                <a:ea typeface="Palatino" charset="0"/>
                <a:cs typeface="Palatino" charset="0"/>
                <a:sym typeface="Palatino" charset="0"/>
              </a:rPr>
              <a:t>planning</a:t>
            </a:r>
          </a:p>
          <a:p>
            <a:pPr marL="39688"/>
            <a:r>
              <a:rPr lang="en-US" sz="1800">
                <a:solidFill>
                  <a:schemeClr val="tx1"/>
                </a:solidFill>
                <a:latin typeface="Palatino" charset="0"/>
                <a:ea typeface="Palatino" charset="0"/>
                <a:cs typeface="Palatino" charset="0"/>
                <a:sym typeface="Palatino" charset="0"/>
              </a:rPr>
              <a:t>temporal</a:t>
            </a:r>
          </a:p>
          <a:p>
            <a:pPr marL="39688"/>
            <a:r>
              <a:rPr lang="en-US" sz="1800">
                <a:solidFill>
                  <a:schemeClr val="tx1"/>
                </a:solidFill>
                <a:latin typeface="Palatino" charset="0"/>
                <a:ea typeface="Palatino" charset="0"/>
                <a:cs typeface="Palatino" charset="0"/>
                <a:sym typeface="Palatino" charset="0"/>
              </a:rPr>
              <a:t>reasoning</a:t>
            </a:r>
          </a:p>
          <a:p>
            <a:pPr marL="39688"/>
            <a:r>
              <a:rPr lang="en-US" sz="1800">
                <a:solidFill>
                  <a:schemeClr val="tx1"/>
                </a:solidFill>
                <a:latin typeface="Palatino" charset="0"/>
                <a:ea typeface="Palatino" charset="0"/>
                <a:cs typeface="Palatino" charset="0"/>
                <a:sym typeface="Palatino" charset="0"/>
              </a:rPr>
              <a:t>plan</a:t>
            </a:r>
          </a:p>
          <a:p>
            <a:pPr marL="39688"/>
            <a:r>
              <a:rPr lang="en-US" sz="1800" u="sng">
                <a:solidFill>
                  <a:schemeClr val="tx1"/>
                </a:solidFill>
                <a:latin typeface="Palatino" charset="0"/>
                <a:ea typeface="Palatino" charset="0"/>
                <a:cs typeface="Palatino" charset="0"/>
                <a:sym typeface="Palatino" charset="0"/>
              </a:rPr>
              <a:t>language</a:t>
            </a:r>
            <a:r>
              <a:rPr lang="en-US" sz="1800">
                <a:solidFill>
                  <a:schemeClr val="tx1"/>
                </a:solidFill>
                <a:latin typeface="Palatino" charset="0"/>
                <a:ea typeface="Palatino" charset="0"/>
                <a:cs typeface="Palatino" charset="0"/>
                <a:sym typeface="Palatino" charset="0"/>
              </a:rPr>
              <a:t>...</a:t>
            </a:r>
          </a:p>
        </p:txBody>
      </p:sp>
      <p:sp>
        <p:nvSpPr>
          <p:cNvPr id="16397" name="Rectangle 18"/>
          <p:cNvSpPr>
            <a:spLocks/>
          </p:cNvSpPr>
          <p:nvPr/>
        </p:nvSpPr>
        <p:spPr bwMode="auto">
          <a:xfrm>
            <a:off x="3886200" y="3865563"/>
            <a:ext cx="1565275" cy="132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programming</a:t>
            </a:r>
          </a:p>
          <a:p>
            <a:pPr marL="39688"/>
            <a:r>
              <a:rPr lang="en-US" sz="1800">
                <a:solidFill>
                  <a:schemeClr val="tx1"/>
                </a:solidFill>
                <a:latin typeface="Palatino" charset="0"/>
                <a:ea typeface="Palatino" charset="0"/>
                <a:cs typeface="Palatino" charset="0"/>
                <a:sym typeface="Palatino" charset="0"/>
              </a:rPr>
              <a:t>semantics</a:t>
            </a:r>
          </a:p>
          <a:p>
            <a:pPr marL="39688"/>
            <a:r>
              <a:rPr lang="en-US" sz="1800" u="sng">
                <a:solidFill>
                  <a:schemeClr val="tx1"/>
                </a:solidFill>
                <a:latin typeface="Palatino" charset="0"/>
                <a:ea typeface="Palatino" charset="0"/>
                <a:cs typeface="Palatino" charset="0"/>
                <a:sym typeface="Palatino" charset="0"/>
              </a:rPr>
              <a:t>language</a:t>
            </a:r>
          </a:p>
          <a:p>
            <a:pPr marL="39688"/>
            <a:r>
              <a:rPr lang="en-US" sz="1800" u="sng">
                <a:solidFill>
                  <a:schemeClr val="tx1"/>
                </a:solidFill>
                <a:latin typeface="Palatino" charset="0"/>
                <a:ea typeface="Palatino" charset="0"/>
                <a:cs typeface="Palatino" charset="0"/>
                <a:sym typeface="Palatino" charset="0"/>
              </a:rPr>
              <a:t>proof</a:t>
            </a:r>
            <a:r>
              <a:rPr lang="en-US" sz="1800">
                <a:solidFill>
                  <a:schemeClr val="tx1"/>
                </a:solidFill>
                <a:latin typeface="Palatino" charset="0"/>
                <a:ea typeface="Palatino" charset="0"/>
                <a:cs typeface="Palatino" charset="0"/>
                <a:sym typeface="Palatino" charset="0"/>
              </a:rPr>
              <a:t>...</a:t>
            </a:r>
          </a:p>
        </p:txBody>
      </p:sp>
      <p:sp>
        <p:nvSpPr>
          <p:cNvPr id="16398" name="Rectangle 19"/>
          <p:cNvSpPr>
            <a:spLocks/>
          </p:cNvSpPr>
          <p:nvPr/>
        </p:nvSpPr>
        <p:spPr bwMode="auto">
          <a:xfrm>
            <a:off x="1173163" y="3865563"/>
            <a:ext cx="1566862"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learning</a:t>
            </a:r>
          </a:p>
          <a:p>
            <a:pPr marL="39688"/>
            <a:r>
              <a:rPr lang="en-US" sz="1800" u="sng">
                <a:solidFill>
                  <a:schemeClr val="tx1"/>
                </a:solidFill>
                <a:latin typeface="Palatino" charset="0"/>
                <a:ea typeface="Palatino" charset="0"/>
                <a:cs typeface="Palatino" charset="0"/>
                <a:sym typeface="Palatino" charset="0"/>
              </a:rPr>
              <a:t>intelligence</a:t>
            </a:r>
          </a:p>
          <a:p>
            <a:pPr marL="39688"/>
            <a:r>
              <a:rPr lang="en-US" sz="1800">
                <a:solidFill>
                  <a:schemeClr val="tx1"/>
                </a:solidFill>
                <a:latin typeface="Palatino" charset="0"/>
                <a:ea typeface="Palatino" charset="0"/>
                <a:cs typeface="Palatino" charset="0"/>
                <a:sym typeface="Palatino" charset="0"/>
              </a:rPr>
              <a:t>algorithm</a:t>
            </a:r>
          </a:p>
          <a:p>
            <a:pPr marL="39688"/>
            <a:r>
              <a:rPr lang="en-US" sz="1800">
                <a:solidFill>
                  <a:schemeClr val="tx1"/>
                </a:solidFill>
                <a:latin typeface="Palatino" charset="0"/>
                <a:ea typeface="Palatino" charset="0"/>
                <a:cs typeface="Palatino" charset="0"/>
                <a:sym typeface="Palatino" charset="0"/>
              </a:rPr>
              <a:t>reinforcement</a:t>
            </a:r>
          </a:p>
          <a:p>
            <a:pPr marL="39688"/>
            <a:r>
              <a:rPr lang="en-US" sz="1800">
                <a:solidFill>
                  <a:schemeClr val="tx1"/>
                </a:solidFill>
                <a:latin typeface="Palatino" charset="0"/>
                <a:ea typeface="Palatino" charset="0"/>
                <a:cs typeface="Palatino" charset="0"/>
                <a:sym typeface="Palatino" charset="0"/>
              </a:rPr>
              <a:t>network...</a:t>
            </a:r>
          </a:p>
        </p:txBody>
      </p:sp>
      <p:sp>
        <p:nvSpPr>
          <p:cNvPr id="16399" name="Rectangle 20"/>
          <p:cNvSpPr>
            <a:spLocks/>
          </p:cNvSpPr>
          <p:nvPr/>
        </p:nvSpPr>
        <p:spPr bwMode="auto">
          <a:xfrm>
            <a:off x="5372100" y="3865563"/>
            <a:ext cx="1452563"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garbage</a:t>
            </a:r>
          </a:p>
          <a:p>
            <a:pPr marL="39688"/>
            <a:r>
              <a:rPr lang="en-US" sz="1800">
                <a:solidFill>
                  <a:schemeClr val="tx1"/>
                </a:solidFill>
                <a:latin typeface="Palatino" charset="0"/>
                <a:ea typeface="Palatino" charset="0"/>
                <a:cs typeface="Palatino" charset="0"/>
                <a:sym typeface="Palatino" charset="0"/>
              </a:rPr>
              <a:t>collection</a:t>
            </a:r>
          </a:p>
          <a:p>
            <a:pPr marL="39688"/>
            <a:r>
              <a:rPr lang="en-US" sz="1800">
                <a:solidFill>
                  <a:schemeClr val="tx1"/>
                </a:solidFill>
                <a:latin typeface="Palatino" charset="0"/>
                <a:ea typeface="Palatino" charset="0"/>
                <a:cs typeface="Palatino" charset="0"/>
                <a:sym typeface="Palatino" charset="0"/>
              </a:rPr>
              <a:t>memory</a:t>
            </a:r>
          </a:p>
          <a:p>
            <a:pPr marL="39688"/>
            <a:r>
              <a:rPr lang="en-US" sz="1800">
                <a:solidFill>
                  <a:schemeClr val="tx1"/>
                </a:solidFill>
                <a:latin typeface="Palatino" charset="0"/>
                <a:ea typeface="Palatino" charset="0"/>
                <a:cs typeface="Palatino" charset="0"/>
                <a:sym typeface="Palatino" charset="0"/>
              </a:rPr>
              <a:t>optimization</a:t>
            </a:r>
          </a:p>
          <a:p>
            <a:pPr marL="39688"/>
            <a:r>
              <a:rPr lang="en-US" sz="1800">
                <a:solidFill>
                  <a:schemeClr val="tx1"/>
                </a:solidFill>
                <a:latin typeface="Palatino" charset="0"/>
                <a:ea typeface="Palatino" charset="0"/>
                <a:cs typeface="Palatino" charset="0"/>
                <a:sym typeface="Palatino" charset="0"/>
              </a:rPr>
              <a:t>region...</a:t>
            </a:r>
          </a:p>
        </p:txBody>
      </p:sp>
      <p:grpSp>
        <p:nvGrpSpPr>
          <p:cNvPr id="16400" name="Group 24"/>
          <p:cNvGrpSpPr>
            <a:grpSpLocks/>
          </p:cNvGrpSpPr>
          <p:nvPr/>
        </p:nvGrpSpPr>
        <p:grpSpPr bwMode="auto">
          <a:xfrm>
            <a:off x="6019800" y="1509713"/>
            <a:ext cx="304800" cy="457200"/>
            <a:chOff x="0" y="0"/>
            <a:chExt cx="192" cy="288"/>
          </a:xfrm>
        </p:grpSpPr>
        <p:sp>
          <p:nvSpPr>
            <p:cNvPr id="16424" name="AutoShape 21"/>
            <p:cNvSpPr>
              <a:spLocks/>
            </p:cNvSpPr>
            <p:nvPr/>
          </p:nvSpPr>
          <p:spPr bwMode="auto">
            <a:xfrm>
              <a:off x="0" y="0"/>
              <a:ext cx="192" cy="288"/>
            </a:xfrm>
            <a:custGeom>
              <a:avLst/>
              <a:gdLst>
                <a:gd name="T0" fmla="*/ 0 w 21600"/>
                <a:gd name="T1" fmla="*/ 0 h 21600"/>
                <a:gd name="T2" fmla="*/ 0 w 21600"/>
                <a:gd name="T3" fmla="*/ 21600 h 21600"/>
                <a:gd name="T4" fmla="*/ 15413 w 21600"/>
                <a:gd name="T5" fmla="*/ 21600 h 21600"/>
                <a:gd name="T6" fmla="*/ 21600 w 21600"/>
                <a:gd name="T7" fmla="*/ 15413 h 21600"/>
                <a:gd name="T8" fmla="*/ 21600 w 21600"/>
                <a:gd name="T9" fmla="*/ 0 h 21600"/>
                <a:gd name="T10" fmla="*/ 0 w 21600"/>
                <a:gd name="T11" fmla="*/ 0 h 21600"/>
                <a:gd name="T12" fmla="*/ 0 w 21600"/>
                <a:gd name="T13" fmla="*/ 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0" y="0"/>
                  </a:moveTo>
                  <a:lnTo>
                    <a:pt x="0" y="21600"/>
                  </a:lnTo>
                  <a:lnTo>
                    <a:pt x="15413" y="21600"/>
                  </a:lnTo>
                  <a:lnTo>
                    <a:pt x="21600" y="15413"/>
                  </a:lnTo>
                  <a:lnTo>
                    <a:pt x="21600" y="0"/>
                  </a:lnTo>
                  <a:lnTo>
                    <a:pt x="0" y="0"/>
                  </a:lnTo>
                  <a:close/>
                  <a:moveTo>
                    <a:pt x="0" y="0"/>
                  </a:moveTo>
                </a:path>
              </a:pathLst>
            </a:custGeom>
            <a:solidFill>
              <a:srgbClr val="B2B2B2"/>
            </a:solidFill>
            <a:ln w="9525" cap="flat">
              <a:solidFill>
                <a:schemeClr val="tx1"/>
              </a:solidFill>
              <a:prstDash val="solid"/>
              <a:miter lim="800000"/>
              <a:headEnd type="none" w="med" len="med"/>
              <a:tailEnd type="none" w="med" len="med"/>
            </a:ln>
          </p:spPr>
          <p:txBody>
            <a:bodyPr lIns="0" tIns="0" rIns="0" bIns="0"/>
            <a:lstStyle/>
            <a:p>
              <a:endParaRPr lang="en-US"/>
            </a:p>
          </p:txBody>
        </p:sp>
        <p:sp>
          <p:nvSpPr>
            <p:cNvPr id="16425" name="AutoShape 22"/>
            <p:cNvSpPr>
              <a:spLocks/>
            </p:cNvSpPr>
            <p:nvPr/>
          </p:nvSpPr>
          <p:spPr bwMode="auto">
            <a:xfrm>
              <a:off x="137" y="205"/>
              <a:ext cx="54" cy="82"/>
            </a:xfrm>
            <a:custGeom>
              <a:avLst/>
              <a:gdLst>
                <a:gd name="T0" fmla="*/ 0 w 21600"/>
                <a:gd name="T1" fmla="*/ 21600 h 21600"/>
                <a:gd name="T2" fmla="*/ 5589 w 21600"/>
                <a:gd name="T3" fmla="*/ 733 h 21600"/>
                <a:gd name="T4" fmla="*/ 21600 w 21600"/>
                <a:gd name="T5" fmla="*/ 0 h 21600"/>
                <a:gd name="T6" fmla="*/ 0 w 21600"/>
                <a:gd name="T7" fmla="*/ 21600 h 21600"/>
                <a:gd name="T8" fmla="*/ 0 w 21600"/>
                <a:gd name="T9" fmla="*/ 21600 h 21600"/>
              </a:gdLst>
              <a:ahLst/>
              <a:cxnLst>
                <a:cxn ang="0">
                  <a:pos x="T0" y="T1"/>
                </a:cxn>
                <a:cxn ang="0">
                  <a:pos x="T2" y="T3"/>
                </a:cxn>
                <a:cxn ang="0">
                  <a:pos x="T4" y="T5"/>
                </a:cxn>
                <a:cxn ang="0">
                  <a:pos x="T6" y="T7"/>
                </a:cxn>
                <a:cxn ang="0">
                  <a:pos x="T8" y="T9"/>
                </a:cxn>
              </a:cxnLst>
              <a:rect l="0" t="0" r="r" b="b"/>
              <a:pathLst>
                <a:path w="21600" h="21600">
                  <a:moveTo>
                    <a:pt x="0" y="21600"/>
                  </a:moveTo>
                  <a:lnTo>
                    <a:pt x="5589" y="733"/>
                  </a:lnTo>
                  <a:cubicBezTo>
                    <a:pt x="7754" y="4050"/>
                    <a:pt x="13497" y="4050"/>
                    <a:pt x="21600" y="0"/>
                  </a:cubicBezTo>
                  <a:lnTo>
                    <a:pt x="0" y="21600"/>
                  </a:lnTo>
                  <a:close/>
                  <a:moveTo>
                    <a:pt x="0" y="21600"/>
                  </a:moveTo>
                </a:path>
              </a:pathLst>
            </a:custGeom>
            <a:solidFill>
              <a:srgbClr val="8E8E8E"/>
            </a:solidFill>
            <a:ln>
              <a:noFill/>
            </a:ln>
            <a:extLst>
              <a:ext uri="{91240B29-F687-4F45-9708-019B960494DF}">
                <a14:hiddenLine xmlns:a14="http://schemas.microsoft.com/office/drawing/2010/main" w="9525" cap="flat">
                  <a:solidFill>
                    <a:schemeClr val="tx1"/>
                  </a:solidFill>
                  <a:round/>
                  <a:headEnd type="none" w="med" len="med"/>
                  <a:tailEnd type="none" w="med" len="med"/>
                </a14:hiddenLine>
              </a:ext>
            </a:extLst>
          </p:spPr>
          <p:txBody>
            <a:bodyPr lIns="0" tIns="0" rIns="0" bIns="0"/>
            <a:lstStyle/>
            <a:p>
              <a:endParaRPr lang="en-US"/>
            </a:p>
          </p:txBody>
        </p:sp>
        <p:sp>
          <p:nvSpPr>
            <p:cNvPr id="16426" name="AutoShape 23"/>
            <p:cNvSpPr>
              <a:spLocks/>
            </p:cNvSpPr>
            <p:nvPr/>
          </p:nvSpPr>
          <p:spPr bwMode="auto">
            <a:xfrm>
              <a:off x="137" y="205"/>
              <a:ext cx="54" cy="82"/>
            </a:xfrm>
            <a:custGeom>
              <a:avLst/>
              <a:gdLst>
                <a:gd name="T0" fmla="*/ 0 w 21600"/>
                <a:gd name="T1" fmla="*/ 21600 h 21600"/>
                <a:gd name="T2" fmla="*/ 5589 w 21600"/>
                <a:gd name="T3" fmla="*/ 733 h 21600"/>
                <a:gd name="T4" fmla="*/ 21600 w 21600"/>
                <a:gd name="T5" fmla="*/ 0 h 21600"/>
              </a:gdLst>
              <a:ahLst/>
              <a:cxnLst>
                <a:cxn ang="0">
                  <a:pos x="T0" y="T1"/>
                </a:cxn>
                <a:cxn ang="0">
                  <a:pos x="T2" y="T3"/>
                </a:cxn>
                <a:cxn ang="0">
                  <a:pos x="T4" y="T5"/>
                </a:cxn>
              </a:cxnLst>
              <a:rect l="0" t="0" r="r" b="b"/>
              <a:pathLst>
                <a:path w="21600" h="21600">
                  <a:moveTo>
                    <a:pt x="0" y="21600"/>
                  </a:moveTo>
                  <a:lnTo>
                    <a:pt x="5589" y="733"/>
                  </a:lnTo>
                  <a:cubicBezTo>
                    <a:pt x="7754" y="4050"/>
                    <a:pt x="13497" y="4050"/>
                    <a:pt x="21600" y="0"/>
                  </a:cubicBezTo>
                </a:path>
              </a:pathLst>
            </a:custGeom>
            <a:noFill/>
            <a:ln w="952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16401" name="Rectangle 25"/>
          <p:cNvSpPr>
            <a:spLocks/>
          </p:cNvSpPr>
          <p:nvPr/>
        </p:nvSpPr>
        <p:spPr bwMode="auto">
          <a:xfrm>
            <a:off x="6399213" y="1455738"/>
            <a:ext cx="1393825"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600">
                <a:solidFill>
                  <a:schemeClr val="tx1"/>
                </a:solidFill>
                <a:latin typeface="Palatino" charset="0"/>
                <a:ea typeface="Palatino" charset="0"/>
                <a:cs typeface="Palatino" charset="0"/>
                <a:sym typeface="Palatino" charset="0"/>
              </a:rPr>
              <a:t>“planning</a:t>
            </a:r>
          </a:p>
          <a:p>
            <a:pPr marL="39688"/>
            <a:r>
              <a:rPr lang="en-US" sz="1600">
                <a:solidFill>
                  <a:schemeClr val="tx1"/>
                </a:solidFill>
                <a:latin typeface="Palatino" charset="0"/>
                <a:ea typeface="Palatino" charset="0"/>
                <a:cs typeface="Palatino" charset="0"/>
                <a:sym typeface="Palatino" charset="0"/>
              </a:rPr>
              <a:t>  language</a:t>
            </a:r>
          </a:p>
          <a:p>
            <a:pPr marL="39688"/>
            <a:r>
              <a:rPr lang="en-US" sz="1600">
                <a:solidFill>
                  <a:schemeClr val="tx1"/>
                </a:solidFill>
                <a:latin typeface="Palatino" charset="0"/>
                <a:ea typeface="Palatino" charset="0"/>
                <a:cs typeface="Palatino" charset="0"/>
                <a:sym typeface="Palatino" charset="0"/>
              </a:rPr>
              <a:t>  proof</a:t>
            </a:r>
          </a:p>
          <a:p>
            <a:pPr marL="39688"/>
            <a:r>
              <a:rPr lang="en-US" sz="1600">
                <a:solidFill>
                  <a:schemeClr val="tx1"/>
                </a:solidFill>
                <a:latin typeface="Palatino" charset="0"/>
                <a:ea typeface="Palatino" charset="0"/>
                <a:cs typeface="Palatino" charset="0"/>
                <a:sym typeface="Palatino" charset="0"/>
              </a:rPr>
              <a:t>  intelligence”</a:t>
            </a:r>
          </a:p>
        </p:txBody>
      </p:sp>
      <p:sp>
        <p:nvSpPr>
          <p:cNvPr id="16402" name="Rectangle 26"/>
          <p:cNvSpPr>
            <a:spLocks/>
          </p:cNvSpPr>
          <p:nvPr/>
        </p:nvSpPr>
        <p:spPr bwMode="auto">
          <a:xfrm>
            <a:off x="163513" y="3857625"/>
            <a:ext cx="1009650"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b="1" i="1" dirty="0">
                <a:solidFill>
                  <a:schemeClr val="tx1"/>
                </a:solidFill>
                <a:latin typeface="Palatino" charset="0"/>
                <a:ea typeface="Palatino" charset="0"/>
                <a:cs typeface="Palatino" charset="0"/>
                <a:sym typeface="Palatino" charset="0"/>
              </a:rPr>
              <a:t>Training</a:t>
            </a:r>
          </a:p>
          <a:p>
            <a:pPr marL="39688"/>
            <a:r>
              <a:rPr lang="en-US" sz="1800" b="1" i="1" dirty="0">
                <a:solidFill>
                  <a:schemeClr val="tx1"/>
                </a:solidFill>
                <a:latin typeface="Palatino" charset="0"/>
                <a:ea typeface="Palatino" charset="0"/>
                <a:cs typeface="Palatino" charset="0"/>
                <a:sym typeface="Palatino" charset="0"/>
              </a:rPr>
              <a:t>Data:</a:t>
            </a:r>
          </a:p>
        </p:txBody>
      </p:sp>
      <p:cxnSp>
        <p:nvCxnSpPr>
          <p:cNvPr id="16403" name="AutoShape 27"/>
          <p:cNvCxnSpPr>
            <a:cxnSpLocks noChangeShapeType="1"/>
          </p:cNvCxnSpPr>
          <p:nvPr/>
        </p:nvCxnSpPr>
        <p:spPr bwMode="auto">
          <a:xfrm flipH="1">
            <a:off x="3186113" y="1738313"/>
            <a:ext cx="2986087" cy="1773237"/>
          </a:xfrm>
          <a:prstGeom prst="straightConnector1">
            <a:avLst/>
          </a:prstGeom>
          <a:noFill/>
          <a:ln w="9525">
            <a:solidFill>
              <a:schemeClr val="tx1"/>
            </a:solidFill>
            <a:miter lim="800000"/>
            <a:headEnd/>
            <a:tailEnd type="triangle" w="med" len="med"/>
          </a:ln>
          <a:extLst>
            <a:ext uri="{909E8E84-426E-40DD-AFC4-6F175D3DCCD1}">
              <a14:hiddenFill xmlns:a14="http://schemas.microsoft.com/office/drawing/2010/main">
                <a:noFill/>
              </a14:hiddenFill>
            </a:ext>
          </a:extLst>
        </p:spPr>
      </p:cxnSp>
      <p:sp>
        <p:nvSpPr>
          <p:cNvPr id="16404" name="Rectangle 28"/>
          <p:cNvSpPr>
            <a:spLocks/>
          </p:cNvSpPr>
          <p:nvPr/>
        </p:nvSpPr>
        <p:spPr bwMode="auto">
          <a:xfrm>
            <a:off x="365919" y="1706563"/>
            <a:ext cx="731838"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b="1" i="1" dirty="0">
                <a:solidFill>
                  <a:schemeClr val="tx1"/>
                </a:solidFill>
                <a:latin typeface="Palatino" charset="0"/>
                <a:ea typeface="Palatino" charset="0"/>
                <a:cs typeface="Palatino" charset="0"/>
                <a:sym typeface="Palatino" charset="0"/>
              </a:rPr>
              <a:t>Test</a:t>
            </a:r>
          </a:p>
          <a:p>
            <a:pPr marL="39688"/>
            <a:r>
              <a:rPr lang="en-US" sz="1800" b="1" i="1" dirty="0">
                <a:solidFill>
                  <a:schemeClr val="tx1"/>
                </a:solidFill>
                <a:latin typeface="Palatino" charset="0"/>
                <a:ea typeface="Palatino" charset="0"/>
                <a:cs typeface="Palatino" charset="0"/>
                <a:sym typeface="Palatino" charset="0"/>
              </a:rPr>
              <a:t>Data:</a:t>
            </a:r>
          </a:p>
        </p:txBody>
      </p:sp>
      <p:sp>
        <p:nvSpPr>
          <p:cNvPr id="16405" name="Rectangle 29"/>
          <p:cNvSpPr>
            <a:spLocks/>
          </p:cNvSpPr>
          <p:nvPr/>
        </p:nvSpPr>
        <p:spPr bwMode="auto">
          <a:xfrm>
            <a:off x="243681" y="3242372"/>
            <a:ext cx="976313"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b="1" i="1" dirty="0">
                <a:solidFill>
                  <a:schemeClr val="tx1"/>
                </a:solidFill>
                <a:latin typeface="Palatino" charset="0"/>
                <a:ea typeface="Palatino" charset="0"/>
                <a:cs typeface="Palatino" charset="0"/>
                <a:sym typeface="Palatino" charset="0"/>
              </a:rPr>
              <a:t>Classes:</a:t>
            </a:r>
          </a:p>
        </p:txBody>
      </p:sp>
      <p:sp>
        <p:nvSpPr>
          <p:cNvPr id="16406" name="Rectangle 30"/>
          <p:cNvSpPr>
            <a:spLocks/>
          </p:cNvSpPr>
          <p:nvPr/>
        </p:nvSpPr>
        <p:spPr bwMode="auto">
          <a:xfrm>
            <a:off x="2322513" y="2728913"/>
            <a:ext cx="56197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(AI)</a:t>
            </a:r>
          </a:p>
        </p:txBody>
      </p:sp>
      <p:sp>
        <p:nvSpPr>
          <p:cNvPr id="16407" name="Rectangle 31"/>
          <p:cNvSpPr>
            <a:spLocks noGrp="1" noChangeArrowheads="1"/>
          </p:cNvSpPr>
          <p:nvPr>
            <p:ph type="title"/>
          </p:nvPr>
        </p:nvSpPr>
        <p:spPr>
          <a:xfrm>
            <a:off x="438402" y="152401"/>
            <a:ext cx="8229600" cy="762000"/>
          </a:xfrm>
        </p:spPr>
        <p:txBody>
          <a:bodyPr rIns="132080">
            <a:noAutofit/>
          </a:bodyPr>
          <a:lstStyle/>
          <a:p>
            <a:pPr indent="0" eaLnBrk="1" hangingPunct="1"/>
            <a:r>
              <a:rPr lang="en-US" sz="2600" dirty="0" smtClean="0"/>
              <a:t>Classification of Documents on Computer Science Topics</a:t>
            </a:r>
          </a:p>
        </p:txBody>
      </p:sp>
      <p:sp>
        <p:nvSpPr>
          <p:cNvPr id="16408" name="Rectangle 32"/>
          <p:cNvSpPr>
            <a:spLocks/>
          </p:cNvSpPr>
          <p:nvPr/>
        </p:nvSpPr>
        <p:spPr bwMode="auto">
          <a:xfrm>
            <a:off x="4343400" y="2728913"/>
            <a:ext cx="171767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(Programming)</a:t>
            </a:r>
          </a:p>
        </p:txBody>
      </p:sp>
      <p:sp>
        <p:nvSpPr>
          <p:cNvPr id="16409" name="Rectangle 33"/>
          <p:cNvSpPr>
            <a:spLocks/>
          </p:cNvSpPr>
          <p:nvPr/>
        </p:nvSpPr>
        <p:spPr bwMode="auto">
          <a:xfrm>
            <a:off x="7351713" y="2728913"/>
            <a:ext cx="735012"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(HCI)</a:t>
            </a:r>
          </a:p>
        </p:txBody>
      </p:sp>
      <p:sp>
        <p:nvSpPr>
          <p:cNvPr id="16410" name="Line 34"/>
          <p:cNvSpPr>
            <a:spLocks noChangeShapeType="1"/>
          </p:cNvSpPr>
          <p:nvPr/>
        </p:nvSpPr>
        <p:spPr bwMode="auto">
          <a:xfrm flipH="1">
            <a:off x="2619375" y="2133600"/>
            <a:ext cx="2105025" cy="5953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6411" name="Line 35"/>
          <p:cNvSpPr>
            <a:spLocks noChangeShapeType="1"/>
          </p:cNvSpPr>
          <p:nvPr/>
        </p:nvSpPr>
        <p:spPr bwMode="auto">
          <a:xfrm>
            <a:off x="4724400" y="2133600"/>
            <a:ext cx="495300" cy="5953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6412" name="Line 36"/>
          <p:cNvSpPr>
            <a:spLocks noChangeShapeType="1"/>
          </p:cNvSpPr>
          <p:nvPr/>
        </p:nvSpPr>
        <p:spPr bwMode="auto">
          <a:xfrm>
            <a:off x="4724400" y="2133600"/>
            <a:ext cx="3011488" cy="595313"/>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lIns="0" tIns="0" rIns="0" bIns="0"/>
          <a:lstStyle/>
          <a:p>
            <a:endParaRPr lang="en-US"/>
          </a:p>
        </p:txBody>
      </p:sp>
      <p:cxnSp>
        <p:nvCxnSpPr>
          <p:cNvPr id="16413" name="AutoShape 37"/>
          <p:cNvCxnSpPr>
            <a:cxnSpLocks noChangeShapeType="1"/>
            <a:stCxn id="16406" idx="0"/>
            <a:endCxn id="16395" idx="0"/>
          </p:cNvCxnSpPr>
          <p:nvPr/>
        </p:nvCxnSpPr>
        <p:spPr bwMode="auto">
          <a:xfrm>
            <a:off x="2624138" y="2911475"/>
            <a:ext cx="561975" cy="600075"/>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6414" name="AutoShape 38"/>
          <p:cNvCxnSpPr>
            <a:cxnSpLocks noChangeShapeType="1"/>
            <a:stCxn id="16408" idx="0"/>
            <a:endCxn id="16393" idx="0"/>
          </p:cNvCxnSpPr>
          <p:nvPr/>
        </p:nvCxnSpPr>
        <p:spPr bwMode="auto">
          <a:xfrm flipH="1">
            <a:off x="4505325" y="2911475"/>
            <a:ext cx="720725" cy="600075"/>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6415" name="AutoShape 39"/>
          <p:cNvCxnSpPr>
            <a:cxnSpLocks noChangeShapeType="1"/>
            <a:stCxn id="16408" idx="0"/>
            <a:endCxn id="16392" idx="0"/>
          </p:cNvCxnSpPr>
          <p:nvPr/>
        </p:nvCxnSpPr>
        <p:spPr bwMode="auto">
          <a:xfrm>
            <a:off x="5226050" y="2911475"/>
            <a:ext cx="639763" cy="600075"/>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6416" name="AutoShape 40"/>
          <p:cNvCxnSpPr>
            <a:cxnSpLocks noChangeShapeType="1"/>
            <a:stCxn id="16409" idx="0"/>
            <a:endCxn id="16390" idx="0"/>
          </p:cNvCxnSpPr>
          <p:nvPr/>
        </p:nvCxnSpPr>
        <p:spPr bwMode="auto">
          <a:xfrm flipH="1">
            <a:off x="7313613" y="2911475"/>
            <a:ext cx="427037" cy="600075"/>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6417" name="AutoShape 41"/>
          <p:cNvCxnSpPr>
            <a:cxnSpLocks noChangeShapeType="1"/>
            <a:stCxn id="16409" idx="0"/>
            <a:endCxn id="16391" idx="0"/>
          </p:cNvCxnSpPr>
          <p:nvPr/>
        </p:nvCxnSpPr>
        <p:spPr bwMode="auto">
          <a:xfrm>
            <a:off x="7740650" y="2911475"/>
            <a:ext cx="715963" cy="600075"/>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cxnSp>
        <p:nvCxnSpPr>
          <p:cNvPr id="16418" name="AutoShape 42"/>
          <p:cNvCxnSpPr>
            <a:cxnSpLocks noChangeShapeType="1"/>
            <a:stCxn id="16406" idx="0"/>
          </p:cNvCxnSpPr>
          <p:nvPr/>
        </p:nvCxnSpPr>
        <p:spPr bwMode="auto">
          <a:xfrm flipH="1">
            <a:off x="1901825" y="2911475"/>
            <a:ext cx="722313" cy="604838"/>
          </a:xfrm>
          <a:prstGeom prst="straightConnector1">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cxnSp>
      <p:sp>
        <p:nvSpPr>
          <p:cNvPr id="16419" name="Rectangle 43"/>
          <p:cNvSpPr>
            <a:spLocks/>
          </p:cNvSpPr>
          <p:nvPr/>
        </p:nvSpPr>
        <p:spPr bwMode="auto">
          <a:xfrm>
            <a:off x="6743700" y="3868738"/>
            <a:ext cx="3254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a:t>
            </a:r>
          </a:p>
        </p:txBody>
      </p:sp>
      <p:sp>
        <p:nvSpPr>
          <p:cNvPr id="16420" name="Rectangle 44"/>
          <p:cNvSpPr>
            <a:spLocks/>
          </p:cNvSpPr>
          <p:nvPr/>
        </p:nvSpPr>
        <p:spPr bwMode="auto">
          <a:xfrm>
            <a:off x="8178800" y="3886200"/>
            <a:ext cx="325438"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1800">
                <a:solidFill>
                  <a:schemeClr val="tx1"/>
                </a:solidFill>
                <a:latin typeface="Palatino" charset="0"/>
                <a:ea typeface="Palatino" charset="0"/>
                <a:cs typeface="Palatino" charset="0"/>
                <a:sym typeface="Palatino" charset="0"/>
              </a:rPr>
              <a:t>...</a:t>
            </a:r>
          </a:p>
        </p:txBody>
      </p:sp>
      <p:sp>
        <p:nvSpPr>
          <p:cNvPr id="16421" name="Rectangle 45"/>
          <p:cNvSpPr>
            <a:spLocks/>
          </p:cNvSpPr>
          <p:nvPr/>
        </p:nvSpPr>
        <p:spPr bwMode="auto">
          <a:xfrm>
            <a:off x="525462" y="5410200"/>
            <a:ext cx="8085137" cy="1075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40639" bIns="0"/>
          <a:lstStyle/>
          <a:p>
            <a:pPr marL="382588" indent="-342900">
              <a:buFont typeface="Arial" pitchFamily="34" charset="0"/>
              <a:buChar char="•"/>
            </a:pPr>
            <a:r>
              <a:rPr lang="en-US" sz="2000" dirty="0">
                <a:ea typeface="Lucida Grande" charset="0"/>
                <a:cs typeface="Lucida Grande" charset="0"/>
              </a:rPr>
              <a:t>Classification is not always flat.</a:t>
            </a:r>
          </a:p>
          <a:p>
            <a:pPr marL="382588" indent="-342900">
              <a:buFont typeface="Arial" pitchFamily="34" charset="0"/>
              <a:buChar char="•"/>
            </a:pPr>
            <a:r>
              <a:rPr lang="en-US" sz="2000" dirty="0" smtClean="0">
                <a:ea typeface="Lucida Grande" charset="0"/>
                <a:cs typeface="Lucida Grande" charset="0"/>
              </a:rPr>
              <a:t>In </a:t>
            </a:r>
            <a:r>
              <a:rPr lang="en-US" sz="2000" dirty="0">
                <a:ea typeface="Lucida Grande" charset="0"/>
                <a:cs typeface="Lucida Grande" charset="0"/>
              </a:rPr>
              <a:t>real </a:t>
            </a:r>
            <a:r>
              <a:rPr lang="en-US" sz="2000" dirty="0" smtClean="0">
                <a:ea typeface="Lucida Grande" charset="0"/>
                <a:cs typeface="Lucida Grande" charset="0"/>
              </a:rPr>
              <a:t>life, items (documents) are </a:t>
            </a:r>
            <a:r>
              <a:rPr lang="en-US" sz="2000" dirty="0">
                <a:ea typeface="Lucida Grande" charset="0"/>
                <a:cs typeface="Lucida Grande" charset="0"/>
              </a:rPr>
              <a:t>often </a:t>
            </a:r>
            <a:r>
              <a:rPr lang="en-US" sz="2000" dirty="0" smtClean="0">
                <a:ea typeface="Lucida Grande" charset="0"/>
                <a:cs typeface="Lucida Grande" charset="0"/>
              </a:rPr>
              <a:t>naturally organized in hierarchies. Many classifications algorithms could extract those hierarchies.</a:t>
            </a:r>
          </a:p>
        </p:txBody>
      </p:sp>
      <p:sp>
        <p:nvSpPr>
          <p:cNvPr id="2" name="Slide Number Placeholder 1"/>
          <p:cNvSpPr>
            <a:spLocks noGrp="1"/>
          </p:cNvSpPr>
          <p:nvPr>
            <p:ph type="sldNum" sz="quarter" idx="10"/>
          </p:nvPr>
        </p:nvSpPr>
        <p:spPr/>
        <p:txBody>
          <a:bodyPr/>
          <a:lstStyle/>
          <a:p>
            <a:pPr>
              <a:defRPr/>
            </a:pPr>
            <a:fld id="{5FBA9533-2A4D-48E2-AEE4-410CFB57EC45}" type="slidenum">
              <a:rPr lang="en-US"/>
              <a:pPr>
                <a:defRPr/>
              </a:pPr>
              <a:t>30</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6595006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23" name="Rectangle 2"/>
          <p:cNvSpPr>
            <a:spLocks/>
          </p:cNvSpPr>
          <p:nvPr/>
        </p:nvSpPr>
        <p:spPr bwMode="auto">
          <a:xfrm>
            <a:off x="0" y="-141288"/>
            <a:ext cx="417830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40639" bIns="0" anchor="ctr"/>
          <a:lstStyle/>
          <a:p>
            <a:pPr marL="39688"/>
            <a:r>
              <a:rPr lang="en-US" sz="1600" dirty="0">
                <a:solidFill>
                  <a:srgbClr val="FFFFFF"/>
                </a:solidFill>
                <a:ea typeface="Lucida Grande" charset="0"/>
                <a:cs typeface="Lucida Grande" charset="0"/>
              </a:rPr>
              <a:t>Introduction to Information Retrieval</a:t>
            </a:r>
          </a:p>
        </p:txBody>
      </p:sp>
      <p:sp>
        <p:nvSpPr>
          <p:cNvPr id="17414" name="Rectangle 11"/>
          <p:cNvSpPr>
            <a:spLocks noGrp="1" noChangeArrowheads="1"/>
          </p:cNvSpPr>
          <p:nvPr>
            <p:ph type="title"/>
          </p:nvPr>
        </p:nvSpPr>
        <p:spPr>
          <a:xfrm>
            <a:off x="457200" y="0"/>
            <a:ext cx="8229600" cy="838200"/>
          </a:xfrm>
        </p:spPr>
        <p:txBody>
          <a:bodyPr rIns="132080">
            <a:normAutofit/>
          </a:bodyPr>
          <a:lstStyle/>
          <a:p>
            <a:pPr indent="0" eaLnBrk="1" hangingPunct="1"/>
            <a:r>
              <a:rPr lang="en-US" sz="2800" dirty="0" smtClean="0"/>
              <a:t>Categories  are Labels </a:t>
            </a:r>
          </a:p>
        </p:txBody>
      </p:sp>
      <p:sp>
        <p:nvSpPr>
          <p:cNvPr id="17420" name="Rectangle 12"/>
          <p:cNvSpPr>
            <a:spLocks noGrp="1" noChangeArrowheads="1"/>
          </p:cNvSpPr>
          <p:nvPr>
            <p:ph type="body" idx="1"/>
          </p:nvPr>
        </p:nvSpPr>
        <p:spPr/>
        <p:txBody>
          <a:bodyPr rIns="132080"/>
          <a:lstStyle/>
          <a:p>
            <a:pPr eaLnBrk="1" hangingPunct="1">
              <a:lnSpc>
                <a:spcPct val="80000"/>
              </a:lnSpc>
            </a:pPr>
            <a:r>
              <a:rPr lang="en-US" sz="2600" dirty="0" smtClean="0"/>
              <a:t>Labels are most often topics such as Yahoo-categories</a:t>
            </a:r>
          </a:p>
          <a:p>
            <a:pPr marL="782638" lvl="1" eaLnBrk="1" hangingPunct="1">
              <a:lnSpc>
                <a:spcPct val="80000"/>
              </a:lnSpc>
            </a:pPr>
            <a:r>
              <a:rPr lang="en-US" sz="2200" dirty="0" smtClean="0">
                <a:solidFill>
                  <a:srgbClr val="139CB7"/>
                </a:solidFill>
              </a:rPr>
              <a:t>"finance," "sports," "news&gt;world&gt;</a:t>
            </a:r>
            <a:r>
              <a:rPr lang="en-US" sz="2200" dirty="0" err="1" smtClean="0">
                <a:solidFill>
                  <a:srgbClr val="139CB7"/>
                </a:solidFill>
              </a:rPr>
              <a:t>asia</a:t>
            </a:r>
            <a:r>
              <a:rPr lang="en-US" sz="2200" dirty="0" smtClean="0">
                <a:solidFill>
                  <a:srgbClr val="139CB7"/>
                </a:solidFill>
              </a:rPr>
              <a:t>&gt;business"</a:t>
            </a:r>
          </a:p>
          <a:p>
            <a:pPr eaLnBrk="1" hangingPunct="1">
              <a:lnSpc>
                <a:spcPct val="80000"/>
              </a:lnSpc>
            </a:pPr>
            <a:r>
              <a:rPr lang="en-US" sz="2600" dirty="0" smtClean="0"/>
              <a:t>Labels may be genres</a:t>
            </a:r>
          </a:p>
          <a:p>
            <a:pPr marL="782638" lvl="1" eaLnBrk="1" hangingPunct="1">
              <a:lnSpc>
                <a:spcPct val="80000"/>
              </a:lnSpc>
            </a:pPr>
            <a:r>
              <a:rPr lang="en-US" sz="2200" dirty="0" smtClean="0">
                <a:solidFill>
                  <a:srgbClr val="139CB7"/>
                </a:solidFill>
              </a:rPr>
              <a:t>"editorials" "movie-reviews" "news”</a:t>
            </a:r>
          </a:p>
          <a:p>
            <a:pPr eaLnBrk="1" hangingPunct="1">
              <a:lnSpc>
                <a:spcPct val="80000"/>
              </a:lnSpc>
            </a:pPr>
            <a:r>
              <a:rPr lang="en-US" sz="2600" dirty="0" smtClean="0"/>
              <a:t>Labels may be opinions on a person/product</a:t>
            </a:r>
          </a:p>
          <a:p>
            <a:pPr marL="782638" lvl="1" eaLnBrk="1" hangingPunct="1">
              <a:lnSpc>
                <a:spcPct val="80000"/>
              </a:lnSpc>
            </a:pPr>
            <a:r>
              <a:rPr lang="en-US" sz="2200" dirty="0" smtClean="0">
                <a:solidFill>
                  <a:srgbClr val="139CB7"/>
                </a:solidFill>
              </a:rPr>
              <a:t>“like”, “hate”, “neutral”</a:t>
            </a:r>
          </a:p>
          <a:p>
            <a:pPr eaLnBrk="1" hangingPunct="1">
              <a:lnSpc>
                <a:spcPct val="80000"/>
              </a:lnSpc>
            </a:pPr>
            <a:r>
              <a:rPr lang="en-US" sz="2600" dirty="0" smtClean="0"/>
              <a:t>Labels may be domain-specific</a:t>
            </a:r>
          </a:p>
          <a:p>
            <a:pPr marL="782638" lvl="1" eaLnBrk="1" hangingPunct="1">
              <a:lnSpc>
                <a:spcPct val="80000"/>
              </a:lnSpc>
            </a:pPr>
            <a:r>
              <a:rPr lang="en-US" sz="2200" dirty="0" smtClean="0">
                <a:solidFill>
                  <a:srgbClr val="139CB7"/>
                </a:solidFill>
              </a:rPr>
              <a:t>"interesting-to-me" : "not-interesting-to-me”</a:t>
            </a:r>
          </a:p>
          <a:p>
            <a:pPr marL="782638" lvl="1" eaLnBrk="1" hangingPunct="1">
              <a:lnSpc>
                <a:spcPct val="80000"/>
              </a:lnSpc>
            </a:pPr>
            <a:r>
              <a:rPr lang="en-US" sz="2200" dirty="0" smtClean="0">
                <a:solidFill>
                  <a:srgbClr val="139CB7"/>
                </a:solidFill>
              </a:rPr>
              <a:t>“contain medical information” : “doesn’t”</a:t>
            </a:r>
          </a:p>
          <a:p>
            <a:pPr marL="782638" lvl="1" eaLnBrk="1" hangingPunct="1">
              <a:lnSpc>
                <a:spcPct val="80000"/>
              </a:lnSpc>
            </a:pPr>
            <a:r>
              <a:rPr lang="en-US" sz="2200" dirty="0" smtClean="0">
                <a:solidFill>
                  <a:srgbClr val="139CB7"/>
                </a:solidFill>
              </a:rPr>
              <a:t>language identification: English, French, Chinese, …</a:t>
            </a:r>
          </a:p>
          <a:p>
            <a:pPr marL="782638" lvl="1" eaLnBrk="1" hangingPunct="1">
              <a:lnSpc>
                <a:spcPct val="80000"/>
              </a:lnSpc>
            </a:pPr>
            <a:r>
              <a:rPr lang="en-US" sz="2200" dirty="0" smtClean="0">
                <a:solidFill>
                  <a:srgbClr val="139CB7"/>
                </a:solidFill>
              </a:rPr>
              <a:t>search vertical: “about Linux”, “about Windows”, ”SunOS”,…</a:t>
            </a:r>
          </a:p>
          <a:p>
            <a:pPr marL="782638" lvl="1" eaLnBrk="1" hangingPunct="1">
              <a:lnSpc>
                <a:spcPct val="80000"/>
              </a:lnSpc>
            </a:pPr>
            <a:r>
              <a:rPr lang="en-US" sz="2200" dirty="0" smtClean="0">
                <a:solidFill>
                  <a:srgbClr val="139CB7"/>
                </a:solidFill>
              </a:rPr>
              <a:t>“spam” : “not spam”</a:t>
            </a:r>
          </a:p>
        </p:txBody>
      </p:sp>
      <p:sp>
        <p:nvSpPr>
          <p:cNvPr id="2" name="Slide Number Placeholder 1"/>
          <p:cNvSpPr>
            <a:spLocks noGrp="1"/>
          </p:cNvSpPr>
          <p:nvPr>
            <p:ph type="sldNum" sz="quarter" idx="10"/>
          </p:nvPr>
        </p:nvSpPr>
        <p:spPr/>
        <p:txBody>
          <a:bodyPr/>
          <a:lstStyle/>
          <a:p>
            <a:pPr>
              <a:defRPr/>
            </a:pPr>
            <a:fld id="{7E27CD06-7EA8-48AB-922B-39BBABB25BB0}" type="slidenum">
              <a:rPr lang="en-US"/>
              <a:pPr>
                <a:defRPr/>
              </a:pPr>
              <a:t>31</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4346244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742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7420">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7420">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7420">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7420">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7420">
                                            <p:txEl>
                                              <p:pRg st="5" end="5"/>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7420">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7420">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7420">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499"/>
                                          </p:stCondLst>
                                        </p:cTn>
                                        <p:tgtEl>
                                          <p:spTgt spid="17420">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499"/>
                                          </p:stCondLst>
                                        </p:cTn>
                                        <p:tgtEl>
                                          <p:spTgt spid="17420">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499"/>
                                          </p:stCondLst>
                                        </p:cTn>
                                        <p:tgtEl>
                                          <p:spTgt spid="17420">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0"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9" name="Rectangle 12"/>
          <p:cNvSpPr>
            <a:spLocks noGrp="1" noChangeArrowheads="1"/>
          </p:cNvSpPr>
          <p:nvPr>
            <p:ph type="body" idx="1"/>
          </p:nvPr>
        </p:nvSpPr>
        <p:spPr/>
        <p:txBody>
          <a:bodyPr rIns="132080"/>
          <a:lstStyle/>
          <a:p>
            <a:pPr eaLnBrk="1" hangingPunct="1"/>
            <a:r>
              <a:rPr lang="en-US" dirty="0" smtClean="0"/>
              <a:t>Manual classification</a:t>
            </a:r>
          </a:p>
          <a:p>
            <a:pPr marL="782638" lvl="1" eaLnBrk="1" hangingPunct="1"/>
            <a:r>
              <a:rPr lang="en-US" dirty="0" smtClean="0"/>
              <a:t>Used by the original Yahoo! Directory</a:t>
            </a:r>
          </a:p>
          <a:p>
            <a:pPr marL="782638" lvl="1" eaLnBrk="1" hangingPunct="1"/>
            <a:r>
              <a:rPr lang="en-US" dirty="0" err="1" smtClean="0"/>
              <a:t>Looksmart</a:t>
            </a:r>
            <a:r>
              <a:rPr lang="en-US" dirty="0" smtClean="0"/>
              <a:t>, About.com, ODP, PubMed</a:t>
            </a:r>
          </a:p>
          <a:p>
            <a:pPr marL="782638" lvl="1" eaLnBrk="1" hangingPunct="1"/>
            <a:r>
              <a:rPr lang="en-US" dirty="0" smtClean="0"/>
              <a:t>Could be very accurate when job is done by experts</a:t>
            </a:r>
          </a:p>
          <a:p>
            <a:pPr marL="782638" lvl="1" eaLnBrk="1" hangingPunct="1"/>
            <a:r>
              <a:rPr lang="en-US" dirty="0" smtClean="0"/>
              <a:t>Consistent when the problem size and the team are small</a:t>
            </a:r>
          </a:p>
          <a:p>
            <a:pPr marL="782638" lvl="1" eaLnBrk="1" hangingPunct="1"/>
            <a:r>
              <a:rPr lang="en-US" dirty="0" smtClean="0"/>
              <a:t>Difficult and expensive to scale. Yahoo did try manual classification of the Web originally, before Google came up with Page-Rang technology</a:t>
            </a:r>
          </a:p>
          <a:p>
            <a:pPr marL="1182688" lvl="2" eaLnBrk="1" hangingPunct="1"/>
            <a:r>
              <a:rPr lang="en-US" dirty="0" smtClean="0"/>
              <a:t>Means we need automatic classification methods for big problems</a:t>
            </a:r>
          </a:p>
        </p:txBody>
      </p:sp>
      <p:sp>
        <p:nvSpPr>
          <p:cNvPr id="18440" name="Rectangle 13"/>
          <p:cNvSpPr>
            <a:spLocks/>
          </p:cNvSpPr>
          <p:nvPr/>
        </p:nvSpPr>
        <p:spPr bwMode="auto">
          <a:xfrm>
            <a:off x="7620000" y="-28575"/>
            <a:ext cx="8064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Ch. 13</a:t>
            </a:r>
          </a:p>
        </p:txBody>
      </p:sp>
      <p:sp>
        <p:nvSpPr>
          <p:cNvPr id="2" name="Slide Number Placeholder 1"/>
          <p:cNvSpPr>
            <a:spLocks noGrp="1"/>
          </p:cNvSpPr>
          <p:nvPr>
            <p:ph type="sldNum" sz="quarter" idx="10"/>
          </p:nvPr>
        </p:nvSpPr>
        <p:spPr/>
        <p:txBody>
          <a:bodyPr/>
          <a:lstStyle/>
          <a:p>
            <a:pPr>
              <a:defRPr/>
            </a:pPr>
            <a:fld id="{E71397EC-F871-4DFD-971A-202884AEF9EC}" type="slidenum">
              <a:rPr lang="en-US"/>
              <a:pPr>
                <a:defRPr/>
              </a:pPr>
              <a:t>32</a:t>
            </a:fld>
            <a:endParaRPr lang="en-US"/>
          </a:p>
        </p:txBody>
      </p:sp>
      <p:sp>
        <p:nvSpPr>
          <p:cNvPr id="5" name="Title 4"/>
          <p:cNvSpPr>
            <a:spLocks noGrp="1"/>
          </p:cNvSpPr>
          <p:nvPr>
            <p:ph type="title"/>
          </p:nvPr>
        </p:nvSpPr>
        <p:spPr/>
        <p:txBody>
          <a:bodyPr/>
          <a:lstStyle/>
          <a:p>
            <a:r>
              <a:rPr lang="en-US" dirty="0" smtClean="0"/>
              <a:t>Classification Methods</a:t>
            </a:r>
            <a:endParaRPr lang="en-US" dirty="0"/>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17203923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2" name="Rectangle 11"/>
          <p:cNvSpPr>
            <a:spLocks noGrp="1" noChangeArrowheads="1"/>
          </p:cNvSpPr>
          <p:nvPr>
            <p:ph type="title"/>
          </p:nvPr>
        </p:nvSpPr>
        <p:spPr/>
        <p:txBody>
          <a:bodyPr rIns="132080"/>
          <a:lstStyle/>
          <a:p>
            <a:pPr indent="0" eaLnBrk="1" hangingPunct="1"/>
            <a:r>
              <a:rPr lang="en-US" smtClean="0"/>
              <a:t>Classification Methods (2)</a:t>
            </a:r>
          </a:p>
        </p:txBody>
      </p:sp>
      <p:sp>
        <p:nvSpPr>
          <p:cNvPr id="19463" name="Rectangle 12"/>
          <p:cNvSpPr>
            <a:spLocks noGrp="1" noChangeArrowheads="1"/>
          </p:cNvSpPr>
          <p:nvPr>
            <p:ph type="body" idx="1"/>
          </p:nvPr>
        </p:nvSpPr>
        <p:spPr/>
        <p:txBody>
          <a:bodyPr rIns="132080"/>
          <a:lstStyle/>
          <a:p>
            <a:pPr eaLnBrk="1" hangingPunct="1"/>
            <a:r>
              <a:rPr lang="en-US" dirty="0" smtClean="0"/>
              <a:t>Hand-coded rule-based classifiers</a:t>
            </a:r>
          </a:p>
          <a:p>
            <a:pPr marL="782638" lvl="1" eaLnBrk="1" hangingPunct="1"/>
            <a:r>
              <a:rPr lang="en-US" sz="2200" dirty="0"/>
              <a:t>T</a:t>
            </a:r>
            <a:r>
              <a:rPr lang="en-US" sz="2200" dirty="0" smtClean="0"/>
              <a:t>echnique used by simple spam filters, Reuters, CIA, etc.</a:t>
            </a:r>
          </a:p>
          <a:p>
            <a:pPr marL="782638" lvl="1" eaLnBrk="1" hangingPunct="1"/>
            <a:r>
              <a:rPr lang="en-US" sz="2200" dirty="0"/>
              <a:t>W</a:t>
            </a:r>
            <a:r>
              <a:rPr lang="en-US" sz="2200" dirty="0" smtClean="0"/>
              <a:t>idely used in government, </a:t>
            </a:r>
            <a:r>
              <a:rPr lang="en-US" sz="2200" b="1" dirty="0" smtClean="0"/>
              <a:t>legal firms </a:t>
            </a:r>
            <a:r>
              <a:rPr lang="en-US" sz="2200" dirty="0" smtClean="0"/>
              <a:t>and commercial enterprises</a:t>
            </a:r>
          </a:p>
          <a:p>
            <a:pPr marL="782638" lvl="1" eaLnBrk="1" hangingPunct="1"/>
            <a:r>
              <a:rPr lang="en-US" sz="2200" dirty="0" smtClean="0"/>
              <a:t>Companies used to build “IDE”-s for writing such rules</a:t>
            </a:r>
          </a:p>
          <a:p>
            <a:pPr marL="782638" lvl="1" eaLnBrk="1" hangingPunct="1"/>
            <a:r>
              <a:rPr lang="en-US" sz="2200" dirty="0" smtClean="0"/>
              <a:t>A rule-based classifier assigns a document to a category if document contains a given </a:t>
            </a:r>
            <a:r>
              <a:rPr lang="en-US" sz="2200" dirty="0"/>
              <a:t>B</a:t>
            </a:r>
            <a:r>
              <a:rPr lang="en-US" sz="2200" dirty="0" smtClean="0"/>
              <a:t>oolean combination of words</a:t>
            </a:r>
          </a:p>
          <a:p>
            <a:pPr marL="782638" lvl="1" eaLnBrk="1" hangingPunct="1"/>
            <a:r>
              <a:rPr lang="en-US" sz="2200" dirty="0" smtClean="0"/>
              <a:t>Commercial systems have complex query languages (at the time complex Information Retrieval query languages + score accumulators were developed)</a:t>
            </a:r>
          </a:p>
          <a:p>
            <a:pPr marL="782638" lvl="1" eaLnBrk="1" hangingPunct="1"/>
            <a:r>
              <a:rPr lang="en-US" sz="2200" dirty="0" smtClean="0"/>
              <a:t>Accuracy is often very high if a rule has been carefully refined over time by a subject expert</a:t>
            </a:r>
          </a:p>
          <a:p>
            <a:pPr marL="782638" lvl="1" eaLnBrk="1" hangingPunct="1"/>
            <a:r>
              <a:rPr lang="en-US" sz="2200" dirty="0" smtClean="0"/>
              <a:t>Building and maintaining these rules is expensive</a:t>
            </a:r>
          </a:p>
        </p:txBody>
      </p:sp>
      <p:sp>
        <p:nvSpPr>
          <p:cNvPr id="19464" name="Rectangle 13"/>
          <p:cNvSpPr>
            <a:spLocks/>
          </p:cNvSpPr>
          <p:nvPr/>
        </p:nvSpPr>
        <p:spPr bwMode="auto">
          <a:xfrm>
            <a:off x="7620000" y="-28575"/>
            <a:ext cx="8064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Ch. 13</a:t>
            </a:r>
          </a:p>
        </p:txBody>
      </p:sp>
      <p:sp>
        <p:nvSpPr>
          <p:cNvPr id="2" name="Slide Number Placeholder 1"/>
          <p:cNvSpPr>
            <a:spLocks noGrp="1"/>
          </p:cNvSpPr>
          <p:nvPr>
            <p:ph type="sldNum" sz="quarter" idx="10"/>
          </p:nvPr>
        </p:nvSpPr>
        <p:spPr/>
        <p:txBody>
          <a:bodyPr/>
          <a:lstStyle/>
          <a:p>
            <a:pPr>
              <a:defRPr/>
            </a:pPr>
            <a:fld id="{641489F9-2AE6-4601-A449-87747E03D129}" type="slidenum">
              <a:rPr lang="en-US"/>
              <a:pPr>
                <a:defRPr/>
              </a:pPr>
              <a:t>33</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42710547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9" name="Rectangle 2"/>
          <p:cNvSpPr>
            <a:spLocks/>
          </p:cNvSpPr>
          <p:nvPr/>
        </p:nvSpPr>
        <p:spPr bwMode="auto">
          <a:xfrm>
            <a:off x="0" y="-141288"/>
            <a:ext cx="4178300" cy="557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40639" bIns="0" anchor="ctr"/>
          <a:lstStyle/>
          <a:p>
            <a:pPr marL="39688"/>
            <a:r>
              <a:rPr lang="en-US" sz="1600" dirty="0">
                <a:solidFill>
                  <a:srgbClr val="FFFFFF"/>
                </a:solidFill>
                <a:ea typeface="Lucida Grande" charset="0"/>
                <a:cs typeface="Lucida Grande" charset="0"/>
              </a:rPr>
              <a:t>Introduction to Information Retrieval</a:t>
            </a:r>
          </a:p>
        </p:txBody>
      </p:sp>
      <p:sp>
        <p:nvSpPr>
          <p:cNvPr id="21510" name="Rectangle 11"/>
          <p:cNvSpPr>
            <a:spLocks noGrp="1" noChangeArrowheads="1"/>
          </p:cNvSpPr>
          <p:nvPr>
            <p:ph type="title"/>
          </p:nvPr>
        </p:nvSpPr>
        <p:spPr/>
        <p:txBody>
          <a:bodyPr rIns="132080"/>
          <a:lstStyle/>
          <a:p>
            <a:pPr indent="0" eaLnBrk="1" hangingPunct="1"/>
            <a:r>
              <a:rPr lang="en-US" smtClean="0"/>
              <a:t>Classification Methods (3)</a:t>
            </a:r>
          </a:p>
        </p:txBody>
      </p:sp>
      <p:sp>
        <p:nvSpPr>
          <p:cNvPr id="21511" name="Rectangle 12"/>
          <p:cNvSpPr>
            <a:spLocks noGrp="1" noChangeArrowheads="1"/>
          </p:cNvSpPr>
          <p:nvPr>
            <p:ph type="body" idx="1"/>
          </p:nvPr>
        </p:nvSpPr>
        <p:spPr/>
        <p:txBody>
          <a:bodyPr rIns="132080"/>
          <a:lstStyle/>
          <a:p>
            <a:pPr eaLnBrk="1" hangingPunct="1"/>
            <a:r>
              <a:rPr lang="en-US" dirty="0" smtClean="0"/>
              <a:t>Supervised learning was used for the document-label assignment function </a:t>
            </a:r>
          </a:p>
          <a:p>
            <a:pPr marL="782638" lvl="1" eaLnBrk="1" hangingPunct="1"/>
            <a:r>
              <a:rPr lang="en-US" dirty="0" smtClean="0"/>
              <a:t>Many systems partly or wholly rely on machine learning (Autonomy, Microsoft, </a:t>
            </a:r>
            <a:r>
              <a:rPr lang="en-US" dirty="0" err="1" smtClean="0"/>
              <a:t>Enkata</a:t>
            </a:r>
            <a:r>
              <a:rPr lang="en-US" dirty="0" smtClean="0"/>
              <a:t>, Yahoo!, …)</a:t>
            </a:r>
          </a:p>
          <a:p>
            <a:pPr marL="1182688" lvl="2" eaLnBrk="1" hangingPunct="1"/>
            <a:r>
              <a:rPr lang="en-US" dirty="0" smtClean="0"/>
              <a:t>k-Nearest Neighbors (simple, powerful)</a:t>
            </a:r>
          </a:p>
          <a:p>
            <a:pPr marL="1182688" lvl="2" eaLnBrk="1" hangingPunct="1"/>
            <a:r>
              <a:rPr lang="en-US" dirty="0" smtClean="0"/>
              <a:t>Naive Bayes (simple, common method)</a:t>
            </a:r>
          </a:p>
          <a:p>
            <a:pPr marL="1182688" lvl="2" eaLnBrk="1" hangingPunct="1"/>
            <a:r>
              <a:rPr lang="en-US" dirty="0" smtClean="0"/>
              <a:t>Support-vector machines (new, generally more powerful)</a:t>
            </a:r>
          </a:p>
          <a:p>
            <a:pPr marL="1182688" lvl="2" eaLnBrk="1" hangingPunct="1"/>
            <a:r>
              <a:rPr lang="en-US" dirty="0" smtClean="0"/>
              <a:t>… plus many other methods</a:t>
            </a:r>
          </a:p>
          <a:p>
            <a:pPr marL="782638" lvl="1" eaLnBrk="1" hangingPunct="1"/>
            <a:r>
              <a:rPr lang="en-US" dirty="0" smtClean="0"/>
              <a:t>No free lunch: requires hand-classified training data</a:t>
            </a:r>
          </a:p>
          <a:p>
            <a:pPr marL="782638" lvl="1" eaLnBrk="1" hangingPunct="1"/>
            <a:r>
              <a:rPr lang="en-US" dirty="0" smtClean="0"/>
              <a:t>But data can be built up (and refined) by amateurs</a:t>
            </a:r>
          </a:p>
          <a:p>
            <a:pPr marL="1182688" lvl="2" eaLnBrk="1" hangingPunct="1"/>
            <a:endParaRPr lang="en-US" sz="1000" dirty="0" smtClean="0"/>
          </a:p>
          <a:p>
            <a:pPr eaLnBrk="1" hangingPunct="1"/>
            <a:r>
              <a:rPr lang="en-US" dirty="0" smtClean="0"/>
              <a:t>Many commercial systems use a mixture of methods</a:t>
            </a:r>
          </a:p>
        </p:txBody>
      </p:sp>
      <p:sp>
        <p:nvSpPr>
          <p:cNvPr id="21512" name="Rectangle 13"/>
          <p:cNvSpPr>
            <a:spLocks/>
          </p:cNvSpPr>
          <p:nvPr/>
        </p:nvSpPr>
        <p:spPr bwMode="auto">
          <a:xfrm>
            <a:off x="7620000" y="-28575"/>
            <a:ext cx="8064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Ch. 13</a:t>
            </a:r>
          </a:p>
        </p:txBody>
      </p:sp>
      <p:sp>
        <p:nvSpPr>
          <p:cNvPr id="2" name="Slide Number Placeholder 1"/>
          <p:cNvSpPr>
            <a:spLocks noGrp="1"/>
          </p:cNvSpPr>
          <p:nvPr>
            <p:ph type="sldNum" sz="quarter" idx="10"/>
          </p:nvPr>
        </p:nvSpPr>
        <p:spPr/>
        <p:txBody>
          <a:bodyPr/>
          <a:lstStyle/>
          <a:p>
            <a:pPr>
              <a:defRPr/>
            </a:pPr>
            <a:fld id="{B134ABA5-10CA-4EC6-9506-C55E779FC046}" type="slidenum">
              <a:rPr lang="en-US"/>
              <a:pPr>
                <a:defRPr/>
              </a:pPr>
              <a:t>34</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31648878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4" name="Rectangle 11"/>
          <p:cNvSpPr>
            <a:spLocks noGrp="1" noChangeArrowheads="1"/>
          </p:cNvSpPr>
          <p:nvPr>
            <p:ph type="title"/>
          </p:nvPr>
        </p:nvSpPr>
        <p:spPr/>
        <p:txBody>
          <a:bodyPr rIns="132080"/>
          <a:lstStyle/>
          <a:p>
            <a:pPr indent="0" eaLnBrk="1" hangingPunct="1"/>
            <a:r>
              <a:rPr lang="en-US" dirty="0" smtClean="0"/>
              <a:t>Relevance Feedback</a:t>
            </a:r>
          </a:p>
        </p:txBody>
      </p:sp>
      <p:sp>
        <p:nvSpPr>
          <p:cNvPr id="22535" name="Rectangle 12"/>
          <p:cNvSpPr>
            <a:spLocks noGrp="1" noChangeArrowheads="1"/>
          </p:cNvSpPr>
          <p:nvPr>
            <p:ph type="body" idx="1"/>
          </p:nvPr>
        </p:nvSpPr>
        <p:spPr/>
        <p:txBody>
          <a:bodyPr rIns="132080"/>
          <a:lstStyle/>
          <a:p>
            <a:pPr eaLnBrk="1" hangingPunct="1">
              <a:lnSpc>
                <a:spcPct val="90000"/>
              </a:lnSpc>
            </a:pPr>
            <a:r>
              <a:rPr lang="en-US" dirty="0" smtClean="0"/>
              <a:t>Relevance Feedback is a special discipline within the fields of Information Retrieval and Machine Learning.</a:t>
            </a:r>
          </a:p>
          <a:p>
            <a:pPr eaLnBrk="1" hangingPunct="1">
              <a:lnSpc>
                <a:spcPct val="90000"/>
              </a:lnSpc>
            </a:pPr>
            <a:r>
              <a:rPr lang="en-US" dirty="0" smtClean="0"/>
              <a:t>In systems which use </a:t>
            </a:r>
            <a:r>
              <a:rPr lang="en-US" dirty="0" smtClean="0">
                <a:solidFill>
                  <a:srgbClr val="FF0000"/>
                </a:solidFill>
              </a:rPr>
              <a:t>relevance feedback</a:t>
            </a:r>
            <a:r>
              <a:rPr lang="en-US" dirty="0" smtClean="0"/>
              <a:t>, users mark reviewed documents as </a:t>
            </a:r>
            <a:r>
              <a:rPr lang="en-US" dirty="0" smtClean="0">
                <a:solidFill>
                  <a:srgbClr val="139CB7"/>
                </a:solidFill>
              </a:rPr>
              <a:t>relevant</a:t>
            </a:r>
            <a:r>
              <a:rPr lang="en-US" dirty="0" smtClean="0"/>
              <a:t>/</a:t>
            </a:r>
            <a:r>
              <a:rPr lang="en-US" dirty="0" smtClean="0">
                <a:solidFill>
                  <a:srgbClr val="139CB7"/>
                </a:solidFill>
              </a:rPr>
              <a:t>non-relevant</a:t>
            </a:r>
          </a:p>
          <a:p>
            <a:pPr eaLnBrk="1" hangingPunct="1">
              <a:lnSpc>
                <a:spcPct val="90000"/>
              </a:lnSpc>
            </a:pPr>
            <a:r>
              <a:rPr lang="en-US" dirty="0" smtClean="0"/>
              <a:t>User choices can be viewed as correcting/improving on </a:t>
            </a:r>
            <a:r>
              <a:rPr lang="en-US" dirty="0" smtClean="0">
                <a:solidFill>
                  <a:srgbClr val="357E69"/>
                </a:solidFill>
              </a:rPr>
              <a:t>classes</a:t>
            </a:r>
            <a:r>
              <a:rPr lang="en-US" dirty="0" smtClean="0"/>
              <a:t> or </a:t>
            </a:r>
            <a:r>
              <a:rPr lang="en-US" dirty="0" smtClean="0">
                <a:solidFill>
                  <a:srgbClr val="357E69"/>
                </a:solidFill>
              </a:rPr>
              <a:t>categories</a:t>
            </a:r>
          </a:p>
          <a:p>
            <a:pPr eaLnBrk="1" hangingPunct="1">
              <a:lnSpc>
                <a:spcPct val="90000"/>
              </a:lnSpc>
            </a:pPr>
            <a:r>
              <a:rPr lang="en-US" dirty="0" smtClean="0"/>
              <a:t>Information Retrieval systems use users’ judgments to build a better classification model</a:t>
            </a:r>
          </a:p>
          <a:p>
            <a:pPr eaLnBrk="1" hangingPunct="1">
              <a:lnSpc>
                <a:spcPct val="90000"/>
              </a:lnSpc>
            </a:pPr>
            <a:r>
              <a:rPr lang="en-US" dirty="0"/>
              <a:t>R</a:t>
            </a:r>
            <a:r>
              <a:rPr lang="en-US" dirty="0" smtClean="0"/>
              <a:t>elevance feedback is as a form of </a:t>
            </a:r>
            <a:r>
              <a:rPr lang="en-US" dirty="0" smtClean="0">
                <a:solidFill>
                  <a:srgbClr val="357E69"/>
                </a:solidFill>
              </a:rPr>
              <a:t>text classification</a:t>
            </a:r>
            <a:r>
              <a:rPr lang="en-US" dirty="0" smtClean="0"/>
              <a:t> (deciding between several classes).</a:t>
            </a:r>
          </a:p>
          <a:p>
            <a:pPr eaLnBrk="1" hangingPunct="1">
              <a:lnSpc>
                <a:spcPct val="90000"/>
              </a:lnSpc>
            </a:pPr>
            <a:r>
              <a:rPr lang="en-US" dirty="0" smtClean="0"/>
              <a:t>Techniques used in relevance feedback and other classification schemas are by rule probabilistic.</a:t>
            </a:r>
          </a:p>
        </p:txBody>
      </p:sp>
      <p:sp>
        <p:nvSpPr>
          <p:cNvPr id="2" name="Slide Number Placeholder 1"/>
          <p:cNvSpPr>
            <a:spLocks noGrp="1"/>
          </p:cNvSpPr>
          <p:nvPr>
            <p:ph type="sldNum" sz="quarter" idx="10"/>
          </p:nvPr>
        </p:nvSpPr>
        <p:spPr/>
        <p:txBody>
          <a:bodyPr/>
          <a:lstStyle/>
          <a:p>
            <a:pPr>
              <a:defRPr/>
            </a:pPr>
            <a:fld id="{CE645661-8AFF-45F9-96D9-83F6F03CBFBE}" type="slidenum">
              <a:rPr lang="en-US"/>
              <a:pPr>
                <a:defRPr/>
              </a:pPr>
              <a:t>35</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8679953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4582" name="Rectangle 11"/>
          <p:cNvSpPr>
            <a:spLocks/>
          </p:cNvSpPr>
          <p:nvPr/>
        </p:nvSpPr>
        <p:spPr bwMode="auto">
          <a:xfrm>
            <a:off x="6781800" y="3886200"/>
            <a:ext cx="838200" cy="609600"/>
          </a:xfrm>
          <a:prstGeom prst="rect">
            <a:avLst/>
          </a:prstGeom>
          <a:solidFill>
            <a:srgbClr val="FFFF99"/>
          </a:solidFill>
          <a:ln>
            <a:noFill/>
          </a:ln>
          <a:extLst>
            <a:ext uri="{91240B29-F687-4F45-9708-019B960494DF}">
              <a14:hiddenLine xmlns:a14="http://schemas.microsoft.com/office/drawing/2010/main" w="9525">
                <a:solidFill>
                  <a:schemeClr val="tx1"/>
                </a:solidFill>
                <a:miter lim="800000"/>
                <a:headEnd/>
                <a:tailEnd/>
              </a14:hiddenLine>
            </a:ext>
          </a:extLst>
        </p:spPr>
        <p:txBody>
          <a:bodyPr lIns="0" tIns="0" rIns="0" bIns="0"/>
          <a:lstStyle/>
          <a:p>
            <a:endParaRPr lang="en-US"/>
          </a:p>
        </p:txBody>
      </p:sp>
      <p:sp>
        <p:nvSpPr>
          <p:cNvPr id="24583" name="Rectangle 12"/>
          <p:cNvSpPr>
            <a:spLocks noGrp="1" noChangeArrowheads="1"/>
          </p:cNvSpPr>
          <p:nvPr>
            <p:ph type="title"/>
          </p:nvPr>
        </p:nvSpPr>
        <p:spPr/>
        <p:txBody>
          <a:bodyPr rIns="132080"/>
          <a:lstStyle/>
          <a:p>
            <a:pPr indent="0" eaLnBrk="1" hangingPunct="1"/>
            <a:r>
              <a:rPr lang="en-US" dirty="0" smtClean="0"/>
              <a:t>Bayes’ Rule (Theorem)</a:t>
            </a:r>
          </a:p>
        </p:txBody>
      </p:sp>
      <mc:AlternateContent xmlns:mc="http://schemas.openxmlformats.org/markup-compatibility/2006" xmlns:a14="http://schemas.microsoft.com/office/drawing/2010/main">
        <mc:Choice Requires="a14">
          <p:sp>
            <p:nvSpPr>
              <p:cNvPr id="24584" name="Rectangle 13"/>
              <p:cNvSpPr>
                <a:spLocks noGrp="1" noChangeArrowheads="1"/>
              </p:cNvSpPr>
              <p:nvPr>
                <p:ph type="body" idx="1"/>
              </p:nvPr>
            </p:nvSpPr>
            <p:spPr>
              <a:xfrm>
                <a:off x="228600" y="838200"/>
                <a:ext cx="8458200" cy="5791200"/>
              </a:xfrm>
            </p:spPr>
            <p:txBody>
              <a:bodyPr rIns="132080"/>
              <a:lstStyle/>
              <a:p>
                <a:pPr eaLnBrk="1" hangingPunct="1"/>
                <a:r>
                  <a:rPr lang="en-US" dirty="0" smtClean="0"/>
                  <a:t>For events a and b, the probability </a:t>
                </a:r>
                <a:r>
                  <a:rPr lang="en-US" i="1" dirty="0" smtClean="0">
                    <a:latin typeface="Times New Roman" panose="02020603050405020304" pitchFamily="18" charset="0"/>
                    <a:cs typeface="Times New Roman" panose="02020603050405020304" pitchFamily="18" charset="0"/>
                  </a:rPr>
                  <a:t>p(</a:t>
                </a:r>
                <a:r>
                  <a:rPr lang="en-US" i="1" dirty="0" err="1" smtClean="0">
                    <a:latin typeface="Times New Roman" panose="02020603050405020304" pitchFamily="18" charset="0"/>
                    <a:cs typeface="Times New Roman" panose="02020603050405020304" pitchFamily="18" charset="0"/>
                  </a:rPr>
                  <a:t>a,b</a:t>
                </a:r>
                <a:r>
                  <a:rPr lang="en-US" i="1" dirty="0" smtClean="0">
                    <a:latin typeface="Times New Roman" panose="02020603050405020304" pitchFamily="18" charset="0"/>
                    <a:cs typeface="Times New Roman" panose="02020603050405020304" pitchFamily="18" charset="0"/>
                  </a:rPr>
                  <a:t>) </a:t>
                </a:r>
                <a:r>
                  <a:rPr lang="en-US" dirty="0" smtClean="0"/>
                  <a:t>that they occur simultaneously can be calculated as:</a:t>
                </a:r>
              </a:p>
              <a:p>
                <a:pPr eaLnBrk="1" hangingPunct="1"/>
                <a:endParaRPr lang="en-US" dirty="0" smtClean="0"/>
              </a:p>
              <a:p>
                <a:pPr eaLnBrk="1" hangingPunct="1"/>
                <a:endParaRPr lang="en-US" sz="3200" dirty="0" smtClean="0"/>
              </a:p>
              <a:p>
                <a:pPr eaLnBrk="1" hangingPunct="1"/>
                <a:endParaRPr lang="en-US" dirty="0" smtClean="0"/>
              </a:p>
              <a:p>
                <a:pPr eaLnBrk="1" hangingPunct="1"/>
                <a:endParaRPr lang="en-US" sz="3200" dirty="0" smtClean="0"/>
              </a:p>
              <a:p>
                <a:pPr eaLnBrk="1" hangingPunct="1"/>
                <a:endParaRPr lang="en-US" dirty="0" smtClean="0"/>
              </a:p>
              <a:p>
                <a:pPr eaLnBrk="1" hangingPunct="1"/>
                <a:endParaRPr lang="en-US" sz="1800" dirty="0" smtClean="0"/>
              </a:p>
              <a:p>
                <a:pPr eaLnBrk="1" hangingPunct="1"/>
                <a:endParaRPr lang="en-US" dirty="0" smtClean="0"/>
              </a:p>
              <a:p>
                <a:pPr marL="0" indent="0" eaLnBrk="1" hangingPunct="1">
                  <a:buNone/>
                </a:pPr>
                <a:endParaRPr lang="en-US" dirty="0" smtClean="0"/>
              </a:p>
              <a:p>
                <a:pPr eaLnBrk="1" hangingPunct="1"/>
                <a:r>
                  <a:rPr lang="en-US" dirty="0" smtClean="0"/>
                  <a:t>Please note how we decomposed prior probability  </a:t>
                </a:r>
                <a14:m>
                  <m:oMath xmlns:m="http://schemas.openxmlformats.org/officeDocument/2006/math">
                    <m:r>
                      <a:rPr lang="en-US" b="0" i="1" smtClean="0">
                        <a:latin typeface="Cambria Math"/>
                      </a:rPr>
                      <m:t>𝑝</m:t>
                    </m:r>
                    <m:r>
                      <a:rPr lang="en-US" b="0" i="1" smtClean="0">
                        <a:latin typeface="Cambria Math"/>
                      </a:rPr>
                      <m:t>(</m:t>
                    </m:r>
                    <m:r>
                      <a:rPr lang="en-US" b="0" i="1" smtClean="0">
                        <a:latin typeface="Cambria Math"/>
                      </a:rPr>
                      <m:t>𝑏</m:t>
                    </m:r>
                    <m:r>
                      <a:rPr lang="en-US" b="0" i="1" smtClean="0">
                        <a:latin typeface="Cambria Math"/>
                      </a:rPr>
                      <m:t>)</m:t>
                    </m:r>
                  </m:oMath>
                </a14:m>
                <a:r>
                  <a:rPr lang="en-US" dirty="0" smtClean="0"/>
                  <a:t>  as the sum </a:t>
                </a:r>
                <a14:m>
                  <m:oMath xmlns:m="http://schemas.openxmlformats.org/officeDocument/2006/math">
                    <m:r>
                      <a:rPr lang="en-US" b="0" i="1" smtClean="0">
                        <a:latin typeface="Cambria Math"/>
                      </a:rPr>
                      <m:t>𝑝</m:t>
                    </m:r>
                    <m:d>
                      <m:dPr>
                        <m:ctrlPr>
                          <a:rPr lang="en-US" b="0" i="1" smtClean="0">
                            <a:latin typeface="Cambria Math"/>
                          </a:rPr>
                        </m:ctrlPr>
                      </m:dPr>
                      <m:e>
                        <m:r>
                          <a:rPr lang="en-US" b="0" i="1" smtClean="0">
                            <a:latin typeface="Cambria Math"/>
                          </a:rPr>
                          <m:t>𝑏</m:t>
                        </m:r>
                      </m:e>
                      <m:e>
                        <m:r>
                          <a:rPr lang="en-US" b="0" i="1" smtClean="0">
                            <a:latin typeface="Cambria Math"/>
                          </a:rPr>
                          <m:t>𝑎</m:t>
                        </m:r>
                      </m:e>
                    </m:d>
                    <m:r>
                      <a:rPr lang="en-US" b="0" i="1" smtClean="0">
                        <a:latin typeface="Cambria Math"/>
                      </a:rPr>
                      <m:t>𝑝</m:t>
                    </m:r>
                    <m:d>
                      <m:dPr>
                        <m:ctrlPr>
                          <a:rPr lang="en-US" b="0" i="1" smtClean="0">
                            <a:latin typeface="Cambria Math"/>
                          </a:rPr>
                        </m:ctrlPr>
                      </m:dPr>
                      <m:e>
                        <m:r>
                          <a:rPr lang="en-US" b="0" i="1" smtClean="0">
                            <a:latin typeface="Cambria Math"/>
                          </a:rPr>
                          <m:t>𝑎</m:t>
                        </m:r>
                      </m:e>
                    </m:d>
                    <m:r>
                      <a:rPr lang="en-US" b="0" i="1" smtClean="0">
                        <a:latin typeface="Cambria Math"/>
                      </a:rPr>
                      <m:t>+</m:t>
                    </m:r>
                    <m:r>
                      <a:rPr lang="en-US" b="0" i="1" smtClean="0">
                        <a:latin typeface="Cambria Math"/>
                      </a:rPr>
                      <m:t>𝑝</m:t>
                    </m:r>
                    <m:d>
                      <m:dPr>
                        <m:ctrlPr>
                          <a:rPr lang="en-US" b="0" i="1" smtClean="0">
                            <a:latin typeface="Cambria Math"/>
                          </a:rPr>
                        </m:ctrlPr>
                      </m:dPr>
                      <m:e>
                        <m:r>
                          <a:rPr lang="en-US" b="0" i="1" smtClean="0">
                            <a:latin typeface="Cambria Math"/>
                          </a:rPr>
                          <m:t>𝑏</m:t>
                        </m:r>
                      </m:e>
                      <m:e>
                        <m:acc>
                          <m:accPr>
                            <m:chr m:val="̅"/>
                            <m:ctrlPr>
                              <a:rPr lang="en-US" b="0" i="1" smtClean="0">
                                <a:latin typeface="Cambria Math"/>
                              </a:rPr>
                            </m:ctrlPr>
                          </m:accPr>
                          <m:e>
                            <m:r>
                              <a:rPr lang="en-US" b="0" i="1" smtClean="0">
                                <a:latin typeface="Cambria Math"/>
                              </a:rPr>
                              <m:t>𝑎</m:t>
                            </m:r>
                          </m:e>
                        </m:acc>
                      </m:e>
                    </m:d>
                    <m:r>
                      <a:rPr lang="en-US" b="0" i="1" smtClean="0">
                        <a:latin typeface="Cambria Math"/>
                      </a:rPr>
                      <m:t>𝑝</m:t>
                    </m:r>
                    <m:r>
                      <a:rPr lang="en-US" b="0" i="1" smtClean="0">
                        <a:latin typeface="Cambria Math"/>
                      </a:rPr>
                      <m:t>(</m:t>
                    </m:r>
                    <m:acc>
                      <m:accPr>
                        <m:chr m:val="̅"/>
                        <m:ctrlPr>
                          <a:rPr lang="en-US" b="0" i="1" smtClean="0">
                            <a:latin typeface="Cambria Math"/>
                          </a:rPr>
                        </m:ctrlPr>
                      </m:accPr>
                      <m:e>
                        <m:r>
                          <a:rPr lang="en-US" b="0" i="1" smtClean="0">
                            <a:latin typeface="Cambria Math"/>
                          </a:rPr>
                          <m:t>𝑎</m:t>
                        </m:r>
                      </m:e>
                    </m:acc>
                    <m:r>
                      <a:rPr lang="en-US" b="0" i="1" smtClean="0">
                        <a:latin typeface="Cambria Math"/>
                      </a:rPr>
                      <m:t>)</m:t>
                    </m:r>
                  </m:oMath>
                </a14:m>
                <a:r>
                  <a:rPr lang="en-US" dirty="0" smtClean="0"/>
                  <a:t> over probabilities for underlying classes: </a:t>
                </a:r>
                <a14:m>
                  <m:oMath xmlns:m="http://schemas.openxmlformats.org/officeDocument/2006/math">
                    <m:d>
                      <m:dPr>
                        <m:begChr m:val="{"/>
                        <m:endChr m:val="}"/>
                        <m:ctrlPr>
                          <a:rPr lang="en-US" i="1" smtClean="0">
                            <a:latin typeface="Cambria Math"/>
                          </a:rPr>
                        </m:ctrlPr>
                      </m:dPr>
                      <m:e>
                        <m:r>
                          <a:rPr lang="en-US" b="0" i="1" smtClean="0">
                            <a:latin typeface="Cambria Math"/>
                          </a:rPr>
                          <m:t>𝑎</m:t>
                        </m:r>
                      </m:e>
                      <m:e>
                        <m:acc>
                          <m:accPr>
                            <m:chr m:val="̅"/>
                            <m:ctrlPr>
                              <a:rPr lang="en-US" i="1" smtClean="0">
                                <a:latin typeface="Cambria Math"/>
                              </a:rPr>
                            </m:ctrlPr>
                          </m:accPr>
                          <m:e>
                            <m:r>
                              <a:rPr lang="en-US" b="0" i="1" smtClean="0">
                                <a:latin typeface="Cambria Math"/>
                              </a:rPr>
                              <m:t>𝑎</m:t>
                            </m:r>
                          </m:e>
                        </m:acc>
                      </m:e>
                    </m:d>
                  </m:oMath>
                </a14:m>
                <a:r>
                  <a:rPr lang="en-US" dirty="0" smtClean="0"/>
                  <a:t> , e.g. </a:t>
                </a:r>
                <a:r>
                  <a:rPr lang="en-US" dirty="0"/>
                  <a:t>{</a:t>
                </a:r>
                <a:r>
                  <a:rPr lang="en-US" dirty="0" smtClean="0"/>
                  <a:t>spam, not-spam}</a:t>
                </a:r>
              </a:p>
            </p:txBody>
          </p:sp>
        </mc:Choice>
        <mc:Fallback xmlns="">
          <p:sp>
            <p:nvSpPr>
              <p:cNvPr id="24584" name="Rectangle 13"/>
              <p:cNvSpPr>
                <a:spLocks noGrp="1" noRot="1" noChangeAspect="1" noMove="1" noResize="1" noEditPoints="1" noAdjustHandles="1" noChangeArrowheads="1" noChangeShapeType="1" noTextEdit="1"/>
              </p:cNvSpPr>
              <p:nvPr>
                <p:ph type="body" idx="1"/>
              </p:nvPr>
            </p:nvSpPr>
            <p:spPr>
              <a:xfrm>
                <a:off x="228600" y="838200"/>
                <a:ext cx="8458200" cy="5791200"/>
              </a:xfrm>
              <a:blipFill rotWithShape="1">
                <a:blip r:embed="rId2"/>
                <a:stretch>
                  <a:fillRect l="-865" t="-737"/>
                </a:stretch>
              </a:blipFill>
            </p:spPr>
            <p:txBody>
              <a:bodyPr/>
              <a:lstStyle/>
              <a:p>
                <a:r>
                  <a:rPr lang="en-US">
                    <a:noFill/>
                  </a:rPr>
                  <a:t> </a:t>
                </a:r>
              </a:p>
            </p:txBody>
          </p:sp>
        </mc:Fallback>
      </mc:AlternateContent>
      <p:pic>
        <p:nvPicPr>
          <p:cNvPr id="24585" name="Picture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107" y="2191326"/>
            <a:ext cx="8280400" cy="263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587" name="Rectangle 16"/>
          <p:cNvSpPr>
            <a:spLocks/>
          </p:cNvSpPr>
          <p:nvPr/>
        </p:nvSpPr>
        <p:spPr bwMode="auto">
          <a:xfrm>
            <a:off x="5943600" y="2895600"/>
            <a:ext cx="12130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2400" dirty="0">
                <a:solidFill>
                  <a:srgbClr val="00A000"/>
                </a:solidFill>
                <a:ea typeface="Lucida Grande" charset="0"/>
                <a:cs typeface="Lucida Grande" charset="0"/>
              </a:rPr>
              <a:t>Posterior</a:t>
            </a:r>
          </a:p>
        </p:txBody>
      </p:sp>
      <p:sp>
        <p:nvSpPr>
          <p:cNvPr id="24588" name="Line 17"/>
          <p:cNvSpPr>
            <a:spLocks noChangeShapeType="1"/>
          </p:cNvSpPr>
          <p:nvPr/>
        </p:nvSpPr>
        <p:spPr bwMode="auto">
          <a:xfrm rot="10800000" flipV="1">
            <a:off x="6477000" y="3276600"/>
            <a:ext cx="125412" cy="222394"/>
          </a:xfrm>
          <a:prstGeom prst="line">
            <a:avLst/>
          </a:prstGeom>
          <a:noFill/>
          <a:ln w="28575">
            <a:solidFill>
              <a:srgbClr val="00A000"/>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24589" name="Rectangle 18"/>
          <p:cNvSpPr>
            <a:spLocks/>
          </p:cNvSpPr>
          <p:nvPr/>
        </p:nvSpPr>
        <p:spPr bwMode="auto">
          <a:xfrm>
            <a:off x="8021782" y="3171500"/>
            <a:ext cx="68736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2400" dirty="0">
                <a:solidFill>
                  <a:srgbClr val="00A000"/>
                </a:solidFill>
                <a:ea typeface="Lucida Grande" charset="0"/>
                <a:cs typeface="Lucida Grande" charset="0"/>
              </a:rPr>
              <a:t>Prior</a:t>
            </a:r>
          </a:p>
        </p:txBody>
      </p:sp>
      <p:sp>
        <p:nvSpPr>
          <p:cNvPr id="24590" name="Line 19"/>
          <p:cNvSpPr>
            <a:spLocks noChangeShapeType="1"/>
          </p:cNvSpPr>
          <p:nvPr/>
        </p:nvSpPr>
        <p:spPr bwMode="auto">
          <a:xfrm flipH="1">
            <a:off x="4479636" y="1913990"/>
            <a:ext cx="152400" cy="295809"/>
          </a:xfrm>
          <a:prstGeom prst="line">
            <a:avLst/>
          </a:prstGeom>
          <a:noFill/>
          <a:ln w="28575">
            <a:solidFill>
              <a:srgbClr val="00A000"/>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2" name="Slide Number Placeholder 1"/>
          <p:cNvSpPr>
            <a:spLocks noGrp="1"/>
          </p:cNvSpPr>
          <p:nvPr>
            <p:ph type="sldNum" sz="quarter" idx="10"/>
          </p:nvPr>
        </p:nvSpPr>
        <p:spPr/>
        <p:txBody>
          <a:bodyPr/>
          <a:lstStyle/>
          <a:p>
            <a:pPr>
              <a:defRPr/>
            </a:pPr>
            <a:fld id="{8CD939B4-A6F9-4741-AC42-0798ADAD8421}" type="slidenum">
              <a:rPr lang="en-US"/>
              <a:pPr>
                <a:defRPr/>
              </a:pPr>
              <a:t>36</a:t>
            </a:fld>
            <a:endParaRPr lang="en-US"/>
          </a:p>
        </p:txBody>
      </p:sp>
      <p:sp>
        <p:nvSpPr>
          <p:cNvPr id="6" name="TextBox 5"/>
          <p:cNvSpPr txBox="1"/>
          <p:nvPr/>
        </p:nvSpPr>
        <p:spPr>
          <a:xfrm>
            <a:off x="3810000" y="1524000"/>
            <a:ext cx="4419600" cy="461665"/>
          </a:xfrm>
          <a:prstGeom prst="rect">
            <a:avLst/>
          </a:prstGeom>
          <a:noFill/>
        </p:spPr>
        <p:txBody>
          <a:bodyPr wrap="square" rtlCol="0">
            <a:spAutoFit/>
          </a:bodyPr>
          <a:lstStyle/>
          <a:p>
            <a:r>
              <a:rPr lang="en-US" sz="2400" dirty="0" smtClean="0">
                <a:solidFill>
                  <a:srgbClr val="00B050"/>
                </a:solidFill>
              </a:rPr>
              <a:t>Probability that </a:t>
            </a:r>
            <a:r>
              <a:rPr lang="en-US" sz="2400" b="1" i="1" dirty="0" smtClean="0">
                <a:solidFill>
                  <a:srgbClr val="00B050"/>
                </a:solidFill>
                <a:latin typeface="Times New Roman" pitchFamily="18" charset="0"/>
                <a:cs typeface="Times New Roman" pitchFamily="18" charset="0"/>
              </a:rPr>
              <a:t>a</a:t>
            </a:r>
            <a:r>
              <a:rPr lang="en-US" sz="2400" dirty="0" smtClean="0">
                <a:solidFill>
                  <a:srgbClr val="00B050"/>
                </a:solidFill>
              </a:rPr>
              <a:t> occurs given </a:t>
            </a:r>
            <a:r>
              <a:rPr lang="en-US" sz="2400" b="1" i="1" dirty="0" smtClean="0">
                <a:solidFill>
                  <a:srgbClr val="00B050"/>
                </a:solidFill>
                <a:latin typeface="Times New Roman" pitchFamily="18" charset="0"/>
                <a:cs typeface="Times New Roman" pitchFamily="18" charset="0"/>
              </a:rPr>
              <a:t>b </a:t>
            </a:r>
            <a:endParaRPr lang="en-US" sz="2400" b="1" i="1" dirty="0">
              <a:solidFill>
                <a:srgbClr val="00B050"/>
              </a:solidFill>
              <a:latin typeface="Times New Roman" pitchFamily="18" charset="0"/>
              <a:cs typeface="Times New Roman" pitchFamily="18" charset="0"/>
            </a:endParaRPr>
          </a:p>
        </p:txBody>
      </p:sp>
      <p:sp>
        <p:nvSpPr>
          <p:cNvPr id="25" name="Line 19"/>
          <p:cNvSpPr>
            <a:spLocks noChangeShapeType="1"/>
          </p:cNvSpPr>
          <p:nvPr/>
        </p:nvSpPr>
        <p:spPr bwMode="auto">
          <a:xfrm flipH="1">
            <a:off x="7763164" y="3508158"/>
            <a:ext cx="381000" cy="152400"/>
          </a:xfrm>
          <a:prstGeom prst="line">
            <a:avLst/>
          </a:prstGeom>
          <a:noFill/>
          <a:ln w="28575">
            <a:solidFill>
              <a:srgbClr val="00A000"/>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14" name="Rectangle 16"/>
          <p:cNvSpPr>
            <a:spLocks/>
          </p:cNvSpPr>
          <p:nvPr/>
        </p:nvSpPr>
        <p:spPr bwMode="auto">
          <a:xfrm>
            <a:off x="457200" y="4724400"/>
            <a:ext cx="178292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2800" b="1" dirty="0" smtClean="0">
                <a:solidFill>
                  <a:srgbClr val="00A000"/>
                </a:solidFill>
                <a:ea typeface="Lucida Grande" charset="0"/>
                <a:cs typeface="Lucida Grande" charset="0"/>
              </a:rPr>
              <a:t>Bayes’ Rule</a:t>
            </a:r>
            <a:endParaRPr lang="en-US" sz="2800" b="1" dirty="0">
              <a:solidFill>
                <a:srgbClr val="00A000"/>
              </a:solidFill>
              <a:ea typeface="Lucida Grande" charset="0"/>
              <a:cs typeface="Lucida Grande" charset="0"/>
            </a:endParaRPr>
          </a:p>
        </p:txBody>
      </p:sp>
      <p:sp>
        <p:nvSpPr>
          <p:cNvPr id="15" name="Line 17"/>
          <p:cNvSpPr>
            <a:spLocks noChangeShapeType="1"/>
          </p:cNvSpPr>
          <p:nvPr/>
        </p:nvSpPr>
        <p:spPr bwMode="auto">
          <a:xfrm rot="10800000" flipH="1">
            <a:off x="2057400" y="4267200"/>
            <a:ext cx="76200" cy="457200"/>
          </a:xfrm>
          <a:prstGeom prst="line">
            <a:avLst/>
          </a:prstGeom>
          <a:noFill/>
          <a:ln w="28575">
            <a:solidFill>
              <a:srgbClr val="00A000"/>
            </a:solidFill>
            <a:miter lim="800000"/>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5955635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6" name="Rectangle 11"/>
          <p:cNvSpPr>
            <a:spLocks noGrp="1" noChangeArrowheads="1"/>
          </p:cNvSpPr>
          <p:nvPr>
            <p:ph type="title"/>
          </p:nvPr>
        </p:nvSpPr>
        <p:spPr/>
        <p:txBody>
          <a:bodyPr rIns="132080"/>
          <a:lstStyle/>
          <a:p>
            <a:pPr indent="0" eaLnBrk="1" hangingPunct="1"/>
            <a:r>
              <a:rPr lang="en-US" smtClean="0"/>
              <a:t>Bayesian Methods</a:t>
            </a:r>
          </a:p>
        </p:txBody>
      </p:sp>
      <p:sp>
        <p:nvSpPr>
          <p:cNvPr id="25607" name="Rectangle 12"/>
          <p:cNvSpPr>
            <a:spLocks noGrp="1" noChangeArrowheads="1"/>
          </p:cNvSpPr>
          <p:nvPr>
            <p:ph type="body" idx="1"/>
          </p:nvPr>
        </p:nvSpPr>
        <p:spPr/>
        <p:txBody>
          <a:bodyPr rIns="132080">
            <a:normAutofit lnSpcReduction="10000"/>
          </a:bodyPr>
          <a:lstStyle/>
          <a:p>
            <a:pPr eaLnBrk="1" hangingPunct="1">
              <a:lnSpc>
                <a:spcPct val="90000"/>
              </a:lnSpc>
            </a:pPr>
            <a:r>
              <a:rPr lang="en-US" dirty="0" smtClean="0"/>
              <a:t>In learning and classification methods based on probability theory Bayes’ theorem plays a critical role</a:t>
            </a:r>
          </a:p>
          <a:p>
            <a:pPr eaLnBrk="1" hangingPunct="1">
              <a:lnSpc>
                <a:spcPct val="90000"/>
              </a:lnSpc>
            </a:pPr>
            <a:r>
              <a:rPr lang="en-US" dirty="0" smtClean="0"/>
              <a:t>Builds a generative model that approximates how data is produced</a:t>
            </a:r>
          </a:p>
          <a:p>
            <a:pPr eaLnBrk="1" hangingPunct="1">
              <a:lnSpc>
                <a:spcPct val="90000"/>
              </a:lnSpc>
            </a:pPr>
            <a:r>
              <a:rPr lang="en-US" dirty="0" smtClean="0"/>
              <a:t>We usually have prior probability for each category given no information about items they contain.</a:t>
            </a:r>
          </a:p>
          <a:p>
            <a:pPr eaLnBrk="1" hangingPunct="1">
              <a:lnSpc>
                <a:spcPct val="90000"/>
              </a:lnSpc>
            </a:pPr>
            <a:r>
              <a:rPr lang="en-US" dirty="0" smtClean="0"/>
              <a:t>We also know the probability that a particular item (a word) will occur in a given category. </a:t>
            </a:r>
          </a:p>
          <a:p>
            <a:pPr eaLnBrk="1" hangingPunct="1">
              <a:lnSpc>
                <a:spcPct val="90000"/>
              </a:lnSpc>
            </a:pPr>
            <a:r>
              <a:rPr lang="en-US" dirty="0" smtClean="0"/>
              <a:t>Bayesian methods produce  posterior probability</a:t>
            </a:r>
          </a:p>
          <a:p>
            <a:pPr marL="782638" lvl="1" eaLnBrk="1" hangingPunct="1">
              <a:lnSpc>
                <a:spcPct val="90000"/>
              </a:lnSpc>
            </a:pPr>
            <a:r>
              <a:rPr lang="en-US" dirty="0" smtClean="0"/>
              <a:t>It allows us to determine the distribution over the possible categories given an item</a:t>
            </a:r>
          </a:p>
          <a:p>
            <a:pPr marL="382588">
              <a:lnSpc>
                <a:spcPct val="90000"/>
              </a:lnSpc>
            </a:pPr>
            <a:r>
              <a:rPr lang="en-US" dirty="0" smtClean="0"/>
              <a:t>For example: </a:t>
            </a:r>
          </a:p>
          <a:p>
            <a:pPr marL="782638" lvl="1">
              <a:lnSpc>
                <a:spcPct val="90000"/>
              </a:lnSpc>
            </a:pPr>
            <a:r>
              <a:rPr lang="en-US" dirty="0" smtClean="0"/>
              <a:t>We know that 10% of emails are spam.</a:t>
            </a:r>
          </a:p>
          <a:p>
            <a:pPr marL="782638" lvl="1">
              <a:lnSpc>
                <a:spcPct val="90000"/>
              </a:lnSpc>
            </a:pPr>
            <a:r>
              <a:rPr lang="en-US" dirty="0" smtClean="0"/>
              <a:t>We know the probability that within each category (spam or not-spam) a particular word appears. </a:t>
            </a:r>
          </a:p>
          <a:p>
            <a:pPr marL="782638" lvl="1">
              <a:lnSpc>
                <a:spcPct val="90000"/>
              </a:lnSpc>
            </a:pPr>
            <a:r>
              <a:rPr lang="en-US" dirty="0" smtClean="0"/>
              <a:t>Given that an email contains a word, Bayes theorem is used to calculate the probability that the email is spam.</a:t>
            </a:r>
          </a:p>
          <a:p>
            <a:pPr eaLnBrk="1" hangingPunct="1">
              <a:lnSpc>
                <a:spcPct val="90000"/>
              </a:lnSpc>
            </a:pPr>
            <a:r>
              <a:rPr lang="en-US" dirty="0" smtClean="0"/>
              <a:t>Naïve Bayes techniques typically use a </a:t>
            </a:r>
            <a:r>
              <a:rPr lang="en-US" dirty="0" smtClean="0">
                <a:solidFill>
                  <a:srgbClr val="139CB7"/>
                </a:solidFill>
              </a:rPr>
              <a:t>bag of words </a:t>
            </a:r>
            <a:r>
              <a:rPr lang="en-US" dirty="0" smtClean="0"/>
              <a:t>model for description of documents.</a:t>
            </a:r>
          </a:p>
        </p:txBody>
      </p:sp>
      <p:sp>
        <p:nvSpPr>
          <p:cNvPr id="25608" name="Rectangle 13"/>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Sec.13.2</a:t>
            </a:r>
          </a:p>
        </p:txBody>
      </p:sp>
      <p:sp>
        <p:nvSpPr>
          <p:cNvPr id="2" name="Slide Number Placeholder 1"/>
          <p:cNvSpPr>
            <a:spLocks noGrp="1"/>
          </p:cNvSpPr>
          <p:nvPr>
            <p:ph type="sldNum" sz="quarter" idx="10"/>
          </p:nvPr>
        </p:nvSpPr>
        <p:spPr/>
        <p:txBody>
          <a:bodyPr/>
          <a:lstStyle/>
          <a:p>
            <a:pPr>
              <a:defRPr/>
            </a:pPr>
            <a:fld id="{55E7A403-BD25-41AD-AC14-AF222CB91848}" type="slidenum">
              <a:rPr lang="en-US"/>
              <a:pPr>
                <a:defRPr/>
              </a:pPr>
              <a:t>37</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3421130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use of Bayes Theorem</a:t>
            </a:r>
            <a:endParaRPr lang="en-US" dirty="0"/>
          </a:p>
        </p:txBody>
      </p:sp>
      <p:sp>
        <p:nvSpPr>
          <p:cNvPr id="3" name="Content Placeholder 2"/>
          <p:cNvSpPr>
            <a:spLocks noGrp="1"/>
          </p:cNvSpPr>
          <p:nvPr>
            <p:ph idx="1"/>
          </p:nvPr>
        </p:nvSpPr>
        <p:spPr/>
        <p:txBody>
          <a:bodyPr/>
          <a:lstStyle/>
          <a:p>
            <a:r>
              <a:rPr lang="en-US" dirty="0"/>
              <a:t>Public officials estimate the incidence of the HIV virus in the general population is about 0.5 percent. </a:t>
            </a:r>
            <a:endParaRPr lang="en-US" dirty="0" smtClean="0"/>
          </a:p>
          <a:p>
            <a:r>
              <a:rPr lang="en-US" dirty="0" smtClean="0"/>
              <a:t>A </a:t>
            </a:r>
            <a:r>
              <a:rPr lang="en-US" dirty="0"/>
              <a:t>test is introduced which when given to people with HIV correctly identifies the virus 95 percent of the time. </a:t>
            </a:r>
            <a:endParaRPr lang="en-US" dirty="0" smtClean="0"/>
          </a:p>
          <a:p>
            <a:r>
              <a:rPr lang="en-US" dirty="0" smtClean="0"/>
              <a:t>The </a:t>
            </a:r>
            <a:r>
              <a:rPr lang="en-US" dirty="0"/>
              <a:t>test also gives a false positive 5 percent of the time. </a:t>
            </a:r>
            <a:r>
              <a:rPr lang="en-US" dirty="0" smtClean="0"/>
              <a:t>The </a:t>
            </a:r>
            <a:r>
              <a:rPr lang="en-US" dirty="0"/>
              <a:t>test result could be positive even though the person does not have HIV. </a:t>
            </a:r>
            <a:endParaRPr lang="en-US" dirty="0" smtClean="0"/>
          </a:p>
          <a:p>
            <a:r>
              <a:rPr lang="en-US" dirty="0" smtClean="0"/>
              <a:t>Of </a:t>
            </a:r>
            <a:r>
              <a:rPr lang="en-US" dirty="0"/>
              <a:t>the people who test positive, what percent of them we actually expect to have the virus. </a:t>
            </a:r>
            <a:endParaRPr lang="en-US" dirty="0" smtClean="0"/>
          </a:p>
          <a:p>
            <a:endParaRPr lang="en-US" dirty="0"/>
          </a:p>
          <a:p>
            <a:r>
              <a:rPr lang="en-US" dirty="0" smtClean="0"/>
              <a:t>A SIDE NOTE: sometime we use the language of odds. Odds are the ratios of number of incidents of a positive event and the number of incidents of a negative event. In terms of probabilities odds can be expressed as:</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pic>
        <p:nvPicPr>
          <p:cNvPr id="6" name="Picture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5410200"/>
            <a:ext cx="3625850"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619511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Bayes Solution</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fontScale="92500"/>
              </a:bodyPr>
              <a:lstStyle/>
              <a:p>
                <a:r>
                  <a:rPr lang="en-US" dirty="0" smtClean="0"/>
                  <a:t>Probability tha</a:t>
                </a:r>
                <a:r>
                  <a:rPr lang="en-US" dirty="0"/>
                  <a:t>t</a:t>
                </a:r>
                <a:r>
                  <a:rPr lang="en-US" dirty="0" smtClean="0"/>
                  <a:t> a person has HIV:   </a:t>
                </a:r>
                <a14:m>
                  <m:oMath xmlns:m="http://schemas.openxmlformats.org/officeDocument/2006/math">
                    <m:r>
                      <a:rPr lang="en-US" i="1">
                        <a:latin typeface="Cambria Math"/>
                      </a:rPr>
                      <m:t>𝑃</m:t>
                    </m:r>
                    <m:d>
                      <m:dPr>
                        <m:ctrlPr>
                          <a:rPr lang="en-US" i="1">
                            <a:latin typeface="Cambria Math"/>
                          </a:rPr>
                        </m:ctrlPr>
                      </m:dPr>
                      <m:e>
                        <m:r>
                          <a:rPr lang="en-US" i="1">
                            <a:latin typeface="Cambria Math"/>
                          </a:rPr>
                          <m:t>𝐻𝐼𝑉</m:t>
                        </m:r>
                      </m:e>
                    </m:d>
                    <m:r>
                      <a:rPr lang="en-US" i="1">
                        <a:latin typeface="Cambria Math"/>
                      </a:rPr>
                      <m:t>=0.005</m:t>
                    </m:r>
                  </m:oMath>
                </a14:m>
                <a:endParaRPr lang="en-US" dirty="0"/>
              </a:p>
              <a:p>
                <a:r>
                  <a:rPr lang="en-US" dirty="0" smtClean="0"/>
                  <a:t>Given HIV in a patient, test </a:t>
                </a:r>
                <a:r>
                  <a:rPr lang="en-US" dirty="0"/>
                  <a:t>identifies the virus </a:t>
                </a:r>
                <a:r>
                  <a:rPr lang="en-US" dirty="0" smtClean="0"/>
                  <a:t>95% </a:t>
                </a:r>
                <a:r>
                  <a:rPr lang="en-US" dirty="0"/>
                  <a:t>of the time </a:t>
                </a:r>
                <a14:m>
                  <m:oMath xmlns:m="http://schemas.openxmlformats.org/officeDocument/2006/math">
                    <m:r>
                      <a:rPr lang="en-US" i="1">
                        <a:latin typeface="Cambria Math"/>
                      </a:rPr>
                      <m:t>𝑃</m:t>
                    </m:r>
                    <m:d>
                      <m:dPr>
                        <m:endChr m:val="|"/>
                        <m:ctrlPr>
                          <a:rPr lang="en-US" i="1">
                            <a:latin typeface="Cambria Math"/>
                          </a:rPr>
                        </m:ctrlPr>
                      </m:dPr>
                      <m:e>
                        <m:r>
                          <a:rPr lang="en-US" i="1">
                            <a:latin typeface="Cambria Math"/>
                          </a:rPr>
                          <m:t>𝑃𝑂𝑆</m:t>
                        </m:r>
                      </m:e>
                    </m:d>
                    <m:r>
                      <a:rPr lang="en-US" i="1">
                        <a:latin typeface="Cambria Math"/>
                      </a:rPr>
                      <m:t>𝐻𝐼𝑉</m:t>
                    </m:r>
                    <m:r>
                      <a:rPr lang="en-US" i="1">
                        <a:latin typeface="Cambria Math"/>
                      </a:rPr>
                      <m:t>)=0.95</m:t>
                    </m:r>
                  </m:oMath>
                </a14:m>
                <a:endParaRPr lang="en-US" dirty="0"/>
              </a:p>
              <a:p>
                <a14:m>
                  <m:oMath xmlns:m="http://schemas.openxmlformats.org/officeDocument/2006/math">
                    <m:r>
                      <m:rPr>
                        <m:sty m:val="p"/>
                      </m:rPr>
                      <a:rPr lang="en-US" b="0" i="0" smtClean="0">
                        <a:latin typeface="Cambria Math"/>
                      </a:rPr>
                      <m:t>Given</m:t>
                    </m:r>
                    <m:r>
                      <a:rPr lang="en-US" b="0" i="0" smtClean="0">
                        <a:latin typeface="Cambria Math"/>
                      </a:rPr>
                      <m:t> </m:t>
                    </m:r>
                    <m:r>
                      <m:rPr>
                        <m:sty m:val="p"/>
                      </m:rPr>
                      <a:rPr lang="en-US" b="0" i="0" smtClean="0">
                        <a:latin typeface="Cambria Math"/>
                      </a:rPr>
                      <m:t>that</m:t>
                    </m:r>
                    <m:r>
                      <a:rPr lang="en-US" b="0" i="0" smtClean="0">
                        <a:latin typeface="Cambria Math"/>
                      </a:rPr>
                      <m:t> </m:t>
                    </m:r>
                    <m:r>
                      <m:rPr>
                        <m:sty m:val="p"/>
                      </m:rPr>
                      <a:rPr lang="en-US" b="0" i="0" smtClean="0">
                        <a:latin typeface="Cambria Math"/>
                      </a:rPr>
                      <m:t>a</m:t>
                    </m:r>
                    <m:r>
                      <a:rPr lang="en-US" b="0" i="0" smtClean="0">
                        <a:latin typeface="Cambria Math"/>
                      </a:rPr>
                      <m:t> </m:t>
                    </m:r>
                    <m:r>
                      <m:rPr>
                        <m:sty m:val="p"/>
                      </m:rPr>
                      <a:rPr lang="en-US" b="0" i="0" smtClean="0">
                        <a:latin typeface="Cambria Math"/>
                      </a:rPr>
                      <m:t>person</m:t>
                    </m:r>
                    <m:r>
                      <a:rPr lang="en-US" b="0" i="0" smtClean="0">
                        <a:latin typeface="Cambria Math"/>
                      </a:rPr>
                      <m:t> </m:t>
                    </m:r>
                    <m:r>
                      <m:rPr>
                        <m:sty m:val="p"/>
                      </m:rPr>
                      <a:rPr lang="en-US" b="0" i="0" smtClean="0">
                        <a:latin typeface="Cambria Math"/>
                      </a:rPr>
                      <m:t>does</m:t>
                    </m:r>
                    <m:r>
                      <a:rPr lang="en-US" b="0" i="0" smtClean="0">
                        <a:latin typeface="Cambria Math"/>
                      </a:rPr>
                      <m:t> </m:t>
                    </m:r>
                    <m:r>
                      <m:rPr>
                        <m:sty m:val="p"/>
                      </m:rPr>
                      <a:rPr lang="en-US" b="0" i="0" smtClean="0">
                        <a:latin typeface="Cambria Math"/>
                      </a:rPr>
                      <m:t>not</m:t>
                    </m:r>
                    <m:r>
                      <a:rPr lang="en-US" b="0" i="0" smtClean="0">
                        <a:latin typeface="Cambria Math"/>
                      </a:rPr>
                      <m:t> </m:t>
                    </m:r>
                    <m:r>
                      <m:rPr>
                        <m:sty m:val="p"/>
                      </m:rPr>
                      <a:rPr lang="en-US" b="0" i="0" smtClean="0">
                        <a:latin typeface="Cambria Math"/>
                      </a:rPr>
                      <m:t>have</m:t>
                    </m:r>
                    <m:r>
                      <a:rPr lang="en-US" b="0" i="0" smtClean="0">
                        <a:latin typeface="Cambria Math"/>
                      </a:rPr>
                      <m:t> </m:t>
                    </m:r>
                    <m:r>
                      <m:rPr>
                        <m:sty m:val="p"/>
                      </m:rPr>
                      <a:rPr lang="en-US" b="0" i="0" smtClean="0">
                        <a:latin typeface="Cambria Math"/>
                      </a:rPr>
                      <m:t>HIV</m:t>
                    </m:r>
                    <m:r>
                      <a:rPr lang="en-US" b="0" i="0" smtClean="0">
                        <a:latin typeface="Cambria Math"/>
                      </a:rPr>
                      <m:t>, </m:t>
                    </m:r>
                    <m:r>
                      <m:rPr>
                        <m:sty m:val="p"/>
                      </m:rPr>
                      <a:rPr lang="en-US" b="0" i="0" smtClean="0">
                        <a:latin typeface="Cambria Math"/>
                      </a:rPr>
                      <m:t>test</m:t>
                    </m:r>
                    <m:r>
                      <a:rPr lang="en-US" b="0" i="0" smtClean="0">
                        <a:latin typeface="Cambria Math"/>
                      </a:rPr>
                      <m:t> </m:t>
                    </m:r>
                    <m:r>
                      <m:rPr>
                        <m:sty m:val="p"/>
                      </m:rPr>
                      <a:rPr lang="en-US" b="0" i="0" smtClean="0">
                        <a:latin typeface="Cambria Math"/>
                      </a:rPr>
                      <m:t>will</m:t>
                    </m:r>
                    <m:r>
                      <a:rPr lang="en-US" b="0" i="0" smtClean="0">
                        <a:latin typeface="Cambria Math"/>
                      </a:rPr>
                      <m:t> </m:t>
                    </m:r>
                    <m:r>
                      <m:rPr>
                        <m:sty m:val="p"/>
                      </m:rPr>
                      <a:rPr lang="en-US" b="0" i="0" smtClean="0">
                        <a:latin typeface="Cambria Math"/>
                      </a:rPr>
                      <m:t>make</m:t>
                    </m:r>
                    <m:r>
                      <a:rPr lang="en-US" b="0" i="0" smtClean="0">
                        <a:latin typeface="Cambria Math"/>
                      </a:rPr>
                      <m:t> </m:t>
                    </m:r>
                    <m:r>
                      <m:rPr>
                        <m:sty m:val="p"/>
                      </m:rPr>
                      <a:rPr lang="en-US" b="0" i="0" smtClean="0">
                        <a:latin typeface="Cambria Math"/>
                      </a:rPr>
                      <m:t>a</m:t>
                    </m:r>
                    <m:r>
                      <a:rPr lang="en-US" b="0" i="0" smtClean="0">
                        <a:latin typeface="Cambria Math"/>
                      </a:rPr>
                      <m:t> </m:t>
                    </m:r>
                    <m:r>
                      <m:rPr>
                        <m:nor/>
                      </m:rPr>
                      <a:rPr lang="en-US" b="0" smtClean="0"/>
                      <m:t>fals</m:t>
                    </m:r>
                    <m:r>
                      <m:rPr>
                        <m:nor/>
                      </m:rPr>
                      <a:rPr lang="en-US" b="0" i="0" smtClean="0"/>
                      <m:t>e</m:t>
                    </m:r>
                    <m:r>
                      <m:rPr>
                        <m:nor/>
                      </m:rPr>
                      <a:rPr lang="en-US" b="0" smtClean="0"/>
                      <m:t> </m:t>
                    </m:r>
                    <m:r>
                      <m:rPr>
                        <m:nor/>
                      </m:rPr>
                      <a:rPr lang="en-US" b="0" smtClean="0"/>
                      <m:t>positive</m:t>
                    </m:r>
                    <m:r>
                      <a:rPr lang="en-US" b="0" i="0" smtClean="0">
                        <a:latin typeface="Cambria Math"/>
                      </a:rPr>
                      <m:t> </m:t>
                    </m:r>
                    <m:r>
                      <m:rPr>
                        <m:sty m:val="p"/>
                      </m:rPr>
                      <a:rPr lang="en-US" b="0" i="0" smtClean="0">
                        <a:latin typeface="Cambria Math"/>
                      </a:rPr>
                      <m:t>claim</m:t>
                    </m:r>
                    <m:r>
                      <a:rPr lang="en-US" b="0" i="0" smtClean="0">
                        <a:latin typeface="Cambria Math"/>
                      </a:rPr>
                      <m:t> 5% </m:t>
                    </m:r>
                    <m:r>
                      <m:rPr>
                        <m:sty m:val="p"/>
                      </m:rPr>
                      <a:rPr lang="en-US" b="0" i="0" smtClean="0">
                        <a:latin typeface="Cambria Math"/>
                      </a:rPr>
                      <m:t>of</m:t>
                    </m:r>
                    <m:r>
                      <a:rPr lang="en-US" b="0" i="0" smtClean="0">
                        <a:latin typeface="Cambria Math"/>
                      </a:rPr>
                      <m:t> </m:t>
                    </m:r>
                    <m:r>
                      <m:rPr>
                        <m:sty m:val="p"/>
                      </m:rPr>
                      <a:rPr lang="en-US" b="0" i="0" smtClean="0">
                        <a:latin typeface="Cambria Math"/>
                      </a:rPr>
                      <m:t>the</m:t>
                    </m:r>
                    <m:r>
                      <a:rPr lang="en-US" b="0" i="0" smtClean="0">
                        <a:latin typeface="Cambria Math"/>
                      </a:rPr>
                      <m:t> </m:t>
                    </m:r>
                    <m:r>
                      <m:rPr>
                        <m:sty m:val="p"/>
                      </m:rPr>
                      <a:rPr lang="en-US" b="0" i="0" smtClean="0">
                        <a:latin typeface="Cambria Math"/>
                      </a:rPr>
                      <m:t>time</m:t>
                    </m:r>
                    <m:r>
                      <a:rPr lang="en-US" b="0" i="0" smtClean="0">
                        <a:latin typeface="Cambria Math"/>
                      </a:rPr>
                      <m:t>: </m:t>
                    </m:r>
                    <m:r>
                      <a:rPr lang="en-US" i="1">
                        <a:latin typeface="Cambria Math"/>
                      </a:rPr>
                      <m:t>𝑃</m:t>
                    </m:r>
                    <m:d>
                      <m:dPr>
                        <m:endChr m:val="|"/>
                        <m:ctrlPr>
                          <a:rPr lang="en-US" i="1">
                            <a:latin typeface="Cambria Math"/>
                          </a:rPr>
                        </m:ctrlPr>
                      </m:dPr>
                      <m:e>
                        <m:r>
                          <a:rPr lang="en-US" i="1">
                            <a:latin typeface="Cambria Math"/>
                          </a:rPr>
                          <m:t>𝑃𝑂𝑆</m:t>
                        </m:r>
                      </m:e>
                    </m:d>
                    <m:acc>
                      <m:accPr>
                        <m:chr m:val="̅"/>
                        <m:ctrlPr>
                          <a:rPr lang="en-US" i="1">
                            <a:latin typeface="Cambria Math"/>
                          </a:rPr>
                        </m:ctrlPr>
                      </m:accPr>
                      <m:e>
                        <m:r>
                          <a:rPr lang="en-US" i="1">
                            <a:latin typeface="Cambria Math"/>
                          </a:rPr>
                          <m:t>𝐻𝐼𝑉</m:t>
                        </m:r>
                      </m:e>
                    </m:acc>
                    <m:r>
                      <a:rPr lang="en-US" i="1">
                        <a:latin typeface="Cambria Math"/>
                      </a:rPr>
                      <m:t>)=0.05</m:t>
                    </m:r>
                  </m:oMath>
                </a14:m>
                <a:endParaRPr lang="en-US" dirty="0" smtClean="0"/>
              </a:p>
              <a:p>
                <a:r>
                  <a:rPr lang="en-US" dirty="0" smtClean="0"/>
                  <a:t>Given that test gave a positive result, the probability that the patient has HIV is:</a:t>
                </a:r>
                <a:endParaRPr lang="en-US" dirty="0"/>
              </a:p>
              <a:p>
                <a:pPr marL="0" indent="0">
                  <a:buNone/>
                </a:pPr>
                <a14:m>
                  <m:oMathPara xmlns:m="http://schemas.openxmlformats.org/officeDocument/2006/math">
                    <m:oMathParaPr>
                      <m:jc m:val="centerGroup"/>
                    </m:oMathParaPr>
                    <m:oMath xmlns:m="http://schemas.openxmlformats.org/officeDocument/2006/math">
                      <m:r>
                        <a:rPr lang="en-US" i="1">
                          <a:latin typeface="Cambria Math"/>
                        </a:rPr>
                        <m:t>𝑃</m:t>
                      </m:r>
                      <m:d>
                        <m:dPr>
                          <m:endChr m:val="|"/>
                          <m:ctrlPr>
                            <a:rPr lang="en-US" i="1">
                              <a:latin typeface="Cambria Math"/>
                            </a:rPr>
                          </m:ctrlPr>
                        </m:dPr>
                        <m:e>
                          <m:r>
                            <a:rPr lang="en-US" i="1">
                              <a:latin typeface="Cambria Math"/>
                            </a:rPr>
                            <m:t>𝐻𝐼𝑉</m:t>
                          </m:r>
                        </m:e>
                      </m:d>
                      <m:r>
                        <a:rPr lang="en-US" i="1">
                          <a:latin typeface="Cambria Math"/>
                        </a:rPr>
                        <m:t>𝑃𝑂𝑆</m:t>
                      </m:r>
                      <m:r>
                        <a:rPr lang="en-US" i="1">
                          <a:latin typeface="Cambria Math"/>
                        </a:rPr>
                        <m:t>)=</m:t>
                      </m:r>
                      <m:f>
                        <m:fPr>
                          <m:ctrlPr>
                            <a:rPr lang="en-US" i="1">
                              <a:latin typeface="Cambria Math"/>
                            </a:rPr>
                          </m:ctrlPr>
                        </m:fPr>
                        <m:num>
                          <m:r>
                            <a:rPr lang="en-US" i="1">
                              <a:latin typeface="Cambria Math"/>
                            </a:rPr>
                            <m:t>𝑃</m:t>
                          </m:r>
                          <m:d>
                            <m:dPr>
                              <m:ctrlPr>
                                <a:rPr lang="en-US" i="1">
                                  <a:latin typeface="Cambria Math"/>
                                </a:rPr>
                              </m:ctrlPr>
                            </m:dPr>
                            <m:e>
                              <m:r>
                                <a:rPr lang="en-US" i="1">
                                  <a:latin typeface="Cambria Math"/>
                                </a:rPr>
                                <m:t>𝑃𝑂𝑆</m:t>
                              </m:r>
                            </m:e>
                            <m:e>
                              <m:r>
                                <a:rPr lang="en-US" i="1">
                                  <a:latin typeface="Cambria Math"/>
                                </a:rPr>
                                <m:t>𝐻𝐼𝑉</m:t>
                              </m:r>
                            </m:e>
                          </m:d>
                          <m:r>
                            <a:rPr lang="en-US" i="1">
                              <a:latin typeface="Cambria Math"/>
                            </a:rPr>
                            <m:t>𝑃</m:t>
                          </m:r>
                          <m:d>
                            <m:dPr>
                              <m:ctrlPr>
                                <a:rPr lang="en-US" i="1">
                                  <a:latin typeface="Cambria Math"/>
                                </a:rPr>
                              </m:ctrlPr>
                            </m:dPr>
                            <m:e>
                              <m:r>
                                <a:rPr lang="en-US" i="1">
                                  <a:latin typeface="Cambria Math"/>
                                </a:rPr>
                                <m:t>𝐻𝐼𝑉</m:t>
                              </m:r>
                            </m:e>
                          </m:d>
                        </m:num>
                        <m:den>
                          <m:r>
                            <a:rPr lang="en-US" i="1">
                              <a:latin typeface="Cambria Math"/>
                            </a:rPr>
                            <m:t>𝑃</m:t>
                          </m:r>
                          <m:r>
                            <a:rPr lang="en-US" i="1">
                              <a:latin typeface="Cambria Math"/>
                            </a:rPr>
                            <m:t>(</m:t>
                          </m:r>
                          <m:r>
                            <a:rPr lang="en-US" i="1">
                              <a:latin typeface="Cambria Math"/>
                            </a:rPr>
                            <m:t>𝑃𝑂𝑆</m:t>
                          </m:r>
                          <m:r>
                            <a:rPr lang="en-US" i="1">
                              <a:latin typeface="Cambria Math"/>
                            </a:rPr>
                            <m:t>)</m:t>
                          </m:r>
                        </m:den>
                      </m:f>
                      <m:r>
                        <a:rPr lang="en-US" i="1">
                          <a:latin typeface="Cambria Math"/>
                        </a:rPr>
                        <m:t>= </m:t>
                      </m:r>
                      <m:f>
                        <m:fPr>
                          <m:ctrlPr>
                            <a:rPr lang="en-US" i="1">
                              <a:latin typeface="Cambria Math"/>
                            </a:rPr>
                          </m:ctrlPr>
                        </m:fPr>
                        <m:num>
                          <m:r>
                            <a:rPr lang="en-US" i="1">
                              <a:latin typeface="Cambria Math"/>
                            </a:rPr>
                            <m:t>𝑃</m:t>
                          </m:r>
                          <m:d>
                            <m:dPr>
                              <m:ctrlPr>
                                <a:rPr lang="en-US" i="1">
                                  <a:latin typeface="Cambria Math"/>
                                </a:rPr>
                              </m:ctrlPr>
                            </m:dPr>
                            <m:e>
                              <m:r>
                                <a:rPr lang="en-US" i="1">
                                  <a:latin typeface="Cambria Math"/>
                                </a:rPr>
                                <m:t>𝑃𝑂𝑆</m:t>
                              </m:r>
                            </m:e>
                            <m:e>
                              <m:r>
                                <a:rPr lang="en-US" i="1">
                                  <a:latin typeface="Cambria Math"/>
                                </a:rPr>
                                <m:t>𝐻𝐼𝑉</m:t>
                              </m:r>
                            </m:e>
                          </m:d>
                          <m:r>
                            <a:rPr lang="en-US" i="1">
                              <a:latin typeface="Cambria Math"/>
                            </a:rPr>
                            <m:t>𝑃</m:t>
                          </m:r>
                          <m:d>
                            <m:dPr>
                              <m:ctrlPr>
                                <a:rPr lang="en-US" i="1">
                                  <a:latin typeface="Cambria Math"/>
                                </a:rPr>
                              </m:ctrlPr>
                            </m:dPr>
                            <m:e>
                              <m:r>
                                <a:rPr lang="en-US" i="1">
                                  <a:latin typeface="Cambria Math"/>
                                </a:rPr>
                                <m:t>𝐻𝐼𝑉</m:t>
                              </m:r>
                            </m:e>
                          </m:d>
                        </m:num>
                        <m:den>
                          <m:r>
                            <a:rPr lang="en-US" i="1">
                              <a:latin typeface="Cambria Math"/>
                            </a:rPr>
                            <m:t>𝑃</m:t>
                          </m:r>
                          <m:d>
                            <m:dPr>
                              <m:ctrlPr>
                                <a:rPr lang="en-US" i="1">
                                  <a:latin typeface="Cambria Math"/>
                                </a:rPr>
                              </m:ctrlPr>
                            </m:dPr>
                            <m:e>
                              <m:r>
                                <a:rPr lang="en-US" i="1">
                                  <a:latin typeface="Cambria Math"/>
                                </a:rPr>
                                <m:t>𝑃𝑂𝑆</m:t>
                              </m:r>
                            </m:e>
                            <m:e>
                              <m:r>
                                <a:rPr lang="en-US" i="1">
                                  <a:latin typeface="Cambria Math"/>
                                </a:rPr>
                                <m:t>𝐻𝐼𝑉</m:t>
                              </m:r>
                            </m:e>
                          </m:d>
                          <m:r>
                            <a:rPr lang="en-US" i="1">
                              <a:latin typeface="Cambria Math"/>
                            </a:rPr>
                            <m:t>𝑃</m:t>
                          </m:r>
                          <m:d>
                            <m:dPr>
                              <m:ctrlPr>
                                <a:rPr lang="en-US" i="1">
                                  <a:latin typeface="Cambria Math"/>
                                </a:rPr>
                              </m:ctrlPr>
                            </m:dPr>
                            <m:e>
                              <m:r>
                                <a:rPr lang="en-US" i="1">
                                  <a:latin typeface="Cambria Math"/>
                                </a:rPr>
                                <m:t>𝐻𝐼𝑉</m:t>
                              </m:r>
                            </m:e>
                          </m:d>
                          <m:r>
                            <a:rPr lang="en-US" i="1">
                              <a:latin typeface="Cambria Math"/>
                            </a:rPr>
                            <m:t>+ </m:t>
                          </m:r>
                          <m:r>
                            <a:rPr lang="en-US" i="1">
                              <a:latin typeface="Cambria Math"/>
                            </a:rPr>
                            <m:t>𝑃</m:t>
                          </m:r>
                          <m:r>
                            <a:rPr lang="en-US" i="1">
                              <a:latin typeface="Cambria Math"/>
                            </a:rPr>
                            <m:t>(</m:t>
                          </m:r>
                          <m:r>
                            <a:rPr lang="en-US" i="1">
                              <a:latin typeface="Cambria Math"/>
                            </a:rPr>
                            <m:t>𝑃𝑂𝑆</m:t>
                          </m:r>
                          <m:r>
                            <a:rPr lang="en-US" i="1">
                              <a:latin typeface="Cambria Math"/>
                            </a:rPr>
                            <m:t>|</m:t>
                          </m:r>
                          <m:acc>
                            <m:accPr>
                              <m:chr m:val="̅"/>
                              <m:ctrlPr>
                                <a:rPr lang="en-US" i="1">
                                  <a:latin typeface="Cambria Math"/>
                                </a:rPr>
                              </m:ctrlPr>
                            </m:accPr>
                            <m:e>
                              <m:r>
                                <a:rPr lang="en-US" i="1">
                                  <a:latin typeface="Cambria Math"/>
                                </a:rPr>
                                <m:t>𝐻𝐼𝑉</m:t>
                              </m:r>
                            </m:e>
                          </m:acc>
                          <m:r>
                            <a:rPr lang="en-US" i="1">
                              <a:latin typeface="Cambria Math"/>
                            </a:rPr>
                            <m:t>)</m:t>
                          </m:r>
                          <m:r>
                            <a:rPr lang="en-US" i="1">
                              <a:latin typeface="Cambria Math"/>
                            </a:rPr>
                            <m:t>𝑃</m:t>
                          </m:r>
                          <m:r>
                            <a:rPr lang="en-US" i="1">
                              <a:latin typeface="Cambria Math"/>
                            </a:rPr>
                            <m:t>(</m:t>
                          </m:r>
                          <m:acc>
                            <m:accPr>
                              <m:chr m:val="̅"/>
                              <m:ctrlPr>
                                <a:rPr lang="en-US" i="1">
                                  <a:latin typeface="Cambria Math"/>
                                </a:rPr>
                              </m:ctrlPr>
                            </m:accPr>
                            <m:e>
                              <m:r>
                                <a:rPr lang="en-US" i="1">
                                  <a:latin typeface="Cambria Math"/>
                                </a:rPr>
                                <m:t>𝐻𝐼𝑉</m:t>
                              </m:r>
                            </m:e>
                          </m:acc>
                          <m:r>
                            <a:rPr lang="en-US" i="1">
                              <a:latin typeface="Cambria Math"/>
                            </a:rPr>
                            <m:t>)</m:t>
                          </m:r>
                        </m:den>
                      </m:f>
                      <m:r>
                        <a:rPr lang="en-US" i="1">
                          <a:latin typeface="Cambria Math"/>
                        </a:rPr>
                        <m:t>=</m:t>
                      </m:r>
                      <m:f>
                        <m:fPr>
                          <m:ctrlPr>
                            <a:rPr lang="en-US" i="1">
                              <a:latin typeface="Cambria Math"/>
                            </a:rPr>
                          </m:ctrlPr>
                        </m:fPr>
                        <m:num>
                          <m:r>
                            <a:rPr lang="en-US" i="1">
                              <a:latin typeface="Cambria Math"/>
                            </a:rPr>
                            <m:t>0.95∗0.005</m:t>
                          </m:r>
                        </m:num>
                        <m:den>
                          <m:r>
                            <a:rPr lang="en-US" i="1">
                              <a:latin typeface="Cambria Math"/>
                            </a:rPr>
                            <m:t>0.95∗0.005+0.05∗</m:t>
                          </m:r>
                          <m:d>
                            <m:dPr>
                              <m:ctrlPr>
                                <a:rPr lang="en-US" i="1">
                                  <a:latin typeface="Cambria Math"/>
                                </a:rPr>
                              </m:ctrlPr>
                            </m:dPr>
                            <m:e>
                              <m:r>
                                <a:rPr lang="en-US" i="1">
                                  <a:latin typeface="Cambria Math"/>
                                </a:rPr>
                                <m:t>1−0.005</m:t>
                              </m:r>
                            </m:e>
                          </m:d>
                        </m:den>
                      </m:f>
                      <m:r>
                        <a:rPr lang="en-US" i="1">
                          <a:latin typeface="Cambria Math"/>
                        </a:rPr>
                        <m:t>=</m:t>
                      </m:r>
                      <m:f>
                        <m:fPr>
                          <m:ctrlPr>
                            <a:rPr lang="en-US" i="1">
                              <a:latin typeface="Cambria Math"/>
                            </a:rPr>
                          </m:ctrlPr>
                        </m:fPr>
                        <m:num>
                          <m:r>
                            <a:rPr lang="en-US" i="1">
                              <a:latin typeface="Cambria Math"/>
                            </a:rPr>
                            <m:t>0.00475</m:t>
                          </m:r>
                        </m:num>
                        <m:den>
                          <m:r>
                            <a:rPr lang="en-US" i="1">
                              <a:latin typeface="Cambria Math"/>
                            </a:rPr>
                            <m:t>0.00475+0.04975</m:t>
                          </m:r>
                        </m:den>
                      </m:f>
                      <m:r>
                        <a:rPr lang="en-US" i="1">
                          <a:latin typeface="Cambria Math"/>
                        </a:rPr>
                        <m:t>≈0.0872</m:t>
                      </m:r>
                    </m:oMath>
                  </m:oMathPara>
                </a14:m>
                <a:endParaRPr lang="en-US" dirty="0" smtClean="0"/>
              </a:p>
              <a:p>
                <a:pPr marL="0" indent="0">
                  <a:buNone/>
                </a:pPr>
                <a:endParaRPr lang="en-US" sz="1100" dirty="0"/>
              </a:p>
              <a:p>
                <a:r>
                  <a:rPr lang="en-US" dirty="0"/>
                  <a:t>Approximately </a:t>
                </a:r>
                <a:r>
                  <a:rPr lang="en-US" b="1" dirty="0"/>
                  <a:t>8.72%</a:t>
                </a:r>
                <a:r>
                  <a:rPr lang="en-US" dirty="0"/>
                  <a:t> of people who test positive will have the virus. </a:t>
                </a:r>
              </a:p>
              <a:p>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593" t="-561"/>
                </a:stretch>
              </a:blipFill>
            </p:spPr>
            <p:txBody>
              <a:bodyPr/>
              <a:lstStyle/>
              <a:p>
                <a:r>
                  <a:rPr lang="en-US">
                    <a:noFill/>
                  </a:rPr>
                  <a:t> </a:t>
                </a:r>
              </a:p>
            </p:txBody>
          </p:sp>
        </mc:Fallback>
      </mc:AlternateContent>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dirty="0"/>
          </a:p>
        </p:txBody>
      </p:sp>
    </p:spTree>
    <p:extLst>
      <p:ext uri="{BB962C8B-B14F-4D97-AF65-F5344CB8AC3E}">
        <p14:creationId xmlns:p14="http://schemas.microsoft.com/office/powerpoint/2010/main" val="2027489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Mahout</a:t>
            </a:r>
            <a:endParaRPr lang="en-US" dirty="0"/>
          </a:p>
        </p:txBody>
      </p:sp>
      <p:sp>
        <p:nvSpPr>
          <p:cNvPr id="3" name="Content Placeholder 2"/>
          <p:cNvSpPr>
            <a:spLocks noGrp="1"/>
          </p:cNvSpPr>
          <p:nvPr>
            <p:ph idx="1"/>
          </p:nvPr>
        </p:nvSpPr>
        <p:spPr/>
        <p:txBody>
          <a:bodyPr/>
          <a:lstStyle/>
          <a:p>
            <a:r>
              <a:rPr lang="en-US" dirty="0"/>
              <a:t>Mahout is a machine learning library which includes implementations of </a:t>
            </a:r>
            <a:r>
              <a:rPr lang="en-US" dirty="0" smtClean="0"/>
              <a:t>those three classes </a:t>
            </a:r>
            <a:r>
              <a:rPr lang="en-US" dirty="0"/>
              <a:t>of predictive analytics techniques. </a:t>
            </a:r>
            <a:endParaRPr lang="en-US" dirty="0" smtClean="0"/>
          </a:p>
          <a:p>
            <a:r>
              <a:rPr lang="en-US" dirty="0" smtClean="0"/>
              <a:t>Many </a:t>
            </a:r>
            <a:r>
              <a:rPr lang="en-US" dirty="0"/>
              <a:t>of </a:t>
            </a:r>
            <a:r>
              <a:rPr lang="en-US" dirty="0" smtClean="0"/>
              <a:t>Mahout </a:t>
            </a:r>
            <a:r>
              <a:rPr lang="en-US" dirty="0"/>
              <a:t>algorithms have </a:t>
            </a:r>
            <a:r>
              <a:rPr lang="en-US" dirty="0" smtClean="0"/>
              <a:t>Map Reduce implementations</a:t>
            </a:r>
            <a:r>
              <a:rPr lang="en-US" dirty="0"/>
              <a:t>, </a:t>
            </a:r>
            <a:r>
              <a:rPr lang="en-US" dirty="0" smtClean="0"/>
              <a:t> </a:t>
            </a:r>
            <a:r>
              <a:rPr lang="en-US" dirty="0"/>
              <a:t>and this is where Mahout </a:t>
            </a:r>
            <a:r>
              <a:rPr lang="en-US" dirty="0" smtClean="0"/>
              <a:t>comes into </a:t>
            </a:r>
            <a:r>
              <a:rPr lang="en-US" dirty="0"/>
              <a:t>its own—its ability to work with huge datasets that other predictive analytics </a:t>
            </a:r>
            <a:r>
              <a:rPr lang="en-US" dirty="0" smtClean="0"/>
              <a:t>tools can’t </a:t>
            </a:r>
            <a:r>
              <a:rPr lang="en-US" dirty="0"/>
              <a:t>support</a:t>
            </a:r>
            <a:r>
              <a:rPr lang="en-US" dirty="0" smtClean="0"/>
              <a:t>.</a:t>
            </a:r>
          </a:p>
          <a:p>
            <a:r>
              <a:rPr lang="en-US" dirty="0" smtClean="0"/>
              <a:t>Mahout </a:t>
            </a:r>
            <a:r>
              <a:rPr lang="en-US" dirty="0"/>
              <a:t>only starts to make sense if you’re working with </a:t>
            </a:r>
            <a:r>
              <a:rPr lang="en-US" dirty="0" smtClean="0"/>
              <a:t>data sets that number in the millions or more.</a:t>
            </a:r>
          </a:p>
          <a:p>
            <a:r>
              <a:rPr lang="en-US" dirty="0"/>
              <a:t>Mahout is </a:t>
            </a:r>
            <a:r>
              <a:rPr lang="en-US" dirty="0" smtClean="0"/>
              <a:t>an Apache </a:t>
            </a:r>
            <a:r>
              <a:rPr lang="en-US" dirty="0"/>
              <a:t>Software Foundation project  </a:t>
            </a:r>
            <a:r>
              <a:rPr lang="en-US" dirty="0" smtClean="0"/>
              <a:t>with the prime objective to create  </a:t>
            </a:r>
            <a:r>
              <a:rPr lang="en-US" dirty="0"/>
              <a:t>scalable </a:t>
            </a:r>
            <a:r>
              <a:rPr lang="en-US" dirty="0" smtClean="0"/>
              <a:t>machine learning </a:t>
            </a:r>
            <a:r>
              <a:rPr lang="en-US" dirty="0"/>
              <a:t>libraries under the Apache  Software </a:t>
            </a:r>
            <a:r>
              <a:rPr lang="en-US" dirty="0" smtClean="0"/>
              <a:t>License.</a:t>
            </a:r>
          </a:p>
          <a:p>
            <a:r>
              <a:rPr lang="en-US" dirty="0" smtClean="0"/>
              <a:t>It appears that recently, Mahout is moving away from Map Reduce techniques.  It remains machine learning library. </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31026976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6630" name="Rectangle 11"/>
              <p:cNvSpPr>
                <a:spLocks noGrp="1" noChangeArrowheads="1"/>
              </p:cNvSpPr>
              <p:nvPr>
                <p:ph type="title"/>
              </p:nvPr>
            </p:nvSpPr>
            <p:spPr>
              <a:xfrm>
                <a:off x="533400" y="304800"/>
                <a:ext cx="8305800" cy="838200"/>
              </a:xfrm>
            </p:spPr>
            <p:txBody>
              <a:bodyPr rIns="132080">
                <a:normAutofit fontScale="90000"/>
              </a:bodyPr>
              <a:lstStyle/>
              <a:p>
                <a:pPr indent="0" eaLnBrk="1" hangingPunct="1"/>
                <a:r>
                  <a:rPr lang="en-US" dirty="0" smtClean="0"/>
                  <a:t>Classification </a:t>
                </a:r>
                <a:r>
                  <a:rPr lang="en-US" dirty="0"/>
                  <a:t>F</a:t>
                </a:r>
                <a:r>
                  <a:rPr lang="en-US" dirty="0" smtClean="0"/>
                  <a:t>unction </a:t>
                </a:r>
                <a14:m>
                  <m:oMath xmlns:m="http://schemas.openxmlformats.org/officeDocument/2006/math">
                    <m:r>
                      <a:rPr lang="en-US" i="1" smtClean="0">
                        <a:latin typeface="Cambria Math"/>
                        <a:ea typeface="Cambria Math"/>
                      </a:rPr>
                      <m:t>𝛾</m:t>
                    </m:r>
                    <m:d>
                      <m:dPr>
                        <m:ctrlPr>
                          <a:rPr lang="en-US" b="0" i="1" smtClean="0">
                            <a:latin typeface="Cambria Math"/>
                            <a:ea typeface="Cambria Math"/>
                          </a:rPr>
                        </m:ctrlPr>
                      </m:dPr>
                      <m:e>
                        <m:r>
                          <a:rPr lang="en-US" b="0" i="1" smtClean="0">
                            <a:latin typeface="Cambria Math"/>
                            <a:ea typeface="Cambria Math"/>
                          </a:rPr>
                          <m:t>𝑑</m:t>
                        </m:r>
                      </m:e>
                    </m:d>
                  </m:oMath>
                </a14:m>
                <a:r>
                  <a:rPr lang="en-US" dirty="0" smtClean="0"/>
                  <a:t>acting on the Document</a:t>
                </a:r>
                <a:endParaRPr lang="en-US" sz="3200" dirty="0" smtClean="0"/>
              </a:p>
            </p:txBody>
          </p:sp>
        </mc:Choice>
        <mc:Fallback xmlns="">
          <p:sp>
            <p:nvSpPr>
              <p:cNvPr id="26630" name="Rectangle 11"/>
              <p:cNvSpPr>
                <a:spLocks noRot="1" noChangeAspect="1" noMove="1" noResize="1" noEditPoints="1" noAdjustHandles="1" noChangeArrowheads="1" noChangeShapeType="1" noTextEdit="1"/>
              </p:cNvSpPr>
              <p:nvPr>
                <p:ph type="title"/>
              </p:nvPr>
            </p:nvSpPr>
            <p:spPr>
              <a:xfrm>
                <a:off x="533400" y="304800"/>
                <a:ext cx="8305800" cy="838200"/>
              </a:xfrm>
              <a:blipFill rotWithShape="1">
                <a:blip r:embed="rId2"/>
                <a:stretch>
                  <a:fillRect b="-2899"/>
                </a:stretch>
              </a:blipFill>
            </p:spPr>
            <p:txBody>
              <a:bodyPr/>
              <a:lstStyle/>
              <a:p>
                <a:r>
                  <a:rPr lang="en-US">
                    <a:noFill/>
                  </a:rPr>
                  <a:t> </a:t>
                </a:r>
              </a:p>
            </p:txBody>
          </p:sp>
        </mc:Fallback>
      </mc:AlternateContent>
      <p:grpSp>
        <p:nvGrpSpPr>
          <p:cNvPr id="26631" name="Group 14"/>
          <p:cNvGrpSpPr>
            <a:grpSpLocks/>
          </p:cNvGrpSpPr>
          <p:nvPr/>
        </p:nvGrpSpPr>
        <p:grpSpPr bwMode="auto">
          <a:xfrm>
            <a:off x="1905000" y="1803400"/>
            <a:ext cx="4876800" cy="4368800"/>
            <a:chOff x="0" y="0"/>
            <a:chExt cx="3072" cy="2752"/>
          </a:xfrm>
        </p:grpSpPr>
        <p:sp>
          <p:nvSpPr>
            <p:cNvPr id="26635" name="Rectangle 12"/>
            <p:cNvSpPr>
              <a:spLocks/>
            </p:cNvSpPr>
            <p:nvPr/>
          </p:nvSpPr>
          <p:spPr bwMode="auto">
            <a:xfrm>
              <a:off x="0" y="0"/>
              <a:ext cx="3072" cy="2752"/>
            </a:xfrm>
            <a:prstGeom prst="rect">
              <a:avLst/>
            </a:prstGeom>
            <a:solidFill>
              <a:srgbClr val="FCD5B5"/>
            </a:solidFill>
            <a:ln w="28575">
              <a:solidFill>
                <a:schemeClr val="tx1"/>
              </a:solidFill>
              <a:miter lim="800000"/>
              <a:headEnd/>
              <a:tailEnd/>
            </a:ln>
          </p:spPr>
          <p:txBody>
            <a:bodyPr lIns="0" tIns="0" rIns="0" bIns="0"/>
            <a:lstStyle/>
            <a:p>
              <a:endParaRPr lang="en-US" dirty="0"/>
            </a:p>
          </p:txBody>
        </p:sp>
        <p:sp>
          <p:nvSpPr>
            <p:cNvPr id="26636" name="Rectangle 13"/>
            <p:cNvSpPr>
              <a:spLocks/>
            </p:cNvSpPr>
            <p:nvPr/>
          </p:nvSpPr>
          <p:spPr bwMode="auto">
            <a:xfrm>
              <a:off x="0" y="0"/>
              <a:ext cx="3072" cy="2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40639" bIns="0"/>
            <a:lstStyle/>
            <a:p>
              <a:pPr marL="39688">
                <a:lnSpc>
                  <a:spcPct val="80000"/>
                </a:lnSpc>
                <a:spcBef>
                  <a:spcPts val="475"/>
                </a:spcBef>
              </a:pPr>
              <a:r>
                <a:rPr lang="en-US" sz="2000" dirty="0">
                  <a:solidFill>
                    <a:schemeClr val="tx1"/>
                  </a:solidFill>
                  <a:latin typeface="Courier" charset="0"/>
                  <a:ea typeface="Courier" charset="0"/>
                  <a:cs typeface="Courier" charset="0"/>
                  <a:sym typeface="Courier" charset="0"/>
                </a:rPr>
                <a:t>I love this movie! It's sweet, but with satirical humor. The dialogue is great and the adventure scenes are fun…  It manages to be whimsical and romantic while laughing at the conventions of the fairy tale genre. I would recommend it to just about anyone. I've seen it several times, and I'm always happy to see it again whenever I have a friend who hasn't seen it yet.</a:t>
              </a:r>
            </a:p>
          </p:txBody>
        </p:sp>
      </p:grpSp>
      <p:sp>
        <p:nvSpPr>
          <p:cNvPr id="26632" name="Rectangle 15"/>
          <p:cNvSpPr>
            <a:spLocks/>
          </p:cNvSpPr>
          <p:nvPr/>
        </p:nvSpPr>
        <p:spPr bwMode="auto">
          <a:xfrm>
            <a:off x="457200" y="2311400"/>
            <a:ext cx="1384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Lst>
        </p:spPr>
        <p:txBody>
          <a:bodyPr lIns="0" tIns="0" rIns="40639" bIns="0"/>
          <a:lstStyle/>
          <a:p>
            <a:pPr marL="39688"/>
            <a:r>
              <a:rPr lang="en-US" sz="10600" dirty="0">
                <a:solidFill>
                  <a:schemeClr val="tx1"/>
                </a:solidFill>
                <a:ea typeface="Lucida Grande" charset="0"/>
                <a:cs typeface="Lucida Grande" charset="0"/>
              </a:rPr>
              <a:t>γ(</a:t>
            </a:r>
          </a:p>
        </p:txBody>
      </p:sp>
      <p:sp>
        <p:nvSpPr>
          <p:cNvPr id="26633" name="Rectangle 16"/>
          <p:cNvSpPr>
            <a:spLocks/>
          </p:cNvSpPr>
          <p:nvPr/>
        </p:nvSpPr>
        <p:spPr bwMode="auto">
          <a:xfrm>
            <a:off x="6732588" y="2451100"/>
            <a:ext cx="2351087"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Lst>
        </p:spPr>
        <p:txBody>
          <a:bodyPr wrap="none" lIns="0" tIns="0" rIns="40639" bIns="0">
            <a:spAutoFit/>
          </a:bodyPr>
          <a:lstStyle/>
          <a:p>
            <a:pPr marL="39688"/>
            <a:r>
              <a:rPr lang="en-US" sz="10600" dirty="0">
                <a:solidFill>
                  <a:schemeClr val="tx1"/>
                </a:solidFill>
                <a:ea typeface="Lucida Grande" charset="0"/>
                <a:cs typeface="Lucida Grande" charset="0"/>
              </a:rPr>
              <a:t>)=c</a:t>
            </a:r>
          </a:p>
        </p:txBody>
      </p:sp>
      <p:sp>
        <p:nvSpPr>
          <p:cNvPr id="2" name="Slide Number Placeholder 1"/>
          <p:cNvSpPr>
            <a:spLocks noGrp="1"/>
          </p:cNvSpPr>
          <p:nvPr>
            <p:ph type="sldNum" sz="quarter" idx="10"/>
          </p:nvPr>
        </p:nvSpPr>
        <p:spPr/>
        <p:txBody>
          <a:bodyPr/>
          <a:lstStyle/>
          <a:p>
            <a:pPr>
              <a:defRPr/>
            </a:pPr>
            <a:fld id="{DD6CA396-8E4F-476C-9F74-1B8B602699AA}" type="slidenum">
              <a:rPr lang="en-US"/>
              <a:pPr>
                <a:defRPr/>
              </a:pPr>
              <a:t>40</a:t>
            </a:fld>
            <a:endParaRPr lang="en-US" dirty="0"/>
          </a:p>
        </p:txBody>
      </p:sp>
      <p:sp>
        <p:nvSpPr>
          <p:cNvPr id="3" name="TextBox 2"/>
          <p:cNvSpPr txBox="1"/>
          <p:nvPr/>
        </p:nvSpPr>
        <p:spPr>
          <a:xfrm>
            <a:off x="533400" y="1066800"/>
            <a:ext cx="81534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Classification function determines the class to which a document belongs</a:t>
            </a:r>
            <a:endParaRPr lang="en-US" sz="2000"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28227092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4" name="Rectangle 11"/>
          <p:cNvSpPr>
            <a:spLocks noGrp="1" noChangeArrowheads="1"/>
          </p:cNvSpPr>
          <p:nvPr>
            <p:ph type="title"/>
          </p:nvPr>
        </p:nvSpPr>
        <p:spPr>
          <a:xfrm>
            <a:off x="990600" y="152400"/>
            <a:ext cx="7467600" cy="762000"/>
          </a:xfrm>
        </p:spPr>
        <p:txBody>
          <a:bodyPr rIns="132080">
            <a:normAutofit/>
          </a:bodyPr>
          <a:lstStyle/>
          <a:p>
            <a:pPr indent="0" eaLnBrk="1" hangingPunct="1"/>
            <a:r>
              <a:rPr lang="en-US" dirty="0" smtClean="0"/>
              <a:t>Document is treated as a</a:t>
            </a:r>
            <a:r>
              <a:rPr lang="en-US" sz="3200" dirty="0" smtClean="0"/>
              <a:t> bag of words</a:t>
            </a:r>
          </a:p>
        </p:txBody>
      </p:sp>
      <p:sp>
        <p:nvSpPr>
          <p:cNvPr id="27655" name="Rectangle 12"/>
          <p:cNvSpPr>
            <a:spLocks/>
          </p:cNvSpPr>
          <p:nvPr/>
        </p:nvSpPr>
        <p:spPr bwMode="auto">
          <a:xfrm>
            <a:off x="1905000" y="2209800"/>
            <a:ext cx="4876800" cy="4368800"/>
          </a:xfrm>
          <a:prstGeom prst="rect">
            <a:avLst/>
          </a:prstGeom>
          <a:solidFill>
            <a:srgbClr val="FCD5B5"/>
          </a:solidFill>
          <a:ln w="28575">
            <a:solidFill>
              <a:schemeClr val="tx1"/>
            </a:solidFill>
            <a:miter lim="800000"/>
            <a:headEnd/>
            <a:tailEnd/>
          </a:ln>
        </p:spPr>
        <p:txBody>
          <a:bodyPr lIns="0" tIns="0" rIns="0" bIns="0"/>
          <a:lstStyle/>
          <a:p>
            <a:endParaRPr lang="en-US" dirty="0"/>
          </a:p>
        </p:txBody>
      </p:sp>
      <p:sp>
        <p:nvSpPr>
          <p:cNvPr id="27656" name="Rectangle 13"/>
          <p:cNvSpPr>
            <a:spLocks/>
          </p:cNvSpPr>
          <p:nvPr/>
        </p:nvSpPr>
        <p:spPr bwMode="auto">
          <a:xfrm>
            <a:off x="457200" y="2717800"/>
            <a:ext cx="13843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Lst>
        </p:spPr>
        <p:txBody>
          <a:bodyPr lIns="0" tIns="0" rIns="40639" bIns="0"/>
          <a:lstStyle/>
          <a:p>
            <a:pPr marL="39688"/>
            <a:r>
              <a:rPr lang="en-US" sz="10600" dirty="0">
                <a:solidFill>
                  <a:schemeClr val="tx1"/>
                </a:solidFill>
                <a:ea typeface="Lucida Grande" charset="0"/>
                <a:cs typeface="Lucida Grande" charset="0"/>
              </a:rPr>
              <a:t>γ(</a:t>
            </a:r>
          </a:p>
        </p:txBody>
      </p:sp>
      <p:sp>
        <p:nvSpPr>
          <p:cNvPr id="27657" name="Rectangle 14"/>
          <p:cNvSpPr>
            <a:spLocks/>
          </p:cNvSpPr>
          <p:nvPr/>
        </p:nvSpPr>
        <p:spPr bwMode="auto">
          <a:xfrm>
            <a:off x="6732588" y="2451100"/>
            <a:ext cx="2351087"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chemeClr val="tx1"/>
                </a:solidFill>
                <a:miter lim="800000"/>
                <a:headEnd/>
                <a:tailEnd/>
              </a14:hiddenLine>
            </a:ext>
          </a:extLst>
        </p:spPr>
        <p:txBody>
          <a:bodyPr wrap="none" lIns="0" tIns="0" rIns="40639" bIns="0">
            <a:spAutoFit/>
          </a:bodyPr>
          <a:lstStyle/>
          <a:p>
            <a:pPr marL="39688"/>
            <a:r>
              <a:rPr lang="en-US" sz="10600" dirty="0">
                <a:solidFill>
                  <a:schemeClr val="tx1"/>
                </a:solidFill>
                <a:ea typeface="Lucida Grande" charset="0"/>
                <a:cs typeface="Lucida Grande" charset="0"/>
              </a:rPr>
              <a:t>)=c</a:t>
            </a:r>
          </a:p>
        </p:txBody>
      </p:sp>
      <p:graphicFrame>
        <p:nvGraphicFramePr>
          <p:cNvPr id="27663" name="Group 15"/>
          <p:cNvGraphicFramePr>
            <a:graphicFrameLocks noGrp="1"/>
          </p:cNvGraphicFramePr>
          <p:nvPr>
            <p:extLst>
              <p:ext uri="{D42A27DB-BD31-4B8C-83A1-F6EECF244321}">
                <p14:modId xmlns:p14="http://schemas.microsoft.com/office/powerpoint/2010/main" val="843841743"/>
              </p:ext>
            </p:extLst>
          </p:nvPr>
        </p:nvGraphicFramePr>
        <p:xfrm>
          <a:off x="1905000" y="2209800"/>
          <a:ext cx="4876800" cy="4388015"/>
        </p:xfrm>
        <a:graphic>
          <a:graphicData uri="http://schemas.openxmlformats.org/drawingml/2006/table">
            <a:tbl>
              <a:tblPr/>
              <a:tblGrid>
                <a:gridCol w="2925763"/>
                <a:gridCol w="1951037"/>
              </a:tblGrid>
              <a:tr h="665384">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great</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2</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33317">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love</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2</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01572">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recommend</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1</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5384">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laugh</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1</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2366">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happy</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1</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69828">
                <a:tc>
                  <a:txBody>
                    <a:bodyPr/>
                    <a:lstStyle/>
                    <a:p>
                      <a:pPr marL="39688" marR="0" lvl="0" indent="0" algn="ctr"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a:t>
                      </a:r>
                    </a:p>
                  </a:txBody>
                  <a:tcPr marL="50800" marR="50800" marT="50793" marB="50793" horzOverflow="overflow">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c>
                  <a:txBody>
                    <a:bodyPr/>
                    <a:lstStyle/>
                    <a:p>
                      <a:pPr marL="39688" marR="0" lvl="0" indent="0" algn="l" defTabSz="914400" rtl="0" eaLnBrk="1" fontAlgn="base" latinLnBrk="0" hangingPunct="1">
                        <a:lnSpc>
                          <a:spcPct val="100000"/>
                        </a:lnSpc>
                        <a:spcBef>
                          <a:spcPct val="0"/>
                        </a:spcBef>
                        <a:spcAft>
                          <a:spcPct val="0"/>
                        </a:spcAft>
                        <a:buClr>
                          <a:srgbClr val="437085"/>
                        </a:buClr>
                        <a:buSzPct val="100000"/>
                        <a:buFont typeface="Wingdings" charset="2"/>
                        <a:buNone/>
                        <a:tabLst/>
                      </a:pPr>
                      <a:r>
                        <a:rPr kumimoji="0" lang="en-US" sz="3700" b="0" i="0" u="none" strike="noStrike" cap="none" normalizeH="0" baseline="0" dirty="0" smtClean="0">
                          <a:ln>
                            <a:noFill/>
                          </a:ln>
                          <a:solidFill>
                            <a:schemeClr val="tx1"/>
                          </a:solidFill>
                          <a:effectLst/>
                          <a:latin typeface="Courier" charset="0"/>
                          <a:ea typeface="Courier" charset="0"/>
                          <a:cs typeface="Courier" charset="0"/>
                          <a:sym typeface="Courier" charset="0"/>
                        </a:rPr>
                        <a:t>...</a:t>
                      </a:r>
                    </a:p>
                  </a:txBody>
                  <a:tcPr marL="50800" marR="50800" marT="50793" marB="50793" horzOverflow="overflow">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 name="Slide Number Placeholder 1"/>
          <p:cNvSpPr>
            <a:spLocks noGrp="1"/>
          </p:cNvSpPr>
          <p:nvPr>
            <p:ph type="sldNum" sz="quarter" idx="10"/>
          </p:nvPr>
        </p:nvSpPr>
        <p:spPr/>
        <p:txBody>
          <a:bodyPr/>
          <a:lstStyle/>
          <a:p>
            <a:pPr>
              <a:defRPr/>
            </a:pPr>
            <a:fld id="{284E75DB-FA86-4F76-98BE-739F92DAA99E}" type="slidenum">
              <a:rPr lang="en-US"/>
              <a:pPr>
                <a:defRPr/>
              </a:pPr>
              <a:t>41</a:t>
            </a:fld>
            <a:endParaRPr lang="en-US" dirty="0"/>
          </a:p>
        </p:txBody>
      </p:sp>
      <p:sp>
        <p:nvSpPr>
          <p:cNvPr id="8" name="TextBox 7"/>
          <p:cNvSpPr txBox="1"/>
          <p:nvPr/>
        </p:nvSpPr>
        <p:spPr>
          <a:xfrm>
            <a:off x="533400" y="914400"/>
            <a:ext cx="8382000" cy="1015663"/>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Typically, the order of words is considered non-relevant. </a:t>
            </a:r>
          </a:p>
          <a:p>
            <a:pPr marL="285750" indent="-285750">
              <a:buFont typeface="Arial" panose="020B0604020202020204" pitchFamily="34" charset="0"/>
              <a:buChar char="•"/>
            </a:pPr>
            <a:r>
              <a:rPr lang="en-US" sz="2000" dirty="0" smtClean="0"/>
              <a:t>We just count how many times a word appears in a document.</a:t>
            </a:r>
          </a:p>
          <a:p>
            <a:pPr marL="285750" indent="-285750">
              <a:buFont typeface="Arial" panose="020B0604020202020204" pitchFamily="34" charset="0"/>
              <a:buChar char="•"/>
            </a:pPr>
            <a:r>
              <a:rPr lang="en-US" sz="2000" dirty="0" smtClean="0"/>
              <a:t>Classification functions similarly do not depend on anything but word counts</a:t>
            </a:r>
            <a:endParaRPr lang="en-US" sz="2000" dirty="0"/>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40991026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Rectangle 11"/>
          <p:cNvSpPr>
            <a:spLocks noGrp="1" noChangeArrowheads="1"/>
          </p:cNvSpPr>
          <p:nvPr>
            <p:ph type="title"/>
          </p:nvPr>
        </p:nvSpPr>
        <p:spPr/>
        <p:txBody>
          <a:bodyPr rIns="132080"/>
          <a:lstStyle/>
          <a:p>
            <a:pPr indent="0" eaLnBrk="1" hangingPunct="1"/>
            <a:r>
              <a:rPr lang="en-US" dirty="0" smtClean="0"/>
              <a:t>Bayes’ Rule for text classification</a:t>
            </a:r>
          </a:p>
        </p:txBody>
      </p:sp>
      <mc:AlternateContent xmlns:mc="http://schemas.openxmlformats.org/markup-compatibility/2006" xmlns:a14="http://schemas.microsoft.com/office/drawing/2010/main">
        <mc:Choice Requires="a14">
          <p:sp>
            <p:nvSpPr>
              <p:cNvPr id="28679" name="Rectangle 12"/>
              <p:cNvSpPr>
                <a:spLocks noGrp="1" noChangeArrowheads="1"/>
              </p:cNvSpPr>
              <p:nvPr>
                <p:ph type="body" idx="1"/>
              </p:nvPr>
            </p:nvSpPr>
            <p:spPr/>
            <p:txBody>
              <a:bodyPr rIns="132080">
                <a:normAutofit/>
              </a:bodyPr>
              <a:lstStyle/>
              <a:p>
                <a:pPr eaLnBrk="1" hangingPunct="1"/>
                <a:r>
                  <a:rPr lang="en-US" dirty="0" smtClean="0"/>
                  <a:t>For a document </a:t>
                </a:r>
                <a:r>
                  <a:rPr lang="en-US" i="1" dirty="0" smtClean="0">
                    <a:latin typeface="Times New Roman" pitchFamily="18" charset="0"/>
                    <a:cs typeface="Times New Roman" pitchFamily="18" charset="0"/>
                  </a:rPr>
                  <a:t>d</a:t>
                </a:r>
                <a:r>
                  <a:rPr lang="en-US" dirty="0" smtClean="0"/>
                  <a:t> and a class </a:t>
                </a:r>
                <a:r>
                  <a:rPr lang="en-US" i="1" dirty="0" smtClean="0">
                    <a:latin typeface="Times New Roman" pitchFamily="18" charset="0"/>
                    <a:cs typeface="Times New Roman" pitchFamily="18" charset="0"/>
                  </a:rPr>
                  <a:t>c</a:t>
                </a:r>
                <a:r>
                  <a:rPr lang="en-US" dirty="0" smtClean="0">
                    <a:cs typeface="Times New Roman" pitchFamily="18" charset="0"/>
                  </a:rPr>
                  <a:t>, using Bayes theorem, we could state that probability </a:t>
                </a:r>
                <a:r>
                  <a:rPr lang="en-US" i="1" dirty="0" smtClean="0">
                    <a:latin typeface="Times New Roman" pitchFamily="18" charset="0"/>
                    <a:cs typeface="Times New Roman" pitchFamily="18" charset="0"/>
                  </a:rPr>
                  <a:t>P(</a:t>
                </a:r>
                <a:r>
                  <a:rPr lang="en-US" i="1" dirty="0" err="1" smtClean="0">
                    <a:latin typeface="Times New Roman" pitchFamily="18" charset="0"/>
                    <a:cs typeface="Times New Roman" pitchFamily="18" charset="0"/>
                  </a:rPr>
                  <a:t>c|d</a:t>
                </a:r>
                <a:r>
                  <a:rPr lang="en-US" i="1" dirty="0" smtClean="0">
                    <a:latin typeface="Times New Roman" pitchFamily="18" charset="0"/>
                    <a:cs typeface="Times New Roman" pitchFamily="18" charset="0"/>
                  </a:rPr>
                  <a:t>)</a:t>
                </a:r>
                <a:r>
                  <a:rPr lang="en-US" dirty="0" smtClean="0">
                    <a:cs typeface="Times New Roman" pitchFamily="18" charset="0"/>
                  </a:rPr>
                  <a:t>, i.e. the probability that category </a:t>
                </a:r>
                <a:r>
                  <a:rPr lang="en-US" i="1" dirty="0" smtClean="0">
                    <a:latin typeface="Times New Roman" pitchFamily="18" charset="0"/>
                    <a:cs typeface="Times New Roman" pitchFamily="18" charset="0"/>
                  </a:rPr>
                  <a:t>c </a:t>
                </a:r>
                <a:r>
                  <a:rPr lang="en-US" dirty="0" smtClean="0">
                    <a:cs typeface="Times New Roman" pitchFamily="18" charset="0"/>
                  </a:rPr>
                  <a:t>happens, given document </a:t>
                </a:r>
                <a:r>
                  <a:rPr lang="en-US" i="1" dirty="0" smtClean="0">
                    <a:latin typeface="Times New Roman" pitchFamily="18" charset="0"/>
                    <a:cs typeface="Times New Roman" pitchFamily="18" charset="0"/>
                  </a:rPr>
                  <a:t>d,</a:t>
                </a:r>
                <a:r>
                  <a:rPr lang="en-US" dirty="0" smtClean="0">
                    <a:cs typeface="Times New Roman" pitchFamily="18" charset="0"/>
                  </a:rPr>
                  <a:t> can be expressed as</a:t>
                </a:r>
              </a:p>
              <a:p>
                <a:pPr eaLnBrk="1" hangingPunct="1"/>
                <a:endParaRPr lang="en-US" dirty="0">
                  <a:cs typeface="Times New Roman" pitchFamily="18" charset="0"/>
                </a:endParaRPr>
              </a:p>
              <a:p>
                <a:pPr eaLnBrk="1" hangingPunct="1"/>
                <a:endParaRPr lang="en-US" dirty="0" smtClean="0">
                  <a:cs typeface="Times New Roman" pitchFamily="18" charset="0"/>
                </a:endParaRPr>
              </a:p>
              <a:p>
                <a:pPr eaLnBrk="1" hangingPunct="1"/>
                <a:endParaRPr lang="en-US" dirty="0">
                  <a:cs typeface="Times New Roman" pitchFamily="18" charset="0"/>
                </a:endParaRPr>
              </a:p>
              <a:p>
                <a:r>
                  <a:rPr lang="en-US" dirty="0" smtClean="0">
                    <a:cs typeface="Times New Roman" pitchFamily="18" charset="0"/>
                  </a:rPr>
                  <a:t> where </a:t>
                </a:r>
                <a:r>
                  <a:rPr lang="en-US" i="1" dirty="0" smtClean="0">
                    <a:latin typeface="Times New Roman" pitchFamily="18" charset="0"/>
                    <a:cs typeface="Times New Roman" pitchFamily="18" charset="0"/>
                  </a:rPr>
                  <a:t>P(</a:t>
                </a:r>
                <a:r>
                  <a:rPr lang="en-US" i="1" dirty="0" err="1" smtClean="0">
                    <a:latin typeface="Times New Roman" pitchFamily="18" charset="0"/>
                    <a:cs typeface="Times New Roman" pitchFamily="18" charset="0"/>
                  </a:rPr>
                  <a:t>d|c</a:t>
                </a:r>
                <a:r>
                  <a:rPr lang="en-US" i="1" dirty="0" smtClean="0">
                    <a:latin typeface="Times New Roman" pitchFamily="18" charset="0"/>
                    <a:cs typeface="Times New Roman" pitchFamily="18" charset="0"/>
                  </a:rPr>
                  <a:t>) is </a:t>
                </a:r>
                <a:r>
                  <a:rPr lang="en-US" dirty="0" smtClean="0">
                    <a:cs typeface="Times New Roman" pitchFamily="18" charset="0"/>
                  </a:rPr>
                  <a:t>the probability that document </a:t>
                </a:r>
                <a:r>
                  <a:rPr lang="en-US" i="1" dirty="0" smtClean="0">
                    <a:latin typeface="Times New Roman" pitchFamily="18" charset="0"/>
                    <a:cs typeface="Times New Roman" pitchFamily="18" charset="0"/>
                  </a:rPr>
                  <a:t>d</a:t>
                </a:r>
                <a:r>
                  <a:rPr lang="en-US" dirty="0" smtClean="0">
                    <a:cs typeface="Times New Roman" pitchFamily="18" charset="0"/>
                  </a:rPr>
                  <a:t> belongs to the category </a:t>
                </a:r>
                <a:r>
                  <a:rPr lang="en-US" i="1" dirty="0" smtClean="0">
                    <a:latin typeface="Times New Roman" pitchFamily="18" charset="0"/>
                    <a:cs typeface="Times New Roman" pitchFamily="18" charset="0"/>
                  </a:rPr>
                  <a:t>c</a:t>
                </a:r>
                <a:r>
                  <a:rPr lang="en-US" dirty="0" smtClean="0">
                    <a:cs typeface="Times New Roman" pitchFamily="18" charset="0"/>
                  </a:rPr>
                  <a:t>, (i.e. probability that </a:t>
                </a:r>
                <a:r>
                  <a:rPr lang="en-US" i="1" dirty="0" smtClean="0">
                    <a:latin typeface="Times New Roman" pitchFamily="18" charset="0"/>
                    <a:cs typeface="Times New Roman" pitchFamily="18" charset="0"/>
                  </a:rPr>
                  <a:t>d</a:t>
                </a:r>
                <a:r>
                  <a:rPr lang="en-US" dirty="0" smtClean="0">
                    <a:cs typeface="Times New Roman" pitchFamily="18" charset="0"/>
                  </a:rPr>
                  <a:t> happens given </a:t>
                </a:r>
                <a:r>
                  <a:rPr lang="en-US" i="1" dirty="0" smtClean="0">
                    <a:latin typeface="Times New Roman" pitchFamily="18" charset="0"/>
                    <a:cs typeface="Times New Roman" pitchFamily="18" charset="0"/>
                  </a:rPr>
                  <a:t>c</a:t>
                </a:r>
                <a:r>
                  <a:rPr lang="en-US" dirty="0" smtClean="0">
                    <a:cs typeface="Times New Roman" pitchFamily="18" charset="0"/>
                  </a:rPr>
                  <a:t>) and prior probability </a:t>
                </a:r>
                <a:r>
                  <a:rPr lang="en-US" i="1" dirty="0" smtClean="0">
                    <a:latin typeface="Times New Roman" pitchFamily="18" charset="0"/>
                    <a:cs typeface="Times New Roman" pitchFamily="18" charset="0"/>
                  </a:rPr>
                  <a:t>P(d) </a:t>
                </a:r>
                <a:r>
                  <a:rPr lang="en-US" dirty="0" smtClean="0">
                    <a:cs typeface="Times New Roman" pitchFamily="18" charset="0"/>
                  </a:rPr>
                  <a:t>that document </a:t>
                </a:r>
                <a:r>
                  <a:rPr lang="en-US" i="1" dirty="0" smtClean="0">
                    <a:latin typeface="Times New Roman" pitchFamily="18" charset="0"/>
                    <a:cs typeface="Times New Roman" pitchFamily="18" charset="0"/>
                  </a:rPr>
                  <a:t>d</a:t>
                </a:r>
                <a:r>
                  <a:rPr lang="en-US" dirty="0" smtClean="0">
                    <a:cs typeface="Times New Roman" pitchFamily="18" charset="0"/>
                  </a:rPr>
                  <a:t> happens, and the prior probability </a:t>
                </a:r>
                <a:r>
                  <a:rPr lang="en-US" i="1" dirty="0" smtClean="0">
                    <a:latin typeface="Times New Roman" pitchFamily="18" charset="0"/>
                    <a:cs typeface="Times New Roman" pitchFamily="18" charset="0"/>
                  </a:rPr>
                  <a:t>P(c) </a:t>
                </a:r>
                <a:r>
                  <a:rPr lang="en-US" dirty="0" smtClean="0">
                    <a:cs typeface="Times New Roman" pitchFamily="18" charset="0"/>
                  </a:rPr>
                  <a:t>that category </a:t>
                </a:r>
                <a:r>
                  <a:rPr lang="en-US" i="1" dirty="0" smtClean="0">
                    <a:latin typeface="Times New Roman" pitchFamily="18" charset="0"/>
                    <a:cs typeface="Times New Roman" pitchFamily="18" charset="0"/>
                  </a:rPr>
                  <a:t>c</a:t>
                </a:r>
                <a:r>
                  <a:rPr lang="en-US" dirty="0" smtClean="0">
                    <a:cs typeface="Times New Roman" pitchFamily="18" charset="0"/>
                  </a:rPr>
                  <a:t> happens.</a:t>
                </a:r>
              </a:p>
              <a:p>
                <a:r>
                  <a:rPr lang="en-US" i="1" dirty="0" smtClean="0">
                    <a:latin typeface="Times New Roman" pitchFamily="18" charset="0"/>
                    <a:cs typeface="Times New Roman" pitchFamily="18" charset="0"/>
                  </a:rPr>
                  <a:t>P(d)</a:t>
                </a:r>
                <a:r>
                  <a:rPr lang="en-US" dirty="0" smtClean="0">
                    <a:cs typeface="Times New Roman" pitchFamily="18" charset="0"/>
                  </a:rPr>
                  <a:t>  is simply </a:t>
                </a:r>
                <a14:m>
                  <m:oMath xmlns:m="http://schemas.openxmlformats.org/officeDocument/2006/math">
                    <m:f>
                      <m:fPr>
                        <m:type m:val="lin"/>
                        <m:ctrlPr>
                          <a:rPr lang="en-US" i="1" smtClean="0">
                            <a:latin typeface="Cambria Math"/>
                            <a:cs typeface="Times New Roman" pitchFamily="18" charset="0"/>
                          </a:rPr>
                        </m:ctrlPr>
                      </m:fPr>
                      <m:num>
                        <m:r>
                          <a:rPr lang="en-US" b="0" i="1" smtClean="0">
                            <a:latin typeface="Cambria Math"/>
                            <a:cs typeface="Times New Roman" pitchFamily="18" charset="0"/>
                          </a:rPr>
                          <m:t>1</m:t>
                        </m:r>
                      </m:num>
                      <m:den>
                        <m:sSub>
                          <m:sSubPr>
                            <m:ctrlPr>
                              <a:rPr lang="en-US" i="1" smtClean="0">
                                <a:latin typeface="Cambria Math"/>
                                <a:cs typeface="Times New Roman" pitchFamily="18" charset="0"/>
                              </a:rPr>
                            </m:ctrlPr>
                          </m:sSubPr>
                          <m:e>
                            <m:r>
                              <a:rPr lang="en-US" b="0" i="1" smtClean="0">
                                <a:latin typeface="Cambria Math"/>
                                <a:cs typeface="Times New Roman" pitchFamily="18" charset="0"/>
                              </a:rPr>
                              <m:t>𝑁</m:t>
                            </m:r>
                          </m:e>
                          <m:sub>
                            <m:r>
                              <a:rPr lang="en-US" b="0" i="1" smtClean="0">
                                <a:latin typeface="Cambria Math"/>
                                <a:cs typeface="Times New Roman" pitchFamily="18" charset="0"/>
                              </a:rPr>
                              <m:t>𝑑</m:t>
                            </m:r>
                          </m:sub>
                        </m:sSub>
                      </m:den>
                    </m:f>
                  </m:oMath>
                </a14:m>
                <a:r>
                  <a:rPr lang="en-US" i="1" baseline="-25000" dirty="0" smtClean="0">
                    <a:latin typeface="Times New Roman" pitchFamily="18" charset="0"/>
                    <a:cs typeface="Times New Roman" pitchFamily="18" charset="0"/>
                  </a:rPr>
                  <a:t> </a:t>
                </a:r>
                <a14:m>
                  <m:oMath xmlns:m="http://schemas.openxmlformats.org/officeDocument/2006/math">
                    <m:r>
                      <a:rPr lang="en-US" b="0" i="1" smtClean="0">
                        <a:latin typeface="Cambria Math"/>
                        <a:cs typeface="Times New Roman" pitchFamily="18" charset="0"/>
                      </a:rPr>
                      <m:t>, </m:t>
                    </m:r>
                    <m:r>
                      <m:rPr>
                        <m:sty m:val="p"/>
                      </m:rPr>
                      <a:rPr lang="en-US" b="0" i="0" smtClean="0">
                        <a:latin typeface="Cambria Math"/>
                        <a:cs typeface="Times New Roman" pitchFamily="18" charset="0"/>
                      </a:rPr>
                      <m:t>where</m:t>
                    </m:r>
                    <m:r>
                      <a:rPr lang="en-US" b="0" i="0" smtClean="0">
                        <a:latin typeface="Cambria Math"/>
                        <a:cs typeface="Times New Roman" pitchFamily="18" charset="0"/>
                      </a:rPr>
                      <m:t> </m:t>
                    </m:r>
                    <m:r>
                      <a:rPr lang="en-US" i="1">
                        <a:latin typeface="Cambria Math"/>
                        <a:cs typeface="Times New Roman" pitchFamily="18" charset="0"/>
                      </a:rPr>
                      <m:t>𝑁</m:t>
                    </m:r>
                    <m:r>
                      <a:rPr lang="en-US" i="1">
                        <a:latin typeface="Cambria Math"/>
                        <a:cs typeface="Times New Roman" pitchFamily="18" charset="0"/>
                      </a:rPr>
                      <m:t>﷮</m:t>
                    </m:r>
                    <m:r>
                      <a:rPr lang="en-US" i="1" baseline="-25000">
                        <a:latin typeface="Cambria Math"/>
                        <a:cs typeface="Times New Roman" pitchFamily="18" charset="0"/>
                      </a:rPr>
                      <m:t>𝑑</m:t>
                    </m:r>
                  </m:oMath>
                </a14:m>
                <a:r>
                  <a:rPr lang="en-US" i="1" baseline="-25000" dirty="0" smtClean="0">
                    <a:latin typeface="Times New Roman" pitchFamily="18" charset="0"/>
                    <a:cs typeface="Times New Roman" pitchFamily="18" charset="0"/>
                  </a:rPr>
                  <a:t> </a:t>
                </a:r>
                <a:r>
                  <a:rPr lang="en-US" dirty="0" smtClean="0">
                    <a:cs typeface="Times New Roman" pitchFamily="18" charset="0"/>
                  </a:rPr>
                  <a:t>is the number of documents. </a:t>
                </a:r>
              </a:p>
              <a:p>
                <a:r>
                  <a:rPr lang="en-US" i="1" dirty="0" smtClean="0">
                    <a:latin typeface="Times New Roman" pitchFamily="18" charset="0"/>
                    <a:cs typeface="Times New Roman" pitchFamily="18" charset="0"/>
                  </a:rPr>
                  <a:t>P(c)</a:t>
                </a:r>
                <a:r>
                  <a:rPr lang="en-US" dirty="0" smtClean="0">
                    <a:cs typeface="Times New Roman" pitchFamily="18" charset="0"/>
                  </a:rPr>
                  <a:t> is similarly </a:t>
                </a:r>
                <a14:m>
                  <m:oMath xmlns:m="http://schemas.openxmlformats.org/officeDocument/2006/math">
                    <m:f>
                      <m:fPr>
                        <m:type m:val="lin"/>
                        <m:ctrlPr>
                          <a:rPr lang="en-US" i="1">
                            <a:latin typeface="Cambria Math"/>
                            <a:cs typeface="Times New Roman" pitchFamily="18" charset="0"/>
                          </a:rPr>
                        </m:ctrlPr>
                      </m:fPr>
                      <m:num>
                        <m:r>
                          <a:rPr lang="en-US" i="1">
                            <a:latin typeface="Cambria Math"/>
                            <a:cs typeface="Times New Roman" pitchFamily="18" charset="0"/>
                          </a:rPr>
                          <m:t>1</m:t>
                        </m:r>
                      </m:num>
                      <m:den>
                        <m:sSub>
                          <m:sSubPr>
                            <m:ctrlPr>
                              <a:rPr lang="en-US" i="1">
                                <a:latin typeface="Cambria Math"/>
                                <a:cs typeface="Times New Roman" pitchFamily="18" charset="0"/>
                              </a:rPr>
                            </m:ctrlPr>
                          </m:sSubPr>
                          <m:e>
                            <m:r>
                              <a:rPr lang="en-US" i="1">
                                <a:latin typeface="Cambria Math"/>
                                <a:cs typeface="Times New Roman" pitchFamily="18" charset="0"/>
                              </a:rPr>
                              <m:t>𝑁</m:t>
                            </m:r>
                          </m:e>
                          <m:sub>
                            <m:r>
                              <a:rPr lang="en-US" b="0" i="1" smtClean="0">
                                <a:latin typeface="Cambria Math"/>
                                <a:cs typeface="Times New Roman" pitchFamily="18" charset="0"/>
                              </a:rPr>
                              <m:t>𝑐</m:t>
                            </m:r>
                          </m:sub>
                        </m:sSub>
                      </m:den>
                    </m:f>
                  </m:oMath>
                </a14:m>
                <a:r>
                  <a:rPr lang="en-US" i="1" baseline="-25000" dirty="0">
                    <a:latin typeface="Times New Roman" pitchFamily="18" charset="0"/>
                    <a:cs typeface="Times New Roman" pitchFamily="18" charset="0"/>
                  </a:rPr>
                  <a:t> </a:t>
                </a:r>
                <a14:m>
                  <m:oMath xmlns:m="http://schemas.openxmlformats.org/officeDocument/2006/math">
                    <m:r>
                      <a:rPr lang="en-US" i="1">
                        <a:latin typeface="Cambria Math"/>
                        <a:cs typeface="Times New Roman" pitchFamily="18" charset="0"/>
                      </a:rPr>
                      <m:t>, </m:t>
                    </m:r>
                    <m:r>
                      <m:rPr>
                        <m:sty m:val="p"/>
                      </m:rPr>
                      <a:rPr lang="en-US">
                        <a:latin typeface="Cambria Math"/>
                        <a:cs typeface="Times New Roman" pitchFamily="18" charset="0"/>
                      </a:rPr>
                      <m:t>where</m:t>
                    </m:r>
                    <m:r>
                      <a:rPr lang="en-US">
                        <a:latin typeface="Cambria Math"/>
                        <a:cs typeface="Times New Roman" pitchFamily="18" charset="0"/>
                      </a:rPr>
                      <m:t> </m:t>
                    </m:r>
                    <m:r>
                      <a:rPr lang="en-US" i="1">
                        <a:latin typeface="Cambria Math"/>
                        <a:cs typeface="Times New Roman" pitchFamily="18" charset="0"/>
                      </a:rPr>
                      <m:t>𝑁</m:t>
                    </m:r>
                    <m:r>
                      <a:rPr lang="en-US" i="1">
                        <a:latin typeface="Cambria Math"/>
                        <a:cs typeface="Times New Roman" pitchFamily="18" charset="0"/>
                      </a:rPr>
                      <m:t>﷮</m:t>
                    </m:r>
                    <m:r>
                      <a:rPr lang="en-US" b="0" i="1" baseline="-25000" smtClean="0">
                        <a:latin typeface="Cambria Math"/>
                        <a:cs typeface="Times New Roman" pitchFamily="18" charset="0"/>
                      </a:rPr>
                      <m:t>𝑐</m:t>
                    </m:r>
                  </m:oMath>
                </a14:m>
                <a:r>
                  <a:rPr lang="en-US" i="1" baseline="-25000" dirty="0">
                    <a:latin typeface="Times New Roman" pitchFamily="18" charset="0"/>
                    <a:cs typeface="Times New Roman" pitchFamily="18" charset="0"/>
                  </a:rPr>
                  <a:t> </a:t>
                </a:r>
                <a:r>
                  <a:rPr lang="en-US" dirty="0">
                    <a:cs typeface="Times New Roman" pitchFamily="18" charset="0"/>
                  </a:rPr>
                  <a:t>is the number of </a:t>
                </a:r>
                <a:r>
                  <a:rPr lang="en-US" dirty="0" smtClean="0">
                    <a:cs typeface="Times New Roman" pitchFamily="18" charset="0"/>
                  </a:rPr>
                  <a:t>classes. </a:t>
                </a:r>
              </a:p>
              <a:p>
                <a:r>
                  <a:rPr lang="en-US" dirty="0" smtClean="0">
                    <a:cs typeface="Times New Roman" pitchFamily="18" charset="0"/>
                  </a:rPr>
                  <a:t>In order to find </a:t>
                </a:r>
                <a:r>
                  <a:rPr lang="en-US" i="1" dirty="0">
                    <a:latin typeface="Times New Roman" pitchFamily="18" charset="0"/>
                    <a:cs typeface="Times New Roman" pitchFamily="18" charset="0"/>
                  </a:rPr>
                  <a:t>P(</a:t>
                </a:r>
                <a:r>
                  <a:rPr lang="en-US" i="1" dirty="0" err="1">
                    <a:latin typeface="Times New Roman" pitchFamily="18" charset="0"/>
                    <a:cs typeface="Times New Roman" pitchFamily="18" charset="0"/>
                  </a:rPr>
                  <a:t>c|d</a:t>
                </a:r>
                <a:r>
                  <a:rPr lang="en-US" i="1" dirty="0" smtClean="0">
                    <a:latin typeface="Times New Roman" pitchFamily="18" charset="0"/>
                    <a:cs typeface="Times New Roman" pitchFamily="18" charset="0"/>
                  </a:rPr>
                  <a:t>)</a:t>
                </a:r>
                <a:r>
                  <a:rPr lang="en-US" dirty="0" smtClean="0">
                    <a:cs typeface="Times New Roman" pitchFamily="18" charset="0"/>
                  </a:rPr>
                  <a:t>, the job is reduced to determining </a:t>
                </a:r>
                <a:r>
                  <a:rPr lang="en-US" i="1" dirty="0" smtClean="0">
                    <a:latin typeface="Times New Roman" pitchFamily="18" charset="0"/>
                    <a:cs typeface="Times New Roman" pitchFamily="18" charset="0"/>
                  </a:rPr>
                  <a:t>P(</a:t>
                </a:r>
                <a:r>
                  <a:rPr lang="en-US" i="1" dirty="0" err="1" smtClean="0">
                    <a:latin typeface="Times New Roman" pitchFamily="18" charset="0"/>
                    <a:cs typeface="Times New Roman" pitchFamily="18" charset="0"/>
                  </a:rPr>
                  <a:t>d|c</a:t>
                </a:r>
                <a:r>
                  <a:rPr lang="en-US" i="1" dirty="0" smtClean="0">
                    <a:latin typeface="Times New Roman" pitchFamily="18" charset="0"/>
                    <a:cs typeface="Times New Roman" pitchFamily="18" charset="0"/>
                  </a:rPr>
                  <a:t>).</a:t>
                </a:r>
              </a:p>
              <a:p>
                <a:r>
                  <a:rPr lang="en-US" dirty="0" smtClean="0">
                    <a:cs typeface="Times New Roman" pitchFamily="18" charset="0"/>
                  </a:rPr>
                  <a:t>Typically, the denominator </a:t>
                </a:r>
                <a:r>
                  <a:rPr lang="en-US" i="1" dirty="0" smtClean="0">
                    <a:latin typeface="Times New Roman" pitchFamily="18" charset="0"/>
                    <a:cs typeface="Times New Roman" pitchFamily="18" charset="0"/>
                  </a:rPr>
                  <a:t>P(d)</a:t>
                </a:r>
                <a:r>
                  <a:rPr lang="en-US" dirty="0" smtClean="0">
                    <a:cs typeface="Times New Roman" pitchFamily="18" charset="0"/>
                  </a:rPr>
                  <a:t> is ignored.</a:t>
                </a:r>
                <a:endParaRPr lang="en-US" dirty="0">
                  <a:cs typeface="Times New Roman" pitchFamily="18" charset="0"/>
                </a:endParaRPr>
              </a:p>
              <a:p>
                <a:pPr marL="0" indent="0">
                  <a:buNone/>
                </a:pPr>
                <a:endParaRPr lang="en-US" dirty="0" smtClean="0">
                  <a:cs typeface="Times New Roman" pitchFamily="18" charset="0"/>
                </a:endParaRPr>
              </a:p>
            </p:txBody>
          </p:sp>
        </mc:Choice>
        <mc:Fallback xmlns="">
          <p:sp>
            <p:nvSpPr>
              <p:cNvPr id="28679" name="Rectangle 12"/>
              <p:cNvSpPr>
                <a:spLocks noGrp="1" noRot="1" noChangeAspect="1" noMove="1" noResize="1" noEditPoints="1" noAdjustHandles="1" noChangeArrowheads="1" noChangeShapeType="1" noTextEdit="1"/>
              </p:cNvSpPr>
              <p:nvPr>
                <p:ph type="body" idx="1"/>
              </p:nvPr>
            </p:nvSpPr>
            <p:spPr>
              <a:blipFill rotWithShape="1">
                <a:blip r:embed="rId2"/>
                <a:stretch>
                  <a:fillRect l="-815" t="-785" b="-112"/>
                </a:stretch>
              </a:blipFill>
            </p:spPr>
            <p:txBody>
              <a:bodyPr/>
              <a:lstStyle/>
              <a:p>
                <a:r>
                  <a:rPr lang="en-US">
                    <a:noFill/>
                  </a:rPr>
                  <a:t> </a:t>
                </a:r>
              </a:p>
            </p:txBody>
          </p:sp>
        </mc:Fallback>
      </mc:AlternateContent>
      <p:sp>
        <p:nvSpPr>
          <p:cNvPr id="28683" name="Rectangle 16"/>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Sec.13.2</a:t>
            </a:r>
          </a:p>
        </p:txBody>
      </p:sp>
      <p:sp>
        <p:nvSpPr>
          <p:cNvPr id="2" name="Slide Number Placeholder 1"/>
          <p:cNvSpPr>
            <a:spLocks noGrp="1"/>
          </p:cNvSpPr>
          <p:nvPr>
            <p:ph type="sldNum" sz="quarter" idx="10"/>
          </p:nvPr>
        </p:nvSpPr>
        <p:spPr/>
        <p:txBody>
          <a:bodyPr/>
          <a:lstStyle/>
          <a:p>
            <a:pPr>
              <a:defRPr/>
            </a:pPr>
            <a:fld id="{07545FAE-0AB7-44B9-9FA3-BF49666F81F6}" type="slidenum">
              <a:rPr lang="en-US"/>
              <a:pPr>
                <a:defRPr/>
              </a:pPr>
              <a:t>42</a:t>
            </a:fld>
            <a:endParaRPr lang="en-US"/>
          </a:p>
        </p:txBody>
      </p:sp>
      <mc:AlternateContent xmlns:mc="http://schemas.openxmlformats.org/markup-compatibility/2006" xmlns:a14="http://schemas.microsoft.com/office/drawing/2010/main">
        <mc:Choice Requires="a14">
          <p:sp>
            <p:nvSpPr>
              <p:cNvPr id="7" name="TextBox 6"/>
              <p:cNvSpPr txBox="1"/>
              <p:nvPr/>
            </p:nvSpPr>
            <p:spPr>
              <a:xfrm>
                <a:off x="2627124" y="2230403"/>
                <a:ext cx="3597652" cy="100495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sz="2800" b="0" i="1" smtClean="0">
                          <a:latin typeface="Cambria Math"/>
                        </a:rPr>
                        <m:t>𝑃</m:t>
                      </m:r>
                      <m:d>
                        <m:dPr>
                          <m:ctrlPr>
                            <a:rPr lang="en-US" sz="2800" b="0" i="1" smtClean="0">
                              <a:latin typeface="Cambria Math"/>
                            </a:rPr>
                          </m:ctrlPr>
                        </m:dPr>
                        <m:e>
                          <m:r>
                            <a:rPr lang="en-US" sz="2800" b="0" i="1" smtClean="0">
                              <a:latin typeface="Cambria Math"/>
                            </a:rPr>
                            <m:t>𝑐</m:t>
                          </m:r>
                        </m:e>
                        <m:e>
                          <m:r>
                            <a:rPr lang="en-US" sz="2800" b="0" i="1" smtClean="0">
                              <a:latin typeface="Cambria Math"/>
                            </a:rPr>
                            <m:t>𝑑</m:t>
                          </m:r>
                        </m:e>
                      </m:d>
                      <m:r>
                        <a:rPr lang="en-US" sz="2800" b="0" i="1" smtClean="0">
                          <a:latin typeface="Cambria Math"/>
                        </a:rPr>
                        <m:t>= </m:t>
                      </m:r>
                      <m:f>
                        <m:fPr>
                          <m:ctrlPr>
                            <a:rPr lang="en-US" sz="2800" b="0" i="1" smtClean="0">
                              <a:latin typeface="Cambria Math"/>
                            </a:rPr>
                          </m:ctrlPr>
                        </m:fPr>
                        <m:num>
                          <m:r>
                            <a:rPr lang="en-US" sz="2800" b="0" i="1" smtClean="0">
                              <a:latin typeface="Cambria Math"/>
                            </a:rPr>
                            <m:t>𝑃</m:t>
                          </m:r>
                          <m:d>
                            <m:dPr>
                              <m:ctrlPr>
                                <a:rPr lang="en-US" sz="2800" b="0" i="1" smtClean="0">
                                  <a:latin typeface="Cambria Math"/>
                                </a:rPr>
                              </m:ctrlPr>
                            </m:dPr>
                            <m:e>
                              <m:r>
                                <a:rPr lang="en-US" sz="2800" b="0" i="1" smtClean="0">
                                  <a:latin typeface="Cambria Math"/>
                                </a:rPr>
                                <m:t>𝑑</m:t>
                              </m:r>
                            </m:e>
                            <m:e>
                              <m:r>
                                <a:rPr lang="en-US" sz="2800" b="0" i="1" smtClean="0">
                                  <a:latin typeface="Cambria Math"/>
                                </a:rPr>
                                <m:t>𝑐</m:t>
                              </m:r>
                            </m:e>
                          </m:d>
                          <m:r>
                            <a:rPr lang="en-US" sz="2800" b="0" i="1" smtClean="0">
                              <a:latin typeface="Cambria Math"/>
                            </a:rPr>
                            <m:t>𝑃</m:t>
                          </m:r>
                          <m:r>
                            <a:rPr lang="en-US" sz="2800" b="0" i="1" smtClean="0">
                              <a:latin typeface="Cambria Math"/>
                            </a:rPr>
                            <m:t>(</m:t>
                          </m:r>
                          <m:r>
                            <a:rPr lang="en-US" sz="2800" b="0" i="1" smtClean="0">
                              <a:latin typeface="Cambria Math"/>
                            </a:rPr>
                            <m:t>𝑐</m:t>
                          </m:r>
                          <m:r>
                            <a:rPr lang="en-US" sz="2800" b="0" i="1" smtClean="0">
                              <a:latin typeface="Cambria Math"/>
                            </a:rPr>
                            <m:t>)</m:t>
                          </m:r>
                        </m:num>
                        <m:den>
                          <m:r>
                            <a:rPr lang="en-US" sz="2800" b="0" i="1" smtClean="0">
                              <a:latin typeface="Cambria Math"/>
                            </a:rPr>
                            <m:t>𝑃</m:t>
                          </m:r>
                          <m:r>
                            <a:rPr lang="en-US" sz="2800" b="0" i="1" smtClean="0">
                              <a:latin typeface="Cambria Math"/>
                            </a:rPr>
                            <m:t>(</m:t>
                          </m:r>
                          <m:r>
                            <a:rPr lang="en-US" sz="2800" b="0" i="1" smtClean="0">
                              <a:latin typeface="Cambria Math"/>
                            </a:rPr>
                            <m:t>𝑑</m:t>
                          </m:r>
                          <m:r>
                            <a:rPr lang="en-US" sz="2800" b="0" i="1" smtClean="0">
                              <a:latin typeface="Cambria Math"/>
                            </a:rPr>
                            <m:t>)</m:t>
                          </m:r>
                        </m:den>
                      </m:f>
                    </m:oMath>
                  </m:oMathPara>
                </a14:m>
                <a:endParaRPr lang="en-US" sz="2800" dirty="0"/>
              </a:p>
            </p:txBody>
          </p:sp>
        </mc:Choice>
        <mc:Fallback xmlns="">
          <p:sp>
            <p:nvSpPr>
              <p:cNvPr id="7" name="TextBox 6"/>
              <p:cNvSpPr txBox="1">
                <a:spLocks noRot="1" noChangeAspect="1" noMove="1" noResize="1" noEditPoints="1" noAdjustHandles="1" noChangeArrowheads="1" noChangeShapeType="1" noTextEdit="1"/>
              </p:cNvSpPr>
              <p:nvPr/>
            </p:nvSpPr>
            <p:spPr>
              <a:xfrm>
                <a:off x="2627124" y="2230403"/>
                <a:ext cx="3597652" cy="1004955"/>
              </a:xfrm>
              <a:prstGeom prst="rect">
                <a:avLst/>
              </a:prstGeom>
              <a:blipFill rotWithShape="1">
                <a:blip r:embed="rId3"/>
                <a:stretch>
                  <a:fillRect/>
                </a:stretch>
              </a:blipFill>
            </p:spPr>
            <p:txBody>
              <a:bodyPr/>
              <a:lstStyle/>
              <a:p>
                <a:r>
                  <a:rPr lang="en-US">
                    <a:noFill/>
                  </a:rPr>
                  <a:t> </a:t>
                </a:r>
              </a:p>
            </p:txBody>
          </p:sp>
        </mc:Fallback>
      </mc:AlternateContent>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6211999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Rectangle 11"/>
          <p:cNvSpPr>
            <a:spLocks noGrp="1" noChangeArrowheads="1"/>
          </p:cNvSpPr>
          <p:nvPr>
            <p:ph type="title"/>
          </p:nvPr>
        </p:nvSpPr>
        <p:spPr/>
        <p:txBody>
          <a:bodyPr rIns="132080"/>
          <a:lstStyle/>
          <a:p>
            <a:pPr indent="0" eaLnBrk="1" hangingPunct="1"/>
            <a:r>
              <a:rPr lang="en-US" smtClean="0"/>
              <a:t>Naive Bayes Classifiers</a:t>
            </a:r>
          </a:p>
        </p:txBody>
      </p:sp>
      <p:sp>
        <p:nvSpPr>
          <p:cNvPr id="29708" name="Rectangle 12"/>
          <p:cNvSpPr>
            <a:spLocks noGrp="1" noRot="1" noChangeAspect="1" noMove="1" noResize="1" noEditPoints="1" noAdjustHandles="1" noChangeArrowheads="1" noChangeShapeType="1" noTextEdit="1"/>
          </p:cNvSpPr>
          <p:nvPr>
            <p:ph type="body" idx="1"/>
          </p:nvPr>
        </p:nvSpPr>
        <p:spPr>
          <a:xfrm>
            <a:off x="717884" y="1497807"/>
            <a:ext cx="7772400" cy="5141912"/>
          </a:xfrm>
          <a:blipFill rotWithShape="1">
            <a:blip r:embed="rId2"/>
            <a:stretch>
              <a:fillRect l="-941" t="-237" r="-471"/>
            </a:stretch>
          </a:blipFill>
          <a:extLst/>
        </p:spPr>
        <p:txBody>
          <a:bodyPr/>
          <a:lstStyle/>
          <a:p>
            <a:r>
              <a:rPr lang="en-US" dirty="0">
                <a:noFill/>
              </a:rPr>
              <a:t> </a:t>
            </a:r>
          </a:p>
        </p:txBody>
      </p:sp>
      <p:pic>
        <p:nvPicPr>
          <p:cNvPr id="29705" name="Picture 1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895600"/>
            <a:ext cx="4437062"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1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5413" y="3886200"/>
            <a:ext cx="4573587" cy="97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707" name="Picture 1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31799" y="5181600"/>
            <a:ext cx="4516437"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17"/>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Sec.13.2</a:t>
            </a:r>
          </a:p>
        </p:txBody>
      </p:sp>
      <p:sp>
        <p:nvSpPr>
          <p:cNvPr id="29709" name="Rectangle 18"/>
          <p:cNvSpPr>
            <a:spLocks/>
          </p:cNvSpPr>
          <p:nvPr/>
        </p:nvSpPr>
        <p:spPr bwMode="auto">
          <a:xfrm>
            <a:off x="990600" y="6324600"/>
            <a:ext cx="63722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spAutoFit/>
          </a:bodyPr>
          <a:lstStyle/>
          <a:p>
            <a:pPr marL="39688"/>
            <a:r>
              <a:rPr lang="en-US" sz="2000">
                <a:solidFill>
                  <a:schemeClr val="tx1"/>
                </a:solidFill>
                <a:ea typeface="Lucida Grande" charset="0"/>
                <a:cs typeface="Lucida Grande" charset="0"/>
              </a:rPr>
              <a:t>MAP is “maximum a posteriori” = most likely class</a:t>
            </a:r>
          </a:p>
        </p:txBody>
      </p:sp>
      <p:sp>
        <p:nvSpPr>
          <p:cNvPr id="2" name="Slide Number Placeholder 1"/>
          <p:cNvSpPr>
            <a:spLocks noGrp="1"/>
          </p:cNvSpPr>
          <p:nvPr>
            <p:ph type="sldNum" sz="quarter" idx="10"/>
          </p:nvPr>
        </p:nvSpPr>
        <p:spPr/>
        <p:txBody>
          <a:bodyPr/>
          <a:lstStyle/>
          <a:p>
            <a:pPr>
              <a:defRPr/>
            </a:pPr>
            <a:fld id="{E43A5C5E-C9FD-4A59-AFB2-C57DC3C248E3}" type="slidenum">
              <a:rPr lang="en-US"/>
              <a:pPr>
                <a:defRPr/>
              </a:pPr>
              <a:t>43</a:t>
            </a:fld>
            <a:endParaRPr lang="en-US"/>
          </a:p>
        </p:txBody>
      </p:sp>
      <mc:AlternateContent xmlns:mc="http://schemas.openxmlformats.org/markup-compatibility/2006" xmlns:a14="http://schemas.microsoft.com/office/drawing/2010/main">
        <mc:Choice Requires="a14">
          <p:sp>
            <p:nvSpPr>
              <p:cNvPr id="6" name="TextBox 5"/>
              <p:cNvSpPr txBox="1"/>
              <p:nvPr/>
            </p:nvSpPr>
            <p:spPr>
              <a:xfrm>
                <a:off x="2286000" y="1958109"/>
                <a:ext cx="1743298" cy="36933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a:rPr>
                        <m:t>𝑑</m:t>
                      </m:r>
                      <m:r>
                        <a:rPr lang="en-US" b="0" i="1" smtClean="0">
                          <a:latin typeface="Cambria Math"/>
                        </a:rPr>
                        <m:t>(</m:t>
                      </m:r>
                      <m:sSub>
                        <m:sSubPr>
                          <m:ctrlPr>
                            <a:rPr lang="en-US" b="0" i="1" smtClean="0">
                              <a:latin typeface="Cambria Math"/>
                            </a:rPr>
                          </m:ctrlPr>
                        </m:sSubPr>
                        <m:e>
                          <m:r>
                            <a:rPr lang="en-US" b="0" i="1" smtClean="0">
                              <a:latin typeface="Cambria Math"/>
                            </a:rPr>
                            <m:t>𝑥</m:t>
                          </m:r>
                        </m:e>
                        <m:sub>
                          <m:r>
                            <a:rPr lang="en-US" b="0" i="1" smtClean="0">
                              <a:latin typeface="Cambria Math"/>
                            </a:rPr>
                            <m:t>1</m:t>
                          </m:r>
                        </m:sub>
                      </m:sSub>
                      <m:r>
                        <a:rPr lang="en-US" b="0" i="1" smtClean="0">
                          <a:latin typeface="Cambria Math"/>
                        </a:rPr>
                        <m:t>,</m:t>
                      </m:r>
                      <m:sSub>
                        <m:sSubPr>
                          <m:ctrlPr>
                            <a:rPr lang="en-US" b="0" i="1" smtClean="0">
                              <a:latin typeface="Cambria Math"/>
                            </a:rPr>
                          </m:ctrlPr>
                        </m:sSubPr>
                        <m:e>
                          <m:r>
                            <a:rPr lang="en-US" b="0" i="1" smtClean="0">
                              <a:latin typeface="Cambria Math"/>
                            </a:rPr>
                            <m:t>𝑥</m:t>
                          </m:r>
                        </m:e>
                        <m:sub>
                          <m:r>
                            <a:rPr lang="en-US" b="0" i="1" smtClean="0">
                              <a:latin typeface="Cambria Math"/>
                            </a:rPr>
                            <m:t>2</m:t>
                          </m:r>
                        </m:sub>
                      </m:sSub>
                      <m:r>
                        <a:rPr lang="en-US" b="0" i="1" smtClean="0">
                          <a:latin typeface="Cambria Math"/>
                        </a:rPr>
                        <m:t>,..,</m:t>
                      </m:r>
                      <m:sSub>
                        <m:sSubPr>
                          <m:ctrlPr>
                            <a:rPr lang="en-US" b="0" i="1" smtClean="0">
                              <a:latin typeface="Cambria Math"/>
                            </a:rPr>
                          </m:ctrlPr>
                        </m:sSubPr>
                        <m:e>
                          <m:r>
                            <a:rPr lang="en-US" b="0" i="1" smtClean="0">
                              <a:latin typeface="Cambria Math"/>
                            </a:rPr>
                            <m:t>𝑥</m:t>
                          </m:r>
                        </m:e>
                        <m:sub>
                          <m:r>
                            <a:rPr lang="en-US" b="0" i="1" smtClean="0">
                              <a:latin typeface="Cambria Math"/>
                            </a:rPr>
                            <m:t>𝑛</m:t>
                          </m:r>
                        </m:sub>
                      </m:sSub>
                      <m:r>
                        <a:rPr lang="en-US" b="0" i="1" smtClean="0">
                          <a:latin typeface="Cambria Math"/>
                        </a:rPr>
                        <m:t>)</m:t>
                      </m:r>
                    </m:oMath>
                  </m:oMathPara>
                </a14:m>
                <a:endParaRPr lang="en-US" dirty="0"/>
              </a:p>
            </p:txBody>
          </p:sp>
        </mc:Choice>
        <mc:Fallback xmlns="">
          <p:sp>
            <p:nvSpPr>
              <p:cNvPr id="6" name="TextBox 5"/>
              <p:cNvSpPr txBox="1">
                <a:spLocks noRot="1" noChangeAspect="1" noMove="1" noResize="1" noEditPoints="1" noAdjustHandles="1" noChangeArrowheads="1" noChangeShapeType="1" noTextEdit="1"/>
              </p:cNvSpPr>
              <p:nvPr/>
            </p:nvSpPr>
            <p:spPr>
              <a:xfrm>
                <a:off x="2286000" y="1958109"/>
                <a:ext cx="1743298" cy="369332"/>
              </a:xfrm>
              <a:prstGeom prst="rect">
                <a:avLst/>
              </a:prstGeom>
              <a:blipFill rotWithShape="1">
                <a:blip r:embed="rId6"/>
                <a:stretch>
                  <a:fillRect b="-11475"/>
                </a:stretch>
              </a:blipFill>
            </p:spPr>
            <p:txBody>
              <a:bodyPr/>
              <a:lstStyle/>
              <a:p>
                <a:r>
                  <a:rPr lang="en-US">
                    <a:noFill/>
                  </a:rPr>
                  <a:t> </a:t>
                </a:r>
              </a:p>
            </p:txBody>
          </p:sp>
        </mc:Fallback>
      </mc:AlternateContent>
      <p:sp>
        <p:nvSpPr>
          <p:cNvPr id="3" name="Footer Placeholder 2"/>
          <p:cNvSpPr>
            <a:spLocks noGrp="1"/>
          </p:cNvSpPr>
          <p:nvPr>
            <p:ph type="ftr" sz="quarter" idx="11"/>
          </p:nvPr>
        </p:nvSpPr>
        <p:spPr/>
        <p:txBody>
          <a:bodyPr/>
          <a:lstStyle/>
          <a:p>
            <a:r>
              <a:rPr lang="en-US" dirty="0" smtClean="0"/>
              <a:t>@Zoran B. Djordjević</a:t>
            </a:r>
            <a:endParaRPr lang="en-US" dirty="0"/>
          </a:p>
        </p:txBody>
      </p:sp>
      <p:sp>
        <p:nvSpPr>
          <p:cNvPr id="7" name="TextBox 6"/>
          <p:cNvSpPr txBox="1"/>
          <p:nvPr/>
        </p:nvSpPr>
        <p:spPr>
          <a:xfrm>
            <a:off x="838200" y="990600"/>
            <a:ext cx="7696200" cy="461665"/>
          </a:xfrm>
          <a:prstGeom prst="rect">
            <a:avLst/>
          </a:prstGeom>
          <a:noFill/>
        </p:spPr>
        <p:txBody>
          <a:bodyPr wrap="square" rtlCol="0">
            <a:spAutoFit/>
          </a:bodyPr>
          <a:lstStyle/>
          <a:p>
            <a:r>
              <a:rPr lang="en-US" sz="2400" dirty="0" smtClean="0"/>
              <a:t>Documents are represented as collections (bags) of words</a:t>
            </a:r>
            <a:endParaRPr lang="en-US" sz="2400" dirty="0"/>
          </a:p>
        </p:txBody>
      </p:sp>
    </p:spTree>
    <p:extLst>
      <p:ext uri="{BB962C8B-B14F-4D97-AF65-F5344CB8AC3E}">
        <p14:creationId xmlns:p14="http://schemas.microsoft.com/office/powerpoint/2010/main" val="39534113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6" name="Rectangle 11"/>
          <p:cNvSpPr>
            <a:spLocks noGrp="1" noChangeArrowheads="1"/>
          </p:cNvSpPr>
          <p:nvPr>
            <p:ph type="title"/>
          </p:nvPr>
        </p:nvSpPr>
        <p:spPr>
          <a:xfrm>
            <a:off x="533400" y="228600"/>
            <a:ext cx="8229600" cy="674687"/>
          </a:xfrm>
        </p:spPr>
        <p:txBody>
          <a:bodyPr rIns="132080"/>
          <a:lstStyle/>
          <a:p>
            <a:pPr indent="0" eaLnBrk="1" hangingPunct="1"/>
            <a:r>
              <a:rPr lang="en-US" sz="2800" dirty="0" smtClean="0"/>
              <a:t>Naïve Bayes Classifier: Naïve Bayes Assumption</a:t>
            </a:r>
          </a:p>
        </p:txBody>
      </p:sp>
      <mc:AlternateContent xmlns:mc="http://schemas.openxmlformats.org/markup-compatibility/2006" xmlns:a14="http://schemas.microsoft.com/office/drawing/2010/main">
        <mc:Choice Requires="a14">
          <p:sp>
            <p:nvSpPr>
              <p:cNvPr id="30727" name="Rectangle 12"/>
              <p:cNvSpPr>
                <a:spLocks noGrp="1" noChangeArrowheads="1"/>
              </p:cNvSpPr>
              <p:nvPr>
                <p:ph type="body" idx="1"/>
              </p:nvPr>
            </p:nvSpPr>
            <p:spPr>
              <a:xfrm>
                <a:off x="436563" y="1219200"/>
                <a:ext cx="8229600" cy="4724400"/>
              </a:xfrm>
            </p:spPr>
            <p:txBody>
              <a:bodyPr rIns="132080"/>
              <a:lstStyle/>
              <a:p>
                <a:pPr eaLnBrk="1" hangingPunct="1"/>
                <a:r>
                  <a:rPr lang="en-US" dirty="0" smtClean="0">
                    <a:latin typeface="Times New Roman Italic" charset="0"/>
                    <a:cs typeface="Times New Roman Italic" charset="0"/>
                    <a:sym typeface="Times New Roman Italic" charset="0"/>
                  </a:rPr>
                  <a:t>P</a:t>
                </a:r>
                <a:r>
                  <a:rPr lang="en-US" dirty="0" smtClean="0">
                    <a:latin typeface="Times New Roman" charset="0"/>
                    <a:cs typeface="Times New Roman" charset="0"/>
                    <a:sym typeface="Times New Roman" charset="0"/>
                  </a:rPr>
                  <a:t>(</a:t>
                </a:r>
                <a:r>
                  <a:rPr lang="en-US" dirty="0" err="1" smtClean="0">
                    <a:latin typeface="Times New Roman Italic" charset="0"/>
                    <a:cs typeface="Times New Roman Italic" charset="0"/>
                    <a:sym typeface="Times New Roman Italic" charset="0"/>
                  </a:rPr>
                  <a:t>c</a:t>
                </a:r>
                <a:r>
                  <a:rPr lang="en-US" baseline="-25000" dirty="0" err="1" smtClean="0">
                    <a:latin typeface="Times New Roman Italic" charset="0"/>
                    <a:cs typeface="Times New Roman Italic" charset="0"/>
                    <a:sym typeface="Times New Roman Italic" charset="0"/>
                  </a:rPr>
                  <a:t>j</a:t>
                </a:r>
                <a:r>
                  <a:rPr lang="en-US" dirty="0" smtClean="0">
                    <a:latin typeface="Times New Roman" charset="0"/>
                    <a:cs typeface="Times New Roman" charset="0"/>
                    <a:sym typeface="Times New Roman" charset="0"/>
                  </a:rPr>
                  <a:t>)  </a:t>
                </a:r>
                <a:r>
                  <a:rPr lang="en-US" dirty="0" smtClean="0"/>
                  <a:t>Can be estimated from the frequency of classes in the training examples.</a:t>
                </a:r>
              </a:p>
              <a:p>
                <a:pPr eaLnBrk="1" hangingPunct="1"/>
                <a:r>
                  <a:rPr lang="en-US" dirty="0" smtClean="0">
                    <a:latin typeface="Times New Roman Italic" charset="0"/>
                    <a:cs typeface="Times New Roman Italic" charset="0"/>
                    <a:sym typeface="Times New Roman Italic" charset="0"/>
                  </a:rPr>
                  <a:t>P</a:t>
                </a:r>
                <a:r>
                  <a:rPr lang="en-US" dirty="0" smtClean="0">
                    <a:latin typeface="Times New Roman" charset="0"/>
                    <a:cs typeface="Times New Roman" charset="0"/>
                    <a:sym typeface="Times New Roman" charset="0"/>
                  </a:rPr>
                  <a:t>(</a:t>
                </a:r>
                <a:r>
                  <a:rPr lang="en-US" dirty="0" smtClean="0">
                    <a:latin typeface="Times New Roman Italic" charset="0"/>
                    <a:cs typeface="Times New Roman Italic" charset="0"/>
                    <a:sym typeface="Times New Roman Italic" charset="0"/>
                  </a:rPr>
                  <a:t>x</a:t>
                </a:r>
                <a:r>
                  <a:rPr lang="en-US" baseline="-25000" dirty="0" smtClean="0">
                    <a:latin typeface="Times New Roman Italic" charset="0"/>
                    <a:cs typeface="Times New Roman Italic" charset="0"/>
                    <a:sym typeface="Times New Roman Italic" charset="0"/>
                  </a:rPr>
                  <a:t>1</a:t>
                </a:r>
                <a:r>
                  <a:rPr lang="en-US" dirty="0" smtClean="0">
                    <a:latin typeface="Times New Roman Italic" charset="0"/>
                    <a:cs typeface="Times New Roman Italic" charset="0"/>
                    <a:sym typeface="Times New Roman Italic" charset="0"/>
                  </a:rPr>
                  <a:t>,x</a:t>
                </a:r>
                <a:r>
                  <a:rPr lang="en-US" baseline="-25000" dirty="0" smtClean="0">
                    <a:latin typeface="Times New Roman Italic" charset="0"/>
                    <a:cs typeface="Times New Roman Italic" charset="0"/>
                    <a:sym typeface="Times New Roman Italic" charset="0"/>
                  </a:rPr>
                  <a:t>2</a:t>
                </a:r>
                <a:r>
                  <a:rPr lang="en-US" dirty="0" smtClean="0">
                    <a:latin typeface="Times New Roman Italic" charset="0"/>
                    <a:cs typeface="Times New Roman Italic" charset="0"/>
                    <a:sym typeface="Times New Roman Italic" charset="0"/>
                  </a:rPr>
                  <a:t>,…,</a:t>
                </a:r>
                <a:r>
                  <a:rPr lang="en-US" dirty="0" err="1" smtClean="0">
                    <a:latin typeface="Times New Roman Italic" charset="0"/>
                    <a:cs typeface="Times New Roman Italic" charset="0"/>
                    <a:sym typeface="Times New Roman Italic" charset="0"/>
                  </a:rPr>
                  <a:t>x</a:t>
                </a:r>
                <a:r>
                  <a:rPr lang="en-US" baseline="-25000" dirty="0" err="1" smtClean="0">
                    <a:latin typeface="Times New Roman Italic" charset="0"/>
                    <a:cs typeface="Times New Roman Italic" charset="0"/>
                    <a:sym typeface="Times New Roman Italic" charset="0"/>
                  </a:rPr>
                  <a:t>n</a:t>
                </a:r>
                <a:r>
                  <a:rPr lang="en-US" dirty="0" err="1" smtClean="0">
                    <a:latin typeface="Times New Roman Italic" charset="0"/>
                    <a:cs typeface="Times New Roman Italic" charset="0"/>
                    <a:sym typeface="Times New Roman Italic" charset="0"/>
                  </a:rPr>
                  <a:t>|c</a:t>
                </a:r>
                <a:r>
                  <a:rPr lang="en-US" baseline="-25000" dirty="0" err="1" smtClean="0">
                    <a:latin typeface="Times New Roman Italic" charset="0"/>
                    <a:cs typeface="Times New Roman Italic" charset="0"/>
                    <a:sym typeface="Times New Roman Italic" charset="0"/>
                  </a:rPr>
                  <a:t>j</a:t>
                </a:r>
                <a:r>
                  <a:rPr lang="en-US" dirty="0" smtClean="0">
                    <a:latin typeface="Times New Roman" charset="0"/>
                    <a:cs typeface="Times New Roman" charset="0"/>
                    <a:sym typeface="Times New Roman" charset="0"/>
                  </a:rPr>
                  <a:t>) </a:t>
                </a:r>
                <a:endParaRPr lang="en-US" dirty="0" smtClean="0">
                  <a:latin typeface="Times New Roman" charset="0"/>
                  <a:ea typeface="ヒラギノ明朝 ProN W3" charset="0"/>
                  <a:cs typeface="ヒラギノ明朝 ProN W3" charset="0"/>
                  <a:sym typeface="Times New Roman" charset="0"/>
                </a:endParaRPr>
              </a:p>
              <a:p>
                <a:pPr marL="782638" lvl="1" eaLnBrk="1" hangingPunct="1"/>
                <a14:m>
                  <m:oMath xmlns:m="http://schemas.openxmlformats.org/officeDocument/2006/math">
                    <m:r>
                      <a:rPr lang="en-US" i="1" dirty="0" smtClean="0">
                        <a:latin typeface="Cambria Math"/>
                        <a:cs typeface="Times New Roman" pitchFamily="18" charset="0"/>
                      </a:rPr>
                      <m:t>𝑂</m:t>
                    </m:r>
                    <m:r>
                      <a:rPr lang="en-US" i="1" dirty="0" smtClean="0">
                        <a:latin typeface="Cambria Math"/>
                        <a:cs typeface="Times New Roman" pitchFamily="18" charset="0"/>
                      </a:rPr>
                      <m:t>(|</m:t>
                    </m:r>
                    <m:r>
                      <a:rPr lang="en-US" i="1" dirty="0" err="1" smtClean="0">
                        <a:latin typeface="Cambria Math"/>
                        <a:cs typeface="Times New Roman" pitchFamily="18" charset="0"/>
                      </a:rPr>
                      <m:t>𝑋</m:t>
                    </m:r>
                    <m:r>
                      <a:rPr lang="en-US" i="1" dirty="0" err="1" smtClean="0">
                        <a:latin typeface="Cambria Math"/>
                        <a:cs typeface="Times New Roman" pitchFamily="18" charset="0"/>
                      </a:rPr>
                      <m:t>|</m:t>
                    </m:r>
                    <m:r>
                      <a:rPr lang="en-US" i="1" baseline="30000" dirty="0" err="1" smtClean="0">
                        <a:latin typeface="Cambria Math"/>
                        <a:cs typeface="Times New Roman" pitchFamily="18" charset="0"/>
                      </a:rPr>
                      <m:t>𝑛</m:t>
                    </m:r>
                    <m:r>
                      <a:rPr lang="en-US" i="1" dirty="0" smtClean="0">
                        <a:latin typeface="Cambria Math"/>
                        <a:cs typeface="Times New Roman" pitchFamily="18" charset="0"/>
                      </a:rPr>
                      <m:t>•|</m:t>
                    </m:r>
                    <m:r>
                      <a:rPr lang="en-US" i="1" dirty="0" smtClean="0">
                        <a:latin typeface="Cambria Math"/>
                        <a:cs typeface="Times New Roman" pitchFamily="18" charset="0"/>
                      </a:rPr>
                      <m:t>𝐶</m:t>
                    </m:r>
                    <m:r>
                      <a:rPr lang="en-US" i="1" dirty="0" smtClean="0">
                        <a:latin typeface="Cambria Math"/>
                        <a:cs typeface="Times New Roman" pitchFamily="18" charset="0"/>
                      </a:rPr>
                      <m:t>|) </m:t>
                    </m:r>
                  </m:oMath>
                </a14:m>
                <a:r>
                  <a:rPr lang="en-US" dirty="0" smtClean="0"/>
                  <a:t>parameters</a:t>
                </a:r>
              </a:p>
              <a:p>
                <a:pPr marL="782638" lvl="1" eaLnBrk="1" hangingPunct="1"/>
                <a:r>
                  <a:rPr lang="en-US" dirty="0" smtClean="0"/>
                  <a:t>Could only be estimated if a very, very large number of training examples was available.</a:t>
                </a:r>
              </a:p>
              <a:p>
                <a:pPr eaLnBrk="1" hangingPunct="1">
                  <a:buFont typeface="Wingdings" charset="2"/>
                  <a:buNone/>
                </a:pPr>
                <a:r>
                  <a:rPr lang="en-US" sz="2200" dirty="0" smtClean="0">
                    <a:solidFill>
                      <a:srgbClr val="00A000"/>
                    </a:solidFill>
                  </a:rPr>
                  <a:t>Naïve Bayes Conditional Independence Assumption:</a:t>
                </a:r>
              </a:p>
              <a:p>
                <a:pPr eaLnBrk="1" hangingPunct="1"/>
                <a:r>
                  <a:rPr lang="en-US" dirty="0" smtClean="0"/>
                  <a:t>Assume that the probability of observing the conjunction of attributes is equal to the product of the individual probabilities </a:t>
                </a:r>
                <a:r>
                  <a:rPr lang="en-US" i="1" dirty="0" smtClean="0">
                    <a:latin typeface="Times New Roman" pitchFamily="18" charset="0"/>
                    <a:cs typeface="Times New Roman" pitchFamily="18" charset="0"/>
                  </a:rPr>
                  <a:t>P(</a:t>
                </a:r>
                <a:r>
                  <a:rPr lang="en-US" i="1" dirty="0" err="1" smtClean="0">
                    <a:latin typeface="Times New Roman" pitchFamily="18" charset="0"/>
                    <a:cs typeface="Times New Roman" pitchFamily="18" charset="0"/>
                  </a:rPr>
                  <a:t>x</a:t>
                </a:r>
                <a:r>
                  <a:rPr lang="en-US" i="1" baseline="-25000" dirty="0" err="1" smtClean="0">
                    <a:latin typeface="Times New Roman" pitchFamily="18" charset="0"/>
                    <a:cs typeface="Times New Roman" pitchFamily="18" charset="0"/>
                  </a:rPr>
                  <a:t>i</a:t>
                </a:r>
                <a:r>
                  <a:rPr lang="en-US" i="1" dirty="0" err="1" smtClean="0">
                    <a:latin typeface="Times New Roman" pitchFamily="18" charset="0"/>
                    <a:cs typeface="Times New Roman" pitchFamily="18" charset="0"/>
                  </a:rPr>
                  <a:t>|c</a:t>
                </a:r>
                <a:r>
                  <a:rPr lang="en-US" i="1" baseline="-25000" dirty="0" err="1" smtClean="0">
                    <a:latin typeface="Times New Roman" pitchFamily="18" charset="0"/>
                    <a:cs typeface="Times New Roman" pitchFamily="18" charset="0"/>
                  </a:rPr>
                  <a:t>j</a:t>
                </a:r>
                <a:r>
                  <a:rPr lang="en-US" i="1" dirty="0" smtClean="0">
                    <a:latin typeface="Times New Roman" pitchFamily="18" charset="0"/>
                    <a:cs typeface="Times New Roman" pitchFamily="18" charset="0"/>
                  </a:rPr>
                  <a:t>).</a:t>
                </a:r>
              </a:p>
            </p:txBody>
          </p:sp>
        </mc:Choice>
        <mc:Fallback xmlns="">
          <p:sp>
            <p:nvSpPr>
              <p:cNvPr id="30727" name="Rectangle 12"/>
              <p:cNvSpPr>
                <a:spLocks noGrp="1" noRot="1" noChangeAspect="1" noMove="1" noResize="1" noEditPoints="1" noAdjustHandles="1" noChangeArrowheads="1" noChangeShapeType="1" noTextEdit="1"/>
              </p:cNvSpPr>
              <p:nvPr>
                <p:ph type="body" idx="1"/>
              </p:nvPr>
            </p:nvSpPr>
            <p:spPr>
              <a:xfrm>
                <a:off x="436563" y="1219200"/>
                <a:ext cx="8229600" cy="4724400"/>
              </a:xfrm>
              <a:blipFill rotWithShape="1">
                <a:blip r:embed="rId2"/>
                <a:stretch>
                  <a:fillRect l="-963" t="-903"/>
                </a:stretch>
              </a:blipFill>
            </p:spPr>
            <p:txBody>
              <a:bodyPr/>
              <a:lstStyle/>
              <a:p>
                <a:r>
                  <a:rPr lang="en-US">
                    <a:noFill/>
                  </a:rPr>
                  <a:t> </a:t>
                </a:r>
              </a:p>
            </p:txBody>
          </p:sp>
        </mc:Fallback>
      </mc:AlternateContent>
      <p:sp>
        <p:nvSpPr>
          <p:cNvPr id="30728" name="Rectangle 13"/>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Sec.13.2</a:t>
            </a:r>
          </a:p>
        </p:txBody>
      </p:sp>
      <p:sp>
        <p:nvSpPr>
          <p:cNvPr id="2" name="Slide Number Placeholder 1"/>
          <p:cNvSpPr>
            <a:spLocks noGrp="1"/>
          </p:cNvSpPr>
          <p:nvPr>
            <p:ph type="sldNum" sz="quarter" idx="10"/>
          </p:nvPr>
        </p:nvSpPr>
        <p:spPr/>
        <p:txBody>
          <a:bodyPr/>
          <a:lstStyle/>
          <a:p>
            <a:pPr>
              <a:defRPr/>
            </a:pPr>
            <a:fld id="{3CA9DFF2-D1ED-48EF-8B48-4FC163D3AEEB}" type="slidenum">
              <a:rPr lang="en-US"/>
              <a:pPr>
                <a:defRPr/>
              </a:pPr>
              <a:t>44</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852431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750" name="Group 39"/>
          <p:cNvGrpSpPr>
            <a:grpSpLocks/>
          </p:cNvGrpSpPr>
          <p:nvPr/>
        </p:nvGrpSpPr>
        <p:grpSpPr bwMode="auto">
          <a:xfrm>
            <a:off x="1761331" y="786823"/>
            <a:ext cx="4868863" cy="1847850"/>
            <a:chOff x="0" y="0"/>
            <a:chExt cx="3067" cy="1164"/>
          </a:xfrm>
        </p:grpSpPr>
        <p:grpSp>
          <p:nvGrpSpPr>
            <p:cNvPr id="31756" name="Group 13"/>
            <p:cNvGrpSpPr>
              <a:grpSpLocks/>
            </p:cNvGrpSpPr>
            <p:nvPr/>
          </p:nvGrpSpPr>
          <p:grpSpPr bwMode="auto">
            <a:xfrm>
              <a:off x="1425" y="0"/>
              <a:ext cx="392" cy="272"/>
              <a:chOff x="0" y="0"/>
              <a:chExt cx="392" cy="272"/>
            </a:xfrm>
          </p:grpSpPr>
          <p:sp>
            <p:nvSpPr>
              <p:cNvPr id="31782" name="Oval 11"/>
              <p:cNvSpPr>
                <a:spLocks/>
              </p:cNvSpPr>
              <p:nvPr/>
            </p:nvSpPr>
            <p:spPr bwMode="auto">
              <a:xfrm>
                <a:off x="0" y="48"/>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1783" name="Rectangle 12"/>
              <p:cNvSpPr>
                <a:spLocks/>
              </p:cNvSpPr>
              <p:nvPr/>
            </p:nvSpPr>
            <p:spPr bwMode="auto">
              <a:xfrm>
                <a:off x="43" y="0"/>
                <a:ext cx="305"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dirty="0">
                    <a:solidFill>
                      <a:schemeClr val="tx1"/>
                    </a:solidFill>
                    <a:latin typeface="Comic Sans MS Bold" charset="0"/>
                    <a:ea typeface="Comic Sans MS Bold" charset="0"/>
                    <a:cs typeface="Comic Sans MS Bold" charset="0"/>
                    <a:sym typeface="Comic Sans MS Bold" charset="0"/>
                  </a:rPr>
                  <a:t>Flu</a:t>
                </a:r>
              </a:p>
            </p:txBody>
          </p:sp>
        </p:grpSp>
        <p:grpSp>
          <p:nvGrpSpPr>
            <p:cNvPr id="31757" name="Group 16"/>
            <p:cNvGrpSpPr>
              <a:grpSpLocks/>
            </p:cNvGrpSpPr>
            <p:nvPr/>
          </p:nvGrpSpPr>
          <p:grpSpPr bwMode="auto">
            <a:xfrm>
              <a:off x="177" y="736"/>
              <a:ext cx="384" cy="304"/>
              <a:chOff x="0" y="0"/>
              <a:chExt cx="384" cy="304"/>
            </a:xfrm>
          </p:grpSpPr>
          <p:sp>
            <p:nvSpPr>
              <p:cNvPr id="31780" name="Oval 14"/>
              <p:cNvSpPr>
                <a:spLocks/>
              </p:cNvSpPr>
              <p:nvPr/>
            </p:nvSpPr>
            <p:spPr bwMode="auto">
              <a:xfrm>
                <a:off x="0" y="32"/>
                <a:ext cx="384" cy="240"/>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1781" name="Rectangle 15"/>
              <p:cNvSpPr>
                <a:spLocks/>
              </p:cNvSpPr>
              <p:nvPr/>
            </p:nvSpPr>
            <p:spPr bwMode="auto">
              <a:xfrm>
                <a:off x="60"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1</a:t>
                </a:r>
              </a:p>
            </p:txBody>
          </p:sp>
        </p:grpSp>
        <p:grpSp>
          <p:nvGrpSpPr>
            <p:cNvPr id="31758" name="Group 19"/>
            <p:cNvGrpSpPr>
              <a:grpSpLocks/>
            </p:cNvGrpSpPr>
            <p:nvPr/>
          </p:nvGrpSpPr>
          <p:grpSpPr bwMode="auto">
            <a:xfrm>
              <a:off x="705" y="736"/>
              <a:ext cx="392" cy="304"/>
              <a:chOff x="0" y="0"/>
              <a:chExt cx="392" cy="304"/>
            </a:xfrm>
          </p:grpSpPr>
          <p:sp>
            <p:nvSpPr>
              <p:cNvPr id="31778" name="Oval 17"/>
              <p:cNvSpPr>
                <a:spLocks/>
              </p:cNvSpPr>
              <p:nvPr/>
            </p:nvSpPr>
            <p:spPr bwMode="auto">
              <a:xfrm>
                <a:off x="0" y="32"/>
                <a:ext cx="392" cy="240"/>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1779" name="Rectangle 18"/>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2</a:t>
                </a:r>
              </a:p>
            </p:txBody>
          </p:sp>
        </p:grpSp>
        <p:grpSp>
          <p:nvGrpSpPr>
            <p:cNvPr id="31759" name="Group 22"/>
            <p:cNvGrpSpPr>
              <a:grpSpLocks/>
            </p:cNvGrpSpPr>
            <p:nvPr/>
          </p:nvGrpSpPr>
          <p:grpSpPr bwMode="auto">
            <a:xfrm>
              <a:off x="2337" y="736"/>
              <a:ext cx="392" cy="304"/>
              <a:chOff x="0" y="0"/>
              <a:chExt cx="392" cy="304"/>
            </a:xfrm>
          </p:grpSpPr>
          <p:sp>
            <p:nvSpPr>
              <p:cNvPr id="31776" name="Oval 20"/>
              <p:cNvSpPr>
                <a:spLocks/>
              </p:cNvSpPr>
              <p:nvPr/>
            </p:nvSpPr>
            <p:spPr bwMode="auto">
              <a:xfrm>
                <a:off x="0" y="32"/>
                <a:ext cx="392" cy="240"/>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1777" name="Rectangle 21"/>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5</a:t>
                </a:r>
              </a:p>
            </p:txBody>
          </p:sp>
        </p:grpSp>
        <p:grpSp>
          <p:nvGrpSpPr>
            <p:cNvPr id="31760" name="Group 25"/>
            <p:cNvGrpSpPr>
              <a:grpSpLocks/>
            </p:cNvGrpSpPr>
            <p:nvPr/>
          </p:nvGrpSpPr>
          <p:grpSpPr bwMode="auto">
            <a:xfrm>
              <a:off x="1329" y="736"/>
              <a:ext cx="392" cy="304"/>
              <a:chOff x="0" y="0"/>
              <a:chExt cx="392" cy="304"/>
            </a:xfrm>
          </p:grpSpPr>
          <p:sp>
            <p:nvSpPr>
              <p:cNvPr id="31774" name="Oval 23"/>
              <p:cNvSpPr>
                <a:spLocks/>
              </p:cNvSpPr>
              <p:nvPr/>
            </p:nvSpPr>
            <p:spPr bwMode="auto">
              <a:xfrm>
                <a:off x="0" y="32"/>
                <a:ext cx="392" cy="240"/>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1775" name="Rectangle 24"/>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3</a:t>
                </a:r>
              </a:p>
            </p:txBody>
          </p:sp>
        </p:grpSp>
        <p:sp>
          <p:nvSpPr>
            <p:cNvPr id="31761" name="Line 26"/>
            <p:cNvSpPr>
              <a:spLocks noChangeShapeType="1"/>
            </p:cNvSpPr>
            <p:nvPr/>
          </p:nvSpPr>
          <p:spPr bwMode="auto">
            <a:xfrm flipH="1">
              <a:off x="369" y="224"/>
              <a:ext cx="1252" cy="544"/>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1762" name="Line 27"/>
            <p:cNvSpPr>
              <a:spLocks noChangeShapeType="1"/>
            </p:cNvSpPr>
            <p:nvPr/>
          </p:nvSpPr>
          <p:spPr bwMode="auto">
            <a:xfrm flipH="1">
              <a:off x="901" y="224"/>
              <a:ext cx="720" cy="544"/>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1763" name="Line 28"/>
            <p:cNvSpPr>
              <a:spLocks noChangeShapeType="1"/>
            </p:cNvSpPr>
            <p:nvPr/>
          </p:nvSpPr>
          <p:spPr bwMode="auto">
            <a:xfrm flipH="1">
              <a:off x="1525" y="224"/>
              <a:ext cx="96" cy="544"/>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1764" name="Line 29"/>
            <p:cNvSpPr>
              <a:spLocks noChangeShapeType="1"/>
            </p:cNvSpPr>
            <p:nvPr/>
          </p:nvSpPr>
          <p:spPr bwMode="auto">
            <a:xfrm>
              <a:off x="1621" y="224"/>
              <a:ext cx="912" cy="544"/>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31765" name="Group 32"/>
            <p:cNvGrpSpPr>
              <a:grpSpLocks/>
            </p:cNvGrpSpPr>
            <p:nvPr/>
          </p:nvGrpSpPr>
          <p:grpSpPr bwMode="auto">
            <a:xfrm>
              <a:off x="1857" y="736"/>
              <a:ext cx="392" cy="304"/>
              <a:chOff x="0" y="0"/>
              <a:chExt cx="392" cy="304"/>
            </a:xfrm>
          </p:grpSpPr>
          <p:sp>
            <p:nvSpPr>
              <p:cNvPr id="31772" name="Oval 30"/>
              <p:cNvSpPr>
                <a:spLocks/>
              </p:cNvSpPr>
              <p:nvPr/>
            </p:nvSpPr>
            <p:spPr bwMode="auto">
              <a:xfrm>
                <a:off x="0" y="32"/>
                <a:ext cx="392" cy="240"/>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1773" name="Rectangle 31"/>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4</a:t>
                </a:r>
              </a:p>
            </p:txBody>
          </p:sp>
        </p:grpSp>
        <p:sp>
          <p:nvSpPr>
            <p:cNvPr id="31766" name="Line 33"/>
            <p:cNvSpPr>
              <a:spLocks noChangeShapeType="1"/>
            </p:cNvSpPr>
            <p:nvPr/>
          </p:nvSpPr>
          <p:spPr bwMode="auto">
            <a:xfrm>
              <a:off x="1621" y="224"/>
              <a:ext cx="432" cy="544"/>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1767" name="Rectangle 34"/>
            <p:cNvSpPr>
              <a:spLocks/>
            </p:cNvSpPr>
            <p:nvPr/>
          </p:nvSpPr>
          <p:spPr bwMode="auto">
            <a:xfrm>
              <a:off x="1871" y="948"/>
              <a:ext cx="388"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fever</a:t>
              </a:r>
            </a:p>
          </p:txBody>
        </p:sp>
        <p:sp>
          <p:nvSpPr>
            <p:cNvPr id="31768" name="Rectangle 35"/>
            <p:cNvSpPr>
              <a:spLocks/>
            </p:cNvSpPr>
            <p:nvPr/>
          </p:nvSpPr>
          <p:spPr bwMode="auto">
            <a:xfrm>
              <a:off x="719" y="948"/>
              <a:ext cx="35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sinus</a:t>
              </a:r>
            </a:p>
          </p:txBody>
        </p:sp>
        <p:sp>
          <p:nvSpPr>
            <p:cNvPr id="31769" name="Rectangle 36"/>
            <p:cNvSpPr>
              <a:spLocks/>
            </p:cNvSpPr>
            <p:nvPr/>
          </p:nvSpPr>
          <p:spPr bwMode="auto">
            <a:xfrm>
              <a:off x="1301" y="948"/>
              <a:ext cx="3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cough</a:t>
              </a:r>
            </a:p>
          </p:txBody>
        </p:sp>
        <p:sp>
          <p:nvSpPr>
            <p:cNvPr id="31770" name="Rectangle 37"/>
            <p:cNvSpPr>
              <a:spLocks/>
            </p:cNvSpPr>
            <p:nvPr/>
          </p:nvSpPr>
          <p:spPr bwMode="auto">
            <a:xfrm>
              <a:off x="0" y="948"/>
              <a:ext cx="623"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runnynose</a:t>
              </a:r>
            </a:p>
          </p:txBody>
        </p:sp>
        <p:sp>
          <p:nvSpPr>
            <p:cNvPr id="31771" name="Rectangle 38"/>
            <p:cNvSpPr>
              <a:spLocks/>
            </p:cNvSpPr>
            <p:nvPr/>
          </p:nvSpPr>
          <p:spPr bwMode="auto">
            <a:xfrm>
              <a:off x="2303" y="948"/>
              <a:ext cx="76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muscle-ache</a:t>
              </a:r>
            </a:p>
          </p:txBody>
        </p:sp>
      </p:grpSp>
      <p:sp>
        <p:nvSpPr>
          <p:cNvPr id="31751" name="Rectangle 40"/>
          <p:cNvSpPr>
            <a:spLocks noGrp="1" noChangeArrowheads="1"/>
          </p:cNvSpPr>
          <p:nvPr>
            <p:ph type="title"/>
          </p:nvPr>
        </p:nvSpPr>
        <p:spPr>
          <a:xfrm>
            <a:off x="531019" y="0"/>
            <a:ext cx="8229600" cy="990600"/>
          </a:xfrm>
        </p:spPr>
        <p:txBody>
          <a:bodyPr rIns="132080">
            <a:normAutofit/>
          </a:bodyPr>
          <a:lstStyle/>
          <a:p>
            <a:pPr indent="0" eaLnBrk="1" hangingPunct="1"/>
            <a:r>
              <a:rPr lang="en-US" dirty="0" smtClean="0"/>
              <a:t>The Multivariate Bernoulli NB Classifier</a:t>
            </a:r>
            <a:endParaRPr lang="en-US" sz="2800" dirty="0" smtClean="0">
              <a:solidFill>
                <a:srgbClr val="139CB7"/>
              </a:solidFill>
            </a:endParaRPr>
          </a:p>
        </p:txBody>
      </p:sp>
      <mc:AlternateContent xmlns:mc="http://schemas.openxmlformats.org/markup-compatibility/2006" xmlns:a14="http://schemas.microsoft.com/office/drawing/2010/main">
        <mc:Choice Requires="a14">
          <p:sp>
            <p:nvSpPr>
              <p:cNvPr id="31752" name="Rectangle 41"/>
              <p:cNvSpPr>
                <a:spLocks noGrp="1" noChangeArrowheads="1"/>
              </p:cNvSpPr>
              <p:nvPr>
                <p:ph type="body" idx="1"/>
              </p:nvPr>
            </p:nvSpPr>
            <p:spPr>
              <a:xfrm>
                <a:off x="681832" y="2895600"/>
                <a:ext cx="7924800" cy="3382962"/>
              </a:xfrm>
            </p:spPr>
            <p:txBody>
              <a:bodyPr rIns="132080">
                <a:normAutofit fontScale="85000" lnSpcReduction="10000"/>
              </a:bodyPr>
              <a:lstStyle/>
              <a:p>
                <a:pPr eaLnBrk="1" hangingPunct="1"/>
                <a:r>
                  <a:rPr lang="en-US" dirty="0" smtClean="0"/>
                  <a:t>Consider you are given a document with 5 words (terms) and you want to find the probability the that document is in the Flue class of documents. </a:t>
                </a:r>
              </a:p>
              <a:p>
                <a:pPr eaLnBrk="1" hangingPunct="1"/>
                <a:r>
                  <a:rPr lang="en-US" b="1" dirty="0" smtClean="0">
                    <a:solidFill>
                      <a:srgbClr val="00A000"/>
                    </a:solidFill>
                  </a:rPr>
                  <a:t>Conditional Independence Assumption:</a:t>
                </a:r>
                <a:r>
                  <a:rPr lang="en-US" dirty="0" smtClean="0"/>
                  <a:t> feature (term) presences are independent of each other given the class:</a:t>
                </a:r>
              </a:p>
              <a:p>
                <a:pPr marL="400050" lvl="1" indent="0">
                  <a:buNone/>
                </a:pPr>
                <a14:m>
                  <m:oMath xmlns:m="http://schemas.openxmlformats.org/officeDocument/2006/math">
                    <m:r>
                      <a:rPr lang="en-US" sz="2800" b="0" i="1" smtClean="0">
                        <a:latin typeface="Cambria Math"/>
                      </a:rPr>
                      <m:t>𝑃</m:t>
                    </m:r>
                    <m:d>
                      <m:dPr>
                        <m:ctrlPr>
                          <a:rPr lang="en-US" sz="2800" b="0" i="1" smtClean="0">
                            <a:latin typeface="Cambria Math"/>
                          </a:rPr>
                        </m:ctrlPr>
                      </m:dPr>
                      <m:e>
                        <m:sSub>
                          <m:sSubPr>
                            <m:ctrlPr>
                              <a:rPr lang="en-US" sz="2800" b="0" i="1" smtClean="0">
                                <a:latin typeface="Cambria Math"/>
                              </a:rPr>
                            </m:ctrlPr>
                          </m:sSubPr>
                          <m:e>
                            <m:r>
                              <a:rPr lang="en-US" sz="2800" b="0" i="1" smtClean="0">
                                <a:latin typeface="Cambria Math"/>
                              </a:rPr>
                              <m:t>𝑥</m:t>
                            </m:r>
                          </m:e>
                          <m:sub>
                            <m:r>
                              <a:rPr lang="en-US" sz="2800" b="0" i="1" smtClean="0">
                                <a:latin typeface="Cambria Math"/>
                              </a:rPr>
                              <m:t>1</m:t>
                            </m:r>
                          </m:sub>
                        </m:sSub>
                        <m:r>
                          <a:rPr lang="en-US" sz="2800" b="0" i="1" smtClean="0">
                            <a:latin typeface="Cambria Math"/>
                          </a:rPr>
                          <m:t>,</m:t>
                        </m:r>
                        <m:sSub>
                          <m:sSubPr>
                            <m:ctrlPr>
                              <a:rPr lang="en-US" sz="2800" b="0" i="1" smtClean="0">
                                <a:latin typeface="Cambria Math"/>
                              </a:rPr>
                            </m:ctrlPr>
                          </m:sSubPr>
                          <m:e>
                            <m:r>
                              <a:rPr lang="en-US" sz="2800" b="0" i="1" smtClean="0">
                                <a:latin typeface="Cambria Math"/>
                              </a:rPr>
                              <m:t>𝑥</m:t>
                            </m:r>
                          </m:e>
                          <m:sub>
                            <m:r>
                              <a:rPr lang="en-US" sz="2800" b="0" i="1" smtClean="0">
                                <a:latin typeface="Cambria Math"/>
                              </a:rPr>
                              <m:t>2</m:t>
                            </m:r>
                          </m:sub>
                        </m:sSub>
                        <m:r>
                          <a:rPr lang="en-US" sz="2800" b="0" i="1" smtClean="0">
                            <a:latin typeface="Cambria Math"/>
                          </a:rPr>
                          <m:t>,..,</m:t>
                        </m:r>
                        <m:sSub>
                          <m:sSubPr>
                            <m:ctrlPr>
                              <a:rPr lang="en-US" sz="2800" b="0" i="1" smtClean="0">
                                <a:latin typeface="Cambria Math"/>
                              </a:rPr>
                            </m:ctrlPr>
                          </m:sSubPr>
                          <m:e>
                            <m:r>
                              <a:rPr lang="en-US" sz="2800" b="0" i="1" smtClean="0">
                                <a:latin typeface="Cambria Math"/>
                              </a:rPr>
                              <m:t>𝑥</m:t>
                            </m:r>
                          </m:e>
                          <m:sub>
                            <m:r>
                              <a:rPr lang="en-US" sz="2800" b="0" i="1" smtClean="0">
                                <a:latin typeface="Cambria Math"/>
                              </a:rPr>
                              <m:t>5</m:t>
                            </m:r>
                          </m:sub>
                        </m:sSub>
                        <m:r>
                          <a:rPr lang="en-US" sz="2800" b="0" i="1" smtClean="0">
                            <a:latin typeface="Cambria Math"/>
                          </a:rPr>
                          <m:t>| </m:t>
                        </m:r>
                        <m:r>
                          <a:rPr lang="en-US" sz="2800" b="0" i="1" smtClean="0">
                            <a:latin typeface="Cambria Math"/>
                          </a:rPr>
                          <m:t>𝐶</m:t>
                        </m:r>
                      </m:e>
                    </m:d>
                    <m:r>
                      <a:rPr lang="en-US" sz="2800" b="0" i="1" smtClean="0">
                        <a:latin typeface="Cambria Math"/>
                      </a:rPr>
                      <m:t>=</m:t>
                    </m:r>
                    <m:r>
                      <a:rPr lang="en-US" sz="2800" b="0" i="1" smtClean="0">
                        <a:latin typeface="Cambria Math"/>
                      </a:rPr>
                      <m:t>𝑃</m:t>
                    </m:r>
                    <m:d>
                      <m:dPr>
                        <m:ctrlPr>
                          <a:rPr lang="en-US" sz="2800" b="0" i="1" smtClean="0">
                            <a:latin typeface="Cambria Math"/>
                          </a:rPr>
                        </m:ctrlPr>
                      </m:dPr>
                      <m:e>
                        <m:sSub>
                          <m:sSubPr>
                            <m:ctrlPr>
                              <a:rPr lang="en-US" sz="2800" b="0" i="1" smtClean="0">
                                <a:latin typeface="Cambria Math"/>
                              </a:rPr>
                            </m:ctrlPr>
                          </m:sSubPr>
                          <m:e>
                            <m:r>
                              <a:rPr lang="en-US" sz="2800" b="0" i="1" smtClean="0">
                                <a:latin typeface="Cambria Math"/>
                              </a:rPr>
                              <m:t>𝑥</m:t>
                            </m:r>
                          </m:e>
                          <m:sub>
                            <m:r>
                              <a:rPr lang="en-US" sz="2800" b="0" i="1" smtClean="0">
                                <a:latin typeface="Cambria Math"/>
                              </a:rPr>
                              <m:t>1</m:t>
                            </m:r>
                          </m:sub>
                        </m:sSub>
                      </m:e>
                      <m:e>
                        <m:r>
                          <a:rPr lang="en-US" sz="2800" b="0" i="1" smtClean="0">
                            <a:latin typeface="Cambria Math"/>
                          </a:rPr>
                          <m:t>𝐶</m:t>
                        </m:r>
                      </m:e>
                    </m:d>
                  </m:oMath>
                </a14:m>
                <a:r>
                  <a:rPr lang="en-US" sz="2800" dirty="0"/>
                  <a:t> </a:t>
                </a:r>
                <a14:m>
                  <m:oMath xmlns:m="http://schemas.openxmlformats.org/officeDocument/2006/math">
                    <m:r>
                      <a:rPr lang="en-US" sz="2800" i="1">
                        <a:latin typeface="Cambria Math"/>
                      </a:rPr>
                      <m:t>𝑃</m:t>
                    </m:r>
                    <m:d>
                      <m:dPr>
                        <m:ctrlPr>
                          <a:rPr lang="en-US" sz="2800" i="1">
                            <a:latin typeface="Cambria Math"/>
                          </a:rPr>
                        </m:ctrlPr>
                      </m:dPr>
                      <m:e>
                        <m:sSub>
                          <m:sSubPr>
                            <m:ctrlPr>
                              <a:rPr lang="en-US" sz="2800" i="1">
                                <a:latin typeface="Cambria Math"/>
                              </a:rPr>
                            </m:ctrlPr>
                          </m:sSubPr>
                          <m:e>
                            <m:r>
                              <a:rPr lang="en-US" sz="2800" b="0" i="1" smtClean="0">
                                <a:latin typeface="Cambria Math"/>
                              </a:rPr>
                              <m:t>𝑥</m:t>
                            </m:r>
                          </m:e>
                          <m:sub>
                            <m:r>
                              <a:rPr lang="en-US" sz="2800" b="0" i="1" smtClean="0">
                                <a:latin typeface="Cambria Math"/>
                              </a:rPr>
                              <m:t>2</m:t>
                            </m:r>
                          </m:sub>
                        </m:sSub>
                      </m:e>
                      <m:e>
                        <m:r>
                          <a:rPr lang="en-US" sz="2800" i="1">
                            <a:latin typeface="Cambria Math"/>
                          </a:rPr>
                          <m:t>𝐶</m:t>
                        </m:r>
                      </m:e>
                    </m:d>
                  </m:oMath>
                </a14:m>
                <a:r>
                  <a:rPr lang="en-US" sz="2800" dirty="0" smtClean="0"/>
                  <a:t>…</a:t>
                </a:r>
                <a:r>
                  <a:rPr lang="en-US" sz="2800" dirty="0"/>
                  <a:t> </a:t>
                </a:r>
                <a14:m>
                  <m:oMath xmlns:m="http://schemas.openxmlformats.org/officeDocument/2006/math">
                    <m:r>
                      <a:rPr lang="en-US" sz="2800" i="1">
                        <a:latin typeface="Cambria Math"/>
                      </a:rPr>
                      <m:t>𝑃</m:t>
                    </m:r>
                    <m:d>
                      <m:dPr>
                        <m:ctrlPr>
                          <a:rPr lang="en-US" sz="2800" i="1">
                            <a:latin typeface="Cambria Math"/>
                          </a:rPr>
                        </m:ctrlPr>
                      </m:dPr>
                      <m:e>
                        <m:sSub>
                          <m:sSubPr>
                            <m:ctrlPr>
                              <a:rPr lang="en-US" sz="2800" i="1">
                                <a:latin typeface="Cambria Math"/>
                              </a:rPr>
                            </m:ctrlPr>
                          </m:sSubPr>
                          <m:e>
                            <m:r>
                              <a:rPr lang="en-US" sz="2800" b="0" i="1" smtClean="0">
                                <a:latin typeface="Cambria Math"/>
                              </a:rPr>
                              <m:t>𝑥</m:t>
                            </m:r>
                          </m:e>
                          <m:sub>
                            <m:r>
                              <a:rPr lang="en-US" sz="2800" b="0" i="1" smtClean="0">
                                <a:latin typeface="Cambria Math"/>
                              </a:rPr>
                              <m:t>5</m:t>
                            </m:r>
                          </m:sub>
                        </m:sSub>
                      </m:e>
                      <m:e>
                        <m:r>
                          <a:rPr lang="en-US" sz="2800" i="1">
                            <a:latin typeface="Cambria Math"/>
                          </a:rPr>
                          <m:t>𝐶</m:t>
                        </m:r>
                      </m:e>
                    </m:d>
                  </m:oMath>
                </a14:m>
                <a:endParaRPr lang="en-US" sz="2800" dirty="0" smtClean="0"/>
              </a:p>
              <a:p>
                <a:pPr eaLnBrk="1" hangingPunct="1"/>
                <a:r>
                  <a:rPr lang="en-US" dirty="0" smtClean="0"/>
                  <a:t>We are saying if a text contains words:  </a:t>
                </a:r>
                <a:r>
                  <a:rPr lang="en-US" i="1" dirty="0" smtClean="0">
                    <a:latin typeface="Times New Roman" pitchFamily="18" charset="0"/>
                    <a:cs typeface="Times New Roman" pitchFamily="18" charset="0"/>
                  </a:rPr>
                  <a:t>x1, x2, .., x5</a:t>
                </a:r>
                <a:r>
                  <a:rPr lang="en-US" dirty="0" smtClean="0"/>
                  <a:t>, we can estimate its probability to be in the class </a:t>
                </a:r>
                <a:r>
                  <a:rPr lang="en-US" i="1" dirty="0" smtClean="0">
                    <a:latin typeface="Times New Roman" pitchFamily="18" charset="0"/>
                    <a:cs typeface="Times New Roman" pitchFamily="18" charset="0"/>
                  </a:rPr>
                  <a:t>C</a:t>
                </a:r>
                <a:r>
                  <a:rPr lang="en-US" dirty="0" smtClean="0"/>
                  <a:t> as the products of probabilities that each word in the document is found in documents known to belong to class </a:t>
                </a:r>
                <a:r>
                  <a:rPr lang="en-US" i="1" dirty="0" smtClean="0">
                    <a:latin typeface="Times New Roman" pitchFamily="18" charset="0"/>
                    <a:cs typeface="Times New Roman" pitchFamily="18" charset="0"/>
                  </a:rPr>
                  <a:t>C.</a:t>
                </a:r>
              </a:p>
              <a:p>
                <a:pPr eaLnBrk="1" hangingPunct="1"/>
                <a:r>
                  <a:rPr lang="en-US" dirty="0" smtClean="0">
                    <a:cs typeface="Times New Roman" pitchFamily="18" charset="0"/>
                  </a:rPr>
                  <a:t>Probabilities on the right are easy to calculate. We need to look at all documents in the training set and find probabilities that every particular word is found among the words of that training set.</a:t>
                </a:r>
              </a:p>
            </p:txBody>
          </p:sp>
        </mc:Choice>
        <mc:Fallback xmlns="">
          <p:sp>
            <p:nvSpPr>
              <p:cNvPr id="31752" name="Rectangle 41"/>
              <p:cNvSpPr>
                <a:spLocks noGrp="1" noRot="1" noChangeAspect="1" noMove="1" noResize="1" noEditPoints="1" noAdjustHandles="1" noChangeArrowheads="1" noChangeShapeType="1" noTextEdit="1"/>
              </p:cNvSpPr>
              <p:nvPr>
                <p:ph type="body" idx="1"/>
              </p:nvPr>
            </p:nvSpPr>
            <p:spPr>
              <a:xfrm>
                <a:off x="681832" y="2895600"/>
                <a:ext cx="7924800" cy="3382962"/>
              </a:xfrm>
              <a:blipFill rotWithShape="1">
                <a:blip r:embed="rId2"/>
                <a:stretch>
                  <a:fillRect l="-615" t="-1802"/>
                </a:stretch>
              </a:blipFill>
            </p:spPr>
            <p:txBody>
              <a:bodyPr/>
              <a:lstStyle/>
              <a:p>
                <a:r>
                  <a:rPr lang="en-US">
                    <a:noFill/>
                  </a:rPr>
                  <a:t> </a:t>
                </a:r>
              </a:p>
            </p:txBody>
          </p:sp>
        </mc:Fallback>
      </mc:AlternateContent>
      <p:sp>
        <p:nvSpPr>
          <p:cNvPr id="5" name="Rectangle 43"/>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Sec.13.3</a:t>
            </a:r>
          </a:p>
        </p:txBody>
      </p:sp>
      <p:sp>
        <p:nvSpPr>
          <p:cNvPr id="2" name="Slide Number Placeholder 1"/>
          <p:cNvSpPr>
            <a:spLocks noGrp="1"/>
          </p:cNvSpPr>
          <p:nvPr>
            <p:ph type="sldNum" sz="quarter" idx="10"/>
          </p:nvPr>
        </p:nvSpPr>
        <p:spPr/>
        <p:txBody>
          <a:bodyPr/>
          <a:lstStyle/>
          <a:p>
            <a:pPr>
              <a:defRPr/>
            </a:pPr>
            <a:fld id="{DFE3C47A-56E1-4307-B7CB-FDB522172C07}" type="slidenum">
              <a:rPr lang="en-US"/>
              <a:pPr>
                <a:defRPr/>
              </a:pPr>
              <a:t>45</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36211858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Rectangle 11"/>
          <p:cNvSpPr>
            <a:spLocks noGrp="1" noChangeArrowheads="1"/>
          </p:cNvSpPr>
          <p:nvPr>
            <p:ph type="title"/>
          </p:nvPr>
        </p:nvSpPr>
        <p:spPr/>
        <p:txBody>
          <a:bodyPr rIns="132080"/>
          <a:lstStyle/>
          <a:p>
            <a:pPr indent="0" eaLnBrk="1" hangingPunct="1"/>
            <a:r>
              <a:rPr lang="en-US" smtClean="0"/>
              <a:t>Learning the Model</a:t>
            </a:r>
          </a:p>
        </p:txBody>
      </p:sp>
      <mc:AlternateContent xmlns:mc="http://schemas.openxmlformats.org/markup-compatibility/2006" xmlns:a14="http://schemas.microsoft.com/office/drawing/2010/main">
        <mc:Choice Requires="a14">
          <p:sp>
            <p:nvSpPr>
              <p:cNvPr id="32775" name="Rectangle 12"/>
              <p:cNvSpPr>
                <a:spLocks noGrp="1" noChangeArrowheads="1"/>
              </p:cNvSpPr>
              <p:nvPr>
                <p:ph type="body" idx="1"/>
              </p:nvPr>
            </p:nvSpPr>
            <p:spPr>
              <a:xfrm>
                <a:off x="838200" y="2667000"/>
                <a:ext cx="7584281" cy="2914650"/>
              </a:xfrm>
            </p:spPr>
            <p:txBody>
              <a:bodyPr rIns="132080"/>
              <a:lstStyle/>
              <a:p>
                <a:pPr eaLnBrk="1" hangingPunct="1"/>
                <a:r>
                  <a:rPr lang="en-US" dirty="0" smtClean="0"/>
                  <a:t>First attempt: Simply use the frequencies in the data</a:t>
                </a:r>
              </a:p>
              <a:p>
                <a:pPr eaLnBrk="1" hangingPunct="1"/>
                <a:r>
                  <a:rPr lang="en-US" dirty="0" smtClean="0"/>
                  <a:t>Probability that word </a:t>
                </a:r>
                <a14:m>
                  <m:oMath xmlns:m="http://schemas.openxmlformats.org/officeDocument/2006/math">
                    <m:sSub>
                      <m:sSubPr>
                        <m:ctrlPr>
                          <a:rPr lang="en-US" i="1" smtClean="0">
                            <a:latin typeface="Cambria Math"/>
                          </a:rPr>
                        </m:ctrlPr>
                      </m:sSubPr>
                      <m:e>
                        <m:r>
                          <a:rPr lang="en-US" b="0" i="1" smtClean="0">
                            <a:latin typeface="Cambria Math"/>
                          </a:rPr>
                          <m:t>𝑐</m:t>
                        </m:r>
                      </m:e>
                      <m:sub>
                        <m:r>
                          <a:rPr lang="en-US" b="0" i="1" smtClean="0">
                            <a:latin typeface="Cambria Math"/>
                          </a:rPr>
                          <m:t>𝑗</m:t>
                        </m:r>
                      </m:sub>
                    </m:sSub>
                  </m:oMath>
                </a14:m>
                <a:r>
                  <a:rPr lang="en-US" dirty="0" smtClean="0"/>
                  <a:t>occurs is the ratio of the number of occurrences of the word </a:t>
                </a:r>
                <a14:m>
                  <m:oMath xmlns:m="http://schemas.openxmlformats.org/officeDocument/2006/math">
                    <m:r>
                      <a:rPr lang="en-US" b="0" i="1" smtClean="0">
                        <a:latin typeface="Cambria Math"/>
                      </a:rPr>
                      <m:t>𝑁</m:t>
                    </m:r>
                    <m:r>
                      <a:rPr lang="en-US" b="0" i="1" smtClean="0">
                        <a:latin typeface="Cambria Math"/>
                      </a:rPr>
                      <m:t>(</m:t>
                    </m:r>
                    <m:r>
                      <a:rPr lang="en-US" b="0" i="1" smtClean="0">
                        <a:latin typeface="Cambria Math"/>
                      </a:rPr>
                      <m:t>𝑐</m:t>
                    </m:r>
                    <m:r>
                      <a:rPr lang="en-US" b="0" i="1" smtClean="0">
                        <a:latin typeface="Cambria Math"/>
                      </a:rPr>
                      <m:t>=</m:t>
                    </m:r>
                    <m:sSub>
                      <m:sSubPr>
                        <m:ctrlPr>
                          <a:rPr lang="en-US" b="0" i="1" smtClean="0">
                            <a:latin typeface="Cambria Math"/>
                          </a:rPr>
                        </m:ctrlPr>
                      </m:sSubPr>
                      <m:e>
                        <m:r>
                          <a:rPr lang="en-US" b="0" i="1" smtClean="0">
                            <a:latin typeface="Cambria Math"/>
                          </a:rPr>
                          <m:t>𝑐</m:t>
                        </m:r>
                      </m:e>
                      <m:sub>
                        <m:r>
                          <a:rPr lang="en-US" b="0" i="1" smtClean="0">
                            <a:latin typeface="Cambria Math"/>
                          </a:rPr>
                          <m:t>𝑗</m:t>
                        </m:r>
                      </m:sub>
                    </m:sSub>
                    <m:r>
                      <a:rPr lang="en-US" b="0" i="1" smtClean="0">
                        <a:latin typeface="Cambria Math"/>
                      </a:rPr>
                      <m:t>)</m:t>
                    </m:r>
                  </m:oMath>
                </a14:m>
                <a:r>
                  <a:rPr lang="en-US" dirty="0" smtClean="0"/>
                  <a:t> , divided by the number of documents </a:t>
                </a:r>
                <a14:m>
                  <m:oMath xmlns:m="http://schemas.openxmlformats.org/officeDocument/2006/math">
                    <m:r>
                      <a:rPr lang="en-US" b="0" i="1" smtClean="0">
                        <a:latin typeface="Cambria Math"/>
                      </a:rPr>
                      <m:t>𝑁</m:t>
                    </m:r>
                    <m:r>
                      <a:rPr lang="en-US" b="0" i="1" smtClean="0">
                        <a:latin typeface="Cambria Math"/>
                      </a:rPr>
                      <m:t>.</m:t>
                    </m:r>
                  </m:oMath>
                </a14:m>
                <a:endParaRPr lang="en-US" dirty="0" smtClean="0"/>
              </a:p>
            </p:txBody>
          </p:sp>
        </mc:Choice>
        <mc:Fallback xmlns="">
          <p:sp>
            <p:nvSpPr>
              <p:cNvPr id="32775" name="Rectangle 12"/>
              <p:cNvSpPr>
                <a:spLocks noGrp="1" noRot="1" noChangeAspect="1" noMove="1" noResize="1" noEditPoints="1" noAdjustHandles="1" noChangeArrowheads="1" noChangeShapeType="1" noTextEdit="1"/>
              </p:cNvSpPr>
              <p:nvPr>
                <p:ph type="body" idx="1"/>
              </p:nvPr>
            </p:nvSpPr>
            <p:spPr>
              <a:xfrm>
                <a:off x="838200" y="2667000"/>
                <a:ext cx="7584281" cy="2914650"/>
              </a:xfrm>
              <a:blipFill rotWithShape="1">
                <a:blip r:embed="rId2"/>
                <a:stretch>
                  <a:fillRect l="-965" t="-1255"/>
                </a:stretch>
              </a:blipFill>
            </p:spPr>
            <p:txBody>
              <a:bodyPr/>
              <a:lstStyle/>
              <a:p>
                <a:r>
                  <a:rPr lang="en-US">
                    <a:noFill/>
                  </a:rPr>
                  <a:t> </a:t>
                </a:r>
              </a:p>
            </p:txBody>
          </p:sp>
        </mc:Fallback>
      </mc:AlternateContent>
      <p:pic>
        <p:nvPicPr>
          <p:cNvPr id="32776"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23246" y="5105400"/>
            <a:ext cx="5084762" cy="126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2777" name="Group 41"/>
          <p:cNvGrpSpPr>
            <a:grpSpLocks/>
          </p:cNvGrpSpPr>
          <p:nvPr/>
        </p:nvGrpSpPr>
        <p:grpSpPr bwMode="auto">
          <a:xfrm>
            <a:off x="2514600" y="914400"/>
            <a:ext cx="4333875" cy="1484312"/>
            <a:chOff x="0" y="0"/>
            <a:chExt cx="2729" cy="935"/>
          </a:xfrm>
        </p:grpSpPr>
        <p:grpSp>
          <p:nvGrpSpPr>
            <p:cNvPr id="32781" name="Group 16"/>
            <p:cNvGrpSpPr>
              <a:grpSpLocks/>
            </p:cNvGrpSpPr>
            <p:nvPr/>
          </p:nvGrpSpPr>
          <p:grpSpPr bwMode="auto">
            <a:xfrm>
              <a:off x="1123" y="0"/>
              <a:ext cx="353" cy="272"/>
              <a:chOff x="0" y="0"/>
              <a:chExt cx="352" cy="272"/>
            </a:xfrm>
          </p:grpSpPr>
          <p:sp>
            <p:nvSpPr>
              <p:cNvPr id="32806" name="Oval 14"/>
              <p:cNvSpPr>
                <a:spLocks/>
              </p:cNvSpPr>
              <p:nvPr/>
            </p:nvSpPr>
            <p:spPr bwMode="auto">
              <a:xfrm>
                <a:off x="0" y="56"/>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807" name="Rectangle 15"/>
              <p:cNvSpPr>
                <a:spLocks/>
              </p:cNvSpPr>
              <p:nvPr/>
            </p:nvSpPr>
            <p:spPr bwMode="auto">
              <a:xfrm>
                <a:off x="86" y="0"/>
                <a:ext cx="180"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C</a:t>
                </a:r>
              </a:p>
            </p:txBody>
          </p:sp>
        </p:grpSp>
        <p:grpSp>
          <p:nvGrpSpPr>
            <p:cNvPr id="32782" name="Group 19"/>
            <p:cNvGrpSpPr>
              <a:grpSpLocks/>
            </p:cNvGrpSpPr>
            <p:nvPr/>
          </p:nvGrpSpPr>
          <p:grpSpPr bwMode="auto">
            <a:xfrm>
              <a:off x="0" y="631"/>
              <a:ext cx="352" cy="304"/>
              <a:chOff x="0" y="0"/>
              <a:chExt cx="352" cy="304"/>
            </a:xfrm>
          </p:grpSpPr>
          <p:sp>
            <p:nvSpPr>
              <p:cNvPr id="32804" name="Oval 17"/>
              <p:cNvSpPr>
                <a:spLocks/>
              </p:cNvSpPr>
              <p:nvPr/>
            </p:nvSpPr>
            <p:spPr bwMode="auto">
              <a:xfrm>
                <a:off x="0" y="72"/>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805" name="Rectangle 18"/>
              <p:cNvSpPr>
                <a:spLocks/>
              </p:cNvSpPr>
              <p:nvPr/>
            </p:nvSpPr>
            <p:spPr bwMode="auto">
              <a:xfrm>
                <a:off x="45" y="0"/>
                <a:ext cx="26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1</a:t>
                </a:r>
              </a:p>
            </p:txBody>
          </p:sp>
        </p:grpSp>
        <p:grpSp>
          <p:nvGrpSpPr>
            <p:cNvPr id="32783" name="Group 22"/>
            <p:cNvGrpSpPr>
              <a:grpSpLocks/>
            </p:cNvGrpSpPr>
            <p:nvPr/>
          </p:nvGrpSpPr>
          <p:grpSpPr bwMode="auto">
            <a:xfrm>
              <a:off x="475" y="631"/>
              <a:ext cx="353" cy="304"/>
              <a:chOff x="0" y="0"/>
              <a:chExt cx="352" cy="304"/>
            </a:xfrm>
          </p:grpSpPr>
          <p:sp>
            <p:nvSpPr>
              <p:cNvPr id="32802" name="Oval 20"/>
              <p:cNvSpPr>
                <a:spLocks/>
              </p:cNvSpPr>
              <p:nvPr/>
            </p:nvSpPr>
            <p:spPr bwMode="auto">
              <a:xfrm>
                <a:off x="0" y="72"/>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803" name="Rectangle 21"/>
              <p:cNvSpPr>
                <a:spLocks/>
              </p:cNvSpPr>
              <p:nvPr/>
            </p:nvSpPr>
            <p:spPr bwMode="auto">
              <a:xfrm>
                <a:off x="45" y="0"/>
                <a:ext cx="26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2</a:t>
                </a:r>
              </a:p>
            </p:txBody>
          </p:sp>
        </p:grpSp>
        <p:grpSp>
          <p:nvGrpSpPr>
            <p:cNvPr id="32784" name="Group 25"/>
            <p:cNvGrpSpPr>
              <a:grpSpLocks/>
            </p:cNvGrpSpPr>
            <p:nvPr/>
          </p:nvGrpSpPr>
          <p:grpSpPr bwMode="auto">
            <a:xfrm>
              <a:off x="1944" y="631"/>
              <a:ext cx="352" cy="304"/>
              <a:chOff x="0" y="0"/>
              <a:chExt cx="352" cy="304"/>
            </a:xfrm>
          </p:grpSpPr>
          <p:sp>
            <p:nvSpPr>
              <p:cNvPr id="32800" name="Oval 23"/>
              <p:cNvSpPr>
                <a:spLocks/>
              </p:cNvSpPr>
              <p:nvPr/>
            </p:nvSpPr>
            <p:spPr bwMode="auto">
              <a:xfrm>
                <a:off x="0" y="72"/>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801" name="Rectangle 24"/>
              <p:cNvSpPr>
                <a:spLocks/>
              </p:cNvSpPr>
              <p:nvPr/>
            </p:nvSpPr>
            <p:spPr bwMode="auto">
              <a:xfrm>
                <a:off x="45" y="0"/>
                <a:ext cx="26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5</a:t>
                </a:r>
              </a:p>
            </p:txBody>
          </p:sp>
        </p:grpSp>
        <p:grpSp>
          <p:nvGrpSpPr>
            <p:cNvPr id="32785" name="Group 28"/>
            <p:cNvGrpSpPr>
              <a:grpSpLocks/>
            </p:cNvGrpSpPr>
            <p:nvPr/>
          </p:nvGrpSpPr>
          <p:grpSpPr bwMode="auto">
            <a:xfrm>
              <a:off x="1036" y="631"/>
              <a:ext cx="353" cy="304"/>
              <a:chOff x="0" y="0"/>
              <a:chExt cx="352" cy="304"/>
            </a:xfrm>
          </p:grpSpPr>
          <p:sp>
            <p:nvSpPr>
              <p:cNvPr id="32798" name="Oval 26"/>
              <p:cNvSpPr>
                <a:spLocks/>
              </p:cNvSpPr>
              <p:nvPr/>
            </p:nvSpPr>
            <p:spPr bwMode="auto">
              <a:xfrm>
                <a:off x="0" y="72"/>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799" name="Rectangle 27"/>
              <p:cNvSpPr>
                <a:spLocks/>
              </p:cNvSpPr>
              <p:nvPr/>
            </p:nvSpPr>
            <p:spPr bwMode="auto">
              <a:xfrm>
                <a:off x="45" y="0"/>
                <a:ext cx="26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3</a:t>
                </a:r>
              </a:p>
            </p:txBody>
          </p:sp>
        </p:grpSp>
        <p:sp>
          <p:nvSpPr>
            <p:cNvPr id="32786" name="Line 29"/>
            <p:cNvSpPr>
              <a:spLocks noChangeShapeType="1"/>
            </p:cNvSpPr>
            <p:nvPr/>
          </p:nvSpPr>
          <p:spPr bwMode="auto">
            <a:xfrm flipH="1">
              <a:off x="176" y="223"/>
              <a:ext cx="1123" cy="4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2787" name="Line 30"/>
            <p:cNvSpPr>
              <a:spLocks noChangeShapeType="1"/>
            </p:cNvSpPr>
            <p:nvPr/>
          </p:nvSpPr>
          <p:spPr bwMode="auto">
            <a:xfrm flipH="1">
              <a:off x="651" y="223"/>
              <a:ext cx="648" cy="4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2788" name="Line 31"/>
            <p:cNvSpPr>
              <a:spLocks noChangeShapeType="1"/>
            </p:cNvSpPr>
            <p:nvPr/>
          </p:nvSpPr>
          <p:spPr bwMode="auto">
            <a:xfrm flipH="1">
              <a:off x="1213" y="223"/>
              <a:ext cx="86" cy="4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2789" name="Line 32"/>
            <p:cNvSpPr>
              <a:spLocks noChangeShapeType="1"/>
            </p:cNvSpPr>
            <p:nvPr/>
          </p:nvSpPr>
          <p:spPr bwMode="auto">
            <a:xfrm>
              <a:off x="1299" y="223"/>
              <a:ext cx="821" cy="4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32790" name="Group 35"/>
            <p:cNvGrpSpPr>
              <a:grpSpLocks/>
            </p:cNvGrpSpPr>
            <p:nvPr/>
          </p:nvGrpSpPr>
          <p:grpSpPr bwMode="auto">
            <a:xfrm>
              <a:off x="1512" y="631"/>
              <a:ext cx="352" cy="304"/>
              <a:chOff x="0" y="0"/>
              <a:chExt cx="352" cy="304"/>
            </a:xfrm>
          </p:grpSpPr>
          <p:sp>
            <p:nvSpPr>
              <p:cNvPr id="32796" name="Oval 33"/>
              <p:cNvSpPr>
                <a:spLocks/>
              </p:cNvSpPr>
              <p:nvPr/>
            </p:nvSpPr>
            <p:spPr bwMode="auto">
              <a:xfrm>
                <a:off x="0" y="72"/>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797" name="Rectangle 34"/>
              <p:cNvSpPr>
                <a:spLocks/>
              </p:cNvSpPr>
              <p:nvPr/>
            </p:nvSpPr>
            <p:spPr bwMode="auto">
              <a:xfrm>
                <a:off x="45" y="0"/>
                <a:ext cx="26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4</a:t>
                </a:r>
              </a:p>
            </p:txBody>
          </p:sp>
        </p:grpSp>
        <p:grpSp>
          <p:nvGrpSpPr>
            <p:cNvPr id="32791" name="Group 38"/>
            <p:cNvGrpSpPr>
              <a:grpSpLocks/>
            </p:cNvGrpSpPr>
            <p:nvPr/>
          </p:nvGrpSpPr>
          <p:grpSpPr bwMode="auto">
            <a:xfrm>
              <a:off x="2376" y="631"/>
              <a:ext cx="353" cy="304"/>
              <a:chOff x="0" y="0"/>
              <a:chExt cx="352" cy="304"/>
            </a:xfrm>
          </p:grpSpPr>
          <p:sp>
            <p:nvSpPr>
              <p:cNvPr id="32794" name="Oval 36"/>
              <p:cNvSpPr>
                <a:spLocks/>
              </p:cNvSpPr>
              <p:nvPr/>
            </p:nvSpPr>
            <p:spPr bwMode="auto">
              <a:xfrm>
                <a:off x="0" y="72"/>
                <a:ext cx="352" cy="159"/>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2795" name="Rectangle 37"/>
              <p:cNvSpPr>
                <a:spLocks/>
              </p:cNvSpPr>
              <p:nvPr/>
            </p:nvSpPr>
            <p:spPr bwMode="auto">
              <a:xfrm>
                <a:off x="45" y="0"/>
                <a:ext cx="262"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6</a:t>
                </a:r>
              </a:p>
            </p:txBody>
          </p:sp>
        </p:grpSp>
        <p:sp>
          <p:nvSpPr>
            <p:cNvPr id="32792" name="Line 39"/>
            <p:cNvSpPr>
              <a:spLocks noChangeShapeType="1"/>
            </p:cNvSpPr>
            <p:nvPr/>
          </p:nvSpPr>
          <p:spPr bwMode="auto">
            <a:xfrm>
              <a:off x="1299" y="223"/>
              <a:ext cx="389" cy="4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2793" name="Line 40"/>
            <p:cNvSpPr>
              <a:spLocks noChangeShapeType="1"/>
            </p:cNvSpPr>
            <p:nvPr/>
          </p:nvSpPr>
          <p:spPr bwMode="auto">
            <a:xfrm>
              <a:off x="1299" y="223"/>
              <a:ext cx="1253" cy="473"/>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pic>
        <p:nvPicPr>
          <p:cNvPr id="5" name="Picture 4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91000" y="3733800"/>
            <a:ext cx="3194050"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2779" name="Rectangle 43"/>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Sec.13.3</a:t>
            </a:r>
          </a:p>
        </p:txBody>
      </p:sp>
      <p:sp>
        <p:nvSpPr>
          <p:cNvPr id="2" name="Slide Number Placeholder 1"/>
          <p:cNvSpPr>
            <a:spLocks noGrp="1"/>
          </p:cNvSpPr>
          <p:nvPr>
            <p:ph type="sldNum" sz="quarter" idx="10"/>
          </p:nvPr>
        </p:nvSpPr>
        <p:spPr/>
        <p:txBody>
          <a:bodyPr/>
          <a:lstStyle/>
          <a:p>
            <a:pPr>
              <a:defRPr/>
            </a:pPr>
            <a:fld id="{98CBE843-6728-4ECD-A947-A23226D24C4E}" type="slidenum">
              <a:rPr lang="en-US"/>
              <a:pPr>
                <a:defRPr/>
              </a:pPr>
              <a:t>46</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10953509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1"/>
          <p:cNvSpPr>
            <a:spLocks noGrp="1" noChangeArrowheads="1"/>
          </p:cNvSpPr>
          <p:nvPr>
            <p:ph type="title"/>
          </p:nvPr>
        </p:nvSpPr>
        <p:spPr/>
        <p:txBody>
          <a:bodyPr rIns="132080"/>
          <a:lstStyle/>
          <a:p>
            <a:pPr indent="0" eaLnBrk="1" hangingPunct="1"/>
            <a:r>
              <a:rPr lang="en-US" dirty="0" smtClean="0"/>
              <a:t>Problem with Simple Approach</a:t>
            </a:r>
          </a:p>
        </p:txBody>
      </p:sp>
      <mc:AlternateContent xmlns:mc="http://schemas.openxmlformats.org/markup-compatibility/2006" xmlns:a14="http://schemas.microsoft.com/office/drawing/2010/main">
        <mc:Choice Requires="a14">
          <p:sp>
            <p:nvSpPr>
              <p:cNvPr id="33799" name="Rectangle 12"/>
              <p:cNvSpPr>
                <a:spLocks noGrp="1" noChangeArrowheads="1"/>
              </p:cNvSpPr>
              <p:nvPr>
                <p:ph type="body" idx="1"/>
              </p:nvPr>
            </p:nvSpPr>
            <p:spPr>
              <a:xfrm>
                <a:off x="492270" y="2926918"/>
                <a:ext cx="8423129" cy="3397682"/>
              </a:xfrm>
            </p:spPr>
            <p:txBody>
              <a:bodyPr rIns="132080">
                <a:normAutofit/>
              </a:bodyPr>
              <a:lstStyle/>
              <a:p>
                <a:pPr eaLnBrk="1" hangingPunct="1">
                  <a:lnSpc>
                    <a:spcPct val="90000"/>
                  </a:lnSpc>
                </a:pPr>
                <a:r>
                  <a:rPr lang="en-US" sz="2000" dirty="0" smtClean="0"/>
                  <a:t>What if we have seen no training documents with the word </a:t>
                </a:r>
                <a:r>
                  <a:rPr lang="en-US" sz="2000" b="1" dirty="0" smtClean="0"/>
                  <a:t>muscle-ache </a:t>
                </a:r>
                <a:r>
                  <a:rPr lang="en-US" sz="2000" dirty="0" smtClean="0"/>
                  <a:t> classified in the category </a:t>
                </a:r>
                <a:r>
                  <a:rPr lang="en-US" sz="2000" b="1" dirty="0" smtClean="0"/>
                  <a:t>Flu</a:t>
                </a:r>
                <a:r>
                  <a:rPr lang="en-US" sz="2000" dirty="0" smtClean="0"/>
                  <a:t>?</a:t>
                </a:r>
              </a:p>
              <a:p>
                <a:pPr marL="496888" lvl="1" indent="0">
                  <a:lnSpc>
                    <a:spcPct val="90000"/>
                  </a:lnSpc>
                  <a:buNone/>
                </a:pPr>
                <a14:m>
                  <m:oMath xmlns:m="http://schemas.openxmlformats.org/officeDocument/2006/math">
                    <m:r>
                      <a:rPr lang="en-US" i="1">
                        <a:latin typeface="Cambria Math"/>
                      </a:rPr>
                      <m:t>𝑃</m:t>
                    </m:r>
                    <m:d>
                      <m:dPr>
                        <m:ctrlPr>
                          <a:rPr lang="en-US" i="1">
                            <a:latin typeface="Cambria Math"/>
                          </a:rPr>
                        </m:ctrlPr>
                      </m:dPr>
                      <m:e>
                        <m:sSub>
                          <m:sSubPr>
                            <m:ctrlPr>
                              <a:rPr lang="en-US" i="1">
                                <a:latin typeface="Cambria Math"/>
                              </a:rPr>
                            </m:ctrlPr>
                          </m:sSubPr>
                          <m:e>
                            <m:r>
                              <a:rPr lang="en-US" i="1">
                                <a:latin typeface="Cambria Math"/>
                              </a:rPr>
                              <m:t>𝑥</m:t>
                            </m:r>
                          </m:e>
                          <m:sub>
                            <m:r>
                              <a:rPr lang="en-US" i="1">
                                <a:latin typeface="Cambria Math"/>
                              </a:rPr>
                              <m:t>1</m:t>
                            </m:r>
                          </m:sub>
                        </m:sSub>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2</m:t>
                            </m:r>
                          </m:sub>
                        </m:sSub>
                        <m:r>
                          <a:rPr lang="en-US" i="1">
                            <a:latin typeface="Cambria Math"/>
                          </a:rPr>
                          <m:t>,..,</m:t>
                        </m:r>
                        <m:sSub>
                          <m:sSubPr>
                            <m:ctrlPr>
                              <a:rPr lang="en-US" i="1">
                                <a:latin typeface="Cambria Math"/>
                              </a:rPr>
                            </m:ctrlPr>
                          </m:sSubPr>
                          <m:e>
                            <m:r>
                              <a:rPr lang="en-US" i="1">
                                <a:latin typeface="Cambria Math"/>
                              </a:rPr>
                              <m:t>𝑥</m:t>
                            </m:r>
                          </m:e>
                          <m:sub>
                            <m:r>
                              <a:rPr lang="en-US" i="1">
                                <a:latin typeface="Cambria Math"/>
                              </a:rPr>
                              <m:t>5</m:t>
                            </m:r>
                          </m:sub>
                        </m:sSub>
                        <m:r>
                          <a:rPr lang="en-US" i="1">
                            <a:latin typeface="Cambria Math"/>
                          </a:rPr>
                          <m:t>| </m:t>
                        </m:r>
                        <m:r>
                          <a:rPr lang="en-US" i="1">
                            <a:latin typeface="Cambria Math"/>
                          </a:rPr>
                          <m:t>𝐶</m:t>
                        </m:r>
                      </m:e>
                    </m:d>
                    <m:r>
                      <a:rPr lang="en-US" i="1">
                        <a:latin typeface="Cambria Math"/>
                      </a:rPr>
                      <m:t>=</m:t>
                    </m:r>
                    <m:r>
                      <a:rPr lang="en-US" i="1">
                        <a:latin typeface="Cambria Math"/>
                      </a:rPr>
                      <m:t>𝑃</m:t>
                    </m:r>
                    <m:d>
                      <m:dPr>
                        <m:ctrlPr>
                          <a:rPr lang="en-US" i="1">
                            <a:latin typeface="Cambria Math"/>
                          </a:rPr>
                        </m:ctrlPr>
                      </m:dPr>
                      <m:e>
                        <m:sSub>
                          <m:sSubPr>
                            <m:ctrlPr>
                              <a:rPr lang="en-US" i="1">
                                <a:latin typeface="Cambria Math"/>
                              </a:rPr>
                            </m:ctrlPr>
                          </m:sSubPr>
                          <m:e>
                            <m:r>
                              <a:rPr lang="en-US" i="1">
                                <a:latin typeface="Cambria Math"/>
                              </a:rPr>
                              <m:t>𝑥</m:t>
                            </m:r>
                          </m:e>
                          <m:sub>
                            <m:r>
                              <a:rPr lang="en-US" i="1">
                                <a:latin typeface="Cambria Math"/>
                              </a:rPr>
                              <m:t>1</m:t>
                            </m:r>
                          </m:sub>
                        </m:sSub>
                      </m:e>
                      <m:e>
                        <m:r>
                          <a:rPr lang="en-US" i="1">
                            <a:latin typeface="Cambria Math"/>
                          </a:rPr>
                          <m:t>𝐶</m:t>
                        </m:r>
                      </m:e>
                    </m:d>
                  </m:oMath>
                </a14:m>
                <a:r>
                  <a:rPr lang="en-US" dirty="0"/>
                  <a:t> </a:t>
                </a:r>
                <a14:m>
                  <m:oMath xmlns:m="http://schemas.openxmlformats.org/officeDocument/2006/math">
                    <m:r>
                      <a:rPr lang="en-US" i="1">
                        <a:latin typeface="Cambria Math"/>
                      </a:rPr>
                      <m:t>𝑃</m:t>
                    </m:r>
                    <m:d>
                      <m:dPr>
                        <m:ctrlPr>
                          <a:rPr lang="en-US" i="1">
                            <a:latin typeface="Cambria Math"/>
                          </a:rPr>
                        </m:ctrlPr>
                      </m:dPr>
                      <m:e>
                        <m:sSub>
                          <m:sSubPr>
                            <m:ctrlPr>
                              <a:rPr lang="en-US" i="1">
                                <a:latin typeface="Cambria Math"/>
                              </a:rPr>
                            </m:ctrlPr>
                          </m:sSubPr>
                          <m:e>
                            <m:r>
                              <a:rPr lang="en-US" i="1">
                                <a:latin typeface="Cambria Math"/>
                              </a:rPr>
                              <m:t>𝑥</m:t>
                            </m:r>
                          </m:e>
                          <m:sub>
                            <m:r>
                              <a:rPr lang="en-US" i="1">
                                <a:latin typeface="Cambria Math"/>
                              </a:rPr>
                              <m:t>2</m:t>
                            </m:r>
                          </m:sub>
                        </m:sSub>
                      </m:e>
                      <m:e>
                        <m:r>
                          <a:rPr lang="en-US" i="1">
                            <a:latin typeface="Cambria Math"/>
                          </a:rPr>
                          <m:t>𝐶</m:t>
                        </m:r>
                      </m:e>
                    </m:d>
                  </m:oMath>
                </a14:m>
                <a:r>
                  <a:rPr lang="en-US" dirty="0"/>
                  <a:t>… </a:t>
                </a:r>
                <a14:m>
                  <m:oMath xmlns:m="http://schemas.openxmlformats.org/officeDocument/2006/math">
                    <m:r>
                      <a:rPr lang="en-US" i="1">
                        <a:latin typeface="Cambria Math"/>
                      </a:rPr>
                      <m:t>𝑃</m:t>
                    </m:r>
                    <m:d>
                      <m:dPr>
                        <m:ctrlPr>
                          <a:rPr lang="en-US" i="1">
                            <a:latin typeface="Cambria Math"/>
                          </a:rPr>
                        </m:ctrlPr>
                      </m:dPr>
                      <m:e>
                        <m:sSub>
                          <m:sSubPr>
                            <m:ctrlPr>
                              <a:rPr lang="en-US" i="1">
                                <a:latin typeface="Cambria Math"/>
                              </a:rPr>
                            </m:ctrlPr>
                          </m:sSubPr>
                          <m:e>
                            <m:r>
                              <a:rPr lang="en-US" i="1">
                                <a:latin typeface="Cambria Math"/>
                              </a:rPr>
                              <m:t>𝑥</m:t>
                            </m:r>
                          </m:e>
                          <m:sub>
                            <m:r>
                              <a:rPr lang="en-US" i="1">
                                <a:latin typeface="Cambria Math"/>
                              </a:rPr>
                              <m:t>5</m:t>
                            </m:r>
                          </m:sub>
                        </m:sSub>
                      </m:e>
                      <m:e>
                        <m:r>
                          <a:rPr lang="en-US" i="1">
                            <a:latin typeface="Cambria Math"/>
                          </a:rPr>
                          <m:t>𝐶</m:t>
                        </m:r>
                      </m:e>
                    </m:d>
                  </m:oMath>
                </a14:m>
                <a:endParaRPr lang="en-US" dirty="0"/>
              </a:p>
              <a:p>
                <a:pPr marL="782638" lvl="1" eaLnBrk="1" hangingPunct="1">
                  <a:lnSpc>
                    <a:spcPct val="90000"/>
                  </a:lnSpc>
                </a:pPr>
                <a:endParaRPr lang="en-US" sz="1800" dirty="0" smtClean="0"/>
              </a:p>
              <a:p>
                <a:pPr marL="782638" lvl="1" eaLnBrk="1" hangingPunct="1">
                  <a:lnSpc>
                    <a:spcPct val="90000"/>
                  </a:lnSpc>
                </a:pPr>
                <a:endParaRPr lang="en-US" sz="1800" dirty="0" smtClean="0"/>
              </a:p>
              <a:p>
                <a:pPr marL="782638" lvl="1" eaLnBrk="1" hangingPunct="1">
                  <a:lnSpc>
                    <a:spcPct val="90000"/>
                  </a:lnSpc>
                </a:pPr>
                <a:endParaRPr lang="en-US" sz="1800" dirty="0" smtClean="0"/>
              </a:p>
              <a:p>
                <a:pPr eaLnBrk="1" hangingPunct="1">
                  <a:lnSpc>
                    <a:spcPct val="90000"/>
                  </a:lnSpc>
                </a:pPr>
                <a:endParaRPr lang="en-US" sz="2000" dirty="0" smtClean="0"/>
              </a:p>
              <a:p>
                <a:pPr eaLnBrk="1" hangingPunct="1">
                  <a:lnSpc>
                    <a:spcPct val="90000"/>
                  </a:lnSpc>
                </a:pPr>
                <a:r>
                  <a:rPr lang="en-US" sz="2000" dirty="0" smtClean="0"/>
                  <a:t>Zero probabilities cannot be conditioned away, no matter the other evidence! The fact that the last probability is zero will eliminate (set to zero) the probability that the above document belongs to the Flue category.</a:t>
                </a:r>
              </a:p>
            </p:txBody>
          </p:sp>
        </mc:Choice>
        <mc:Fallback xmlns="">
          <p:sp>
            <p:nvSpPr>
              <p:cNvPr id="33799" name="Rectangle 12"/>
              <p:cNvSpPr>
                <a:spLocks noRot="1" noChangeAspect="1" noMove="1" noResize="1" noEditPoints="1" noAdjustHandles="1" noChangeArrowheads="1" noChangeShapeType="1" noTextEdit="1"/>
              </p:cNvSpPr>
              <p:nvPr>
                <p:ph type="body" idx="1"/>
              </p:nvPr>
            </p:nvSpPr>
            <p:spPr>
              <a:xfrm>
                <a:off x="492270" y="2926918"/>
                <a:ext cx="8423129" cy="3397682"/>
              </a:xfrm>
              <a:blipFill rotWithShape="1">
                <a:blip r:embed="rId2"/>
                <a:stretch>
                  <a:fillRect l="-652" t="-1792" r="-579"/>
                </a:stretch>
              </a:blipFill>
            </p:spPr>
            <p:txBody>
              <a:bodyPr/>
              <a:lstStyle/>
              <a:p>
                <a:r>
                  <a:rPr lang="en-US">
                    <a:noFill/>
                  </a:rPr>
                  <a:t> </a:t>
                </a:r>
              </a:p>
            </p:txBody>
          </p:sp>
        </mc:Fallback>
      </mc:AlternateContent>
      <p:pic>
        <p:nvPicPr>
          <p:cNvPr id="33800" name="Picture 1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946" y="3962400"/>
            <a:ext cx="575945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3"/>
          <p:cNvGrpSpPr>
            <a:grpSpLocks/>
          </p:cNvGrpSpPr>
          <p:nvPr/>
        </p:nvGrpSpPr>
        <p:grpSpPr bwMode="auto">
          <a:xfrm>
            <a:off x="1957533" y="874713"/>
            <a:ext cx="4868863" cy="1847850"/>
            <a:chOff x="0" y="0"/>
            <a:chExt cx="3067" cy="1164"/>
          </a:xfrm>
        </p:grpSpPr>
        <p:grpSp>
          <p:nvGrpSpPr>
            <p:cNvPr id="33806" name="Group 17"/>
            <p:cNvGrpSpPr>
              <a:grpSpLocks/>
            </p:cNvGrpSpPr>
            <p:nvPr/>
          </p:nvGrpSpPr>
          <p:grpSpPr bwMode="auto">
            <a:xfrm>
              <a:off x="1425" y="0"/>
              <a:ext cx="392" cy="272"/>
              <a:chOff x="0" y="0"/>
              <a:chExt cx="392" cy="272"/>
            </a:xfrm>
          </p:grpSpPr>
          <p:sp>
            <p:nvSpPr>
              <p:cNvPr id="33832" name="Oval 15"/>
              <p:cNvSpPr>
                <a:spLocks/>
              </p:cNvSpPr>
              <p:nvPr/>
            </p:nvSpPr>
            <p:spPr bwMode="auto">
              <a:xfrm>
                <a:off x="0" y="48"/>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3833" name="Rectangle 16"/>
              <p:cNvSpPr>
                <a:spLocks/>
              </p:cNvSpPr>
              <p:nvPr/>
            </p:nvSpPr>
            <p:spPr bwMode="auto">
              <a:xfrm>
                <a:off x="43" y="0"/>
                <a:ext cx="305"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Flu</a:t>
                </a:r>
              </a:p>
            </p:txBody>
          </p:sp>
        </p:grpSp>
        <p:grpSp>
          <p:nvGrpSpPr>
            <p:cNvPr id="33807" name="Group 20"/>
            <p:cNvGrpSpPr>
              <a:grpSpLocks/>
            </p:cNvGrpSpPr>
            <p:nvPr/>
          </p:nvGrpSpPr>
          <p:grpSpPr bwMode="auto">
            <a:xfrm>
              <a:off x="177" y="704"/>
              <a:ext cx="392" cy="304"/>
              <a:chOff x="0" y="0"/>
              <a:chExt cx="392" cy="304"/>
            </a:xfrm>
          </p:grpSpPr>
          <p:sp>
            <p:nvSpPr>
              <p:cNvPr id="33830" name="Oval 18"/>
              <p:cNvSpPr>
                <a:spLocks/>
              </p:cNvSpPr>
              <p:nvPr/>
            </p:nvSpPr>
            <p:spPr bwMode="auto">
              <a:xfrm>
                <a:off x="0" y="64"/>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3831" name="Rectangle 19"/>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1</a:t>
                </a:r>
              </a:p>
            </p:txBody>
          </p:sp>
        </p:grpSp>
        <p:grpSp>
          <p:nvGrpSpPr>
            <p:cNvPr id="33808" name="Group 23"/>
            <p:cNvGrpSpPr>
              <a:grpSpLocks/>
            </p:cNvGrpSpPr>
            <p:nvPr/>
          </p:nvGrpSpPr>
          <p:grpSpPr bwMode="auto">
            <a:xfrm>
              <a:off x="705" y="704"/>
              <a:ext cx="392" cy="304"/>
              <a:chOff x="0" y="0"/>
              <a:chExt cx="392" cy="304"/>
            </a:xfrm>
          </p:grpSpPr>
          <p:sp>
            <p:nvSpPr>
              <p:cNvPr id="33828" name="Oval 21"/>
              <p:cNvSpPr>
                <a:spLocks/>
              </p:cNvSpPr>
              <p:nvPr/>
            </p:nvSpPr>
            <p:spPr bwMode="auto">
              <a:xfrm>
                <a:off x="0" y="64"/>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3829" name="Rectangle 22"/>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2</a:t>
                </a:r>
              </a:p>
            </p:txBody>
          </p:sp>
        </p:grpSp>
        <p:grpSp>
          <p:nvGrpSpPr>
            <p:cNvPr id="33809" name="Group 26"/>
            <p:cNvGrpSpPr>
              <a:grpSpLocks/>
            </p:cNvGrpSpPr>
            <p:nvPr/>
          </p:nvGrpSpPr>
          <p:grpSpPr bwMode="auto">
            <a:xfrm>
              <a:off x="2337" y="704"/>
              <a:ext cx="392" cy="304"/>
              <a:chOff x="0" y="0"/>
              <a:chExt cx="392" cy="304"/>
            </a:xfrm>
          </p:grpSpPr>
          <p:sp>
            <p:nvSpPr>
              <p:cNvPr id="33826" name="Oval 24"/>
              <p:cNvSpPr>
                <a:spLocks/>
              </p:cNvSpPr>
              <p:nvPr/>
            </p:nvSpPr>
            <p:spPr bwMode="auto">
              <a:xfrm>
                <a:off x="0" y="64"/>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3827" name="Rectangle 25"/>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5</a:t>
                </a:r>
              </a:p>
            </p:txBody>
          </p:sp>
        </p:grpSp>
        <p:grpSp>
          <p:nvGrpSpPr>
            <p:cNvPr id="33810" name="Group 29"/>
            <p:cNvGrpSpPr>
              <a:grpSpLocks/>
            </p:cNvGrpSpPr>
            <p:nvPr/>
          </p:nvGrpSpPr>
          <p:grpSpPr bwMode="auto">
            <a:xfrm>
              <a:off x="1329" y="704"/>
              <a:ext cx="392" cy="304"/>
              <a:chOff x="0" y="0"/>
              <a:chExt cx="392" cy="304"/>
            </a:xfrm>
          </p:grpSpPr>
          <p:sp>
            <p:nvSpPr>
              <p:cNvPr id="33824" name="Oval 27"/>
              <p:cNvSpPr>
                <a:spLocks/>
              </p:cNvSpPr>
              <p:nvPr/>
            </p:nvSpPr>
            <p:spPr bwMode="auto">
              <a:xfrm>
                <a:off x="0" y="64"/>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3825" name="Rectangle 28"/>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3</a:t>
                </a:r>
              </a:p>
            </p:txBody>
          </p:sp>
        </p:grpSp>
        <p:sp>
          <p:nvSpPr>
            <p:cNvPr id="33811" name="Line 30"/>
            <p:cNvSpPr>
              <a:spLocks noChangeShapeType="1"/>
            </p:cNvSpPr>
            <p:nvPr/>
          </p:nvSpPr>
          <p:spPr bwMode="auto">
            <a:xfrm flipH="1">
              <a:off x="373" y="233"/>
              <a:ext cx="1248" cy="52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3812" name="Line 31"/>
            <p:cNvSpPr>
              <a:spLocks noChangeShapeType="1"/>
            </p:cNvSpPr>
            <p:nvPr/>
          </p:nvSpPr>
          <p:spPr bwMode="auto">
            <a:xfrm flipH="1">
              <a:off x="901" y="233"/>
              <a:ext cx="720" cy="52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3813" name="Line 32"/>
            <p:cNvSpPr>
              <a:spLocks noChangeShapeType="1"/>
            </p:cNvSpPr>
            <p:nvPr/>
          </p:nvSpPr>
          <p:spPr bwMode="auto">
            <a:xfrm flipH="1">
              <a:off x="1525" y="233"/>
              <a:ext cx="96" cy="52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3814" name="Line 33"/>
            <p:cNvSpPr>
              <a:spLocks noChangeShapeType="1"/>
            </p:cNvSpPr>
            <p:nvPr/>
          </p:nvSpPr>
          <p:spPr bwMode="auto">
            <a:xfrm>
              <a:off x="1621" y="233"/>
              <a:ext cx="912" cy="52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grpSp>
          <p:nvGrpSpPr>
            <p:cNvPr id="33815" name="Group 36"/>
            <p:cNvGrpSpPr>
              <a:grpSpLocks/>
            </p:cNvGrpSpPr>
            <p:nvPr/>
          </p:nvGrpSpPr>
          <p:grpSpPr bwMode="auto">
            <a:xfrm>
              <a:off x="1857" y="704"/>
              <a:ext cx="392" cy="304"/>
              <a:chOff x="0" y="0"/>
              <a:chExt cx="392" cy="304"/>
            </a:xfrm>
          </p:grpSpPr>
          <p:sp>
            <p:nvSpPr>
              <p:cNvPr id="33822" name="Oval 34"/>
              <p:cNvSpPr>
                <a:spLocks/>
              </p:cNvSpPr>
              <p:nvPr/>
            </p:nvSpPr>
            <p:spPr bwMode="auto">
              <a:xfrm>
                <a:off x="0" y="64"/>
                <a:ext cx="392" cy="176"/>
              </a:xfrm>
              <a:prstGeom prst="ellipse">
                <a:avLst/>
              </a:prstGeom>
              <a:solidFill>
                <a:srgbClr val="FF9966"/>
              </a:solidFill>
              <a:ln w="28575">
                <a:solidFill>
                  <a:schemeClr val="tx1"/>
                </a:solidFill>
                <a:round/>
                <a:headEnd/>
                <a:tailEnd/>
              </a:ln>
            </p:spPr>
            <p:txBody>
              <a:bodyPr lIns="0" tIns="0" rIns="0" bIns="0"/>
              <a:lstStyle/>
              <a:p>
                <a:endParaRPr lang="en-US"/>
              </a:p>
            </p:txBody>
          </p:sp>
          <p:sp>
            <p:nvSpPr>
              <p:cNvPr id="33823" name="Rectangle 35"/>
              <p:cNvSpPr>
                <a:spLocks/>
              </p:cNvSpPr>
              <p:nvPr/>
            </p:nvSpPr>
            <p:spPr bwMode="auto">
              <a:xfrm>
                <a:off x="64" y="0"/>
                <a:ext cx="263" cy="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38100" tIns="38100" rIns="78049" bIns="38100" anchor="ctr">
                <a:spAutoFit/>
              </a:bodyPr>
              <a:lstStyle/>
              <a:p>
                <a:pPr marL="1588" algn="ctr"/>
                <a:r>
                  <a:rPr lang="en-US" sz="2000">
                    <a:solidFill>
                      <a:schemeClr val="tx1"/>
                    </a:solidFill>
                    <a:latin typeface="Comic Sans MS Bold" charset="0"/>
                    <a:ea typeface="Comic Sans MS Bold" charset="0"/>
                    <a:cs typeface="Comic Sans MS Bold" charset="0"/>
                    <a:sym typeface="Comic Sans MS Bold" charset="0"/>
                  </a:rPr>
                  <a:t>X</a:t>
                </a:r>
                <a:r>
                  <a:rPr lang="en-US" sz="2000" baseline="-25000">
                    <a:solidFill>
                      <a:schemeClr val="tx1"/>
                    </a:solidFill>
                    <a:latin typeface="Comic Sans MS Bold" charset="0"/>
                    <a:ea typeface="Comic Sans MS Bold" charset="0"/>
                    <a:cs typeface="Comic Sans MS Bold" charset="0"/>
                    <a:sym typeface="Comic Sans MS Bold" charset="0"/>
                  </a:rPr>
                  <a:t>4</a:t>
                </a:r>
              </a:p>
            </p:txBody>
          </p:sp>
        </p:grpSp>
        <p:sp>
          <p:nvSpPr>
            <p:cNvPr id="33816" name="Line 37"/>
            <p:cNvSpPr>
              <a:spLocks noChangeShapeType="1"/>
            </p:cNvSpPr>
            <p:nvPr/>
          </p:nvSpPr>
          <p:spPr bwMode="auto">
            <a:xfrm>
              <a:off x="1621" y="233"/>
              <a:ext cx="432" cy="526"/>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lIns="0" tIns="0" rIns="0" bIns="0"/>
            <a:lstStyle/>
            <a:p>
              <a:endParaRPr lang="en-US"/>
            </a:p>
          </p:txBody>
        </p:sp>
        <p:sp>
          <p:nvSpPr>
            <p:cNvPr id="33817" name="Rectangle 38"/>
            <p:cNvSpPr>
              <a:spLocks/>
            </p:cNvSpPr>
            <p:nvPr/>
          </p:nvSpPr>
          <p:spPr bwMode="auto">
            <a:xfrm>
              <a:off x="1871" y="948"/>
              <a:ext cx="388"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fever</a:t>
              </a:r>
            </a:p>
          </p:txBody>
        </p:sp>
        <p:sp>
          <p:nvSpPr>
            <p:cNvPr id="33818" name="Rectangle 39"/>
            <p:cNvSpPr>
              <a:spLocks/>
            </p:cNvSpPr>
            <p:nvPr/>
          </p:nvSpPr>
          <p:spPr bwMode="auto">
            <a:xfrm>
              <a:off x="719" y="948"/>
              <a:ext cx="355"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sinus</a:t>
              </a:r>
            </a:p>
          </p:txBody>
        </p:sp>
        <p:sp>
          <p:nvSpPr>
            <p:cNvPr id="33819" name="Rectangle 40"/>
            <p:cNvSpPr>
              <a:spLocks/>
            </p:cNvSpPr>
            <p:nvPr/>
          </p:nvSpPr>
          <p:spPr bwMode="auto">
            <a:xfrm>
              <a:off x="1301" y="948"/>
              <a:ext cx="396"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cough</a:t>
              </a:r>
            </a:p>
          </p:txBody>
        </p:sp>
        <p:sp>
          <p:nvSpPr>
            <p:cNvPr id="33820" name="Rectangle 41"/>
            <p:cNvSpPr>
              <a:spLocks/>
            </p:cNvSpPr>
            <p:nvPr/>
          </p:nvSpPr>
          <p:spPr bwMode="auto">
            <a:xfrm>
              <a:off x="0" y="948"/>
              <a:ext cx="623"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runnynose</a:t>
              </a:r>
            </a:p>
          </p:txBody>
        </p:sp>
        <p:sp>
          <p:nvSpPr>
            <p:cNvPr id="33821" name="Rectangle 42"/>
            <p:cNvSpPr>
              <a:spLocks/>
            </p:cNvSpPr>
            <p:nvPr/>
          </p:nvSpPr>
          <p:spPr bwMode="auto">
            <a:xfrm>
              <a:off x="2303" y="948"/>
              <a:ext cx="764"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lgn="ctr"/>
              <a:r>
                <a:rPr lang="en-US" sz="1400">
                  <a:solidFill>
                    <a:schemeClr val="tx1"/>
                  </a:solidFill>
                  <a:latin typeface="Comic Sans MS Bold" charset="0"/>
                  <a:ea typeface="Comic Sans MS Bold" charset="0"/>
                  <a:cs typeface="Comic Sans MS Bold" charset="0"/>
                  <a:sym typeface="Comic Sans MS Bold" charset="0"/>
                </a:rPr>
                <a:t>muscle-ache</a:t>
              </a:r>
            </a:p>
          </p:txBody>
        </p:sp>
      </p:grpSp>
      <p:sp>
        <p:nvSpPr>
          <p:cNvPr id="33804" name="Rectangle 45"/>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Sec.13.3</a:t>
            </a:r>
          </a:p>
        </p:txBody>
      </p:sp>
      <p:sp>
        <p:nvSpPr>
          <p:cNvPr id="2" name="Slide Number Placeholder 1"/>
          <p:cNvSpPr>
            <a:spLocks noGrp="1"/>
          </p:cNvSpPr>
          <p:nvPr>
            <p:ph type="sldNum" sz="quarter" idx="10"/>
          </p:nvPr>
        </p:nvSpPr>
        <p:spPr/>
        <p:txBody>
          <a:bodyPr/>
          <a:lstStyle/>
          <a:p>
            <a:pPr>
              <a:defRPr/>
            </a:pPr>
            <a:fld id="{AA751B81-B61D-4A1C-A503-32CDAE9F2419}" type="slidenum">
              <a:rPr lang="en-US"/>
              <a:pPr>
                <a:defRPr/>
              </a:pPr>
              <a:t>47</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41711872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2" name="Rectangle 11"/>
          <p:cNvSpPr>
            <a:spLocks noGrp="1" noChangeArrowheads="1"/>
          </p:cNvSpPr>
          <p:nvPr>
            <p:ph type="title"/>
          </p:nvPr>
        </p:nvSpPr>
        <p:spPr/>
        <p:txBody>
          <a:bodyPr rIns="132080"/>
          <a:lstStyle/>
          <a:p>
            <a:pPr indent="0" eaLnBrk="1" hangingPunct="1"/>
            <a:r>
              <a:rPr lang="en-US" dirty="0" smtClean="0"/>
              <a:t>Smoothing to Avoid Over-fitting</a:t>
            </a:r>
          </a:p>
        </p:txBody>
      </p:sp>
      <p:pic>
        <p:nvPicPr>
          <p:cNvPr id="34823" name="Picture 12"/>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676400"/>
            <a:ext cx="57150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824" name="Rectangle 13"/>
          <p:cNvSpPr>
            <a:spLocks noGrp="1" noChangeArrowheads="1"/>
          </p:cNvSpPr>
          <p:nvPr>
            <p:ph type="body" idx="1"/>
          </p:nvPr>
        </p:nvSpPr>
        <p:spPr>
          <a:xfrm>
            <a:off x="459508" y="914400"/>
            <a:ext cx="7846291" cy="5334000"/>
          </a:xfrm>
        </p:spPr>
        <p:txBody>
          <a:bodyPr rIns="132080">
            <a:normAutofit/>
          </a:bodyPr>
          <a:lstStyle/>
          <a:p>
            <a:pPr eaLnBrk="1" hangingPunct="1"/>
            <a:r>
              <a:rPr lang="en-US" dirty="0" smtClean="0"/>
              <a:t>One way to deal with the issue is to pretend that every word is present at least once in every class.</a:t>
            </a:r>
          </a:p>
          <a:p>
            <a:pPr eaLnBrk="1" hangingPunct="1"/>
            <a:endParaRPr lang="en-US" dirty="0"/>
          </a:p>
          <a:p>
            <a:pPr eaLnBrk="1" hangingPunct="1"/>
            <a:endParaRPr lang="en-US" dirty="0" smtClean="0"/>
          </a:p>
          <a:p>
            <a:pPr eaLnBrk="1" hangingPunct="1"/>
            <a:endParaRPr lang="en-US" dirty="0"/>
          </a:p>
          <a:p>
            <a:pPr eaLnBrk="1" hangingPunct="1"/>
            <a:endParaRPr lang="en-US" dirty="0" smtClean="0"/>
          </a:p>
          <a:p>
            <a:pPr eaLnBrk="1" hangingPunct="1"/>
            <a:endParaRPr lang="en-US" dirty="0" smtClean="0"/>
          </a:p>
          <a:p>
            <a:r>
              <a:rPr lang="en-US" dirty="0" smtClean="0"/>
              <a:t>There are more elaborate schemas for improving the estimate of both </a:t>
            </a:r>
            <a:r>
              <a:rPr lang="en-US" i="1" dirty="0" smtClean="0">
                <a:latin typeface="Times New Roman" pitchFamily="18" charset="0"/>
                <a:cs typeface="Times New Roman" pitchFamily="18" charset="0"/>
              </a:rPr>
              <a:t>P(</a:t>
            </a:r>
            <a:r>
              <a:rPr lang="en-US" i="1" dirty="0" err="1" smtClean="0">
                <a:latin typeface="Times New Roman" pitchFamily="18" charset="0"/>
                <a:cs typeface="Times New Roman" pitchFamily="18" charset="0"/>
              </a:rPr>
              <a:t>x</a:t>
            </a:r>
            <a:r>
              <a:rPr lang="en-US" i="1" baseline="-25000" dirty="0" err="1" smtClean="0">
                <a:latin typeface="Times New Roman" pitchFamily="18" charset="0"/>
                <a:cs typeface="Times New Roman" pitchFamily="18" charset="0"/>
              </a:rPr>
              <a:t>i</a:t>
            </a:r>
            <a:r>
              <a:rPr lang="en-US" i="1" dirty="0" err="1" smtClean="0">
                <a:latin typeface="Times New Roman" pitchFamily="18" charset="0"/>
                <a:cs typeface="Times New Roman" pitchFamily="18" charset="0"/>
              </a:rPr>
              <a:t>|c</a:t>
            </a:r>
            <a:r>
              <a:rPr lang="en-US" i="1" baseline="-25000" dirty="0" err="1" smtClean="0">
                <a:latin typeface="Times New Roman" pitchFamily="18" charset="0"/>
                <a:cs typeface="Times New Roman" pitchFamily="18" charset="0"/>
              </a:rPr>
              <a:t>j</a:t>
            </a:r>
            <a:r>
              <a:rPr lang="en-US" i="1" dirty="0" smtClean="0">
                <a:latin typeface="Times New Roman" pitchFamily="18" charset="0"/>
                <a:cs typeface="Times New Roman" pitchFamily="18" charset="0"/>
              </a:rPr>
              <a:t>) </a:t>
            </a:r>
            <a:r>
              <a:rPr lang="en-US" dirty="0" smtClean="0"/>
              <a:t>and </a:t>
            </a:r>
            <a:r>
              <a:rPr lang="en-US" i="1" dirty="0" smtClean="0">
                <a:latin typeface="Times New Roman" pitchFamily="18" charset="0"/>
                <a:cs typeface="Times New Roman" pitchFamily="18" charset="0"/>
              </a:rPr>
              <a:t>P(x</a:t>
            </a:r>
            <a:r>
              <a:rPr lang="en-US" i="1" baseline="-25000" dirty="0" smtClean="0">
                <a:latin typeface="Times New Roman" pitchFamily="18" charset="0"/>
                <a:cs typeface="Times New Roman" pitchFamily="18" charset="0"/>
              </a:rPr>
              <a:t>1</a:t>
            </a:r>
            <a:r>
              <a:rPr lang="en-US" i="1" dirty="0" smtClean="0">
                <a:latin typeface="Times New Roman" pitchFamily="18" charset="0"/>
                <a:cs typeface="Times New Roman" pitchFamily="18" charset="0"/>
              </a:rPr>
              <a:t>,…,</a:t>
            </a:r>
            <a:r>
              <a:rPr lang="en-US" i="1" dirty="0" err="1" smtClean="0">
                <a:latin typeface="Times New Roman" pitchFamily="18" charset="0"/>
                <a:cs typeface="Times New Roman" pitchFamily="18" charset="0"/>
              </a:rPr>
              <a:t>x</a:t>
            </a:r>
            <a:r>
              <a:rPr lang="en-US" i="1" baseline="-25000" dirty="0" err="1" smtClean="0">
                <a:latin typeface="Times New Roman" pitchFamily="18" charset="0"/>
                <a:cs typeface="Times New Roman" pitchFamily="18" charset="0"/>
              </a:rPr>
              <a:t>n</a:t>
            </a:r>
            <a:r>
              <a:rPr lang="en-US" i="1" dirty="0" err="1" smtClean="0">
                <a:latin typeface="Times New Roman" pitchFamily="18" charset="0"/>
                <a:cs typeface="Times New Roman" pitchFamily="18" charset="0"/>
              </a:rPr>
              <a:t>|C</a:t>
            </a:r>
            <a:r>
              <a:rPr lang="en-US" i="1" baseline="-25000" dirty="0" err="1" smtClean="0">
                <a:latin typeface="Times New Roman" pitchFamily="18" charset="0"/>
                <a:cs typeface="Times New Roman" pitchFamily="18" charset="0"/>
              </a:rPr>
              <a:t>j</a:t>
            </a:r>
            <a:r>
              <a:rPr lang="en-US" i="1" dirty="0" smtClean="0">
                <a:latin typeface="Times New Roman" pitchFamily="18" charset="0"/>
                <a:cs typeface="Times New Roman" pitchFamily="18" charset="0"/>
              </a:rPr>
              <a:t>). </a:t>
            </a:r>
          </a:p>
          <a:p>
            <a:r>
              <a:rPr lang="en-US" dirty="0" smtClean="0">
                <a:cs typeface="Times New Roman" pitchFamily="18" charset="0"/>
              </a:rPr>
              <a:t>For example, rather than estimating </a:t>
            </a:r>
            <a:r>
              <a:rPr lang="en-US" i="1" dirty="0">
                <a:latin typeface="Times New Roman" pitchFamily="18" charset="0"/>
                <a:cs typeface="Times New Roman" pitchFamily="18" charset="0"/>
              </a:rPr>
              <a:t>P(x</a:t>
            </a:r>
            <a:r>
              <a:rPr lang="en-US" i="1" baseline="-25000" dirty="0">
                <a:latin typeface="Times New Roman" pitchFamily="18" charset="0"/>
                <a:cs typeface="Times New Roman" pitchFamily="18" charset="0"/>
              </a:rPr>
              <a:t>1</a:t>
            </a:r>
            <a:r>
              <a:rPr lang="en-US" i="1" dirty="0">
                <a:latin typeface="Times New Roman" pitchFamily="18" charset="0"/>
                <a:cs typeface="Times New Roman" pitchFamily="18" charset="0"/>
              </a:rPr>
              <a:t>,…,</a:t>
            </a:r>
            <a:r>
              <a:rPr lang="en-US" i="1" dirty="0" err="1">
                <a:latin typeface="Times New Roman" pitchFamily="18" charset="0"/>
                <a:cs typeface="Times New Roman" pitchFamily="18" charset="0"/>
              </a:rPr>
              <a:t>x</a:t>
            </a:r>
            <a:r>
              <a:rPr lang="en-US" i="1" baseline="-25000" dirty="0" err="1">
                <a:latin typeface="Times New Roman" pitchFamily="18" charset="0"/>
                <a:cs typeface="Times New Roman" pitchFamily="18" charset="0"/>
              </a:rPr>
              <a:t>n</a:t>
            </a:r>
            <a:r>
              <a:rPr lang="en-US" i="1" dirty="0" err="1">
                <a:latin typeface="Times New Roman" pitchFamily="18" charset="0"/>
                <a:cs typeface="Times New Roman" pitchFamily="18" charset="0"/>
              </a:rPr>
              <a:t>|C</a:t>
            </a:r>
            <a:r>
              <a:rPr lang="en-US" i="1" baseline="-25000" dirty="0" err="1">
                <a:latin typeface="Times New Roman" pitchFamily="18" charset="0"/>
                <a:cs typeface="Times New Roman" pitchFamily="18" charset="0"/>
              </a:rPr>
              <a:t>j</a:t>
            </a:r>
            <a:r>
              <a:rPr lang="en-US" i="1" dirty="0" smtClean="0">
                <a:latin typeface="Times New Roman" pitchFamily="18" charset="0"/>
                <a:cs typeface="Times New Roman" pitchFamily="18" charset="0"/>
              </a:rPr>
              <a:t>) </a:t>
            </a:r>
            <a:r>
              <a:rPr lang="en-US" dirty="0" smtClean="0">
                <a:cs typeface="Times New Roman" pitchFamily="18" charset="0"/>
              </a:rPr>
              <a:t>only on the basis of probabilities for appearance of single words, we can include the probabilities for occurrence of word pairs, bigrams, sequences of three word, trigrams and so forth.</a:t>
            </a:r>
          </a:p>
          <a:p>
            <a:pPr eaLnBrk="1" hangingPunct="1"/>
            <a:r>
              <a:rPr lang="en-US" dirty="0" smtClean="0">
                <a:cs typeface="Times New Roman" pitchFamily="18" charset="0"/>
              </a:rPr>
              <a:t>Mahout implements both simple and more complex techniques.</a:t>
            </a:r>
            <a:endParaRPr lang="en-US" dirty="0">
              <a:cs typeface="Times New Roman" pitchFamily="18" charset="0"/>
            </a:endParaRPr>
          </a:p>
        </p:txBody>
      </p:sp>
      <p:grpSp>
        <p:nvGrpSpPr>
          <p:cNvPr id="34825" name="Group 16"/>
          <p:cNvGrpSpPr>
            <a:grpSpLocks/>
          </p:cNvGrpSpPr>
          <p:nvPr/>
        </p:nvGrpSpPr>
        <p:grpSpPr bwMode="auto">
          <a:xfrm>
            <a:off x="2883983" y="2593037"/>
            <a:ext cx="3395663" cy="792162"/>
            <a:chOff x="0" y="0"/>
            <a:chExt cx="2139" cy="499"/>
          </a:xfrm>
        </p:grpSpPr>
        <p:sp>
          <p:nvSpPr>
            <p:cNvPr id="34835" name="AutoShape 14"/>
            <p:cNvSpPr>
              <a:spLocks/>
            </p:cNvSpPr>
            <p:nvPr/>
          </p:nvSpPr>
          <p:spPr bwMode="auto">
            <a:xfrm>
              <a:off x="0" y="0"/>
              <a:ext cx="2139" cy="462"/>
            </a:xfrm>
            <a:custGeom>
              <a:avLst/>
              <a:gdLst>
                <a:gd name="T0" fmla="*/ 3393 w 21600"/>
                <a:gd name="T1" fmla="*/ 5925 h 21600"/>
                <a:gd name="T2" fmla="*/ 0 w 21600"/>
                <a:gd name="T3" fmla="*/ 8537 h 21600"/>
                <a:gd name="T4" fmla="*/ 0 w 21600"/>
                <a:gd name="T5" fmla="*/ 12456 h 21600"/>
                <a:gd name="T6" fmla="*/ 0 w 21600"/>
                <a:gd name="T7" fmla="*/ 18987 h 21600"/>
                <a:gd name="T8" fmla="*/ 3393 w 21600"/>
                <a:gd name="T9" fmla="*/ 21600 h 21600"/>
                <a:gd name="T10" fmla="*/ 11875 w 21600"/>
                <a:gd name="T11" fmla="*/ 21600 h 21600"/>
                <a:gd name="T12" fmla="*/ 16965 w 21600"/>
                <a:gd name="T13" fmla="*/ 21600 h 21600"/>
                <a:gd name="T14" fmla="*/ 20358 w 21600"/>
                <a:gd name="T15" fmla="*/ 18987 h 21600"/>
                <a:gd name="T16" fmla="*/ 20358 w 21600"/>
                <a:gd name="T17" fmla="*/ 12456 h 21600"/>
                <a:gd name="T18" fmla="*/ 20358 w 21600"/>
                <a:gd name="T19" fmla="*/ 8537 h 21600"/>
                <a:gd name="T20" fmla="*/ 16965 w 21600"/>
                <a:gd name="T21" fmla="*/ 5925 h 21600"/>
                <a:gd name="T22" fmla="*/ 21600 w 21600"/>
                <a:gd name="T23" fmla="*/ 0 h 21600"/>
                <a:gd name="T24" fmla="*/ 11875 w 21600"/>
                <a:gd name="T25" fmla="*/ 5925 h 21600"/>
                <a:gd name="T26" fmla="*/ 3393 w 21600"/>
                <a:gd name="T27" fmla="*/ 5925 h 21600"/>
                <a:gd name="T28" fmla="*/ 3393 w 21600"/>
                <a:gd name="T29" fmla="*/ 5925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600" h="21600">
                  <a:moveTo>
                    <a:pt x="3393" y="5925"/>
                  </a:moveTo>
                  <a:cubicBezTo>
                    <a:pt x="1519" y="5925"/>
                    <a:pt x="0" y="7094"/>
                    <a:pt x="0" y="8537"/>
                  </a:cubicBezTo>
                  <a:lnTo>
                    <a:pt x="0" y="12456"/>
                  </a:lnTo>
                  <a:lnTo>
                    <a:pt x="0" y="18987"/>
                  </a:lnTo>
                  <a:cubicBezTo>
                    <a:pt x="0" y="20430"/>
                    <a:pt x="1519" y="21600"/>
                    <a:pt x="3393" y="21600"/>
                  </a:cubicBezTo>
                  <a:lnTo>
                    <a:pt x="11875" y="21600"/>
                  </a:lnTo>
                  <a:lnTo>
                    <a:pt x="16965" y="21600"/>
                  </a:lnTo>
                  <a:cubicBezTo>
                    <a:pt x="18839" y="21600"/>
                    <a:pt x="20358" y="20430"/>
                    <a:pt x="20358" y="18987"/>
                  </a:cubicBezTo>
                  <a:lnTo>
                    <a:pt x="20358" y="12456"/>
                  </a:lnTo>
                  <a:lnTo>
                    <a:pt x="20358" y="8537"/>
                  </a:lnTo>
                  <a:cubicBezTo>
                    <a:pt x="20358" y="7094"/>
                    <a:pt x="18839" y="5925"/>
                    <a:pt x="16965" y="5925"/>
                  </a:cubicBezTo>
                  <a:lnTo>
                    <a:pt x="21600" y="0"/>
                  </a:lnTo>
                  <a:lnTo>
                    <a:pt x="11875" y="5925"/>
                  </a:lnTo>
                  <a:lnTo>
                    <a:pt x="3393" y="5925"/>
                  </a:lnTo>
                  <a:close/>
                  <a:moveTo>
                    <a:pt x="3393" y="5925"/>
                  </a:moveTo>
                </a:path>
              </a:pathLst>
            </a:custGeom>
            <a:noFill/>
            <a:ln w="9525" cap="flat">
              <a:solidFill>
                <a:schemeClr val="tx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836" name="Rectangle 15"/>
            <p:cNvSpPr>
              <a:spLocks/>
            </p:cNvSpPr>
            <p:nvPr/>
          </p:nvSpPr>
          <p:spPr bwMode="auto">
            <a:xfrm>
              <a:off x="72" y="139"/>
              <a:ext cx="1872" cy="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38100" tIns="38100" rIns="88091" bIns="38100"/>
            <a:lstStyle/>
            <a:p>
              <a:pPr marL="11113" algn="ctr"/>
              <a:r>
                <a:rPr lang="en-US">
                  <a:solidFill>
                    <a:schemeClr val="tx1"/>
                  </a:solidFill>
                  <a:ea typeface="Lucida Grande" charset="0"/>
                  <a:cs typeface="Lucida Grande" charset="0"/>
                </a:rPr>
                <a:t># of values of</a:t>
              </a:r>
              <a:r>
                <a:rPr lang="en-US">
                  <a:solidFill>
                    <a:schemeClr val="tx1"/>
                  </a:solidFill>
                  <a:latin typeface="Arial Unicode MS" charset="0"/>
                  <a:cs typeface="Arial Unicode MS" charset="0"/>
                  <a:sym typeface="Arial Unicode MS" charset="0"/>
                </a:rPr>
                <a:t> </a:t>
              </a:r>
              <a:r>
                <a:rPr lang="en-US">
                  <a:solidFill>
                    <a:schemeClr val="tx1"/>
                  </a:solidFill>
                  <a:latin typeface="Comic Sans MS" charset="0"/>
                  <a:ea typeface="Comic Sans MS" charset="0"/>
                  <a:cs typeface="Comic Sans MS" charset="0"/>
                  <a:sym typeface="Comic Sans MS" charset="0"/>
                </a:rPr>
                <a:t>X</a:t>
              </a:r>
              <a:r>
                <a:rPr lang="en-US" baseline="-25000">
                  <a:solidFill>
                    <a:schemeClr val="tx1"/>
                  </a:solidFill>
                  <a:latin typeface="Comic Sans MS" charset="0"/>
                  <a:ea typeface="Comic Sans MS" charset="0"/>
                  <a:cs typeface="Comic Sans MS" charset="0"/>
                  <a:sym typeface="Comic Sans MS" charset="0"/>
                </a:rPr>
                <a:t>i</a:t>
              </a:r>
            </a:p>
          </p:txBody>
        </p:sp>
      </p:grpSp>
      <p:sp>
        <p:nvSpPr>
          <p:cNvPr id="34829" name="Rectangle 24"/>
          <p:cNvSpPr>
            <a:spLocks/>
          </p:cNvSpPr>
          <p:nvPr/>
        </p:nvSpPr>
        <p:spPr bwMode="auto">
          <a:xfrm>
            <a:off x="7620000" y="-28575"/>
            <a:ext cx="9953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Sec.13.3</a:t>
            </a:r>
          </a:p>
        </p:txBody>
      </p:sp>
      <p:sp>
        <p:nvSpPr>
          <p:cNvPr id="2" name="Slide Number Placeholder 1"/>
          <p:cNvSpPr>
            <a:spLocks noGrp="1"/>
          </p:cNvSpPr>
          <p:nvPr>
            <p:ph type="sldNum" sz="quarter" idx="10"/>
          </p:nvPr>
        </p:nvSpPr>
        <p:spPr/>
        <p:txBody>
          <a:bodyPr/>
          <a:lstStyle/>
          <a:p>
            <a:pPr>
              <a:defRPr/>
            </a:pPr>
            <a:fld id="{281B262F-F6B5-4704-8C85-70E8B310199D}" type="slidenum">
              <a:rPr lang="en-US"/>
              <a:pPr>
                <a:defRPr/>
              </a:pPr>
              <a:t>48</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4063669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11"/>
          <p:cNvSpPr>
            <a:spLocks noGrp="1" noChangeArrowheads="1"/>
          </p:cNvSpPr>
          <p:nvPr>
            <p:ph type="title"/>
          </p:nvPr>
        </p:nvSpPr>
        <p:spPr/>
        <p:txBody>
          <a:bodyPr rIns="132080"/>
          <a:lstStyle/>
          <a:p>
            <a:pPr indent="0" eaLnBrk="1" hangingPunct="1"/>
            <a:r>
              <a:rPr lang="en-US" smtClean="0"/>
              <a:t>Probabilistic relevance feedback</a:t>
            </a:r>
          </a:p>
        </p:txBody>
      </p:sp>
      <mc:AlternateContent xmlns:mc="http://schemas.openxmlformats.org/markup-compatibility/2006" xmlns:a14="http://schemas.microsoft.com/office/drawing/2010/main">
        <mc:Choice Requires="a14">
          <p:sp>
            <p:nvSpPr>
              <p:cNvPr id="23559" name="Rectangle 12"/>
              <p:cNvSpPr>
                <a:spLocks noGrp="1" noChangeArrowheads="1"/>
              </p:cNvSpPr>
              <p:nvPr>
                <p:ph type="body" idx="1"/>
              </p:nvPr>
            </p:nvSpPr>
            <p:spPr/>
            <p:txBody>
              <a:bodyPr rIns="132080"/>
              <a:lstStyle/>
              <a:p>
                <a:pPr eaLnBrk="1" hangingPunct="1"/>
                <a:r>
                  <a:rPr lang="en-US" dirty="0" smtClean="0"/>
                  <a:t>Similar probabilistic techniques are used in assessing relevance feedback.</a:t>
                </a:r>
              </a:p>
              <a:p>
                <a:pPr eaLnBrk="1" hangingPunct="1"/>
                <a:r>
                  <a:rPr lang="en-US" dirty="0" smtClean="0"/>
                  <a:t>If user has told us that some documents are relevant and some are non-relevant, then we can proceed to build a probabilistic classifier</a:t>
                </a:r>
              </a:p>
              <a:p>
                <a:pPr marL="782638" lvl="1"/>
                <a:r>
                  <a:rPr lang="en-US" dirty="0" smtClean="0"/>
                  <a:t> such as the Naive Bayes model:</a:t>
                </a:r>
              </a:p>
              <a:p>
                <a:pPr marL="1182688" lvl="2"/>
                <a14:m>
                  <m:oMath xmlns:m="http://schemas.openxmlformats.org/officeDocument/2006/math">
                    <m:r>
                      <a:rPr lang="en-US" i="1" dirty="0" smtClean="0">
                        <a:latin typeface="Cambria Math"/>
                      </a:rPr>
                      <m:t>𝑃</m:t>
                    </m:r>
                    <m:r>
                      <a:rPr lang="en-US" i="1" dirty="0" smtClean="0">
                        <a:latin typeface="Cambria Math"/>
                      </a:rPr>
                      <m:t>(</m:t>
                    </m:r>
                    <m:r>
                      <a:rPr lang="en-US" i="1" dirty="0" err="1" smtClean="0">
                        <a:latin typeface="Cambria Math"/>
                      </a:rPr>
                      <m:t>𝑡</m:t>
                    </m:r>
                    <m:r>
                      <a:rPr lang="en-US" i="1" baseline="-25000" dirty="0" err="1" smtClean="0">
                        <a:latin typeface="Cambria Math"/>
                      </a:rPr>
                      <m:t>𝑘</m:t>
                    </m:r>
                    <m:r>
                      <a:rPr lang="en-US" i="1" dirty="0" err="1" smtClean="0">
                        <a:latin typeface="Cambria Math"/>
                      </a:rPr>
                      <m:t>|</m:t>
                    </m:r>
                    <m:r>
                      <a:rPr lang="en-US" i="1" dirty="0" err="1" smtClean="0">
                        <a:latin typeface="Cambria Math"/>
                      </a:rPr>
                      <m:t>𝑅</m:t>
                    </m:r>
                    <m:r>
                      <a:rPr lang="en-US" i="1" dirty="0" smtClean="0">
                        <a:latin typeface="Cambria Math"/>
                      </a:rPr>
                      <m:t>) = |</m:t>
                    </m:r>
                    <m:r>
                      <a:rPr lang="en-US" b="1" i="1" dirty="0" err="1" smtClean="0">
                        <a:latin typeface="Cambria Math"/>
                      </a:rPr>
                      <m:t>𝑫</m:t>
                    </m:r>
                    <m:r>
                      <a:rPr lang="en-US" i="1" baseline="-25000" dirty="0" err="1" smtClean="0">
                        <a:latin typeface="Cambria Math"/>
                      </a:rPr>
                      <m:t>𝑟𝑘</m:t>
                    </m:r>
                    <m:r>
                      <a:rPr lang="en-US" i="1" dirty="0" smtClean="0">
                        <a:latin typeface="Cambria Math"/>
                      </a:rPr>
                      <m:t>| / |</m:t>
                    </m:r>
                    <m:r>
                      <a:rPr lang="en-US" b="1" i="1" dirty="0" err="1" smtClean="0">
                        <a:latin typeface="Cambria Math"/>
                      </a:rPr>
                      <m:t>𝑫</m:t>
                    </m:r>
                    <m:r>
                      <a:rPr lang="en-US" i="1" baseline="-25000" dirty="0" err="1" smtClean="0">
                        <a:latin typeface="Cambria Math"/>
                      </a:rPr>
                      <m:t>𝑟</m:t>
                    </m:r>
                    <m:r>
                      <a:rPr lang="en-US" i="1" dirty="0" smtClean="0">
                        <a:latin typeface="Cambria Math"/>
                      </a:rPr>
                      <m:t>|</m:t>
                    </m:r>
                  </m:oMath>
                </a14:m>
                <a:endParaRPr lang="en-US" dirty="0" smtClean="0"/>
              </a:p>
              <a:p>
                <a:pPr marL="1182688" lvl="2"/>
                <a14:m>
                  <m:oMath xmlns:m="http://schemas.openxmlformats.org/officeDocument/2006/math">
                    <m:r>
                      <a:rPr lang="en-US" i="1" dirty="0" smtClean="0">
                        <a:latin typeface="Cambria Math"/>
                      </a:rPr>
                      <m:t>𝑃</m:t>
                    </m:r>
                    <m:r>
                      <a:rPr lang="en-US" i="1" dirty="0" smtClean="0">
                        <a:latin typeface="Cambria Math"/>
                      </a:rPr>
                      <m:t>(</m:t>
                    </m:r>
                    <m:r>
                      <a:rPr lang="en-US" i="1" dirty="0" err="1" smtClean="0">
                        <a:latin typeface="Cambria Math"/>
                      </a:rPr>
                      <m:t>𝑡</m:t>
                    </m:r>
                    <m:r>
                      <a:rPr lang="en-US" i="1" baseline="-25000" dirty="0" err="1" smtClean="0">
                        <a:latin typeface="Cambria Math"/>
                      </a:rPr>
                      <m:t>𝑘</m:t>
                    </m:r>
                    <m:r>
                      <a:rPr lang="en-US" i="1" dirty="0" err="1" smtClean="0">
                        <a:latin typeface="Cambria Math"/>
                      </a:rPr>
                      <m:t>|</m:t>
                    </m:r>
                    <m:r>
                      <a:rPr lang="en-US" i="1" dirty="0" err="1" smtClean="0">
                        <a:latin typeface="Cambria Math"/>
                      </a:rPr>
                      <m:t>𝑁𝑅</m:t>
                    </m:r>
                    <m:r>
                      <a:rPr lang="en-US" i="1" dirty="0" smtClean="0">
                        <a:latin typeface="Cambria Math"/>
                      </a:rPr>
                      <m:t>) = |</m:t>
                    </m:r>
                    <m:r>
                      <a:rPr lang="en-US" b="1" i="1" dirty="0" err="1" smtClean="0">
                        <a:latin typeface="Cambria Math"/>
                      </a:rPr>
                      <m:t>𝑫</m:t>
                    </m:r>
                    <m:r>
                      <a:rPr lang="en-US" i="1" baseline="-25000" dirty="0" err="1" smtClean="0">
                        <a:latin typeface="Cambria Math"/>
                      </a:rPr>
                      <m:t>𝑛𝑟𝑘</m:t>
                    </m:r>
                    <m:r>
                      <a:rPr lang="en-US" i="1" dirty="0" smtClean="0">
                        <a:latin typeface="Cambria Math"/>
                      </a:rPr>
                      <m:t>| / |</m:t>
                    </m:r>
                    <m:r>
                      <a:rPr lang="en-US" b="1" i="1" dirty="0" err="1" smtClean="0">
                        <a:latin typeface="Cambria Math"/>
                      </a:rPr>
                      <m:t>𝑫</m:t>
                    </m:r>
                    <m:r>
                      <a:rPr lang="en-US" i="1" baseline="-25000" dirty="0" err="1" smtClean="0">
                        <a:latin typeface="Cambria Math"/>
                      </a:rPr>
                      <m:t>𝑛𝑟</m:t>
                    </m:r>
                    <m:r>
                      <a:rPr lang="en-US" i="1" dirty="0" smtClean="0">
                        <a:latin typeface="Cambria Math"/>
                      </a:rPr>
                      <m:t>|</m:t>
                    </m:r>
                  </m:oMath>
                </a14:m>
                <a:endParaRPr lang="en-US" dirty="0" smtClean="0"/>
              </a:p>
              <a:p>
                <a:pPr marL="782638" lvl="1"/>
                <a14:m>
                  <m:oMath xmlns:m="http://schemas.openxmlformats.org/officeDocument/2006/math">
                    <m:r>
                      <a:rPr lang="en-US" i="1" dirty="0" smtClean="0">
                        <a:latin typeface="Cambria Math"/>
                      </a:rPr>
                      <m:t>𝑡</m:t>
                    </m:r>
                    <m:r>
                      <a:rPr lang="en-US" i="1" baseline="-25000" dirty="0" err="1" smtClean="0">
                        <a:latin typeface="Cambria Math"/>
                      </a:rPr>
                      <m:t>𝑘</m:t>
                    </m:r>
                  </m:oMath>
                </a14:m>
                <a:r>
                  <a:rPr lang="en-US" baseline="-25000" dirty="0" smtClean="0"/>
                  <a:t> </a:t>
                </a:r>
                <a:r>
                  <a:rPr lang="en-US" dirty="0" smtClean="0"/>
                  <a:t>is a term; </a:t>
                </a:r>
              </a:p>
              <a:p>
                <a:pPr marL="782638" lvl="1"/>
                <a14:m>
                  <m:oMath xmlns:m="http://schemas.openxmlformats.org/officeDocument/2006/math">
                    <m:r>
                      <a:rPr lang="en-US" b="1" i="1" dirty="0" smtClean="0">
                        <a:latin typeface="Cambria Math"/>
                      </a:rPr>
                      <m:t>𝑫</m:t>
                    </m:r>
                    <m:r>
                      <a:rPr lang="en-US" i="1" baseline="-25000" dirty="0" err="1" smtClean="0">
                        <a:latin typeface="Cambria Math"/>
                      </a:rPr>
                      <m:t>𝑟</m:t>
                    </m:r>
                  </m:oMath>
                </a14:m>
                <a:r>
                  <a:rPr lang="en-US" dirty="0" smtClean="0"/>
                  <a:t> is the set of known relevant documents; </a:t>
                </a:r>
              </a:p>
              <a:p>
                <a:pPr marL="782638" lvl="1"/>
                <a14:m>
                  <m:oMath xmlns:m="http://schemas.openxmlformats.org/officeDocument/2006/math">
                    <m:r>
                      <a:rPr lang="en-US" b="1" i="1" dirty="0" smtClean="0">
                        <a:latin typeface="Cambria Math"/>
                      </a:rPr>
                      <m:t>𝑫</m:t>
                    </m:r>
                    <m:r>
                      <a:rPr lang="en-US" i="1" baseline="-25000" dirty="0" err="1" smtClean="0">
                        <a:latin typeface="Cambria Math"/>
                      </a:rPr>
                      <m:t>𝑟𝑘</m:t>
                    </m:r>
                  </m:oMath>
                </a14:m>
                <a:r>
                  <a:rPr lang="en-US" dirty="0" smtClean="0"/>
                  <a:t> is the subset that contain </a:t>
                </a:r>
                <a14:m>
                  <m:oMath xmlns:m="http://schemas.openxmlformats.org/officeDocument/2006/math">
                    <m:r>
                      <a:rPr lang="en-US" i="1" dirty="0" smtClean="0">
                        <a:latin typeface="Cambria Math"/>
                      </a:rPr>
                      <m:t>𝑡</m:t>
                    </m:r>
                    <m:r>
                      <a:rPr lang="en-US" i="1" baseline="-25000" dirty="0" err="1" smtClean="0">
                        <a:latin typeface="Cambria Math"/>
                      </a:rPr>
                      <m:t>𝑘</m:t>
                    </m:r>
                  </m:oMath>
                </a14:m>
                <a:r>
                  <a:rPr lang="en-US" dirty="0" smtClean="0"/>
                  <a:t>; </a:t>
                </a:r>
              </a:p>
              <a:p>
                <a:pPr marL="782638" lvl="1"/>
                <a14:m>
                  <m:oMath xmlns:m="http://schemas.openxmlformats.org/officeDocument/2006/math">
                    <m:r>
                      <a:rPr lang="en-US" b="1" i="1" dirty="0" smtClean="0">
                        <a:latin typeface="Cambria Math"/>
                      </a:rPr>
                      <m:t>𝑫</m:t>
                    </m:r>
                    <m:r>
                      <a:rPr lang="en-US" i="1" baseline="-25000" dirty="0" err="1" smtClean="0">
                        <a:latin typeface="Cambria Math"/>
                      </a:rPr>
                      <m:t>𝑛𝑟</m:t>
                    </m:r>
                  </m:oMath>
                </a14:m>
                <a:r>
                  <a:rPr lang="en-US" dirty="0" smtClean="0"/>
                  <a:t> is the set of known non-relevant documents; </a:t>
                </a:r>
              </a:p>
              <a:p>
                <a:pPr marL="782638" lvl="1"/>
                <a14:m>
                  <m:oMath xmlns:m="http://schemas.openxmlformats.org/officeDocument/2006/math">
                    <m:r>
                      <a:rPr lang="en-US" b="1" i="1" dirty="0" smtClean="0">
                        <a:latin typeface="Cambria Math"/>
                      </a:rPr>
                      <m:t>𝑫</m:t>
                    </m:r>
                    <m:r>
                      <a:rPr lang="en-US" i="1" baseline="-25000" dirty="0" err="1" smtClean="0">
                        <a:latin typeface="Cambria Math"/>
                      </a:rPr>
                      <m:t>𝑛𝑟𝑘</m:t>
                    </m:r>
                  </m:oMath>
                </a14:m>
                <a:r>
                  <a:rPr lang="en-US" dirty="0" smtClean="0"/>
                  <a:t> is the subset that contain </a:t>
                </a:r>
                <a14:m>
                  <m:oMath xmlns:m="http://schemas.openxmlformats.org/officeDocument/2006/math">
                    <m:r>
                      <a:rPr lang="en-US" i="1" dirty="0" smtClean="0">
                        <a:latin typeface="Cambria Math"/>
                      </a:rPr>
                      <m:t>𝑡</m:t>
                    </m:r>
                    <m:r>
                      <a:rPr lang="en-US" i="1" baseline="-25000" dirty="0" smtClean="0">
                        <a:latin typeface="Cambria Math"/>
                      </a:rPr>
                      <m:t>𝑘</m:t>
                    </m:r>
                  </m:oMath>
                </a14:m>
                <a:r>
                  <a:rPr lang="en-US" dirty="0" smtClean="0"/>
                  <a:t>.</a:t>
                </a:r>
              </a:p>
            </p:txBody>
          </p:sp>
        </mc:Choice>
        <mc:Fallback xmlns="">
          <p:sp>
            <p:nvSpPr>
              <p:cNvPr id="23559" name="Rectangle 12"/>
              <p:cNvSpPr>
                <a:spLocks noGrp="1" noRot="1" noChangeAspect="1" noMove="1" noResize="1" noEditPoints="1" noAdjustHandles="1" noChangeArrowheads="1" noChangeShapeType="1" noTextEdit="1"/>
              </p:cNvSpPr>
              <p:nvPr>
                <p:ph type="body" idx="1"/>
              </p:nvPr>
            </p:nvSpPr>
            <p:spPr>
              <a:blipFill rotWithShape="1">
                <a:blip r:embed="rId2"/>
                <a:stretch>
                  <a:fillRect l="-815" t="-673"/>
                </a:stretch>
              </a:blipFill>
            </p:spPr>
            <p:txBody>
              <a:bodyPr/>
              <a:lstStyle/>
              <a:p>
                <a:r>
                  <a:rPr lang="en-US">
                    <a:noFill/>
                  </a:rPr>
                  <a:t> </a:t>
                </a:r>
              </a:p>
            </p:txBody>
          </p:sp>
        </mc:Fallback>
      </mc:AlternateContent>
      <p:sp>
        <p:nvSpPr>
          <p:cNvPr id="23560" name="Rectangle 13"/>
          <p:cNvSpPr>
            <a:spLocks/>
          </p:cNvSpPr>
          <p:nvPr/>
        </p:nvSpPr>
        <p:spPr bwMode="auto">
          <a:xfrm>
            <a:off x="7620000" y="-28575"/>
            <a:ext cx="11239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wrap="none" lIns="0" tIns="0" rIns="40639" bIns="0" anchor="ctr">
            <a:spAutoFit/>
          </a:bodyPr>
          <a:lstStyle/>
          <a:p>
            <a:pPr marL="39688"/>
            <a:r>
              <a:rPr lang="en-US" sz="1600">
                <a:solidFill>
                  <a:srgbClr val="FBFCFF"/>
                </a:solidFill>
                <a:ea typeface="Lucida Grande" charset="0"/>
                <a:cs typeface="Lucida Grande" charset="0"/>
              </a:rPr>
              <a:t>Sec. 9.1.2</a:t>
            </a:r>
          </a:p>
        </p:txBody>
      </p:sp>
      <p:sp>
        <p:nvSpPr>
          <p:cNvPr id="2" name="Slide Number Placeholder 1"/>
          <p:cNvSpPr>
            <a:spLocks noGrp="1"/>
          </p:cNvSpPr>
          <p:nvPr>
            <p:ph type="sldNum" sz="quarter" idx="10"/>
          </p:nvPr>
        </p:nvSpPr>
        <p:spPr/>
        <p:txBody>
          <a:bodyPr/>
          <a:lstStyle/>
          <a:p>
            <a:pPr>
              <a:defRPr/>
            </a:pPr>
            <a:fld id="{880F8587-AD24-45BE-9E1D-B7AD108209BF}" type="slidenum">
              <a:rPr lang="en-US"/>
              <a:pPr>
                <a:defRPr/>
              </a:pPr>
              <a:t>49</a:t>
            </a:fld>
            <a:endParaRPr lang="en-US"/>
          </a:p>
        </p:txBody>
      </p:sp>
      <p:sp>
        <p:nvSpPr>
          <p:cNvPr id="3" name="Footer Placeholder 2"/>
          <p:cNvSpPr>
            <a:spLocks noGrp="1"/>
          </p:cNvSpPr>
          <p:nvPr>
            <p:ph type="ftr" sz="quarter" idx="11"/>
          </p:nvPr>
        </p:nvSpPr>
        <p:spPr/>
        <p:txBody>
          <a:bodyPr/>
          <a:lstStyle/>
          <a:p>
            <a:r>
              <a:rPr lang="en-US" dirty="0" smtClean="0"/>
              <a:t>@Zoran B. Djordjević</a:t>
            </a:r>
            <a:endParaRPr lang="en-US" dirty="0"/>
          </a:p>
        </p:txBody>
      </p:sp>
    </p:spTree>
    <p:extLst>
      <p:ext uri="{BB962C8B-B14F-4D97-AF65-F5344CB8AC3E}">
        <p14:creationId xmlns:p14="http://schemas.microsoft.com/office/powerpoint/2010/main" val="15445204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 us Read Dreams, AAAS Science</a:t>
            </a:r>
            <a:endParaRPr lang="en-US" dirty="0"/>
          </a:p>
        </p:txBody>
      </p:sp>
      <p:sp>
        <p:nvSpPr>
          <p:cNvPr id="3" name="Content Placeholder 2"/>
          <p:cNvSpPr>
            <a:spLocks noGrp="1"/>
          </p:cNvSpPr>
          <p:nvPr>
            <p:ph idx="1"/>
          </p:nvPr>
        </p:nvSpPr>
        <p:spPr>
          <a:xfrm>
            <a:off x="228600" y="914400"/>
            <a:ext cx="8458200" cy="5440363"/>
          </a:xfrm>
        </p:spPr>
        <p:txBody>
          <a:bodyPr>
            <a:normAutofit fontScale="92500"/>
          </a:bodyPr>
          <a:lstStyle/>
          <a:p>
            <a:r>
              <a:rPr lang="en-US" dirty="0"/>
              <a:t>In a</a:t>
            </a:r>
            <a:r>
              <a:rPr lang="en-US" dirty="0" smtClean="0"/>
              <a:t> </a:t>
            </a:r>
            <a:r>
              <a:rPr lang="en-US" dirty="0"/>
              <a:t>study, published in the journal </a:t>
            </a:r>
            <a:r>
              <a:rPr lang="en-US" dirty="0">
                <a:solidFill>
                  <a:srgbClr val="0000FF"/>
                </a:solidFill>
              </a:rPr>
              <a:t>Science</a:t>
            </a:r>
            <a:r>
              <a:rPr lang="en-US" dirty="0" smtClean="0">
                <a:solidFill>
                  <a:srgbClr val="0000FF"/>
                </a:solidFill>
              </a:rPr>
              <a:t>, on April 4</a:t>
            </a:r>
            <a:r>
              <a:rPr lang="en-US" baseline="30000" dirty="0" smtClean="0">
                <a:solidFill>
                  <a:srgbClr val="0000FF"/>
                </a:solidFill>
              </a:rPr>
              <a:t>th</a:t>
            </a:r>
            <a:r>
              <a:rPr lang="en-US" dirty="0" smtClean="0">
                <a:solidFill>
                  <a:srgbClr val="0000FF"/>
                </a:solidFill>
              </a:rPr>
              <a:t>, 2013, </a:t>
            </a:r>
            <a:r>
              <a:rPr lang="en-US" dirty="0"/>
              <a:t>researchers at the ATR Computational Neuroscience Laboratories, </a:t>
            </a:r>
            <a:r>
              <a:rPr lang="en-US" dirty="0" smtClean="0"/>
              <a:t>Kyoto</a:t>
            </a:r>
            <a:r>
              <a:rPr lang="en-US" dirty="0"/>
              <a:t>, </a:t>
            </a:r>
            <a:r>
              <a:rPr lang="en-US" dirty="0" smtClean="0"/>
              <a:t>Japan</a:t>
            </a:r>
            <a:r>
              <a:rPr lang="en-US" dirty="0"/>
              <a:t>, </a:t>
            </a:r>
            <a:r>
              <a:rPr lang="en-US" dirty="0" smtClean="0"/>
              <a:t>reported on use of </a:t>
            </a:r>
            <a:r>
              <a:rPr lang="en-US" dirty="0"/>
              <a:t>magnetic resonance imaging (MRI) scans to </a:t>
            </a:r>
            <a:r>
              <a:rPr lang="en-US" dirty="0" smtClean="0"/>
              <a:t>locate </a:t>
            </a:r>
            <a:r>
              <a:rPr lang="en-US" dirty="0"/>
              <a:t>which part of the brain was active during the first moments of sleep.</a:t>
            </a:r>
          </a:p>
          <a:p>
            <a:r>
              <a:rPr lang="en-US" dirty="0" smtClean="0"/>
              <a:t>After the recording, </a:t>
            </a:r>
            <a:r>
              <a:rPr lang="en-US" dirty="0"/>
              <a:t>scientists </a:t>
            </a:r>
            <a:r>
              <a:rPr lang="en-US" dirty="0" smtClean="0"/>
              <a:t>would wake up </a:t>
            </a:r>
            <a:r>
              <a:rPr lang="en-US" dirty="0"/>
              <a:t>the dreamers and asked them what images they had </a:t>
            </a:r>
            <a:r>
              <a:rPr lang="en-US" dirty="0" smtClean="0"/>
              <a:t>seen. The </a:t>
            </a:r>
            <a:r>
              <a:rPr lang="en-US" dirty="0"/>
              <a:t>process </a:t>
            </a:r>
            <a:r>
              <a:rPr lang="en-US" dirty="0" smtClean="0"/>
              <a:t>was </a:t>
            </a:r>
            <a:r>
              <a:rPr lang="en-US" dirty="0"/>
              <a:t>repeated </a:t>
            </a:r>
            <a:r>
              <a:rPr lang="en-US" dirty="0" smtClean="0"/>
              <a:t>several 100 times</a:t>
            </a:r>
            <a:r>
              <a:rPr lang="en-US" dirty="0"/>
              <a:t>.</a:t>
            </a:r>
          </a:p>
          <a:p>
            <a:r>
              <a:rPr lang="en-US" dirty="0"/>
              <a:t>These answers were compared with the brain maps that had been produced by the MRI </a:t>
            </a:r>
            <a:r>
              <a:rPr lang="en-US" dirty="0" smtClean="0"/>
              <a:t>scanner</a:t>
            </a:r>
          </a:p>
          <a:p>
            <a:r>
              <a:rPr lang="en-US" dirty="0" smtClean="0"/>
              <a:t>On </a:t>
            </a:r>
            <a:r>
              <a:rPr lang="en-US" dirty="0"/>
              <a:t>subsequent </a:t>
            </a:r>
            <a:r>
              <a:rPr lang="en-US" dirty="0" smtClean="0"/>
              <a:t>scans Japanese researchers were </a:t>
            </a:r>
            <a:r>
              <a:rPr lang="en-US" dirty="0"/>
              <a:t>able to predict </a:t>
            </a:r>
            <a:r>
              <a:rPr lang="en-US" dirty="0" smtClean="0"/>
              <a:t>dreams the </a:t>
            </a:r>
            <a:r>
              <a:rPr lang="en-US" dirty="0"/>
              <a:t>volunteers had  </a:t>
            </a:r>
            <a:r>
              <a:rPr lang="en-US" dirty="0" smtClean="0"/>
              <a:t>with an accuracy of </a:t>
            </a:r>
            <a:r>
              <a:rPr lang="en-US" dirty="0"/>
              <a:t>60 </a:t>
            </a:r>
            <a:r>
              <a:rPr lang="en-US" dirty="0" smtClean="0"/>
              <a:t>percent. The accuracy increased to </a:t>
            </a:r>
            <a:r>
              <a:rPr lang="en-US" dirty="0"/>
              <a:t>more than 70 percent with </a:t>
            </a:r>
            <a:r>
              <a:rPr lang="en-US" dirty="0" smtClean="0"/>
              <a:t>15 </a:t>
            </a:r>
            <a:r>
              <a:rPr lang="en-US" dirty="0"/>
              <a:t>specific items including men, words and </a:t>
            </a:r>
            <a:r>
              <a:rPr lang="en-US" dirty="0" smtClean="0"/>
              <a:t>books.</a:t>
            </a:r>
            <a:endParaRPr lang="en-US" dirty="0"/>
          </a:p>
          <a:p>
            <a:r>
              <a:rPr lang="en-US" dirty="0"/>
              <a:t>"We have concluded that we successfully decoded </a:t>
            </a:r>
            <a:r>
              <a:rPr lang="en-US" dirty="0" smtClean="0"/>
              <a:t>dreams </a:t>
            </a:r>
            <a:r>
              <a:rPr lang="en-US" dirty="0"/>
              <a:t>with a distinctively high success rate," said </a:t>
            </a:r>
            <a:r>
              <a:rPr lang="en-US" dirty="0" err="1"/>
              <a:t>Yukiyasu</a:t>
            </a:r>
            <a:r>
              <a:rPr lang="en-US" dirty="0"/>
              <a:t> </a:t>
            </a:r>
            <a:r>
              <a:rPr lang="en-US" dirty="0" err="1"/>
              <a:t>Kamitani</a:t>
            </a:r>
            <a:r>
              <a:rPr lang="en-US" dirty="0"/>
              <a:t>, a senior researcher at the laboratories and head of the study team.</a:t>
            </a:r>
          </a:p>
          <a:p>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67388219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Using Mahout to </a:t>
            </a:r>
            <a:r>
              <a:rPr lang="en-US" dirty="0" smtClean="0"/>
              <a:t>Train </a:t>
            </a:r>
            <a:r>
              <a:rPr lang="en-US" dirty="0"/>
              <a:t>and </a:t>
            </a:r>
            <a:r>
              <a:rPr lang="en-US" dirty="0" smtClean="0"/>
              <a:t>Test </a:t>
            </a:r>
            <a:r>
              <a:rPr lang="en-US" dirty="0"/>
              <a:t>a </a:t>
            </a:r>
            <a:r>
              <a:rPr lang="en-US" dirty="0" smtClean="0"/>
              <a:t>Spam </a:t>
            </a:r>
            <a:r>
              <a:rPr lang="en-US" dirty="0"/>
              <a:t>C</a:t>
            </a:r>
            <a:r>
              <a:rPr lang="en-US" dirty="0" smtClean="0"/>
              <a:t>lassifier</a:t>
            </a:r>
            <a:endParaRPr lang="en-US" dirty="0"/>
          </a:p>
        </p:txBody>
      </p:sp>
      <p:sp>
        <p:nvSpPr>
          <p:cNvPr id="3" name="Content Placeholder 2"/>
          <p:cNvSpPr>
            <a:spLocks noGrp="1"/>
          </p:cNvSpPr>
          <p:nvPr>
            <p:ph idx="1"/>
          </p:nvPr>
        </p:nvSpPr>
        <p:spPr>
          <a:xfrm>
            <a:off x="457200" y="914400"/>
            <a:ext cx="8458200" cy="5440363"/>
          </a:xfrm>
        </p:spPr>
        <p:txBody>
          <a:bodyPr>
            <a:normAutofit/>
          </a:bodyPr>
          <a:lstStyle/>
          <a:p>
            <a:r>
              <a:rPr lang="en-US" dirty="0" smtClean="0"/>
              <a:t>With Mahout we can </a:t>
            </a:r>
            <a:r>
              <a:rPr lang="en-US" dirty="0"/>
              <a:t>train a spam classifier using </a:t>
            </a:r>
            <a:r>
              <a:rPr lang="en-US" dirty="0" smtClean="0"/>
              <a:t>large volumes of emails </a:t>
            </a:r>
            <a:r>
              <a:rPr lang="en-US" dirty="0"/>
              <a:t>and </a:t>
            </a:r>
            <a:r>
              <a:rPr lang="en-US" dirty="0" smtClean="0"/>
              <a:t>test </a:t>
            </a:r>
            <a:r>
              <a:rPr lang="en-US" dirty="0"/>
              <a:t>how well </a:t>
            </a:r>
            <a:r>
              <a:rPr lang="en-US" dirty="0" smtClean="0"/>
              <a:t>that classifier performs on </a:t>
            </a:r>
            <a:r>
              <a:rPr lang="en-US" dirty="0"/>
              <a:t>unseen emails?</a:t>
            </a:r>
          </a:p>
          <a:p>
            <a:pPr marL="0" indent="0">
              <a:buNone/>
            </a:pPr>
            <a:r>
              <a:rPr lang="en-US" b="1" i="1" dirty="0"/>
              <a:t>Problem</a:t>
            </a:r>
          </a:p>
          <a:p>
            <a:r>
              <a:rPr lang="en-US" dirty="0"/>
              <a:t>You have a large spam corpus and you want to build a spam classifier.</a:t>
            </a:r>
          </a:p>
          <a:p>
            <a:pPr marL="0" indent="0">
              <a:buNone/>
            </a:pPr>
            <a:r>
              <a:rPr lang="en-US" b="1" i="1" dirty="0"/>
              <a:t>Solution</a:t>
            </a:r>
          </a:p>
          <a:p>
            <a:r>
              <a:rPr lang="en-US" dirty="0"/>
              <a:t>Use Mahout’s </a:t>
            </a:r>
            <a:r>
              <a:rPr lang="en-US" dirty="0" smtClean="0"/>
              <a:t> </a:t>
            </a:r>
            <a:r>
              <a:rPr lang="en-US" dirty="0"/>
              <a:t>naïve Bayes classifier on the Spam Assassin corpus to </a:t>
            </a:r>
            <a:r>
              <a:rPr lang="en-US" dirty="0" smtClean="0"/>
              <a:t>train a </a:t>
            </a:r>
            <a:r>
              <a:rPr lang="en-US" dirty="0"/>
              <a:t>model, and then test its effectiveness on unseen </a:t>
            </a:r>
            <a:r>
              <a:rPr lang="en-US" dirty="0" smtClean="0"/>
              <a:t>emails.</a:t>
            </a:r>
            <a:endParaRPr lang="en-US" b="1" i="1" dirty="0"/>
          </a:p>
          <a:p>
            <a:r>
              <a:rPr lang="en-US" dirty="0" smtClean="0"/>
              <a:t>The </a:t>
            </a:r>
            <a:r>
              <a:rPr lang="en-US" dirty="0" err="1"/>
              <a:t>SpamAssassin</a:t>
            </a:r>
            <a:r>
              <a:rPr lang="en-US" dirty="0"/>
              <a:t> corpus, </a:t>
            </a:r>
            <a:r>
              <a:rPr lang="en-US" dirty="0" smtClean="0"/>
              <a:t>can </a:t>
            </a:r>
            <a:r>
              <a:rPr lang="en-US" dirty="0"/>
              <a:t>be </a:t>
            </a:r>
            <a:r>
              <a:rPr lang="en-US" dirty="0" smtClean="0"/>
              <a:t>downloaded from </a:t>
            </a:r>
            <a:r>
              <a:rPr lang="en-US" dirty="0">
                <a:hlinkClick r:id="rId2"/>
              </a:rPr>
              <a:t>http://spamassassin.apache.org/publiccorpus</a:t>
            </a:r>
            <a:r>
              <a:rPr lang="en-US" dirty="0" smtClean="0">
                <a:hlinkClick r:id="rId2"/>
              </a:rPr>
              <a:t>/ </a:t>
            </a:r>
            <a:endParaRPr lang="en-US" dirty="0" smtClean="0"/>
          </a:p>
          <a:p>
            <a:r>
              <a:rPr lang="en-US" dirty="0" smtClean="0"/>
              <a:t>We </a:t>
            </a:r>
            <a:r>
              <a:rPr lang="en-US" dirty="0"/>
              <a:t>use this corpus both </a:t>
            </a:r>
            <a:r>
              <a:rPr lang="en-US" dirty="0" smtClean="0"/>
              <a:t>to train our </a:t>
            </a:r>
            <a:r>
              <a:rPr lang="en-US" dirty="0"/>
              <a:t>classifier and to test it to see how well it performs at detecting spam. </a:t>
            </a:r>
          </a:p>
          <a:p>
            <a:r>
              <a:rPr lang="en-US" dirty="0" smtClean="0"/>
              <a:t>The first </a:t>
            </a:r>
            <a:r>
              <a:rPr lang="en-US" dirty="0"/>
              <a:t>step is to download and extract the spam and ham datasets:</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186098161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Apache Spam Assassin</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1219200"/>
            <a:ext cx="8229600" cy="3678601"/>
          </a:xfrm>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Tree>
    <p:extLst>
      <p:ext uri="{BB962C8B-B14F-4D97-AF65-F5344CB8AC3E}">
        <p14:creationId xmlns:p14="http://schemas.microsoft.com/office/powerpoint/2010/main" val="16212706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Download </a:t>
            </a:r>
            <a:r>
              <a:rPr lang="en-US" dirty="0" err="1" smtClean="0"/>
              <a:t>SpamAssasin</a:t>
            </a:r>
            <a:r>
              <a:rPr lang="en-US" dirty="0" smtClean="0"/>
              <a:t> Dataset</a:t>
            </a:r>
            <a:endParaRPr lang="en-US" dirty="0"/>
          </a:p>
        </p:txBody>
      </p:sp>
      <p:sp>
        <p:nvSpPr>
          <p:cNvPr id="3" name="Content Placeholder 2"/>
          <p:cNvSpPr>
            <a:spLocks noGrp="1"/>
          </p:cNvSpPr>
          <p:nvPr>
            <p:ph idx="1"/>
          </p:nvPr>
        </p:nvSpPr>
        <p:spPr>
          <a:xfrm>
            <a:off x="457200" y="914400"/>
            <a:ext cx="8763000" cy="5440363"/>
          </a:xfrm>
        </p:spPr>
        <p:txBody>
          <a:bodyPr>
            <a:normAutofit/>
          </a:bodyPr>
          <a:lstStyle/>
          <a:p>
            <a:pPr marL="0" indent="0">
              <a:buNone/>
            </a:pPr>
            <a:r>
              <a:rPr lang="en-US" sz="1600" dirty="0">
                <a:latin typeface="Courier New" pitchFamily="49" charset="0"/>
                <a:cs typeface="Courier New" pitchFamily="49" charset="0"/>
              </a:rPr>
              <a:t>$ cd $</a:t>
            </a:r>
            <a:r>
              <a:rPr lang="en-US" sz="1600" dirty="0" smtClean="0">
                <a:latin typeface="Courier New" pitchFamily="49" charset="0"/>
                <a:cs typeface="Courier New" pitchFamily="49" charset="0"/>
              </a:rPr>
              <a:t>MAHOUT_HOME</a:t>
            </a:r>
          </a:p>
          <a:p>
            <a:r>
              <a:rPr lang="en-US" sz="2000" dirty="0" smtClean="0">
                <a:cs typeface="Courier New" pitchFamily="49" charset="0"/>
              </a:rPr>
              <a:t>Create a directory for new corpus</a:t>
            </a:r>
            <a:endParaRPr lang="en-US" sz="2000" dirty="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mkdir</a:t>
            </a:r>
            <a:r>
              <a:rPr lang="en-US" sz="1600" dirty="0">
                <a:latin typeface="Courier New" pitchFamily="49" charset="0"/>
                <a:cs typeface="Courier New" pitchFamily="49" charset="0"/>
              </a:rPr>
              <a:t> -p corpus/spam-assassin</a:t>
            </a:r>
          </a:p>
          <a:p>
            <a:pPr marL="0" indent="0">
              <a:buNone/>
            </a:pPr>
            <a:r>
              <a:rPr lang="en-US" sz="1600" dirty="0">
                <a:latin typeface="Courier New" pitchFamily="49" charset="0"/>
                <a:cs typeface="Courier New" pitchFamily="49" charset="0"/>
              </a:rPr>
              <a:t>$ cd </a:t>
            </a:r>
            <a:r>
              <a:rPr lang="en-US" sz="1600" dirty="0" smtClean="0">
                <a:latin typeface="Courier New" pitchFamily="49" charset="0"/>
                <a:cs typeface="Courier New" pitchFamily="49" charset="0"/>
              </a:rPr>
              <a:t>corpus/spam-assassin</a:t>
            </a:r>
          </a:p>
          <a:p>
            <a:r>
              <a:rPr lang="en-US" sz="2000" dirty="0" smtClean="0">
                <a:cs typeface="Courier New" pitchFamily="49" charset="0"/>
              </a:rPr>
              <a:t>Download the corpus</a:t>
            </a:r>
            <a:endParaRPr lang="en-US" sz="2000" dirty="0">
              <a:cs typeface="Courier New" pitchFamily="49" charset="0"/>
            </a:endParaRPr>
          </a:p>
          <a:p>
            <a:pPr marL="0" indent="0">
              <a:buNone/>
            </a:pPr>
            <a:r>
              <a:rPr lang="en-US" sz="1600" dirty="0">
                <a:latin typeface="Courier New" pitchFamily="49" charset="0"/>
                <a:cs typeface="Courier New" pitchFamily="49" charset="0"/>
              </a:rPr>
              <a:t>$ curl -O \</a:t>
            </a:r>
          </a:p>
          <a:p>
            <a:pPr marL="0" indent="0">
              <a:buNone/>
            </a:pPr>
            <a:r>
              <a:rPr lang="en-US" sz="1600" dirty="0">
                <a:latin typeface="Courier New" pitchFamily="49" charset="0"/>
                <a:cs typeface="Courier New" pitchFamily="49" charset="0"/>
              </a:rPr>
              <a:t>http://spamassassin.apache.org/publiccorpus/20021010_spam.tar.bz2</a:t>
            </a:r>
          </a:p>
          <a:p>
            <a:pPr marL="0" indent="0">
              <a:buNone/>
            </a:pPr>
            <a:r>
              <a:rPr lang="en-US" sz="1600" dirty="0">
                <a:latin typeface="Courier New" pitchFamily="49" charset="0"/>
                <a:cs typeface="Courier New" pitchFamily="49" charset="0"/>
              </a:rPr>
              <a:t>$ curl -O \</a:t>
            </a:r>
          </a:p>
          <a:p>
            <a:pPr marL="0" indent="0">
              <a:buNone/>
            </a:pPr>
            <a:r>
              <a:rPr lang="en-US" sz="1600" dirty="0">
                <a:latin typeface="Courier New" pitchFamily="49" charset="0"/>
                <a:cs typeface="Courier New" pitchFamily="49" charset="0"/>
              </a:rPr>
              <a:t>http://</a:t>
            </a:r>
            <a:r>
              <a:rPr lang="en-US" sz="1600" dirty="0" smtClean="0">
                <a:latin typeface="Courier New" pitchFamily="49" charset="0"/>
                <a:cs typeface="Courier New" pitchFamily="49" charset="0"/>
              </a:rPr>
              <a:t>spamassassin.apache.org/publiccorpus/20021010_easy_ham.tar.bz2</a:t>
            </a:r>
          </a:p>
          <a:p>
            <a:r>
              <a:rPr lang="en-US" sz="2000" dirty="0" smtClean="0">
                <a:cs typeface="Courier New" pitchFamily="49" charset="0"/>
              </a:rPr>
              <a:t>Extract downloaded files</a:t>
            </a:r>
            <a:endParaRPr lang="en-US" sz="2000" dirty="0">
              <a:cs typeface="Courier New" pitchFamily="49" charset="0"/>
            </a:endParaRPr>
          </a:p>
          <a:p>
            <a:pPr marL="0" indent="0">
              <a:buNone/>
            </a:pPr>
            <a:r>
              <a:rPr lang="en-US" sz="1600" dirty="0">
                <a:latin typeface="Courier New" pitchFamily="49" charset="0"/>
                <a:cs typeface="Courier New" pitchFamily="49" charset="0"/>
              </a:rPr>
              <a:t>$ tar </a:t>
            </a:r>
            <a:r>
              <a:rPr lang="en-US" sz="1600" dirty="0" err="1">
                <a:latin typeface="Courier New" pitchFamily="49" charset="0"/>
                <a:cs typeface="Courier New" pitchFamily="49" charset="0"/>
              </a:rPr>
              <a:t>xjf</a:t>
            </a:r>
            <a:r>
              <a:rPr lang="en-US" sz="1600" dirty="0">
                <a:latin typeface="Courier New" pitchFamily="49" charset="0"/>
                <a:cs typeface="Courier New" pitchFamily="49" charset="0"/>
              </a:rPr>
              <a:t> 20021010_spam.tar.bz2</a:t>
            </a:r>
          </a:p>
          <a:p>
            <a:pPr marL="0" indent="0">
              <a:buNone/>
            </a:pPr>
            <a:r>
              <a:rPr lang="en-US" sz="1600" dirty="0">
                <a:latin typeface="Courier New" pitchFamily="49" charset="0"/>
                <a:cs typeface="Courier New" pitchFamily="49" charset="0"/>
              </a:rPr>
              <a:t>$ tar </a:t>
            </a:r>
            <a:r>
              <a:rPr lang="en-US" sz="1600" dirty="0" err="1">
                <a:latin typeface="Courier New" pitchFamily="49" charset="0"/>
                <a:cs typeface="Courier New" pitchFamily="49" charset="0"/>
              </a:rPr>
              <a:t>xjf</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20021010_easy_ham.tar.bz2</a:t>
            </a:r>
          </a:p>
          <a:p>
            <a:r>
              <a:rPr lang="en-US" sz="2000" dirty="0" smtClean="0">
                <a:cs typeface="Courier New" pitchFamily="49" charset="0"/>
              </a:rPr>
              <a:t>Count how many </a:t>
            </a:r>
            <a:r>
              <a:rPr lang="en-US" sz="2000" dirty="0" err="1" smtClean="0">
                <a:cs typeface="Courier New" pitchFamily="49" charset="0"/>
              </a:rPr>
              <a:t>fles</a:t>
            </a:r>
            <a:r>
              <a:rPr lang="en-US" sz="2000" dirty="0" smtClean="0">
                <a:cs typeface="Courier New" pitchFamily="49" charset="0"/>
              </a:rPr>
              <a:t> you have. Each email is contained in a separate file</a:t>
            </a:r>
            <a:endParaRPr lang="en-US" sz="2000" dirty="0">
              <a:cs typeface="Courier New" pitchFamily="49" charset="0"/>
            </a:endParaRPr>
          </a:p>
          <a:p>
            <a:pPr marL="0" indent="0">
              <a:buNone/>
            </a:pPr>
            <a:r>
              <a:rPr lang="pl-PL" sz="1600" dirty="0">
                <a:latin typeface="Courier New" pitchFamily="49" charset="0"/>
                <a:cs typeface="Courier New" pitchFamily="49" charset="0"/>
              </a:rPr>
              <a:t>$ ls -1 spam/* | wc -l</a:t>
            </a:r>
          </a:p>
          <a:p>
            <a:pPr marL="0" indent="0">
              <a:buNone/>
            </a:pPr>
            <a:r>
              <a:rPr lang="en-US" sz="1600" dirty="0">
                <a:latin typeface="Courier New" pitchFamily="49" charset="0"/>
                <a:cs typeface="Courier New" pitchFamily="49" charset="0"/>
              </a:rPr>
              <a:t>501</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ls</a:t>
            </a:r>
            <a:r>
              <a:rPr lang="en-US" sz="1600" dirty="0">
                <a:latin typeface="Courier New" pitchFamily="49" charset="0"/>
                <a:cs typeface="Courier New" pitchFamily="49" charset="0"/>
              </a:rPr>
              <a:t> -1 </a:t>
            </a:r>
            <a:r>
              <a:rPr lang="en-US" sz="1600" dirty="0" err="1">
                <a:latin typeface="Courier New" pitchFamily="49" charset="0"/>
                <a:cs typeface="Courier New" pitchFamily="49" charset="0"/>
              </a:rPr>
              <a:t>easy_ham</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wc</a:t>
            </a:r>
            <a:r>
              <a:rPr lang="en-US" sz="1600" dirty="0">
                <a:latin typeface="Courier New" pitchFamily="49" charset="0"/>
                <a:cs typeface="Courier New" pitchFamily="49" charset="0"/>
              </a:rPr>
              <a:t> -l</a:t>
            </a:r>
          </a:p>
          <a:p>
            <a:pPr marL="0" indent="0">
              <a:buNone/>
            </a:pPr>
            <a:r>
              <a:rPr lang="en-US" sz="1600" dirty="0" smtClean="0">
                <a:latin typeface="Courier New" pitchFamily="49" charset="0"/>
                <a:cs typeface="Courier New" pitchFamily="49" charset="0"/>
              </a:rPr>
              <a:t>2551</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48563426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Training set and Testing set</a:t>
            </a:r>
            <a:endParaRPr lang="en-US" dirty="0"/>
          </a:p>
        </p:txBody>
      </p:sp>
      <p:sp>
        <p:nvSpPr>
          <p:cNvPr id="3" name="Content Placeholder 2"/>
          <p:cNvSpPr>
            <a:spLocks noGrp="1"/>
          </p:cNvSpPr>
          <p:nvPr>
            <p:ph idx="1"/>
          </p:nvPr>
        </p:nvSpPr>
        <p:spPr/>
        <p:txBody>
          <a:bodyPr>
            <a:normAutofit fontScale="92500" lnSpcReduction="10000"/>
          </a:bodyPr>
          <a:lstStyle/>
          <a:p>
            <a:r>
              <a:rPr lang="en-US" sz="2000" dirty="0">
                <a:cs typeface="Courier New" pitchFamily="49" charset="0"/>
              </a:rPr>
              <a:t>Next we</a:t>
            </a:r>
            <a:r>
              <a:rPr lang="en-US" sz="2000" dirty="0"/>
              <a:t> need to separate the corpus into a testing set and training set. </a:t>
            </a:r>
          </a:p>
          <a:p>
            <a:r>
              <a:rPr lang="en-US" sz="2000" dirty="0"/>
              <a:t>The training  set will be used to build the classifier model, and the testing set will be classified with </a:t>
            </a:r>
            <a:r>
              <a:rPr lang="en-US" sz="2000" dirty="0" smtClean="0"/>
              <a:t>that model </a:t>
            </a:r>
            <a:r>
              <a:rPr lang="en-US" sz="2000" dirty="0"/>
              <a:t>to gauge the accuracy of the </a:t>
            </a:r>
            <a:r>
              <a:rPr lang="en-US" sz="2000" dirty="0" smtClean="0"/>
              <a:t>model. </a:t>
            </a:r>
          </a:p>
          <a:p>
            <a:r>
              <a:rPr lang="en-US" sz="2000" dirty="0" smtClean="0"/>
              <a:t>Mahout works better if sizes of two categories are similar.</a:t>
            </a: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mkdir</a:t>
            </a:r>
            <a:r>
              <a:rPr lang="en-US" sz="1700" dirty="0">
                <a:latin typeface="Courier New" pitchFamily="49" charset="0"/>
                <a:cs typeface="Courier New" pitchFamily="49" charset="0"/>
              </a:rPr>
              <a:t> -p train/</a:t>
            </a:r>
            <a:r>
              <a:rPr lang="en-US" sz="1700" dirty="0" err="1">
                <a:latin typeface="Courier New" pitchFamily="49" charset="0"/>
                <a:cs typeface="Courier New" pitchFamily="49" charset="0"/>
              </a:rPr>
              <a:t>easy_ham</a:t>
            </a:r>
            <a:r>
              <a:rPr lang="en-US" sz="1700" dirty="0">
                <a:latin typeface="Courier New" pitchFamily="49" charset="0"/>
                <a:cs typeface="Courier New" pitchFamily="49" charset="0"/>
              </a:rPr>
              <a:t> train/spam</a:t>
            </a: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mkdir</a:t>
            </a:r>
            <a:r>
              <a:rPr lang="en-US" sz="1700" dirty="0">
                <a:latin typeface="Courier New" pitchFamily="49" charset="0"/>
                <a:cs typeface="Courier New" pitchFamily="49" charset="0"/>
              </a:rPr>
              <a:t> -p test/</a:t>
            </a:r>
            <a:r>
              <a:rPr lang="en-US" sz="1700" dirty="0" err="1">
                <a:latin typeface="Courier New" pitchFamily="49" charset="0"/>
                <a:cs typeface="Courier New" pitchFamily="49" charset="0"/>
              </a:rPr>
              <a:t>easy_ham</a:t>
            </a: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test/spam</a:t>
            </a:r>
          </a:p>
          <a:p>
            <a:r>
              <a:rPr lang="en-US" sz="2100" dirty="0"/>
              <a:t>Copy the first 400 spam </a:t>
            </a:r>
            <a:r>
              <a:rPr lang="en-US" sz="2100" dirty="0" smtClean="0"/>
              <a:t>emails into </a:t>
            </a:r>
            <a:r>
              <a:rPr lang="en-US" sz="2100" dirty="0"/>
              <a:t>a training directory</a:t>
            </a:r>
            <a:r>
              <a:rPr lang="en-US" dirty="0"/>
              <a:t>.</a:t>
            </a:r>
            <a:endParaRPr lang="en-US"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ls</a:t>
            </a:r>
            <a:r>
              <a:rPr lang="en-US" sz="1700" dirty="0">
                <a:latin typeface="Courier New" pitchFamily="49" charset="0"/>
                <a:cs typeface="Courier New" pitchFamily="49" charset="0"/>
              </a:rPr>
              <a:t> -1 spam/* | head -n 400 \</a:t>
            </a:r>
          </a:p>
          <a:p>
            <a:pPr marL="0" indent="0">
              <a:buNone/>
            </a:pPr>
            <a:r>
              <a:rPr lang="en-US" sz="1700" dirty="0">
                <a:latin typeface="Courier New" pitchFamily="49" charset="0"/>
                <a:cs typeface="Courier New" pitchFamily="49" charset="0"/>
              </a:rPr>
              <a:t>| while read file; do </a:t>
            </a:r>
            <a:r>
              <a:rPr lang="en-US" sz="1700" dirty="0" err="1">
                <a:latin typeface="Courier New" pitchFamily="49" charset="0"/>
                <a:cs typeface="Courier New" pitchFamily="49" charset="0"/>
              </a:rPr>
              <a:t>cp</a:t>
            </a:r>
            <a:r>
              <a:rPr lang="en-US" sz="1700" dirty="0">
                <a:latin typeface="Courier New" pitchFamily="49" charset="0"/>
                <a:cs typeface="Courier New" pitchFamily="49" charset="0"/>
              </a:rPr>
              <a:t> $file train/$file; </a:t>
            </a:r>
            <a:r>
              <a:rPr lang="en-US" sz="1700" dirty="0" smtClean="0">
                <a:latin typeface="Courier New" pitchFamily="49" charset="0"/>
                <a:cs typeface="Courier New" pitchFamily="49" charset="0"/>
              </a:rPr>
              <a:t>done</a:t>
            </a:r>
          </a:p>
          <a:p>
            <a:r>
              <a:rPr lang="en-US" sz="2100" dirty="0"/>
              <a:t>Copy the last 100 spam emails </a:t>
            </a:r>
            <a:r>
              <a:rPr lang="en-US" sz="2100" dirty="0" smtClean="0"/>
              <a:t>into a </a:t>
            </a:r>
            <a:r>
              <a:rPr lang="en-US" sz="2100" dirty="0"/>
              <a:t>testing directory</a:t>
            </a:r>
            <a:endParaRPr lang="en-US" sz="21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ls</a:t>
            </a:r>
            <a:r>
              <a:rPr lang="en-US" sz="1700" dirty="0">
                <a:latin typeface="Courier New" pitchFamily="49" charset="0"/>
                <a:cs typeface="Courier New" pitchFamily="49" charset="0"/>
              </a:rPr>
              <a:t> -1 spam/* | tail -n 100 \</a:t>
            </a:r>
          </a:p>
          <a:p>
            <a:pPr marL="0" indent="0">
              <a:buNone/>
            </a:pPr>
            <a:r>
              <a:rPr lang="en-US" sz="1700" dirty="0">
                <a:latin typeface="Courier New" pitchFamily="49" charset="0"/>
                <a:cs typeface="Courier New" pitchFamily="49" charset="0"/>
              </a:rPr>
              <a:t>| while read file; do </a:t>
            </a:r>
            <a:r>
              <a:rPr lang="en-US" sz="1700" dirty="0" err="1">
                <a:latin typeface="Courier New" pitchFamily="49" charset="0"/>
                <a:cs typeface="Courier New" pitchFamily="49" charset="0"/>
              </a:rPr>
              <a:t>cp</a:t>
            </a:r>
            <a:r>
              <a:rPr lang="en-US" sz="1700" dirty="0">
                <a:latin typeface="Courier New" pitchFamily="49" charset="0"/>
                <a:cs typeface="Courier New" pitchFamily="49" charset="0"/>
              </a:rPr>
              <a:t> $file test/$file; </a:t>
            </a:r>
            <a:r>
              <a:rPr lang="en-US" sz="1700" dirty="0" smtClean="0">
                <a:latin typeface="Courier New" pitchFamily="49" charset="0"/>
                <a:cs typeface="Courier New" pitchFamily="49" charset="0"/>
              </a:rPr>
              <a:t>done</a:t>
            </a:r>
          </a:p>
          <a:p>
            <a:r>
              <a:rPr lang="en-US" sz="2100" dirty="0"/>
              <a:t>Copy the first 400 ham </a:t>
            </a:r>
            <a:r>
              <a:rPr lang="en-US" sz="2100" dirty="0" smtClean="0"/>
              <a:t>emails into </a:t>
            </a:r>
            <a:r>
              <a:rPr lang="en-US" sz="2100" dirty="0"/>
              <a:t>a training directory.</a:t>
            </a:r>
            <a:endParaRPr lang="en-US" sz="21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ls</a:t>
            </a:r>
            <a:r>
              <a:rPr lang="en-US" sz="1700" dirty="0">
                <a:latin typeface="Courier New" pitchFamily="49" charset="0"/>
                <a:cs typeface="Courier New" pitchFamily="49" charset="0"/>
              </a:rPr>
              <a:t> -1 </a:t>
            </a:r>
            <a:r>
              <a:rPr lang="en-US" sz="1700" dirty="0" err="1">
                <a:latin typeface="Courier New" pitchFamily="49" charset="0"/>
                <a:cs typeface="Courier New" pitchFamily="49" charset="0"/>
              </a:rPr>
              <a:t>easy_ham</a:t>
            </a:r>
            <a:r>
              <a:rPr lang="en-US" sz="1700" dirty="0">
                <a:latin typeface="Courier New" pitchFamily="49" charset="0"/>
                <a:cs typeface="Courier New" pitchFamily="49" charset="0"/>
              </a:rPr>
              <a:t>/* | head -n 400 \</a:t>
            </a:r>
          </a:p>
          <a:p>
            <a:pPr marL="0" indent="0">
              <a:buNone/>
            </a:pPr>
            <a:r>
              <a:rPr lang="en-US" sz="1700" dirty="0">
                <a:latin typeface="Courier New" pitchFamily="49" charset="0"/>
                <a:cs typeface="Courier New" pitchFamily="49" charset="0"/>
              </a:rPr>
              <a:t>| while read file; do </a:t>
            </a:r>
            <a:r>
              <a:rPr lang="en-US" sz="1700" dirty="0" err="1">
                <a:latin typeface="Courier New" pitchFamily="49" charset="0"/>
                <a:cs typeface="Courier New" pitchFamily="49" charset="0"/>
              </a:rPr>
              <a:t>cp</a:t>
            </a:r>
            <a:r>
              <a:rPr lang="en-US" sz="1700" dirty="0">
                <a:latin typeface="Courier New" pitchFamily="49" charset="0"/>
                <a:cs typeface="Courier New" pitchFamily="49" charset="0"/>
              </a:rPr>
              <a:t> $file train/$file; </a:t>
            </a:r>
            <a:r>
              <a:rPr lang="en-US" sz="1700" dirty="0" smtClean="0">
                <a:latin typeface="Courier New" pitchFamily="49" charset="0"/>
                <a:cs typeface="Courier New" pitchFamily="49" charset="0"/>
              </a:rPr>
              <a:t>done</a:t>
            </a:r>
          </a:p>
          <a:p>
            <a:r>
              <a:rPr lang="en-US" sz="2100" dirty="0"/>
              <a:t>Copy the last 100 ham </a:t>
            </a:r>
            <a:r>
              <a:rPr lang="en-US" sz="2100" dirty="0" smtClean="0"/>
              <a:t>emails into </a:t>
            </a:r>
            <a:r>
              <a:rPr lang="en-US" sz="2100" dirty="0"/>
              <a:t>a testing directory</a:t>
            </a:r>
            <a:r>
              <a:rPr lang="en-US" sz="1800" dirty="0"/>
              <a:t>.</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ls</a:t>
            </a:r>
            <a:r>
              <a:rPr lang="en-US" sz="1700" dirty="0">
                <a:latin typeface="Courier New" pitchFamily="49" charset="0"/>
                <a:cs typeface="Courier New" pitchFamily="49" charset="0"/>
              </a:rPr>
              <a:t> -1 </a:t>
            </a:r>
            <a:r>
              <a:rPr lang="en-US" sz="1700" dirty="0" err="1">
                <a:latin typeface="Courier New" pitchFamily="49" charset="0"/>
                <a:cs typeface="Courier New" pitchFamily="49" charset="0"/>
              </a:rPr>
              <a:t>easy_ham</a:t>
            </a:r>
            <a:r>
              <a:rPr lang="en-US" sz="1700" dirty="0">
                <a:latin typeface="Courier New" pitchFamily="49" charset="0"/>
                <a:cs typeface="Courier New" pitchFamily="49" charset="0"/>
              </a:rPr>
              <a:t>/* | head -n 100 \</a:t>
            </a:r>
          </a:p>
          <a:p>
            <a:pPr marL="0" indent="0">
              <a:buNone/>
            </a:pPr>
            <a:r>
              <a:rPr lang="en-US" sz="1700" dirty="0">
                <a:latin typeface="Courier New" pitchFamily="49" charset="0"/>
                <a:cs typeface="Courier New" pitchFamily="49" charset="0"/>
              </a:rPr>
              <a:t>| while read file; do </a:t>
            </a:r>
            <a:r>
              <a:rPr lang="en-US" sz="1700" dirty="0" err="1">
                <a:latin typeface="Courier New" pitchFamily="49" charset="0"/>
                <a:cs typeface="Courier New" pitchFamily="49" charset="0"/>
              </a:rPr>
              <a:t>cp</a:t>
            </a:r>
            <a:r>
              <a:rPr lang="en-US" sz="1700" dirty="0">
                <a:latin typeface="Courier New" pitchFamily="49" charset="0"/>
                <a:cs typeface="Courier New" pitchFamily="49" charset="0"/>
              </a:rPr>
              <a:t> $file test/$file; done</a:t>
            </a:r>
          </a:p>
          <a:p>
            <a:endParaRPr lang="en-US" dirty="0"/>
          </a:p>
        </p:txBody>
      </p:sp>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3280586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Convert Data Files</a:t>
            </a:r>
            <a:endParaRPr lang="en-US" dirty="0"/>
          </a:p>
        </p:txBody>
      </p:sp>
      <p:sp>
        <p:nvSpPr>
          <p:cNvPr id="3" name="Content Placeholder 2"/>
          <p:cNvSpPr>
            <a:spLocks noGrp="1"/>
          </p:cNvSpPr>
          <p:nvPr>
            <p:ph idx="1"/>
          </p:nvPr>
        </p:nvSpPr>
        <p:spPr/>
        <p:txBody>
          <a:bodyPr/>
          <a:lstStyle/>
          <a:p>
            <a:r>
              <a:rPr lang="en-US" dirty="0" smtClean="0"/>
              <a:t>Once we </a:t>
            </a:r>
            <a:r>
              <a:rPr lang="en-US" dirty="0"/>
              <a:t>separated </a:t>
            </a:r>
            <a:r>
              <a:rPr lang="en-US" dirty="0" smtClean="0"/>
              <a:t>the </a:t>
            </a:r>
            <a:r>
              <a:rPr lang="en-US" dirty="0"/>
              <a:t>training set from </a:t>
            </a:r>
            <a:r>
              <a:rPr lang="en-US" dirty="0" smtClean="0"/>
              <a:t>the </a:t>
            </a:r>
            <a:r>
              <a:rPr lang="en-US" dirty="0"/>
              <a:t>test set, </a:t>
            </a:r>
            <a:r>
              <a:rPr lang="en-US" dirty="0" smtClean="0"/>
              <a:t>we </a:t>
            </a:r>
            <a:r>
              <a:rPr lang="en-US" dirty="0"/>
              <a:t>need to convert </a:t>
            </a:r>
            <a:r>
              <a:rPr lang="en-US" dirty="0" smtClean="0"/>
              <a:t>it into </a:t>
            </a:r>
            <a:r>
              <a:rPr lang="en-US" dirty="0"/>
              <a:t>a form that </a:t>
            </a:r>
            <a:r>
              <a:rPr lang="en-US" dirty="0" smtClean="0"/>
              <a:t>Mahout </a:t>
            </a:r>
            <a:r>
              <a:rPr lang="en-US" dirty="0"/>
              <a:t>can work with. </a:t>
            </a:r>
            <a:endParaRPr lang="en-US" dirty="0" smtClean="0"/>
          </a:p>
          <a:p>
            <a:r>
              <a:rPr lang="en-US" dirty="0" smtClean="0"/>
              <a:t>The </a:t>
            </a:r>
            <a:r>
              <a:rPr lang="en-US" dirty="0"/>
              <a:t>data as it stands right now </a:t>
            </a:r>
            <a:r>
              <a:rPr lang="en-US" dirty="0" smtClean="0"/>
              <a:t>consists of </a:t>
            </a:r>
            <a:r>
              <a:rPr lang="en-US" dirty="0"/>
              <a:t>a file for each email, and the format </a:t>
            </a:r>
            <a:r>
              <a:rPr lang="en-US" dirty="0" smtClean="0"/>
              <a:t>we </a:t>
            </a:r>
            <a:r>
              <a:rPr lang="en-US" dirty="0"/>
              <a:t>want to convert it into contains </a:t>
            </a:r>
            <a:r>
              <a:rPr lang="en-US" dirty="0" smtClean="0"/>
              <a:t>an email </a:t>
            </a:r>
            <a:r>
              <a:rPr lang="en-US" dirty="0"/>
              <a:t>(or document) per line, with the category name as the first token in the line.</a:t>
            </a:r>
          </a:p>
          <a:p>
            <a:r>
              <a:rPr lang="en-US" dirty="0"/>
              <a:t>Mahout has a built-in tool that can perform that conversion for </a:t>
            </a:r>
            <a:r>
              <a:rPr lang="en-US" dirty="0" smtClean="0"/>
              <a:t>us. We will run it on </a:t>
            </a:r>
            <a:r>
              <a:rPr lang="en-US" dirty="0"/>
              <a:t>both the training and test set. </a:t>
            </a:r>
            <a:endParaRPr lang="en-US" dirty="0" smtClean="0"/>
          </a:p>
          <a:p>
            <a:r>
              <a:rPr lang="en-US" dirty="0" smtClean="0"/>
              <a:t>Once we are </a:t>
            </a:r>
            <a:r>
              <a:rPr lang="en-US" dirty="0"/>
              <a:t>done, </a:t>
            </a:r>
            <a:r>
              <a:rPr lang="en-US" dirty="0" smtClean="0"/>
              <a:t>we will copy </a:t>
            </a:r>
            <a:r>
              <a:rPr lang="en-US" dirty="0"/>
              <a:t>the data into </a:t>
            </a:r>
            <a:r>
              <a:rPr lang="en-US" dirty="0" smtClean="0"/>
              <a:t>HDFS.</a:t>
            </a:r>
          </a:p>
          <a:p>
            <a:endParaRPr lang="en-US" dirty="0"/>
          </a:p>
          <a:p>
            <a:pPr marL="0" indent="0">
              <a:buNone/>
            </a:pPr>
            <a:r>
              <a:rPr lang="en-US" b="1" dirty="0" smtClean="0">
                <a:solidFill>
                  <a:srgbClr val="FF0000"/>
                </a:solidFill>
              </a:rPr>
              <a:t>NOTE: Please note that Mahout commands on the next two slides do work in Mahout version 0.7 but do not work in Mahout 0.9.</a:t>
            </a:r>
            <a:endParaRPr lang="en-US" b="1" dirty="0">
              <a:solidFill>
                <a:srgbClr val="FF0000"/>
              </a:solidFill>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410256547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Converting Data Files, Training the Classifier</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a:latin typeface="Courier New" pitchFamily="49" charset="0"/>
                <a:cs typeface="Courier New" pitchFamily="49" charset="0"/>
              </a:rPr>
              <a:t>$ export HADOOP_HOME=/</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   # Mahout needs to know</a:t>
            </a:r>
          </a:p>
          <a:p>
            <a:r>
              <a:rPr lang="en-US" sz="2000" dirty="0"/>
              <a:t>Convert the training </a:t>
            </a:r>
            <a:r>
              <a:rPr lang="en-US" sz="2000" dirty="0" smtClean="0"/>
              <a:t>data into </a:t>
            </a:r>
            <a:r>
              <a:rPr lang="en-US" sz="2000" dirty="0"/>
              <a:t>a form which </a:t>
            </a:r>
            <a:r>
              <a:rPr lang="en-US" sz="2000" dirty="0" smtClean="0"/>
              <a:t>works with the classifier</a:t>
            </a:r>
            <a:r>
              <a:rPr lang="en-US" sz="2000" dirty="0"/>
              <a:t>.</a:t>
            </a:r>
            <a:endParaRPr lang="en-US" sz="20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mahout -i </a:t>
            </a:r>
            <a:r>
              <a:rPr lang="en-US" sz="1600" dirty="0">
                <a:latin typeface="Courier New" pitchFamily="49" charset="0"/>
                <a:cs typeface="Courier New" pitchFamily="49" charset="0"/>
              </a:rPr>
              <a:t>train/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o </a:t>
            </a:r>
            <a:r>
              <a:rPr lang="en-US" sz="1600" dirty="0" err="1">
                <a:latin typeface="Courier New" pitchFamily="49" charset="0"/>
                <a:cs typeface="Courier New" pitchFamily="49" charset="0"/>
              </a:rPr>
              <a:t>train_mahout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 </a:t>
            </a:r>
            <a:r>
              <a:rPr lang="en-US" sz="1600" dirty="0" err="1">
                <a:latin typeface="Courier New" pitchFamily="49" charset="0"/>
                <a:cs typeface="Courier New" pitchFamily="49" charset="0"/>
              </a:rPr>
              <a:t>org.apache.mahout.vectorizer.DefaultAnalyzer</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c </a:t>
            </a:r>
            <a:r>
              <a:rPr lang="en-US" sz="1600" dirty="0" smtClean="0">
                <a:latin typeface="Courier New" pitchFamily="49" charset="0"/>
                <a:cs typeface="Courier New" pitchFamily="49" charset="0"/>
              </a:rPr>
              <a:t>UTF-8</a:t>
            </a:r>
          </a:p>
          <a:p>
            <a:r>
              <a:rPr lang="en-US" sz="2000" dirty="0"/>
              <a:t>Convert the test data into the </a:t>
            </a:r>
            <a:r>
              <a:rPr lang="en-US" sz="2000" dirty="0" smtClean="0"/>
              <a:t>same form </a:t>
            </a:r>
            <a:r>
              <a:rPr lang="en-US" sz="2000" dirty="0"/>
              <a:t>as the training </a:t>
            </a:r>
            <a:r>
              <a:rPr lang="en-US" sz="2000" dirty="0" smtClean="0"/>
              <a:t>data</a:t>
            </a:r>
            <a:endParaRPr lang="en-US" sz="2000" dirty="0"/>
          </a:p>
          <a:p>
            <a:pPr marL="0" indent="0">
              <a:buNone/>
            </a:pPr>
            <a:r>
              <a:rPr lang="en-US" sz="1600" dirty="0" smtClean="0">
                <a:latin typeface="Courier New" pitchFamily="49" charset="0"/>
                <a:cs typeface="Courier New" pitchFamily="49" charset="0"/>
              </a:rPr>
              <a:t>$ mahout prepare20newsgroups -</a:t>
            </a:r>
            <a:r>
              <a:rPr lang="en-US" sz="1600" dirty="0">
                <a:latin typeface="Courier New" pitchFamily="49" charset="0"/>
                <a:cs typeface="Courier New" pitchFamily="49" charset="0"/>
              </a:rPr>
              <a:t>p test/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o </a:t>
            </a:r>
            <a:r>
              <a:rPr lang="en-US" sz="1600" dirty="0" err="1">
                <a:latin typeface="Courier New" pitchFamily="49" charset="0"/>
                <a:cs typeface="Courier New" pitchFamily="49" charset="0"/>
              </a:rPr>
              <a:t>test_mahout</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-a </a:t>
            </a:r>
            <a:r>
              <a:rPr lang="en-US" sz="1600" dirty="0" err="1">
                <a:latin typeface="Courier New" pitchFamily="49" charset="0"/>
                <a:cs typeface="Courier New" pitchFamily="49" charset="0"/>
              </a:rPr>
              <a:t>org.apache.mahout.vectorizer.DefaultAnalyzer</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c </a:t>
            </a:r>
            <a:r>
              <a:rPr lang="en-US" sz="1600" dirty="0" smtClean="0">
                <a:latin typeface="Courier New" pitchFamily="49" charset="0"/>
                <a:cs typeface="Courier New" pitchFamily="49" charset="0"/>
              </a:rPr>
              <a:t>UTF-8</a:t>
            </a:r>
          </a:p>
          <a:p>
            <a:r>
              <a:rPr lang="en-US" sz="2000" dirty="0"/>
              <a:t>Copy the prepared data into HDFS </a:t>
            </a:r>
            <a:r>
              <a:rPr lang="en-US" sz="2000" dirty="0" smtClean="0"/>
              <a:t>in preparation </a:t>
            </a:r>
            <a:r>
              <a:rPr lang="en-US" sz="2000" dirty="0"/>
              <a:t>for training and testing.</a:t>
            </a:r>
            <a:endParaRPr lang="en-US" sz="20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-put </a:t>
            </a:r>
            <a:r>
              <a:rPr lang="en-US" sz="1600" dirty="0" err="1">
                <a:latin typeface="Courier New" pitchFamily="49" charset="0"/>
                <a:cs typeface="Courier New" pitchFamily="49" charset="0"/>
              </a:rPr>
              <a:t>train_mahout</a:t>
            </a: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test_mahout</a:t>
            </a:r>
            <a:r>
              <a:rPr lang="en-US" sz="1600" dirty="0" smtClean="0">
                <a:latin typeface="Courier New" pitchFamily="49" charset="0"/>
                <a:cs typeface="Courier New" pitchFamily="49" charset="0"/>
              </a:rPr>
              <a:t> .</a:t>
            </a:r>
          </a:p>
          <a:p>
            <a:pPr marL="0" indent="0">
              <a:buNone/>
            </a:pPr>
            <a:endParaRPr lang="en-US" sz="1600" dirty="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 mahout </a:t>
            </a:r>
            <a:r>
              <a:rPr lang="en-US" sz="1600" dirty="0" err="1">
                <a:latin typeface="Courier New" pitchFamily="49" charset="0"/>
                <a:cs typeface="Courier New" pitchFamily="49" charset="0"/>
              </a:rPr>
              <a:t>trainclassifier</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train_mahout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a:t>The training </a:t>
            </a:r>
            <a:r>
              <a:rPr lang="en-US" sz="1600" dirty="0" smtClean="0"/>
              <a:t>data located </a:t>
            </a:r>
            <a:r>
              <a:rPr lang="en-US" sz="1600" dirty="0"/>
              <a:t>in HDFS.</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-o model </a:t>
            </a:r>
            <a:r>
              <a:rPr lang="en-US" sz="1600" dirty="0" smtClean="0">
                <a:latin typeface="Courier New" pitchFamily="49" charset="0"/>
                <a:cs typeface="Courier New" pitchFamily="49" charset="0"/>
              </a:rPr>
              <a:t>\              # </a:t>
            </a:r>
            <a:r>
              <a:rPr lang="en-US" sz="1600" dirty="0"/>
              <a:t>The output directory </a:t>
            </a:r>
            <a:r>
              <a:rPr lang="en-US" sz="1600" dirty="0" smtClean="0"/>
              <a:t>containing  the </a:t>
            </a:r>
            <a:r>
              <a:rPr lang="en-US" sz="1600" dirty="0"/>
              <a:t>trained model.</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-type </a:t>
            </a:r>
            <a:r>
              <a:rPr lang="en-US" sz="1600" dirty="0" err="1">
                <a:latin typeface="Courier New" pitchFamily="49" charset="0"/>
                <a:cs typeface="Courier New" pitchFamily="49" charset="0"/>
              </a:rPr>
              <a:t>cbayes</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a:t>
            </a:r>
            <a:r>
              <a:rPr lang="en-US" sz="1600" dirty="0"/>
              <a:t>The classifier algorithm, in your case </a:t>
            </a:r>
            <a:r>
              <a:rPr lang="en-US" sz="1600" dirty="0" smtClean="0"/>
              <a:t>the “Complement </a:t>
            </a:r>
            <a:r>
              <a:rPr lang="en-US" sz="1600" dirty="0"/>
              <a:t>Naïve Bayes</a:t>
            </a:r>
            <a:r>
              <a:rPr lang="en-US" sz="1600" dirty="0" smtClean="0"/>
              <a:t>”</a:t>
            </a:r>
          </a:p>
          <a:p>
            <a:pPr marL="0" indent="0">
              <a:buNone/>
            </a:pPr>
            <a:r>
              <a:rPr lang="en-US" sz="1600" dirty="0" smtClean="0">
                <a:latin typeface="Courier New" pitchFamily="49" charset="0"/>
                <a:cs typeface="Courier New" pitchFamily="49" charset="0"/>
              </a:rPr>
              <a:t>-</a:t>
            </a:r>
            <a:r>
              <a:rPr lang="en-US" sz="1600" dirty="0" err="1">
                <a:latin typeface="Courier New" pitchFamily="49" charset="0"/>
                <a:cs typeface="Courier New" pitchFamily="49" charset="0"/>
              </a:rPr>
              <a:t>ng</a:t>
            </a:r>
            <a:r>
              <a:rPr lang="en-US" sz="1600" dirty="0">
                <a:latin typeface="Courier New" pitchFamily="49" charset="0"/>
                <a:cs typeface="Courier New" pitchFamily="49" charset="0"/>
              </a:rPr>
              <a:t> 1 </a:t>
            </a:r>
            <a:r>
              <a:rPr lang="en-US" sz="1600" dirty="0" smtClean="0">
                <a:latin typeface="Courier New" pitchFamily="49" charset="0"/>
                <a:cs typeface="Courier New" pitchFamily="49" charset="0"/>
              </a:rPr>
              <a:t>\          </a:t>
            </a:r>
            <a:r>
              <a:rPr lang="en-US" sz="1600" dirty="0" smtClean="0">
                <a:cs typeface="Courier New" pitchFamily="49" charset="0"/>
              </a:rPr>
              <a:t># The size of n-grams (no. of words used to create features</a:t>
            </a:r>
            <a:endParaRPr lang="en-US" sz="1600" dirty="0">
              <a:cs typeface="Courier New" pitchFamily="49" charset="0"/>
            </a:endParaRPr>
          </a:p>
          <a:p>
            <a:pPr marL="0" indent="0">
              <a:buNone/>
            </a:pPr>
            <a:r>
              <a:rPr lang="en-US" sz="1600" dirty="0">
                <a:latin typeface="Courier New" pitchFamily="49" charset="0"/>
                <a:cs typeface="Courier New" pitchFamily="49" charset="0"/>
              </a:rPr>
              <a:t>-source </a:t>
            </a:r>
            <a:r>
              <a:rPr lang="en-US" sz="1600" dirty="0" err="1" smtClean="0">
                <a:latin typeface="Courier New" pitchFamily="49" charset="0"/>
                <a:cs typeface="Courier New" pitchFamily="49" charset="0"/>
              </a:rPr>
              <a:t>hdfs</a:t>
            </a:r>
            <a:r>
              <a:rPr lang="en-US" sz="1600" dirty="0" smtClean="0">
                <a:latin typeface="Courier New" pitchFamily="49" charset="0"/>
                <a:cs typeface="Courier New" pitchFamily="49" charset="0"/>
              </a:rPr>
              <a:t>     </a:t>
            </a:r>
            <a:r>
              <a:rPr lang="en-US" sz="1600" dirty="0" smtClean="0">
                <a:cs typeface="Courier New" pitchFamily="49" charset="0"/>
              </a:rPr>
              <a:t># The source of training data is HDFS</a:t>
            </a:r>
            <a:endParaRPr lang="en-US" sz="1600" dirty="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Tree>
    <p:extLst>
      <p:ext uri="{BB962C8B-B14F-4D97-AF65-F5344CB8AC3E}">
        <p14:creationId xmlns:p14="http://schemas.microsoft.com/office/powerpoint/2010/main" val="15796969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the Classifier</a:t>
            </a:r>
            <a:endParaRPr lang="en-US" dirty="0"/>
          </a:p>
        </p:txBody>
      </p:sp>
      <p:sp>
        <p:nvSpPr>
          <p:cNvPr id="3" name="Content Placeholder 2"/>
          <p:cNvSpPr>
            <a:spLocks noGrp="1"/>
          </p:cNvSpPr>
          <p:nvPr>
            <p:ph idx="1"/>
          </p:nvPr>
        </p:nvSpPr>
        <p:spPr/>
        <p:txBody>
          <a:bodyPr/>
          <a:lstStyle/>
          <a:p>
            <a:r>
              <a:rPr lang="en-US" dirty="0"/>
              <a:t>When the training has completed it persists the model into several </a:t>
            </a:r>
            <a:r>
              <a:rPr lang="en-US" dirty="0" smtClean="0"/>
              <a:t>subdirectories under </a:t>
            </a:r>
            <a:r>
              <a:rPr lang="en-US" dirty="0"/>
              <a:t>the model directory in HDFS. </a:t>
            </a:r>
          </a:p>
          <a:p>
            <a:r>
              <a:rPr lang="en-US" dirty="0" smtClean="0"/>
              <a:t>We can </a:t>
            </a:r>
            <a:r>
              <a:rPr lang="en-US" dirty="0"/>
              <a:t>now run the classifier on </a:t>
            </a:r>
            <a:r>
              <a:rPr lang="en-US" dirty="0" smtClean="0"/>
              <a:t>the test </a:t>
            </a:r>
            <a:r>
              <a:rPr lang="en-US" dirty="0"/>
              <a:t>data </a:t>
            </a:r>
            <a:r>
              <a:rPr lang="en-US" dirty="0" smtClean="0"/>
              <a:t>by specifying </a:t>
            </a:r>
            <a:r>
              <a:rPr lang="en-US" dirty="0"/>
              <a:t>the </a:t>
            </a:r>
            <a:r>
              <a:rPr lang="en-US" dirty="0" smtClean="0"/>
              <a:t>location </a:t>
            </a:r>
            <a:r>
              <a:rPr lang="en-US" dirty="0"/>
              <a:t>of </a:t>
            </a:r>
            <a:r>
              <a:rPr lang="en-US" dirty="0" smtClean="0"/>
              <a:t>our model</a:t>
            </a:r>
          </a:p>
          <a:p>
            <a:pPr marL="0" indent="0">
              <a:buNone/>
            </a:pP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mahout </a:t>
            </a:r>
            <a:r>
              <a:rPr lang="en-US" sz="1600" dirty="0" err="1">
                <a:latin typeface="Courier New" pitchFamily="49" charset="0"/>
                <a:cs typeface="Courier New" pitchFamily="49" charset="0"/>
              </a:rPr>
              <a:t>testclassifier</a:t>
            </a:r>
            <a:r>
              <a:rPr lang="en-US" sz="1600" dirty="0">
                <a:latin typeface="Courier New" pitchFamily="49" charset="0"/>
                <a:cs typeface="Courier New" pitchFamily="49" charset="0"/>
              </a:rPr>
              <a:t> </a:t>
            </a:r>
            <a:endParaRPr lang="en-US" sz="1600"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d </a:t>
            </a:r>
            <a:r>
              <a:rPr lang="en-US" sz="1600" dirty="0" err="1">
                <a:latin typeface="Courier New" pitchFamily="49" charset="0"/>
                <a:cs typeface="Courier New" pitchFamily="49" charset="0"/>
              </a:rPr>
              <a:t>test_mahout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a:t>
            </a:r>
            <a:r>
              <a:rPr lang="en-US" sz="1600" dirty="0"/>
              <a:t>The HDFS directory </a:t>
            </a:r>
            <a:r>
              <a:rPr lang="en-US" sz="1600" dirty="0" smtClean="0"/>
              <a:t>containing the </a:t>
            </a:r>
            <a:r>
              <a:rPr lang="en-US" sz="1600" dirty="0"/>
              <a:t>test data.</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-m model </a:t>
            </a:r>
            <a:r>
              <a:rPr lang="en-US" sz="1600" dirty="0" smtClean="0">
                <a:latin typeface="Courier New" pitchFamily="49" charset="0"/>
                <a:cs typeface="Courier New" pitchFamily="49" charset="0"/>
              </a:rPr>
              <a:t>\        # </a:t>
            </a:r>
            <a:r>
              <a:rPr lang="en-US" sz="1600" dirty="0"/>
              <a:t>The HDFS directory </a:t>
            </a:r>
            <a:r>
              <a:rPr lang="en-US" sz="1600" dirty="0" smtClean="0"/>
              <a:t>containing the </a:t>
            </a:r>
            <a:r>
              <a:rPr lang="en-US" sz="1600" dirty="0"/>
              <a:t>trained model.</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-type </a:t>
            </a:r>
            <a:r>
              <a:rPr lang="en-US" sz="1600" dirty="0" err="1">
                <a:latin typeface="Courier New" pitchFamily="49" charset="0"/>
                <a:cs typeface="Courier New" pitchFamily="49" charset="0"/>
              </a:rPr>
              <a:t>cbayes</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a:t>
            </a:r>
            <a:r>
              <a:rPr lang="en-US" sz="1600" dirty="0"/>
              <a:t>The classifier algorithm, </a:t>
            </a:r>
            <a:r>
              <a:rPr lang="en-US" sz="1600" dirty="0" smtClean="0"/>
              <a:t>in our </a:t>
            </a:r>
            <a:r>
              <a:rPr lang="en-US" sz="1600" dirty="0"/>
              <a:t>case the “</a:t>
            </a:r>
            <a:r>
              <a:rPr lang="en-US" sz="1600" dirty="0" smtClean="0"/>
              <a:t>Complement Naïve </a:t>
            </a:r>
            <a:r>
              <a:rPr lang="en-US" sz="1600" dirty="0"/>
              <a:t>Bayes</a:t>
            </a:r>
            <a:r>
              <a:rPr lang="en-US" sz="1600" dirty="0" smtClean="0"/>
              <a:t>”</a:t>
            </a:r>
          </a:p>
          <a:p>
            <a:pPr marL="0" indent="0">
              <a:buNone/>
            </a:pPr>
            <a:r>
              <a:rPr lang="en-US" sz="1600" dirty="0" smtClean="0">
                <a:latin typeface="Courier New" pitchFamily="49" charset="0"/>
                <a:cs typeface="Courier New" pitchFamily="49" charset="0"/>
              </a:rPr>
              <a:t>-</a:t>
            </a:r>
            <a:r>
              <a:rPr lang="en-US" sz="1600" dirty="0" err="1">
                <a:latin typeface="Courier New" pitchFamily="49" charset="0"/>
                <a:cs typeface="Courier New" pitchFamily="49" charset="0"/>
              </a:rPr>
              <a:t>ng</a:t>
            </a:r>
            <a:r>
              <a:rPr lang="en-US" sz="1600" dirty="0">
                <a:latin typeface="Courier New" pitchFamily="49" charset="0"/>
                <a:cs typeface="Courier New" pitchFamily="49" charset="0"/>
              </a:rPr>
              <a:t> 1 </a:t>
            </a:r>
            <a:r>
              <a:rPr lang="en-US" sz="1600" dirty="0" smtClean="0">
                <a:latin typeface="Courier New" pitchFamily="49" charset="0"/>
                <a:cs typeface="Courier New" pitchFamily="49" charset="0"/>
              </a:rPr>
              <a:t>\           # </a:t>
            </a:r>
            <a:r>
              <a:rPr lang="en-US" sz="1600" dirty="0" smtClean="0">
                <a:cs typeface="Courier New" pitchFamily="49" charset="0"/>
              </a:rPr>
              <a:t>the size of the n-grams used</a:t>
            </a:r>
            <a:endParaRPr lang="en-US" sz="1600" dirty="0">
              <a:cs typeface="Courier New" pitchFamily="49" charset="0"/>
            </a:endParaRPr>
          </a:p>
          <a:p>
            <a:pPr marL="0" indent="0">
              <a:buNone/>
            </a:pPr>
            <a:r>
              <a:rPr lang="en-US" sz="1600" dirty="0">
                <a:latin typeface="Courier New" pitchFamily="49" charset="0"/>
                <a:cs typeface="Courier New" pitchFamily="49" charset="0"/>
              </a:rPr>
              <a:t>-source </a:t>
            </a:r>
            <a:r>
              <a:rPr lang="en-US" sz="1600" dirty="0" err="1">
                <a:latin typeface="Courier New" pitchFamily="49" charset="0"/>
                <a:cs typeface="Courier New" pitchFamily="49" charset="0"/>
              </a:rPr>
              <a:t>hdfs</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a:t>
            </a:r>
            <a:r>
              <a:rPr lang="en-US" sz="1600" dirty="0" smtClean="0">
                <a:cs typeface="Courier New" pitchFamily="49" charset="0"/>
              </a:rPr>
              <a:t>the source of the training data, HDFS</a:t>
            </a:r>
            <a:endParaRPr lang="en-US" sz="1600" dirty="0">
              <a:cs typeface="Courier New" pitchFamily="49" charset="0"/>
            </a:endParaRPr>
          </a:p>
          <a:p>
            <a:pPr marL="0" indent="0">
              <a:buNone/>
            </a:pPr>
            <a:r>
              <a:rPr lang="en-US" sz="1600" dirty="0">
                <a:latin typeface="Courier New" pitchFamily="49" charset="0"/>
                <a:cs typeface="Courier New" pitchFamily="49" charset="0"/>
              </a:rPr>
              <a:t>-method </a:t>
            </a:r>
            <a:r>
              <a:rPr lang="en-US" sz="1600" dirty="0" err="1" smtClean="0">
                <a:latin typeface="Courier New" pitchFamily="49" charset="0"/>
                <a:cs typeface="Courier New" pitchFamily="49" charset="0"/>
              </a:rPr>
              <a:t>mapreduce</a:t>
            </a:r>
            <a:r>
              <a:rPr lang="en-US" sz="1600" dirty="0" smtClean="0">
                <a:latin typeface="Courier New" pitchFamily="49" charset="0"/>
                <a:cs typeface="Courier New" pitchFamily="49" charset="0"/>
              </a:rPr>
              <a:t> # </a:t>
            </a:r>
            <a:r>
              <a:rPr lang="en-US" sz="1600" dirty="0" smtClean="0">
                <a:cs typeface="Courier New" pitchFamily="49" charset="0"/>
              </a:rPr>
              <a:t>runtime system, alternative is “sequential” in a single JVM</a:t>
            </a:r>
          </a:p>
          <a:p>
            <a:pPr marL="0" indent="0">
              <a:buNone/>
            </a:pPr>
            <a:endParaRPr lang="en-US" sz="1600" dirty="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40908298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Confusion Matrix</a:t>
            </a:r>
            <a:endParaRPr lang="en-US" dirty="0"/>
          </a:p>
        </p:txBody>
      </p:sp>
      <p:sp>
        <p:nvSpPr>
          <p:cNvPr id="3" name="Content Placeholder 2"/>
          <p:cNvSpPr>
            <a:spLocks noGrp="1"/>
          </p:cNvSpPr>
          <p:nvPr>
            <p:ph idx="1"/>
          </p:nvPr>
        </p:nvSpPr>
        <p:spPr>
          <a:xfrm>
            <a:off x="457200" y="914400"/>
            <a:ext cx="8382000" cy="5440363"/>
          </a:xfrm>
        </p:spPr>
        <p:txBody>
          <a:bodyPr/>
          <a:lstStyle/>
          <a:p>
            <a:r>
              <a:rPr lang="en-US" dirty="0"/>
              <a:t>The output of the </a:t>
            </a:r>
            <a:r>
              <a:rPr lang="en-US" sz="1800" i="1" dirty="0" err="1" smtClean="0">
                <a:latin typeface="Courier New" pitchFamily="49" charset="0"/>
                <a:cs typeface="Courier New" pitchFamily="49" charset="0"/>
              </a:rPr>
              <a:t>testclassifier</a:t>
            </a:r>
            <a:r>
              <a:rPr lang="en-US" dirty="0" smtClean="0"/>
              <a:t> </a:t>
            </a:r>
            <a:r>
              <a:rPr lang="en-US" dirty="0"/>
              <a:t>command shows something called a </a:t>
            </a:r>
            <a:r>
              <a:rPr lang="en-US" i="1" dirty="0"/>
              <a:t>confusion </a:t>
            </a:r>
            <a:r>
              <a:rPr lang="en-US" i="1" dirty="0" smtClean="0"/>
              <a:t>matrix</a:t>
            </a:r>
            <a:r>
              <a:rPr lang="en-US" dirty="0" smtClean="0"/>
              <a:t>, which </a:t>
            </a:r>
            <a:r>
              <a:rPr lang="en-US" dirty="0"/>
              <a:t>is telling you that the classifier correctly identified 72 spam emails as </a:t>
            </a:r>
            <a:r>
              <a:rPr lang="en-US" dirty="0" smtClean="0"/>
              <a:t>being spam</a:t>
            </a:r>
            <a:r>
              <a:rPr lang="en-US" dirty="0"/>
              <a:t>, and incorrectly identified 28 spam emails as ham. </a:t>
            </a:r>
            <a:endParaRPr lang="en-US" dirty="0" smtClean="0"/>
          </a:p>
          <a:p>
            <a:pPr marL="0" indent="0">
              <a:buNone/>
            </a:pPr>
            <a:r>
              <a:rPr lang="en-US" sz="1600" dirty="0">
                <a:latin typeface="Courier New" pitchFamily="49" charset="0"/>
                <a:cs typeface="Courier New" pitchFamily="49" charset="0"/>
              </a:rPr>
              <a:t>Confusion Matrix</a:t>
            </a:r>
          </a:p>
          <a:p>
            <a:pPr marL="0" indent="0">
              <a:buNone/>
            </a:pP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a </a:t>
            </a:r>
            <a:r>
              <a:rPr lang="en-US" sz="1600" dirty="0" smtClean="0">
                <a:latin typeface="Courier New" pitchFamily="49" charset="0"/>
                <a:cs typeface="Courier New" pitchFamily="49" charset="0"/>
              </a:rPr>
              <a:t>    b   &lt;--</a:t>
            </a:r>
            <a:r>
              <a:rPr lang="en-US" sz="1600" dirty="0">
                <a:latin typeface="Courier New" pitchFamily="49" charset="0"/>
                <a:cs typeface="Courier New" pitchFamily="49" charset="0"/>
              </a:rPr>
              <a:t>Classified as</a:t>
            </a:r>
          </a:p>
          <a:p>
            <a:pPr marL="0" indent="0">
              <a:buNone/>
            </a:pPr>
            <a:r>
              <a:rPr lang="en-US" sz="1600" dirty="0">
                <a:latin typeface="Courier New" pitchFamily="49" charset="0"/>
                <a:cs typeface="Courier New" pitchFamily="49" charset="0"/>
              </a:rPr>
              <a:t>72 </a:t>
            </a:r>
            <a:r>
              <a:rPr lang="en-US" sz="1600" dirty="0" smtClean="0">
                <a:latin typeface="Courier New" pitchFamily="49" charset="0"/>
                <a:cs typeface="Courier New" pitchFamily="49" charset="0"/>
              </a:rPr>
              <a:t>   28  | </a:t>
            </a:r>
            <a:r>
              <a:rPr lang="en-US" sz="1600" dirty="0">
                <a:latin typeface="Courier New" pitchFamily="49" charset="0"/>
                <a:cs typeface="Courier New" pitchFamily="49" charset="0"/>
              </a:rPr>
              <a:t>100 a = spam</a:t>
            </a:r>
          </a:p>
          <a:p>
            <a:pPr marL="0" indent="0">
              <a:buNone/>
            </a:pPr>
            <a:r>
              <a:rPr lang="da-DK" sz="1600" dirty="0">
                <a:latin typeface="Courier New" pitchFamily="49" charset="0"/>
                <a:cs typeface="Courier New" pitchFamily="49" charset="0"/>
              </a:rPr>
              <a:t>0 </a:t>
            </a:r>
            <a:r>
              <a:rPr lang="da-DK" sz="1600" dirty="0" smtClean="0">
                <a:latin typeface="Courier New" pitchFamily="49" charset="0"/>
                <a:cs typeface="Courier New" pitchFamily="49" charset="0"/>
              </a:rPr>
              <a:t>    100 </a:t>
            </a:r>
            <a:r>
              <a:rPr lang="da-DK" sz="1600" dirty="0">
                <a:latin typeface="Courier New" pitchFamily="49" charset="0"/>
                <a:cs typeface="Courier New" pitchFamily="49" charset="0"/>
              </a:rPr>
              <a:t>| 100 b = easy_ham</a:t>
            </a:r>
            <a:endParaRPr lang="en-US" sz="1600" dirty="0" smtClean="0">
              <a:latin typeface="Courier New" pitchFamily="49" charset="0"/>
              <a:cs typeface="Courier New" pitchFamily="49" charset="0"/>
            </a:endParaRPr>
          </a:p>
          <a:p>
            <a:r>
              <a:rPr lang="en-US" dirty="0" smtClean="0"/>
              <a:t>Your </a:t>
            </a:r>
            <a:r>
              <a:rPr lang="en-US" dirty="0"/>
              <a:t>classifier also was able </a:t>
            </a:r>
            <a:r>
              <a:rPr lang="en-US" dirty="0" smtClean="0"/>
              <a:t>to be </a:t>
            </a:r>
            <a:r>
              <a:rPr lang="en-US" dirty="0"/>
              <a:t>100 percent accurate at classifying ham emails.</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a:p>
        </p:txBody>
      </p:sp>
    </p:spTree>
    <p:extLst>
      <p:ext uri="{BB962C8B-B14F-4D97-AF65-F5344CB8AC3E}">
        <p14:creationId xmlns:p14="http://schemas.microsoft.com/office/powerpoint/2010/main" val="12963493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scalability that can be achieved with training in Mahout comes at a high </a:t>
            </a:r>
            <a:r>
              <a:rPr lang="en-US" dirty="0" smtClean="0"/>
              <a:t>cost. </a:t>
            </a:r>
          </a:p>
          <a:p>
            <a:r>
              <a:rPr lang="en-US" dirty="0"/>
              <a:t>T</a:t>
            </a:r>
            <a:r>
              <a:rPr lang="en-US" dirty="0" smtClean="0"/>
              <a:t>he </a:t>
            </a:r>
            <a:r>
              <a:rPr lang="en-US" dirty="0" err="1"/>
              <a:t>MapReduce</a:t>
            </a:r>
            <a:r>
              <a:rPr lang="en-US" dirty="0"/>
              <a:t> jobs that must execute </a:t>
            </a:r>
            <a:r>
              <a:rPr lang="en-US" dirty="0" smtClean="0"/>
              <a:t>to train </a:t>
            </a:r>
            <a:r>
              <a:rPr lang="en-US" dirty="0"/>
              <a:t>the model</a:t>
            </a:r>
            <a:r>
              <a:rPr lang="en-US" dirty="0" smtClean="0"/>
              <a:t>.</a:t>
            </a:r>
          </a:p>
          <a:p>
            <a:pPr marL="857250" lvl="1" indent="-457200">
              <a:buFont typeface="+mj-lt"/>
              <a:buAutoNum type="arabicPeriod"/>
            </a:pPr>
            <a:r>
              <a:rPr lang="en-US" b="1" dirty="0" err="1" smtClean="0"/>
              <a:t>BayesFeatureDrive</a:t>
            </a:r>
            <a:r>
              <a:rPr lang="en-US" b="1" dirty="0" smtClean="0"/>
              <a:t>  </a:t>
            </a:r>
            <a:r>
              <a:rPr lang="en-US" dirty="0"/>
              <a:t>Calculate term and document </a:t>
            </a:r>
            <a:r>
              <a:rPr lang="en-US" dirty="0" smtClean="0"/>
              <a:t>frequencies in </a:t>
            </a:r>
            <a:r>
              <a:rPr lang="en-US" dirty="0"/>
              <a:t>preparation for TF/IDF calculation</a:t>
            </a:r>
            <a:r>
              <a:rPr lang="en-US" dirty="0" smtClean="0"/>
              <a:t>.</a:t>
            </a:r>
          </a:p>
          <a:p>
            <a:pPr marL="857250" lvl="1" indent="-457200">
              <a:buFont typeface="+mj-lt"/>
              <a:buAutoNum type="arabicPeriod"/>
            </a:pPr>
            <a:r>
              <a:rPr lang="en-US" b="1" dirty="0" err="1" smtClean="0"/>
              <a:t>BayesTfIdfDriver</a:t>
            </a:r>
            <a:r>
              <a:rPr lang="en-US" b="1" dirty="0" smtClean="0"/>
              <a:t>  </a:t>
            </a:r>
            <a:r>
              <a:rPr lang="en-US" dirty="0"/>
              <a:t>Calculate TF/IDF for </a:t>
            </a:r>
            <a:r>
              <a:rPr lang="en-US" dirty="0" smtClean="0"/>
              <a:t>each word </a:t>
            </a:r>
            <a:r>
              <a:rPr lang="en-US" dirty="0"/>
              <a:t>in each </a:t>
            </a:r>
            <a:r>
              <a:rPr lang="en-US" dirty="0" smtClean="0"/>
              <a:t>category</a:t>
            </a:r>
          </a:p>
          <a:p>
            <a:pPr marL="857250" lvl="1" indent="-457200">
              <a:buFont typeface="+mj-lt"/>
              <a:buAutoNum type="arabicPeriod"/>
            </a:pPr>
            <a:r>
              <a:rPr lang="en-US" b="1" dirty="0" err="1" smtClean="0"/>
              <a:t>BayesWeightSummerDriver</a:t>
            </a:r>
            <a:r>
              <a:rPr lang="en-US" b="1" dirty="0" smtClean="0"/>
              <a:t> </a:t>
            </a:r>
            <a:r>
              <a:rPr lang="en-US" dirty="0"/>
              <a:t>Calculate the sum of TF/IDF </a:t>
            </a:r>
            <a:r>
              <a:rPr lang="en-US" dirty="0" smtClean="0"/>
              <a:t>values for </a:t>
            </a:r>
            <a:r>
              <a:rPr lang="en-US" dirty="0"/>
              <a:t>each word, for each </a:t>
            </a:r>
            <a:r>
              <a:rPr lang="en-US" dirty="0" smtClean="0"/>
              <a:t>category, and </a:t>
            </a:r>
            <a:r>
              <a:rPr lang="en-US" dirty="0"/>
              <a:t>for all TF/IDF </a:t>
            </a:r>
            <a:r>
              <a:rPr lang="en-US" dirty="0" smtClean="0"/>
              <a:t>values</a:t>
            </a:r>
          </a:p>
          <a:p>
            <a:pPr marL="857250" lvl="1" indent="-457200">
              <a:buFont typeface="+mj-lt"/>
              <a:buAutoNum type="arabicPeriod"/>
            </a:pPr>
            <a:r>
              <a:rPr lang="en-US" b="1" dirty="0" err="1" smtClean="0"/>
              <a:t>CBayesThetaNormalizerDriver</a:t>
            </a:r>
            <a:r>
              <a:rPr lang="en-US" b="1" dirty="0" smtClean="0"/>
              <a:t>  </a:t>
            </a:r>
            <a:r>
              <a:rPr lang="en-US" dirty="0" smtClean="0"/>
              <a:t>Calculate the Theta Normalizer for each category.</a:t>
            </a:r>
          </a:p>
          <a:p>
            <a:r>
              <a:rPr lang="en-US" dirty="0"/>
              <a:t>When training the model, you can play with the -</a:t>
            </a:r>
            <a:r>
              <a:rPr lang="en-US" dirty="0" err="1"/>
              <a:t>ng</a:t>
            </a:r>
            <a:r>
              <a:rPr lang="en-US" dirty="0"/>
              <a:t> argument, which specifies the </a:t>
            </a:r>
            <a:r>
              <a:rPr lang="en-US" dirty="0" smtClean="0"/>
              <a:t>size of </a:t>
            </a:r>
            <a:r>
              <a:rPr lang="en-US" dirty="0"/>
              <a:t>the n-grams extracted from the training data. You ran with it set to 1, which </a:t>
            </a:r>
            <a:r>
              <a:rPr lang="en-US" dirty="0" smtClean="0"/>
              <a:t>means every </a:t>
            </a:r>
            <a:r>
              <a:rPr lang="en-US" dirty="0"/>
              <a:t>word was an independent feature, but the overall accuracy of the classifier </a:t>
            </a:r>
            <a:r>
              <a:rPr lang="en-US" dirty="0" smtClean="0"/>
              <a:t>can improve </a:t>
            </a:r>
            <a:r>
              <a:rPr lang="en-US" dirty="0"/>
              <a:t>with larger values</a:t>
            </a:r>
            <a:r>
              <a:rPr lang="en-US" dirty="0" smtClean="0"/>
              <a:t>.</a:t>
            </a:r>
          </a:p>
          <a:p>
            <a:r>
              <a:rPr lang="en-US" dirty="0"/>
              <a:t>The </a:t>
            </a:r>
            <a:r>
              <a:rPr lang="en-US" dirty="0" err="1"/>
              <a:t>MapReduce</a:t>
            </a:r>
            <a:r>
              <a:rPr lang="en-US" dirty="0"/>
              <a:t> naïve Bayes training comes into its own when you’re working </a:t>
            </a:r>
            <a:r>
              <a:rPr lang="en-US" dirty="0" smtClean="0"/>
              <a:t>with large </a:t>
            </a:r>
            <a:r>
              <a:rPr lang="en-US" dirty="0"/>
              <a:t>training sets (hundreds of thousands and more) which start hitting the </a:t>
            </a:r>
            <a:r>
              <a:rPr lang="en-US" dirty="0" smtClean="0"/>
              <a:t>memory limits </a:t>
            </a:r>
            <a:r>
              <a:rPr lang="en-US" dirty="0"/>
              <a:t>of a single </a:t>
            </a:r>
            <a:r>
              <a:rPr lang="en-US" dirty="0" smtClean="0"/>
              <a:t>host. </a:t>
            </a:r>
          </a:p>
          <a:p>
            <a:r>
              <a:rPr lang="en-US" dirty="0" smtClean="0"/>
              <a:t>It turns out that </a:t>
            </a:r>
            <a:r>
              <a:rPr lang="en-US" dirty="0"/>
              <a:t>naïve Bayes </a:t>
            </a:r>
            <a:r>
              <a:rPr lang="en-US" dirty="0" smtClean="0"/>
              <a:t>is not </a:t>
            </a:r>
            <a:r>
              <a:rPr lang="en-US" dirty="0"/>
              <a:t>naïve </a:t>
            </a:r>
            <a:r>
              <a:rPr lang="en-US" dirty="0" smtClean="0"/>
              <a:t>at all and is used extensively.</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8294868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Classification Algorithms</a:t>
            </a:r>
            <a:endParaRPr lang="en-US" dirty="0"/>
          </a:p>
        </p:txBody>
      </p:sp>
      <p:sp>
        <p:nvSpPr>
          <p:cNvPr id="3" name="Content Placeholder 2"/>
          <p:cNvSpPr>
            <a:spLocks noGrp="1"/>
          </p:cNvSpPr>
          <p:nvPr>
            <p:ph idx="1"/>
          </p:nvPr>
        </p:nvSpPr>
        <p:spPr/>
        <p:txBody>
          <a:bodyPr/>
          <a:lstStyle/>
          <a:p>
            <a:r>
              <a:rPr lang="en-US" dirty="0"/>
              <a:t>Mahout contains other classification </a:t>
            </a:r>
            <a:r>
              <a:rPr lang="en-US" dirty="0" smtClean="0"/>
              <a:t>algorithms</a:t>
            </a:r>
          </a:p>
          <a:p>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110522556"/>
              </p:ext>
            </p:extLst>
          </p:nvPr>
        </p:nvGraphicFramePr>
        <p:xfrm>
          <a:off x="762000" y="1397000"/>
          <a:ext cx="7924800" cy="3454400"/>
        </p:xfrm>
        <a:graphic>
          <a:graphicData uri="http://schemas.openxmlformats.org/drawingml/2006/table">
            <a:tbl>
              <a:tblPr firstRow="1" bandRow="1">
                <a:tableStyleId>{5C22544A-7EE6-4342-B048-85BDC9FD1C3A}</a:tableStyleId>
              </a:tblPr>
              <a:tblGrid>
                <a:gridCol w="1752600"/>
                <a:gridCol w="6172200"/>
              </a:tblGrid>
              <a:tr h="370840">
                <a:tc>
                  <a:txBody>
                    <a:bodyPr/>
                    <a:lstStyle/>
                    <a:p>
                      <a:r>
                        <a:rPr lang="en-US" dirty="0" smtClean="0"/>
                        <a:t>Algorithm</a:t>
                      </a:r>
                      <a:endParaRPr lang="en-US" dirty="0"/>
                    </a:p>
                  </a:txBody>
                  <a:tcPr/>
                </a:tc>
                <a:tc>
                  <a:txBody>
                    <a:bodyPr/>
                    <a:lstStyle/>
                    <a:p>
                      <a:r>
                        <a:rPr lang="en-US" dirty="0" smtClean="0"/>
                        <a:t>Description</a:t>
                      </a:r>
                      <a:endParaRPr lang="en-US" dirty="0"/>
                    </a:p>
                  </a:txBody>
                  <a:tcPr/>
                </a:tc>
              </a:tr>
              <a:tr h="370840">
                <a:tc>
                  <a:txBody>
                    <a:bodyPr/>
                    <a:lstStyle/>
                    <a:p>
                      <a:r>
                        <a:rPr lang="en-US" sz="1600" dirty="0" smtClean="0"/>
                        <a:t>Logistic Regression</a:t>
                      </a:r>
                      <a:endParaRPr lang="en-US" sz="1600" dirty="0"/>
                    </a:p>
                  </a:txBody>
                  <a:tcPr/>
                </a:tc>
                <a:tc>
                  <a:txBody>
                    <a:bodyPr/>
                    <a:lstStyle/>
                    <a:p>
                      <a:r>
                        <a:rPr lang="en-US" sz="1600" b="0" i="0" u="none" strike="noStrike" kern="1200" baseline="0" dirty="0" smtClean="0">
                          <a:solidFill>
                            <a:schemeClr val="dk1"/>
                          </a:solidFill>
                          <a:latin typeface="+mn-lt"/>
                          <a:ea typeface="+mn-ea"/>
                          <a:cs typeface="+mn-cs"/>
                        </a:rPr>
                        <a:t>Logistic regression is a model used for prediction of the probability of occurrence of an event. </a:t>
                      </a:r>
                    </a:p>
                    <a:p>
                      <a:r>
                        <a:rPr lang="en-US" sz="1600" b="0" i="0" u="none" strike="noStrike" kern="1200" baseline="0" dirty="0" smtClean="0">
                          <a:solidFill>
                            <a:schemeClr val="dk1"/>
                          </a:solidFill>
                          <a:latin typeface="+mn-lt"/>
                          <a:ea typeface="+mn-ea"/>
                          <a:cs typeface="+mn-cs"/>
                        </a:rPr>
                        <a:t>It makes use of several predictor variables that may be either numerical or categories.</a:t>
                      </a:r>
                      <a:endParaRPr lang="en-US" sz="1600" dirty="0"/>
                    </a:p>
                  </a:txBody>
                  <a:tcPr/>
                </a:tc>
              </a:tr>
              <a:tr h="370840">
                <a:tc>
                  <a:txBody>
                    <a:bodyPr/>
                    <a:lstStyle/>
                    <a:p>
                      <a:r>
                        <a:rPr lang="en-US" sz="1600" dirty="0" smtClean="0"/>
                        <a:t>Support Vector Machines</a:t>
                      </a:r>
                      <a:endParaRPr lang="en-US" sz="1600" dirty="0"/>
                    </a:p>
                  </a:txBody>
                  <a:tcPr/>
                </a:tc>
                <a:tc>
                  <a:txBody>
                    <a:bodyPr/>
                    <a:lstStyle/>
                    <a:p>
                      <a:r>
                        <a:rPr lang="en-US" sz="1600" b="0" i="0" u="none" strike="noStrike" kern="1200" baseline="0" dirty="0" smtClean="0">
                          <a:solidFill>
                            <a:schemeClr val="dk1"/>
                          </a:solidFill>
                          <a:latin typeface="+mn-lt"/>
                          <a:ea typeface="+mn-ea"/>
                          <a:cs typeface="+mn-cs"/>
                        </a:rPr>
                        <a:t>As with naïve Bayes, Support Vector Machines (or SVMs) can be used to solve the task of assigning objects to classes. But the way this task is solved is completely different to the setting in naïve Bayes.</a:t>
                      </a:r>
                      <a:endParaRPr lang="en-US" sz="1600" dirty="0"/>
                    </a:p>
                  </a:txBody>
                  <a:tcPr/>
                </a:tc>
              </a:tr>
              <a:tr h="370840">
                <a:tc>
                  <a:txBody>
                    <a:bodyPr/>
                    <a:lstStyle/>
                    <a:p>
                      <a:r>
                        <a:rPr lang="en-US" sz="1600" dirty="0" smtClean="0"/>
                        <a:t>Neural Network</a:t>
                      </a:r>
                      <a:endParaRPr lang="en-US" sz="1600" dirty="0"/>
                    </a:p>
                  </a:txBody>
                  <a:tcPr/>
                </a:tc>
                <a:tc>
                  <a:txBody>
                    <a:bodyPr/>
                    <a:lstStyle/>
                    <a:p>
                      <a:r>
                        <a:rPr lang="en-US" sz="1600" b="0" i="0" u="none" strike="noStrike" kern="1200" baseline="0" dirty="0" smtClean="0">
                          <a:solidFill>
                            <a:schemeClr val="dk1"/>
                          </a:solidFill>
                          <a:latin typeface="+mn-lt"/>
                          <a:ea typeface="+mn-ea"/>
                          <a:cs typeface="+mn-cs"/>
                        </a:rPr>
                        <a:t>Neural Networks are a means for classifying multidimensional objects.</a:t>
                      </a:r>
                      <a:endParaRPr lang="en-US" sz="1600" dirty="0"/>
                    </a:p>
                  </a:txBody>
                  <a:tcPr/>
                </a:tc>
              </a:tr>
              <a:tr h="370840">
                <a:tc>
                  <a:txBody>
                    <a:bodyPr/>
                    <a:lstStyle/>
                    <a:p>
                      <a:r>
                        <a:rPr lang="en-US" sz="1600" dirty="0" smtClean="0"/>
                        <a:t>Hidden Markov</a:t>
                      </a:r>
                      <a:r>
                        <a:rPr lang="en-US" sz="1600" baseline="0" dirty="0" smtClean="0"/>
                        <a:t> </a:t>
                      </a:r>
                      <a:r>
                        <a:rPr lang="en-US" sz="1600" dirty="0" smtClean="0"/>
                        <a:t>Models</a:t>
                      </a:r>
                      <a:endParaRPr lang="en-US" sz="1600" dirty="0"/>
                    </a:p>
                  </a:txBody>
                  <a:tcPr/>
                </a:tc>
                <a:tc>
                  <a:txBody>
                    <a:bodyPr/>
                    <a:lstStyle/>
                    <a:p>
                      <a:r>
                        <a:rPr lang="en-US" sz="1600" b="0" i="0" u="none" strike="noStrike" kern="1200" baseline="0" dirty="0" smtClean="0">
                          <a:solidFill>
                            <a:schemeClr val="dk1"/>
                          </a:solidFill>
                          <a:latin typeface="+mn-lt"/>
                          <a:ea typeface="+mn-ea"/>
                          <a:cs typeface="+mn-cs"/>
                        </a:rPr>
                        <a:t>Hidden Markov Models are used in multiple areas of machine learning, such as speech recognition, handwritten letter recognition, or natural language processing.</a:t>
                      </a:r>
                      <a:endParaRPr lang="en-US" sz="1600" dirty="0"/>
                    </a:p>
                  </a:txBody>
                  <a:tcPr/>
                </a:tc>
              </a:tr>
            </a:tbl>
          </a:graphicData>
        </a:graphic>
      </p:graphicFrame>
    </p:spTree>
    <p:extLst>
      <p:ext uri="{BB962C8B-B14F-4D97-AF65-F5344CB8AC3E}">
        <p14:creationId xmlns:p14="http://schemas.microsoft.com/office/powerpoint/2010/main" val="40762122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Dreams come in Technicolor</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838200"/>
            <a:ext cx="4832123" cy="5440363"/>
          </a:xfrm>
        </p:spPr>
      </p:pic>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0" y="2209800"/>
            <a:ext cx="2991268" cy="3458058"/>
          </a:xfrm>
          <a:prstGeom prst="rect">
            <a:avLst/>
          </a:prstGeom>
        </p:spPr>
      </p:pic>
    </p:spTree>
    <p:extLst>
      <p:ext uri="{BB962C8B-B14F-4D97-AF65-F5344CB8AC3E}">
        <p14:creationId xmlns:p14="http://schemas.microsoft.com/office/powerpoint/2010/main" val="21627839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itle 1"/>
          <p:cNvSpPr>
            <a:spLocks noGrp="1"/>
          </p:cNvSpPr>
          <p:nvPr>
            <p:ph type="title"/>
          </p:nvPr>
        </p:nvSpPr>
        <p:spPr/>
        <p:txBody>
          <a:bodyPr/>
          <a:lstStyle/>
          <a:p>
            <a:pPr eaLnBrk="1" hangingPunct="1"/>
            <a:r>
              <a:rPr lang="en-US" smtClean="0">
                <a:ea typeface="ＭＳ Ｐゴシック" charset="-128"/>
              </a:rPr>
              <a:t>tf-idf weighting</a:t>
            </a:r>
          </a:p>
        </p:txBody>
      </p:sp>
      <p:sp>
        <p:nvSpPr>
          <p:cNvPr id="6148" name="Content Placeholder 2"/>
          <p:cNvSpPr>
            <a:spLocks noGrp="1"/>
          </p:cNvSpPr>
          <p:nvPr>
            <p:ph idx="1"/>
          </p:nvPr>
        </p:nvSpPr>
        <p:spPr>
          <a:xfrm>
            <a:off x="381000" y="1752600"/>
            <a:ext cx="8458200" cy="4876800"/>
          </a:xfrm>
        </p:spPr>
        <p:txBody>
          <a:bodyPr/>
          <a:lstStyle/>
          <a:p>
            <a:pPr eaLnBrk="1" hangingPunct="1"/>
            <a:r>
              <a:rPr lang="en-US" smtClean="0">
                <a:ea typeface="ＭＳ Ｐゴシック" charset="-128"/>
              </a:rPr>
              <a:t>The tf-idf weight of a term is the product of its tf weight and its idf weight.</a:t>
            </a:r>
          </a:p>
          <a:p>
            <a:pPr eaLnBrk="1" hangingPunct="1">
              <a:buFont typeface="Wingdings" charset="2"/>
              <a:buNone/>
            </a:pPr>
            <a:endParaRPr lang="en-US" smtClean="0">
              <a:ea typeface="ＭＳ Ｐゴシック" charset="-128"/>
            </a:endParaRPr>
          </a:p>
          <a:p>
            <a:pPr eaLnBrk="1" hangingPunct="1"/>
            <a:endParaRPr lang="en-US" smtClean="0">
              <a:ea typeface="ＭＳ Ｐゴシック" charset="-128"/>
            </a:endParaRPr>
          </a:p>
          <a:p>
            <a:pPr eaLnBrk="1" hangingPunct="1"/>
            <a:r>
              <a:rPr lang="en-US" smtClean="0">
                <a:solidFill>
                  <a:srgbClr val="C00000"/>
                </a:solidFill>
                <a:ea typeface="ＭＳ Ｐゴシック" charset="-128"/>
              </a:rPr>
              <a:t>Best known weighting scheme in information retrieval</a:t>
            </a:r>
          </a:p>
          <a:p>
            <a:pPr lvl="1" eaLnBrk="1" hangingPunct="1"/>
            <a:r>
              <a:rPr lang="en-US" smtClean="0">
                <a:ea typeface="ＭＳ Ｐゴシック" charset="-128"/>
              </a:rPr>
              <a:t>Note: the “-” in tf-idf is a hyphen, not a minus sign!</a:t>
            </a:r>
          </a:p>
          <a:p>
            <a:pPr lvl="1" eaLnBrk="1" hangingPunct="1"/>
            <a:r>
              <a:rPr lang="en-US" smtClean="0">
                <a:solidFill>
                  <a:srgbClr val="C00000"/>
                </a:solidFill>
                <a:ea typeface="ＭＳ Ｐゴシック" charset="-128"/>
              </a:rPr>
              <a:t>Alternative names: tf.idf, tf x idf</a:t>
            </a:r>
          </a:p>
          <a:p>
            <a:pPr eaLnBrk="1" hangingPunct="1"/>
            <a:r>
              <a:rPr lang="en-US" smtClean="0">
                <a:ea typeface="ＭＳ Ｐゴシック" charset="-128"/>
              </a:rPr>
              <a:t>Increases with the number of occurrences within a document</a:t>
            </a:r>
          </a:p>
          <a:p>
            <a:pPr eaLnBrk="1" hangingPunct="1"/>
            <a:r>
              <a:rPr lang="en-US" smtClean="0">
                <a:solidFill>
                  <a:srgbClr val="C00000"/>
                </a:solidFill>
                <a:ea typeface="ＭＳ Ｐゴシック" charset="-128"/>
              </a:rPr>
              <a:t>Increases with the rarity of the term in the collection</a:t>
            </a:r>
          </a:p>
        </p:txBody>
      </p:sp>
      <p:graphicFrame>
        <p:nvGraphicFramePr>
          <p:cNvPr id="7170" name="Object 2"/>
          <p:cNvGraphicFramePr>
            <a:graphicFrameLocks noChangeAspect="1"/>
          </p:cNvGraphicFramePr>
          <p:nvPr/>
        </p:nvGraphicFramePr>
        <p:xfrm>
          <a:off x="1238250" y="2717800"/>
          <a:ext cx="6288088" cy="766763"/>
        </p:xfrm>
        <a:graphic>
          <a:graphicData uri="http://schemas.openxmlformats.org/presentationml/2006/ole">
            <mc:AlternateContent xmlns:mc="http://schemas.openxmlformats.org/markup-compatibility/2006">
              <mc:Choice xmlns:v="urn:schemas-microsoft-com:vml" Requires="v">
                <p:oleObj spid="_x0000_s2117" name="Equation" r:id="rId3" imgW="2082600" imgH="253800" progId="Equation.3">
                  <p:embed/>
                </p:oleObj>
              </mc:Choice>
              <mc:Fallback>
                <p:oleObj name="Equation" r:id="rId3" imgW="2082600" imgH="2538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38250" y="2717800"/>
                        <a:ext cx="6288088" cy="766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7173" name="TextBox 4"/>
          <p:cNvSpPr txBox="1">
            <a:spLocks noChangeArrowheads="1"/>
          </p:cNvSpPr>
          <p:nvPr/>
        </p:nvSpPr>
        <p:spPr bwMode="auto">
          <a:xfrm>
            <a:off x="7620000" y="-33338"/>
            <a:ext cx="11636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sz="2400">
                <a:solidFill>
                  <a:schemeClr val="tx1"/>
                </a:solidFill>
                <a:latin typeface="Lucida Sans" charset="0"/>
                <a:cs typeface="Arial Unicode MS" charset="0"/>
              </a:defRPr>
            </a:lvl1pPr>
            <a:lvl2pPr marL="742950" indent="-285750" eaLnBrk="0" hangingPunct="0">
              <a:defRPr sz="2400">
                <a:solidFill>
                  <a:schemeClr val="tx1"/>
                </a:solidFill>
                <a:latin typeface="Lucida Sans" charset="0"/>
                <a:cs typeface="Arial Unicode MS" charset="0"/>
              </a:defRPr>
            </a:lvl2pPr>
            <a:lvl3pPr marL="1143000" indent="-228600" eaLnBrk="0" hangingPunct="0">
              <a:defRPr sz="2400">
                <a:solidFill>
                  <a:schemeClr val="tx1"/>
                </a:solidFill>
                <a:latin typeface="Lucida Sans" charset="0"/>
                <a:cs typeface="Arial Unicode MS" charset="0"/>
              </a:defRPr>
            </a:lvl3pPr>
            <a:lvl4pPr marL="1600200" indent="-228600" eaLnBrk="0" hangingPunct="0">
              <a:defRPr sz="2400">
                <a:solidFill>
                  <a:schemeClr val="tx1"/>
                </a:solidFill>
                <a:latin typeface="Lucida Sans" charset="0"/>
                <a:cs typeface="Arial Unicode MS" charset="0"/>
              </a:defRPr>
            </a:lvl4pPr>
            <a:lvl5pPr marL="2057400" indent="-228600" eaLnBrk="0" hangingPunct="0">
              <a:defRPr sz="2400">
                <a:solidFill>
                  <a:schemeClr val="tx1"/>
                </a:solidFill>
                <a:latin typeface="Lucida Sans" charset="0"/>
                <a:cs typeface="Arial Unicode MS" charset="0"/>
              </a:defRPr>
            </a:lvl5pPr>
            <a:lvl6pPr marL="2514600" indent="-228600" eaLnBrk="0" fontAlgn="base" hangingPunct="0">
              <a:spcBef>
                <a:spcPct val="0"/>
              </a:spcBef>
              <a:spcAft>
                <a:spcPct val="0"/>
              </a:spcAft>
              <a:defRPr sz="2400">
                <a:solidFill>
                  <a:schemeClr val="tx1"/>
                </a:solidFill>
                <a:latin typeface="Lucida Sans" charset="0"/>
                <a:cs typeface="Arial Unicode MS" charset="0"/>
              </a:defRPr>
            </a:lvl6pPr>
            <a:lvl7pPr marL="2971800" indent="-228600" eaLnBrk="0" fontAlgn="base" hangingPunct="0">
              <a:spcBef>
                <a:spcPct val="0"/>
              </a:spcBef>
              <a:spcAft>
                <a:spcPct val="0"/>
              </a:spcAft>
              <a:defRPr sz="2400">
                <a:solidFill>
                  <a:schemeClr val="tx1"/>
                </a:solidFill>
                <a:latin typeface="Lucida Sans" charset="0"/>
                <a:cs typeface="Arial Unicode MS" charset="0"/>
              </a:defRPr>
            </a:lvl7pPr>
            <a:lvl8pPr marL="3429000" indent="-228600" eaLnBrk="0" fontAlgn="base" hangingPunct="0">
              <a:spcBef>
                <a:spcPct val="0"/>
              </a:spcBef>
              <a:spcAft>
                <a:spcPct val="0"/>
              </a:spcAft>
              <a:defRPr sz="2400">
                <a:solidFill>
                  <a:schemeClr val="tx1"/>
                </a:solidFill>
                <a:latin typeface="Lucida Sans" charset="0"/>
                <a:cs typeface="Arial Unicode MS" charset="0"/>
              </a:defRPr>
            </a:lvl8pPr>
            <a:lvl9pPr marL="3886200" indent="-228600" eaLnBrk="0" fontAlgn="base" hangingPunct="0">
              <a:spcBef>
                <a:spcPct val="0"/>
              </a:spcBef>
              <a:spcAft>
                <a:spcPct val="0"/>
              </a:spcAft>
              <a:defRPr sz="2400">
                <a:solidFill>
                  <a:schemeClr val="tx1"/>
                </a:solidFill>
                <a:latin typeface="Lucida Sans" charset="0"/>
                <a:cs typeface="Arial Unicode MS" charset="0"/>
              </a:defRPr>
            </a:lvl9pPr>
          </a:lstStyle>
          <a:p>
            <a:pPr eaLnBrk="1" hangingPunct="1"/>
            <a:r>
              <a:rPr lang="en-US" sz="1600">
                <a:solidFill>
                  <a:srgbClr val="FBFCFF"/>
                </a:solidFill>
              </a:rPr>
              <a:t>Sec. 6.2.2</a:t>
            </a:r>
          </a:p>
        </p:txBody>
      </p:sp>
      <p:sp>
        <p:nvSpPr>
          <p:cNvPr id="2" name="Footer Placeholder 1"/>
          <p:cNvSpPr>
            <a:spLocks noGrp="1"/>
          </p:cNvSpPr>
          <p:nvPr>
            <p:ph type="ftr" sz="quarter" idx="11"/>
          </p:nvPr>
        </p:nvSpPr>
        <p:spPr/>
        <p:txBody>
          <a:bodyPr/>
          <a:lstStyle/>
          <a:p>
            <a:r>
              <a:rPr lang="en-US" dirty="0" smtClean="0"/>
              <a:t>@Zoran B. Djordjević</a:t>
            </a:r>
            <a:endParaRPr lang="en-US"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9834896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2000"/>
                                  </p:stCondLst>
                                  <p:childTnLst>
                                    <p:set>
                                      <p:cBhvr>
                                        <p:cTn id="6" dur="1" fill="hold">
                                          <p:stCondLst>
                                            <p:cond delay="0"/>
                                          </p:stCondLst>
                                        </p:cTn>
                                        <p:tgtEl>
                                          <p:spTgt spid="6148">
                                            <p:txEl>
                                              <p:pRg st="3" end="3"/>
                                            </p:txEl>
                                          </p:spTgt>
                                        </p:tgtEl>
                                        <p:attrNameLst>
                                          <p:attrName>style.visibility</p:attrName>
                                        </p:attrNameLst>
                                      </p:cBhvr>
                                      <p:to>
                                        <p:strVal val="visible"/>
                                      </p:to>
                                    </p:set>
                                  </p:childTnLst>
                                </p:cTn>
                              </p:par>
                            </p:childTnLst>
                          </p:cTn>
                        </p:par>
                        <p:par>
                          <p:cTn id="7" fill="hold" nodeType="afterGroup">
                            <p:stCondLst>
                              <p:cond delay="2000"/>
                            </p:stCondLst>
                            <p:childTnLst>
                              <p:par>
                                <p:cTn id="8" presetID="1" presetClass="entr" presetSubtype="0" fill="hold" nodeType="afterEffect">
                                  <p:stCondLst>
                                    <p:cond delay="2000"/>
                                  </p:stCondLst>
                                  <p:childTnLst>
                                    <p:set>
                                      <p:cBhvr>
                                        <p:cTn id="9" dur="1" fill="hold">
                                          <p:stCondLst>
                                            <p:cond delay="0"/>
                                          </p:stCondLst>
                                        </p:cTn>
                                        <p:tgtEl>
                                          <p:spTgt spid="6148">
                                            <p:txEl>
                                              <p:pRg st="4" end="4"/>
                                            </p:txEl>
                                          </p:spTgt>
                                        </p:tgtEl>
                                        <p:attrNameLst>
                                          <p:attrName>style.visibility</p:attrName>
                                        </p:attrNameLst>
                                      </p:cBhvr>
                                      <p:to>
                                        <p:strVal val="visible"/>
                                      </p:to>
                                    </p:set>
                                  </p:childTnLst>
                                </p:cTn>
                              </p:par>
                            </p:childTnLst>
                          </p:cTn>
                        </p:par>
                        <p:par>
                          <p:cTn id="10" fill="hold" nodeType="afterGroup">
                            <p:stCondLst>
                              <p:cond delay="4000"/>
                            </p:stCondLst>
                            <p:childTnLst>
                              <p:par>
                                <p:cTn id="11" presetID="1" presetClass="entr" presetSubtype="0" fill="hold" nodeType="afterEffect">
                                  <p:stCondLst>
                                    <p:cond delay="2000"/>
                                  </p:stCondLst>
                                  <p:childTnLst>
                                    <p:set>
                                      <p:cBhvr>
                                        <p:cTn id="12" dur="1" fill="hold">
                                          <p:stCondLst>
                                            <p:cond delay="0"/>
                                          </p:stCondLst>
                                        </p:cTn>
                                        <p:tgtEl>
                                          <p:spTgt spid="6148">
                                            <p:txEl>
                                              <p:pRg st="5" end="5"/>
                                            </p:txEl>
                                          </p:spTgt>
                                        </p:tgtEl>
                                        <p:attrNameLst>
                                          <p:attrName>style.visibility</p:attrName>
                                        </p:attrNameLst>
                                      </p:cBhvr>
                                      <p:to>
                                        <p:strVal val="visible"/>
                                      </p:to>
                                    </p:set>
                                  </p:childTnLst>
                                </p:cTn>
                              </p:par>
                            </p:childTnLst>
                          </p:cTn>
                        </p:par>
                        <p:par>
                          <p:cTn id="13" fill="hold" nodeType="afterGroup">
                            <p:stCondLst>
                              <p:cond delay="6000"/>
                            </p:stCondLst>
                            <p:childTnLst>
                              <p:par>
                                <p:cTn id="14" presetID="1" presetClass="entr" presetSubtype="0" fill="hold" nodeType="afterEffect">
                                  <p:stCondLst>
                                    <p:cond delay="2000"/>
                                  </p:stCondLst>
                                  <p:childTnLst>
                                    <p:set>
                                      <p:cBhvr>
                                        <p:cTn id="15" dur="1" fill="hold">
                                          <p:stCondLst>
                                            <p:cond delay="0"/>
                                          </p:stCondLst>
                                        </p:cTn>
                                        <p:tgtEl>
                                          <p:spTgt spid="6148">
                                            <p:txEl>
                                              <p:pRg st="6" end="6"/>
                                            </p:txEl>
                                          </p:spTgt>
                                        </p:tgtEl>
                                        <p:attrNameLst>
                                          <p:attrName>style.visibility</p:attrName>
                                        </p:attrNameLst>
                                      </p:cBhvr>
                                      <p:to>
                                        <p:strVal val="visible"/>
                                      </p:to>
                                    </p:set>
                                  </p:childTnLst>
                                </p:cTn>
                              </p:par>
                            </p:childTnLst>
                          </p:cTn>
                        </p:par>
                        <p:par>
                          <p:cTn id="16" fill="hold" nodeType="afterGroup">
                            <p:stCondLst>
                              <p:cond delay="8000"/>
                            </p:stCondLst>
                            <p:childTnLst>
                              <p:par>
                                <p:cTn id="17" presetID="1" presetClass="entr" presetSubtype="0" fill="hold" nodeType="afterEffect">
                                  <p:stCondLst>
                                    <p:cond delay="2000"/>
                                  </p:stCondLst>
                                  <p:childTnLst>
                                    <p:set>
                                      <p:cBhvr>
                                        <p:cTn id="18" dur="1" fill="hold">
                                          <p:stCondLst>
                                            <p:cond delay="0"/>
                                          </p:stCondLst>
                                        </p:cTn>
                                        <p:tgtEl>
                                          <p:spTgt spid="614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Clustering with K-means</a:t>
            </a:r>
            <a:endParaRPr lang="en-US" dirty="0"/>
          </a:p>
        </p:txBody>
      </p:sp>
      <p:sp>
        <p:nvSpPr>
          <p:cNvPr id="3" name="Content Placeholder 2"/>
          <p:cNvSpPr>
            <a:spLocks noGrp="1"/>
          </p:cNvSpPr>
          <p:nvPr>
            <p:ph idx="1"/>
          </p:nvPr>
        </p:nvSpPr>
        <p:spPr/>
        <p:txBody>
          <a:bodyPr/>
          <a:lstStyle/>
          <a:p>
            <a:r>
              <a:rPr lang="en-US" dirty="0" smtClean="0"/>
              <a:t>Why Clustering?</a:t>
            </a:r>
          </a:p>
          <a:p>
            <a:r>
              <a:rPr lang="en-US" dirty="0" smtClean="0"/>
              <a:t>Quite often we do not human created classification categories but still want to examine whether our dataset separates in groups, i.e. clusters. </a:t>
            </a:r>
          </a:p>
          <a:p>
            <a:r>
              <a:rPr lang="en-US" dirty="0" smtClean="0"/>
              <a:t>Mechanically identified clusters often serve as the basis for human refinement. Sometimes they are used as is as the foundation of classification algorithms.</a:t>
            </a:r>
          </a:p>
          <a:p>
            <a:r>
              <a:rPr lang="en-US" dirty="0" smtClean="0"/>
              <a:t>K-means is one of the basic clustering algorithms.</a:t>
            </a:r>
          </a:p>
          <a:p>
            <a:r>
              <a:rPr lang="en-US" dirty="0"/>
              <a:t>As with many algorithms in Mahout, K-means also has both sequential (in-memory</a:t>
            </a:r>
            <a:r>
              <a:rPr lang="en-US" dirty="0" smtClean="0"/>
              <a:t>) and </a:t>
            </a:r>
            <a:r>
              <a:rPr lang="en-US" dirty="0"/>
              <a:t>parallel (</a:t>
            </a:r>
            <a:r>
              <a:rPr lang="en-US" dirty="0" err="1"/>
              <a:t>MapReduce</a:t>
            </a:r>
            <a:r>
              <a:rPr lang="en-US" dirty="0"/>
              <a:t>) implementations</a:t>
            </a:r>
            <a:r>
              <a:rPr lang="en-US" dirty="0" smtClean="0"/>
              <a:t>.</a:t>
            </a:r>
          </a:p>
          <a:p>
            <a:r>
              <a:rPr lang="en-US" dirty="0" smtClean="0"/>
              <a:t>To demonstrate clustering we will use a generated (synthetic) data set. The set is downloaded from  </a:t>
            </a:r>
          </a:p>
          <a:p>
            <a:r>
              <a:rPr lang="en-US" dirty="0">
                <a:hlinkClick r:id="rId2"/>
              </a:rPr>
              <a:t>http://cs.joensuu.fi/sipu/datasets/</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111796186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K-means Clustering</a:t>
            </a:r>
            <a:endParaRPr lang="en-US" dirty="0"/>
          </a:p>
        </p:txBody>
      </p:sp>
      <p:sp>
        <p:nvSpPr>
          <p:cNvPr id="3" name="Content Placeholder 2"/>
          <p:cNvSpPr>
            <a:spLocks noGrp="1"/>
          </p:cNvSpPr>
          <p:nvPr>
            <p:ph idx="1"/>
          </p:nvPr>
        </p:nvSpPr>
        <p:spPr/>
        <p:txBody>
          <a:bodyPr>
            <a:normAutofit fontScale="77500" lnSpcReduction="20000"/>
          </a:bodyPr>
          <a:lstStyle/>
          <a:p>
            <a:r>
              <a:rPr lang="en-US" dirty="0"/>
              <a:t>K-means is the oldest and simplest clustering algorithm. With K-means you tell </a:t>
            </a:r>
            <a:r>
              <a:rPr lang="en-US" dirty="0" smtClean="0"/>
              <a:t>the K-means </a:t>
            </a:r>
            <a:r>
              <a:rPr lang="en-US" dirty="0"/>
              <a:t>algorithm ahead of time how many clusters you’re looking for (the </a:t>
            </a:r>
            <a:r>
              <a:rPr lang="en-US" i="1" dirty="0" smtClean="0"/>
              <a:t>K </a:t>
            </a:r>
            <a:r>
              <a:rPr lang="en-US" dirty="0" smtClean="0"/>
              <a:t>in </a:t>
            </a:r>
            <a:r>
              <a:rPr lang="en-US" dirty="0"/>
              <a:t>K-means). </a:t>
            </a:r>
            <a:endParaRPr lang="en-US" dirty="0" smtClean="0"/>
          </a:p>
          <a:p>
            <a:r>
              <a:rPr lang="en-US" dirty="0" smtClean="0"/>
              <a:t>The </a:t>
            </a:r>
            <a:r>
              <a:rPr lang="en-US" dirty="0"/>
              <a:t>K-means process starts with the initial placement of the </a:t>
            </a:r>
            <a:r>
              <a:rPr lang="en-US" i="1" dirty="0"/>
              <a:t>K </a:t>
            </a:r>
            <a:r>
              <a:rPr lang="en-US" dirty="0"/>
              <a:t>cluster centroids.</a:t>
            </a:r>
          </a:p>
          <a:p>
            <a:r>
              <a:rPr lang="en-US" dirty="0"/>
              <a:t>The initial K centroids can either be randomly located or specifically placed. </a:t>
            </a:r>
            <a:r>
              <a:rPr lang="en-US" dirty="0" smtClean="0"/>
              <a:t>Randomly located </a:t>
            </a:r>
            <a:r>
              <a:rPr lang="en-US" dirty="0"/>
              <a:t>centroids will likely give different results, and therefore </a:t>
            </a:r>
            <a:r>
              <a:rPr lang="en-US" dirty="0" smtClean="0"/>
              <a:t>the recommendation </a:t>
            </a:r>
            <a:r>
              <a:rPr lang="en-US" dirty="0"/>
              <a:t>is that centroids are located as far away from each other as possible.</a:t>
            </a:r>
          </a:p>
          <a:p>
            <a:r>
              <a:rPr lang="en-US" dirty="0"/>
              <a:t>Once the initial centroids have been placed, K-means follows an iterative </a:t>
            </a:r>
            <a:r>
              <a:rPr lang="en-US" dirty="0" smtClean="0"/>
              <a:t>algorithm whereby </a:t>
            </a:r>
            <a:r>
              <a:rPr lang="en-US" dirty="0"/>
              <a:t>each data point is associated to the nearest cluster centroid, and </a:t>
            </a:r>
            <a:r>
              <a:rPr lang="en-US" dirty="0" smtClean="0"/>
              <a:t>then the </a:t>
            </a:r>
            <a:r>
              <a:rPr lang="en-US" dirty="0"/>
              <a:t>cluster centroids are repositioned relative to all the data points. This </a:t>
            </a:r>
            <a:r>
              <a:rPr lang="en-US" dirty="0" smtClean="0"/>
              <a:t>process repeats </a:t>
            </a:r>
            <a:r>
              <a:rPr lang="en-US" dirty="0"/>
              <a:t>until such a time as the cluster centroids don’t move, at which time the </a:t>
            </a:r>
            <a:r>
              <a:rPr lang="en-US" dirty="0" smtClean="0"/>
              <a:t>clusters are </a:t>
            </a:r>
            <a:r>
              <a:rPr lang="en-US" dirty="0"/>
              <a:t>considered to have converged.</a:t>
            </a:r>
          </a:p>
          <a:p>
            <a:r>
              <a:rPr lang="en-US" dirty="0"/>
              <a:t>To determine the distances between data points and the cluster centroids, </a:t>
            </a:r>
            <a:r>
              <a:rPr lang="en-US" dirty="0" smtClean="0"/>
              <a:t>clustering supports </a:t>
            </a:r>
            <a:r>
              <a:rPr lang="en-US" dirty="0"/>
              <a:t>most of the similarity metrics that you saw in the recommenders </a:t>
            </a:r>
            <a:r>
              <a:rPr lang="en-US" dirty="0" smtClean="0"/>
              <a:t>section, such </a:t>
            </a:r>
            <a:r>
              <a:rPr lang="en-US" dirty="0"/>
              <a:t>as Euclidean distance, </a:t>
            </a:r>
            <a:r>
              <a:rPr lang="en-US" dirty="0" err="1"/>
              <a:t>Tanimoto</a:t>
            </a:r>
            <a:r>
              <a:rPr lang="en-US" dirty="0"/>
              <a:t>, and Manhattan.</a:t>
            </a:r>
          </a:p>
          <a:p>
            <a:r>
              <a:rPr lang="en-US" dirty="0"/>
              <a:t>A high-level algorithm for K-means is as follows:</a:t>
            </a:r>
          </a:p>
          <a:p>
            <a:pPr marL="457200" indent="-457200">
              <a:buFont typeface="+mj-lt"/>
              <a:buAutoNum type="arabicPeriod"/>
            </a:pPr>
            <a:r>
              <a:rPr lang="en-US" dirty="0" smtClean="0"/>
              <a:t>Model </a:t>
            </a:r>
            <a:r>
              <a:rPr lang="en-US" dirty="0"/>
              <a:t>the objects that you want to cluster into </a:t>
            </a:r>
            <a:r>
              <a:rPr lang="en-US" i="1" dirty="0"/>
              <a:t>N </a:t>
            </a:r>
            <a:r>
              <a:rPr lang="en-US" dirty="0"/>
              <a:t>dimensions.</a:t>
            </a:r>
          </a:p>
          <a:p>
            <a:pPr marL="457200" indent="-457200">
              <a:buFont typeface="+mj-lt"/>
              <a:buAutoNum type="arabicPeriod"/>
            </a:pPr>
            <a:r>
              <a:rPr lang="en-US" dirty="0" smtClean="0"/>
              <a:t>Place </a:t>
            </a:r>
            <a:r>
              <a:rPr lang="en-US" dirty="0"/>
              <a:t>the </a:t>
            </a:r>
            <a:r>
              <a:rPr lang="en-US" i="1" dirty="0"/>
              <a:t>K </a:t>
            </a:r>
            <a:r>
              <a:rPr lang="en-US" dirty="0"/>
              <a:t>centroids into the space represented by the objects.</a:t>
            </a:r>
          </a:p>
          <a:p>
            <a:pPr marL="457200" indent="-457200">
              <a:buFont typeface="+mj-lt"/>
              <a:buAutoNum type="arabicPeriod"/>
            </a:pPr>
            <a:r>
              <a:rPr lang="en-US" dirty="0" smtClean="0"/>
              <a:t>Using </a:t>
            </a:r>
            <a:r>
              <a:rPr lang="en-US" dirty="0"/>
              <a:t>a distance metric, assign each object to the centroid that is closest to it.</a:t>
            </a:r>
          </a:p>
          <a:p>
            <a:pPr marL="457200" indent="-457200">
              <a:buFont typeface="+mj-lt"/>
              <a:buAutoNum type="arabicPeriod"/>
            </a:pPr>
            <a:r>
              <a:rPr lang="en-US" dirty="0" smtClean="0"/>
              <a:t>Recalculate </a:t>
            </a:r>
            <a:r>
              <a:rPr lang="en-US" dirty="0"/>
              <a:t>the position of the </a:t>
            </a:r>
            <a:r>
              <a:rPr lang="en-US" i="1" dirty="0"/>
              <a:t>K </a:t>
            </a:r>
            <a:r>
              <a:rPr lang="en-US" dirty="0"/>
              <a:t>centroids.</a:t>
            </a:r>
          </a:p>
          <a:p>
            <a:pPr marL="457200" indent="-457200">
              <a:buFont typeface="+mj-lt"/>
              <a:buAutoNum type="arabicPeriod"/>
            </a:pPr>
            <a:r>
              <a:rPr lang="en-US" dirty="0" smtClean="0"/>
              <a:t>Repeat </a:t>
            </a:r>
            <a:r>
              <a:rPr lang="en-US" dirty="0"/>
              <a:t>steps 3 and 4 until either (a) the </a:t>
            </a:r>
            <a:r>
              <a:rPr lang="en-US" i="1" dirty="0"/>
              <a:t>K </a:t>
            </a:r>
            <a:r>
              <a:rPr lang="en-US" dirty="0"/>
              <a:t>centroids don’t </a:t>
            </a:r>
            <a:r>
              <a:rPr lang="en-US" dirty="0" smtClean="0"/>
              <a:t>move/converge beyond </a:t>
            </a:r>
            <a:r>
              <a:rPr lang="en-US" dirty="0"/>
              <a:t>a </a:t>
            </a:r>
            <a:r>
              <a:rPr lang="en-US" dirty="0" smtClean="0"/>
              <a:t>certain </a:t>
            </a:r>
            <a:r>
              <a:rPr lang="en-US" dirty="0"/>
              <a:t>threshold, or (b) the maximum number of iterations has </a:t>
            </a:r>
            <a:r>
              <a:rPr lang="en-US" dirty="0" smtClean="0"/>
              <a:t>been reached</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a:p>
        </p:txBody>
      </p:sp>
    </p:spTree>
    <p:extLst>
      <p:ext uri="{BB962C8B-B14F-4D97-AF65-F5344CB8AC3E}">
        <p14:creationId xmlns:p14="http://schemas.microsoft.com/office/powerpoint/2010/main" val="406774093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Iterations in K-means</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1066800"/>
            <a:ext cx="5943601" cy="51957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171996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Synthetic Clustering Dataset</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64</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998124"/>
            <a:ext cx="7162800" cy="5468187"/>
          </a:xfrm>
          <a:prstGeom prst="rect">
            <a:avLst/>
          </a:prstGeom>
        </p:spPr>
      </p:pic>
      <p:sp>
        <p:nvSpPr>
          <p:cNvPr id="7" name="TextBox 6"/>
          <p:cNvSpPr txBox="1"/>
          <p:nvPr/>
        </p:nvSpPr>
        <p:spPr>
          <a:xfrm>
            <a:off x="5486401" y="2895600"/>
            <a:ext cx="3276599" cy="1384995"/>
          </a:xfrm>
          <a:prstGeom prst="rect">
            <a:avLst/>
          </a:prstGeom>
          <a:noFill/>
        </p:spPr>
        <p:txBody>
          <a:bodyPr wrap="square" rtlCol="0">
            <a:spAutoFit/>
          </a:bodyPr>
          <a:lstStyle/>
          <a:p>
            <a:r>
              <a:rPr lang="en-US" sz="1400" dirty="0">
                <a:latin typeface="Courier New" pitchFamily="49" charset="0"/>
                <a:cs typeface="Courier New" pitchFamily="49" charset="0"/>
              </a:rPr>
              <a:t>$ head -n 5 </a:t>
            </a:r>
            <a:r>
              <a:rPr lang="en-US" sz="1400" dirty="0" smtClean="0">
                <a:latin typeface="Courier New" pitchFamily="49" charset="0"/>
                <a:cs typeface="Courier New" pitchFamily="49" charset="0"/>
              </a:rPr>
              <a:t>synthetic.txt</a:t>
            </a:r>
            <a:endParaRPr lang="en-US" sz="1400" dirty="0">
              <a:latin typeface="Courier New" pitchFamily="49" charset="0"/>
              <a:cs typeface="Courier New" pitchFamily="49" charset="0"/>
            </a:endParaRPr>
          </a:p>
          <a:p>
            <a:r>
              <a:rPr lang="en-US" sz="1400" dirty="0">
                <a:latin typeface="Courier New" pitchFamily="49" charset="0"/>
                <a:cs typeface="Courier New" pitchFamily="49" charset="0"/>
              </a:rPr>
              <a:t>54620 43523</a:t>
            </a:r>
          </a:p>
          <a:p>
            <a:r>
              <a:rPr lang="en-US" sz="1400" dirty="0">
                <a:latin typeface="Courier New" pitchFamily="49" charset="0"/>
                <a:cs typeface="Courier New" pitchFamily="49" charset="0"/>
              </a:rPr>
              <a:t>52694 42750</a:t>
            </a:r>
          </a:p>
          <a:p>
            <a:r>
              <a:rPr lang="en-US" sz="1400" dirty="0">
                <a:latin typeface="Courier New" pitchFamily="49" charset="0"/>
                <a:cs typeface="Courier New" pitchFamily="49" charset="0"/>
              </a:rPr>
              <a:t>53253 43024</a:t>
            </a:r>
          </a:p>
          <a:p>
            <a:r>
              <a:rPr lang="en-US" sz="1400" dirty="0">
                <a:latin typeface="Courier New" pitchFamily="49" charset="0"/>
                <a:cs typeface="Courier New" pitchFamily="49" charset="0"/>
              </a:rPr>
              <a:t>54925 42624</a:t>
            </a:r>
          </a:p>
          <a:p>
            <a:r>
              <a:rPr lang="en-US" sz="1400" dirty="0">
                <a:latin typeface="Courier New" pitchFamily="49" charset="0"/>
                <a:cs typeface="Courier New" pitchFamily="49" charset="0"/>
              </a:rPr>
              <a:t>54973 43980</a:t>
            </a:r>
          </a:p>
        </p:txBody>
      </p:sp>
      <p:sp>
        <p:nvSpPr>
          <p:cNvPr id="8" name="Oval 7"/>
          <p:cNvSpPr/>
          <p:nvPr/>
        </p:nvSpPr>
        <p:spPr>
          <a:xfrm>
            <a:off x="1143000" y="4114800"/>
            <a:ext cx="1143000" cy="1524000"/>
          </a:xfrm>
          <a:prstGeom prst="ellipse">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171996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Scatter Plot 3,000 2D data points</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65</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699" y="990600"/>
            <a:ext cx="7119937" cy="54111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54638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urier New" pitchFamily="49" charset="0"/>
                <a:cs typeface="Courier New" pitchFamily="49" charset="0"/>
              </a:rPr>
              <a:t>SequenceFile</a:t>
            </a:r>
            <a:r>
              <a:rPr lang="en-US" dirty="0" smtClean="0"/>
              <a:t> format</a:t>
            </a:r>
            <a:endParaRPr lang="en-US" dirty="0"/>
          </a:p>
        </p:txBody>
      </p:sp>
      <p:sp>
        <p:nvSpPr>
          <p:cNvPr id="3" name="Content Placeholder 2"/>
          <p:cNvSpPr>
            <a:spLocks noGrp="1"/>
          </p:cNvSpPr>
          <p:nvPr>
            <p:ph idx="1"/>
          </p:nvPr>
        </p:nvSpPr>
        <p:spPr/>
        <p:txBody>
          <a:bodyPr/>
          <a:lstStyle/>
          <a:p>
            <a:r>
              <a:rPr lang="en-US" dirty="0"/>
              <a:t>Mahout for </a:t>
            </a:r>
            <a:r>
              <a:rPr lang="en-US" dirty="0" smtClean="0"/>
              <a:t>clustering requires as its input data in the </a:t>
            </a:r>
            <a:r>
              <a:rPr lang="en-US" dirty="0" err="1"/>
              <a:t>SequenceFile</a:t>
            </a:r>
            <a:r>
              <a:rPr lang="en-US" dirty="0"/>
              <a:t> </a:t>
            </a:r>
            <a:r>
              <a:rPr lang="en-US" dirty="0" smtClean="0"/>
              <a:t>format. </a:t>
            </a:r>
          </a:p>
          <a:p>
            <a:r>
              <a:rPr lang="en-US" dirty="0" smtClean="0"/>
              <a:t>We have little choice. We </a:t>
            </a:r>
            <a:r>
              <a:rPr lang="en-US" dirty="0"/>
              <a:t>need to convert the synthetic 2D data into the </a:t>
            </a:r>
            <a:r>
              <a:rPr lang="en-US" dirty="0" smtClean="0"/>
              <a:t>required format.</a:t>
            </a:r>
            <a:endParaRPr lang="en-US"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66</a:t>
            </a:fld>
            <a:endParaRPr lang="en-US"/>
          </a:p>
        </p:txBody>
      </p:sp>
    </p:spTree>
    <p:extLst>
      <p:ext uri="{BB962C8B-B14F-4D97-AF65-F5344CB8AC3E}">
        <p14:creationId xmlns:p14="http://schemas.microsoft.com/office/powerpoint/2010/main" val="364046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Synthetic2DClusteringPrep.java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Autofit/>
          </a:bodyPr>
          <a:lstStyle/>
          <a:p>
            <a:pPr marL="0" indent="0">
              <a:buNone/>
            </a:pPr>
            <a:r>
              <a:rPr lang="en-US" sz="1600" dirty="0">
                <a:latin typeface="Courier New" pitchFamily="49" charset="0"/>
                <a:cs typeface="Courier New" pitchFamily="49" charset="0"/>
              </a:rPr>
              <a:t>package </a:t>
            </a:r>
            <a:r>
              <a:rPr lang="en-US" sz="1600" dirty="0" err="1">
                <a:latin typeface="Courier New" pitchFamily="49" charset="0"/>
                <a:cs typeface="Courier New" pitchFamily="49" charset="0"/>
              </a:rPr>
              <a:t>edu.hu.mahout</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org.apache.commons.io.FileUtils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org.apache.commons.lang.StringUtils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org.apache.hadoop.conf.Configuration</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org.apache.hadoop.fs.FileSystem</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org.apache.hadoop.fs.Path</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org.apache.hadoop.io.NullWritable</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org.apache.hadoop.io.SequenceFile</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org.apache.hadoop.io.compress.DefaultCodec</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org.apache.mahout.math.DenseVector</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org.apache.mahout.math.VectorWritable</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java.io.File</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import </a:t>
            </a:r>
            <a:r>
              <a:rPr lang="en-US" sz="1600" dirty="0" err="1">
                <a:latin typeface="Courier New" pitchFamily="49" charset="0"/>
                <a:cs typeface="Courier New" pitchFamily="49" charset="0"/>
              </a:rPr>
              <a:t>java.io.IOException</a:t>
            </a:r>
            <a:r>
              <a:rPr lang="en-US" sz="1600" dirty="0">
                <a:latin typeface="Courier New" pitchFamily="49" charset="0"/>
                <a:cs typeface="Courier New" pitchFamily="49" charset="0"/>
              </a:rPr>
              <a:t>;</a:t>
            </a:r>
          </a:p>
          <a:p>
            <a:pPr marL="0" indent="0">
              <a:buNone/>
            </a:pP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public class Synthetic2DClusteringPrep {</a:t>
            </a:r>
          </a:p>
          <a:p>
            <a:pPr marL="0" indent="0">
              <a:buNone/>
            </a:pPr>
            <a:r>
              <a:rPr lang="en-US" sz="1600" dirty="0">
                <a:latin typeface="Courier New" pitchFamily="49" charset="0"/>
                <a:cs typeface="Courier New" pitchFamily="49" charset="0"/>
              </a:rPr>
              <a:t>  public static void main(String... </a:t>
            </a:r>
            <a:r>
              <a:rPr lang="en-US" sz="1600" dirty="0" err="1">
                <a:latin typeface="Courier New" pitchFamily="49" charset="0"/>
                <a:cs typeface="Courier New" pitchFamily="49" charset="0"/>
              </a:rPr>
              <a:t>args</a:t>
            </a:r>
            <a:r>
              <a:rPr lang="en-US" sz="1600" dirty="0">
                <a:latin typeface="Courier New" pitchFamily="49" charset="0"/>
                <a:cs typeface="Courier New" pitchFamily="49" charset="0"/>
              </a:rPr>
              <a:t>)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write(new File(</a:t>
            </a:r>
            <a:r>
              <a:rPr lang="en-US" sz="1600" dirty="0" err="1">
                <a:latin typeface="Courier New" pitchFamily="49" charset="0"/>
                <a:cs typeface="Courier New" pitchFamily="49" charset="0"/>
              </a:rPr>
              <a:t>args</a:t>
            </a:r>
            <a:r>
              <a:rPr lang="en-US" sz="1600" dirty="0">
                <a:latin typeface="Courier New" pitchFamily="49" charset="0"/>
                <a:cs typeface="Courier New" pitchFamily="49" charset="0"/>
              </a:rPr>
              <a:t>[0]), new Path(</a:t>
            </a:r>
            <a:r>
              <a:rPr lang="en-US" sz="1600" dirty="0" err="1">
                <a:latin typeface="Courier New" pitchFamily="49" charset="0"/>
                <a:cs typeface="Courier New" pitchFamily="49" charset="0"/>
              </a:rPr>
              <a:t>args</a:t>
            </a:r>
            <a:r>
              <a:rPr lang="en-US" sz="1600" dirty="0">
                <a:latin typeface="Courier New" pitchFamily="49" charset="0"/>
                <a:cs typeface="Courier New" pitchFamily="49" charset="0"/>
              </a:rPr>
              <a:t>[1]));</a:t>
            </a:r>
          </a:p>
          <a:p>
            <a:pPr marL="0" indent="0">
              <a:buNone/>
            </a:pPr>
            <a:r>
              <a:rPr lang="en-US" sz="1600" dirty="0">
                <a:latin typeface="Courier New" pitchFamily="49" charset="0"/>
                <a:cs typeface="Courier New" pitchFamily="49" charset="0"/>
              </a:rPr>
              <a:t>  }</a:t>
            </a:r>
          </a:p>
          <a:p>
            <a:pPr marL="0" indent="0">
              <a:buNone/>
            </a:pP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67</a:t>
            </a:fld>
            <a:endParaRPr lang="en-US"/>
          </a:p>
        </p:txBody>
      </p:sp>
    </p:spTree>
    <p:extLst>
      <p:ext uri="{BB962C8B-B14F-4D97-AF65-F5344CB8AC3E}">
        <p14:creationId xmlns:p14="http://schemas.microsoft.com/office/powerpoint/2010/main" val="10732099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a:bodyPr>
          <a:lstStyle/>
          <a:p>
            <a:r>
              <a:rPr lang="en-US" sz="2800" dirty="0" smtClean="0">
                <a:latin typeface="Courier New" pitchFamily="49" charset="0"/>
                <a:cs typeface="Courier New" pitchFamily="49" charset="0"/>
              </a:rPr>
              <a:t>Synthetic2DClusteringPrep.java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609600"/>
            <a:ext cx="8229600" cy="5867400"/>
          </a:xfrm>
        </p:spPr>
        <p:txBody>
          <a:bodyPr>
            <a:noAutofit/>
          </a:bodyPr>
          <a:lstStyle/>
          <a:p>
            <a:pPr marL="0" indent="0">
              <a:buNone/>
            </a:pPr>
            <a:r>
              <a:rPr lang="en-US" sz="1400" dirty="0" smtClean="0">
                <a:latin typeface="Courier New" pitchFamily="49" charset="0"/>
                <a:cs typeface="Courier New" pitchFamily="49" charset="0"/>
              </a:rPr>
              <a:t>public </a:t>
            </a:r>
            <a:r>
              <a:rPr lang="en-US" sz="1400" dirty="0">
                <a:latin typeface="Courier New" pitchFamily="49" charset="0"/>
                <a:cs typeface="Courier New" pitchFamily="49" charset="0"/>
              </a:rPr>
              <a:t>static void write(File </a:t>
            </a:r>
            <a:r>
              <a:rPr lang="en-US" sz="1400" dirty="0" err="1">
                <a:latin typeface="Courier New" pitchFamily="49" charset="0"/>
                <a:cs typeface="Courier New" pitchFamily="49" charset="0"/>
              </a:rPr>
              <a:t>inputFile</a:t>
            </a:r>
            <a:r>
              <a:rPr lang="en-US" sz="1400" dirty="0">
                <a:latin typeface="Courier New" pitchFamily="49" charset="0"/>
                <a:cs typeface="Courier New" pitchFamily="49" charset="0"/>
              </a:rPr>
              <a:t>, Path </a:t>
            </a:r>
            <a:r>
              <a:rPr lang="en-US" sz="1400" dirty="0" err="1">
                <a:latin typeface="Courier New" pitchFamily="49" charset="0"/>
                <a:cs typeface="Courier New" pitchFamily="49" charset="0"/>
              </a:rPr>
              <a:t>outputPath</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throws </a:t>
            </a:r>
            <a:r>
              <a:rPr lang="en-US" sz="1400" dirty="0" err="1">
                <a:latin typeface="Courier New" pitchFamily="49" charset="0"/>
                <a:cs typeface="Courier New" pitchFamily="49" charset="0"/>
              </a:rPr>
              <a:t>IOException</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Configuration </a:t>
            </a:r>
            <a:r>
              <a:rPr lang="en-US" sz="1400" dirty="0" err="1">
                <a:latin typeface="Courier New" pitchFamily="49" charset="0"/>
                <a:cs typeface="Courier New" pitchFamily="49" charset="0"/>
              </a:rPr>
              <a:t>conf</a:t>
            </a:r>
            <a:r>
              <a:rPr lang="en-US" sz="1400" dirty="0">
                <a:latin typeface="Courier New" pitchFamily="49" charset="0"/>
                <a:cs typeface="Courier New" pitchFamily="49" charset="0"/>
              </a:rPr>
              <a:t> = new Configuration();</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FileSystem</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FileSystem.get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conf</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SequenceFile.Writer</a:t>
            </a:r>
            <a:r>
              <a:rPr lang="en-US" sz="1400" dirty="0">
                <a:latin typeface="Courier New" pitchFamily="49" charset="0"/>
                <a:cs typeface="Courier New" pitchFamily="49" charset="0"/>
              </a:rPr>
              <a:t> writer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SequenceFile.createWriter</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conf</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outputPath</a:t>
            </a: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NullWritable.class</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VectorWritable.class</a:t>
            </a:r>
            <a:r>
              <a:rPr lang="en-US" sz="1400" dirty="0" smtClean="0">
                <a:latin typeface="Courier New" pitchFamily="49" charset="0"/>
                <a:cs typeface="Courier New" pitchFamily="49" charset="0"/>
              </a:rPr>
              <a:t>,#&lt;&lt;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SequenceFile.CompressionType.BLOCK</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new </a:t>
            </a:r>
            <a:r>
              <a:rPr lang="en-US" sz="1400" dirty="0" err="1">
                <a:latin typeface="Courier New" pitchFamily="49" charset="0"/>
                <a:cs typeface="Courier New" pitchFamily="49" charset="0"/>
              </a:rPr>
              <a:t>DefaultCodec</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try {</a:t>
            </a:r>
          </a:p>
          <a:p>
            <a:pPr marL="0" indent="0">
              <a:buNone/>
            </a:pPr>
            <a:r>
              <a:rPr lang="en-US" sz="1400" dirty="0">
                <a:latin typeface="Courier New" pitchFamily="49" charset="0"/>
                <a:cs typeface="Courier New" pitchFamily="49" charset="0"/>
              </a:rPr>
              <a:t>      for (String line : </a:t>
            </a:r>
            <a:r>
              <a:rPr lang="en-US" sz="1400" dirty="0" err="1">
                <a:latin typeface="Courier New" pitchFamily="49" charset="0"/>
                <a:cs typeface="Courier New" pitchFamily="49" charset="0"/>
              </a:rPr>
              <a:t>FileUtils.readLines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inputFile</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String parts[] = </a:t>
            </a:r>
            <a:r>
              <a:rPr lang="en-US" sz="1400" dirty="0" err="1">
                <a:latin typeface="Courier New" pitchFamily="49" charset="0"/>
                <a:cs typeface="Courier New" pitchFamily="49" charset="0"/>
              </a:rPr>
              <a:t>StringUtils.split</a:t>
            </a:r>
            <a:r>
              <a:rPr lang="en-US" sz="1400" dirty="0">
                <a:latin typeface="Courier New" pitchFamily="49" charset="0"/>
                <a:cs typeface="Courier New" pitchFamily="49" charset="0"/>
              </a:rPr>
              <a:t>(line</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writer.append</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NullWritable.get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new </a:t>
            </a:r>
            <a:r>
              <a:rPr lang="en-US" sz="1400" dirty="0" err="1">
                <a:latin typeface="Courier New" pitchFamily="49" charset="0"/>
                <a:cs typeface="Courier New" pitchFamily="49" charset="0"/>
              </a:rPr>
              <a:t>VectorWritable</a:t>
            </a:r>
            <a:r>
              <a:rPr lang="en-US" sz="1400" dirty="0">
                <a:latin typeface="Courier New" pitchFamily="49" charset="0"/>
                <a:cs typeface="Courier New" pitchFamily="49" charset="0"/>
              </a:rPr>
              <a:t>(new </a:t>
            </a:r>
            <a:r>
              <a:rPr lang="en-US" sz="1400" dirty="0" err="1">
                <a:latin typeface="Courier New" pitchFamily="49" charset="0"/>
                <a:cs typeface="Courier New" pitchFamily="49" charset="0"/>
              </a:rPr>
              <a:t>DenseVector</a:t>
            </a:r>
            <a:r>
              <a:rPr lang="en-US" sz="1400" dirty="0" smtClean="0">
                <a:latin typeface="Courier New" pitchFamily="49" charset="0"/>
                <a:cs typeface="Courier New" pitchFamily="49" charset="0"/>
              </a:rPr>
              <a:t>(   # &lt;&lt;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new double[]{</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Double.valueOf</a:t>
            </a:r>
            <a:r>
              <a:rPr lang="en-US" sz="1400" dirty="0">
                <a:latin typeface="Courier New" pitchFamily="49" charset="0"/>
                <a:cs typeface="Courier New" pitchFamily="49" charset="0"/>
              </a:rPr>
              <a:t>(parts[0]),</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Double.valueOf</a:t>
            </a:r>
            <a:r>
              <a:rPr lang="en-US" sz="1400" dirty="0">
                <a:latin typeface="Courier New" pitchFamily="49" charset="0"/>
                <a:cs typeface="Courier New" pitchFamily="49" charset="0"/>
              </a:rPr>
              <a:t>(parts[1])</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 finally </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writer.close</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a:t>
            </a:r>
          </a:p>
          <a:p>
            <a:pPr marL="0" indent="0">
              <a:buNone/>
            </a:pPr>
            <a:endParaRPr lang="en-US" sz="1400" dirty="0">
              <a:latin typeface="Courier New" pitchFamily="49" charset="0"/>
              <a:cs typeface="Courier New" pitchFamily="49" charset="0"/>
            </a:endParaRPr>
          </a:p>
          <a:p>
            <a:pPr marL="0" indent="0">
              <a:buNone/>
            </a:pPr>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68</a:t>
            </a:fld>
            <a:endParaRPr lang="en-US"/>
          </a:p>
        </p:txBody>
      </p:sp>
      <p:sp>
        <p:nvSpPr>
          <p:cNvPr id="6" name="TextBox 5"/>
          <p:cNvSpPr txBox="1"/>
          <p:nvPr/>
        </p:nvSpPr>
        <p:spPr>
          <a:xfrm>
            <a:off x="6400800" y="3733800"/>
            <a:ext cx="1937331" cy="1384995"/>
          </a:xfrm>
          <a:prstGeom prst="rect">
            <a:avLst/>
          </a:prstGeom>
          <a:noFill/>
        </p:spPr>
        <p:txBody>
          <a:bodyPr wrap="square" rtlCol="0">
            <a:spAutoFit/>
          </a:bodyPr>
          <a:lstStyle/>
          <a:p>
            <a:r>
              <a:rPr lang="en-US" sz="1400" dirty="0"/>
              <a:t>Read through each line of input and</a:t>
            </a:r>
          </a:p>
          <a:p>
            <a:r>
              <a:rPr lang="en-US" sz="1400" dirty="0"/>
              <a:t>create a vector with a 2D data</a:t>
            </a:r>
          </a:p>
          <a:p>
            <a:r>
              <a:rPr lang="en-US" sz="1400" dirty="0"/>
              <a:t>point representing each line.</a:t>
            </a:r>
          </a:p>
        </p:txBody>
      </p:sp>
      <p:sp>
        <p:nvSpPr>
          <p:cNvPr id="7" name="TextBox 6"/>
          <p:cNvSpPr txBox="1"/>
          <p:nvPr/>
        </p:nvSpPr>
        <p:spPr>
          <a:xfrm>
            <a:off x="6781800" y="1600200"/>
            <a:ext cx="2209800" cy="1384995"/>
          </a:xfrm>
          <a:prstGeom prst="rect">
            <a:avLst/>
          </a:prstGeom>
          <a:noFill/>
        </p:spPr>
        <p:txBody>
          <a:bodyPr wrap="square" rtlCol="0">
            <a:spAutoFit/>
          </a:bodyPr>
          <a:lstStyle/>
          <a:p>
            <a:r>
              <a:rPr lang="en-US" sz="1400" dirty="0"/>
              <a:t>The </a:t>
            </a:r>
            <a:r>
              <a:rPr lang="en-US" sz="1400" dirty="0" err="1"/>
              <a:t>SequenceFile</a:t>
            </a:r>
            <a:r>
              <a:rPr lang="en-US" sz="1400" dirty="0"/>
              <a:t> key is ignored by the</a:t>
            </a:r>
          </a:p>
          <a:p>
            <a:r>
              <a:rPr lang="en-US" sz="1400" dirty="0"/>
              <a:t>algorithm. In </a:t>
            </a:r>
            <a:r>
              <a:rPr lang="en-US" sz="1400" dirty="0" smtClean="0"/>
              <a:t>non-synthetic </a:t>
            </a:r>
            <a:r>
              <a:rPr lang="en-US" sz="1400" dirty="0"/>
              <a:t>use this would be used</a:t>
            </a:r>
          </a:p>
          <a:p>
            <a:r>
              <a:rPr lang="en-US" sz="1400" dirty="0"/>
              <a:t>to store an identifier for the record.</a:t>
            </a:r>
          </a:p>
        </p:txBody>
      </p:sp>
    </p:spTree>
    <p:extLst>
      <p:ext uri="{BB962C8B-B14F-4D97-AF65-F5344CB8AC3E}">
        <p14:creationId xmlns:p14="http://schemas.microsoft.com/office/powerpoint/2010/main" val="411688120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Convert Data</a:t>
            </a:r>
            <a:endParaRPr lang="en-US" dirty="0"/>
          </a:p>
        </p:txBody>
      </p:sp>
      <p:sp>
        <p:nvSpPr>
          <p:cNvPr id="3" name="Content Placeholder 2"/>
          <p:cNvSpPr>
            <a:spLocks noGrp="1"/>
          </p:cNvSpPr>
          <p:nvPr>
            <p:ph idx="1"/>
          </p:nvPr>
        </p:nvSpPr>
        <p:spPr/>
        <p:txBody>
          <a:bodyPr/>
          <a:lstStyle/>
          <a:p>
            <a:r>
              <a:rPr lang="en-US" sz="2000" dirty="0" smtClean="0"/>
              <a:t>We use the utility class to convert the data and store them in HDFS.</a:t>
            </a:r>
          </a:p>
          <a:p>
            <a:r>
              <a:rPr lang="en-US" sz="2000" dirty="0" smtClean="0"/>
              <a:t>We need to compile the class first. On the command line in one line in the directory where we have </a:t>
            </a:r>
            <a:r>
              <a:rPr lang="en-US" sz="1800" dirty="0" smtClean="0">
                <a:latin typeface="Courier New" pitchFamily="49" charset="0"/>
                <a:cs typeface="Courier New" pitchFamily="49" charset="0"/>
              </a:rPr>
              <a:t>Synthetic2DClusteringPrep.java</a:t>
            </a:r>
            <a:r>
              <a:rPr lang="en-US" sz="2000" dirty="0" smtClean="0"/>
              <a:t>, we type:</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javac</a:t>
            </a:r>
            <a:r>
              <a:rPr lang="en-US" sz="1600" dirty="0" smtClean="0">
                <a:latin typeface="Courier New" pitchFamily="49" charset="0"/>
                <a:cs typeface="Courier New" pitchFamily="49" charset="0"/>
              </a:rPr>
              <a:t> –d . -</a:t>
            </a:r>
            <a:r>
              <a:rPr lang="en-US" sz="1600" dirty="0" err="1" smtClean="0">
                <a:latin typeface="Courier New" pitchFamily="49" charset="0"/>
                <a:cs typeface="Courier New" pitchFamily="49" charset="0"/>
              </a:rPr>
              <a:t>classpath</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classpath</a:t>
            </a:r>
            <a:r>
              <a:rPr lang="en-US" sz="1600" dirty="0" smtClean="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/lib/mahout/mahout-math-0.5-cdh3u6.jar</a:t>
            </a:r>
            <a:r>
              <a:rPr lang="en-US" sz="1600" dirty="0" smtClean="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/lib/mahout/mahout-core-0.5-cdh3u6.jar  Synthetic2DClusteringPrep.java</a:t>
            </a:r>
            <a:endParaRPr lang="en-US" sz="1600" dirty="0" smtClean="0">
              <a:latin typeface="Courier New" pitchFamily="49" charset="0"/>
              <a:cs typeface="Courier New" pitchFamily="49" charset="0"/>
            </a:endParaRPr>
          </a:p>
          <a:p>
            <a:r>
              <a:rPr lang="en-US" dirty="0" smtClean="0"/>
              <a:t>Next we apply the utility on our data file </a:t>
            </a:r>
            <a:r>
              <a:rPr lang="en-US" sz="1800" dirty="0" smtClean="0">
                <a:latin typeface="Courier New" pitchFamily="49" charset="0"/>
                <a:cs typeface="Courier New" pitchFamily="49" charset="0"/>
              </a:rPr>
              <a:t>synthetic.txt</a:t>
            </a:r>
          </a:p>
          <a:p>
            <a:pPr marL="0" indent="0">
              <a:buNone/>
            </a:pPr>
            <a:r>
              <a:rPr lang="en-US" sz="1800" dirty="0" smtClean="0">
                <a:latin typeface="Courier New" pitchFamily="49" charset="0"/>
                <a:cs typeface="Courier New" pitchFamily="49" charset="0"/>
              </a:rPr>
              <a:t>$ java Synthetic2DClusteringPrep synthetic.txt </a:t>
            </a:r>
            <a:r>
              <a:rPr lang="en-US" sz="1800" dirty="0" err="1" smtClean="0">
                <a:latin typeface="Courier New" pitchFamily="49" charset="0"/>
                <a:cs typeface="Courier New" pitchFamily="49" charset="0"/>
              </a:rPr>
              <a:t>syn-seq</a:t>
            </a:r>
            <a:endParaRPr lang="en-US" sz="1800" dirty="0" smtClean="0">
              <a:latin typeface="Courier New" pitchFamily="49" charset="0"/>
              <a:cs typeface="Courier New" pitchFamily="49" charset="0"/>
            </a:endParaRPr>
          </a:p>
          <a:p>
            <a:pPr marL="0" indent="0">
              <a:buNone/>
            </a:pP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69</a:t>
            </a:fld>
            <a:endParaRPr lang="en-US"/>
          </a:p>
        </p:txBody>
      </p:sp>
    </p:spTree>
    <p:extLst>
      <p:ext uri="{BB962C8B-B14F-4D97-AF65-F5344CB8AC3E}">
        <p14:creationId xmlns:p14="http://schemas.microsoft.com/office/powerpoint/2010/main" val="305119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763000" cy="715962"/>
          </a:xfrm>
        </p:spPr>
        <p:txBody>
          <a:bodyPr>
            <a:normAutofit/>
          </a:bodyPr>
          <a:lstStyle/>
          <a:p>
            <a:r>
              <a:rPr lang="en-US" sz="2600" dirty="0" smtClean="0"/>
              <a:t>Brain Research Through Advancing Initiative </a:t>
            </a:r>
            <a:r>
              <a:rPr lang="en-US" sz="2600" dirty="0" err="1" smtClean="0"/>
              <a:t>Neurotechnologies</a:t>
            </a:r>
            <a:endParaRPr lang="en-US" sz="2600" dirty="0"/>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99570" y="3625090"/>
            <a:ext cx="5944430" cy="3219900"/>
          </a:xfrm>
          <a:prstGeom prst="rect">
            <a:avLst/>
          </a:prstGeom>
        </p:spPr>
      </p:pic>
      <p:sp>
        <p:nvSpPr>
          <p:cNvPr id="8" name="TextBox 7"/>
          <p:cNvSpPr txBox="1"/>
          <p:nvPr/>
        </p:nvSpPr>
        <p:spPr>
          <a:xfrm>
            <a:off x="228600" y="4191000"/>
            <a:ext cx="2743200" cy="1938992"/>
          </a:xfrm>
          <a:prstGeom prst="rect">
            <a:avLst/>
          </a:prstGeom>
          <a:noFill/>
        </p:spPr>
        <p:txBody>
          <a:bodyPr wrap="square" rtlCol="0">
            <a:spAutoFit/>
          </a:bodyPr>
          <a:lstStyle/>
          <a:p>
            <a:pPr marL="342900" indent="-342900">
              <a:buFont typeface="Arial" pitchFamily="34" charset="0"/>
              <a:buChar char="•"/>
            </a:pPr>
            <a:r>
              <a:rPr lang="en-US" sz="2400" dirty="0" smtClean="0"/>
              <a:t>If they ask you for your thoughts, which technique  would you prefer?</a:t>
            </a:r>
            <a:endParaRPr lang="en-US" sz="2400" dirty="0"/>
          </a:p>
        </p:txBody>
      </p:sp>
      <p:pic>
        <p:nvPicPr>
          <p:cNvPr id="10"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4800" y="762000"/>
            <a:ext cx="6049220" cy="3391374"/>
          </a:xfrm>
        </p:spPr>
      </p:pic>
      <p:sp>
        <p:nvSpPr>
          <p:cNvPr id="11" name="TextBox 10"/>
          <p:cNvSpPr txBox="1"/>
          <p:nvPr/>
        </p:nvSpPr>
        <p:spPr>
          <a:xfrm>
            <a:off x="6781800" y="1314656"/>
            <a:ext cx="1524000" cy="523220"/>
          </a:xfrm>
          <a:prstGeom prst="rect">
            <a:avLst/>
          </a:prstGeom>
          <a:noFill/>
        </p:spPr>
        <p:txBody>
          <a:bodyPr wrap="square" rtlCol="0">
            <a:spAutoFit/>
          </a:bodyPr>
          <a:lstStyle/>
          <a:p>
            <a:r>
              <a:rPr lang="en-US" sz="2800" dirty="0" smtClean="0"/>
              <a:t>B.R.A.I.N</a:t>
            </a:r>
            <a:endParaRPr lang="en-US" sz="2800" dirty="0"/>
          </a:p>
        </p:txBody>
      </p:sp>
    </p:spTree>
    <p:extLst>
      <p:ext uri="{BB962C8B-B14F-4D97-AF65-F5344CB8AC3E}">
        <p14:creationId xmlns:p14="http://schemas.microsoft.com/office/powerpoint/2010/main" val="208728657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 the Clustering</a:t>
            </a:r>
            <a:endParaRPr lang="en-US" dirty="0"/>
          </a:p>
        </p:txBody>
      </p:sp>
      <p:sp>
        <p:nvSpPr>
          <p:cNvPr id="3" name="Content Placeholder 2"/>
          <p:cNvSpPr>
            <a:spLocks noGrp="1"/>
          </p:cNvSpPr>
          <p:nvPr>
            <p:ph idx="1"/>
          </p:nvPr>
        </p:nvSpPr>
        <p:spPr/>
        <p:txBody>
          <a:bodyPr>
            <a:normAutofit/>
          </a:bodyPr>
          <a:lstStyle/>
          <a:p>
            <a:r>
              <a:rPr lang="en-US" sz="2000" dirty="0" smtClean="0">
                <a:cs typeface="Courier New" pitchFamily="49" charset="0"/>
              </a:rPr>
              <a:t>Create an empty HDFS directory</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mkdir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syn</a:t>
            </a:r>
            <a:r>
              <a:rPr lang="en-US" sz="1600" dirty="0">
                <a:latin typeface="Courier New" pitchFamily="49" charset="0"/>
                <a:cs typeface="Courier New" pitchFamily="49" charset="0"/>
              </a:rPr>
              <a:t>-clusters</a:t>
            </a:r>
            <a:endParaRPr lang="en-US" sz="1600" dirty="0" smtClean="0">
              <a:latin typeface="Courier New" pitchFamily="49" charset="0"/>
              <a:cs typeface="Courier New" pitchFamily="49" charset="0"/>
            </a:endParaRPr>
          </a:p>
          <a:p>
            <a:pPr marL="0" indent="0">
              <a:buNone/>
            </a:pPr>
            <a:endParaRPr lang="en-US" sz="1600" dirty="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 mahout </a:t>
            </a:r>
            <a:r>
              <a:rPr lang="en-US" sz="1600" dirty="0" err="1" smtClean="0">
                <a:latin typeface="Courier New" pitchFamily="49" charset="0"/>
                <a:cs typeface="Courier New" pitchFamily="49" charset="0"/>
              </a:rPr>
              <a:t>kmeans</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syn-seq</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input directory in HDFS with </a:t>
            </a:r>
            <a:r>
              <a:rPr lang="en-US" sz="1600" dirty="0" err="1" smtClean="0">
                <a:latin typeface="Courier New" pitchFamily="49" charset="0"/>
                <a:cs typeface="Courier New" pitchFamily="49" charset="0"/>
              </a:rPr>
              <a:t>SequenceFile</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-c </a:t>
            </a:r>
            <a:r>
              <a:rPr lang="en-US" sz="1600" dirty="0" err="1">
                <a:latin typeface="Courier New" pitchFamily="49" charset="0"/>
                <a:cs typeface="Courier New" pitchFamily="49" charset="0"/>
              </a:rPr>
              <a:t>syn</a:t>
            </a:r>
            <a:r>
              <a:rPr lang="en-US" sz="1600" dirty="0">
                <a:latin typeface="Courier New" pitchFamily="49" charset="0"/>
                <a:cs typeface="Courier New" pitchFamily="49" charset="0"/>
              </a:rPr>
              <a:t>-clusters </a:t>
            </a:r>
            <a:r>
              <a:rPr lang="en-US" sz="1600" dirty="0" smtClean="0">
                <a:latin typeface="Courier New" pitchFamily="49" charset="0"/>
                <a:cs typeface="Courier New" pitchFamily="49" charset="0"/>
              </a:rPr>
              <a:t>\   # the path to initial centroids, empty now</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-o </a:t>
            </a:r>
            <a:r>
              <a:rPr lang="en-US" sz="1600" dirty="0" err="1">
                <a:latin typeface="Courier New" pitchFamily="49" charset="0"/>
                <a:cs typeface="Courier New" pitchFamily="49" charset="0"/>
              </a:rPr>
              <a:t>syn-kmeans</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the output working directory</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dm</a:t>
            </a: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org.apache.mahout.common.distance.EuclideanDistanceMeasure</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-x 100 </a:t>
            </a:r>
            <a:r>
              <a:rPr lang="en-US" sz="1600" dirty="0" smtClean="0">
                <a:latin typeface="Courier New" pitchFamily="49" charset="0"/>
                <a:cs typeface="Courier New" pitchFamily="49" charset="0"/>
              </a:rPr>
              <a:t>\             # number of iterations</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-k 20 </a:t>
            </a:r>
            <a:r>
              <a:rPr lang="en-US" sz="1600" dirty="0" smtClean="0">
                <a:latin typeface="Courier New" pitchFamily="49" charset="0"/>
                <a:cs typeface="Courier New" pitchFamily="49" charset="0"/>
              </a:rPr>
              <a:t>\              # number of clusters</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ow</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overwrite output directory if it exists</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smtClean="0">
                <a:latin typeface="Courier New" pitchFamily="49" charset="0"/>
                <a:cs typeface="Courier New" pitchFamily="49" charset="0"/>
              </a:rPr>
              <a:t>clustering</a:t>
            </a:r>
          </a:p>
          <a:p>
            <a:pPr marL="0" indent="0">
              <a:buNone/>
            </a:pPr>
            <a:endParaRPr lang="en-US" sz="1600" dirty="0">
              <a:latin typeface="Courier New" pitchFamily="49" charset="0"/>
              <a:cs typeface="Courier New" pitchFamily="49" charset="0"/>
            </a:endParaRPr>
          </a:p>
          <a:p>
            <a:r>
              <a:rPr lang="en-US" sz="1600" dirty="0"/>
              <a:t>This will start an iterative sequence of </a:t>
            </a:r>
            <a:r>
              <a:rPr lang="en-US" sz="1600" dirty="0" err="1"/>
              <a:t>MapReduce</a:t>
            </a:r>
            <a:r>
              <a:rPr lang="en-US" sz="1600" dirty="0"/>
              <a:t> jobs until such a time as the </a:t>
            </a:r>
            <a:r>
              <a:rPr lang="en-US" sz="1600" dirty="0" smtClean="0"/>
              <a:t>clusters converge</a:t>
            </a:r>
            <a:r>
              <a:rPr lang="en-US" sz="1600" dirty="0"/>
              <a:t>, or you hit the maximum number of iterations. </a:t>
            </a:r>
            <a:endParaRPr lang="en-US" sz="1600" dirty="0" smtClean="0"/>
          </a:p>
          <a:p>
            <a:r>
              <a:rPr lang="en-US" sz="1600" dirty="0" smtClean="0"/>
              <a:t>When </a:t>
            </a:r>
            <a:r>
              <a:rPr lang="en-US" sz="1600" dirty="0"/>
              <a:t>the clustering </a:t>
            </a:r>
            <a:r>
              <a:rPr lang="en-US" sz="1600" dirty="0" smtClean="0"/>
              <a:t>has completed </a:t>
            </a:r>
            <a:r>
              <a:rPr lang="en-US" sz="1600" dirty="0"/>
              <a:t>there should be a number of directories in HDFS that contain output </a:t>
            </a:r>
            <a:r>
              <a:rPr lang="en-US" sz="1600" dirty="0" smtClean="0"/>
              <a:t>for each </a:t>
            </a:r>
            <a:r>
              <a:rPr lang="en-US" sz="1600" dirty="0"/>
              <a:t>of the </a:t>
            </a:r>
            <a:r>
              <a:rPr lang="en-US" sz="1600" dirty="0" err="1"/>
              <a:t>MapReduce</a:t>
            </a:r>
            <a:r>
              <a:rPr lang="en-US" sz="1600" dirty="0"/>
              <a:t> iterations.</a:t>
            </a: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70</a:t>
            </a:fld>
            <a:endParaRPr lang="en-US"/>
          </a:p>
        </p:txBody>
      </p:sp>
    </p:spTree>
    <p:extLst>
      <p:ext uri="{BB962C8B-B14F-4D97-AF65-F5344CB8AC3E}">
        <p14:creationId xmlns:p14="http://schemas.microsoft.com/office/powerpoint/2010/main" val="330617928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p:txBody>
          <a:bodyPr>
            <a:normAutofit lnSpcReduction="10000"/>
          </a:bodyPr>
          <a:lstStyle/>
          <a:p>
            <a:r>
              <a:rPr lang="en-US" dirty="0"/>
              <a:t>When the clustering has completed, you can use the </a:t>
            </a:r>
            <a:r>
              <a:rPr lang="en-US" dirty="0" err="1"/>
              <a:t>clusterdump</a:t>
            </a:r>
            <a:r>
              <a:rPr lang="en-US" dirty="0"/>
              <a:t> Mahout utility </a:t>
            </a:r>
            <a:r>
              <a:rPr lang="en-US" dirty="0" smtClean="0"/>
              <a:t>to dump </a:t>
            </a:r>
            <a:r>
              <a:rPr lang="en-US" dirty="0"/>
              <a:t>out the cluster details of the last job</a:t>
            </a:r>
            <a:r>
              <a:rPr lang="en-US" dirty="0" smtClean="0"/>
              <a:t>:</a:t>
            </a:r>
          </a:p>
          <a:p>
            <a:pPr marL="0" indent="0">
              <a:buNone/>
            </a:pP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mahout </a:t>
            </a:r>
            <a:r>
              <a:rPr lang="en-US" sz="1600" dirty="0" err="1">
                <a:latin typeface="Courier New" pitchFamily="49" charset="0"/>
                <a:cs typeface="Courier New" pitchFamily="49" charset="0"/>
              </a:rPr>
              <a:t>clusterdump</a:t>
            </a:r>
            <a:r>
              <a:rPr lang="en-US" sz="1600" dirty="0">
                <a:latin typeface="Courier New" pitchFamily="49" charset="0"/>
                <a:cs typeface="Courier New" pitchFamily="49" charset="0"/>
              </a:rPr>
              <a:t> -s </a:t>
            </a:r>
            <a:r>
              <a:rPr lang="en-US" sz="1600" dirty="0" err="1" smtClean="0">
                <a:latin typeface="Courier New" pitchFamily="49" charset="0"/>
                <a:cs typeface="Courier New" pitchFamily="49" charset="0"/>
              </a:rPr>
              <a:t>syn-kmeans</a:t>
            </a:r>
            <a:r>
              <a:rPr lang="en-US" sz="1600" dirty="0" smtClean="0">
                <a:latin typeface="Courier New" pitchFamily="49" charset="0"/>
                <a:cs typeface="Courier New" pitchFamily="49" charset="0"/>
              </a:rPr>
              <a:t>/clusters-22-final</a:t>
            </a:r>
          </a:p>
          <a:p>
            <a:r>
              <a:rPr lang="en-US" sz="1600" dirty="0" smtClean="0">
                <a:latin typeface="Courier New" pitchFamily="49" charset="0"/>
                <a:cs typeface="Courier New" pitchFamily="49" charset="0"/>
              </a:rPr>
              <a:t>22 </a:t>
            </a:r>
            <a:r>
              <a:rPr lang="en-US" sz="2000" dirty="0" smtClean="0">
                <a:cs typeface="Courier New" pitchFamily="49" charset="0"/>
              </a:rPr>
              <a:t>is the number of the last iteration</a:t>
            </a:r>
          </a:p>
          <a:p>
            <a:r>
              <a:rPr lang="en-US" sz="1800" dirty="0" err="1">
                <a:latin typeface="Courier New" pitchFamily="49" charset="0"/>
                <a:cs typeface="Courier New" pitchFamily="49" charset="0"/>
              </a:rPr>
              <a:t>clusterdump</a:t>
            </a:r>
            <a:r>
              <a:rPr lang="en-US" sz="1800" dirty="0">
                <a:latin typeface="Courier New" pitchFamily="49" charset="0"/>
                <a:cs typeface="Courier New" pitchFamily="49" charset="0"/>
              </a:rPr>
              <a:t> </a:t>
            </a:r>
            <a:r>
              <a:rPr lang="en-US" sz="2000" dirty="0"/>
              <a:t>writes out a line for each cluster. </a:t>
            </a:r>
            <a:r>
              <a:rPr lang="en-US" sz="1800" dirty="0">
                <a:latin typeface="Courier New" pitchFamily="49" charset="0"/>
                <a:cs typeface="Courier New" pitchFamily="49" charset="0"/>
              </a:rPr>
              <a:t>VL</a:t>
            </a:r>
            <a:r>
              <a:rPr lang="en-US" sz="2000" dirty="0"/>
              <a:t> indicates that </a:t>
            </a:r>
            <a:r>
              <a:rPr lang="en-US" sz="2000" dirty="0" smtClean="0"/>
              <a:t>the cluster </a:t>
            </a:r>
            <a:r>
              <a:rPr lang="en-US" sz="2000" dirty="0"/>
              <a:t>has converged, and </a:t>
            </a:r>
            <a:r>
              <a:rPr lang="en-US" sz="1800" dirty="0">
                <a:latin typeface="Courier New" pitchFamily="49" charset="0"/>
                <a:cs typeface="Courier New" pitchFamily="49" charset="0"/>
              </a:rPr>
              <a:t>CL</a:t>
            </a:r>
            <a:r>
              <a:rPr lang="en-US" sz="2000" dirty="0"/>
              <a:t> means that the cluster hasn’t converged</a:t>
            </a:r>
            <a:r>
              <a:rPr lang="en-US" sz="2000" dirty="0" smtClean="0"/>
              <a:t>.</a:t>
            </a:r>
          </a:p>
          <a:p>
            <a:pPr marL="400050" lvl="1" indent="0">
              <a:buNone/>
            </a:pPr>
            <a:r>
              <a:rPr lang="en-US" sz="1400" dirty="0">
                <a:latin typeface="Courier New" pitchFamily="49" charset="0"/>
                <a:cs typeface="Courier New" pitchFamily="49" charset="0"/>
              </a:rPr>
              <a:t>VL-2976{</a:t>
            </a:r>
          </a:p>
          <a:p>
            <a:pPr marL="400050" lvl="1" indent="0">
              <a:buNone/>
            </a:pPr>
            <a:r>
              <a:rPr lang="en-US" sz="1400" dirty="0" smtClean="0">
                <a:latin typeface="Courier New" pitchFamily="49" charset="0"/>
                <a:cs typeface="Courier New" pitchFamily="49" charset="0"/>
              </a:rPr>
              <a:t>  n=65                     # number of points connected to the cluster</a:t>
            </a:r>
            <a:endParaRPr lang="en-US" sz="1400" dirty="0">
              <a:latin typeface="Courier New" pitchFamily="49" charset="0"/>
              <a:cs typeface="Courier New" pitchFamily="49" charset="0"/>
            </a:endParaRPr>
          </a:p>
          <a:p>
            <a:pPr marL="400050" lvl="1" indent="0">
              <a:buNone/>
            </a:pPr>
            <a:r>
              <a:rPr lang="en-US" sz="1400" dirty="0" smtClean="0">
                <a:latin typeface="Courier New" pitchFamily="49" charset="0"/>
                <a:cs typeface="Courier New" pitchFamily="49" charset="0"/>
              </a:rPr>
              <a:t>  c</a:t>
            </a:r>
            <a:r>
              <a:rPr lang="en-US" sz="1400" dirty="0">
                <a:latin typeface="Courier New" pitchFamily="49" charset="0"/>
                <a:cs typeface="Courier New" pitchFamily="49" charset="0"/>
              </a:rPr>
              <a:t>=[8906.923, 51193.292</a:t>
            </a:r>
            <a:r>
              <a:rPr lang="en-US" sz="1400" dirty="0" smtClean="0">
                <a:latin typeface="Courier New" pitchFamily="49" charset="0"/>
                <a:cs typeface="Courier New" pitchFamily="49" charset="0"/>
              </a:rPr>
              <a:t>]  # cluster centroid</a:t>
            </a:r>
            <a:endParaRPr lang="en-US" sz="1400" dirty="0">
              <a:latin typeface="Courier New" pitchFamily="49" charset="0"/>
              <a:cs typeface="Courier New" pitchFamily="49" charset="0"/>
            </a:endParaRPr>
          </a:p>
          <a:p>
            <a:pPr marL="0" indent="0">
              <a:buNone/>
            </a:pPr>
            <a:r>
              <a:rPr lang="en-US" sz="1400" dirty="0" smtClean="0">
                <a:latin typeface="Courier New" pitchFamily="49" charset="0"/>
                <a:cs typeface="Courier New" pitchFamily="49" charset="0"/>
              </a:rPr>
              <a:t>      r</a:t>
            </a:r>
            <a:r>
              <a:rPr lang="en-US" sz="1400" dirty="0">
                <a:latin typeface="Courier New" pitchFamily="49" charset="0"/>
                <a:cs typeface="Courier New" pitchFamily="49" charset="0"/>
              </a:rPr>
              <a:t>=[955.286, 1163.688</a:t>
            </a:r>
            <a:r>
              <a:rPr lang="en-US" sz="1400" dirty="0" smtClean="0">
                <a:latin typeface="Courier New" pitchFamily="49" charset="0"/>
                <a:cs typeface="Courier New" pitchFamily="49" charset="0"/>
              </a:rPr>
              <a:t>]    # </a:t>
            </a:r>
            <a:r>
              <a:rPr lang="en-US" sz="1600" dirty="0">
                <a:latin typeface="Courier New" pitchFamily="49" charset="0"/>
                <a:cs typeface="Courier New" pitchFamily="49" charset="0"/>
              </a:rPr>
              <a:t>The radius of the cluster, expressed </a:t>
            </a:r>
            <a:r>
              <a:rPr lang="en-US" sz="1600" dirty="0" smtClean="0">
                <a:latin typeface="Courier New" pitchFamily="49" charset="0"/>
                <a:cs typeface="Courier New" pitchFamily="49" charset="0"/>
              </a:rPr>
              <a:t>        } 		            # as a </a:t>
            </a:r>
            <a:r>
              <a:rPr lang="en-US" sz="1600" dirty="0">
                <a:latin typeface="Courier New" pitchFamily="49" charset="0"/>
                <a:cs typeface="Courier New" pitchFamily="49" charset="0"/>
              </a:rPr>
              <a:t>standard deviation </a:t>
            </a:r>
            <a:r>
              <a:rPr lang="en-US" sz="1600" dirty="0" smtClean="0">
                <a:latin typeface="Courier New" pitchFamily="49" charset="0"/>
                <a:cs typeface="Courier New" pitchFamily="49" charset="0"/>
              </a:rPr>
              <a:t>of the </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distance </a:t>
            </a:r>
            <a:r>
              <a:rPr lang="en-US" sz="1600" dirty="0">
                <a:latin typeface="Courier New" pitchFamily="49" charset="0"/>
                <a:cs typeface="Courier New" pitchFamily="49" charset="0"/>
              </a:rPr>
              <a:t>from the centroid to all 65 </a:t>
            </a:r>
            <a:r>
              <a:rPr lang="en-US" sz="1600" dirty="0" smtClean="0">
                <a:latin typeface="Courier New" pitchFamily="49" charset="0"/>
                <a:cs typeface="Courier New" pitchFamily="49" charset="0"/>
              </a:rPr>
              <a:t>				data </a:t>
            </a:r>
            <a:r>
              <a:rPr lang="en-US" sz="1600" dirty="0">
                <a:latin typeface="Courier New" pitchFamily="49" charset="0"/>
                <a:cs typeface="Courier New" pitchFamily="49" charset="0"/>
              </a:rPr>
              <a:t>points in the </a:t>
            </a:r>
            <a:r>
              <a:rPr lang="en-US" sz="1600" dirty="0" smtClean="0">
                <a:latin typeface="Courier New" pitchFamily="49" charset="0"/>
                <a:cs typeface="Courier New" pitchFamily="49" charset="0"/>
              </a:rPr>
              <a:t>cluster</a:t>
            </a:r>
          </a:p>
          <a:p>
            <a:pPr marL="0" indent="0">
              <a:buNone/>
            </a:pPr>
            <a:r>
              <a:rPr lang="pt-BR" sz="1400" dirty="0">
                <a:latin typeface="Courier New" pitchFamily="49" charset="0"/>
                <a:cs typeface="Courier New" pitchFamily="49" charset="0"/>
              </a:rPr>
              <a:t>VL-2997{n=88 c=[11394.705, 50557.114] r=[920.032, 1179.291]}</a:t>
            </a:r>
          </a:p>
          <a:p>
            <a:pPr marL="0" indent="0">
              <a:buNone/>
            </a:pPr>
            <a:r>
              <a:rPr lang="pt-BR" sz="1400" dirty="0">
                <a:latin typeface="Courier New" pitchFamily="49" charset="0"/>
                <a:cs typeface="Courier New" pitchFamily="49" charset="0"/>
              </a:rPr>
              <a:t>VL-2950{n=464 c=[39502.394, 42808.983] r=[4022.406, 4273.647]}</a:t>
            </a:r>
          </a:p>
          <a:p>
            <a:pPr marL="0" indent="0">
              <a:buNone/>
            </a:pPr>
            <a:r>
              <a:rPr lang="pt-BR" sz="1400" dirty="0">
                <a:latin typeface="Courier New" pitchFamily="49" charset="0"/>
                <a:cs typeface="Courier New" pitchFamily="49" charset="0"/>
              </a:rPr>
              <a:t>VL-2956{n=900 c=[57117.122, 47795.646] r=[3623.267, 7669.076]}</a:t>
            </a:r>
          </a:p>
          <a:p>
            <a:pPr marL="0" indent="0">
              <a:buNone/>
            </a:pPr>
            <a:r>
              <a:rPr lang="pt-BR" sz="1400" dirty="0">
                <a:latin typeface="Courier New" pitchFamily="49" charset="0"/>
                <a:cs typeface="Courier New" pitchFamily="49" charset="0"/>
              </a:rPr>
              <a:t>VL-2963{n=307 c=[28842.176, 58910.573] r=[2532.197, 2463.770]}</a:t>
            </a:r>
          </a:p>
          <a:p>
            <a:pPr marL="0" indent="0">
              <a:buNone/>
            </a:pPr>
            <a:r>
              <a:rPr lang="pt-BR" sz="1400" dirty="0">
                <a:latin typeface="Courier New" pitchFamily="49" charset="0"/>
                <a:cs typeface="Courier New" pitchFamily="49" charset="0"/>
              </a:rPr>
              <a:t>VL-2968{n=24 c=[12087.458, 59659.125] r=[610.980, 587.461]}</a:t>
            </a:r>
          </a:p>
          <a:p>
            <a:pPr marL="0" indent="0">
              <a:buNone/>
            </a:pPr>
            <a:r>
              <a:rPr lang="pt-BR" sz="1400" dirty="0">
                <a:latin typeface="Courier New" pitchFamily="49" charset="0"/>
                <a:cs typeface="Courier New" pitchFamily="49" charset="0"/>
              </a:rPr>
              <a:t>VL-2973{n=21 c=[9767.762, 60524.619] r=[334.271, 680.851]}</a:t>
            </a:r>
          </a:p>
          <a:p>
            <a:pPr marL="0" indent="0">
              <a:buNone/>
            </a:pPr>
            <a:r>
              <a:rPr lang="pt-BR" sz="1400" dirty="0">
                <a:latin typeface="Courier New" pitchFamily="49" charset="0"/>
                <a:cs typeface="Courier New" pitchFamily="49" charset="0"/>
              </a:rPr>
              <a:t>VL-2974{n=149 c=[17056.611, 54574.094] r=[1424.306, 1499.089]}</a:t>
            </a:r>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71</a:t>
            </a:fld>
            <a:endParaRPr lang="en-US"/>
          </a:p>
        </p:txBody>
      </p:sp>
    </p:spTree>
    <p:extLst>
      <p:ext uri="{BB962C8B-B14F-4D97-AF65-F5344CB8AC3E}">
        <p14:creationId xmlns:p14="http://schemas.microsoft.com/office/powerpoint/2010/main" val="210820586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did we do</a:t>
            </a:r>
            <a:endParaRPr lang="en-US" dirty="0"/>
          </a:p>
        </p:txBody>
      </p:sp>
      <p:sp>
        <p:nvSpPr>
          <p:cNvPr id="3" name="Content Placeholder 2"/>
          <p:cNvSpPr>
            <a:spLocks noGrp="1"/>
          </p:cNvSpPr>
          <p:nvPr>
            <p:ph idx="1"/>
          </p:nvPr>
        </p:nvSpPr>
        <p:spPr/>
        <p:txBody>
          <a:bodyPr/>
          <a:lstStyle/>
          <a:p>
            <a:r>
              <a:rPr lang="en-US" dirty="0"/>
              <a:t>The black crosses are </a:t>
            </a:r>
            <a:r>
              <a:rPr lang="en-US" dirty="0" smtClean="0"/>
              <a:t>the cluster </a:t>
            </a:r>
            <a:r>
              <a:rPr lang="en-US" dirty="0"/>
              <a:t>centroids after </a:t>
            </a:r>
            <a:r>
              <a:rPr lang="en-US" dirty="0" smtClean="0"/>
              <a:t>the clustering </a:t>
            </a:r>
            <a:r>
              <a:rPr lang="en-US" dirty="0"/>
              <a:t>has completed.</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72</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55618"/>
            <a:ext cx="6410325"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7121525" y="2743200"/>
            <a:ext cx="1828800" cy="2862322"/>
          </a:xfrm>
          <a:prstGeom prst="rect">
            <a:avLst/>
          </a:prstGeom>
          <a:noFill/>
        </p:spPr>
        <p:txBody>
          <a:bodyPr wrap="square" rtlCol="0">
            <a:spAutoFit/>
          </a:bodyPr>
          <a:lstStyle/>
          <a:p>
            <a:pPr marL="285750" indent="-285750">
              <a:buFont typeface="Arial" pitchFamily="34" charset="0"/>
              <a:buChar char="•"/>
            </a:pPr>
            <a:r>
              <a:rPr lang="en-US" dirty="0"/>
              <a:t>The solid gray circle represents the </a:t>
            </a:r>
            <a:r>
              <a:rPr lang="en-US" dirty="0" smtClean="0"/>
              <a:t>cluster radius </a:t>
            </a:r>
            <a:r>
              <a:rPr lang="en-US" dirty="0"/>
              <a:t>standard deviation from </a:t>
            </a:r>
            <a:r>
              <a:rPr lang="en-US" dirty="0" smtClean="0"/>
              <a:t>the centroid </a:t>
            </a:r>
            <a:r>
              <a:rPr lang="en-US" dirty="0"/>
              <a:t>to all points in the cluster.</a:t>
            </a:r>
          </a:p>
        </p:txBody>
      </p:sp>
    </p:spTree>
    <p:extLst>
      <p:ext uri="{BB962C8B-B14F-4D97-AF65-F5344CB8AC3E}">
        <p14:creationId xmlns:p14="http://schemas.microsoft.com/office/powerpoint/2010/main" val="186098161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Mahout Clustering Algorithms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68982190"/>
              </p:ext>
            </p:extLst>
          </p:nvPr>
        </p:nvGraphicFramePr>
        <p:xfrm>
          <a:off x="457200" y="914400"/>
          <a:ext cx="8229600" cy="4577080"/>
        </p:xfrm>
        <a:graphic>
          <a:graphicData uri="http://schemas.openxmlformats.org/drawingml/2006/table">
            <a:tbl>
              <a:tblPr firstRow="1" bandRow="1">
                <a:tableStyleId>{5C22544A-7EE6-4342-B048-85BDC9FD1C3A}</a:tableStyleId>
              </a:tblPr>
              <a:tblGrid>
                <a:gridCol w="1600200"/>
                <a:gridCol w="6629400"/>
              </a:tblGrid>
              <a:tr h="370840">
                <a:tc>
                  <a:txBody>
                    <a:bodyPr/>
                    <a:lstStyle/>
                    <a:p>
                      <a:r>
                        <a:rPr lang="en-US" dirty="0" smtClean="0"/>
                        <a:t>Algorithm</a:t>
                      </a:r>
                      <a:endParaRPr lang="en-US" dirty="0"/>
                    </a:p>
                  </a:txBody>
                  <a:tcPr/>
                </a:tc>
                <a:tc>
                  <a:txBody>
                    <a:bodyPr/>
                    <a:lstStyle/>
                    <a:p>
                      <a:r>
                        <a:rPr lang="en-US" dirty="0" smtClean="0"/>
                        <a:t>Description</a:t>
                      </a:r>
                      <a:endParaRPr lang="en-US" dirty="0"/>
                    </a:p>
                  </a:txBody>
                  <a:tcPr/>
                </a:tc>
              </a:tr>
              <a:tr h="370840">
                <a:tc>
                  <a:txBody>
                    <a:bodyPr/>
                    <a:lstStyle/>
                    <a:p>
                      <a:r>
                        <a:rPr lang="en-US" sz="1400" b="0" i="0" u="none" strike="noStrike" kern="1200" baseline="0" dirty="0" smtClean="0">
                          <a:solidFill>
                            <a:schemeClr val="dk1"/>
                          </a:solidFill>
                          <a:latin typeface="+mn-lt"/>
                          <a:ea typeface="+mn-ea"/>
                          <a:cs typeface="+mn-cs"/>
                        </a:rPr>
                        <a:t>Hierarchical clustering/</a:t>
                      </a:r>
                    </a:p>
                    <a:p>
                      <a:r>
                        <a:rPr lang="en-US" sz="1400" b="0" i="0" u="none" strike="noStrike" kern="1200" baseline="0" dirty="0" smtClean="0">
                          <a:solidFill>
                            <a:schemeClr val="dk1"/>
                          </a:solidFill>
                          <a:latin typeface="+mn-lt"/>
                          <a:ea typeface="+mn-ea"/>
                          <a:cs typeface="+mn-cs"/>
                        </a:rPr>
                        <a:t>Top Down clustering</a:t>
                      </a:r>
                      <a:endParaRPr lang="en-US" sz="1400" dirty="0"/>
                    </a:p>
                  </a:txBody>
                  <a:tcPr/>
                </a:tc>
                <a:tc>
                  <a:txBody>
                    <a:bodyPr/>
                    <a:lstStyle/>
                    <a:p>
                      <a:r>
                        <a:rPr lang="en-US" sz="1400" b="0" i="0" u="none" strike="noStrike" kern="1200" baseline="0" dirty="0" smtClean="0">
                          <a:solidFill>
                            <a:schemeClr val="dk1"/>
                          </a:solidFill>
                          <a:latin typeface="+mn-lt"/>
                          <a:ea typeface="+mn-ea"/>
                          <a:cs typeface="+mn-cs"/>
                        </a:rPr>
                        <a:t>Hierarchical clustering is the process or finding bigger clusters, and also the</a:t>
                      </a:r>
                    </a:p>
                    <a:p>
                      <a:r>
                        <a:rPr lang="en-US" sz="1400" b="0" i="0" u="none" strike="noStrike" kern="1200" baseline="0" dirty="0" smtClean="0">
                          <a:solidFill>
                            <a:schemeClr val="dk1"/>
                          </a:solidFill>
                          <a:latin typeface="+mn-lt"/>
                          <a:ea typeface="+mn-ea"/>
                          <a:cs typeface="+mn-cs"/>
                        </a:rPr>
                        <a:t>smaller clusters inside the bigger clusters. Top Down clustering is a type of</a:t>
                      </a:r>
                    </a:p>
                    <a:p>
                      <a:r>
                        <a:rPr lang="en-US" sz="1400" b="0" i="0" u="none" strike="noStrike" kern="1200" baseline="0" dirty="0" smtClean="0">
                          <a:solidFill>
                            <a:schemeClr val="dk1"/>
                          </a:solidFill>
                          <a:latin typeface="+mn-lt"/>
                          <a:ea typeface="+mn-ea"/>
                          <a:cs typeface="+mn-cs"/>
                        </a:rPr>
                        <a:t>hierarchical clustering. It tries to find bigger clusters first and then does </a:t>
                      </a:r>
                      <a:r>
                        <a:rPr lang="en-US" sz="1400" b="0" i="0" u="none" strike="noStrike" kern="1200" baseline="0" dirty="0" err="1" smtClean="0">
                          <a:solidFill>
                            <a:schemeClr val="dk1"/>
                          </a:solidFill>
                          <a:latin typeface="+mn-lt"/>
                          <a:ea typeface="+mn-ea"/>
                          <a:cs typeface="+mn-cs"/>
                        </a:rPr>
                        <a:t>finegrained</a:t>
                      </a:r>
                      <a:endParaRPr lang="en-US" sz="1400" b="0" i="0" u="none" strike="noStrike" kern="1200" baseline="0" dirty="0" smtClean="0">
                        <a:solidFill>
                          <a:schemeClr val="dk1"/>
                        </a:solidFill>
                        <a:latin typeface="+mn-lt"/>
                        <a:ea typeface="+mn-ea"/>
                        <a:cs typeface="+mn-cs"/>
                      </a:endParaRPr>
                    </a:p>
                    <a:p>
                      <a:r>
                        <a:rPr lang="en-US" sz="1400" b="0" i="0" u="none" strike="noStrike" kern="1200" baseline="0" dirty="0" smtClean="0">
                          <a:solidFill>
                            <a:schemeClr val="dk1"/>
                          </a:solidFill>
                          <a:latin typeface="+mn-lt"/>
                          <a:ea typeface="+mn-ea"/>
                          <a:cs typeface="+mn-cs"/>
                        </a:rPr>
                        <a:t>clustering on these clusters—hence the name </a:t>
                      </a:r>
                      <a:r>
                        <a:rPr lang="en-US" sz="1400" b="0" i="1" u="none" strike="noStrike" kern="1200" baseline="0" dirty="0" smtClean="0">
                          <a:solidFill>
                            <a:schemeClr val="dk1"/>
                          </a:solidFill>
                          <a:latin typeface="+mn-lt"/>
                          <a:ea typeface="+mn-ea"/>
                          <a:cs typeface="+mn-cs"/>
                        </a:rPr>
                        <a:t>Top Down</a:t>
                      </a:r>
                      <a:r>
                        <a:rPr lang="en-US" sz="1400" b="0" i="0" u="none" strike="noStrike" kern="1200" baseline="0" dirty="0" smtClean="0">
                          <a:solidFill>
                            <a:schemeClr val="dk1"/>
                          </a:solidFill>
                          <a:latin typeface="+mn-lt"/>
                          <a:ea typeface="+mn-ea"/>
                          <a:cs typeface="+mn-cs"/>
                        </a:rPr>
                        <a:t>.</a:t>
                      </a:r>
                      <a:endParaRPr lang="en-US" sz="1400" dirty="0"/>
                    </a:p>
                  </a:txBody>
                  <a:tcPr/>
                </a:tc>
              </a:tr>
              <a:tr h="370840">
                <a:tc>
                  <a:txBody>
                    <a:bodyPr/>
                    <a:lstStyle/>
                    <a:p>
                      <a:r>
                        <a:rPr lang="en-US" sz="1400" b="0" i="0" u="none" strike="noStrike" kern="1200" baseline="0" dirty="0" smtClean="0">
                          <a:solidFill>
                            <a:schemeClr val="dk1"/>
                          </a:solidFill>
                          <a:latin typeface="+mn-lt"/>
                          <a:ea typeface="+mn-ea"/>
                          <a:cs typeface="+mn-cs"/>
                        </a:rPr>
                        <a:t>Canopy clustering</a:t>
                      </a:r>
                      <a:endParaRPr lang="en-US" sz="1400" dirty="0"/>
                    </a:p>
                  </a:txBody>
                  <a:tcPr/>
                </a:tc>
                <a:tc>
                  <a:txBody>
                    <a:bodyPr/>
                    <a:lstStyle/>
                    <a:p>
                      <a:r>
                        <a:rPr lang="en-US" sz="1400" b="0" i="0" u="none" strike="noStrike" kern="1200" baseline="0" dirty="0" smtClean="0">
                          <a:solidFill>
                            <a:schemeClr val="dk1"/>
                          </a:solidFill>
                          <a:latin typeface="+mn-lt"/>
                          <a:ea typeface="+mn-ea"/>
                          <a:cs typeface="+mn-cs"/>
                        </a:rPr>
                        <a:t>Canopy clustering is a simple, fast, and surprisingly accurate method for grouping</a:t>
                      </a:r>
                    </a:p>
                    <a:p>
                      <a:r>
                        <a:rPr lang="en-US" sz="1400" b="0" i="0" u="none" strike="noStrike" kern="1200" baseline="0" dirty="0" smtClean="0">
                          <a:solidFill>
                            <a:schemeClr val="dk1"/>
                          </a:solidFill>
                          <a:latin typeface="+mn-lt"/>
                          <a:ea typeface="+mn-ea"/>
                          <a:cs typeface="+mn-cs"/>
                        </a:rPr>
                        <a:t>objects into clusters. Canopy clustering is often used as an initial step in</a:t>
                      </a:r>
                    </a:p>
                    <a:p>
                      <a:r>
                        <a:rPr lang="en-US" sz="1400" b="0" i="0" u="none" strike="noStrike" kern="1200" baseline="0" dirty="0" smtClean="0">
                          <a:solidFill>
                            <a:schemeClr val="dk1"/>
                          </a:solidFill>
                          <a:latin typeface="+mn-lt"/>
                          <a:ea typeface="+mn-ea"/>
                          <a:cs typeface="+mn-cs"/>
                        </a:rPr>
                        <a:t>more rigorous clustering techniques, such as K-means clustering. By starting</a:t>
                      </a:r>
                    </a:p>
                    <a:p>
                      <a:r>
                        <a:rPr lang="en-US" sz="1400" b="0" i="0" u="none" strike="noStrike" kern="1200" baseline="0" dirty="0" smtClean="0">
                          <a:solidFill>
                            <a:schemeClr val="dk1"/>
                          </a:solidFill>
                          <a:latin typeface="+mn-lt"/>
                          <a:ea typeface="+mn-ea"/>
                          <a:cs typeface="+mn-cs"/>
                        </a:rPr>
                        <a:t>with an initial clustering, the number of more expensive distance measurements</a:t>
                      </a:r>
                    </a:p>
                    <a:p>
                      <a:r>
                        <a:rPr lang="en-US" sz="1400" b="0" i="0" u="none" strike="noStrike" kern="1200" baseline="0" dirty="0" smtClean="0">
                          <a:solidFill>
                            <a:schemeClr val="dk1"/>
                          </a:solidFill>
                          <a:latin typeface="+mn-lt"/>
                          <a:ea typeface="+mn-ea"/>
                          <a:cs typeface="+mn-cs"/>
                        </a:rPr>
                        <a:t>can be significantly reduced by ignoring points outside of the initial canopies.</a:t>
                      </a:r>
                      <a:endParaRPr lang="en-US" sz="1400" dirty="0"/>
                    </a:p>
                  </a:txBody>
                  <a:tcPr/>
                </a:tc>
              </a:tr>
              <a:tr h="370840">
                <a:tc>
                  <a:txBody>
                    <a:bodyPr/>
                    <a:lstStyle/>
                    <a:p>
                      <a:r>
                        <a:rPr lang="en-US" sz="1400" b="0" i="0" u="none" strike="noStrike" kern="1200" baseline="0" dirty="0" smtClean="0">
                          <a:solidFill>
                            <a:schemeClr val="dk1"/>
                          </a:solidFill>
                          <a:latin typeface="+mn-lt"/>
                          <a:ea typeface="+mn-ea"/>
                          <a:cs typeface="+mn-cs"/>
                        </a:rPr>
                        <a:t>Fuzzy K-means</a:t>
                      </a:r>
                      <a:endParaRPr lang="en-US" sz="1400" dirty="0"/>
                    </a:p>
                  </a:txBody>
                  <a:tcPr/>
                </a:tc>
                <a:tc>
                  <a:txBody>
                    <a:bodyPr/>
                    <a:lstStyle/>
                    <a:p>
                      <a:r>
                        <a:rPr lang="en-US" sz="1400" b="0" i="0" u="none" strike="noStrike" kern="1200" baseline="0" dirty="0" smtClean="0">
                          <a:solidFill>
                            <a:schemeClr val="dk1"/>
                          </a:solidFill>
                          <a:latin typeface="+mn-lt"/>
                          <a:ea typeface="+mn-ea"/>
                          <a:cs typeface="+mn-cs"/>
                        </a:rPr>
                        <a:t>Fuzzy K-means (also called </a:t>
                      </a:r>
                      <a:r>
                        <a:rPr lang="en-US" sz="1400" b="0" i="0" u="none" strike="noStrike" kern="1200" baseline="0" smtClean="0">
                          <a:solidFill>
                            <a:schemeClr val="dk1"/>
                          </a:solidFill>
                          <a:latin typeface="+mn-lt"/>
                          <a:ea typeface="+mn-ea"/>
                          <a:cs typeface="+mn-cs"/>
                        </a:rPr>
                        <a:t>Fuzzy C-means</a:t>
                      </a:r>
                      <a:r>
                        <a:rPr lang="en-US" sz="1400" b="0" i="0" u="none" strike="noStrike" kern="1200" baseline="0" dirty="0" smtClean="0">
                          <a:solidFill>
                            <a:schemeClr val="dk1"/>
                          </a:solidFill>
                          <a:latin typeface="+mn-lt"/>
                          <a:ea typeface="+mn-ea"/>
                          <a:cs typeface="+mn-cs"/>
                        </a:rPr>
                        <a:t>) is an extension of K-means, the</a:t>
                      </a:r>
                    </a:p>
                    <a:p>
                      <a:r>
                        <a:rPr lang="en-US" sz="1400" b="0" i="0" u="none" strike="noStrike" kern="1200" baseline="0" dirty="0" smtClean="0">
                          <a:solidFill>
                            <a:schemeClr val="dk1"/>
                          </a:solidFill>
                          <a:latin typeface="+mn-lt"/>
                          <a:ea typeface="+mn-ea"/>
                          <a:cs typeface="+mn-cs"/>
                        </a:rPr>
                        <a:t>popular simple clustering technique. While K-means discovers hard clusters (a</a:t>
                      </a:r>
                    </a:p>
                    <a:p>
                      <a:r>
                        <a:rPr lang="en-US" sz="1400" b="0" i="0" u="none" strike="noStrike" kern="1200" baseline="0" dirty="0" smtClean="0">
                          <a:solidFill>
                            <a:schemeClr val="dk1"/>
                          </a:solidFill>
                          <a:latin typeface="+mn-lt"/>
                          <a:ea typeface="+mn-ea"/>
                          <a:cs typeface="+mn-cs"/>
                        </a:rPr>
                        <a:t>point belong to only one cluster), Fuzzy K-means is a more statistically formalized</a:t>
                      </a:r>
                    </a:p>
                    <a:p>
                      <a:r>
                        <a:rPr lang="en-US" sz="1400" b="0" i="0" u="none" strike="noStrike" kern="1200" baseline="0" dirty="0" smtClean="0">
                          <a:solidFill>
                            <a:schemeClr val="dk1"/>
                          </a:solidFill>
                          <a:latin typeface="+mn-lt"/>
                          <a:ea typeface="+mn-ea"/>
                          <a:cs typeface="+mn-cs"/>
                        </a:rPr>
                        <a:t>method and discovers soft clusters where a particular point can belong to</a:t>
                      </a:r>
                    </a:p>
                    <a:p>
                      <a:r>
                        <a:rPr lang="en-US" sz="1400" b="0" i="0" u="none" strike="noStrike" kern="1200" baseline="0" dirty="0" smtClean="0">
                          <a:solidFill>
                            <a:schemeClr val="dk1"/>
                          </a:solidFill>
                          <a:latin typeface="+mn-lt"/>
                          <a:ea typeface="+mn-ea"/>
                          <a:cs typeface="+mn-cs"/>
                        </a:rPr>
                        <a:t>more than one cluster with certain probability.</a:t>
                      </a:r>
                      <a:endParaRPr lang="en-US" sz="1400" dirty="0"/>
                    </a:p>
                  </a:txBody>
                  <a:tcPr/>
                </a:tc>
              </a:tr>
              <a:tr h="370840">
                <a:tc>
                  <a:txBody>
                    <a:bodyPr/>
                    <a:lstStyle/>
                    <a:p>
                      <a:r>
                        <a:rPr lang="en-US" sz="1400" b="0" i="0" u="none" strike="noStrike" kern="1200" baseline="0" dirty="0" smtClean="0">
                          <a:solidFill>
                            <a:schemeClr val="dk1"/>
                          </a:solidFill>
                          <a:latin typeface="+mn-lt"/>
                          <a:ea typeface="+mn-ea"/>
                          <a:cs typeface="+mn-cs"/>
                        </a:rPr>
                        <a:t>Latent </a:t>
                      </a:r>
                      <a:r>
                        <a:rPr lang="en-US" sz="1400" b="0" i="0" u="none" strike="noStrike" kern="1200" baseline="0" dirty="0" err="1" smtClean="0">
                          <a:solidFill>
                            <a:schemeClr val="dk1"/>
                          </a:solidFill>
                          <a:latin typeface="+mn-lt"/>
                          <a:ea typeface="+mn-ea"/>
                          <a:cs typeface="+mn-cs"/>
                        </a:rPr>
                        <a:t>Dirichlet</a:t>
                      </a:r>
                      <a:r>
                        <a:rPr lang="en-US" sz="1400" b="0" i="0" u="none" strike="noStrike" kern="1200" baseline="0" dirty="0" smtClean="0">
                          <a:solidFill>
                            <a:schemeClr val="dk1"/>
                          </a:solidFill>
                          <a:latin typeface="+mn-lt"/>
                          <a:ea typeface="+mn-ea"/>
                          <a:cs typeface="+mn-cs"/>
                        </a:rPr>
                        <a:t> Allocation</a:t>
                      </a:r>
                    </a:p>
                    <a:p>
                      <a:r>
                        <a:rPr lang="en-US" sz="1400" b="0" i="0" u="none" strike="noStrike" kern="1200" baseline="0" dirty="0" smtClean="0">
                          <a:solidFill>
                            <a:schemeClr val="dk1"/>
                          </a:solidFill>
                          <a:latin typeface="+mn-lt"/>
                          <a:ea typeface="+mn-ea"/>
                          <a:cs typeface="+mn-cs"/>
                        </a:rPr>
                        <a:t>(LDA)</a:t>
                      </a:r>
                      <a:endParaRPr lang="en-US" sz="1400" dirty="0"/>
                    </a:p>
                  </a:txBody>
                  <a:tcPr/>
                </a:tc>
                <a:tc>
                  <a:txBody>
                    <a:bodyPr/>
                    <a:lstStyle/>
                    <a:p>
                      <a:r>
                        <a:rPr lang="fr-FR" sz="1400" b="0" i="0" u="none" strike="noStrike" kern="1200" baseline="0" dirty="0" smtClean="0">
                          <a:solidFill>
                            <a:schemeClr val="dk1"/>
                          </a:solidFill>
                          <a:latin typeface="+mn-lt"/>
                          <a:ea typeface="+mn-ea"/>
                          <a:cs typeface="+mn-cs"/>
                        </a:rPr>
                        <a:t>Latent Dirichlet Allocation (</a:t>
                      </a:r>
                      <a:r>
                        <a:rPr lang="fr-FR" sz="1400" b="0" i="0" u="none" strike="noStrike" kern="1200" baseline="0" dirty="0" err="1" smtClean="0">
                          <a:solidFill>
                            <a:schemeClr val="dk1"/>
                          </a:solidFill>
                          <a:latin typeface="+mn-lt"/>
                          <a:ea typeface="+mn-ea"/>
                          <a:cs typeface="+mn-cs"/>
                        </a:rPr>
                        <a:t>Blei</a:t>
                      </a:r>
                      <a:r>
                        <a:rPr lang="fr-FR" sz="1400" b="0" i="0" u="none" strike="noStrike" kern="1200" baseline="0" dirty="0" smtClean="0">
                          <a:solidFill>
                            <a:schemeClr val="dk1"/>
                          </a:solidFill>
                          <a:latin typeface="+mn-lt"/>
                          <a:ea typeface="+mn-ea"/>
                          <a:cs typeface="+mn-cs"/>
                        </a:rPr>
                        <a:t> et al., http://www.cs.princeton.edu/~blei/</a:t>
                      </a:r>
                    </a:p>
                    <a:p>
                      <a:r>
                        <a:rPr lang="en-US" sz="1400" b="0" i="0" u="none" strike="noStrike" kern="1200" baseline="0" dirty="0" smtClean="0">
                          <a:solidFill>
                            <a:schemeClr val="dk1"/>
                          </a:solidFill>
                          <a:latin typeface="+mn-lt"/>
                          <a:ea typeface="+mn-ea"/>
                          <a:cs typeface="+mn-cs"/>
                        </a:rPr>
                        <a:t>papers/BleiNgJordan2003.pdf, 2003) is a powerful learning algorithm for</a:t>
                      </a:r>
                    </a:p>
                    <a:p>
                      <a:r>
                        <a:rPr lang="en-US" sz="1400" b="0" i="0" u="none" strike="noStrike" kern="1200" baseline="0" dirty="0" smtClean="0">
                          <a:solidFill>
                            <a:schemeClr val="dk1"/>
                          </a:solidFill>
                          <a:latin typeface="+mn-lt"/>
                          <a:ea typeface="+mn-ea"/>
                          <a:cs typeface="+mn-cs"/>
                        </a:rPr>
                        <a:t>automatically and jointly clustering words into </a:t>
                      </a:r>
                      <a:r>
                        <a:rPr lang="en-US" sz="1400" b="0" i="1" u="none" strike="noStrike" kern="1200" baseline="0" dirty="0" smtClean="0">
                          <a:solidFill>
                            <a:schemeClr val="dk1"/>
                          </a:solidFill>
                          <a:latin typeface="+mn-lt"/>
                          <a:ea typeface="+mn-ea"/>
                          <a:cs typeface="+mn-cs"/>
                        </a:rPr>
                        <a:t>topics </a:t>
                      </a:r>
                      <a:r>
                        <a:rPr lang="en-US" sz="1400" b="0" i="0" u="none" strike="noStrike" kern="1200" baseline="0" dirty="0" smtClean="0">
                          <a:solidFill>
                            <a:schemeClr val="dk1"/>
                          </a:solidFill>
                          <a:latin typeface="+mn-lt"/>
                          <a:ea typeface="+mn-ea"/>
                          <a:cs typeface="+mn-cs"/>
                        </a:rPr>
                        <a:t>and documents into mixtures</a:t>
                      </a:r>
                    </a:p>
                    <a:p>
                      <a:r>
                        <a:rPr lang="en-US" sz="1400" b="0" i="0" u="none" strike="noStrike" kern="1200" baseline="0" dirty="0" smtClean="0">
                          <a:solidFill>
                            <a:schemeClr val="dk1"/>
                          </a:solidFill>
                          <a:latin typeface="+mn-lt"/>
                          <a:ea typeface="+mn-ea"/>
                          <a:cs typeface="+mn-cs"/>
                        </a:rPr>
                        <a:t>of topics.</a:t>
                      </a:r>
                      <a:endParaRPr lang="en-US" sz="1400" dirty="0"/>
                    </a:p>
                  </a:txBody>
                  <a:tcPr/>
                </a:tc>
              </a:tr>
            </a:tbl>
          </a:graphicData>
        </a:graphic>
      </p:graphicFrame>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73</a:t>
            </a:fld>
            <a:endParaRPr lang="en-US"/>
          </a:p>
        </p:txBody>
      </p:sp>
    </p:spTree>
    <p:extLst>
      <p:ext uri="{BB962C8B-B14F-4D97-AF65-F5344CB8AC3E}">
        <p14:creationId xmlns:p14="http://schemas.microsoft.com/office/powerpoint/2010/main" val="485634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Recommenders </a:t>
            </a:r>
            <a:endParaRPr lang="en-US" dirty="0"/>
          </a:p>
        </p:txBody>
      </p:sp>
      <p:sp>
        <p:nvSpPr>
          <p:cNvPr id="3" name="Content Placeholder 2"/>
          <p:cNvSpPr>
            <a:spLocks noGrp="1"/>
          </p:cNvSpPr>
          <p:nvPr>
            <p:ph idx="1"/>
          </p:nvPr>
        </p:nvSpPr>
        <p:spPr>
          <a:xfrm>
            <a:off x="457200" y="838200"/>
            <a:ext cx="8229600" cy="5562600"/>
          </a:xfrm>
        </p:spPr>
        <p:txBody>
          <a:bodyPr>
            <a:noAutofit/>
          </a:bodyPr>
          <a:lstStyle/>
          <a:p>
            <a:r>
              <a:rPr lang="en-US" b="1" i="1" dirty="0"/>
              <a:t>Recommender systems</a:t>
            </a:r>
            <a:r>
              <a:rPr lang="en-US" dirty="0"/>
              <a:t>, which are also known as </a:t>
            </a:r>
            <a:r>
              <a:rPr lang="en-US" b="1" i="1" dirty="0"/>
              <a:t>collaborative filtering (CF) </a:t>
            </a:r>
            <a:r>
              <a:rPr lang="en-US" b="1" dirty="0"/>
              <a:t>systems</a:t>
            </a:r>
            <a:r>
              <a:rPr lang="en-US" dirty="0"/>
              <a:t>, </a:t>
            </a:r>
            <a:r>
              <a:rPr lang="en-US" dirty="0" smtClean="0"/>
              <a:t>are the </a:t>
            </a:r>
            <a:r>
              <a:rPr lang="en-US" dirty="0"/>
              <a:t>computer equivalent of you asking your friends for a restaurant recommendation.</a:t>
            </a:r>
          </a:p>
          <a:p>
            <a:r>
              <a:rPr lang="en-US" dirty="0"/>
              <a:t>The more recommendations you receive from your friends, the higher the </a:t>
            </a:r>
            <a:r>
              <a:rPr lang="en-US" dirty="0" smtClean="0"/>
              <a:t>probability that </a:t>
            </a:r>
            <a:r>
              <a:rPr lang="en-US" dirty="0"/>
              <a:t>you’ll go there. In the online world you see recommender engines in play </a:t>
            </a:r>
            <a:r>
              <a:rPr lang="en-US" dirty="0" smtClean="0"/>
              <a:t>every day. </a:t>
            </a:r>
          </a:p>
          <a:p>
            <a:r>
              <a:rPr lang="en-US" dirty="0" smtClean="0"/>
              <a:t>There </a:t>
            </a:r>
            <a:r>
              <a:rPr lang="en-US" dirty="0"/>
              <a:t>are two types of collaborative recommenders: user-based </a:t>
            </a:r>
            <a:r>
              <a:rPr lang="en-US" dirty="0" smtClean="0"/>
              <a:t>recommenders and </a:t>
            </a:r>
            <a:r>
              <a:rPr lang="en-US" dirty="0"/>
              <a:t>item-based </a:t>
            </a:r>
            <a:r>
              <a:rPr lang="en-US" dirty="0" smtClean="0"/>
              <a:t>recommenders:</a:t>
            </a:r>
          </a:p>
          <a:p>
            <a:pPr lvl="1"/>
            <a:r>
              <a:rPr lang="en-US" b="1" i="1" dirty="0" smtClean="0"/>
              <a:t>User-based </a:t>
            </a:r>
            <a:r>
              <a:rPr lang="en-US" b="1" i="1" dirty="0"/>
              <a:t>recommenders </a:t>
            </a:r>
            <a:r>
              <a:rPr lang="en-US" dirty="0"/>
              <a:t>look at users similar to a target user, and use their </a:t>
            </a:r>
            <a:r>
              <a:rPr lang="en-US" dirty="0" smtClean="0"/>
              <a:t>collaborative ratings </a:t>
            </a:r>
            <a:r>
              <a:rPr lang="en-US" dirty="0"/>
              <a:t>to make predictions to the target user.</a:t>
            </a:r>
          </a:p>
          <a:p>
            <a:pPr lvl="1"/>
            <a:r>
              <a:rPr lang="en-US" b="1" i="1" dirty="0" smtClean="0"/>
              <a:t>Item-based </a:t>
            </a:r>
            <a:r>
              <a:rPr lang="en-US" b="1" i="1" dirty="0"/>
              <a:t>recommenders </a:t>
            </a:r>
            <a:r>
              <a:rPr lang="en-US" dirty="0"/>
              <a:t>look at similar items, and use this information </a:t>
            </a:r>
            <a:r>
              <a:rPr lang="en-US" dirty="0" smtClean="0"/>
              <a:t>to recommend items </a:t>
            </a:r>
            <a:r>
              <a:rPr lang="en-US" dirty="0"/>
              <a:t>that are related to items previously used by a target user</a:t>
            </a:r>
            <a:r>
              <a:rPr lang="en-US" dirty="0" smtClean="0"/>
              <a:t>.</a:t>
            </a:r>
          </a:p>
          <a:p>
            <a:r>
              <a:rPr lang="en-US" dirty="0"/>
              <a:t>Both types of recommender systems need to be able to determine the </a:t>
            </a:r>
            <a:r>
              <a:rPr lang="en-US" b="1" dirty="0"/>
              <a:t>degree of </a:t>
            </a:r>
            <a:r>
              <a:rPr lang="en-US" b="1" dirty="0" smtClean="0"/>
              <a:t>similarity </a:t>
            </a:r>
            <a:r>
              <a:rPr lang="en-US" dirty="0" smtClean="0"/>
              <a:t>between </a:t>
            </a:r>
            <a:r>
              <a:rPr lang="en-US" dirty="0"/>
              <a:t>users or items, so we first need to look at how similarity metrics work.</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657696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Similarity Metrics</a:t>
            </a:r>
            <a:endParaRPr lang="en-US" dirty="0"/>
          </a:p>
        </p:txBody>
      </p:sp>
      <p:sp>
        <p:nvSpPr>
          <p:cNvPr id="3" name="Content Placeholder 2"/>
          <p:cNvSpPr>
            <a:spLocks noGrp="1"/>
          </p:cNvSpPr>
          <p:nvPr>
            <p:ph idx="1"/>
          </p:nvPr>
        </p:nvSpPr>
        <p:spPr/>
        <p:txBody>
          <a:bodyPr>
            <a:normAutofit/>
          </a:bodyPr>
          <a:lstStyle/>
          <a:p>
            <a:r>
              <a:rPr lang="en-US" dirty="0"/>
              <a:t>In both user- and item-based recommenders, the system needs to find similar users </a:t>
            </a:r>
            <a:r>
              <a:rPr lang="en-US" dirty="0" smtClean="0"/>
              <a:t>or items</a:t>
            </a:r>
            <a:r>
              <a:rPr lang="en-US" dirty="0"/>
              <a:t>. They do this by comparing users or items with each other to arrive at a </a:t>
            </a:r>
            <a:r>
              <a:rPr lang="en-US" dirty="0" smtClean="0"/>
              <a:t>similarity score</a:t>
            </a:r>
            <a:r>
              <a:rPr lang="en-US" dirty="0"/>
              <a:t>. </a:t>
            </a:r>
            <a:endParaRPr lang="en-US" dirty="0" smtClean="0"/>
          </a:p>
          <a:p>
            <a:r>
              <a:rPr lang="en-US" dirty="0" smtClean="0"/>
              <a:t>Popular </a:t>
            </a:r>
            <a:r>
              <a:rPr lang="en-US" dirty="0"/>
              <a:t>measures that can calculate these scores include </a:t>
            </a:r>
            <a:endParaRPr lang="en-US" dirty="0" smtClean="0"/>
          </a:p>
          <a:p>
            <a:pPr lvl="1"/>
            <a:r>
              <a:rPr lang="en-US" dirty="0" smtClean="0"/>
              <a:t>Euclidean distance  and </a:t>
            </a:r>
          </a:p>
          <a:p>
            <a:pPr lvl="1"/>
            <a:r>
              <a:rPr lang="en-US" dirty="0" smtClean="0"/>
              <a:t>Pearson’s </a:t>
            </a:r>
            <a:r>
              <a:rPr lang="en-US" dirty="0"/>
              <a:t>correlation. </a:t>
            </a:r>
            <a:endParaRPr lang="en-US" dirty="0" smtClean="0"/>
          </a:p>
          <a:p>
            <a:r>
              <a:rPr lang="en-US" dirty="0" smtClean="0"/>
              <a:t>These </a:t>
            </a:r>
            <a:r>
              <a:rPr lang="en-US" dirty="0"/>
              <a:t>algorithms operate on numerical data, where </a:t>
            </a:r>
            <a:r>
              <a:rPr lang="en-US" dirty="0" smtClean="0"/>
              <a:t>the data </a:t>
            </a:r>
            <a:r>
              <a:rPr lang="en-US" dirty="0"/>
              <a:t>points are vector-like (points in space</a:t>
            </a:r>
            <a:r>
              <a:rPr lang="en-US" dirty="0" smtClean="0"/>
              <a:t>).</a:t>
            </a:r>
          </a:p>
          <a:p>
            <a:r>
              <a:rPr lang="en-US" dirty="0" smtClean="0"/>
              <a:t>This means that information (data) must be transformed or represented in the numerical form before being processed.</a:t>
            </a:r>
          </a:p>
          <a:p>
            <a:r>
              <a:rPr lang="en-US" dirty="0"/>
              <a:t>Mahout can support the Euclidean and Pearson’s similarity measures for </a:t>
            </a:r>
            <a:r>
              <a:rPr lang="en-US" dirty="0" smtClean="0"/>
              <a:t>both user-based </a:t>
            </a:r>
            <a:r>
              <a:rPr lang="en-US" dirty="0"/>
              <a:t>and item-based recommenders. </a:t>
            </a:r>
            <a:endParaRPr lang="en-US" dirty="0" smtClean="0"/>
          </a:p>
          <a:p>
            <a:r>
              <a:rPr lang="en-US" dirty="0" smtClean="0"/>
              <a:t>Mahout </a:t>
            </a:r>
            <a:r>
              <a:rPr lang="en-US" dirty="0"/>
              <a:t>supports additional </a:t>
            </a:r>
            <a:r>
              <a:rPr lang="en-US" dirty="0" smtClean="0"/>
              <a:t>similarity measures </a:t>
            </a:r>
            <a:r>
              <a:rPr lang="en-US" dirty="0"/>
              <a:t>for item-based recommenders</a:t>
            </a: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6455839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4415</TotalTime>
  <Words>8460</Words>
  <Application>Microsoft Office PowerPoint</Application>
  <PresentationFormat>On-screen Show (4:3)</PresentationFormat>
  <Paragraphs>974</Paragraphs>
  <Slides>73</Slides>
  <Notes>1</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73</vt:i4>
      </vt:variant>
    </vt:vector>
  </HeadingPairs>
  <TitlesOfParts>
    <vt:vector size="75" baseType="lpstr">
      <vt:lpstr>Office Theme</vt:lpstr>
      <vt:lpstr>Equation</vt:lpstr>
      <vt:lpstr>Lecture 11 Predictive Analytics with Mahout</vt:lpstr>
      <vt:lpstr>Reference</vt:lpstr>
      <vt:lpstr>Predictive Analytics</vt:lpstr>
      <vt:lpstr>Mahout</vt:lpstr>
      <vt:lpstr>Let us Read Dreams, AAAS Science</vt:lpstr>
      <vt:lpstr>Dreams come in Technicolor</vt:lpstr>
      <vt:lpstr>Brain Research Through Advancing Initiative Neurotechnologies</vt:lpstr>
      <vt:lpstr>Recommenders </vt:lpstr>
      <vt:lpstr>Similarity Metrics</vt:lpstr>
      <vt:lpstr>Euclidean Distance</vt:lpstr>
      <vt:lpstr>Pearson’s Correlation</vt:lpstr>
      <vt:lpstr>Pearson’s Correlation</vt:lpstr>
      <vt:lpstr>Highly Correlated Relationship</vt:lpstr>
      <vt:lpstr>Installing Mahout</vt:lpstr>
      <vt:lpstr>Recommending Movies, GroupLens dataset</vt:lpstr>
      <vt:lpstr>Download and prepare the data set</vt:lpstr>
      <vt:lpstr>ratings.csv  file</vt:lpstr>
      <vt:lpstr>Item-based Recommenders</vt:lpstr>
      <vt:lpstr>Recommend items to Anna</vt:lpstr>
      <vt:lpstr>Make recommendations using Mahout</vt:lpstr>
      <vt:lpstr>Recommender’s Output</vt:lpstr>
      <vt:lpstr>Recommendations</vt:lpstr>
      <vt:lpstr>Mahout Programs</vt:lpstr>
      <vt:lpstr>Mahout Programs</vt:lpstr>
      <vt:lpstr>Mahout Programs</vt:lpstr>
      <vt:lpstr>Classification</vt:lpstr>
      <vt:lpstr>Steps in building a Supervised Learning Model</vt:lpstr>
      <vt:lpstr>Classification Term Definitions</vt:lpstr>
      <vt:lpstr>More formally: Supervised Classification</vt:lpstr>
      <vt:lpstr>Classification of Documents on Computer Science Topics</vt:lpstr>
      <vt:lpstr>Categories  are Labels </vt:lpstr>
      <vt:lpstr>Classification Methods</vt:lpstr>
      <vt:lpstr>Classification Methods (2)</vt:lpstr>
      <vt:lpstr>Classification Methods (3)</vt:lpstr>
      <vt:lpstr>Relevance Feedback</vt:lpstr>
      <vt:lpstr>Bayes’ Rule (Theorem)</vt:lpstr>
      <vt:lpstr>Bayesian Methods</vt:lpstr>
      <vt:lpstr>Example of use of Bayes Theorem</vt:lpstr>
      <vt:lpstr>Bayes Solution</vt:lpstr>
      <vt:lpstr>Classification Function γ(d)acting on the Document</vt:lpstr>
      <vt:lpstr>Document is treated as a bag of words</vt:lpstr>
      <vt:lpstr>Bayes’ Rule for text classification</vt:lpstr>
      <vt:lpstr>Naive Bayes Classifiers</vt:lpstr>
      <vt:lpstr>Naïve Bayes Classifier: Naïve Bayes Assumption</vt:lpstr>
      <vt:lpstr>The Multivariate Bernoulli NB Classifier</vt:lpstr>
      <vt:lpstr>Learning the Model</vt:lpstr>
      <vt:lpstr>Problem with Simple Approach</vt:lpstr>
      <vt:lpstr>Smoothing to Avoid Over-fitting</vt:lpstr>
      <vt:lpstr>Probabilistic relevance feedback</vt:lpstr>
      <vt:lpstr>Using Mahout to Train and Test a Spam Classifier</vt:lpstr>
      <vt:lpstr>Apache Spam Assassin</vt:lpstr>
      <vt:lpstr>Download SpamAssasin Dataset</vt:lpstr>
      <vt:lpstr>Create Training set and Testing set</vt:lpstr>
      <vt:lpstr>Convert Data Files</vt:lpstr>
      <vt:lpstr>Converting Data Files, Training the Classifier</vt:lpstr>
      <vt:lpstr>Testing the Classifier</vt:lpstr>
      <vt:lpstr>Confusion Matrix</vt:lpstr>
      <vt:lpstr>Summary</vt:lpstr>
      <vt:lpstr>Additional Classification Algorithms</vt:lpstr>
      <vt:lpstr>tf-idf weighting</vt:lpstr>
      <vt:lpstr>Clustering with K-means</vt:lpstr>
      <vt:lpstr>K-means Clustering</vt:lpstr>
      <vt:lpstr>Sequence of Iterations in K-means</vt:lpstr>
      <vt:lpstr>Synthetic Clustering Dataset</vt:lpstr>
      <vt:lpstr>Scatter Plot 3,000 2D data points</vt:lpstr>
      <vt:lpstr>SequenceFile format</vt:lpstr>
      <vt:lpstr>Synthetic2DClusteringPrep.java</vt:lpstr>
      <vt:lpstr>Synthetic2DClusteringPrep.java</vt:lpstr>
      <vt:lpstr>Convert Data</vt:lpstr>
      <vt:lpstr>Run the Clustering</vt:lpstr>
      <vt:lpstr>Summary</vt:lpstr>
      <vt:lpstr>How did we do</vt:lpstr>
      <vt:lpstr>Other Mahout Clustering Algorithms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06 Map Reduce</dc:title>
  <dc:creator>zdjordje</dc:creator>
  <cp:lastModifiedBy>Zoran Djordjevic</cp:lastModifiedBy>
  <cp:revision>230</cp:revision>
  <cp:lastPrinted>2013-04-05T19:39:43Z</cp:lastPrinted>
  <dcterms:created xsi:type="dcterms:W3CDTF">2006-08-16T00:00:00Z</dcterms:created>
  <dcterms:modified xsi:type="dcterms:W3CDTF">2014-04-20T23:41:16Z</dcterms:modified>
</cp:coreProperties>
</file>