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8"/>
  </p:notesMasterIdLst>
  <p:handoutMasterIdLst>
    <p:handoutMasterId r:id="rId79"/>
  </p:handoutMasterIdLst>
  <p:sldIdLst>
    <p:sldId id="256" r:id="rId2"/>
    <p:sldId id="351" r:id="rId3"/>
    <p:sldId id="426" r:id="rId4"/>
    <p:sldId id="272" r:id="rId5"/>
    <p:sldId id="352" r:id="rId6"/>
    <p:sldId id="353" r:id="rId7"/>
    <p:sldId id="354" r:id="rId8"/>
    <p:sldId id="424" r:id="rId9"/>
    <p:sldId id="355" r:id="rId10"/>
    <p:sldId id="376" r:id="rId11"/>
    <p:sldId id="377" r:id="rId12"/>
    <p:sldId id="378" r:id="rId13"/>
    <p:sldId id="379" r:id="rId14"/>
    <p:sldId id="380" r:id="rId15"/>
    <p:sldId id="381" r:id="rId16"/>
    <p:sldId id="382" r:id="rId17"/>
    <p:sldId id="383" r:id="rId18"/>
    <p:sldId id="384" r:id="rId19"/>
    <p:sldId id="385" r:id="rId20"/>
    <p:sldId id="386" r:id="rId21"/>
    <p:sldId id="387" r:id="rId22"/>
    <p:sldId id="388" r:id="rId23"/>
    <p:sldId id="389" r:id="rId24"/>
    <p:sldId id="390" r:id="rId25"/>
    <p:sldId id="391" r:id="rId26"/>
    <p:sldId id="393" r:id="rId27"/>
    <p:sldId id="394" r:id="rId28"/>
    <p:sldId id="395" r:id="rId29"/>
    <p:sldId id="396" r:id="rId30"/>
    <p:sldId id="397" r:id="rId31"/>
    <p:sldId id="398" r:id="rId32"/>
    <p:sldId id="399" r:id="rId33"/>
    <p:sldId id="356" r:id="rId34"/>
    <p:sldId id="357" r:id="rId35"/>
    <p:sldId id="427" r:id="rId36"/>
    <p:sldId id="428" r:id="rId37"/>
    <p:sldId id="358" r:id="rId38"/>
    <p:sldId id="359" r:id="rId39"/>
    <p:sldId id="360" r:id="rId40"/>
    <p:sldId id="361" r:id="rId41"/>
    <p:sldId id="362" r:id="rId42"/>
    <p:sldId id="430" r:id="rId43"/>
    <p:sldId id="429" r:id="rId44"/>
    <p:sldId id="363" r:id="rId45"/>
    <p:sldId id="364" r:id="rId46"/>
    <p:sldId id="365" r:id="rId47"/>
    <p:sldId id="366" r:id="rId48"/>
    <p:sldId id="367" r:id="rId49"/>
    <p:sldId id="368" r:id="rId50"/>
    <p:sldId id="369" r:id="rId51"/>
    <p:sldId id="370" r:id="rId52"/>
    <p:sldId id="425" r:id="rId53"/>
    <p:sldId id="400" r:id="rId54"/>
    <p:sldId id="401" r:id="rId55"/>
    <p:sldId id="373" r:id="rId56"/>
    <p:sldId id="374" r:id="rId57"/>
    <p:sldId id="371" r:id="rId58"/>
    <p:sldId id="375" r:id="rId59"/>
    <p:sldId id="372" r:id="rId60"/>
    <p:sldId id="402" r:id="rId61"/>
    <p:sldId id="403" r:id="rId62"/>
    <p:sldId id="404" r:id="rId63"/>
    <p:sldId id="405" r:id="rId64"/>
    <p:sldId id="406" r:id="rId65"/>
    <p:sldId id="407" r:id="rId66"/>
    <p:sldId id="408" r:id="rId67"/>
    <p:sldId id="409" r:id="rId68"/>
    <p:sldId id="412" r:id="rId69"/>
    <p:sldId id="432" r:id="rId70"/>
    <p:sldId id="431" r:id="rId71"/>
    <p:sldId id="413" r:id="rId72"/>
    <p:sldId id="414" r:id="rId73"/>
    <p:sldId id="415" r:id="rId74"/>
    <p:sldId id="416" r:id="rId75"/>
    <p:sldId id="417" r:id="rId76"/>
    <p:sldId id="433" r:id="rId7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74B230"/>
    <a:srgbClr val="82C8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77" autoAdjust="0"/>
    <p:restoredTop sz="97599" autoAdjust="0"/>
  </p:normalViewPr>
  <p:slideViewPr>
    <p:cSldViewPr>
      <p:cViewPr>
        <p:scale>
          <a:sx n="87" d="100"/>
          <a:sy n="87" d="100"/>
        </p:scale>
        <p:origin x="-126" y="-72"/>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notesMaster" Target="notesMasters/notesMaster1.xml"/><Relationship Id="rId8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404A46-3468-443D-B87D-CC50050A0969}" type="datetimeFigureOut">
              <a:rPr lang="en-US" smtClean="0"/>
              <a:t>5/2/2014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203CB0-ED0C-49D9-9C80-377BB0579FA0}" type="slidenum">
              <a:rPr lang="en-US" smtClean="0"/>
              <a:t>‹#›</a:t>
            </a:fld>
            <a:endParaRPr lang="en-US"/>
          </a:p>
        </p:txBody>
      </p:sp>
    </p:spTree>
    <p:extLst>
      <p:ext uri="{BB962C8B-B14F-4D97-AF65-F5344CB8AC3E}">
        <p14:creationId xmlns:p14="http://schemas.microsoft.com/office/powerpoint/2010/main" val="1846443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565DA3-F8B6-48BF-8CEF-6C2A49ED4F31}" type="datetimeFigureOut">
              <a:rPr lang="en-US" smtClean="0"/>
              <a:t>5/2/2014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0B0E02-79C5-469A-B0D3-19AD29D6172B}" type="slidenum">
              <a:rPr lang="en-US" smtClean="0"/>
              <a:t>‹#›</a:t>
            </a:fld>
            <a:endParaRPr lang="en-US"/>
          </a:p>
        </p:txBody>
      </p:sp>
    </p:spTree>
    <p:extLst>
      <p:ext uri="{BB962C8B-B14F-4D97-AF65-F5344CB8AC3E}">
        <p14:creationId xmlns:p14="http://schemas.microsoft.com/office/powerpoint/2010/main" val="2418158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52CF70-CAC7-4F43-9986-934111F8B50A}" type="datetime1">
              <a:rPr lang="en-US" smtClean="0"/>
              <a:t>5/2/2014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2CAE04-D0D9-46F4-8C6D-4062A613FED1}" type="datetime1">
              <a:rPr lang="en-US" smtClean="0"/>
              <a:t>5/2/2014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08157A-1BD0-4E5D-A907-897D10A2DB41}" type="datetime1">
              <a:rPr lang="en-US" smtClean="0"/>
              <a:t>5/2/2014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a:xfrm>
            <a:off x="457200" y="762000"/>
            <a:ext cx="8229600" cy="5592763"/>
          </a:xfrm>
        </p:spPr>
        <p:txBody>
          <a:bodyPr/>
          <a:lstStyle>
            <a:lvl1pPr>
              <a:defRPr sz="2000"/>
            </a:lvl1pPr>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77000"/>
            <a:ext cx="2133600" cy="244475"/>
          </a:xfrm>
        </p:spPr>
        <p:txBody>
          <a:bodyPr/>
          <a:lstStyle/>
          <a:p>
            <a:fld id="{7DAB7189-DBB6-450B-89F7-F12F55DE32F8}" type="datetime1">
              <a:rPr lang="en-US" smtClean="0"/>
              <a:t>5/2/2014</a:t>
            </a:fld>
            <a:endParaRPr lang="en-US"/>
          </a:p>
        </p:txBody>
      </p:sp>
      <p:sp>
        <p:nvSpPr>
          <p:cNvPr id="5" name="Footer Placeholder 4"/>
          <p:cNvSpPr>
            <a:spLocks noGrp="1"/>
          </p:cNvSpPr>
          <p:nvPr>
            <p:ph type="ftr" sz="quarter" idx="11"/>
          </p:nvPr>
        </p:nvSpPr>
        <p:spPr>
          <a:xfrm>
            <a:off x="3124200" y="6477000"/>
            <a:ext cx="2895600" cy="244475"/>
          </a:xfrm>
        </p:spPr>
        <p:txBody>
          <a:bodyPr/>
          <a:lstStyle/>
          <a:p>
            <a:r>
              <a:rPr lang="en-US" dirty="0" smtClean="0"/>
              <a:t>@Zoran B. Djordjević</a:t>
            </a:r>
            <a:endParaRPr lang="en-US" dirty="0"/>
          </a:p>
        </p:txBody>
      </p:sp>
      <p:sp>
        <p:nvSpPr>
          <p:cNvPr id="6" name="Slide Number Placeholder 5"/>
          <p:cNvSpPr>
            <a:spLocks noGrp="1"/>
          </p:cNvSpPr>
          <p:nvPr>
            <p:ph type="sldNum" sz="quarter" idx="12"/>
          </p:nvPr>
        </p:nvSpPr>
        <p:spPr>
          <a:xfrm>
            <a:off x="6553200" y="6477000"/>
            <a:ext cx="2133600" cy="244475"/>
          </a:xfrm>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79E453-48B6-46B2-84DE-96964B05FF98}" type="datetime1">
              <a:rPr lang="en-US" smtClean="0"/>
              <a:t>5/2/2014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922765-43A1-41B3-BD83-CBE4EC99B952}" type="datetime1">
              <a:rPr lang="en-US" smtClean="0"/>
              <a:t>5/2/2014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F8ED51-6777-47EC-B62D-9658A77848F7}" type="datetime1">
              <a:rPr lang="en-US" smtClean="0"/>
              <a:t>5/2/2014</a:t>
            </a:fld>
            <a:endParaRPr lang="en-US"/>
          </a:p>
        </p:txBody>
      </p:sp>
      <p:sp>
        <p:nvSpPr>
          <p:cNvPr id="8" name="Footer Placeholder 7"/>
          <p:cNvSpPr>
            <a:spLocks noGrp="1"/>
          </p:cNvSpPr>
          <p:nvPr>
            <p:ph type="ftr" sz="quarter" idx="11"/>
          </p:nvPr>
        </p:nvSpPr>
        <p:spPr/>
        <p:txBody>
          <a:bodyPr/>
          <a:lstStyle/>
          <a:p>
            <a:r>
              <a:rPr lang="en-US" smtClean="0"/>
              <a:t>@Zoran B. Djordjević</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6106C4-AE7E-44B9-B647-840AB541B042}" type="datetime1">
              <a:rPr lang="en-US" smtClean="0"/>
              <a:t>5/2/2014</a:t>
            </a:fld>
            <a:endParaRPr lang="en-US"/>
          </a:p>
        </p:txBody>
      </p:sp>
      <p:sp>
        <p:nvSpPr>
          <p:cNvPr id="4" name="Footer Placeholder 3"/>
          <p:cNvSpPr>
            <a:spLocks noGrp="1"/>
          </p:cNvSpPr>
          <p:nvPr>
            <p:ph type="ftr" sz="quarter" idx="11"/>
          </p:nvPr>
        </p:nvSpPr>
        <p:spPr/>
        <p:txBody>
          <a:bodyPr/>
          <a:lstStyle/>
          <a:p>
            <a:r>
              <a:rPr lang="en-US" smtClean="0"/>
              <a:t>@Zoran B. Djordjević</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018232-8C4D-4F55-9EB0-356A93D508A9}" type="datetime1">
              <a:rPr lang="en-US" smtClean="0"/>
              <a:t>5/2/2014</a:t>
            </a:fld>
            <a:endParaRPr lang="en-US"/>
          </a:p>
        </p:txBody>
      </p:sp>
      <p:sp>
        <p:nvSpPr>
          <p:cNvPr id="3" name="Footer Placeholder 2"/>
          <p:cNvSpPr>
            <a:spLocks noGrp="1"/>
          </p:cNvSpPr>
          <p:nvPr>
            <p:ph type="ftr" sz="quarter" idx="11"/>
          </p:nvPr>
        </p:nvSpPr>
        <p:spPr/>
        <p:txBody>
          <a:bodyPr/>
          <a:lstStyle/>
          <a:p>
            <a:r>
              <a:rPr lang="en-US" smtClean="0"/>
              <a:t>@Zoran B. Djordjević</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641E3C-0AD5-4F83-AF27-D6BB3C03EDAA}" type="datetime1">
              <a:rPr lang="en-US" smtClean="0"/>
              <a:t>5/2/2014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149F1-C871-4976-9FD5-676DED1A19E9}" type="datetime1">
              <a:rPr lang="en-US" smtClean="0"/>
              <a:t>5/2/2014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790137-B530-4208-B6AF-E8E6F49BB53A}" type="datetime1">
              <a:rPr lang="en-US" smtClean="0"/>
              <a:t>5/2/2014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@Zoran B. Djordjević</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caniuse.com/#feat=sv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d3js.org/"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github.com/mbostock/d3/wiki/Selections#wiki-d3_selectAll" TargetMode="External"/><Relationship Id="rId2" Type="http://schemas.openxmlformats.org/officeDocument/2006/relationships/hyperlink" Target="https://github.com/mbostock/d3/wiki/Selections#wiki-d3_select" TargetMode="External"/><Relationship Id="rId1" Type="http://schemas.openxmlformats.org/officeDocument/2006/relationships/slideLayout" Target="../slideLayouts/slideLayout2.xml"/><Relationship Id="rId5" Type="http://schemas.openxmlformats.org/officeDocument/2006/relationships/hyperlink" Target="https://github.com/mbostock/d3/wiki/Selections#wiki-text" TargetMode="External"/><Relationship Id="rId4" Type="http://schemas.openxmlformats.org/officeDocument/2006/relationships/hyperlink" Target="https://github.com/mbostock/d3/wiki/Selections#wiki-append" TargetMode="External"/></Relationships>
</file>

<file path=ppt/slides/_rels/slide22.xml.rels><?xml version="1.0" encoding="UTF-8" standalone="yes"?>
<Relationships xmlns="http://schemas.openxmlformats.org/package/2006/relationships"><Relationship Id="rId2" Type="http://schemas.openxmlformats.org/officeDocument/2006/relationships/hyperlink" Target="https://github.com/mbostock/d3/wiki/API-Referenc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github.com/mbostock/d3/wiki/Selections#wiki-data"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alignedleft.com/tutorials/d3/drawing-divs/" TargetMode="External"/><Relationship Id="rId13" Type="http://schemas.openxmlformats.org/officeDocument/2006/relationships/hyperlink" Target="http://alignedleft.com/tutorials/d3/making-a-bar-chart/" TargetMode="External"/><Relationship Id="rId3" Type="http://schemas.openxmlformats.org/officeDocument/2006/relationships/hyperlink" Target="http://alignedleft.com/tutorials/d3/setup/" TargetMode="External"/><Relationship Id="rId7" Type="http://schemas.openxmlformats.org/officeDocument/2006/relationships/hyperlink" Target="http://alignedleft.com/tutorials/d3/using-your-data/" TargetMode="External"/><Relationship Id="rId12" Type="http://schemas.openxmlformats.org/officeDocument/2006/relationships/hyperlink" Target="http://alignedleft.com/tutorials/d3/data-types/" TargetMode="External"/><Relationship Id="rId2" Type="http://schemas.openxmlformats.org/officeDocument/2006/relationships/hyperlink" Target="http://alignedleft.com/tutorials/d3/fundamentals/" TargetMode="External"/><Relationship Id="rId16" Type="http://schemas.openxmlformats.org/officeDocument/2006/relationships/hyperlink" Target="http://alignedleft.com/tutorials/d3/axes/" TargetMode="External"/><Relationship Id="rId1" Type="http://schemas.openxmlformats.org/officeDocument/2006/relationships/slideLayout" Target="../slideLayouts/slideLayout2.xml"/><Relationship Id="rId6" Type="http://schemas.openxmlformats.org/officeDocument/2006/relationships/hyperlink" Target="http://alignedleft.com/tutorials/d3/binding-data/" TargetMode="External"/><Relationship Id="rId11" Type="http://schemas.openxmlformats.org/officeDocument/2006/relationships/hyperlink" Target="http://alignedleft.com/tutorials/d3/drawing-svgs/" TargetMode="External"/><Relationship Id="rId5" Type="http://schemas.openxmlformats.org/officeDocument/2006/relationships/hyperlink" Target="http://alignedleft.com/tutorials/d3/chaining-methods/" TargetMode="External"/><Relationship Id="rId15" Type="http://schemas.openxmlformats.org/officeDocument/2006/relationships/hyperlink" Target="http://alignedleft.com/tutorials/d3/scales/" TargetMode="External"/><Relationship Id="rId10" Type="http://schemas.openxmlformats.org/officeDocument/2006/relationships/hyperlink" Target="http://alignedleft.com/tutorials/d3/an-svg-primer/" TargetMode="External"/><Relationship Id="rId4" Type="http://schemas.openxmlformats.org/officeDocument/2006/relationships/hyperlink" Target="http://alignedleft.com/tutorials/d3/adding-elements/" TargetMode="External"/><Relationship Id="rId9" Type="http://schemas.openxmlformats.org/officeDocument/2006/relationships/hyperlink" Target="http://alignedleft.com/tutorials/d3/the-power-of-data/" TargetMode="External"/><Relationship Id="rId14" Type="http://schemas.openxmlformats.org/officeDocument/2006/relationships/hyperlink" Target="http://alignedleft.com/tutorials/d3/making-a-scatterplot/"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github.com/mbostock/d3/wiki/Selections#wiki-style"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caniuse.com/#feat=svg"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hyperlink" Target="http://www.jdoqocy.com/click-6754088-11260198?url=http://shop.oreilly.com/product/0636920026938.do&amp;cjsku=0636920026938"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800" smtClean="0"/>
              <a:t>Lecture 13</a:t>
            </a:r>
            <a:r>
              <a:rPr lang="en-US" dirty="0" smtClean="0"/>
              <a:t/>
            </a:r>
            <a:br>
              <a:rPr lang="en-US" dirty="0" smtClean="0"/>
            </a:br>
            <a:r>
              <a:rPr lang="en-US" dirty="0" smtClean="0">
                <a:solidFill>
                  <a:srgbClr val="0000FF"/>
                </a:solidFill>
              </a:rPr>
              <a:t>D3 Visualization</a:t>
            </a:r>
            <a:endParaRPr lang="en-US" sz="3600" dirty="0">
              <a:solidFill>
                <a:srgbClr val="0000FF"/>
              </a:solidFill>
            </a:endParaRPr>
          </a:p>
        </p:txBody>
      </p:sp>
      <p:sp>
        <p:nvSpPr>
          <p:cNvPr id="3" name="Subtitle 2"/>
          <p:cNvSpPr>
            <a:spLocks noGrp="1"/>
          </p:cNvSpPr>
          <p:nvPr>
            <p:ph type="subTitle" idx="1"/>
          </p:nvPr>
        </p:nvSpPr>
        <p:spPr/>
        <p:txBody>
          <a:bodyPr/>
          <a:lstStyle/>
          <a:p>
            <a:r>
              <a:rPr lang="en-US" dirty="0" smtClean="0"/>
              <a:t>Zoran B. Djordjević</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4054158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JavaScript</a:t>
            </a:r>
            <a:endParaRPr lang="en-US" dirty="0"/>
          </a:p>
        </p:txBody>
      </p:sp>
      <p:sp>
        <p:nvSpPr>
          <p:cNvPr id="3" name="Content Placeholder 2"/>
          <p:cNvSpPr>
            <a:spLocks noGrp="1"/>
          </p:cNvSpPr>
          <p:nvPr>
            <p:ph idx="1"/>
          </p:nvPr>
        </p:nvSpPr>
        <p:spPr/>
        <p:txBody>
          <a:bodyPr/>
          <a:lstStyle/>
          <a:p>
            <a:r>
              <a:rPr lang="en-US" dirty="0"/>
              <a:t>JavaScript is a dynamic scripting language that can instruct the browser to make changes to a page after it has already loaded.</a:t>
            </a:r>
          </a:p>
          <a:p>
            <a:r>
              <a:rPr lang="en-US" dirty="0"/>
              <a:t>Scripts can be included directly in HTML, between two script tags</a:t>
            </a:r>
          </a:p>
          <a:p>
            <a:pPr marL="0" indent="0">
              <a:buNone/>
            </a:pPr>
            <a:r>
              <a:rPr lang="en-US" sz="1600" dirty="0">
                <a:latin typeface="Courier New" pitchFamily="49" charset="0"/>
                <a:cs typeface="Courier New" pitchFamily="49" charset="0"/>
              </a:rPr>
              <a:t>&lt;body&gt;</a:t>
            </a:r>
          </a:p>
          <a:p>
            <a:pPr marL="0" indent="0">
              <a:buNone/>
            </a:pPr>
            <a:r>
              <a:rPr lang="en-US" sz="1600" dirty="0">
                <a:latin typeface="Courier New" pitchFamily="49" charset="0"/>
                <a:cs typeface="Courier New" pitchFamily="49" charset="0"/>
              </a:rPr>
              <a:t>    &lt;script type</a:t>
            </a:r>
            <a:r>
              <a:rPr lang="en-US" sz="1600" dirty="0" smtClean="0">
                <a:latin typeface="Courier New" pitchFamily="49" charset="0"/>
                <a:cs typeface="Courier New" pitchFamily="49" charset="0"/>
              </a:rPr>
              <a:t>="text/</a:t>
            </a:r>
            <a:r>
              <a:rPr lang="en-US" sz="1600" dirty="0" err="1" smtClean="0">
                <a:latin typeface="Courier New" pitchFamily="49" charset="0"/>
                <a:cs typeface="Courier New" pitchFamily="49" charset="0"/>
              </a:rPr>
              <a:t>javascript</a:t>
            </a:r>
            <a:r>
              <a:rPr lang="en-US" sz="1600" dirty="0" smtClean="0">
                <a:latin typeface="Courier New" pitchFamily="49" charset="0"/>
                <a:cs typeface="Courier New" pitchFamily="49" charset="0"/>
              </a:rPr>
              <a:t>"&gt;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alert</a:t>
            </a:r>
            <a:r>
              <a:rPr lang="en-US" sz="1600" dirty="0" smtClean="0">
                <a:latin typeface="Courier New" pitchFamily="49" charset="0"/>
                <a:cs typeface="Courier New" pitchFamily="49" charset="0"/>
              </a:rPr>
              <a:t>("Hello</a:t>
            </a:r>
            <a:r>
              <a:rPr lang="en-US" sz="1600" dirty="0">
                <a:latin typeface="Courier New" pitchFamily="49" charset="0"/>
                <a:cs typeface="Courier New" pitchFamily="49" charset="0"/>
              </a:rPr>
              <a:t>, world</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&lt;/script&gt;</a:t>
            </a:r>
          </a:p>
          <a:p>
            <a:pPr marL="0" indent="0">
              <a:buNone/>
            </a:pPr>
            <a:r>
              <a:rPr lang="en-US" sz="1600" dirty="0">
                <a:latin typeface="Courier New" pitchFamily="49" charset="0"/>
                <a:cs typeface="Courier New" pitchFamily="49" charset="0"/>
              </a:rPr>
              <a:t>&lt;/body&gt;</a:t>
            </a:r>
          </a:p>
          <a:p>
            <a:r>
              <a:rPr lang="en-US" dirty="0"/>
              <a:t>or stored in a separate file, and then referenced somewhere </a:t>
            </a:r>
            <a:r>
              <a:rPr lang="en-US" dirty="0" smtClean="0"/>
              <a:t>in </a:t>
            </a:r>
            <a:r>
              <a:rPr lang="en-US" dirty="0"/>
              <a:t>HTML (commonly in the head):</a:t>
            </a:r>
          </a:p>
          <a:p>
            <a:pPr marL="0" indent="0">
              <a:buNone/>
            </a:pPr>
            <a:r>
              <a:rPr lang="en-US" sz="1600" dirty="0">
                <a:latin typeface="Courier New" pitchFamily="49" charset="0"/>
                <a:cs typeface="Courier New" pitchFamily="49" charset="0"/>
              </a:rPr>
              <a:t>&lt;head&gt;</a:t>
            </a:r>
          </a:p>
          <a:p>
            <a:pPr marL="0" indent="0">
              <a:buNone/>
            </a:pPr>
            <a:r>
              <a:rPr lang="en-US" sz="1600" dirty="0">
                <a:latin typeface="Courier New" pitchFamily="49" charset="0"/>
                <a:cs typeface="Courier New" pitchFamily="49" charset="0"/>
              </a:rPr>
              <a:t>    &lt;title&gt;Page Title&lt;/title&gt;</a:t>
            </a:r>
          </a:p>
          <a:p>
            <a:pPr marL="0" indent="0">
              <a:buNone/>
            </a:pPr>
            <a:r>
              <a:rPr lang="en-US" sz="1600" dirty="0">
                <a:latin typeface="Courier New" pitchFamily="49" charset="0"/>
                <a:cs typeface="Courier New" pitchFamily="49" charset="0"/>
              </a:rPr>
              <a:t>    &lt;script type</a:t>
            </a:r>
            <a:r>
              <a:rPr lang="en-US" sz="1600" dirty="0" smtClean="0">
                <a:latin typeface="Courier New" pitchFamily="49" charset="0"/>
                <a:cs typeface="Courier New" pitchFamily="49" charset="0"/>
              </a:rPr>
              <a:t>="text/</a:t>
            </a:r>
            <a:r>
              <a:rPr lang="en-US" sz="1600" dirty="0" err="1" smtClean="0">
                <a:latin typeface="Courier New" pitchFamily="49" charset="0"/>
                <a:cs typeface="Courier New" pitchFamily="49" charset="0"/>
              </a:rPr>
              <a:t>javascript</a:t>
            </a:r>
            <a:r>
              <a:rPr lang="en-US" sz="1600" dirty="0" smtClean="0">
                <a:latin typeface="Courier New" pitchFamily="49" charset="0"/>
                <a:cs typeface="Courier New" pitchFamily="49" charset="0"/>
              </a:rPr>
              <a:t>" </a:t>
            </a:r>
            <a:r>
              <a:rPr lang="en-US" sz="1600" dirty="0" err="1">
                <a:latin typeface="Courier New" pitchFamily="49" charset="0"/>
                <a:cs typeface="Courier New" pitchFamily="49" charset="0"/>
              </a:rPr>
              <a:t>src</a:t>
            </a:r>
            <a:r>
              <a:rPr lang="en-US" sz="1600" dirty="0" smtClean="0">
                <a:latin typeface="Courier New" pitchFamily="49" charset="0"/>
                <a:cs typeface="Courier New" pitchFamily="49" charset="0"/>
              </a:rPr>
              <a:t>="myscript.js"&gt;&lt;/</a:t>
            </a:r>
            <a:r>
              <a:rPr lang="en-US" sz="1600" dirty="0">
                <a:latin typeface="Courier New" pitchFamily="49" charset="0"/>
                <a:cs typeface="Courier New" pitchFamily="49" charset="0"/>
              </a:rPr>
              <a:t>script&gt;</a:t>
            </a:r>
          </a:p>
          <a:p>
            <a:pPr marL="0" indent="0">
              <a:buNone/>
            </a:pPr>
            <a:r>
              <a:rPr lang="en-US" sz="1600" dirty="0">
                <a:latin typeface="Courier New" pitchFamily="49" charset="0"/>
                <a:cs typeface="Courier New" pitchFamily="49" charset="0"/>
              </a:rPr>
              <a:t>&lt;/head&gt;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23885386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Know your Browser’s Developer Tools</a:t>
            </a:r>
            <a:endParaRPr lang="en-US" dirty="0"/>
          </a:p>
        </p:txBody>
      </p:sp>
      <p:sp>
        <p:nvSpPr>
          <p:cNvPr id="3" name="Content Placeholder 2"/>
          <p:cNvSpPr>
            <a:spLocks noGrp="1"/>
          </p:cNvSpPr>
          <p:nvPr>
            <p:ph idx="1"/>
          </p:nvPr>
        </p:nvSpPr>
        <p:spPr/>
        <p:txBody>
          <a:bodyPr/>
          <a:lstStyle/>
          <a:p>
            <a:r>
              <a:rPr lang="en-US" dirty="0" smtClean="0"/>
              <a:t>Newer versions of MS IE, </a:t>
            </a:r>
            <a:r>
              <a:rPr lang="en-US" dirty="0" err="1" smtClean="0"/>
              <a:t>Mozila</a:t>
            </a:r>
            <a:r>
              <a:rPr lang="en-US" dirty="0" smtClean="0"/>
              <a:t>, Chrome, Safari all have similar developer tools and JavaScript Console</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447800"/>
            <a:ext cx="6487431" cy="5020376"/>
          </a:xfrm>
          <a:prstGeom prst="rect">
            <a:avLst/>
          </a:prstGeom>
        </p:spPr>
      </p:pic>
    </p:spTree>
    <p:extLst>
      <p:ext uri="{BB962C8B-B14F-4D97-AF65-F5344CB8AC3E}">
        <p14:creationId xmlns:p14="http://schemas.microsoft.com/office/powerpoint/2010/main" val="42354315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Chrome Developer Tool, JavaScript Console</a:t>
            </a:r>
            <a:endParaRPr lang="en-US" dirty="0"/>
          </a:p>
        </p:txBody>
      </p:sp>
      <p:sp>
        <p:nvSpPr>
          <p:cNvPr id="3" name="Content Placeholder 2"/>
          <p:cNvSpPr>
            <a:spLocks noGrp="1"/>
          </p:cNvSpPr>
          <p:nvPr>
            <p:ph idx="1"/>
          </p:nvPr>
        </p:nvSpPr>
        <p:spPr>
          <a:xfrm>
            <a:off x="381000" y="5459104"/>
            <a:ext cx="8763000" cy="1143000"/>
          </a:xfrm>
        </p:spPr>
        <p:txBody>
          <a:bodyPr>
            <a:normAutofit/>
          </a:bodyPr>
          <a:lstStyle/>
          <a:p>
            <a:r>
              <a:rPr lang="en-US" dirty="0"/>
              <a:t>While </a:t>
            </a:r>
            <a:r>
              <a:rPr lang="en-US" dirty="0" smtClean="0"/>
              <a:t>"View Source" </a:t>
            </a:r>
            <a:r>
              <a:rPr lang="en-US" dirty="0"/>
              <a:t>shows you the original HTML source of the page, </a:t>
            </a:r>
            <a:r>
              <a:rPr lang="en-US" dirty="0" smtClean="0"/>
              <a:t>developer tool shows the</a:t>
            </a:r>
            <a:r>
              <a:rPr lang="en-US" dirty="0"/>
              <a:t> </a:t>
            </a:r>
            <a:r>
              <a:rPr lang="en-US" i="1" dirty="0"/>
              <a:t>current state of the DOM</a:t>
            </a:r>
            <a:r>
              <a:rPr lang="en-US" dirty="0"/>
              <a:t>. This is </a:t>
            </a:r>
            <a:r>
              <a:rPr lang="en-US" dirty="0" smtClean="0"/>
              <a:t>useful. </a:t>
            </a:r>
          </a:p>
          <a:p>
            <a:r>
              <a:rPr lang="en-US" dirty="0" smtClean="0"/>
              <a:t>D3 </a:t>
            </a:r>
            <a:r>
              <a:rPr lang="en-US" dirty="0"/>
              <a:t>code will modify DOM elements </a:t>
            </a:r>
            <a:r>
              <a:rPr lang="en-US" dirty="0" smtClean="0"/>
              <a:t>dynamically and we could see changes. </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609600"/>
            <a:ext cx="8030696" cy="4877481"/>
          </a:xfrm>
          <a:prstGeom prst="rect">
            <a:avLst/>
          </a:prstGeom>
        </p:spPr>
      </p:pic>
    </p:spTree>
    <p:extLst>
      <p:ext uri="{BB962C8B-B14F-4D97-AF65-F5344CB8AC3E}">
        <p14:creationId xmlns:p14="http://schemas.microsoft.com/office/powerpoint/2010/main" val="7811979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You can type code in JavaScript Console. For example, at the command prompt "</a:t>
            </a:r>
            <a:r>
              <a:rPr lang="en-US" sz="1800" dirty="0" smtClean="0">
                <a:latin typeface="Courier New" panose="02070309020205020404" pitchFamily="49" charset="0"/>
                <a:cs typeface="Courier New" panose="02070309020205020404" pitchFamily="49" charset="0"/>
              </a:rPr>
              <a:t>&gt;</a:t>
            </a:r>
            <a:r>
              <a:rPr lang="en-US" dirty="0" smtClean="0"/>
              <a:t>", type the following:</a:t>
            </a:r>
          </a:p>
          <a:p>
            <a:pPr marL="400050" lvl="1" indent="0">
              <a:buNone/>
            </a:pPr>
            <a:r>
              <a:rPr lang="en-US" sz="1800" dirty="0" smtClean="0">
                <a:latin typeface="Courier New" panose="02070309020205020404" pitchFamily="49" charset="0"/>
                <a:cs typeface="Courier New" panose="02070309020205020404" pitchFamily="49" charset="0"/>
              </a:rPr>
              <a:t>&gt; </a:t>
            </a:r>
            <a:r>
              <a:rPr lang="en-US" sz="1800" dirty="0" err="1" smtClean="0">
                <a:latin typeface="Courier New" panose="02070309020205020404" pitchFamily="49" charset="0"/>
                <a:cs typeface="Courier New" panose="02070309020205020404" pitchFamily="49" charset="0"/>
              </a:rPr>
              <a:t>var</a:t>
            </a: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mystring</a:t>
            </a:r>
            <a:r>
              <a:rPr lang="en-US" sz="1800" dirty="0" smtClean="0">
                <a:latin typeface="Courier New" panose="02070309020205020404" pitchFamily="49" charset="0"/>
                <a:cs typeface="Courier New" panose="02070309020205020404" pitchFamily="49" charset="0"/>
              </a:rPr>
              <a:t> = "Hello"</a:t>
            </a:r>
          </a:p>
          <a:p>
            <a:pPr marL="400050" lvl="1" indent="0">
              <a:buNone/>
            </a:pPr>
            <a:r>
              <a:rPr lang="en-US" sz="1800" dirty="0" smtClean="0">
                <a:latin typeface="Courier New" panose="02070309020205020404" pitchFamily="49" charset="0"/>
                <a:cs typeface="Courier New" panose="02070309020205020404" pitchFamily="49" charset="0"/>
              </a:rPr>
              <a:t>&gt; alert(</a:t>
            </a:r>
            <a:r>
              <a:rPr lang="en-US" sz="1800" dirty="0" err="1" smtClean="0">
                <a:latin typeface="Courier New" panose="02070309020205020404" pitchFamily="49" charset="0"/>
                <a:cs typeface="Courier New" panose="02070309020205020404" pitchFamily="49" charset="0"/>
              </a:rPr>
              <a:t>mystring</a:t>
            </a:r>
            <a:r>
              <a:rPr lang="en-US" sz="1800" dirty="0" smtClean="0">
                <a:latin typeface="Courier New" panose="02070309020205020404" pitchFamily="49" charset="0"/>
                <a:cs typeface="Courier New" panose="02070309020205020404" pitchFamily="49" charset="0"/>
              </a:rPr>
              <a:t>)</a:t>
            </a:r>
          </a:p>
          <a:p>
            <a:pPr marL="285750"/>
            <a:r>
              <a:rPr lang="en-US" dirty="0" smtClean="0">
                <a:cs typeface="Courier New" panose="02070309020205020404" pitchFamily="49" charset="0"/>
              </a:rPr>
              <a:t>The console will initiate an alert display:</a:t>
            </a:r>
          </a:p>
          <a:p>
            <a:pPr marL="285750"/>
            <a:endParaRPr lang="en-US" dirty="0" smtClean="0">
              <a:cs typeface="Courier New" panose="02070309020205020404" pitchFamily="49" charset="0"/>
            </a:endParaRPr>
          </a:p>
          <a:p>
            <a:endParaRPr lang="en-US" dirty="0"/>
          </a:p>
        </p:txBody>
      </p:sp>
      <p:sp>
        <p:nvSpPr>
          <p:cNvPr id="2" name="Title 1"/>
          <p:cNvSpPr>
            <a:spLocks noGrp="1"/>
          </p:cNvSpPr>
          <p:nvPr>
            <p:ph type="title"/>
          </p:nvPr>
        </p:nvSpPr>
        <p:spPr/>
        <p:txBody>
          <a:bodyPr>
            <a:normAutofit fontScale="90000"/>
          </a:bodyPr>
          <a:lstStyle/>
          <a:p>
            <a:r>
              <a:rPr lang="en-US" dirty="0" smtClean="0"/>
              <a:t>Chrome’s JavaScript Console</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2743200"/>
            <a:ext cx="8211697" cy="3600953"/>
          </a:xfrm>
          <a:prstGeom prst="rect">
            <a:avLst/>
          </a:prstGeom>
        </p:spPr>
      </p:pic>
    </p:spTree>
    <p:extLst>
      <p:ext uri="{BB962C8B-B14F-4D97-AF65-F5344CB8AC3E}">
        <p14:creationId xmlns:p14="http://schemas.microsoft.com/office/powerpoint/2010/main" val="2210870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SVG</a:t>
            </a:r>
            <a:endParaRPr lang="en-US" dirty="0"/>
          </a:p>
        </p:txBody>
      </p:sp>
      <p:sp>
        <p:nvSpPr>
          <p:cNvPr id="3" name="Content Placeholder 2"/>
          <p:cNvSpPr>
            <a:spLocks noGrp="1"/>
          </p:cNvSpPr>
          <p:nvPr>
            <p:ph idx="1"/>
          </p:nvPr>
        </p:nvSpPr>
        <p:spPr>
          <a:xfrm>
            <a:off x="457200" y="762000"/>
            <a:ext cx="8229600" cy="5715000"/>
          </a:xfrm>
        </p:spPr>
        <p:txBody>
          <a:bodyPr>
            <a:normAutofit lnSpcReduction="10000"/>
          </a:bodyPr>
          <a:lstStyle/>
          <a:p>
            <a:r>
              <a:rPr lang="en-US" dirty="0" smtClean="0"/>
              <a:t>Scalable Vector Graphics (SVG) </a:t>
            </a:r>
            <a:r>
              <a:rPr lang="en-US" dirty="0"/>
              <a:t>provides a range of visual opportunities that </a:t>
            </a:r>
            <a:r>
              <a:rPr lang="en-US" dirty="0" smtClean="0"/>
              <a:t>are not </a:t>
            </a:r>
            <a:r>
              <a:rPr lang="en-US" dirty="0"/>
              <a:t>possible with regular HTML elements</a:t>
            </a:r>
            <a:r>
              <a:rPr lang="en-US" dirty="0" smtClean="0"/>
              <a:t>.</a:t>
            </a:r>
          </a:p>
          <a:p>
            <a:r>
              <a:rPr lang="en-US" dirty="0"/>
              <a:t>SVG is a text-based image format. Y</a:t>
            </a:r>
            <a:r>
              <a:rPr lang="en-US" dirty="0" smtClean="0"/>
              <a:t>ou </a:t>
            </a:r>
            <a:r>
              <a:rPr lang="en-US" dirty="0"/>
              <a:t>can specify what an SVG image should look like by writing simple markup code, </a:t>
            </a:r>
            <a:r>
              <a:rPr lang="en-US" dirty="0" smtClean="0"/>
              <a:t>similar to </a:t>
            </a:r>
            <a:r>
              <a:rPr lang="en-US" dirty="0"/>
              <a:t>HTML tags. </a:t>
            </a:r>
          </a:p>
          <a:p>
            <a:r>
              <a:rPr lang="en-US" dirty="0" smtClean="0"/>
              <a:t>SVG </a:t>
            </a:r>
            <a:r>
              <a:rPr lang="en-US" dirty="0"/>
              <a:t>code can be included directly within any HTML document. Web browsers have supported the SVG format for years (</a:t>
            </a:r>
            <a:r>
              <a:rPr lang="en-US" dirty="0">
                <a:hlinkClick r:id="rId2"/>
              </a:rPr>
              <a:t>except for Internet Explorer</a:t>
            </a:r>
            <a:r>
              <a:rPr lang="en-US" dirty="0"/>
              <a:t>), but it never quite caught on, until now.</a:t>
            </a:r>
          </a:p>
          <a:p>
            <a:r>
              <a:rPr lang="en-US" dirty="0"/>
              <a:t>Here’s a little </a:t>
            </a:r>
            <a:r>
              <a:rPr lang="en-US" dirty="0" smtClean="0"/>
              <a:t>circle</a:t>
            </a:r>
          </a:p>
          <a:p>
            <a:pPr marL="0" indent="0">
              <a:buNone/>
            </a:pPr>
            <a:r>
              <a:rPr lang="en-US" dirty="0" smtClean="0"/>
              <a:t>. . . . </a:t>
            </a:r>
          </a:p>
          <a:p>
            <a:pPr marL="0" indent="0">
              <a:buNone/>
            </a:pPr>
            <a:r>
              <a:rPr lang="en-US" sz="1600" dirty="0" smtClean="0">
                <a:latin typeface="Courier New" panose="02070309020205020404" pitchFamily="49" charset="0"/>
                <a:cs typeface="Courier New" panose="02070309020205020404" pitchFamily="49" charset="0"/>
              </a:rPr>
              <a:t>&lt;body&gt;</a:t>
            </a:r>
          </a:p>
          <a:p>
            <a:pPr marL="0" indent="0">
              <a:buNone/>
            </a:pPr>
            <a:r>
              <a:rPr lang="en-US" sz="1600" dirty="0" smtClean="0">
                <a:latin typeface="Courier New" panose="02070309020205020404" pitchFamily="49" charset="0"/>
                <a:cs typeface="Courier New" panose="02070309020205020404" pitchFamily="49" charset="0"/>
              </a:rPr>
              <a:t>  &lt;</a:t>
            </a:r>
            <a:r>
              <a:rPr lang="en-US" sz="1600" dirty="0" err="1">
                <a:latin typeface="Courier New" pitchFamily="49" charset="0"/>
                <a:cs typeface="Courier New" pitchFamily="49" charset="0"/>
              </a:rPr>
              <a:t>svg</a:t>
            </a:r>
            <a:r>
              <a:rPr lang="en-US" sz="1600" dirty="0">
                <a:latin typeface="Courier New" pitchFamily="49" charset="0"/>
                <a:cs typeface="Courier New" pitchFamily="49" charset="0"/>
              </a:rPr>
              <a:t> width</a:t>
            </a:r>
            <a:r>
              <a:rPr lang="en-US" sz="1600" dirty="0" smtClean="0">
                <a:latin typeface="Courier New" pitchFamily="49" charset="0"/>
                <a:cs typeface="Courier New" pitchFamily="49" charset="0"/>
              </a:rPr>
              <a:t>="150" </a:t>
            </a:r>
            <a:r>
              <a:rPr lang="en-US" sz="1600" dirty="0">
                <a:latin typeface="Courier New" pitchFamily="49" charset="0"/>
                <a:cs typeface="Courier New" pitchFamily="49" charset="0"/>
              </a:rPr>
              <a:t>height</a:t>
            </a:r>
            <a:r>
              <a:rPr lang="en-US" sz="1600" dirty="0" smtClean="0">
                <a:latin typeface="Courier New" pitchFamily="49" charset="0"/>
                <a:cs typeface="Courier New" pitchFamily="49" charset="0"/>
              </a:rPr>
              <a:t>="150"&gt;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&lt;</a:t>
            </a:r>
            <a:r>
              <a:rPr lang="en-US" sz="1600" dirty="0">
                <a:latin typeface="Courier New" pitchFamily="49" charset="0"/>
                <a:cs typeface="Courier New" pitchFamily="49" charset="0"/>
              </a:rPr>
              <a:t>circle </a:t>
            </a:r>
            <a:r>
              <a:rPr lang="en-US" sz="1600" dirty="0" smtClean="0">
                <a:latin typeface="Courier New" pitchFamily="49" charset="0"/>
                <a:cs typeface="Courier New" pitchFamily="49" charset="0"/>
              </a:rPr>
              <a:t>cx="50" </a:t>
            </a:r>
            <a:r>
              <a:rPr lang="en-US" sz="1600" dirty="0">
                <a:latin typeface="Courier New" pitchFamily="49" charset="0"/>
                <a:cs typeface="Courier New" pitchFamily="49" charset="0"/>
              </a:rPr>
              <a:t>cy</a:t>
            </a:r>
            <a:r>
              <a:rPr lang="en-US" sz="1600" dirty="0" smtClean="0">
                <a:latin typeface="Courier New" pitchFamily="49" charset="0"/>
                <a:cs typeface="Courier New" pitchFamily="49" charset="0"/>
              </a:rPr>
              <a:t>="50" </a:t>
            </a:r>
            <a:r>
              <a:rPr lang="en-US" sz="1600" dirty="0">
                <a:latin typeface="Courier New" pitchFamily="49" charset="0"/>
                <a:cs typeface="Courier New" pitchFamily="49" charset="0"/>
              </a:rPr>
              <a:t>r</a:t>
            </a:r>
            <a:r>
              <a:rPr lang="en-US" sz="1600" dirty="0" smtClean="0">
                <a:latin typeface="Courier New" pitchFamily="49" charset="0"/>
                <a:cs typeface="Courier New" pitchFamily="49" charset="0"/>
              </a:rPr>
              <a:t>="52"</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fill="blue" </a:t>
            </a:r>
            <a:r>
              <a:rPr lang="en-US" sz="1600" dirty="0">
                <a:latin typeface="Courier New" pitchFamily="49" charset="0"/>
                <a:cs typeface="Courier New" pitchFamily="49" charset="0"/>
              </a:rPr>
              <a:t>stroke</a:t>
            </a:r>
            <a:r>
              <a:rPr lang="en-US" sz="1600" dirty="0" smtClean="0">
                <a:latin typeface="Courier New" pitchFamily="49" charset="0"/>
                <a:cs typeface="Courier New" pitchFamily="49" charset="0"/>
              </a:rPr>
              <a:t>="gray" </a:t>
            </a:r>
            <a:r>
              <a:rPr lang="en-US" sz="1600" dirty="0">
                <a:latin typeface="Courier New" pitchFamily="49" charset="0"/>
                <a:cs typeface="Courier New" pitchFamily="49" charset="0"/>
              </a:rPr>
              <a:t>stroke-width</a:t>
            </a:r>
            <a:r>
              <a:rPr lang="en-US" sz="1600" dirty="0" smtClean="0">
                <a:latin typeface="Courier New" pitchFamily="49" charset="0"/>
                <a:cs typeface="Courier New" pitchFamily="49" charset="0"/>
              </a:rPr>
              <a:t>="6"/&gt;</a:t>
            </a:r>
            <a:endParaRPr lang="en-US" sz="1600" dirty="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  &lt;/</a:t>
            </a:r>
            <a:r>
              <a:rPr lang="en-US" sz="1600" dirty="0" err="1">
                <a:latin typeface="Courier New" pitchFamily="49" charset="0"/>
                <a:cs typeface="Courier New" pitchFamily="49" charset="0"/>
              </a:rPr>
              <a:t>svg</a:t>
            </a:r>
            <a:r>
              <a:rPr lang="en-US" sz="1600" dirty="0" smtClean="0">
                <a:latin typeface="Courier New" pitchFamily="49" charset="0"/>
                <a:cs typeface="Courier New" pitchFamily="49" charset="0"/>
              </a:rPr>
              <a:t>&gt;</a:t>
            </a:r>
          </a:p>
          <a:p>
            <a:pPr marL="0" indent="0">
              <a:buNone/>
            </a:pPr>
            <a:r>
              <a:rPr lang="en-US" sz="1600" dirty="0" smtClean="0">
                <a:latin typeface="Courier New" pitchFamily="49" charset="0"/>
                <a:cs typeface="Courier New" pitchFamily="49" charset="0"/>
              </a:rPr>
              <a:t>&lt;/body&gt;</a:t>
            </a:r>
          </a:p>
          <a:p>
            <a:pPr marL="0" indent="0">
              <a:buNone/>
            </a:pPr>
            <a:r>
              <a:rPr lang="en-US" sz="1600" dirty="0" smtClean="0">
                <a:latin typeface="Courier New" pitchFamily="49" charset="0"/>
                <a:cs typeface="Courier New" pitchFamily="49" charset="0"/>
              </a:rPr>
              <a:t>. . . . </a:t>
            </a:r>
            <a:endParaRPr lang="en-US" sz="1600" dirty="0">
              <a:latin typeface="Courier New" pitchFamily="49" charset="0"/>
              <a:cs typeface="Courier New" pitchFamily="49" charset="0"/>
            </a:endParaRPr>
          </a:p>
          <a:p>
            <a:r>
              <a:rPr lang="en-US" dirty="0"/>
              <a:t>D3 is at its best when rendering visuals as Scalable Vector Graphics. </a:t>
            </a:r>
            <a:endParaRPr lang="en-US" dirty="0" smtClean="0"/>
          </a:p>
          <a:p>
            <a:r>
              <a:rPr lang="en-US" dirty="0"/>
              <a:t>You’re not required to use SVG with </a:t>
            </a:r>
            <a:r>
              <a:rPr lang="en-US" dirty="0" smtClean="0"/>
              <a:t>D3, though.</a:t>
            </a:r>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14134858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3352800"/>
            <a:ext cx="6400800" cy="3357192"/>
          </a:xfrm>
          <a:prstGeom prst="rect">
            <a:avLst/>
          </a:prstGeom>
        </p:spPr>
      </p:pic>
      <p:sp>
        <p:nvSpPr>
          <p:cNvPr id="2" name="Title 1"/>
          <p:cNvSpPr>
            <a:spLocks noGrp="1"/>
          </p:cNvSpPr>
          <p:nvPr>
            <p:ph type="title"/>
          </p:nvPr>
        </p:nvSpPr>
        <p:spPr/>
        <p:txBody>
          <a:bodyPr>
            <a:normAutofit fontScale="90000"/>
          </a:bodyPr>
          <a:lstStyle/>
          <a:p>
            <a:r>
              <a:rPr lang="en-US" dirty="0" smtClean="0"/>
              <a:t>Setup</a:t>
            </a:r>
            <a:endParaRPr lang="en-US" dirty="0"/>
          </a:p>
        </p:txBody>
      </p:sp>
      <p:sp>
        <p:nvSpPr>
          <p:cNvPr id="3" name="Content Placeholder 2"/>
          <p:cNvSpPr>
            <a:spLocks noGrp="1"/>
          </p:cNvSpPr>
          <p:nvPr>
            <p:ph idx="1"/>
          </p:nvPr>
        </p:nvSpPr>
        <p:spPr>
          <a:xfrm>
            <a:off x="533400" y="685800"/>
            <a:ext cx="8229600" cy="5592763"/>
          </a:xfrm>
        </p:spPr>
        <p:txBody>
          <a:bodyPr>
            <a:normAutofit/>
          </a:bodyPr>
          <a:lstStyle/>
          <a:p>
            <a:r>
              <a:rPr lang="en-US" sz="1800" dirty="0" smtClean="0"/>
              <a:t>Start </a:t>
            </a:r>
            <a:r>
              <a:rPr lang="en-US" sz="1800" dirty="0"/>
              <a:t>by creating a new folder for your project. Within that folder, </a:t>
            </a:r>
            <a:r>
              <a:rPr lang="en-US" sz="1800" dirty="0" smtClean="0"/>
              <a:t> create </a:t>
            </a:r>
            <a:r>
              <a:rPr lang="en-US" sz="1800" dirty="0"/>
              <a:t>a sub-folder called d3. </a:t>
            </a:r>
            <a:r>
              <a:rPr lang="en-US" sz="1800" dirty="0" smtClean="0"/>
              <a:t>Then, from folder </a:t>
            </a:r>
            <a:r>
              <a:rPr lang="en-US" sz="1800" dirty="0" smtClean="0">
                <a:latin typeface="Courier New" panose="02070309020205020404" pitchFamily="49" charset="0"/>
                <a:cs typeface="Courier New" panose="02070309020205020404" pitchFamily="49" charset="0"/>
                <a:hlinkClick r:id="rId3"/>
              </a:rPr>
              <a:t>http://d3js.org</a:t>
            </a:r>
            <a:r>
              <a:rPr lang="en-US" sz="1800" dirty="0"/>
              <a:t> download the latest version of </a:t>
            </a:r>
            <a:r>
              <a:rPr lang="en-US" sz="1800" dirty="0" smtClean="0"/>
              <a:t>d3.js</a:t>
            </a:r>
            <a:r>
              <a:rPr lang="en-US" sz="1800" dirty="0"/>
              <a:t> into that sub-folder, and decompress the ZIP file. </a:t>
            </a:r>
          </a:p>
          <a:p>
            <a:r>
              <a:rPr lang="en-US" sz="1800" dirty="0" smtClean="0"/>
              <a:t>The </a:t>
            </a:r>
            <a:r>
              <a:rPr lang="en-US" sz="1800" dirty="0"/>
              <a:t>current version of D3 is </a:t>
            </a:r>
            <a:r>
              <a:rPr lang="en-US" sz="1800" dirty="0" smtClean="0"/>
              <a:t>3.4.6.</a:t>
            </a:r>
            <a:endParaRPr lang="en-US" sz="1800" dirty="0"/>
          </a:p>
          <a:p>
            <a:r>
              <a:rPr lang="en-US" sz="1800" dirty="0"/>
              <a:t>D3 is also provided in a </a:t>
            </a:r>
            <a:r>
              <a:rPr lang="en-US" sz="1800" dirty="0" smtClean="0"/>
              <a:t>"minified" </a:t>
            </a:r>
            <a:r>
              <a:rPr lang="en-US" sz="1800" dirty="0"/>
              <a:t>version, d3.v3.min.js, from which whitespace has been removed for smaller file </a:t>
            </a:r>
            <a:r>
              <a:rPr lang="en-US" sz="1800" dirty="0" smtClean="0"/>
              <a:t>size </a:t>
            </a:r>
            <a:r>
              <a:rPr lang="en-US" sz="1800" dirty="0"/>
              <a:t>and faster load </a:t>
            </a:r>
            <a:r>
              <a:rPr lang="en-US" sz="1800" dirty="0" smtClean="0"/>
              <a:t>time. </a:t>
            </a:r>
          </a:p>
          <a:p>
            <a:r>
              <a:rPr lang="en-US" sz="1800" dirty="0" smtClean="0"/>
              <a:t>The </a:t>
            </a:r>
            <a:r>
              <a:rPr lang="en-US" sz="1800" dirty="0"/>
              <a:t>functionality is the </a:t>
            </a:r>
            <a:r>
              <a:rPr lang="en-US" sz="1800" dirty="0" smtClean="0"/>
              <a:t>same. Typically, you use </a:t>
            </a:r>
            <a:r>
              <a:rPr lang="en-US" sz="1800" dirty="0"/>
              <a:t>the regular version while </a:t>
            </a:r>
            <a:r>
              <a:rPr lang="en-US" sz="1800" dirty="0" smtClean="0"/>
              <a:t>developing </a:t>
            </a:r>
            <a:r>
              <a:rPr lang="en-US" sz="1800" dirty="0"/>
              <a:t>(for friendlier debugging), and </a:t>
            </a:r>
            <a:r>
              <a:rPr lang="en-US" sz="1800" dirty="0" smtClean="0"/>
              <a:t>switch </a:t>
            </a:r>
            <a:r>
              <a:rPr lang="en-US" sz="1800" dirty="0"/>
              <a:t>to the minified version once </a:t>
            </a:r>
            <a:r>
              <a:rPr lang="en-US" sz="1800" dirty="0" smtClean="0"/>
              <a:t>you launch </a:t>
            </a:r>
            <a:r>
              <a:rPr lang="en-US" sz="1800" dirty="0"/>
              <a:t>the project publicly (for optimized load times). </a:t>
            </a:r>
            <a:endParaRPr lang="en-US" sz="1800" dirty="0" smtClean="0"/>
          </a:p>
          <a:p>
            <a:endParaRPr lang="en-US" sz="18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39256141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Referencing D3 and Viewing your pages</a:t>
            </a:r>
            <a:endParaRPr lang="en-US" dirty="0"/>
          </a:p>
        </p:txBody>
      </p:sp>
      <p:sp>
        <p:nvSpPr>
          <p:cNvPr id="3" name="Content Placeholder 2"/>
          <p:cNvSpPr>
            <a:spLocks noGrp="1"/>
          </p:cNvSpPr>
          <p:nvPr>
            <p:ph idx="1"/>
          </p:nvPr>
        </p:nvSpPr>
        <p:spPr>
          <a:xfrm>
            <a:off x="457200" y="762000"/>
            <a:ext cx="8458200" cy="5592763"/>
          </a:xfrm>
        </p:spPr>
        <p:txBody>
          <a:bodyPr>
            <a:normAutofit fontScale="62500" lnSpcReduction="20000"/>
          </a:bodyPr>
          <a:lstStyle/>
          <a:p>
            <a:r>
              <a:rPr lang="en-US" sz="2400" dirty="0"/>
              <a:t>Create a simple HTML page within your project folder named index.html. Your folder structure should now look something like this:</a:t>
            </a:r>
          </a:p>
          <a:p>
            <a:pPr marL="0" indent="0">
              <a:buNone/>
            </a:pPr>
            <a:r>
              <a:rPr lang="en-US" sz="2200" dirty="0" smtClean="0">
                <a:latin typeface="Courier New" pitchFamily="49" charset="0"/>
                <a:cs typeface="Courier New" pitchFamily="49" charset="0"/>
              </a:rPr>
              <a:t>project/</a:t>
            </a:r>
          </a:p>
          <a:p>
            <a:pPr marL="0" indent="0">
              <a:buNone/>
            </a:pPr>
            <a:r>
              <a:rPr lang="en-US" sz="2200" dirty="0" smtClean="0">
                <a:latin typeface="Courier New" pitchFamily="49" charset="0"/>
                <a:cs typeface="Courier New" pitchFamily="49" charset="0"/>
              </a:rPr>
              <a:t>      00_empty_page_template.html</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d3</a:t>
            </a:r>
            <a:r>
              <a:rPr lang="en-US" sz="2200" dirty="0">
                <a:latin typeface="Courier New" pitchFamily="49" charset="0"/>
                <a:cs typeface="Courier New" pitchFamily="49" charset="0"/>
              </a:rPr>
              <a:t>/</a:t>
            </a: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d3.js</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d3.v3.min.js (optional)</a:t>
            </a:r>
          </a:p>
          <a:p>
            <a:pPr marL="0" indent="0">
              <a:buNone/>
            </a:pPr>
            <a:r>
              <a:rPr lang="en-US" sz="2200" dirty="0">
                <a:latin typeface="Courier New" pitchFamily="49" charset="0"/>
                <a:cs typeface="Courier New" pitchFamily="49" charset="0"/>
              </a:rPr>
              <a:t>    </a:t>
            </a:r>
            <a:endParaRPr lang="en-US" sz="1600" dirty="0" smtClean="0">
              <a:latin typeface="Courier New" pitchFamily="49" charset="0"/>
              <a:cs typeface="Courier New" pitchFamily="49" charset="0"/>
            </a:endParaRPr>
          </a:p>
          <a:p>
            <a:r>
              <a:rPr lang="en-US" sz="2400" dirty="0" smtClean="0">
                <a:cs typeface="Courier New" pitchFamily="49" charset="0"/>
              </a:rPr>
              <a:t>Populate file </a:t>
            </a:r>
            <a:r>
              <a:rPr lang="en-US" sz="2100" dirty="0" smtClean="0">
                <a:latin typeface="Courier New" pitchFamily="49" charset="0"/>
                <a:cs typeface="Courier New" pitchFamily="49" charset="0"/>
              </a:rPr>
              <a:t>00_empty_page_template.html</a:t>
            </a:r>
            <a:r>
              <a:rPr lang="en-US" sz="2400" dirty="0" smtClean="0">
                <a:cs typeface="Courier New" pitchFamily="49" charset="0"/>
              </a:rPr>
              <a:t> with the following code</a:t>
            </a:r>
          </a:p>
          <a:p>
            <a:endParaRPr lang="en-US" dirty="0" smtClean="0">
              <a:cs typeface="Courier New" pitchFamily="49" charset="0"/>
            </a:endParaRPr>
          </a:p>
          <a:p>
            <a:pPr marL="0" indent="0">
              <a:buNone/>
            </a:pPr>
            <a:r>
              <a:rPr lang="en-US" dirty="0">
                <a:latin typeface="Courier New" pitchFamily="49" charset="0"/>
                <a:cs typeface="Courier New" pitchFamily="49" charset="0"/>
              </a:rPr>
              <a:t>&lt;!DOCTYPE html&gt;</a:t>
            </a:r>
          </a:p>
          <a:p>
            <a:pPr marL="0" indent="0">
              <a:buNone/>
            </a:pPr>
            <a:r>
              <a:rPr lang="en-US" dirty="0">
                <a:latin typeface="Courier New" pitchFamily="49" charset="0"/>
                <a:cs typeface="Courier New" pitchFamily="49" charset="0"/>
              </a:rPr>
              <a:t>&lt;html </a:t>
            </a:r>
            <a:r>
              <a:rPr lang="en-US" dirty="0" err="1">
                <a:latin typeface="Courier New" pitchFamily="49" charset="0"/>
                <a:cs typeface="Courier New" pitchFamily="49" charset="0"/>
              </a:rPr>
              <a:t>lang</a:t>
            </a:r>
            <a:r>
              <a:rPr lang="en-US" dirty="0" smtClean="0">
                <a:latin typeface="Courier New" pitchFamily="49" charset="0"/>
                <a:cs typeface="Courier New" pitchFamily="49" charset="0"/>
              </a:rPr>
              <a:t>="en"&gt;</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&lt;head&gt;</a:t>
            </a:r>
          </a:p>
          <a:p>
            <a:pPr marL="0" indent="0">
              <a:buNone/>
            </a:pPr>
            <a:r>
              <a:rPr lang="en-US" dirty="0">
                <a:latin typeface="Courier New" pitchFamily="49" charset="0"/>
                <a:cs typeface="Courier New" pitchFamily="49" charset="0"/>
              </a:rPr>
              <a:t>        &lt;meta charset</a:t>
            </a:r>
            <a:r>
              <a:rPr lang="en-US" dirty="0" smtClean="0">
                <a:latin typeface="Courier New" pitchFamily="49" charset="0"/>
                <a:cs typeface="Courier New" pitchFamily="49" charset="0"/>
              </a:rPr>
              <a:t>="utf-8"&gt;</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&lt;title&gt;D3 Test&lt;/title&gt;</a:t>
            </a:r>
          </a:p>
          <a:p>
            <a:pPr marL="0" indent="0">
              <a:buNone/>
            </a:pPr>
            <a:r>
              <a:rPr lang="en-US" dirty="0">
                <a:latin typeface="Courier New" pitchFamily="49" charset="0"/>
                <a:cs typeface="Courier New" pitchFamily="49" charset="0"/>
              </a:rPr>
              <a:t>        &lt;script type</a:t>
            </a:r>
            <a:r>
              <a:rPr lang="en-US" dirty="0" smtClean="0">
                <a:latin typeface="Courier New" pitchFamily="49" charset="0"/>
                <a:cs typeface="Courier New" pitchFamily="49" charset="0"/>
              </a:rPr>
              <a:t>="text/</a:t>
            </a:r>
            <a:r>
              <a:rPr lang="en-US" dirty="0" err="1" smtClean="0">
                <a:latin typeface="Courier New" pitchFamily="49" charset="0"/>
                <a:cs typeface="Courier New" pitchFamily="49" charset="0"/>
              </a:rPr>
              <a:t>javascript</a:t>
            </a:r>
            <a:r>
              <a:rPr lang="en-US" dirty="0" smtClean="0">
                <a:latin typeface="Courier New" pitchFamily="49" charset="0"/>
                <a:cs typeface="Courier New" pitchFamily="49" charset="0"/>
              </a:rPr>
              <a:t>" </a:t>
            </a:r>
            <a:r>
              <a:rPr lang="en-US" dirty="0" err="1">
                <a:latin typeface="Courier New" pitchFamily="49" charset="0"/>
                <a:cs typeface="Courier New" pitchFamily="49" charset="0"/>
              </a:rPr>
              <a:t>src</a:t>
            </a:r>
            <a:r>
              <a:rPr lang="en-US" dirty="0" smtClean="0">
                <a:latin typeface="Courier New" pitchFamily="49" charset="0"/>
                <a:cs typeface="Courier New" pitchFamily="49" charset="0"/>
              </a:rPr>
              <a:t>="d3/d3.js"/&gt;</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&lt;/head&gt;</a:t>
            </a:r>
          </a:p>
          <a:p>
            <a:pPr marL="0" indent="0">
              <a:buNone/>
            </a:pPr>
            <a:r>
              <a:rPr lang="en-US" dirty="0">
                <a:latin typeface="Courier New" pitchFamily="49" charset="0"/>
                <a:cs typeface="Courier New" pitchFamily="49" charset="0"/>
              </a:rPr>
              <a:t>    &lt;body&gt;</a:t>
            </a:r>
          </a:p>
          <a:p>
            <a:pPr marL="0" indent="0">
              <a:buNone/>
            </a:pPr>
            <a:r>
              <a:rPr lang="en-US" dirty="0">
                <a:latin typeface="Courier New" pitchFamily="49" charset="0"/>
                <a:cs typeface="Courier New" pitchFamily="49" charset="0"/>
              </a:rPr>
              <a:t>        &lt;script type</a:t>
            </a:r>
            <a:r>
              <a:rPr lang="en-US" dirty="0" smtClean="0">
                <a:latin typeface="Courier New" pitchFamily="49" charset="0"/>
                <a:cs typeface="Courier New" pitchFamily="49" charset="0"/>
              </a:rPr>
              <a:t>="text/</a:t>
            </a:r>
            <a:r>
              <a:rPr lang="en-US" dirty="0" err="1" smtClean="0">
                <a:latin typeface="Courier New" pitchFamily="49" charset="0"/>
                <a:cs typeface="Courier New" pitchFamily="49" charset="0"/>
              </a:rPr>
              <a:t>javascript</a:t>
            </a:r>
            <a:r>
              <a:rPr lang="en-US" dirty="0" smtClean="0">
                <a:latin typeface="Courier New" pitchFamily="49" charset="0"/>
                <a:cs typeface="Courier New" pitchFamily="49" charset="0"/>
              </a:rPr>
              <a:t>"&gt;</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 Your beautiful D3 code will go here</a:t>
            </a:r>
          </a:p>
          <a:p>
            <a:pPr marL="0" indent="0">
              <a:buNone/>
            </a:pPr>
            <a:r>
              <a:rPr lang="en-US" dirty="0">
                <a:latin typeface="Courier New" pitchFamily="49" charset="0"/>
                <a:cs typeface="Courier New" pitchFamily="49" charset="0"/>
              </a:rPr>
              <a:t>        &lt;/script&gt;</a:t>
            </a:r>
          </a:p>
          <a:p>
            <a:pPr marL="0" indent="0">
              <a:buNone/>
            </a:pPr>
            <a:r>
              <a:rPr lang="en-US" dirty="0">
                <a:latin typeface="Courier New" pitchFamily="49" charset="0"/>
                <a:cs typeface="Courier New" pitchFamily="49" charset="0"/>
              </a:rPr>
              <a:t>    &lt;/body&gt;</a:t>
            </a:r>
          </a:p>
          <a:p>
            <a:pPr marL="0" indent="0">
              <a:buNone/>
            </a:pPr>
            <a:r>
              <a:rPr lang="en-US" dirty="0">
                <a:latin typeface="Courier New" pitchFamily="49" charset="0"/>
                <a:cs typeface="Courier New" pitchFamily="49" charset="0"/>
              </a:rPr>
              <a:t>&lt;/html&gt;     </a:t>
            </a:r>
          </a:p>
          <a:p>
            <a:pPr marL="0" indent="0">
              <a:buNone/>
            </a:pPr>
            <a:endParaRPr lang="en-US" dirty="0" smtClean="0">
              <a:latin typeface="Courier New" pitchFamily="49" charset="0"/>
              <a:cs typeface="Courier New" pitchFamily="49" charset="0"/>
            </a:endParaRPr>
          </a:p>
          <a:p>
            <a:r>
              <a:rPr lang="en-US" sz="2600" dirty="0" smtClean="0">
                <a:cs typeface="Courier New" pitchFamily="49" charset="0"/>
              </a:rPr>
              <a:t>Optionally, replace </a:t>
            </a:r>
            <a:r>
              <a:rPr lang="en-US" sz="2200" dirty="0" smtClean="0">
                <a:latin typeface="Courier New" panose="02070309020205020404" pitchFamily="49" charset="0"/>
                <a:cs typeface="Courier New" panose="02070309020205020404" pitchFamily="49" charset="0"/>
              </a:rPr>
              <a:t>&lt;script …  </a:t>
            </a:r>
            <a:r>
              <a:rPr lang="en-US" sz="2200" dirty="0" err="1" smtClean="0">
                <a:latin typeface="Courier New" panose="02070309020205020404" pitchFamily="49" charset="0"/>
                <a:cs typeface="Courier New" panose="02070309020205020404" pitchFamily="49" charset="0"/>
              </a:rPr>
              <a:t>src</a:t>
            </a:r>
            <a:r>
              <a:rPr lang="en-US" sz="1600" dirty="0">
                <a:latin typeface="Courier New" pitchFamily="49" charset="0"/>
                <a:cs typeface="Courier New" pitchFamily="49" charset="0"/>
              </a:rPr>
              <a:t> </a:t>
            </a:r>
            <a:r>
              <a:rPr lang="en-US" sz="2200" dirty="0" smtClean="0">
                <a:latin typeface="Courier New" pitchFamily="49" charset="0"/>
                <a:cs typeface="Courier New" pitchFamily="49" charset="0"/>
              </a:rPr>
              <a:t>="d3/d3.js"/&gt; </a:t>
            </a:r>
            <a:r>
              <a:rPr lang="en-US" sz="2600" dirty="0" smtClean="0">
                <a:cs typeface="Courier New" pitchFamily="49" charset="0"/>
              </a:rPr>
              <a:t>with call to </a:t>
            </a:r>
            <a:r>
              <a:rPr lang="en-US" sz="2200" dirty="0" smtClean="0">
                <a:latin typeface="Courier New" panose="02070309020205020404" pitchFamily="49" charset="0"/>
                <a:cs typeface="Courier New" panose="02070309020205020404" pitchFamily="49" charset="0"/>
              </a:rPr>
              <a:t>d3.v3.min.js</a:t>
            </a:r>
            <a:r>
              <a:rPr lang="en-US" sz="2600" dirty="0" smtClean="0">
                <a:cs typeface="Courier New" pitchFamily="49" charset="0"/>
              </a:rPr>
              <a:t> library using </a:t>
            </a:r>
          </a:p>
          <a:p>
            <a:pPr marL="0" indent="0">
              <a:buNone/>
            </a:pPr>
            <a:r>
              <a:rPr lang="en-US" sz="2200" dirty="0" smtClean="0">
                <a:latin typeface="Courier New" panose="02070309020205020404" pitchFamily="49" charset="0"/>
                <a:cs typeface="Courier New" panose="02070309020205020404" pitchFamily="49" charset="0"/>
              </a:rPr>
              <a:t>&lt;</a:t>
            </a:r>
            <a:r>
              <a:rPr lang="en-US" sz="2200" dirty="0">
                <a:latin typeface="Courier New" panose="02070309020205020404" pitchFamily="49" charset="0"/>
                <a:cs typeface="Courier New" panose="02070309020205020404" pitchFamily="49" charset="0"/>
              </a:rPr>
              <a:t>script </a:t>
            </a:r>
            <a:r>
              <a:rPr lang="en-US" sz="2200" dirty="0" err="1">
                <a:latin typeface="Courier New" panose="02070309020205020404" pitchFamily="49" charset="0"/>
                <a:cs typeface="Courier New" panose="02070309020205020404" pitchFamily="49" charset="0"/>
              </a:rPr>
              <a:t>src</a:t>
            </a:r>
            <a:r>
              <a:rPr lang="en-US" sz="2200" dirty="0" smtClean="0">
                <a:latin typeface="Courier New" panose="02070309020205020404" pitchFamily="49" charset="0"/>
                <a:cs typeface="Courier New" panose="02070309020205020404" pitchFamily="49" charset="0"/>
              </a:rPr>
              <a:t>="http</a:t>
            </a:r>
            <a:r>
              <a:rPr lang="en-US" sz="2200" dirty="0">
                <a:latin typeface="Courier New" panose="02070309020205020404" pitchFamily="49" charset="0"/>
                <a:cs typeface="Courier New" panose="02070309020205020404" pitchFamily="49" charset="0"/>
              </a:rPr>
              <a:t>://</a:t>
            </a:r>
            <a:r>
              <a:rPr lang="en-US" sz="2200" dirty="0" smtClean="0">
                <a:latin typeface="Courier New" panose="02070309020205020404" pitchFamily="49" charset="0"/>
                <a:cs typeface="Courier New" panose="02070309020205020404" pitchFamily="49" charset="0"/>
              </a:rPr>
              <a:t>d3js.org/d3.v3.min.js"&gt;&lt;/</a:t>
            </a:r>
            <a:r>
              <a:rPr lang="en-US" sz="2200" dirty="0">
                <a:latin typeface="Courier New" panose="02070309020205020404" pitchFamily="49" charset="0"/>
                <a:cs typeface="Courier New" panose="02070309020205020404" pitchFamily="49" charset="0"/>
              </a:rPr>
              <a:t>script&gt;</a:t>
            </a:r>
          </a:p>
          <a:p>
            <a:pPr marL="0" indent="0">
              <a:buNone/>
            </a:pP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45230620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Viewing your code, Web Server</a:t>
            </a:r>
            <a:endParaRPr lang="en-US" dirty="0"/>
          </a:p>
        </p:txBody>
      </p:sp>
      <p:sp>
        <p:nvSpPr>
          <p:cNvPr id="3" name="Content Placeholder 2"/>
          <p:cNvSpPr>
            <a:spLocks noGrp="1"/>
          </p:cNvSpPr>
          <p:nvPr>
            <p:ph idx="1"/>
          </p:nvPr>
        </p:nvSpPr>
        <p:spPr/>
        <p:txBody>
          <a:bodyPr/>
          <a:lstStyle/>
          <a:p>
            <a:r>
              <a:rPr lang="en-US" dirty="0" smtClean="0"/>
              <a:t>You do not have to have a Web server and could open your files using Directory Explorer and the browser. Some browsers would not open local files as a security precaution. Any Web Server will serve.</a:t>
            </a:r>
          </a:p>
          <a:p>
            <a:r>
              <a:rPr lang="en-US" dirty="0"/>
              <a:t>F</a:t>
            </a:r>
            <a:r>
              <a:rPr lang="en-US" dirty="0" smtClean="0"/>
              <a:t>or example, you can download and install Python 3.4.X. Place </a:t>
            </a:r>
            <a:r>
              <a:rPr lang="en-US" sz="1800" dirty="0" smtClean="0">
                <a:latin typeface="Courier New" panose="02070309020205020404" pitchFamily="49" charset="0"/>
                <a:cs typeface="Courier New" panose="02070309020205020404" pitchFamily="49" charset="0"/>
              </a:rPr>
              <a:t>%PYTHON_HOME%, </a:t>
            </a:r>
            <a:r>
              <a:rPr lang="en-US" dirty="0" smtClean="0"/>
              <a:t>e.g. </a:t>
            </a:r>
            <a:r>
              <a:rPr lang="en-US" sz="1800" dirty="0" smtClean="0">
                <a:latin typeface="Courier New" panose="02070309020205020404" pitchFamily="49" charset="0"/>
                <a:cs typeface="Courier New" panose="02070309020205020404" pitchFamily="49" charset="0"/>
              </a:rPr>
              <a:t>c:\Python34, </a:t>
            </a:r>
            <a:r>
              <a:rPr lang="en-US" dirty="0" smtClean="0"/>
              <a:t>in your </a:t>
            </a:r>
            <a:r>
              <a:rPr lang="en-US" sz="1800" dirty="0" smtClean="0">
                <a:latin typeface="Courier New" panose="02070309020205020404" pitchFamily="49" charset="0"/>
                <a:cs typeface="Courier New" panose="02070309020205020404" pitchFamily="49" charset="0"/>
              </a:rPr>
              <a:t>%PATH% </a:t>
            </a:r>
            <a:r>
              <a:rPr lang="en-US" dirty="0" smtClean="0"/>
              <a:t>and then start a local server in your project directory</a:t>
            </a:r>
          </a:p>
          <a:p>
            <a:pPr marL="0" indent="0">
              <a:buNone/>
            </a:pPr>
            <a:r>
              <a:rPr lang="en-US" sz="1600" dirty="0" smtClean="0">
                <a:latin typeface="Courier New" pitchFamily="49" charset="0"/>
                <a:cs typeface="Courier New" pitchFamily="49" charset="0"/>
              </a:rPr>
              <a:t>$cd ..\project</a:t>
            </a:r>
          </a:p>
          <a:p>
            <a:pPr marL="0" indent="0">
              <a:buNone/>
            </a:pPr>
            <a:r>
              <a:rPr lang="en-US" sz="1600" dirty="0" smtClean="0">
                <a:latin typeface="Courier New" pitchFamily="49" charset="0"/>
                <a:cs typeface="Courier New" pitchFamily="49" charset="0"/>
              </a:rPr>
              <a:t>$ python –m </a:t>
            </a:r>
            <a:r>
              <a:rPr lang="en-US" sz="1600" dirty="0" err="1" smtClean="0">
                <a:latin typeface="Courier New" pitchFamily="49" charset="0"/>
                <a:cs typeface="Courier New" pitchFamily="49" charset="0"/>
              </a:rPr>
              <a:t>http.server</a:t>
            </a:r>
            <a:r>
              <a:rPr lang="en-US" sz="1600" dirty="0" smtClean="0">
                <a:latin typeface="Courier New" pitchFamily="49" charset="0"/>
                <a:cs typeface="Courier New" pitchFamily="49" charset="0"/>
              </a:rPr>
              <a:t> 8888 &amp;</a:t>
            </a:r>
          </a:p>
          <a:p>
            <a:pPr marL="0" indent="0">
              <a:buNone/>
            </a:pPr>
            <a:endParaRPr lang="en-US" sz="1600" dirty="0" smtClean="0">
              <a:latin typeface="Courier New" pitchFamily="49" charset="0"/>
              <a:cs typeface="Courier New" pitchFamily="49" charset="0"/>
            </a:endParaRPr>
          </a:p>
          <a:p>
            <a:r>
              <a:rPr lang="en-US" dirty="0" smtClean="0"/>
              <a:t>This will activate a web server on port 8888.</a:t>
            </a:r>
          </a:p>
          <a:p>
            <a:r>
              <a:rPr lang="en-US" dirty="0" smtClean="0"/>
              <a:t>In your browser, you could type </a:t>
            </a:r>
          </a:p>
          <a:p>
            <a:pPr marL="0" indent="0">
              <a:buNone/>
            </a:pPr>
            <a:r>
              <a:rPr lang="en-US" sz="1600" dirty="0" smtClean="0">
                <a:latin typeface="Courier New" pitchFamily="49" charset="0"/>
                <a:cs typeface="Courier New" pitchFamily="49" charset="0"/>
              </a:rPr>
              <a:t>http://localhost:8888/00_empty_page_template.html </a:t>
            </a:r>
          </a:p>
          <a:p>
            <a:pPr marL="0" indent="0">
              <a:buNone/>
            </a:pPr>
            <a:endParaRPr lang="en-US" sz="1600" dirty="0">
              <a:latin typeface="Courier New" pitchFamily="49" charset="0"/>
              <a:cs typeface="Courier New" pitchFamily="49" charset="0"/>
            </a:endParaRPr>
          </a:p>
          <a:p>
            <a:r>
              <a:rPr lang="en-US" dirty="0">
                <a:cs typeface="Courier New" pitchFamily="49" charset="0"/>
              </a:rPr>
              <a:t>a</a:t>
            </a:r>
            <a:r>
              <a:rPr lang="en-US" dirty="0" smtClean="0">
                <a:cs typeface="Courier New" pitchFamily="49" charset="0"/>
              </a:rPr>
              <a:t>nd the requested page will render.</a:t>
            </a:r>
            <a:endParaRPr lang="en-US" dirty="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16418966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Adding DOM Elements</a:t>
            </a:r>
            <a:endParaRPr lang="en-US" dirty="0"/>
          </a:p>
        </p:txBody>
      </p:sp>
      <p:sp>
        <p:nvSpPr>
          <p:cNvPr id="3" name="Content Placeholder 2"/>
          <p:cNvSpPr>
            <a:spLocks noGrp="1"/>
          </p:cNvSpPr>
          <p:nvPr>
            <p:ph idx="1"/>
          </p:nvPr>
        </p:nvSpPr>
        <p:spPr/>
        <p:txBody>
          <a:bodyPr/>
          <a:lstStyle/>
          <a:p>
            <a:r>
              <a:rPr lang="en-US" dirty="0"/>
              <a:t>One of </a:t>
            </a:r>
            <a:r>
              <a:rPr lang="en-US" dirty="0" smtClean="0"/>
              <a:t>the </a:t>
            </a:r>
            <a:r>
              <a:rPr lang="en-US" dirty="0"/>
              <a:t>first steps  </a:t>
            </a:r>
            <a:r>
              <a:rPr lang="en-US" dirty="0" smtClean="0"/>
              <a:t>in use/execution of </a:t>
            </a:r>
            <a:r>
              <a:rPr lang="en-US" dirty="0"/>
              <a:t>D3 </a:t>
            </a:r>
            <a:r>
              <a:rPr lang="en-US" dirty="0" smtClean="0"/>
              <a:t>is to </a:t>
            </a:r>
            <a:r>
              <a:rPr lang="en-US" dirty="0"/>
              <a:t>create a new DOM element. </a:t>
            </a:r>
            <a:endParaRPr lang="en-US" dirty="0" smtClean="0"/>
          </a:p>
          <a:p>
            <a:r>
              <a:rPr lang="en-US" dirty="0" smtClean="0"/>
              <a:t>Typically</a:t>
            </a:r>
            <a:r>
              <a:rPr lang="en-US" dirty="0"/>
              <a:t>, this will be an SVG object for rendering a data visualization, but we’ll start simple, and just create a </a:t>
            </a:r>
            <a:r>
              <a:rPr lang="en-US" sz="1800" dirty="0" smtClean="0">
                <a:latin typeface="Courier New" panose="02070309020205020404" pitchFamily="49" charset="0"/>
                <a:cs typeface="Courier New" panose="02070309020205020404" pitchFamily="49" charset="0"/>
              </a:rPr>
              <a:t>&lt;p&gt;</a:t>
            </a:r>
            <a:r>
              <a:rPr lang="en-US" dirty="0"/>
              <a:t> paragraph element</a:t>
            </a:r>
            <a:r>
              <a:rPr lang="en-US" dirty="0" smtClean="0"/>
              <a:t>. </a:t>
            </a:r>
          </a:p>
          <a:p>
            <a:r>
              <a:rPr lang="en-US" dirty="0" smtClean="0"/>
              <a:t>We start with the </a:t>
            </a:r>
            <a:r>
              <a:rPr lang="en-US" sz="1800" dirty="0" smtClean="0">
                <a:latin typeface="Courier New" pitchFamily="49" charset="0"/>
                <a:cs typeface="Courier New" pitchFamily="49" charset="0"/>
              </a:rPr>
              <a:t>00_empty_page_template.html </a:t>
            </a:r>
            <a:r>
              <a:rPr lang="en-US" dirty="0" smtClean="0">
                <a:cs typeface="Courier New" pitchFamily="49" charset="0"/>
              </a:rPr>
              <a:t>and </a:t>
            </a:r>
            <a:r>
              <a:rPr lang="en-US" dirty="0" smtClean="0"/>
              <a:t>replace </a:t>
            </a:r>
            <a:r>
              <a:rPr lang="en-US" dirty="0"/>
              <a:t>the comment between the script tags with:</a:t>
            </a:r>
          </a:p>
          <a:p>
            <a:pPr marL="0" indent="0">
              <a:buNone/>
            </a:pPr>
            <a:r>
              <a:rPr lang="en-US" sz="1600" dirty="0" smtClean="0">
                <a:latin typeface="Courier New" pitchFamily="49" charset="0"/>
                <a:cs typeface="Courier New" pitchFamily="49" charset="0"/>
              </a:rPr>
              <a:t>   d3.select("body").</a:t>
            </a:r>
            <a:r>
              <a:rPr lang="en-US" sz="1600" dirty="0">
                <a:latin typeface="Courier New" pitchFamily="49" charset="0"/>
                <a:cs typeface="Courier New" pitchFamily="49" charset="0"/>
              </a:rPr>
              <a:t>append</a:t>
            </a:r>
            <a:r>
              <a:rPr lang="en-US" sz="1600" dirty="0" smtClean="0">
                <a:latin typeface="Courier New" pitchFamily="49" charset="0"/>
                <a:cs typeface="Courier New" pitchFamily="49" charset="0"/>
              </a:rPr>
              <a:t>("p").</a:t>
            </a:r>
            <a:r>
              <a:rPr lang="en-US" sz="1600" dirty="0">
                <a:latin typeface="Courier New" pitchFamily="49" charset="0"/>
                <a:cs typeface="Courier New" pitchFamily="49" charset="0"/>
              </a:rPr>
              <a:t>text</a:t>
            </a:r>
            <a:r>
              <a:rPr lang="en-US" sz="1600" dirty="0" smtClean="0">
                <a:latin typeface="Courier New" pitchFamily="49" charset="0"/>
                <a:cs typeface="Courier New" pitchFamily="49" charset="0"/>
              </a:rPr>
              <a:t>("My </a:t>
            </a:r>
            <a:r>
              <a:rPr lang="en-US" sz="1600" dirty="0">
                <a:latin typeface="Courier New" pitchFamily="49" charset="0"/>
                <a:cs typeface="Courier New" pitchFamily="49" charset="0"/>
              </a:rPr>
              <a:t>paragraph</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r>
              <a:rPr lang="en-US" sz="1800" dirty="0"/>
              <a:t>Save and </a:t>
            </a:r>
            <a:r>
              <a:rPr lang="en-US" sz="1800" dirty="0" smtClean="0"/>
              <a:t>refresh! </a:t>
            </a:r>
            <a:r>
              <a:rPr lang="en-US" sz="1800" dirty="0"/>
              <a:t>There is text in the formerly empty browser window, and the following </a:t>
            </a:r>
            <a:r>
              <a:rPr lang="en-US" sz="1800" dirty="0" smtClean="0"/>
              <a:t> are elements visible in </a:t>
            </a:r>
            <a:r>
              <a:rPr lang="en-US" sz="1800" dirty="0"/>
              <a:t>the web inspector</a:t>
            </a:r>
            <a:r>
              <a:rPr lang="en-US" sz="1800" dirty="0" smtClean="0"/>
              <a:t>:</a:t>
            </a:r>
          </a:p>
          <a:p>
            <a:endParaRPr lang="en-US" sz="1800" dirty="0"/>
          </a:p>
          <a:p>
            <a:endParaRPr lang="en-US" sz="18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3962400"/>
            <a:ext cx="8584864" cy="2339918"/>
          </a:xfrm>
          <a:prstGeom prst="rect">
            <a:avLst/>
          </a:prstGeom>
        </p:spPr>
      </p:pic>
    </p:spTree>
    <p:extLst>
      <p:ext uri="{BB962C8B-B14F-4D97-AF65-F5344CB8AC3E}">
        <p14:creationId xmlns:p14="http://schemas.microsoft.com/office/powerpoint/2010/main" val="25317868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New DOM Element is added</a:t>
            </a:r>
            <a:endParaRPr lang="en-US" dirty="0"/>
          </a:p>
        </p:txBody>
      </p:sp>
      <p:sp>
        <p:nvSpPr>
          <p:cNvPr id="3" name="Content Placeholder 2"/>
          <p:cNvSpPr>
            <a:spLocks noGrp="1"/>
          </p:cNvSpPr>
          <p:nvPr>
            <p:ph idx="1"/>
          </p:nvPr>
        </p:nvSpPr>
        <p:spPr>
          <a:xfrm>
            <a:off x="457200" y="609600"/>
            <a:ext cx="8534400" cy="5592763"/>
          </a:xfrm>
        </p:spPr>
        <p:txBody>
          <a:bodyPr/>
          <a:lstStyle/>
          <a:p>
            <a:pPr>
              <a:spcBef>
                <a:spcPts val="0"/>
              </a:spcBef>
            </a:pPr>
            <a:r>
              <a:rPr lang="en-US" dirty="0" smtClean="0"/>
              <a:t>As seen </a:t>
            </a:r>
            <a:r>
              <a:rPr lang="en-US" dirty="0"/>
              <a:t>in </a:t>
            </a:r>
            <a:r>
              <a:rPr lang="en-US" dirty="0" smtClean="0"/>
              <a:t>Elements view, </a:t>
            </a:r>
            <a:r>
              <a:rPr lang="en-US" dirty="0"/>
              <a:t>there is a new </a:t>
            </a:r>
            <a:r>
              <a:rPr lang="en-US" sz="1800" dirty="0" smtClean="0">
                <a:latin typeface="Courier New" panose="02070309020205020404" pitchFamily="49" charset="0"/>
                <a:cs typeface="Courier New" panose="02070309020205020404" pitchFamily="49" charset="0"/>
              </a:rPr>
              <a:t>&lt;p&gt; </a:t>
            </a:r>
            <a:r>
              <a:rPr lang="en-US" dirty="0"/>
              <a:t>element that was generated on-the-fly! </a:t>
            </a:r>
            <a:r>
              <a:rPr lang="en-US" dirty="0" smtClean="0"/>
              <a:t> We will use </a:t>
            </a:r>
            <a:r>
              <a:rPr lang="en-US" dirty="0"/>
              <a:t>a similar technique to dynamically generate tens or hundreds of elements, each one corresponding to a piece of a</a:t>
            </a:r>
            <a:r>
              <a:rPr lang="en-US" dirty="0" smtClean="0"/>
              <a:t> </a:t>
            </a:r>
            <a:r>
              <a:rPr lang="en-US" dirty="0"/>
              <a:t>data set.</a:t>
            </a:r>
          </a:p>
          <a:p>
            <a:pPr>
              <a:spcBef>
                <a:spcPts val="0"/>
              </a:spcBef>
            </a:pPr>
            <a:r>
              <a:rPr lang="en-US" dirty="0" smtClean="0"/>
              <a:t>This is what happened</a:t>
            </a:r>
            <a:r>
              <a:rPr lang="en-US" dirty="0"/>
              <a:t>. In </a:t>
            </a:r>
            <a:r>
              <a:rPr lang="en-US" dirty="0" smtClean="0"/>
              <a:t>a sequence</a:t>
            </a:r>
            <a:r>
              <a:rPr lang="en-US" dirty="0"/>
              <a:t>, we:</a:t>
            </a:r>
          </a:p>
          <a:p>
            <a:pPr lvl="1">
              <a:spcBef>
                <a:spcPts val="0"/>
              </a:spcBef>
            </a:pPr>
            <a:r>
              <a:rPr lang="en-US" dirty="0"/>
              <a:t>Invoked D3's select method, which selects a single element from the DOM using CSS selector syntax. (We selected the </a:t>
            </a:r>
            <a:r>
              <a:rPr lang="en-US" sz="1800" dirty="0">
                <a:latin typeface="Courier New" panose="02070309020205020404" pitchFamily="49" charset="0"/>
                <a:cs typeface="Courier New" panose="02070309020205020404" pitchFamily="49" charset="0"/>
              </a:rPr>
              <a:t>body</a:t>
            </a:r>
            <a:r>
              <a:rPr lang="en-US" dirty="0"/>
              <a:t>.)</a:t>
            </a:r>
          </a:p>
          <a:p>
            <a:pPr lvl="1">
              <a:spcBef>
                <a:spcPts val="0"/>
              </a:spcBef>
            </a:pPr>
            <a:r>
              <a:rPr lang="en-US" dirty="0"/>
              <a:t>Created a new </a:t>
            </a:r>
            <a:r>
              <a:rPr lang="en-US" sz="1800" dirty="0">
                <a:latin typeface="Courier New" panose="02070309020205020404" pitchFamily="49" charset="0"/>
                <a:cs typeface="Courier New" panose="02070309020205020404" pitchFamily="49" charset="0"/>
              </a:rPr>
              <a:t>p</a:t>
            </a:r>
            <a:r>
              <a:rPr lang="en-US" dirty="0"/>
              <a:t> element and appended </a:t>
            </a:r>
            <a:r>
              <a:rPr lang="en-US" dirty="0" smtClean="0"/>
              <a:t>it </a:t>
            </a:r>
            <a:r>
              <a:rPr lang="en-US" dirty="0"/>
              <a:t>to the end of our selection, meaning just </a:t>
            </a:r>
            <a:r>
              <a:rPr lang="en-US" i="1" dirty="0"/>
              <a:t>before</a:t>
            </a:r>
            <a:r>
              <a:rPr lang="en-US" dirty="0"/>
              <a:t> the closing</a:t>
            </a:r>
            <a:r>
              <a:rPr lang="en-US" sz="1800" dirty="0">
                <a:latin typeface="Courier New" panose="02070309020205020404" pitchFamily="49" charset="0"/>
                <a:cs typeface="Courier New" panose="02070309020205020404" pitchFamily="49" charset="0"/>
              </a:rPr>
              <a:t> &lt;/body&gt;</a:t>
            </a:r>
            <a:r>
              <a:rPr lang="en-US" dirty="0"/>
              <a:t> tag in this case.</a:t>
            </a:r>
          </a:p>
          <a:p>
            <a:pPr lvl="1">
              <a:spcBef>
                <a:spcPts val="0"/>
              </a:spcBef>
            </a:pPr>
            <a:r>
              <a:rPr lang="en-US" dirty="0"/>
              <a:t>Set the text content of that new, empty paragraph to </a:t>
            </a:r>
            <a:r>
              <a:rPr lang="en-US" sz="1600" dirty="0" smtClean="0">
                <a:latin typeface="Courier New" panose="02070309020205020404" pitchFamily="49" charset="0"/>
                <a:cs typeface="Courier New" panose="02070309020205020404" pitchFamily="49" charset="0"/>
              </a:rPr>
              <a:t>"New </a:t>
            </a:r>
            <a:r>
              <a:rPr lang="en-US" sz="1600" dirty="0">
                <a:latin typeface="Courier New" panose="02070309020205020404" pitchFamily="49" charset="0"/>
                <a:cs typeface="Courier New" panose="02070309020205020404" pitchFamily="49" charset="0"/>
              </a:rPr>
              <a:t>paragraph</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pPr marL="57150" indent="0">
              <a:spcBef>
                <a:spcPts val="0"/>
              </a:spcBef>
              <a:buNone/>
            </a:pP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3429000"/>
            <a:ext cx="6763694" cy="3210373"/>
          </a:xfrm>
          <a:prstGeom prst="rect">
            <a:avLst/>
          </a:prstGeom>
        </p:spPr>
      </p:pic>
      <p:sp>
        <p:nvSpPr>
          <p:cNvPr id="8" name="TextBox 7"/>
          <p:cNvSpPr txBox="1"/>
          <p:nvPr/>
        </p:nvSpPr>
        <p:spPr>
          <a:xfrm>
            <a:off x="457200" y="3733800"/>
            <a:ext cx="1371600" cy="2277547"/>
          </a:xfrm>
          <a:prstGeom prst="rect">
            <a:avLst/>
          </a:prstGeom>
          <a:noFill/>
        </p:spPr>
        <p:txBody>
          <a:bodyPr wrap="square" rtlCol="0">
            <a:spAutoFit/>
          </a:bodyPr>
          <a:lstStyle/>
          <a:p>
            <a:r>
              <a:rPr lang="en-US" dirty="0" smtClean="0"/>
              <a:t>In </a:t>
            </a:r>
            <a:r>
              <a:rPr lang="en-US" sz="1600" dirty="0" smtClean="0">
                <a:latin typeface="Courier New" panose="02070309020205020404" pitchFamily="49" charset="0"/>
                <a:cs typeface="Courier New" panose="02070309020205020404" pitchFamily="49" charset="0"/>
              </a:rPr>
              <a:t>Network &gt; Preview </a:t>
            </a:r>
            <a:r>
              <a:rPr lang="en-US" dirty="0" smtClean="0"/>
              <a:t>window, if we select HTML file, we will see its original content</a:t>
            </a:r>
            <a:endParaRPr lang="en-US" dirty="0"/>
          </a:p>
        </p:txBody>
      </p:sp>
    </p:spTree>
    <p:extLst>
      <p:ext uri="{BB962C8B-B14F-4D97-AF65-F5344CB8AC3E}">
        <p14:creationId xmlns:p14="http://schemas.microsoft.com/office/powerpoint/2010/main" val="39183663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Visualize</a:t>
            </a:r>
            <a:endParaRPr lang="en-US" dirty="0"/>
          </a:p>
        </p:txBody>
      </p:sp>
      <p:sp>
        <p:nvSpPr>
          <p:cNvPr id="3" name="Content Placeholder 2"/>
          <p:cNvSpPr>
            <a:spLocks noGrp="1"/>
          </p:cNvSpPr>
          <p:nvPr>
            <p:ph idx="1"/>
          </p:nvPr>
        </p:nvSpPr>
        <p:spPr/>
        <p:txBody>
          <a:bodyPr>
            <a:normAutofit/>
          </a:bodyPr>
          <a:lstStyle/>
          <a:p>
            <a:r>
              <a:rPr lang="en-US" dirty="0" smtClean="0"/>
              <a:t>You have collected all the data and build all the Hadoop processes analyzing those data. </a:t>
            </a:r>
          </a:p>
          <a:p>
            <a:r>
              <a:rPr lang="en-US" dirty="0" smtClean="0"/>
              <a:t>Your audience does not care about the configuration issues and integration of impossible API-s. You audience needs graphs. Power Points will do for most of presentations, but eventually they will ask for web pages with interactive graphics.</a:t>
            </a:r>
          </a:p>
          <a:p>
            <a:r>
              <a:rPr lang="en-US" dirty="0" smtClean="0"/>
              <a:t>If </a:t>
            </a:r>
            <a:r>
              <a:rPr lang="en-US" dirty="0"/>
              <a:t>you work with R use </a:t>
            </a:r>
            <a:r>
              <a:rPr lang="en-US" sz="1800" dirty="0">
                <a:latin typeface="Courier New" panose="02070309020205020404" pitchFamily="49" charset="0"/>
                <a:cs typeface="Courier New" panose="02070309020205020404" pitchFamily="49" charset="0"/>
              </a:rPr>
              <a:t>ggplot2</a:t>
            </a:r>
            <a:r>
              <a:rPr lang="en-US" dirty="0"/>
              <a:t>, an excellent graphing </a:t>
            </a:r>
            <a:r>
              <a:rPr lang="en-US" dirty="0" smtClean="0"/>
              <a:t>package and you will be able to generate excellent presentations.</a:t>
            </a:r>
          </a:p>
          <a:p>
            <a:r>
              <a:rPr lang="en-US" dirty="0" smtClean="0"/>
              <a:t>If you need to built interactive Web graphs you need something else.</a:t>
            </a:r>
          </a:p>
          <a:p>
            <a:r>
              <a:rPr lang="en-US" dirty="0" smtClean="0"/>
              <a:t>It appears that </a:t>
            </a:r>
            <a:r>
              <a:rPr lang="en-US" sz="1800" dirty="0" smtClean="0">
                <a:latin typeface="Courier New" panose="02070309020205020404" pitchFamily="49" charset="0"/>
                <a:cs typeface="Courier New" panose="02070309020205020404" pitchFamily="49" charset="0"/>
              </a:rPr>
              <a:t>D3.js</a:t>
            </a:r>
            <a:r>
              <a:rPr lang="en-US" dirty="0" smtClean="0"/>
              <a:t> is emerging as the most popular Java Script API for interactive graphics. </a:t>
            </a:r>
          </a:p>
          <a:p>
            <a:r>
              <a:rPr lang="en-US" dirty="0" smtClean="0"/>
              <a:t>Big Data community is adopting </a:t>
            </a:r>
            <a:r>
              <a:rPr lang="en-US" sz="1800" dirty="0" smtClean="0">
                <a:latin typeface="Courier New" panose="02070309020205020404" pitchFamily="49" charset="0"/>
                <a:cs typeface="Courier New" panose="02070309020205020404" pitchFamily="49" charset="0"/>
              </a:rPr>
              <a:t>D3.js</a:t>
            </a:r>
            <a:r>
              <a:rPr lang="en-US" dirty="0" smtClean="0"/>
              <a:t> enthusiastically.</a:t>
            </a:r>
          </a:p>
          <a:p>
            <a:r>
              <a:rPr lang="en-US" dirty="0" smtClean="0"/>
              <a:t>This presentation is based on the book "Interactive Data Visualization" by Scott Murray, O’Reilly, March 2013. </a:t>
            </a:r>
          </a:p>
          <a:p>
            <a:endParaRPr lang="en-US" dirty="0" smtClean="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6136669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Method Chaining</a:t>
            </a:r>
            <a:endParaRPr lang="en-US" dirty="0"/>
          </a:p>
        </p:txBody>
      </p:sp>
      <p:sp>
        <p:nvSpPr>
          <p:cNvPr id="3" name="Content Placeholder 2"/>
          <p:cNvSpPr>
            <a:spLocks noGrp="1"/>
          </p:cNvSpPr>
          <p:nvPr>
            <p:ph idx="1"/>
          </p:nvPr>
        </p:nvSpPr>
        <p:spPr/>
        <p:txBody>
          <a:bodyPr>
            <a:normAutofit/>
          </a:bodyPr>
          <a:lstStyle/>
          <a:p>
            <a:r>
              <a:rPr lang="en-US" dirty="0"/>
              <a:t>D3 </a:t>
            </a:r>
            <a:r>
              <a:rPr lang="en-US" dirty="0" smtClean="0"/>
              <a:t>employs </a:t>
            </a:r>
            <a:r>
              <a:rPr lang="en-US" dirty="0"/>
              <a:t>a technique called </a:t>
            </a:r>
            <a:r>
              <a:rPr lang="en-US" i="1" dirty="0"/>
              <a:t>chain syntax</a:t>
            </a:r>
            <a:r>
              <a:rPr lang="en-US" dirty="0"/>
              <a:t>, which you </a:t>
            </a:r>
            <a:r>
              <a:rPr lang="en-US" dirty="0" smtClean="0"/>
              <a:t>may </a:t>
            </a:r>
            <a:r>
              <a:rPr lang="en-US" dirty="0"/>
              <a:t>from </a:t>
            </a:r>
            <a:r>
              <a:rPr lang="en-US" dirty="0" smtClean="0"/>
              <a:t>OO languages and jQuery</a:t>
            </a:r>
            <a:r>
              <a:rPr lang="en-US" dirty="0"/>
              <a:t>. By </a:t>
            </a:r>
            <a:r>
              <a:rPr lang="en-US" dirty="0" smtClean="0"/>
              <a:t>"chaining" </a:t>
            </a:r>
            <a:r>
              <a:rPr lang="en-US" dirty="0"/>
              <a:t>methods together with periods, you can perform several actions in a single line of code. </a:t>
            </a:r>
          </a:p>
          <a:p>
            <a:r>
              <a:rPr lang="en-US" i="1" dirty="0"/>
              <a:t>F</a:t>
            </a:r>
            <a:r>
              <a:rPr lang="en-US" i="1" dirty="0" smtClean="0"/>
              <a:t>unctions</a:t>
            </a:r>
            <a:r>
              <a:rPr lang="en-US" dirty="0"/>
              <a:t> and </a:t>
            </a:r>
            <a:r>
              <a:rPr lang="en-US" i="1" dirty="0"/>
              <a:t>M</a:t>
            </a:r>
            <a:r>
              <a:rPr lang="en-US" i="1" dirty="0" smtClean="0"/>
              <a:t>ethods</a:t>
            </a:r>
            <a:r>
              <a:rPr lang="en-US" dirty="0"/>
              <a:t> are </a:t>
            </a:r>
            <a:r>
              <a:rPr lang="en-US" dirty="0" smtClean="0"/>
              <a:t>synonyms for </a:t>
            </a:r>
            <a:r>
              <a:rPr lang="en-US" dirty="0"/>
              <a:t>the same concept: a chunk of code that accepts an argument as input, performs some action, and returns some data as </a:t>
            </a:r>
            <a:r>
              <a:rPr lang="en-US" dirty="0" smtClean="0"/>
              <a:t>output.</a:t>
            </a:r>
          </a:p>
          <a:p>
            <a:r>
              <a:rPr lang="en-US" dirty="0" smtClean="0"/>
              <a:t>Our </a:t>
            </a:r>
            <a:r>
              <a:rPr lang="en-US" dirty="0"/>
              <a:t>first line of D3 code </a:t>
            </a:r>
            <a:r>
              <a:rPr lang="en-US" dirty="0" smtClean="0"/>
              <a:t>read as:</a:t>
            </a:r>
          </a:p>
          <a:p>
            <a:pPr marL="0" indent="0">
              <a:buNone/>
            </a:pPr>
            <a:endParaRPr lang="en-US" sz="800" dirty="0" smtClean="0"/>
          </a:p>
          <a:p>
            <a:pPr marL="0" indent="0">
              <a:buNone/>
            </a:pPr>
            <a:r>
              <a:rPr lang="en-US" sz="1600" dirty="0" smtClean="0">
                <a:latin typeface="Courier New" pitchFamily="49" charset="0"/>
                <a:cs typeface="Courier New" pitchFamily="49" charset="0"/>
              </a:rPr>
              <a:t>d3.select("body").</a:t>
            </a:r>
            <a:r>
              <a:rPr lang="en-US" sz="1600" dirty="0">
                <a:latin typeface="Courier New" pitchFamily="49" charset="0"/>
                <a:cs typeface="Courier New" pitchFamily="49" charset="0"/>
              </a:rPr>
              <a:t>append</a:t>
            </a:r>
            <a:r>
              <a:rPr lang="en-US" sz="1600" dirty="0" smtClean="0">
                <a:latin typeface="Courier New" pitchFamily="49" charset="0"/>
                <a:cs typeface="Courier New" pitchFamily="49" charset="0"/>
              </a:rPr>
              <a:t>("p").</a:t>
            </a:r>
            <a:r>
              <a:rPr lang="en-US" sz="1600" dirty="0">
                <a:latin typeface="Courier New" pitchFamily="49" charset="0"/>
                <a:cs typeface="Courier New" pitchFamily="49" charset="0"/>
              </a:rPr>
              <a:t>text</a:t>
            </a:r>
            <a:r>
              <a:rPr lang="en-US" sz="1600" dirty="0" smtClean="0">
                <a:latin typeface="Courier New" pitchFamily="49" charset="0"/>
                <a:cs typeface="Courier New" pitchFamily="49" charset="0"/>
              </a:rPr>
              <a:t>("New </a:t>
            </a:r>
            <a:r>
              <a:rPr lang="en-US" sz="1600" dirty="0">
                <a:latin typeface="Courier New" pitchFamily="49" charset="0"/>
                <a:cs typeface="Courier New" pitchFamily="49" charset="0"/>
              </a:rPr>
              <a:t>paragraph</a:t>
            </a:r>
            <a:r>
              <a:rPr lang="en-US" sz="1600" dirty="0" smtClean="0">
                <a:latin typeface="Courier New" pitchFamily="49" charset="0"/>
                <a:cs typeface="Courier New" pitchFamily="49" charset="0"/>
              </a:rPr>
              <a:t>!");</a:t>
            </a:r>
          </a:p>
          <a:p>
            <a:pPr marL="0" indent="0">
              <a:buNone/>
            </a:pPr>
            <a:endParaRPr lang="en-US" sz="800" dirty="0">
              <a:latin typeface="Courier New" pitchFamily="49" charset="0"/>
              <a:cs typeface="Courier New" pitchFamily="49" charset="0"/>
            </a:endParaRPr>
          </a:p>
          <a:p>
            <a:r>
              <a:rPr lang="en-US" dirty="0" smtClean="0"/>
              <a:t>JavaScript</a:t>
            </a:r>
            <a:r>
              <a:rPr lang="en-US" dirty="0"/>
              <a:t>, like HTML, doesn’t care about whitespace and line breaks, so you can put each method on its own line for legibility:</a:t>
            </a:r>
          </a:p>
          <a:p>
            <a:pPr marL="0" indent="0">
              <a:buNone/>
            </a:pPr>
            <a:r>
              <a:rPr lang="en-US" sz="1600" dirty="0">
                <a:latin typeface="Courier New" pitchFamily="49" charset="0"/>
                <a:cs typeface="Courier New" pitchFamily="49" charset="0"/>
              </a:rPr>
              <a:t>d3.select</a:t>
            </a:r>
            <a:r>
              <a:rPr lang="en-US" sz="1600" dirty="0" smtClean="0">
                <a:latin typeface="Courier New" pitchFamily="49" charset="0"/>
                <a:cs typeface="Courier New" pitchFamily="49" charset="0"/>
              </a:rPr>
              <a:t>("body")</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.append</a:t>
            </a:r>
            <a:r>
              <a:rPr lang="en-US" sz="1600" dirty="0" smtClean="0">
                <a:latin typeface="Courier New" pitchFamily="49" charset="0"/>
                <a:cs typeface="Courier New" pitchFamily="49" charset="0"/>
              </a:rPr>
              <a:t>("p")</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.text</a:t>
            </a:r>
            <a:r>
              <a:rPr lang="en-US" sz="1600" dirty="0" smtClean="0">
                <a:latin typeface="Courier New" pitchFamily="49" charset="0"/>
                <a:cs typeface="Courier New" pitchFamily="49" charset="0"/>
              </a:rPr>
              <a:t>("New </a:t>
            </a:r>
            <a:r>
              <a:rPr lang="en-US" sz="1600" dirty="0">
                <a:latin typeface="Courier New" pitchFamily="49" charset="0"/>
                <a:cs typeface="Courier New" pitchFamily="49" charset="0"/>
              </a:rPr>
              <a:t>paragraph</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r>
              <a:rPr lang="en-US" dirty="0"/>
              <a:t>Everyone has their own coding style. Use </a:t>
            </a:r>
            <a:r>
              <a:rPr lang="en-US" dirty="0" smtClean="0"/>
              <a:t>indents</a:t>
            </a:r>
            <a:r>
              <a:rPr lang="en-US" dirty="0"/>
              <a:t>, line breaks, and whitespace (tabs or spaces</a:t>
            </a:r>
            <a:r>
              <a:rPr lang="en-US" dirty="0" smtClean="0"/>
              <a:t>); whatever </a:t>
            </a:r>
            <a:r>
              <a:rPr lang="en-US" dirty="0"/>
              <a:t>works for you.</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24244657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One Call at a Time</a:t>
            </a:r>
            <a:endParaRPr lang="en-US" dirty="0"/>
          </a:p>
        </p:txBody>
      </p:sp>
      <p:sp>
        <p:nvSpPr>
          <p:cNvPr id="3" name="Content Placeholder 2"/>
          <p:cNvSpPr>
            <a:spLocks noGrp="1"/>
          </p:cNvSpPr>
          <p:nvPr>
            <p:ph idx="1"/>
          </p:nvPr>
        </p:nvSpPr>
        <p:spPr/>
        <p:txBody>
          <a:bodyPr>
            <a:normAutofit lnSpcReduction="10000"/>
          </a:bodyPr>
          <a:lstStyle/>
          <a:p>
            <a:r>
              <a:rPr lang="en-US" dirty="0"/>
              <a:t>d3 — References the D3 object, so we can access its methods.</a:t>
            </a:r>
          </a:p>
          <a:p>
            <a:r>
              <a:rPr lang="en-US" sz="1800" dirty="0">
                <a:latin typeface="Courier New" pitchFamily="49" charset="0"/>
                <a:cs typeface="Courier New" pitchFamily="49" charset="0"/>
              </a:rPr>
              <a:t>.select</a:t>
            </a:r>
            <a:r>
              <a:rPr lang="en-US" sz="1800" dirty="0" smtClean="0">
                <a:latin typeface="Courier New" pitchFamily="49" charset="0"/>
                <a:cs typeface="Courier New" pitchFamily="49" charset="0"/>
              </a:rPr>
              <a:t>("body")</a:t>
            </a:r>
            <a:r>
              <a:rPr lang="en-US" dirty="0"/>
              <a:t> — Give </a:t>
            </a:r>
            <a:r>
              <a:rPr lang="en-US" sz="1800" dirty="0">
                <a:latin typeface="Courier New" panose="02070309020205020404" pitchFamily="49" charset="0"/>
                <a:cs typeface="Courier New" panose="02070309020205020404" pitchFamily="49" charset="0"/>
                <a:hlinkClick r:id="rId2"/>
              </a:rPr>
              <a:t>select()</a:t>
            </a:r>
            <a:r>
              <a:rPr lang="en-US" dirty="0"/>
              <a:t> a CSS selector as input, and it will return a reference to the first element in the DOM that matches. (</a:t>
            </a:r>
            <a:r>
              <a:rPr lang="en-US" dirty="0" smtClean="0"/>
              <a:t>Use </a:t>
            </a:r>
            <a:r>
              <a:rPr lang="en-US" sz="1800" dirty="0" err="1" smtClean="0">
                <a:latin typeface="Courier New" panose="02070309020205020404" pitchFamily="49" charset="0"/>
                <a:cs typeface="Courier New" panose="02070309020205020404" pitchFamily="49" charset="0"/>
                <a:hlinkClick r:id="rId3"/>
              </a:rPr>
              <a:t>selectAll</a:t>
            </a:r>
            <a:r>
              <a:rPr lang="en-US" sz="1800" dirty="0">
                <a:latin typeface="Courier New" panose="02070309020205020404" pitchFamily="49" charset="0"/>
                <a:cs typeface="Courier New" panose="02070309020205020404" pitchFamily="49" charset="0"/>
                <a:hlinkClick r:id="rId3"/>
              </a:rPr>
              <a:t>()</a:t>
            </a:r>
            <a:r>
              <a:rPr lang="en-US" dirty="0"/>
              <a:t> when you need more than one element.) W</a:t>
            </a:r>
            <a:r>
              <a:rPr lang="en-US" dirty="0" smtClean="0"/>
              <a:t>e want </a:t>
            </a:r>
            <a:r>
              <a:rPr lang="en-US" dirty="0"/>
              <a:t>the </a:t>
            </a:r>
            <a:r>
              <a:rPr lang="en-US" sz="1800" dirty="0">
                <a:latin typeface="Courier New" panose="02070309020205020404" pitchFamily="49" charset="0"/>
                <a:cs typeface="Courier New" panose="02070309020205020404" pitchFamily="49" charset="0"/>
              </a:rPr>
              <a:t>body</a:t>
            </a:r>
            <a:r>
              <a:rPr lang="en-US" dirty="0"/>
              <a:t>, so a reference to </a:t>
            </a:r>
            <a:r>
              <a:rPr lang="en-US" sz="1800" dirty="0">
                <a:latin typeface="Courier New" panose="02070309020205020404" pitchFamily="49" charset="0"/>
                <a:cs typeface="Courier New" panose="02070309020205020404" pitchFamily="49" charset="0"/>
              </a:rPr>
              <a:t>body</a:t>
            </a:r>
            <a:r>
              <a:rPr lang="en-US" dirty="0"/>
              <a:t> is handed off to the next method in </a:t>
            </a:r>
            <a:r>
              <a:rPr lang="en-US" dirty="0" smtClean="0"/>
              <a:t>the chain</a:t>
            </a:r>
            <a:r>
              <a:rPr lang="en-US" dirty="0"/>
              <a:t>.</a:t>
            </a:r>
          </a:p>
          <a:p>
            <a:r>
              <a:rPr lang="en-US" sz="1800" dirty="0">
                <a:latin typeface="Courier New" pitchFamily="49" charset="0"/>
                <a:cs typeface="Courier New" pitchFamily="49" charset="0"/>
              </a:rPr>
              <a:t>.append</a:t>
            </a:r>
            <a:r>
              <a:rPr lang="en-US" sz="1800" dirty="0" smtClean="0">
                <a:latin typeface="Courier New" pitchFamily="49" charset="0"/>
                <a:cs typeface="Courier New" pitchFamily="49" charset="0"/>
              </a:rPr>
              <a:t>("p")</a:t>
            </a:r>
            <a:r>
              <a:rPr lang="en-US" sz="1800" dirty="0">
                <a:latin typeface="Courier New" pitchFamily="49" charset="0"/>
                <a:cs typeface="Courier New" pitchFamily="49" charset="0"/>
              </a:rPr>
              <a:t> </a:t>
            </a:r>
            <a:r>
              <a:rPr lang="en-US" dirty="0"/>
              <a:t>— </a:t>
            </a:r>
            <a:r>
              <a:rPr lang="en-US" sz="1800" dirty="0">
                <a:latin typeface="Courier New" panose="02070309020205020404" pitchFamily="49" charset="0"/>
                <a:cs typeface="Courier New" panose="02070309020205020404" pitchFamily="49" charset="0"/>
                <a:hlinkClick r:id="rId4"/>
              </a:rPr>
              <a:t>append()</a:t>
            </a:r>
            <a:r>
              <a:rPr lang="en-US" dirty="0"/>
              <a:t> creates whatever new DOM element you specify and appends it to the end (but </a:t>
            </a:r>
            <a:r>
              <a:rPr lang="en-US" i="1" dirty="0"/>
              <a:t>just inside</a:t>
            </a:r>
            <a:r>
              <a:rPr lang="en-US" dirty="0"/>
              <a:t>) of whatever selection </a:t>
            </a:r>
            <a:r>
              <a:rPr lang="en-US" dirty="0" smtClean="0"/>
              <a:t>it is </a:t>
            </a:r>
            <a:r>
              <a:rPr lang="en-US" dirty="0"/>
              <a:t>acting on. In our case, we want to create a new </a:t>
            </a:r>
            <a:r>
              <a:rPr lang="en-US" sz="1800" dirty="0" smtClean="0">
                <a:latin typeface="Courier New" panose="02070309020205020404" pitchFamily="49" charset="0"/>
                <a:cs typeface="Courier New" panose="02070309020205020404" pitchFamily="49" charset="0"/>
              </a:rPr>
              <a:t>&lt;p&gt;</a:t>
            </a:r>
            <a:r>
              <a:rPr lang="en-US" sz="1800" dirty="0">
                <a:latin typeface="Courier New" panose="02070309020205020404" pitchFamily="49" charset="0"/>
                <a:cs typeface="Courier New" panose="02070309020205020404" pitchFamily="49" charset="0"/>
              </a:rPr>
              <a:t> </a:t>
            </a:r>
            <a:r>
              <a:rPr lang="en-US" dirty="0"/>
              <a:t>within the body. We specified </a:t>
            </a:r>
            <a:r>
              <a:rPr lang="en-US" sz="1800" dirty="0" smtClean="0">
                <a:latin typeface="Courier New" panose="02070309020205020404" pitchFamily="49" charset="0"/>
                <a:cs typeface="Courier New" panose="02070309020205020404" pitchFamily="49" charset="0"/>
              </a:rPr>
              <a:t>"p"</a:t>
            </a:r>
            <a:r>
              <a:rPr lang="en-US" dirty="0"/>
              <a:t> as the input argument, but this method also sees the reference to body that was passed down the chain </a:t>
            </a:r>
            <a:r>
              <a:rPr lang="en-US" dirty="0" smtClean="0"/>
              <a:t>from the</a:t>
            </a:r>
            <a:r>
              <a:rPr lang="en-US" dirty="0"/>
              <a:t> </a:t>
            </a:r>
            <a:r>
              <a:rPr lang="en-US" sz="1800" dirty="0">
                <a:latin typeface="Courier New" panose="02070309020205020404" pitchFamily="49" charset="0"/>
                <a:cs typeface="Courier New" panose="02070309020205020404" pitchFamily="49" charset="0"/>
              </a:rPr>
              <a:t>select()</a:t>
            </a:r>
            <a:r>
              <a:rPr lang="en-US" dirty="0"/>
              <a:t> method. Finally, </a:t>
            </a:r>
            <a:r>
              <a:rPr lang="en-US" sz="1800" dirty="0">
                <a:latin typeface="Courier New" panose="02070309020205020404" pitchFamily="49" charset="0"/>
                <a:cs typeface="Courier New" panose="02070309020205020404" pitchFamily="49" charset="0"/>
              </a:rPr>
              <a:t>append(), </a:t>
            </a:r>
            <a:r>
              <a:rPr lang="en-US" dirty="0"/>
              <a:t>in turn, hands down a reference to the new element it just created.</a:t>
            </a:r>
          </a:p>
          <a:p>
            <a:r>
              <a:rPr lang="en-US" sz="1800" dirty="0">
                <a:latin typeface="Courier New" pitchFamily="49" charset="0"/>
                <a:cs typeface="Courier New" pitchFamily="49" charset="0"/>
              </a:rPr>
              <a:t>.text</a:t>
            </a:r>
            <a:r>
              <a:rPr lang="en-US" sz="1800" dirty="0" smtClean="0">
                <a:latin typeface="Courier New" pitchFamily="49" charset="0"/>
                <a:cs typeface="Courier New" pitchFamily="49" charset="0"/>
              </a:rPr>
              <a:t>("New </a:t>
            </a:r>
            <a:r>
              <a:rPr lang="en-US" sz="1800" dirty="0">
                <a:latin typeface="Courier New" pitchFamily="49" charset="0"/>
                <a:cs typeface="Courier New" pitchFamily="49" charset="0"/>
              </a:rPr>
              <a:t>paragraph</a:t>
            </a:r>
            <a:r>
              <a:rPr lang="en-US" sz="1800" dirty="0" smtClean="0">
                <a:latin typeface="Courier New" pitchFamily="49" charset="0"/>
                <a:cs typeface="Courier New" pitchFamily="49" charset="0"/>
              </a:rPr>
              <a:t>!")</a:t>
            </a:r>
            <a:r>
              <a:rPr lang="en-US" dirty="0"/>
              <a:t> — </a:t>
            </a:r>
            <a:r>
              <a:rPr lang="en-US" sz="1800" dirty="0">
                <a:latin typeface="Courier New" panose="02070309020205020404" pitchFamily="49" charset="0"/>
                <a:cs typeface="Courier New" panose="02070309020205020404" pitchFamily="49" charset="0"/>
                <a:hlinkClick r:id="rId5"/>
              </a:rPr>
              <a:t>text()</a:t>
            </a:r>
            <a:r>
              <a:rPr lang="en-US" dirty="0"/>
              <a:t> takes a string and inserts it between the opening and closing tags of the current selection. Since the previous method passed down a reference to </a:t>
            </a:r>
            <a:r>
              <a:rPr lang="en-US" dirty="0" smtClean="0"/>
              <a:t>new</a:t>
            </a:r>
            <a:r>
              <a:rPr lang="en-US" dirty="0"/>
              <a:t> </a:t>
            </a:r>
            <a:r>
              <a:rPr lang="en-US" sz="1800" dirty="0">
                <a:latin typeface="Courier New" panose="02070309020205020404" pitchFamily="49" charset="0"/>
                <a:cs typeface="Courier New" panose="02070309020205020404" pitchFamily="49" charset="0"/>
              </a:rPr>
              <a:t>p</a:t>
            </a:r>
            <a:r>
              <a:rPr lang="en-US" dirty="0"/>
              <a:t>, this code just inserts the new text between </a:t>
            </a:r>
            <a:r>
              <a:rPr lang="en-US" sz="1800" dirty="0">
                <a:latin typeface="Courier New" panose="02070309020205020404" pitchFamily="49" charset="0"/>
                <a:cs typeface="Courier New" panose="02070309020205020404" pitchFamily="49" charset="0"/>
              </a:rPr>
              <a:t>&lt;p&gt;</a:t>
            </a:r>
            <a:r>
              <a:rPr lang="en-US" dirty="0"/>
              <a:t> and </a:t>
            </a:r>
            <a:r>
              <a:rPr lang="en-US" sz="1800" dirty="0">
                <a:latin typeface="Courier New" panose="02070309020205020404" pitchFamily="49" charset="0"/>
                <a:cs typeface="Courier New" panose="02070309020205020404" pitchFamily="49" charset="0"/>
              </a:rPr>
              <a:t>&lt;/p&gt;. </a:t>
            </a:r>
            <a:r>
              <a:rPr lang="en-US" dirty="0"/>
              <a:t>(</a:t>
            </a:r>
            <a:r>
              <a:rPr lang="en-US" dirty="0" smtClean="0"/>
              <a:t>If there were an </a:t>
            </a:r>
            <a:r>
              <a:rPr lang="en-US" dirty="0"/>
              <a:t>existing content, it </a:t>
            </a:r>
            <a:r>
              <a:rPr lang="en-US" dirty="0" smtClean="0"/>
              <a:t>would be </a:t>
            </a:r>
            <a:r>
              <a:rPr lang="en-US" dirty="0"/>
              <a:t>overwritten.)</a:t>
            </a:r>
          </a:p>
          <a:p>
            <a:r>
              <a:rPr lang="en-US" sz="1800" dirty="0">
                <a:latin typeface="Courier New" pitchFamily="49" charset="0"/>
                <a:cs typeface="Courier New" pitchFamily="49" charset="0"/>
              </a:rPr>
              <a:t>;</a:t>
            </a:r>
            <a:r>
              <a:rPr lang="en-US" dirty="0"/>
              <a:t> — S</a:t>
            </a:r>
            <a:r>
              <a:rPr lang="en-US" dirty="0" smtClean="0"/>
              <a:t>emicolon </a:t>
            </a:r>
            <a:r>
              <a:rPr lang="en-US" dirty="0"/>
              <a:t>indicates the end of this line of code.</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38657810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 Hand Off</a:t>
            </a:r>
            <a:endParaRPr lang="en-US" dirty="0"/>
          </a:p>
        </p:txBody>
      </p:sp>
      <p:sp>
        <p:nvSpPr>
          <p:cNvPr id="3" name="Content Placeholder 2"/>
          <p:cNvSpPr>
            <a:spLocks noGrp="1"/>
          </p:cNvSpPr>
          <p:nvPr>
            <p:ph idx="1"/>
          </p:nvPr>
        </p:nvSpPr>
        <p:spPr/>
        <p:txBody>
          <a:bodyPr/>
          <a:lstStyle/>
          <a:p>
            <a:r>
              <a:rPr lang="en-US" dirty="0"/>
              <a:t>Many, but not all, D3 methods return a selection (or, really, reference to a selection), which enables this handy technique of method chaining. </a:t>
            </a:r>
            <a:endParaRPr lang="en-US" dirty="0" smtClean="0"/>
          </a:p>
          <a:p>
            <a:r>
              <a:rPr lang="en-US" dirty="0" smtClean="0"/>
              <a:t>Typically</a:t>
            </a:r>
            <a:r>
              <a:rPr lang="en-US" dirty="0"/>
              <a:t>, a method returns a reference to the element that it just acted upon, but not always.</a:t>
            </a:r>
          </a:p>
          <a:p>
            <a:r>
              <a:rPr lang="en-US" dirty="0" smtClean="0"/>
              <a:t>When </a:t>
            </a:r>
            <a:r>
              <a:rPr lang="en-US" dirty="0"/>
              <a:t>chaining methods, order matters. The output type of one method has to match the input type expected by the next method in the chain. </a:t>
            </a:r>
            <a:endParaRPr lang="en-US" dirty="0" smtClean="0"/>
          </a:p>
          <a:p>
            <a:r>
              <a:rPr lang="en-US" dirty="0" smtClean="0"/>
              <a:t>If </a:t>
            </a:r>
            <a:r>
              <a:rPr lang="en-US" dirty="0"/>
              <a:t>adjacent inputs and outputs are mismatched, the hand-off will </a:t>
            </a:r>
            <a:r>
              <a:rPr lang="en-US" dirty="0" smtClean="0"/>
              <a:t>not work and errors will be generated.</a:t>
            </a:r>
            <a:endParaRPr lang="en-US" dirty="0"/>
          </a:p>
          <a:p>
            <a:r>
              <a:rPr lang="en-US" dirty="0" smtClean="0"/>
              <a:t>To find </a:t>
            </a:r>
            <a:r>
              <a:rPr lang="en-US" dirty="0"/>
              <a:t>out what each function expects and returns, </a:t>
            </a:r>
            <a:r>
              <a:rPr lang="en-US" dirty="0" smtClean="0"/>
              <a:t>D3 </a:t>
            </a:r>
            <a:r>
              <a:rPr lang="en-US" dirty="0"/>
              <a:t>API reference is your </a:t>
            </a:r>
            <a:r>
              <a:rPr lang="en-US" dirty="0" smtClean="0"/>
              <a:t>friend. Please go to:</a:t>
            </a:r>
          </a:p>
          <a:p>
            <a:pPr marL="400050" lvl="1" indent="0">
              <a:buNone/>
            </a:pPr>
            <a:r>
              <a:rPr lang="en-US" sz="1800" dirty="0">
                <a:latin typeface="Courier New" panose="02070309020205020404" pitchFamily="49" charset="0"/>
                <a:cs typeface="Courier New" panose="02070309020205020404" pitchFamily="49" charset="0"/>
                <a:hlinkClick r:id="rId2"/>
              </a:rPr>
              <a:t>https://</a:t>
            </a:r>
            <a:r>
              <a:rPr lang="en-US" sz="1800" dirty="0" smtClean="0">
                <a:latin typeface="Courier New" panose="02070309020205020404" pitchFamily="49" charset="0"/>
                <a:cs typeface="Courier New" panose="02070309020205020404" pitchFamily="49" charset="0"/>
                <a:hlinkClick r:id="rId2"/>
              </a:rPr>
              <a:t>github.com/mbostock/d3/wiki/API-Reference</a:t>
            </a:r>
            <a:endParaRPr lang="en-US" sz="1800" dirty="0" smtClean="0">
              <a:latin typeface="Courier New" panose="02070309020205020404" pitchFamily="49" charset="0"/>
              <a:cs typeface="Courier New" panose="02070309020205020404" pitchFamily="49" charset="0"/>
            </a:endParaRPr>
          </a:p>
          <a:p>
            <a:r>
              <a:rPr lang="en-US" dirty="0" smtClean="0"/>
              <a:t>It </a:t>
            </a:r>
            <a:r>
              <a:rPr lang="en-US" dirty="0"/>
              <a:t>contains detailed information on each method, including whether or not it returns a selection.</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27931271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Going </a:t>
            </a:r>
            <a:r>
              <a:rPr lang="en-US" dirty="0" smtClean="0"/>
              <a:t>Chainless</a:t>
            </a:r>
            <a:endParaRPr lang="en-US" dirty="0"/>
          </a:p>
        </p:txBody>
      </p:sp>
      <p:sp>
        <p:nvSpPr>
          <p:cNvPr id="3" name="Content Placeholder 2"/>
          <p:cNvSpPr>
            <a:spLocks noGrp="1"/>
          </p:cNvSpPr>
          <p:nvPr>
            <p:ph idx="1"/>
          </p:nvPr>
        </p:nvSpPr>
        <p:spPr/>
        <p:txBody>
          <a:bodyPr/>
          <a:lstStyle/>
          <a:p>
            <a:r>
              <a:rPr lang="en-US" dirty="0"/>
              <a:t>Our sample code could be rewritten without chain syntax as</a:t>
            </a:r>
            <a:r>
              <a:rPr lang="en-US" dirty="0" smtClean="0"/>
              <a:t>:</a:t>
            </a:r>
          </a:p>
          <a:p>
            <a:endParaRPr lang="en-US" dirty="0"/>
          </a:p>
          <a:p>
            <a:pPr marL="400050" lvl="1" indent="0">
              <a:buNone/>
            </a:pPr>
            <a:r>
              <a:rPr lang="en-US" sz="1600" dirty="0" err="1">
                <a:latin typeface="Courier New" pitchFamily="49" charset="0"/>
                <a:cs typeface="Courier New" pitchFamily="49" charset="0"/>
              </a:rPr>
              <a:t>var</a:t>
            </a:r>
            <a:r>
              <a:rPr lang="en-US" sz="1600" dirty="0">
                <a:latin typeface="Courier New" pitchFamily="49" charset="0"/>
                <a:cs typeface="Courier New" pitchFamily="49" charset="0"/>
              </a:rPr>
              <a:t> body = d3.select</a:t>
            </a:r>
            <a:r>
              <a:rPr lang="en-US" sz="1600" dirty="0" smtClean="0">
                <a:latin typeface="Courier New" pitchFamily="49" charset="0"/>
                <a:cs typeface="Courier New" pitchFamily="49" charset="0"/>
              </a:rPr>
              <a:t>("body");</a:t>
            </a:r>
            <a:endParaRPr lang="en-US" sz="1600" dirty="0">
              <a:latin typeface="Courier New" pitchFamily="49" charset="0"/>
              <a:cs typeface="Courier New" pitchFamily="49" charset="0"/>
            </a:endParaRPr>
          </a:p>
          <a:p>
            <a:pPr marL="400050" lvl="1" indent="0">
              <a:buNone/>
            </a:pPr>
            <a:r>
              <a:rPr lang="en-US" sz="1600" dirty="0" err="1">
                <a:latin typeface="Courier New" pitchFamily="49" charset="0"/>
                <a:cs typeface="Courier New" pitchFamily="49" charset="0"/>
              </a:rPr>
              <a:t>var</a:t>
            </a:r>
            <a:r>
              <a:rPr lang="en-US" sz="1600" dirty="0">
                <a:latin typeface="Courier New" pitchFamily="49" charset="0"/>
                <a:cs typeface="Courier New" pitchFamily="49" charset="0"/>
              </a:rPr>
              <a:t> p = </a:t>
            </a:r>
            <a:r>
              <a:rPr lang="en-US" sz="1600" dirty="0" err="1">
                <a:latin typeface="Courier New" pitchFamily="49" charset="0"/>
                <a:cs typeface="Courier New" pitchFamily="49" charset="0"/>
              </a:rPr>
              <a:t>body.append</a:t>
            </a:r>
            <a:r>
              <a:rPr lang="en-US" sz="1600" dirty="0" smtClean="0">
                <a:latin typeface="Courier New" pitchFamily="49" charset="0"/>
                <a:cs typeface="Courier New" pitchFamily="49" charset="0"/>
              </a:rPr>
              <a:t>("p");</a:t>
            </a:r>
            <a:endParaRPr lang="en-US" sz="1600" dirty="0">
              <a:latin typeface="Courier New" pitchFamily="49" charset="0"/>
              <a:cs typeface="Courier New" pitchFamily="49" charset="0"/>
            </a:endParaRPr>
          </a:p>
          <a:p>
            <a:pPr marL="400050" lvl="1" indent="0">
              <a:buNone/>
            </a:pPr>
            <a:r>
              <a:rPr lang="en-US" sz="1600" dirty="0" err="1">
                <a:latin typeface="Courier New" pitchFamily="49" charset="0"/>
                <a:cs typeface="Courier New" pitchFamily="49" charset="0"/>
              </a:rPr>
              <a:t>p.text</a:t>
            </a:r>
            <a:r>
              <a:rPr lang="en-US" sz="1600" dirty="0" smtClean="0">
                <a:latin typeface="Courier New" pitchFamily="49" charset="0"/>
                <a:cs typeface="Courier New" pitchFamily="49" charset="0"/>
              </a:rPr>
              <a:t>("New </a:t>
            </a:r>
            <a:r>
              <a:rPr lang="en-US" sz="1600" dirty="0">
                <a:latin typeface="Courier New" pitchFamily="49" charset="0"/>
                <a:cs typeface="Courier New" pitchFamily="49" charset="0"/>
              </a:rPr>
              <a:t>paragraph</a:t>
            </a:r>
            <a:r>
              <a:rPr lang="en-US" sz="1600" dirty="0" smtClean="0">
                <a:latin typeface="Courier New" pitchFamily="49" charset="0"/>
                <a:cs typeface="Courier New" pitchFamily="49" charset="0"/>
              </a:rPr>
              <a:t>!");</a:t>
            </a:r>
          </a:p>
          <a:p>
            <a:pPr marL="0" indent="0">
              <a:buNone/>
            </a:pPr>
            <a:endParaRPr lang="en-US" sz="1600" dirty="0">
              <a:latin typeface="Courier New" pitchFamily="49" charset="0"/>
              <a:cs typeface="Courier New" pitchFamily="49" charset="0"/>
            </a:endParaRPr>
          </a:p>
          <a:p>
            <a:r>
              <a:rPr lang="en-US" dirty="0" smtClean="0"/>
              <a:t>There </a:t>
            </a:r>
            <a:r>
              <a:rPr lang="en-US" dirty="0"/>
              <a:t>will be times you need to break the chain, such as when you are calling so many functions that it doesn't make sense to string them all together. Or </a:t>
            </a:r>
            <a:r>
              <a:rPr lang="en-US" dirty="0" smtClean="0"/>
              <a:t>because </a:t>
            </a:r>
            <a:r>
              <a:rPr lang="en-US" dirty="0"/>
              <a:t>you want to organize your code in a way that makes more sense to you.</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0316525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Binding Data</a:t>
            </a:r>
            <a:endParaRPr lang="en-US" dirty="0"/>
          </a:p>
        </p:txBody>
      </p:sp>
      <p:sp>
        <p:nvSpPr>
          <p:cNvPr id="3" name="Content Placeholder 2"/>
          <p:cNvSpPr>
            <a:spLocks noGrp="1"/>
          </p:cNvSpPr>
          <p:nvPr>
            <p:ph idx="1"/>
          </p:nvPr>
        </p:nvSpPr>
        <p:spPr/>
        <p:txBody>
          <a:bodyPr/>
          <a:lstStyle/>
          <a:p>
            <a:r>
              <a:rPr lang="en-US" dirty="0"/>
              <a:t>With D3, we </a:t>
            </a:r>
            <a:r>
              <a:rPr lang="en-US" i="1" dirty="0"/>
              <a:t>bind</a:t>
            </a:r>
            <a:r>
              <a:rPr lang="en-US" dirty="0"/>
              <a:t> our data input values to elements in the DOM. </a:t>
            </a:r>
            <a:endParaRPr lang="en-US" dirty="0" smtClean="0"/>
          </a:p>
          <a:p>
            <a:r>
              <a:rPr lang="en-US" dirty="0" smtClean="0"/>
              <a:t>Binding </a:t>
            </a:r>
            <a:r>
              <a:rPr lang="en-US" dirty="0"/>
              <a:t>is like </a:t>
            </a:r>
            <a:r>
              <a:rPr lang="en-US" dirty="0" smtClean="0"/>
              <a:t>"attaching" </a:t>
            </a:r>
            <a:r>
              <a:rPr lang="en-US" dirty="0"/>
              <a:t>or associating data to specific elements, so that later you can reference those values to apply mapping rules</a:t>
            </a:r>
            <a:r>
              <a:rPr lang="en-US" dirty="0" smtClean="0"/>
              <a:t>.</a:t>
            </a:r>
          </a:p>
          <a:p>
            <a:r>
              <a:rPr lang="en-US" dirty="0" smtClean="0"/>
              <a:t> </a:t>
            </a:r>
            <a:r>
              <a:rPr lang="en-US" dirty="0"/>
              <a:t>Without the binding step, we have a bunch of data-less, </a:t>
            </a:r>
            <a:r>
              <a:rPr lang="en-US" dirty="0" smtClean="0"/>
              <a:t>un-</a:t>
            </a:r>
            <a:r>
              <a:rPr lang="en-US" dirty="0" err="1" smtClean="0"/>
              <a:t>mapable</a:t>
            </a:r>
            <a:r>
              <a:rPr lang="en-US" dirty="0" smtClean="0"/>
              <a:t> </a:t>
            </a:r>
            <a:r>
              <a:rPr lang="en-US" dirty="0"/>
              <a:t>DOM elements. </a:t>
            </a:r>
            <a:endParaRPr lang="en-US" dirty="0" smtClean="0"/>
          </a:p>
          <a:p>
            <a:r>
              <a:rPr lang="en-US" dirty="0" smtClean="0"/>
              <a:t>In </a:t>
            </a:r>
            <a:r>
              <a:rPr lang="en-US" dirty="0"/>
              <a:t>a b</a:t>
            </a:r>
            <a:r>
              <a:rPr lang="en-US" dirty="0" smtClean="0"/>
              <a:t>ind process we </a:t>
            </a:r>
            <a:r>
              <a:rPr lang="en-US" dirty="0"/>
              <a:t>use D3’s </a:t>
            </a:r>
            <a:r>
              <a:rPr lang="en-US" sz="1800" dirty="0" err="1">
                <a:latin typeface="Courier New" panose="02070309020205020404" pitchFamily="49" charset="0"/>
                <a:cs typeface="Courier New" panose="02070309020205020404" pitchFamily="49" charset="0"/>
                <a:hlinkClick r:id="rId2"/>
              </a:rPr>
              <a:t>selection.data</a:t>
            </a:r>
            <a:r>
              <a:rPr lang="en-US" sz="1800" dirty="0">
                <a:latin typeface="Courier New" panose="02070309020205020404" pitchFamily="49" charset="0"/>
                <a:cs typeface="Courier New" panose="02070309020205020404" pitchFamily="49" charset="0"/>
                <a:hlinkClick r:id="rId2"/>
              </a:rPr>
              <a:t>()</a:t>
            </a:r>
            <a:r>
              <a:rPr lang="en-US" dirty="0"/>
              <a:t> method to bind data to DOM elements. </a:t>
            </a:r>
          </a:p>
          <a:p>
            <a:r>
              <a:rPr lang="en-US" dirty="0" smtClean="0"/>
              <a:t>There </a:t>
            </a:r>
            <a:r>
              <a:rPr lang="en-US" dirty="0"/>
              <a:t>are two things we need in place first, before we can bind data:</a:t>
            </a:r>
          </a:p>
          <a:p>
            <a:pPr lvl="1"/>
            <a:r>
              <a:rPr lang="en-US" dirty="0"/>
              <a:t>The data</a:t>
            </a:r>
          </a:p>
          <a:p>
            <a:pPr lvl="1"/>
            <a:r>
              <a:rPr lang="en-US" dirty="0"/>
              <a:t>A selection of DOM elements</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35211554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a:t>
            </a:r>
            <a:endParaRPr lang="en-US" dirty="0"/>
          </a:p>
        </p:txBody>
      </p:sp>
      <p:sp>
        <p:nvSpPr>
          <p:cNvPr id="3" name="Content Placeholder 2"/>
          <p:cNvSpPr>
            <a:spLocks noGrp="1"/>
          </p:cNvSpPr>
          <p:nvPr>
            <p:ph idx="1"/>
          </p:nvPr>
        </p:nvSpPr>
        <p:spPr/>
        <p:txBody>
          <a:bodyPr>
            <a:normAutofit fontScale="92500" lnSpcReduction="20000"/>
          </a:bodyPr>
          <a:lstStyle/>
          <a:p>
            <a:r>
              <a:rPr lang="en-US" dirty="0"/>
              <a:t>D3 is smart about handling different kinds of data, so it will accept practically any array of numbers, strings, or objects (themselves containing other arrays or key/value pairs). </a:t>
            </a:r>
          </a:p>
          <a:p>
            <a:r>
              <a:rPr lang="en-US" dirty="0" smtClean="0"/>
              <a:t>D3 </a:t>
            </a:r>
            <a:r>
              <a:rPr lang="en-US" dirty="0"/>
              <a:t>can handle JSON (and </a:t>
            </a:r>
            <a:r>
              <a:rPr lang="en-US" dirty="0" err="1"/>
              <a:t>GeoJSON</a:t>
            </a:r>
            <a:r>
              <a:rPr lang="en-US" dirty="0"/>
              <a:t>) gracefully, and even has a built-in method to help you load in CSV files.</a:t>
            </a:r>
          </a:p>
          <a:p>
            <a:r>
              <a:rPr lang="en-US" dirty="0"/>
              <a:t>W</a:t>
            </a:r>
            <a:r>
              <a:rPr lang="en-US" dirty="0" smtClean="0"/>
              <a:t>e </a:t>
            </a:r>
            <a:r>
              <a:rPr lang="en-US" dirty="0"/>
              <a:t>will start with a </a:t>
            </a:r>
            <a:r>
              <a:rPr lang="en-US" dirty="0" smtClean="0"/>
              <a:t>sample </a:t>
            </a:r>
            <a:r>
              <a:rPr lang="en-US" dirty="0"/>
              <a:t>data set:</a:t>
            </a:r>
          </a:p>
          <a:p>
            <a:pPr marL="400050" lvl="1" indent="0">
              <a:buNone/>
            </a:pPr>
            <a:r>
              <a:rPr lang="en-US" sz="1600" dirty="0" err="1">
                <a:latin typeface="Courier New" pitchFamily="49" charset="0"/>
                <a:cs typeface="Courier New" pitchFamily="49" charset="0"/>
              </a:rPr>
              <a:t>var</a:t>
            </a:r>
            <a:r>
              <a:rPr lang="en-US" sz="1600" dirty="0">
                <a:latin typeface="Courier New" pitchFamily="49" charset="0"/>
                <a:cs typeface="Courier New" pitchFamily="49" charset="0"/>
              </a:rPr>
              <a:t> dataset = [ 5, 10, 15, 20, 25 </a:t>
            </a:r>
            <a:r>
              <a:rPr lang="en-US" sz="1600" dirty="0" smtClean="0">
                <a:latin typeface="Courier New" pitchFamily="49" charset="0"/>
                <a:cs typeface="Courier New" pitchFamily="49" charset="0"/>
              </a:rPr>
              <a:t>];</a:t>
            </a:r>
          </a:p>
          <a:p>
            <a:r>
              <a:rPr lang="en-US" dirty="0"/>
              <a:t>First, you need to decide what to select. That is, what elements will your data be associated with? </a:t>
            </a:r>
          </a:p>
          <a:p>
            <a:r>
              <a:rPr lang="en-US" dirty="0" smtClean="0"/>
              <a:t>We will keep </a:t>
            </a:r>
            <a:r>
              <a:rPr lang="en-US" dirty="0"/>
              <a:t>it </a:t>
            </a:r>
            <a:r>
              <a:rPr lang="en-US" dirty="0" smtClean="0"/>
              <a:t>simple </a:t>
            </a:r>
            <a:r>
              <a:rPr lang="en-US" dirty="0"/>
              <a:t>and </a:t>
            </a:r>
            <a:r>
              <a:rPr lang="en-US" dirty="0" smtClean="0"/>
              <a:t>make </a:t>
            </a:r>
            <a:r>
              <a:rPr lang="en-US" dirty="0"/>
              <a:t>a new paragraph for each value in the data set. </a:t>
            </a:r>
            <a:r>
              <a:rPr lang="en-US" dirty="0" smtClean="0"/>
              <a:t>Something </a:t>
            </a:r>
            <a:r>
              <a:rPr lang="en-US" dirty="0"/>
              <a:t>like </a:t>
            </a:r>
            <a:r>
              <a:rPr lang="en-US" dirty="0" smtClean="0"/>
              <a:t>this should </a:t>
            </a:r>
            <a:r>
              <a:rPr lang="en-US" dirty="0"/>
              <a:t>be helpful</a:t>
            </a:r>
            <a:endParaRPr lang="en-US" sz="1800" dirty="0"/>
          </a:p>
          <a:p>
            <a:pPr marL="400050" lvl="1" indent="0">
              <a:buNone/>
            </a:pPr>
            <a:r>
              <a:rPr lang="en-US" sz="1900" dirty="0">
                <a:latin typeface="Courier New" pitchFamily="49" charset="0"/>
                <a:cs typeface="Courier New" pitchFamily="49" charset="0"/>
              </a:rPr>
              <a:t>d3.select</a:t>
            </a:r>
            <a:r>
              <a:rPr lang="en-US" sz="1900" dirty="0" smtClean="0">
                <a:latin typeface="Courier New" pitchFamily="49" charset="0"/>
                <a:cs typeface="Courier New" pitchFamily="49" charset="0"/>
              </a:rPr>
              <a:t>("body").</a:t>
            </a:r>
            <a:r>
              <a:rPr lang="en-US" sz="1900" dirty="0" err="1">
                <a:latin typeface="Courier New" pitchFamily="49" charset="0"/>
                <a:cs typeface="Courier New" pitchFamily="49" charset="0"/>
              </a:rPr>
              <a:t>selectAll</a:t>
            </a:r>
            <a:r>
              <a:rPr lang="en-US" sz="1900" dirty="0" smtClean="0">
                <a:latin typeface="Courier New" pitchFamily="49" charset="0"/>
                <a:cs typeface="Courier New" pitchFamily="49" charset="0"/>
              </a:rPr>
              <a:t>("p")</a:t>
            </a:r>
            <a:endParaRPr lang="en-US" sz="1900" dirty="0">
              <a:latin typeface="Courier New" pitchFamily="49" charset="0"/>
              <a:cs typeface="Courier New" pitchFamily="49" charset="0"/>
            </a:endParaRPr>
          </a:p>
          <a:p>
            <a:r>
              <a:rPr lang="en-US" dirty="0" smtClean="0"/>
              <a:t>The </a:t>
            </a:r>
            <a:r>
              <a:rPr lang="en-US" dirty="0"/>
              <a:t>paragraphs we want to select </a:t>
            </a:r>
            <a:r>
              <a:rPr lang="en-US" i="1" dirty="0"/>
              <a:t>don’t exist yet</a:t>
            </a:r>
            <a:r>
              <a:rPr lang="en-US" dirty="0"/>
              <a:t>. </a:t>
            </a:r>
            <a:r>
              <a:rPr lang="en-US" dirty="0" smtClean="0"/>
              <a:t>How </a:t>
            </a:r>
            <a:r>
              <a:rPr lang="en-US" dirty="0"/>
              <a:t>can we select elements that don’t yet exist? </a:t>
            </a:r>
            <a:endParaRPr lang="en-US" dirty="0" smtClean="0"/>
          </a:p>
          <a:p>
            <a:r>
              <a:rPr lang="en-US" dirty="0" smtClean="0"/>
              <a:t>The </a:t>
            </a:r>
            <a:r>
              <a:rPr lang="en-US" dirty="0"/>
              <a:t>answer lies with </a:t>
            </a:r>
            <a:r>
              <a:rPr lang="en-US" sz="1900" dirty="0">
                <a:latin typeface="Courier New" pitchFamily="49" charset="0"/>
                <a:cs typeface="Courier New" pitchFamily="49" charset="0"/>
              </a:rPr>
              <a:t>enter(), </a:t>
            </a:r>
            <a:r>
              <a:rPr lang="en-US" dirty="0"/>
              <a:t>a truly magical method. </a:t>
            </a:r>
          </a:p>
          <a:p>
            <a:r>
              <a:rPr lang="en-US" dirty="0" smtClean="0"/>
              <a:t>Our </a:t>
            </a:r>
            <a:r>
              <a:rPr lang="en-US" dirty="0"/>
              <a:t>final code for this example, </a:t>
            </a:r>
            <a:r>
              <a:rPr lang="en-US" dirty="0" smtClean="0"/>
              <a:t>reads</a:t>
            </a:r>
            <a:endParaRPr lang="en-US" sz="1800" dirty="0"/>
          </a:p>
          <a:p>
            <a:pPr marL="400050" lvl="1" indent="0">
              <a:buNone/>
            </a:pPr>
            <a:r>
              <a:rPr lang="en-US" sz="1700" dirty="0">
                <a:latin typeface="Courier New" pitchFamily="49" charset="0"/>
                <a:cs typeface="Courier New" pitchFamily="49" charset="0"/>
              </a:rPr>
              <a:t>d3.select</a:t>
            </a:r>
            <a:r>
              <a:rPr lang="en-US" sz="1700" dirty="0" smtClean="0">
                <a:latin typeface="Courier New" pitchFamily="49" charset="0"/>
                <a:cs typeface="Courier New" pitchFamily="49" charset="0"/>
              </a:rPr>
              <a:t>("body").</a:t>
            </a:r>
            <a:r>
              <a:rPr lang="en-US" sz="1700" dirty="0" err="1">
                <a:latin typeface="Courier New" pitchFamily="49" charset="0"/>
                <a:cs typeface="Courier New" pitchFamily="49" charset="0"/>
              </a:rPr>
              <a:t>selectAll</a:t>
            </a:r>
            <a:r>
              <a:rPr lang="en-US" sz="1700" dirty="0" smtClean="0">
                <a:latin typeface="Courier New" pitchFamily="49" charset="0"/>
                <a:cs typeface="Courier New" pitchFamily="49" charset="0"/>
              </a:rPr>
              <a:t>("p")</a:t>
            </a:r>
            <a:endParaRPr lang="en-US" sz="1700" dirty="0">
              <a:latin typeface="Courier New" pitchFamily="49" charset="0"/>
              <a:cs typeface="Courier New" pitchFamily="49" charset="0"/>
            </a:endParaRPr>
          </a:p>
          <a:p>
            <a:pPr marL="400050" lvl="1" indent="0">
              <a:buNone/>
            </a:pPr>
            <a:r>
              <a:rPr lang="en-US" sz="1700" dirty="0">
                <a:latin typeface="Courier New" pitchFamily="49" charset="0"/>
                <a:cs typeface="Courier New" pitchFamily="49" charset="0"/>
              </a:rPr>
              <a:t>    .data(dataset)</a:t>
            </a:r>
          </a:p>
          <a:p>
            <a:pPr marL="400050" lvl="1" indent="0">
              <a:buNone/>
            </a:pPr>
            <a:r>
              <a:rPr lang="en-US" sz="1700" dirty="0">
                <a:latin typeface="Courier New" pitchFamily="49" charset="0"/>
                <a:cs typeface="Courier New" pitchFamily="49" charset="0"/>
              </a:rPr>
              <a:t>    .enter()</a:t>
            </a:r>
          </a:p>
          <a:p>
            <a:pPr marL="400050" lvl="1" indent="0">
              <a:buNone/>
            </a:pPr>
            <a:r>
              <a:rPr lang="en-US" sz="1700" dirty="0">
                <a:latin typeface="Courier New" pitchFamily="49" charset="0"/>
                <a:cs typeface="Courier New" pitchFamily="49" charset="0"/>
              </a:rPr>
              <a:t>    .append</a:t>
            </a:r>
            <a:r>
              <a:rPr lang="en-US" sz="1700" dirty="0" smtClean="0">
                <a:latin typeface="Courier New" pitchFamily="49" charset="0"/>
                <a:cs typeface="Courier New" pitchFamily="49" charset="0"/>
              </a:rPr>
              <a:t>("p")</a:t>
            </a:r>
            <a:endParaRPr lang="en-US" sz="1700" dirty="0">
              <a:latin typeface="Courier New" pitchFamily="49" charset="0"/>
              <a:cs typeface="Courier New" pitchFamily="49" charset="0"/>
            </a:endParaRPr>
          </a:p>
          <a:p>
            <a:pPr marL="400050" lvl="1" indent="0">
              <a:buNone/>
            </a:pPr>
            <a:r>
              <a:rPr lang="en-US" sz="1700" dirty="0">
                <a:latin typeface="Courier New" pitchFamily="49" charset="0"/>
                <a:cs typeface="Courier New" pitchFamily="49" charset="0"/>
              </a:rPr>
              <a:t>    .text</a:t>
            </a:r>
            <a:r>
              <a:rPr lang="en-US" sz="1700" dirty="0" smtClean="0">
                <a:latin typeface="Courier New" pitchFamily="49" charset="0"/>
                <a:cs typeface="Courier New" pitchFamily="49" charset="0"/>
              </a:rPr>
              <a:t>("New </a:t>
            </a:r>
            <a:r>
              <a:rPr lang="en-US" sz="1700" dirty="0">
                <a:latin typeface="Courier New" pitchFamily="49" charset="0"/>
                <a:cs typeface="Courier New" pitchFamily="49" charset="0"/>
              </a:rPr>
              <a:t>paragraph</a:t>
            </a:r>
            <a:r>
              <a:rPr lang="en-US" sz="1700" dirty="0" smtClean="0">
                <a:latin typeface="Courier New" pitchFamily="49" charset="0"/>
                <a:cs typeface="Courier New" pitchFamily="49" charset="0"/>
              </a:rPr>
              <a:t>!");</a:t>
            </a:r>
            <a:endParaRPr lang="en-US" sz="1700" dirty="0">
              <a:latin typeface="Courier New" pitchFamily="49" charset="0"/>
              <a:cs typeface="Courier New" pitchFamily="49" charset="0"/>
            </a:endParaRPr>
          </a:p>
          <a:p>
            <a:pPr marL="400050" lvl="1" indent="0">
              <a:buNone/>
            </a:pP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14153647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04_data_values.html</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229600" cy="5943600"/>
          </a:xfrm>
        </p:spPr>
        <p:txBody>
          <a:bodyPr>
            <a:normAutofit lnSpcReduction="10000"/>
          </a:bodyPr>
          <a:lstStyle/>
          <a:p>
            <a:pPr marL="0" indent="0">
              <a:spcBef>
                <a:spcPts val="0"/>
              </a:spcBef>
              <a:buNone/>
            </a:pPr>
            <a:r>
              <a:rPr lang="en-US" sz="1500" dirty="0" smtClean="0">
                <a:latin typeface="Courier New" pitchFamily="49" charset="0"/>
                <a:cs typeface="Courier New" pitchFamily="49" charset="0"/>
              </a:rPr>
              <a:t>&lt;!</a:t>
            </a:r>
            <a:r>
              <a:rPr lang="en-US" sz="1500" dirty="0">
                <a:latin typeface="Courier New" pitchFamily="49" charset="0"/>
                <a:cs typeface="Courier New" pitchFamily="49" charset="0"/>
              </a:rPr>
              <a:t>DOCTYPE html&gt;</a:t>
            </a:r>
          </a:p>
          <a:p>
            <a:pPr marL="0" indent="0">
              <a:spcBef>
                <a:spcPts val="0"/>
              </a:spcBef>
              <a:buNone/>
            </a:pPr>
            <a:r>
              <a:rPr lang="en-US" sz="1500" dirty="0">
                <a:latin typeface="Courier New" pitchFamily="49" charset="0"/>
                <a:cs typeface="Courier New" pitchFamily="49" charset="0"/>
              </a:rPr>
              <a:t>&lt;html </a:t>
            </a:r>
            <a:r>
              <a:rPr lang="en-US" sz="1500" dirty="0" err="1">
                <a:latin typeface="Courier New" pitchFamily="49" charset="0"/>
                <a:cs typeface="Courier New" pitchFamily="49" charset="0"/>
              </a:rPr>
              <a:t>lang</a:t>
            </a:r>
            <a:r>
              <a:rPr lang="en-US" sz="1500" dirty="0" smtClean="0">
                <a:latin typeface="Courier New" pitchFamily="49" charset="0"/>
                <a:cs typeface="Courier New" pitchFamily="49" charset="0"/>
              </a:rPr>
              <a:t>="en"&gt;</a:t>
            </a:r>
            <a:endParaRPr lang="en-US" sz="1500" dirty="0">
              <a:latin typeface="Courier New" pitchFamily="49" charset="0"/>
              <a:cs typeface="Courier New" pitchFamily="49" charset="0"/>
            </a:endParaRPr>
          </a:p>
          <a:p>
            <a:pPr marL="0" indent="0">
              <a:spcBef>
                <a:spcPts val="0"/>
              </a:spcBef>
              <a:buNone/>
            </a:pPr>
            <a:r>
              <a:rPr lang="en-US" sz="1500" dirty="0" smtClean="0">
                <a:latin typeface="Courier New" pitchFamily="49" charset="0"/>
                <a:cs typeface="Courier New" pitchFamily="49" charset="0"/>
              </a:rPr>
              <a:t>   &lt;</a:t>
            </a:r>
            <a:r>
              <a:rPr lang="en-US" sz="1500" dirty="0">
                <a:latin typeface="Courier New" pitchFamily="49" charset="0"/>
                <a:cs typeface="Courier New" pitchFamily="49" charset="0"/>
              </a:rPr>
              <a:t>head&gt;</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&lt;</a:t>
            </a:r>
            <a:r>
              <a:rPr lang="en-US" sz="1500" dirty="0">
                <a:latin typeface="Courier New" pitchFamily="49" charset="0"/>
                <a:cs typeface="Courier New" pitchFamily="49" charset="0"/>
              </a:rPr>
              <a:t>meta charset</a:t>
            </a:r>
            <a:r>
              <a:rPr lang="en-US" sz="1500" dirty="0" smtClean="0">
                <a:latin typeface="Courier New" pitchFamily="49" charset="0"/>
                <a:cs typeface="Courier New" pitchFamily="49" charset="0"/>
              </a:rPr>
              <a:t>="utf-8"&gt;</a:t>
            </a:r>
            <a:endParaRPr lang="en-US" sz="1500" dirty="0">
              <a:latin typeface="Courier New" pitchFamily="49" charset="0"/>
              <a:cs typeface="Courier New" pitchFamily="49" charset="0"/>
            </a:endParaRP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&lt;</a:t>
            </a:r>
            <a:r>
              <a:rPr lang="en-US" sz="1500" dirty="0">
                <a:latin typeface="Courier New" pitchFamily="49" charset="0"/>
                <a:cs typeface="Courier New" pitchFamily="49" charset="0"/>
              </a:rPr>
              <a:t>title&gt;D3: Referencing values after the data join&lt;/title&gt;</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&lt;</a:t>
            </a:r>
            <a:r>
              <a:rPr lang="en-US" sz="1500" dirty="0">
                <a:latin typeface="Courier New" pitchFamily="49" charset="0"/>
                <a:cs typeface="Courier New" pitchFamily="49" charset="0"/>
              </a:rPr>
              <a:t>script type</a:t>
            </a:r>
            <a:r>
              <a:rPr lang="en-US" sz="1500" dirty="0" smtClean="0">
                <a:latin typeface="Courier New" pitchFamily="49" charset="0"/>
                <a:cs typeface="Courier New" pitchFamily="49" charset="0"/>
              </a:rPr>
              <a:t>="text/</a:t>
            </a:r>
            <a:r>
              <a:rPr lang="en-US" sz="1500" dirty="0" err="1" smtClean="0">
                <a:latin typeface="Courier New" pitchFamily="49" charset="0"/>
                <a:cs typeface="Courier New" pitchFamily="49" charset="0"/>
              </a:rPr>
              <a:t>javascript</a:t>
            </a:r>
            <a:r>
              <a:rPr lang="en-US" sz="1500" dirty="0" smtClean="0">
                <a:latin typeface="Courier New" pitchFamily="49" charset="0"/>
                <a:cs typeface="Courier New" pitchFamily="49" charset="0"/>
              </a:rPr>
              <a:t>" </a:t>
            </a:r>
            <a:r>
              <a:rPr lang="en-US" sz="1500" dirty="0" err="1">
                <a:latin typeface="Courier New" pitchFamily="49" charset="0"/>
                <a:cs typeface="Courier New" pitchFamily="49" charset="0"/>
              </a:rPr>
              <a:t>src</a:t>
            </a:r>
            <a:r>
              <a:rPr lang="en-US" sz="1500" dirty="0" smtClean="0">
                <a:latin typeface="Courier New" pitchFamily="49" charset="0"/>
                <a:cs typeface="Courier New" pitchFamily="49" charset="0"/>
              </a:rPr>
              <a:t>="d3.v3.js"&gt;&lt;/</a:t>
            </a:r>
            <a:r>
              <a:rPr lang="en-US" sz="1500" dirty="0">
                <a:latin typeface="Courier New" pitchFamily="49" charset="0"/>
                <a:cs typeface="Courier New" pitchFamily="49" charset="0"/>
              </a:rPr>
              <a:t>script&gt;</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&lt;/</a:t>
            </a:r>
            <a:r>
              <a:rPr lang="en-US" sz="1500" dirty="0">
                <a:latin typeface="Courier New" pitchFamily="49" charset="0"/>
                <a:cs typeface="Courier New" pitchFamily="49" charset="0"/>
              </a:rPr>
              <a:t>head&gt;</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&lt;</a:t>
            </a:r>
            <a:r>
              <a:rPr lang="en-US" sz="1500" dirty="0">
                <a:latin typeface="Courier New" pitchFamily="49" charset="0"/>
                <a:cs typeface="Courier New" pitchFamily="49" charset="0"/>
              </a:rPr>
              <a:t>body&gt;</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&lt;</a:t>
            </a:r>
            <a:r>
              <a:rPr lang="en-US" sz="1500" dirty="0">
                <a:latin typeface="Courier New" pitchFamily="49" charset="0"/>
                <a:cs typeface="Courier New" pitchFamily="49" charset="0"/>
              </a:rPr>
              <a:t>script type</a:t>
            </a:r>
            <a:r>
              <a:rPr lang="en-US" sz="1500" dirty="0" smtClean="0">
                <a:latin typeface="Courier New" pitchFamily="49" charset="0"/>
                <a:cs typeface="Courier New" pitchFamily="49" charset="0"/>
              </a:rPr>
              <a:t>="text/</a:t>
            </a:r>
            <a:r>
              <a:rPr lang="en-US" sz="1500" dirty="0" err="1" smtClean="0">
                <a:latin typeface="Courier New" pitchFamily="49" charset="0"/>
                <a:cs typeface="Courier New" pitchFamily="49" charset="0"/>
              </a:rPr>
              <a:t>javascript</a:t>
            </a:r>
            <a:r>
              <a:rPr lang="en-US" sz="1500" dirty="0" smtClean="0">
                <a:latin typeface="Courier New" pitchFamily="49" charset="0"/>
                <a:cs typeface="Courier New" pitchFamily="49" charset="0"/>
              </a:rPr>
              <a:t>"&gt;</a:t>
            </a:r>
            <a:r>
              <a:rPr lang="en-US" sz="1500" dirty="0">
                <a:latin typeface="Courier New" pitchFamily="49" charset="0"/>
                <a:cs typeface="Courier New" pitchFamily="49" charset="0"/>
              </a:rPr>
              <a:t>	</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var</a:t>
            </a:r>
            <a:r>
              <a:rPr lang="en-US" sz="1500" dirty="0" smtClean="0">
                <a:latin typeface="Courier New" pitchFamily="49" charset="0"/>
                <a:cs typeface="Courier New" pitchFamily="49" charset="0"/>
              </a:rPr>
              <a:t> </a:t>
            </a:r>
            <a:r>
              <a:rPr lang="en-US" sz="1500" dirty="0">
                <a:latin typeface="Courier New" pitchFamily="49" charset="0"/>
                <a:cs typeface="Courier New" pitchFamily="49" charset="0"/>
              </a:rPr>
              <a:t>dataset = [ 5, 10, 15, 20, 25 </a:t>
            </a:r>
            <a:r>
              <a:rPr lang="en-US" sz="1500" dirty="0" smtClean="0">
                <a:latin typeface="Courier New" pitchFamily="49" charset="0"/>
                <a:cs typeface="Courier New" pitchFamily="49" charset="0"/>
              </a:rPr>
              <a:t>];</a:t>
            </a:r>
            <a:r>
              <a:rPr lang="en-US" sz="1500" dirty="0">
                <a:latin typeface="Courier New" pitchFamily="49" charset="0"/>
                <a:cs typeface="Courier New" pitchFamily="49" charset="0"/>
              </a:rPr>
              <a:t>	</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d3.select("body").</a:t>
            </a:r>
            <a:r>
              <a:rPr lang="en-US" sz="1500" dirty="0" err="1">
                <a:latin typeface="Courier New" pitchFamily="49" charset="0"/>
                <a:cs typeface="Courier New" pitchFamily="49" charset="0"/>
              </a:rPr>
              <a:t>selectAll</a:t>
            </a:r>
            <a:r>
              <a:rPr lang="en-US" sz="1500" dirty="0" smtClean="0">
                <a:latin typeface="Courier New" pitchFamily="49" charset="0"/>
                <a:cs typeface="Courier New" pitchFamily="49" charset="0"/>
              </a:rPr>
              <a:t>("p")</a:t>
            </a:r>
            <a:endParaRPr lang="en-US" sz="1500" dirty="0">
              <a:latin typeface="Courier New" pitchFamily="49" charset="0"/>
              <a:cs typeface="Courier New" pitchFamily="49" charset="0"/>
            </a:endParaRP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a:t>
            </a:r>
            <a:r>
              <a:rPr lang="en-US" sz="1500" dirty="0">
                <a:latin typeface="Courier New" pitchFamily="49" charset="0"/>
                <a:cs typeface="Courier New" pitchFamily="49" charset="0"/>
              </a:rPr>
              <a:t>data(dataset)</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a:t>
            </a:r>
            <a:r>
              <a:rPr lang="en-US" sz="1500" dirty="0">
                <a:latin typeface="Courier New" pitchFamily="49" charset="0"/>
                <a:cs typeface="Courier New" pitchFamily="49" charset="0"/>
              </a:rPr>
              <a:t>enter()</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a:t>
            </a:r>
            <a:r>
              <a:rPr lang="en-US" sz="1500" dirty="0">
                <a:latin typeface="Courier New" pitchFamily="49" charset="0"/>
                <a:cs typeface="Courier New" pitchFamily="49" charset="0"/>
              </a:rPr>
              <a:t>append</a:t>
            </a:r>
            <a:r>
              <a:rPr lang="en-US" sz="1500" dirty="0" smtClean="0">
                <a:latin typeface="Courier New" pitchFamily="49" charset="0"/>
                <a:cs typeface="Courier New" pitchFamily="49" charset="0"/>
              </a:rPr>
              <a:t>("p")</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.text("New paragraph");</a:t>
            </a:r>
            <a:endParaRPr lang="en-US" sz="1500" dirty="0">
              <a:latin typeface="Courier New" pitchFamily="49" charset="0"/>
              <a:cs typeface="Courier New" pitchFamily="49" charset="0"/>
            </a:endParaRP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a:t>
            </a:r>
            <a:r>
              <a:rPr lang="en-US" sz="1500" dirty="0">
                <a:latin typeface="Courier New" pitchFamily="49" charset="0"/>
                <a:cs typeface="Courier New" pitchFamily="49" charset="0"/>
              </a:rPr>
              <a:t>text(function(d) { return d; </a:t>
            </a:r>
            <a:r>
              <a:rPr lang="en-US" sz="1500" dirty="0" smtClean="0">
                <a:latin typeface="Courier New" pitchFamily="49" charset="0"/>
                <a:cs typeface="Courier New" pitchFamily="49" charset="0"/>
              </a:rPr>
              <a:t>});</a:t>
            </a:r>
            <a:endParaRPr lang="en-US" sz="1500" dirty="0">
              <a:latin typeface="Courier New" pitchFamily="49" charset="0"/>
              <a:cs typeface="Courier New" pitchFamily="49" charset="0"/>
            </a:endParaRP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&lt;/</a:t>
            </a:r>
            <a:r>
              <a:rPr lang="en-US" sz="1500" dirty="0">
                <a:latin typeface="Courier New" pitchFamily="49" charset="0"/>
                <a:cs typeface="Courier New" pitchFamily="49" charset="0"/>
              </a:rPr>
              <a:t>script&gt;</a:t>
            </a:r>
          </a:p>
          <a:p>
            <a:pPr marL="0" indent="0">
              <a:spcBef>
                <a:spcPts val="0"/>
              </a:spcBef>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    &lt;/</a:t>
            </a:r>
            <a:r>
              <a:rPr lang="en-US" sz="1500" dirty="0">
                <a:latin typeface="Courier New" pitchFamily="49" charset="0"/>
                <a:cs typeface="Courier New" pitchFamily="49" charset="0"/>
              </a:rPr>
              <a:t>body&gt;</a:t>
            </a:r>
          </a:p>
          <a:p>
            <a:pPr marL="0" indent="0">
              <a:spcBef>
                <a:spcPts val="0"/>
              </a:spcBef>
              <a:buNone/>
            </a:pPr>
            <a:r>
              <a:rPr lang="en-US" sz="1500" dirty="0">
                <a:latin typeface="Courier New" pitchFamily="49" charset="0"/>
                <a:cs typeface="Courier New" pitchFamily="49" charset="0"/>
              </a:rPr>
              <a:t>&lt;/html</a:t>
            </a:r>
            <a:r>
              <a:rPr lang="en-US" sz="1500" dirty="0" smtClean="0">
                <a:latin typeface="Courier New" pitchFamily="49" charset="0"/>
                <a:cs typeface="Courier New" pitchFamily="49" charset="0"/>
              </a:rPr>
              <a:t>&gt;</a:t>
            </a:r>
          </a:p>
          <a:p>
            <a:r>
              <a:rPr lang="en-US" dirty="0"/>
              <a:t>Browser shows:</a:t>
            </a:r>
          </a:p>
          <a:p>
            <a:pPr marL="0" indent="0">
              <a:buNone/>
            </a:pPr>
            <a:r>
              <a:rPr lang="en-US" sz="1400" dirty="0">
                <a:latin typeface="Courier New" pitchFamily="49" charset="0"/>
                <a:cs typeface="Courier New" pitchFamily="49" charset="0"/>
              </a:rPr>
              <a:t>New Paragraph</a:t>
            </a:r>
          </a:p>
          <a:p>
            <a:pPr marL="0" indent="0">
              <a:buNone/>
            </a:pPr>
            <a:r>
              <a:rPr lang="en-US" sz="1400" dirty="0">
                <a:latin typeface="Courier New" pitchFamily="49" charset="0"/>
                <a:cs typeface="Courier New" pitchFamily="49" charset="0"/>
              </a:rPr>
              <a:t>New Paragraph</a:t>
            </a:r>
          </a:p>
          <a:p>
            <a:pPr marL="0" indent="0">
              <a:buNone/>
            </a:pPr>
            <a:r>
              <a:rPr lang="en-US" sz="1400" dirty="0">
                <a:latin typeface="Courier New" pitchFamily="49" charset="0"/>
                <a:cs typeface="Courier New" pitchFamily="49" charset="0"/>
              </a:rPr>
              <a:t>New Paragraph</a:t>
            </a:r>
          </a:p>
          <a:p>
            <a:pPr marL="0" indent="0">
              <a:buNone/>
            </a:pPr>
            <a:r>
              <a:rPr lang="en-US" sz="1400" dirty="0">
                <a:latin typeface="Courier New" pitchFamily="49" charset="0"/>
                <a:cs typeface="Courier New" pitchFamily="49" charset="0"/>
              </a:rPr>
              <a:t>New Paragraph</a:t>
            </a:r>
          </a:p>
          <a:p>
            <a:pPr marL="0" indent="0">
              <a:buNone/>
            </a:pPr>
            <a:r>
              <a:rPr lang="en-US" sz="1400" dirty="0">
                <a:latin typeface="Courier New" pitchFamily="49" charset="0"/>
                <a:cs typeface="Courier New" pitchFamily="49" charset="0"/>
              </a:rPr>
              <a:t>New Paragraph</a:t>
            </a:r>
          </a:p>
          <a:p>
            <a:pPr marL="0" indent="0">
              <a:spcBef>
                <a:spcPts val="0"/>
              </a:spcBef>
              <a:buNone/>
            </a:pPr>
            <a:endParaRPr lang="en-US" sz="14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348956981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Results</a:t>
            </a:r>
            <a:endParaRPr lang="en-US" dirty="0"/>
          </a:p>
        </p:txBody>
      </p:sp>
      <p:sp>
        <p:nvSpPr>
          <p:cNvPr id="3" name="Content Placeholder 2"/>
          <p:cNvSpPr>
            <a:spLocks noGrp="1"/>
          </p:cNvSpPr>
          <p:nvPr>
            <p:ph idx="1"/>
          </p:nvPr>
        </p:nvSpPr>
        <p:spPr/>
        <p:txBody>
          <a:bodyPr>
            <a:normAutofit/>
          </a:bodyPr>
          <a:lstStyle/>
          <a:p>
            <a:r>
              <a:rPr lang="en-US" dirty="0" smtClean="0"/>
              <a:t>Here is what</a:t>
            </a:r>
            <a:r>
              <a:rPr lang="en-US" dirty="0"/>
              <a:t> </a:t>
            </a:r>
            <a:r>
              <a:rPr lang="en-US" dirty="0" smtClean="0"/>
              <a:t>is happening</a:t>
            </a:r>
            <a:r>
              <a:rPr lang="en-US" dirty="0"/>
              <a:t>.</a:t>
            </a:r>
          </a:p>
          <a:p>
            <a:pPr marL="0" indent="0">
              <a:buNone/>
            </a:pPr>
            <a:r>
              <a:rPr lang="en-US" sz="1800" dirty="0">
                <a:latin typeface="Courier New" pitchFamily="49" charset="0"/>
                <a:cs typeface="Courier New" pitchFamily="49" charset="0"/>
              </a:rPr>
              <a:t>d3.select</a:t>
            </a:r>
            <a:r>
              <a:rPr lang="en-US" sz="1800" dirty="0" smtClean="0">
                <a:latin typeface="Courier New" pitchFamily="49" charset="0"/>
                <a:cs typeface="Courier New" pitchFamily="49" charset="0"/>
              </a:rPr>
              <a:t>("body")</a:t>
            </a:r>
            <a:r>
              <a:rPr lang="en-US" sz="1800" dirty="0">
                <a:latin typeface="Courier New" pitchFamily="49" charset="0"/>
                <a:cs typeface="Courier New" pitchFamily="49" charset="0"/>
              </a:rPr>
              <a:t> </a:t>
            </a:r>
            <a:r>
              <a:rPr lang="en-US" sz="1800" dirty="0"/>
              <a:t>— Finds the body in the DOM and hands a reference off to the next step in the chain.</a:t>
            </a:r>
          </a:p>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selectAll</a:t>
            </a:r>
            <a:r>
              <a:rPr lang="en-US" sz="1800" dirty="0" smtClean="0">
                <a:latin typeface="Courier New" pitchFamily="49" charset="0"/>
                <a:cs typeface="Courier New" pitchFamily="49" charset="0"/>
              </a:rPr>
              <a:t>("p")</a:t>
            </a:r>
            <a:r>
              <a:rPr lang="en-US" sz="1800" dirty="0"/>
              <a:t> — Selects all paragraphs in the DOM. Since none exist yet, this returns an empty selection. </a:t>
            </a:r>
            <a:r>
              <a:rPr lang="en-US" sz="1800" dirty="0" smtClean="0"/>
              <a:t>This </a:t>
            </a:r>
            <a:r>
              <a:rPr lang="en-US" sz="1800" dirty="0"/>
              <a:t>empty selection </a:t>
            </a:r>
            <a:r>
              <a:rPr lang="en-US" sz="1800" dirty="0" smtClean="0"/>
              <a:t>is </a:t>
            </a:r>
            <a:r>
              <a:rPr lang="en-US" sz="1800" dirty="0"/>
              <a:t>representing the paragraphs that </a:t>
            </a:r>
            <a:r>
              <a:rPr lang="en-US" sz="1800" i="1" dirty="0"/>
              <a:t>will soon exist</a:t>
            </a:r>
            <a:r>
              <a:rPr lang="en-US" sz="1800" dirty="0"/>
              <a:t>.</a:t>
            </a:r>
          </a:p>
          <a:p>
            <a:pPr marL="0" indent="0">
              <a:buNone/>
            </a:pPr>
            <a:r>
              <a:rPr lang="en-US" sz="1800" dirty="0">
                <a:latin typeface="Courier New" pitchFamily="49" charset="0"/>
                <a:cs typeface="Courier New" pitchFamily="49" charset="0"/>
              </a:rPr>
              <a:t>.data(dataset)</a:t>
            </a:r>
            <a:r>
              <a:rPr lang="en-US" sz="1800" dirty="0"/>
              <a:t> — Counts and parses our data values. There are five values in our data set, so everything past this point is executed five times, once for each value.</a:t>
            </a:r>
          </a:p>
          <a:p>
            <a:pPr marL="0" indent="0">
              <a:buNone/>
            </a:pPr>
            <a:r>
              <a:rPr lang="en-US" sz="1800" dirty="0">
                <a:latin typeface="Courier New" pitchFamily="49" charset="0"/>
                <a:cs typeface="Courier New" pitchFamily="49" charset="0"/>
              </a:rPr>
              <a:t>.enter()</a:t>
            </a:r>
            <a:r>
              <a:rPr lang="en-US" sz="1800" dirty="0"/>
              <a:t> — To create new, data-bound elements, you must use </a:t>
            </a:r>
            <a:r>
              <a:rPr lang="en-US" sz="1800" dirty="0">
                <a:latin typeface="Courier New" panose="02070309020205020404" pitchFamily="49" charset="0"/>
                <a:cs typeface="Courier New" panose="02070309020205020404" pitchFamily="49" charset="0"/>
              </a:rPr>
              <a:t>enter()</a:t>
            </a:r>
            <a:r>
              <a:rPr lang="en-US" sz="1800" dirty="0"/>
              <a:t>. This method looks at the DOM, and then at the data being handed to it. If there are more data values than corresponding DOM elements, then </a:t>
            </a:r>
            <a:r>
              <a:rPr lang="en-US" sz="1800" dirty="0">
                <a:latin typeface="Courier New" panose="02070309020205020404" pitchFamily="49" charset="0"/>
                <a:cs typeface="Courier New" panose="02070309020205020404" pitchFamily="49" charset="0"/>
              </a:rPr>
              <a:t>enter()</a:t>
            </a:r>
            <a:r>
              <a:rPr lang="en-US" sz="1800" dirty="0"/>
              <a:t> </a:t>
            </a:r>
            <a:r>
              <a:rPr lang="en-US" sz="1800" i="1" dirty="0"/>
              <a:t>creates a new placeholder element</a:t>
            </a:r>
            <a:r>
              <a:rPr lang="en-US" sz="1800" dirty="0"/>
              <a:t> </a:t>
            </a:r>
            <a:r>
              <a:rPr lang="en-US" sz="1800" dirty="0" smtClean="0"/>
              <a:t>. </a:t>
            </a:r>
            <a:r>
              <a:rPr lang="en-US" sz="1800" dirty="0"/>
              <a:t>It then hands off a reference to this new placeholder to the next step in the chain.</a:t>
            </a:r>
          </a:p>
          <a:p>
            <a:pPr marL="0" indent="0">
              <a:buNone/>
            </a:pPr>
            <a:r>
              <a:rPr lang="en-US" sz="1800" dirty="0">
                <a:latin typeface="Courier New" pitchFamily="49" charset="0"/>
                <a:cs typeface="Courier New" pitchFamily="49" charset="0"/>
              </a:rPr>
              <a:t>.append</a:t>
            </a:r>
            <a:r>
              <a:rPr lang="en-US" sz="1800" dirty="0" smtClean="0">
                <a:latin typeface="Courier New" pitchFamily="49" charset="0"/>
                <a:cs typeface="Courier New" pitchFamily="49" charset="0"/>
              </a:rPr>
              <a:t>("p")</a:t>
            </a:r>
            <a:r>
              <a:rPr lang="en-US" sz="1800" dirty="0"/>
              <a:t> — Takes the placeholder selection created by </a:t>
            </a:r>
            <a:r>
              <a:rPr lang="en-US" sz="1800" dirty="0">
                <a:latin typeface="Courier New" panose="02070309020205020404" pitchFamily="49" charset="0"/>
                <a:cs typeface="Courier New" panose="02070309020205020404" pitchFamily="49" charset="0"/>
              </a:rPr>
              <a:t>enter()</a:t>
            </a:r>
            <a:r>
              <a:rPr lang="en-US" sz="1800" dirty="0"/>
              <a:t> and inserts a </a:t>
            </a:r>
            <a:r>
              <a:rPr lang="en-US" sz="1800" dirty="0">
                <a:latin typeface="Courier New" panose="02070309020205020404" pitchFamily="49" charset="0"/>
                <a:cs typeface="Courier New" panose="02070309020205020404" pitchFamily="49" charset="0"/>
              </a:rPr>
              <a:t>p</a:t>
            </a:r>
            <a:r>
              <a:rPr lang="en-US" sz="1800" dirty="0"/>
              <a:t> element into the DOM. </a:t>
            </a:r>
            <a:r>
              <a:rPr lang="en-US" sz="1800" dirty="0" smtClean="0"/>
              <a:t>Subsequently, </a:t>
            </a:r>
            <a:r>
              <a:rPr lang="en-US" sz="1800" dirty="0"/>
              <a:t>it hands off a reference to the element it just created to the next step in the chain.</a:t>
            </a:r>
          </a:p>
          <a:p>
            <a:pPr marL="0" indent="0">
              <a:buNone/>
            </a:pPr>
            <a:r>
              <a:rPr lang="en-US" sz="1800" dirty="0">
                <a:latin typeface="Courier New" pitchFamily="49" charset="0"/>
                <a:cs typeface="Courier New" pitchFamily="49" charset="0"/>
              </a:rPr>
              <a:t>.text</a:t>
            </a:r>
            <a:r>
              <a:rPr lang="en-US" sz="1800" dirty="0" smtClean="0">
                <a:latin typeface="Courier New" pitchFamily="49" charset="0"/>
                <a:cs typeface="Courier New" pitchFamily="49" charset="0"/>
              </a:rPr>
              <a:t>("New </a:t>
            </a:r>
            <a:r>
              <a:rPr lang="en-US" sz="1800" dirty="0">
                <a:latin typeface="Courier New" pitchFamily="49" charset="0"/>
                <a:cs typeface="Courier New" pitchFamily="49" charset="0"/>
              </a:rPr>
              <a:t>paragraph</a:t>
            </a:r>
            <a:r>
              <a:rPr lang="en-US" sz="1800" dirty="0" smtClean="0">
                <a:latin typeface="Courier New" pitchFamily="49" charset="0"/>
                <a:cs typeface="Courier New" pitchFamily="49" charset="0"/>
              </a:rPr>
              <a:t>!")</a:t>
            </a:r>
            <a:r>
              <a:rPr lang="en-US" sz="1800" dirty="0">
                <a:latin typeface="Courier New" pitchFamily="49" charset="0"/>
                <a:cs typeface="Courier New" pitchFamily="49" charset="0"/>
              </a:rPr>
              <a:t> </a:t>
            </a:r>
            <a:r>
              <a:rPr lang="en-US" sz="1800" dirty="0"/>
              <a:t>— Takes the reference to the newly created </a:t>
            </a:r>
            <a:r>
              <a:rPr lang="en-US" sz="1800" dirty="0" smtClean="0">
                <a:latin typeface="Courier New" panose="02070309020205020404" pitchFamily="49" charset="0"/>
                <a:cs typeface="Courier New" panose="02070309020205020404" pitchFamily="49" charset="0"/>
              </a:rPr>
              <a:t>p</a:t>
            </a:r>
            <a:r>
              <a:rPr lang="en-US" sz="1800" dirty="0" smtClean="0"/>
              <a:t> and </a:t>
            </a:r>
            <a:r>
              <a:rPr lang="en-US" sz="1800" dirty="0"/>
              <a:t>inserts a text value.</a:t>
            </a:r>
          </a:p>
          <a:p>
            <a:pPr marL="0" indent="0">
              <a:buNone/>
            </a:pP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23440584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Where is the Data?</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28663"/>
            <a:ext cx="7600950" cy="57616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7094930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JavaScript Console</a:t>
            </a:r>
            <a:endParaRPr lang="en-US" dirty="0"/>
          </a:p>
        </p:txBody>
      </p:sp>
      <p:sp>
        <p:nvSpPr>
          <p:cNvPr id="3" name="Content Placeholder 2"/>
          <p:cNvSpPr>
            <a:spLocks noGrp="1"/>
          </p:cNvSpPr>
          <p:nvPr>
            <p:ph idx="1"/>
          </p:nvPr>
        </p:nvSpPr>
        <p:spPr>
          <a:xfrm>
            <a:off x="381000" y="762000"/>
            <a:ext cx="8534400" cy="5592763"/>
          </a:xfrm>
        </p:spPr>
        <p:txBody>
          <a:bodyPr/>
          <a:lstStyle/>
          <a:p>
            <a:r>
              <a:rPr lang="en-US" dirty="0"/>
              <a:t>Click on </a:t>
            </a:r>
            <a:r>
              <a:rPr lang="en-US" i="1" dirty="0"/>
              <a:t>Console</a:t>
            </a:r>
            <a:r>
              <a:rPr lang="en-US" dirty="0"/>
              <a:t>, type in the following JavaScript/D3 code, and hit enter:</a:t>
            </a:r>
          </a:p>
          <a:p>
            <a:pPr marL="0" indent="0">
              <a:buNone/>
            </a:pPr>
            <a:r>
              <a:rPr lang="en-US" dirty="0">
                <a:latin typeface="Courier New" pitchFamily="49" charset="0"/>
                <a:cs typeface="Courier New" pitchFamily="49" charset="0"/>
              </a:rPr>
              <a:t>console.log(d3.selectAll</a:t>
            </a:r>
            <a:r>
              <a:rPr lang="en-US" dirty="0" smtClean="0">
                <a:latin typeface="Courier New" pitchFamily="49" charset="0"/>
                <a:cs typeface="Courier New" pitchFamily="49" charset="0"/>
              </a:rPr>
              <a:t>("p")) </a:t>
            </a:r>
            <a:r>
              <a:rPr lang="en-US" dirty="0" smtClean="0">
                <a:cs typeface="Courier New" pitchFamily="49" charset="0"/>
              </a:rPr>
              <a:t>Operation produces an </a:t>
            </a:r>
            <a:r>
              <a:rPr lang="en-US" sz="1600" dirty="0" smtClean="0">
                <a:latin typeface="Courier New" pitchFamily="49" charset="0"/>
                <a:cs typeface="Courier New" pitchFamily="49" charset="0"/>
              </a:rPr>
              <a:t>Array[5]</a:t>
            </a:r>
          </a:p>
          <a:p>
            <a:pPr marL="0" indent="0">
              <a:buNone/>
            </a:pPr>
            <a:endParaRPr lang="en-US" dirty="0">
              <a:latin typeface="Courier New" pitchFamily="49" charset="0"/>
              <a:cs typeface="Courier New" pitchFamily="49" charset="0"/>
            </a:endParaRPr>
          </a:p>
          <a:p>
            <a:pPr marL="0" indent="0">
              <a:buNone/>
            </a:pPr>
            <a:endParaRPr lang="en-US" dirty="0" smtClean="0">
              <a:latin typeface="Courier New" pitchFamily="49" charset="0"/>
              <a:cs typeface="Courier New" pitchFamily="49" charset="0"/>
            </a:endParaRPr>
          </a:p>
          <a:p>
            <a:pPr marL="0" indent="0">
              <a:buNone/>
            </a:pPr>
            <a:endParaRPr lang="en-US" dirty="0" smtClean="0">
              <a:latin typeface="Courier New" pitchFamily="49" charset="0"/>
              <a:cs typeface="Courier New" pitchFamily="49" charset="0"/>
            </a:endParaRPr>
          </a:p>
          <a:p>
            <a:r>
              <a:rPr lang="en-US" dirty="0" smtClean="0">
                <a:cs typeface="Courier New" pitchFamily="49" charset="0"/>
              </a:rPr>
              <a:t>If we click on  </a:t>
            </a:r>
            <a:r>
              <a:rPr lang="en-US" dirty="0" smtClean="0">
                <a:latin typeface="Courier New" pitchFamily="49" charset="0"/>
                <a:cs typeface="Courier New" pitchFamily="49" charset="0"/>
              </a:rPr>
              <a:t>Array[5] </a:t>
            </a:r>
            <a:r>
              <a:rPr lang="en-US" dirty="0" smtClean="0">
                <a:cs typeface="Courier New" pitchFamily="49" charset="0"/>
              </a:rPr>
              <a:t>we see 5 elements. </a:t>
            </a:r>
            <a:r>
              <a:rPr lang="en-US" dirty="0">
                <a:cs typeface="Courier New" pitchFamily="49" charset="0"/>
              </a:rPr>
              <a:t>I</a:t>
            </a:r>
            <a:r>
              <a:rPr lang="en-US" dirty="0" smtClean="0">
                <a:cs typeface="Courier New" pitchFamily="49" charset="0"/>
              </a:rPr>
              <a:t>f we expand one of them, we do see data. Data are contained in </a:t>
            </a:r>
            <a:r>
              <a:rPr lang="en-US" dirty="0" smtClean="0">
                <a:latin typeface="Courier New" pitchFamily="49" charset="0"/>
                <a:cs typeface="Courier New" pitchFamily="49" charset="0"/>
              </a:rPr>
              <a:t>_data_:15 </a:t>
            </a:r>
            <a:r>
              <a:rPr lang="en-US" dirty="0" smtClean="0">
                <a:cs typeface="Courier New" pitchFamily="49" charset="0"/>
              </a:rPr>
              <a:t>element.</a:t>
            </a:r>
          </a:p>
          <a:p>
            <a:pPr marL="0" indent="0">
              <a:buNone/>
            </a:pPr>
            <a:endParaRPr lang="en-US"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808" y="1642090"/>
            <a:ext cx="7994492" cy="102491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96404" y="3276600"/>
            <a:ext cx="6868484" cy="3305637"/>
          </a:xfrm>
          <a:prstGeom prst="rect">
            <a:avLst/>
          </a:prstGeom>
        </p:spPr>
      </p:pic>
    </p:spTree>
    <p:extLst>
      <p:ext uri="{BB962C8B-B14F-4D97-AF65-F5344CB8AC3E}">
        <p14:creationId xmlns:p14="http://schemas.microsoft.com/office/powerpoint/2010/main" val="7073208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Missing slides</a:t>
            </a:r>
            <a:endParaRPr lang="en-US" dirty="0"/>
          </a:p>
        </p:txBody>
      </p:sp>
      <p:sp>
        <p:nvSpPr>
          <p:cNvPr id="3" name="Content Placeholder 2"/>
          <p:cNvSpPr>
            <a:spLocks noGrp="1"/>
          </p:cNvSpPr>
          <p:nvPr>
            <p:ph idx="1"/>
          </p:nvPr>
        </p:nvSpPr>
        <p:spPr/>
        <p:txBody>
          <a:bodyPr/>
          <a:lstStyle/>
          <a:p>
            <a:r>
              <a:rPr lang="en-US" dirty="0" smtClean="0"/>
              <a:t>Add slides on general need to visualize</a:t>
            </a:r>
          </a:p>
          <a:p>
            <a:r>
              <a:rPr lang="en-US" dirty="0" smtClean="0"/>
              <a:t>Add slide with image of DOM graph vs HTML/XML. Browser populates DOM from every page you send. D3 interacts with DOM tree, adds removes nodes and values.</a:t>
            </a:r>
          </a:p>
          <a:p>
            <a:r>
              <a:rPr lang="en-US" dirty="0" smtClean="0"/>
              <a:t>Add slides with access to database.</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212437964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a:t>
            </a:r>
            <a:endParaRPr lang="en-US" dirty="0"/>
          </a:p>
        </p:txBody>
      </p:sp>
      <p:sp>
        <p:nvSpPr>
          <p:cNvPr id="3" name="Content Placeholder 2"/>
          <p:cNvSpPr>
            <a:spLocks noGrp="1"/>
          </p:cNvSpPr>
          <p:nvPr>
            <p:ph idx="1"/>
          </p:nvPr>
        </p:nvSpPr>
        <p:spPr/>
        <p:txBody>
          <a:bodyPr/>
          <a:lstStyle/>
          <a:p>
            <a:r>
              <a:rPr lang="en-US" dirty="0"/>
              <a:t>Our </a:t>
            </a:r>
            <a:r>
              <a:rPr lang="en-US" dirty="0" smtClean="0"/>
              <a:t>third data </a:t>
            </a:r>
            <a:r>
              <a:rPr lang="en-US" dirty="0"/>
              <a:t>value, the number </a:t>
            </a:r>
            <a:r>
              <a:rPr lang="en-US" dirty="0" smtClean="0"/>
              <a:t>15</a:t>
            </a:r>
            <a:r>
              <a:rPr lang="en-US" dirty="0"/>
              <a:t>, is showing up under the first </a:t>
            </a:r>
            <a:r>
              <a:rPr lang="en-US" dirty="0" err="1"/>
              <a:t>paragraph’s</a:t>
            </a:r>
            <a:r>
              <a:rPr lang="en-US" sz="1800" dirty="0" err="1">
                <a:latin typeface="Courier New" panose="02070309020205020404" pitchFamily="49" charset="0"/>
                <a:cs typeface="Courier New" panose="02070309020205020404" pitchFamily="49" charset="0"/>
              </a:rPr>
              <a:t>__data</a:t>
            </a:r>
            <a:r>
              <a:rPr lang="en-US" sz="1800" dirty="0">
                <a:latin typeface="Courier New" panose="02070309020205020404" pitchFamily="49" charset="0"/>
                <a:cs typeface="Courier New" panose="02070309020205020404" pitchFamily="49" charset="0"/>
              </a:rPr>
              <a:t>__</a:t>
            </a:r>
            <a:r>
              <a:rPr lang="en-US" dirty="0"/>
              <a:t> attribute. </a:t>
            </a:r>
            <a:endParaRPr lang="en-US" dirty="0" smtClean="0"/>
          </a:p>
          <a:p>
            <a:r>
              <a:rPr lang="en-US" dirty="0" smtClean="0"/>
              <a:t>Click </a:t>
            </a:r>
            <a:r>
              <a:rPr lang="en-US" dirty="0"/>
              <a:t>into the other paragraph elements, and you’ll see they also contain </a:t>
            </a:r>
            <a:r>
              <a:rPr lang="en-US" dirty="0">
                <a:latin typeface="Courier New" panose="02070309020205020404" pitchFamily="49" charset="0"/>
                <a:cs typeface="Courier New" panose="02070309020205020404" pitchFamily="49" charset="0"/>
              </a:rPr>
              <a:t>__data__</a:t>
            </a:r>
            <a:r>
              <a:rPr lang="en-US" dirty="0"/>
              <a:t> values: </a:t>
            </a:r>
            <a:r>
              <a:rPr lang="en-US" sz="1800" dirty="0">
                <a:latin typeface="Courier New" panose="02070309020205020404" pitchFamily="49" charset="0"/>
                <a:cs typeface="Courier New" panose="02070309020205020404" pitchFamily="49" charset="0"/>
              </a:rPr>
              <a:t>10, 15, 20</a:t>
            </a:r>
            <a:r>
              <a:rPr lang="en-US" dirty="0"/>
              <a:t>, and </a:t>
            </a:r>
            <a:r>
              <a:rPr lang="en-US" sz="1800" dirty="0">
                <a:latin typeface="Courier New" panose="02070309020205020404" pitchFamily="49" charset="0"/>
                <a:cs typeface="Courier New" panose="02070309020205020404" pitchFamily="49" charset="0"/>
              </a:rPr>
              <a:t>25</a:t>
            </a:r>
            <a:r>
              <a:rPr lang="en-US" dirty="0"/>
              <a:t>, just as we specified.</a:t>
            </a:r>
          </a:p>
          <a:p>
            <a:r>
              <a:rPr lang="en-US" dirty="0" smtClean="0"/>
              <a:t>When D3 </a:t>
            </a:r>
            <a:r>
              <a:rPr lang="en-US" dirty="0"/>
              <a:t>binds data to an element, that data doesn’t exist in the DOM, but it does exist in memory as a </a:t>
            </a:r>
            <a:r>
              <a:rPr lang="en-US" sz="1800" dirty="0">
                <a:latin typeface="Courier New" panose="02070309020205020404" pitchFamily="49" charset="0"/>
                <a:cs typeface="Courier New" panose="02070309020205020404" pitchFamily="49" charset="0"/>
              </a:rPr>
              <a:t>__data__</a:t>
            </a:r>
            <a:r>
              <a:rPr lang="en-US" dirty="0"/>
              <a:t> attribute of that element</a:t>
            </a:r>
            <a:r>
              <a:rPr lang="en-US" dirty="0" smtClean="0"/>
              <a:t>.</a:t>
            </a:r>
          </a:p>
          <a:p>
            <a:r>
              <a:rPr lang="en-US" dirty="0" smtClean="0"/>
              <a:t>JavaScript </a:t>
            </a:r>
            <a:r>
              <a:rPr lang="en-US" dirty="0"/>
              <a:t>console is where you can go to confirm whether or not your data was bound as expected.</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24560615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Using Data</a:t>
            </a:r>
            <a:endParaRPr lang="en-US" dirty="0"/>
          </a:p>
        </p:txBody>
      </p:sp>
      <p:sp>
        <p:nvSpPr>
          <p:cNvPr id="3" name="Content Placeholder 2"/>
          <p:cNvSpPr>
            <a:spLocks noGrp="1"/>
          </p:cNvSpPr>
          <p:nvPr>
            <p:ph idx="1"/>
          </p:nvPr>
        </p:nvSpPr>
        <p:spPr>
          <a:xfrm>
            <a:off x="457200" y="762000"/>
            <a:ext cx="8229600" cy="5791200"/>
          </a:xfrm>
        </p:spPr>
        <p:txBody>
          <a:bodyPr>
            <a:normAutofit lnSpcReduction="10000"/>
          </a:bodyPr>
          <a:lstStyle/>
          <a:p>
            <a:r>
              <a:rPr lang="en-US" dirty="0" smtClean="0"/>
              <a:t>To use our dataset we change the code. We replace the line </a:t>
            </a:r>
          </a:p>
          <a:p>
            <a:pPr marL="0" indent="0">
              <a:buNone/>
            </a:pPr>
            <a:r>
              <a:rPr lang="en-US" sz="1600" dirty="0" smtClean="0">
                <a:latin typeface="Courier New" pitchFamily="49" charset="0"/>
                <a:cs typeface="Courier New" pitchFamily="49" charset="0"/>
              </a:rPr>
              <a:t>.text("New paragraph!")  </a:t>
            </a:r>
          </a:p>
          <a:p>
            <a:r>
              <a:rPr lang="en-US" dirty="0" smtClean="0"/>
              <a:t>with</a:t>
            </a:r>
          </a:p>
          <a:p>
            <a:pPr marL="0" indent="0">
              <a:buNone/>
            </a:pPr>
            <a:r>
              <a:rPr lang="en-US" sz="1600" dirty="0" smtClean="0">
                <a:latin typeface="Courier New" pitchFamily="49" charset="0"/>
                <a:cs typeface="Courier New" pitchFamily="49" charset="0"/>
              </a:rPr>
              <a:t>.text(function(d</a:t>
            </a:r>
            <a:r>
              <a:rPr lang="en-US" sz="1600" dirty="0">
                <a:latin typeface="Courier New" pitchFamily="49" charset="0"/>
                <a:cs typeface="Courier New" pitchFamily="49" charset="0"/>
              </a:rPr>
              <a:t>) { return d; </a:t>
            </a:r>
            <a:r>
              <a:rPr lang="en-US" sz="1600" dirty="0" smtClean="0">
                <a:latin typeface="Courier New" pitchFamily="49" charset="0"/>
                <a:cs typeface="Courier New" pitchFamily="49" charset="0"/>
              </a:rPr>
              <a:t>});    &lt;&lt; anonymous function</a:t>
            </a:r>
            <a:endParaRPr lang="en-US" sz="1600" dirty="0">
              <a:latin typeface="Courier New" pitchFamily="49" charset="0"/>
              <a:cs typeface="Courier New" pitchFamily="49" charset="0"/>
            </a:endParaRPr>
          </a:p>
          <a:p>
            <a:r>
              <a:rPr lang="en-US" dirty="0" smtClean="0">
                <a:cs typeface="Courier New" pitchFamily="49" charset="0"/>
              </a:rPr>
              <a:t>Browser output is changed to display the dataset:</a:t>
            </a:r>
          </a:p>
          <a:p>
            <a:pPr marL="400050" lvl="1" indent="0">
              <a:buNone/>
            </a:pPr>
            <a:r>
              <a:rPr lang="en-US" sz="1400" dirty="0">
                <a:latin typeface="Courier New" pitchFamily="49" charset="0"/>
                <a:cs typeface="Courier New" pitchFamily="49" charset="0"/>
              </a:rPr>
              <a:t>5</a:t>
            </a:r>
          </a:p>
          <a:p>
            <a:pPr marL="400050" lvl="1" indent="0">
              <a:buNone/>
            </a:pPr>
            <a:r>
              <a:rPr lang="en-US" sz="1400" dirty="0">
                <a:latin typeface="Courier New" pitchFamily="49" charset="0"/>
                <a:cs typeface="Courier New" pitchFamily="49" charset="0"/>
              </a:rPr>
              <a:t>10</a:t>
            </a:r>
          </a:p>
          <a:p>
            <a:pPr marL="400050" lvl="1" indent="0">
              <a:buNone/>
            </a:pPr>
            <a:r>
              <a:rPr lang="en-US" sz="1400" dirty="0">
                <a:latin typeface="Courier New" pitchFamily="49" charset="0"/>
                <a:cs typeface="Courier New" pitchFamily="49" charset="0"/>
              </a:rPr>
              <a:t>15</a:t>
            </a:r>
          </a:p>
          <a:p>
            <a:pPr marL="400050" lvl="1" indent="0">
              <a:buNone/>
            </a:pPr>
            <a:r>
              <a:rPr lang="en-US" sz="1400" dirty="0">
                <a:latin typeface="Courier New" pitchFamily="49" charset="0"/>
                <a:cs typeface="Courier New" pitchFamily="49" charset="0"/>
              </a:rPr>
              <a:t>20</a:t>
            </a:r>
          </a:p>
          <a:p>
            <a:pPr marL="400050" lvl="1" indent="0">
              <a:buNone/>
            </a:pPr>
            <a:r>
              <a:rPr lang="en-US" sz="1400" dirty="0">
                <a:latin typeface="Courier New" pitchFamily="49" charset="0"/>
                <a:cs typeface="Courier New" pitchFamily="49" charset="0"/>
              </a:rPr>
              <a:t>25</a:t>
            </a:r>
          </a:p>
          <a:p>
            <a:r>
              <a:rPr lang="en-US" dirty="0" smtClean="0"/>
              <a:t>Data is used </a:t>
            </a:r>
            <a:r>
              <a:rPr lang="en-US" dirty="0"/>
              <a:t>to populate the contents of each paragraph, all thanks to the magic of the </a:t>
            </a:r>
            <a:r>
              <a:rPr lang="en-US" sz="1800" dirty="0">
                <a:latin typeface="Courier New" pitchFamily="49" charset="0"/>
                <a:cs typeface="Courier New" pitchFamily="49" charset="0"/>
              </a:rPr>
              <a:t>data()</a:t>
            </a:r>
            <a:r>
              <a:rPr lang="en-US" dirty="0"/>
              <a:t> method. W</a:t>
            </a:r>
            <a:r>
              <a:rPr lang="en-US" dirty="0" smtClean="0"/>
              <a:t>hen </a:t>
            </a:r>
            <a:r>
              <a:rPr lang="en-US" dirty="0"/>
              <a:t>chaining methods together, </a:t>
            </a:r>
            <a:r>
              <a:rPr lang="en-US" dirty="0" smtClean="0"/>
              <a:t> </a:t>
            </a:r>
            <a:r>
              <a:rPr lang="en-US" dirty="0"/>
              <a:t>after you call </a:t>
            </a:r>
            <a:r>
              <a:rPr lang="en-US" sz="1800" dirty="0">
                <a:latin typeface="Courier New" pitchFamily="49" charset="0"/>
                <a:cs typeface="Courier New" pitchFamily="49" charset="0"/>
              </a:rPr>
              <a:t>data(), </a:t>
            </a:r>
            <a:r>
              <a:rPr lang="en-US" dirty="0"/>
              <a:t>you </a:t>
            </a:r>
            <a:r>
              <a:rPr lang="en-US" dirty="0" smtClean="0"/>
              <a:t>always create </a:t>
            </a:r>
            <a:r>
              <a:rPr lang="en-US" dirty="0"/>
              <a:t>an anonymous function that accepts </a:t>
            </a:r>
            <a:r>
              <a:rPr lang="en-US" dirty="0" smtClean="0"/>
              <a:t>reference </a:t>
            </a:r>
            <a:r>
              <a:rPr lang="en-US" sz="1800" dirty="0" smtClean="0">
                <a:latin typeface="Courier New" panose="02070309020205020404" pitchFamily="49" charset="0"/>
                <a:cs typeface="Courier New" panose="02070309020205020404" pitchFamily="49" charset="0"/>
              </a:rPr>
              <a:t>d</a:t>
            </a:r>
            <a:r>
              <a:rPr lang="en-US" dirty="0"/>
              <a:t> as input. The </a:t>
            </a:r>
            <a:r>
              <a:rPr lang="en-US" sz="1800" dirty="0" smtClean="0">
                <a:latin typeface="Courier New" pitchFamily="49" charset="0"/>
                <a:cs typeface="Courier New" pitchFamily="49" charset="0"/>
              </a:rPr>
              <a:t>data</a:t>
            </a:r>
            <a:r>
              <a:rPr lang="en-US" sz="1800" dirty="0">
                <a:latin typeface="Courier New" pitchFamily="49" charset="0"/>
                <a:cs typeface="Courier New" pitchFamily="49" charset="0"/>
              </a:rPr>
              <a:t>()</a:t>
            </a:r>
            <a:r>
              <a:rPr lang="en-US" dirty="0"/>
              <a:t> </a:t>
            </a:r>
            <a:r>
              <a:rPr lang="en-US" dirty="0" smtClean="0"/>
              <a:t>ensures </a:t>
            </a:r>
            <a:r>
              <a:rPr lang="en-US" dirty="0"/>
              <a:t>that </a:t>
            </a:r>
            <a:r>
              <a:rPr lang="en-US" sz="1800" dirty="0">
                <a:latin typeface="Courier New" panose="02070309020205020404" pitchFamily="49" charset="0"/>
                <a:cs typeface="Courier New" panose="02070309020205020404" pitchFamily="49" charset="0"/>
              </a:rPr>
              <a:t>d</a:t>
            </a:r>
            <a:r>
              <a:rPr lang="en-US" dirty="0"/>
              <a:t> is set to the corresponding value in </a:t>
            </a:r>
            <a:r>
              <a:rPr lang="en-US" dirty="0" smtClean="0"/>
              <a:t>the </a:t>
            </a:r>
            <a:r>
              <a:rPr lang="en-US" dirty="0"/>
              <a:t>original data set, given the current element at hand.</a:t>
            </a:r>
          </a:p>
          <a:p>
            <a:r>
              <a:rPr lang="en-US" dirty="0"/>
              <a:t>The value of </a:t>
            </a:r>
            <a:r>
              <a:rPr lang="en-US" dirty="0" smtClean="0"/>
              <a:t>"the </a:t>
            </a:r>
            <a:r>
              <a:rPr lang="en-US" dirty="0"/>
              <a:t>current </a:t>
            </a:r>
            <a:r>
              <a:rPr lang="en-US" dirty="0" smtClean="0"/>
              <a:t>element" </a:t>
            </a:r>
            <a:r>
              <a:rPr lang="en-US" dirty="0"/>
              <a:t>changes over time as D3 loops through each element. For example, when looping through the third time, our code creates the third </a:t>
            </a:r>
            <a:r>
              <a:rPr lang="en-US" sz="1800" dirty="0">
                <a:latin typeface="Courier New" panose="02070309020205020404" pitchFamily="49" charset="0"/>
                <a:cs typeface="Courier New" panose="02070309020205020404" pitchFamily="49" charset="0"/>
              </a:rPr>
              <a:t>p</a:t>
            </a:r>
            <a:r>
              <a:rPr lang="en-US" dirty="0"/>
              <a:t> tag, and</a:t>
            </a:r>
            <a:r>
              <a:rPr lang="en-US" sz="1800" dirty="0">
                <a:latin typeface="Courier New" panose="02070309020205020404" pitchFamily="49" charset="0"/>
                <a:cs typeface="Courier New" panose="02070309020205020404" pitchFamily="49" charset="0"/>
              </a:rPr>
              <a:t> d</a:t>
            </a:r>
            <a:r>
              <a:rPr lang="en-US" dirty="0"/>
              <a:t> will correspond to the third value in </a:t>
            </a:r>
            <a:r>
              <a:rPr lang="en-US" dirty="0" smtClean="0"/>
              <a:t> </a:t>
            </a:r>
            <a:r>
              <a:rPr lang="en-US" dirty="0"/>
              <a:t>data set </a:t>
            </a:r>
            <a:r>
              <a:rPr lang="en-US" dirty="0" smtClean="0"/>
              <a:t>( </a:t>
            </a:r>
            <a:r>
              <a:rPr lang="en-US" sz="1800" dirty="0" smtClean="0">
                <a:latin typeface="Courier New" panose="02070309020205020404" pitchFamily="49" charset="0"/>
                <a:cs typeface="Courier New" panose="02070309020205020404" pitchFamily="49" charset="0"/>
              </a:rPr>
              <a:t>dataset[2] </a:t>
            </a:r>
            <a:r>
              <a:rPr lang="en-US" dirty="0" smtClean="0"/>
              <a:t>). </a:t>
            </a:r>
            <a:r>
              <a:rPr lang="en-US" dirty="0"/>
              <a:t>So the third paragraph gets text content of </a:t>
            </a:r>
            <a:r>
              <a:rPr lang="en-US" dirty="0" smtClean="0"/>
              <a:t>"</a:t>
            </a:r>
            <a:r>
              <a:rPr lang="en-US" sz="1800" dirty="0" smtClean="0">
                <a:latin typeface="Courier New" panose="02070309020205020404" pitchFamily="49" charset="0"/>
                <a:cs typeface="Courier New" panose="02070309020205020404" pitchFamily="49" charset="0"/>
              </a:rPr>
              <a:t>15</a:t>
            </a:r>
            <a:r>
              <a:rPr lang="en-US" dirty="0" smtClean="0"/>
              <a:t>".</a:t>
            </a:r>
            <a:endParaRPr lang="en-US" dirty="0"/>
          </a:p>
          <a:p>
            <a:pPr marL="0" indent="0">
              <a:buNone/>
            </a:pP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dirty="0" smtClean="0"/>
              <a:t>@</a:t>
            </a:r>
            <a:r>
              <a:rPr lang="en-US" dirty="0" err="1" smtClean="0"/>
              <a:t>Zoran</a:t>
            </a:r>
            <a:r>
              <a:rPr lang="en-US" dirty="0" smtClean="0"/>
              <a:t> B. </a:t>
            </a:r>
            <a:r>
              <a:rPr lang="en-US" dirty="0" err="1" smtClean="0"/>
              <a:t>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283216872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User Defined Functions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a:t>T</a:t>
            </a:r>
            <a:r>
              <a:rPr lang="en-US" dirty="0" smtClean="0"/>
              <a:t>he </a:t>
            </a:r>
            <a:r>
              <a:rPr lang="en-US" dirty="0"/>
              <a:t>basic structure of </a:t>
            </a:r>
            <a:r>
              <a:rPr lang="en-US" dirty="0" smtClean="0"/>
              <a:t>a user defined  function </a:t>
            </a:r>
            <a:r>
              <a:rPr lang="en-US" dirty="0"/>
              <a:t>is:</a:t>
            </a:r>
          </a:p>
          <a:p>
            <a:pPr marL="0" indent="0">
              <a:buNone/>
            </a:pPr>
            <a:r>
              <a:rPr lang="en-US" sz="1700" dirty="0">
                <a:latin typeface="Courier New" pitchFamily="49" charset="0"/>
                <a:cs typeface="Courier New" pitchFamily="49" charset="0"/>
              </a:rPr>
              <a:t>function(</a:t>
            </a:r>
            <a:r>
              <a:rPr lang="en-US" sz="1700" dirty="0" err="1">
                <a:latin typeface="Courier New" pitchFamily="49" charset="0"/>
                <a:cs typeface="Courier New" pitchFamily="49" charset="0"/>
              </a:rPr>
              <a:t>input_value</a:t>
            </a:r>
            <a:r>
              <a:rPr lang="en-US" sz="1700" dirty="0">
                <a:latin typeface="Courier New" pitchFamily="49" charset="0"/>
                <a:cs typeface="Courier New" pitchFamily="49" charset="0"/>
              </a:rPr>
              <a:t>) {</a:t>
            </a:r>
          </a:p>
          <a:p>
            <a:pPr marL="0" indent="0">
              <a:buNone/>
            </a:pPr>
            <a:r>
              <a:rPr lang="en-US" sz="1700" dirty="0">
                <a:latin typeface="Courier New" pitchFamily="49" charset="0"/>
                <a:cs typeface="Courier New" pitchFamily="49" charset="0"/>
              </a:rPr>
              <a:t>    //Calculate something here</a:t>
            </a:r>
          </a:p>
          <a:p>
            <a:pPr marL="0" indent="0">
              <a:buNone/>
            </a:pPr>
            <a:r>
              <a:rPr lang="en-US" sz="1700" dirty="0">
                <a:latin typeface="Courier New" pitchFamily="49" charset="0"/>
                <a:cs typeface="Courier New" pitchFamily="49" charset="0"/>
              </a:rPr>
              <a:t>    return </a:t>
            </a:r>
            <a:r>
              <a:rPr lang="en-US" sz="1700" dirty="0" err="1">
                <a:latin typeface="Courier New" pitchFamily="49" charset="0"/>
                <a:cs typeface="Courier New" pitchFamily="49" charset="0"/>
              </a:rPr>
              <a:t>output_value</a:t>
            </a:r>
            <a:r>
              <a:rPr lang="en-US" sz="1700" dirty="0">
                <a:latin typeface="Courier New" pitchFamily="49" charset="0"/>
                <a:cs typeface="Courier New" pitchFamily="49" charset="0"/>
              </a:rPr>
              <a:t>;</a:t>
            </a:r>
          </a:p>
          <a:p>
            <a:pPr marL="0" indent="0">
              <a:buNone/>
            </a:pPr>
            <a:r>
              <a:rPr lang="en-US" sz="1700" dirty="0">
                <a:latin typeface="Courier New" pitchFamily="49" charset="0"/>
                <a:cs typeface="Courier New" pitchFamily="49" charset="0"/>
              </a:rPr>
              <a:t>}</a:t>
            </a:r>
          </a:p>
          <a:p>
            <a:r>
              <a:rPr lang="en-US" dirty="0"/>
              <a:t>The function we used above </a:t>
            </a:r>
            <a:r>
              <a:rPr lang="en-US" dirty="0" smtClean="0"/>
              <a:t>was very simple</a:t>
            </a:r>
            <a:endParaRPr lang="en-US" dirty="0"/>
          </a:p>
          <a:p>
            <a:pPr marL="0" indent="0">
              <a:buNone/>
            </a:pPr>
            <a:r>
              <a:rPr lang="en-US" sz="1700" dirty="0">
                <a:latin typeface="Courier New" pitchFamily="49" charset="0"/>
                <a:cs typeface="Courier New" pitchFamily="49" charset="0"/>
              </a:rPr>
              <a:t>function(d) {</a:t>
            </a:r>
          </a:p>
          <a:p>
            <a:pPr marL="0" indent="0">
              <a:buNone/>
            </a:pPr>
            <a:r>
              <a:rPr lang="en-US" sz="1700" dirty="0">
                <a:latin typeface="Courier New" pitchFamily="49" charset="0"/>
                <a:cs typeface="Courier New" pitchFamily="49" charset="0"/>
              </a:rPr>
              <a:t>    return d;</a:t>
            </a:r>
          </a:p>
          <a:p>
            <a:pPr marL="0" indent="0">
              <a:buNone/>
            </a:pPr>
            <a:r>
              <a:rPr lang="en-US" sz="1700" dirty="0">
                <a:latin typeface="Courier New" pitchFamily="49" charset="0"/>
                <a:cs typeface="Courier New" pitchFamily="49" charset="0"/>
              </a:rPr>
              <a:t>}</a:t>
            </a:r>
          </a:p>
          <a:p>
            <a:r>
              <a:rPr lang="en-US" dirty="0"/>
              <a:t>and </a:t>
            </a:r>
            <a:r>
              <a:rPr lang="en-US" dirty="0" smtClean="0"/>
              <a:t>it</a:t>
            </a:r>
            <a:r>
              <a:rPr lang="en-US" dirty="0"/>
              <a:t> </a:t>
            </a:r>
            <a:r>
              <a:rPr lang="en-US" dirty="0" smtClean="0"/>
              <a:t>is </a:t>
            </a:r>
            <a:r>
              <a:rPr lang="en-US" dirty="0"/>
              <a:t>wrapped within D3’s </a:t>
            </a:r>
            <a:r>
              <a:rPr lang="en-US" sz="1900" dirty="0">
                <a:latin typeface="Courier New" panose="02070309020205020404" pitchFamily="49" charset="0"/>
                <a:cs typeface="Courier New" panose="02070309020205020404" pitchFamily="49" charset="0"/>
              </a:rPr>
              <a:t>text()</a:t>
            </a:r>
            <a:r>
              <a:rPr lang="en-US" dirty="0"/>
              <a:t> function, so whatever our function returns is handed off to </a:t>
            </a:r>
            <a:r>
              <a:rPr lang="en-US" sz="1900" dirty="0">
                <a:latin typeface="Courier New" panose="02070309020205020404" pitchFamily="49" charset="0"/>
                <a:cs typeface="Courier New" panose="02070309020205020404" pitchFamily="49" charset="0"/>
              </a:rPr>
              <a:t>text().</a:t>
            </a:r>
          </a:p>
          <a:p>
            <a:pPr marL="0" indent="0">
              <a:buNone/>
            </a:pPr>
            <a:r>
              <a:rPr lang="en-US" sz="1700" dirty="0">
                <a:latin typeface="Courier New" pitchFamily="49" charset="0"/>
                <a:cs typeface="Courier New" pitchFamily="49" charset="0"/>
              </a:rPr>
              <a:t>.text(function(d) {</a:t>
            </a:r>
          </a:p>
          <a:p>
            <a:pPr marL="0" indent="0">
              <a:buNone/>
            </a:pPr>
            <a:r>
              <a:rPr lang="en-US" sz="1700" dirty="0">
                <a:latin typeface="Courier New" pitchFamily="49" charset="0"/>
                <a:cs typeface="Courier New" pitchFamily="49" charset="0"/>
              </a:rPr>
              <a:t>    return d;</a:t>
            </a:r>
          </a:p>
          <a:p>
            <a:pPr marL="0" indent="0">
              <a:buNone/>
            </a:pPr>
            <a:r>
              <a:rPr lang="en-US" sz="1700" dirty="0">
                <a:latin typeface="Courier New" pitchFamily="49" charset="0"/>
                <a:cs typeface="Courier New" pitchFamily="49" charset="0"/>
              </a:rPr>
              <a:t>});</a:t>
            </a:r>
          </a:p>
          <a:p>
            <a:r>
              <a:rPr lang="en-US" dirty="0" smtClean="0"/>
              <a:t>We can </a:t>
            </a:r>
            <a:r>
              <a:rPr lang="en-US" dirty="0"/>
              <a:t>customize these functions however </a:t>
            </a:r>
            <a:r>
              <a:rPr lang="en-US" dirty="0" smtClean="0"/>
              <a:t>we want</a:t>
            </a:r>
            <a:r>
              <a:rPr lang="en-US" dirty="0"/>
              <a:t>. </a:t>
            </a:r>
            <a:r>
              <a:rPr lang="en-US" dirty="0" smtClean="0"/>
              <a:t>For example, we could add </a:t>
            </a:r>
            <a:r>
              <a:rPr lang="en-US" dirty="0"/>
              <a:t>some extra text, </a:t>
            </a:r>
            <a:r>
              <a:rPr lang="en-US" dirty="0" smtClean="0"/>
              <a:t> which produces more elaborate browser display, like:</a:t>
            </a:r>
            <a:endParaRPr lang="en-US" dirty="0"/>
          </a:p>
          <a:p>
            <a:pPr marL="0" indent="0">
              <a:buNone/>
            </a:pPr>
            <a:r>
              <a:rPr lang="en-US" sz="1700" dirty="0">
                <a:latin typeface="Courier New" pitchFamily="49" charset="0"/>
                <a:cs typeface="Courier New" pitchFamily="49" charset="0"/>
              </a:rPr>
              <a:t>.text(function(d) {</a:t>
            </a:r>
          </a:p>
          <a:p>
            <a:pPr marL="0" indent="0">
              <a:buNone/>
            </a:pPr>
            <a:r>
              <a:rPr lang="en-US" sz="1700" dirty="0">
                <a:latin typeface="Courier New" pitchFamily="49" charset="0"/>
                <a:cs typeface="Courier New" pitchFamily="49" charset="0"/>
              </a:rPr>
              <a:t>    return </a:t>
            </a:r>
            <a:r>
              <a:rPr lang="en-US" sz="1700" dirty="0" smtClean="0">
                <a:latin typeface="Courier New" pitchFamily="49" charset="0"/>
                <a:cs typeface="Courier New" pitchFamily="49" charset="0"/>
              </a:rPr>
              <a:t>"I </a:t>
            </a:r>
            <a:r>
              <a:rPr lang="en-US" sz="1700" dirty="0">
                <a:latin typeface="Courier New" pitchFamily="49" charset="0"/>
                <a:cs typeface="Courier New" pitchFamily="49" charset="0"/>
              </a:rPr>
              <a:t>can count up to </a:t>
            </a:r>
            <a:r>
              <a:rPr lang="en-US" sz="1700" dirty="0" smtClean="0">
                <a:latin typeface="Courier New" pitchFamily="49" charset="0"/>
                <a:cs typeface="Courier New" pitchFamily="49" charset="0"/>
              </a:rPr>
              <a:t>" </a:t>
            </a:r>
            <a:r>
              <a:rPr lang="en-US" sz="1700" dirty="0">
                <a:latin typeface="Courier New" pitchFamily="49" charset="0"/>
                <a:cs typeface="Courier New" pitchFamily="49" charset="0"/>
              </a:rPr>
              <a:t>+ d;</a:t>
            </a:r>
          </a:p>
          <a:p>
            <a:pPr marL="0" indent="0">
              <a:buNone/>
            </a:pPr>
            <a:r>
              <a:rPr lang="en-US" sz="1700" dirty="0">
                <a:latin typeface="Courier New" pitchFamily="49" charset="0"/>
                <a:cs typeface="Courier New" pitchFamily="49" charset="0"/>
              </a:rPr>
              <a: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24262599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 Needs to be "held"</a:t>
            </a:r>
            <a:endParaRPr lang="en-US" dirty="0"/>
          </a:p>
        </p:txBody>
      </p:sp>
      <p:sp>
        <p:nvSpPr>
          <p:cNvPr id="3" name="Content Placeholder 2"/>
          <p:cNvSpPr>
            <a:spLocks noGrp="1"/>
          </p:cNvSpPr>
          <p:nvPr>
            <p:ph idx="1"/>
          </p:nvPr>
        </p:nvSpPr>
        <p:spPr>
          <a:xfrm>
            <a:off x="457200" y="762000"/>
            <a:ext cx="8382000" cy="5592763"/>
          </a:xfrm>
        </p:spPr>
        <p:txBody>
          <a:bodyPr>
            <a:normAutofit fontScale="85000" lnSpcReduction="10000"/>
          </a:bodyPr>
          <a:lstStyle/>
          <a:p>
            <a:r>
              <a:rPr lang="en-US" dirty="0"/>
              <a:t>W</a:t>
            </a:r>
            <a:r>
              <a:rPr lang="en-US" dirty="0" smtClean="0"/>
              <a:t>hy do we </a:t>
            </a:r>
            <a:r>
              <a:rPr lang="en-US" dirty="0"/>
              <a:t>have to write  </a:t>
            </a:r>
            <a:r>
              <a:rPr lang="en-US" sz="1900" dirty="0">
                <a:latin typeface="Courier New" panose="02070309020205020404" pitchFamily="49" charset="0"/>
                <a:cs typeface="Courier New" panose="02070309020205020404" pitchFamily="49" charset="0"/>
              </a:rPr>
              <a:t>function(d</a:t>
            </a:r>
            <a:r>
              <a:rPr lang="en-US" sz="1900" dirty="0" smtClean="0">
                <a:latin typeface="Courier New" panose="02070309020205020404" pitchFamily="49" charset="0"/>
                <a:cs typeface="Courier New" panose="02070309020205020404" pitchFamily="49" charset="0"/>
              </a:rPr>
              <a:t>)..</a:t>
            </a:r>
            <a:r>
              <a:rPr lang="en-US" dirty="0"/>
              <a:t> r</a:t>
            </a:r>
            <a:r>
              <a:rPr lang="en-US" dirty="0" smtClean="0"/>
              <a:t>ather than </a:t>
            </a:r>
            <a:r>
              <a:rPr lang="en-US" dirty="0"/>
              <a:t>just </a:t>
            </a:r>
            <a:r>
              <a:rPr lang="en-US" dirty="0" smtClean="0"/>
              <a:t>pass variable </a:t>
            </a:r>
            <a:r>
              <a:rPr lang="en-US" sz="1900" dirty="0" smtClean="0">
                <a:latin typeface="Courier New" panose="02070309020205020404" pitchFamily="49" charset="0"/>
                <a:cs typeface="Courier New" panose="02070309020205020404" pitchFamily="49" charset="0"/>
              </a:rPr>
              <a:t>d</a:t>
            </a:r>
            <a:r>
              <a:rPr lang="en-US" dirty="0"/>
              <a:t> on its own. </a:t>
            </a:r>
            <a:endParaRPr lang="en-US" dirty="0" smtClean="0"/>
          </a:p>
          <a:p>
            <a:r>
              <a:rPr lang="en-US" dirty="0" smtClean="0"/>
              <a:t>For </a:t>
            </a:r>
            <a:r>
              <a:rPr lang="en-US" dirty="0"/>
              <a:t>example, this </a:t>
            </a:r>
            <a:r>
              <a:rPr lang="en-US" dirty="0" smtClean="0"/>
              <a:t>will not work</a:t>
            </a:r>
            <a:r>
              <a:rPr lang="en-US" dirty="0"/>
              <a:t>:</a:t>
            </a:r>
          </a:p>
          <a:p>
            <a:pPr marL="400050" lvl="1" indent="0">
              <a:buNone/>
            </a:pPr>
            <a:r>
              <a:rPr lang="en-US" sz="1900" dirty="0">
                <a:latin typeface="Courier New" pitchFamily="49" charset="0"/>
                <a:cs typeface="Courier New" pitchFamily="49" charset="0"/>
              </a:rPr>
              <a:t>.text</a:t>
            </a:r>
            <a:r>
              <a:rPr lang="en-US" sz="1900" dirty="0" smtClean="0">
                <a:latin typeface="Courier New" pitchFamily="49" charset="0"/>
                <a:cs typeface="Courier New" pitchFamily="49" charset="0"/>
              </a:rPr>
              <a:t>("I </a:t>
            </a:r>
            <a:r>
              <a:rPr lang="en-US" sz="1900" dirty="0">
                <a:latin typeface="Courier New" pitchFamily="49" charset="0"/>
                <a:cs typeface="Courier New" pitchFamily="49" charset="0"/>
              </a:rPr>
              <a:t>can count up to </a:t>
            </a:r>
            <a:r>
              <a:rPr lang="en-US" sz="1900" dirty="0" smtClean="0">
                <a:latin typeface="Courier New" pitchFamily="49" charset="0"/>
                <a:cs typeface="Courier New" pitchFamily="49" charset="0"/>
              </a:rPr>
              <a:t>" </a:t>
            </a:r>
            <a:r>
              <a:rPr lang="en-US" sz="1900" dirty="0">
                <a:latin typeface="Courier New" pitchFamily="49" charset="0"/>
                <a:cs typeface="Courier New" pitchFamily="49" charset="0"/>
              </a:rPr>
              <a:t>+ d);</a:t>
            </a:r>
          </a:p>
          <a:p>
            <a:r>
              <a:rPr lang="en-US" dirty="0"/>
              <a:t>W</a:t>
            </a:r>
            <a:r>
              <a:rPr lang="en-US" dirty="0" smtClean="0"/>
              <a:t>ithout </a:t>
            </a:r>
            <a:r>
              <a:rPr lang="en-US" dirty="0"/>
              <a:t>wrapping </a:t>
            </a:r>
            <a:r>
              <a:rPr lang="en-US" sz="1900" dirty="0">
                <a:latin typeface="Courier New" panose="02070309020205020404" pitchFamily="49" charset="0"/>
                <a:cs typeface="Courier New" panose="02070309020205020404" pitchFamily="49" charset="0"/>
              </a:rPr>
              <a:t>d </a:t>
            </a:r>
            <a:r>
              <a:rPr lang="en-US" dirty="0"/>
              <a:t>in an anonymous function, </a:t>
            </a:r>
            <a:r>
              <a:rPr lang="en-US" sz="1900" dirty="0">
                <a:latin typeface="Courier New" panose="02070309020205020404" pitchFamily="49" charset="0"/>
                <a:cs typeface="Courier New" panose="02070309020205020404" pitchFamily="49" charset="0"/>
              </a:rPr>
              <a:t>d </a:t>
            </a:r>
            <a:r>
              <a:rPr lang="en-US" dirty="0"/>
              <a:t>has no value.  </a:t>
            </a:r>
            <a:r>
              <a:rPr lang="en-US" dirty="0" smtClean="0"/>
              <a:t>Apparently, </a:t>
            </a:r>
            <a:r>
              <a:rPr lang="en-US" sz="1900" dirty="0" smtClean="0">
                <a:latin typeface="Courier New" panose="02070309020205020404" pitchFamily="49" charset="0"/>
                <a:cs typeface="Courier New" panose="02070309020205020404" pitchFamily="49" charset="0"/>
              </a:rPr>
              <a:t> d</a:t>
            </a:r>
            <a:r>
              <a:rPr lang="en-US" sz="1900" dirty="0">
                <a:latin typeface="Courier New" panose="02070309020205020404" pitchFamily="49" charset="0"/>
                <a:cs typeface="Courier New" panose="02070309020205020404" pitchFamily="49" charset="0"/>
              </a:rPr>
              <a:t> </a:t>
            </a:r>
            <a:r>
              <a:rPr lang="en-US" dirty="0" smtClean="0"/>
              <a:t>needs to be </a:t>
            </a:r>
            <a:r>
              <a:rPr lang="en-US" dirty="0"/>
              <a:t>held </a:t>
            </a:r>
            <a:r>
              <a:rPr lang="en-US" dirty="0" smtClean="0"/>
              <a:t>(or handed out) by </a:t>
            </a:r>
            <a:r>
              <a:rPr lang="en-US" dirty="0"/>
              <a:t>a function:</a:t>
            </a:r>
          </a:p>
          <a:p>
            <a:pPr marL="400050" lvl="1" indent="0">
              <a:buNone/>
            </a:pPr>
            <a:r>
              <a:rPr lang="en-US" sz="1800" dirty="0">
                <a:latin typeface="Courier New" pitchFamily="49" charset="0"/>
                <a:cs typeface="Courier New" pitchFamily="49" charset="0"/>
              </a:rPr>
              <a:t>.text(function(d) {  // </a:t>
            </a:r>
            <a:endParaRPr lang="en-US" sz="1800" dirty="0" smtClean="0">
              <a:latin typeface="Courier New" pitchFamily="49" charset="0"/>
              <a:cs typeface="Courier New" pitchFamily="49" charset="0"/>
            </a:endParaRPr>
          </a:p>
          <a:p>
            <a:pPr marL="400050" lvl="1" indent="0">
              <a:buNone/>
            </a:pPr>
            <a:r>
              <a:rPr lang="en-US" sz="1800" dirty="0" smtClean="0">
                <a:latin typeface="Courier New" pitchFamily="49" charset="0"/>
                <a:cs typeface="Courier New" pitchFamily="49" charset="0"/>
              </a:rPr>
              <a:t>return "I </a:t>
            </a:r>
            <a:r>
              <a:rPr lang="en-US" sz="1800" dirty="0">
                <a:latin typeface="Courier New" pitchFamily="49" charset="0"/>
                <a:cs typeface="Courier New" pitchFamily="49" charset="0"/>
              </a:rPr>
              <a:t>can count up to </a:t>
            </a:r>
            <a:r>
              <a:rPr lang="en-US" sz="1800" dirty="0" smtClean="0">
                <a:latin typeface="Courier New" pitchFamily="49" charset="0"/>
                <a:cs typeface="Courier New" pitchFamily="49" charset="0"/>
              </a:rPr>
              <a:t>" </a:t>
            </a:r>
            <a:r>
              <a:rPr lang="en-US" sz="1800" dirty="0">
                <a:latin typeface="Courier New" pitchFamily="49" charset="0"/>
                <a:cs typeface="Courier New" pitchFamily="49" charset="0"/>
              </a:rPr>
              <a:t>+ d;</a:t>
            </a:r>
          </a:p>
          <a:p>
            <a:pPr marL="400050" lvl="1" indent="0">
              <a:buNone/>
            </a:pPr>
            <a:r>
              <a:rPr lang="en-US" sz="1800" dirty="0">
                <a:latin typeface="Courier New" pitchFamily="49" charset="0"/>
                <a:cs typeface="Courier New" pitchFamily="49" charset="0"/>
              </a:rPr>
              <a:t>});</a:t>
            </a:r>
          </a:p>
          <a:p>
            <a:r>
              <a:rPr lang="en-US" dirty="0"/>
              <a:t>The reason for this syntax is that </a:t>
            </a:r>
            <a:r>
              <a:rPr lang="en-US" sz="1900" dirty="0">
                <a:latin typeface="Courier New" pitchFamily="49" charset="0"/>
                <a:cs typeface="Courier New" pitchFamily="49" charset="0"/>
              </a:rPr>
              <a:t>.text(), </a:t>
            </a:r>
            <a:r>
              <a:rPr lang="en-US" sz="1900" dirty="0" err="1">
                <a:latin typeface="Courier New" pitchFamily="49" charset="0"/>
                <a:cs typeface="Courier New" pitchFamily="49" charset="0"/>
              </a:rPr>
              <a:t>attr</a:t>
            </a:r>
            <a:r>
              <a:rPr lang="en-US" sz="1900" dirty="0">
                <a:latin typeface="Courier New" pitchFamily="49" charset="0"/>
                <a:cs typeface="Courier New" pitchFamily="49" charset="0"/>
              </a:rPr>
              <a:t>(), </a:t>
            </a:r>
            <a:r>
              <a:rPr lang="en-US" dirty="0"/>
              <a:t>and many other D3 methods take a function as an argument. For example, </a:t>
            </a:r>
            <a:r>
              <a:rPr lang="en-US" sz="1900" dirty="0">
                <a:latin typeface="Courier New" panose="02070309020205020404" pitchFamily="49" charset="0"/>
                <a:cs typeface="Courier New" panose="02070309020205020404" pitchFamily="49" charset="0"/>
              </a:rPr>
              <a:t>text() </a:t>
            </a:r>
            <a:r>
              <a:rPr lang="en-US" dirty="0"/>
              <a:t>can take either </a:t>
            </a:r>
            <a:r>
              <a:rPr lang="en-US" dirty="0" smtClean="0"/>
              <a:t>a simple static </a:t>
            </a:r>
            <a:r>
              <a:rPr lang="en-US" dirty="0"/>
              <a:t>string of text as an argument:</a:t>
            </a:r>
          </a:p>
          <a:p>
            <a:pPr marL="400050" lvl="1" indent="0">
              <a:buNone/>
            </a:pPr>
            <a:r>
              <a:rPr lang="en-US" sz="1900" dirty="0">
                <a:latin typeface="Courier New" pitchFamily="49" charset="0"/>
                <a:cs typeface="Courier New" pitchFamily="49" charset="0"/>
              </a:rPr>
              <a:t>.text</a:t>
            </a:r>
            <a:r>
              <a:rPr lang="en-US" sz="1900" dirty="0" smtClean="0">
                <a:latin typeface="Courier New" pitchFamily="49" charset="0"/>
                <a:cs typeface="Courier New" pitchFamily="49" charset="0"/>
              </a:rPr>
              <a:t>("</a:t>
            </a:r>
            <a:r>
              <a:rPr lang="en-US" sz="1900" dirty="0" err="1" smtClean="0">
                <a:latin typeface="Courier New" pitchFamily="49" charset="0"/>
                <a:cs typeface="Courier New" pitchFamily="49" charset="0"/>
              </a:rPr>
              <a:t>someString</a:t>
            </a:r>
            <a:r>
              <a:rPr lang="en-US" sz="1900" dirty="0" smtClean="0">
                <a:latin typeface="Courier New" pitchFamily="49" charset="0"/>
                <a:cs typeface="Courier New" pitchFamily="49" charset="0"/>
              </a:rPr>
              <a:t>")</a:t>
            </a:r>
            <a:endParaRPr lang="en-US" sz="1900" dirty="0">
              <a:latin typeface="Courier New" pitchFamily="49" charset="0"/>
              <a:cs typeface="Courier New" pitchFamily="49" charset="0"/>
            </a:endParaRPr>
          </a:p>
          <a:p>
            <a:r>
              <a:rPr lang="en-US" dirty="0"/>
              <a:t>…</a:t>
            </a:r>
            <a:r>
              <a:rPr lang="en-US" i="1" dirty="0"/>
              <a:t>or</a:t>
            </a:r>
            <a:r>
              <a:rPr lang="en-US" dirty="0"/>
              <a:t> the result of a function:</a:t>
            </a:r>
          </a:p>
          <a:p>
            <a:pPr marL="0" indent="0">
              <a:buNone/>
            </a:pPr>
            <a:r>
              <a:rPr lang="en-US" dirty="0">
                <a:latin typeface="Courier New" pitchFamily="49" charset="0"/>
                <a:cs typeface="Courier New" pitchFamily="49" charset="0"/>
              </a:rPr>
              <a:t>.text(</a:t>
            </a:r>
            <a:r>
              <a:rPr lang="en-US" dirty="0" err="1">
                <a:latin typeface="Courier New" pitchFamily="49" charset="0"/>
                <a:cs typeface="Courier New" pitchFamily="49" charset="0"/>
              </a:rPr>
              <a:t>someFunction</a:t>
            </a:r>
            <a:r>
              <a:rPr lang="en-US" dirty="0">
                <a:latin typeface="Courier New" pitchFamily="49" charset="0"/>
                <a:cs typeface="Courier New" pitchFamily="49" charset="0"/>
              </a:rPr>
              <a:t>())</a:t>
            </a:r>
          </a:p>
          <a:p>
            <a:r>
              <a:rPr lang="en-US" dirty="0"/>
              <a:t>…</a:t>
            </a:r>
            <a:r>
              <a:rPr lang="en-US" i="1" dirty="0"/>
              <a:t>or</a:t>
            </a:r>
            <a:r>
              <a:rPr lang="en-US" dirty="0"/>
              <a:t> an anonymous function itself can be the argument, such as when you write:</a:t>
            </a:r>
          </a:p>
          <a:p>
            <a:pPr marL="400050" lvl="1" indent="0">
              <a:buNone/>
            </a:pPr>
            <a:r>
              <a:rPr lang="en-US" sz="1900" dirty="0">
                <a:latin typeface="Courier New" pitchFamily="49" charset="0"/>
                <a:cs typeface="Courier New" pitchFamily="49" charset="0"/>
              </a:rPr>
              <a:t>.text(function(d) {</a:t>
            </a:r>
          </a:p>
          <a:p>
            <a:pPr marL="400050" lvl="1" indent="0">
              <a:buNone/>
            </a:pPr>
            <a:r>
              <a:rPr lang="en-US" sz="1900" dirty="0">
                <a:latin typeface="Courier New" pitchFamily="49" charset="0"/>
                <a:cs typeface="Courier New" pitchFamily="49" charset="0"/>
              </a:rPr>
              <a:t>    return d;</a:t>
            </a:r>
          </a:p>
          <a:p>
            <a:pPr marL="400050" lvl="1" indent="0">
              <a:buNone/>
            </a:pPr>
            <a:r>
              <a:rPr lang="en-US" sz="1900" dirty="0">
                <a:latin typeface="Courier New" pitchFamily="49" charset="0"/>
                <a:cs typeface="Courier New" pitchFamily="49" charset="0"/>
              </a:rPr>
              <a:t>})</a:t>
            </a:r>
          </a:p>
          <a:p>
            <a:r>
              <a:rPr lang="en-US" dirty="0"/>
              <a:t>Above, </a:t>
            </a:r>
            <a:r>
              <a:rPr lang="en-US" dirty="0" smtClean="0"/>
              <a:t>we </a:t>
            </a:r>
            <a:r>
              <a:rPr lang="en-US" dirty="0"/>
              <a:t>are defining an anonymous function. If D3 sees a function there, it </a:t>
            </a:r>
            <a:r>
              <a:rPr lang="en-US" dirty="0" smtClean="0"/>
              <a:t>will </a:t>
            </a:r>
            <a:r>
              <a:rPr lang="en-US" i="1" dirty="0" smtClean="0"/>
              <a:t>call</a:t>
            </a:r>
            <a:r>
              <a:rPr lang="en-US" dirty="0"/>
              <a:t> that function, while handing off the current datum </a:t>
            </a:r>
            <a:r>
              <a:rPr lang="en-US" sz="1900" dirty="0">
                <a:latin typeface="Courier New" panose="02070309020205020404" pitchFamily="49" charset="0"/>
                <a:cs typeface="Courier New" panose="02070309020205020404" pitchFamily="49" charset="0"/>
              </a:rPr>
              <a:t>d</a:t>
            </a:r>
            <a:r>
              <a:rPr lang="en-US" dirty="0"/>
              <a:t> as the function’s argument. Without the function in place, D3 can’t know to whom it should hand off the argument </a:t>
            </a:r>
            <a:r>
              <a:rPr lang="en-US" sz="1900" dirty="0">
                <a:latin typeface="Courier New" panose="02070309020205020404" pitchFamily="49" charset="0"/>
                <a:cs typeface="Courier New" panose="02070309020205020404" pitchFamily="49" charset="0"/>
              </a:rPr>
              <a:t>d</a:t>
            </a:r>
            <a:r>
              <a:rPr lang="en-US" dirty="0"/>
              <a: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18177041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D3 </a:t>
            </a:r>
            <a:r>
              <a:rPr lang="en-US" sz="3100" dirty="0" err="1" smtClean="0">
                <a:latin typeface="Courier New" panose="02070309020205020404" pitchFamily="49" charset="0"/>
                <a:cs typeface="Courier New" panose="02070309020205020404" pitchFamily="49" charset="0"/>
              </a:rPr>
              <a:t>attr</a:t>
            </a:r>
            <a:r>
              <a:rPr lang="en-US" sz="3100" dirty="0" smtClean="0">
                <a:latin typeface="Courier New" panose="02070309020205020404" pitchFamily="49" charset="0"/>
                <a:cs typeface="Courier New" panose="02070309020205020404" pitchFamily="49" charset="0"/>
              </a:rPr>
              <a:t>() </a:t>
            </a:r>
            <a:r>
              <a:rPr lang="en-US" dirty="0" smtClean="0"/>
              <a:t>and </a:t>
            </a:r>
            <a:r>
              <a:rPr lang="en-US" sz="3100" dirty="0" smtClean="0">
                <a:latin typeface="Courier New" panose="02070309020205020404" pitchFamily="49" charset="0"/>
                <a:cs typeface="Courier New" panose="02070309020205020404" pitchFamily="49" charset="0"/>
              </a:rPr>
              <a:t>style() </a:t>
            </a:r>
            <a:r>
              <a:rPr lang="en-US" dirty="0" smtClean="0"/>
              <a:t>methods</a:t>
            </a:r>
            <a:endParaRPr lang="en-US" dirty="0"/>
          </a:p>
        </p:txBody>
      </p:sp>
      <p:sp>
        <p:nvSpPr>
          <p:cNvPr id="3" name="Content Placeholder 2"/>
          <p:cNvSpPr>
            <a:spLocks noGrp="1"/>
          </p:cNvSpPr>
          <p:nvPr>
            <p:ph idx="1"/>
          </p:nvPr>
        </p:nvSpPr>
        <p:spPr/>
        <p:txBody>
          <a:bodyPr>
            <a:normAutofit fontScale="92500" lnSpcReduction="10000"/>
          </a:bodyPr>
          <a:lstStyle/>
          <a:p>
            <a:r>
              <a:rPr lang="en-US" sz="1900" dirty="0" err="1">
                <a:latin typeface="Courier New" panose="02070309020205020404" pitchFamily="49" charset="0"/>
                <a:cs typeface="Courier New" panose="02070309020205020404" pitchFamily="49" charset="0"/>
              </a:rPr>
              <a:t>attr</a:t>
            </a:r>
            <a:r>
              <a:rPr lang="en-US" sz="1900" dirty="0">
                <a:latin typeface="Courier New" panose="02070309020205020404" pitchFamily="49" charset="0"/>
                <a:cs typeface="Courier New" panose="02070309020205020404" pitchFamily="49" charset="0"/>
              </a:rPr>
              <a:t>()</a:t>
            </a:r>
            <a:r>
              <a:rPr lang="en-US" dirty="0"/>
              <a:t> and </a:t>
            </a:r>
            <a:r>
              <a:rPr lang="en-US" sz="1900" dirty="0">
                <a:latin typeface="Courier New" panose="02070309020205020404" pitchFamily="49" charset="0"/>
                <a:cs typeface="Courier New" panose="02070309020205020404" pitchFamily="49" charset="0"/>
              </a:rPr>
              <a:t>style(), </a:t>
            </a:r>
            <a:r>
              <a:rPr lang="en-US" dirty="0" smtClean="0"/>
              <a:t>are D3 methods which </a:t>
            </a:r>
            <a:r>
              <a:rPr lang="en-US" dirty="0"/>
              <a:t>allow us to set HTML attributes and CSS properties on selections, respectively.</a:t>
            </a:r>
          </a:p>
          <a:p>
            <a:r>
              <a:rPr lang="en-US" dirty="0"/>
              <a:t>For example, </a:t>
            </a:r>
            <a:r>
              <a:rPr lang="en-US" dirty="0" smtClean="0"/>
              <a:t>if add one </a:t>
            </a:r>
            <a:r>
              <a:rPr lang="en-US" dirty="0"/>
              <a:t>more line to </a:t>
            </a:r>
            <a:r>
              <a:rPr lang="en-US" dirty="0" smtClean="0"/>
              <a:t>our recent </a:t>
            </a:r>
            <a:r>
              <a:rPr lang="en-US" dirty="0"/>
              <a:t>code </a:t>
            </a:r>
            <a:endParaRPr lang="en-US" dirty="0" smtClean="0"/>
          </a:p>
          <a:p>
            <a:pPr marL="400050" lvl="1" indent="0">
              <a:buNone/>
            </a:pPr>
            <a:r>
              <a:rPr lang="en-US" dirty="0" smtClean="0"/>
              <a:t>.</a:t>
            </a:r>
            <a:r>
              <a:rPr lang="en-US" sz="1700" dirty="0">
                <a:latin typeface="Courier New" pitchFamily="49" charset="0"/>
                <a:cs typeface="Courier New" pitchFamily="49" charset="0"/>
              </a:rPr>
              <a:t>style</a:t>
            </a:r>
            <a:r>
              <a:rPr lang="en-US" sz="1700" dirty="0" smtClean="0">
                <a:latin typeface="Courier New" pitchFamily="49" charset="0"/>
                <a:cs typeface="Courier New" pitchFamily="49" charset="0"/>
              </a:rPr>
              <a:t>("color", "red");</a:t>
            </a:r>
            <a:endParaRPr lang="en-US" sz="1700" dirty="0">
              <a:latin typeface="Courier New" pitchFamily="49" charset="0"/>
              <a:cs typeface="Courier New" pitchFamily="49" charset="0"/>
            </a:endParaRPr>
          </a:p>
          <a:p>
            <a:r>
              <a:rPr lang="en-US" dirty="0"/>
              <a:t>All the text </a:t>
            </a:r>
            <a:r>
              <a:rPr lang="en-US" dirty="0" smtClean="0"/>
              <a:t>will turn red. </a:t>
            </a:r>
          </a:p>
          <a:p>
            <a:r>
              <a:rPr lang="en-US" dirty="0"/>
              <a:t>W</a:t>
            </a:r>
            <a:r>
              <a:rPr lang="en-US" dirty="0" smtClean="0"/>
              <a:t>e </a:t>
            </a:r>
            <a:r>
              <a:rPr lang="en-US" dirty="0"/>
              <a:t>could </a:t>
            </a:r>
            <a:r>
              <a:rPr lang="en-US" dirty="0" smtClean="0"/>
              <a:t>be more specific and use </a:t>
            </a:r>
            <a:r>
              <a:rPr lang="en-US" dirty="0"/>
              <a:t>a custom function to make the text red only if the current datum exceeds a certain threshold. So </a:t>
            </a:r>
            <a:r>
              <a:rPr lang="en-US" dirty="0" smtClean="0"/>
              <a:t>we could </a:t>
            </a:r>
            <a:r>
              <a:rPr lang="en-US" dirty="0"/>
              <a:t>revise that last line to use a function</a:t>
            </a:r>
            <a:r>
              <a:rPr lang="en-US" dirty="0" smtClean="0"/>
              <a:t>:</a:t>
            </a:r>
          </a:p>
          <a:p>
            <a:endParaRPr lang="en-US" dirty="0"/>
          </a:p>
          <a:p>
            <a:pPr marL="0" indent="0">
              <a:buNone/>
            </a:pPr>
            <a:r>
              <a:rPr lang="en-US" sz="1700" dirty="0">
                <a:latin typeface="Courier New" pitchFamily="49" charset="0"/>
                <a:cs typeface="Courier New" pitchFamily="49" charset="0"/>
              </a:rPr>
              <a:t>.style</a:t>
            </a:r>
            <a:r>
              <a:rPr lang="en-US" sz="1700" dirty="0" smtClean="0">
                <a:latin typeface="Courier New" pitchFamily="49" charset="0"/>
                <a:cs typeface="Courier New" pitchFamily="49" charset="0"/>
              </a:rPr>
              <a:t>("color", </a:t>
            </a:r>
            <a:r>
              <a:rPr lang="en-US" sz="1700" dirty="0">
                <a:latin typeface="Courier New" pitchFamily="49" charset="0"/>
                <a:cs typeface="Courier New" pitchFamily="49" charset="0"/>
              </a:rPr>
              <a:t>function(d) {</a:t>
            </a:r>
          </a:p>
          <a:p>
            <a:pPr marL="0" indent="0">
              <a:buNone/>
            </a:pPr>
            <a:r>
              <a:rPr lang="en-US" sz="1700" dirty="0">
                <a:latin typeface="Courier New" pitchFamily="49" charset="0"/>
                <a:cs typeface="Courier New" pitchFamily="49" charset="0"/>
              </a:rPr>
              <a:t>    if (d &gt; 15) {   //Threshold of 15</a:t>
            </a:r>
          </a:p>
          <a:p>
            <a:pPr marL="0" indent="0">
              <a:buNone/>
            </a:pPr>
            <a:r>
              <a:rPr lang="en-US" sz="1700" dirty="0">
                <a:latin typeface="Courier New" pitchFamily="49" charset="0"/>
                <a:cs typeface="Courier New" pitchFamily="49" charset="0"/>
              </a:rPr>
              <a:t>        return </a:t>
            </a:r>
            <a:r>
              <a:rPr lang="en-US" sz="1700" dirty="0" smtClean="0">
                <a:latin typeface="Courier New" pitchFamily="49" charset="0"/>
                <a:cs typeface="Courier New" pitchFamily="49" charset="0"/>
              </a:rPr>
              <a:t>"red";</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 else {</a:t>
            </a:r>
          </a:p>
          <a:p>
            <a:pPr marL="0" indent="0">
              <a:buNone/>
            </a:pPr>
            <a:r>
              <a:rPr lang="en-US" sz="1700" dirty="0">
                <a:latin typeface="Courier New" pitchFamily="49" charset="0"/>
                <a:cs typeface="Courier New" pitchFamily="49" charset="0"/>
              </a:rPr>
              <a:t>        return </a:t>
            </a:r>
            <a:r>
              <a:rPr lang="en-US" sz="1700" dirty="0" smtClean="0">
                <a:latin typeface="Courier New" pitchFamily="49" charset="0"/>
                <a:cs typeface="Courier New" pitchFamily="49" charset="0"/>
              </a:rPr>
              <a:t>"black";</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a:t>
            </a:r>
          </a:p>
          <a:p>
            <a:pPr marL="0" indent="0">
              <a:buNone/>
            </a:pPr>
            <a:r>
              <a:rPr lang="en-US" sz="1700" dirty="0" smtClean="0">
                <a:latin typeface="Courier New" pitchFamily="49" charset="0"/>
                <a:cs typeface="Courier New" pitchFamily="49" charset="0"/>
              </a:rPr>
              <a:t>});</a:t>
            </a:r>
          </a:p>
          <a:p>
            <a:r>
              <a:rPr lang="en-US" dirty="0" smtClean="0"/>
              <a:t>The </a:t>
            </a:r>
            <a:r>
              <a:rPr lang="en-US" dirty="0"/>
              <a:t>first three lines are black, but once</a:t>
            </a:r>
            <a:r>
              <a:rPr lang="en-US" sz="1900" dirty="0">
                <a:latin typeface="Courier New" panose="02070309020205020404" pitchFamily="49" charset="0"/>
                <a:cs typeface="Courier New" panose="02070309020205020404" pitchFamily="49" charset="0"/>
              </a:rPr>
              <a:t> </a:t>
            </a:r>
            <a:r>
              <a:rPr lang="en-US" sz="1900" dirty="0" smtClean="0">
                <a:latin typeface="Courier New" panose="02070309020205020404" pitchFamily="49" charset="0"/>
                <a:cs typeface="Courier New" panose="02070309020205020404" pitchFamily="49" charset="0"/>
              </a:rPr>
              <a:t>d </a:t>
            </a:r>
            <a:r>
              <a:rPr lang="en-US" dirty="0" smtClean="0"/>
              <a:t>exceeds  </a:t>
            </a:r>
            <a:r>
              <a:rPr lang="en-US" sz="1900" dirty="0">
                <a:latin typeface="Courier New" panose="02070309020205020404" pitchFamily="49" charset="0"/>
                <a:cs typeface="Courier New" panose="02070309020205020404" pitchFamily="49" charset="0"/>
              </a:rPr>
              <a:t>15</a:t>
            </a:r>
            <a:r>
              <a:rPr lang="en-US" dirty="0"/>
              <a:t>, the text turns red.</a:t>
            </a:r>
          </a:p>
          <a:p>
            <a:r>
              <a:rPr lang="en-US" dirty="0" smtClean="0"/>
              <a:t>In what follows next we will use</a:t>
            </a:r>
            <a:r>
              <a:rPr lang="en-US" dirty="0"/>
              <a:t> </a:t>
            </a:r>
            <a:r>
              <a:rPr lang="en-US" sz="1900" dirty="0" err="1">
                <a:latin typeface="Courier New" panose="02070309020205020404" pitchFamily="49" charset="0"/>
                <a:cs typeface="Courier New" panose="02070309020205020404" pitchFamily="49" charset="0"/>
              </a:rPr>
              <a:t>attr</a:t>
            </a:r>
            <a:r>
              <a:rPr lang="en-US" sz="1900" dirty="0">
                <a:latin typeface="Courier New" panose="02070309020205020404" pitchFamily="49" charset="0"/>
                <a:cs typeface="Courier New" panose="02070309020205020404" pitchFamily="49" charset="0"/>
              </a:rPr>
              <a:t>()</a:t>
            </a:r>
            <a:r>
              <a:rPr lang="en-US" dirty="0"/>
              <a:t> and </a:t>
            </a:r>
            <a:r>
              <a:rPr lang="en-US" sz="1700" dirty="0">
                <a:latin typeface="Courier New" panose="02070309020205020404" pitchFamily="49" charset="0"/>
                <a:cs typeface="Courier New" panose="02070309020205020404" pitchFamily="49" charset="0"/>
              </a:rPr>
              <a:t>style()</a:t>
            </a:r>
            <a:r>
              <a:rPr lang="en-US" dirty="0"/>
              <a:t> to manipulate </a:t>
            </a:r>
            <a:r>
              <a:rPr lang="en-US" sz="1900" dirty="0" smtClean="0">
                <a:latin typeface="Courier New" panose="02070309020205020404" pitchFamily="49" charset="0"/>
                <a:cs typeface="Courier New" panose="02070309020205020404" pitchFamily="49" charset="0"/>
              </a:rPr>
              <a:t>div</a:t>
            </a:r>
            <a:r>
              <a:rPr lang="en-US" dirty="0" smtClean="0"/>
              <a:t>-s</a:t>
            </a:r>
            <a:r>
              <a:rPr lang="en-US" dirty="0"/>
              <a:t>, generating </a:t>
            </a:r>
            <a:r>
              <a:rPr lang="en-US" dirty="0" smtClean="0"/>
              <a:t>a bar </a:t>
            </a:r>
            <a:r>
              <a:rPr lang="en-US" dirty="0"/>
              <a:t>chart — our first visualization!</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25139769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Method </a:t>
            </a:r>
            <a:r>
              <a:rPr lang="en-US" sz="3100" dirty="0" err="1" smtClean="0">
                <a:latin typeface="Courier New" panose="02070309020205020404" pitchFamily="49" charset="0"/>
                <a:cs typeface="Courier New" panose="02070309020205020404" pitchFamily="49" charset="0"/>
              </a:rPr>
              <a:t>attr</a:t>
            </a:r>
            <a:r>
              <a:rPr lang="en-US" sz="3100" dirty="0" smtClean="0">
                <a:latin typeface="Courier New" panose="02070309020205020404" pitchFamily="49" charset="0"/>
                <a:cs typeface="Courier New" panose="02070309020205020404" pitchFamily="49" charset="0"/>
              </a:rPr>
              <a:t>()</a:t>
            </a:r>
            <a:endParaRPr lang="en-US" sz="3100"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p:txBody>
          <a:bodyPr>
            <a:normAutofit lnSpcReduction="10000"/>
          </a:bodyPr>
          <a:lstStyle/>
          <a:p>
            <a:r>
              <a:rPr lang="en-US" dirty="0" smtClean="0"/>
              <a:t>Method </a:t>
            </a:r>
            <a:r>
              <a:rPr lang="en-US" sz="1800" dirty="0" err="1" smtClean="0">
                <a:latin typeface="Courier New" panose="02070309020205020404" pitchFamily="49" charset="0"/>
                <a:cs typeface="Courier New" panose="02070309020205020404" pitchFamily="49" charset="0"/>
              </a:rPr>
              <a:t>attr</a:t>
            </a:r>
            <a:r>
              <a:rPr lang="en-US" sz="1800" dirty="0" smtClean="0">
                <a:latin typeface="Courier New" panose="02070309020205020404" pitchFamily="49" charset="0"/>
                <a:cs typeface="Courier New" panose="02070309020205020404" pitchFamily="49" charset="0"/>
              </a:rPr>
              <a:t>() </a:t>
            </a:r>
            <a:r>
              <a:rPr lang="en-US" dirty="0" smtClean="0"/>
              <a:t>is attached to a selection (result of action of select("body"), for example.</a:t>
            </a:r>
          </a:p>
          <a:p>
            <a:r>
              <a:rPr lang="en-US" dirty="0" smtClean="0"/>
              <a:t>Method is invoked with argument </a:t>
            </a:r>
            <a:r>
              <a:rPr lang="en-US" sz="1800" dirty="0" smtClean="0">
                <a:latin typeface="Courier New" panose="02070309020205020404" pitchFamily="49" charset="0"/>
                <a:cs typeface="Courier New" panose="02070309020205020404" pitchFamily="49" charset="0"/>
              </a:rPr>
              <a:t>name</a:t>
            </a:r>
            <a:r>
              <a:rPr lang="en-US" dirty="0" smtClean="0"/>
              <a:t> and optionally argument </a:t>
            </a:r>
            <a:r>
              <a:rPr lang="en-US" sz="1800" dirty="0" smtClean="0">
                <a:latin typeface="Courier New" panose="02070309020205020404" pitchFamily="49" charset="0"/>
                <a:cs typeface="Courier New" panose="02070309020205020404" pitchFamily="49" charset="0"/>
              </a:rPr>
              <a:t>value</a:t>
            </a:r>
            <a:r>
              <a:rPr lang="en-US" dirty="0" smtClean="0"/>
              <a:t>: </a:t>
            </a:r>
            <a:r>
              <a:rPr lang="en-US" sz="1800" dirty="0" err="1">
                <a:latin typeface="Courier New" panose="02070309020205020404" pitchFamily="49" charset="0"/>
                <a:cs typeface="Courier New" panose="02070309020205020404" pitchFamily="49" charset="0"/>
              </a:rPr>
              <a:t>selection.attr</a:t>
            </a:r>
            <a:r>
              <a:rPr lang="en-US" sz="1800" dirty="0">
                <a:latin typeface="Courier New" panose="02070309020205020404" pitchFamily="49" charset="0"/>
                <a:cs typeface="Courier New" panose="02070309020205020404" pitchFamily="49" charset="0"/>
              </a:rPr>
              <a:t>(</a:t>
            </a:r>
            <a:r>
              <a:rPr lang="en-US" sz="1800" i="1" dirty="0">
                <a:latin typeface="Courier New" panose="02070309020205020404" pitchFamily="49" charset="0"/>
                <a:cs typeface="Courier New" panose="02070309020205020404" pitchFamily="49" charset="0"/>
              </a:rPr>
              <a:t>name</a:t>
            </a:r>
            <a:r>
              <a:rPr lang="en-US" sz="1800" dirty="0">
                <a:latin typeface="Courier New" panose="02070309020205020404" pitchFamily="49" charset="0"/>
                <a:cs typeface="Courier New" panose="02070309020205020404" pitchFamily="49" charset="0"/>
              </a:rPr>
              <a:t>[, </a:t>
            </a:r>
            <a:r>
              <a:rPr lang="en-US" sz="1800" i="1" dirty="0">
                <a:latin typeface="Courier New" panose="02070309020205020404" pitchFamily="49" charset="0"/>
                <a:cs typeface="Courier New" panose="02070309020205020404" pitchFamily="49" charset="0"/>
              </a:rPr>
              <a:t>value</a:t>
            </a:r>
            <a:r>
              <a:rPr lang="en-US" sz="1800" dirty="0">
                <a:latin typeface="Courier New" panose="02070309020205020404" pitchFamily="49" charset="0"/>
                <a:cs typeface="Courier New" panose="02070309020205020404" pitchFamily="49" charset="0"/>
              </a:rPr>
              <a:t>])</a:t>
            </a:r>
          </a:p>
          <a:p>
            <a:r>
              <a:rPr lang="en-US" dirty="0"/>
              <a:t>If </a:t>
            </a:r>
            <a:r>
              <a:rPr lang="en-US" sz="1800" i="1" dirty="0">
                <a:latin typeface="Courier New" panose="02070309020205020404" pitchFamily="49" charset="0"/>
                <a:cs typeface="Courier New" panose="02070309020205020404" pitchFamily="49" charset="0"/>
              </a:rPr>
              <a:t>value</a:t>
            </a:r>
            <a:r>
              <a:rPr lang="en-US" dirty="0"/>
              <a:t> is specified, sets the attribute with the specified name to the specified value on all selected elements. If </a:t>
            </a:r>
            <a:r>
              <a:rPr lang="en-US" sz="1800" i="1" dirty="0">
                <a:latin typeface="Courier New" panose="02070309020205020404" pitchFamily="49" charset="0"/>
                <a:cs typeface="Courier New" panose="02070309020205020404" pitchFamily="49" charset="0"/>
              </a:rPr>
              <a:t>value</a:t>
            </a:r>
            <a:r>
              <a:rPr lang="en-US" dirty="0"/>
              <a:t> is a constant, then all elements are given the same attribute value; otherwise, if </a:t>
            </a:r>
            <a:r>
              <a:rPr lang="en-US" sz="1800" i="1" dirty="0">
                <a:latin typeface="Courier New" panose="02070309020205020404" pitchFamily="49" charset="0"/>
                <a:cs typeface="Courier New" panose="02070309020205020404" pitchFamily="49" charset="0"/>
              </a:rPr>
              <a:t>value</a:t>
            </a:r>
            <a:r>
              <a:rPr lang="en-US" dirty="0"/>
              <a:t> is a function, then the function is evaluated for each selected element (in order), being passed the current datum </a:t>
            </a:r>
            <a:r>
              <a:rPr lang="en-US" sz="1800" dirty="0">
                <a:latin typeface="Courier New" panose="02070309020205020404" pitchFamily="49" charset="0"/>
                <a:cs typeface="Courier New" panose="02070309020205020404" pitchFamily="49" charset="0"/>
              </a:rPr>
              <a:t>d</a:t>
            </a:r>
            <a:r>
              <a:rPr lang="en-US" dirty="0"/>
              <a:t> and the current index</a:t>
            </a:r>
            <a:r>
              <a:rPr lang="en-US" sz="1800" dirty="0">
                <a:latin typeface="Courier New" panose="02070309020205020404" pitchFamily="49" charset="0"/>
                <a:cs typeface="Courier New" panose="02070309020205020404" pitchFamily="49" charset="0"/>
              </a:rPr>
              <a:t> i</a:t>
            </a:r>
            <a:r>
              <a:rPr lang="en-US" dirty="0"/>
              <a:t>, with the this context as the current DOM element. The function's return value is then used to set each element's attribute. A </a:t>
            </a:r>
            <a:r>
              <a:rPr lang="en-US" sz="1800" dirty="0" smtClean="0">
                <a:latin typeface="Courier New" panose="02070309020205020404" pitchFamily="49" charset="0"/>
                <a:cs typeface="Courier New" panose="02070309020205020404" pitchFamily="49" charset="0"/>
              </a:rPr>
              <a:t>null</a:t>
            </a:r>
            <a:r>
              <a:rPr lang="en-US" dirty="0" smtClean="0"/>
              <a:t> </a:t>
            </a:r>
            <a:r>
              <a:rPr lang="en-US" dirty="0"/>
              <a:t>value will remove the specified attribute.</a:t>
            </a:r>
          </a:p>
          <a:p>
            <a:r>
              <a:rPr lang="en-US" dirty="0"/>
              <a:t>If </a:t>
            </a:r>
            <a:r>
              <a:rPr lang="en-US" sz="1800" i="1" dirty="0">
                <a:latin typeface="Courier New" panose="02070309020205020404" pitchFamily="49" charset="0"/>
                <a:cs typeface="Courier New" panose="02070309020205020404" pitchFamily="49" charset="0"/>
              </a:rPr>
              <a:t>value</a:t>
            </a:r>
            <a:r>
              <a:rPr lang="en-US" dirty="0"/>
              <a:t> is not specified, </a:t>
            </a:r>
            <a:r>
              <a:rPr lang="en-US" sz="1800" dirty="0" err="1" smtClean="0">
                <a:latin typeface="Courier New" panose="02070309020205020404" pitchFamily="49" charset="0"/>
                <a:cs typeface="Courier New" panose="02070309020205020404" pitchFamily="49" charset="0"/>
              </a:rPr>
              <a:t>attr</a:t>
            </a:r>
            <a:r>
              <a:rPr lang="en-US" sz="1800" dirty="0" smtClean="0">
                <a:latin typeface="Courier New" panose="02070309020205020404" pitchFamily="49" charset="0"/>
                <a:cs typeface="Courier New" panose="02070309020205020404" pitchFamily="49" charset="0"/>
              </a:rPr>
              <a:t>(name) </a:t>
            </a:r>
            <a:r>
              <a:rPr lang="en-US" dirty="0" smtClean="0"/>
              <a:t>returns </a:t>
            </a:r>
            <a:r>
              <a:rPr lang="en-US" dirty="0"/>
              <a:t>the value of the specified attribute for the first non-null element in the selection. This is generally useful only if you know that the selection contains exactly one element.</a:t>
            </a:r>
          </a:p>
          <a:p>
            <a:r>
              <a:rPr lang="en-US" dirty="0"/>
              <a:t>The specified </a:t>
            </a:r>
            <a:r>
              <a:rPr lang="en-US" sz="1800" i="1" dirty="0">
                <a:latin typeface="Courier New" panose="02070309020205020404" pitchFamily="49" charset="0"/>
                <a:cs typeface="Courier New" panose="02070309020205020404" pitchFamily="49" charset="0"/>
              </a:rPr>
              <a:t>name</a:t>
            </a:r>
            <a:r>
              <a:rPr lang="en-US" dirty="0"/>
              <a:t> may have a namespace prefix, such as </a:t>
            </a:r>
            <a:r>
              <a:rPr lang="en-US" sz="1800" dirty="0" err="1">
                <a:latin typeface="Courier New" panose="02070309020205020404" pitchFamily="49" charset="0"/>
                <a:cs typeface="Courier New" panose="02070309020205020404" pitchFamily="49" charset="0"/>
              </a:rPr>
              <a:t>xlink:href</a:t>
            </a:r>
            <a:r>
              <a:rPr lang="en-US" dirty="0"/>
              <a:t>, to specify an </a:t>
            </a:r>
            <a:r>
              <a:rPr lang="en-US" dirty="0" smtClean="0"/>
              <a:t>"</a:t>
            </a:r>
            <a:r>
              <a:rPr lang="en-US" sz="1800" dirty="0" err="1" smtClean="0">
                <a:latin typeface="Courier New" panose="02070309020205020404" pitchFamily="49" charset="0"/>
                <a:cs typeface="Courier New" panose="02070309020205020404" pitchFamily="49" charset="0"/>
              </a:rPr>
              <a:t>href</a:t>
            </a:r>
            <a:r>
              <a:rPr lang="en-US" dirty="0" smtClean="0"/>
              <a:t>" </a:t>
            </a:r>
            <a:r>
              <a:rPr lang="en-US" dirty="0"/>
              <a:t>attribute in the </a:t>
            </a:r>
            <a:r>
              <a:rPr lang="en-US" dirty="0" err="1"/>
              <a:t>XLink</a:t>
            </a:r>
            <a:r>
              <a:rPr lang="en-US" dirty="0"/>
              <a:t> namespace. By default, D3 supports </a:t>
            </a:r>
            <a:r>
              <a:rPr lang="en-US" sz="1800" dirty="0" err="1">
                <a:latin typeface="Courier New" panose="02070309020205020404" pitchFamily="49" charset="0"/>
                <a:cs typeface="Courier New" panose="02070309020205020404" pitchFamily="49" charset="0"/>
              </a:rPr>
              <a:t>svg</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xhtml</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xlink</a:t>
            </a:r>
            <a:r>
              <a:rPr lang="en-US" sz="1800" dirty="0">
                <a:latin typeface="Courier New" panose="02070309020205020404" pitchFamily="49" charset="0"/>
                <a:cs typeface="Courier New" panose="02070309020205020404" pitchFamily="49" charset="0"/>
              </a:rPr>
              <a:t>, xml</a:t>
            </a:r>
            <a:r>
              <a:rPr lang="en-US" dirty="0"/>
              <a:t>, and </a:t>
            </a:r>
            <a:r>
              <a:rPr lang="en-US" sz="1800" dirty="0" err="1">
                <a:latin typeface="Courier New" panose="02070309020205020404" pitchFamily="49" charset="0"/>
                <a:cs typeface="Courier New" panose="02070309020205020404" pitchFamily="49" charset="0"/>
              </a:rPr>
              <a:t>xmlns</a:t>
            </a:r>
            <a:r>
              <a:rPr lang="en-US" dirty="0"/>
              <a:t> namespaces.</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z="1400" smtClean="0"/>
              <a:pPr/>
              <a:t>35</a:t>
            </a:fld>
            <a:endParaRPr lang="en-US" sz="1400" dirty="0"/>
          </a:p>
        </p:txBody>
      </p:sp>
    </p:spTree>
    <p:extLst>
      <p:ext uri="{BB962C8B-B14F-4D97-AF65-F5344CB8AC3E}">
        <p14:creationId xmlns:p14="http://schemas.microsoft.com/office/powerpoint/2010/main" val="15938007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a:t>HTML Tag </a:t>
            </a:r>
            <a:r>
              <a:rPr lang="en-US" sz="2800" dirty="0" smtClean="0"/>
              <a:t> </a:t>
            </a:r>
            <a:r>
              <a:rPr lang="en-US" sz="3100" dirty="0" smtClean="0">
                <a:latin typeface="Courier New" panose="02070309020205020404" pitchFamily="49" charset="0"/>
                <a:cs typeface="Courier New" panose="02070309020205020404" pitchFamily="49" charset="0"/>
              </a:rPr>
              <a:t>&lt;div&gt;</a:t>
            </a:r>
            <a:endParaRPr lang="en-US" dirty="0"/>
          </a:p>
        </p:txBody>
      </p:sp>
      <p:sp>
        <p:nvSpPr>
          <p:cNvPr id="3" name="Content Placeholder 2"/>
          <p:cNvSpPr>
            <a:spLocks noGrp="1"/>
          </p:cNvSpPr>
          <p:nvPr>
            <p:ph idx="1"/>
          </p:nvPr>
        </p:nvSpPr>
        <p:spPr/>
        <p:txBody>
          <a:bodyPr>
            <a:normAutofit fontScale="85000" lnSpcReduction="20000"/>
          </a:bodyPr>
          <a:lstStyle/>
          <a:p>
            <a:r>
              <a:rPr lang="en-US" sz="2300" dirty="0"/>
              <a:t>The </a:t>
            </a:r>
            <a:r>
              <a:rPr lang="en-US" sz="2300" dirty="0">
                <a:latin typeface="Courier New" panose="02070309020205020404" pitchFamily="49" charset="0"/>
                <a:cs typeface="Courier New" panose="02070309020205020404" pitchFamily="49" charset="0"/>
              </a:rPr>
              <a:t>&lt;div&gt; </a:t>
            </a:r>
            <a:r>
              <a:rPr lang="en-US" sz="2300" dirty="0"/>
              <a:t>tag defines a division or a section in an HTML document.</a:t>
            </a:r>
          </a:p>
          <a:p>
            <a:r>
              <a:rPr lang="en-US" sz="2300" dirty="0"/>
              <a:t>The </a:t>
            </a:r>
            <a:r>
              <a:rPr lang="en-US" sz="2300" dirty="0">
                <a:latin typeface="Courier New" panose="02070309020205020404" pitchFamily="49" charset="0"/>
                <a:cs typeface="Courier New" panose="02070309020205020404" pitchFamily="49" charset="0"/>
              </a:rPr>
              <a:t>&lt;div&gt; </a:t>
            </a:r>
            <a:r>
              <a:rPr lang="en-US" sz="2300" dirty="0"/>
              <a:t>tag is used to group block-elements to format them with CSS.</a:t>
            </a:r>
          </a:p>
          <a:p>
            <a:r>
              <a:rPr lang="en-US" sz="2300" dirty="0" smtClean="0"/>
              <a:t>The </a:t>
            </a:r>
            <a:r>
              <a:rPr lang="en-US" sz="2300" dirty="0">
                <a:latin typeface="Courier New" panose="02070309020205020404" pitchFamily="49" charset="0"/>
                <a:cs typeface="Courier New" panose="02070309020205020404" pitchFamily="49" charset="0"/>
              </a:rPr>
              <a:t>&lt;div&gt; </a:t>
            </a:r>
            <a:r>
              <a:rPr lang="en-US" sz="2300" dirty="0"/>
              <a:t>element is very often used together with CSS, to layout a web page</a:t>
            </a:r>
            <a:r>
              <a:rPr lang="en-US" sz="2300" dirty="0" smtClean="0"/>
              <a:t>. By </a:t>
            </a:r>
            <a:r>
              <a:rPr lang="en-US" sz="2300" dirty="0"/>
              <a:t>default, browsers always place a line break before and after the &lt;div&gt; element. However, this can be changed with CSS</a:t>
            </a:r>
            <a:r>
              <a:rPr lang="en-US" sz="2300" dirty="0" smtClean="0"/>
              <a:t>. </a:t>
            </a:r>
          </a:p>
          <a:p>
            <a:r>
              <a:rPr lang="en-US" sz="2300" dirty="0" smtClean="0"/>
              <a:t>&lt;div&gt; could use inline style </a:t>
            </a:r>
            <a:endParaRPr lang="en-US" sz="2300" dirty="0"/>
          </a:p>
          <a:p>
            <a:pPr marL="400050" lvl="1" indent="0">
              <a:buNone/>
            </a:pPr>
            <a:r>
              <a:rPr lang="en-US" sz="1900" dirty="0">
                <a:latin typeface="Courier New" panose="02070309020205020404" pitchFamily="49" charset="0"/>
                <a:cs typeface="Courier New" panose="02070309020205020404" pitchFamily="49" charset="0"/>
              </a:rPr>
              <a:t>&lt;div style</a:t>
            </a:r>
            <a:r>
              <a:rPr lang="en-US" sz="1900" dirty="0" smtClean="0">
                <a:latin typeface="Courier New" panose="02070309020205020404" pitchFamily="49" charset="0"/>
                <a:cs typeface="Courier New" panose="02070309020205020404" pitchFamily="49" charset="0"/>
              </a:rPr>
              <a:t>="color</a:t>
            </a:r>
            <a:r>
              <a:rPr lang="en-US" sz="1900" dirty="0">
                <a:latin typeface="Courier New" panose="02070309020205020404" pitchFamily="49" charset="0"/>
                <a:cs typeface="Courier New" panose="02070309020205020404" pitchFamily="49" charset="0"/>
              </a:rPr>
              <a:t>:#</a:t>
            </a:r>
            <a:r>
              <a:rPr lang="en-US" sz="1900" dirty="0" smtClean="0">
                <a:latin typeface="Courier New" panose="02070309020205020404" pitchFamily="49" charset="0"/>
                <a:cs typeface="Courier New" panose="02070309020205020404" pitchFamily="49" charset="0"/>
              </a:rPr>
              <a:t>0000FF"&gt;</a:t>
            </a:r>
            <a:r>
              <a:rPr lang="en-US" sz="1900" dirty="0">
                <a:latin typeface="Courier New" panose="02070309020205020404" pitchFamily="49" charset="0"/>
                <a:cs typeface="Courier New" panose="02070309020205020404" pitchFamily="49" charset="0"/>
              </a:rPr>
              <a:t/>
            </a:r>
            <a:br>
              <a:rPr lang="en-US" sz="1900" dirty="0">
                <a:latin typeface="Courier New" panose="02070309020205020404" pitchFamily="49" charset="0"/>
                <a:cs typeface="Courier New" panose="02070309020205020404" pitchFamily="49" charset="0"/>
              </a:rPr>
            </a:br>
            <a:r>
              <a:rPr lang="en-US" sz="1900" dirty="0">
                <a:latin typeface="Courier New" panose="02070309020205020404" pitchFamily="49" charset="0"/>
                <a:cs typeface="Courier New" panose="02070309020205020404" pitchFamily="49" charset="0"/>
              </a:rPr>
              <a:t>  &lt;h3&gt;This is a heading&lt;/h3&gt;</a:t>
            </a:r>
            <a:br>
              <a:rPr lang="en-US" sz="1900" dirty="0">
                <a:latin typeface="Courier New" panose="02070309020205020404" pitchFamily="49" charset="0"/>
                <a:cs typeface="Courier New" panose="02070309020205020404" pitchFamily="49" charset="0"/>
              </a:rPr>
            </a:br>
            <a:r>
              <a:rPr lang="en-US" sz="1900" dirty="0">
                <a:latin typeface="Courier New" panose="02070309020205020404" pitchFamily="49" charset="0"/>
                <a:cs typeface="Courier New" panose="02070309020205020404" pitchFamily="49" charset="0"/>
              </a:rPr>
              <a:t>  &lt;p&gt;This is a paragraph.&lt;/p&gt;</a:t>
            </a:r>
            <a:br>
              <a:rPr lang="en-US" sz="1900" dirty="0">
                <a:latin typeface="Courier New" panose="02070309020205020404" pitchFamily="49" charset="0"/>
                <a:cs typeface="Courier New" panose="02070309020205020404" pitchFamily="49" charset="0"/>
              </a:rPr>
            </a:br>
            <a:r>
              <a:rPr lang="en-US" sz="1900" dirty="0">
                <a:latin typeface="Courier New" panose="02070309020205020404" pitchFamily="49" charset="0"/>
                <a:cs typeface="Courier New" panose="02070309020205020404" pitchFamily="49" charset="0"/>
              </a:rPr>
              <a:t>&lt;/div</a:t>
            </a:r>
            <a:r>
              <a:rPr lang="en-US" sz="1900" dirty="0" smtClean="0">
                <a:latin typeface="Courier New" panose="02070309020205020404" pitchFamily="49" charset="0"/>
                <a:cs typeface="Courier New" panose="02070309020205020404" pitchFamily="49" charset="0"/>
              </a:rPr>
              <a:t>&gt;</a:t>
            </a:r>
          </a:p>
          <a:p>
            <a:pPr marL="285750"/>
            <a:r>
              <a:rPr lang="en-US" sz="2400" dirty="0" smtClean="0">
                <a:cs typeface="Courier New" panose="02070309020205020404" pitchFamily="49" charset="0"/>
              </a:rPr>
              <a:t>Or, </a:t>
            </a:r>
            <a:r>
              <a:rPr lang="en-US" sz="2100" dirty="0" smtClean="0">
                <a:latin typeface="Courier New" panose="02070309020205020404" pitchFamily="49" charset="0"/>
                <a:cs typeface="Courier New" panose="02070309020205020404" pitchFamily="49" charset="0"/>
              </a:rPr>
              <a:t>&lt;div&gt; </a:t>
            </a:r>
            <a:r>
              <a:rPr lang="en-US" sz="2400" dirty="0" smtClean="0">
                <a:cs typeface="Courier New" panose="02070309020205020404" pitchFamily="49" charset="0"/>
              </a:rPr>
              <a:t>could use classes defined in the style sheet</a:t>
            </a:r>
          </a:p>
          <a:p>
            <a:pPr marL="400050" lvl="1" indent="0">
              <a:buNone/>
            </a:pPr>
            <a:r>
              <a:rPr lang="en-US" dirty="0" smtClean="0">
                <a:latin typeface="Courier New" panose="02070309020205020404" pitchFamily="49" charset="0"/>
                <a:cs typeface="Courier New" panose="02070309020205020404" pitchFamily="49" charset="0"/>
              </a:rPr>
              <a:t>&lt;</a:t>
            </a:r>
            <a:r>
              <a:rPr lang="en-US" dirty="0">
                <a:latin typeface="Courier New" panose="02070309020205020404" pitchFamily="49" charset="0"/>
                <a:cs typeface="Courier New" panose="02070309020205020404" pitchFamily="49" charset="0"/>
              </a:rPr>
              <a:t>style&gt;</a:t>
            </a:r>
          </a:p>
          <a:p>
            <a:pPr marL="400050" lvl="1" indent="0">
              <a:buNone/>
            </a:pPr>
            <a:r>
              <a:rPr lang="en-US" dirty="0">
                <a:latin typeface="Courier New" panose="02070309020205020404" pitchFamily="49" charset="0"/>
                <a:cs typeface="Courier New" panose="02070309020205020404" pitchFamily="49" charset="0"/>
              </a:rPr>
              <a:t>.center</a:t>
            </a:r>
          </a:p>
          <a:p>
            <a:pPr marL="400050" lvl="1" indent="0">
              <a:buNone/>
            </a:pP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margin:auto</a:t>
            </a:r>
            <a:r>
              <a:rPr lang="en-US" dirty="0" smtClean="0">
                <a:latin typeface="Courier New" panose="02070309020205020404" pitchFamily="49" charset="0"/>
                <a:cs typeface="Courier New" panose="02070309020205020404" pitchFamily="49" charset="0"/>
              </a:rPr>
              <a:t>;  width:70%;  background-color</a:t>
            </a:r>
            <a:r>
              <a:rPr lang="en-US" dirty="0">
                <a:latin typeface="Courier New" panose="02070309020205020404" pitchFamily="49" charset="0"/>
                <a:cs typeface="Courier New" panose="02070309020205020404" pitchFamily="49" charset="0"/>
              </a:rPr>
              <a:t>:#b0e0e6</a:t>
            </a:r>
            <a:r>
              <a:rPr lang="en-US" dirty="0" smtClean="0">
                <a:latin typeface="Courier New" panose="02070309020205020404" pitchFamily="49" charset="0"/>
                <a:cs typeface="Courier New" panose="02070309020205020404" pitchFamily="49" charset="0"/>
              </a:rPr>
              <a:t>; }</a:t>
            </a:r>
            <a:endParaRPr lang="en-US" dirty="0">
              <a:latin typeface="Courier New" panose="02070309020205020404" pitchFamily="49" charset="0"/>
              <a:cs typeface="Courier New" panose="02070309020205020404" pitchFamily="49" charset="0"/>
            </a:endParaRPr>
          </a:p>
          <a:p>
            <a:pPr marL="400050" lvl="1" indent="0">
              <a:buNone/>
            </a:pPr>
            <a:r>
              <a:rPr lang="en-US" dirty="0">
                <a:latin typeface="Courier New" panose="02070309020205020404" pitchFamily="49" charset="0"/>
                <a:cs typeface="Courier New" panose="02070309020205020404" pitchFamily="49" charset="0"/>
              </a:rPr>
              <a:t>&lt;/style</a:t>
            </a:r>
            <a:r>
              <a:rPr lang="en-US" dirty="0" smtClean="0">
                <a:latin typeface="Courier New" panose="02070309020205020404" pitchFamily="49" charset="0"/>
                <a:cs typeface="Courier New" panose="02070309020205020404" pitchFamily="49" charset="0"/>
              </a:rPr>
              <a:t>&gt;</a:t>
            </a:r>
          </a:p>
          <a:p>
            <a:pPr marL="400050" lvl="1" indent="0">
              <a:buNone/>
            </a:pPr>
            <a:r>
              <a:rPr lang="en-US" dirty="0" smtClean="0">
                <a:latin typeface="Courier New" panose="02070309020205020404" pitchFamily="49" charset="0"/>
                <a:cs typeface="Courier New" panose="02070309020205020404" pitchFamily="49" charset="0"/>
              </a:rPr>
              <a:t>. . . . </a:t>
            </a:r>
            <a:endParaRPr lang="en-US" dirty="0">
              <a:latin typeface="Courier New" panose="02070309020205020404" pitchFamily="49" charset="0"/>
              <a:cs typeface="Courier New" panose="02070309020205020404" pitchFamily="49" charset="0"/>
            </a:endParaRPr>
          </a:p>
          <a:p>
            <a:pPr marL="400050" lvl="1" indent="0">
              <a:buNone/>
            </a:pPr>
            <a:r>
              <a:rPr lang="en-US" dirty="0">
                <a:latin typeface="Courier New" panose="02070309020205020404" pitchFamily="49" charset="0"/>
                <a:cs typeface="Courier New" panose="02070309020205020404" pitchFamily="49" charset="0"/>
              </a:rPr>
              <a:t>&lt;div class</a:t>
            </a:r>
            <a:r>
              <a:rPr lang="en-US" dirty="0" smtClean="0">
                <a:latin typeface="Courier New" panose="02070309020205020404" pitchFamily="49" charset="0"/>
                <a:cs typeface="Courier New" panose="02070309020205020404" pitchFamily="49" charset="0"/>
              </a:rPr>
              <a:t>="center"&gt;</a:t>
            </a:r>
            <a:endParaRPr lang="en-US" dirty="0">
              <a:latin typeface="Courier New" panose="02070309020205020404" pitchFamily="49" charset="0"/>
              <a:cs typeface="Courier New" panose="02070309020205020404" pitchFamily="49" charset="0"/>
            </a:endParaRPr>
          </a:p>
          <a:p>
            <a:pPr marL="400050" lvl="1" indent="0">
              <a:buNone/>
            </a:pPr>
            <a:r>
              <a:rPr lang="en-US" dirty="0" smtClean="0">
                <a:latin typeface="Courier New" panose="02070309020205020404" pitchFamily="49" charset="0"/>
                <a:cs typeface="Courier New" panose="02070309020205020404" pitchFamily="49" charset="0"/>
              </a:rPr>
              <a:t>         &lt;p&gt;Cats play with mice.&lt;/</a:t>
            </a:r>
            <a:r>
              <a:rPr lang="en-US" dirty="0">
                <a:latin typeface="Courier New" panose="02070309020205020404" pitchFamily="49" charset="0"/>
                <a:cs typeface="Courier New" panose="02070309020205020404" pitchFamily="49" charset="0"/>
              </a:rPr>
              <a:t>p&gt;</a:t>
            </a:r>
          </a:p>
          <a:p>
            <a:pPr marL="400050" lvl="1" indent="0">
              <a:buNone/>
            </a:pPr>
            <a:r>
              <a:rPr lang="en-US" dirty="0" smtClean="0">
                <a:latin typeface="Courier New" panose="02070309020205020404" pitchFamily="49" charset="0"/>
                <a:cs typeface="Courier New" panose="02070309020205020404" pitchFamily="49" charset="0"/>
              </a:rPr>
              <a:t>&lt;/</a:t>
            </a:r>
            <a:r>
              <a:rPr lang="en-US" dirty="0">
                <a:latin typeface="Courier New" panose="02070309020205020404" pitchFamily="49" charset="0"/>
                <a:cs typeface="Courier New" panose="02070309020205020404" pitchFamily="49" charset="0"/>
              </a:rPr>
              <a:t>div</a:t>
            </a:r>
            <a:r>
              <a:rPr lang="en-US" dirty="0" smtClean="0">
                <a:latin typeface="Courier New" panose="02070309020205020404" pitchFamily="49" charset="0"/>
                <a:cs typeface="Courier New" panose="02070309020205020404" pitchFamily="49" charset="0"/>
              </a:rPr>
              <a:t>&gt;</a:t>
            </a:r>
            <a:endParaRPr lang="en-US" dirty="0">
              <a:latin typeface="Courier New" panose="02070309020205020404" pitchFamily="49" charset="0"/>
              <a:cs typeface="Courier New" panose="02070309020205020404" pitchFamily="49" charset="0"/>
            </a:endParaRPr>
          </a:p>
          <a:p>
            <a:pPr marL="400050" lvl="1" indent="0">
              <a:buNone/>
            </a:pPr>
            <a:r>
              <a:rPr lang="en-US" dirty="0"/>
              <a:t/>
            </a:r>
            <a:br>
              <a:rPr lang="en-US" dirty="0"/>
            </a:b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Tree>
    <p:extLst>
      <p:ext uri="{BB962C8B-B14F-4D97-AF65-F5344CB8AC3E}">
        <p14:creationId xmlns:p14="http://schemas.microsoft.com/office/powerpoint/2010/main" val="35216000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Drawing with Data</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Bar </a:t>
            </a:r>
            <a:r>
              <a:rPr lang="en-US" dirty="0"/>
              <a:t>charts are essentially just rectangles, and an HTML </a:t>
            </a:r>
            <a:r>
              <a:rPr lang="en-US" sz="1900" dirty="0">
                <a:latin typeface="Courier New" panose="02070309020205020404" pitchFamily="49" charset="0"/>
                <a:cs typeface="Courier New" panose="02070309020205020404" pitchFamily="49" charset="0"/>
              </a:rPr>
              <a:t>&lt;div&gt;</a:t>
            </a:r>
            <a:r>
              <a:rPr lang="en-US" dirty="0"/>
              <a:t> is the easiest way to draw a rectangle. </a:t>
            </a:r>
            <a:r>
              <a:rPr lang="en-US" dirty="0" smtClean="0"/>
              <a:t>This</a:t>
            </a:r>
            <a:r>
              <a:rPr lang="en-US" dirty="0"/>
              <a:t> </a:t>
            </a:r>
            <a:r>
              <a:rPr lang="en-US" sz="1900" dirty="0">
                <a:latin typeface="Courier New" panose="02070309020205020404" pitchFamily="49" charset="0"/>
                <a:cs typeface="Courier New" panose="02070309020205020404" pitchFamily="49" charset="0"/>
              </a:rPr>
              <a:t>div</a:t>
            </a:r>
            <a:r>
              <a:rPr lang="en-US" dirty="0"/>
              <a:t> could work well as a data bar:</a:t>
            </a:r>
          </a:p>
          <a:p>
            <a:pPr marL="0" indent="0">
              <a:buNone/>
            </a:pPr>
            <a:r>
              <a:rPr lang="en-US" sz="1600" dirty="0">
                <a:latin typeface="Courier New" pitchFamily="49" charset="0"/>
                <a:cs typeface="Courier New" pitchFamily="49" charset="0"/>
              </a:rPr>
              <a:t>&lt;div style</a:t>
            </a:r>
            <a:r>
              <a:rPr lang="en-US" sz="1600" dirty="0" smtClean="0">
                <a:latin typeface="Courier New" pitchFamily="49" charset="0"/>
                <a:cs typeface="Courier New" pitchFamily="49" charset="0"/>
              </a:rPr>
              <a:t>="display</a:t>
            </a:r>
            <a:r>
              <a:rPr lang="en-US" sz="1600" dirty="0">
                <a:latin typeface="Courier New" pitchFamily="49" charset="0"/>
                <a:cs typeface="Courier New" pitchFamily="49" charset="0"/>
              </a:rPr>
              <a:t>: inline-block;</a:t>
            </a:r>
          </a:p>
          <a:p>
            <a:pPr marL="0" indent="0">
              <a:buNone/>
            </a:pPr>
            <a:r>
              <a:rPr lang="en-US" sz="1600" dirty="0">
                <a:latin typeface="Courier New" pitchFamily="49" charset="0"/>
                <a:cs typeface="Courier New" pitchFamily="49" charset="0"/>
              </a:rPr>
              <a:t>            width: 20px;</a:t>
            </a:r>
          </a:p>
          <a:p>
            <a:pPr marL="0" indent="0">
              <a:buNone/>
            </a:pPr>
            <a:r>
              <a:rPr lang="en-US" sz="1600" dirty="0">
                <a:latin typeface="Courier New" pitchFamily="49" charset="0"/>
                <a:cs typeface="Courier New" pitchFamily="49" charset="0"/>
              </a:rPr>
              <a:t>            height: 75px;</a:t>
            </a:r>
          </a:p>
          <a:p>
            <a:pPr marL="0" indent="0">
              <a:buNone/>
            </a:pPr>
            <a:r>
              <a:rPr lang="en-US" sz="1600" dirty="0">
                <a:latin typeface="Courier New" pitchFamily="49" charset="0"/>
                <a:cs typeface="Courier New" pitchFamily="49" charset="0"/>
              </a:rPr>
              <a:t>            background-color: teal</a:t>
            </a:r>
            <a:r>
              <a:rPr lang="en-US" sz="1600" dirty="0" smtClean="0">
                <a:latin typeface="Courier New" pitchFamily="49" charset="0"/>
                <a:cs typeface="Courier New" pitchFamily="49" charset="0"/>
              </a:rPr>
              <a:t>;"&gt;&lt;/</a:t>
            </a:r>
            <a:r>
              <a:rPr lang="en-US" sz="1600" dirty="0">
                <a:latin typeface="Courier New" pitchFamily="49" charset="0"/>
                <a:cs typeface="Courier New" pitchFamily="49" charset="0"/>
              </a:rPr>
              <a:t>div&gt;</a:t>
            </a:r>
          </a:p>
          <a:p>
            <a:r>
              <a:rPr lang="en-US" dirty="0" smtClean="0"/>
              <a:t>The width</a:t>
            </a:r>
            <a:r>
              <a:rPr lang="en-US" dirty="0"/>
              <a:t> and height </a:t>
            </a:r>
            <a:r>
              <a:rPr lang="en-US" dirty="0" smtClean="0"/>
              <a:t>of the above </a:t>
            </a:r>
            <a:r>
              <a:rPr lang="en-US" sz="1900" dirty="0" smtClean="0">
                <a:latin typeface="Courier New" panose="02070309020205020404" pitchFamily="49" charset="0"/>
                <a:cs typeface="Courier New" panose="02070309020205020404" pitchFamily="49" charset="0"/>
              </a:rPr>
              <a:t>&lt;div&gt; </a:t>
            </a:r>
            <a:r>
              <a:rPr lang="en-US" dirty="0" smtClean="0"/>
              <a:t>element are </a:t>
            </a:r>
            <a:r>
              <a:rPr lang="en-US" dirty="0"/>
              <a:t>set with </a:t>
            </a:r>
            <a:r>
              <a:rPr lang="en-US" dirty="0" smtClean="0"/>
              <a:t>a CSS style. </a:t>
            </a:r>
          </a:p>
          <a:p>
            <a:r>
              <a:rPr lang="en-US" dirty="0" smtClean="0"/>
              <a:t>Each </a:t>
            </a:r>
            <a:r>
              <a:rPr lang="en-US" dirty="0"/>
              <a:t>bar in our chart will share the same display properties (except for height), so </a:t>
            </a:r>
            <a:r>
              <a:rPr lang="en-US" dirty="0" smtClean="0"/>
              <a:t>we could define </a:t>
            </a:r>
            <a:r>
              <a:rPr lang="en-US" dirty="0"/>
              <a:t>those shared styles </a:t>
            </a:r>
            <a:r>
              <a:rPr lang="en-US" dirty="0" smtClean="0"/>
              <a:t>in </a:t>
            </a:r>
            <a:r>
              <a:rPr lang="en-US" dirty="0"/>
              <a:t>a </a:t>
            </a:r>
            <a:r>
              <a:rPr lang="en-US" dirty="0" smtClean="0"/>
              <a:t>CSS class </a:t>
            </a:r>
            <a:r>
              <a:rPr lang="en-US" dirty="0"/>
              <a:t>called </a:t>
            </a:r>
            <a:r>
              <a:rPr lang="en-US" sz="1900" dirty="0">
                <a:latin typeface="Courier New" pitchFamily="49" charset="0"/>
                <a:cs typeface="Courier New" pitchFamily="49" charset="0"/>
              </a:rPr>
              <a:t>bar</a:t>
            </a:r>
            <a:r>
              <a:rPr lang="en-US" dirty="0"/>
              <a:t>:</a:t>
            </a:r>
          </a:p>
          <a:p>
            <a:pPr marL="0" indent="0">
              <a:buNone/>
            </a:pPr>
            <a:r>
              <a:rPr lang="en-US" sz="1500" dirty="0" err="1">
                <a:latin typeface="Courier New" pitchFamily="49" charset="0"/>
                <a:cs typeface="Courier New" pitchFamily="49" charset="0"/>
              </a:rPr>
              <a:t>div.bar</a:t>
            </a:r>
            <a:r>
              <a:rPr lang="en-US" sz="1500" dirty="0">
                <a:latin typeface="Courier New" pitchFamily="49" charset="0"/>
                <a:cs typeface="Courier New" pitchFamily="49" charset="0"/>
              </a:rPr>
              <a:t> {</a:t>
            </a:r>
          </a:p>
          <a:p>
            <a:pPr marL="0" indent="0">
              <a:buNone/>
            </a:pPr>
            <a:r>
              <a:rPr lang="en-US" sz="1500" dirty="0">
                <a:latin typeface="Courier New" pitchFamily="49" charset="0"/>
                <a:cs typeface="Courier New" pitchFamily="49" charset="0"/>
              </a:rPr>
              <a:t>    display: inline-block;</a:t>
            </a:r>
          </a:p>
          <a:p>
            <a:pPr marL="0" indent="0">
              <a:buNone/>
            </a:pPr>
            <a:r>
              <a:rPr lang="en-US" sz="1500" dirty="0">
                <a:latin typeface="Courier New" pitchFamily="49" charset="0"/>
                <a:cs typeface="Courier New" pitchFamily="49" charset="0"/>
              </a:rPr>
              <a:t>    width: 20px;</a:t>
            </a:r>
          </a:p>
          <a:p>
            <a:pPr marL="0" indent="0">
              <a:buNone/>
            </a:pPr>
            <a:r>
              <a:rPr lang="en-US" sz="1500" dirty="0">
                <a:latin typeface="Courier New" pitchFamily="49" charset="0"/>
                <a:cs typeface="Courier New" pitchFamily="49" charset="0"/>
              </a:rPr>
              <a:t>    height: 75px;   /* We'll override this later */</a:t>
            </a:r>
          </a:p>
          <a:p>
            <a:pPr marL="0" indent="0">
              <a:buNone/>
            </a:pPr>
            <a:r>
              <a:rPr lang="en-US" sz="1500" dirty="0">
                <a:latin typeface="Courier New" pitchFamily="49" charset="0"/>
                <a:cs typeface="Courier New" pitchFamily="49" charset="0"/>
              </a:rPr>
              <a:t>    background-color: teal;</a:t>
            </a:r>
          </a:p>
          <a:p>
            <a:pPr marL="0" indent="0">
              <a:buNone/>
            </a:pPr>
            <a:r>
              <a:rPr lang="en-US" sz="1500" dirty="0">
                <a:latin typeface="Courier New" pitchFamily="49" charset="0"/>
                <a:cs typeface="Courier New" pitchFamily="49" charset="0"/>
              </a:rPr>
              <a:t>}</a:t>
            </a:r>
          </a:p>
          <a:p>
            <a:r>
              <a:rPr lang="en-US" dirty="0"/>
              <a:t>E</a:t>
            </a:r>
            <a:r>
              <a:rPr lang="en-US" dirty="0" smtClean="0"/>
              <a:t>ach</a:t>
            </a:r>
            <a:r>
              <a:rPr lang="en-US" dirty="0"/>
              <a:t> </a:t>
            </a:r>
            <a:r>
              <a:rPr lang="en-US" sz="1900" dirty="0">
                <a:latin typeface="Courier New" panose="02070309020205020404" pitchFamily="49" charset="0"/>
                <a:cs typeface="Courier New" panose="02070309020205020404" pitchFamily="49" charset="0"/>
              </a:rPr>
              <a:t>div</a:t>
            </a:r>
            <a:r>
              <a:rPr lang="en-US" dirty="0"/>
              <a:t> needs to be assigned the </a:t>
            </a:r>
            <a:r>
              <a:rPr lang="en-US" sz="1900" dirty="0">
                <a:latin typeface="Courier New" panose="02070309020205020404" pitchFamily="49" charset="0"/>
                <a:cs typeface="Courier New" panose="02070309020205020404" pitchFamily="49" charset="0"/>
              </a:rPr>
              <a:t>bar</a:t>
            </a:r>
            <a:r>
              <a:rPr lang="en-US" dirty="0"/>
              <a:t> class, so </a:t>
            </a:r>
            <a:r>
              <a:rPr lang="en-US" dirty="0" smtClean="0"/>
              <a:t>that new </a:t>
            </a:r>
            <a:r>
              <a:rPr lang="en-US" dirty="0"/>
              <a:t>CSS </a:t>
            </a:r>
            <a:r>
              <a:rPr lang="en-US" dirty="0" smtClean="0"/>
              <a:t>rules apply</a:t>
            </a:r>
            <a:r>
              <a:rPr lang="en-US" dirty="0"/>
              <a:t>. </a:t>
            </a:r>
            <a:endParaRPr lang="en-US" dirty="0" smtClean="0"/>
          </a:p>
          <a:p>
            <a:r>
              <a:rPr lang="en-US" dirty="0" smtClean="0"/>
              <a:t>If we </a:t>
            </a:r>
            <a:r>
              <a:rPr lang="en-US" dirty="0"/>
              <a:t>were writing the HTML code by hand, </a:t>
            </a:r>
            <a:r>
              <a:rPr lang="en-US" dirty="0" smtClean="0"/>
              <a:t>we </a:t>
            </a:r>
            <a:r>
              <a:rPr lang="en-US" dirty="0"/>
              <a:t>would write:</a:t>
            </a:r>
          </a:p>
          <a:p>
            <a:pPr marL="0" indent="0">
              <a:buNone/>
            </a:pPr>
            <a:r>
              <a:rPr lang="en-US" sz="1700" dirty="0">
                <a:latin typeface="Courier New" pitchFamily="49" charset="0"/>
                <a:cs typeface="Courier New" pitchFamily="49" charset="0"/>
              </a:rPr>
              <a:t>&lt;div class</a:t>
            </a:r>
            <a:r>
              <a:rPr lang="en-US" sz="1700" dirty="0" smtClean="0">
                <a:latin typeface="Courier New" pitchFamily="49" charset="0"/>
                <a:cs typeface="Courier New" pitchFamily="49" charset="0"/>
              </a:rPr>
              <a:t>="bar"&gt;&lt;/</a:t>
            </a:r>
            <a:r>
              <a:rPr lang="en-US" sz="1700" dirty="0">
                <a:latin typeface="Courier New" pitchFamily="49" charset="0"/>
                <a:cs typeface="Courier New" pitchFamily="49" charset="0"/>
              </a:rPr>
              <a:t>div&gt;</a:t>
            </a:r>
          </a:p>
          <a:p>
            <a:r>
              <a:rPr lang="en-US" dirty="0" smtClean="0"/>
              <a:t>In </a:t>
            </a:r>
            <a:r>
              <a:rPr lang="en-US" dirty="0"/>
              <a:t>D3, to add a class to an element, we use the </a:t>
            </a:r>
            <a:r>
              <a:rPr lang="en-US" sz="1700" dirty="0" err="1" smtClean="0">
                <a:latin typeface="Courier New" pitchFamily="49" charset="0"/>
                <a:cs typeface="Courier New" pitchFamily="49" charset="0"/>
              </a:rPr>
              <a:t>selection.attr</a:t>
            </a:r>
            <a:r>
              <a:rPr lang="en-US" sz="1700" dirty="0" smtClean="0">
                <a:latin typeface="Courier New" pitchFamily="49" charset="0"/>
                <a:cs typeface="Courier New" pitchFamily="49" charset="0"/>
              </a:rPr>
              <a:t>()</a:t>
            </a:r>
            <a:r>
              <a:rPr lang="en-US" dirty="0" smtClean="0"/>
              <a:t>method</a:t>
            </a:r>
            <a:r>
              <a:rPr lang="en-US" dirty="0"/>
              <a:t>. </a:t>
            </a:r>
            <a:endParaRPr lang="en-US" dirty="0" smtClean="0"/>
          </a:p>
          <a:p>
            <a:r>
              <a:rPr lang="en-US" dirty="0" smtClean="0"/>
              <a:t>It’s </a:t>
            </a:r>
            <a:r>
              <a:rPr lang="en-US" dirty="0"/>
              <a:t>important to understand the difference between </a:t>
            </a:r>
            <a:r>
              <a:rPr lang="en-US" sz="1900" dirty="0" err="1">
                <a:latin typeface="Courier New" panose="02070309020205020404" pitchFamily="49" charset="0"/>
                <a:cs typeface="Courier New" panose="02070309020205020404" pitchFamily="49" charset="0"/>
              </a:rPr>
              <a:t>attr</a:t>
            </a:r>
            <a:r>
              <a:rPr lang="en-US" sz="1900" dirty="0">
                <a:latin typeface="Courier New" panose="02070309020205020404" pitchFamily="49" charset="0"/>
                <a:cs typeface="Courier New" panose="02070309020205020404" pitchFamily="49" charset="0"/>
              </a:rPr>
              <a:t>()</a:t>
            </a:r>
            <a:r>
              <a:rPr lang="en-US" dirty="0"/>
              <a:t> and its close cousin, </a:t>
            </a:r>
            <a:r>
              <a:rPr lang="en-US" sz="1900" dirty="0">
                <a:latin typeface="Courier New" panose="02070309020205020404" pitchFamily="49" charset="0"/>
                <a:cs typeface="Courier New" panose="02070309020205020404" pitchFamily="49" charset="0"/>
              </a:rPr>
              <a:t>style().</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36197928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01_drawing_divs.html</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fontScale="62500" lnSpcReduction="20000"/>
          </a:bodyPr>
          <a:lstStyle/>
          <a:p>
            <a:pPr marL="0" indent="0">
              <a:buNone/>
            </a:pPr>
            <a:r>
              <a:rPr lang="en-US" dirty="0">
                <a:latin typeface="Courier New" pitchFamily="49" charset="0"/>
                <a:cs typeface="Courier New" pitchFamily="49" charset="0"/>
              </a:rPr>
              <a:t>&lt;!DOCTYPE html&gt;</a:t>
            </a:r>
          </a:p>
          <a:p>
            <a:pPr marL="0" indent="0">
              <a:buNone/>
            </a:pPr>
            <a:r>
              <a:rPr lang="en-US" dirty="0">
                <a:latin typeface="Courier New" pitchFamily="49" charset="0"/>
                <a:cs typeface="Courier New" pitchFamily="49" charset="0"/>
              </a:rPr>
              <a:t>&lt;html </a:t>
            </a:r>
            <a:r>
              <a:rPr lang="en-US" dirty="0" err="1">
                <a:latin typeface="Courier New" pitchFamily="49" charset="0"/>
                <a:cs typeface="Courier New" pitchFamily="49" charset="0"/>
              </a:rPr>
              <a:t>lang</a:t>
            </a:r>
            <a:r>
              <a:rPr lang="en-US" dirty="0" smtClean="0">
                <a:latin typeface="Courier New" pitchFamily="49" charset="0"/>
                <a:cs typeface="Courier New" pitchFamily="49" charset="0"/>
              </a:rPr>
              <a:t>="en"&gt;</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&lt;head&gt;</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&lt;</a:t>
            </a:r>
            <a:r>
              <a:rPr lang="en-US" dirty="0">
                <a:latin typeface="Courier New" pitchFamily="49" charset="0"/>
                <a:cs typeface="Courier New" pitchFamily="49" charset="0"/>
              </a:rPr>
              <a:t>meta charset</a:t>
            </a:r>
            <a:r>
              <a:rPr lang="en-US" dirty="0" smtClean="0">
                <a:latin typeface="Courier New" pitchFamily="49" charset="0"/>
                <a:cs typeface="Courier New" pitchFamily="49" charset="0"/>
              </a:rPr>
              <a:t>="utf-8"&gt;</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&lt;</a:t>
            </a:r>
            <a:r>
              <a:rPr lang="en-US" dirty="0">
                <a:latin typeface="Courier New" pitchFamily="49" charset="0"/>
                <a:cs typeface="Courier New" pitchFamily="49" charset="0"/>
              </a:rPr>
              <a:t>title&gt;D3: Drawing </a:t>
            </a:r>
            <a:r>
              <a:rPr lang="en-US" dirty="0" err="1">
                <a:latin typeface="Courier New" pitchFamily="49" charset="0"/>
                <a:cs typeface="Courier New" pitchFamily="49" charset="0"/>
              </a:rPr>
              <a:t>divs</a:t>
            </a:r>
            <a:r>
              <a:rPr lang="en-US" dirty="0">
                <a:latin typeface="Courier New" pitchFamily="49" charset="0"/>
                <a:cs typeface="Courier New" pitchFamily="49" charset="0"/>
              </a:rPr>
              <a:t> with data&lt;/title&gt;</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&lt;</a:t>
            </a:r>
            <a:r>
              <a:rPr lang="en-US" dirty="0">
                <a:latin typeface="Courier New" pitchFamily="49" charset="0"/>
                <a:cs typeface="Courier New" pitchFamily="49" charset="0"/>
              </a:rPr>
              <a:t>script type</a:t>
            </a:r>
            <a:r>
              <a:rPr lang="en-US" dirty="0" smtClean="0">
                <a:latin typeface="Courier New" pitchFamily="49" charset="0"/>
                <a:cs typeface="Courier New" pitchFamily="49" charset="0"/>
              </a:rPr>
              <a:t>="text/</a:t>
            </a:r>
            <a:r>
              <a:rPr lang="en-US" dirty="0" err="1" smtClean="0">
                <a:latin typeface="Courier New" pitchFamily="49" charset="0"/>
                <a:cs typeface="Courier New" pitchFamily="49" charset="0"/>
              </a:rPr>
              <a:t>javascript</a:t>
            </a:r>
            <a:r>
              <a:rPr lang="en-US" dirty="0" smtClean="0">
                <a:latin typeface="Courier New" pitchFamily="49" charset="0"/>
                <a:cs typeface="Courier New" pitchFamily="49" charset="0"/>
              </a:rPr>
              <a:t>" </a:t>
            </a:r>
            <a:r>
              <a:rPr lang="en-US" dirty="0" err="1">
                <a:latin typeface="Courier New" pitchFamily="49" charset="0"/>
                <a:cs typeface="Courier New" pitchFamily="49" charset="0"/>
              </a:rPr>
              <a:t>src</a:t>
            </a:r>
            <a:r>
              <a:rPr lang="en-US" dirty="0" smtClean="0">
                <a:latin typeface="Courier New" pitchFamily="49" charset="0"/>
                <a:cs typeface="Courier New" pitchFamily="49" charset="0"/>
              </a:rPr>
              <a:t>="../d3/d3.js"&gt;&lt;/</a:t>
            </a:r>
            <a:r>
              <a:rPr lang="en-US" dirty="0">
                <a:latin typeface="Courier New" pitchFamily="49" charset="0"/>
                <a:cs typeface="Courier New" pitchFamily="49" charset="0"/>
              </a:rPr>
              <a:t>script&gt;</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&lt;</a:t>
            </a:r>
            <a:r>
              <a:rPr lang="en-US" dirty="0">
                <a:latin typeface="Courier New" pitchFamily="49" charset="0"/>
                <a:cs typeface="Courier New" pitchFamily="49" charset="0"/>
              </a:rPr>
              <a:t>style type</a:t>
            </a:r>
            <a:r>
              <a:rPr lang="en-US" dirty="0" smtClean="0">
                <a:latin typeface="Courier New" pitchFamily="49" charset="0"/>
                <a:cs typeface="Courier New" pitchFamily="49" charset="0"/>
              </a:rPr>
              <a:t>="text/</a:t>
            </a:r>
            <a:r>
              <a:rPr lang="en-US" dirty="0" err="1" smtClean="0">
                <a:latin typeface="Courier New" pitchFamily="49" charset="0"/>
                <a:cs typeface="Courier New" pitchFamily="49" charset="0"/>
              </a:rPr>
              <a:t>css</a:t>
            </a:r>
            <a:r>
              <a:rPr lang="en-US" dirty="0" smtClean="0">
                <a:latin typeface="Courier New" pitchFamily="49" charset="0"/>
                <a:cs typeface="Courier New" pitchFamily="49" charset="0"/>
              </a:rPr>
              <a:t>"&gt;</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div.bar</a:t>
            </a: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display: inline-block;</a:t>
            </a:r>
          </a:p>
          <a:p>
            <a:pPr marL="0" indent="0">
              <a:buNone/>
            </a:pPr>
            <a:r>
              <a:rPr lang="en-US" dirty="0">
                <a:latin typeface="Courier New" pitchFamily="49" charset="0"/>
                <a:cs typeface="Courier New" pitchFamily="49" charset="0"/>
              </a:rPr>
              <a:t>				width: 20px;</a:t>
            </a:r>
          </a:p>
          <a:p>
            <a:pPr marL="0" indent="0">
              <a:buNone/>
            </a:pPr>
            <a:r>
              <a:rPr lang="en-US" dirty="0">
                <a:latin typeface="Courier New" pitchFamily="49" charset="0"/>
                <a:cs typeface="Courier New" pitchFamily="49" charset="0"/>
              </a:rPr>
              <a:t>				height: 75px;</a:t>
            </a:r>
          </a:p>
          <a:p>
            <a:pPr marL="0" indent="0">
              <a:buNone/>
            </a:pPr>
            <a:r>
              <a:rPr lang="en-US" dirty="0">
                <a:latin typeface="Courier New" pitchFamily="49" charset="0"/>
                <a:cs typeface="Courier New" pitchFamily="49" charset="0"/>
              </a:rPr>
              <a:t>				background-color: teal;</a:t>
            </a:r>
          </a:p>
          <a:p>
            <a:pPr marL="0" indent="0">
              <a:buNone/>
            </a:pP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&lt;/</a:t>
            </a:r>
            <a:r>
              <a:rPr lang="en-US" dirty="0">
                <a:latin typeface="Courier New" pitchFamily="49" charset="0"/>
                <a:cs typeface="Courier New" pitchFamily="49" charset="0"/>
              </a:rPr>
              <a:t>style&gt;</a:t>
            </a:r>
          </a:p>
          <a:p>
            <a:pPr marL="0" indent="0">
              <a:buNone/>
            </a:pPr>
            <a:r>
              <a:rPr lang="en-US" dirty="0">
                <a:latin typeface="Courier New" pitchFamily="49" charset="0"/>
                <a:cs typeface="Courier New" pitchFamily="49" charset="0"/>
              </a:rPr>
              <a:t>	&lt;/head&gt;</a:t>
            </a:r>
          </a:p>
          <a:p>
            <a:pPr marL="0" indent="0">
              <a:buNone/>
            </a:pPr>
            <a:r>
              <a:rPr lang="en-US" dirty="0">
                <a:latin typeface="Courier New" pitchFamily="49" charset="0"/>
                <a:cs typeface="Courier New" pitchFamily="49" charset="0"/>
              </a:rPr>
              <a:t>	&lt;body&gt;</a:t>
            </a:r>
          </a:p>
          <a:p>
            <a:pPr marL="0" indent="0">
              <a:buNone/>
            </a:pPr>
            <a:r>
              <a:rPr lang="en-US" dirty="0">
                <a:latin typeface="Courier New" pitchFamily="49" charset="0"/>
                <a:cs typeface="Courier New" pitchFamily="49" charset="0"/>
              </a:rPr>
              <a:t>		&lt;script type</a:t>
            </a:r>
            <a:r>
              <a:rPr lang="en-US" dirty="0" smtClean="0">
                <a:latin typeface="Courier New" pitchFamily="49" charset="0"/>
                <a:cs typeface="Courier New" pitchFamily="49" charset="0"/>
              </a:rPr>
              <a:t>="text/</a:t>
            </a:r>
            <a:r>
              <a:rPr lang="en-US" dirty="0" err="1" smtClean="0">
                <a:latin typeface="Courier New" pitchFamily="49" charset="0"/>
                <a:cs typeface="Courier New" pitchFamily="49" charset="0"/>
              </a:rPr>
              <a:t>javascript</a:t>
            </a:r>
            <a:r>
              <a:rPr lang="en-US" dirty="0" smtClean="0">
                <a:latin typeface="Courier New" pitchFamily="49" charset="0"/>
                <a:cs typeface="Courier New" pitchFamily="49" charset="0"/>
              </a:rPr>
              <a:t>"&gt;</a:t>
            </a: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var</a:t>
            </a:r>
            <a:r>
              <a:rPr lang="en-US" dirty="0">
                <a:latin typeface="Courier New" pitchFamily="49" charset="0"/>
                <a:cs typeface="Courier New" pitchFamily="49" charset="0"/>
              </a:rPr>
              <a:t> dataset = [ 5, 10, 15, 20, 25 ];	</a:t>
            </a:r>
          </a:p>
          <a:p>
            <a:pPr marL="0" indent="0">
              <a:buNone/>
            </a:pPr>
            <a:r>
              <a:rPr lang="en-US" dirty="0">
                <a:latin typeface="Courier New" pitchFamily="49" charset="0"/>
                <a:cs typeface="Courier New" pitchFamily="49" charset="0"/>
              </a:rPr>
              <a:t>			d3.select</a:t>
            </a:r>
            <a:r>
              <a:rPr lang="en-US" dirty="0" smtClean="0">
                <a:latin typeface="Courier New" pitchFamily="49" charset="0"/>
                <a:cs typeface="Courier New" pitchFamily="49" charset="0"/>
              </a:rPr>
              <a:t>("body").</a:t>
            </a:r>
            <a:r>
              <a:rPr lang="en-US" dirty="0" err="1">
                <a:latin typeface="Courier New" pitchFamily="49" charset="0"/>
                <a:cs typeface="Courier New" pitchFamily="49" charset="0"/>
              </a:rPr>
              <a:t>selectAll</a:t>
            </a:r>
            <a:r>
              <a:rPr lang="en-US" dirty="0" smtClean="0">
                <a:latin typeface="Courier New" pitchFamily="49" charset="0"/>
                <a:cs typeface="Courier New" pitchFamily="49" charset="0"/>
              </a:rPr>
              <a:t>("div")</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.data(dataset)</a:t>
            </a:r>
          </a:p>
          <a:p>
            <a:pPr marL="0" indent="0">
              <a:buNone/>
            </a:pPr>
            <a:r>
              <a:rPr lang="en-US" dirty="0">
                <a:latin typeface="Courier New" pitchFamily="49" charset="0"/>
                <a:cs typeface="Courier New" pitchFamily="49" charset="0"/>
              </a:rPr>
              <a:t>				.enter()</a:t>
            </a:r>
          </a:p>
          <a:p>
            <a:pPr marL="0" indent="0">
              <a:buNone/>
            </a:pPr>
            <a:r>
              <a:rPr lang="en-US" dirty="0">
                <a:latin typeface="Courier New" pitchFamily="49" charset="0"/>
                <a:cs typeface="Courier New" pitchFamily="49" charset="0"/>
              </a:rPr>
              <a:t>				.append</a:t>
            </a:r>
            <a:r>
              <a:rPr lang="en-US" dirty="0" smtClean="0">
                <a:latin typeface="Courier New" pitchFamily="49" charset="0"/>
                <a:cs typeface="Courier New" pitchFamily="49" charset="0"/>
              </a:rPr>
              <a:t>("div")</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attr</a:t>
            </a:r>
            <a:r>
              <a:rPr lang="en-US" dirty="0" smtClean="0">
                <a:latin typeface="Courier New" pitchFamily="49" charset="0"/>
                <a:cs typeface="Courier New" pitchFamily="49" charset="0"/>
              </a:rPr>
              <a:t>("class", "bar");</a:t>
            </a: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&lt;/script&gt;</a:t>
            </a:r>
          </a:p>
          <a:p>
            <a:pPr marL="0" indent="0">
              <a:buNone/>
            </a:pPr>
            <a:r>
              <a:rPr lang="en-US" dirty="0">
                <a:latin typeface="Courier New" pitchFamily="49" charset="0"/>
                <a:cs typeface="Courier New" pitchFamily="49" charset="0"/>
              </a:rPr>
              <a:t>	&lt;/body&gt;</a:t>
            </a:r>
          </a:p>
          <a:p>
            <a:pPr marL="0" indent="0">
              <a:buNone/>
            </a:pPr>
            <a:r>
              <a:rPr lang="en-US" dirty="0">
                <a:latin typeface="Courier New" pitchFamily="49" charset="0"/>
                <a:cs typeface="Courier New" pitchFamily="49" charset="0"/>
              </a:rPr>
              <a:t>&lt;/html&gt;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18177041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Browser View</a:t>
            </a:r>
            <a:endParaRPr lang="en-US" dirty="0"/>
          </a:p>
        </p:txBody>
      </p:sp>
      <p:sp>
        <p:nvSpPr>
          <p:cNvPr id="3" name="Content Placeholder 2"/>
          <p:cNvSpPr>
            <a:spLocks noGrp="1"/>
          </p:cNvSpPr>
          <p:nvPr>
            <p:ph idx="1"/>
          </p:nvPr>
        </p:nvSpPr>
        <p:spPr>
          <a:xfrm>
            <a:off x="457200" y="762000"/>
            <a:ext cx="8382000" cy="5592763"/>
          </a:xfrm>
        </p:spPr>
        <p:txBody>
          <a:bodyPr/>
          <a:lstStyle/>
          <a:p>
            <a:r>
              <a:rPr lang="en-US" dirty="0" smtClean="0"/>
              <a:t>Though we see a single rectangle, with the help of developer tools we could see that we do have 5 of them, one after another, all of the same height.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0224" y="1676400"/>
            <a:ext cx="7434886" cy="4496057"/>
          </a:xfrm>
          <a:prstGeom prst="rect">
            <a:avLst/>
          </a:prstGeom>
        </p:spPr>
      </p:pic>
    </p:spTree>
    <p:extLst>
      <p:ext uri="{BB962C8B-B14F-4D97-AF65-F5344CB8AC3E}">
        <p14:creationId xmlns:p14="http://schemas.microsoft.com/office/powerpoint/2010/main" val="25139769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Objectives</a:t>
            </a:r>
            <a:endParaRPr lang="en-US" dirty="0"/>
          </a:p>
        </p:txBody>
      </p:sp>
      <p:sp>
        <p:nvSpPr>
          <p:cNvPr id="3" name="Content Placeholder 2"/>
          <p:cNvSpPr>
            <a:spLocks noGrp="1"/>
          </p:cNvSpPr>
          <p:nvPr>
            <p:ph idx="1"/>
          </p:nvPr>
        </p:nvSpPr>
        <p:spPr>
          <a:xfrm>
            <a:off x="304800" y="762000"/>
            <a:ext cx="8686800" cy="5592763"/>
          </a:xfrm>
        </p:spPr>
        <p:txBody>
          <a:bodyPr/>
          <a:lstStyle/>
          <a:p>
            <a:pPr lvl="0"/>
            <a:r>
              <a:rPr lang="en-US" u="sng" dirty="0">
                <a:hlinkClick r:id="rId2"/>
              </a:rPr>
              <a:t>Fundamentals</a:t>
            </a:r>
            <a:endParaRPr lang="en-US" u="sng" dirty="0"/>
          </a:p>
          <a:p>
            <a:pPr lvl="0"/>
            <a:r>
              <a:rPr lang="en-US" u="sng" dirty="0">
                <a:hlinkClick r:id="rId3"/>
              </a:rPr>
              <a:t>Setup</a:t>
            </a:r>
            <a:endParaRPr lang="en-US" u="sng" dirty="0"/>
          </a:p>
          <a:p>
            <a:pPr lvl="0"/>
            <a:r>
              <a:rPr lang="en-US" u="sng" dirty="0">
                <a:hlinkClick r:id="rId4"/>
              </a:rPr>
              <a:t>Adding elements</a:t>
            </a:r>
            <a:endParaRPr lang="en-US" u="sng" dirty="0"/>
          </a:p>
          <a:p>
            <a:pPr lvl="0"/>
            <a:r>
              <a:rPr lang="en-US" u="sng" dirty="0">
                <a:hlinkClick r:id="rId5"/>
              </a:rPr>
              <a:t>Chaining methods</a:t>
            </a:r>
            <a:endParaRPr lang="en-US" u="sng" dirty="0"/>
          </a:p>
          <a:p>
            <a:pPr lvl="0"/>
            <a:r>
              <a:rPr lang="en-US" u="sng" dirty="0">
                <a:hlinkClick r:id="rId6"/>
              </a:rPr>
              <a:t>Binding data</a:t>
            </a:r>
            <a:endParaRPr lang="en-US" u="sng" dirty="0"/>
          </a:p>
          <a:p>
            <a:pPr lvl="0"/>
            <a:r>
              <a:rPr lang="en-US" u="sng" dirty="0">
                <a:hlinkClick r:id="rId7"/>
              </a:rPr>
              <a:t>Using your data</a:t>
            </a:r>
            <a:endParaRPr lang="en-US" u="sng" dirty="0"/>
          </a:p>
          <a:p>
            <a:pPr lvl="0"/>
            <a:r>
              <a:rPr lang="en-US" u="sng" dirty="0">
                <a:hlinkClick r:id="rId8"/>
              </a:rPr>
              <a:t>Drawing </a:t>
            </a:r>
            <a:r>
              <a:rPr lang="en-US" u="sng" dirty="0" err="1">
                <a:hlinkClick r:id="rId8"/>
              </a:rPr>
              <a:t>divs</a:t>
            </a:r>
            <a:endParaRPr lang="en-US" u="sng" dirty="0"/>
          </a:p>
          <a:p>
            <a:pPr lvl="0"/>
            <a:r>
              <a:rPr lang="en-US" u="sng" dirty="0">
                <a:hlinkClick r:id="rId9"/>
              </a:rPr>
              <a:t>The power of data()</a:t>
            </a:r>
            <a:endParaRPr lang="en-US" u="sng" dirty="0"/>
          </a:p>
          <a:p>
            <a:pPr lvl="0"/>
            <a:r>
              <a:rPr lang="en-US" u="sng" dirty="0">
                <a:hlinkClick r:id="rId10"/>
              </a:rPr>
              <a:t>An SVG primer</a:t>
            </a:r>
            <a:endParaRPr lang="en-US" u="sng" dirty="0"/>
          </a:p>
          <a:p>
            <a:pPr lvl="0"/>
            <a:r>
              <a:rPr lang="en-US" u="sng" dirty="0">
                <a:hlinkClick r:id="rId11"/>
              </a:rPr>
              <a:t>Drawing SVGs</a:t>
            </a:r>
            <a:endParaRPr lang="en-US" u="sng" dirty="0"/>
          </a:p>
          <a:p>
            <a:pPr lvl="0"/>
            <a:r>
              <a:rPr lang="en-US" u="sng" dirty="0">
                <a:hlinkClick r:id="rId12"/>
              </a:rPr>
              <a:t>Types of data</a:t>
            </a:r>
            <a:endParaRPr lang="en-US" u="sng" dirty="0"/>
          </a:p>
          <a:p>
            <a:pPr lvl="0"/>
            <a:r>
              <a:rPr lang="en-US" u="sng" dirty="0">
                <a:hlinkClick r:id="rId13"/>
              </a:rPr>
              <a:t>Making a bar chart</a:t>
            </a:r>
            <a:endParaRPr lang="en-US" u="sng" dirty="0"/>
          </a:p>
          <a:p>
            <a:pPr lvl="0"/>
            <a:r>
              <a:rPr lang="en-US" u="sng" dirty="0">
                <a:hlinkClick r:id="rId14"/>
              </a:rPr>
              <a:t>Making a scatterplot</a:t>
            </a:r>
            <a:endParaRPr lang="en-US" u="sng" dirty="0"/>
          </a:p>
          <a:p>
            <a:pPr lvl="0"/>
            <a:r>
              <a:rPr lang="en-US" u="sng" dirty="0">
                <a:hlinkClick r:id="rId15"/>
              </a:rPr>
              <a:t>Scales</a:t>
            </a:r>
            <a:endParaRPr lang="en-US" u="sng" dirty="0"/>
          </a:p>
          <a:p>
            <a:pPr lvl="0"/>
            <a:r>
              <a:rPr lang="en-US" u="sng" dirty="0">
                <a:hlinkClick r:id="rId16"/>
              </a:rPr>
              <a:t>Axes</a:t>
            </a:r>
            <a:endParaRPr lang="en-US" u="sng" dirty="0"/>
          </a:p>
          <a:p>
            <a:endParaRPr lang="en-US" sz="14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183623210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Setting Attributes</a:t>
            </a:r>
            <a:endParaRPr lang="en-US" dirty="0"/>
          </a:p>
        </p:txBody>
      </p:sp>
      <p:sp>
        <p:nvSpPr>
          <p:cNvPr id="3" name="Content Placeholder 2"/>
          <p:cNvSpPr>
            <a:spLocks noGrp="1"/>
          </p:cNvSpPr>
          <p:nvPr>
            <p:ph idx="1"/>
          </p:nvPr>
        </p:nvSpPr>
        <p:spPr/>
        <p:txBody>
          <a:bodyPr>
            <a:normAutofit/>
          </a:bodyPr>
          <a:lstStyle/>
          <a:p>
            <a:r>
              <a:rPr lang="en-US" dirty="0" smtClean="0">
                <a:cs typeface="Courier New" pitchFamily="49" charset="0"/>
              </a:rPr>
              <a:t>D3 method </a:t>
            </a:r>
            <a:r>
              <a:rPr lang="en-US" sz="1800" dirty="0" err="1" smtClean="0">
                <a:latin typeface="Courier New" pitchFamily="49" charset="0"/>
                <a:cs typeface="Courier New" pitchFamily="49" charset="0"/>
              </a:rPr>
              <a:t>attr</a:t>
            </a:r>
            <a:r>
              <a:rPr lang="en-US" sz="1800" dirty="0" smtClean="0">
                <a:latin typeface="Courier New" pitchFamily="49" charset="0"/>
                <a:cs typeface="Courier New" pitchFamily="49" charset="0"/>
              </a:rPr>
              <a:t>()</a:t>
            </a:r>
            <a:r>
              <a:rPr lang="en-US" dirty="0" smtClean="0"/>
              <a:t> is </a:t>
            </a:r>
            <a:r>
              <a:rPr lang="en-US" dirty="0"/>
              <a:t>used to set an HTML attribute and its value on an element. </a:t>
            </a:r>
            <a:endParaRPr lang="en-US" dirty="0" smtClean="0"/>
          </a:p>
          <a:p>
            <a:r>
              <a:rPr lang="en-US" dirty="0" smtClean="0"/>
              <a:t>An </a:t>
            </a:r>
            <a:r>
              <a:rPr lang="en-US" dirty="0"/>
              <a:t>HTML attribute is any property/value pair that you could include between an element’s &lt;&gt;brackets. For example, these HTML elements</a:t>
            </a:r>
          </a:p>
          <a:p>
            <a:pPr marL="0" indent="0">
              <a:buNone/>
            </a:pPr>
            <a:r>
              <a:rPr lang="en-US" sz="1600" dirty="0">
                <a:latin typeface="Courier New" pitchFamily="49" charset="0"/>
                <a:cs typeface="Courier New" pitchFamily="49" charset="0"/>
              </a:rPr>
              <a:t>&lt;p class</a:t>
            </a:r>
            <a:r>
              <a:rPr lang="en-US" sz="1600" dirty="0" smtClean="0">
                <a:latin typeface="Courier New" pitchFamily="49" charset="0"/>
                <a:cs typeface="Courier New" pitchFamily="49" charset="0"/>
              </a:rPr>
              <a:t>="caption"&gt;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&lt;select id</a:t>
            </a:r>
            <a:r>
              <a:rPr lang="en-US" sz="1600" dirty="0" smtClean="0">
                <a:latin typeface="Courier New" pitchFamily="49" charset="0"/>
                <a:cs typeface="Courier New" pitchFamily="49" charset="0"/>
              </a:rPr>
              <a:t>="country"&gt;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&lt;</a:t>
            </a:r>
            <a:r>
              <a:rPr lang="en-US" sz="1600" dirty="0" err="1">
                <a:latin typeface="Courier New" pitchFamily="49" charset="0"/>
                <a:cs typeface="Courier New" pitchFamily="49" charset="0"/>
              </a:rPr>
              <a:t>img</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src</a:t>
            </a:r>
            <a:r>
              <a:rPr lang="en-US" sz="1600" dirty="0" smtClean="0">
                <a:latin typeface="Courier New" pitchFamily="49" charset="0"/>
                <a:cs typeface="Courier New" pitchFamily="49" charset="0"/>
              </a:rPr>
              <a:t>="logo.png" </a:t>
            </a:r>
            <a:r>
              <a:rPr lang="en-US" sz="1600" dirty="0">
                <a:latin typeface="Courier New" pitchFamily="49" charset="0"/>
                <a:cs typeface="Courier New" pitchFamily="49" charset="0"/>
              </a:rPr>
              <a:t>width</a:t>
            </a:r>
            <a:r>
              <a:rPr lang="en-US" sz="1600" dirty="0" smtClean="0">
                <a:latin typeface="Courier New" pitchFamily="49" charset="0"/>
                <a:cs typeface="Courier New" pitchFamily="49" charset="0"/>
              </a:rPr>
              <a:t>="100px" </a:t>
            </a:r>
            <a:r>
              <a:rPr lang="en-US" sz="1600" dirty="0">
                <a:latin typeface="Courier New" pitchFamily="49" charset="0"/>
                <a:cs typeface="Courier New" pitchFamily="49" charset="0"/>
              </a:rPr>
              <a:t>alt</a:t>
            </a:r>
            <a:r>
              <a:rPr lang="en-US" sz="1600" dirty="0" smtClean="0">
                <a:latin typeface="Courier New" pitchFamily="49" charset="0"/>
                <a:cs typeface="Courier New" pitchFamily="49" charset="0"/>
              </a:rPr>
              <a:t>="Logo" </a:t>
            </a:r>
            <a:r>
              <a:rPr lang="en-US" sz="1600" dirty="0">
                <a:latin typeface="Courier New" pitchFamily="49" charset="0"/>
                <a:cs typeface="Courier New" pitchFamily="49" charset="0"/>
              </a:rPr>
              <a:t>/&gt;</a:t>
            </a:r>
          </a:p>
          <a:p>
            <a:r>
              <a:rPr lang="en-US" dirty="0"/>
              <a:t>contain a total of five attributes (and corresponding values), all of which could be set with </a:t>
            </a:r>
            <a:r>
              <a:rPr lang="en-US" dirty="0" err="1"/>
              <a:t>attr</a:t>
            </a:r>
            <a:r>
              <a:rPr lang="en-US" dirty="0"/>
              <a:t>():</a:t>
            </a:r>
          </a:p>
          <a:p>
            <a:pPr marL="0" indent="0">
              <a:buNone/>
            </a:pPr>
            <a:r>
              <a:rPr lang="en-US" sz="1600" dirty="0">
                <a:latin typeface="Courier New" pitchFamily="49" charset="0"/>
                <a:cs typeface="Courier New" pitchFamily="49" charset="0"/>
              </a:rPr>
              <a:t>class   |   </a:t>
            </a:r>
            <a:r>
              <a:rPr lang="en-US" sz="1600" dirty="0" smtClean="0">
                <a:latin typeface="Courier New" pitchFamily="49" charset="0"/>
                <a:cs typeface="Courier New" pitchFamily="49" charset="0"/>
              </a:rPr>
              <a:t>"caption"</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id      |   </a:t>
            </a:r>
            <a:r>
              <a:rPr lang="en-US" sz="1600" dirty="0" smtClean="0">
                <a:latin typeface="Courier New" pitchFamily="49" charset="0"/>
                <a:cs typeface="Courier New" pitchFamily="49" charset="0"/>
              </a:rPr>
              <a:t>"country"</a:t>
            </a:r>
            <a:endParaRPr lang="en-US" sz="1600" dirty="0">
              <a:latin typeface="Courier New" pitchFamily="49" charset="0"/>
              <a:cs typeface="Courier New" pitchFamily="49" charset="0"/>
            </a:endParaRPr>
          </a:p>
          <a:p>
            <a:pPr marL="0" indent="0">
              <a:buNone/>
            </a:pPr>
            <a:r>
              <a:rPr lang="en-US" sz="1600" dirty="0" err="1">
                <a:latin typeface="Courier New" pitchFamily="49" charset="0"/>
                <a:cs typeface="Courier New" pitchFamily="49" charset="0"/>
              </a:rPr>
              <a:t>src</a:t>
            </a:r>
            <a:r>
              <a:rPr lang="en-US" sz="1600" dirty="0">
                <a:latin typeface="Courier New" pitchFamily="49" charset="0"/>
                <a:cs typeface="Courier New" pitchFamily="49" charset="0"/>
              </a:rPr>
              <a:t>     |   </a:t>
            </a:r>
            <a:r>
              <a:rPr lang="en-US" sz="1600" dirty="0" smtClean="0">
                <a:latin typeface="Courier New" pitchFamily="49" charset="0"/>
                <a:cs typeface="Courier New" pitchFamily="49" charset="0"/>
              </a:rPr>
              <a:t>"logo.png"</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width   |   </a:t>
            </a:r>
            <a:r>
              <a:rPr lang="en-US" sz="1600" dirty="0" smtClean="0">
                <a:latin typeface="Courier New" pitchFamily="49" charset="0"/>
                <a:cs typeface="Courier New" pitchFamily="49" charset="0"/>
              </a:rPr>
              <a:t>"100px"</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alt     |   </a:t>
            </a:r>
            <a:r>
              <a:rPr lang="en-US" sz="1600" dirty="0" smtClean="0">
                <a:latin typeface="Courier New" pitchFamily="49" charset="0"/>
                <a:cs typeface="Courier New" pitchFamily="49" charset="0"/>
              </a:rPr>
              <a:t>"Logo"</a:t>
            </a:r>
            <a:endParaRPr lang="en-US" sz="1600" dirty="0">
              <a:latin typeface="Courier New" pitchFamily="49" charset="0"/>
              <a:cs typeface="Courier New" pitchFamily="49" charset="0"/>
            </a:endParaRPr>
          </a:p>
          <a:p>
            <a:r>
              <a:rPr lang="en-US" dirty="0"/>
              <a:t>To give our </a:t>
            </a:r>
            <a:r>
              <a:rPr lang="en-US" sz="1800" dirty="0" smtClean="0">
                <a:latin typeface="Courier New" panose="02070309020205020404" pitchFamily="49" charset="0"/>
                <a:cs typeface="Courier New" panose="02070309020205020404" pitchFamily="49" charset="0"/>
              </a:rPr>
              <a:t>div</a:t>
            </a:r>
            <a:r>
              <a:rPr lang="en-US" dirty="0" smtClean="0"/>
              <a:t>-s </a:t>
            </a:r>
            <a:r>
              <a:rPr lang="en-US" dirty="0"/>
              <a:t>a class of bar, we </a:t>
            </a:r>
            <a:r>
              <a:rPr lang="en-US" dirty="0" smtClean="0"/>
              <a:t>used:</a:t>
            </a:r>
            <a:endParaRPr lang="en-US" dirty="0"/>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("class", "bar")</a:t>
            </a: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Tree>
    <p:extLst>
      <p:ext uri="{BB962C8B-B14F-4D97-AF65-F5344CB8AC3E}">
        <p14:creationId xmlns:p14="http://schemas.microsoft.com/office/powerpoint/2010/main" val="361979286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a:latin typeface="Courier New" panose="02070309020205020404" pitchFamily="49" charset="0"/>
                <a:cs typeface="Courier New" panose="02070309020205020404" pitchFamily="49" charset="0"/>
              </a:rPr>
              <a:t>c</a:t>
            </a:r>
            <a:r>
              <a:rPr lang="en-US" sz="3100" dirty="0" smtClean="0">
                <a:latin typeface="Courier New" panose="02070309020205020404" pitchFamily="49" charset="0"/>
                <a:cs typeface="Courier New" panose="02070309020205020404" pitchFamily="49" charset="0"/>
              </a:rPr>
              <a:t>lass</a:t>
            </a:r>
            <a:r>
              <a:rPr lang="en-US" dirty="0" smtClean="0"/>
              <a:t>-</a:t>
            </a:r>
            <a:r>
              <a:rPr lang="en-US" dirty="0" err="1" smtClean="0"/>
              <a:t>es</a:t>
            </a:r>
            <a:endParaRPr lang="en-US" dirty="0"/>
          </a:p>
        </p:txBody>
      </p:sp>
      <p:sp>
        <p:nvSpPr>
          <p:cNvPr id="3" name="Content Placeholder 2"/>
          <p:cNvSpPr>
            <a:spLocks noGrp="1"/>
          </p:cNvSpPr>
          <p:nvPr>
            <p:ph idx="1"/>
          </p:nvPr>
        </p:nvSpPr>
        <p:spPr/>
        <p:txBody>
          <a:bodyPr/>
          <a:lstStyle/>
          <a:p>
            <a:r>
              <a:rPr lang="en-US" dirty="0"/>
              <a:t>Note that an element’s </a:t>
            </a:r>
            <a:r>
              <a:rPr lang="en-US" sz="1800" dirty="0">
                <a:latin typeface="Courier New" panose="02070309020205020404" pitchFamily="49" charset="0"/>
                <a:cs typeface="Courier New" panose="02070309020205020404" pitchFamily="49" charset="0"/>
              </a:rPr>
              <a:t>class</a:t>
            </a:r>
            <a:r>
              <a:rPr lang="en-US" dirty="0"/>
              <a:t> is </a:t>
            </a:r>
            <a:r>
              <a:rPr lang="en-US" dirty="0" smtClean="0"/>
              <a:t>an </a:t>
            </a:r>
            <a:r>
              <a:rPr lang="en-US" dirty="0"/>
              <a:t>HTML attribute. </a:t>
            </a:r>
            <a:endParaRPr lang="en-US" dirty="0" smtClean="0"/>
          </a:p>
          <a:p>
            <a:r>
              <a:rPr lang="en-US" dirty="0" smtClean="0"/>
              <a:t>The </a:t>
            </a:r>
            <a:r>
              <a:rPr lang="en-US" sz="1800" dirty="0" smtClean="0">
                <a:latin typeface="Courier New" panose="02070309020205020404" pitchFamily="49" charset="0"/>
                <a:cs typeface="Courier New" panose="02070309020205020404" pitchFamily="49" charset="0"/>
              </a:rPr>
              <a:t>class</a:t>
            </a:r>
            <a:r>
              <a:rPr lang="en-US" dirty="0" smtClean="0"/>
              <a:t> attribute, </a:t>
            </a:r>
            <a:r>
              <a:rPr lang="en-US" dirty="0"/>
              <a:t>is used to reference a CSS style rule. </a:t>
            </a:r>
            <a:endParaRPr lang="en-US" dirty="0" smtClean="0"/>
          </a:p>
          <a:p>
            <a:r>
              <a:rPr lang="en-US" dirty="0" smtClean="0"/>
              <a:t>This </a:t>
            </a:r>
            <a:r>
              <a:rPr lang="en-US" dirty="0"/>
              <a:t>may cause some confusion because there is a difference between setting a </a:t>
            </a:r>
            <a:r>
              <a:rPr lang="en-US" sz="1800" dirty="0">
                <a:latin typeface="Courier New" panose="02070309020205020404" pitchFamily="49" charset="0"/>
                <a:cs typeface="Courier New" panose="02070309020205020404" pitchFamily="49" charset="0"/>
              </a:rPr>
              <a:t>class</a:t>
            </a:r>
            <a:r>
              <a:rPr lang="en-US" dirty="0"/>
              <a:t> (from which styles are inferred) and applying a </a:t>
            </a:r>
            <a:r>
              <a:rPr lang="en-US" dirty="0">
                <a:latin typeface="Courier New" panose="02070309020205020404" pitchFamily="49" charset="0"/>
                <a:cs typeface="Courier New" panose="02070309020205020404" pitchFamily="49" charset="0"/>
              </a:rPr>
              <a:t>style</a:t>
            </a:r>
            <a:r>
              <a:rPr lang="en-US" dirty="0"/>
              <a:t> directly to an element. </a:t>
            </a:r>
            <a:r>
              <a:rPr lang="en-US" dirty="0" smtClean="0"/>
              <a:t>We </a:t>
            </a:r>
            <a:r>
              <a:rPr lang="en-US" dirty="0"/>
              <a:t>can do both with D3. </a:t>
            </a:r>
            <a:endParaRPr lang="en-US" dirty="0" smtClean="0"/>
          </a:p>
          <a:p>
            <a:r>
              <a:rPr lang="en-US" dirty="0" smtClean="0"/>
              <a:t>Although </a:t>
            </a:r>
            <a:r>
              <a:rPr lang="en-US" dirty="0"/>
              <a:t>you should use whatever approach makes the most sense to you, </a:t>
            </a:r>
            <a:r>
              <a:rPr lang="en-US" dirty="0" smtClean="0"/>
              <a:t>it is recommended to use</a:t>
            </a:r>
            <a:r>
              <a:rPr lang="en-US" dirty="0"/>
              <a:t> </a:t>
            </a:r>
            <a:r>
              <a:rPr lang="en-US" sz="1800" dirty="0">
                <a:latin typeface="Courier New" panose="02070309020205020404" pitchFamily="49" charset="0"/>
                <a:cs typeface="Courier New" panose="02070309020205020404" pitchFamily="49" charset="0"/>
              </a:rPr>
              <a:t>classes</a:t>
            </a:r>
            <a:r>
              <a:rPr lang="en-US" dirty="0"/>
              <a:t> for properties that are shared by multiple elements, and </a:t>
            </a:r>
            <a:r>
              <a:rPr lang="en-US" dirty="0" smtClean="0"/>
              <a:t>apply</a:t>
            </a:r>
            <a:r>
              <a:rPr lang="en-US" dirty="0"/>
              <a:t> </a:t>
            </a:r>
            <a:r>
              <a:rPr lang="en-US" sz="1800" dirty="0">
                <a:latin typeface="Courier New" panose="02070309020205020404" pitchFamily="49" charset="0"/>
                <a:cs typeface="Courier New" panose="02070309020205020404" pitchFamily="49" charset="0"/>
              </a:rPr>
              <a:t>style</a:t>
            </a:r>
            <a:r>
              <a:rPr lang="en-US" dirty="0"/>
              <a:t> rules directly only </a:t>
            </a:r>
            <a:r>
              <a:rPr lang="en-US" dirty="0" smtClean="0"/>
              <a:t>on isolated tags. </a:t>
            </a:r>
          </a:p>
          <a:p>
            <a:r>
              <a:rPr lang="en-US" dirty="0" smtClean="0"/>
              <a:t>There is also </a:t>
            </a:r>
            <a:r>
              <a:rPr lang="en-US" dirty="0"/>
              <a:t>another D3 method, </a:t>
            </a:r>
            <a:r>
              <a:rPr lang="en-US" sz="1800" dirty="0">
                <a:latin typeface="Courier New" panose="02070309020205020404" pitchFamily="49" charset="0"/>
                <a:cs typeface="Courier New" panose="02070309020205020404" pitchFamily="49" charset="0"/>
              </a:rPr>
              <a:t>classed(), </a:t>
            </a:r>
            <a:r>
              <a:rPr lang="en-US" dirty="0"/>
              <a:t>which can be used to quickly apply or remove classes from elements. </a:t>
            </a:r>
            <a:r>
              <a:rPr lang="en-US" dirty="0" smtClean="0"/>
              <a:t>Call to </a:t>
            </a:r>
            <a:r>
              <a:rPr lang="en-US" dirty="0" err="1" smtClean="0"/>
              <a:t>attr</a:t>
            </a:r>
            <a:r>
              <a:rPr lang="en-US" dirty="0" smtClean="0"/>
              <a:t>() </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attr</a:t>
            </a:r>
            <a:r>
              <a:rPr lang="en-US" sz="1800" dirty="0">
                <a:latin typeface="Courier New" pitchFamily="49" charset="0"/>
                <a:cs typeface="Courier New" pitchFamily="49" charset="0"/>
              </a:rPr>
              <a:t>("class", "bar")</a:t>
            </a:r>
          </a:p>
          <a:p>
            <a:r>
              <a:rPr lang="en-US" dirty="0" smtClean="0"/>
              <a:t> could </a:t>
            </a:r>
            <a:r>
              <a:rPr lang="en-US" dirty="0"/>
              <a:t>be rewritten as:</a:t>
            </a:r>
          </a:p>
          <a:p>
            <a:pPr marL="400050" lvl="1" indent="0">
              <a:buNone/>
            </a:pPr>
            <a:r>
              <a:rPr lang="en-US" sz="1600" dirty="0">
                <a:latin typeface="Courier New" pitchFamily="49" charset="0"/>
                <a:cs typeface="Courier New" pitchFamily="49" charset="0"/>
              </a:rPr>
              <a:t>.classed</a:t>
            </a:r>
            <a:r>
              <a:rPr lang="en-US" sz="1600" dirty="0" smtClean="0">
                <a:latin typeface="Courier New" pitchFamily="49" charset="0"/>
                <a:cs typeface="Courier New" pitchFamily="49" charset="0"/>
              </a:rPr>
              <a:t>("bar", </a:t>
            </a:r>
            <a:r>
              <a:rPr lang="en-US" sz="1600" dirty="0">
                <a:latin typeface="Courier New" pitchFamily="49" charset="0"/>
                <a:cs typeface="Courier New" pitchFamily="49" charset="0"/>
              </a:rPr>
              <a:t>true</a:t>
            </a:r>
            <a:r>
              <a:rPr lang="en-US" sz="1600" dirty="0" smtClean="0">
                <a:latin typeface="Courier New" pitchFamily="49" charset="0"/>
                <a:cs typeface="Courier New" pitchFamily="49" charset="0"/>
              </a:rPr>
              <a:t>)</a:t>
            </a:r>
          </a:p>
          <a:p>
            <a:r>
              <a:rPr lang="en-US" dirty="0">
                <a:cs typeface="Courier New" pitchFamily="49" charset="0"/>
              </a:rPr>
              <a:t>a</a:t>
            </a:r>
            <a:r>
              <a:rPr lang="en-US" dirty="0" smtClean="0">
                <a:cs typeface="Courier New" pitchFamily="49" charset="0"/>
              </a:rPr>
              <a:t>nd it would have applied class </a:t>
            </a:r>
            <a:r>
              <a:rPr lang="en-US" sz="1600" dirty="0" smtClean="0">
                <a:latin typeface="Courier New" pitchFamily="49" charset="0"/>
                <a:cs typeface="Courier New" pitchFamily="49" charset="0"/>
              </a:rPr>
              <a:t>bar </a:t>
            </a:r>
            <a:r>
              <a:rPr lang="en-US" dirty="0" smtClean="0">
                <a:cs typeface="Courier New" pitchFamily="49" charset="0"/>
              </a:rPr>
              <a:t>to all </a:t>
            </a:r>
            <a:r>
              <a:rPr lang="en-US" sz="1600" dirty="0" smtClean="0">
                <a:latin typeface="Courier New" pitchFamily="49" charset="0"/>
                <a:cs typeface="Courier New" pitchFamily="49" charset="0"/>
              </a:rPr>
              <a:t>div-s</a:t>
            </a: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Tree>
    <p:extLst>
      <p:ext uri="{BB962C8B-B14F-4D97-AF65-F5344CB8AC3E}">
        <p14:creationId xmlns:p14="http://schemas.microsoft.com/office/powerpoint/2010/main" val="1817704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Setting Styles</a:t>
            </a:r>
            <a:endParaRPr lang="en-US" dirty="0"/>
          </a:p>
        </p:txBody>
      </p:sp>
      <p:sp>
        <p:nvSpPr>
          <p:cNvPr id="3" name="Content Placeholder 2"/>
          <p:cNvSpPr>
            <a:spLocks noGrp="1"/>
          </p:cNvSpPr>
          <p:nvPr>
            <p:ph idx="1"/>
          </p:nvPr>
        </p:nvSpPr>
        <p:spPr>
          <a:xfrm>
            <a:off x="457200" y="762000"/>
            <a:ext cx="8382000" cy="5592763"/>
          </a:xfrm>
        </p:spPr>
        <p:txBody>
          <a:bodyPr>
            <a:normAutofit/>
          </a:bodyPr>
          <a:lstStyle/>
          <a:p>
            <a:r>
              <a:rPr lang="en-US" dirty="0"/>
              <a:t>The </a:t>
            </a:r>
            <a:r>
              <a:rPr lang="en-US" sz="1900" dirty="0">
                <a:latin typeface="Courier New" panose="02070309020205020404" pitchFamily="49" charset="0"/>
                <a:cs typeface="Courier New" panose="02070309020205020404" pitchFamily="49" charset="0"/>
                <a:hlinkClick r:id="rId2"/>
              </a:rPr>
              <a:t>style()</a:t>
            </a:r>
            <a:r>
              <a:rPr lang="en-US" dirty="0"/>
              <a:t> method is used to apply a CSS property and value directly to an HTML element. This is the equivalent of including CSS rules within a </a:t>
            </a:r>
            <a:r>
              <a:rPr lang="en-US" dirty="0" smtClean="0"/>
              <a:t>style attribute </a:t>
            </a:r>
            <a:r>
              <a:rPr lang="en-US" dirty="0"/>
              <a:t>right in your HTML, as in</a:t>
            </a:r>
            <a:r>
              <a:rPr lang="en-US" dirty="0" smtClean="0"/>
              <a:t>: </a:t>
            </a:r>
            <a:r>
              <a:rPr lang="en-US" sz="1700" dirty="0" smtClean="0">
                <a:latin typeface="Courier New" panose="02070309020205020404" pitchFamily="49" charset="0"/>
                <a:cs typeface="Courier New" panose="02070309020205020404" pitchFamily="49" charset="0"/>
              </a:rPr>
              <a:t>&lt;</a:t>
            </a:r>
            <a:r>
              <a:rPr lang="en-US" sz="1700" dirty="0">
                <a:latin typeface="Courier New" panose="02070309020205020404" pitchFamily="49" charset="0"/>
                <a:cs typeface="Courier New" panose="02070309020205020404" pitchFamily="49" charset="0"/>
              </a:rPr>
              <a:t>div style</a:t>
            </a:r>
            <a:r>
              <a:rPr lang="en-US" sz="1700" dirty="0" smtClean="0">
                <a:latin typeface="Courier New" panose="02070309020205020404" pitchFamily="49" charset="0"/>
                <a:cs typeface="Courier New" panose="02070309020205020404" pitchFamily="49" charset="0"/>
              </a:rPr>
              <a:t>="height</a:t>
            </a:r>
            <a:r>
              <a:rPr lang="en-US" sz="1700" dirty="0">
                <a:latin typeface="Courier New" panose="02070309020205020404" pitchFamily="49" charset="0"/>
                <a:cs typeface="Courier New" panose="02070309020205020404" pitchFamily="49" charset="0"/>
              </a:rPr>
              <a:t>: 75px</a:t>
            </a:r>
            <a:r>
              <a:rPr lang="en-US" sz="1700" dirty="0" smtClean="0">
                <a:latin typeface="Courier New" panose="02070309020205020404" pitchFamily="49" charset="0"/>
                <a:cs typeface="Courier New" panose="02070309020205020404" pitchFamily="49" charset="0"/>
              </a:rPr>
              <a:t>;"&gt;&lt;/</a:t>
            </a:r>
            <a:r>
              <a:rPr lang="en-US" sz="1700" dirty="0">
                <a:latin typeface="Courier New" panose="02070309020205020404" pitchFamily="49" charset="0"/>
                <a:cs typeface="Courier New" panose="02070309020205020404" pitchFamily="49" charset="0"/>
              </a:rPr>
              <a:t>div&gt;</a:t>
            </a:r>
          </a:p>
          <a:p>
            <a:r>
              <a:rPr lang="en-US" dirty="0"/>
              <a:t>In a bar chart, the height of each bar must be a function of the corresponding data value. </a:t>
            </a:r>
            <a:r>
              <a:rPr lang="en-US" dirty="0" smtClean="0"/>
              <a:t>We can add </a:t>
            </a:r>
            <a:r>
              <a:rPr lang="en-US" dirty="0"/>
              <a:t>this to the end of our D3 code</a:t>
            </a:r>
            <a:r>
              <a:rPr lang="en-US" dirty="0" smtClean="0"/>
              <a:t>:</a:t>
            </a:r>
          </a:p>
          <a:p>
            <a:endParaRPr lang="en-US" dirty="0" smtClean="0"/>
          </a:p>
          <a:p>
            <a:pPr marL="0" indent="0">
              <a:buNone/>
            </a:pPr>
            <a:r>
              <a:rPr lang="en-US" sz="1600" dirty="0">
                <a:latin typeface="Courier New" pitchFamily="49" charset="0"/>
                <a:cs typeface="Courier New" pitchFamily="49" charset="0"/>
              </a:rPr>
              <a:t>.style</a:t>
            </a:r>
            <a:r>
              <a:rPr lang="en-US" sz="1600" dirty="0" smtClean="0">
                <a:latin typeface="Courier New" pitchFamily="49" charset="0"/>
                <a:cs typeface="Courier New" pitchFamily="49" charset="0"/>
              </a:rPr>
              <a:t>("height", </a:t>
            </a:r>
            <a:r>
              <a:rPr lang="en-US" sz="1600" dirty="0">
                <a:latin typeface="Courier New" pitchFamily="49" charset="0"/>
                <a:cs typeface="Courier New" pitchFamily="49" charset="0"/>
              </a:rPr>
              <a:t>function(d)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var</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barHeight</a:t>
            </a:r>
            <a:r>
              <a:rPr lang="en-US" sz="1600" dirty="0">
                <a:latin typeface="Courier New" pitchFamily="49" charset="0"/>
                <a:cs typeface="Courier New" pitchFamily="49" charset="0"/>
              </a:rPr>
              <a:t> = d * 5;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Scale up </a:t>
            </a:r>
            <a:r>
              <a:rPr lang="en-US" sz="1600" dirty="0" smtClean="0">
                <a:latin typeface="Courier New" pitchFamily="49" charset="0"/>
                <a:cs typeface="Courier New" pitchFamily="49" charset="0"/>
              </a:rPr>
              <a:t>by 5 to make plot prettier</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return </a:t>
            </a:r>
            <a:r>
              <a:rPr lang="en-US" sz="1600" dirty="0" err="1">
                <a:latin typeface="Courier New" pitchFamily="49" charset="0"/>
                <a:cs typeface="Courier New" pitchFamily="49" charset="0"/>
              </a:rPr>
              <a:t>barHeight</a:t>
            </a:r>
            <a:r>
              <a:rPr lang="en-US" sz="1600" dirty="0">
                <a:latin typeface="Courier New" pitchFamily="49" charset="0"/>
                <a:cs typeface="Courier New" pitchFamily="49" charset="0"/>
              </a:rPr>
              <a:t> + </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px</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t>
            </a:r>
          </a:p>
          <a:p>
            <a:endParaRPr lang="en-US" dirty="0"/>
          </a:p>
          <a:p>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Tree>
    <p:extLst>
      <p:ext uri="{BB962C8B-B14F-4D97-AF65-F5344CB8AC3E}">
        <p14:creationId xmlns:p14="http://schemas.microsoft.com/office/powerpoint/2010/main" val="32116981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02_drawing_divs_height.html</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229600" cy="5715000"/>
          </a:xfrm>
        </p:spPr>
        <p:txBody>
          <a:bodyPr>
            <a:noAutofit/>
          </a:bodyPr>
          <a:lstStyle/>
          <a:p>
            <a:pPr marL="0" indent="0">
              <a:buNone/>
            </a:pPr>
            <a:r>
              <a:rPr lang="en-US" sz="1200" dirty="0">
                <a:latin typeface="Courier New" panose="02070309020205020404" pitchFamily="49" charset="0"/>
                <a:cs typeface="Courier New" panose="02070309020205020404" pitchFamily="49" charset="0"/>
              </a:rPr>
              <a:t>&lt;!DOCTYPE html&gt;</a:t>
            </a:r>
          </a:p>
          <a:p>
            <a:pPr marL="0" indent="0">
              <a:buNone/>
            </a:pPr>
            <a:r>
              <a:rPr lang="en-US" sz="1200" dirty="0">
                <a:latin typeface="Courier New" panose="02070309020205020404" pitchFamily="49" charset="0"/>
                <a:cs typeface="Courier New" panose="02070309020205020404" pitchFamily="49" charset="0"/>
              </a:rPr>
              <a:t>&lt;html </a:t>
            </a:r>
            <a:r>
              <a:rPr lang="en-US" sz="1200" dirty="0" err="1">
                <a:latin typeface="Courier New" panose="02070309020205020404" pitchFamily="49" charset="0"/>
                <a:cs typeface="Courier New" panose="02070309020205020404" pitchFamily="49" charset="0"/>
              </a:rPr>
              <a:t>lang</a:t>
            </a:r>
            <a:r>
              <a:rPr lang="en-US" sz="1200" dirty="0">
                <a:latin typeface="Courier New" panose="02070309020205020404" pitchFamily="49" charset="0"/>
                <a:cs typeface="Courier New" panose="02070309020205020404" pitchFamily="49" charset="0"/>
              </a:rPr>
              <a:t>="en"&gt;</a:t>
            </a:r>
          </a:p>
          <a:p>
            <a:pPr marL="0" indent="0">
              <a:buNone/>
            </a:pPr>
            <a:r>
              <a:rPr lang="en-US" sz="1200" dirty="0">
                <a:latin typeface="Courier New" panose="02070309020205020404" pitchFamily="49" charset="0"/>
                <a:cs typeface="Courier New" panose="02070309020205020404" pitchFamily="49" charset="0"/>
              </a:rPr>
              <a:t>	&lt;head&gt;</a:t>
            </a:r>
          </a:p>
          <a:p>
            <a:pPr marL="0" indent="0">
              <a:buNone/>
            </a:pPr>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   &lt;</a:t>
            </a:r>
            <a:r>
              <a:rPr lang="en-US" sz="1200" dirty="0">
                <a:latin typeface="Courier New" panose="02070309020205020404" pitchFamily="49" charset="0"/>
                <a:cs typeface="Courier New" panose="02070309020205020404" pitchFamily="49" charset="0"/>
              </a:rPr>
              <a:t>meta charset="utf-8</a:t>
            </a:r>
            <a:r>
              <a:rPr lang="en-US" sz="1200" dirty="0" smtClean="0">
                <a:latin typeface="Courier New" panose="02070309020205020404" pitchFamily="49" charset="0"/>
                <a:cs typeface="Courier New" panose="02070309020205020404" pitchFamily="49" charset="0"/>
              </a:rPr>
              <a:t>"&gt; &lt;</a:t>
            </a:r>
            <a:r>
              <a:rPr lang="en-US" sz="1200" dirty="0">
                <a:latin typeface="Courier New" panose="02070309020205020404" pitchFamily="49" charset="0"/>
                <a:cs typeface="Courier New" panose="02070309020205020404" pitchFamily="49" charset="0"/>
              </a:rPr>
              <a:t>title&gt;D3: Setting div heights from data&lt;/title&gt;</a:t>
            </a:r>
          </a:p>
          <a:p>
            <a:pPr marL="0" indent="0">
              <a:buNone/>
            </a:pPr>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   &lt;</a:t>
            </a:r>
            <a:r>
              <a:rPr lang="en-US" sz="1200" dirty="0">
                <a:latin typeface="Courier New" panose="02070309020205020404" pitchFamily="49" charset="0"/>
                <a:cs typeface="Courier New" panose="02070309020205020404" pitchFamily="49" charset="0"/>
              </a:rPr>
              <a:t>script type="text/</a:t>
            </a:r>
            <a:r>
              <a:rPr lang="en-US" sz="1200" dirty="0" err="1">
                <a:latin typeface="Courier New" panose="02070309020205020404" pitchFamily="49" charset="0"/>
                <a:cs typeface="Courier New" panose="02070309020205020404" pitchFamily="49" charset="0"/>
              </a:rPr>
              <a:t>javascript</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src</a:t>
            </a:r>
            <a:r>
              <a:rPr lang="en-US" sz="1200" dirty="0">
                <a:latin typeface="Courier New" panose="02070309020205020404" pitchFamily="49" charset="0"/>
                <a:cs typeface="Courier New" panose="02070309020205020404" pitchFamily="49" charset="0"/>
              </a:rPr>
              <a:t>="d3/d3.js"&gt;&lt;/script&gt;</a:t>
            </a:r>
          </a:p>
          <a:p>
            <a:pPr marL="0" indent="0">
              <a:buNone/>
            </a:pPr>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   &lt;</a:t>
            </a:r>
            <a:r>
              <a:rPr lang="en-US" sz="1200" dirty="0">
                <a:latin typeface="Courier New" panose="02070309020205020404" pitchFamily="49" charset="0"/>
                <a:cs typeface="Courier New" panose="02070309020205020404" pitchFamily="49" charset="0"/>
              </a:rPr>
              <a:t>style type="text/</a:t>
            </a:r>
            <a:r>
              <a:rPr lang="en-US" sz="1200" dirty="0" err="1">
                <a:latin typeface="Courier New" panose="02070309020205020404" pitchFamily="49" charset="0"/>
                <a:cs typeface="Courier New" panose="02070309020205020404" pitchFamily="49" charset="0"/>
              </a:rPr>
              <a:t>css</a:t>
            </a:r>
            <a:r>
              <a:rPr lang="en-US" sz="1200" dirty="0" smtClean="0">
                <a:latin typeface="Courier New" panose="02070309020205020404" pitchFamily="49" charset="0"/>
                <a:cs typeface="Courier New" panose="02070309020205020404" pitchFamily="49" charset="0"/>
              </a:rPr>
              <a:t>"&gt;</a:t>
            </a:r>
            <a:r>
              <a:rPr lang="en-US" sz="1200" dirty="0">
                <a:latin typeface="Courier New" panose="02070309020205020404" pitchFamily="49" charset="0"/>
                <a:cs typeface="Courier New" panose="02070309020205020404" pitchFamily="49" charset="0"/>
              </a:rPr>
              <a:t>	</a:t>
            </a:r>
          </a:p>
          <a:p>
            <a:pPr marL="0" indent="0">
              <a:buNone/>
            </a:pPr>
            <a:r>
              <a:rPr lang="en-US" sz="1200" dirty="0">
                <a:latin typeface="Courier New" panose="02070309020205020404" pitchFamily="49" charset="0"/>
                <a:cs typeface="Courier New" panose="02070309020205020404" pitchFamily="49" charset="0"/>
              </a:rPr>
              <a:t>		</a:t>
            </a:r>
            <a:r>
              <a:rPr lang="en-US" sz="1200" dirty="0" err="1" smtClean="0">
                <a:latin typeface="Courier New" panose="02070309020205020404" pitchFamily="49" charset="0"/>
                <a:cs typeface="Courier New" panose="02070309020205020404" pitchFamily="49" charset="0"/>
              </a:rPr>
              <a:t>div.bar</a:t>
            </a:r>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a:t>
            </a:r>
          </a:p>
          <a:p>
            <a:pPr marL="0" indent="0">
              <a:buNone/>
            </a:pPr>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display</a:t>
            </a:r>
            <a:r>
              <a:rPr lang="en-US" sz="1200" dirty="0">
                <a:latin typeface="Courier New" panose="02070309020205020404" pitchFamily="49" charset="0"/>
                <a:cs typeface="Courier New" panose="02070309020205020404" pitchFamily="49" charset="0"/>
              </a:rPr>
              <a:t>: inline-block</a:t>
            </a:r>
            <a:r>
              <a:rPr lang="en-US" sz="1200" dirty="0" smtClean="0">
                <a:latin typeface="Courier New" panose="02070309020205020404" pitchFamily="49" charset="0"/>
                <a:cs typeface="Courier New" panose="02070309020205020404" pitchFamily="49" charset="0"/>
              </a:rPr>
              <a:t>; width</a:t>
            </a:r>
            <a:r>
              <a:rPr lang="en-US" sz="1200" dirty="0">
                <a:latin typeface="Courier New" panose="02070309020205020404" pitchFamily="49" charset="0"/>
                <a:cs typeface="Courier New" panose="02070309020205020404" pitchFamily="49" charset="0"/>
              </a:rPr>
              <a:t>: 20px</a:t>
            </a:r>
            <a:r>
              <a:rPr lang="en-US" sz="1200" dirty="0" smtClean="0">
                <a:latin typeface="Courier New" panose="02070309020205020404" pitchFamily="49" charset="0"/>
                <a:cs typeface="Courier New" panose="02070309020205020404" pitchFamily="49" charset="0"/>
              </a:rPr>
              <a:t>; </a:t>
            </a:r>
            <a:endParaRPr lang="en-US" sz="1200" dirty="0">
              <a:latin typeface="Courier New" panose="02070309020205020404" pitchFamily="49" charset="0"/>
              <a:cs typeface="Courier New" panose="02070309020205020404" pitchFamily="49" charset="0"/>
            </a:endParaRPr>
          </a:p>
          <a:p>
            <a:pPr marL="0" indent="0">
              <a:buNone/>
            </a:pPr>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height</a:t>
            </a:r>
            <a:r>
              <a:rPr lang="en-US" sz="1200" dirty="0">
                <a:latin typeface="Courier New" panose="02070309020205020404" pitchFamily="49" charset="0"/>
                <a:cs typeface="Courier New" panose="02070309020205020404" pitchFamily="49" charset="0"/>
              </a:rPr>
              <a:t>: 75px;	/* Gets </a:t>
            </a:r>
            <a:r>
              <a:rPr lang="en-US" sz="1200" dirty="0" smtClean="0">
                <a:latin typeface="Courier New" panose="02070309020205020404" pitchFamily="49" charset="0"/>
                <a:cs typeface="Courier New" panose="02070309020205020404" pitchFamily="49" charset="0"/>
              </a:rPr>
              <a:t>over-</a:t>
            </a:r>
            <a:r>
              <a:rPr lang="en-US" sz="1200" dirty="0" err="1" smtClean="0">
                <a:latin typeface="Courier New" panose="02070309020205020404" pitchFamily="49" charset="0"/>
                <a:cs typeface="Courier New" panose="02070309020205020404" pitchFamily="49" charset="0"/>
              </a:rPr>
              <a:t>riden</a:t>
            </a:r>
            <a:r>
              <a:rPr lang="en-US" sz="1200" dirty="0" smtClean="0">
                <a:latin typeface="Courier New" panose="02070309020205020404" pitchFamily="49" charset="0"/>
                <a:cs typeface="Courier New" panose="02070309020205020404" pitchFamily="49" charset="0"/>
              </a:rPr>
              <a:t> below </a:t>
            </a:r>
            <a:r>
              <a:rPr lang="en-US" sz="1200" dirty="0">
                <a:latin typeface="Courier New" panose="02070309020205020404" pitchFamily="49" charset="0"/>
                <a:cs typeface="Courier New" panose="02070309020205020404" pitchFamily="49" charset="0"/>
              </a:rPr>
              <a:t>*/</a:t>
            </a:r>
          </a:p>
          <a:p>
            <a:pPr marL="0" indent="0">
              <a:buNone/>
            </a:pPr>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background-color</a:t>
            </a:r>
            <a:r>
              <a:rPr lang="en-US" sz="1200" dirty="0">
                <a:latin typeface="Courier New" panose="02070309020205020404" pitchFamily="49" charset="0"/>
                <a:cs typeface="Courier New" panose="02070309020205020404" pitchFamily="49" charset="0"/>
              </a:rPr>
              <a:t>: teal;</a:t>
            </a:r>
          </a:p>
          <a:p>
            <a:pPr marL="0" indent="0">
              <a:buNone/>
            </a:pPr>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t>
            </a:r>
          </a:p>
          <a:p>
            <a:pPr marL="0" indent="0">
              <a:buNone/>
            </a:pPr>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   &lt;/</a:t>
            </a:r>
            <a:r>
              <a:rPr lang="en-US" sz="1200" dirty="0">
                <a:latin typeface="Courier New" panose="02070309020205020404" pitchFamily="49" charset="0"/>
                <a:cs typeface="Courier New" panose="02070309020205020404" pitchFamily="49" charset="0"/>
              </a:rPr>
              <a:t>style&gt;</a:t>
            </a:r>
          </a:p>
          <a:p>
            <a:pPr marL="0" indent="0">
              <a:buNone/>
            </a:pPr>
            <a:r>
              <a:rPr lang="en-US" sz="1200" dirty="0">
                <a:latin typeface="Courier New" panose="02070309020205020404" pitchFamily="49" charset="0"/>
                <a:cs typeface="Courier New" panose="02070309020205020404" pitchFamily="49" charset="0"/>
              </a:rPr>
              <a:t>	&lt;/head&gt;</a:t>
            </a:r>
          </a:p>
          <a:p>
            <a:pPr marL="0" indent="0">
              <a:buNone/>
            </a:pPr>
            <a:r>
              <a:rPr lang="en-US" sz="1200" dirty="0">
                <a:latin typeface="Courier New" panose="02070309020205020404" pitchFamily="49" charset="0"/>
                <a:cs typeface="Courier New" panose="02070309020205020404" pitchFamily="49" charset="0"/>
              </a:rPr>
              <a:t>	&lt;body&gt;</a:t>
            </a:r>
          </a:p>
          <a:p>
            <a:pPr marL="0" indent="0">
              <a:buNone/>
            </a:pPr>
            <a:r>
              <a:rPr lang="en-US" sz="1200" dirty="0">
                <a:latin typeface="Courier New" panose="02070309020205020404" pitchFamily="49" charset="0"/>
                <a:cs typeface="Courier New" panose="02070309020205020404" pitchFamily="49" charset="0"/>
              </a:rPr>
              <a:t>		&lt;script type="text/</a:t>
            </a:r>
            <a:r>
              <a:rPr lang="en-US" sz="1200" dirty="0" err="1">
                <a:latin typeface="Courier New" panose="02070309020205020404" pitchFamily="49" charset="0"/>
                <a:cs typeface="Courier New" panose="02070309020205020404" pitchFamily="49" charset="0"/>
              </a:rPr>
              <a:t>javascript</a:t>
            </a:r>
            <a:r>
              <a:rPr lang="en-US" sz="1200" dirty="0" smtClean="0">
                <a:latin typeface="Courier New" panose="02070309020205020404" pitchFamily="49" charset="0"/>
                <a:cs typeface="Courier New" panose="02070309020205020404" pitchFamily="49" charset="0"/>
              </a:rPr>
              <a:t>"&gt;</a:t>
            </a:r>
            <a:endParaRPr lang="en-US" sz="1200" dirty="0">
              <a:latin typeface="Courier New" panose="02070309020205020404" pitchFamily="49" charset="0"/>
              <a:cs typeface="Courier New" panose="02070309020205020404" pitchFamily="49" charset="0"/>
            </a:endParaRPr>
          </a:p>
          <a:p>
            <a:pPr marL="0" indent="0">
              <a:buNone/>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var</a:t>
            </a:r>
            <a:r>
              <a:rPr lang="en-US" sz="1200" dirty="0">
                <a:latin typeface="Courier New" panose="02070309020205020404" pitchFamily="49" charset="0"/>
                <a:cs typeface="Courier New" panose="02070309020205020404" pitchFamily="49" charset="0"/>
              </a:rPr>
              <a:t> dataset = [ 5, 10, 15, 20, 25 </a:t>
            </a: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t>
            </a:r>
          </a:p>
          <a:p>
            <a:pPr marL="0" indent="0">
              <a:buNone/>
            </a:pPr>
            <a:r>
              <a:rPr lang="en-US" sz="1200" dirty="0">
                <a:latin typeface="Courier New" panose="02070309020205020404" pitchFamily="49" charset="0"/>
                <a:cs typeface="Courier New" panose="02070309020205020404" pitchFamily="49" charset="0"/>
              </a:rPr>
              <a:t>			d3.select("body").</a:t>
            </a:r>
            <a:r>
              <a:rPr lang="en-US" sz="1200" dirty="0" err="1">
                <a:latin typeface="Courier New" panose="02070309020205020404" pitchFamily="49" charset="0"/>
                <a:cs typeface="Courier New" panose="02070309020205020404" pitchFamily="49" charset="0"/>
              </a:rPr>
              <a:t>selectAll</a:t>
            </a:r>
            <a:r>
              <a:rPr lang="en-US" sz="1200" dirty="0">
                <a:latin typeface="Courier New" panose="02070309020205020404" pitchFamily="49" charset="0"/>
                <a:cs typeface="Courier New" panose="02070309020205020404" pitchFamily="49" charset="0"/>
              </a:rPr>
              <a:t>("div")</a:t>
            </a:r>
          </a:p>
          <a:p>
            <a:pPr marL="0" indent="0">
              <a:buNone/>
            </a:pPr>
            <a:r>
              <a:rPr lang="en-US" sz="1200" dirty="0">
                <a:latin typeface="Courier New" panose="02070309020205020404" pitchFamily="49" charset="0"/>
                <a:cs typeface="Courier New" panose="02070309020205020404" pitchFamily="49" charset="0"/>
              </a:rPr>
              <a:t>				.data(dataset)</a:t>
            </a:r>
          </a:p>
          <a:p>
            <a:pPr marL="0" indent="0">
              <a:buNone/>
            </a:pPr>
            <a:r>
              <a:rPr lang="en-US" sz="1200" dirty="0">
                <a:latin typeface="Courier New" panose="02070309020205020404" pitchFamily="49" charset="0"/>
                <a:cs typeface="Courier New" panose="02070309020205020404" pitchFamily="49" charset="0"/>
              </a:rPr>
              <a:t>				.enter()</a:t>
            </a:r>
          </a:p>
          <a:p>
            <a:pPr marL="0" indent="0">
              <a:buNone/>
            </a:pPr>
            <a:r>
              <a:rPr lang="en-US" sz="1200" dirty="0">
                <a:latin typeface="Courier New" panose="02070309020205020404" pitchFamily="49" charset="0"/>
                <a:cs typeface="Courier New" panose="02070309020205020404" pitchFamily="49" charset="0"/>
              </a:rPr>
              <a:t>				.append("div")</a:t>
            </a:r>
          </a:p>
          <a:p>
            <a:pPr marL="0" indent="0">
              <a:buNone/>
            </a:pP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attr</a:t>
            </a:r>
            <a:r>
              <a:rPr lang="en-US" sz="1200" dirty="0">
                <a:latin typeface="Courier New" panose="02070309020205020404" pitchFamily="49" charset="0"/>
                <a:cs typeface="Courier New" panose="02070309020205020404" pitchFamily="49" charset="0"/>
              </a:rPr>
              <a:t>("class", "bar")</a:t>
            </a:r>
          </a:p>
          <a:p>
            <a:pPr marL="0" indent="0">
              <a:buNone/>
            </a:pPr>
            <a:r>
              <a:rPr lang="en-US" sz="1200" dirty="0">
                <a:latin typeface="Courier New" panose="02070309020205020404" pitchFamily="49" charset="0"/>
                <a:cs typeface="Courier New" panose="02070309020205020404" pitchFamily="49" charset="0"/>
              </a:rPr>
              <a:t>				.style("height", function(d) {</a:t>
            </a:r>
          </a:p>
          <a:p>
            <a:pPr marL="0" indent="0">
              <a:buNone/>
            </a:pPr>
            <a:r>
              <a:rPr lang="en-US" sz="1200" dirty="0">
                <a:latin typeface="Courier New" panose="02070309020205020404" pitchFamily="49" charset="0"/>
                <a:cs typeface="Courier New" panose="02070309020205020404" pitchFamily="49" charset="0"/>
              </a:rPr>
              <a:t>					return </a:t>
            </a:r>
            <a:r>
              <a:rPr lang="en-US" sz="1200" dirty="0" smtClean="0">
                <a:latin typeface="Courier New" panose="02070309020205020404" pitchFamily="49" charset="0"/>
                <a:cs typeface="Courier New" panose="02070309020205020404" pitchFamily="49" charset="0"/>
              </a:rPr>
              <a:t>5*d </a:t>
            </a:r>
            <a:r>
              <a:rPr lang="en-US" sz="1200" dirty="0">
                <a:latin typeface="Courier New" panose="02070309020205020404" pitchFamily="49" charset="0"/>
                <a:cs typeface="Courier New" panose="02070309020205020404" pitchFamily="49" charset="0"/>
              </a:rPr>
              <a:t>+ "</a:t>
            </a:r>
            <a:r>
              <a:rPr lang="en-US" sz="1200" dirty="0" err="1">
                <a:latin typeface="Courier New" panose="02070309020205020404" pitchFamily="49" charset="0"/>
                <a:cs typeface="Courier New" panose="02070309020205020404" pitchFamily="49" charset="0"/>
              </a:rPr>
              <a:t>px</a:t>
            </a:r>
            <a:r>
              <a:rPr lang="en-US" sz="1200" dirty="0" smtClean="0">
                <a:latin typeface="Courier New" panose="02070309020205020404" pitchFamily="49" charset="0"/>
                <a:cs typeface="Courier New" panose="02070309020205020404" pitchFamily="49" charset="0"/>
              </a:rPr>
              <a:t>"; </a:t>
            </a:r>
            <a:r>
              <a:rPr lang="en-US" sz="1200" dirty="0">
                <a:latin typeface="Courier New" panose="02070309020205020404" pitchFamily="49" charset="0"/>
                <a:cs typeface="Courier New" panose="02070309020205020404" pitchFamily="49" charset="0"/>
              </a:rPr>
              <a:t>	</a:t>
            </a:r>
            <a:r>
              <a:rPr lang="en-US" sz="1200" dirty="0" smtClean="0">
                <a:latin typeface="Courier New" panose="02070309020205020404" pitchFamily="49" charset="0"/>
                <a:cs typeface="Courier New" panose="02070309020205020404" pitchFamily="49" charset="0"/>
              </a:rPr>
              <a:t>});</a:t>
            </a:r>
            <a:r>
              <a:rPr lang="en-US" sz="1200" dirty="0">
                <a:latin typeface="Courier New" panose="02070309020205020404" pitchFamily="49" charset="0"/>
                <a:cs typeface="Courier New" panose="02070309020205020404" pitchFamily="49" charset="0"/>
              </a:rPr>
              <a:t>		</a:t>
            </a:r>
          </a:p>
          <a:p>
            <a:pPr marL="0" indent="0">
              <a:buNone/>
            </a:pPr>
            <a:r>
              <a:rPr lang="en-US" sz="1200" dirty="0">
                <a:latin typeface="Courier New" panose="02070309020205020404" pitchFamily="49" charset="0"/>
                <a:cs typeface="Courier New" panose="02070309020205020404" pitchFamily="49" charset="0"/>
              </a:rPr>
              <a:t>		&lt;/script&gt;</a:t>
            </a:r>
          </a:p>
          <a:p>
            <a:pPr marL="0" indent="0">
              <a:buNone/>
            </a:pPr>
            <a:r>
              <a:rPr lang="en-US" sz="1200" dirty="0">
                <a:latin typeface="Courier New" panose="02070309020205020404" pitchFamily="49" charset="0"/>
                <a:cs typeface="Courier New" panose="02070309020205020404" pitchFamily="49" charset="0"/>
              </a:rPr>
              <a:t>	&lt;/body&gt;</a:t>
            </a:r>
          </a:p>
          <a:p>
            <a:pPr marL="0" indent="0">
              <a:buNone/>
            </a:pPr>
            <a:r>
              <a:rPr lang="en-US" sz="1200" dirty="0">
                <a:latin typeface="Courier New" panose="02070309020205020404" pitchFamily="49" charset="0"/>
                <a:cs typeface="Courier New" panose="02070309020205020404" pitchFamily="49" charset="0"/>
              </a:rPr>
              <a:t>&lt;/html&gt;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a:p>
        </p:txBody>
      </p:sp>
    </p:spTree>
    <p:extLst>
      <p:ext uri="{BB962C8B-B14F-4D97-AF65-F5344CB8AC3E}">
        <p14:creationId xmlns:p14="http://schemas.microsoft.com/office/powerpoint/2010/main" val="32612936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Setting Styles</a:t>
            </a:r>
            <a:endParaRPr lang="en-US" dirty="0"/>
          </a:p>
        </p:txBody>
      </p:sp>
      <p:sp>
        <p:nvSpPr>
          <p:cNvPr id="3" name="Content Placeholder 2"/>
          <p:cNvSpPr>
            <a:spLocks noGrp="1"/>
          </p:cNvSpPr>
          <p:nvPr>
            <p:ph idx="1"/>
          </p:nvPr>
        </p:nvSpPr>
        <p:spPr>
          <a:xfrm>
            <a:off x="457200" y="762000"/>
            <a:ext cx="8382000" cy="5592763"/>
          </a:xfrm>
        </p:spPr>
        <p:txBody>
          <a:bodyPr>
            <a:normAutofit/>
          </a:bodyPr>
          <a:lstStyle/>
          <a:p>
            <a:r>
              <a:rPr lang="en-US" dirty="0" smtClean="0"/>
              <a:t>To add </a:t>
            </a:r>
            <a:r>
              <a:rPr lang="en-US" dirty="0"/>
              <a:t>some space to the right of each bar, to space things </a:t>
            </a:r>
            <a:r>
              <a:rPr lang="en-US" dirty="0" smtClean="0"/>
              <a:t>out, we add property </a:t>
            </a:r>
            <a:r>
              <a:rPr lang="en-US" sz="1800" dirty="0" smtClean="0">
                <a:latin typeface="Courier New" pitchFamily="49" charset="0"/>
                <a:cs typeface="Courier New" pitchFamily="49" charset="0"/>
              </a:rPr>
              <a:t>margin-right</a:t>
            </a:r>
            <a:r>
              <a:rPr lang="en-US" sz="1800" dirty="0">
                <a:latin typeface="Courier New" pitchFamily="49" charset="0"/>
                <a:cs typeface="Courier New" pitchFamily="49" charset="0"/>
              </a:rPr>
              <a:t>: 2px</a:t>
            </a:r>
            <a:r>
              <a:rPr lang="en-US" sz="1800" dirty="0" smtClean="0">
                <a:latin typeface="Courier New" pitchFamily="49" charset="0"/>
                <a:cs typeface="Courier New" pitchFamily="49" charset="0"/>
              </a:rPr>
              <a:t>;  </a:t>
            </a:r>
            <a:r>
              <a:rPr lang="en-US" dirty="0" smtClean="0"/>
              <a:t>to the </a:t>
            </a:r>
            <a:r>
              <a:rPr lang="en-US" sz="1800" dirty="0" err="1" smtClean="0">
                <a:latin typeface="Courier New" pitchFamily="49" charset="0"/>
                <a:cs typeface="Courier New" pitchFamily="49" charset="0"/>
              </a:rPr>
              <a:t>div.bar</a:t>
            </a:r>
            <a:r>
              <a:rPr lang="en-US" dirty="0" smtClean="0"/>
              <a:t> class</a:t>
            </a:r>
          </a:p>
          <a:p>
            <a:pPr marL="0" indent="0">
              <a:buNone/>
            </a:pPr>
            <a:r>
              <a:rPr lang="en-US" sz="1500" dirty="0">
                <a:latin typeface="Courier New" pitchFamily="49" charset="0"/>
                <a:cs typeface="Courier New" pitchFamily="49" charset="0"/>
              </a:rPr>
              <a:t>&lt;style type</a:t>
            </a:r>
            <a:r>
              <a:rPr lang="en-US" sz="1500" dirty="0" smtClean="0">
                <a:latin typeface="Courier New" pitchFamily="49" charset="0"/>
                <a:cs typeface="Courier New" pitchFamily="49" charset="0"/>
              </a:rPr>
              <a:t>="text/</a:t>
            </a:r>
            <a:r>
              <a:rPr lang="en-US" sz="1500" dirty="0" err="1" smtClean="0">
                <a:latin typeface="Courier New" pitchFamily="49" charset="0"/>
                <a:cs typeface="Courier New" pitchFamily="49" charset="0"/>
              </a:rPr>
              <a:t>css</a:t>
            </a:r>
            <a:r>
              <a:rPr lang="en-US" sz="1500" dirty="0" smtClean="0">
                <a:latin typeface="Courier New" pitchFamily="49" charset="0"/>
                <a:cs typeface="Courier New" pitchFamily="49" charset="0"/>
              </a:rPr>
              <a:t>"&gt;</a:t>
            </a:r>
            <a:r>
              <a:rPr lang="en-US" sz="1500" dirty="0">
                <a:latin typeface="Courier New" pitchFamily="49" charset="0"/>
                <a:cs typeface="Courier New" pitchFamily="49" charset="0"/>
              </a:rPr>
              <a:t>		</a:t>
            </a:r>
          </a:p>
          <a:p>
            <a:pPr marL="0" indent="0">
              <a:buNone/>
            </a:pPr>
            <a:r>
              <a:rPr lang="en-US" sz="1500" dirty="0">
                <a:latin typeface="Courier New" pitchFamily="49" charset="0"/>
                <a:cs typeface="Courier New" pitchFamily="49" charset="0"/>
              </a:rPr>
              <a:t>	</a:t>
            </a:r>
            <a:r>
              <a:rPr lang="en-US" sz="1500" dirty="0" err="1" smtClean="0">
                <a:latin typeface="Courier New" pitchFamily="49" charset="0"/>
                <a:cs typeface="Courier New" pitchFamily="49" charset="0"/>
              </a:rPr>
              <a:t>div.bar</a:t>
            </a:r>
            <a:r>
              <a:rPr lang="en-US" sz="1500" dirty="0" smtClean="0">
                <a:latin typeface="Courier New" pitchFamily="49" charset="0"/>
                <a:cs typeface="Courier New" pitchFamily="49" charset="0"/>
              </a:rPr>
              <a:t> </a:t>
            </a:r>
            <a:r>
              <a:rPr lang="en-US" sz="1500" dirty="0">
                <a:latin typeface="Courier New" pitchFamily="49" charset="0"/>
                <a:cs typeface="Courier New" pitchFamily="49" charset="0"/>
              </a:rPr>
              <a:t>{</a:t>
            </a:r>
          </a:p>
          <a:p>
            <a:pPr marL="0" indent="0">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display</a:t>
            </a:r>
            <a:r>
              <a:rPr lang="en-US" sz="1500" dirty="0">
                <a:latin typeface="Courier New" pitchFamily="49" charset="0"/>
                <a:cs typeface="Courier New" pitchFamily="49" charset="0"/>
              </a:rPr>
              <a:t>: inline-block;</a:t>
            </a:r>
          </a:p>
          <a:p>
            <a:pPr marL="0" indent="0">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width</a:t>
            </a:r>
            <a:r>
              <a:rPr lang="en-US" sz="1500" dirty="0">
                <a:latin typeface="Courier New" pitchFamily="49" charset="0"/>
                <a:cs typeface="Courier New" pitchFamily="49" charset="0"/>
              </a:rPr>
              <a:t>: 20px;</a:t>
            </a:r>
          </a:p>
          <a:p>
            <a:pPr marL="0" indent="0">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height</a:t>
            </a:r>
            <a:r>
              <a:rPr lang="en-US" sz="1500" dirty="0">
                <a:latin typeface="Courier New" pitchFamily="49" charset="0"/>
                <a:cs typeface="Courier New" pitchFamily="49" charset="0"/>
              </a:rPr>
              <a:t>: 75px;	/* Gets </a:t>
            </a:r>
            <a:r>
              <a:rPr lang="en-US" sz="1500" dirty="0" smtClean="0">
                <a:latin typeface="Courier New" pitchFamily="49" charset="0"/>
                <a:cs typeface="Courier New" pitchFamily="49" charset="0"/>
              </a:rPr>
              <a:t>over-</a:t>
            </a:r>
            <a:r>
              <a:rPr lang="en-US" sz="1500" dirty="0" err="1" smtClean="0">
                <a:latin typeface="Courier New" pitchFamily="49" charset="0"/>
                <a:cs typeface="Courier New" pitchFamily="49" charset="0"/>
              </a:rPr>
              <a:t>riden</a:t>
            </a:r>
            <a:r>
              <a:rPr lang="en-US" sz="1500" dirty="0" smtClean="0">
                <a:latin typeface="Courier New" pitchFamily="49" charset="0"/>
                <a:cs typeface="Courier New" pitchFamily="49" charset="0"/>
              </a:rPr>
              <a:t> </a:t>
            </a:r>
            <a:r>
              <a:rPr lang="en-US" sz="1500" dirty="0">
                <a:latin typeface="Courier New" pitchFamily="49" charset="0"/>
                <a:cs typeface="Courier New" pitchFamily="49" charset="0"/>
              </a:rPr>
              <a:t>by </a:t>
            </a:r>
            <a:r>
              <a:rPr lang="en-US" sz="1500" dirty="0" smtClean="0">
                <a:latin typeface="Courier New" pitchFamily="49" charset="0"/>
                <a:cs typeface="Courier New" pitchFamily="49" charset="0"/>
              </a:rPr>
              <a:t>file below </a:t>
            </a:r>
            <a:r>
              <a:rPr lang="en-US" sz="1500" dirty="0">
                <a:latin typeface="Courier New" pitchFamily="49" charset="0"/>
                <a:cs typeface="Courier New" pitchFamily="49" charset="0"/>
              </a:rPr>
              <a:t>*/</a:t>
            </a:r>
          </a:p>
          <a:p>
            <a:pPr marL="0" indent="0">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margin-right</a:t>
            </a:r>
            <a:r>
              <a:rPr lang="en-US" sz="1500" dirty="0">
                <a:latin typeface="Courier New" pitchFamily="49" charset="0"/>
                <a:cs typeface="Courier New" pitchFamily="49" charset="0"/>
              </a:rPr>
              <a:t>: 2px;</a:t>
            </a:r>
          </a:p>
          <a:p>
            <a:pPr marL="0" indent="0">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background-color</a:t>
            </a:r>
            <a:r>
              <a:rPr lang="en-US" sz="1500" dirty="0">
                <a:latin typeface="Courier New" pitchFamily="49" charset="0"/>
                <a:cs typeface="Courier New" pitchFamily="49" charset="0"/>
              </a:rPr>
              <a:t>: teal;</a:t>
            </a:r>
          </a:p>
          <a:p>
            <a:pPr marL="0" indent="0">
              <a:buNone/>
            </a:pP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a:t>
            </a:r>
            <a:endParaRPr lang="en-US" sz="1500" dirty="0">
              <a:latin typeface="Courier New" pitchFamily="49" charset="0"/>
              <a:cs typeface="Courier New" pitchFamily="49" charset="0"/>
            </a:endParaRPr>
          </a:p>
          <a:p>
            <a:pPr marL="0" indent="0">
              <a:buNone/>
            </a:pPr>
            <a:r>
              <a:rPr lang="en-US" sz="1500" dirty="0" smtClean="0">
                <a:latin typeface="Courier New" pitchFamily="49" charset="0"/>
                <a:cs typeface="Courier New" pitchFamily="49" charset="0"/>
              </a:rPr>
              <a:t>&lt;/</a:t>
            </a:r>
            <a:r>
              <a:rPr lang="en-US" sz="1500" dirty="0">
                <a:latin typeface="Courier New" pitchFamily="49" charset="0"/>
                <a:cs typeface="Courier New" pitchFamily="49" charset="0"/>
              </a:rPr>
              <a:t>style&gt;</a:t>
            </a:r>
          </a:p>
          <a:p>
            <a:endParaRPr lang="en-US" dirty="0"/>
          </a:p>
          <a:p>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spTree>
    <p:extLst>
      <p:ext uri="{BB962C8B-B14F-4D97-AF65-F5344CB8AC3E}">
        <p14:creationId xmlns:p14="http://schemas.microsoft.com/office/powerpoint/2010/main" val="25139769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03_drawing_divs_spaced.html</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229600" cy="5715000"/>
          </a:xfrm>
        </p:spPr>
        <p:txBody>
          <a:bodyPr>
            <a:noAutofit/>
          </a:bodyPr>
          <a:lstStyle/>
          <a:p>
            <a:pPr marL="0" indent="0">
              <a:buNone/>
            </a:pPr>
            <a:r>
              <a:rPr lang="en-US" sz="1200" dirty="0">
                <a:latin typeface="Courier New" pitchFamily="49" charset="0"/>
                <a:cs typeface="Courier New" pitchFamily="49" charset="0"/>
              </a:rPr>
              <a:t>&lt;!DOCTYPE html&gt;</a:t>
            </a:r>
          </a:p>
          <a:p>
            <a:pPr marL="0" indent="0">
              <a:buNone/>
            </a:pPr>
            <a:r>
              <a:rPr lang="en-US" sz="1200" dirty="0">
                <a:latin typeface="Courier New" pitchFamily="49" charset="0"/>
                <a:cs typeface="Courier New" pitchFamily="49" charset="0"/>
              </a:rPr>
              <a:t>&lt;html </a:t>
            </a:r>
            <a:r>
              <a:rPr lang="en-US" sz="1200" dirty="0" err="1">
                <a:latin typeface="Courier New" pitchFamily="49" charset="0"/>
                <a:cs typeface="Courier New" pitchFamily="49" charset="0"/>
              </a:rPr>
              <a:t>lang</a:t>
            </a:r>
            <a:r>
              <a:rPr lang="en-US" sz="1200" dirty="0" smtClean="0">
                <a:latin typeface="Courier New" pitchFamily="49" charset="0"/>
                <a:cs typeface="Courier New" pitchFamily="49" charset="0"/>
              </a:rPr>
              <a:t>="en"&gt;</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&lt;</a:t>
            </a:r>
            <a:r>
              <a:rPr lang="en-US" sz="1200" dirty="0">
                <a:latin typeface="Courier New" pitchFamily="49" charset="0"/>
                <a:cs typeface="Courier New" pitchFamily="49" charset="0"/>
              </a:rPr>
              <a:t>head&gt;</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&lt;</a:t>
            </a:r>
            <a:r>
              <a:rPr lang="en-US" sz="1200" dirty="0">
                <a:latin typeface="Courier New" pitchFamily="49" charset="0"/>
                <a:cs typeface="Courier New" pitchFamily="49" charset="0"/>
              </a:rPr>
              <a:t>meta charset</a:t>
            </a:r>
            <a:r>
              <a:rPr lang="en-US" sz="1200" dirty="0" smtClean="0">
                <a:latin typeface="Courier New" pitchFamily="49" charset="0"/>
                <a:cs typeface="Courier New" pitchFamily="49" charset="0"/>
              </a:rPr>
              <a:t>="utf-8"&gt;</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&lt;</a:t>
            </a:r>
            <a:r>
              <a:rPr lang="en-US" sz="1200" dirty="0">
                <a:latin typeface="Courier New" pitchFamily="49" charset="0"/>
                <a:cs typeface="Courier New" pitchFamily="49" charset="0"/>
              </a:rPr>
              <a:t>title&gt;D3: Drawing </a:t>
            </a:r>
            <a:r>
              <a:rPr lang="en-US" sz="1200" dirty="0" err="1">
                <a:latin typeface="Courier New" pitchFamily="49" charset="0"/>
                <a:cs typeface="Courier New" pitchFamily="49" charset="0"/>
              </a:rPr>
              <a:t>divs</a:t>
            </a:r>
            <a:r>
              <a:rPr lang="en-US" sz="1200" dirty="0">
                <a:latin typeface="Courier New" pitchFamily="49" charset="0"/>
                <a:cs typeface="Courier New" pitchFamily="49" charset="0"/>
              </a:rPr>
              <a:t>, spaced out&lt;/title&gt;</a:t>
            </a:r>
          </a:p>
          <a:p>
            <a:pPr marL="0" indent="0">
              <a:buNone/>
            </a:pPr>
            <a:r>
              <a:rPr lang="en-US" sz="1200" dirty="0">
                <a:latin typeface="Courier New" pitchFamily="49" charset="0"/>
                <a:cs typeface="Courier New" pitchFamily="49" charset="0"/>
              </a:rPr>
              <a:t>	&lt;</a:t>
            </a:r>
            <a:r>
              <a:rPr lang="en-US" sz="1200" dirty="0" smtClean="0">
                <a:latin typeface="Courier New" pitchFamily="49" charset="0"/>
                <a:cs typeface="Courier New" pitchFamily="49" charset="0"/>
              </a:rPr>
              <a:t>script </a:t>
            </a:r>
            <a:r>
              <a:rPr lang="en-US" sz="1200" dirty="0">
                <a:latin typeface="Courier New" pitchFamily="49" charset="0"/>
                <a:cs typeface="Courier New" pitchFamily="49" charset="0"/>
              </a:rPr>
              <a:t>type</a:t>
            </a:r>
            <a:r>
              <a:rPr lang="en-US" sz="1200" dirty="0" smtClean="0">
                <a:latin typeface="Courier New" pitchFamily="49" charset="0"/>
                <a:cs typeface="Courier New" pitchFamily="49" charset="0"/>
              </a:rPr>
              <a:t>="text/</a:t>
            </a:r>
            <a:r>
              <a:rPr lang="en-US" sz="1200" dirty="0" err="1" smtClean="0">
                <a:latin typeface="Courier New" pitchFamily="49" charset="0"/>
                <a:cs typeface="Courier New" pitchFamily="49" charset="0"/>
              </a:rPr>
              <a:t>javascript</a:t>
            </a:r>
            <a:r>
              <a:rPr lang="en-US" sz="1200" dirty="0" smtClean="0">
                <a:latin typeface="Courier New" pitchFamily="49" charset="0"/>
                <a:cs typeface="Courier New" pitchFamily="49" charset="0"/>
              </a:rPr>
              <a:t>" </a:t>
            </a:r>
            <a:r>
              <a:rPr lang="en-US" sz="1200" dirty="0" err="1">
                <a:latin typeface="Courier New" pitchFamily="49" charset="0"/>
                <a:cs typeface="Courier New" pitchFamily="49" charset="0"/>
              </a:rPr>
              <a:t>src</a:t>
            </a:r>
            <a:r>
              <a:rPr lang="en-US" sz="1200" dirty="0" smtClean="0">
                <a:latin typeface="Courier New" pitchFamily="49" charset="0"/>
                <a:cs typeface="Courier New" pitchFamily="49" charset="0"/>
              </a:rPr>
              <a:t>="d3/d3.v3.js"&gt;&lt;/</a:t>
            </a:r>
            <a:r>
              <a:rPr lang="en-US" sz="1200" dirty="0">
                <a:latin typeface="Courier New" pitchFamily="49" charset="0"/>
                <a:cs typeface="Courier New" pitchFamily="49" charset="0"/>
              </a:rPr>
              <a:t>script&gt;</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&lt;</a:t>
            </a:r>
            <a:r>
              <a:rPr lang="en-US" sz="1200" dirty="0">
                <a:latin typeface="Courier New" pitchFamily="49" charset="0"/>
                <a:cs typeface="Courier New" pitchFamily="49" charset="0"/>
              </a:rPr>
              <a:t>style type</a:t>
            </a:r>
            <a:r>
              <a:rPr lang="en-US" sz="1200" dirty="0" smtClean="0">
                <a:latin typeface="Courier New" pitchFamily="49" charset="0"/>
                <a:cs typeface="Courier New" pitchFamily="49" charset="0"/>
              </a:rPr>
              <a:t>="text/</a:t>
            </a:r>
            <a:r>
              <a:rPr lang="en-US" sz="1200" dirty="0" err="1" smtClean="0">
                <a:latin typeface="Courier New" pitchFamily="49" charset="0"/>
                <a:cs typeface="Courier New" pitchFamily="49" charset="0"/>
              </a:rPr>
              <a:t>css</a:t>
            </a:r>
            <a:r>
              <a:rPr lang="en-US" sz="1200" dirty="0" smtClean="0">
                <a:latin typeface="Courier New" pitchFamily="49" charset="0"/>
                <a:cs typeface="Courier New" pitchFamily="49" charset="0"/>
              </a:rPr>
              <a:t>"&gt;</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err="1" smtClean="0">
                <a:latin typeface="Courier New" pitchFamily="49" charset="0"/>
                <a:cs typeface="Courier New" pitchFamily="49" charset="0"/>
              </a:rPr>
              <a:t>div.bar</a:t>
            </a:r>
            <a:r>
              <a:rPr lang="en-US" sz="1200" dirty="0" smtClean="0">
                <a:latin typeface="Courier New" pitchFamily="49" charset="0"/>
                <a:cs typeface="Courier New" pitchFamily="49" charset="0"/>
              </a:rPr>
              <a:t> </a:t>
            </a:r>
            <a:r>
              <a:rPr lang="en-US" sz="1200" dirty="0">
                <a:latin typeface="Courier New" pitchFamily="49" charset="0"/>
                <a:cs typeface="Courier New" pitchFamily="49" charset="0"/>
              </a:rPr>
              <a:t>{</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display</a:t>
            </a:r>
            <a:r>
              <a:rPr lang="en-US" sz="1200" dirty="0">
                <a:latin typeface="Courier New" pitchFamily="49" charset="0"/>
                <a:cs typeface="Courier New" pitchFamily="49" charset="0"/>
              </a:rPr>
              <a:t>: inline-block</a:t>
            </a:r>
            <a:r>
              <a:rPr lang="en-US" sz="1200" dirty="0" smtClean="0">
                <a:latin typeface="Courier New" pitchFamily="49" charset="0"/>
                <a:cs typeface="Courier New" pitchFamily="49" charset="0"/>
              </a:rPr>
              <a:t>;  width</a:t>
            </a:r>
            <a:r>
              <a:rPr lang="en-US" sz="1200" dirty="0">
                <a:latin typeface="Courier New" pitchFamily="49" charset="0"/>
                <a:cs typeface="Courier New" pitchFamily="49" charset="0"/>
              </a:rPr>
              <a:t>: 20px;</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height</a:t>
            </a:r>
            <a:r>
              <a:rPr lang="en-US" sz="1200" dirty="0">
                <a:latin typeface="Courier New" pitchFamily="49" charset="0"/>
                <a:cs typeface="Courier New" pitchFamily="49" charset="0"/>
              </a:rPr>
              <a:t>: 75px;	/* Gets </a:t>
            </a:r>
            <a:r>
              <a:rPr lang="en-US" sz="1200" dirty="0" err="1">
                <a:latin typeface="Courier New" pitchFamily="49" charset="0"/>
                <a:cs typeface="Courier New" pitchFamily="49" charset="0"/>
              </a:rPr>
              <a:t>overriden</a:t>
            </a:r>
            <a:r>
              <a:rPr lang="en-US" sz="1200" dirty="0">
                <a:latin typeface="Courier New" pitchFamily="49" charset="0"/>
                <a:cs typeface="Courier New" pitchFamily="49" charset="0"/>
              </a:rPr>
              <a:t> by D3-assigned height </a:t>
            </a:r>
            <a:r>
              <a:rPr lang="en-US" sz="1200" dirty="0" smtClean="0">
                <a:latin typeface="Courier New" pitchFamily="49" charset="0"/>
                <a:cs typeface="Courier New" pitchFamily="49" charset="0"/>
              </a:rPr>
              <a:t> </a:t>
            </a:r>
            <a:r>
              <a:rPr lang="en-US" sz="1200" dirty="0">
                <a:latin typeface="Courier New" pitchFamily="49" charset="0"/>
                <a:cs typeface="Courier New" pitchFamily="49" charset="0"/>
              </a:rPr>
              <a:t>*/</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margin-right</a:t>
            </a:r>
            <a:r>
              <a:rPr lang="en-US" sz="1200" dirty="0">
                <a:latin typeface="Courier New" pitchFamily="49" charset="0"/>
                <a:cs typeface="Courier New" pitchFamily="49" charset="0"/>
              </a:rPr>
              <a:t>: 2px</a:t>
            </a:r>
            <a:r>
              <a:rPr lang="en-US" sz="1200" dirty="0" smtClean="0">
                <a:latin typeface="Courier New" pitchFamily="49" charset="0"/>
                <a:cs typeface="Courier New" pitchFamily="49" charset="0"/>
              </a:rPr>
              <a:t>;   background-color</a:t>
            </a:r>
            <a:r>
              <a:rPr lang="en-US" sz="1200" dirty="0">
                <a:latin typeface="Courier New" pitchFamily="49" charset="0"/>
                <a:cs typeface="Courier New" pitchFamily="49" charset="0"/>
              </a:rPr>
              <a:t>: teal;</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&lt;/</a:t>
            </a:r>
            <a:r>
              <a:rPr lang="en-US" sz="1200" dirty="0">
                <a:latin typeface="Courier New" pitchFamily="49" charset="0"/>
                <a:cs typeface="Courier New" pitchFamily="49" charset="0"/>
              </a:rPr>
              <a:t>style&gt;</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&lt;/</a:t>
            </a:r>
            <a:r>
              <a:rPr lang="en-US" sz="1200" dirty="0">
                <a:latin typeface="Courier New" pitchFamily="49" charset="0"/>
                <a:cs typeface="Courier New" pitchFamily="49" charset="0"/>
              </a:rPr>
              <a:t>head&gt;</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&lt;</a:t>
            </a:r>
            <a:r>
              <a:rPr lang="en-US" sz="1200" dirty="0">
                <a:latin typeface="Courier New" pitchFamily="49" charset="0"/>
                <a:cs typeface="Courier New" pitchFamily="49" charset="0"/>
              </a:rPr>
              <a:t>body&gt;</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&lt;</a:t>
            </a:r>
            <a:r>
              <a:rPr lang="en-US" sz="1200" dirty="0">
                <a:latin typeface="Courier New" pitchFamily="49" charset="0"/>
                <a:cs typeface="Courier New" pitchFamily="49" charset="0"/>
              </a:rPr>
              <a:t>script type</a:t>
            </a:r>
            <a:r>
              <a:rPr lang="en-US" sz="1200" dirty="0" smtClean="0">
                <a:latin typeface="Courier New" pitchFamily="49" charset="0"/>
                <a:cs typeface="Courier New" pitchFamily="49" charset="0"/>
              </a:rPr>
              <a:t>="text/</a:t>
            </a:r>
            <a:r>
              <a:rPr lang="en-US" sz="1200" dirty="0" err="1" smtClean="0">
                <a:latin typeface="Courier New" pitchFamily="49" charset="0"/>
                <a:cs typeface="Courier New" pitchFamily="49" charset="0"/>
              </a:rPr>
              <a:t>javascript</a:t>
            </a:r>
            <a:r>
              <a:rPr lang="en-US" sz="1200" dirty="0" smtClean="0">
                <a:latin typeface="Courier New" pitchFamily="49" charset="0"/>
                <a:cs typeface="Courier New" pitchFamily="49" charset="0"/>
              </a:rPr>
              <a:t>"&gt;</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var</a:t>
            </a:r>
            <a:r>
              <a:rPr lang="en-US" sz="1200" dirty="0" smtClean="0">
                <a:latin typeface="Courier New" pitchFamily="49" charset="0"/>
                <a:cs typeface="Courier New" pitchFamily="49" charset="0"/>
              </a:rPr>
              <a:t> </a:t>
            </a:r>
            <a:r>
              <a:rPr lang="en-US" sz="1200" dirty="0">
                <a:latin typeface="Courier New" pitchFamily="49" charset="0"/>
                <a:cs typeface="Courier New" pitchFamily="49" charset="0"/>
              </a:rPr>
              <a:t>dataset = [ 5, 10, 15, 20, 25 </a:t>
            </a:r>
            <a:r>
              <a:rPr lang="en-US" sz="1200" dirty="0" smtClean="0">
                <a:latin typeface="Courier New" pitchFamily="49" charset="0"/>
                <a:cs typeface="Courier New" pitchFamily="49" charset="0"/>
              </a:rPr>
              <a:t>];</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d3.select("body").</a:t>
            </a:r>
            <a:r>
              <a:rPr lang="en-US" sz="1200" dirty="0" err="1">
                <a:latin typeface="Courier New" pitchFamily="49" charset="0"/>
                <a:cs typeface="Courier New" pitchFamily="49" charset="0"/>
              </a:rPr>
              <a:t>selectAll</a:t>
            </a:r>
            <a:r>
              <a:rPr lang="en-US" sz="1200" dirty="0" smtClean="0">
                <a:latin typeface="Courier New" pitchFamily="49" charset="0"/>
                <a:cs typeface="Courier New" pitchFamily="49" charset="0"/>
              </a:rPr>
              <a:t>("div").</a:t>
            </a:r>
            <a:r>
              <a:rPr lang="en-US" sz="1200" dirty="0">
                <a:latin typeface="Courier New" pitchFamily="49" charset="0"/>
                <a:cs typeface="Courier New" pitchFamily="49" charset="0"/>
              </a:rPr>
              <a:t>data(dataset)</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a:t>
            </a:r>
            <a:r>
              <a:rPr lang="en-US" sz="1200" dirty="0">
                <a:latin typeface="Courier New" pitchFamily="49" charset="0"/>
                <a:cs typeface="Courier New" pitchFamily="49" charset="0"/>
              </a:rPr>
              <a:t>enter</a:t>
            </a:r>
            <a:r>
              <a:rPr lang="en-US" sz="1200" dirty="0" smtClean="0">
                <a:latin typeface="Courier New" pitchFamily="49" charset="0"/>
                <a:cs typeface="Courier New" pitchFamily="49" charset="0"/>
              </a:rPr>
              <a:t>().</a:t>
            </a:r>
            <a:r>
              <a:rPr lang="en-US" sz="1200" dirty="0">
                <a:latin typeface="Courier New" pitchFamily="49" charset="0"/>
                <a:cs typeface="Courier New" pitchFamily="49" charset="0"/>
              </a:rPr>
              <a:t>append</a:t>
            </a:r>
            <a:r>
              <a:rPr lang="en-US" sz="1200" dirty="0" smtClean="0">
                <a:latin typeface="Courier New" pitchFamily="49" charset="0"/>
                <a:cs typeface="Courier New" pitchFamily="49" charset="0"/>
              </a:rPr>
              <a:t>("div").</a:t>
            </a:r>
            <a:r>
              <a:rPr lang="en-US" sz="1200" dirty="0" err="1">
                <a:latin typeface="Courier New" pitchFamily="49" charset="0"/>
                <a:cs typeface="Courier New" pitchFamily="49" charset="0"/>
              </a:rPr>
              <a:t>attr</a:t>
            </a:r>
            <a:r>
              <a:rPr lang="en-US" sz="1200" dirty="0" smtClean="0">
                <a:latin typeface="Courier New" pitchFamily="49" charset="0"/>
                <a:cs typeface="Courier New" pitchFamily="49" charset="0"/>
              </a:rPr>
              <a:t>("class", "bar")</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a:t>
            </a:r>
            <a:r>
              <a:rPr lang="en-US" sz="1200" dirty="0">
                <a:latin typeface="Courier New" pitchFamily="49" charset="0"/>
                <a:cs typeface="Courier New" pitchFamily="49" charset="0"/>
              </a:rPr>
              <a:t>style</a:t>
            </a:r>
            <a:r>
              <a:rPr lang="en-US" sz="1200" dirty="0" smtClean="0">
                <a:latin typeface="Courier New" pitchFamily="49" charset="0"/>
                <a:cs typeface="Courier New" pitchFamily="49" charset="0"/>
              </a:rPr>
              <a:t>("height", </a:t>
            </a:r>
            <a:r>
              <a:rPr lang="en-US" sz="1200" dirty="0">
                <a:latin typeface="Courier New" pitchFamily="49" charset="0"/>
                <a:cs typeface="Courier New" pitchFamily="49" charset="0"/>
              </a:rPr>
              <a:t>function(d) {</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a:t>
            </a:r>
            <a:r>
              <a:rPr lang="en-US" sz="1200" dirty="0" err="1" smtClean="0">
                <a:latin typeface="Courier New" pitchFamily="49" charset="0"/>
                <a:cs typeface="Courier New" pitchFamily="49" charset="0"/>
              </a:rPr>
              <a:t>var</a:t>
            </a:r>
            <a:r>
              <a:rPr lang="en-US" sz="1200" dirty="0" smtClean="0">
                <a:latin typeface="Courier New" pitchFamily="49" charset="0"/>
                <a:cs typeface="Courier New" pitchFamily="49" charset="0"/>
              </a:rPr>
              <a:t> </a:t>
            </a:r>
            <a:r>
              <a:rPr lang="en-US" sz="1200" dirty="0" err="1">
                <a:latin typeface="Courier New" pitchFamily="49" charset="0"/>
                <a:cs typeface="Courier New" pitchFamily="49" charset="0"/>
              </a:rPr>
              <a:t>barHeight</a:t>
            </a:r>
            <a:r>
              <a:rPr lang="en-US" sz="1200" dirty="0">
                <a:latin typeface="Courier New" pitchFamily="49" charset="0"/>
                <a:cs typeface="Courier New" pitchFamily="49" charset="0"/>
              </a:rPr>
              <a:t> = d * 5;</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return </a:t>
            </a:r>
            <a:r>
              <a:rPr lang="en-US" sz="1200" dirty="0" err="1">
                <a:latin typeface="Courier New" pitchFamily="49" charset="0"/>
                <a:cs typeface="Courier New" pitchFamily="49" charset="0"/>
              </a:rPr>
              <a:t>barHeight</a:t>
            </a:r>
            <a:r>
              <a:rPr lang="en-US" sz="1200" dirty="0">
                <a:latin typeface="Courier New" pitchFamily="49" charset="0"/>
                <a:cs typeface="Courier New" pitchFamily="49" charset="0"/>
              </a:rPr>
              <a:t> + </a:t>
            </a:r>
            <a:r>
              <a:rPr lang="en-US" sz="1200" dirty="0" smtClean="0">
                <a:latin typeface="Courier New" pitchFamily="49" charset="0"/>
                <a:cs typeface="Courier New" pitchFamily="49" charset="0"/>
              </a:rPr>
              <a:t>"</a:t>
            </a:r>
            <a:r>
              <a:rPr lang="en-US" sz="1200" dirty="0" err="1" smtClean="0">
                <a:latin typeface="Courier New" pitchFamily="49" charset="0"/>
                <a:cs typeface="Courier New" pitchFamily="49" charset="0"/>
              </a:rPr>
              <a:t>px</a:t>
            </a:r>
            <a:r>
              <a:rPr lang="en-US" sz="1200" dirty="0" smtClean="0">
                <a:latin typeface="Courier New" pitchFamily="49" charset="0"/>
                <a:cs typeface="Courier New" pitchFamily="49" charset="0"/>
              </a:rPr>
              <a:t>";</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&lt;/script&gt;</a:t>
            </a:r>
          </a:p>
          <a:p>
            <a:pPr marL="0" indent="0">
              <a:buNone/>
            </a:pPr>
            <a:r>
              <a:rPr lang="en-US" sz="1200" dirty="0">
                <a:latin typeface="Courier New" pitchFamily="49" charset="0"/>
                <a:cs typeface="Courier New" pitchFamily="49" charset="0"/>
              </a:rPr>
              <a:t>	&lt;/body&gt;</a:t>
            </a:r>
          </a:p>
          <a:p>
            <a:pPr marL="0" indent="0">
              <a:buNone/>
            </a:pPr>
            <a:r>
              <a:rPr lang="en-US" sz="1200" dirty="0">
                <a:latin typeface="Courier New" pitchFamily="49" charset="0"/>
                <a:cs typeface="Courier New" pitchFamily="49" charset="0"/>
              </a:rPr>
              <a:t>&lt;/html&gt;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Tree>
    <p:extLst>
      <p:ext uri="{BB962C8B-B14F-4D97-AF65-F5344CB8AC3E}">
        <p14:creationId xmlns:p14="http://schemas.microsoft.com/office/powerpoint/2010/main" val="36197928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Spaced Bar Graph</a:t>
            </a:r>
            <a:endParaRPr lang="en-US" dirty="0"/>
          </a:p>
        </p:txBody>
      </p:sp>
      <p:sp>
        <p:nvSpPr>
          <p:cNvPr id="3" name="Content Placeholder 2"/>
          <p:cNvSpPr>
            <a:spLocks noGrp="1"/>
          </p:cNvSpPr>
          <p:nvPr>
            <p:ph idx="1"/>
          </p:nvPr>
        </p:nvSpPr>
        <p:spPr/>
        <p:txBody>
          <a:bodyPr/>
          <a:lstStyle/>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748712"/>
            <a:ext cx="7794896" cy="5804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17704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Random </a:t>
            </a:r>
            <a:r>
              <a:rPr lang="en-US" dirty="0" smtClean="0"/>
              <a:t>Data</a:t>
            </a:r>
            <a:endParaRPr lang="en-US" dirty="0"/>
          </a:p>
        </p:txBody>
      </p:sp>
      <p:sp>
        <p:nvSpPr>
          <p:cNvPr id="3" name="Content Placeholder 2"/>
          <p:cNvSpPr>
            <a:spLocks noGrp="1"/>
          </p:cNvSpPr>
          <p:nvPr>
            <p:ph idx="1"/>
          </p:nvPr>
        </p:nvSpPr>
        <p:spPr>
          <a:xfrm>
            <a:off x="457200" y="685800"/>
            <a:ext cx="8229600" cy="5668963"/>
          </a:xfrm>
        </p:spPr>
        <p:txBody>
          <a:bodyPr>
            <a:normAutofit fontScale="85000" lnSpcReduction="10000"/>
          </a:bodyPr>
          <a:lstStyle/>
          <a:p>
            <a:r>
              <a:rPr lang="en-US" dirty="0" smtClean="0"/>
              <a:t>Sometimes, </a:t>
            </a:r>
            <a:r>
              <a:rPr lang="en-US" dirty="0"/>
              <a:t>for testing </a:t>
            </a:r>
            <a:r>
              <a:rPr lang="en-US" dirty="0" smtClean="0"/>
              <a:t>purposes, we need </a:t>
            </a:r>
            <a:r>
              <a:rPr lang="en-US" dirty="0"/>
              <a:t>to generate random data values, </a:t>
            </a:r>
            <a:endParaRPr lang="en-US" dirty="0" smtClean="0"/>
          </a:p>
          <a:p>
            <a:endParaRPr lang="en-US" dirty="0"/>
          </a:p>
          <a:p>
            <a:endParaRPr lang="en-US" dirty="0" smtClean="0"/>
          </a:p>
          <a:p>
            <a:endParaRPr lang="en-US" dirty="0"/>
          </a:p>
          <a:p>
            <a:endParaRPr lang="en-US" dirty="0" smtClean="0"/>
          </a:p>
          <a:p>
            <a:endParaRPr lang="en-US" dirty="0" smtClean="0"/>
          </a:p>
          <a:p>
            <a:pPr marL="0" indent="0">
              <a:buNone/>
            </a:pPr>
            <a:r>
              <a:rPr lang="en-US" sz="1800" dirty="0" err="1" smtClean="0">
                <a:latin typeface="Courier New" pitchFamily="49" charset="0"/>
                <a:cs typeface="Courier New" pitchFamily="49" charset="0"/>
              </a:rPr>
              <a:t>var</a:t>
            </a:r>
            <a:r>
              <a:rPr lang="en-US" sz="1800" dirty="0" smtClean="0">
                <a:latin typeface="Courier New" pitchFamily="49" charset="0"/>
                <a:cs typeface="Courier New" pitchFamily="49" charset="0"/>
              </a:rPr>
              <a:t> </a:t>
            </a:r>
            <a:r>
              <a:rPr lang="en-US" sz="1800" dirty="0">
                <a:latin typeface="Courier New" pitchFamily="49" charset="0"/>
                <a:cs typeface="Courier New" pitchFamily="49" charset="0"/>
              </a:rPr>
              <a:t>dataset = [];                        //Initialize empty array</a:t>
            </a:r>
          </a:p>
          <a:p>
            <a:pPr marL="0" indent="0">
              <a:buNone/>
            </a:pPr>
            <a:r>
              <a:rPr lang="en-US" sz="1800" dirty="0">
                <a:latin typeface="Courier New" pitchFamily="49" charset="0"/>
                <a:cs typeface="Courier New" pitchFamily="49" charset="0"/>
              </a:rPr>
              <a:t>for (</a:t>
            </a:r>
            <a:r>
              <a:rPr lang="en-US" sz="1800" dirty="0" err="1">
                <a:latin typeface="Courier New" pitchFamily="49" charset="0"/>
                <a:cs typeface="Courier New" pitchFamily="49" charset="0"/>
              </a:rPr>
              <a:t>var</a:t>
            </a:r>
            <a:r>
              <a:rPr lang="en-US" sz="1800" dirty="0">
                <a:latin typeface="Courier New" pitchFamily="49" charset="0"/>
                <a:cs typeface="Courier New" pitchFamily="49" charset="0"/>
              </a:rPr>
              <a:t> i = 0; i &lt; 25; i++) {           //Loop 25 times</a:t>
            </a:r>
          </a:p>
          <a:p>
            <a:pPr marL="0" indent="0">
              <a:buNone/>
            </a:pP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var</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newNumber</a:t>
            </a:r>
            <a:r>
              <a:rPr lang="en-US" sz="1800" dirty="0">
                <a:latin typeface="Courier New" pitchFamily="49" charset="0"/>
                <a:cs typeface="Courier New" pitchFamily="49" charset="0"/>
              </a:rPr>
              <a:t> = </a:t>
            </a:r>
            <a:r>
              <a:rPr lang="en-US" sz="1800" dirty="0" err="1">
                <a:latin typeface="Courier New" pitchFamily="49" charset="0"/>
                <a:cs typeface="Courier New" pitchFamily="49" charset="0"/>
              </a:rPr>
              <a:t>Math.random</a:t>
            </a:r>
            <a:r>
              <a:rPr lang="en-US" sz="1800" dirty="0">
                <a:latin typeface="Courier New" pitchFamily="49" charset="0"/>
                <a:cs typeface="Courier New" pitchFamily="49" charset="0"/>
              </a:rPr>
              <a:t>() * 30;  //New random number (0-30)</a:t>
            </a:r>
          </a:p>
          <a:p>
            <a:pPr marL="0" indent="0">
              <a:buNone/>
            </a:pP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dataset.push</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newNumber</a:t>
            </a:r>
            <a:r>
              <a:rPr lang="en-US" sz="1800" dirty="0">
                <a:latin typeface="Courier New" pitchFamily="49" charset="0"/>
                <a:cs typeface="Courier New" pitchFamily="49" charset="0"/>
              </a:rPr>
              <a:t>);             //Add new number to array</a:t>
            </a:r>
          </a:p>
          <a:p>
            <a:pPr marL="0" indent="0">
              <a:buNone/>
            </a:pPr>
            <a:r>
              <a:rPr lang="en-US" sz="1800" dirty="0">
                <a:latin typeface="Courier New" pitchFamily="49" charset="0"/>
                <a:cs typeface="Courier New" pitchFamily="49" charset="0"/>
              </a:rPr>
              <a:t>}</a:t>
            </a:r>
          </a:p>
          <a:p>
            <a:r>
              <a:rPr lang="en-US" dirty="0"/>
              <a:t>This </a:t>
            </a:r>
            <a:r>
              <a:rPr lang="en-US" dirty="0" smtClean="0"/>
              <a:t>code:</a:t>
            </a:r>
          </a:p>
          <a:p>
            <a:pPr lvl="1"/>
            <a:r>
              <a:rPr lang="en-US" dirty="0" smtClean="0"/>
              <a:t>Creates </a:t>
            </a:r>
            <a:r>
              <a:rPr lang="en-US" dirty="0"/>
              <a:t>an empty array called dataset</a:t>
            </a:r>
            <a:r>
              <a:rPr lang="en-US" dirty="0" smtClean="0"/>
              <a:t>. </a:t>
            </a:r>
            <a:endParaRPr lang="en-US" dirty="0"/>
          </a:p>
          <a:p>
            <a:pPr lvl="1"/>
            <a:r>
              <a:rPr lang="en-US" dirty="0"/>
              <a:t>Initiates a for loop, which is executed 25 times.</a:t>
            </a:r>
          </a:p>
          <a:p>
            <a:pPr lvl="1"/>
            <a:r>
              <a:rPr lang="en-US" dirty="0"/>
              <a:t>Each time, it generates a new random number with a value between zero and 30.</a:t>
            </a:r>
          </a:p>
          <a:p>
            <a:pPr lvl="1"/>
            <a:r>
              <a:rPr lang="en-US" dirty="0"/>
              <a:t>That new number is appended to the dataset array. (push() is an array method that appends a new value to the end of an array.)</a:t>
            </a:r>
          </a:p>
          <a:p>
            <a:r>
              <a:rPr lang="en-US" dirty="0" smtClean="0"/>
              <a:t>If we open </a:t>
            </a:r>
            <a:r>
              <a:rPr lang="en-US" dirty="0"/>
              <a:t>up the JavaScript console and enterconsole.log(dataset). You should see the full array of 25 randomized data values</a:t>
            </a:r>
            <a:r>
              <a:rPr lang="en-US" dirty="0" smtClean="0"/>
              <a:t>.</a:t>
            </a:r>
          </a:p>
          <a:p>
            <a:pPr marL="0" indent="0">
              <a:buNone/>
            </a:pPr>
            <a:r>
              <a:rPr lang="en-US" sz="1900" dirty="0" smtClean="0">
                <a:latin typeface="Courier New" pitchFamily="49" charset="0"/>
                <a:cs typeface="Courier New" pitchFamily="49" charset="0"/>
              </a:rPr>
              <a:t>&gt; console.log(dataset);</a:t>
            </a:r>
            <a:endParaRPr lang="en-US" sz="19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pic>
        <p:nvPicPr>
          <p:cNvPr id="6" name="Picture 5" descr="Bar chart with random values"/>
          <p:cNvPicPr/>
          <p:nvPr/>
        </p:nvPicPr>
        <p:blipFill>
          <a:blip r:embed="rId2">
            <a:extLst>
              <a:ext uri="{28A0092B-C50C-407E-A947-70E740481C1C}">
                <a14:useLocalDpi xmlns:a14="http://schemas.microsoft.com/office/drawing/2010/main" val="0"/>
              </a:ext>
            </a:extLst>
          </a:blip>
          <a:srcRect/>
          <a:stretch>
            <a:fillRect/>
          </a:stretch>
        </p:blipFill>
        <p:spPr bwMode="auto">
          <a:xfrm>
            <a:off x="1600200" y="990600"/>
            <a:ext cx="5215255" cy="1320800"/>
          </a:xfrm>
          <a:prstGeom prst="rect">
            <a:avLst/>
          </a:prstGeom>
          <a:noFill/>
          <a:ln>
            <a:noFill/>
          </a:ln>
        </p:spPr>
      </p:pic>
    </p:spTree>
    <p:extLst>
      <p:ext uri="{BB962C8B-B14F-4D97-AF65-F5344CB8AC3E}">
        <p14:creationId xmlns:p14="http://schemas.microsoft.com/office/powerpoint/2010/main" val="25139769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SVG Primer</a:t>
            </a:r>
            <a:endParaRPr lang="en-US" dirty="0"/>
          </a:p>
        </p:txBody>
      </p:sp>
      <p:sp>
        <p:nvSpPr>
          <p:cNvPr id="3" name="Content Placeholder 2"/>
          <p:cNvSpPr>
            <a:spLocks noGrp="1"/>
          </p:cNvSpPr>
          <p:nvPr>
            <p:ph idx="1"/>
          </p:nvPr>
        </p:nvSpPr>
        <p:spPr/>
        <p:txBody>
          <a:bodyPr>
            <a:normAutofit fontScale="92500" lnSpcReduction="10000"/>
          </a:bodyPr>
          <a:lstStyle/>
          <a:p>
            <a:r>
              <a:rPr lang="en-US" dirty="0"/>
              <a:t>D3 is most useful when used to generate and manipulate </a:t>
            </a:r>
            <a:r>
              <a:rPr lang="en-US" dirty="0" smtClean="0"/>
              <a:t>graphs with </a:t>
            </a:r>
            <a:r>
              <a:rPr lang="en-US" dirty="0" err="1"/>
              <a:t>SVGs.</a:t>
            </a:r>
            <a:r>
              <a:rPr lang="en-US" dirty="0"/>
              <a:t> </a:t>
            </a:r>
            <a:endParaRPr lang="en-US" dirty="0" smtClean="0"/>
          </a:p>
          <a:p>
            <a:r>
              <a:rPr lang="en-US" dirty="0" smtClean="0"/>
              <a:t>Drawing </a:t>
            </a:r>
            <a:r>
              <a:rPr lang="en-US" dirty="0"/>
              <a:t>with </a:t>
            </a:r>
            <a:r>
              <a:rPr lang="en-US" sz="1700" dirty="0" smtClean="0">
                <a:latin typeface="Courier New" panose="02070309020205020404" pitchFamily="49" charset="0"/>
                <a:cs typeface="Courier New" panose="02070309020205020404" pitchFamily="49" charset="0"/>
              </a:rPr>
              <a:t>&lt;div&gt;-</a:t>
            </a:r>
            <a:r>
              <a:rPr lang="en-US" dirty="0" smtClean="0"/>
              <a:t>s </a:t>
            </a:r>
            <a:r>
              <a:rPr lang="en-US" dirty="0"/>
              <a:t>and other native HTML elements is possible, but a bit clunky and subject to the usual inconsistencies across different browsers. </a:t>
            </a:r>
            <a:endParaRPr lang="en-US" dirty="0" smtClean="0"/>
          </a:p>
          <a:p>
            <a:r>
              <a:rPr lang="en-US" dirty="0" smtClean="0"/>
              <a:t>Using </a:t>
            </a:r>
            <a:r>
              <a:rPr lang="en-US" dirty="0"/>
              <a:t>SVG is more reliable, visually consistent, and faster.</a:t>
            </a:r>
          </a:p>
          <a:p>
            <a:r>
              <a:rPr lang="en-US" dirty="0"/>
              <a:t>Scalable Vector Graphics is a text-based image format. Each SVG image is defined using markup code similar to HTML. </a:t>
            </a:r>
            <a:endParaRPr lang="en-US" dirty="0" smtClean="0"/>
          </a:p>
          <a:p>
            <a:r>
              <a:rPr lang="en-US" dirty="0" smtClean="0"/>
              <a:t>SVG </a:t>
            </a:r>
            <a:r>
              <a:rPr lang="en-US" dirty="0"/>
              <a:t>code can be included directly within any HTML document. Every web browser supports SVG </a:t>
            </a:r>
            <a:r>
              <a:rPr lang="en-US" i="1" dirty="0"/>
              <a:t>except</a:t>
            </a:r>
            <a:r>
              <a:rPr lang="en-US" dirty="0"/>
              <a:t> </a:t>
            </a:r>
            <a:r>
              <a:rPr lang="en-US" dirty="0">
                <a:hlinkClick r:id="rId2"/>
              </a:rPr>
              <a:t>Internet Explorer versions 8 and older</a:t>
            </a:r>
            <a:r>
              <a:rPr lang="en-US" dirty="0"/>
              <a:t>. </a:t>
            </a:r>
            <a:endParaRPr lang="en-US" dirty="0" smtClean="0"/>
          </a:p>
          <a:p>
            <a:r>
              <a:rPr lang="en-US" dirty="0" smtClean="0"/>
              <a:t>SVG </a:t>
            </a:r>
            <a:r>
              <a:rPr lang="en-US" dirty="0"/>
              <a:t>is </a:t>
            </a:r>
            <a:r>
              <a:rPr lang="en-US" dirty="0" smtClean="0"/>
              <a:t>XML-based. Elements </a:t>
            </a:r>
            <a:r>
              <a:rPr lang="en-US" dirty="0"/>
              <a:t>that don’t have a closing tag </a:t>
            </a:r>
            <a:r>
              <a:rPr lang="en-US" dirty="0" smtClean="0"/>
              <a:t>must self-close. </a:t>
            </a:r>
            <a:r>
              <a:rPr lang="en-US" dirty="0"/>
              <a:t>For example:</a:t>
            </a:r>
          </a:p>
          <a:p>
            <a:r>
              <a:rPr lang="en-US" sz="1700" dirty="0">
                <a:latin typeface="Courier New" pitchFamily="49" charset="0"/>
                <a:cs typeface="Courier New" pitchFamily="49" charset="0"/>
              </a:rPr>
              <a:t>&lt;element&gt;&lt;/element&gt;   &lt;!-- Uses closing tag --&gt;</a:t>
            </a:r>
          </a:p>
          <a:p>
            <a:r>
              <a:rPr lang="en-US" sz="1700" dirty="0">
                <a:latin typeface="Courier New" pitchFamily="49" charset="0"/>
                <a:cs typeface="Courier New" pitchFamily="49" charset="0"/>
              </a:rPr>
              <a:t>&lt;element/&gt;            &lt;!-- Self-closing tag --&gt;</a:t>
            </a:r>
          </a:p>
          <a:p>
            <a:r>
              <a:rPr lang="en-US" dirty="0"/>
              <a:t>Before you can draw anything, you must create an SVG element. </a:t>
            </a:r>
            <a:endParaRPr lang="en-US" dirty="0" smtClean="0"/>
          </a:p>
          <a:p>
            <a:r>
              <a:rPr lang="en-US" dirty="0" smtClean="0"/>
              <a:t>An </a:t>
            </a:r>
            <a:r>
              <a:rPr lang="en-US" dirty="0"/>
              <a:t>SVG element </a:t>
            </a:r>
            <a:r>
              <a:rPr lang="en-US" dirty="0" smtClean="0"/>
              <a:t>is </a:t>
            </a:r>
            <a:r>
              <a:rPr lang="en-US" dirty="0"/>
              <a:t>a canvas on which your visuals are rendered. </a:t>
            </a:r>
            <a:r>
              <a:rPr lang="en-US" dirty="0" smtClean="0"/>
              <a:t>At </a:t>
            </a:r>
            <a:r>
              <a:rPr lang="en-US" dirty="0"/>
              <a:t>a minimum, it’s good to specify width and height values. If you don’t specify these, the SVG will take up as much room as it can within its enclosing element.</a:t>
            </a:r>
          </a:p>
          <a:p>
            <a:pPr marL="0" indent="0">
              <a:buNone/>
            </a:pPr>
            <a:r>
              <a:rPr lang="en-US" sz="1700" dirty="0">
                <a:latin typeface="Courier New" pitchFamily="49" charset="0"/>
                <a:cs typeface="Courier New" pitchFamily="49" charset="0"/>
              </a:rPr>
              <a:t>&lt;</a:t>
            </a:r>
            <a:r>
              <a:rPr lang="en-US" sz="1700" dirty="0" err="1">
                <a:latin typeface="Courier New" pitchFamily="49" charset="0"/>
                <a:cs typeface="Courier New" pitchFamily="49" charset="0"/>
              </a:rPr>
              <a:t>svg</a:t>
            </a:r>
            <a:r>
              <a:rPr lang="en-US" sz="1700" dirty="0">
                <a:latin typeface="Courier New" pitchFamily="49" charset="0"/>
                <a:cs typeface="Courier New" pitchFamily="49" charset="0"/>
              </a:rPr>
              <a:t> width</a:t>
            </a:r>
            <a:r>
              <a:rPr lang="en-US" sz="1700" dirty="0" smtClean="0">
                <a:latin typeface="Courier New" pitchFamily="49" charset="0"/>
                <a:cs typeface="Courier New" pitchFamily="49" charset="0"/>
              </a:rPr>
              <a:t>="500" </a:t>
            </a:r>
            <a:r>
              <a:rPr lang="en-US" sz="1700" dirty="0">
                <a:latin typeface="Courier New" pitchFamily="49" charset="0"/>
                <a:cs typeface="Courier New" pitchFamily="49" charset="0"/>
              </a:rPr>
              <a:t>height</a:t>
            </a:r>
            <a:r>
              <a:rPr lang="en-US" sz="1700" dirty="0" smtClean="0">
                <a:latin typeface="Courier New" pitchFamily="49" charset="0"/>
                <a:cs typeface="Courier New" pitchFamily="49" charset="0"/>
              </a:rPr>
              <a:t>="50"&gt;</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&lt;/</a:t>
            </a:r>
            <a:r>
              <a:rPr lang="en-US" sz="1700" dirty="0" err="1">
                <a:latin typeface="Courier New" pitchFamily="49" charset="0"/>
                <a:cs typeface="Courier New" pitchFamily="49" charset="0"/>
              </a:rPr>
              <a:t>svg</a:t>
            </a:r>
            <a:r>
              <a:rPr lang="en-US" sz="1700" dirty="0">
                <a:latin typeface="Courier New" pitchFamily="49" charset="0"/>
                <a:cs typeface="Courier New" pitchFamily="49" charset="0"/>
              </a:rPr>
              <a:t>&gt;</a:t>
            </a:r>
          </a:p>
          <a:p>
            <a:r>
              <a:rPr lang="en-US" dirty="0" smtClean="0"/>
              <a:t>SVG </a:t>
            </a:r>
            <a:r>
              <a:rPr lang="en-US" dirty="0"/>
              <a:t>generated by that </a:t>
            </a:r>
            <a:r>
              <a:rPr lang="en-US" dirty="0" smtClean="0"/>
              <a:t>static code is an empty rectangle.</a:t>
            </a:r>
          </a:p>
          <a:p>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Tree>
    <p:extLst>
      <p:ext uri="{BB962C8B-B14F-4D97-AF65-F5344CB8AC3E}">
        <p14:creationId xmlns:p14="http://schemas.microsoft.com/office/powerpoint/2010/main" val="361979286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SVG generated by D3, </a:t>
            </a:r>
            <a:r>
              <a:rPr lang="en-US" sz="3100" dirty="0" smtClean="0">
                <a:latin typeface="Courier New" pitchFamily="49" charset="0"/>
                <a:cs typeface="Courier New" pitchFamily="49" charset="0"/>
              </a:rPr>
              <a:t>08_drawing_svgs.html</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fontScale="85000" lnSpcReduction="20000"/>
          </a:bodyPr>
          <a:lstStyle/>
          <a:p>
            <a:r>
              <a:rPr lang="en-US" dirty="0" smtClean="0"/>
              <a:t>We can inject previous &lt;</a:t>
            </a:r>
            <a:r>
              <a:rPr lang="en-US" dirty="0" err="1" smtClean="0"/>
              <a:t>svg</a:t>
            </a:r>
            <a:r>
              <a:rPr lang="en-US" dirty="0" smtClean="0"/>
              <a:t>&gt; element into an HTML page using D3:</a:t>
            </a:r>
          </a:p>
          <a:p>
            <a:pPr marL="0" indent="0">
              <a:buNone/>
            </a:pPr>
            <a:r>
              <a:rPr lang="en-US" sz="1900" dirty="0">
                <a:latin typeface="Courier New" pitchFamily="49" charset="0"/>
                <a:cs typeface="Courier New" pitchFamily="49" charset="0"/>
              </a:rPr>
              <a:t>&lt;!DOCTYPE html&gt;</a:t>
            </a:r>
          </a:p>
          <a:p>
            <a:pPr marL="0" indent="0">
              <a:buNone/>
            </a:pPr>
            <a:r>
              <a:rPr lang="en-US" sz="1900" dirty="0">
                <a:latin typeface="Courier New" pitchFamily="49" charset="0"/>
                <a:cs typeface="Courier New" pitchFamily="49" charset="0"/>
              </a:rPr>
              <a:t>&lt;html </a:t>
            </a:r>
            <a:r>
              <a:rPr lang="en-US" sz="1900" dirty="0" err="1">
                <a:latin typeface="Courier New" pitchFamily="49" charset="0"/>
                <a:cs typeface="Courier New" pitchFamily="49" charset="0"/>
              </a:rPr>
              <a:t>lang</a:t>
            </a:r>
            <a:r>
              <a:rPr lang="en-US" sz="1900" dirty="0" smtClean="0">
                <a:latin typeface="Courier New" pitchFamily="49" charset="0"/>
                <a:cs typeface="Courier New" pitchFamily="49" charset="0"/>
              </a:rPr>
              <a:t>="en"&gt;</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	&lt;head&gt;</a:t>
            </a:r>
          </a:p>
          <a:p>
            <a:pPr marL="0" indent="0">
              <a:buNone/>
            </a:pPr>
            <a:r>
              <a:rPr lang="en-US" sz="1900" dirty="0">
                <a:latin typeface="Courier New" pitchFamily="49" charset="0"/>
                <a:cs typeface="Courier New" pitchFamily="49" charset="0"/>
              </a:rPr>
              <a:t>		&lt;meta charset</a:t>
            </a:r>
            <a:r>
              <a:rPr lang="en-US" sz="1900" dirty="0" smtClean="0">
                <a:latin typeface="Courier New" pitchFamily="49" charset="0"/>
                <a:cs typeface="Courier New" pitchFamily="49" charset="0"/>
              </a:rPr>
              <a:t>="utf-8"&gt;</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		&lt;title&gt;D3: Creating an empty SVG&lt;/title&gt;</a:t>
            </a:r>
          </a:p>
          <a:p>
            <a:pPr marL="0" indent="0">
              <a:buNone/>
            </a:pPr>
            <a:r>
              <a:rPr lang="en-US" sz="1900" dirty="0">
                <a:latin typeface="Courier New" pitchFamily="49" charset="0"/>
                <a:cs typeface="Courier New" pitchFamily="49" charset="0"/>
              </a:rPr>
              <a:t>		&lt;script type</a:t>
            </a:r>
            <a:r>
              <a:rPr lang="en-US" sz="1900" dirty="0" smtClean="0">
                <a:latin typeface="Courier New" pitchFamily="49" charset="0"/>
                <a:cs typeface="Courier New" pitchFamily="49" charset="0"/>
              </a:rPr>
              <a:t>="text/</a:t>
            </a:r>
            <a:r>
              <a:rPr lang="en-US" sz="1900" dirty="0" err="1" smtClean="0">
                <a:latin typeface="Courier New" pitchFamily="49" charset="0"/>
                <a:cs typeface="Courier New" pitchFamily="49" charset="0"/>
              </a:rPr>
              <a:t>javascript</a:t>
            </a:r>
            <a:r>
              <a:rPr lang="en-US" sz="1900" dirty="0" smtClean="0">
                <a:latin typeface="Courier New" pitchFamily="49" charset="0"/>
                <a:cs typeface="Courier New" pitchFamily="49" charset="0"/>
              </a:rPr>
              <a:t>" 					</a:t>
            </a:r>
            <a:r>
              <a:rPr lang="en-US" sz="1900" dirty="0" err="1" smtClean="0">
                <a:latin typeface="Courier New" pitchFamily="49" charset="0"/>
                <a:cs typeface="Courier New" pitchFamily="49" charset="0"/>
              </a:rPr>
              <a:t>src</a:t>
            </a:r>
            <a:r>
              <a:rPr lang="en-US" sz="1900" dirty="0" smtClean="0">
                <a:latin typeface="Courier New" pitchFamily="49" charset="0"/>
                <a:cs typeface="Courier New" pitchFamily="49" charset="0"/>
              </a:rPr>
              <a:t>="d3/d3.js"&gt;&lt;/</a:t>
            </a:r>
            <a:r>
              <a:rPr lang="en-US" sz="1900" dirty="0">
                <a:latin typeface="Courier New" pitchFamily="49" charset="0"/>
                <a:cs typeface="Courier New" pitchFamily="49" charset="0"/>
              </a:rPr>
              <a:t>script&gt;</a:t>
            </a:r>
          </a:p>
          <a:p>
            <a:pPr marL="0" indent="0">
              <a:buNone/>
            </a:pPr>
            <a:r>
              <a:rPr lang="en-US" sz="1900" dirty="0">
                <a:latin typeface="Courier New" pitchFamily="49" charset="0"/>
                <a:cs typeface="Courier New" pitchFamily="49" charset="0"/>
              </a:rPr>
              <a:t>		&lt;style type</a:t>
            </a:r>
            <a:r>
              <a:rPr lang="en-US" sz="1900" dirty="0" smtClean="0">
                <a:latin typeface="Courier New" pitchFamily="49" charset="0"/>
                <a:cs typeface="Courier New" pitchFamily="49" charset="0"/>
              </a:rPr>
              <a:t>="text/</a:t>
            </a:r>
            <a:r>
              <a:rPr lang="en-US" sz="1900" dirty="0" err="1" smtClean="0">
                <a:latin typeface="Courier New" pitchFamily="49" charset="0"/>
                <a:cs typeface="Courier New" pitchFamily="49" charset="0"/>
              </a:rPr>
              <a:t>css</a:t>
            </a:r>
            <a:r>
              <a:rPr lang="en-US" sz="1900" dirty="0" smtClean="0">
                <a:latin typeface="Courier New" pitchFamily="49" charset="0"/>
                <a:cs typeface="Courier New" pitchFamily="49" charset="0"/>
              </a:rPr>
              <a:t>"&gt;</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			/* No style rules here yet */		</a:t>
            </a:r>
          </a:p>
          <a:p>
            <a:pPr marL="0" indent="0">
              <a:buNone/>
            </a:pPr>
            <a:r>
              <a:rPr lang="en-US" sz="1900" dirty="0">
                <a:latin typeface="Courier New" pitchFamily="49" charset="0"/>
                <a:cs typeface="Courier New" pitchFamily="49" charset="0"/>
              </a:rPr>
              <a:t>		&lt;/style&gt;</a:t>
            </a:r>
          </a:p>
          <a:p>
            <a:pPr marL="0" indent="0">
              <a:buNone/>
            </a:pPr>
            <a:r>
              <a:rPr lang="en-US" sz="1900" dirty="0">
                <a:latin typeface="Courier New" pitchFamily="49" charset="0"/>
                <a:cs typeface="Courier New" pitchFamily="49" charset="0"/>
              </a:rPr>
              <a:t>	&lt;/head&gt;</a:t>
            </a:r>
          </a:p>
          <a:p>
            <a:pPr marL="0" indent="0">
              <a:buNone/>
            </a:pPr>
            <a:r>
              <a:rPr lang="en-US" sz="1900" dirty="0">
                <a:latin typeface="Courier New" pitchFamily="49" charset="0"/>
                <a:cs typeface="Courier New" pitchFamily="49" charset="0"/>
              </a:rPr>
              <a:t>	&lt;body&gt;</a:t>
            </a:r>
          </a:p>
          <a:p>
            <a:pPr marL="0" indent="0">
              <a:buNone/>
            </a:pPr>
            <a:r>
              <a:rPr lang="en-US" sz="1900" dirty="0">
                <a:latin typeface="Courier New" pitchFamily="49" charset="0"/>
                <a:cs typeface="Courier New" pitchFamily="49" charset="0"/>
              </a:rPr>
              <a:t>		&lt;script type</a:t>
            </a:r>
            <a:r>
              <a:rPr lang="en-US" sz="1900" dirty="0" smtClean="0">
                <a:latin typeface="Courier New" pitchFamily="49" charset="0"/>
                <a:cs typeface="Courier New" pitchFamily="49" charset="0"/>
              </a:rPr>
              <a:t>="text/</a:t>
            </a:r>
            <a:r>
              <a:rPr lang="en-US" sz="1900" dirty="0" err="1" smtClean="0">
                <a:latin typeface="Courier New" pitchFamily="49" charset="0"/>
                <a:cs typeface="Courier New" pitchFamily="49" charset="0"/>
              </a:rPr>
              <a:t>javascript</a:t>
            </a:r>
            <a:r>
              <a:rPr lang="en-US" sz="1900" dirty="0" smtClean="0">
                <a:latin typeface="Courier New" pitchFamily="49" charset="0"/>
                <a:cs typeface="Courier New" pitchFamily="49" charset="0"/>
              </a:rPr>
              <a:t>"&gt;</a:t>
            </a:r>
            <a:r>
              <a:rPr lang="en-US" sz="1900" dirty="0">
                <a:latin typeface="Courier New" pitchFamily="49" charset="0"/>
                <a:cs typeface="Courier New" pitchFamily="49" charset="0"/>
              </a:rPr>
              <a:t>	</a:t>
            </a:r>
          </a:p>
          <a:p>
            <a:pPr marL="0" indent="0">
              <a:buNone/>
            </a:pPr>
            <a:r>
              <a:rPr lang="en-US" sz="1900" dirty="0">
                <a:latin typeface="Courier New" pitchFamily="49" charset="0"/>
                <a:cs typeface="Courier New" pitchFamily="49" charset="0"/>
              </a:rPr>
              <a:t>			//Create SVG element</a:t>
            </a:r>
          </a:p>
          <a:p>
            <a:pPr marL="0" indent="0">
              <a:buNone/>
            </a:pPr>
            <a:r>
              <a:rPr lang="en-US" sz="1900" dirty="0">
                <a:latin typeface="Courier New" pitchFamily="49" charset="0"/>
                <a:cs typeface="Courier New" pitchFamily="49" charset="0"/>
              </a:rPr>
              <a:t>			</a:t>
            </a:r>
            <a:r>
              <a:rPr lang="en-US" sz="1900" dirty="0" err="1">
                <a:latin typeface="Courier New" pitchFamily="49" charset="0"/>
                <a:cs typeface="Courier New" pitchFamily="49" charset="0"/>
              </a:rPr>
              <a:t>var</a:t>
            </a:r>
            <a:r>
              <a:rPr lang="en-US" sz="1900" dirty="0">
                <a:latin typeface="Courier New" pitchFamily="49" charset="0"/>
                <a:cs typeface="Courier New" pitchFamily="49" charset="0"/>
              </a:rPr>
              <a:t> </a:t>
            </a:r>
            <a:r>
              <a:rPr lang="en-US" sz="1900" dirty="0" err="1">
                <a:latin typeface="Courier New" pitchFamily="49" charset="0"/>
                <a:cs typeface="Courier New" pitchFamily="49" charset="0"/>
              </a:rPr>
              <a:t>svg</a:t>
            </a:r>
            <a:r>
              <a:rPr lang="en-US" sz="1900" dirty="0">
                <a:latin typeface="Courier New" pitchFamily="49" charset="0"/>
                <a:cs typeface="Courier New" pitchFamily="49" charset="0"/>
              </a:rPr>
              <a:t> = d3.select</a:t>
            </a:r>
            <a:r>
              <a:rPr lang="en-US" sz="1900" dirty="0" smtClean="0">
                <a:latin typeface="Courier New" pitchFamily="49" charset="0"/>
                <a:cs typeface="Courier New" pitchFamily="49" charset="0"/>
              </a:rPr>
              <a:t>("body")</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				</a:t>
            </a:r>
            <a:r>
              <a:rPr lang="en-US" sz="1900" dirty="0" smtClean="0">
                <a:latin typeface="Courier New" pitchFamily="49" charset="0"/>
                <a:cs typeface="Courier New" pitchFamily="49" charset="0"/>
              </a:rPr>
              <a:t>.</a:t>
            </a:r>
            <a:r>
              <a:rPr lang="en-US" sz="1900" dirty="0">
                <a:latin typeface="Courier New" pitchFamily="49" charset="0"/>
                <a:cs typeface="Courier New" pitchFamily="49" charset="0"/>
              </a:rPr>
              <a:t>append</a:t>
            </a:r>
            <a:r>
              <a:rPr lang="en-US" sz="1900" dirty="0" smtClean="0">
                <a:latin typeface="Courier New" pitchFamily="49" charset="0"/>
                <a:cs typeface="Courier New" pitchFamily="49" charset="0"/>
              </a:rPr>
              <a:t>("</a:t>
            </a:r>
            <a:r>
              <a:rPr lang="en-US" sz="1900" dirty="0" err="1" smtClean="0">
                <a:latin typeface="Courier New" pitchFamily="49" charset="0"/>
                <a:cs typeface="Courier New" pitchFamily="49" charset="0"/>
              </a:rPr>
              <a:t>svg</a:t>
            </a:r>
            <a:r>
              <a:rPr lang="en-US" sz="1900" dirty="0" smtClean="0">
                <a:latin typeface="Courier New" pitchFamily="49" charset="0"/>
                <a:cs typeface="Courier New" pitchFamily="49" charset="0"/>
              </a:rPr>
              <a:t>")</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				</a:t>
            </a:r>
            <a:r>
              <a:rPr lang="en-US" sz="1900" dirty="0" smtClean="0">
                <a:latin typeface="Courier New" pitchFamily="49" charset="0"/>
                <a:cs typeface="Courier New" pitchFamily="49" charset="0"/>
              </a:rPr>
              <a:t>.</a:t>
            </a:r>
            <a:r>
              <a:rPr lang="en-US" sz="1900" dirty="0" err="1">
                <a:latin typeface="Courier New" pitchFamily="49" charset="0"/>
                <a:cs typeface="Courier New" pitchFamily="49" charset="0"/>
              </a:rPr>
              <a:t>attr</a:t>
            </a:r>
            <a:r>
              <a:rPr lang="en-US" sz="1900" dirty="0" smtClean="0">
                <a:latin typeface="Courier New" pitchFamily="49" charset="0"/>
                <a:cs typeface="Courier New" pitchFamily="49" charset="0"/>
              </a:rPr>
              <a:t>("width", </a:t>
            </a:r>
            <a:r>
              <a:rPr lang="en-US" sz="1900" dirty="0">
                <a:latin typeface="Courier New" pitchFamily="49" charset="0"/>
                <a:cs typeface="Courier New" pitchFamily="49" charset="0"/>
              </a:rPr>
              <a:t>500)</a:t>
            </a:r>
          </a:p>
          <a:p>
            <a:pPr marL="0" indent="0">
              <a:buNone/>
            </a:pPr>
            <a:r>
              <a:rPr lang="en-US" sz="1900" dirty="0">
                <a:latin typeface="Courier New" pitchFamily="49" charset="0"/>
                <a:cs typeface="Courier New" pitchFamily="49" charset="0"/>
              </a:rPr>
              <a:t>				</a:t>
            </a:r>
            <a:r>
              <a:rPr lang="en-US" sz="1900" dirty="0" smtClean="0">
                <a:latin typeface="Courier New" pitchFamily="49" charset="0"/>
                <a:cs typeface="Courier New" pitchFamily="49" charset="0"/>
              </a:rPr>
              <a:t>.</a:t>
            </a:r>
            <a:r>
              <a:rPr lang="en-US" sz="1900" dirty="0" err="1">
                <a:latin typeface="Courier New" pitchFamily="49" charset="0"/>
                <a:cs typeface="Courier New" pitchFamily="49" charset="0"/>
              </a:rPr>
              <a:t>attr</a:t>
            </a:r>
            <a:r>
              <a:rPr lang="en-US" sz="1900" dirty="0" smtClean="0">
                <a:latin typeface="Courier New" pitchFamily="49" charset="0"/>
                <a:cs typeface="Courier New" pitchFamily="49" charset="0"/>
              </a:rPr>
              <a:t>("height", </a:t>
            </a:r>
            <a:r>
              <a:rPr lang="en-US" sz="1900" dirty="0">
                <a:latin typeface="Courier New" pitchFamily="49" charset="0"/>
                <a:cs typeface="Courier New" pitchFamily="49" charset="0"/>
              </a:rPr>
              <a:t>50</a:t>
            </a:r>
            <a:r>
              <a:rPr lang="en-US" sz="1900" dirty="0" smtClean="0">
                <a:latin typeface="Courier New" pitchFamily="49" charset="0"/>
                <a:cs typeface="Courier New" pitchFamily="49" charset="0"/>
              </a:rPr>
              <a:t>);</a:t>
            </a:r>
            <a:r>
              <a:rPr lang="en-US" sz="1900" dirty="0">
                <a:latin typeface="Courier New" pitchFamily="49" charset="0"/>
                <a:cs typeface="Courier New" pitchFamily="49" charset="0"/>
              </a:rPr>
              <a:t>	</a:t>
            </a:r>
          </a:p>
          <a:p>
            <a:pPr marL="0" indent="0">
              <a:buNone/>
            </a:pPr>
            <a:r>
              <a:rPr lang="en-US" sz="1900" dirty="0">
                <a:latin typeface="Courier New" pitchFamily="49" charset="0"/>
                <a:cs typeface="Courier New" pitchFamily="49" charset="0"/>
              </a:rPr>
              <a:t>		&lt;/script&gt;</a:t>
            </a:r>
          </a:p>
          <a:p>
            <a:pPr marL="0" indent="0">
              <a:buNone/>
            </a:pPr>
            <a:r>
              <a:rPr lang="en-US" sz="1900" dirty="0">
                <a:latin typeface="Courier New" pitchFamily="49" charset="0"/>
                <a:cs typeface="Courier New" pitchFamily="49" charset="0"/>
              </a:rPr>
              <a:t>	&lt;/body&gt;</a:t>
            </a:r>
          </a:p>
          <a:p>
            <a:pPr marL="0" indent="0">
              <a:buNone/>
            </a:pPr>
            <a:r>
              <a:rPr lang="en-US" sz="1900" dirty="0">
                <a:latin typeface="Courier New" pitchFamily="49" charset="0"/>
                <a:cs typeface="Courier New" pitchFamily="49" charset="0"/>
              </a:rPr>
              <a:t>&lt;/html&gt;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Tree>
    <p:extLst>
      <p:ext uri="{BB962C8B-B14F-4D97-AF65-F5344CB8AC3E}">
        <p14:creationId xmlns:p14="http://schemas.microsoft.com/office/powerpoint/2010/main" val="1817704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Fundamentals</a:t>
            </a:r>
            <a:endParaRPr lang="en-US" dirty="0"/>
          </a:p>
        </p:txBody>
      </p:sp>
      <p:sp>
        <p:nvSpPr>
          <p:cNvPr id="3" name="Content Placeholder 2"/>
          <p:cNvSpPr>
            <a:spLocks noGrp="1"/>
          </p:cNvSpPr>
          <p:nvPr>
            <p:ph idx="1"/>
          </p:nvPr>
        </p:nvSpPr>
        <p:spPr/>
        <p:txBody>
          <a:bodyPr/>
          <a:lstStyle/>
          <a:p>
            <a:r>
              <a:rPr lang="en-US" dirty="0" smtClean="0"/>
              <a:t>There are </a:t>
            </a:r>
            <a:r>
              <a:rPr lang="en-US" dirty="0"/>
              <a:t>Things to Learn or </a:t>
            </a:r>
            <a:r>
              <a:rPr lang="en-US" dirty="0" smtClean="0"/>
              <a:t>Know</a:t>
            </a:r>
          </a:p>
          <a:p>
            <a:pPr lvl="1"/>
            <a:r>
              <a:rPr lang="en-US" dirty="0" smtClean="0"/>
              <a:t>D3 is not alone. </a:t>
            </a:r>
          </a:p>
          <a:p>
            <a:pPr lvl="1"/>
            <a:r>
              <a:rPr lang="en-US" dirty="0" smtClean="0"/>
              <a:t>You need to be familiar with or learn a few standard Web technologies: HTML</a:t>
            </a:r>
            <a:r>
              <a:rPr lang="en-US" dirty="0"/>
              <a:t>, the DOM, and CSS</a:t>
            </a:r>
          </a:p>
          <a:p>
            <a:pPr lvl="1"/>
            <a:r>
              <a:rPr lang="en-US" dirty="0" smtClean="0"/>
              <a:t>You have to have </a:t>
            </a:r>
            <a:r>
              <a:rPr lang="en-US" dirty="0"/>
              <a:t>a little programming </a:t>
            </a:r>
            <a:r>
              <a:rPr lang="en-US" dirty="0" smtClean="0"/>
              <a:t>experience.</a:t>
            </a:r>
            <a:endParaRPr lang="en-US" dirty="0"/>
          </a:p>
          <a:p>
            <a:pPr lvl="1"/>
            <a:r>
              <a:rPr lang="en-US" dirty="0"/>
              <a:t>H</a:t>
            </a:r>
            <a:r>
              <a:rPr lang="en-US" dirty="0" smtClean="0"/>
              <a:t>ave </a:t>
            </a:r>
            <a:r>
              <a:rPr lang="en-US" dirty="0"/>
              <a:t>even heard of </a:t>
            </a:r>
            <a:r>
              <a:rPr lang="en-US" dirty="0" err="1"/>
              <a:t>jQuery</a:t>
            </a:r>
            <a:r>
              <a:rPr lang="en-US" dirty="0"/>
              <a:t> or written some JavaScript before</a:t>
            </a:r>
          </a:p>
          <a:p>
            <a:pPr lvl="1"/>
            <a:r>
              <a:rPr lang="en-US" dirty="0" smtClean="0"/>
              <a:t>You are not easily scared </a:t>
            </a:r>
            <a:r>
              <a:rPr lang="en-US" dirty="0"/>
              <a:t>by unknown </a:t>
            </a:r>
            <a:r>
              <a:rPr lang="en-US" dirty="0" smtClean="0"/>
              <a:t>acronyms </a:t>
            </a:r>
            <a:r>
              <a:rPr lang="en-US" dirty="0"/>
              <a:t>like </a:t>
            </a:r>
            <a:r>
              <a:rPr lang="en-US" dirty="0" smtClean="0"/>
              <a:t>CSV</a:t>
            </a:r>
            <a:r>
              <a:rPr lang="en-US" dirty="0"/>
              <a:t>, SVG, </a:t>
            </a:r>
            <a:r>
              <a:rPr lang="en-US" dirty="0" smtClean="0"/>
              <a:t>JSON, DNY, UGT, ….</a:t>
            </a:r>
            <a:endParaRPr lang="en-US" dirty="0"/>
          </a:p>
          <a:p>
            <a:pPr lvl="1"/>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37503255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First SVG</a:t>
            </a:r>
            <a:endParaRPr lang="en-US" dirty="0"/>
          </a:p>
        </p:txBody>
      </p:sp>
      <p:sp>
        <p:nvSpPr>
          <p:cNvPr id="3" name="Content Placeholder 2"/>
          <p:cNvSpPr>
            <a:spLocks noGrp="1"/>
          </p:cNvSpPr>
          <p:nvPr>
            <p:ph idx="1"/>
          </p:nvPr>
        </p:nvSpPr>
        <p:spPr/>
        <p:txBody>
          <a:bodyPr/>
          <a:lstStyle/>
          <a:p>
            <a:r>
              <a:rPr lang="en-US" dirty="0" smtClean="0"/>
              <a:t>Since our SVG element has no colors, we need  the Developer’s tool to see it.</a:t>
            </a:r>
          </a:p>
          <a:p>
            <a:r>
              <a:rPr lang="en-US" dirty="0" smtClean="0"/>
              <a:t>The tool shows that we injected an &lt;</a:t>
            </a:r>
            <a:r>
              <a:rPr lang="en-US" dirty="0" err="1" smtClean="0"/>
              <a:t>svg</a:t>
            </a:r>
            <a:r>
              <a:rPr lang="en-US" dirty="0" smtClean="0"/>
              <a:t>&gt; element into the DOM</a:t>
            </a:r>
          </a:p>
          <a:p>
            <a:r>
              <a:rPr lang="en-US" dirty="0" smtClean="0"/>
              <a:t> If you scroll over it in the Developer’s tool, the SVG will pop-up.</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2743200"/>
            <a:ext cx="7038975" cy="367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97694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Simple Shapes</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There are a number of visual elements that you can include between those </a:t>
            </a:r>
            <a:r>
              <a:rPr lang="en-US" sz="1900" dirty="0" err="1" smtClean="0">
                <a:latin typeface="Courier New" pitchFamily="49" charset="0"/>
                <a:cs typeface="Courier New" pitchFamily="49" charset="0"/>
              </a:rPr>
              <a:t>svg</a:t>
            </a:r>
            <a:r>
              <a:rPr lang="en-US" dirty="0" smtClean="0"/>
              <a:t> tags</a:t>
            </a:r>
            <a:r>
              <a:rPr lang="en-US" dirty="0"/>
              <a:t>, including </a:t>
            </a:r>
            <a:r>
              <a:rPr lang="en-US" sz="1700" dirty="0" err="1">
                <a:latin typeface="Courier New" pitchFamily="49" charset="0"/>
                <a:cs typeface="Courier New" pitchFamily="49" charset="0"/>
              </a:rPr>
              <a:t>rect</a:t>
            </a:r>
            <a:r>
              <a:rPr lang="en-US" sz="1700" dirty="0">
                <a:latin typeface="Courier New" pitchFamily="49" charset="0"/>
                <a:cs typeface="Courier New" pitchFamily="49" charset="0"/>
              </a:rPr>
              <a:t>, circle, ellipse, line, text</a:t>
            </a:r>
            <a:r>
              <a:rPr lang="en-US" sz="1700" dirty="0"/>
              <a:t>,</a:t>
            </a:r>
            <a:r>
              <a:rPr lang="en-US" dirty="0"/>
              <a:t> and </a:t>
            </a:r>
            <a:r>
              <a:rPr lang="en-US" sz="1800" dirty="0">
                <a:latin typeface="Courier New" pitchFamily="49" charset="0"/>
                <a:cs typeface="Courier New" pitchFamily="49" charset="0"/>
              </a:rPr>
              <a:t>path</a:t>
            </a:r>
            <a:r>
              <a:rPr lang="en-US" dirty="0"/>
              <a:t>.</a:t>
            </a:r>
          </a:p>
          <a:p>
            <a:r>
              <a:rPr lang="en-US" dirty="0" smtClean="0"/>
              <a:t>SVG uses the </a:t>
            </a:r>
            <a:r>
              <a:rPr lang="en-US" dirty="0"/>
              <a:t>usual pixel-based coordinates system in which 0,0 is the top-left corner of the drawing space. Increasing x values move to the right, while increasing y values move down.</a:t>
            </a:r>
          </a:p>
          <a:p>
            <a:r>
              <a:rPr lang="en-US" sz="1700" dirty="0" err="1" smtClean="0">
                <a:latin typeface="Courier New" pitchFamily="49" charset="0"/>
                <a:cs typeface="Courier New" pitchFamily="49" charset="0"/>
              </a:rPr>
              <a:t>rect</a:t>
            </a:r>
            <a:r>
              <a:rPr lang="en-US" dirty="0"/>
              <a:t> draws a rectangle. Use </a:t>
            </a:r>
            <a:r>
              <a:rPr lang="en-US" sz="1900" dirty="0">
                <a:latin typeface="Courier New" panose="02070309020205020404" pitchFamily="49" charset="0"/>
                <a:cs typeface="Courier New" panose="02070309020205020404" pitchFamily="49" charset="0"/>
              </a:rPr>
              <a:t>x</a:t>
            </a:r>
            <a:r>
              <a:rPr lang="en-US" dirty="0"/>
              <a:t> and </a:t>
            </a:r>
            <a:r>
              <a:rPr lang="en-US" sz="1900" dirty="0">
                <a:latin typeface="Courier New" panose="02070309020205020404" pitchFamily="49" charset="0"/>
                <a:cs typeface="Courier New" panose="02070309020205020404" pitchFamily="49" charset="0"/>
              </a:rPr>
              <a:t>y</a:t>
            </a:r>
            <a:r>
              <a:rPr lang="en-US" dirty="0"/>
              <a:t> to specify the coordinates of the upper-left corner, and width and height to specify the dimensions. This rectangle fills the entire space of our SVG:</a:t>
            </a:r>
          </a:p>
          <a:p>
            <a:pPr marL="0" indent="0">
              <a:buNone/>
            </a:pPr>
            <a:r>
              <a:rPr lang="en-US" sz="1700" dirty="0">
                <a:latin typeface="Courier New" pitchFamily="49" charset="0"/>
                <a:cs typeface="Courier New" pitchFamily="49" charset="0"/>
              </a:rPr>
              <a:t>&lt;</a:t>
            </a:r>
            <a:r>
              <a:rPr lang="en-US" sz="1700" dirty="0" err="1">
                <a:latin typeface="Courier New" pitchFamily="49" charset="0"/>
                <a:cs typeface="Courier New" pitchFamily="49" charset="0"/>
              </a:rPr>
              <a:t>rect</a:t>
            </a:r>
            <a:r>
              <a:rPr lang="en-US" sz="1700" dirty="0">
                <a:latin typeface="Courier New" pitchFamily="49" charset="0"/>
                <a:cs typeface="Courier New" pitchFamily="49" charset="0"/>
              </a:rPr>
              <a:t> x</a:t>
            </a:r>
            <a:r>
              <a:rPr lang="en-US" sz="1700" dirty="0" smtClean="0">
                <a:latin typeface="Courier New" pitchFamily="49" charset="0"/>
                <a:cs typeface="Courier New" pitchFamily="49" charset="0"/>
              </a:rPr>
              <a:t>="0" </a:t>
            </a:r>
            <a:r>
              <a:rPr lang="en-US" sz="1700" dirty="0">
                <a:latin typeface="Courier New" pitchFamily="49" charset="0"/>
                <a:cs typeface="Courier New" pitchFamily="49" charset="0"/>
              </a:rPr>
              <a:t>y</a:t>
            </a:r>
            <a:r>
              <a:rPr lang="en-US" sz="1700" dirty="0" smtClean="0">
                <a:latin typeface="Courier New" pitchFamily="49" charset="0"/>
                <a:cs typeface="Courier New" pitchFamily="49" charset="0"/>
              </a:rPr>
              <a:t>="0" </a:t>
            </a:r>
            <a:r>
              <a:rPr lang="en-US" sz="1700" dirty="0">
                <a:latin typeface="Courier New" pitchFamily="49" charset="0"/>
                <a:cs typeface="Courier New" pitchFamily="49" charset="0"/>
              </a:rPr>
              <a:t>width</a:t>
            </a:r>
            <a:r>
              <a:rPr lang="en-US" sz="1700" dirty="0" smtClean="0">
                <a:latin typeface="Courier New" pitchFamily="49" charset="0"/>
                <a:cs typeface="Courier New" pitchFamily="49" charset="0"/>
              </a:rPr>
              <a:t>="500" </a:t>
            </a:r>
            <a:r>
              <a:rPr lang="en-US" sz="1700" dirty="0">
                <a:latin typeface="Courier New" pitchFamily="49" charset="0"/>
                <a:cs typeface="Courier New" pitchFamily="49" charset="0"/>
              </a:rPr>
              <a:t>height</a:t>
            </a:r>
            <a:r>
              <a:rPr lang="en-US" sz="1700" dirty="0" smtClean="0">
                <a:latin typeface="Courier New" pitchFamily="49" charset="0"/>
                <a:cs typeface="Courier New" pitchFamily="49" charset="0"/>
              </a:rPr>
              <a:t>="50"/&gt;</a:t>
            </a:r>
            <a:endParaRPr lang="en-US" sz="1700" dirty="0">
              <a:latin typeface="Courier New" pitchFamily="49" charset="0"/>
              <a:cs typeface="Courier New" pitchFamily="49" charset="0"/>
            </a:endParaRPr>
          </a:p>
          <a:p>
            <a:r>
              <a:rPr lang="en-US" sz="1700" dirty="0">
                <a:latin typeface="Courier New" pitchFamily="49" charset="0"/>
                <a:cs typeface="Courier New" pitchFamily="49" charset="0"/>
              </a:rPr>
              <a:t>circle</a:t>
            </a:r>
            <a:r>
              <a:rPr lang="en-US" dirty="0"/>
              <a:t> draws a circle. Use </a:t>
            </a:r>
            <a:r>
              <a:rPr lang="en-US" sz="1900" dirty="0">
                <a:latin typeface="Courier New" panose="02070309020205020404" pitchFamily="49" charset="0"/>
                <a:cs typeface="Courier New" panose="02070309020205020404" pitchFamily="49" charset="0"/>
              </a:rPr>
              <a:t>cx</a:t>
            </a:r>
            <a:r>
              <a:rPr lang="en-US" dirty="0"/>
              <a:t> and </a:t>
            </a:r>
            <a:r>
              <a:rPr lang="en-US" sz="1900" dirty="0">
                <a:latin typeface="Courier New" panose="02070309020205020404" pitchFamily="49" charset="0"/>
                <a:cs typeface="Courier New" panose="02070309020205020404" pitchFamily="49" charset="0"/>
              </a:rPr>
              <a:t>cy</a:t>
            </a:r>
            <a:r>
              <a:rPr lang="en-US" dirty="0"/>
              <a:t> to specify the coordinates of the </a:t>
            </a:r>
            <a:r>
              <a:rPr lang="en-US" i="1" dirty="0"/>
              <a:t>center</a:t>
            </a:r>
            <a:r>
              <a:rPr lang="en-US" dirty="0"/>
              <a:t>, and</a:t>
            </a:r>
            <a:r>
              <a:rPr lang="en-US" sz="1900" dirty="0">
                <a:latin typeface="Courier New" panose="02070309020205020404" pitchFamily="49" charset="0"/>
                <a:cs typeface="Courier New" panose="02070309020205020404" pitchFamily="49" charset="0"/>
              </a:rPr>
              <a:t> r</a:t>
            </a:r>
            <a:r>
              <a:rPr lang="en-US" dirty="0"/>
              <a:t> to specify the radius. This circle is centered in the middle of our 500-pixel-wide SVG because its cx </a:t>
            </a:r>
            <a:r>
              <a:rPr lang="en-US" dirty="0" smtClean="0"/>
              <a:t>("center-x") </a:t>
            </a:r>
            <a:r>
              <a:rPr lang="en-US" dirty="0"/>
              <a:t>value is 250.</a:t>
            </a:r>
          </a:p>
          <a:p>
            <a:pPr marL="0" indent="0">
              <a:buNone/>
            </a:pPr>
            <a:r>
              <a:rPr lang="en-US" sz="1700" dirty="0">
                <a:latin typeface="Courier New" pitchFamily="49" charset="0"/>
                <a:cs typeface="Courier New" pitchFamily="49" charset="0"/>
              </a:rPr>
              <a:t>&lt;circle cx</a:t>
            </a:r>
            <a:r>
              <a:rPr lang="en-US" sz="1700" dirty="0" smtClean="0">
                <a:latin typeface="Courier New" pitchFamily="49" charset="0"/>
                <a:cs typeface="Courier New" pitchFamily="49" charset="0"/>
              </a:rPr>
              <a:t>="250" </a:t>
            </a:r>
            <a:r>
              <a:rPr lang="en-US" sz="1700" dirty="0">
                <a:latin typeface="Courier New" pitchFamily="49" charset="0"/>
                <a:cs typeface="Courier New" pitchFamily="49" charset="0"/>
              </a:rPr>
              <a:t>cy</a:t>
            </a:r>
            <a:r>
              <a:rPr lang="en-US" sz="1700" dirty="0" smtClean="0">
                <a:latin typeface="Courier New" pitchFamily="49" charset="0"/>
                <a:cs typeface="Courier New" pitchFamily="49" charset="0"/>
              </a:rPr>
              <a:t>="25" </a:t>
            </a:r>
            <a:r>
              <a:rPr lang="en-US" sz="1700" dirty="0">
                <a:latin typeface="Courier New" pitchFamily="49" charset="0"/>
                <a:cs typeface="Courier New" pitchFamily="49" charset="0"/>
              </a:rPr>
              <a:t>r</a:t>
            </a:r>
            <a:r>
              <a:rPr lang="en-US" sz="1700" dirty="0" smtClean="0">
                <a:latin typeface="Courier New" pitchFamily="49" charset="0"/>
                <a:cs typeface="Courier New" pitchFamily="49" charset="0"/>
              </a:rPr>
              <a:t>="25"/&gt;</a:t>
            </a:r>
            <a:endParaRPr lang="en-US" sz="1700" dirty="0">
              <a:latin typeface="Courier New" pitchFamily="49" charset="0"/>
              <a:cs typeface="Courier New" pitchFamily="49" charset="0"/>
            </a:endParaRPr>
          </a:p>
          <a:p>
            <a:r>
              <a:rPr lang="en-US" sz="1700" dirty="0">
                <a:latin typeface="Courier New" pitchFamily="49" charset="0"/>
                <a:cs typeface="Courier New" pitchFamily="49" charset="0"/>
              </a:rPr>
              <a:t>ellipse</a:t>
            </a:r>
            <a:r>
              <a:rPr lang="en-US" dirty="0"/>
              <a:t> is similar, but expects separate </a:t>
            </a:r>
            <a:r>
              <a:rPr lang="en-US" dirty="0" smtClean="0"/>
              <a:t> </a:t>
            </a:r>
            <a:r>
              <a:rPr lang="en-US" dirty="0"/>
              <a:t>values for </a:t>
            </a:r>
            <a:r>
              <a:rPr lang="en-US" dirty="0" smtClean="0"/>
              <a:t>spread along each </a:t>
            </a:r>
            <a:r>
              <a:rPr lang="en-US" dirty="0"/>
              <a:t>axis. Instead of r, use </a:t>
            </a:r>
            <a:r>
              <a:rPr lang="en-US" sz="1900" dirty="0" err="1">
                <a:latin typeface="Courier New" panose="02070309020205020404" pitchFamily="49" charset="0"/>
                <a:cs typeface="Courier New" panose="02070309020205020404" pitchFamily="49" charset="0"/>
              </a:rPr>
              <a:t>rx</a:t>
            </a:r>
            <a:r>
              <a:rPr lang="en-US" dirty="0"/>
              <a:t> and </a:t>
            </a:r>
            <a:r>
              <a:rPr lang="en-US" sz="1900" dirty="0">
                <a:latin typeface="Courier New" panose="02070309020205020404" pitchFamily="49" charset="0"/>
                <a:cs typeface="Courier New" panose="02070309020205020404" pitchFamily="49" charset="0"/>
              </a:rPr>
              <a:t>ry</a:t>
            </a:r>
            <a:r>
              <a:rPr lang="en-US" dirty="0"/>
              <a:t>.</a:t>
            </a:r>
          </a:p>
          <a:p>
            <a:pPr marL="0" indent="0">
              <a:buNone/>
            </a:pPr>
            <a:r>
              <a:rPr lang="en-US" sz="1700" dirty="0">
                <a:latin typeface="Courier New" pitchFamily="49" charset="0"/>
                <a:cs typeface="Courier New" pitchFamily="49" charset="0"/>
              </a:rPr>
              <a:t>&lt;ellipse cx</a:t>
            </a:r>
            <a:r>
              <a:rPr lang="en-US" sz="1700" dirty="0" smtClean="0">
                <a:latin typeface="Courier New" pitchFamily="49" charset="0"/>
                <a:cs typeface="Courier New" pitchFamily="49" charset="0"/>
              </a:rPr>
              <a:t>="250" </a:t>
            </a:r>
            <a:r>
              <a:rPr lang="en-US" sz="1700" dirty="0">
                <a:latin typeface="Courier New" pitchFamily="49" charset="0"/>
                <a:cs typeface="Courier New" pitchFamily="49" charset="0"/>
              </a:rPr>
              <a:t>cy</a:t>
            </a:r>
            <a:r>
              <a:rPr lang="en-US" sz="1700" dirty="0" smtClean="0">
                <a:latin typeface="Courier New" pitchFamily="49" charset="0"/>
                <a:cs typeface="Courier New" pitchFamily="49" charset="0"/>
              </a:rPr>
              <a:t>="25" </a:t>
            </a:r>
            <a:r>
              <a:rPr lang="en-US" sz="1700" dirty="0" err="1">
                <a:latin typeface="Courier New" pitchFamily="49" charset="0"/>
                <a:cs typeface="Courier New" pitchFamily="49" charset="0"/>
              </a:rPr>
              <a:t>rx</a:t>
            </a:r>
            <a:r>
              <a:rPr lang="en-US" sz="1700" dirty="0" smtClean="0">
                <a:latin typeface="Courier New" pitchFamily="49" charset="0"/>
                <a:cs typeface="Courier New" pitchFamily="49" charset="0"/>
              </a:rPr>
              <a:t>="100" </a:t>
            </a:r>
            <a:r>
              <a:rPr lang="en-US" sz="1700" dirty="0" err="1">
                <a:latin typeface="Courier New" pitchFamily="49" charset="0"/>
                <a:cs typeface="Courier New" pitchFamily="49" charset="0"/>
              </a:rPr>
              <a:t>ry</a:t>
            </a:r>
            <a:r>
              <a:rPr lang="en-US" sz="1700" dirty="0" smtClean="0">
                <a:latin typeface="Courier New" pitchFamily="49" charset="0"/>
                <a:cs typeface="Courier New" pitchFamily="49" charset="0"/>
              </a:rPr>
              <a:t>="25"/&gt;</a:t>
            </a:r>
            <a:endParaRPr lang="en-US" sz="1700" dirty="0">
              <a:latin typeface="Courier New" pitchFamily="49" charset="0"/>
              <a:cs typeface="Courier New" pitchFamily="49" charset="0"/>
            </a:endParaRPr>
          </a:p>
          <a:p>
            <a:r>
              <a:rPr lang="en-US" sz="1700" dirty="0">
                <a:latin typeface="Courier New" pitchFamily="49" charset="0"/>
                <a:cs typeface="Courier New" pitchFamily="49" charset="0"/>
              </a:rPr>
              <a:t>line</a:t>
            </a:r>
            <a:r>
              <a:rPr lang="en-US" dirty="0"/>
              <a:t> draws a line. Use</a:t>
            </a:r>
            <a:r>
              <a:rPr lang="en-US" sz="1900" dirty="0">
                <a:latin typeface="Courier New" panose="02070309020205020404" pitchFamily="49" charset="0"/>
                <a:cs typeface="Courier New" panose="02070309020205020404" pitchFamily="49" charset="0"/>
              </a:rPr>
              <a:t> x1</a:t>
            </a:r>
            <a:r>
              <a:rPr lang="en-US" dirty="0"/>
              <a:t> and </a:t>
            </a:r>
            <a:r>
              <a:rPr lang="en-US" sz="1900" dirty="0">
                <a:latin typeface="Courier New" panose="02070309020205020404" pitchFamily="49" charset="0"/>
                <a:cs typeface="Courier New" panose="02070309020205020404" pitchFamily="49" charset="0"/>
              </a:rPr>
              <a:t>y1</a:t>
            </a:r>
            <a:r>
              <a:rPr lang="en-US" dirty="0"/>
              <a:t> to specify the coordinates of one end of the line, and </a:t>
            </a:r>
            <a:r>
              <a:rPr lang="en-US" sz="1900" dirty="0">
                <a:latin typeface="Courier New" panose="02070309020205020404" pitchFamily="49" charset="0"/>
                <a:cs typeface="Courier New" panose="02070309020205020404" pitchFamily="49" charset="0"/>
              </a:rPr>
              <a:t>x2</a:t>
            </a:r>
            <a:r>
              <a:rPr lang="en-US" dirty="0"/>
              <a:t> and </a:t>
            </a:r>
            <a:r>
              <a:rPr lang="en-US" sz="1900" dirty="0">
                <a:latin typeface="Courier New" panose="02070309020205020404" pitchFamily="49" charset="0"/>
                <a:cs typeface="Courier New" panose="02070309020205020404" pitchFamily="49" charset="0"/>
              </a:rPr>
              <a:t>y2</a:t>
            </a:r>
            <a:r>
              <a:rPr lang="en-US" dirty="0"/>
              <a:t> to specify the coordinates of the other end. </a:t>
            </a:r>
            <a:endParaRPr lang="en-US" dirty="0" smtClean="0"/>
          </a:p>
          <a:p>
            <a:r>
              <a:rPr lang="en-US" dirty="0" smtClean="0"/>
              <a:t>A</a:t>
            </a:r>
            <a:r>
              <a:rPr lang="en-US" dirty="0"/>
              <a:t> stroke color must be specified for the line to be visible.</a:t>
            </a:r>
          </a:p>
          <a:p>
            <a:pPr marL="0" indent="0">
              <a:buNone/>
            </a:pPr>
            <a:r>
              <a:rPr lang="en-US" sz="1700" dirty="0">
                <a:latin typeface="Courier New" pitchFamily="49" charset="0"/>
                <a:cs typeface="Courier New" pitchFamily="49" charset="0"/>
              </a:rPr>
              <a:t>&lt;line x1</a:t>
            </a:r>
            <a:r>
              <a:rPr lang="en-US" sz="1700" dirty="0" smtClean="0">
                <a:latin typeface="Courier New" pitchFamily="49" charset="0"/>
                <a:cs typeface="Courier New" pitchFamily="49" charset="0"/>
              </a:rPr>
              <a:t>="0" </a:t>
            </a:r>
            <a:r>
              <a:rPr lang="en-US" sz="1700" dirty="0">
                <a:latin typeface="Courier New" pitchFamily="49" charset="0"/>
                <a:cs typeface="Courier New" pitchFamily="49" charset="0"/>
              </a:rPr>
              <a:t>y1</a:t>
            </a:r>
            <a:r>
              <a:rPr lang="en-US" sz="1700" dirty="0" smtClean="0">
                <a:latin typeface="Courier New" pitchFamily="49" charset="0"/>
                <a:cs typeface="Courier New" pitchFamily="49" charset="0"/>
              </a:rPr>
              <a:t>="0" </a:t>
            </a:r>
            <a:r>
              <a:rPr lang="en-US" sz="1700" dirty="0">
                <a:latin typeface="Courier New" pitchFamily="49" charset="0"/>
                <a:cs typeface="Courier New" pitchFamily="49" charset="0"/>
              </a:rPr>
              <a:t>x2</a:t>
            </a:r>
            <a:r>
              <a:rPr lang="en-US" sz="1700" dirty="0" smtClean="0">
                <a:latin typeface="Courier New" pitchFamily="49" charset="0"/>
                <a:cs typeface="Courier New" pitchFamily="49" charset="0"/>
              </a:rPr>
              <a:t>="500" </a:t>
            </a:r>
            <a:r>
              <a:rPr lang="en-US" sz="1700" dirty="0">
                <a:latin typeface="Courier New" pitchFamily="49" charset="0"/>
                <a:cs typeface="Courier New" pitchFamily="49" charset="0"/>
              </a:rPr>
              <a:t>y2</a:t>
            </a:r>
            <a:r>
              <a:rPr lang="en-US" sz="1700" dirty="0" smtClean="0">
                <a:latin typeface="Courier New" pitchFamily="49" charset="0"/>
                <a:cs typeface="Courier New" pitchFamily="49" charset="0"/>
              </a:rPr>
              <a:t>="50" </a:t>
            </a:r>
            <a:r>
              <a:rPr lang="en-US" sz="1700" dirty="0">
                <a:latin typeface="Courier New" pitchFamily="49" charset="0"/>
                <a:cs typeface="Courier New" pitchFamily="49" charset="0"/>
              </a:rPr>
              <a:t>stroke</a:t>
            </a:r>
            <a:r>
              <a:rPr lang="en-US" sz="1700" dirty="0" smtClean="0">
                <a:latin typeface="Courier New" pitchFamily="49" charset="0"/>
                <a:cs typeface="Courier New" pitchFamily="49" charset="0"/>
              </a:rPr>
              <a:t>="black"/&gt;</a:t>
            </a:r>
            <a:endParaRPr lang="en-US" sz="17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a:p>
        </p:txBody>
      </p:sp>
    </p:spTree>
    <p:extLst>
      <p:ext uri="{BB962C8B-B14F-4D97-AF65-F5344CB8AC3E}">
        <p14:creationId xmlns:p14="http://schemas.microsoft.com/office/powerpoint/2010/main" val="36197928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Simple Shapes</a:t>
            </a:r>
            <a:endParaRPr lang="en-US" dirty="0"/>
          </a:p>
        </p:txBody>
      </p:sp>
      <p:sp>
        <p:nvSpPr>
          <p:cNvPr id="3" name="Content Placeholder 2"/>
          <p:cNvSpPr>
            <a:spLocks noGrp="1"/>
          </p:cNvSpPr>
          <p:nvPr>
            <p:ph idx="1"/>
          </p:nvPr>
        </p:nvSpPr>
        <p:spPr/>
        <p:txBody>
          <a:bodyPr>
            <a:normAutofit/>
          </a:bodyPr>
          <a:lstStyle/>
          <a:p>
            <a:r>
              <a:rPr lang="en-US" sz="1700" dirty="0" smtClean="0">
                <a:latin typeface="Courier New" pitchFamily="49" charset="0"/>
                <a:cs typeface="Courier New" pitchFamily="49" charset="0"/>
              </a:rPr>
              <a:t>text</a:t>
            </a:r>
            <a:r>
              <a:rPr lang="en-US" dirty="0"/>
              <a:t> renders text. Use x to specify the position of the left edge, and y to specify the vertical position of the type’s </a:t>
            </a:r>
            <a:r>
              <a:rPr lang="en-US" i="1" dirty="0"/>
              <a:t>baseline</a:t>
            </a:r>
            <a:r>
              <a:rPr lang="en-US" dirty="0"/>
              <a:t>.</a:t>
            </a:r>
          </a:p>
          <a:p>
            <a:r>
              <a:rPr lang="en-US" sz="1700" dirty="0">
                <a:latin typeface="Courier New" pitchFamily="49" charset="0"/>
                <a:cs typeface="Courier New" pitchFamily="49" charset="0"/>
              </a:rPr>
              <a:t>&lt;text x</a:t>
            </a:r>
            <a:r>
              <a:rPr lang="en-US" sz="1700" dirty="0" smtClean="0">
                <a:latin typeface="Courier New" pitchFamily="49" charset="0"/>
                <a:cs typeface="Courier New" pitchFamily="49" charset="0"/>
              </a:rPr>
              <a:t>="250" </a:t>
            </a:r>
            <a:r>
              <a:rPr lang="en-US" sz="1700" dirty="0">
                <a:latin typeface="Courier New" pitchFamily="49" charset="0"/>
                <a:cs typeface="Courier New" pitchFamily="49" charset="0"/>
              </a:rPr>
              <a:t>y</a:t>
            </a:r>
            <a:r>
              <a:rPr lang="en-US" sz="1700" dirty="0" smtClean="0">
                <a:latin typeface="Courier New" pitchFamily="49" charset="0"/>
                <a:cs typeface="Courier New" pitchFamily="49" charset="0"/>
              </a:rPr>
              <a:t>="25"&gt;Hello there&lt;/</a:t>
            </a:r>
            <a:r>
              <a:rPr lang="en-US" sz="1700" dirty="0">
                <a:latin typeface="Courier New" pitchFamily="49" charset="0"/>
                <a:cs typeface="Courier New" pitchFamily="49" charset="0"/>
              </a:rPr>
              <a:t>text&gt;</a:t>
            </a:r>
          </a:p>
          <a:p>
            <a:r>
              <a:rPr lang="en-US" sz="1600" dirty="0" smtClean="0">
                <a:latin typeface="Courier New" pitchFamily="49" charset="0"/>
                <a:cs typeface="Courier New" pitchFamily="49" charset="0"/>
              </a:rPr>
              <a:t>text</a:t>
            </a:r>
            <a:r>
              <a:rPr lang="en-US" dirty="0"/>
              <a:t> will inherit the CSS-specified font styles of its parent element unless specified otherwise. </a:t>
            </a:r>
            <a:r>
              <a:rPr lang="en-US" dirty="0" smtClean="0"/>
              <a:t>We </a:t>
            </a:r>
            <a:r>
              <a:rPr lang="en-US" dirty="0"/>
              <a:t>could override that formatting as follows:</a:t>
            </a:r>
          </a:p>
          <a:p>
            <a:pPr marL="0" indent="0">
              <a:buNone/>
            </a:pPr>
            <a:r>
              <a:rPr lang="en-US" sz="1600" dirty="0">
                <a:latin typeface="Courier New" pitchFamily="49" charset="0"/>
                <a:cs typeface="Courier New" pitchFamily="49" charset="0"/>
              </a:rPr>
              <a:t>&lt;text x</a:t>
            </a:r>
            <a:r>
              <a:rPr lang="en-US" sz="1600" dirty="0" smtClean="0">
                <a:latin typeface="Courier New" pitchFamily="49" charset="0"/>
                <a:cs typeface="Courier New" pitchFamily="49" charset="0"/>
              </a:rPr>
              <a:t>="250" </a:t>
            </a:r>
            <a:r>
              <a:rPr lang="en-US" sz="1600" dirty="0">
                <a:latin typeface="Courier New" pitchFamily="49" charset="0"/>
                <a:cs typeface="Courier New" pitchFamily="49" charset="0"/>
              </a:rPr>
              <a:t>y</a:t>
            </a:r>
            <a:r>
              <a:rPr lang="en-US" sz="1600" dirty="0" smtClean="0">
                <a:latin typeface="Courier New" pitchFamily="49" charset="0"/>
                <a:cs typeface="Courier New" pitchFamily="49" charset="0"/>
              </a:rPr>
              <a:t>="25" </a:t>
            </a:r>
            <a:r>
              <a:rPr lang="en-US" sz="1600" dirty="0">
                <a:latin typeface="Courier New" pitchFamily="49" charset="0"/>
                <a:cs typeface="Courier New" pitchFamily="49" charset="0"/>
              </a:rPr>
              <a:t>font-family</a:t>
            </a:r>
            <a:r>
              <a:rPr lang="en-US" sz="1600" dirty="0" smtClean="0">
                <a:latin typeface="Courier New" pitchFamily="49" charset="0"/>
                <a:cs typeface="Courier New" pitchFamily="49" charset="0"/>
              </a:rPr>
              <a:t>="sans-serif"  </a:t>
            </a:r>
            <a:r>
              <a:rPr lang="en-US" sz="1600" dirty="0">
                <a:latin typeface="Courier New" pitchFamily="49" charset="0"/>
                <a:cs typeface="Courier New" pitchFamily="49" charset="0"/>
              </a:rPr>
              <a:t>font-size</a:t>
            </a:r>
            <a:r>
              <a:rPr lang="en-US" sz="1600" dirty="0" smtClean="0">
                <a:latin typeface="Courier New" pitchFamily="49" charset="0"/>
                <a:cs typeface="Courier New" pitchFamily="49" charset="0"/>
              </a:rPr>
              <a:t>="25" </a:t>
            </a:r>
            <a:r>
              <a:rPr lang="en-US" sz="1600" dirty="0">
                <a:latin typeface="Courier New" pitchFamily="49" charset="0"/>
                <a:cs typeface="Courier New" pitchFamily="49" charset="0"/>
              </a:rPr>
              <a:t>fill</a:t>
            </a:r>
            <a:r>
              <a:rPr lang="en-US" sz="1600" dirty="0" smtClean="0">
                <a:latin typeface="Courier New" pitchFamily="49" charset="0"/>
                <a:cs typeface="Courier New" pitchFamily="49" charset="0"/>
              </a:rPr>
              <a:t>="gray"&gt;Hello there&lt;/</a:t>
            </a:r>
            <a:r>
              <a:rPr lang="en-US" sz="1600" dirty="0">
                <a:latin typeface="Courier New" pitchFamily="49" charset="0"/>
                <a:cs typeface="Courier New" pitchFamily="49" charset="0"/>
              </a:rPr>
              <a:t>text&gt;</a:t>
            </a:r>
          </a:p>
          <a:p>
            <a:pPr marL="0" indent="0">
              <a:buNone/>
            </a:pPr>
            <a:endParaRPr lang="en-US" dirty="0"/>
          </a:p>
          <a:p>
            <a:r>
              <a:rPr lang="en-US" dirty="0"/>
              <a:t>W</a:t>
            </a:r>
            <a:r>
              <a:rPr lang="en-US" dirty="0" smtClean="0"/>
              <a:t>hen </a:t>
            </a:r>
            <a:r>
              <a:rPr lang="en-US" dirty="0"/>
              <a:t>any visual element runs up against the edge of the SVG, it will be clipped. </a:t>
            </a:r>
          </a:p>
          <a:p>
            <a:r>
              <a:rPr lang="en-US" dirty="0" smtClean="0"/>
              <a:t>We have to be careful </a:t>
            </a:r>
            <a:r>
              <a:rPr lang="en-US" dirty="0"/>
              <a:t>when using text so </a:t>
            </a:r>
            <a:r>
              <a:rPr lang="en-US" dirty="0" smtClean="0"/>
              <a:t>our </a:t>
            </a:r>
            <a:r>
              <a:rPr lang="en-US" dirty="0" err="1"/>
              <a:t>descenders</a:t>
            </a:r>
            <a:r>
              <a:rPr lang="en-US" dirty="0"/>
              <a:t> don’t get cut off </a:t>
            </a:r>
            <a:r>
              <a:rPr lang="en-US" dirty="0" smtClean="0"/>
              <a:t>You </a:t>
            </a:r>
            <a:r>
              <a:rPr lang="en-US" dirty="0"/>
              <a:t>can see this happen when we set the baseline (y) to 50, the same as the height of our SVG:</a:t>
            </a:r>
          </a:p>
          <a:p>
            <a:r>
              <a:rPr lang="en-US" sz="1600" dirty="0">
                <a:latin typeface="Courier New" pitchFamily="49" charset="0"/>
                <a:cs typeface="Courier New" pitchFamily="49" charset="0"/>
              </a:rPr>
              <a:t>&lt;text x</a:t>
            </a:r>
            <a:r>
              <a:rPr lang="en-US" sz="1600" dirty="0" smtClean="0">
                <a:latin typeface="Courier New" pitchFamily="49" charset="0"/>
                <a:cs typeface="Courier New" pitchFamily="49" charset="0"/>
              </a:rPr>
              <a:t>="250" </a:t>
            </a:r>
            <a:r>
              <a:rPr lang="en-US" sz="1600" dirty="0">
                <a:latin typeface="Courier New" pitchFamily="49" charset="0"/>
                <a:cs typeface="Courier New" pitchFamily="49" charset="0"/>
              </a:rPr>
              <a:t>y</a:t>
            </a:r>
            <a:r>
              <a:rPr lang="en-US" sz="1600" dirty="0" smtClean="0">
                <a:latin typeface="Courier New" pitchFamily="49" charset="0"/>
                <a:cs typeface="Courier New" pitchFamily="49" charset="0"/>
              </a:rPr>
              <a:t>="50" </a:t>
            </a:r>
            <a:r>
              <a:rPr lang="en-US" sz="1600" dirty="0">
                <a:latin typeface="Courier New" pitchFamily="49" charset="0"/>
                <a:cs typeface="Courier New" pitchFamily="49" charset="0"/>
              </a:rPr>
              <a:t>font-family</a:t>
            </a:r>
            <a:r>
              <a:rPr lang="en-US" sz="1600" dirty="0" smtClean="0">
                <a:latin typeface="Courier New" pitchFamily="49" charset="0"/>
                <a:cs typeface="Courier New" pitchFamily="49" charset="0"/>
              </a:rPr>
              <a:t>="sans-serif"  </a:t>
            </a:r>
            <a:r>
              <a:rPr lang="en-US" sz="1600" dirty="0">
                <a:latin typeface="Courier New" pitchFamily="49" charset="0"/>
                <a:cs typeface="Courier New" pitchFamily="49" charset="0"/>
              </a:rPr>
              <a:t>font-size</a:t>
            </a:r>
            <a:r>
              <a:rPr lang="en-US" sz="1600" dirty="0" smtClean="0">
                <a:latin typeface="Courier New" pitchFamily="49" charset="0"/>
                <a:cs typeface="Courier New" pitchFamily="49" charset="0"/>
              </a:rPr>
              <a:t>="25" </a:t>
            </a:r>
            <a:r>
              <a:rPr lang="en-US" sz="1600" dirty="0">
                <a:latin typeface="Courier New" pitchFamily="49" charset="0"/>
                <a:cs typeface="Courier New" pitchFamily="49" charset="0"/>
              </a:rPr>
              <a:t>fill</a:t>
            </a:r>
            <a:r>
              <a:rPr lang="en-US" sz="1600" dirty="0" smtClean="0">
                <a:latin typeface="Courier New" pitchFamily="49" charset="0"/>
                <a:cs typeface="Courier New" pitchFamily="49" charset="0"/>
              </a:rPr>
              <a:t>="gray"&gt;</a:t>
            </a:r>
            <a:r>
              <a:rPr lang="en-US" sz="1600" dirty="0">
                <a:latin typeface="Courier New" pitchFamily="49" charset="0"/>
                <a:cs typeface="Courier New" pitchFamily="49" charset="0"/>
              </a:rPr>
              <a:t>Easy-peasy&lt;/text&gt;</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spTree>
    <p:extLst>
      <p:ext uri="{BB962C8B-B14F-4D97-AF65-F5344CB8AC3E}">
        <p14:creationId xmlns:p14="http://schemas.microsoft.com/office/powerpoint/2010/main" val="3220781708"/>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Drawing with SVG</a:t>
            </a:r>
            <a:endParaRPr lang="en-US" dirty="0"/>
          </a:p>
        </p:txBody>
      </p:sp>
      <p:sp>
        <p:nvSpPr>
          <p:cNvPr id="3" name="Content Placeholder 2"/>
          <p:cNvSpPr>
            <a:spLocks noGrp="1"/>
          </p:cNvSpPr>
          <p:nvPr>
            <p:ph idx="1"/>
          </p:nvPr>
        </p:nvSpPr>
        <p:spPr/>
        <p:txBody>
          <a:bodyPr/>
          <a:lstStyle/>
          <a:p>
            <a:r>
              <a:rPr lang="en-US" dirty="0" smtClean="0"/>
              <a:t>You have </a:t>
            </a:r>
            <a:r>
              <a:rPr lang="en-US" dirty="0"/>
              <a:t>noticed that all properties of SVG elements are specified as </a:t>
            </a:r>
            <a:r>
              <a:rPr lang="en-US" i="1" dirty="0"/>
              <a:t>attributes</a:t>
            </a:r>
            <a:r>
              <a:rPr lang="en-US" dirty="0"/>
              <a:t>. That is, they are included as property/value pairs within each element tag, like this:</a:t>
            </a:r>
          </a:p>
          <a:p>
            <a:pPr marL="0" indent="0">
              <a:buNone/>
            </a:pPr>
            <a:r>
              <a:rPr lang="en-US" sz="1600" dirty="0">
                <a:latin typeface="Courier New" pitchFamily="49" charset="0"/>
                <a:cs typeface="Courier New" pitchFamily="49" charset="0"/>
              </a:rPr>
              <a:t>&lt;element property</a:t>
            </a:r>
            <a:r>
              <a:rPr lang="en-US" sz="1600" dirty="0" smtClean="0">
                <a:latin typeface="Courier New" pitchFamily="49" charset="0"/>
                <a:cs typeface="Courier New" pitchFamily="49" charset="0"/>
              </a:rPr>
              <a:t>="value"/&gt; </a:t>
            </a:r>
            <a:endParaRPr lang="en-US" sz="1600" dirty="0">
              <a:latin typeface="Courier New" pitchFamily="49" charset="0"/>
              <a:cs typeface="Courier New" pitchFamily="49" charset="0"/>
            </a:endParaRPr>
          </a:p>
          <a:p>
            <a:r>
              <a:rPr lang="en-US" dirty="0" smtClean="0"/>
              <a:t>That </a:t>
            </a:r>
            <a:r>
              <a:rPr lang="en-US" dirty="0"/>
              <a:t>looks </a:t>
            </a:r>
            <a:r>
              <a:rPr lang="en-US" dirty="0" smtClean="0"/>
              <a:t>exactly  </a:t>
            </a:r>
            <a:r>
              <a:rPr lang="en-US" dirty="0"/>
              <a:t>like HTML!</a:t>
            </a:r>
          </a:p>
          <a:p>
            <a:pPr marL="0" indent="0">
              <a:buNone/>
            </a:pPr>
            <a:r>
              <a:rPr lang="en-US" sz="1600" dirty="0">
                <a:latin typeface="Courier New" pitchFamily="49" charset="0"/>
                <a:cs typeface="Courier New" pitchFamily="49" charset="0"/>
              </a:rPr>
              <a:t>&lt;p class</a:t>
            </a:r>
            <a:r>
              <a:rPr lang="en-US" sz="1600" dirty="0" smtClean="0">
                <a:latin typeface="Courier New" pitchFamily="49" charset="0"/>
                <a:cs typeface="Courier New" pitchFamily="49" charset="0"/>
              </a:rPr>
              <a:t>="eureka"&gt; </a:t>
            </a:r>
          </a:p>
          <a:p>
            <a:r>
              <a:rPr lang="en-US" dirty="0" smtClean="0"/>
              <a:t>We know how to use </a:t>
            </a:r>
            <a:r>
              <a:rPr lang="en-US" dirty="0"/>
              <a:t>D3’s </a:t>
            </a:r>
            <a:r>
              <a:rPr lang="en-US" dirty="0" smtClean="0"/>
              <a:t> </a:t>
            </a:r>
            <a:r>
              <a:rPr lang="en-US" sz="1800" dirty="0">
                <a:latin typeface="Courier New" pitchFamily="49" charset="0"/>
                <a:cs typeface="Courier New" pitchFamily="49" charset="0"/>
              </a:rPr>
              <a:t>append() </a:t>
            </a:r>
            <a:r>
              <a:rPr lang="en-US" dirty="0"/>
              <a:t>and </a:t>
            </a:r>
            <a:r>
              <a:rPr lang="en-US" sz="1800" dirty="0" err="1">
                <a:latin typeface="Courier New" pitchFamily="49" charset="0"/>
                <a:cs typeface="Courier New" pitchFamily="49" charset="0"/>
              </a:rPr>
              <a:t>attr</a:t>
            </a:r>
            <a:r>
              <a:rPr lang="en-US" sz="1800" dirty="0">
                <a:latin typeface="Courier New" pitchFamily="49" charset="0"/>
                <a:cs typeface="Courier New" pitchFamily="49" charset="0"/>
              </a:rPr>
              <a:t>() </a:t>
            </a:r>
            <a:r>
              <a:rPr lang="en-US" dirty="0"/>
              <a:t>methods to create new HTML elements and set their attributes. </a:t>
            </a:r>
            <a:endParaRPr lang="en-US" dirty="0" smtClean="0"/>
          </a:p>
          <a:p>
            <a:r>
              <a:rPr lang="en-US" dirty="0" smtClean="0"/>
              <a:t>Since </a:t>
            </a:r>
            <a:r>
              <a:rPr lang="en-US" dirty="0"/>
              <a:t>SVG elements exist in the DOM, just as HTML elements do, we can use </a:t>
            </a:r>
            <a:r>
              <a:rPr lang="en-US" sz="1800" dirty="0">
                <a:latin typeface="Courier New" panose="02070309020205020404" pitchFamily="49" charset="0"/>
                <a:cs typeface="Courier New" panose="02070309020205020404" pitchFamily="49" charset="0"/>
              </a:rPr>
              <a:t>append() </a:t>
            </a:r>
            <a:r>
              <a:rPr lang="en-US" dirty="0"/>
              <a:t>and </a:t>
            </a:r>
            <a:r>
              <a:rPr lang="en-US" sz="1800" dirty="0" err="1">
                <a:latin typeface="Courier New" panose="02070309020205020404" pitchFamily="49" charset="0"/>
                <a:cs typeface="Courier New" panose="02070309020205020404" pitchFamily="49" charset="0"/>
              </a:rPr>
              <a:t>attr</a:t>
            </a:r>
            <a:r>
              <a:rPr lang="en-US" sz="1800" dirty="0">
                <a:latin typeface="Courier New" panose="02070309020205020404" pitchFamily="49" charset="0"/>
                <a:cs typeface="Courier New" panose="02070309020205020404" pitchFamily="49" charset="0"/>
              </a:rPr>
              <a:t>() </a:t>
            </a:r>
            <a:r>
              <a:rPr lang="en-US" dirty="0"/>
              <a:t>in exactly the same way to generate SVG images!</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spTree>
    <p:extLst>
      <p:ext uri="{BB962C8B-B14F-4D97-AF65-F5344CB8AC3E}">
        <p14:creationId xmlns:p14="http://schemas.microsoft.com/office/powerpoint/2010/main" val="238853866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Creating the SVG</a:t>
            </a:r>
            <a:endParaRPr lang="en-US" dirty="0"/>
          </a:p>
        </p:txBody>
      </p:sp>
      <p:sp>
        <p:nvSpPr>
          <p:cNvPr id="3" name="Content Placeholder 2"/>
          <p:cNvSpPr>
            <a:spLocks noGrp="1"/>
          </p:cNvSpPr>
          <p:nvPr>
            <p:ph idx="1"/>
          </p:nvPr>
        </p:nvSpPr>
        <p:spPr/>
        <p:txBody>
          <a:bodyPr/>
          <a:lstStyle/>
          <a:p>
            <a:r>
              <a:rPr lang="en-US" dirty="0"/>
              <a:t>First, we need to create the SVG element in which to place all our shapes.</a:t>
            </a:r>
          </a:p>
          <a:p>
            <a:pPr marL="0" indent="0">
              <a:buNone/>
            </a:pPr>
            <a:r>
              <a:rPr lang="en-US" sz="1600" dirty="0" smtClean="0">
                <a:latin typeface="Courier New" pitchFamily="49" charset="0"/>
                <a:cs typeface="Courier New" pitchFamily="49" charset="0"/>
              </a:rPr>
              <a:t>    d3.select("body").</a:t>
            </a:r>
            <a:r>
              <a:rPr lang="en-US" sz="1600" dirty="0">
                <a:latin typeface="Courier New" pitchFamily="49" charset="0"/>
                <a:cs typeface="Courier New" pitchFamily="49" charset="0"/>
              </a:rPr>
              <a:t>append</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svg</a:t>
            </a:r>
            <a:r>
              <a:rPr lang="en-US" sz="1600" dirty="0" smtClean="0">
                <a:latin typeface="Courier New" pitchFamily="49" charset="0"/>
                <a:cs typeface="Courier New" pitchFamily="49" charset="0"/>
              </a:rPr>
              <a:t>"); </a:t>
            </a:r>
          </a:p>
          <a:p>
            <a:r>
              <a:rPr lang="en-US" dirty="0" smtClean="0"/>
              <a:t>That </a:t>
            </a:r>
            <a:r>
              <a:rPr lang="en-US" dirty="0"/>
              <a:t>will find the body and append a new </a:t>
            </a:r>
            <a:r>
              <a:rPr lang="en-US" sz="1800" dirty="0" err="1">
                <a:latin typeface="Courier New" panose="02070309020205020404" pitchFamily="49" charset="0"/>
                <a:cs typeface="Courier New" panose="02070309020205020404" pitchFamily="49" charset="0"/>
              </a:rPr>
              <a:t>svg</a:t>
            </a:r>
            <a:r>
              <a:rPr lang="en-US" dirty="0"/>
              <a:t> element just before the closing </a:t>
            </a:r>
            <a:r>
              <a:rPr lang="en-US" sz="1800" dirty="0">
                <a:latin typeface="Courier New" panose="02070309020205020404" pitchFamily="49" charset="0"/>
                <a:cs typeface="Courier New" panose="02070309020205020404" pitchFamily="49" charset="0"/>
              </a:rPr>
              <a:t>&lt;/body&gt; </a:t>
            </a:r>
            <a:r>
              <a:rPr lang="en-US" dirty="0"/>
              <a:t>tag. </a:t>
            </a:r>
          </a:p>
          <a:p>
            <a:r>
              <a:rPr lang="en-US" dirty="0" smtClean="0"/>
              <a:t>It is recommend</a:t>
            </a:r>
            <a:r>
              <a:rPr lang="en-US" dirty="0"/>
              <a:t> </a:t>
            </a:r>
            <a:r>
              <a:rPr lang="en-US" dirty="0" smtClean="0"/>
              <a:t>to store returned reference of </a:t>
            </a:r>
            <a:r>
              <a:rPr lang="en-US" sz="1800" dirty="0" smtClean="0">
                <a:latin typeface="Courier New" panose="02070309020205020404" pitchFamily="49" charset="0"/>
                <a:cs typeface="Courier New" panose="02070309020205020404" pitchFamily="49" charset="0"/>
              </a:rPr>
              <a:t>append() </a:t>
            </a:r>
            <a:r>
              <a:rPr lang="en-US" dirty="0" smtClean="0"/>
              <a:t>call:</a:t>
            </a:r>
            <a:endParaRPr lang="en-US" dirty="0"/>
          </a:p>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var</a:t>
            </a:r>
            <a:r>
              <a:rPr lang="en-US" sz="1600" dirty="0" smtClean="0">
                <a:latin typeface="Courier New" pitchFamily="49" charset="0"/>
                <a:cs typeface="Courier New" pitchFamily="49" charset="0"/>
              </a:rPr>
              <a:t> </a:t>
            </a:r>
            <a:r>
              <a:rPr lang="en-US" sz="1600" dirty="0" err="1">
                <a:latin typeface="Courier New" pitchFamily="49" charset="0"/>
                <a:cs typeface="Courier New" pitchFamily="49" charset="0"/>
              </a:rPr>
              <a:t>svg</a:t>
            </a:r>
            <a:r>
              <a:rPr lang="en-US" sz="1600" dirty="0">
                <a:latin typeface="Courier New" pitchFamily="49" charset="0"/>
                <a:cs typeface="Courier New" pitchFamily="49" charset="0"/>
              </a:rPr>
              <a:t> = d3.select</a:t>
            </a:r>
            <a:r>
              <a:rPr lang="en-US" sz="1600" dirty="0" smtClean="0">
                <a:latin typeface="Courier New" pitchFamily="49" charset="0"/>
                <a:cs typeface="Courier New" pitchFamily="49" charset="0"/>
              </a:rPr>
              <a:t>("body").</a:t>
            </a:r>
            <a:r>
              <a:rPr lang="en-US" sz="1600" dirty="0">
                <a:latin typeface="Courier New" pitchFamily="49" charset="0"/>
                <a:cs typeface="Courier New" pitchFamily="49" charset="0"/>
              </a:rPr>
              <a:t>append</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svg</a:t>
            </a:r>
            <a:r>
              <a:rPr lang="en-US" sz="1600" dirty="0" smtClean="0">
                <a:latin typeface="Courier New" pitchFamily="49" charset="0"/>
                <a:cs typeface="Courier New" pitchFamily="49" charset="0"/>
              </a:rPr>
              <a:t>"); </a:t>
            </a:r>
          </a:p>
          <a:p>
            <a:r>
              <a:rPr lang="en-US" dirty="0"/>
              <a:t>M</a:t>
            </a:r>
            <a:r>
              <a:rPr lang="en-US" dirty="0" smtClean="0"/>
              <a:t>ost </a:t>
            </a:r>
            <a:r>
              <a:rPr lang="en-US" dirty="0"/>
              <a:t>D3 methods return a reference to the DOM element on which they act? </a:t>
            </a:r>
            <a:endParaRPr lang="en-US" dirty="0" smtClean="0"/>
          </a:p>
          <a:p>
            <a:r>
              <a:rPr lang="en-US" dirty="0"/>
              <a:t>T</a:t>
            </a:r>
            <a:r>
              <a:rPr lang="en-US" dirty="0" smtClean="0"/>
              <a:t>hink </a:t>
            </a:r>
            <a:r>
              <a:rPr lang="en-US" dirty="0"/>
              <a:t>of </a:t>
            </a:r>
            <a:r>
              <a:rPr lang="en-US" sz="1800" dirty="0" err="1">
                <a:latin typeface="Courier New" panose="02070309020205020404" pitchFamily="49" charset="0"/>
                <a:cs typeface="Courier New" panose="02070309020205020404" pitchFamily="49" charset="0"/>
              </a:rPr>
              <a:t>svg</a:t>
            </a:r>
            <a:r>
              <a:rPr lang="en-US" dirty="0"/>
              <a:t> not as a </a:t>
            </a:r>
            <a:r>
              <a:rPr lang="en-US" dirty="0" smtClean="0"/>
              <a:t>"variable" </a:t>
            </a:r>
            <a:r>
              <a:rPr lang="en-US" dirty="0"/>
              <a:t>but as a </a:t>
            </a:r>
            <a:r>
              <a:rPr lang="en-US" dirty="0" smtClean="0"/>
              <a:t>"reference </a:t>
            </a:r>
            <a:r>
              <a:rPr lang="en-US" dirty="0"/>
              <a:t>pointing to the SVG object that we just created</a:t>
            </a:r>
            <a:r>
              <a:rPr lang="en-US" dirty="0" smtClean="0"/>
              <a:t>." </a:t>
            </a:r>
            <a:r>
              <a:rPr lang="en-US" dirty="0"/>
              <a:t>This reference will save </a:t>
            </a:r>
            <a:r>
              <a:rPr lang="en-US" dirty="0" smtClean="0"/>
              <a:t>a </a:t>
            </a:r>
            <a:r>
              <a:rPr lang="en-US" dirty="0"/>
              <a:t>lot of </a:t>
            </a:r>
            <a:r>
              <a:rPr lang="en-US" dirty="0" smtClean="0"/>
              <a:t>coding. For example, instead </a:t>
            </a:r>
            <a:r>
              <a:rPr lang="en-US" dirty="0"/>
              <a:t>of having to search for that SVG each time — as in </a:t>
            </a:r>
            <a:r>
              <a:rPr lang="en-US" sz="1800" dirty="0">
                <a:latin typeface="Courier New" pitchFamily="49" charset="0"/>
                <a:cs typeface="Courier New" pitchFamily="49" charset="0"/>
              </a:rPr>
              <a:t>d3.select</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svg</a:t>
            </a:r>
            <a:r>
              <a:rPr lang="en-US" sz="1800" dirty="0" smtClean="0">
                <a:latin typeface="Courier New" pitchFamily="49" charset="0"/>
                <a:cs typeface="Courier New" pitchFamily="49" charset="0"/>
              </a:rPr>
              <a:t>") </a:t>
            </a:r>
            <a:r>
              <a:rPr lang="en-US" dirty="0"/>
              <a:t>— we just </a:t>
            </a:r>
            <a:r>
              <a:rPr lang="en-US" dirty="0" smtClean="0"/>
              <a:t>reference </a:t>
            </a:r>
            <a:r>
              <a:rPr lang="en-US" dirty="0" err="1">
                <a:latin typeface="Courier New" panose="02070309020205020404" pitchFamily="49" charset="0"/>
                <a:cs typeface="Courier New" panose="02070309020205020404" pitchFamily="49" charset="0"/>
              </a:rPr>
              <a:t>svg</a:t>
            </a:r>
            <a:r>
              <a:rPr lang="en-US" dirty="0" smtClean="0"/>
              <a:t>. </a:t>
            </a:r>
            <a:endParaRPr lang="en-US" dirty="0"/>
          </a:p>
          <a:p>
            <a:pPr marL="400050" lvl="1" indent="0">
              <a:buNone/>
            </a:pPr>
            <a:r>
              <a:rPr lang="en-US" sz="1600" dirty="0" err="1">
                <a:latin typeface="Courier New" panose="02070309020205020404" pitchFamily="49" charset="0"/>
                <a:cs typeface="Courier New" panose="02070309020205020404" pitchFamily="49" charset="0"/>
              </a:rPr>
              <a:t>svg.attr</a:t>
            </a:r>
            <a:r>
              <a:rPr lang="en-US" sz="1600" dirty="0" smtClean="0">
                <a:latin typeface="Courier New" panose="02070309020205020404" pitchFamily="49" charset="0"/>
                <a:cs typeface="Courier New" panose="02070309020205020404" pitchFamily="49" charset="0"/>
              </a:rPr>
              <a:t>("width", </a:t>
            </a:r>
            <a:r>
              <a:rPr lang="en-US" sz="1600" dirty="0">
                <a:latin typeface="Courier New" panose="02070309020205020404" pitchFamily="49" charset="0"/>
                <a:cs typeface="Courier New" panose="02070309020205020404" pitchFamily="49" charset="0"/>
              </a:rPr>
              <a:t>500) .</a:t>
            </a:r>
            <a:r>
              <a:rPr lang="en-US" sz="1600" dirty="0" err="1">
                <a:latin typeface="Courier New" panose="02070309020205020404" pitchFamily="49" charset="0"/>
                <a:cs typeface="Courier New" panose="02070309020205020404" pitchFamily="49" charset="0"/>
              </a:rPr>
              <a:t>attr</a:t>
            </a:r>
            <a:r>
              <a:rPr lang="en-US" sz="1600" dirty="0" smtClean="0">
                <a:latin typeface="Courier New" panose="02070309020205020404" pitchFamily="49" charset="0"/>
                <a:cs typeface="Courier New" panose="02070309020205020404" pitchFamily="49" charset="0"/>
              </a:rPr>
              <a:t>("height", </a:t>
            </a:r>
            <a:r>
              <a:rPr lang="en-US" sz="1600" dirty="0">
                <a:latin typeface="Courier New" panose="02070309020205020404" pitchFamily="49" charset="0"/>
                <a:cs typeface="Courier New" panose="02070309020205020404" pitchFamily="49" charset="0"/>
              </a:rPr>
              <a:t>50); </a:t>
            </a:r>
            <a:endParaRPr lang="en-US" sz="1600" dirty="0" smtClean="0">
              <a:latin typeface="Courier New" panose="02070309020205020404" pitchFamily="49" charset="0"/>
              <a:cs typeface="Courier New" panose="02070309020205020404" pitchFamily="49" charset="0"/>
            </a:endParaRPr>
          </a:p>
          <a:p>
            <a:r>
              <a:rPr lang="en-US" dirty="0" smtClean="0"/>
              <a:t>Alternatively</a:t>
            </a:r>
            <a:r>
              <a:rPr lang="en-US" dirty="0"/>
              <a:t>, </a:t>
            </a:r>
            <a:r>
              <a:rPr lang="en-US" dirty="0" smtClean="0"/>
              <a:t>above two lines </a:t>
            </a:r>
            <a:r>
              <a:rPr lang="en-US" dirty="0"/>
              <a:t>could </a:t>
            </a:r>
            <a:r>
              <a:rPr lang="en-US" dirty="0" smtClean="0"/>
              <a:t>be </a:t>
            </a:r>
            <a:r>
              <a:rPr lang="en-US" dirty="0"/>
              <a:t>written as one line of code:</a:t>
            </a:r>
          </a:p>
          <a:p>
            <a:pPr marL="400050" lvl="1" indent="0">
              <a:buNone/>
            </a:pPr>
            <a:r>
              <a:rPr lang="en-US" sz="1600" dirty="0" err="1">
                <a:latin typeface="Courier New" pitchFamily="49" charset="0"/>
                <a:cs typeface="Courier New" pitchFamily="49" charset="0"/>
              </a:rPr>
              <a:t>var</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svg</a:t>
            </a:r>
            <a:r>
              <a:rPr lang="en-US" sz="1600" dirty="0">
                <a:latin typeface="Courier New" pitchFamily="49" charset="0"/>
                <a:cs typeface="Courier New" pitchFamily="49" charset="0"/>
              </a:rPr>
              <a:t> = d3.select</a:t>
            </a:r>
            <a:r>
              <a:rPr lang="en-US" sz="1600" dirty="0" smtClean="0">
                <a:latin typeface="Courier New" pitchFamily="49" charset="0"/>
                <a:cs typeface="Courier New" pitchFamily="49" charset="0"/>
              </a:rPr>
              <a:t>("body") </a:t>
            </a:r>
            <a:r>
              <a:rPr lang="en-US" sz="1600" dirty="0">
                <a:latin typeface="Courier New" pitchFamily="49" charset="0"/>
                <a:cs typeface="Courier New" pitchFamily="49" charset="0"/>
              </a:rPr>
              <a:t>.append</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svg</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("width", </a:t>
            </a:r>
            <a:r>
              <a:rPr lang="en-US" sz="1600" dirty="0">
                <a:latin typeface="Courier New" pitchFamily="49" charset="0"/>
                <a:cs typeface="Courier New" pitchFamily="49" charset="0"/>
              </a:rPr>
              <a:t>500) .</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("height", </a:t>
            </a:r>
            <a:r>
              <a:rPr lang="en-US" sz="1600" dirty="0">
                <a:latin typeface="Courier New" pitchFamily="49" charset="0"/>
                <a:cs typeface="Courier New" pitchFamily="49" charset="0"/>
              </a:rPr>
              <a:t>50);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a:p>
        </p:txBody>
      </p:sp>
    </p:spTree>
    <p:extLst>
      <p:ext uri="{BB962C8B-B14F-4D97-AF65-F5344CB8AC3E}">
        <p14:creationId xmlns:p14="http://schemas.microsoft.com/office/powerpoint/2010/main" val="423543157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10_drawing_circles.html</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229600" cy="5867400"/>
          </a:xfrm>
        </p:spPr>
        <p:txBody>
          <a:bodyPr>
            <a:normAutofit fontScale="47500" lnSpcReduction="20000"/>
          </a:bodyPr>
          <a:lstStyle/>
          <a:p>
            <a:pPr marL="0" indent="0">
              <a:buNone/>
            </a:pPr>
            <a:r>
              <a:rPr lang="en-US" sz="2700" dirty="0">
                <a:latin typeface="Courier New" pitchFamily="49" charset="0"/>
                <a:cs typeface="Courier New" pitchFamily="49" charset="0"/>
              </a:rPr>
              <a:t>&lt;!DOCTYPE html&gt;</a:t>
            </a:r>
          </a:p>
          <a:p>
            <a:pPr marL="0" indent="0">
              <a:buNone/>
            </a:pPr>
            <a:r>
              <a:rPr lang="en-US" sz="2700" dirty="0">
                <a:latin typeface="Courier New" pitchFamily="49" charset="0"/>
                <a:cs typeface="Courier New" pitchFamily="49" charset="0"/>
              </a:rPr>
              <a:t>&lt;html </a:t>
            </a:r>
            <a:r>
              <a:rPr lang="en-US" sz="2700" dirty="0" err="1">
                <a:latin typeface="Courier New" pitchFamily="49" charset="0"/>
                <a:cs typeface="Courier New" pitchFamily="49" charset="0"/>
              </a:rPr>
              <a:t>lang</a:t>
            </a:r>
            <a:r>
              <a:rPr lang="en-US" sz="2700" dirty="0" smtClean="0">
                <a:latin typeface="Courier New" pitchFamily="49" charset="0"/>
                <a:cs typeface="Courier New" pitchFamily="49" charset="0"/>
              </a:rPr>
              <a:t>="en"&gt;</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&lt;head&gt;</a:t>
            </a: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&lt;</a:t>
            </a:r>
            <a:r>
              <a:rPr lang="en-US" sz="2700" dirty="0">
                <a:latin typeface="Courier New" pitchFamily="49" charset="0"/>
                <a:cs typeface="Courier New" pitchFamily="49" charset="0"/>
              </a:rPr>
              <a:t>meta charset</a:t>
            </a:r>
            <a:r>
              <a:rPr lang="en-US" sz="2700" dirty="0" smtClean="0">
                <a:latin typeface="Courier New" pitchFamily="49" charset="0"/>
                <a:cs typeface="Courier New" pitchFamily="49" charset="0"/>
              </a:rPr>
              <a:t>="utf-8"&gt;</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&lt;</a:t>
            </a:r>
            <a:r>
              <a:rPr lang="en-US" sz="2700" dirty="0">
                <a:latin typeface="Courier New" pitchFamily="49" charset="0"/>
                <a:cs typeface="Courier New" pitchFamily="49" charset="0"/>
              </a:rPr>
              <a:t>title&gt;D3: Drawing SVG circles with data&lt;/title&gt;</a:t>
            </a: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&lt;</a:t>
            </a:r>
            <a:r>
              <a:rPr lang="en-US" sz="2700" dirty="0">
                <a:latin typeface="Courier New" pitchFamily="49" charset="0"/>
                <a:cs typeface="Courier New" pitchFamily="49" charset="0"/>
              </a:rPr>
              <a:t>script type</a:t>
            </a:r>
            <a:r>
              <a:rPr lang="en-US" sz="2700" dirty="0" smtClean="0">
                <a:latin typeface="Courier New" pitchFamily="49" charset="0"/>
                <a:cs typeface="Courier New" pitchFamily="49" charset="0"/>
              </a:rPr>
              <a:t>="text/</a:t>
            </a:r>
            <a:r>
              <a:rPr lang="en-US" sz="2700" dirty="0" err="1" smtClean="0">
                <a:latin typeface="Courier New" pitchFamily="49" charset="0"/>
                <a:cs typeface="Courier New" pitchFamily="49" charset="0"/>
              </a:rPr>
              <a:t>javascript</a:t>
            </a:r>
            <a:r>
              <a:rPr lang="en-US" sz="2700" dirty="0" smtClean="0">
                <a:latin typeface="Courier New" pitchFamily="49" charset="0"/>
                <a:cs typeface="Courier New" pitchFamily="49" charset="0"/>
              </a:rPr>
              <a:t>" </a:t>
            </a:r>
            <a:r>
              <a:rPr lang="en-US" sz="2700" dirty="0" err="1">
                <a:latin typeface="Courier New" pitchFamily="49" charset="0"/>
                <a:cs typeface="Courier New" pitchFamily="49" charset="0"/>
              </a:rPr>
              <a:t>src</a:t>
            </a:r>
            <a:r>
              <a:rPr lang="en-US" sz="2700" dirty="0" smtClean="0">
                <a:latin typeface="Courier New" pitchFamily="49" charset="0"/>
                <a:cs typeface="Courier New" pitchFamily="49" charset="0"/>
              </a:rPr>
              <a:t>="../d3/d3.js"&gt;&lt;/</a:t>
            </a:r>
            <a:r>
              <a:rPr lang="en-US" sz="2700" dirty="0">
                <a:latin typeface="Courier New" pitchFamily="49" charset="0"/>
                <a:cs typeface="Courier New" pitchFamily="49" charset="0"/>
              </a:rPr>
              <a:t>script&gt;</a:t>
            </a: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&lt;</a:t>
            </a:r>
            <a:r>
              <a:rPr lang="en-US" sz="2700" dirty="0">
                <a:latin typeface="Courier New" pitchFamily="49" charset="0"/>
                <a:cs typeface="Courier New" pitchFamily="49" charset="0"/>
              </a:rPr>
              <a:t>style type</a:t>
            </a:r>
            <a:r>
              <a:rPr lang="en-US" sz="2700" dirty="0" smtClean="0">
                <a:latin typeface="Courier New" pitchFamily="49" charset="0"/>
                <a:cs typeface="Courier New" pitchFamily="49" charset="0"/>
              </a:rPr>
              <a:t>="text/</a:t>
            </a:r>
            <a:r>
              <a:rPr lang="en-US" sz="2700" dirty="0" err="1" smtClean="0">
                <a:latin typeface="Courier New" pitchFamily="49" charset="0"/>
                <a:cs typeface="Courier New" pitchFamily="49" charset="0"/>
              </a:rPr>
              <a:t>css</a:t>
            </a:r>
            <a:r>
              <a:rPr lang="en-US" sz="2700" dirty="0" smtClean="0">
                <a:latin typeface="Courier New" pitchFamily="49" charset="0"/>
                <a:cs typeface="Courier New" pitchFamily="49" charset="0"/>
              </a:rPr>
              <a:t>"&gt; /* </a:t>
            </a:r>
            <a:r>
              <a:rPr lang="en-US" sz="2700" dirty="0">
                <a:latin typeface="Courier New" pitchFamily="49" charset="0"/>
                <a:cs typeface="Courier New" pitchFamily="49" charset="0"/>
              </a:rPr>
              <a:t>No style rules here yet </a:t>
            </a:r>
            <a:r>
              <a:rPr lang="en-US" sz="2700" dirty="0" smtClean="0">
                <a:latin typeface="Courier New" pitchFamily="49" charset="0"/>
                <a:cs typeface="Courier New" pitchFamily="49" charset="0"/>
              </a:rPr>
              <a:t>*/ &lt;/</a:t>
            </a:r>
            <a:r>
              <a:rPr lang="en-US" sz="2700" dirty="0">
                <a:latin typeface="Courier New" pitchFamily="49" charset="0"/>
                <a:cs typeface="Courier New" pitchFamily="49" charset="0"/>
              </a:rPr>
              <a:t>style&gt;</a:t>
            </a:r>
          </a:p>
          <a:p>
            <a:pPr marL="0" indent="0">
              <a:buNone/>
            </a:pPr>
            <a:r>
              <a:rPr lang="en-US" sz="2700" dirty="0">
                <a:latin typeface="Courier New" pitchFamily="49" charset="0"/>
                <a:cs typeface="Courier New" pitchFamily="49" charset="0"/>
              </a:rPr>
              <a:t>	&lt;/head&gt;</a:t>
            </a:r>
          </a:p>
          <a:p>
            <a:pPr marL="0" indent="0">
              <a:buNone/>
            </a:pPr>
            <a:r>
              <a:rPr lang="en-US" sz="2700" dirty="0">
                <a:latin typeface="Courier New" pitchFamily="49" charset="0"/>
                <a:cs typeface="Courier New" pitchFamily="49" charset="0"/>
              </a:rPr>
              <a:t>	&lt;body&gt;</a:t>
            </a: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&lt;</a:t>
            </a:r>
            <a:r>
              <a:rPr lang="en-US" sz="2700" dirty="0">
                <a:latin typeface="Courier New" pitchFamily="49" charset="0"/>
                <a:cs typeface="Courier New" pitchFamily="49" charset="0"/>
              </a:rPr>
              <a:t>script type</a:t>
            </a:r>
            <a:r>
              <a:rPr lang="en-US" sz="2700" dirty="0" smtClean="0">
                <a:latin typeface="Courier New" pitchFamily="49" charset="0"/>
                <a:cs typeface="Courier New" pitchFamily="49" charset="0"/>
              </a:rPr>
              <a:t>="text/</a:t>
            </a:r>
            <a:r>
              <a:rPr lang="en-US" sz="2700" dirty="0" err="1" smtClean="0">
                <a:latin typeface="Courier New" pitchFamily="49" charset="0"/>
                <a:cs typeface="Courier New" pitchFamily="49" charset="0"/>
              </a:rPr>
              <a:t>javascript</a:t>
            </a:r>
            <a:r>
              <a:rPr lang="en-US" sz="2700" dirty="0" smtClean="0">
                <a:latin typeface="Courier New" pitchFamily="49" charset="0"/>
                <a:cs typeface="Courier New" pitchFamily="49" charset="0"/>
              </a:rPr>
              <a:t>"&gt;</a:t>
            </a:r>
            <a:r>
              <a:rPr lang="en-US" sz="2700" dirty="0">
                <a:latin typeface="Courier New" pitchFamily="49" charset="0"/>
                <a:cs typeface="Courier New" pitchFamily="49" charset="0"/>
              </a:rPr>
              <a:t>	</a:t>
            </a:r>
          </a:p>
          <a:p>
            <a:pPr marL="0" indent="0">
              <a:buNone/>
            </a:pPr>
            <a:r>
              <a:rPr lang="en-US" sz="2700" dirty="0">
                <a:latin typeface="Courier New" pitchFamily="49" charset="0"/>
                <a:cs typeface="Courier New" pitchFamily="49" charset="0"/>
              </a:rPr>
              <a:t>		</a:t>
            </a:r>
            <a:r>
              <a:rPr lang="en-US" sz="2700" dirty="0" err="1" smtClean="0">
                <a:latin typeface="Courier New" pitchFamily="49" charset="0"/>
                <a:cs typeface="Courier New" pitchFamily="49" charset="0"/>
              </a:rPr>
              <a:t>var</a:t>
            </a:r>
            <a:r>
              <a:rPr lang="en-US" sz="2700" dirty="0" smtClean="0">
                <a:latin typeface="Courier New" pitchFamily="49" charset="0"/>
                <a:cs typeface="Courier New" pitchFamily="49" charset="0"/>
              </a:rPr>
              <a:t> </a:t>
            </a:r>
            <a:r>
              <a:rPr lang="en-US" sz="2700" dirty="0">
                <a:latin typeface="Courier New" pitchFamily="49" charset="0"/>
                <a:cs typeface="Courier New" pitchFamily="49" charset="0"/>
              </a:rPr>
              <a:t>w = 500</a:t>
            </a:r>
            <a:r>
              <a:rPr lang="en-US" sz="2700" dirty="0" smtClean="0">
                <a:latin typeface="Courier New" pitchFamily="49" charset="0"/>
                <a:cs typeface="Courier New" pitchFamily="49" charset="0"/>
              </a:rPr>
              <a:t>; </a:t>
            </a:r>
            <a:r>
              <a:rPr lang="en-US" sz="2700" dirty="0">
                <a:latin typeface="Courier New" pitchFamily="49" charset="0"/>
                <a:cs typeface="Courier New" pitchFamily="49" charset="0"/>
              </a:rPr>
              <a:t>//Width and </a:t>
            </a:r>
            <a:r>
              <a:rPr lang="en-US" sz="2700" dirty="0" smtClean="0">
                <a:latin typeface="Courier New" pitchFamily="49" charset="0"/>
                <a:cs typeface="Courier New" pitchFamily="49" charset="0"/>
              </a:rPr>
              <a:t>height </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a:t>
            </a:r>
            <a:r>
              <a:rPr lang="en-US" sz="2700" dirty="0" err="1" smtClean="0">
                <a:latin typeface="Courier New" pitchFamily="49" charset="0"/>
                <a:cs typeface="Courier New" pitchFamily="49" charset="0"/>
              </a:rPr>
              <a:t>var</a:t>
            </a:r>
            <a:r>
              <a:rPr lang="en-US" sz="2700" dirty="0" smtClean="0">
                <a:latin typeface="Courier New" pitchFamily="49" charset="0"/>
                <a:cs typeface="Courier New" pitchFamily="49" charset="0"/>
              </a:rPr>
              <a:t> </a:t>
            </a:r>
            <a:r>
              <a:rPr lang="en-US" sz="2700" dirty="0">
                <a:latin typeface="Courier New" pitchFamily="49" charset="0"/>
                <a:cs typeface="Courier New" pitchFamily="49" charset="0"/>
              </a:rPr>
              <a:t>h = 50;	</a:t>
            </a:r>
          </a:p>
          <a:p>
            <a:pPr marL="0" indent="0">
              <a:buNone/>
            </a:pPr>
            <a:r>
              <a:rPr lang="en-US" sz="2700" dirty="0">
                <a:latin typeface="Courier New" pitchFamily="49" charset="0"/>
                <a:cs typeface="Courier New" pitchFamily="49" charset="0"/>
              </a:rPr>
              <a:t>		</a:t>
            </a:r>
            <a:r>
              <a:rPr lang="en-US" sz="2700" dirty="0" err="1" smtClean="0">
                <a:latin typeface="Courier New" pitchFamily="49" charset="0"/>
                <a:cs typeface="Courier New" pitchFamily="49" charset="0"/>
              </a:rPr>
              <a:t>var</a:t>
            </a:r>
            <a:r>
              <a:rPr lang="en-US" sz="2700" dirty="0" smtClean="0">
                <a:latin typeface="Courier New" pitchFamily="49" charset="0"/>
                <a:cs typeface="Courier New" pitchFamily="49" charset="0"/>
              </a:rPr>
              <a:t> </a:t>
            </a:r>
            <a:r>
              <a:rPr lang="en-US" sz="2700" dirty="0">
                <a:latin typeface="Courier New" pitchFamily="49" charset="0"/>
                <a:cs typeface="Courier New" pitchFamily="49" charset="0"/>
              </a:rPr>
              <a:t>dataset = [ 5, 10, 15, 20, 25 </a:t>
            </a:r>
            <a:r>
              <a:rPr lang="en-US" sz="2700" dirty="0" smtClean="0">
                <a:latin typeface="Courier New" pitchFamily="49" charset="0"/>
                <a:cs typeface="Courier New" pitchFamily="49" charset="0"/>
              </a:rPr>
              <a:t>];   //Data</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a:t>
            </a:r>
            <a:r>
              <a:rPr lang="en-US" sz="2700" dirty="0" err="1" smtClean="0">
                <a:latin typeface="Courier New" pitchFamily="49" charset="0"/>
                <a:cs typeface="Courier New" pitchFamily="49" charset="0"/>
              </a:rPr>
              <a:t>var</a:t>
            </a:r>
            <a:r>
              <a:rPr lang="en-US" sz="2700" dirty="0" smtClean="0">
                <a:latin typeface="Courier New" pitchFamily="49" charset="0"/>
                <a:cs typeface="Courier New" pitchFamily="49" charset="0"/>
              </a:rPr>
              <a:t> </a:t>
            </a:r>
            <a:r>
              <a:rPr lang="en-US" sz="2700" dirty="0" err="1">
                <a:latin typeface="Courier New" pitchFamily="49" charset="0"/>
                <a:cs typeface="Courier New" pitchFamily="49" charset="0"/>
              </a:rPr>
              <a:t>svg</a:t>
            </a:r>
            <a:r>
              <a:rPr lang="en-US" sz="2700" dirty="0">
                <a:latin typeface="Courier New" pitchFamily="49" charset="0"/>
                <a:cs typeface="Courier New" pitchFamily="49" charset="0"/>
              </a:rPr>
              <a:t> = d3.select</a:t>
            </a:r>
            <a:r>
              <a:rPr lang="en-US" sz="2700" dirty="0" smtClean="0">
                <a:latin typeface="Courier New" pitchFamily="49" charset="0"/>
                <a:cs typeface="Courier New" pitchFamily="49" charset="0"/>
              </a:rPr>
              <a:t>("body")            //</a:t>
            </a:r>
            <a:r>
              <a:rPr lang="en-US" sz="2700" dirty="0">
                <a:latin typeface="Courier New" pitchFamily="49" charset="0"/>
                <a:cs typeface="Courier New" pitchFamily="49" charset="0"/>
              </a:rPr>
              <a:t>Create SVG </a:t>
            </a:r>
            <a:r>
              <a:rPr lang="en-US" sz="2700" dirty="0" smtClean="0">
                <a:latin typeface="Courier New" pitchFamily="49" charset="0"/>
                <a:cs typeface="Courier New" pitchFamily="49" charset="0"/>
              </a:rPr>
              <a:t>element</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a:t>
            </a:r>
            <a:r>
              <a:rPr lang="en-US" sz="2700" dirty="0">
                <a:latin typeface="Courier New" pitchFamily="49" charset="0"/>
                <a:cs typeface="Courier New" pitchFamily="49" charset="0"/>
              </a:rPr>
              <a:t>append</a:t>
            </a:r>
            <a:r>
              <a:rPr lang="en-US" sz="2700" dirty="0" smtClean="0">
                <a:latin typeface="Courier New" pitchFamily="49" charset="0"/>
                <a:cs typeface="Courier New" pitchFamily="49" charset="0"/>
              </a:rPr>
              <a:t>("</a:t>
            </a:r>
            <a:r>
              <a:rPr lang="en-US" sz="2700" dirty="0" err="1" smtClean="0">
                <a:latin typeface="Courier New" pitchFamily="49" charset="0"/>
                <a:cs typeface="Courier New" pitchFamily="49" charset="0"/>
              </a:rPr>
              <a:t>svg</a:t>
            </a:r>
            <a:r>
              <a:rPr lang="en-US" sz="2700" dirty="0" smtClean="0">
                <a:latin typeface="Courier New" pitchFamily="49" charset="0"/>
                <a:cs typeface="Courier New" pitchFamily="49" charset="0"/>
              </a:rPr>
              <a:t>").</a:t>
            </a:r>
            <a:r>
              <a:rPr lang="en-US" sz="2700" dirty="0" err="1">
                <a:latin typeface="Courier New" pitchFamily="49" charset="0"/>
                <a:cs typeface="Courier New" pitchFamily="49" charset="0"/>
              </a:rPr>
              <a:t>attr</a:t>
            </a:r>
            <a:r>
              <a:rPr lang="en-US" sz="2700" dirty="0" smtClean="0">
                <a:latin typeface="Courier New" pitchFamily="49" charset="0"/>
                <a:cs typeface="Courier New" pitchFamily="49" charset="0"/>
              </a:rPr>
              <a:t>("width", </a:t>
            </a:r>
            <a:r>
              <a:rPr lang="en-US" sz="2700" dirty="0">
                <a:latin typeface="Courier New" pitchFamily="49" charset="0"/>
                <a:cs typeface="Courier New" pitchFamily="49" charset="0"/>
              </a:rPr>
              <a:t>500</a:t>
            </a:r>
            <a:r>
              <a:rPr lang="en-US" sz="2700" dirty="0" smtClean="0">
                <a:latin typeface="Courier New" pitchFamily="49" charset="0"/>
                <a:cs typeface="Courier New" pitchFamily="49" charset="0"/>
              </a:rPr>
              <a:t>).</a:t>
            </a:r>
            <a:r>
              <a:rPr lang="en-US" sz="2700" dirty="0" err="1">
                <a:latin typeface="Courier New" pitchFamily="49" charset="0"/>
                <a:cs typeface="Courier New" pitchFamily="49" charset="0"/>
              </a:rPr>
              <a:t>attr</a:t>
            </a:r>
            <a:r>
              <a:rPr lang="en-US" sz="2700" dirty="0" smtClean="0">
                <a:latin typeface="Courier New" pitchFamily="49" charset="0"/>
                <a:cs typeface="Courier New" pitchFamily="49" charset="0"/>
              </a:rPr>
              <a:t>("height", </a:t>
            </a:r>
            <a:r>
              <a:rPr lang="en-US" sz="2700" dirty="0">
                <a:latin typeface="Courier New" pitchFamily="49" charset="0"/>
                <a:cs typeface="Courier New" pitchFamily="49" charset="0"/>
              </a:rPr>
              <a:t>50);</a:t>
            </a:r>
          </a:p>
          <a:p>
            <a:pPr marL="0" indent="0">
              <a:buNone/>
            </a:pPr>
            <a:r>
              <a:rPr lang="en-US" sz="2700" dirty="0">
                <a:latin typeface="Courier New" pitchFamily="49" charset="0"/>
                <a:cs typeface="Courier New" pitchFamily="49" charset="0"/>
              </a:rPr>
              <a:t>		</a:t>
            </a:r>
            <a:r>
              <a:rPr lang="en-US" sz="2700" dirty="0" err="1" smtClean="0">
                <a:latin typeface="Courier New" pitchFamily="49" charset="0"/>
                <a:cs typeface="Courier New" pitchFamily="49" charset="0"/>
              </a:rPr>
              <a:t>var</a:t>
            </a:r>
            <a:r>
              <a:rPr lang="en-US" sz="2700" dirty="0" smtClean="0">
                <a:latin typeface="Courier New" pitchFamily="49" charset="0"/>
                <a:cs typeface="Courier New" pitchFamily="49" charset="0"/>
              </a:rPr>
              <a:t> </a:t>
            </a:r>
            <a:r>
              <a:rPr lang="en-US" sz="2700" dirty="0">
                <a:latin typeface="Courier New" pitchFamily="49" charset="0"/>
                <a:cs typeface="Courier New" pitchFamily="49" charset="0"/>
              </a:rPr>
              <a:t>circles = </a:t>
            </a:r>
            <a:r>
              <a:rPr lang="en-US" sz="2700" dirty="0" err="1">
                <a:latin typeface="Courier New" pitchFamily="49" charset="0"/>
                <a:cs typeface="Courier New" pitchFamily="49" charset="0"/>
              </a:rPr>
              <a:t>svg.selectAll</a:t>
            </a:r>
            <a:r>
              <a:rPr lang="en-US" sz="2700" dirty="0" smtClean="0">
                <a:latin typeface="Courier New" pitchFamily="49" charset="0"/>
                <a:cs typeface="Courier New" pitchFamily="49" charset="0"/>
              </a:rPr>
              <a:t>("circle") # circle is an SVG tag</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.data(dataset</a:t>
            </a:r>
            <a:r>
              <a:rPr lang="en-US" sz="2700" dirty="0" smtClean="0">
                <a:latin typeface="Courier New" pitchFamily="49" charset="0"/>
                <a:cs typeface="Courier New" pitchFamily="49" charset="0"/>
              </a:rPr>
              <a:t>).</a:t>
            </a:r>
            <a:r>
              <a:rPr lang="en-US" sz="2700" dirty="0">
                <a:latin typeface="Courier New" pitchFamily="49" charset="0"/>
                <a:cs typeface="Courier New" pitchFamily="49" charset="0"/>
              </a:rPr>
              <a:t>enter</a:t>
            </a:r>
            <a:r>
              <a:rPr lang="en-US" sz="2700" dirty="0" smtClean="0">
                <a:latin typeface="Courier New" pitchFamily="49" charset="0"/>
                <a:cs typeface="Courier New" pitchFamily="49" charset="0"/>
              </a:rPr>
              <a:t>().</a:t>
            </a:r>
            <a:r>
              <a:rPr lang="en-US" sz="2700" dirty="0">
                <a:latin typeface="Courier New" pitchFamily="49" charset="0"/>
                <a:cs typeface="Courier New" pitchFamily="49" charset="0"/>
              </a:rPr>
              <a:t>append</a:t>
            </a:r>
            <a:r>
              <a:rPr lang="en-US" sz="2700" dirty="0" smtClean="0">
                <a:latin typeface="Courier New" pitchFamily="49" charset="0"/>
                <a:cs typeface="Courier New" pitchFamily="49" charset="0"/>
              </a:rPr>
              <a:t>("circle");</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a:t>
            </a:r>
            <a:r>
              <a:rPr lang="en-US" sz="2700" dirty="0" err="1" smtClean="0">
                <a:latin typeface="Courier New" pitchFamily="49" charset="0"/>
                <a:cs typeface="Courier New" pitchFamily="49" charset="0"/>
              </a:rPr>
              <a:t>circles.attr</a:t>
            </a:r>
            <a:r>
              <a:rPr lang="en-US" sz="2700" dirty="0" smtClean="0">
                <a:latin typeface="Courier New" pitchFamily="49" charset="0"/>
                <a:cs typeface="Courier New" pitchFamily="49" charset="0"/>
              </a:rPr>
              <a:t>("cx", </a:t>
            </a:r>
            <a:r>
              <a:rPr lang="en-US" sz="2700" dirty="0">
                <a:latin typeface="Courier New" pitchFamily="49" charset="0"/>
                <a:cs typeface="Courier New" pitchFamily="49" charset="0"/>
              </a:rPr>
              <a:t>function(d, i) {</a:t>
            </a: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return </a:t>
            </a:r>
            <a:r>
              <a:rPr lang="en-US" sz="2700" dirty="0">
                <a:latin typeface="Courier New" pitchFamily="49" charset="0"/>
                <a:cs typeface="Courier New" pitchFamily="49" charset="0"/>
              </a:rPr>
              <a:t>(i * 50) + 25;</a:t>
            </a: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a:t>
            </a:r>
            <a:r>
              <a:rPr lang="en-US" sz="2700" dirty="0" err="1">
                <a:latin typeface="Courier New" pitchFamily="49" charset="0"/>
                <a:cs typeface="Courier New" pitchFamily="49" charset="0"/>
              </a:rPr>
              <a:t>attr</a:t>
            </a:r>
            <a:r>
              <a:rPr lang="en-US" sz="2700" dirty="0" smtClean="0">
                <a:latin typeface="Courier New" pitchFamily="49" charset="0"/>
                <a:cs typeface="Courier New" pitchFamily="49" charset="0"/>
              </a:rPr>
              <a:t>("cy", h/2).</a:t>
            </a:r>
            <a:r>
              <a:rPr lang="en-US" sz="2700" dirty="0" err="1" smtClean="0">
                <a:latin typeface="Courier New" pitchFamily="49" charset="0"/>
                <a:cs typeface="Courier New" pitchFamily="49" charset="0"/>
              </a:rPr>
              <a:t>attr</a:t>
            </a:r>
            <a:r>
              <a:rPr lang="en-US" sz="2700" dirty="0" smtClean="0">
                <a:latin typeface="Courier New" pitchFamily="49" charset="0"/>
                <a:cs typeface="Courier New" pitchFamily="49" charset="0"/>
              </a:rPr>
              <a:t>("r", </a:t>
            </a:r>
            <a:r>
              <a:rPr lang="en-US" sz="2700" dirty="0">
                <a:latin typeface="Courier New" pitchFamily="49" charset="0"/>
                <a:cs typeface="Courier New" pitchFamily="49" charset="0"/>
              </a:rPr>
              <a:t>function(d) {</a:t>
            </a: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return </a:t>
            </a:r>
            <a:r>
              <a:rPr lang="en-US" sz="2700" dirty="0">
                <a:latin typeface="Courier New" pitchFamily="49" charset="0"/>
                <a:cs typeface="Courier New" pitchFamily="49" charset="0"/>
              </a:rPr>
              <a:t>d;</a:t>
            </a: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&lt;/script&gt;</a:t>
            </a:r>
          </a:p>
          <a:p>
            <a:pPr marL="0" indent="0">
              <a:buNone/>
            </a:pPr>
            <a:r>
              <a:rPr lang="en-US" sz="2700" dirty="0">
                <a:latin typeface="Courier New" pitchFamily="49" charset="0"/>
                <a:cs typeface="Courier New" pitchFamily="49" charset="0"/>
              </a:rPr>
              <a:t>	&lt;/body&gt;</a:t>
            </a:r>
          </a:p>
          <a:p>
            <a:pPr marL="0" indent="0">
              <a:buNone/>
            </a:pPr>
            <a:r>
              <a:rPr lang="en-US" sz="2700" dirty="0">
                <a:latin typeface="Courier New" pitchFamily="49" charset="0"/>
                <a:cs typeface="Courier New" pitchFamily="49" charset="0"/>
              </a:rPr>
              <a:t>&lt;/html</a:t>
            </a:r>
            <a:r>
              <a:rPr lang="en-US" dirty="0">
                <a:latin typeface="Courier New" pitchFamily="49" charset="0"/>
                <a:cs typeface="Courier New" pitchFamily="49" charset="0"/>
              </a:rPr>
              <a:t>&gt;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a:p>
        </p:txBody>
      </p:sp>
    </p:spTree>
    <p:extLst>
      <p:ext uri="{BB962C8B-B14F-4D97-AF65-F5344CB8AC3E}">
        <p14:creationId xmlns:p14="http://schemas.microsoft.com/office/powerpoint/2010/main" val="361979286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latin typeface="Courier New" pitchFamily="49" charset="0"/>
                <a:cs typeface="Courier New" pitchFamily="49" charset="0"/>
              </a:rPr>
              <a:t>10_drawing_circles.html</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8600" y="1066800"/>
            <a:ext cx="8580378" cy="4953000"/>
          </a:xfrm>
        </p:spPr>
      </p:pic>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a:p>
        </p:txBody>
      </p:sp>
    </p:spTree>
    <p:extLst>
      <p:ext uri="{BB962C8B-B14F-4D97-AF65-F5344CB8AC3E}">
        <p14:creationId xmlns:p14="http://schemas.microsoft.com/office/powerpoint/2010/main" val="18177041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Styling SVG </a:t>
            </a:r>
            <a:r>
              <a:rPr lang="en-US" dirty="0" smtClean="0"/>
              <a:t>Elements</a:t>
            </a:r>
            <a:endParaRPr lang="en-US" dirty="0"/>
          </a:p>
        </p:txBody>
      </p:sp>
      <p:sp>
        <p:nvSpPr>
          <p:cNvPr id="3" name="Content Placeholder 2"/>
          <p:cNvSpPr>
            <a:spLocks noGrp="1"/>
          </p:cNvSpPr>
          <p:nvPr>
            <p:ph idx="1"/>
          </p:nvPr>
        </p:nvSpPr>
        <p:spPr/>
        <p:txBody>
          <a:bodyPr/>
          <a:lstStyle/>
          <a:p>
            <a:r>
              <a:rPr lang="en-US" dirty="0"/>
              <a:t>SVG’s default style is a black fill with no stroke. If you want anything else, you’ll have to apply styles to your elements. Common SVG properties are:</a:t>
            </a:r>
            <a:endParaRPr lang="en-US" sz="1800" dirty="0"/>
          </a:p>
          <a:p>
            <a:pPr lvl="0"/>
            <a:r>
              <a:rPr lang="en-US" sz="1800" dirty="0">
                <a:latin typeface="Courier New" pitchFamily="49" charset="0"/>
                <a:cs typeface="Courier New" pitchFamily="49" charset="0"/>
              </a:rPr>
              <a:t>fill</a:t>
            </a:r>
            <a:r>
              <a:rPr lang="en-US" dirty="0"/>
              <a:t> — A color value. Just as with CSS, colors can be specified as</a:t>
            </a:r>
            <a:endParaRPr lang="en-US" sz="1800" dirty="0"/>
          </a:p>
          <a:p>
            <a:pPr lvl="1"/>
            <a:r>
              <a:rPr lang="en-US" dirty="0"/>
              <a:t>named colors — </a:t>
            </a:r>
            <a:r>
              <a:rPr lang="en-US" dirty="0">
                <a:latin typeface="Courier New" pitchFamily="49" charset="0"/>
                <a:cs typeface="Courier New" pitchFamily="49" charset="0"/>
              </a:rPr>
              <a:t>orange</a:t>
            </a:r>
            <a:endParaRPr lang="en-US" sz="1800" dirty="0">
              <a:latin typeface="Courier New" pitchFamily="49" charset="0"/>
              <a:cs typeface="Courier New" pitchFamily="49" charset="0"/>
            </a:endParaRPr>
          </a:p>
          <a:p>
            <a:pPr lvl="1"/>
            <a:r>
              <a:rPr lang="en-US" dirty="0"/>
              <a:t>hex values — </a:t>
            </a:r>
            <a:r>
              <a:rPr lang="en-US" sz="1800" dirty="0">
                <a:latin typeface="Courier New" pitchFamily="49" charset="0"/>
                <a:cs typeface="Courier New" pitchFamily="49" charset="0"/>
              </a:rPr>
              <a:t>#3388aa or #38a</a:t>
            </a:r>
          </a:p>
          <a:p>
            <a:pPr lvl="1"/>
            <a:r>
              <a:rPr lang="en-US" dirty="0"/>
              <a:t>RGB values — </a:t>
            </a:r>
            <a:r>
              <a:rPr lang="en-US" dirty="0" err="1">
                <a:latin typeface="Courier New" pitchFamily="49" charset="0"/>
                <a:cs typeface="Courier New" pitchFamily="49" charset="0"/>
              </a:rPr>
              <a:t>rgb</a:t>
            </a:r>
            <a:r>
              <a:rPr lang="en-US" dirty="0">
                <a:latin typeface="Courier New" pitchFamily="49" charset="0"/>
                <a:cs typeface="Courier New" pitchFamily="49" charset="0"/>
              </a:rPr>
              <a:t>(10, 150, 20)</a:t>
            </a:r>
            <a:endParaRPr lang="en-US" sz="1800" dirty="0">
              <a:latin typeface="Courier New" pitchFamily="49" charset="0"/>
              <a:cs typeface="Courier New" pitchFamily="49" charset="0"/>
            </a:endParaRPr>
          </a:p>
          <a:p>
            <a:pPr lvl="1"/>
            <a:r>
              <a:rPr lang="en-US" dirty="0"/>
              <a:t>RGB with alpha transparency — </a:t>
            </a:r>
            <a:r>
              <a:rPr lang="en-US" dirty="0" err="1">
                <a:latin typeface="Courier New" pitchFamily="49" charset="0"/>
                <a:cs typeface="Courier New" pitchFamily="49" charset="0"/>
              </a:rPr>
              <a:t>rgba</a:t>
            </a:r>
            <a:r>
              <a:rPr lang="en-US" dirty="0">
                <a:latin typeface="Courier New" pitchFamily="49" charset="0"/>
                <a:cs typeface="Courier New" pitchFamily="49" charset="0"/>
              </a:rPr>
              <a:t>(10, 150, 20, 0.5)</a:t>
            </a:r>
            <a:endParaRPr lang="en-US" sz="1800" dirty="0">
              <a:latin typeface="Courier New" pitchFamily="49" charset="0"/>
              <a:cs typeface="Courier New" pitchFamily="49" charset="0"/>
            </a:endParaRPr>
          </a:p>
          <a:p>
            <a:pPr lvl="0"/>
            <a:r>
              <a:rPr lang="en-US" dirty="0">
                <a:latin typeface="Courier New" pitchFamily="49" charset="0"/>
                <a:cs typeface="Courier New" pitchFamily="49" charset="0"/>
              </a:rPr>
              <a:t>stroke</a:t>
            </a:r>
            <a:r>
              <a:rPr lang="en-US" dirty="0"/>
              <a:t> — A color value.</a:t>
            </a:r>
            <a:endParaRPr lang="en-US" sz="1800" dirty="0"/>
          </a:p>
          <a:p>
            <a:pPr lvl="0"/>
            <a:r>
              <a:rPr lang="en-US" sz="1800" dirty="0">
                <a:latin typeface="Courier New" pitchFamily="49" charset="0"/>
                <a:cs typeface="Courier New" pitchFamily="49" charset="0"/>
              </a:rPr>
              <a:t>stroke-width</a:t>
            </a:r>
            <a:r>
              <a:rPr lang="en-US" dirty="0"/>
              <a:t> — A numeric measurement (typically in pixels).</a:t>
            </a:r>
            <a:endParaRPr lang="en-US" sz="1800" dirty="0"/>
          </a:p>
          <a:p>
            <a:pPr lvl="0"/>
            <a:r>
              <a:rPr lang="en-US" sz="1800" dirty="0">
                <a:latin typeface="Courier New" pitchFamily="49" charset="0"/>
                <a:cs typeface="Courier New" pitchFamily="49" charset="0"/>
              </a:rPr>
              <a:t>opacity</a:t>
            </a:r>
            <a:r>
              <a:rPr lang="en-US" dirty="0"/>
              <a:t> — A numeric value between 0.0 (completely transparent) and 1.0 (completely opaque).</a:t>
            </a:r>
            <a:endParaRPr lang="en-US" sz="1800" dirty="0"/>
          </a:p>
          <a:p>
            <a:r>
              <a:rPr lang="en-US" dirty="0"/>
              <a:t>With text, you can also use </a:t>
            </a:r>
            <a:r>
              <a:rPr lang="en-US" dirty="0" smtClean="0"/>
              <a:t>those </a:t>
            </a:r>
            <a:r>
              <a:rPr lang="en-US" dirty="0"/>
              <a:t>properties, which work just like in CSS:</a:t>
            </a:r>
            <a:endParaRPr lang="en-US" sz="1800" dirty="0"/>
          </a:p>
          <a:p>
            <a:pPr lvl="0"/>
            <a:r>
              <a:rPr lang="en-US" sz="1800" dirty="0">
                <a:latin typeface="Courier New" pitchFamily="49" charset="0"/>
                <a:cs typeface="Courier New" pitchFamily="49" charset="0"/>
              </a:rPr>
              <a:t>font-family</a:t>
            </a:r>
          </a:p>
          <a:p>
            <a:pPr lvl="0"/>
            <a:r>
              <a:rPr lang="en-US" sz="1800" dirty="0">
                <a:latin typeface="Courier New" pitchFamily="49" charset="0"/>
                <a:cs typeface="Courier New" pitchFamily="49" charset="0"/>
              </a:rPr>
              <a:t>font-size</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57</a:t>
            </a:fld>
            <a:endParaRPr lang="en-US"/>
          </a:p>
        </p:txBody>
      </p:sp>
    </p:spTree>
    <p:extLst>
      <p:ext uri="{BB962C8B-B14F-4D97-AF65-F5344CB8AC3E}">
        <p14:creationId xmlns:p14="http://schemas.microsoft.com/office/powerpoint/2010/main" val="18177041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43800" y="2057400"/>
            <a:ext cx="990600" cy="762000"/>
          </a:xfrm>
          <a:prstGeom prst="rect">
            <a:avLst/>
          </a:prstGeom>
        </p:spPr>
      </p:pic>
      <p:sp>
        <p:nvSpPr>
          <p:cNvPr id="2" name="Title 1"/>
          <p:cNvSpPr>
            <a:spLocks noGrp="1"/>
          </p:cNvSpPr>
          <p:nvPr>
            <p:ph type="title"/>
          </p:nvPr>
        </p:nvSpPr>
        <p:spPr/>
        <p:txBody>
          <a:bodyPr>
            <a:normAutofit fontScale="90000"/>
          </a:bodyPr>
          <a:lstStyle/>
          <a:p>
            <a:r>
              <a:rPr lang="en-US" dirty="0" smtClean="0"/>
              <a:t>Applying Style to SVG</a:t>
            </a:r>
            <a:endParaRPr lang="en-US" dirty="0"/>
          </a:p>
        </p:txBody>
      </p:sp>
      <p:sp>
        <p:nvSpPr>
          <p:cNvPr id="3" name="Content Placeholder 2"/>
          <p:cNvSpPr>
            <a:spLocks noGrp="1"/>
          </p:cNvSpPr>
          <p:nvPr>
            <p:ph idx="1"/>
          </p:nvPr>
        </p:nvSpPr>
        <p:spPr>
          <a:xfrm>
            <a:off x="533400" y="762000"/>
            <a:ext cx="8305800" cy="5592763"/>
          </a:xfrm>
        </p:spPr>
        <p:txBody>
          <a:bodyPr>
            <a:normAutofit/>
          </a:bodyPr>
          <a:lstStyle/>
          <a:p>
            <a:r>
              <a:rPr lang="en-US" dirty="0"/>
              <a:t>T</a:t>
            </a:r>
            <a:r>
              <a:rPr lang="en-US" dirty="0" smtClean="0"/>
              <a:t>here </a:t>
            </a:r>
            <a:r>
              <a:rPr lang="en-US" dirty="0"/>
              <a:t>are two ways to apply styles to an SVG element: either directly (inline) as an attribute of the element, or with a CSS style rule.</a:t>
            </a:r>
          </a:p>
          <a:p>
            <a:r>
              <a:rPr lang="en-US" dirty="0" smtClean="0"/>
              <a:t>These </a:t>
            </a:r>
            <a:r>
              <a:rPr lang="en-US" dirty="0"/>
              <a:t>style properties </a:t>
            </a:r>
            <a:r>
              <a:rPr lang="en-US" dirty="0" smtClean="0"/>
              <a:t>are applied </a:t>
            </a:r>
            <a:r>
              <a:rPr lang="en-US" dirty="0"/>
              <a:t>directly to a circle as attributes:</a:t>
            </a:r>
          </a:p>
          <a:p>
            <a:pPr marL="400050" lvl="1" indent="0">
              <a:buNone/>
            </a:pPr>
            <a:r>
              <a:rPr lang="en-US" sz="1600" dirty="0">
                <a:latin typeface="Courier New" pitchFamily="49" charset="0"/>
                <a:cs typeface="Courier New" pitchFamily="49" charset="0"/>
              </a:rPr>
              <a:t>&lt;circle cx</a:t>
            </a:r>
            <a:r>
              <a:rPr lang="en-US" sz="1600" dirty="0" smtClean="0">
                <a:latin typeface="Courier New" pitchFamily="49" charset="0"/>
                <a:cs typeface="Courier New" pitchFamily="49" charset="0"/>
              </a:rPr>
              <a:t>="25" </a:t>
            </a:r>
            <a:r>
              <a:rPr lang="en-US" sz="1600" dirty="0">
                <a:latin typeface="Courier New" pitchFamily="49" charset="0"/>
                <a:cs typeface="Courier New" pitchFamily="49" charset="0"/>
              </a:rPr>
              <a:t>cy</a:t>
            </a:r>
            <a:r>
              <a:rPr lang="en-US" sz="1600" dirty="0" smtClean="0">
                <a:latin typeface="Courier New" pitchFamily="49" charset="0"/>
                <a:cs typeface="Courier New" pitchFamily="49" charset="0"/>
              </a:rPr>
              <a:t>="25" </a:t>
            </a:r>
            <a:r>
              <a:rPr lang="en-US" sz="1600" dirty="0">
                <a:latin typeface="Courier New" pitchFamily="49" charset="0"/>
                <a:cs typeface="Courier New" pitchFamily="49" charset="0"/>
              </a:rPr>
              <a:t>r</a:t>
            </a:r>
            <a:r>
              <a:rPr lang="en-US" sz="1600" dirty="0" smtClean="0">
                <a:latin typeface="Courier New" pitchFamily="49" charset="0"/>
                <a:cs typeface="Courier New" pitchFamily="49" charset="0"/>
              </a:rPr>
              <a:t>="22" </a:t>
            </a:r>
            <a:r>
              <a:rPr lang="en-US" sz="1600" dirty="0">
                <a:latin typeface="Courier New" pitchFamily="49" charset="0"/>
                <a:cs typeface="Courier New" pitchFamily="49" charset="0"/>
              </a:rPr>
              <a:t>fill</a:t>
            </a:r>
            <a:r>
              <a:rPr lang="en-US" sz="1600" dirty="0" smtClean="0">
                <a:latin typeface="Courier New" pitchFamily="49" charset="0"/>
                <a:cs typeface="Courier New" pitchFamily="49" charset="0"/>
              </a:rPr>
              <a:t>="yellow" </a:t>
            </a:r>
            <a:r>
              <a:rPr lang="en-US" sz="1600" dirty="0">
                <a:latin typeface="Courier New" pitchFamily="49" charset="0"/>
                <a:cs typeface="Courier New" pitchFamily="49" charset="0"/>
              </a:rPr>
              <a:t>stroke</a:t>
            </a:r>
            <a:r>
              <a:rPr lang="en-US" sz="1600" dirty="0" smtClean="0">
                <a:latin typeface="Courier New" pitchFamily="49" charset="0"/>
                <a:cs typeface="Courier New" pitchFamily="49" charset="0"/>
              </a:rPr>
              <a:t>="orange" </a:t>
            </a:r>
            <a:r>
              <a:rPr lang="en-US" sz="1600" dirty="0">
                <a:latin typeface="Courier New" pitchFamily="49" charset="0"/>
                <a:cs typeface="Courier New" pitchFamily="49" charset="0"/>
              </a:rPr>
              <a:t>stroke-width</a:t>
            </a:r>
            <a:r>
              <a:rPr lang="en-US" sz="1600" dirty="0" smtClean="0">
                <a:latin typeface="Courier New" pitchFamily="49" charset="0"/>
                <a:cs typeface="Courier New" pitchFamily="49" charset="0"/>
              </a:rPr>
              <a:t>="5"/&gt; </a:t>
            </a:r>
          </a:p>
          <a:p>
            <a:endParaRPr lang="en-US" sz="1800" dirty="0" smtClean="0"/>
          </a:p>
          <a:p>
            <a:r>
              <a:rPr lang="en-US" sz="1800" dirty="0" smtClean="0"/>
              <a:t>Alternatively</a:t>
            </a:r>
            <a:r>
              <a:rPr lang="en-US" sz="1800" dirty="0"/>
              <a:t>, we could strip the style attributes, assign </a:t>
            </a:r>
            <a:r>
              <a:rPr lang="en-US" sz="1800" dirty="0" smtClean="0"/>
              <a:t>to the </a:t>
            </a:r>
            <a:r>
              <a:rPr lang="en-US" sz="1800" dirty="0"/>
              <a:t>circle a class </a:t>
            </a:r>
            <a:r>
              <a:rPr lang="en-US" sz="1800" dirty="0" smtClean="0"/>
              <a:t> </a:t>
            </a:r>
            <a:r>
              <a:rPr lang="en-US" sz="1600" dirty="0" smtClean="0">
                <a:latin typeface="Courier New" pitchFamily="49" charset="0"/>
                <a:cs typeface="Courier New" pitchFamily="49" charset="0"/>
              </a:rPr>
              <a:t>pumpkin</a:t>
            </a:r>
            <a:r>
              <a:rPr lang="en-US" sz="1800" dirty="0" smtClean="0"/>
              <a:t> (just </a:t>
            </a:r>
            <a:r>
              <a:rPr lang="en-US" sz="1800" dirty="0"/>
              <a:t>as if it were a normal HTML element</a:t>
            </a:r>
            <a:r>
              <a:rPr lang="en-US" sz="1800" dirty="0" smtClean="0"/>
              <a:t>)</a:t>
            </a:r>
          </a:p>
          <a:p>
            <a:endParaRPr lang="en-US" sz="1000" dirty="0"/>
          </a:p>
          <a:p>
            <a:pPr marL="0" indent="0">
              <a:buNone/>
            </a:pPr>
            <a:r>
              <a:rPr lang="en-US" sz="1600" dirty="0" smtClean="0">
                <a:latin typeface="Courier New" pitchFamily="49" charset="0"/>
                <a:cs typeface="Courier New" pitchFamily="49" charset="0"/>
              </a:rPr>
              <a:t>   &lt;</a:t>
            </a:r>
            <a:r>
              <a:rPr lang="en-US" sz="1600" dirty="0">
                <a:latin typeface="Courier New" pitchFamily="49" charset="0"/>
                <a:cs typeface="Courier New" pitchFamily="49" charset="0"/>
              </a:rPr>
              <a:t>circle cx</a:t>
            </a:r>
            <a:r>
              <a:rPr lang="en-US" sz="1600" dirty="0" smtClean="0">
                <a:latin typeface="Courier New" pitchFamily="49" charset="0"/>
                <a:cs typeface="Courier New" pitchFamily="49" charset="0"/>
              </a:rPr>
              <a:t>="25" </a:t>
            </a:r>
            <a:r>
              <a:rPr lang="en-US" sz="1600" dirty="0">
                <a:latin typeface="Courier New" pitchFamily="49" charset="0"/>
                <a:cs typeface="Courier New" pitchFamily="49" charset="0"/>
              </a:rPr>
              <a:t>cy</a:t>
            </a:r>
            <a:r>
              <a:rPr lang="en-US" sz="1600" dirty="0" smtClean="0">
                <a:latin typeface="Courier New" pitchFamily="49" charset="0"/>
                <a:cs typeface="Courier New" pitchFamily="49" charset="0"/>
              </a:rPr>
              <a:t>="25" </a:t>
            </a:r>
            <a:r>
              <a:rPr lang="en-US" sz="1600" dirty="0">
                <a:latin typeface="Courier New" pitchFamily="49" charset="0"/>
                <a:cs typeface="Courier New" pitchFamily="49" charset="0"/>
              </a:rPr>
              <a:t>r</a:t>
            </a:r>
            <a:r>
              <a:rPr lang="en-US" sz="1600" dirty="0" smtClean="0">
                <a:latin typeface="Courier New" pitchFamily="49" charset="0"/>
                <a:cs typeface="Courier New" pitchFamily="49" charset="0"/>
              </a:rPr>
              <a:t>="22" </a:t>
            </a:r>
            <a:r>
              <a:rPr lang="en-US" sz="1600" dirty="0">
                <a:latin typeface="Courier New" pitchFamily="49" charset="0"/>
                <a:cs typeface="Courier New" pitchFamily="49" charset="0"/>
              </a:rPr>
              <a:t>class</a:t>
            </a:r>
            <a:r>
              <a:rPr lang="en-US" sz="1600" dirty="0" smtClean="0">
                <a:latin typeface="Courier New" pitchFamily="49" charset="0"/>
                <a:cs typeface="Courier New" pitchFamily="49" charset="0"/>
              </a:rPr>
              <a:t>="pumpkin"/&gt; </a:t>
            </a:r>
          </a:p>
          <a:p>
            <a:r>
              <a:rPr lang="en-US" sz="1800" dirty="0" smtClean="0"/>
              <a:t>and </a:t>
            </a:r>
            <a:r>
              <a:rPr lang="en-US" sz="1800" dirty="0"/>
              <a:t>then put the fill, stroke, and stroke-width rules into a CSS style that targets the new </a:t>
            </a:r>
            <a:r>
              <a:rPr lang="en-US" sz="1800" dirty="0" smtClean="0"/>
              <a:t>class pumpkin:</a:t>
            </a:r>
          </a:p>
          <a:p>
            <a:endParaRPr lang="en-US" sz="1000" dirty="0"/>
          </a:p>
          <a:p>
            <a:pPr marL="0" indent="0">
              <a:buNone/>
            </a:pPr>
            <a:r>
              <a:rPr lang="en-US" sz="1600" dirty="0">
                <a:latin typeface="Courier New" pitchFamily="49" charset="0"/>
                <a:cs typeface="Courier New" pitchFamily="49" charset="0"/>
              </a:rPr>
              <a:t>.pumpkin { fill: yellow; stroke: orange; stroke-width: 5; } </a:t>
            </a:r>
            <a:endParaRPr lang="en-US" sz="1600" dirty="0" smtClean="0">
              <a:latin typeface="Courier New" pitchFamily="49" charset="0"/>
              <a:cs typeface="Courier New" pitchFamily="49" charset="0"/>
            </a:endParaRPr>
          </a:p>
          <a:p>
            <a:pPr marL="0" indent="0">
              <a:buNone/>
            </a:pPr>
            <a:endParaRPr lang="en-US" sz="1000" dirty="0" smtClean="0">
              <a:latin typeface="Courier New" pitchFamily="49" charset="0"/>
              <a:cs typeface="Courier New" pitchFamily="49" charset="0"/>
            </a:endParaRPr>
          </a:p>
          <a:p>
            <a:r>
              <a:rPr lang="en-US" sz="1800" dirty="0"/>
              <a:t>The CSS approach has a few obvious benefits:</a:t>
            </a:r>
          </a:p>
          <a:p>
            <a:pPr lvl="1"/>
            <a:r>
              <a:rPr lang="en-US" sz="1800" dirty="0"/>
              <a:t>You can specify a style once and have it </a:t>
            </a:r>
            <a:r>
              <a:rPr lang="en-US" sz="1800" dirty="0" smtClean="0"/>
              <a:t>applied </a:t>
            </a:r>
            <a:r>
              <a:rPr lang="en-US" sz="1800" dirty="0"/>
              <a:t>to multiple elements.</a:t>
            </a:r>
          </a:p>
          <a:p>
            <a:pPr lvl="1"/>
            <a:r>
              <a:rPr lang="en-US" sz="1800" dirty="0"/>
              <a:t>CSS code is generally easier to read than inline attributes.</a:t>
            </a:r>
          </a:p>
          <a:p>
            <a:pPr marL="0" indent="0">
              <a:buNone/>
            </a:pPr>
            <a:endParaRPr lang="en-US" sz="18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a:p>
        </p:txBody>
      </p:sp>
    </p:spTree>
    <p:extLst>
      <p:ext uri="{BB962C8B-B14F-4D97-AF65-F5344CB8AC3E}">
        <p14:creationId xmlns:p14="http://schemas.microsoft.com/office/powerpoint/2010/main" val="251397694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Layering</a:t>
            </a:r>
            <a:endParaRPr lang="en-US" dirty="0"/>
          </a:p>
        </p:txBody>
      </p:sp>
      <p:sp>
        <p:nvSpPr>
          <p:cNvPr id="3" name="Content Placeholder 2"/>
          <p:cNvSpPr>
            <a:spLocks noGrp="1"/>
          </p:cNvSpPr>
          <p:nvPr>
            <p:ph idx="1"/>
          </p:nvPr>
        </p:nvSpPr>
        <p:spPr/>
        <p:txBody>
          <a:bodyPr/>
          <a:lstStyle/>
          <a:p>
            <a:r>
              <a:rPr lang="en-US" dirty="0"/>
              <a:t>There are no </a:t>
            </a:r>
            <a:r>
              <a:rPr lang="en-US" dirty="0" smtClean="0"/>
              <a:t>"layers" </a:t>
            </a:r>
            <a:r>
              <a:rPr lang="en-US" dirty="0"/>
              <a:t>in SVG, and no real concept of depth. SVG does not support CSS’s z-index property, so shapes can only be arranged within the two-dimensional x/y plane.</a:t>
            </a:r>
          </a:p>
          <a:p>
            <a:r>
              <a:rPr lang="en-US" dirty="0"/>
              <a:t>I</a:t>
            </a:r>
            <a:r>
              <a:rPr lang="en-US" dirty="0" smtClean="0"/>
              <a:t>f </a:t>
            </a:r>
            <a:r>
              <a:rPr lang="en-US" dirty="0"/>
              <a:t>we draw multiple shapes, they overlap:</a:t>
            </a:r>
          </a:p>
          <a:p>
            <a:pPr marL="0" indent="0">
              <a:buNone/>
            </a:pPr>
            <a:r>
              <a:rPr lang="en-US" sz="1600" dirty="0">
                <a:latin typeface="Courier New" pitchFamily="49" charset="0"/>
                <a:cs typeface="Courier New" pitchFamily="49" charset="0"/>
              </a:rPr>
              <a:t>&lt;</a:t>
            </a:r>
            <a:r>
              <a:rPr lang="en-US" sz="1600" dirty="0" err="1">
                <a:latin typeface="Courier New" pitchFamily="49" charset="0"/>
                <a:cs typeface="Courier New" pitchFamily="49" charset="0"/>
              </a:rPr>
              <a:t>rect</a:t>
            </a:r>
            <a:r>
              <a:rPr lang="en-US" sz="1600" dirty="0">
                <a:latin typeface="Courier New" pitchFamily="49" charset="0"/>
                <a:cs typeface="Courier New" pitchFamily="49" charset="0"/>
              </a:rPr>
              <a:t> x</a:t>
            </a:r>
            <a:r>
              <a:rPr lang="en-US" sz="1600" dirty="0" smtClean="0">
                <a:latin typeface="Courier New" pitchFamily="49" charset="0"/>
                <a:cs typeface="Courier New" pitchFamily="49" charset="0"/>
              </a:rPr>
              <a:t>="0" </a:t>
            </a:r>
            <a:r>
              <a:rPr lang="en-US" sz="1600" dirty="0">
                <a:latin typeface="Courier New" pitchFamily="49" charset="0"/>
                <a:cs typeface="Courier New" pitchFamily="49" charset="0"/>
              </a:rPr>
              <a:t>y</a:t>
            </a:r>
            <a:r>
              <a:rPr lang="en-US" sz="1600" dirty="0" smtClean="0">
                <a:latin typeface="Courier New" pitchFamily="49" charset="0"/>
                <a:cs typeface="Courier New" pitchFamily="49" charset="0"/>
              </a:rPr>
              <a:t>="0" </a:t>
            </a:r>
            <a:r>
              <a:rPr lang="en-US" sz="1600" dirty="0">
                <a:latin typeface="Courier New" pitchFamily="49" charset="0"/>
                <a:cs typeface="Courier New" pitchFamily="49" charset="0"/>
              </a:rPr>
              <a:t>width</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height</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fill</a:t>
            </a:r>
            <a:r>
              <a:rPr lang="en-US" sz="1600" dirty="0" smtClean="0">
                <a:latin typeface="Courier New" pitchFamily="49" charset="0"/>
                <a:cs typeface="Courier New" pitchFamily="49" charset="0"/>
              </a:rPr>
              <a:t>="purple"/&gt; </a:t>
            </a:r>
          </a:p>
          <a:p>
            <a:pPr marL="0" indent="0">
              <a:buNone/>
            </a:pPr>
            <a:r>
              <a:rPr lang="en-US" sz="1600" dirty="0" smtClean="0">
                <a:latin typeface="Courier New" pitchFamily="49" charset="0"/>
                <a:cs typeface="Courier New" pitchFamily="49" charset="0"/>
              </a:rPr>
              <a:t>&lt;</a:t>
            </a:r>
            <a:r>
              <a:rPr lang="en-US" sz="1600" dirty="0" err="1">
                <a:latin typeface="Courier New" pitchFamily="49" charset="0"/>
                <a:cs typeface="Courier New" pitchFamily="49" charset="0"/>
              </a:rPr>
              <a:t>rect</a:t>
            </a:r>
            <a:r>
              <a:rPr lang="en-US" sz="1600" dirty="0">
                <a:latin typeface="Courier New" pitchFamily="49" charset="0"/>
                <a:cs typeface="Courier New" pitchFamily="49" charset="0"/>
              </a:rPr>
              <a:t> x</a:t>
            </a:r>
            <a:r>
              <a:rPr lang="en-US" sz="1600" dirty="0" smtClean="0">
                <a:latin typeface="Courier New" pitchFamily="49" charset="0"/>
                <a:cs typeface="Courier New" pitchFamily="49" charset="0"/>
              </a:rPr>
              <a:t>="20" </a:t>
            </a:r>
            <a:r>
              <a:rPr lang="en-US" sz="1600" dirty="0">
                <a:latin typeface="Courier New" pitchFamily="49" charset="0"/>
                <a:cs typeface="Courier New" pitchFamily="49" charset="0"/>
              </a:rPr>
              <a:t>y</a:t>
            </a:r>
            <a:r>
              <a:rPr lang="en-US" sz="1600" dirty="0" smtClean="0">
                <a:latin typeface="Courier New" pitchFamily="49" charset="0"/>
                <a:cs typeface="Courier New" pitchFamily="49" charset="0"/>
              </a:rPr>
              <a:t>="5" </a:t>
            </a:r>
            <a:r>
              <a:rPr lang="en-US" sz="1600" dirty="0">
                <a:latin typeface="Courier New" pitchFamily="49" charset="0"/>
                <a:cs typeface="Courier New" pitchFamily="49" charset="0"/>
              </a:rPr>
              <a:t>width</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height</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fill</a:t>
            </a:r>
            <a:r>
              <a:rPr lang="en-US" sz="1600" dirty="0" smtClean="0">
                <a:latin typeface="Courier New" pitchFamily="49" charset="0"/>
                <a:cs typeface="Courier New" pitchFamily="49" charset="0"/>
              </a:rPr>
              <a:t>="blue"/&gt; </a:t>
            </a:r>
          </a:p>
          <a:p>
            <a:pPr marL="0" indent="0">
              <a:buNone/>
            </a:pPr>
            <a:r>
              <a:rPr lang="en-US" sz="1600" dirty="0" smtClean="0">
                <a:latin typeface="Courier New" pitchFamily="49" charset="0"/>
                <a:cs typeface="Courier New" pitchFamily="49" charset="0"/>
              </a:rPr>
              <a:t>&lt;</a:t>
            </a:r>
            <a:r>
              <a:rPr lang="en-US" sz="1600" dirty="0" err="1">
                <a:latin typeface="Courier New" pitchFamily="49" charset="0"/>
                <a:cs typeface="Courier New" pitchFamily="49" charset="0"/>
              </a:rPr>
              <a:t>rect</a:t>
            </a:r>
            <a:r>
              <a:rPr lang="en-US" sz="1600" dirty="0">
                <a:latin typeface="Courier New" pitchFamily="49" charset="0"/>
                <a:cs typeface="Courier New" pitchFamily="49" charset="0"/>
              </a:rPr>
              <a:t> x</a:t>
            </a:r>
            <a:r>
              <a:rPr lang="en-US" sz="1600" dirty="0" smtClean="0">
                <a:latin typeface="Courier New" pitchFamily="49" charset="0"/>
                <a:cs typeface="Courier New" pitchFamily="49" charset="0"/>
              </a:rPr>
              <a:t>="40" </a:t>
            </a:r>
            <a:r>
              <a:rPr lang="en-US" sz="1600" dirty="0">
                <a:latin typeface="Courier New" pitchFamily="49" charset="0"/>
                <a:cs typeface="Courier New" pitchFamily="49" charset="0"/>
              </a:rPr>
              <a:t>y</a:t>
            </a:r>
            <a:r>
              <a:rPr lang="en-US" sz="1600" dirty="0" smtClean="0">
                <a:latin typeface="Courier New" pitchFamily="49" charset="0"/>
                <a:cs typeface="Courier New" pitchFamily="49" charset="0"/>
              </a:rPr>
              <a:t>="10" </a:t>
            </a:r>
            <a:r>
              <a:rPr lang="en-US" sz="1600" dirty="0">
                <a:latin typeface="Courier New" pitchFamily="49" charset="0"/>
                <a:cs typeface="Courier New" pitchFamily="49" charset="0"/>
              </a:rPr>
              <a:t>width</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height</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fill</a:t>
            </a:r>
            <a:r>
              <a:rPr lang="en-US" sz="1600" dirty="0" smtClean="0">
                <a:latin typeface="Courier New" pitchFamily="49" charset="0"/>
                <a:cs typeface="Courier New" pitchFamily="49" charset="0"/>
              </a:rPr>
              <a:t>="green"/&gt; </a:t>
            </a:r>
          </a:p>
          <a:p>
            <a:pPr marL="0" indent="0">
              <a:buNone/>
            </a:pPr>
            <a:r>
              <a:rPr lang="en-US" sz="1600" dirty="0" smtClean="0">
                <a:latin typeface="Courier New" pitchFamily="49" charset="0"/>
                <a:cs typeface="Courier New" pitchFamily="49" charset="0"/>
              </a:rPr>
              <a:t>&lt;</a:t>
            </a:r>
            <a:r>
              <a:rPr lang="en-US" sz="1600" dirty="0" err="1">
                <a:latin typeface="Courier New" pitchFamily="49" charset="0"/>
                <a:cs typeface="Courier New" pitchFamily="49" charset="0"/>
              </a:rPr>
              <a:t>rect</a:t>
            </a:r>
            <a:r>
              <a:rPr lang="en-US" sz="1600" dirty="0">
                <a:latin typeface="Courier New" pitchFamily="49" charset="0"/>
                <a:cs typeface="Courier New" pitchFamily="49" charset="0"/>
              </a:rPr>
              <a:t> x</a:t>
            </a:r>
            <a:r>
              <a:rPr lang="en-US" sz="1600" dirty="0" smtClean="0">
                <a:latin typeface="Courier New" pitchFamily="49" charset="0"/>
                <a:cs typeface="Courier New" pitchFamily="49" charset="0"/>
              </a:rPr>
              <a:t>="60" </a:t>
            </a:r>
            <a:r>
              <a:rPr lang="en-US" sz="1600" dirty="0">
                <a:latin typeface="Courier New" pitchFamily="49" charset="0"/>
                <a:cs typeface="Courier New" pitchFamily="49" charset="0"/>
              </a:rPr>
              <a:t>y</a:t>
            </a:r>
            <a:r>
              <a:rPr lang="en-US" sz="1600" dirty="0" smtClean="0">
                <a:latin typeface="Courier New" pitchFamily="49" charset="0"/>
                <a:cs typeface="Courier New" pitchFamily="49" charset="0"/>
              </a:rPr>
              <a:t>="15" </a:t>
            </a:r>
            <a:r>
              <a:rPr lang="en-US" sz="1600" dirty="0">
                <a:latin typeface="Courier New" pitchFamily="49" charset="0"/>
                <a:cs typeface="Courier New" pitchFamily="49" charset="0"/>
              </a:rPr>
              <a:t>width</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height</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fill</a:t>
            </a:r>
            <a:r>
              <a:rPr lang="en-US" sz="1600" dirty="0" smtClean="0">
                <a:latin typeface="Courier New" pitchFamily="49" charset="0"/>
                <a:cs typeface="Courier New" pitchFamily="49" charset="0"/>
              </a:rPr>
              <a:t>="yellow"/&gt; </a:t>
            </a:r>
          </a:p>
          <a:p>
            <a:pPr marL="0" indent="0">
              <a:buNone/>
            </a:pPr>
            <a:r>
              <a:rPr lang="en-US" sz="1600" dirty="0" smtClean="0">
                <a:latin typeface="Courier New" pitchFamily="49" charset="0"/>
                <a:cs typeface="Courier New" pitchFamily="49" charset="0"/>
              </a:rPr>
              <a:t>&lt;</a:t>
            </a:r>
            <a:r>
              <a:rPr lang="en-US" sz="1600" dirty="0" err="1">
                <a:latin typeface="Courier New" pitchFamily="49" charset="0"/>
                <a:cs typeface="Courier New" pitchFamily="49" charset="0"/>
              </a:rPr>
              <a:t>rect</a:t>
            </a:r>
            <a:r>
              <a:rPr lang="en-US" sz="1600" dirty="0">
                <a:latin typeface="Courier New" pitchFamily="49" charset="0"/>
                <a:cs typeface="Courier New" pitchFamily="49" charset="0"/>
              </a:rPr>
              <a:t> x</a:t>
            </a:r>
            <a:r>
              <a:rPr lang="en-US" sz="1600" dirty="0" smtClean="0">
                <a:latin typeface="Courier New" pitchFamily="49" charset="0"/>
                <a:cs typeface="Courier New" pitchFamily="49" charset="0"/>
              </a:rPr>
              <a:t>="80" </a:t>
            </a:r>
            <a:r>
              <a:rPr lang="en-US" sz="1600" dirty="0">
                <a:latin typeface="Courier New" pitchFamily="49" charset="0"/>
                <a:cs typeface="Courier New" pitchFamily="49" charset="0"/>
              </a:rPr>
              <a:t>y</a:t>
            </a:r>
            <a:r>
              <a:rPr lang="en-US" sz="1600" dirty="0" smtClean="0">
                <a:latin typeface="Courier New" pitchFamily="49" charset="0"/>
                <a:cs typeface="Courier New" pitchFamily="49" charset="0"/>
              </a:rPr>
              <a:t>="20" </a:t>
            </a:r>
            <a:r>
              <a:rPr lang="en-US" sz="1600" dirty="0">
                <a:latin typeface="Courier New" pitchFamily="49" charset="0"/>
                <a:cs typeface="Courier New" pitchFamily="49" charset="0"/>
              </a:rPr>
              <a:t>width</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height</a:t>
            </a:r>
            <a:r>
              <a:rPr lang="en-US" sz="1600" dirty="0" smtClean="0">
                <a:latin typeface="Courier New" pitchFamily="49" charset="0"/>
                <a:cs typeface="Courier New" pitchFamily="49" charset="0"/>
              </a:rPr>
              <a:t>="30" </a:t>
            </a:r>
            <a:r>
              <a:rPr lang="en-US" sz="1600" dirty="0">
                <a:latin typeface="Courier New" pitchFamily="49" charset="0"/>
                <a:cs typeface="Courier New" pitchFamily="49" charset="0"/>
              </a:rPr>
              <a:t>fill</a:t>
            </a:r>
            <a:r>
              <a:rPr lang="en-US" sz="1600" dirty="0" smtClean="0">
                <a:latin typeface="Courier New" pitchFamily="49" charset="0"/>
                <a:cs typeface="Courier New" pitchFamily="49" charset="0"/>
              </a:rPr>
              <a:t>="red"/&gt; </a:t>
            </a:r>
            <a:endParaRPr lang="en-US" sz="1600" dirty="0">
              <a:latin typeface="Courier New" pitchFamily="49" charset="0"/>
              <a:cs typeface="Courier New" pitchFamily="49" charset="0"/>
            </a:endParaRPr>
          </a:p>
          <a:p>
            <a:r>
              <a:rPr lang="en-US" dirty="0"/>
              <a:t>The order in which elements are coded determines their depth order. The purple square appears first in the code, so it is rendered first. Then, the blue square is rendered </a:t>
            </a:r>
            <a:r>
              <a:rPr lang="en-US" dirty="0" smtClean="0"/>
              <a:t>"on top" </a:t>
            </a:r>
            <a:r>
              <a:rPr lang="en-US" dirty="0"/>
              <a:t>of the purple one, then the green square on top of that, and so on</a:t>
            </a:r>
            <a:r>
              <a:rPr lang="en-US" dirty="0" smtClean="0"/>
              <a:t>.</a:t>
            </a:r>
          </a:p>
          <a:p>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59</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5029200"/>
            <a:ext cx="2987042" cy="1066800"/>
          </a:xfrm>
          <a:prstGeom prst="rect">
            <a:avLst/>
          </a:prstGeom>
        </p:spPr>
      </p:pic>
    </p:spTree>
    <p:extLst>
      <p:ext uri="{BB962C8B-B14F-4D97-AF65-F5344CB8AC3E}">
        <p14:creationId xmlns:p14="http://schemas.microsoft.com/office/powerpoint/2010/main" val="25139769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HTML</a:t>
            </a:r>
            <a:endParaRPr lang="en-US" dirty="0"/>
          </a:p>
        </p:txBody>
      </p:sp>
      <p:sp>
        <p:nvSpPr>
          <p:cNvPr id="3" name="Content Placeholder 2"/>
          <p:cNvSpPr>
            <a:spLocks noGrp="1"/>
          </p:cNvSpPr>
          <p:nvPr>
            <p:ph idx="1"/>
          </p:nvPr>
        </p:nvSpPr>
        <p:spPr/>
        <p:txBody>
          <a:bodyPr>
            <a:normAutofit/>
          </a:bodyPr>
          <a:lstStyle/>
          <a:p>
            <a:r>
              <a:rPr lang="en-US" dirty="0" smtClean="0"/>
              <a:t>Hypertext </a:t>
            </a:r>
            <a:r>
              <a:rPr lang="en-US" dirty="0"/>
              <a:t>Markup Language is used to structure content for web browsers. The simplest HTML page looks like this:</a:t>
            </a:r>
          </a:p>
          <a:p>
            <a:pPr marL="0" indent="0">
              <a:buNone/>
            </a:pPr>
            <a:r>
              <a:rPr lang="en-US" dirty="0">
                <a:latin typeface="Courier New" pitchFamily="49" charset="0"/>
                <a:cs typeface="Courier New" pitchFamily="49" charset="0"/>
              </a:rPr>
              <a:t>&lt;html&gt;</a:t>
            </a:r>
          </a:p>
          <a:p>
            <a:pPr marL="0" indent="0">
              <a:buNone/>
            </a:pPr>
            <a:r>
              <a:rPr lang="en-US" dirty="0">
                <a:latin typeface="Courier New" pitchFamily="49" charset="0"/>
                <a:cs typeface="Courier New" pitchFamily="49" charset="0"/>
              </a:rPr>
              <a:t>    &lt;head&gt;</a:t>
            </a:r>
          </a:p>
          <a:p>
            <a:pPr marL="0" indent="0">
              <a:buNone/>
            </a:pPr>
            <a:r>
              <a:rPr lang="en-US" dirty="0">
                <a:latin typeface="Courier New" pitchFamily="49" charset="0"/>
                <a:cs typeface="Courier New" pitchFamily="49" charset="0"/>
              </a:rPr>
              <a:t>        &lt;title&gt;Page Title&lt;/title&gt;</a:t>
            </a:r>
          </a:p>
          <a:p>
            <a:pPr marL="0" indent="0">
              <a:buNone/>
            </a:pPr>
            <a:r>
              <a:rPr lang="en-US" dirty="0">
                <a:latin typeface="Courier New" pitchFamily="49" charset="0"/>
                <a:cs typeface="Courier New" pitchFamily="49" charset="0"/>
              </a:rPr>
              <a:t>    &lt;/head&gt;</a:t>
            </a:r>
          </a:p>
          <a:p>
            <a:pPr marL="0" indent="0">
              <a:buNone/>
            </a:pPr>
            <a:r>
              <a:rPr lang="en-US" dirty="0">
                <a:latin typeface="Courier New" pitchFamily="49" charset="0"/>
                <a:cs typeface="Courier New" pitchFamily="49" charset="0"/>
              </a:rPr>
              <a:t>    &lt;body&gt;</a:t>
            </a:r>
          </a:p>
          <a:p>
            <a:pPr marL="0" indent="0">
              <a:buNone/>
            </a:pPr>
            <a:r>
              <a:rPr lang="en-US" dirty="0">
                <a:latin typeface="Courier New" pitchFamily="49" charset="0"/>
                <a:cs typeface="Courier New" pitchFamily="49" charset="0"/>
              </a:rPr>
              <a:t>        &lt;h1&gt;Page Title&lt;/h1&gt;</a:t>
            </a:r>
          </a:p>
          <a:p>
            <a:pPr marL="0" indent="0">
              <a:buNone/>
            </a:pPr>
            <a:r>
              <a:rPr lang="en-US" dirty="0">
                <a:latin typeface="Courier New" pitchFamily="49" charset="0"/>
                <a:cs typeface="Courier New" pitchFamily="49" charset="0"/>
              </a:rPr>
              <a:t>        &lt;p&gt;This is </a:t>
            </a:r>
            <a:r>
              <a:rPr lang="en-US" dirty="0" smtClean="0">
                <a:latin typeface="Courier New" pitchFamily="49" charset="0"/>
                <a:cs typeface="Courier New" pitchFamily="49" charset="0"/>
              </a:rPr>
              <a:t>an interesting paragraph.&lt;/</a:t>
            </a:r>
            <a:r>
              <a:rPr lang="en-US" dirty="0">
                <a:latin typeface="Courier New" pitchFamily="49" charset="0"/>
                <a:cs typeface="Courier New" pitchFamily="49" charset="0"/>
              </a:rPr>
              <a:t>p&gt;</a:t>
            </a:r>
          </a:p>
          <a:p>
            <a:pPr marL="0" indent="0">
              <a:buNone/>
            </a:pPr>
            <a:r>
              <a:rPr lang="en-US" dirty="0">
                <a:latin typeface="Courier New" pitchFamily="49" charset="0"/>
                <a:cs typeface="Courier New" pitchFamily="49" charset="0"/>
              </a:rPr>
              <a:t>    &lt;/body&gt;</a:t>
            </a:r>
          </a:p>
          <a:p>
            <a:pPr marL="0" indent="0">
              <a:buNone/>
            </a:pPr>
            <a:r>
              <a:rPr lang="en-US" dirty="0">
                <a:latin typeface="Courier New" pitchFamily="49" charset="0"/>
                <a:cs typeface="Courier New" pitchFamily="49" charset="0"/>
              </a:rPr>
              <a:t>&lt;/html</a:t>
            </a:r>
            <a:r>
              <a:rPr lang="en-US" dirty="0" smtClean="0">
                <a:latin typeface="Courier New" pitchFamily="49" charset="0"/>
                <a:cs typeface="Courier New" pitchFamily="49" charset="0"/>
              </a:rPr>
              <a:t>&gt;</a:t>
            </a:r>
            <a:endParaRPr lang="en-US"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112658487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Bar Chart in SVG</a:t>
            </a:r>
            <a:endParaRPr lang="en-US" dirty="0"/>
          </a:p>
        </p:txBody>
      </p:sp>
      <p:sp>
        <p:nvSpPr>
          <p:cNvPr id="3" name="Content Placeholder 2"/>
          <p:cNvSpPr>
            <a:spLocks noGrp="1"/>
          </p:cNvSpPr>
          <p:nvPr>
            <p:ph idx="1"/>
          </p:nvPr>
        </p:nvSpPr>
        <p:spPr/>
        <p:txBody>
          <a:bodyPr/>
          <a:lstStyle/>
          <a:p>
            <a:r>
              <a:rPr lang="en-US" dirty="0"/>
              <a:t>First things first, we need to decide on the size of the new SVG:</a:t>
            </a:r>
          </a:p>
          <a:p>
            <a:pPr marL="0" indent="0">
              <a:buNone/>
            </a:pPr>
            <a:r>
              <a:rPr lang="en-US" sz="1600" dirty="0">
                <a:latin typeface="Courier New" pitchFamily="49" charset="0"/>
                <a:cs typeface="Courier New" pitchFamily="49" charset="0"/>
              </a:rPr>
              <a:t>//Width and height </a:t>
            </a:r>
            <a:endParaRPr lang="en-US" sz="1600" dirty="0" smtClean="0">
              <a:latin typeface="Courier New" pitchFamily="49" charset="0"/>
              <a:cs typeface="Courier New" pitchFamily="49" charset="0"/>
            </a:endParaRPr>
          </a:p>
          <a:p>
            <a:pPr marL="0" indent="0">
              <a:buNone/>
            </a:pPr>
            <a:r>
              <a:rPr lang="en-US" sz="1600" dirty="0" err="1" smtClean="0">
                <a:latin typeface="Courier New" pitchFamily="49" charset="0"/>
                <a:cs typeface="Courier New" pitchFamily="49" charset="0"/>
              </a:rPr>
              <a:t>var</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w = 500; </a:t>
            </a:r>
            <a:r>
              <a:rPr lang="en-US" sz="1600" dirty="0" err="1" smtClean="0">
                <a:latin typeface="Courier New" pitchFamily="49" charset="0"/>
                <a:cs typeface="Courier New" pitchFamily="49" charset="0"/>
              </a:rPr>
              <a:t>var</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h = 100; </a:t>
            </a:r>
            <a:endParaRPr lang="en-US" sz="1600" dirty="0" smtClean="0">
              <a:latin typeface="Courier New" pitchFamily="49" charset="0"/>
              <a:cs typeface="Courier New" pitchFamily="49" charset="0"/>
            </a:endParaRPr>
          </a:p>
          <a:p>
            <a:r>
              <a:rPr lang="en-US" dirty="0" smtClean="0"/>
              <a:t>Then</a:t>
            </a:r>
            <a:r>
              <a:rPr lang="en-US" dirty="0"/>
              <a:t>, we tell D3 to create an empty SVG element and add it to the DOM:</a:t>
            </a:r>
          </a:p>
          <a:p>
            <a:r>
              <a:rPr lang="en-US" dirty="0"/>
              <a:t>//Create SVG element </a:t>
            </a:r>
            <a:endParaRPr lang="en-US" dirty="0" smtClean="0"/>
          </a:p>
          <a:p>
            <a:pPr marL="0" indent="0">
              <a:buNone/>
            </a:pPr>
            <a:r>
              <a:rPr lang="en-US" sz="1600" dirty="0" err="1" smtClean="0">
                <a:latin typeface="Courier New" pitchFamily="49" charset="0"/>
                <a:cs typeface="Courier New" pitchFamily="49" charset="0"/>
              </a:rPr>
              <a:t>var</a:t>
            </a:r>
            <a:r>
              <a:rPr lang="en-US" sz="1600" dirty="0" smtClean="0">
                <a:latin typeface="Courier New" pitchFamily="49" charset="0"/>
                <a:cs typeface="Courier New" pitchFamily="49" charset="0"/>
              </a:rPr>
              <a:t> </a:t>
            </a:r>
            <a:r>
              <a:rPr lang="en-US" sz="1600" dirty="0" err="1">
                <a:latin typeface="Courier New" pitchFamily="49" charset="0"/>
                <a:cs typeface="Courier New" pitchFamily="49" charset="0"/>
              </a:rPr>
              <a:t>svg</a:t>
            </a:r>
            <a:r>
              <a:rPr lang="en-US" sz="1600" dirty="0">
                <a:latin typeface="Courier New" pitchFamily="49" charset="0"/>
                <a:cs typeface="Courier New" pitchFamily="49" charset="0"/>
              </a:rPr>
              <a:t> = d3.select</a:t>
            </a:r>
            <a:r>
              <a:rPr lang="en-US" sz="1600" dirty="0" smtClean="0">
                <a:latin typeface="Courier New" pitchFamily="49" charset="0"/>
                <a:cs typeface="Courier New" pitchFamily="49" charset="0"/>
              </a:rPr>
              <a:t>("body") </a:t>
            </a:r>
            <a:r>
              <a:rPr lang="en-US" sz="1600" dirty="0">
                <a:latin typeface="Courier New" pitchFamily="49" charset="0"/>
                <a:cs typeface="Courier New" pitchFamily="49" charset="0"/>
              </a:rPr>
              <a:t>.append</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svg</a:t>
            </a:r>
            <a:r>
              <a:rPr lang="en-US" sz="1600" dirty="0" smtClean="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("width", </a:t>
            </a:r>
            <a:r>
              <a:rPr lang="en-US" sz="1600" dirty="0">
                <a:latin typeface="Courier New" pitchFamily="49" charset="0"/>
                <a:cs typeface="Courier New" pitchFamily="49" charset="0"/>
              </a:rPr>
              <a:t>w) .</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("height", </a:t>
            </a:r>
            <a:r>
              <a:rPr lang="en-US" sz="1600" dirty="0">
                <a:latin typeface="Courier New" pitchFamily="49" charset="0"/>
                <a:cs typeface="Courier New" pitchFamily="49" charset="0"/>
              </a:rPr>
              <a:t>h); </a:t>
            </a:r>
            <a:endParaRPr lang="en-US" sz="1600" dirty="0" smtClean="0">
              <a:latin typeface="Courier New" pitchFamily="49" charset="0"/>
              <a:cs typeface="Courier New" pitchFamily="49" charset="0"/>
            </a:endParaRPr>
          </a:p>
          <a:p>
            <a:r>
              <a:rPr lang="en-US" dirty="0" smtClean="0"/>
              <a:t>This </a:t>
            </a:r>
            <a:r>
              <a:rPr lang="en-US" dirty="0"/>
              <a:t>inserts a new </a:t>
            </a:r>
            <a:r>
              <a:rPr lang="en-US" sz="1800" dirty="0">
                <a:latin typeface="Courier New" panose="02070309020205020404" pitchFamily="49" charset="0"/>
                <a:cs typeface="Courier New" panose="02070309020205020404" pitchFamily="49" charset="0"/>
              </a:rPr>
              <a:t>&lt;</a:t>
            </a:r>
            <a:r>
              <a:rPr lang="en-US" sz="1800" dirty="0" err="1">
                <a:latin typeface="Courier New" panose="02070309020205020404" pitchFamily="49" charset="0"/>
                <a:cs typeface="Courier New" panose="02070309020205020404" pitchFamily="49" charset="0"/>
              </a:rPr>
              <a:t>svg</a:t>
            </a:r>
            <a:r>
              <a:rPr lang="en-US" sz="1800" dirty="0">
                <a:latin typeface="Courier New" panose="02070309020205020404" pitchFamily="49" charset="0"/>
                <a:cs typeface="Courier New" panose="02070309020205020404" pitchFamily="49" charset="0"/>
              </a:rPr>
              <a:t>&gt; </a:t>
            </a:r>
            <a:r>
              <a:rPr lang="en-US" dirty="0"/>
              <a:t>element just before the closing </a:t>
            </a:r>
            <a:r>
              <a:rPr lang="en-US" sz="1800" dirty="0">
                <a:latin typeface="Courier New" panose="02070309020205020404" pitchFamily="49" charset="0"/>
                <a:cs typeface="Courier New" panose="02070309020205020404" pitchFamily="49" charset="0"/>
              </a:rPr>
              <a:t>&lt;/body&gt; </a:t>
            </a:r>
            <a:r>
              <a:rPr lang="en-US" dirty="0"/>
              <a:t>tag, and assigns the SVG a width and height of 500 by 100 pixels. </a:t>
            </a:r>
            <a:endParaRPr lang="en-US" dirty="0" smtClean="0"/>
          </a:p>
          <a:p>
            <a:r>
              <a:rPr lang="en-US" dirty="0" smtClean="0"/>
              <a:t>This </a:t>
            </a:r>
            <a:r>
              <a:rPr lang="en-US" dirty="0"/>
              <a:t>statement also puts the result into our new variable called </a:t>
            </a:r>
            <a:r>
              <a:rPr lang="en-US" sz="1800" dirty="0" err="1">
                <a:latin typeface="Courier New" panose="02070309020205020404" pitchFamily="49" charset="0"/>
                <a:cs typeface="Courier New" panose="02070309020205020404" pitchFamily="49" charset="0"/>
              </a:rPr>
              <a:t>svg</a:t>
            </a:r>
            <a:r>
              <a:rPr lang="en-US" dirty="0"/>
              <a:t>, so we can easily reference the new SVG </a:t>
            </a:r>
            <a:r>
              <a:rPr lang="en-US" dirty="0" smtClean="0"/>
              <a:t>.</a:t>
            </a:r>
          </a:p>
          <a:p>
            <a:r>
              <a:rPr lang="en-US" dirty="0" smtClean="0"/>
              <a:t>Next</a:t>
            </a:r>
            <a:r>
              <a:rPr lang="en-US" dirty="0"/>
              <a:t>, instead of creating </a:t>
            </a:r>
            <a:r>
              <a:rPr lang="en-US" dirty="0" err="1"/>
              <a:t>divs</a:t>
            </a:r>
            <a:r>
              <a:rPr lang="en-US" dirty="0"/>
              <a:t>, we generate </a:t>
            </a:r>
            <a:r>
              <a:rPr lang="en-US" sz="1800" dirty="0" err="1">
                <a:latin typeface="Courier New" panose="02070309020205020404" pitchFamily="49" charset="0"/>
                <a:cs typeface="Courier New" panose="02070309020205020404" pitchFamily="49" charset="0"/>
              </a:rPr>
              <a:t>rects</a:t>
            </a:r>
            <a:r>
              <a:rPr lang="en-US" dirty="0"/>
              <a:t> and add them to </a:t>
            </a:r>
            <a:r>
              <a:rPr lang="en-US" sz="1800" dirty="0" err="1">
                <a:latin typeface="Courier New" panose="02070309020205020404" pitchFamily="49" charset="0"/>
                <a:cs typeface="Courier New" panose="02070309020205020404" pitchFamily="49" charset="0"/>
              </a:rPr>
              <a:t>svg</a:t>
            </a:r>
            <a:r>
              <a:rPr lang="en-US" dirty="0"/>
              <a:t>.</a:t>
            </a:r>
          </a:p>
          <a:p>
            <a:pPr marL="0" indent="0">
              <a:buNone/>
            </a:pPr>
            <a:r>
              <a:rPr lang="en-US" sz="1600" dirty="0" err="1">
                <a:latin typeface="Courier New" pitchFamily="49" charset="0"/>
                <a:cs typeface="Courier New" pitchFamily="49" charset="0"/>
              </a:rPr>
              <a:t>svg.selectAll</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rect</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.data(dataset) .enter() </a:t>
            </a:r>
            <a:r>
              <a:rPr lang="en-US" sz="1600" dirty="0" smtClean="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append("</a:t>
            </a:r>
            <a:r>
              <a:rPr lang="en-US" sz="1600" dirty="0" err="1" smtClean="0">
                <a:latin typeface="Courier New" pitchFamily="49" charset="0"/>
                <a:cs typeface="Courier New" pitchFamily="49" charset="0"/>
              </a:rPr>
              <a:t>rect</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("x", </a:t>
            </a:r>
            <a:r>
              <a:rPr lang="en-US" sz="1600" dirty="0">
                <a:latin typeface="Courier New" pitchFamily="49" charset="0"/>
                <a:cs typeface="Courier New" pitchFamily="49" charset="0"/>
              </a:rPr>
              <a:t>0) .</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("y", </a:t>
            </a:r>
            <a:r>
              <a:rPr lang="en-US" sz="1600" dirty="0">
                <a:latin typeface="Courier New" pitchFamily="49" charset="0"/>
                <a:cs typeface="Courier New" pitchFamily="49" charset="0"/>
              </a:rPr>
              <a:t>0) </a:t>
            </a:r>
            <a:endParaRPr lang="en-US" sz="1600" dirty="0" smtClean="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("width", </a:t>
            </a:r>
            <a:r>
              <a:rPr lang="en-US" sz="1600" dirty="0">
                <a:latin typeface="Courier New" pitchFamily="49" charset="0"/>
                <a:cs typeface="Courier New" pitchFamily="49" charset="0"/>
              </a:rPr>
              <a:t>20) .</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("height", </a:t>
            </a:r>
            <a:r>
              <a:rPr lang="en-US" sz="1600" dirty="0">
                <a:latin typeface="Courier New" pitchFamily="49" charset="0"/>
                <a:cs typeface="Courier New" pitchFamily="49" charset="0"/>
              </a:rPr>
              <a:t>100</a:t>
            </a:r>
            <a:r>
              <a:rPr lang="en-US" sz="1600" dirty="0" smtClean="0">
                <a:latin typeface="Courier New" pitchFamily="49" charset="0"/>
                <a:cs typeface="Courier New" pitchFamily="49" charset="0"/>
              </a:rPr>
              <a:t>);</a:t>
            </a:r>
          </a:p>
          <a:p>
            <a:pPr marL="0" indent="0">
              <a:buNone/>
            </a:pPr>
            <a:endParaRPr lang="en-US" sz="1600" dirty="0" smtClean="0">
              <a:latin typeface="Courier New" pitchFamily="49" charset="0"/>
              <a:cs typeface="Courier New" pitchFamily="49" charset="0"/>
            </a:endParaRPr>
          </a:p>
          <a:p>
            <a:r>
              <a:rPr lang="en-US" dirty="0" smtClean="0">
                <a:cs typeface="Courier New" pitchFamily="49" charset="0"/>
              </a:rPr>
              <a:t>And so on ….</a:t>
            </a:r>
            <a:endParaRPr lang="en-US" dirty="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a:p>
        </p:txBody>
      </p:sp>
    </p:spTree>
    <p:extLst>
      <p:ext uri="{BB962C8B-B14F-4D97-AF65-F5344CB8AC3E}">
        <p14:creationId xmlns:p14="http://schemas.microsoft.com/office/powerpoint/2010/main" val="78119797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SVG Bar Chart</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0986" y="670560"/>
            <a:ext cx="7124700" cy="590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0870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19_making_a_bar_chart_blues.html</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228600" y="685800"/>
            <a:ext cx="8686800" cy="5791200"/>
          </a:xfrm>
        </p:spPr>
        <p:txBody>
          <a:bodyPr>
            <a:normAutofit fontScale="55000" lnSpcReduction="20000"/>
          </a:bodyPr>
          <a:lstStyle/>
          <a:p>
            <a:pPr marL="0" indent="0">
              <a:buNone/>
            </a:pPr>
            <a:r>
              <a:rPr lang="en-US" sz="2200" dirty="0">
                <a:latin typeface="Courier New" pitchFamily="49" charset="0"/>
                <a:cs typeface="Courier New" pitchFamily="49" charset="0"/>
              </a:rPr>
              <a:t>&lt;!DOCTYPE html&gt;</a:t>
            </a:r>
          </a:p>
          <a:p>
            <a:pPr marL="0" indent="0">
              <a:buNone/>
            </a:pPr>
            <a:r>
              <a:rPr lang="en-US" sz="2200" dirty="0">
                <a:latin typeface="Courier New" pitchFamily="49" charset="0"/>
                <a:cs typeface="Courier New" pitchFamily="49" charset="0"/>
              </a:rPr>
              <a:t>&lt;html </a:t>
            </a:r>
            <a:r>
              <a:rPr lang="en-US" sz="2200" dirty="0" err="1">
                <a:latin typeface="Courier New" pitchFamily="49" charset="0"/>
                <a:cs typeface="Courier New" pitchFamily="49" charset="0"/>
              </a:rPr>
              <a:t>lang</a:t>
            </a:r>
            <a:r>
              <a:rPr lang="en-US" sz="2200" dirty="0" smtClean="0">
                <a:latin typeface="Courier New" pitchFamily="49" charset="0"/>
                <a:cs typeface="Courier New" pitchFamily="49" charset="0"/>
              </a:rPr>
              <a:t>="en"&gt;</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&lt;head&gt;</a:t>
            </a:r>
          </a:p>
          <a:p>
            <a:pPr marL="0" indent="0">
              <a:buNone/>
            </a:pPr>
            <a:r>
              <a:rPr lang="en-US" sz="2200" dirty="0">
                <a:latin typeface="Courier New" pitchFamily="49" charset="0"/>
                <a:cs typeface="Courier New" pitchFamily="49" charset="0"/>
              </a:rPr>
              <a:t>		&lt;meta charset</a:t>
            </a:r>
            <a:r>
              <a:rPr lang="en-US" sz="2200" dirty="0" smtClean="0">
                <a:latin typeface="Courier New" pitchFamily="49" charset="0"/>
                <a:cs typeface="Courier New" pitchFamily="49" charset="0"/>
              </a:rPr>
              <a:t>="utf-8"&gt;</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&lt;title&gt;D3: Adding dynamic color, based on data&lt;/title&gt;</a:t>
            </a:r>
          </a:p>
          <a:p>
            <a:pPr marL="0" indent="0">
              <a:buNone/>
            </a:pPr>
            <a:r>
              <a:rPr lang="en-US" sz="2200" dirty="0">
                <a:latin typeface="Courier New" pitchFamily="49" charset="0"/>
                <a:cs typeface="Courier New" pitchFamily="49" charset="0"/>
              </a:rPr>
              <a:t>		&lt;script type</a:t>
            </a:r>
            <a:r>
              <a:rPr lang="en-US" sz="2200" dirty="0" smtClean="0">
                <a:latin typeface="Courier New" pitchFamily="49" charset="0"/>
                <a:cs typeface="Courier New" pitchFamily="49" charset="0"/>
              </a:rPr>
              <a:t>="text/</a:t>
            </a:r>
            <a:r>
              <a:rPr lang="en-US" sz="2200" dirty="0" err="1" smtClean="0">
                <a:latin typeface="Courier New" pitchFamily="49" charset="0"/>
                <a:cs typeface="Courier New" pitchFamily="49" charset="0"/>
              </a:rPr>
              <a:t>javascript</a:t>
            </a:r>
            <a:r>
              <a:rPr lang="en-US" sz="2200" dirty="0" smtClean="0">
                <a:latin typeface="Courier New" pitchFamily="49" charset="0"/>
                <a:cs typeface="Courier New" pitchFamily="49" charset="0"/>
              </a:rPr>
              <a:t>" </a:t>
            </a:r>
            <a:r>
              <a:rPr lang="en-US" sz="2200" dirty="0" err="1">
                <a:latin typeface="Courier New" pitchFamily="49" charset="0"/>
                <a:cs typeface="Courier New" pitchFamily="49" charset="0"/>
              </a:rPr>
              <a:t>src</a:t>
            </a:r>
            <a:r>
              <a:rPr lang="en-US" sz="2200" dirty="0" smtClean="0">
                <a:latin typeface="Courier New" pitchFamily="49" charset="0"/>
                <a:cs typeface="Courier New" pitchFamily="49" charset="0"/>
              </a:rPr>
              <a:t>="d3/d3.v3.js"&gt;&lt;/</a:t>
            </a:r>
            <a:r>
              <a:rPr lang="en-US" sz="2200" dirty="0">
                <a:latin typeface="Courier New" pitchFamily="49" charset="0"/>
                <a:cs typeface="Courier New" pitchFamily="49" charset="0"/>
              </a:rPr>
              <a:t>script&gt;</a:t>
            </a:r>
          </a:p>
          <a:p>
            <a:pPr marL="0" indent="0">
              <a:buNone/>
            </a:pPr>
            <a:r>
              <a:rPr lang="en-US" sz="2200" dirty="0">
                <a:latin typeface="Courier New" pitchFamily="49" charset="0"/>
                <a:cs typeface="Courier New" pitchFamily="49" charset="0"/>
              </a:rPr>
              <a:t>		&lt;style type</a:t>
            </a:r>
            <a:r>
              <a:rPr lang="en-US" sz="2200" dirty="0" smtClean="0">
                <a:latin typeface="Courier New" pitchFamily="49" charset="0"/>
                <a:cs typeface="Courier New" pitchFamily="49" charset="0"/>
              </a:rPr>
              <a:t>="text/</a:t>
            </a:r>
            <a:r>
              <a:rPr lang="en-US" sz="2200" dirty="0" err="1" smtClean="0">
                <a:latin typeface="Courier New" pitchFamily="49" charset="0"/>
                <a:cs typeface="Courier New" pitchFamily="49" charset="0"/>
              </a:rPr>
              <a:t>css</a:t>
            </a:r>
            <a:r>
              <a:rPr lang="en-US" sz="2200" dirty="0" smtClean="0">
                <a:latin typeface="Courier New" pitchFamily="49" charset="0"/>
                <a:cs typeface="Courier New" pitchFamily="49" charset="0"/>
              </a:rPr>
              <a:t>"&gt;</a:t>
            </a:r>
            <a:r>
              <a:rPr lang="en-US" sz="2200" dirty="0">
                <a:latin typeface="Courier New" pitchFamily="49" charset="0"/>
                <a:cs typeface="Courier New" pitchFamily="49" charset="0"/>
              </a:rPr>
              <a:t>	&lt;/style&gt;</a:t>
            </a:r>
          </a:p>
          <a:p>
            <a:pPr marL="0" indent="0">
              <a:buNone/>
            </a:pPr>
            <a:r>
              <a:rPr lang="en-US" sz="2200" dirty="0">
                <a:latin typeface="Courier New" pitchFamily="49" charset="0"/>
                <a:cs typeface="Courier New" pitchFamily="49" charset="0"/>
              </a:rPr>
              <a:t>	&lt;/head&gt;</a:t>
            </a:r>
          </a:p>
          <a:p>
            <a:pPr marL="0" indent="0">
              <a:buNone/>
            </a:pPr>
            <a:r>
              <a:rPr lang="en-US" sz="2200" dirty="0">
                <a:latin typeface="Courier New" pitchFamily="49" charset="0"/>
                <a:cs typeface="Courier New" pitchFamily="49" charset="0"/>
              </a:rPr>
              <a:t>	&lt;body&gt;</a:t>
            </a:r>
          </a:p>
          <a:p>
            <a:pPr marL="0" indent="0">
              <a:buNone/>
            </a:pPr>
            <a:r>
              <a:rPr lang="en-US" sz="2200" dirty="0">
                <a:latin typeface="Courier New" pitchFamily="49" charset="0"/>
                <a:cs typeface="Courier New" pitchFamily="49" charset="0"/>
              </a:rPr>
              <a:t>		&lt;script type</a:t>
            </a:r>
            <a:r>
              <a:rPr lang="en-US" sz="2200" dirty="0" smtClean="0">
                <a:latin typeface="Courier New" pitchFamily="49" charset="0"/>
                <a:cs typeface="Courier New" pitchFamily="49" charset="0"/>
              </a:rPr>
              <a:t>="text/</a:t>
            </a:r>
            <a:r>
              <a:rPr lang="en-US" sz="2200" dirty="0" err="1" smtClean="0">
                <a:latin typeface="Courier New" pitchFamily="49" charset="0"/>
                <a:cs typeface="Courier New" pitchFamily="49" charset="0"/>
              </a:rPr>
              <a:t>javascript</a:t>
            </a:r>
            <a:r>
              <a:rPr lang="en-US" sz="2200" dirty="0" smtClean="0">
                <a:latin typeface="Courier New" pitchFamily="49" charset="0"/>
                <a:cs typeface="Courier New" pitchFamily="49" charset="0"/>
              </a:rPr>
              <a:t>"&gt;</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a:t>
            </a:r>
            <a:r>
              <a:rPr lang="en-US" sz="2200" dirty="0">
                <a:latin typeface="Courier New" pitchFamily="49" charset="0"/>
                <a:cs typeface="Courier New" pitchFamily="49" charset="0"/>
              </a:rPr>
              <a:t>Width and height</a:t>
            </a:r>
          </a:p>
          <a:p>
            <a:pPr marL="0" indent="0">
              <a:buNone/>
            </a:pPr>
            <a:r>
              <a:rPr lang="en-US" sz="2200" dirty="0">
                <a:latin typeface="Courier New" pitchFamily="49" charset="0"/>
                <a:cs typeface="Courier New" pitchFamily="49" charset="0"/>
              </a:rPr>
              <a:t>		</a:t>
            </a:r>
            <a:r>
              <a:rPr lang="en-US" sz="2200" dirty="0" err="1" smtClean="0">
                <a:latin typeface="Courier New" pitchFamily="49" charset="0"/>
                <a:cs typeface="Courier New" pitchFamily="49" charset="0"/>
              </a:rPr>
              <a:t>var</a:t>
            </a:r>
            <a:r>
              <a:rPr lang="en-US" sz="2200" dirty="0" smtClean="0">
                <a:latin typeface="Courier New" pitchFamily="49" charset="0"/>
                <a:cs typeface="Courier New" pitchFamily="49" charset="0"/>
              </a:rPr>
              <a:t> </a:t>
            </a:r>
            <a:r>
              <a:rPr lang="en-US" sz="2200" dirty="0">
                <a:latin typeface="Courier New" pitchFamily="49" charset="0"/>
                <a:cs typeface="Courier New" pitchFamily="49" charset="0"/>
              </a:rPr>
              <a:t>w = 500; </a:t>
            </a:r>
            <a:r>
              <a:rPr lang="en-US" sz="2200" dirty="0" err="1">
                <a:latin typeface="Courier New" pitchFamily="49" charset="0"/>
                <a:cs typeface="Courier New" pitchFamily="49" charset="0"/>
              </a:rPr>
              <a:t>var</a:t>
            </a:r>
            <a:r>
              <a:rPr lang="en-US" sz="2200" dirty="0">
                <a:latin typeface="Courier New" pitchFamily="49" charset="0"/>
                <a:cs typeface="Courier New" pitchFamily="49" charset="0"/>
              </a:rPr>
              <a:t> h = 100;</a:t>
            </a:r>
          </a:p>
          <a:p>
            <a:pPr marL="0" indent="0">
              <a:buNone/>
            </a:pPr>
            <a:r>
              <a:rPr lang="en-US" sz="2200" dirty="0">
                <a:latin typeface="Courier New" pitchFamily="49" charset="0"/>
                <a:cs typeface="Courier New" pitchFamily="49" charset="0"/>
              </a:rPr>
              <a:t>		</a:t>
            </a:r>
            <a:r>
              <a:rPr lang="en-US" sz="2200" dirty="0" err="1" smtClean="0">
                <a:latin typeface="Courier New" pitchFamily="49" charset="0"/>
                <a:cs typeface="Courier New" pitchFamily="49" charset="0"/>
              </a:rPr>
              <a:t>var</a:t>
            </a:r>
            <a:r>
              <a:rPr lang="en-US" sz="2200" dirty="0" smtClean="0">
                <a:latin typeface="Courier New" pitchFamily="49" charset="0"/>
                <a:cs typeface="Courier New" pitchFamily="49" charset="0"/>
              </a:rPr>
              <a:t> </a:t>
            </a:r>
            <a:r>
              <a:rPr lang="en-US" sz="2200" dirty="0" err="1">
                <a:latin typeface="Courier New" pitchFamily="49" charset="0"/>
                <a:cs typeface="Courier New" pitchFamily="49" charset="0"/>
              </a:rPr>
              <a:t>barPadding</a:t>
            </a:r>
            <a:r>
              <a:rPr lang="en-US" sz="2200" dirty="0">
                <a:latin typeface="Courier New" pitchFamily="49" charset="0"/>
                <a:cs typeface="Courier New" pitchFamily="49" charset="0"/>
              </a:rPr>
              <a:t> = 1;</a:t>
            </a:r>
          </a:p>
          <a:p>
            <a:pPr marL="0" indent="0">
              <a:buNone/>
            </a:pPr>
            <a:r>
              <a:rPr lang="en-US" sz="2200" dirty="0">
                <a:latin typeface="Courier New" pitchFamily="49" charset="0"/>
                <a:cs typeface="Courier New" pitchFamily="49" charset="0"/>
              </a:rPr>
              <a:t>		</a:t>
            </a:r>
            <a:r>
              <a:rPr lang="en-US" sz="2200" dirty="0" err="1" smtClean="0">
                <a:latin typeface="Courier New" pitchFamily="49" charset="0"/>
                <a:cs typeface="Courier New" pitchFamily="49" charset="0"/>
              </a:rPr>
              <a:t>var</a:t>
            </a:r>
            <a:r>
              <a:rPr lang="en-US" sz="2200" dirty="0" smtClean="0">
                <a:latin typeface="Courier New" pitchFamily="49" charset="0"/>
                <a:cs typeface="Courier New" pitchFamily="49" charset="0"/>
              </a:rPr>
              <a:t> </a:t>
            </a:r>
            <a:r>
              <a:rPr lang="en-US" sz="2200" dirty="0">
                <a:latin typeface="Courier New" pitchFamily="49" charset="0"/>
                <a:cs typeface="Courier New" pitchFamily="49" charset="0"/>
              </a:rPr>
              <a:t>dataset = [ 5, 10, 13, 19, 21, 25, 22, 18, 15, 13,</a:t>
            </a: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11</a:t>
            </a:r>
            <a:r>
              <a:rPr lang="en-US" sz="2200" dirty="0">
                <a:latin typeface="Courier New" pitchFamily="49" charset="0"/>
                <a:cs typeface="Courier New" pitchFamily="49" charset="0"/>
              </a:rPr>
              <a:t>, 12, 15, 20, 18, 17, 16, 18, 23, 25 ];</a:t>
            </a:r>
          </a:p>
          <a:p>
            <a:pPr marL="0" indent="0">
              <a:buNone/>
            </a:pPr>
            <a:r>
              <a:rPr lang="en-US" sz="2200" dirty="0">
                <a:latin typeface="Courier New" pitchFamily="49" charset="0"/>
                <a:cs typeface="Courier New" pitchFamily="49" charset="0"/>
              </a:rPr>
              <a:t>		</a:t>
            </a:r>
            <a:r>
              <a:rPr lang="en-US" sz="2200" dirty="0" err="1" smtClean="0">
                <a:latin typeface="Courier New" pitchFamily="49" charset="0"/>
                <a:cs typeface="Courier New" pitchFamily="49" charset="0"/>
              </a:rPr>
              <a:t>var</a:t>
            </a:r>
            <a:r>
              <a:rPr lang="en-US" sz="2200" dirty="0" smtClean="0">
                <a:latin typeface="Courier New" pitchFamily="49" charset="0"/>
                <a:cs typeface="Courier New" pitchFamily="49" charset="0"/>
              </a:rPr>
              <a:t> </a:t>
            </a:r>
            <a:r>
              <a:rPr lang="en-US" sz="2200" dirty="0" err="1">
                <a:latin typeface="Courier New" pitchFamily="49" charset="0"/>
                <a:cs typeface="Courier New" pitchFamily="49" charset="0"/>
              </a:rPr>
              <a:t>svg</a:t>
            </a:r>
            <a:r>
              <a:rPr lang="en-US" sz="2200" dirty="0">
                <a:latin typeface="Courier New" pitchFamily="49" charset="0"/>
                <a:cs typeface="Courier New" pitchFamily="49" charset="0"/>
              </a:rPr>
              <a:t> = d3.select</a:t>
            </a:r>
            <a:r>
              <a:rPr lang="en-US" sz="2200" dirty="0" smtClean="0">
                <a:latin typeface="Courier New" pitchFamily="49" charset="0"/>
                <a:cs typeface="Courier New" pitchFamily="49" charset="0"/>
              </a:rPr>
              <a:t>("body").</a:t>
            </a:r>
            <a:r>
              <a:rPr lang="en-US" sz="2200" dirty="0">
                <a:latin typeface="Courier New" pitchFamily="49" charset="0"/>
                <a:cs typeface="Courier New" pitchFamily="49" charset="0"/>
              </a:rPr>
              <a:t>append</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svg</a:t>
            </a:r>
            <a:r>
              <a:rPr lang="en-US" sz="2200" dirty="0" smtClean="0">
                <a:latin typeface="Courier New" pitchFamily="49" charset="0"/>
                <a:cs typeface="Courier New" pitchFamily="49" charset="0"/>
              </a:rPr>
              <a:t>").</a:t>
            </a:r>
            <a:r>
              <a:rPr lang="en-US" sz="2200" dirty="0" err="1">
                <a:latin typeface="Courier New" pitchFamily="49" charset="0"/>
                <a:cs typeface="Courier New" pitchFamily="49" charset="0"/>
              </a:rPr>
              <a:t>attr</a:t>
            </a:r>
            <a:r>
              <a:rPr lang="en-US" sz="2200" dirty="0" smtClean="0">
                <a:latin typeface="Courier New" pitchFamily="49" charset="0"/>
                <a:cs typeface="Courier New" pitchFamily="49" charset="0"/>
              </a:rPr>
              <a:t>("width", </a:t>
            </a:r>
            <a:r>
              <a:rPr lang="en-US" sz="2200" dirty="0">
                <a:latin typeface="Courier New" pitchFamily="49" charset="0"/>
                <a:cs typeface="Courier New" pitchFamily="49" charset="0"/>
              </a:rPr>
              <a:t>w)</a:t>
            </a: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a:t>
            </a:r>
            <a:r>
              <a:rPr lang="en-US" sz="2200" dirty="0" err="1">
                <a:latin typeface="Courier New" pitchFamily="49" charset="0"/>
                <a:cs typeface="Courier New" pitchFamily="49" charset="0"/>
              </a:rPr>
              <a:t>attr</a:t>
            </a:r>
            <a:r>
              <a:rPr lang="en-US" sz="2200" dirty="0" smtClean="0">
                <a:latin typeface="Courier New" pitchFamily="49" charset="0"/>
                <a:cs typeface="Courier New" pitchFamily="49" charset="0"/>
              </a:rPr>
              <a:t>("height", </a:t>
            </a:r>
            <a:r>
              <a:rPr lang="en-US" sz="2200" dirty="0">
                <a:latin typeface="Courier New" pitchFamily="49" charset="0"/>
                <a:cs typeface="Courier New" pitchFamily="49" charset="0"/>
              </a:rPr>
              <a:t>h);</a:t>
            </a: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a:t>
            </a:r>
            <a:r>
              <a:rPr lang="en-US" sz="2200" dirty="0" err="1" smtClean="0">
                <a:latin typeface="Courier New" pitchFamily="49" charset="0"/>
                <a:cs typeface="Courier New" pitchFamily="49" charset="0"/>
              </a:rPr>
              <a:t>svg.selectAll</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rect</a:t>
            </a:r>
            <a:r>
              <a:rPr lang="en-US" sz="2200" dirty="0" smtClean="0">
                <a:latin typeface="Courier New" pitchFamily="49" charset="0"/>
                <a:cs typeface="Courier New" pitchFamily="49" charset="0"/>
              </a:rPr>
              <a:t>")</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a:t>
            </a:r>
            <a:r>
              <a:rPr lang="en-US" sz="2200" dirty="0">
                <a:latin typeface="Courier New" pitchFamily="49" charset="0"/>
                <a:cs typeface="Courier New" pitchFamily="49" charset="0"/>
              </a:rPr>
              <a:t>data(dataset).enter().append</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rect</a:t>
            </a:r>
            <a:r>
              <a:rPr lang="en-US" sz="2200" dirty="0" smtClean="0">
                <a:latin typeface="Courier New" pitchFamily="49" charset="0"/>
                <a:cs typeface="Courier New" pitchFamily="49" charset="0"/>
              </a:rPr>
              <a:t>")</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a:t>
            </a:r>
            <a:r>
              <a:rPr lang="en-US" sz="2200" dirty="0" err="1">
                <a:latin typeface="Courier New" pitchFamily="49" charset="0"/>
                <a:cs typeface="Courier New" pitchFamily="49" charset="0"/>
              </a:rPr>
              <a:t>attr</a:t>
            </a:r>
            <a:r>
              <a:rPr lang="en-US" sz="2200" dirty="0" smtClean="0">
                <a:latin typeface="Courier New" pitchFamily="49" charset="0"/>
                <a:cs typeface="Courier New" pitchFamily="49" charset="0"/>
              </a:rPr>
              <a:t>("x", </a:t>
            </a:r>
            <a:r>
              <a:rPr lang="en-US" sz="2200" dirty="0">
                <a:latin typeface="Courier New" pitchFamily="49" charset="0"/>
                <a:cs typeface="Courier New" pitchFamily="49" charset="0"/>
              </a:rPr>
              <a:t>function(d, i</a:t>
            </a:r>
            <a:r>
              <a:rPr lang="en-US" sz="2200" dirty="0" smtClean="0">
                <a:latin typeface="Courier New" pitchFamily="49" charset="0"/>
                <a:cs typeface="Courier New" pitchFamily="49" charset="0"/>
              </a:rPr>
              <a:t>){return </a:t>
            </a:r>
            <a:r>
              <a:rPr lang="en-US" sz="2200" dirty="0">
                <a:latin typeface="Courier New" pitchFamily="49" charset="0"/>
                <a:cs typeface="Courier New" pitchFamily="49" charset="0"/>
              </a:rPr>
              <a:t>i </a:t>
            </a:r>
            <a:r>
              <a:rPr lang="en-US" sz="2200" dirty="0" smtClean="0">
                <a:latin typeface="Courier New" pitchFamily="49" charset="0"/>
                <a:cs typeface="Courier New" pitchFamily="49" charset="0"/>
              </a:rPr>
              <a:t>*(w/</a:t>
            </a:r>
            <a:r>
              <a:rPr lang="en-US" sz="2200" dirty="0" err="1" smtClean="0">
                <a:latin typeface="Courier New" pitchFamily="49" charset="0"/>
                <a:cs typeface="Courier New" pitchFamily="49" charset="0"/>
              </a:rPr>
              <a:t>dataset.length</a:t>
            </a:r>
            <a:r>
              <a:rPr lang="en-US" sz="2200" dirty="0" smtClean="0">
                <a:latin typeface="Courier New" pitchFamily="49" charset="0"/>
                <a:cs typeface="Courier New" pitchFamily="49" charset="0"/>
              </a:rPr>
              <a:t>);})</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a:t>
            </a:r>
            <a:r>
              <a:rPr lang="en-US" sz="2200" dirty="0" err="1">
                <a:latin typeface="Courier New" pitchFamily="49" charset="0"/>
                <a:cs typeface="Courier New" pitchFamily="49" charset="0"/>
              </a:rPr>
              <a:t>attr</a:t>
            </a:r>
            <a:r>
              <a:rPr lang="en-US" sz="2200" dirty="0" smtClean="0">
                <a:latin typeface="Courier New" pitchFamily="49" charset="0"/>
                <a:cs typeface="Courier New" pitchFamily="49" charset="0"/>
              </a:rPr>
              <a:t>("y", </a:t>
            </a:r>
            <a:r>
              <a:rPr lang="en-US" sz="2200" dirty="0">
                <a:latin typeface="Courier New" pitchFamily="49" charset="0"/>
                <a:cs typeface="Courier New" pitchFamily="49" charset="0"/>
              </a:rPr>
              <a:t>function(d) </a:t>
            </a:r>
            <a:r>
              <a:rPr lang="en-US" sz="2200" dirty="0" smtClean="0">
                <a:latin typeface="Courier New" pitchFamily="49" charset="0"/>
                <a:cs typeface="Courier New" pitchFamily="49" charset="0"/>
              </a:rPr>
              <a:t>{      return </a:t>
            </a:r>
            <a:r>
              <a:rPr lang="en-US" sz="2200" dirty="0">
                <a:latin typeface="Courier New" pitchFamily="49" charset="0"/>
                <a:cs typeface="Courier New" pitchFamily="49" charset="0"/>
              </a:rPr>
              <a:t>h - (d * 4</a:t>
            </a:r>
            <a:r>
              <a:rPr lang="en-US" sz="2200" dirty="0" smtClean="0">
                <a:latin typeface="Courier New" pitchFamily="49" charset="0"/>
                <a:cs typeface="Courier New" pitchFamily="49" charset="0"/>
              </a:rPr>
              <a:t>); })</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a:t>
            </a:r>
            <a:r>
              <a:rPr lang="en-US" sz="2200" dirty="0" err="1">
                <a:latin typeface="Courier New" pitchFamily="49" charset="0"/>
                <a:cs typeface="Courier New" pitchFamily="49" charset="0"/>
              </a:rPr>
              <a:t>attr</a:t>
            </a:r>
            <a:r>
              <a:rPr lang="en-US" sz="2200" dirty="0" smtClean="0">
                <a:latin typeface="Courier New" pitchFamily="49" charset="0"/>
                <a:cs typeface="Courier New" pitchFamily="49" charset="0"/>
              </a:rPr>
              <a:t>("width", </a:t>
            </a:r>
            <a:r>
              <a:rPr lang="en-US" sz="2200" dirty="0">
                <a:latin typeface="Courier New" pitchFamily="49" charset="0"/>
                <a:cs typeface="Courier New" pitchFamily="49" charset="0"/>
              </a:rPr>
              <a:t>w / </a:t>
            </a:r>
            <a:r>
              <a:rPr lang="en-US" sz="2200" dirty="0" err="1">
                <a:latin typeface="Courier New" pitchFamily="49" charset="0"/>
                <a:cs typeface="Courier New" pitchFamily="49" charset="0"/>
              </a:rPr>
              <a:t>dataset.length</a:t>
            </a:r>
            <a:r>
              <a:rPr lang="en-US" sz="2200" dirty="0">
                <a:latin typeface="Courier New" pitchFamily="49" charset="0"/>
                <a:cs typeface="Courier New" pitchFamily="49" charset="0"/>
              </a:rPr>
              <a:t> - </a:t>
            </a:r>
            <a:r>
              <a:rPr lang="en-US" sz="2200" dirty="0" err="1">
                <a:latin typeface="Courier New" pitchFamily="49" charset="0"/>
                <a:cs typeface="Courier New" pitchFamily="49" charset="0"/>
              </a:rPr>
              <a:t>barPadding</a:t>
            </a:r>
            <a:r>
              <a:rPr lang="en-US" sz="2200" dirty="0">
                <a:latin typeface="Courier New" pitchFamily="49" charset="0"/>
                <a:cs typeface="Courier New" pitchFamily="49" charset="0"/>
              </a:rPr>
              <a:t>)</a:t>
            </a: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a:t>
            </a:r>
            <a:r>
              <a:rPr lang="en-US" sz="2200" dirty="0" err="1">
                <a:latin typeface="Courier New" pitchFamily="49" charset="0"/>
                <a:cs typeface="Courier New" pitchFamily="49" charset="0"/>
              </a:rPr>
              <a:t>attr</a:t>
            </a:r>
            <a:r>
              <a:rPr lang="en-US" sz="2200" dirty="0" smtClean="0">
                <a:latin typeface="Courier New" pitchFamily="49" charset="0"/>
                <a:cs typeface="Courier New" pitchFamily="49" charset="0"/>
              </a:rPr>
              <a:t>("height", </a:t>
            </a:r>
            <a:r>
              <a:rPr lang="en-US" sz="2200" dirty="0">
                <a:latin typeface="Courier New" pitchFamily="49" charset="0"/>
                <a:cs typeface="Courier New" pitchFamily="49" charset="0"/>
              </a:rPr>
              <a:t>function(d) </a:t>
            </a:r>
            <a:r>
              <a:rPr lang="en-US" sz="2200" dirty="0" smtClean="0">
                <a:latin typeface="Courier New" pitchFamily="49" charset="0"/>
                <a:cs typeface="Courier New" pitchFamily="49" charset="0"/>
              </a:rPr>
              <a:t>{ return </a:t>
            </a:r>
            <a:r>
              <a:rPr lang="en-US" sz="2200" dirty="0">
                <a:latin typeface="Courier New" pitchFamily="49" charset="0"/>
                <a:cs typeface="Courier New" pitchFamily="49" charset="0"/>
              </a:rPr>
              <a:t>d * </a:t>
            </a:r>
            <a:r>
              <a:rPr lang="en-US" sz="2200" dirty="0" smtClean="0">
                <a:latin typeface="Courier New" pitchFamily="49" charset="0"/>
                <a:cs typeface="Courier New" pitchFamily="49" charset="0"/>
              </a:rPr>
              <a:t>4</a:t>
            </a:r>
            <a:r>
              <a:rPr lang="en-US" sz="2200" dirty="0">
                <a:latin typeface="Courier New" pitchFamily="49" charset="0"/>
                <a:cs typeface="Courier New" pitchFamily="49" charset="0"/>
              </a:rPr>
              <a:t>;</a:t>
            </a:r>
            <a:r>
              <a:rPr lang="en-US" sz="2200" dirty="0" smtClean="0">
                <a:latin typeface="Courier New" pitchFamily="49" charset="0"/>
                <a:cs typeface="Courier New" pitchFamily="49" charset="0"/>
              </a:rPr>
              <a:t>})</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a:t>
            </a:r>
            <a:r>
              <a:rPr lang="en-US" sz="2200" dirty="0" err="1">
                <a:latin typeface="Courier New" pitchFamily="49" charset="0"/>
                <a:cs typeface="Courier New" pitchFamily="49" charset="0"/>
              </a:rPr>
              <a:t>attr</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fill",function</a:t>
            </a:r>
            <a:r>
              <a:rPr lang="en-US" sz="2200" dirty="0" smtClean="0">
                <a:latin typeface="Courier New" pitchFamily="49" charset="0"/>
                <a:cs typeface="Courier New" pitchFamily="49" charset="0"/>
              </a:rPr>
              <a:t>(d){return "</a:t>
            </a:r>
            <a:r>
              <a:rPr lang="en-US" sz="2200" dirty="0" err="1" smtClean="0">
                <a:latin typeface="Courier New" pitchFamily="49" charset="0"/>
                <a:cs typeface="Courier New" pitchFamily="49" charset="0"/>
              </a:rPr>
              <a:t>rgb</a:t>
            </a:r>
            <a:r>
              <a:rPr lang="en-US" sz="2200" dirty="0" smtClean="0">
                <a:latin typeface="Courier New" pitchFamily="49" charset="0"/>
                <a:cs typeface="Courier New" pitchFamily="49" charset="0"/>
              </a:rPr>
              <a:t>(0</a:t>
            </a:r>
            <a:r>
              <a:rPr lang="en-US" sz="2200" dirty="0">
                <a:latin typeface="Courier New" pitchFamily="49" charset="0"/>
                <a:cs typeface="Courier New" pitchFamily="49" charset="0"/>
              </a:rPr>
              <a:t>, 0, </a:t>
            </a:r>
            <a:r>
              <a:rPr lang="en-US" sz="2200" dirty="0" smtClean="0">
                <a:latin typeface="Courier New" pitchFamily="49" charset="0"/>
                <a:cs typeface="Courier New" pitchFamily="49" charset="0"/>
              </a:rPr>
              <a:t>"+(</a:t>
            </a:r>
            <a:r>
              <a:rPr lang="en-US" sz="2200" dirty="0">
                <a:latin typeface="Courier New" pitchFamily="49" charset="0"/>
                <a:cs typeface="Courier New" pitchFamily="49" charset="0"/>
              </a:rPr>
              <a:t>d * 10</a:t>
            </a:r>
            <a:r>
              <a:rPr lang="en-US" sz="2200" dirty="0" smtClean="0">
                <a:latin typeface="Courier New" pitchFamily="49" charset="0"/>
                <a:cs typeface="Courier New" pitchFamily="49" charset="0"/>
              </a:rPr>
              <a:t>)+ ")";});</a:t>
            </a:r>
            <a:endParaRPr lang="en-US" sz="22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&lt;/script&gt;</a:t>
            </a:r>
          </a:p>
          <a:p>
            <a:pPr marL="0" indent="0">
              <a:buNone/>
            </a:pPr>
            <a:r>
              <a:rPr lang="en-US" sz="2200" dirty="0">
                <a:latin typeface="Courier New" pitchFamily="49" charset="0"/>
                <a:cs typeface="Courier New" pitchFamily="49" charset="0"/>
              </a:rPr>
              <a:t>	&lt;/body&gt;</a:t>
            </a:r>
          </a:p>
          <a:p>
            <a:pPr marL="0" indent="0">
              <a:buNone/>
            </a:pPr>
            <a:r>
              <a:rPr lang="en-US" sz="2200" dirty="0">
                <a:latin typeface="Courier New" pitchFamily="49" charset="0"/>
                <a:cs typeface="Courier New" pitchFamily="49" charset="0"/>
              </a:rPr>
              <a:t>&lt;/html&gt;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62</a:t>
            </a:fld>
            <a:endParaRPr lang="en-US"/>
          </a:p>
        </p:txBody>
      </p:sp>
    </p:spTree>
    <p:extLst>
      <p:ext uri="{BB962C8B-B14F-4D97-AF65-F5344CB8AC3E}">
        <p14:creationId xmlns:p14="http://schemas.microsoft.com/office/powerpoint/2010/main" val="14134858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Scatterplot</a:t>
            </a:r>
            <a:endParaRPr lang="en-US" dirty="0"/>
          </a:p>
        </p:txBody>
      </p:sp>
      <p:sp>
        <p:nvSpPr>
          <p:cNvPr id="3" name="Content Placeholder 2"/>
          <p:cNvSpPr>
            <a:spLocks noGrp="1"/>
          </p:cNvSpPr>
          <p:nvPr>
            <p:ph idx="1"/>
          </p:nvPr>
        </p:nvSpPr>
        <p:spPr>
          <a:xfrm>
            <a:off x="381000" y="762000"/>
            <a:ext cx="8458200" cy="5592763"/>
          </a:xfrm>
        </p:spPr>
        <p:txBody>
          <a:bodyPr/>
          <a:lstStyle/>
          <a:p>
            <a:r>
              <a:rPr lang="en-US" dirty="0"/>
              <a:t>The scatterplot is a common type of visualization that represents two sets of corresponding values on two different axes: horizontal &amp;</a:t>
            </a:r>
            <a:r>
              <a:rPr lang="en-US" dirty="0" smtClean="0"/>
              <a:t> vertical:</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x </a:t>
            </a:r>
            <a:r>
              <a:rPr lang="en-US" dirty="0"/>
              <a:t>and </a:t>
            </a:r>
            <a:r>
              <a:rPr lang="en-US" sz="1800" dirty="0">
                <a:latin typeface="Courier New" panose="02070309020205020404" pitchFamily="49" charset="0"/>
                <a:cs typeface="Courier New" panose="02070309020205020404" pitchFamily="49" charset="0"/>
              </a:rPr>
              <a:t>y</a:t>
            </a:r>
            <a:r>
              <a:rPr lang="en-US" dirty="0" smtClean="0"/>
              <a:t>.</a:t>
            </a:r>
          </a:p>
          <a:p>
            <a:r>
              <a:rPr lang="en-US" dirty="0" smtClean="0"/>
              <a:t>You </a:t>
            </a:r>
            <a:r>
              <a:rPr lang="en-US" dirty="0"/>
              <a:t>have a lot of flexibility around how you structure your data set. </a:t>
            </a:r>
            <a:endParaRPr lang="en-US" dirty="0" smtClean="0"/>
          </a:p>
          <a:p>
            <a:r>
              <a:rPr lang="en-US" dirty="0" smtClean="0"/>
              <a:t>For the </a:t>
            </a:r>
            <a:r>
              <a:rPr lang="en-US" dirty="0"/>
              <a:t>scatterplot, </a:t>
            </a:r>
            <a:r>
              <a:rPr lang="en-US" dirty="0" smtClean="0"/>
              <a:t>we could </a:t>
            </a:r>
            <a:r>
              <a:rPr lang="en-US" dirty="0"/>
              <a:t>use an array of arrays. </a:t>
            </a:r>
            <a:endParaRPr lang="en-US" dirty="0" smtClean="0"/>
          </a:p>
          <a:p>
            <a:r>
              <a:rPr lang="en-US" dirty="0" smtClean="0"/>
              <a:t>The </a:t>
            </a:r>
            <a:r>
              <a:rPr lang="en-US" dirty="0"/>
              <a:t>primary array will contain one element for each data </a:t>
            </a:r>
            <a:r>
              <a:rPr lang="en-US" dirty="0" smtClean="0"/>
              <a:t>"point." </a:t>
            </a:r>
            <a:r>
              <a:rPr lang="en-US" dirty="0"/>
              <a:t>Each of those </a:t>
            </a:r>
            <a:r>
              <a:rPr lang="en-US" dirty="0" smtClean="0"/>
              <a:t>"point" </a:t>
            </a:r>
            <a:r>
              <a:rPr lang="en-US" dirty="0"/>
              <a:t>elements will be another array, with just two values: one for the x value, and one for y.</a:t>
            </a:r>
          </a:p>
          <a:p>
            <a:pPr marL="0" indent="0">
              <a:buNone/>
            </a:pPr>
            <a:r>
              <a:rPr lang="en-US" sz="1600" dirty="0" err="1">
                <a:latin typeface="Courier New" pitchFamily="49" charset="0"/>
                <a:cs typeface="Courier New" pitchFamily="49" charset="0"/>
              </a:rPr>
              <a:t>var</a:t>
            </a:r>
            <a:r>
              <a:rPr lang="en-US" sz="1600" dirty="0">
                <a:latin typeface="Courier New" pitchFamily="49" charset="0"/>
                <a:cs typeface="Courier New" pitchFamily="49" charset="0"/>
              </a:rPr>
              <a:t> dataset = [</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5, 20], [480, 90], [250, 50], [100, 33], [330, 95],</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410, 12], [475, 44], [25, 67], [85, 21], [220, 88]</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r>
              <a:rPr lang="en-US" dirty="0" smtClean="0"/>
              <a:t>[]</a:t>
            </a:r>
            <a:r>
              <a:rPr lang="en-US" dirty="0"/>
              <a:t> means array, so nested hard brackets [[]] indicate an array within another </a:t>
            </a:r>
            <a:r>
              <a:rPr lang="en-US" dirty="0" smtClean="0"/>
              <a:t>array.</a:t>
            </a:r>
          </a:p>
          <a:p>
            <a:r>
              <a:rPr lang="en-US" dirty="0" smtClean="0"/>
              <a:t>We </a:t>
            </a:r>
            <a:r>
              <a:rPr lang="en-US" dirty="0"/>
              <a:t>separate array elements with commas, so an array containing three other arrays would look like: </a:t>
            </a:r>
            <a:r>
              <a:rPr lang="en-US" sz="1800" dirty="0">
                <a:latin typeface="Courier New" pitchFamily="49" charset="0"/>
                <a:cs typeface="Courier New" pitchFamily="49" charset="0"/>
              </a:rPr>
              <a: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63</a:t>
            </a:fld>
            <a:endParaRPr lang="en-US"/>
          </a:p>
        </p:txBody>
      </p:sp>
    </p:spTree>
    <p:extLst>
      <p:ext uri="{BB962C8B-B14F-4D97-AF65-F5344CB8AC3E}">
        <p14:creationId xmlns:p14="http://schemas.microsoft.com/office/powerpoint/2010/main" val="392561411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Scatterplot</a:t>
            </a:r>
            <a:endParaRPr lang="en-US" dirty="0"/>
          </a:p>
        </p:txBody>
      </p:sp>
      <p:sp>
        <p:nvSpPr>
          <p:cNvPr id="3" name="Content Placeholder 2"/>
          <p:cNvSpPr>
            <a:spLocks noGrp="1"/>
          </p:cNvSpPr>
          <p:nvPr>
            <p:ph idx="1"/>
          </p:nvPr>
        </p:nvSpPr>
        <p:spPr>
          <a:xfrm>
            <a:off x="457200" y="762000"/>
            <a:ext cx="8229600" cy="5715000"/>
          </a:xfrm>
        </p:spPr>
        <p:txBody>
          <a:bodyPr>
            <a:normAutofit fontScale="92500" lnSpcReduction="10000"/>
          </a:bodyPr>
          <a:lstStyle/>
          <a:p>
            <a:r>
              <a:rPr lang="en-US" sz="2200" dirty="0" smtClean="0"/>
              <a:t>We </a:t>
            </a:r>
            <a:r>
              <a:rPr lang="en-US" sz="2200" dirty="0"/>
              <a:t>carry over most of the code from our bar chart experiments, including the piece that creates the SVG element:</a:t>
            </a:r>
          </a:p>
          <a:p>
            <a:pPr marL="0" indent="0">
              <a:buNone/>
            </a:pPr>
            <a:r>
              <a:rPr lang="en-US" sz="1500" dirty="0">
                <a:latin typeface="Courier New" pitchFamily="49" charset="0"/>
                <a:cs typeface="Courier New" pitchFamily="49" charset="0"/>
              </a:rPr>
              <a:t>//Create SVG element</a:t>
            </a:r>
          </a:p>
          <a:p>
            <a:pPr marL="0" indent="0">
              <a:buNone/>
            </a:pPr>
            <a:r>
              <a:rPr lang="en-US" sz="1500" dirty="0" err="1">
                <a:latin typeface="Courier New" pitchFamily="49" charset="0"/>
                <a:cs typeface="Courier New" pitchFamily="49" charset="0"/>
              </a:rPr>
              <a:t>var</a:t>
            </a: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svg</a:t>
            </a:r>
            <a:r>
              <a:rPr lang="en-US" sz="1500" dirty="0">
                <a:latin typeface="Courier New" pitchFamily="49" charset="0"/>
                <a:cs typeface="Courier New" pitchFamily="49" charset="0"/>
              </a:rPr>
              <a:t> = d3.select</a:t>
            </a:r>
            <a:r>
              <a:rPr lang="en-US" sz="1500" dirty="0" smtClean="0">
                <a:latin typeface="Courier New" pitchFamily="49" charset="0"/>
                <a:cs typeface="Courier New" pitchFamily="49" charset="0"/>
              </a:rPr>
              <a:t>("body")</a:t>
            </a:r>
            <a:endParaRPr lang="en-US" sz="1500" dirty="0">
              <a:latin typeface="Courier New" pitchFamily="49" charset="0"/>
              <a:cs typeface="Courier New" pitchFamily="49" charset="0"/>
            </a:endParaRPr>
          </a:p>
          <a:p>
            <a:pPr marL="0" indent="0">
              <a:buNone/>
            </a:pPr>
            <a:r>
              <a:rPr lang="en-US" sz="1500" dirty="0">
                <a:latin typeface="Courier New" pitchFamily="49" charset="0"/>
                <a:cs typeface="Courier New" pitchFamily="49" charset="0"/>
              </a:rPr>
              <a:t>            .append</a:t>
            </a:r>
            <a:r>
              <a:rPr lang="en-US" sz="1500" dirty="0" smtClean="0">
                <a:latin typeface="Courier New" pitchFamily="49" charset="0"/>
                <a:cs typeface="Courier New" pitchFamily="49" charset="0"/>
              </a:rPr>
              <a:t>("</a:t>
            </a:r>
            <a:r>
              <a:rPr lang="en-US" sz="1500" dirty="0" err="1" smtClean="0">
                <a:latin typeface="Courier New" pitchFamily="49" charset="0"/>
                <a:cs typeface="Courier New" pitchFamily="49" charset="0"/>
              </a:rPr>
              <a:t>svg</a:t>
            </a:r>
            <a:r>
              <a:rPr lang="en-US" sz="1500" dirty="0" smtClean="0">
                <a:latin typeface="Courier New" pitchFamily="49" charset="0"/>
                <a:cs typeface="Courier New" pitchFamily="49" charset="0"/>
              </a:rPr>
              <a:t>")</a:t>
            </a:r>
            <a:endParaRPr lang="en-US" sz="1500" dirty="0">
              <a:latin typeface="Courier New" pitchFamily="49" charset="0"/>
              <a:cs typeface="Courier New" pitchFamily="49" charset="0"/>
            </a:endParaRPr>
          </a:p>
          <a:p>
            <a:pPr marL="0" indent="0">
              <a:buNone/>
            </a:pP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attr</a:t>
            </a:r>
            <a:r>
              <a:rPr lang="en-US" sz="1500" dirty="0" smtClean="0">
                <a:latin typeface="Courier New" pitchFamily="49" charset="0"/>
                <a:cs typeface="Courier New" pitchFamily="49" charset="0"/>
              </a:rPr>
              <a:t>("width", </a:t>
            </a:r>
            <a:r>
              <a:rPr lang="en-US" sz="1500" dirty="0">
                <a:latin typeface="Courier New" pitchFamily="49" charset="0"/>
                <a:cs typeface="Courier New" pitchFamily="49" charset="0"/>
              </a:rPr>
              <a:t>w)</a:t>
            </a:r>
          </a:p>
          <a:p>
            <a:pPr marL="0" indent="0">
              <a:buNone/>
            </a:pP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attr</a:t>
            </a:r>
            <a:r>
              <a:rPr lang="en-US" sz="1500" dirty="0" smtClean="0">
                <a:latin typeface="Courier New" pitchFamily="49" charset="0"/>
                <a:cs typeface="Courier New" pitchFamily="49" charset="0"/>
              </a:rPr>
              <a:t>("height", </a:t>
            </a:r>
            <a:r>
              <a:rPr lang="en-US" sz="1500" dirty="0">
                <a:latin typeface="Courier New" pitchFamily="49" charset="0"/>
                <a:cs typeface="Courier New" pitchFamily="49" charset="0"/>
              </a:rPr>
              <a:t>h);</a:t>
            </a:r>
          </a:p>
          <a:p>
            <a:r>
              <a:rPr lang="en-US" sz="2200" dirty="0">
                <a:cs typeface="Courier New" pitchFamily="49" charset="0"/>
              </a:rPr>
              <a:t>Instead of creating </a:t>
            </a:r>
            <a:r>
              <a:rPr lang="en-US" sz="1900" dirty="0" err="1">
                <a:latin typeface="Courier New" panose="02070309020205020404" pitchFamily="49" charset="0"/>
                <a:cs typeface="Courier New" panose="02070309020205020404" pitchFamily="49" charset="0"/>
              </a:rPr>
              <a:t>rects</a:t>
            </a:r>
            <a:r>
              <a:rPr lang="en-US" sz="2200" dirty="0">
                <a:cs typeface="Courier New" pitchFamily="49" charset="0"/>
              </a:rPr>
              <a:t>, however, we’ll make a circle for each data point:</a:t>
            </a:r>
          </a:p>
          <a:p>
            <a:pPr marL="0" indent="0">
              <a:buNone/>
            </a:pPr>
            <a:r>
              <a:rPr lang="en-US" sz="1500" dirty="0" err="1">
                <a:latin typeface="Courier New" pitchFamily="49" charset="0"/>
                <a:cs typeface="Courier New" pitchFamily="49" charset="0"/>
              </a:rPr>
              <a:t>svg.selectAll</a:t>
            </a:r>
            <a:r>
              <a:rPr lang="en-US" sz="1500" dirty="0" smtClean="0">
                <a:latin typeface="Courier New" pitchFamily="49" charset="0"/>
                <a:cs typeface="Courier New" pitchFamily="49" charset="0"/>
              </a:rPr>
              <a:t>("circle")</a:t>
            </a:r>
            <a:endParaRPr lang="en-US" sz="1500" dirty="0">
              <a:latin typeface="Courier New" pitchFamily="49" charset="0"/>
              <a:cs typeface="Courier New" pitchFamily="49" charset="0"/>
            </a:endParaRPr>
          </a:p>
          <a:p>
            <a:pPr marL="0" indent="0">
              <a:buNone/>
            </a:pPr>
            <a:r>
              <a:rPr lang="en-US" sz="1500" dirty="0">
                <a:latin typeface="Courier New" pitchFamily="49" charset="0"/>
                <a:cs typeface="Courier New" pitchFamily="49" charset="0"/>
              </a:rPr>
              <a:t>   .data(dataset)</a:t>
            </a:r>
          </a:p>
          <a:p>
            <a:pPr marL="0" indent="0">
              <a:buNone/>
            </a:pPr>
            <a:r>
              <a:rPr lang="en-US" sz="1500" dirty="0">
                <a:latin typeface="Courier New" pitchFamily="49" charset="0"/>
                <a:cs typeface="Courier New" pitchFamily="49" charset="0"/>
              </a:rPr>
              <a:t>   .enter()</a:t>
            </a:r>
          </a:p>
          <a:p>
            <a:pPr marL="0" indent="0">
              <a:buNone/>
            </a:pPr>
            <a:r>
              <a:rPr lang="en-US" sz="1500" dirty="0">
                <a:latin typeface="Courier New" pitchFamily="49" charset="0"/>
                <a:cs typeface="Courier New" pitchFamily="49" charset="0"/>
              </a:rPr>
              <a:t>   .append</a:t>
            </a:r>
            <a:r>
              <a:rPr lang="en-US" sz="1500" dirty="0" smtClean="0">
                <a:latin typeface="Courier New" pitchFamily="49" charset="0"/>
                <a:cs typeface="Courier New" pitchFamily="49" charset="0"/>
              </a:rPr>
              <a:t>("circle")</a:t>
            </a:r>
            <a:endParaRPr lang="en-US" sz="1500" dirty="0">
              <a:latin typeface="Courier New" pitchFamily="49" charset="0"/>
              <a:cs typeface="Courier New" pitchFamily="49" charset="0"/>
            </a:endParaRPr>
          </a:p>
          <a:p>
            <a:r>
              <a:rPr lang="en-US" sz="2200" dirty="0">
                <a:cs typeface="Courier New" pitchFamily="49" charset="0"/>
              </a:rPr>
              <a:t>Also, instead of specifying the </a:t>
            </a:r>
            <a:r>
              <a:rPr lang="en-US" sz="1900" dirty="0" err="1" smtClean="0">
                <a:latin typeface="Courier New" panose="02070309020205020404" pitchFamily="49" charset="0"/>
                <a:cs typeface="Courier New" panose="02070309020205020404" pitchFamily="49" charset="0"/>
              </a:rPr>
              <a:t>rects</a:t>
            </a:r>
            <a:r>
              <a:rPr lang="en-US" sz="1900" dirty="0" smtClean="0">
                <a:latin typeface="Courier New" panose="02070309020205020404" pitchFamily="49" charset="0"/>
                <a:cs typeface="Courier New" panose="02070309020205020404" pitchFamily="49" charset="0"/>
              </a:rPr>
              <a:t>’</a:t>
            </a:r>
            <a:r>
              <a:rPr lang="en-US" sz="2200" dirty="0">
                <a:cs typeface="Courier New" pitchFamily="49" charset="0"/>
              </a:rPr>
              <a:t> </a:t>
            </a:r>
            <a:r>
              <a:rPr lang="en-US" sz="2200" dirty="0" smtClean="0">
                <a:cs typeface="Courier New" pitchFamily="49" charset="0"/>
              </a:rPr>
              <a:t>attributes:</a:t>
            </a:r>
            <a:r>
              <a:rPr lang="en-US" sz="1900" dirty="0">
                <a:cs typeface="Courier New" pitchFamily="49" charset="0"/>
              </a:rPr>
              <a:t> </a:t>
            </a:r>
            <a:r>
              <a:rPr lang="en-US" sz="1900" dirty="0">
                <a:latin typeface="Courier New" panose="02070309020205020404" pitchFamily="49" charset="0"/>
                <a:cs typeface="Courier New" panose="02070309020205020404" pitchFamily="49" charset="0"/>
              </a:rPr>
              <a:t>x, y, width, </a:t>
            </a:r>
            <a:r>
              <a:rPr lang="en-US" sz="2200" dirty="0">
                <a:cs typeface="Courier New" panose="02070309020205020404" pitchFamily="49" charset="0"/>
              </a:rPr>
              <a:t>and</a:t>
            </a:r>
            <a:r>
              <a:rPr lang="en-US" sz="1900" dirty="0">
                <a:latin typeface="Courier New" panose="02070309020205020404" pitchFamily="49" charset="0"/>
                <a:cs typeface="Courier New" panose="02070309020205020404" pitchFamily="49" charset="0"/>
              </a:rPr>
              <a:t> height</a:t>
            </a:r>
            <a:r>
              <a:rPr lang="en-US" sz="2200" dirty="0">
                <a:cs typeface="Courier New" pitchFamily="49" charset="0"/>
              </a:rPr>
              <a:t>,  </a:t>
            </a:r>
            <a:r>
              <a:rPr lang="en-US" sz="2200" dirty="0" smtClean="0">
                <a:cs typeface="Courier New" pitchFamily="49" charset="0"/>
              </a:rPr>
              <a:t>circles </a:t>
            </a:r>
            <a:r>
              <a:rPr lang="en-US" sz="2200" dirty="0">
                <a:cs typeface="Courier New" pitchFamily="49" charset="0"/>
              </a:rPr>
              <a:t>need </a:t>
            </a:r>
            <a:r>
              <a:rPr lang="en-US" sz="1900" dirty="0">
                <a:latin typeface="Courier New" panose="02070309020205020404" pitchFamily="49" charset="0"/>
                <a:cs typeface="Courier New" panose="02070309020205020404" pitchFamily="49" charset="0"/>
              </a:rPr>
              <a:t>cx, cy, </a:t>
            </a:r>
            <a:r>
              <a:rPr lang="en-US" sz="2200" dirty="0">
                <a:cs typeface="Courier New" panose="02070309020205020404" pitchFamily="49" charset="0"/>
              </a:rPr>
              <a:t>and</a:t>
            </a:r>
            <a:r>
              <a:rPr lang="en-US" sz="1900" dirty="0">
                <a:latin typeface="Courier New" panose="02070309020205020404" pitchFamily="49" charset="0"/>
                <a:cs typeface="Courier New" panose="02070309020205020404" pitchFamily="49" charset="0"/>
              </a:rPr>
              <a:t> r</a:t>
            </a:r>
            <a:r>
              <a:rPr lang="en-US" sz="2200" dirty="0">
                <a:cs typeface="Courier New" pitchFamily="49" charset="0"/>
              </a:rPr>
              <a:t>:</a:t>
            </a:r>
          </a:p>
          <a:p>
            <a:pPr marL="0" indent="0">
              <a:buNone/>
            </a:pP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attr</a:t>
            </a:r>
            <a:r>
              <a:rPr lang="en-US" sz="1500" dirty="0" smtClean="0">
                <a:latin typeface="Courier New" pitchFamily="49" charset="0"/>
                <a:cs typeface="Courier New" pitchFamily="49" charset="0"/>
              </a:rPr>
              <a:t>("cx", </a:t>
            </a:r>
            <a:r>
              <a:rPr lang="en-US" sz="1500" dirty="0">
                <a:latin typeface="Courier New" pitchFamily="49" charset="0"/>
                <a:cs typeface="Courier New" pitchFamily="49" charset="0"/>
              </a:rPr>
              <a:t>function(d) {</a:t>
            </a:r>
          </a:p>
          <a:p>
            <a:pPr marL="0" indent="0">
              <a:buNone/>
            </a:pPr>
            <a:r>
              <a:rPr lang="en-US" sz="1500" dirty="0">
                <a:latin typeface="Courier New" pitchFamily="49" charset="0"/>
                <a:cs typeface="Courier New" pitchFamily="49" charset="0"/>
              </a:rPr>
              <a:t>        return d[0];</a:t>
            </a:r>
          </a:p>
          <a:p>
            <a:pPr marL="0" indent="0">
              <a:buNone/>
            </a:pPr>
            <a:r>
              <a:rPr lang="en-US" sz="1500" dirty="0">
                <a:latin typeface="Courier New" pitchFamily="49" charset="0"/>
                <a:cs typeface="Courier New" pitchFamily="49" charset="0"/>
              </a:rPr>
              <a:t>   })</a:t>
            </a:r>
          </a:p>
          <a:p>
            <a:pPr marL="0" indent="0">
              <a:buNone/>
            </a:pP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attr</a:t>
            </a:r>
            <a:r>
              <a:rPr lang="en-US" sz="1500" dirty="0" smtClean="0">
                <a:latin typeface="Courier New" pitchFamily="49" charset="0"/>
                <a:cs typeface="Courier New" pitchFamily="49" charset="0"/>
              </a:rPr>
              <a:t>("cy", </a:t>
            </a:r>
            <a:r>
              <a:rPr lang="en-US" sz="1500" dirty="0">
                <a:latin typeface="Courier New" pitchFamily="49" charset="0"/>
                <a:cs typeface="Courier New" pitchFamily="49" charset="0"/>
              </a:rPr>
              <a:t>function(d) {</a:t>
            </a:r>
          </a:p>
          <a:p>
            <a:pPr marL="0" indent="0">
              <a:buNone/>
            </a:pPr>
            <a:r>
              <a:rPr lang="en-US" sz="1500" dirty="0">
                <a:latin typeface="Courier New" pitchFamily="49" charset="0"/>
                <a:cs typeface="Courier New" pitchFamily="49" charset="0"/>
              </a:rPr>
              <a:t>        return d[1];</a:t>
            </a:r>
          </a:p>
          <a:p>
            <a:pPr marL="0" indent="0">
              <a:buNone/>
            </a:pPr>
            <a:r>
              <a:rPr lang="en-US" sz="1500" dirty="0">
                <a:latin typeface="Courier New" pitchFamily="49" charset="0"/>
                <a:cs typeface="Courier New" pitchFamily="49" charset="0"/>
              </a:rPr>
              <a:t>   })</a:t>
            </a:r>
          </a:p>
          <a:p>
            <a:pPr marL="0" indent="0">
              <a:buNone/>
            </a:pP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attr</a:t>
            </a:r>
            <a:r>
              <a:rPr lang="en-US" sz="1500" dirty="0" smtClean="0">
                <a:latin typeface="Courier New" pitchFamily="49" charset="0"/>
                <a:cs typeface="Courier New" pitchFamily="49" charset="0"/>
              </a:rPr>
              <a:t>("r", </a:t>
            </a:r>
            <a:r>
              <a:rPr lang="en-US" sz="1500" dirty="0">
                <a:latin typeface="Courier New" pitchFamily="49" charset="0"/>
                <a:cs typeface="Courier New" pitchFamily="49" charset="0"/>
              </a:rPr>
              <a:t>5);</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64</a:t>
            </a:fld>
            <a:endParaRPr lang="en-US"/>
          </a:p>
        </p:txBody>
      </p:sp>
    </p:spTree>
    <p:extLst>
      <p:ext uri="{BB962C8B-B14F-4D97-AF65-F5344CB8AC3E}">
        <p14:creationId xmlns:p14="http://schemas.microsoft.com/office/powerpoint/2010/main" val="452306201"/>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Size</a:t>
            </a:r>
            <a:endParaRPr lang="en-US" dirty="0"/>
          </a:p>
        </p:txBody>
      </p:sp>
      <p:sp>
        <p:nvSpPr>
          <p:cNvPr id="3" name="Content Placeholder 2"/>
          <p:cNvSpPr>
            <a:spLocks noGrp="1"/>
          </p:cNvSpPr>
          <p:nvPr>
            <p:ph idx="1"/>
          </p:nvPr>
        </p:nvSpPr>
        <p:spPr/>
        <p:txBody>
          <a:bodyPr>
            <a:normAutofit/>
          </a:bodyPr>
          <a:lstStyle/>
          <a:p>
            <a:r>
              <a:rPr lang="en-US" dirty="0"/>
              <a:t>Maybe you want the circles to be different sizes, so their radii correspond to their </a:t>
            </a:r>
            <a:r>
              <a:rPr lang="en-US" sz="1800" dirty="0">
                <a:latin typeface="Courier New" panose="02070309020205020404" pitchFamily="49" charset="0"/>
                <a:cs typeface="Courier New" panose="02070309020205020404" pitchFamily="49" charset="0"/>
              </a:rPr>
              <a:t>y</a:t>
            </a:r>
            <a:r>
              <a:rPr lang="en-US" dirty="0"/>
              <a:t> values. Instead of setting all </a:t>
            </a:r>
            <a:r>
              <a:rPr lang="en-US" sz="1800" dirty="0">
                <a:latin typeface="Courier New" panose="02070309020205020404" pitchFamily="49" charset="0"/>
                <a:cs typeface="Courier New" panose="02070309020205020404" pitchFamily="49" charset="0"/>
              </a:rPr>
              <a:t>r</a:t>
            </a:r>
            <a:r>
              <a:rPr lang="en-US" dirty="0"/>
              <a:t> values to 5, try:</a:t>
            </a:r>
          </a:p>
          <a:p>
            <a:pPr marL="400050" lvl="1"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attr</a:t>
            </a:r>
            <a:r>
              <a:rPr lang="en-US" sz="1600" dirty="0" smtClean="0">
                <a:latin typeface="Courier New" pitchFamily="49" charset="0"/>
                <a:cs typeface="Courier New" pitchFamily="49" charset="0"/>
              </a:rPr>
              <a:t>("r", </a:t>
            </a:r>
            <a:r>
              <a:rPr lang="en-US" sz="1600" dirty="0">
                <a:latin typeface="Courier New" pitchFamily="49" charset="0"/>
                <a:cs typeface="Courier New" pitchFamily="49" charset="0"/>
              </a:rPr>
              <a:t>function(d) {</a:t>
            </a:r>
          </a:p>
          <a:p>
            <a:pPr marL="400050" lvl="1" indent="0">
              <a:buNone/>
            </a:pPr>
            <a:r>
              <a:rPr lang="en-US" sz="1600" dirty="0">
                <a:latin typeface="Courier New" pitchFamily="49" charset="0"/>
                <a:cs typeface="Courier New" pitchFamily="49" charset="0"/>
              </a:rPr>
              <a:t>    return </a:t>
            </a:r>
            <a:r>
              <a:rPr lang="en-US" sz="1600" dirty="0" err="1">
                <a:latin typeface="Courier New" pitchFamily="49" charset="0"/>
                <a:cs typeface="Courier New" pitchFamily="49" charset="0"/>
              </a:rPr>
              <a:t>Math.sqrt</a:t>
            </a:r>
            <a:r>
              <a:rPr lang="en-US" sz="1600" dirty="0">
                <a:latin typeface="Courier New" pitchFamily="49" charset="0"/>
                <a:cs typeface="Courier New" pitchFamily="49" charset="0"/>
              </a:rPr>
              <a:t>(h - d[1</a:t>
            </a:r>
            <a:r>
              <a:rPr lang="en-US" sz="1600" dirty="0" smtClean="0">
                <a:latin typeface="Courier New" pitchFamily="49" charset="0"/>
                <a:cs typeface="Courier New" pitchFamily="49" charset="0"/>
              </a:rPr>
              <a:t>]);</a:t>
            </a:r>
          </a:p>
          <a:p>
            <a:pPr marL="400050" lvl="1" indent="0">
              <a:buNone/>
            </a:pPr>
            <a:endParaRPr lang="en-US" sz="1600" dirty="0">
              <a:latin typeface="Courier New" pitchFamily="49" charset="0"/>
              <a:cs typeface="Courier New" pitchFamily="49" charset="0"/>
            </a:endParaRPr>
          </a:p>
          <a:p>
            <a:pPr marL="400050" lvl="1" indent="0">
              <a:buNone/>
            </a:pPr>
            <a:r>
              <a:rPr lang="en-US" sz="1600" dirty="0" smtClean="0">
                <a:latin typeface="Courier New" pitchFamily="49" charset="0"/>
                <a:cs typeface="Courier New" pitchFamily="49" charset="0"/>
              </a:rPr>
              <a:t>});</a:t>
            </a:r>
          </a:p>
          <a:p>
            <a:pPr marL="0" indent="0">
              <a:buNone/>
            </a:pPr>
            <a:endParaRPr lang="en-US" sz="1600" dirty="0">
              <a:latin typeface="Courier New" pitchFamily="49" charset="0"/>
              <a:cs typeface="Courier New" pitchFamily="49" charset="0"/>
            </a:endParaRPr>
          </a:p>
          <a:p>
            <a:pPr marL="0" indent="0">
              <a:buNone/>
            </a:pPr>
            <a:endParaRPr lang="en-US" sz="1600" dirty="0" smtClean="0">
              <a:latin typeface="Courier New" pitchFamily="49" charset="0"/>
              <a:cs typeface="Courier New" pitchFamily="49" charset="0"/>
            </a:endParaRPr>
          </a:p>
          <a:p>
            <a:pPr marL="0" indent="0">
              <a:buNone/>
            </a:pPr>
            <a:endParaRPr lang="en-US" sz="1600" dirty="0">
              <a:latin typeface="Courier New" pitchFamily="49" charset="0"/>
              <a:cs typeface="Courier New" pitchFamily="49" charset="0"/>
            </a:endParaRPr>
          </a:p>
          <a:p>
            <a:pPr marL="0" indent="0">
              <a:buNone/>
            </a:pPr>
            <a:endParaRPr lang="en-US" sz="1600" dirty="0" smtClean="0">
              <a:latin typeface="Courier New" pitchFamily="49" charset="0"/>
              <a:cs typeface="Courier New" pitchFamily="49" charset="0"/>
            </a:endParaRPr>
          </a:p>
          <a:p>
            <a:pPr marL="0" indent="0">
              <a:buNone/>
            </a:pP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65</a:t>
            </a:fld>
            <a:endParaRPr lang="en-US"/>
          </a:p>
        </p:txBody>
      </p:sp>
      <p:pic>
        <p:nvPicPr>
          <p:cNvPr id="6" name="Picture 5" descr="Scatterplot with sized circles"/>
          <p:cNvPicPr/>
          <p:nvPr/>
        </p:nvPicPr>
        <p:blipFill>
          <a:blip r:embed="rId2">
            <a:extLst>
              <a:ext uri="{28A0092B-C50C-407E-A947-70E740481C1C}">
                <a14:useLocalDpi xmlns:a14="http://schemas.microsoft.com/office/drawing/2010/main" val="0"/>
              </a:ext>
            </a:extLst>
          </a:blip>
          <a:srcRect/>
          <a:stretch>
            <a:fillRect/>
          </a:stretch>
        </p:blipFill>
        <p:spPr bwMode="auto">
          <a:xfrm>
            <a:off x="1371600" y="2895600"/>
            <a:ext cx="4916170" cy="1066800"/>
          </a:xfrm>
          <a:prstGeom prst="rect">
            <a:avLst/>
          </a:prstGeom>
          <a:noFill/>
          <a:ln>
            <a:noFill/>
          </a:ln>
        </p:spPr>
      </p:pic>
    </p:spTree>
    <p:extLst>
      <p:ext uri="{BB962C8B-B14F-4D97-AF65-F5344CB8AC3E}">
        <p14:creationId xmlns:p14="http://schemas.microsoft.com/office/powerpoint/2010/main" val="1641896638"/>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Labels</a:t>
            </a:r>
            <a:endParaRPr lang="en-US" dirty="0"/>
          </a:p>
        </p:txBody>
      </p:sp>
      <p:sp>
        <p:nvSpPr>
          <p:cNvPr id="3" name="Content Placeholder 2"/>
          <p:cNvSpPr>
            <a:spLocks noGrp="1"/>
          </p:cNvSpPr>
          <p:nvPr>
            <p:ph idx="1"/>
          </p:nvPr>
        </p:nvSpPr>
        <p:spPr/>
        <p:txBody>
          <a:bodyPr/>
          <a:lstStyle/>
          <a:p>
            <a:r>
              <a:rPr lang="en-US" dirty="0"/>
              <a:t>We could label </a:t>
            </a:r>
            <a:r>
              <a:rPr lang="en-US" dirty="0" smtClean="0"/>
              <a:t>the </a:t>
            </a:r>
            <a:r>
              <a:rPr lang="en-US" dirty="0"/>
              <a:t>data points with text elements. </a:t>
            </a:r>
          </a:p>
          <a:p>
            <a:pPr marL="400050" lvl="1" indent="0">
              <a:buNone/>
            </a:pPr>
            <a:r>
              <a:rPr lang="en-US" sz="1600" dirty="0" err="1">
                <a:latin typeface="Courier New" pitchFamily="49" charset="0"/>
                <a:cs typeface="Courier New" pitchFamily="49" charset="0"/>
              </a:rPr>
              <a:t>svg.selectAll</a:t>
            </a:r>
            <a:r>
              <a:rPr lang="en-US" sz="1600" dirty="0" smtClean="0">
                <a:latin typeface="Courier New" pitchFamily="49" charset="0"/>
                <a:cs typeface="Courier New" pitchFamily="49" charset="0"/>
              </a:rPr>
              <a:t>("text")</a:t>
            </a:r>
            <a:endParaRPr lang="en-US" sz="1600" dirty="0">
              <a:latin typeface="Courier New" pitchFamily="49" charset="0"/>
              <a:cs typeface="Courier New" pitchFamily="49" charset="0"/>
            </a:endParaRPr>
          </a:p>
          <a:p>
            <a:pPr marL="400050" lvl="1" indent="0">
              <a:buNone/>
            </a:pPr>
            <a:r>
              <a:rPr lang="en-US" sz="1600" dirty="0">
                <a:latin typeface="Courier New" pitchFamily="49" charset="0"/>
                <a:cs typeface="Courier New" pitchFamily="49" charset="0"/>
              </a:rPr>
              <a:t>   .data(dataset)</a:t>
            </a:r>
          </a:p>
          <a:p>
            <a:pPr marL="400050" lvl="1" indent="0">
              <a:buNone/>
            </a:pPr>
            <a:r>
              <a:rPr lang="en-US" sz="1600" dirty="0">
                <a:latin typeface="Courier New" pitchFamily="49" charset="0"/>
                <a:cs typeface="Courier New" pitchFamily="49" charset="0"/>
              </a:rPr>
              <a:t>   .enter()</a:t>
            </a:r>
          </a:p>
          <a:p>
            <a:pPr marL="400050" lvl="1" indent="0">
              <a:buNone/>
            </a:pPr>
            <a:r>
              <a:rPr lang="en-US" sz="1600" dirty="0">
                <a:latin typeface="Courier New" pitchFamily="49" charset="0"/>
                <a:cs typeface="Courier New" pitchFamily="49" charset="0"/>
              </a:rPr>
              <a:t>   .append</a:t>
            </a:r>
            <a:r>
              <a:rPr lang="en-US" sz="1600" dirty="0" smtClean="0">
                <a:latin typeface="Courier New" pitchFamily="49" charset="0"/>
                <a:cs typeface="Courier New" pitchFamily="49" charset="0"/>
              </a:rPr>
              <a:t>("text")</a:t>
            </a:r>
            <a:endParaRPr lang="en-US" sz="1600" dirty="0">
              <a:latin typeface="Courier New" pitchFamily="49" charset="0"/>
              <a:cs typeface="Courier New" pitchFamily="49" charset="0"/>
            </a:endParaRPr>
          </a:p>
          <a:p>
            <a:r>
              <a:rPr lang="en-US" dirty="0"/>
              <a:t>So far, this looks for all text elements in the SVG (there aren’t any yet), and then appends a new text element for each data point. Use the text() method to specify each element’s contents:</a:t>
            </a:r>
          </a:p>
          <a:p>
            <a:pPr marL="0" indent="0">
              <a:buNone/>
            </a:pPr>
            <a:r>
              <a:rPr lang="en-US" sz="1600" dirty="0"/>
              <a:t> </a:t>
            </a:r>
            <a:r>
              <a:rPr lang="en-US" sz="1600" dirty="0">
                <a:latin typeface="Courier New" pitchFamily="49" charset="0"/>
                <a:cs typeface="Courier New" pitchFamily="49" charset="0"/>
              </a:rPr>
              <a:t>  .text(function(d) {</a:t>
            </a:r>
          </a:p>
          <a:p>
            <a:pPr marL="0" indent="0">
              <a:buNone/>
            </a:pPr>
            <a:r>
              <a:rPr lang="en-US" sz="1600" dirty="0">
                <a:latin typeface="Courier New" pitchFamily="49" charset="0"/>
                <a:cs typeface="Courier New" pitchFamily="49" charset="0"/>
              </a:rPr>
              <a:t>        return d[0] + </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 d[1];</a:t>
            </a:r>
          </a:p>
          <a:p>
            <a:pPr marL="0" indent="0">
              <a:buNone/>
            </a:pPr>
            <a:r>
              <a:rPr lang="en-US" sz="1600" dirty="0">
                <a:latin typeface="Courier New" pitchFamily="49" charset="0"/>
                <a:cs typeface="Courier New" pitchFamily="49" charset="0"/>
              </a:rPr>
              <a:t>   })</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66</a:t>
            </a:fld>
            <a:endParaRPr lang="en-US"/>
          </a:p>
        </p:txBody>
      </p:sp>
      <p:pic>
        <p:nvPicPr>
          <p:cNvPr id="6" name="Picture 5" descr="Scatterplot with labels"/>
          <p:cNvPicPr/>
          <p:nvPr/>
        </p:nvPicPr>
        <p:blipFill>
          <a:blip r:embed="rId2">
            <a:extLst>
              <a:ext uri="{28A0092B-C50C-407E-A947-70E740481C1C}">
                <a14:useLocalDpi xmlns:a14="http://schemas.microsoft.com/office/drawing/2010/main" val="0"/>
              </a:ext>
            </a:extLst>
          </a:blip>
          <a:srcRect/>
          <a:stretch>
            <a:fillRect/>
          </a:stretch>
        </p:blipFill>
        <p:spPr bwMode="auto">
          <a:xfrm>
            <a:off x="838200" y="4572000"/>
            <a:ext cx="5181600" cy="1100455"/>
          </a:xfrm>
          <a:prstGeom prst="rect">
            <a:avLst/>
          </a:prstGeom>
          <a:noFill/>
          <a:ln>
            <a:noFill/>
          </a:ln>
        </p:spPr>
      </p:pic>
    </p:spTree>
    <p:extLst>
      <p:ext uri="{BB962C8B-B14F-4D97-AF65-F5344CB8AC3E}">
        <p14:creationId xmlns:p14="http://schemas.microsoft.com/office/powerpoint/2010/main" val="253178686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Axes</a:t>
            </a:r>
            <a:endParaRPr lang="en-US" dirty="0"/>
          </a:p>
        </p:txBody>
      </p:sp>
      <p:sp>
        <p:nvSpPr>
          <p:cNvPr id="3" name="Content Placeholder 2"/>
          <p:cNvSpPr>
            <a:spLocks noGrp="1"/>
          </p:cNvSpPr>
          <p:nvPr>
            <p:ph idx="1"/>
          </p:nvPr>
        </p:nvSpPr>
        <p:spPr/>
        <p:txBody>
          <a:bodyPr/>
          <a:lstStyle/>
          <a:p>
            <a:r>
              <a:rPr lang="en-US" dirty="0"/>
              <a:t>Note that the axis functions are SVG-specific, as they generate SVG </a:t>
            </a:r>
            <a:r>
              <a:rPr lang="en-US" dirty="0" smtClean="0"/>
              <a:t>elements. We use</a:t>
            </a:r>
            <a:r>
              <a:rPr lang="en-US" dirty="0"/>
              <a:t> </a:t>
            </a:r>
            <a:r>
              <a:rPr lang="en-US" sz="1800" dirty="0">
                <a:latin typeface="Courier New" panose="02070309020205020404" pitchFamily="49" charset="0"/>
                <a:cs typeface="Courier New" panose="02070309020205020404" pitchFamily="49" charset="0"/>
              </a:rPr>
              <a:t>d3.svg.axis()</a:t>
            </a:r>
            <a:r>
              <a:rPr lang="en-US" dirty="0"/>
              <a:t> to create a generic axis function</a:t>
            </a:r>
            <a:r>
              <a:rPr lang="en-US" dirty="0" smtClean="0"/>
              <a:t>:</a:t>
            </a:r>
          </a:p>
          <a:p>
            <a:endParaRPr lang="en-US" sz="1000" dirty="0"/>
          </a:p>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var</a:t>
            </a:r>
            <a:r>
              <a:rPr lang="en-US" sz="1600" dirty="0" smtClean="0">
                <a:latin typeface="Courier New" pitchFamily="49" charset="0"/>
                <a:cs typeface="Courier New" pitchFamily="49" charset="0"/>
              </a:rPr>
              <a:t> </a:t>
            </a:r>
            <a:r>
              <a:rPr lang="en-US" sz="1600" dirty="0" err="1">
                <a:latin typeface="Courier New" pitchFamily="49" charset="0"/>
                <a:cs typeface="Courier New" pitchFamily="49" charset="0"/>
              </a:rPr>
              <a:t>xAxis</a:t>
            </a:r>
            <a:r>
              <a:rPr lang="en-US" sz="1600" dirty="0">
                <a:latin typeface="Courier New" pitchFamily="49" charset="0"/>
                <a:cs typeface="Courier New" pitchFamily="49" charset="0"/>
              </a:rPr>
              <a:t> = d3.svg.axis();</a:t>
            </a:r>
          </a:p>
          <a:p>
            <a:r>
              <a:rPr lang="en-US" dirty="0"/>
              <a:t>At a minimum, each axis also needs to be told on what </a:t>
            </a:r>
            <a:r>
              <a:rPr lang="en-US" i="1" dirty="0"/>
              <a:t>scale</a:t>
            </a:r>
            <a:r>
              <a:rPr lang="en-US" dirty="0"/>
              <a:t> to operate. </a:t>
            </a:r>
            <a:endParaRPr lang="en-US" dirty="0" smtClean="0"/>
          </a:p>
          <a:p>
            <a:pPr marL="0" indent="0">
              <a:buNone/>
            </a:pPr>
            <a:r>
              <a:rPr lang="en-US" dirty="0" smtClean="0"/>
              <a:t>     </a:t>
            </a:r>
            <a:r>
              <a:rPr lang="en-US" sz="1600" dirty="0" err="1" smtClean="0">
                <a:latin typeface="Courier New" pitchFamily="49" charset="0"/>
                <a:cs typeface="Courier New" pitchFamily="49" charset="0"/>
              </a:rPr>
              <a:t>xAxis.scale</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xScale</a:t>
            </a:r>
            <a:r>
              <a:rPr lang="en-US" sz="1600" dirty="0">
                <a:latin typeface="Courier New" pitchFamily="49" charset="0"/>
                <a:cs typeface="Courier New" pitchFamily="49" charset="0"/>
              </a:rPr>
              <a:t>);</a:t>
            </a:r>
          </a:p>
          <a:p>
            <a:r>
              <a:rPr lang="en-US" dirty="0"/>
              <a:t>We can also specify where the labels should appear relative to the axis itself. The default is bottom, meaning the labels will appear below the axis line. (Although this is the default, it can’t hurt to specify it explicitly.)</a:t>
            </a:r>
          </a:p>
          <a:p>
            <a:pPr marL="400050" lvl="1" indent="0">
              <a:buNone/>
            </a:pPr>
            <a:r>
              <a:rPr lang="en-US" sz="1600" dirty="0" err="1">
                <a:latin typeface="Courier New" pitchFamily="49" charset="0"/>
                <a:cs typeface="Courier New" pitchFamily="49" charset="0"/>
              </a:rPr>
              <a:t>xAxis.orient</a:t>
            </a:r>
            <a:r>
              <a:rPr lang="en-US" sz="1600" dirty="0" smtClean="0">
                <a:latin typeface="Courier New" pitchFamily="49" charset="0"/>
                <a:cs typeface="Courier New" pitchFamily="49" charset="0"/>
              </a:rPr>
              <a:t>("bottom");</a:t>
            </a:r>
            <a:endParaRPr lang="en-US" sz="1600" dirty="0">
              <a:latin typeface="Courier New" pitchFamily="49" charset="0"/>
              <a:cs typeface="Courier New" pitchFamily="49" charset="0"/>
            </a:endParaRPr>
          </a:p>
          <a:p>
            <a:r>
              <a:rPr lang="en-US" dirty="0"/>
              <a:t>Of course, we can be more concise and string all this together into one line:</a:t>
            </a:r>
          </a:p>
          <a:p>
            <a:pPr marL="400050" lvl="1" indent="0">
              <a:buNone/>
            </a:pPr>
            <a:r>
              <a:rPr lang="en-US" sz="1600" dirty="0" err="1">
                <a:latin typeface="Courier New" pitchFamily="49" charset="0"/>
                <a:cs typeface="Courier New" pitchFamily="49" charset="0"/>
              </a:rPr>
              <a:t>var</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xAxis</a:t>
            </a:r>
            <a:r>
              <a:rPr lang="en-US" sz="1600" dirty="0">
                <a:latin typeface="Courier New" pitchFamily="49" charset="0"/>
                <a:cs typeface="Courier New" pitchFamily="49" charset="0"/>
              </a:rPr>
              <a:t> = d3.svg.axis</a:t>
            </a:r>
            <a:r>
              <a:rPr lang="en-US" sz="1600" dirty="0" smtClean="0">
                <a:latin typeface="Courier New" pitchFamily="49" charset="0"/>
                <a:cs typeface="Courier New" pitchFamily="49" charset="0"/>
              </a:rPr>
              <a:t>().scale(</a:t>
            </a:r>
            <a:r>
              <a:rPr lang="en-US" sz="1600" dirty="0" err="1" smtClean="0">
                <a:latin typeface="Courier New" pitchFamily="49" charset="0"/>
                <a:cs typeface="Courier New" pitchFamily="49" charset="0"/>
              </a:rPr>
              <a:t>xScale</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orient</a:t>
            </a:r>
            <a:r>
              <a:rPr lang="en-US" sz="1600" dirty="0" smtClean="0">
                <a:latin typeface="Courier New" pitchFamily="49" charset="0"/>
                <a:cs typeface="Courier New" pitchFamily="49" charset="0"/>
              </a:rPr>
              <a:t>("bottom");</a:t>
            </a:r>
          </a:p>
          <a:p>
            <a:pPr marL="0" indent="0">
              <a:buNone/>
            </a:pP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67</a:t>
            </a:fld>
            <a:endParaRPr lang="en-US"/>
          </a:p>
        </p:txBody>
      </p:sp>
    </p:spTree>
    <p:extLst>
      <p:ext uri="{BB962C8B-B14F-4D97-AF65-F5344CB8AC3E}">
        <p14:creationId xmlns:p14="http://schemas.microsoft.com/office/powerpoint/2010/main" val="391836633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Axes, </a:t>
            </a:r>
            <a:r>
              <a:rPr lang="en-US" sz="3100" dirty="0" smtClean="0">
                <a:latin typeface="Courier New" panose="02070309020205020404" pitchFamily="49" charset="0"/>
                <a:cs typeface="Courier New" panose="02070309020205020404" pitchFamily="49" charset="0"/>
              </a:rPr>
              <a:t>24_scatter_plot_labels.html</a:t>
            </a:r>
            <a:endParaRPr lang="en-US" sz="31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68</a:t>
            </a:fld>
            <a:endParaRPr lang="en-US"/>
          </a:p>
        </p:txBody>
      </p:sp>
      <p:pic>
        <p:nvPicPr>
          <p:cNvPr id="6" name="Content Placeholder 5" descr="Scatterplot with random data"/>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990600"/>
            <a:ext cx="7010399" cy="4876800"/>
          </a:xfrm>
          <a:prstGeom prst="rect">
            <a:avLst/>
          </a:prstGeom>
          <a:noFill/>
          <a:ln>
            <a:noFill/>
          </a:ln>
        </p:spPr>
      </p:pic>
    </p:spTree>
    <p:extLst>
      <p:ext uri="{BB962C8B-B14F-4D97-AF65-F5344CB8AC3E}">
        <p14:creationId xmlns:p14="http://schemas.microsoft.com/office/powerpoint/2010/main" val="279312717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ourier New" panose="02070309020205020404" pitchFamily="49" charset="0"/>
                <a:cs typeface="Courier New" panose="02070309020205020404" pitchFamily="49" charset="0"/>
              </a:rPr>
              <a:t>24_scatter_plot_labels.html</a:t>
            </a:r>
            <a:endParaRPr lang="en-US" dirty="0"/>
          </a:p>
        </p:txBody>
      </p:sp>
      <p:sp>
        <p:nvSpPr>
          <p:cNvPr id="3" name="Content Placeholder 2"/>
          <p:cNvSpPr>
            <a:spLocks noGrp="1"/>
          </p:cNvSpPr>
          <p:nvPr>
            <p:ph idx="1"/>
          </p:nvPr>
        </p:nvSpPr>
        <p:spPr/>
        <p:txBody>
          <a:bodyPr>
            <a:normAutofit/>
          </a:bodyPr>
          <a:lstStyle/>
          <a:p>
            <a:pPr marL="0" indent="0">
              <a:buNone/>
            </a:pPr>
            <a:r>
              <a:rPr lang="en-US" sz="1400" dirty="0">
                <a:latin typeface="Courier New" panose="02070309020205020404" pitchFamily="49" charset="0"/>
                <a:cs typeface="Courier New" panose="02070309020205020404" pitchFamily="49" charset="0"/>
              </a:rPr>
              <a:t>&lt;!DOCTYPE html&gt;</a:t>
            </a:r>
          </a:p>
          <a:p>
            <a:pPr marL="0" indent="0">
              <a:buNone/>
            </a:pPr>
            <a:r>
              <a:rPr lang="en-US" sz="1400" dirty="0">
                <a:latin typeface="Courier New" panose="02070309020205020404" pitchFamily="49" charset="0"/>
                <a:cs typeface="Courier New" panose="02070309020205020404" pitchFamily="49" charset="0"/>
              </a:rPr>
              <a:t>&lt;html </a:t>
            </a:r>
            <a:r>
              <a:rPr lang="en-US" sz="1400" dirty="0" err="1">
                <a:latin typeface="Courier New" panose="02070309020205020404" pitchFamily="49" charset="0"/>
                <a:cs typeface="Courier New" panose="02070309020205020404" pitchFamily="49" charset="0"/>
              </a:rPr>
              <a:t>lang</a:t>
            </a:r>
            <a:r>
              <a:rPr lang="en-US" sz="1400" dirty="0">
                <a:latin typeface="Courier New" panose="02070309020205020404" pitchFamily="49" charset="0"/>
                <a:cs typeface="Courier New" panose="02070309020205020404" pitchFamily="49" charset="0"/>
              </a:rPr>
              <a:t>="en"&gt;</a:t>
            </a:r>
          </a:p>
          <a:p>
            <a:pPr marL="0" indent="0">
              <a:buNone/>
            </a:pPr>
            <a:r>
              <a:rPr lang="en-US" sz="1400" dirty="0">
                <a:latin typeface="Courier New" panose="02070309020205020404" pitchFamily="49" charset="0"/>
                <a:cs typeface="Courier New" panose="02070309020205020404" pitchFamily="49" charset="0"/>
              </a:rPr>
              <a:t>&lt;head&gt;</a:t>
            </a:r>
          </a:p>
          <a:p>
            <a:pPr marL="0" indent="0">
              <a:buNone/>
            </a:pPr>
            <a:r>
              <a:rPr lang="en-US" sz="1400" dirty="0">
                <a:latin typeface="Courier New" panose="02070309020205020404" pitchFamily="49" charset="0"/>
                <a:cs typeface="Courier New" panose="02070309020205020404" pitchFamily="49" charset="0"/>
              </a:rPr>
              <a:t>&lt;meta charset="utf-8"&gt;</a:t>
            </a:r>
          </a:p>
          <a:p>
            <a:pPr marL="0" indent="0">
              <a:buNone/>
            </a:pPr>
            <a:r>
              <a:rPr lang="en-US" sz="1400" dirty="0">
                <a:latin typeface="Courier New" panose="02070309020205020404" pitchFamily="49" charset="0"/>
                <a:cs typeface="Courier New" panose="02070309020205020404" pitchFamily="49" charset="0"/>
              </a:rPr>
              <a:t>  &lt;title&gt;D3: A simple scatterplot with value labels&lt;/title&gt;</a:t>
            </a:r>
          </a:p>
          <a:p>
            <a:pPr marL="0" indent="0">
              <a:buNone/>
            </a:pPr>
            <a:r>
              <a:rPr lang="en-US" sz="1400" dirty="0">
                <a:latin typeface="Courier New" panose="02070309020205020404" pitchFamily="49" charset="0"/>
                <a:cs typeface="Courier New" panose="02070309020205020404" pitchFamily="49" charset="0"/>
              </a:rPr>
              <a:t>  &lt;script type="text/</a:t>
            </a:r>
            <a:r>
              <a:rPr lang="en-US" sz="1400" dirty="0" err="1">
                <a:latin typeface="Courier New" panose="02070309020205020404" pitchFamily="49" charset="0"/>
                <a:cs typeface="Courier New" panose="02070309020205020404" pitchFamily="49" charset="0"/>
              </a:rPr>
              <a:t>javascript</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src</a:t>
            </a:r>
            <a:r>
              <a:rPr lang="en-US" sz="1400" dirty="0">
                <a:latin typeface="Courier New" panose="02070309020205020404" pitchFamily="49" charset="0"/>
                <a:cs typeface="Courier New" panose="02070309020205020404" pitchFamily="49" charset="0"/>
              </a:rPr>
              <a:t>="../d3/d3.js"&gt;&lt;/script&gt;</a:t>
            </a:r>
          </a:p>
          <a:p>
            <a:pPr marL="0" indent="0">
              <a:buNone/>
            </a:pPr>
            <a:r>
              <a:rPr lang="en-US" sz="1400" dirty="0">
                <a:latin typeface="Courier New" panose="02070309020205020404" pitchFamily="49" charset="0"/>
                <a:cs typeface="Courier New" panose="02070309020205020404" pitchFamily="49" charset="0"/>
              </a:rPr>
              <a:t>  &lt;style type="text/</a:t>
            </a:r>
            <a:r>
              <a:rPr lang="en-US" sz="1400" dirty="0" err="1">
                <a:latin typeface="Courier New" panose="02070309020205020404" pitchFamily="49" charset="0"/>
                <a:cs typeface="Courier New" panose="02070309020205020404" pitchFamily="49" charset="0"/>
              </a:rPr>
              <a:t>css</a:t>
            </a:r>
            <a:r>
              <a:rPr lang="en-US" sz="1400" dirty="0">
                <a:latin typeface="Courier New" panose="02070309020205020404" pitchFamily="49" charset="0"/>
                <a:cs typeface="Courier New" panose="02070309020205020404" pitchFamily="49" charset="0"/>
              </a:rPr>
              <a:t>"&gt;/* No style rules */	&lt;/style&gt;</a:t>
            </a:r>
          </a:p>
          <a:p>
            <a:pPr marL="0" indent="0">
              <a:buNone/>
            </a:pPr>
            <a:r>
              <a:rPr lang="en-US" sz="1400" dirty="0">
                <a:latin typeface="Courier New" panose="02070309020205020404" pitchFamily="49" charset="0"/>
                <a:cs typeface="Courier New" panose="02070309020205020404" pitchFamily="49" charset="0"/>
              </a:rPr>
              <a:t>&lt;/head&gt;</a:t>
            </a:r>
          </a:p>
          <a:p>
            <a:pPr marL="0" indent="0">
              <a:buNone/>
            </a:pPr>
            <a:r>
              <a:rPr lang="en-US" sz="1400" dirty="0">
                <a:latin typeface="Courier New" panose="02070309020205020404" pitchFamily="49" charset="0"/>
                <a:cs typeface="Courier New" panose="02070309020205020404" pitchFamily="49" charset="0"/>
              </a:rPr>
              <a:t>  &lt;body&gt;</a:t>
            </a:r>
          </a:p>
          <a:p>
            <a:pPr marL="0" indent="0">
              <a:buNone/>
            </a:pPr>
            <a:r>
              <a:rPr lang="en-US" sz="1400" dirty="0">
                <a:latin typeface="Courier New" panose="02070309020205020404" pitchFamily="49" charset="0"/>
                <a:cs typeface="Courier New" panose="02070309020205020404" pitchFamily="49" charset="0"/>
              </a:rPr>
              <a:t>	&lt;script type="text/</a:t>
            </a:r>
            <a:r>
              <a:rPr lang="en-US" sz="1400" dirty="0" err="1">
                <a:latin typeface="Courier New" panose="02070309020205020404" pitchFamily="49" charset="0"/>
                <a:cs typeface="Courier New" panose="02070309020205020404" pitchFamily="49" charset="0"/>
              </a:rPr>
              <a:t>javascript</a:t>
            </a:r>
            <a:r>
              <a:rPr lang="en-US" sz="1400" dirty="0">
                <a:latin typeface="Courier New" panose="02070309020205020404" pitchFamily="49" charset="0"/>
                <a:cs typeface="Courier New" panose="02070309020205020404" pitchFamily="49" charset="0"/>
              </a:rPr>
              <a:t>"&gt;</a:t>
            </a:r>
          </a:p>
          <a:p>
            <a:pPr marL="0" indent="0">
              <a:buNone/>
            </a:pPr>
            <a:r>
              <a:rPr lang="en-US" sz="1400" dirty="0">
                <a:latin typeface="Courier New" panose="02070309020205020404" pitchFamily="49" charset="0"/>
                <a:cs typeface="Courier New" panose="02070309020205020404" pitchFamily="49" charset="0"/>
              </a:rPr>
              <a:t>	//Width and height</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var</a:t>
            </a:r>
            <a:r>
              <a:rPr lang="en-US" sz="1400" dirty="0">
                <a:latin typeface="Courier New" panose="02070309020205020404" pitchFamily="49" charset="0"/>
                <a:cs typeface="Courier New" panose="02070309020205020404" pitchFamily="49" charset="0"/>
              </a:rPr>
              <a:t> w = 500; </a:t>
            </a:r>
            <a:r>
              <a:rPr lang="en-US" sz="1400" dirty="0" err="1">
                <a:latin typeface="Courier New" panose="02070309020205020404" pitchFamily="49" charset="0"/>
                <a:cs typeface="Courier New" panose="02070309020205020404" pitchFamily="49" charset="0"/>
              </a:rPr>
              <a:t>var</a:t>
            </a:r>
            <a:r>
              <a:rPr lang="en-US" sz="1400" dirty="0">
                <a:latin typeface="Courier New" panose="02070309020205020404" pitchFamily="49" charset="0"/>
                <a:cs typeface="Courier New" panose="02070309020205020404" pitchFamily="49" charset="0"/>
              </a:rPr>
              <a:t> h = 100;	</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var</a:t>
            </a:r>
            <a:r>
              <a:rPr lang="en-US" sz="1400" dirty="0">
                <a:latin typeface="Courier New" panose="02070309020205020404" pitchFamily="49" charset="0"/>
                <a:cs typeface="Courier New" panose="02070309020205020404" pitchFamily="49" charset="0"/>
              </a:rPr>
              <a:t> dataset = [</a:t>
            </a:r>
          </a:p>
          <a:p>
            <a:pPr marL="0" indent="0">
              <a:buNone/>
            </a:pPr>
            <a:r>
              <a:rPr lang="en-US" sz="1400" dirty="0">
                <a:latin typeface="Courier New" panose="02070309020205020404" pitchFamily="49" charset="0"/>
                <a:cs typeface="Courier New" panose="02070309020205020404" pitchFamily="49" charset="0"/>
              </a:rPr>
              <a:t>		[5, 20], [480, 90], [250, 50], [100, 33], [330, 95],</a:t>
            </a:r>
          </a:p>
          <a:p>
            <a:pPr marL="0" indent="0">
              <a:buNone/>
            </a:pPr>
            <a:r>
              <a:rPr lang="en-US" sz="1400" dirty="0">
                <a:latin typeface="Courier New" panose="02070309020205020404" pitchFamily="49" charset="0"/>
                <a:cs typeface="Courier New" panose="02070309020205020404" pitchFamily="49" charset="0"/>
              </a:rPr>
              <a:t>		[410, 12], [475, 44], [25, 67], [85, 21], [220, 88</a:t>
            </a:r>
            <a:r>
              <a:rPr lang="en-US" sz="1400" dirty="0" smtClean="0">
                <a:latin typeface="Courier New" panose="02070309020205020404" pitchFamily="49" charset="0"/>
                <a:cs typeface="Courier New" panose="02070309020205020404" pitchFamily="49" charset="0"/>
              </a:rPr>
              <a:t>]];</a:t>
            </a:r>
          </a:p>
          <a:p>
            <a:pPr marL="0" indent="0">
              <a:buNone/>
            </a:pPr>
            <a:r>
              <a:rPr lang="en-US" sz="1400" dirty="0"/>
              <a:t>	</a:t>
            </a:r>
            <a:r>
              <a:rPr lang="en-US" sz="1400" dirty="0">
                <a:latin typeface="Courier New" panose="02070309020205020404" pitchFamily="49" charset="0"/>
                <a:cs typeface="Courier New" panose="02070309020205020404" pitchFamily="49" charset="0"/>
              </a:rPr>
              <a:t>//Create SVG element</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var</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svg</a:t>
            </a:r>
            <a:r>
              <a:rPr lang="en-US" sz="1400" dirty="0">
                <a:latin typeface="Courier New" panose="02070309020205020404" pitchFamily="49" charset="0"/>
                <a:cs typeface="Courier New" panose="02070309020205020404" pitchFamily="49" charset="0"/>
              </a:rPr>
              <a:t> = d3.select("body")</a:t>
            </a:r>
          </a:p>
          <a:p>
            <a:pPr marL="0" indent="0">
              <a:buNone/>
            </a:pPr>
            <a:r>
              <a:rPr lang="en-US" sz="1400" dirty="0">
                <a:latin typeface="Courier New" panose="02070309020205020404" pitchFamily="49" charset="0"/>
                <a:cs typeface="Courier New" panose="02070309020205020404" pitchFamily="49" charset="0"/>
              </a:rPr>
              <a:t>	.append("</a:t>
            </a:r>
            <a:r>
              <a:rPr lang="en-US" sz="1400" dirty="0" err="1">
                <a:latin typeface="Courier New" panose="02070309020205020404" pitchFamily="49" charset="0"/>
                <a:cs typeface="Courier New" panose="02070309020205020404" pitchFamily="49" charset="0"/>
              </a:rPr>
              <a:t>svg</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attr</a:t>
            </a:r>
            <a:r>
              <a:rPr lang="en-US" sz="1400" dirty="0">
                <a:latin typeface="Courier New" panose="02070309020205020404" pitchFamily="49" charset="0"/>
                <a:cs typeface="Courier New" panose="02070309020205020404" pitchFamily="49" charset="0"/>
              </a:rPr>
              <a:t>("width", w).</a:t>
            </a:r>
            <a:r>
              <a:rPr lang="en-US" sz="1400" dirty="0" err="1">
                <a:latin typeface="Courier New" panose="02070309020205020404" pitchFamily="49" charset="0"/>
                <a:cs typeface="Courier New" panose="02070309020205020404" pitchFamily="49" charset="0"/>
              </a:rPr>
              <a:t>attr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height",h</a:t>
            </a:r>
            <a:r>
              <a:rPr lang="en-US" sz="1400" dirty="0">
                <a:latin typeface="Courier New" panose="02070309020205020404" pitchFamily="49" charset="0"/>
                <a:cs typeface="Courier New" panose="02070309020205020404" pitchFamily="49" charset="0"/>
              </a:rPr>
              <a:t>);</a:t>
            </a:r>
          </a:p>
          <a:p>
            <a:pPr marL="0" indent="0">
              <a:buNone/>
            </a:pPr>
            <a:endParaRPr lang="en-US" sz="14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69</a:t>
            </a:fld>
            <a:endParaRPr lang="en-US"/>
          </a:p>
        </p:txBody>
      </p:sp>
    </p:spTree>
    <p:extLst>
      <p:ext uri="{BB962C8B-B14F-4D97-AF65-F5344CB8AC3E}">
        <p14:creationId xmlns:p14="http://schemas.microsoft.com/office/powerpoint/2010/main" val="13639855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DOM</a:t>
            </a:r>
            <a:endParaRPr lang="en-US" dirty="0"/>
          </a:p>
        </p:txBody>
      </p:sp>
      <p:sp>
        <p:nvSpPr>
          <p:cNvPr id="3" name="Content Placeholder 2"/>
          <p:cNvSpPr>
            <a:spLocks noGrp="1"/>
          </p:cNvSpPr>
          <p:nvPr>
            <p:ph idx="1"/>
          </p:nvPr>
        </p:nvSpPr>
        <p:spPr/>
        <p:txBody>
          <a:bodyPr/>
          <a:lstStyle/>
          <a:p>
            <a:r>
              <a:rPr lang="en-US" dirty="0"/>
              <a:t>The Document Object Model refers to the hierarchical structure of HTML. </a:t>
            </a:r>
            <a:endParaRPr lang="en-US" dirty="0" smtClean="0"/>
          </a:p>
          <a:p>
            <a:r>
              <a:rPr lang="en-US" dirty="0" smtClean="0"/>
              <a:t>Each </a:t>
            </a:r>
            <a:r>
              <a:rPr lang="en-US" dirty="0"/>
              <a:t>bracketed tag is an </a:t>
            </a:r>
            <a:r>
              <a:rPr lang="en-US" i="1" dirty="0"/>
              <a:t>element</a:t>
            </a:r>
            <a:r>
              <a:rPr lang="en-US" dirty="0"/>
              <a:t>, and we refer to elements’ relative relationships to each other in human terms: parent, child, sibling, ancestor, and descendant</a:t>
            </a:r>
            <a:r>
              <a:rPr lang="en-US" dirty="0" smtClean="0"/>
              <a:t>.</a:t>
            </a:r>
          </a:p>
          <a:p>
            <a:r>
              <a:rPr lang="en-US" dirty="0" smtClean="0"/>
              <a:t>In </a:t>
            </a:r>
            <a:r>
              <a:rPr lang="en-US" dirty="0"/>
              <a:t>the HTML above, body is the parent element to both of its children, h1 and p (which are siblings to each other). </a:t>
            </a:r>
            <a:endParaRPr lang="en-US" dirty="0" smtClean="0"/>
          </a:p>
          <a:p>
            <a:r>
              <a:rPr lang="en-US" dirty="0" smtClean="0"/>
              <a:t>All </a:t>
            </a:r>
            <a:r>
              <a:rPr lang="en-US" dirty="0"/>
              <a:t>elements on the page are descendants of html.</a:t>
            </a:r>
          </a:p>
          <a:p>
            <a:r>
              <a:rPr lang="en-US" dirty="0"/>
              <a:t>Web browsers parse the DOM in order to make sense of a page’s content</a:t>
            </a:r>
            <a:r>
              <a:rPr lang="en-US" dirty="0" smtClean="0"/>
              <a:t>.</a:t>
            </a:r>
          </a:p>
          <a:p>
            <a:r>
              <a:rPr lang="en-US" dirty="0" smtClean="0"/>
              <a:t>D3 can access and dynamically modify DOM properties, including properties of all nodes. </a:t>
            </a:r>
          </a:p>
          <a:p>
            <a:r>
              <a:rPr lang="en-US" dirty="0" smtClean="0"/>
              <a:t>D3 can dynamically modify the DOM tree of your HTML page and add new nodes at the runtime.</a:t>
            </a:r>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54227461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ourier New" panose="02070309020205020404" pitchFamily="49" charset="0"/>
                <a:cs typeface="Courier New" panose="02070309020205020404" pitchFamily="49" charset="0"/>
              </a:rPr>
              <a:t>24_scatter_plot_labels.html</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latin typeface="Courier New" panose="02070309020205020404" pitchFamily="49" charset="0"/>
                <a:cs typeface="Courier New" panose="02070309020205020404" pitchFamily="49" charset="0"/>
              </a:rPr>
              <a:t>	</a:t>
            </a:r>
            <a:r>
              <a:rPr lang="en-US" sz="1700" dirty="0" err="1" smtClean="0">
                <a:latin typeface="Courier New" panose="02070309020205020404" pitchFamily="49" charset="0"/>
                <a:cs typeface="Courier New" panose="02070309020205020404" pitchFamily="49" charset="0"/>
              </a:rPr>
              <a:t>svg.selectAll</a:t>
            </a:r>
            <a:r>
              <a:rPr lang="en-US" sz="1700" dirty="0">
                <a:latin typeface="Courier New" panose="02070309020205020404" pitchFamily="49" charset="0"/>
                <a:cs typeface="Courier New" panose="02070309020205020404" pitchFamily="49" charset="0"/>
              </a:rPr>
              <a:t>("circle")</a:t>
            </a:r>
          </a:p>
          <a:p>
            <a:pPr marL="0"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a:latin typeface="Courier New" panose="02070309020205020404" pitchFamily="49" charset="0"/>
                <a:cs typeface="Courier New" panose="02070309020205020404" pitchFamily="49" charset="0"/>
              </a:rPr>
              <a:t>data(dataset).enter().append("circle")</a:t>
            </a:r>
          </a:p>
          <a:p>
            <a:pPr marL="0"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attr</a:t>
            </a:r>
            <a:r>
              <a:rPr lang="en-US" sz="1700" dirty="0">
                <a:latin typeface="Courier New" panose="02070309020205020404" pitchFamily="49" charset="0"/>
                <a:cs typeface="Courier New" panose="02070309020205020404" pitchFamily="49" charset="0"/>
              </a:rPr>
              <a:t>("cx", function(d) { return d[0];  })</a:t>
            </a:r>
          </a:p>
          <a:p>
            <a:pPr marL="0"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attr</a:t>
            </a:r>
            <a:r>
              <a:rPr lang="en-US" sz="1700" dirty="0">
                <a:latin typeface="Courier New" panose="02070309020205020404" pitchFamily="49" charset="0"/>
                <a:cs typeface="Courier New" panose="02070309020205020404" pitchFamily="49" charset="0"/>
              </a:rPr>
              <a:t>("cy", function(d) { return d[1];  })</a:t>
            </a:r>
          </a:p>
          <a:p>
            <a:pPr marL="0"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attr</a:t>
            </a:r>
            <a:r>
              <a:rPr lang="en-US" sz="1700" dirty="0">
                <a:latin typeface="Courier New" panose="02070309020205020404" pitchFamily="49" charset="0"/>
                <a:cs typeface="Courier New" panose="02070309020205020404" pitchFamily="49" charset="0"/>
              </a:rPr>
              <a:t>("r", function(d) {</a:t>
            </a:r>
          </a:p>
          <a:p>
            <a:pPr marL="0"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return </a:t>
            </a:r>
            <a:r>
              <a:rPr lang="en-US" sz="1700" dirty="0" err="1">
                <a:latin typeface="Courier New" panose="02070309020205020404" pitchFamily="49" charset="0"/>
                <a:cs typeface="Courier New" panose="02070309020205020404" pitchFamily="49" charset="0"/>
              </a:rPr>
              <a:t>Math.sqrt</a:t>
            </a:r>
            <a:r>
              <a:rPr lang="en-US" sz="1700" dirty="0">
                <a:latin typeface="Courier New" panose="02070309020205020404" pitchFamily="49" charset="0"/>
                <a:cs typeface="Courier New" panose="02070309020205020404" pitchFamily="49" charset="0"/>
              </a:rPr>
              <a:t>(h - d[1]); });</a:t>
            </a:r>
          </a:p>
          <a:p>
            <a:pPr marL="0" indent="0">
              <a:buNone/>
            </a:pPr>
            <a:r>
              <a:rPr lang="en-US" sz="1700" dirty="0">
                <a:latin typeface="Courier New" panose="02070309020205020404" pitchFamily="49" charset="0"/>
                <a:cs typeface="Courier New" panose="02070309020205020404" pitchFamily="49" charset="0"/>
              </a:rPr>
              <a:t>	</a:t>
            </a:r>
            <a:r>
              <a:rPr lang="en-US" sz="1700" dirty="0" err="1" smtClean="0">
                <a:latin typeface="Courier New" panose="02070309020205020404" pitchFamily="49" charset="0"/>
                <a:cs typeface="Courier New" panose="02070309020205020404" pitchFamily="49" charset="0"/>
              </a:rPr>
              <a:t>svg.selectAll</a:t>
            </a:r>
            <a:r>
              <a:rPr lang="en-US" sz="1700" dirty="0">
                <a:latin typeface="Courier New" panose="02070309020205020404" pitchFamily="49" charset="0"/>
                <a:cs typeface="Courier New" panose="02070309020205020404" pitchFamily="49" charset="0"/>
              </a:rPr>
              <a:t>("text")</a:t>
            </a:r>
          </a:p>
          <a:p>
            <a:pPr marL="0"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a:latin typeface="Courier New" panose="02070309020205020404" pitchFamily="49" charset="0"/>
                <a:cs typeface="Courier New" panose="02070309020205020404" pitchFamily="49" charset="0"/>
              </a:rPr>
              <a:t>data(dataset)</a:t>
            </a:r>
          </a:p>
          <a:p>
            <a:pPr marL="800100" lvl="2"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a:latin typeface="Courier New" panose="02070309020205020404" pitchFamily="49" charset="0"/>
                <a:cs typeface="Courier New" panose="02070309020205020404" pitchFamily="49" charset="0"/>
              </a:rPr>
              <a:t>enter()</a:t>
            </a:r>
          </a:p>
          <a:p>
            <a:pPr marL="800100" lvl="2"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a:latin typeface="Courier New" panose="02070309020205020404" pitchFamily="49" charset="0"/>
                <a:cs typeface="Courier New" panose="02070309020205020404" pitchFamily="49" charset="0"/>
              </a:rPr>
              <a:t>append("text")</a:t>
            </a:r>
          </a:p>
          <a:p>
            <a:pPr marL="800100" lvl="2"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a:latin typeface="Courier New" panose="02070309020205020404" pitchFamily="49" charset="0"/>
                <a:cs typeface="Courier New" panose="02070309020205020404" pitchFamily="49" charset="0"/>
              </a:rPr>
              <a:t>text(function(d) {</a:t>
            </a:r>
          </a:p>
          <a:p>
            <a:pPr marL="800100" lvl="2"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return </a:t>
            </a:r>
            <a:r>
              <a:rPr lang="en-US" sz="1700" dirty="0">
                <a:latin typeface="Courier New" panose="02070309020205020404" pitchFamily="49" charset="0"/>
                <a:cs typeface="Courier New" panose="02070309020205020404" pitchFamily="49" charset="0"/>
              </a:rPr>
              <a:t>d[0] + "," + d[1]; })</a:t>
            </a:r>
          </a:p>
          <a:p>
            <a:pPr marL="800100" lvl="2"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attr</a:t>
            </a:r>
            <a:r>
              <a:rPr lang="en-US" sz="1700" dirty="0">
                <a:latin typeface="Courier New" panose="02070309020205020404" pitchFamily="49" charset="0"/>
                <a:cs typeface="Courier New" panose="02070309020205020404" pitchFamily="49" charset="0"/>
              </a:rPr>
              <a:t>("x", function(d) {return d[0]; })</a:t>
            </a:r>
          </a:p>
          <a:p>
            <a:pPr marL="800100" lvl="2"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attr</a:t>
            </a:r>
            <a:r>
              <a:rPr lang="en-US" sz="1700" dirty="0">
                <a:latin typeface="Courier New" panose="02070309020205020404" pitchFamily="49" charset="0"/>
                <a:cs typeface="Courier New" panose="02070309020205020404" pitchFamily="49" charset="0"/>
              </a:rPr>
              <a:t>("y", function(d) {return d[1]; })</a:t>
            </a:r>
          </a:p>
          <a:p>
            <a:pPr marL="800100" lvl="2"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attr</a:t>
            </a:r>
            <a:r>
              <a:rPr lang="en-US" sz="1700" dirty="0">
                <a:latin typeface="Courier New" panose="02070309020205020404" pitchFamily="49" charset="0"/>
                <a:cs typeface="Courier New" panose="02070309020205020404" pitchFamily="49" charset="0"/>
              </a:rPr>
              <a:t>("font-family", "sans-serif")</a:t>
            </a:r>
          </a:p>
          <a:p>
            <a:pPr marL="800100" lvl="2"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attr</a:t>
            </a:r>
            <a:r>
              <a:rPr lang="en-US" sz="1700" dirty="0">
                <a:latin typeface="Courier New" panose="02070309020205020404" pitchFamily="49" charset="0"/>
                <a:cs typeface="Courier New" panose="02070309020205020404" pitchFamily="49" charset="0"/>
              </a:rPr>
              <a:t>("font-size", "11px")</a:t>
            </a:r>
          </a:p>
          <a:p>
            <a:pPr marL="800100" lvl="2" indent="0">
              <a:buNone/>
            </a:pP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attr</a:t>
            </a:r>
            <a:r>
              <a:rPr lang="en-US" sz="1700" dirty="0">
                <a:latin typeface="Courier New" panose="02070309020205020404" pitchFamily="49" charset="0"/>
                <a:cs typeface="Courier New" panose="02070309020205020404" pitchFamily="49" charset="0"/>
              </a:rPr>
              <a:t>("fill", "red");	</a:t>
            </a:r>
          </a:p>
          <a:p>
            <a:pPr marL="0" indent="0">
              <a:buNone/>
            </a:pPr>
            <a:r>
              <a:rPr lang="en-US" sz="1700" dirty="0">
                <a:latin typeface="Courier New" panose="02070309020205020404" pitchFamily="49" charset="0"/>
                <a:cs typeface="Courier New" panose="02070309020205020404" pitchFamily="49" charset="0"/>
              </a:rPr>
              <a:t>		&lt;/script&gt;</a:t>
            </a:r>
          </a:p>
          <a:p>
            <a:pPr marL="0" indent="0">
              <a:buNone/>
            </a:pPr>
            <a:r>
              <a:rPr lang="en-US" sz="1700" dirty="0">
                <a:latin typeface="Courier New" panose="02070309020205020404" pitchFamily="49" charset="0"/>
                <a:cs typeface="Courier New" panose="02070309020205020404" pitchFamily="49" charset="0"/>
              </a:rPr>
              <a:t>	&lt;/body&gt;</a:t>
            </a:r>
          </a:p>
          <a:p>
            <a:pPr marL="0" indent="0">
              <a:buNone/>
            </a:pPr>
            <a:r>
              <a:rPr lang="en-US" sz="1700" dirty="0">
                <a:latin typeface="Courier New" panose="02070309020205020404" pitchFamily="49" charset="0"/>
                <a:cs typeface="Courier New" panose="02070309020205020404" pitchFamily="49" charset="0"/>
              </a:rPr>
              <a:t>&lt;/html&gt;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70</a:t>
            </a:fld>
            <a:endParaRPr lang="en-US"/>
          </a:p>
        </p:txBody>
      </p:sp>
    </p:spTree>
    <p:extLst>
      <p:ext uri="{BB962C8B-B14F-4D97-AF65-F5344CB8AC3E}">
        <p14:creationId xmlns:p14="http://schemas.microsoft.com/office/powerpoint/2010/main" val="192276837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Interactivity, </a:t>
            </a:r>
            <a:r>
              <a:rPr lang="en-US" sz="3100" dirty="0" smtClean="0">
                <a:latin typeface="Courier New" pitchFamily="49" charset="0"/>
                <a:cs typeface="Courier New" pitchFamily="49" charset="0"/>
              </a:rPr>
              <a:t>03_hover.html</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D3 allows us to bind event listeners to all objects and</a:t>
            </a:r>
          </a:p>
          <a:p>
            <a:r>
              <a:rPr lang="en-US" dirty="0" smtClean="0"/>
              <a:t>Define response to those events. Some events can be dealt with CSS alone, like </a:t>
            </a:r>
            <a:r>
              <a:rPr lang="en-US" sz="1800" dirty="0" smtClean="0">
                <a:latin typeface="Courier New" panose="02070309020205020404" pitchFamily="49" charset="0"/>
                <a:cs typeface="Courier New" panose="02070309020205020404" pitchFamily="49" charset="0"/>
              </a:rPr>
              <a:t>hover:</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71</a:t>
            </a:fld>
            <a:endParaRPr lang="en-US"/>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1828800"/>
            <a:ext cx="6448425" cy="456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04800" y="2286000"/>
            <a:ext cx="1905000" cy="1661993"/>
          </a:xfrm>
          <a:prstGeom prst="rect">
            <a:avLst/>
          </a:prstGeom>
          <a:noFill/>
        </p:spPr>
        <p:txBody>
          <a:bodyPr wrap="square" rtlCol="0">
            <a:spAutoFit/>
          </a:bodyPr>
          <a:lstStyle/>
          <a:p>
            <a:r>
              <a:rPr lang="en-US" sz="1400" dirty="0">
                <a:latin typeface="Courier New" pitchFamily="49" charset="0"/>
                <a:cs typeface="Courier New" pitchFamily="49" charset="0"/>
              </a:rPr>
              <a:t>&lt;style type</a:t>
            </a:r>
            <a:r>
              <a:rPr lang="en-US" sz="1400" dirty="0" smtClean="0">
                <a:latin typeface="Courier New" pitchFamily="49" charset="0"/>
                <a:cs typeface="Courier New" pitchFamily="49" charset="0"/>
              </a:rPr>
              <a:t>="text/</a:t>
            </a:r>
            <a:r>
              <a:rPr lang="en-US" sz="1400" dirty="0" err="1" smtClean="0">
                <a:latin typeface="Courier New" pitchFamily="49" charset="0"/>
                <a:cs typeface="Courier New" pitchFamily="49" charset="0"/>
              </a:rPr>
              <a:t>css</a:t>
            </a:r>
            <a:r>
              <a:rPr lang="en-US" sz="1400" dirty="0" smtClean="0">
                <a:latin typeface="Courier New" pitchFamily="49" charset="0"/>
                <a:cs typeface="Courier New" pitchFamily="49" charset="0"/>
              </a:rPr>
              <a:t>"&gt;</a:t>
            </a:r>
            <a:endParaRPr lang="en-US" sz="1400" dirty="0">
              <a:latin typeface="Courier New" pitchFamily="49" charset="0"/>
              <a:cs typeface="Courier New" pitchFamily="49" charset="0"/>
            </a:endParaRPr>
          </a:p>
          <a:p>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rect:hover</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a:t>
            </a:r>
          </a:p>
          <a:p>
            <a:r>
              <a:rPr lang="en-US" sz="1400" dirty="0" smtClean="0">
                <a:latin typeface="Courier New" pitchFamily="49" charset="0"/>
                <a:cs typeface="Courier New" pitchFamily="49" charset="0"/>
              </a:rPr>
              <a:t>    fill</a:t>
            </a: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orange</a:t>
            </a:r>
            <a:endParaRPr lang="en-US" sz="1400" dirty="0">
              <a:latin typeface="Courier New" pitchFamily="49" charset="0"/>
              <a:cs typeface="Courier New" pitchFamily="49" charset="0"/>
            </a:endParaRPr>
          </a:p>
          <a:p>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r>
              <a:rPr lang="en-US" sz="1400" dirty="0" smtClean="0">
                <a:latin typeface="Courier New" pitchFamily="49" charset="0"/>
                <a:cs typeface="Courier New" pitchFamily="49" charset="0"/>
              </a:rPr>
              <a:t>&lt;/</a:t>
            </a:r>
            <a:r>
              <a:rPr lang="en-US" sz="1400" dirty="0">
                <a:latin typeface="Courier New" pitchFamily="49" charset="0"/>
                <a:cs typeface="Courier New" pitchFamily="49" charset="0"/>
              </a:rPr>
              <a:t>style&gt;</a:t>
            </a:r>
          </a:p>
          <a:p>
            <a:endParaRPr lang="en-US" dirty="0"/>
          </a:p>
        </p:txBody>
      </p:sp>
    </p:spTree>
    <p:extLst>
      <p:ext uri="{BB962C8B-B14F-4D97-AF65-F5344CB8AC3E}">
        <p14:creationId xmlns:p14="http://schemas.microsoft.com/office/powerpoint/2010/main" val="103165257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D3 and SVG give you great flexibility</a:t>
            </a:r>
            <a:endParaRPr lang="en-US" dirty="0"/>
          </a:p>
        </p:txBody>
      </p:sp>
      <p:sp>
        <p:nvSpPr>
          <p:cNvPr id="3" name="Content Placeholder 2"/>
          <p:cNvSpPr>
            <a:spLocks noGrp="1"/>
          </p:cNvSpPr>
          <p:nvPr>
            <p:ph idx="1"/>
          </p:nvPr>
        </p:nvSpPr>
        <p:spPr>
          <a:xfrm>
            <a:off x="304800" y="685800"/>
            <a:ext cx="8229600" cy="5592763"/>
          </a:xfrm>
        </p:spPr>
        <p:txBody>
          <a:bodyPr>
            <a:normAutofit/>
          </a:bodyPr>
          <a:lstStyle/>
          <a:p>
            <a:pPr marL="0" indent="0">
              <a:buNone/>
            </a:pPr>
            <a:r>
              <a:rPr lang="en-US" sz="1400" dirty="0">
                <a:latin typeface="Courier New" pitchFamily="49" charset="0"/>
                <a:cs typeface="Courier New" pitchFamily="49" charset="0"/>
              </a:rPr>
              <a:t>//Create bars</a:t>
            </a:r>
          </a:p>
          <a:p>
            <a:pPr marL="0" indent="0">
              <a:buNone/>
            </a:pPr>
            <a:r>
              <a:rPr lang="en-US" sz="1400" dirty="0" err="1" smtClean="0">
                <a:latin typeface="Courier New" pitchFamily="49" charset="0"/>
                <a:cs typeface="Courier New" pitchFamily="49" charset="0"/>
              </a:rPr>
              <a:t>svg.selectAll</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rect</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data(dataset)</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enter()</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append</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rect</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on</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mouseover</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function() {</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d3.select(this)</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err="1">
                <a:latin typeface="Courier New" pitchFamily="49" charset="0"/>
                <a:cs typeface="Courier New" pitchFamily="49" charset="0"/>
              </a:rPr>
              <a:t>attr</a:t>
            </a:r>
            <a:r>
              <a:rPr lang="en-US" sz="1400" dirty="0" smtClean="0">
                <a:latin typeface="Courier New" pitchFamily="49" charset="0"/>
                <a:cs typeface="Courier New" pitchFamily="49" charset="0"/>
              </a:rPr>
              <a:t>("fill", "orange");</a:t>
            </a:r>
            <a:endParaRPr lang="en-US" sz="1400" dirty="0">
              <a:latin typeface="Courier New" pitchFamily="49" charset="0"/>
              <a:cs typeface="Courier New" pitchFamily="49" charset="0"/>
            </a:endParaRPr>
          </a:p>
          <a:p>
            <a:pPr marL="0" indent="0">
              <a:buNone/>
            </a:pP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endParaRPr lang="en-US" sz="18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72</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2819400"/>
            <a:ext cx="6448425"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115549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Force-directed layouts, </a:t>
            </a:r>
            <a:r>
              <a:rPr lang="en-US" sz="3100" dirty="0" smtClean="0">
                <a:latin typeface="Courier New" pitchFamily="49" charset="0"/>
                <a:cs typeface="Courier New" pitchFamily="49" charset="0"/>
              </a:rPr>
              <a:t>04_force.html</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Force </a:t>
            </a:r>
            <a:r>
              <a:rPr lang="en-US" dirty="0"/>
              <a:t>l</a:t>
            </a:r>
            <a:r>
              <a:rPr lang="en-US" dirty="0" smtClean="0"/>
              <a:t>ayouts are typically used with network data they represent graph.</a:t>
            </a:r>
          </a:p>
          <a:p>
            <a:r>
              <a:rPr lang="en-US" dirty="0" smtClean="0"/>
              <a:t>Graphs have nodes and edges.</a:t>
            </a:r>
          </a:p>
          <a:p>
            <a:r>
              <a:rPr lang="en-US" dirty="0" smtClean="0"/>
              <a:t>We can position nodes as if they are dynamic particles repelling each outer while connected by springs that bind them in a cluster.</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73</a:t>
            </a:fld>
            <a:endParaRPr lang="en-US"/>
          </a:p>
        </p:txBody>
      </p:sp>
      <p:pic>
        <p:nvPicPr>
          <p:cNvPr id="921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2819400"/>
            <a:ext cx="6096000" cy="3790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4262" y="2337816"/>
            <a:ext cx="4791075" cy="3981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536478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 Mapping, </a:t>
            </a:r>
            <a:r>
              <a:rPr lang="en-US" sz="3100" dirty="0" smtClean="0">
                <a:latin typeface="Courier New" pitchFamily="49" charset="0"/>
                <a:cs typeface="Courier New" pitchFamily="49" charset="0"/>
              </a:rPr>
              <a:t>07_points_sized.html</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D3 appears to come specially well equipped to deal with geographic data, maps and projections. </a:t>
            </a:r>
          </a:p>
          <a:p>
            <a:r>
              <a:rPr lang="en-US" dirty="0" smtClean="0"/>
              <a:t>D3 understands </a:t>
            </a:r>
            <a:r>
              <a:rPr lang="en-US" dirty="0" err="1" smtClean="0"/>
              <a:t>GeoJSON</a:t>
            </a:r>
            <a:r>
              <a:rPr lang="en-US" dirty="0" smtClean="0"/>
              <a:t>, a JSON based standard for geo-data on web application.</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74</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2090928"/>
            <a:ext cx="8370712" cy="4264324"/>
          </a:xfrm>
          <a:prstGeom prst="rect">
            <a:avLst/>
          </a:prstGeom>
        </p:spPr>
      </p:pic>
    </p:spTree>
    <p:extLst>
      <p:ext uri="{BB962C8B-B14F-4D97-AF65-F5344CB8AC3E}">
        <p14:creationId xmlns:p14="http://schemas.microsoft.com/office/powerpoint/2010/main" val="3724200613"/>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07_points_sized.html</a:t>
            </a:r>
            <a:endParaRPr lang="en-US" sz="2800" dirty="0">
              <a:latin typeface="Courier New" pitchFamily="49" charset="0"/>
              <a:cs typeface="Courier New" pitchFamily="49" charset="0"/>
            </a:endParaRP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10183" y="838200"/>
            <a:ext cx="8326335" cy="5410200"/>
          </a:xfrm>
        </p:spPr>
      </p:pic>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75</a:t>
            </a:fld>
            <a:endParaRPr lang="en-US"/>
          </a:p>
        </p:txBody>
      </p:sp>
    </p:spTree>
    <p:extLst>
      <p:ext uri="{BB962C8B-B14F-4D97-AF65-F5344CB8AC3E}">
        <p14:creationId xmlns:p14="http://schemas.microsoft.com/office/powerpoint/2010/main" val="3489569811"/>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i="1" dirty="0" smtClean="0"/>
              <a:t>Interactive Data Visualization for the Web</a:t>
            </a:r>
            <a:r>
              <a:rPr lang="en-US" dirty="0" smtClean="0"/>
              <a:t>, by Scott Murray, O’Reilly 2013</a:t>
            </a:r>
          </a:p>
          <a:p>
            <a:r>
              <a:rPr lang="en-US" i="1" dirty="0" smtClean="0"/>
              <a:t>D3 Tips and Tricks</a:t>
            </a:r>
            <a:r>
              <a:rPr lang="en-US" dirty="0" smtClean="0"/>
              <a:t>, by Malcolm Maclean, </a:t>
            </a:r>
            <a:r>
              <a:rPr lang="en-US" dirty="0" err="1" smtClean="0"/>
              <a:t>Leanpub</a:t>
            </a:r>
            <a:r>
              <a:rPr lang="en-US" dirty="0" smtClean="0"/>
              <a:t> 2013-2014</a:t>
            </a:r>
          </a:p>
          <a:p>
            <a:r>
              <a:rPr lang="en-US" i="1" dirty="0" smtClean="0"/>
              <a:t>SVG Essentials</a:t>
            </a:r>
            <a:r>
              <a:rPr lang="en-US" dirty="0" smtClean="0"/>
              <a:t>, by J. David Eisenberg, O’Reilly, 2002</a:t>
            </a:r>
          </a:p>
          <a:p>
            <a:r>
              <a:rPr lang="en-US" i="1" dirty="0" smtClean="0"/>
              <a:t>Leaflet </a:t>
            </a:r>
            <a:r>
              <a:rPr lang="en-US" i="1" dirty="0"/>
              <a:t>Tips and Tricks</a:t>
            </a:r>
            <a:r>
              <a:rPr lang="en-US" dirty="0"/>
              <a:t>, by Malcolm Maclean, </a:t>
            </a:r>
            <a:r>
              <a:rPr lang="en-US" dirty="0" err="1"/>
              <a:t>Leanpub</a:t>
            </a:r>
            <a:r>
              <a:rPr lang="en-US" dirty="0"/>
              <a:t> </a:t>
            </a:r>
            <a:r>
              <a:rPr lang="en-US" dirty="0" smtClean="0"/>
              <a:t>2013-2014</a:t>
            </a:r>
          </a:p>
          <a:p>
            <a:r>
              <a:rPr lang="en-US" i="1" dirty="0" smtClean="0"/>
              <a:t>The functional art, an introduction to information graphics and visualization</a:t>
            </a:r>
            <a:r>
              <a:rPr lang="en-US" dirty="0" smtClean="0"/>
              <a:t>, by Alberto Cairo, New Readers, 2013</a:t>
            </a:r>
          </a:p>
          <a:p>
            <a:r>
              <a:rPr lang="en-US" i="1" dirty="0" smtClean="0"/>
              <a:t>The Visual Display of Quantitative Information</a:t>
            </a:r>
            <a:r>
              <a:rPr lang="en-US" dirty="0" smtClean="0"/>
              <a:t>, by Edward R. </a:t>
            </a:r>
            <a:r>
              <a:rPr lang="en-US" dirty="0" err="1" smtClean="0"/>
              <a:t>Tufte</a:t>
            </a:r>
            <a:r>
              <a:rPr lang="en-US" dirty="0" smtClean="0"/>
              <a:t>, Graphics Press, 2001</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76</a:t>
            </a:fld>
            <a:endParaRPr lang="en-US"/>
          </a:p>
        </p:txBody>
      </p:sp>
      <p:pic>
        <p:nvPicPr>
          <p:cNvPr id="6" name="Picture 5" descr="Interactive Data Visualization for the Web">
            <a:hlinkClick r:id="rId2" tgtFrame="&quot;_top&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685800" y="3810000"/>
            <a:ext cx="1715770" cy="2246630"/>
          </a:xfrm>
          <a:prstGeom prst="rect">
            <a:avLst/>
          </a:prstGeom>
          <a:noFill/>
          <a:ln>
            <a:noFill/>
          </a:ln>
        </p:spPr>
      </p:pic>
    </p:spTree>
    <p:extLst>
      <p:ext uri="{BB962C8B-B14F-4D97-AF65-F5344CB8AC3E}">
        <p14:creationId xmlns:p14="http://schemas.microsoft.com/office/powerpoint/2010/main" val="2450030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CSS</a:t>
            </a:r>
            <a:endParaRPr lang="en-US" dirty="0"/>
          </a:p>
        </p:txBody>
      </p:sp>
      <p:sp>
        <p:nvSpPr>
          <p:cNvPr id="3" name="Content Placeholder 2"/>
          <p:cNvSpPr>
            <a:spLocks noGrp="1"/>
          </p:cNvSpPr>
          <p:nvPr>
            <p:ph idx="1"/>
          </p:nvPr>
        </p:nvSpPr>
        <p:spPr>
          <a:xfrm>
            <a:off x="457200" y="762000"/>
            <a:ext cx="8229600" cy="5791200"/>
          </a:xfrm>
        </p:spPr>
        <p:txBody>
          <a:bodyPr>
            <a:normAutofit fontScale="85000" lnSpcReduction="20000"/>
          </a:bodyPr>
          <a:lstStyle/>
          <a:p>
            <a:r>
              <a:rPr lang="en-US" sz="2400" dirty="0"/>
              <a:t>Cascading Style Sheets are used to style the visual presentation of HTML pages. A simple CSS </a:t>
            </a:r>
            <a:r>
              <a:rPr lang="en-US" sz="2400" dirty="0" smtClean="0"/>
              <a:t>style sheet </a:t>
            </a:r>
            <a:r>
              <a:rPr lang="en-US" sz="2400" dirty="0"/>
              <a:t>looks like this:</a:t>
            </a:r>
          </a:p>
          <a:p>
            <a:pPr marL="0" indent="0">
              <a:buNone/>
            </a:pPr>
            <a:r>
              <a:rPr lang="en-US" sz="1800" dirty="0">
                <a:latin typeface="Courier New" pitchFamily="49" charset="0"/>
                <a:cs typeface="Courier New" pitchFamily="49" charset="0"/>
              </a:rPr>
              <a:t>body {</a:t>
            </a:r>
          </a:p>
          <a:p>
            <a:pPr marL="0" indent="0">
              <a:buNone/>
            </a:pPr>
            <a:r>
              <a:rPr lang="en-US" sz="1800" dirty="0">
                <a:latin typeface="Courier New" pitchFamily="49" charset="0"/>
                <a:cs typeface="Courier New" pitchFamily="49" charset="0"/>
              </a:rPr>
              <a:t>    background-color: white;</a:t>
            </a:r>
          </a:p>
          <a:p>
            <a:pPr marL="0" indent="0">
              <a:buNone/>
            </a:pPr>
            <a:r>
              <a:rPr lang="en-US" sz="1800" dirty="0">
                <a:latin typeface="Courier New" pitchFamily="49" charset="0"/>
                <a:cs typeface="Courier New" pitchFamily="49" charset="0"/>
              </a:rPr>
              <a:t>    color: black;</a:t>
            </a:r>
          </a:p>
          <a:p>
            <a:pPr marL="0" indent="0">
              <a:buNone/>
            </a:pPr>
            <a:r>
              <a:rPr lang="en-US" sz="1800" dirty="0">
                <a:latin typeface="Courier New" pitchFamily="49" charset="0"/>
                <a:cs typeface="Courier New" pitchFamily="49" charset="0"/>
              </a:rPr>
              <a:t>}</a:t>
            </a:r>
          </a:p>
          <a:p>
            <a:r>
              <a:rPr lang="en-US" sz="2400" dirty="0"/>
              <a:t>CSS styles consist of </a:t>
            </a:r>
            <a:r>
              <a:rPr lang="en-US" sz="2400" i="1" dirty="0"/>
              <a:t>selectors</a:t>
            </a:r>
            <a:r>
              <a:rPr lang="en-US" sz="2400" dirty="0"/>
              <a:t> and </a:t>
            </a:r>
            <a:r>
              <a:rPr lang="en-US" sz="2400" i="1" dirty="0"/>
              <a:t>rules</a:t>
            </a:r>
            <a:r>
              <a:rPr lang="en-US" sz="2400" dirty="0"/>
              <a:t>. Selectors identify specific elements to which styles will be applied:</a:t>
            </a:r>
          </a:p>
          <a:p>
            <a:pPr marL="0" indent="0">
              <a:buNone/>
            </a:pPr>
            <a:r>
              <a:rPr lang="en-US" sz="1800" dirty="0">
                <a:latin typeface="Courier New" pitchFamily="49" charset="0"/>
                <a:cs typeface="Courier New" pitchFamily="49" charset="0"/>
              </a:rPr>
              <a:t>h1          /* Selects level 1 headings              */</a:t>
            </a:r>
          </a:p>
          <a:p>
            <a:pPr marL="0" indent="0">
              <a:buNone/>
            </a:pPr>
            <a:r>
              <a:rPr lang="en-US" sz="1800" dirty="0">
                <a:latin typeface="Courier New" pitchFamily="49" charset="0"/>
                <a:cs typeface="Courier New" pitchFamily="49" charset="0"/>
              </a:rPr>
              <a:t>p           /* Selects paragraphs                    */</a:t>
            </a:r>
          </a:p>
          <a:p>
            <a:pPr marL="0" indent="0">
              <a:buNone/>
            </a:pPr>
            <a:r>
              <a:rPr lang="en-US" sz="1800" dirty="0">
                <a:latin typeface="Courier New" pitchFamily="49" charset="0"/>
                <a:cs typeface="Courier New" pitchFamily="49" charset="0"/>
              </a:rPr>
              <a:t>.caption    /* Selects elements with class </a:t>
            </a:r>
            <a:r>
              <a:rPr lang="en-US" sz="1800" dirty="0" smtClean="0">
                <a:latin typeface="Courier New" pitchFamily="49" charset="0"/>
                <a:cs typeface="Courier New" pitchFamily="49" charset="0"/>
              </a:rPr>
              <a:t>"caption" </a:t>
            </a:r>
            <a:r>
              <a:rPr lang="en-US" sz="1800" dirty="0">
                <a:latin typeface="Courier New" pitchFamily="49" charset="0"/>
                <a:cs typeface="Courier New" pitchFamily="49" charset="0"/>
              </a:rPr>
              <a:t>*/</a:t>
            </a:r>
          </a:p>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subnav</a:t>
            </a:r>
            <a:r>
              <a:rPr lang="en-US" sz="1800" dirty="0">
                <a:latin typeface="Courier New" pitchFamily="49" charset="0"/>
                <a:cs typeface="Courier New" pitchFamily="49" charset="0"/>
              </a:rPr>
              <a:t>     /* Selects element with ID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subnav</a:t>
            </a:r>
            <a:r>
              <a:rPr lang="en-US" sz="1800" dirty="0" smtClean="0">
                <a:latin typeface="Courier New" pitchFamily="49" charset="0"/>
                <a:cs typeface="Courier New" pitchFamily="49" charset="0"/>
              </a:rPr>
              <a:t>"      </a:t>
            </a:r>
            <a:r>
              <a:rPr lang="en-US" sz="1800" dirty="0">
                <a:latin typeface="Courier New" pitchFamily="49" charset="0"/>
                <a:cs typeface="Courier New" pitchFamily="49" charset="0"/>
              </a:rPr>
              <a:t>*/</a:t>
            </a:r>
          </a:p>
          <a:p>
            <a:r>
              <a:rPr lang="en-US" sz="2400" dirty="0"/>
              <a:t>Rules are properties that, cumulatively, form the styles:</a:t>
            </a:r>
          </a:p>
          <a:p>
            <a:pPr marL="0" indent="0">
              <a:buNone/>
            </a:pPr>
            <a:r>
              <a:rPr lang="en-US" dirty="0">
                <a:latin typeface="Courier New" pitchFamily="49" charset="0"/>
                <a:cs typeface="Courier New" pitchFamily="49" charset="0"/>
              </a:rPr>
              <a:t>color: pink;</a:t>
            </a:r>
          </a:p>
          <a:p>
            <a:pPr marL="0" indent="0">
              <a:buNone/>
            </a:pPr>
            <a:r>
              <a:rPr lang="en-US" dirty="0">
                <a:latin typeface="Courier New" pitchFamily="49" charset="0"/>
                <a:cs typeface="Courier New" pitchFamily="49" charset="0"/>
              </a:rPr>
              <a:t>background-color: yellow;</a:t>
            </a:r>
          </a:p>
          <a:p>
            <a:pPr marL="0" indent="0">
              <a:buNone/>
            </a:pPr>
            <a:r>
              <a:rPr lang="en-US" dirty="0">
                <a:latin typeface="Courier New" pitchFamily="49" charset="0"/>
                <a:cs typeface="Courier New" pitchFamily="49" charset="0"/>
              </a:rPr>
              <a:t>margin: 10px;</a:t>
            </a:r>
          </a:p>
          <a:p>
            <a:pPr marL="0" indent="0">
              <a:buNone/>
            </a:pPr>
            <a:r>
              <a:rPr lang="en-US" dirty="0">
                <a:latin typeface="Courier New" pitchFamily="49" charset="0"/>
                <a:cs typeface="Courier New" pitchFamily="49" charset="0"/>
              </a:rPr>
              <a:t>padding: 25px;</a:t>
            </a:r>
          </a:p>
          <a:p>
            <a:r>
              <a:rPr lang="en-US" sz="2400" dirty="0"/>
              <a:t>We connect selectors and rules using curly brackets:</a:t>
            </a:r>
          </a:p>
          <a:p>
            <a:pPr marL="0" indent="0">
              <a:buNone/>
            </a:pPr>
            <a:r>
              <a:rPr lang="en-US" sz="1800" dirty="0">
                <a:latin typeface="Courier New" pitchFamily="49" charset="0"/>
                <a:cs typeface="Courier New" pitchFamily="49" charset="0"/>
              </a:rPr>
              <a:t>p {</a:t>
            </a:r>
          </a:p>
          <a:p>
            <a:pPr marL="0" indent="0">
              <a:buNone/>
            </a:pPr>
            <a:r>
              <a:rPr lang="en-US" sz="1800" dirty="0">
                <a:latin typeface="Courier New" pitchFamily="49" charset="0"/>
                <a:cs typeface="Courier New" pitchFamily="49" charset="0"/>
              </a:rPr>
              <a:t>    font-size: 12px;</a:t>
            </a:r>
          </a:p>
          <a:p>
            <a:pPr marL="0" indent="0">
              <a:buNone/>
            </a:pPr>
            <a:r>
              <a:rPr lang="en-US" sz="1800" dirty="0">
                <a:latin typeface="Courier New" pitchFamily="49" charset="0"/>
                <a:cs typeface="Courier New" pitchFamily="49" charset="0"/>
              </a:rPr>
              <a:t>    line-height: 14px;</a:t>
            </a:r>
          </a:p>
          <a:p>
            <a:pPr marL="0" indent="0">
              <a:buNone/>
            </a:pPr>
            <a:r>
              <a:rPr lang="en-US" sz="1800" dirty="0">
                <a:latin typeface="Courier New" pitchFamily="49" charset="0"/>
                <a:cs typeface="Courier New" pitchFamily="49" charset="0"/>
              </a:rPr>
              <a:t>    color: black;</a:t>
            </a:r>
          </a:p>
          <a:p>
            <a:pPr marL="0" indent="0">
              <a:buNone/>
            </a:pPr>
            <a:r>
              <a:rPr lang="en-US" sz="1800" dirty="0">
                <a:latin typeface="Courier New" pitchFamily="49" charset="0"/>
                <a:cs typeface="Courier New" pitchFamily="49" charset="0"/>
              </a:rPr>
              <a: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12909687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CSS</a:t>
            </a:r>
            <a:endParaRPr lang="en-US" dirty="0"/>
          </a:p>
        </p:txBody>
      </p:sp>
      <p:sp>
        <p:nvSpPr>
          <p:cNvPr id="3" name="Content Placeholder 2"/>
          <p:cNvSpPr>
            <a:spLocks noGrp="1"/>
          </p:cNvSpPr>
          <p:nvPr>
            <p:ph idx="1"/>
          </p:nvPr>
        </p:nvSpPr>
        <p:spPr/>
        <p:txBody>
          <a:bodyPr>
            <a:normAutofit/>
          </a:bodyPr>
          <a:lstStyle/>
          <a:p>
            <a:r>
              <a:rPr lang="en-US" dirty="0" smtClean="0"/>
              <a:t>D3 </a:t>
            </a:r>
            <a:r>
              <a:rPr lang="en-US" dirty="0"/>
              <a:t>uses CSS-style selectors to identify elements on which to operate, so it’s important to understand how to use them.</a:t>
            </a:r>
          </a:p>
          <a:p>
            <a:r>
              <a:rPr lang="en-US" dirty="0"/>
              <a:t>CSS rules can be included directly within the head of a document, like so</a:t>
            </a:r>
          </a:p>
          <a:p>
            <a:pPr marL="0" indent="0">
              <a:buNone/>
            </a:pPr>
            <a:r>
              <a:rPr lang="en-US" sz="1600" dirty="0">
                <a:latin typeface="Courier New" pitchFamily="49" charset="0"/>
                <a:cs typeface="Courier New" pitchFamily="49" charset="0"/>
              </a:rPr>
              <a:t>&lt;head&gt;</a:t>
            </a:r>
          </a:p>
          <a:p>
            <a:pPr marL="0" indent="0">
              <a:buNone/>
            </a:pPr>
            <a:r>
              <a:rPr lang="en-US" sz="1600" dirty="0">
                <a:latin typeface="Courier New" pitchFamily="49" charset="0"/>
                <a:cs typeface="Courier New" pitchFamily="49" charset="0"/>
              </a:rPr>
              <a:t>    &lt;style type</a:t>
            </a:r>
            <a:r>
              <a:rPr lang="en-US" sz="1600" dirty="0" smtClean="0">
                <a:latin typeface="Courier New" pitchFamily="49" charset="0"/>
                <a:cs typeface="Courier New" pitchFamily="49" charset="0"/>
              </a:rPr>
              <a:t>="text/</a:t>
            </a:r>
            <a:r>
              <a:rPr lang="en-US" sz="1600" dirty="0" err="1" smtClean="0">
                <a:latin typeface="Courier New" pitchFamily="49" charset="0"/>
                <a:cs typeface="Courier New" pitchFamily="49" charset="0"/>
              </a:rPr>
              <a:t>css</a:t>
            </a:r>
            <a:r>
              <a:rPr lang="en-US" sz="1600" dirty="0" smtClean="0">
                <a:latin typeface="Courier New" pitchFamily="49" charset="0"/>
                <a:cs typeface="Courier New" pitchFamily="49" charset="0"/>
              </a:rPr>
              <a:t>"&gt;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p {</a:t>
            </a:r>
          </a:p>
          <a:p>
            <a:pPr marL="0" indent="0">
              <a:buNone/>
            </a:pPr>
            <a:r>
              <a:rPr lang="en-US" sz="1600" dirty="0">
                <a:latin typeface="Courier New" pitchFamily="49" charset="0"/>
                <a:cs typeface="Courier New" pitchFamily="49" charset="0"/>
              </a:rPr>
              <a:t>            font-family: sans-serif;</a:t>
            </a:r>
          </a:p>
          <a:p>
            <a:pPr marL="0" indent="0">
              <a:buNone/>
            </a:pPr>
            <a:r>
              <a:rPr lang="en-US" sz="1600" dirty="0">
                <a:latin typeface="Courier New" pitchFamily="49" charset="0"/>
                <a:cs typeface="Courier New" pitchFamily="49" charset="0"/>
              </a:rPr>
              <a:t>            color: lime;</a:t>
            </a:r>
          </a:p>
          <a:p>
            <a:pPr marL="0" indent="0">
              <a:buNone/>
            </a:pP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&lt;/style&gt;</a:t>
            </a:r>
          </a:p>
          <a:p>
            <a:pPr marL="0" indent="0">
              <a:buNone/>
            </a:pPr>
            <a:r>
              <a:rPr lang="en-US" sz="1600" dirty="0">
                <a:latin typeface="Courier New" pitchFamily="49" charset="0"/>
                <a:cs typeface="Courier New" pitchFamily="49" charset="0"/>
              </a:rPr>
              <a:t>&lt;/head&gt;</a:t>
            </a:r>
          </a:p>
          <a:p>
            <a:r>
              <a:rPr lang="en-US" dirty="0"/>
              <a:t>or saved in an external file with a .</a:t>
            </a:r>
            <a:r>
              <a:rPr lang="en-US" dirty="0" err="1"/>
              <a:t>css</a:t>
            </a:r>
            <a:r>
              <a:rPr lang="en-US" dirty="0"/>
              <a:t> suffix, and then referenced in the document’s head:</a:t>
            </a:r>
          </a:p>
          <a:p>
            <a:pPr marL="0" indent="0">
              <a:buNone/>
            </a:pPr>
            <a:r>
              <a:rPr lang="en-US" sz="1600" dirty="0">
                <a:latin typeface="Courier New" pitchFamily="49" charset="0"/>
                <a:cs typeface="Courier New" pitchFamily="49" charset="0"/>
              </a:rPr>
              <a:t>&lt;head&gt;</a:t>
            </a:r>
          </a:p>
          <a:p>
            <a:pPr marL="0" indent="0">
              <a:buNone/>
            </a:pPr>
            <a:r>
              <a:rPr lang="en-US" sz="1600" dirty="0">
                <a:latin typeface="Courier New" pitchFamily="49" charset="0"/>
                <a:cs typeface="Courier New" pitchFamily="49" charset="0"/>
              </a:rPr>
              <a:t>    &lt;link </a:t>
            </a:r>
            <a:r>
              <a:rPr lang="en-US" sz="1600" dirty="0" err="1">
                <a:latin typeface="Courier New" pitchFamily="49" charset="0"/>
                <a:cs typeface="Courier New" pitchFamily="49" charset="0"/>
              </a:rPr>
              <a:t>rel</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stylesheet</a:t>
            </a:r>
            <a:r>
              <a:rPr lang="en-US" sz="1600" dirty="0" smtClean="0">
                <a:latin typeface="Courier New" pitchFamily="49" charset="0"/>
                <a:cs typeface="Courier New" pitchFamily="49" charset="0"/>
              </a:rPr>
              <a:t>" </a:t>
            </a:r>
            <a:r>
              <a:rPr lang="en-US" sz="1600" dirty="0" err="1">
                <a:latin typeface="Courier New" pitchFamily="49" charset="0"/>
                <a:cs typeface="Courier New" pitchFamily="49" charset="0"/>
              </a:rPr>
              <a:t>href</a:t>
            </a:r>
            <a:r>
              <a:rPr lang="en-US" sz="1600" dirty="0" smtClean="0">
                <a:latin typeface="Courier New" pitchFamily="49" charset="0"/>
                <a:cs typeface="Courier New" pitchFamily="49" charset="0"/>
              </a:rPr>
              <a:t>="style.css"&gt;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&lt;/head&gt;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3619792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8493</TotalTime>
  <Words>4251</Words>
  <Application>Microsoft Office PowerPoint</Application>
  <PresentationFormat>On-screen Show (4:3)</PresentationFormat>
  <Paragraphs>1021</Paragraphs>
  <Slides>76</Slides>
  <Notes>0</Notes>
  <HiddenSlides>0</HiddenSlides>
  <MMClips>0</MMClips>
  <ScaleCrop>false</ScaleCrop>
  <HeadingPairs>
    <vt:vector size="4" baseType="variant">
      <vt:variant>
        <vt:lpstr>Theme</vt:lpstr>
      </vt:variant>
      <vt:variant>
        <vt:i4>1</vt:i4>
      </vt:variant>
      <vt:variant>
        <vt:lpstr>Slide Titles</vt:lpstr>
      </vt:variant>
      <vt:variant>
        <vt:i4>76</vt:i4>
      </vt:variant>
    </vt:vector>
  </HeadingPairs>
  <TitlesOfParts>
    <vt:vector size="77" baseType="lpstr">
      <vt:lpstr>Office Theme</vt:lpstr>
      <vt:lpstr>Lecture 13 D3 Visualization</vt:lpstr>
      <vt:lpstr>Why Visualize</vt:lpstr>
      <vt:lpstr>Missing slides</vt:lpstr>
      <vt:lpstr>Objectives</vt:lpstr>
      <vt:lpstr>Fundamentals</vt:lpstr>
      <vt:lpstr>HTML</vt:lpstr>
      <vt:lpstr>DOM</vt:lpstr>
      <vt:lpstr>CSS</vt:lpstr>
      <vt:lpstr>CSS</vt:lpstr>
      <vt:lpstr>JavaScript</vt:lpstr>
      <vt:lpstr>Know your Browser’s Developer Tools</vt:lpstr>
      <vt:lpstr>Chrome Developer Tool, JavaScript Console</vt:lpstr>
      <vt:lpstr>Chrome’s JavaScript Console</vt:lpstr>
      <vt:lpstr>SVG</vt:lpstr>
      <vt:lpstr>Setup</vt:lpstr>
      <vt:lpstr>Referencing D3 and Viewing your pages</vt:lpstr>
      <vt:lpstr>Viewing your code, Web Server</vt:lpstr>
      <vt:lpstr>Adding DOM Elements</vt:lpstr>
      <vt:lpstr>New DOM Element is added</vt:lpstr>
      <vt:lpstr>Method Chaining</vt:lpstr>
      <vt:lpstr>One Call at a Time</vt:lpstr>
      <vt:lpstr>Method Hand Off</vt:lpstr>
      <vt:lpstr>Going Chainless</vt:lpstr>
      <vt:lpstr>Binding Data</vt:lpstr>
      <vt:lpstr>Data</vt:lpstr>
      <vt:lpstr>04_data_values.html</vt:lpstr>
      <vt:lpstr>Results</vt:lpstr>
      <vt:lpstr>Where is the Data?</vt:lpstr>
      <vt:lpstr>JavaScript Console</vt:lpstr>
      <vt:lpstr>Data</vt:lpstr>
      <vt:lpstr>Using Data</vt:lpstr>
      <vt:lpstr>User Defined Functions</vt:lpstr>
      <vt:lpstr>Data Needs to be "held"</vt:lpstr>
      <vt:lpstr>D3 attr() and style() methods</vt:lpstr>
      <vt:lpstr>Method attr()</vt:lpstr>
      <vt:lpstr>HTML Tag  &lt;div&gt;</vt:lpstr>
      <vt:lpstr>Drawing with Data</vt:lpstr>
      <vt:lpstr>01_drawing_divs.html</vt:lpstr>
      <vt:lpstr>Browser View</vt:lpstr>
      <vt:lpstr>Setting Attributes</vt:lpstr>
      <vt:lpstr>class-es</vt:lpstr>
      <vt:lpstr>Setting Styles</vt:lpstr>
      <vt:lpstr>02_drawing_divs_height.html</vt:lpstr>
      <vt:lpstr>Setting Styles</vt:lpstr>
      <vt:lpstr>03_drawing_divs_spaced.html</vt:lpstr>
      <vt:lpstr>Spaced Bar Graph</vt:lpstr>
      <vt:lpstr>Random Data</vt:lpstr>
      <vt:lpstr>SVG Primer</vt:lpstr>
      <vt:lpstr>SVG generated by D3, 08_drawing_svgs.html</vt:lpstr>
      <vt:lpstr>First SVG</vt:lpstr>
      <vt:lpstr>Simple Shapes</vt:lpstr>
      <vt:lpstr>Simple Shapes</vt:lpstr>
      <vt:lpstr>Drawing with SVG</vt:lpstr>
      <vt:lpstr>Creating the SVG</vt:lpstr>
      <vt:lpstr>10_drawing_circles.html</vt:lpstr>
      <vt:lpstr>10_drawing_circles.html</vt:lpstr>
      <vt:lpstr>Styling SVG Elements</vt:lpstr>
      <vt:lpstr>Applying Style to SVG</vt:lpstr>
      <vt:lpstr>Layering</vt:lpstr>
      <vt:lpstr>Bar Chart in SVG</vt:lpstr>
      <vt:lpstr>SVG Bar Chart</vt:lpstr>
      <vt:lpstr>19_making_a_bar_chart_blues.html</vt:lpstr>
      <vt:lpstr>Scatterplot</vt:lpstr>
      <vt:lpstr>Scatterplot</vt:lpstr>
      <vt:lpstr>Size</vt:lpstr>
      <vt:lpstr>Labels</vt:lpstr>
      <vt:lpstr>Axes</vt:lpstr>
      <vt:lpstr>Axes, 24_scatter_plot_labels.html</vt:lpstr>
      <vt:lpstr>24_scatter_plot_labels.html</vt:lpstr>
      <vt:lpstr>24_scatter_plot_labels.html</vt:lpstr>
      <vt:lpstr>Interactivity, 03_hover.html</vt:lpstr>
      <vt:lpstr>D3 and SVG give you great flexibility</vt:lpstr>
      <vt:lpstr>Force-directed layouts, 04_force.html</vt:lpstr>
      <vt:lpstr>Geo Mapping, 07_points_sized.html</vt:lpstr>
      <vt:lpstr>07_points_sized.html</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06 Map Reduce</dc:title>
  <dc:creator>zdjordje</dc:creator>
  <cp:lastModifiedBy>Zoran Djordjevic</cp:lastModifiedBy>
  <cp:revision>427</cp:revision>
  <cp:lastPrinted>2013-04-05T19:39:43Z</cp:lastPrinted>
  <dcterms:created xsi:type="dcterms:W3CDTF">2006-08-16T00:00:00Z</dcterms:created>
  <dcterms:modified xsi:type="dcterms:W3CDTF">2014-05-02T23:26:37Z</dcterms:modified>
</cp:coreProperties>
</file>