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8B8FC4-2948-4CF2-B03F-209CC49B3D20}" type="datetimeFigureOut">
              <a:rPr lang="en-US" smtClean="0"/>
              <a:t>26.12.2011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B8FC4-2948-4CF2-B03F-209CC49B3D20}" type="datetimeFigureOut">
              <a:rPr lang="en-US" smtClean="0"/>
              <a:t>26.12.2011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B8FC4-2948-4CF2-B03F-209CC49B3D20}" type="datetimeFigureOut">
              <a:rPr lang="en-US" smtClean="0"/>
              <a:t>26.12.2011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B8FC4-2948-4CF2-B03F-209CC49B3D20}" type="datetimeFigureOut">
              <a:rPr lang="en-US" smtClean="0"/>
              <a:t>26.12.2011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8B8FC4-2948-4CF2-B03F-209CC49B3D20}" type="datetimeFigureOut">
              <a:rPr lang="en-US" smtClean="0"/>
              <a:t>26.12.2011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8B8FC4-2948-4CF2-B03F-209CC49B3D20}" type="datetimeFigureOut">
              <a:rPr lang="en-US" smtClean="0"/>
              <a:t>26.12.2011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8B8FC4-2948-4CF2-B03F-209CC49B3D20}" type="datetimeFigureOut">
              <a:rPr lang="en-US" smtClean="0"/>
              <a:t>26.12.2011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8B8FC4-2948-4CF2-B03F-209CC49B3D20}" type="datetimeFigureOut">
              <a:rPr lang="en-US" smtClean="0"/>
              <a:t>26.12.2011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B8FC4-2948-4CF2-B03F-209CC49B3D20}" type="datetimeFigureOut">
              <a:rPr lang="en-US" smtClean="0"/>
              <a:t>26.12.2011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B8FC4-2948-4CF2-B03F-209CC49B3D20}" type="datetimeFigureOut">
              <a:rPr lang="en-US" smtClean="0"/>
              <a:t>26.12.2011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B8FC4-2948-4CF2-B03F-209CC49B3D20}" type="datetimeFigureOut">
              <a:rPr lang="en-US" smtClean="0"/>
              <a:t>26.12.2011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031CE7-F725-4BE8-B84B-7E6CD3EF58F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8B8FC4-2948-4CF2-B03F-209CC49B3D20}" type="datetimeFigureOut">
              <a:rPr lang="en-US" smtClean="0"/>
              <a:t>26.12.2011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31CE7-F725-4BE8-B84B-7E6CD3EF58F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PoolParty</a:t>
            </a:r>
            <a:endParaRPr lang="en-US" dirty="0"/>
          </a:p>
        </p:txBody>
      </p:sp>
      <p:sp>
        <p:nvSpPr>
          <p:cNvPr id="3" name="Subtitle 2"/>
          <p:cNvSpPr>
            <a:spLocks noGrp="1"/>
          </p:cNvSpPr>
          <p:nvPr>
            <p:ph type="subTitle" idx="1"/>
          </p:nvPr>
        </p:nvSpPr>
        <p:spPr>
          <a:xfrm>
            <a:off x="1371600" y="4876800"/>
            <a:ext cx="6400800" cy="762000"/>
          </a:xfrm>
        </p:spPr>
        <p:txBody>
          <a:bodyPr>
            <a:normAutofit fontScale="70000" lnSpcReduction="20000"/>
          </a:bodyPr>
          <a:lstStyle/>
          <a:p>
            <a:r>
              <a:rPr lang="en-US" dirty="0" err="1" smtClean="0"/>
              <a:t>Vasiljevic</a:t>
            </a:r>
            <a:r>
              <a:rPr lang="en-US" dirty="0" smtClean="0"/>
              <a:t> </a:t>
            </a:r>
            <a:r>
              <a:rPr lang="en-US" dirty="0" err="1" smtClean="0"/>
              <a:t>Vladica</a:t>
            </a:r>
            <a:r>
              <a:rPr lang="en-US" dirty="0" smtClean="0"/>
              <a:t>,</a:t>
            </a:r>
          </a:p>
          <a:p>
            <a:r>
              <a:rPr lang="en-US" dirty="0" smtClean="0"/>
              <a:t>vv113314m@student.etf.rs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the </a:t>
            </a:r>
            <a:r>
              <a:rPr lang="en-US" dirty="0" err="1"/>
              <a:t>PoolParty</a:t>
            </a:r>
            <a:r>
              <a:rPr lang="en-US" dirty="0"/>
              <a:t> GUI </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err="1"/>
              <a:t>PoolParty</a:t>
            </a:r>
            <a:r>
              <a:rPr lang="en-US" dirty="0"/>
              <a:t> GUI is divided into three parts. </a:t>
            </a:r>
          </a:p>
          <a:p>
            <a:pPr marL="514350" indent="-514350">
              <a:buFont typeface="+mj-lt"/>
              <a:buAutoNum type="arabicPeriod"/>
            </a:pPr>
            <a:r>
              <a:rPr lang="en-US" dirty="0"/>
              <a:t>	</a:t>
            </a:r>
            <a:r>
              <a:rPr lang="en-US" dirty="0" smtClean="0"/>
              <a:t>Toolbar </a:t>
            </a:r>
            <a:r>
              <a:rPr lang="en-US" dirty="0"/>
              <a:t>With the search bar and the main menu. </a:t>
            </a:r>
          </a:p>
          <a:p>
            <a:pPr marL="514350" indent="-514350">
              <a:buFont typeface="+mj-lt"/>
              <a:buAutoNum type="arabicPeriod"/>
            </a:pPr>
            <a:r>
              <a:rPr lang="en-US" dirty="0" smtClean="0"/>
              <a:t>Hierarchy </a:t>
            </a:r>
            <a:r>
              <a:rPr lang="en-US" dirty="0"/>
              <a:t>Tree Displaying the hierarchy tree of your project. You can watch it grow as you proceed with this guide. </a:t>
            </a:r>
          </a:p>
          <a:p>
            <a:pPr marL="514350" indent="-514350">
              <a:buFont typeface="+mj-lt"/>
              <a:buAutoNum type="arabicPeriod"/>
            </a:pPr>
            <a:r>
              <a:rPr lang="en-US" dirty="0" smtClean="0"/>
              <a:t>Details </a:t>
            </a:r>
            <a:r>
              <a:rPr lang="en-US" dirty="0"/>
              <a:t>View Displaying information for the selected node in the tree. In this case the project node is selected and in the details view you see the </a:t>
            </a:r>
            <a:r>
              <a:rPr lang="en-US" b="1" dirty="0"/>
              <a:t>Metadata &amp; Statistics tab for the project.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the </a:t>
            </a:r>
            <a:r>
              <a:rPr lang="en-US" dirty="0" err="1"/>
              <a:t>PoolParty</a:t>
            </a:r>
            <a:r>
              <a:rPr lang="en-US" dirty="0"/>
              <a:t> GUI </a:t>
            </a:r>
          </a:p>
        </p:txBody>
      </p:sp>
      <p:pic>
        <p:nvPicPr>
          <p:cNvPr id="3074" name="Picture 2"/>
          <p:cNvPicPr>
            <a:picLocks noGrp="1" noChangeAspect="1" noChangeArrowheads="1"/>
          </p:cNvPicPr>
          <p:nvPr>
            <p:ph idx="1"/>
          </p:nvPr>
        </p:nvPicPr>
        <p:blipFill>
          <a:blip r:embed="rId2"/>
          <a:srcRect/>
          <a:stretch>
            <a:fillRect/>
          </a:stretch>
        </p:blipFill>
        <p:spPr bwMode="auto">
          <a:xfrm>
            <a:off x="762000" y="1872456"/>
            <a:ext cx="7620000" cy="398145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 Types Used in a Project </a:t>
            </a:r>
          </a:p>
        </p:txBody>
      </p:sp>
      <p:sp>
        <p:nvSpPr>
          <p:cNvPr id="3" name="Content Placeholder 2"/>
          <p:cNvSpPr>
            <a:spLocks noGrp="1"/>
          </p:cNvSpPr>
          <p:nvPr>
            <p:ph idx="1"/>
          </p:nvPr>
        </p:nvSpPr>
        <p:spPr/>
        <p:txBody>
          <a:bodyPr>
            <a:normAutofit fontScale="70000" lnSpcReduction="20000"/>
          </a:bodyPr>
          <a:lstStyle/>
          <a:p>
            <a:r>
              <a:rPr lang="en-US" dirty="0"/>
              <a:t>There are two types of relations used to relate concepts in a thesaurus: </a:t>
            </a:r>
          </a:p>
          <a:p>
            <a:pPr marL="514350" indent="-514350">
              <a:buFont typeface="+mj-lt"/>
              <a:buAutoNum type="arabicPeriod"/>
            </a:pPr>
            <a:r>
              <a:rPr lang="en-US" dirty="0" smtClean="0"/>
              <a:t>Hierarchical </a:t>
            </a:r>
            <a:r>
              <a:rPr lang="en-US" dirty="0"/>
              <a:t>relations (1) Saying that two concepts are in a kind of parent/child or better broader/narrower relationship. Hierarchical relationships are always inverse relationships. So if concept 'Germany' is broader than concept 'Berlin', concept 'Berlin' is narrower than concept 'Germany'. </a:t>
            </a:r>
          </a:p>
          <a:p>
            <a:pPr marL="514350" indent="-514350">
              <a:buFont typeface="+mj-lt"/>
              <a:buAutoNum type="arabicPeriod"/>
            </a:pPr>
            <a:r>
              <a:rPr lang="en-US" dirty="0" smtClean="0"/>
              <a:t>Associative </a:t>
            </a:r>
            <a:r>
              <a:rPr lang="en-US" dirty="0"/>
              <a:t>relations (2) Saying that two concepts are related in some sense. Associative relationships are always symmetric relationships. So if concept 'Berlin' is related to concept 'Free University of Berlin', concept 'Free University of Berlin' is automatically related to concept 'Berlin'. The Exact and Close matching relations are special relation types used for mapping concepts from different thesauri or mapping concepts of a thesaurus to concepts from other sources.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Requirements </a:t>
            </a:r>
          </a:p>
        </p:txBody>
      </p:sp>
      <p:sp>
        <p:nvSpPr>
          <p:cNvPr id="3" name="Content Placeholder 2"/>
          <p:cNvSpPr>
            <a:spLocks noGrp="1"/>
          </p:cNvSpPr>
          <p:nvPr>
            <p:ph idx="1"/>
          </p:nvPr>
        </p:nvSpPr>
        <p:spPr/>
        <p:txBody>
          <a:bodyPr>
            <a:normAutofit fontScale="62500" lnSpcReduction="20000"/>
          </a:bodyPr>
          <a:lstStyle/>
          <a:p>
            <a:endParaRPr lang="en-US" dirty="0"/>
          </a:p>
          <a:p>
            <a:r>
              <a:rPr lang="en-US" dirty="0" err="1"/>
              <a:t>PoolParty</a:t>
            </a:r>
            <a:r>
              <a:rPr lang="en-US" dirty="0"/>
              <a:t> works with Firefox 3.5 (or higher) Other browsers' JavaScript capabilities are not elaborate enough or have not been thoroughly tested yet. </a:t>
            </a:r>
          </a:p>
          <a:p>
            <a:endParaRPr lang="en-US" dirty="0"/>
          </a:p>
          <a:p>
            <a:r>
              <a:rPr lang="en-US" dirty="0" err="1"/>
              <a:t>PoolParty</a:t>
            </a:r>
            <a:r>
              <a:rPr lang="en-US" dirty="0"/>
              <a:t> has been designed for a screen resolution of 1024x768 or higher. </a:t>
            </a:r>
          </a:p>
          <a:p>
            <a:r>
              <a:rPr lang="en-US" dirty="0" smtClean="0"/>
              <a:t>It </a:t>
            </a:r>
            <a:r>
              <a:rPr lang="en-US" dirty="0"/>
              <a:t>is recommended to have a DSL connection to the Internet, otherwise response times might be a bit slow. </a:t>
            </a:r>
          </a:p>
          <a:p>
            <a:r>
              <a:rPr lang="en-US" b="1" dirty="0"/>
              <a:t>Server Side </a:t>
            </a:r>
          </a:p>
          <a:p>
            <a:pPr lvl="1"/>
            <a:r>
              <a:rPr lang="en-US" dirty="0" smtClean="0"/>
              <a:t>Linux </a:t>
            </a:r>
            <a:r>
              <a:rPr lang="en-US" dirty="0"/>
              <a:t>Server (</a:t>
            </a:r>
            <a:r>
              <a:rPr lang="en-US" dirty="0" err="1"/>
              <a:t>Debian</a:t>
            </a:r>
            <a:r>
              <a:rPr lang="en-US" dirty="0"/>
              <a:t> 6, </a:t>
            </a:r>
            <a:r>
              <a:rPr lang="en-US" dirty="0" err="1"/>
              <a:t>CentOS</a:t>
            </a:r>
            <a:r>
              <a:rPr lang="en-US" dirty="0"/>
              <a:t> 5 or 6, Red Hat Enterprise Linux 5 or 6, </a:t>
            </a:r>
            <a:r>
              <a:rPr lang="en-US" dirty="0" err="1"/>
              <a:t>Ubuntu</a:t>
            </a:r>
            <a:r>
              <a:rPr lang="en-US" dirty="0"/>
              <a:t> 10.04 LTS), 32bit/64bit or Windows Server (Windows Server 2008 R2) </a:t>
            </a:r>
          </a:p>
          <a:p>
            <a:pPr lvl="1"/>
            <a:r>
              <a:rPr lang="en-US" dirty="0" smtClean="0"/>
              <a:t>Sun/Oracle </a:t>
            </a:r>
            <a:r>
              <a:rPr lang="en-US" dirty="0"/>
              <a:t>Java Development Kit 6 and </a:t>
            </a:r>
          </a:p>
          <a:p>
            <a:pPr lvl="1"/>
            <a:r>
              <a:rPr lang="en-US" dirty="0" smtClean="0"/>
              <a:t>Apache </a:t>
            </a:r>
            <a:r>
              <a:rPr lang="en-US" dirty="0"/>
              <a:t>Tomcat 6, </a:t>
            </a:r>
          </a:p>
          <a:p>
            <a:pPr lvl="1"/>
            <a:r>
              <a:rPr lang="en-US" dirty="0" smtClean="0"/>
              <a:t>2 </a:t>
            </a:r>
            <a:r>
              <a:rPr lang="en-US" dirty="0"/>
              <a:t>GB RAM minimum, 3.5 GB are recommended for JVM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Summary </a:t>
            </a:r>
            <a:endParaRPr lang="en-US" dirty="0"/>
          </a:p>
        </p:txBody>
      </p:sp>
      <p:sp>
        <p:nvSpPr>
          <p:cNvPr id="3" name="Content Placeholder 2"/>
          <p:cNvSpPr>
            <a:spLocks noGrp="1"/>
          </p:cNvSpPr>
          <p:nvPr>
            <p:ph idx="1"/>
          </p:nvPr>
        </p:nvSpPr>
        <p:spPr/>
        <p:txBody>
          <a:bodyPr>
            <a:normAutofit lnSpcReduction="10000"/>
          </a:bodyPr>
          <a:lstStyle/>
          <a:p>
            <a:r>
              <a:rPr lang="en-US" dirty="0" err="1"/>
              <a:t>PoolParty</a:t>
            </a:r>
            <a:r>
              <a:rPr lang="en-US" dirty="0"/>
              <a:t> Product Family offers a wide variety of options to deploy semantic technologies. The big three topics are: Semantic Search, Thesaurus Management and Linked Data. </a:t>
            </a:r>
            <a:endParaRPr lang="en-US" dirty="0" smtClean="0"/>
          </a:p>
          <a:p>
            <a:pPr lvl="1"/>
            <a:r>
              <a:rPr lang="en-US" dirty="0" err="1"/>
              <a:t>PoolParty</a:t>
            </a:r>
            <a:r>
              <a:rPr lang="en-US" dirty="0"/>
              <a:t> uses in its core Semantic Web technologies which are built around open standards and state-of-the art technologies </a:t>
            </a:r>
            <a:endParaRPr lang="en-US" dirty="0" smtClean="0"/>
          </a:p>
          <a:p>
            <a:pPr lvl="1"/>
            <a:r>
              <a:rPr lang="en-US" dirty="0" err="1" smtClean="0"/>
              <a:t>PoolParty</a:t>
            </a:r>
            <a:r>
              <a:rPr lang="en-US" dirty="0" smtClean="0"/>
              <a:t> </a:t>
            </a:r>
            <a:r>
              <a:rPr lang="en-US" dirty="0"/>
              <a:t>combines Semantic Web, text mining and collaborative knowledge engineering to make applications smarter. </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References </a:t>
            </a:r>
            <a:endParaRPr lang="en-US" dirty="0"/>
          </a:p>
        </p:txBody>
      </p:sp>
      <p:sp>
        <p:nvSpPr>
          <p:cNvPr id="3" name="Content Placeholder 2"/>
          <p:cNvSpPr>
            <a:spLocks noGrp="1"/>
          </p:cNvSpPr>
          <p:nvPr>
            <p:ph idx="1"/>
          </p:nvPr>
        </p:nvSpPr>
        <p:spPr/>
        <p:txBody>
          <a:bodyPr/>
          <a:lstStyle/>
          <a:p>
            <a:r>
              <a:rPr lang="en-US" dirty="0"/>
              <a:t>http://www.poolparty.biz </a:t>
            </a:r>
          </a:p>
          <a:p>
            <a:r>
              <a:rPr lang="en-US" dirty="0" smtClean="0"/>
              <a:t>http</a:t>
            </a:r>
            <a:r>
              <a:rPr lang="en-US" dirty="0"/>
              <a:t>://www.w3.org/standards/semanticweb/ </a:t>
            </a:r>
          </a:p>
          <a:p>
            <a:r>
              <a:rPr lang="en-US" dirty="0" smtClean="0"/>
              <a:t>http</a:t>
            </a:r>
            <a:r>
              <a:rPr lang="en-US" dirty="0"/>
              <a:t>://www.w3.org/RDF/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Thanks </a:t>
            </a:r>
            <a:r>
              <a:rPr lang="en-US" smtClean="0"/>
              <a:t>for watching!</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a:t>
            </a:r>
            <a:endParaRPr lang="en-US" dirty="0"/>
          </a:p>
        </p:txBody>
      </p:sp>
      <p:sp>
        <p:nvSpPr>
          <p:cNvPr id="3" name="Content Placeholder 2"/>
          <p:cNvSpPr>
            <a:spLocks noGrp="1"/>
          </p:cNvSpPr>
          <p:nvPr>
            <p:ph idx="1"/>
          </p:nvPr>
        </p:nvSpPr>
        <p:spPr/>
        <p:txBody>
          <a:bodyPr/>
          <a:lstStyle/>
          <a:p>
            <a:r>
              <a:rPr lang="en-US" dirty="0" err="1"/>
              <a:t>PoolParty</a:t>
            </a:r>
            <a:r>
              <a:rPr lang="en-US" dirty="0"/>
              <a:t> Thesaurus Manager (PPTM</a:t>
            </a:r>
            <a:r>
              <a:rPr lang="en-US" dirty="0" smtClean="0"/>
              <a:t>) </a:t>
            </a:r>
            <a:r>
              <a:rPr lang="en-US" dirty="0"/>
              <a:t>is a web-based thesaurus management system which is completely built on top of W3C´s semantic web standards </a:t>
            </a:r>
            <a:endParaRPr lang="en-US" dirty="0" smtClean="0"/>
          </a:p>
          <a:p>
            <a:r>
              <a:rPr lang="en-US" dirty="0"/>
              <a:t>Compared to other systems which still rely on relational databases </a:t>
            </a:r>
            <a:r>
              <a:rPr lang="en-US" dirty="0" err="1"/>
              <a:t>PoolParty</a:t>
            </a:r>
            <a:r>
              <a:rPr lang="en-US" dirty="0"/>
              <a:t> is ready to consume and to publish Linked Data out-of-the-box.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a:t>PoolParty</a:t>
            </a:r>
            <a:r>
              <a:rPr lang="en-US" i="1" dirty="0"/>
              <a:t> Thesaurus Management System - Overview </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592961" y="1600200"/>
            <a:ext cx="5958077" cy="452596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Collaborative thesaurus management </a:t>
            </a:r>
            <a:endParaRPr lang="en-US" dirty="0"/>
          </a:p>
        </p:txBody>
      </p:sp>
      <p:sp>
        <p:nvSpPr>
          <p:cNvPr id="3" name="Content Placeholder 2"/>
          <p:cNvSpPr>
            <a:spLocks noGrp="1"/>
          </p:cNvSpPr>
          <p:nvPr>
            <p:ph idx="1"/>
          </p:nvPr>
        </p:nvSpPr>
        <p:spPr/>
        <p:txBody>
          <a:bodyPr>
            <a:normAutofit fontScale="92500"/>
          </a:bodyPr>
          <a:lstStyle/>
          <a:p>
            <a:r>
              <a:rPr lang="en-US" dirty="0"/>
              <a:t>Thesauri in the age of the web most often should be engineered and maintained in a collaborative manner. </a:t>
            </a:r>
            <a:r>
              <a:rPr lang="en-US" dirty="0" err="1"/>
              <a:t>PoolParty</a:t>
            </a:r>
            <a:r>
              <a:rPr lang="en-US" dirty="0"/>
              <a:t> is fully </a:t>
            </a:r>
            <a:r>
              <a:rPr lang="en-US" dirty="0" smtClean="0"/>
              <a:t>web-based</a:t>
            </a:r>
          </a:p>
          <a:p>
            <a:pPr lvl="1"/>
            <a:r>
              <a:rPr lang="en-US" dirty="0" smtClean="0"/>
              <a:t> </a:t>
            </a:r>
            <a:r>
              <a:rPr lang="en-US" dirty="0"/>
              <a:t>administrators need only a web browser to do all typical CRUD operations like adding new concepts or relations </a:t>
            </a:r>
          </a:p>
          <a:p>
            <a:pPr lvl="1"/>
            <a:r>
              <a:rPr lang="en-US" dirty="0" smtClean="0"/>
              <a:t>Based </a:t>
            </a:r>
            <a:r>
              <a:rPr lang="en-US" dirty="0"/>
              <a:t>on the linked data principles [9] thesauri can be maintained at different places but still can be connected to each other indicating that several concepts are similar or even identical to each other. </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Thesaurus Management and Linked (Open &amp; Closed) Data </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PoolParty</a:t>
            </a:r>
            <a:r>
              <a:rPr lang="en-US" dirty="0"/>
              <a:t> is not only a system serving government </a:t>
            </a:r>
            <a:r>
              <a:rPr lang="en-US" dirty="0" err="1"/>
              <a:t>organisations</a:t>
            </a:r>
            <a:r>
              <a:rPr lang="en-US" dirty="0"/>
              <a:t> but also enterprises with metadata management solutions, </a:t>
            </a:r>
            <a:r>
              <a:rPr lang="en-US" dirty="0" err="1"/>
              <a:t>PoolParty´s</a:t>
            </a:r>
            <a:r>
              <a:rPr lang="en-US" dirty="0"/>
              <a:t> Linked Data mechanisms can be used as a data integration technology also behind the corporate firewalls. </a:t>
            </a:r>
            <a:endParaRPr lang="en-US" dirty="0" smtClean="0"/>
          </a:p>
          <a:p>
            <a:r>
              <a:rPr lang="en-US" dirty="0" err="1"/>
              <a:t>PoolParty</a:t>
            </a:r>
            <a:r>
              <a:rPr lang="en-US" dirty="0"/>
              <a:t> also makes use of existing Linked Data sources, e.g. concepts can be aligned and enriched with additional information from sources like </a:t>
            </a:r>
            <a:r>
              <a:rPr lang="en-US" dirty="0" err="1" smtClean="0"/>
              <a:t>Dbpedia</a:t>
            </a:r>
            <a:r>
              <a:rPr lang="en-US" dirty="0" smtClean="0"/>
              <a:t>, </a:t>
            </a:r>
            <a:r>
              <a:rPr lang="en-US" dirty="0" err="1" smtClean="0"/>
              <a:t>Sindice</a:t>
            </a:r>
            <a:r>
              <a:rPr lang="en-US" dirty="0" smtClean="0"/>
              <a:t> </a:t>
            </a:r>
            <a:r>
              <a:rPr lang="en-US" dirty="0"/>
              <a:t>or others.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PoolParty</a:t>
            </a:r>
            <a:r>
              <a:rPr lang="en-US" b="1" dirty="0"/>
              <a:t> Enterprise Vocabulary and Metadata Management </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a:t>PoolParty</a:t>
            </a:r>
            <a:r>
              <a:rPr lang="en-US" dirty="0"/>
              <a:t> is an enterprise ready system, which offers high reliability, usability, performance and mechanisms like failover which guarantees smooth workflows and protection from loss of data. Typical enterprise systems like Linux or Windows servers are supported. </a:t>
            </a:r>
            <a:endParaRPr lang="en-US" dirty="0" smtClean="0"/>
          </a:p>
          <a:p>
            <a:r>
              <a:rPr lang="en-US" dirty="0"/>
              <a:t>Enterprise Vocabulary and Metadata Management is fully supported and open standards guarantee a high investment security. The integration of </a:t>
            </a:r>
            <a:r>
              <a:rPr lang="en-US" dirty="0" err="1"/>
              <a:t>PoolParty</a:t>
            </a:r>
            <a:r>
              <a:rPr lang="en-US" dirty="0"/>
              <a:t> thesauri with enterprise systems can be </a:t>
            </a:r>
            <a:r>
              <a:rPr lang="en-US" dirty="0" err="1"/>
              <a:t>realised</a:t>
            </a:r>
            <a:r>
              <a:rPr lang="en-US" dirty="0"/>
              <a:t> on top of standard APIs.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Text Mining and Semantic Search </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PoolParty</a:t>
            </a:r>
            <a:r>
              <a:rPr lang="en-US" dirty="0"/>
              <a:t> offers a variety of options to ease thesaurus management by means of text mining as well as solutions to make semantic search solutions possible. </a:t>
            </a:r>
            <a:r>
              <a:rPr lang="en-US" dirty="0" err="1"/>
              <a:t>PoolParty</a:t>
            </a:r>
            <a:r>
              <a:rPr lang="en-US" dirty="0"/>
              <a:t> can </a:t>
            </a:r>
            <a:r>
              <a:rPr lang="en-US" dirty="0" err="1"/>
              <a:t>analyse</a:t>
            </a:r>
            <a:r>
              <a:rPr lang="en-US" dirty="0"/>
              <a:t> different text formats like HTML, PDF or Word and can detect significant terms within a document either based on existing thesauri or to serve as a new candidate term to further expand a thesaurus. </a:t>
            </a:r>
            <a:endParaRPr lang="en-US" dirty="0" smtClean="0"/>
          </a:p>
          <a:p>
            <a:r>
              <a:rPr lang="en-US" dirty="0"/>
              <a:t>The </a:t>
            </a:r>
            <a:r>
              <a:rPr lang="en-US" dirty="0" err="1"/>
              <a:t>PoolParty</a:t>
            </a:r>
            <a:r>
              <a:rPr lang="en-US" dirty="0"/>
              <a:t> product family consists of two other components which together with thesaurus management are the basis for enterprise semantic search solutions.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Vertical Search Solutions: </a:t>
            </a:r>
            <a:r>
              <a:rPr lang="en-US" b="1" dirty="0" err="1"/>
              <a:t>PoolParty</a:t>
            </a:r>
            <a:r>
              <a:rPr lang="en-US" b="1" dirty="0"/>
              <a:t> Product Family </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919162" y="1615281"/>
            <a:ext cx="7305675" cy="4495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Vertical Search Solutions: </a:t>
            </a:r>
            <a:r>
              <a:rPr lang="en-US" b="1" dirty="0" err="1"/>
              <a:t>PoolParty</a:t>
            </a:r>
            <a:r>
              <a:rPr lang="en-US" b="1" dirty="0"/>
              <a:t> Product Family </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PoolParty</a:t>
            </a:r>
            <a:r>
              <a:rPr lang="en-US" dirty="0"/>
              <a:t> product family consists of three components: </a:t>
            </a:r>
            <a:r>
              <a:rPr lang="en-US" dirty="0" err="1"/>
              <a:t>PoolParty</a:t>
            </a:r>
            <a:r>
              <a:rPr lang="en-US" dirty="0"/>
              <a:t> Thesaurus Management (PPTM), </a:t>
            </a:r>
            <a:r>
              <a:rPr lang="en-US" dirty="0" err="1"/>
              <a:t>PoolParty</a:t>
            </a:r>
            <a:r>
              <a:rPr lang="en-US" dirty="0"/>
              <a:t> Extractor (PPX) and </a:t>
            </a:r>
            <a:r>
              <a:rPr lang="en-US" dirty="0" err="1"/>
              <a:t>PoolParty</a:t>
            </a:r>
            <a:r>
              <a:rPr lang="en-US" dirty="0"/>
              <a:t> Semantic Search (PPSS). </a:t>
            </a:r>
            <a:endParaRPr lang="en-US" dirty="0" smtClean="0"/>
          </a:p>
          <a:p>
            <a:r>
              <a:rPr lang="en-US" dirty="0"/>
              <a:t>Combined these elements form the basis for true semantic search and vertical search solutions. </a:t>
            </a:r>
            <a:r>
              <a:rPr lang="en-US" dirty="0" err="1"/>
              <a:t>PoolParty</a:t>
            </a:r>
            <a:r>
              <a:rPr lang="en-US" dirty="0"/>
              <a:t> can index unstructured, semi-structured and structured information and can integrate different sources on top of a semantic thesaurus.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826</Words>
  <Application>Microsoft Office PowerPoint</Application>
  <PresentationFormat>On-screen Show (4:3)</PresentationFormat>
  <Paragraphs>54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PoolParty</vt:lpstr>
      <vt:lpstr>Introduction </vt:lpstr>
      <vt:lpstr>PoolParty Thesaurus Management System - Overview </vt:lpstr>
      <vt:lpstr>Collaborative thesaurus management </vt:lpstr>
      <vt:lpstr>Thesaurus Management and Linked (Open &amp; Closed) Data </vt:lpstr>
      <vt:lpstr>PoolParty Enterprise Vocabulary and Metadata Management </vt:lpstr>
      <vt:lpstr>Text Mining and Semantic Search </vt:lpstr>
      <vt:lpstr>Vertical Search Solutions: PoolParty Product Family </vt:lpstr>
      <vt:lpstr>Vertical Search Solutions: PoolParty Product Family </vt:lpstr>
      <vt:lpstr>Overview of the PoolParty GUI </vt:lpstr>
      <vt:lpstr>Overview of the PoolParty GUI </vt:lpstr>
      <vt:lpstr>Relation Types Used in a Project </vt:lpstr>
      <vt:lpstr>System Requirements </vt:lpstr>
      <vt:lpstr>Summary </vt:lpstr>
      <vt:lpstr>References </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PoolParty</dc:title>
  <dc:creator>Vlada@Dule</dc:creator>
  <cp:lastModifiedBy>Vlada@Dule</cp:lastModifiedBy>
  <cp:revision>3</cp:revision>
  <dcterms:created xsi:type="dcterms:W3CDTF">2011-12-26T02:06:43Z</dcterms:created>
  <dcterms:modified xsi:type="dcterms:W3CDTF">2011-12-26T02:29:00Z</dcterms:modified>
</cp:coreProperties>
</file>