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23"/>
  </p:notesMasterIdLst>
  <p:handoutMasterIdLst>
    <p:handoutMasterId r:id="rId24"/>
  </p:handoutMasterIdLst>
  <p:sldIdLst>
    <p:sldId id="276" r:id="rId2"/>
    <p:sldId id="27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1" r:id="rId16"/>
    <p:sldId id="272" r:id="rId17"/>
    <p:sldId id="273" r:id="rId18"/>
    <p:sldId id="269" r:id="rId19"/>
    <p:sldId id="270" r:id="rId20"/>
    <p:sldId id="274" r:id="rId21"/>
    <p:sldId id="277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6" d="100"/>
          <a:sy n="96" d="100"/>
        </p:scale>
        <p:origin x="-126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handoutMaster" Target="handoutMasters/handoutMaster1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A2109-1CCA-C349-A997-310CF8BBB651}" type="datetime1">
              <a:rPr lang="en-US" smtClean="0"/>
              <a:t>12/26/11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285F06-F696-1B4C-A0B6-BB3E66BE2E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7120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6072D3-4594-3D4A-8BE5-3E27E19FCA0E}" type="datetime1">
              <a:rPr lang="en-US" smtClean="0"/>
              <a:t>12/26/11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22A6FD-393A-0A44-8967-6EF1D59C9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38104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22A6FD-393A-0A44-8967-6EF1D59C92F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4042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AA52BAFE-A6EC-2F4F-B043-738D16996F3A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40961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0"/>
            <a:ext cx="1588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40962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0" y="0"/>
            <a:ext cx="1588" cy="1588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eaLnBrk="1">
              <a:spcBef>
                <a:spcPct val="0"/>
              </a:spcBef>
              <a:defRPr/>
            </a:pPr>
            <a:r>
              <a:rPr lang="en-US" sz="2000" smtClean="0">
                <a:latin typeface="Arial" charset="0"/>
                <a:ea typeface="SimSun" charset="0"/>
                <a:cs typeface="SimSun" charset="0"/>
              </a:rPr>
              <a:t>Change numbers to LATEX as well</a:t>
            </a:r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0" y="0"/>
            <a:ext cx="1588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hangingPunct="1">
              <a:lnSpc>
                <a:spcPct val="100000"/>
              </a:lnSpc>
              <a:defRPr/>
            </a:pPr>
            <a:fld id="{7E76A883-C07F-624A-AB71-FA922839E9E1}" type="slidenum">
              <a:rPr lang="en-US">
                <a:solidFill>
                  <a:srgbClr val="000000"/>
                </a:solidFill>
                <a:latin typeface="+mn-lt" charset="0"/>
                <a:cs typeface="+mn-ea" charset="0"/>
              </a:rPr>
              <a:pPr hangingPunct="1">
                <a:lnSpc>
                  <a:spcPct val="100000"/>
                </a:lnSpc>
                <a:defRPr/>
              </a:pPr>
              <a:t>10</a:t>
            </a:fld>
            <a:endParaRPr lang="en-US">
              <a:solidFill>
                <a:srgbClr val="000000"/>
              </a:solidFill>
              <a:latin typeface="+mn-lt" charset="0"/>
              <a:cs typeface="+mn-ea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A78AF690-9A36-104E-A4A5-B5572CC03BF1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4198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0"/>
            <a:ext cx="1588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4198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0" y="0"/>
            <a:ext cx="1588" cy="1588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eaLnBrk="1">
              <a:spcBef>
                <a:spcPct val="0"/>
              </a:spcBef>
              <a:defRPr/>
            </a:pPr>
            <a:r>
              <a:rPr lang="en-US" sz="2000" smtClean="0">
                <a:latin typeface="Arial" charset="0"/>
                <a:ea typeface="SimSun" charset="0"/>
                <a:cs typeface="SimSun" charset="0"/>
              </a:rPr>
              <a:t>Add animation to block left graph</a:t>
            </a:r>
          </a:p>
        </p:txBody>
      </p: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0" y="0"/>
            <a:ext cx="1588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hangingPunct="1">
              <a:lnSpc>
                <a:spcPct val="100000"/>
              </a:lnSpc>
              <a:defRPr/>
            </a:pPr>
            <a:fld id="{3C160769-16E1-8345-AF19-30FD4008458B}" type="slidenum">
              <a:rPr lang="en-US">
                <a:solidFill>
                  <a:srgbClr val="000000"/>
                </a:solidFill>
                <a:latin typeface="+mn-lt" charset="0"/>
                <a:cs typeface="+mn-ea" charset="0"/>
              </a:rPr>
              <a:pPr hangingPunct="1">
                <a:lnSpc>
                  <a:spcPct val="100000"/>
                </a:lnSpc>
                <a:defRPr/>
              </a:pPr>
              <a:t>11</a:t>
            </a:fld>
            <a:endParaRPr lang="en-US">
              <a:solidFill>
                <a:srgbClr val="000000"/>
              </a:solidFill>
              <a:latin typeface="+mn-lt" charset="0"/>
              <a:cs typeface="+mn-ea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0463A913-ECD6-9946-9343-2EE8747E6964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43009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0"/>
            <a:ext cx="1588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4301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0" y="0"/>
            <a:ext cx="1588" cy="1588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eaLnBrk="1">
              <a:spcBef>
                <a:spcPct val="0"/>
              </a:spcBef>
              <a:defRPr/>
            </a:pPr>
            <a:r>
              <a:rPr lang="en-US" sz="2000" smtClean="0">
                <a:latin typeface="Arial" charset="0"/>
                <a:ea typeface="SimSun" charset="0"/>
                <a:cs typeface="SimSun" charset="0"/>
              </a:rPr>
              <a:t>Replace as previous; change spacing to fill page</a:t>
            </a:r>
          </a:p>
        </p:txBody>
      </p:sp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0" y="0"/>
            <a:ext cx="1588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hangingPunct="1">
              <a:lnSpc>
                <a:spcPct val="100000"/>
              </a:lnSpc>
              <a:defRPr/>
            </a:pPr>
            <a:fld id="{2A63247E-3859-724F-80D0-D93A80632FC4}" type="slidenum">
              <a:rPr lang="en-US">
                <a:solidFill>
                  <a:srgbClr val="000000"/>
                </a:solidFill>
                <a:latin typeface="+mn-lt" charset="0"/>
                <a:cs typeface="+mn-ea" charset="0"/>
              </a:rPr>
              <a:pPr hangingPunct="1">
                <a:lnSpc>
                  <a:spcPct val="100000"/>
                </a:lnSpc>
                <a:defRPr/>
              </a:pPr>
              <a:t>12</a:t>
            </a:fld>
            <a:endParaRPr lang="en-US">
              <a:solidFill>
                <a:srgbClr val="000000"/>
              </a:solidFill>
              <a:latin typeface="+mn-lt" charset="0"/>
              <a:cs typeface="+mn-ea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C20B27A7-72F0-3B4A-A998-903F1A8793F5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44033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44034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CA0BCAF4-C474-3948-8CB0-611408DBE5B0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4505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4505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CCE448CC-F1C1-8640-85C6-672CB47EFBCF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49153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1413" y="695325"/>
            <a:ext cx="4573587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49154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44BC6CE4-97C3-6A4A-B76D-A4A27EC0BA76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5017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1413" y="695325"/>
            <a:ext cx="4573587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5017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EBFFD115-F55E-E24F-8964-EACCA306DE0A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51201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1413" y="695325"/>
            <a:ext cx="4573587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51202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8D4CAB99-EF59-734F-A7C8-A976B12D1D5E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46081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0"/>
            <a:ext cx="1588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46082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0" y="0"/>
            <a:ext cx="1588" cy="1588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eaLnBrk="1">
              <a:spcBef>
                <a:spcPct val="0"/>
              </a:spcBef>
              <a:defRPr/>
            </a:pPr>
            <a:r>
              <a:rPr lang="en-US" sz="2000" smtClean="0">
                <a:latin typeface="Arial" charset="0"/>
                <a:ea typeface="SimSun" charset="0"/>
                <a:cs typeface="SimSun" charset="0"/>
              </a:rPr>
              <a:t>Make points have 0 mean on x1 and x2</a:t>
            </a:r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0" y="0"/>
            <a:ext cx="1588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hangingPunct="1">
              <a:lnSpc>
                <a:spcPct val="100000"/>
              </a:lnSpc>
              <a:defRPr/>
            </a:pPr>
            <a:fld id="{D5FFEBE5-46DF-4E40-804A-1D118EB0B240}" type="slidenum">
              <a:rPr lang="en-US">
                <a:solidFill>
                  <a:srgbClr val="000000"/>
                </a:solidFill>
                <a:latin typeface="+mn-lt" charset="0"/>
                <a:cs typeface="+mn-ea" charset="0"/>
              </a:rPr>
              <a:pPr hangingPunct="1">
                <a:lnSpc>
                  <a:spcPct val="100000"/>
                </a:lnSpc>
                <a:defRPr/>
              </a:pPr>
              <a:t>18</a:t>
            </a:fld>
            <a:endParaRPr lang="en-US">
              <a:solidFill>
                <a:srgbClr val="000000"/>
              </a:solidFill>
              <a:latin typeface="+mn-lt" charset="0"/>
              <a:cs typeface="+mn-ea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E8EBADF7-FDC4-0D41-B2F0-E573A88625DC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4710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0"/>
            <a:ext cx="1588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4710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0" y="0"/>
            <a:ext cx="1588" cy="1588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eaLnBrk="1">
              <a:spcBef>
                <a:spcPct val="0"/>
              </a:spcBef>
              <a:defRPr/>
            </a:pPr>
            <a:r>
              <a:rPr lang="en-US" sz="2000" smtClean="0">
                <a:latin typeface="Arial" charset="0"/>
                <a:ea typeface="SimSun" charset="0"/>
                <a:cs typeface="SimSun" charset="0"/>
              </a:rPr>
              <a:t>Make points have 0 mean on x1 and x2</a:t>
            </a:r>
          </a:p>
        </p:txBody>
      </p:sp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0" y="0"/>
            <a:ext cx="1588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hangingPunct="1">
              <a:lnSpc>
                <a:spcPct val="100000"/>
              </a:lnSpc>
              <a:defRPr/>
            </a:pPr>
            <a:fld id="{8683A66E-1DB2-494F-B3A5-05F3967D0D2B}" type="slidenum">
              <a:rPr lang="en-US">
                <a:solidFill>
                  <a:srgbClr val="000000"/>
                </a:solidFill>
                <a:latin typeface="+mn-lt" charset="0"/>
                <a:cs typeface="+mn-ea" charset="0"/>
              </a:rPr>
              <a:pPr hangingPunct="1">
                <a:lnSpc>
                  <a:spcPct val="100000"/>
                </a:lnSpc>
                <a:defRPr/>
              </a:pPr>
              <a:t>19</a:t>
            </a:fld>
            <a:endParaRPr lang="en-US">
              <a:solidFill>
                <a:srgbClr val="000000"/>
              </a:solidFill>
              <a:latin typeface="+mn-lt" charset="0"/>
              <a:cs typeface="+mn-ea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22A6FD-393A-0A44-8967-6EF1D59C92F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9480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763588"/>
            <a:ext cx="5027613" cy="37703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632D27E6-3218-2546-8B9F-7FAF30E2203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0663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883ADB26-9C91-9E41-B790-BC4A38B6F5DA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33793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3794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7F83E79B-BB6F-E441-904E-A589F336DEC9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3481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481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DD20C653-1922-714E-B474-D9CDED7F6103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35841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5842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D6FDC096-8E5A-774A-AE9B-B499306340ED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38913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8914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ECA01569-F2B5-6444-AB26-BB46CB3E6F51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37889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789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C5313A65-7741-814B-B632-ACD5A45CD150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48129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4813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71D2B-6CE7-9B46-917E-5B6332CC402D}" type="datetime1">
              <a:rPr lang="en-US" smtClean="0"/>
              <a:t>12/26/11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5C069-A787-1E48-B481-826D5BE3BD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6D6E4-C5B3-C944-941E-7D612FC7D60A}" type="datetime1">
              <a:rPr lang="en-US" smtClean="0"/>
              <a:t>12/26/11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5C069-A787-1E48-B481-826D5BE3BD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A942E-C364-FD48-A813-5F1F254CEA90}" type="datetime1">
              <a:rPr lang="en-US" smtClean="0"/>
              <a:t>12/26/11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5C069-A787-1E48-B481-826D5BE3BD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F53EA-B210-2140-B9CE-CB5C3551E002}" type="datetime1">
              <a:rPr lang="en-US" smtClean="0"/>
              <a:t>12/26/11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5C069-A787-1E48-B481-826D5BE3BD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1DE69-4C01-8D48-AB20-3332F0ED2762}" type="datetime1">
              <a:rPr lang="en-US" smtClean="0"/>
              <a:t>12/26/11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5C069-A787-1E48-B481-826D5BE3BD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34DA4-1B96-3045-ABDC-6DA974506411}" type="datetime1">
              <a:rPr lang="en-US" smtClean="0"/>
              <a:t>12/26/11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5C069-A787-1E48-B481-826D5BE3BD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15DDB-49E0-B043-BF19-48B8C6E9DF88}" type="datetime1">
              <a:rPr lang="en-US" smtClean="0"/>
              <a:t>12/26/11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5C069-A787-1E48-B481-826D5BE3BD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F0E24-A774-3B42-AD96-8D13CCA35E89}" type="datetime1">
              <a:rPr lang="en-US" smtClean="0"/>
              <a:t>12/26/11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5C069-A787-1E48-B481-826D5BE3BD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D7200-35DF-414B-843D-C5E286D349CE}" type="datetime1">
              <a:rPr lang="en-US" smtClean="0"/>
              <a:t>12/26/11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5C069-A787-1E48-B481-826D5BE3BD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E703D-AD60-454C-8FD0-FBF85CF102F2}" type="datetime1">
              <a:rPr lang="en-US" smtClean="0"/>
              <a:t>12/26/11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5C069-A787-1E48-B481-826D5BE3BDB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735F2-2DEC-6C43-B23E-6F3E96F9D67C}" type="datetime1">
              <a:rPr lang="en-US" smtClean="0"/>
              <a:t>12/26/11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215C069-A787-1E48-B481-826D5BE3BDB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215C069-A787-1E48-B481-826D5BE3BDBB}" type="slidenum">
              <a:rPr lang="en-US" smtClean="0"/>
              <a:t>‹#›</a:t>
            </a:fld>
            <a:r>
              <a:rPr lang="en-US" dirty="0" smtClean="0"/>
              <a:t> / 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C89C7348-2399-8346-9660-476B0EEC873F}" type="datetime1">
              <a:rPr lang="en-US" smtClean="0"/>
              <a:t>12/26/11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4" Type="http://schemas.openxmlformats.org/officeDocument/2006/relationships/image" Target="../media/image31.png"/><Relationship Id="rId5" Type="http://schemas.openxmlformats.org/officeDocument/2006/relationships/image" Target="../media/image32.png"/><Relationship Id="rId6" Type="http://schemas.openxmlformats.org/officeDocument/2006/relationships/image" Target="../media/image33.png"/><Relationship Id="rId7" Type="http://schemas.openxmlformats.org/officeDocument/2006/relationships/image" Target="../media/image34.png"/><Relationship Id="rId8" Type="http://schemas.openxmlformats.org/officeDocument/2006/relationships/image" Target="../media/image35.png"/><Relationship Id="rId9" Type="http://schemas.openxmlformats.org/officeDocument/2006/relationships/image" Target="../media/image36.png"/><Relationship Id="rId10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1" Type="http://schemas.openxmlformats.org/officeDocument/2006/relationships/image" Target="../media/image45.png"/><Relationship Id="rId12" Type="http://schemas.openxmlformats.org/officeDocument/2006/relationships/image" Target="../media/image46.png"/><Relationship Id="rId13" Type="http://schemas.openxmlformats.org/officeDocument/2006/relationships/image" Target="../media/image47.png"/><Relationship Id="rId14" Type="http://schemas.openxmlformats.org/officeDocument/2006/relationships/image" Target="../media/image48.png"/><Relationship Id="rId15" Type="http://schemas.openxmlformats.org/officeDocument/2006/relationships/image" Target="../media/image49.png"/><Relationship Id="rId16" Type="http://schemas.openxmlformats.org/officeDocument/2006/relationships/image" Target="../media/image50.png"/><Relationship Id="rId17" Type="http://schemas.openxmlformats.org/officeDocument/2006/relationships/image" Target="../media/image51.png"/><Relationship Id="rId18" Type="http://schemas.openxmlformats.org/officeDocument/2006/relationships/image" Target="../media/image52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7.jpeg"/><Relationship Id="rId4" Type="http://schemas.openxmlformats.org/officeDocument/2006/relationships/image" Target="../media/image38.jpeg"/><Relationship Id="rId5" Type="http://schemas.openxmlformats.org/officeDocument/2006/relationships/image" Target="../media/image39.jpeg"/><Relationship Id="rId6" Type="http://schemas.openxmlformats.org/officeDocument/2006/relationships/image" Target="../media/image40.jpeg"/><Relationship Id="rId7" Type="http://schemas.openxmlformats.org/officeDocument/2006/relationships/image" Target="../media/image41.jpeg"/><Relationship Id="rId8" Type="http://schemas.openxmlformats.org/officeDocument/2006/relationships/image" Target="../media/image42.jpeg"/><Relationship Id="rId9" Type="http://schemas.openxmlformats.org/officeDocument/2006/relationships/image" Target="../media/image43.jpeg"/><Relationship Id="rId10" Type="http://schemas.openxmlformats.org/officeDocument/2006/relationships/image" Target="../media/image4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4" Type="http://schemas.openxmlformats.org/officeDocument/2006/relationships/image" Target="../media/image54.png"/><Relationship Id="rId5" Type="http://schemas.openxmlformats.org/officeDocument/2006/relationships/image" Target="../media/image55.png"/><Relationship Id="rId6" Type="http://schemas.openxmlformats.org/officeDocument/2006/relationships/image" Target="../media/image56.png"/><Relationship Id="rId7" Type="http://schemas.openxmlformats.org/officeDocument/2006/relationships/image" Target="../media/image57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4" Type="http://schemas.openxmlformats.org/officeDocument/2006/relationships/image" Target="../media/image54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4" Type="http://schemas.openxmlformats.org/officeDocument/2006/relationships/image" Target="../media/image58.png"/><Relationship Id="rId5" Type="http://schemas.openxmlformats.org/officeDocument/2006/relationships/image" Target="../media/image34.png"/><Relationship Id="rId6" Type="http://schemas.openxmlformats.org/officeDocument/2006/relationships/image" Target="../media/image59.png"/><Relationship Id="rId7" Type="http://schemas.openxmlformats.org/officeDocument/2006/relationships/image" Target="../media/image60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4" Type="http://schemas.openxmlformats.org/officeDocument/2006/relationships/image" Target="../media/image61.jpeg"/><Relationship Id="rId5" Type="http://schemas.openxmlformats.org/officeDocument/2006/relationships/image" Target="../media/image52.png"/><Relationship Id="rId6" Type="http://schemas.openxmlformats.org/officeDocument/2006/relationships/image" Target="../media/image62.jpeg"/><Relationship Id="rId7" Type="http://schemas.openxmlformats.org/officeDocument/2006/relationships/image" Target="../media/image51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3.png"/><Relationship Id="rId6" Type="http://schemas.openxmlformats.org/officeDocument/2006/relationships/image" Target="../media/image64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jpeg"/><Relationship Id="rId4" Type="http://schemas.openxmlformats.org/officeDocument/2006/relationships/image" Target="../media/image66.jpeg"/><Relationship Id="rId5" Type="http://schemas.openxmlformats.org/officeDocument/2006/relationships/image" Target="../media/image67.jpeg"/><Relationship Id="rId6" Type="http://schemas.openxmlformats.org/officeDocument/2006/relationships/image" Target="../media/image68.png"/><Relationship Id="rId7" Type="http://schemas.openxmlformats.org/officeDocument/2006/relationships/image" Target="../media/image69.png"/><Relationship Id="rId8" Type="http://schemas.openxmlformats.org/officeDocument/2006/relationships/image" Target="../media/image70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.png"/><Relationship Id="rId4" Type="http://schemas.openxmlformats.org/officeDocument/2006/relationships/image" Target="../media/image72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7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6.png"/><Relationship Id="rId5" Type="http://schemas.openxmlformats.org/officeDocument/2006/relationships/image" Target="../media/image2.png"/><Relationship Id="rId6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6" Type="http://schemas.openxmlformats.org/officeDocument/2006/relationships/image" Target="../media/image2.png"/><Relationship Id="rId7" Type="http://schemas.openxmlformats.org/officeDocument/2006/relationships/image" Target="../media/image11.png"/><Relationship Id="rId8" Type="http://schemas.openxmlformats.org/officeDocument/2006/relationships/image" Target="../media/image12.png"/><Relationship Id="rId9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5" Type="http://schemas.openxmlformats.org/officeDocument/2006/relationships/image" Target="../media/image16.png"/><Relationship Id="rId6" Type="http://schemas.openxmlformats.org/officeDocument/2006/relationships/image" Target="../media/image17.gif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4" Type="http://schemas.openxmlformats.org/officeDocument/2006/relationships/image" Target="../media/image19.jpeg"/><Relationship Id="rId5" Type="http://schemas.openxmlformats.org/officeDocument/2006/relationships/image" Target="../media/image20.jpeg"/><Relationship Id="rId6" Type="http://schemas.openxmlformats.org/officeDocument/2006/relationships/image" Target="../media/image21.jpeg"/><Relationship Id="rId7" Type="http://schemas.openxmlformats.org/officeDocument/2006/relationships/image" Target="../media/image22.png"/><Relationship Id="rId8" Type="http://schemas.openxmlformats.org/officeDocument/2006/relationships/image" Target="../media/image23.png"/><Relationship Id="rId9" Type="http://schemas.openxmlformats.org/officeDocument/2006/relationships/image" Target="../media/image24.png"/><Relationship Id="rId10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4" Type="http://schemas.openxmlformats.org/officeDocument/2006/relationships/image" Target="../media/image27.jpeg"/><Relationship Id="rId5" Type="http://schemas.openxmlformats.org/officeDocument/2006/relationships/image" Target="../media/image28.jpeg"/><Relationship Id="rId6" Type="http://schemas.openxmlformats.org/officeDocument/2006/relationships/image" Target="../media/image29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Detekcija</a:t>
            </a:r>
            <a:r>
              <a:rPr lang="en-US" dirty="0" smtClean="0"/>
              <a:t> </a:t>
            </a:r>
            <a:r>
              <a:rPr lang="en-US" dirty="0" err="1" smtClean="0"/>
              <a:t>anomalija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			Kovačevic Milena   09/3255</a:t>
            </a:r>
          </a:p>
          <a:p>
            <a:r>
              <a:rPr lang="en-US" smtClean="0"/>
              <a:t>		                Kovacevic.mln@gmail.com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531788" y="5675420"/>
            <a:ext cx="548640" cy="396240"/>
          </a:xfrm>
        </p:spPr>
        <p:txBody>
          <a:bodyPr/>
          <a:lstStyle/>
          <a:p>
            <a:fld id="{B215C069-A787-1E48-B481-826D5BE3BDBB}" type="slidenum">
              <a:rPr lang="en-US" sz="1400" smtClean="0"/>
              <a:t>1</a:t>
            </a:fld>
            <a:r>
              <a:rPr lang="en-US" sz="1400" dirty="0" smtClean="0"/>
              <a:t>/21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2581864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381000" y="370421"/>
            <a:ext cx="8305800" cy="460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/>
          <a:p>
            <a:pPr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 sz="2400" b="1" dirty="0" err="1" smtClean="0">
                <a:solidFill>
                  <a:srgbClr val="000000"/>
                </a:solidFill>
                <a:latin typeface="Calibri" charset="0"/>
              </a:rPr>
              <a:t>Detekcija</a:t>
            </a:r>
            <a:r>
              <a:rPr lang="en-US" sz="2400" b="1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Calibri" charset="0"/>
              </a:rPr>
              <a:t>anomalije</a:t>
            </a:r>
            <a:r>
              <a:rPr lang="en-US" sz="2400" b="1" dirty="0" smtClean="0">
                <a:solidFill>
                  <a:srgbClr val="000000"/>
                </a:solidFill>
                <a:latin typeface="Calibri" charset="0"/>
              </a:rPr>
              <a:t>: </a:t>
            </a:r>
            <a:r>
              <a:rPr lang="en-US" sz="2400" b="1" dirty="0" err="1" smtClean="0">
                <a:solidFill>
                  <a:srgbClr val="000000"/>
                </a:solidFill>
                <a:latin typeface="Calibri" charset="0"/>
              </a:rPr>
              <a:t>algoritam</a:t>
            </a:r>
            <a:endParaRPr lang="en-US" sz="2400" b="1" dirty="0">
              <a:solidFill>
                <a:srgbClr val="000000"/>
              </a:solidFill>
              <a:latin typeface="Calibri" charset="0"/>
            </a:endParaRPr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381000" y="1051987"/>
            <a:ext cx="8305800" cy="45228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/>
          <a:p>
            <a:pPr marL="457200" indent="-455613" hangingPunct="1">
              <a:lnSpc>
                <a:spcPct val="100000"/>
              </a:lnSpc>
              <a:buSzPct val="45000"/>
              <a:buFont typeface="Times New Roman" charset="0"/>
              <a:buAutoNum type="arabicPeriod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 sz="2400" dirty="0" err="1" smtClean="0">
                <a:solidFill>
                  <a:srgbClr val="000000"/>
                </a:solidFill>
                <a:latin typeface="Calibri" charset="0"/>
              </a:rPr>
              <a:t>Izaberu</a:t>
            </a:r>
            <a:r>
              <a:rPr lang="en-US" sz="2400" dirty="0" smtClean="0">
                <a:solidFill>
                  <a:srgbClr val="000000"/>
                </a:solidFill>
                <a:latin typeface="Calibri" charset="0"/>
              </a:rPr>
              <a:t> se </a:t>
            </a:r>
            <a:r>
              <a:rPr lang="en-US" sz="2400" dirty="0" err="1" smtClean="0">
                <a:solidFill>
                  <a:srgbClr val="000000"/>
                </a:solidFill>
                <a:latin typeface="Calibri" charset="0"/>
              </a:rPr>
              <a:t>atributi</a:t>
            </a:r>
            <a:r>
              <a:rPr lang="en-US" sz="2400" dirty="0" smtClean="0">
                <a:solidFill>
                  <a:srgbClr val="000000"/>
                </a:solidFill>
                <a:latin typeface="Calibri" charset="0"/>
              </a:rPr>
              <a:t>       </a:t>
            </a:r>
            <a:r>
              <a:rPr lang="en-US" sz="2400" dirty="0" err="1" smtClean="0">
                <a:solidFill>
                  <a:srgbClr val="000000"/>
                </a:solidFill>
                <a:latin typeface="Calibri" charset="0"/>
              </a:rPr>
              <a:t>za</a:t>
            </a:r>
            <a:r>
              <a:rPr lang="en-US" sz="2400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Calibri" charset="0"/>
              </a:rPr>
              <a:t>koje</a:t>
            </a:r>
            <a:r>
              <a:rPr lang="en-US" sz="2400" dirty="0" smtClean="0">
                <a:solidFill>
                  <a:srgbClr val="000000"/>
                </a:solidFill>
                <a:latin typeface="Calibri" charset="0"/>
              </a:rPr>
              <a:t> se </a:t>
            </a:r>
            <a:r>
              <a:rPr lang="en-US" sz="2400" dirty="0" err="1" smtClean="0">
                <a:solidFill>
                  <a:srgbClr val="000000"/>
                </a:solidFill>
                <a:latin typeface="Calibri" charset="0"/>
              </a:rPr>
              <a:t>misli</a:t>
            </a:r>
            <a:r>
              <a:rPr lang="en-US" sz="2400" dirty="0" smtClean="0">
                <a:solidFill>
                  <a:srgbClr val="000000"/>
                </a:solidFill>
                <a:latin typeface="Calibri" charset="0"/>
              </a:rPr>
              <a:t> da </a:t>
            </a:r>
            <a:r>
              <a:rPr lang="en-US" sz="2400" dirty="0" err="1" smtClean="0">
                <a:solidFill>
                  <a:srgbClr val="000000"/>
                </a:solidFill>
                <a:latin typeface="Calibri" charset="0"/>
              </a:rPr>
              <a:t>mogu</a:t>
            </a:r>
            <a:r>
              <a:rPr lang="en-US" sz="2400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Calibri" charset="0"/>
              </a:rPr>
              <a:t>biti</a:t>
            </a:r>
            <a:r>
              <a:rPr lang="en-US" sz="2400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Calibri" charset="0"/>
              </a:rPr>
              <a:t>indikacija</a:t>
            </a:r>
            <a:r>
              <a:rPr lang="en-US" sz="2400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Calibri" charset="0"/>
              </a:rPr>
              <a:t>primera</a:t>
            </a:r>
            <a:r>
              <a:rPr lang="en-US" sz="2400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Calibri" charset="0"/>
              </a:rPr>
              <a:t>sa</a:t>
            </a:r>
            <a:r>
              <a:rPr lang="en-US" sz="2400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Calibri" charset="0"/>
              </a:rPr>
              <a:t>anomalijom</a:t>
            </a:r>
            <a:r>
              <a:rPr lang="en-US" sz="2400" dirty="0" smtClean="0">
                <a:solidFill>
                  <a:srgbClr val="000000"/>
                </a:solidFill>
                <a:latin typeface="Calibri" charset="0"/>
              </a:rPr>
              <a:t>.</a:t>
            </a:r>
            <a:endParaRPr lang="en-US" sz="2400" dirty="0">
              <a:solidFill>
                <a:srgbClr val="000000"/>
              </a:solidFill>
              <a:latin typeface="Calibri" charset="0"/>
            </a:endParaRPr>
          </a:p>
          <a:p>
            <a:pPr marL="457200" indent="-455613" hangingPunct="1">
              <a:lnSpc>
                <a:spcPct val="100000"/>
              </a:lnSpc>
              <a:buSzPct val="45000"/>
              <a:buFont typeface="Times New Roman" charset="0"/>
              <a:buAutoNum type="arabicPeriod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 sz="2400" dirty="0" err="1" smtClean="0">
                <a:solidFill>
                  <a:srgbClr val="000000"/>
                </a:solidFill>
                <a:latin typeface="Calibri" charset="0"/>
              </a:rPr>
              <a:t>Nađu</a:t>
            </a:r>
            <a:r>
              <a:rPr lang="en-US" sz="2400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Calibri" charset="0"/>
              </a:rPr>
              <a:t>se </a:t>
            </a:r>
            <a:r>
              <a:rPr lang="en-US" sz="2400" dirty="0" err="1" smtClean="0">
                <a:solidFill>
                  <a:srgbClr val="000000"/>
                </a:solidFill>
                <a:latin typeface="Calibri" charset="0"/>
              </a:rPr>
              <a:t>parametri</a:t>
            </a:r>
            <a:endParaRPr lang="en-US" sz="2400" dirty="0">
              <a:solidFill>
                <a:srgbClr val="000000"/>
              </a:solidFill>
              <a:latin typeface="Calibri" charset="0"/>
            </a:endParaRPr>
          </a:p>
          <a:p>
            <a:pPr marL="457200" indent="-455613" hangingPunct="1">
              <a:lnSpc>
                <a:spcPct val="100000"/>
              </a:lnSpc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endParaRPr lang="en-US" sz="2400" dirty="0">
              <a:solidFill>
                <a:srgbClr val="000000"/>
              </a:solidFill>
              <a:latin typeface="Calibri" charset="0"/>
            </a:endParaRPr>
          </a:p>
          <a:p>
            <a:pPr marL="457200" indent="-455613" hangingPunct="1">
              <a:lnSpc>
                <a:spcPct val="100000"/>
              </a:lnSpc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endParaRPr lang="en-US" sz="2400" dirty="0">
              <a:solidFill>
                <a:srgbClr val="000000"/>
              </a:solidFill>
              <a:latin typeface="Calibri" charset="0"/>
            </a:endParaRPr>
          </a:p>
          <a:p>
            <a:pPr marL="457200" indent="-455613" hangingPunct="1">
              <a:lnSpc>
                <a:spcPct val="100000"/>
              </a:lnSpc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endParaRPr lang="en-US" sz="2400" dirty="0">
              <a:solidFill>
                <a:srgbClr val="000000"/>
              </a:solidFill>
              <a:latin typeface="Calibri" charset="0"/>
            </a:endParaRPr>
          </a:p>
          <a:p>
            <a:pPr marL="457200" indent="-455613" hangingPunct="1">
              <a:lnSpc>
                <a:spcPct val="100000"/>
              </a:lnSpc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endParaRPr lang="en-US" sz="2400" dirty="0">
              <a:solidFill>
                <a:srgbClr val="000000"/>
              </a:solidFill>
              <a:latin typeface="Calibri" charset="0"/>
            </a:endParaRPr>
          </a:p>
          <a:p>
            <a:pPr marL="457200" indent="-455613" hangingPunct="1">
              <a:lnSpc>
                <a:spcPct val="100000"/>
              </a:lnSpc>
              <a:buSzPct val="45000"/>
              <a:buFont typeface="Times New Roman" charset="0"/>
              <a:buAutoNum type="arabicPeriod" startAt="3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 sz="2400" dirty="0" err="1" smtClean="0">
                <a:solidFill>
                  <a:srgbClr val="000000"/>
                </a:solidFill>
                <a:latin typeface="Calibri" charset="0"/>
              </a:rPr>
              <a:t>Za</a:t>
            </a:r>
            <a:r>
              <a:rPr lang="en-US" sz="2400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Calibri" charset="0"/>
              </a:rPr>
              <a:t>novi</a:t>
            </a:r>
            <a:r>
              <a:rPr lang="en-US" sz="2400" dirty="0" smtClean="0">
                <a:solidFill>
                  <a:srgbClr val="000000"/>
                </a:solidFill>
                <a:latin typeface="Calibri" charset="0"/>
              </a:rPr>
              <a:t> primer     </a:t>
            </a:r>
            <a:r>
              <a:rPr lang="en-US" sz="2400" dirty="0" err="1" smtClean="0">
                <a:solidFill>
                  <a:srgbClr val="000000"/>
                </a:solidFill>
                <a:latin typeface="Calibri" charset="0"/>
              </a:rPr>
              <a:t>izračuna</a:t>
            </a:r>
            <a:r>
              <a:rPr lang="en-US" sz="2400" dirty="0" smtClean="0">
                <a:solidFill>
                  <a:srgbClr val="000000"/>
                </a:solidFill>
                <a:latin typeface="Calibri" charset="0"/>
              </a:rPr>
              <a:t> se             </a:t>
            </a:r>
            <a:r>
              <a:rPr lang="en-US" sz="2400" dirty="0" err="1" smtClean="0">
                <a:solidFill>
                  <a:srgbClr val="000000"/>
                </a:solidFill>
                <a:latin typeface="Calibri" charset="0"/>
              </a:rPr>
              <a:t>kao</a:t>
            </a:r>
            <a:r>
              <a:rPr lang="en-US" sz="2400" dirty="0" smtClean="0">
                <a:solidFill>
                  <a:srgbClr val="000000"/>
                </a:solidFill>
                <a:latin typeface="Calibri" charset="0"/>
              </a:rPr>
              <a:t>: </a:t>
            </a:r>
            <a:endParaRPr lang="en-US" sz="2400" dirty="0">
              <a:solidFill>
                <a:srgbClr val="000000"/>
              </a:solidFill>
              <a:latin typeface="Calibri" charset="0"/>
            </a:endParaRPr>
          </a:p>
          <a:p>
            <a:pPr marL="457200" indent="-455613" hangingPunct="1">
              <a:lnSpc>
                <a:spcPct val="100000"/>
              </a:lnSpc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endParaRPr lang="en-US" sz="2400" dirty="0">
              <a:solidFill>
                <a:srgbClr val="000000"/>
              </a:solidFill>
              <a:latin typeface="Calibri" charset="0"/>
            </a:endParaRPr>
          </a:p>
          <a:p>
            <a:pPr marL="457200" indent="-455613" hangingPunct="1">
              <a:lnSpc>
                <a:spcPct val="100000"/>
              </a:lnSpc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endParaRPr lang="en-US" sz="2400" dirty="0">
              <a:solidFill>
                <a:srgbClr val="000000"/>
              </a:solidFill>
              <a:latin typeface="Calibri" charset="0"/>
            </a:endParaRPr>
          </a:p>
          <a:p>
            <a:pPr marL="457200" indent="-455613" hangingPunct="1">
              <a:lnSpc>
                <a:spcPct val="100000"/>
              </a:lnSpc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 sz="2400" dirty="0">
                <a:solidFill>
                  <a:srgbClr val="000000"/>
                </a:solidFill>
                <a:latin typeface="Calibri" charset="0"/>
              </a:rPr>
              <a:t>      </a:t>
            </a:r>
            <a:endParaRPr lang="en-US" sz="2400" dirty="0" smtClean="0">
              <a:solidFill>
                <a:srgbClr val="000000"/>
              </a:solidFill>
              <a:latin typeface="Calibri" charset="0"/>
            </a:endParaRPr>
          </a:p>
          <a:p>
            <a:pPr marL="457200" indent="-455613" hangingPunct="1">
              <a:lnSpc>
                <a:spcPct val="100000"/>
              </a:lnSpc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 sz="2400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Calibri" charset="0"/>
              </a:rPr>
              <a:t>Ako</a:t>
            </a:r>
            <a:r>
              <a:rPr lang="en-US" sz="2400" dirty="0" smtClean="0">
                <a:solidFill>
                  <a:srgbClr val="000000"/>
                </a:solidFill>
                <a:latin typeface="Calibri" charset="0"/>
              </a:rPr>
              <a:t> je                  to je </a:t>
            </a:r>
            <a:r>
              <a:rPr lang="en-US" sz="2400" dirty="0" err="1" smtClean="0">
                <a:solidFill>
                  <a:srgbClr val="000000"/>
                </a:solidFill>
                <a:latin typeface="Calibri" charset="0"/>
              </a:rPr>
              <a:t>anomalija</a:t>
            </a:r>
            <a:endParaRPr lang="en-US" sz="2400" dirty="0">
              <a:solidFill>
                <a:srgbClr val="000000"/>
              </a:solidFill>
              <a:latin typeface="Calibri" charset="0"/>
            </a:endParaRPr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173692"/>
            <a:ext cx="241300" cy="243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1790685"/>
            <a:ext cx="2781300" cy="442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1938" y="2601384"/>
            <a:ext cx="1719262" cy="9461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127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0487" y="2601384"/>
            <a:ext cx="2587625" cy="9461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127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7222" y="3797258"/>
            <a:ext cx="152400" cy="1820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1272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5603" y="3594354"/>
            <a:ext cx="546100" cy="4085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1273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174" y="4038603"/>
            <a:ext cx="6016625" cy="9567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1274" name="Picture 10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1954" y="5200197"/>
            <a:ext cx="1016000" cy="3746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16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</p:spPr>
        <p:txBody>
          <a:bodyPr/>
          <a:lstStyle/>
          <a:p>
            <a:fld id="{B215C069-A787-1E48-B481-826D5BE3BDBB}" type="slidenum">
              <a:rPr lang="en-US" sz="1400" smtClean="0"/>
              <a:t>10</a:t>
            </a:fld>
            <a:r>
              <a:rPr lang="en-US" sz="1400" dirty="0" smtClean="0"/>
              <a:t>/21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44854561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89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969433"/>
            <a:ext cx="3168650" cy="31686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969433"/>
            <a:ext cx="3168650" cy="31686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965201"/>
            <a:ext cx="3168650" cy="31686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650" y="965201"/>
            <a:ext cx="3168650" cy="31686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775" y="4085169"/>
            <a:ext cx="2609850" cy="26098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381000" y="370417"/>
            <a:ext cx="8305800" cy="521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/>
          <a:p>
            <a:pPr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 sz="2800" b="1" dirty="0">
                <a:solidFill>
                  <a:srgbClr val="000000"/>
                </a:solidFill>
                <a:latin typeface="Calibri" charset="0"/>
              </a:rPr>
              <a:t>P</a:t>
            </a:r>
            <a:r>
              <a:rPr lang="en-US" sz="2800" b="1" dirty="0" smtClean="0">
                <a:solidFill>
                  <a:srgbClr val="000000"/>
                </a:solidFill>
                <a:latin typeface="Calibri" charset="0"/>
              </a:rPr>
              <a:t>rimer</a:t>
            </a:r>
            <a:endParaRPr lang="en-US" sz="2800" b="1" dirty="0">
              <a:solidFill>
                <a:srgbClr val="000000"/>
              </a:solidFill>
              <a:latin typeface="Calibri" charset="0"/>
            </a:endParaRPr>
          </a:p>
        </p:txBody>
      </p:sp>
      <p:pic>
        <p:nvPicPr>
          <p:cNvPr id="12295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3863" y="376767"/>
            <a:ext cx="1993900" cy="199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2296" name="Picture 8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3863" y="2385487"/>
            <a:ext cx="1993900" cy="199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2297" name="Picture 9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0365" y="4521200"/>
            <a:ext cx="1239837" cy="33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2298" name="Picture 10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0368" y="5077887"/>
            <a:ext cx="2611437" cy="62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2299" name="Picture 11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0363" y="5700187"/>
            <a:ext cx="2597150" cy="62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2300" name="Picture 1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4888" y="1960033"/>
            <a:ext cx="1789112" cy="3492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2301" name="Picture 13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4893" y="2563284"/>
            <a:ext cx="1781175" cy="3471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2302" name="Picture 14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3072" y="1057792"/>
            <a:ext cx="1007157" cy="3831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2303" name="Picture 15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3072" y="3187705"/>
            <a:ext cx="1007157" cy="3831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12304" name="Rectangle 16"/>
          <p:cNvSpPr>
            <a:spLocks noChangeArrowheads="1"/>
          </p:cNvSpPr>
          <p:nvPr/>
        </p:nvSpPr>
        <p:spPr bwMode="auto">
          <a:xfrm>
            <a:off x="336550" y="2220386"/>
            <a:ext cx="311150" cy="510116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2305" name="Picture 17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50" y="2353736"/>
            <a:ext cx="204788" cy="1799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2306" name="Picture 18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4450" y="4339168"/>
            <a:ext cx="204788" cy="1799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2307" name="Picture 19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5" y="2313519"/>
            <a:ext cx="200025" cy="179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2308" name="Picture 20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6231468"/>
            <a:ext cx="204788" cy="1799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2309" name="Picture 21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3493" y="6356351"/>
            <a:ext cx="200025" cy="179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12310" name="Rectangle 22"/>
          <p:cNvSpPr>
            <a:spLocks noChangeArrowheads="1"/>
          </p:cNvSpPr>
          <p:nvPr/>
        </p:nvSpPr>
        <p:spPr bwMode="auto">
          <a:xfrm>
            <a:off x="1841500" y="3953937"/>
            <a:ext cx="311150" cy="345017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2311" name="Picture 23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8968" y="4015319"/>
            <a:ext cx="200025" cy="179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2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</p:spPr>
        <p:txBody>
          <a:bodyPr/>
          <a:lstStyle/>
          <a:p>
            <a:fld id="{B215C069-A787-1E48-B481-826D5BE3BDBB}" type="slidenum">
              <a:rPr lang="en-US" sz="1400" smtClean="0"/>
              <a:t>11</a:t>
            </a:fld>
            <a:r>
              <a:rPr lang="en-US" sz="1400" dirty="0" smtClean="0"/>
              <a:t>/21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57681461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404813" y="990600"/>
            <a:ext cx="8305800" cy="1198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/>
          <a:p>
            <a:pPr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 sz="2400" dirty="0" err="1" smtClean="0">
                <a:solidFill>
                  <a:srgbClr val="000000"/>
                </a:solidFill>
                <a:latin typeface="Calibri" charset="0"/>
              </a:rPr>
              <a:t>Kada</a:t>
            </a:r>
            <a:r>
              <a:rPr lang="en-US" sz="2400" dirty="0" smtClean="0">
                <a:solidFill>
                  <a:srgbClr val="000000"/>
                </a:solidFill>
                <a:latin typeface="Calibri" charset="0"/>
              </a:rPr>
              <a:t> se </a:t>
            </a:r>
            <a:r>
              <a:rPr lang="en-US" sz="2400" dirty="0" err="1" smtClean="0">
                <a:solidFill>
                  <a:srgbClr val="000000"/>
                </a:solidFill>
                <a:latin typeface="Calibri" charset="0"/>
              </a:rPr>
              <a:t>razvija</a:t>
            </a:r>
            <a:r>
              <a:rPr lang="en-US" sz="2400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Calibri" charset="0"/>
              </a:rPr>
              <a:t>algoritam</a:t>
            </a:r>
            <a:r>
              <a:rPr lang="en-US" sz="2400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Calibri" charset="0"/>
              </a:rPr>
              <a:t>učenja</a:t>
            </a:r>
            <a:r>
              <a:rPr lang="en-US" sz="2400" dirty="0" smtClean="0">
                <a:solidFill>
                  <a:srgbClr val="000000"/>
                </a:solidFill>
                <a:latin typeface="Calibri" charset="0"/>
              </a:rPr>
              <a:t> (</a:t>
            </a:r>
            <a:r>
              <a:rPr lang="en-US" sz="2400" dirty="0" err="1" smtClean="0">
                <a:solidFill>
                  <a:srgbClr val="000000"/>
                </a:solidFill>
                <a:latin typeface="Calibri" charset="0"/>
              </a:rPr>
              <a:t>biranje</a:t>
            </a:r>
            <a:r>
              <a:rPr lang="en-US" sz="2400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Calibri" charset="0"/>
              </a:rPr>
              <a:t>atributa</a:t>
            </a:r>
            <a:r>
              <a:rPr lang="en-US" sz="2400" dirty="0" smtClean="0">
                <a:solidFill>
                  <a:srgbClr val="000000"/>
                </a:solidFill>
                <a:latin typeface="Calibri" charset="0"/>
              </a:rPr>
              <a:t>, </a:t>
            </a:r>
            <a:r>
              <a:rPr lang="en-US" sz="2400" dirty="0" err="1" smtClean="0">
                <a:solidFill>
                  <a:srgbClr val="000000"/>
                </a:solidFill>
                <a:latin typeface="Calibri" charset="0"/>
              </a:rPr>
              <a:t>itd</a:t>
            </a:r>
            <a:r>
              <a:rPr lang="en-US" sz="2400" dirty="0" smtClean="0">
                <a:solidFill>
                  <a:srgbClr val="000000"/>
                </a:solidFill>
                <a:latin typeface="Calibri" charset="0"/>
              </a:rPr>
              <a:t>.</a:t>
            </a:r>
            <a:r>
              <a:rPr lang="en-US" sz="2400" dirty="0">
                <a:solidFill>
                  <a:srgbClr val="000000"/>
                </a:solidFill>
                <a:latin typeface="Calibri" charset="0"/>
              </a:rPr>
              <a:t>), </a:t>
            </a:r>
            <a:r>
              <a:rPr lang="en-US" sz="2400" dirty="0" err="1" smtClean="0">
                <a:solidFill>
                  <a:srgbClr val="000000"/>
                </a:solidFill>
                <a:latin typeface="Calibri" charset="0"/>
              </a:rPr>
              <a:t>donošenje</a:t>
            </a:r>
            <a:r>
              <a:rPr lang="en-US" sz="2400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Calibri" charset="0"/>
              </a:rPr>
              <a:t>odluke</a:t>
            </a:r>
            <a:r>
              <a:rPr lang="en-US" sz="2400" dirty="0" smtClean="0">
                <a:solidFill>
                  <a:srgbClr val="000000"/>
                </a:solidFill>
                <a:latin typeface="Calibri" charset="0"/>
              </a:rPr>
              <a:t> je </a:t>
            </a:r>
            <a:r>
              <a:rPr lang="en-US" sz="2400" dirty="0" err="1" smtClean="0">
                <a:solidFill>
                  <a:srgbClr val="000000"/>
                </a:solidFill>
                <a:latin typeface="Calibri" charset="0"/>
              </a:rPr>
              <a:t>mnogo</a:t>
            </a:r>
            <a:r>
              <a:rPr lang="en-US" sz="2400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Calibri" charset="0"/>
              </a:rPr>
              <a:t>lakše</a:t>
            </a:r>
            <a:r>
              <a:rPr lang="en-US" sz="2400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Calibri" charset="0"/>
              </a:rPr>
              <a:t>ako</a:t>
            </a:r>
            <a:r>
              <a:rPr lang="en-US" sz="2400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Calibri" charset="0"/>
              </a:rPr>
              <a:t>imamo</a:t>
            </a:r>
            <a:r>
              <a:rPr lang="en-US" sz="2400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Calibri" charset="0"/>
              </a:rPr>
              <a:t>načina</a:t>
            </a:r>
            <a:r>
              <a:rPr lang="en-US" sz="2400" dirty="0" smtClean="0">
                <a:solidFill>
                  <a:srgbClr val="000000"/>
                </a:solidFill>
                <a:latin typeface="Calibri" charset="0"/>
              </a:rPr>
              <a:t/>
            </a:r>
            <a:br>
              <a:rPr lang="en-US" sz="2400" dirty="0" smtClean="0">
                <a:solidFill>
                  <a:srgbClr val="000000"/>
                </a:solidFill>
                <a:latin typeface="Calibri" charset="0"/>
              </a:rPr>
            </a:br>
            <a:r>
              <a:rPr lang="en-US" sz="2400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Calibri" charset="0"/>
              </a:rPr>
              <a:t>da </a:t>
            </a:r>
            <a:r>
              <a:rPr lang="en-US" sz="2400" dirty="0" err="1" smtClean="0">
                <a:solidFill>
                  <a:srgbClr val="000000"/>
                </a:solidFill>
                <a:latin typeface="Calibri" charset="0"/>
              </a:rPr>
              <a:t>procenimo</a:t>
            </a:r>
            <a:r>
              <a:rPr lang="en-US" sz="2400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Calibri" charset="0"/>
              </a:rPr>
              <a:t>efikasnost</a:t>
            </a:r>
            <a:r>
              <a:rPr lang="en-US" sz="2400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Calibri" charset="0"/>
              </a:rPr>
              <a:t>algoritma</a:t>
            </a:r>
            <a:r>
              <a:rPr lang="en-US" sz="2400" dirty="0" smtClean="0">
                <a:solidFill>
                  <a:srgbClr val="000000"/>
                </a:solidFill>
                <a:latin typeface="Calibri" charset="0"/>
              </a:rPr>
              <a:t>.</a:t>
            </a:r>
            <a:endParaRPr lang="en-US" sz="2400" dirty="0">
              <a:solidFill>
                <a:srgbClr val="000000"/>
              </a:solidFill>
              <a:latin typeface="Calibri" charset="0"/>
            </a:endParaRP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381000" y="370421"/>
            <a:ext cx="8305800" cy="460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/>
          <a:p>
            <a:pPr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 sz="2400" b="1" dirty="0" err="1" smtClean="0">
                <a:solidFill>
                  <a:srgbClr val="000000"/>
                </a:solidFill>
                <a:latin typeface="Calibri" charset="0"/>
              </a:rPr>
              <a:t>Evaluacija</a:t>
            </a:r>
            <a:r>
              <a:rPr lang="en-US" sz="2400" b="1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Calibri" charset="0"/>
              </a:rPr>
              <a:t>algoritma</a:t>
            </a:r>
            <a:r>
              <a:rPr lang="en-US" sz="2400" b="1" dirty="0" smtClean="0">
                <a:solidFill>
                  <a:srgbClr val="000000"/>
                </a:solidFill>
                <a:latin typeface="Calibri" charset="0"/>
              </a:rPr>
              <a:t>: </a:t>
            </a:r>
            <a:r>
              <a:rPr lang="en-US" sz="2400" b="1" dirty="0" err="1" smtClean="0">
                <a:solidFill>
                  <a:srgbClr val="000000"/>
                </a:solidFill>
                <a:latin typeface="Calibri" charset="0"/>
              </a:rPr>
              <a:t>uvod</a:t>
            </a:r>
            <a:endParaRPr lang="en-US" sz="2400" b="1" dirty="0">
              <a:solidFill>
                <a:srgbClr val="000000"/>
              </a:solidFill>
              <a:latin typeface="Calibri" charset="0"/>
            </a:endParaRPr>
          </a:p>
        </p:txBody>
      </p:sp>
      <p:grpSp>
        <p:nvGrpSpPr>
          <p:cNvPr id="13315" name="Group 3"/>
          <p:cNvGrpSpPr>
            <a:grpSpLocks/>
          </p:cNvGrpSpPr>
          <p:nvPr/>
        </p:nvGrpSpPr>
        <p:grpSpPr bwMode="auto">
          <a:xfrm>
            <a:off x="381005" y="2540009"/>
            <a:ext cx="8304213" cy="829734"/>
            <a:chOff x="240" y="1200"/>
            <a:chExt cx="5231" cy="392"/>
          </a:xfrm>
        </p:grpSpPr>
        <p:sp>
          <p:nvSpPr>
            <p:cNvPr id="13316" name="Rectangle 4"/>
            <p:cNvSpPr>
              <a:spLocks noChangeArrowheads="1"/>
            </p:cNvSpPr>
            <p:nvPr/>
          </p:nvSpPr>
          <p:spPr bwMode="auto">
            <a:xfrm>
              <a:off x="240" y="1200"/>
              <a:ext cx="5231" cy="3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  <a:tab pos="6515100" algn="l"/>
                  <a:tab pos="7239000" algn="l"/>
                  <a:tab pos="7962900" algn="l"/>
                </a:tabLst>
                <a:defRPr/>
              </a:pPr>
              <a:r>
                <a:rPr lang="en-US" sz="2400" dirty="0" err="1" smtClean="0">
                  <a:solidFill>
                    <a:srgbClr val="000000"/>
                  </a:solidFill>
                </a:rPr>
                <a:t>Pretpostavimo</a:t>
              </a:r>
              <a:r>
                <a:rPr lang="en-US" sz="2400" dirty="0" smtClean="0">
                  <a:solidFill>
                    <a:srgbClr val="000000"/>
                  </a:solidFill>
                </a:rPr>
                <a:t> da </a:t>
              </a:r>
              <a:r>
                <a:rPr lang="en-US" sz="2400" dirty="0" err="1" smtClean="0">
                  <a:solidFill>
                    <a:srgbClr val="000000"/>
                  </a:solidFill>
                </a:rPr>
                <a:t>imamo</a:t>
              </a:r>
              <a:r>
                <a:rPr lang="en-US" sz="2400" dirty="0" smtClean="0">
                  <a:solidFill>
                    <a:srgbClr val="000000"/>
                  </a:solidFill>
                </a:rPr>
                <a:t> </a:t>
              </a:r>
              <a:r>
                <a:rPr lang="en-US" sz="2400" dirty="0" err="1" smtClean="0">
                  <a:solidFill>
                    <a:srgbClr val="000000"/>
                  </a:solidFill>
                </a:rPr>
                <a:t>označeni</a:t>
              </a:r>
              <a:r>
                <a:rPr lang="en-US" sz="2400" dirty="0" smtClean="0">
                  <a:solidFill>
                    <a:srgbClr val="000000"/>
                  </a:solidFill>
                </a:rPr>
                <a:t> </a:t>
              </a:r>
              <a:r>
                <a:rPr lang="en-US" sz="2400" dirty="0">
                  <a:solidFill>
                    <a:srgbClr val="000000"/>
                  </a:solidFill>
                </a:rPr>
                <a:t>(</a:t>
              </a:r>
              <a:r>
                <a:rPr lang="en-US" sz="2400" dirty="0" smtClean="0">
                  <a:solidFill>
                    <a:srgbClr val="000000"/>
                  </a:solidFill>
                </a:rPr>
                <a:t>labeled</a:t>
              </a:r>
              <a:r>
                <a:rPr lang="en-US" sz="2400" dirty="0">
                  <a:solidFill>
                    <a:srgbClr val="000000"/>
                  </a:solidFill>
                </a:rPr>
                <a:t>)</a:t>
              </a:r>
              <a:r>
                <a:rPr lang="en-US" sz="2400" dirty="0" smtClean="0">
                  <a:solidFill>
                    <a:srgbClr val="000000"/>
                  </a:solidFill>
                </a:rPr>
                <a:t> set </a:t>
              </a:r>
              <a:r>
                <a:rPr lang="en-US" sz="2400" dirty="0" err="1" smtClean="0">
                  <a:solidFill>
                    <a:srgbClr val="000000"/>
                  </a:solidFill>
                </a:rPr>
                <a:t>podataka</a:t>
              </a:r>
              <a:r>
                <a:rPr lang="en-US" sz="2400" dirty="0" smtClean="0">
                  <a:solidFill>
                    <a:srgbClr val="000000"/>
                  </a:solidFill>
                </a:rPr>
                <a:t> (</a:t>
              </a:r>
              <a:r>
                <a:rPr lang="en-US" sz="2400" dirty="0" err="1" smtClean="0">
                  <a:solidFill>
                    <a:srgbClr val="000000"/>
                  </a:solidFill>
                </a:rPr>
                <a:t>anomalija</a:t>
              </a:r>
              <a:r>
                <a:rPr lang="en-US" sz="2400" dirty="0" smtClean="0">
                  <a:solidFill>
                    <a:srgbClr val="000000"/>
                  </a:solidFill>
                </a:rPr>
                <a:t>            , “</a:t>
              </a:r>
              <a:r>
                <a:rPr lang="en-US" sz="2400" dirty="0" err="1" smtClean="0">
                  <a:solidFill>
                    <a:srgbClr val="000000"/>
                  </a:solidFill>
                </a:rPr>
                <a:t>normalan</a:t>
              </a:r>
              <a:r>
                <a:rPr lang="en-US" sz="2400" dirty="0" smtClean="0">
                  <a:solidFill>
                    <a:srgbClr val="000000"/>
                  </a:solidFill>
                </a:rPr>
                <a:t> ”           ).</a:t>
              </a:r>
              <a:endParaRPr lang="en-US" sz="2400" dirty="0">
                <a:solidFill>
                  <a:srgbClr val="000000"/>
                </a:solidFill>
              </a:endParaRPr>
            </a:p>
          </p:txBody>
        </p:sp>
        <p:pic>
          <p:nvPicPr>
            <p:cNvPr id="13317" name="Picture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92" y="1418"/>
              <a:ext cx="439" cy="1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  <p:pic>
          <p:nvPicPr>
            <p:cNvPr id="13318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59" y="1426"/>
              <a:ext cx="431" cy="1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</p:grpSp>
      <p:grpSp>
        <p:nvGrpSpPr>
          <p:cNvPr id="13319" name="Group 7"/>
          <p:cNvGrpSpPr>
            <a:grpSpLocks/>
          </p:cNvGrpSpPr>
          <p:nvPr/>
        </p:nvGrpSpPr>
        <p:grpSpPr bwMode="auto">
          <a:xfrm>
            <a:off x="457205" y="3733803"/>
            <a:ext cx="8228013" cy="829399"/>
            <a:chOff x="240" y="1756"/>
            <a:chExt cx="5231" cy="398"/>
          </a:xfrm>
        </p:grpSpPr>
        <p:sp>
          <p:nvSpPr>
            <p:cNvPr id="13320" name="Rectangle 8"/>
            <p:cNvSpPr>
              <a:spLocks noChangeArrowheads="1"/>
            </p:cNvSpPr>
            <p:nvPr/>
          </p:nvSpPr>
          <p:spPr bwMode="auto">
            <a:xfrm>
              <a:off x="240" y="1756"/>
              <a:ext cx="5231" cy="3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  <a:tab pos="6515100" algn="l"/>
                  <a:tab pos="7239000" algn="l"/>
                  <a:tab pos="7962900" algn="l"/>
                </a:tabLst>
                <a:defRPr/>
              </a:pPr>
              <a:r>
                <a:rPr lang="en-US" sz="2400" dirty="0" err="1" smtClean="0">
                  <a:solidFill>
                    <a:srgbClr val="000000"/>
                  </a:solidFill>
                </a:rPr>
                <a:t>Tening</a:t>
              </a:r>
              <a:r>
                <a:rPr lang="en-US" sz="2400" dirty="0" smtClean="0">
                  <a:solidFill>
                    <a:srgbClr val="000000"/>
                  </a:solidFill>
                </a:rPr>
                <a:t> </a:t>
              </a:r>
              <a:r>
                <a:rPr lang="en-US" sz="2400" dirty="0">
                  <a:solidFill>
                    <a:srgbClr val="000000"/>
                  </a:solidFill>
                </a:rPr>
                <a:t>set:			      </a:t>
              </a:r>
              <a:r>
                <a:rPr lang="en-US" sz="2400" dirty="0" smtClean="0">
                  <a:solidFill>
                    <a:srgbClr val="000000"/>
                  </a:solidFill>
                </a:rPr>
                <a:t>       </a:t>
              </a:r>
              <a:r>
                <a:rPr lang="en-US" sz="2400" dirty="0" smtClean="0">
                  <a:solidFill>
                    <a:srgbClr val="000000"/>
                  </a:solidFill>
                </a:rPr>
                <a:t/>
              </a:r>
              <a:br>
                <a:rPr lang="en-US" sz="2400" dirty="0" smtClean="0">
                  <a:solidFill>
                    <a:srgbClr val="000000"/>
                  </a:solidFill>
                </a:rPr>
              </a:br>
              <a:r>
                <a:rPr lang="en-US" sz="2400" dirty="0" smtClean="0">
                  <a:solidFill>
                    <a:srgbClr val="000000"/>
                  </a:solidFill>
                </a:rPr>
                <a:t>(</a:t>
              </a:r>
              <a:r>
                <a:rPr lang="en-US" sz="2400" dirty="0" err="1" smtClean="0">
                  <a:solidFill>
                    <a:srgbClr val="000000"/>
                  </a:solidFill>
                </a:rPr>
                <a:t>pretpostavićemo</a:t>
              </a:r>
              <a:r>
                <a:rPr lang="en-US" sz="2400" dirty="0" smtClean="0">
                  <a:solidFill>
                    <a:srgbClr val="000000"/>
                  </a:solidFill>
                </a:rPr>
                <a:t> da </a:t>
              </a:r>
              <a:r>
                <a:rPr lang="en-US" sz="2400" dirty="0" err="1" smtClean="0">
                  <a:solidFill>
                    <a:srgbClr val="000000"/>
                  </a:solidFill>
                </a:rPr>
                <a:t>su</a:t>
              </a:r>
              <a:r>
                <a:rPr lang="en-US" sz="2400" dirty="0" smtClean="0">
                  <a:solidFill>
                    <a:srgbClr val="000000"/>
                  </a:solidFill>
                </a:rPr>
                <a:t> </a:t>
              </a:r>
              <a:r>
                <a:rPr lang="en-US" sz="2400" dirty="0" err="1" smtClean="0">
                  <a:solidFill>
                    <a:srgbClr val="000000"/>
                  </a:solidFill>
                </a:rPr>
                <a:t>primeri</a:t>
              </a:r>
              <a:r>
                <a:rPr lang="en-US" sz="2400" dirty="0" smtClean="0">
                  <a:solidFill>
                    <a:srgbClr val="000000"/>
                  </a:solidFill>
                </a:rPr>
                <a:t> </a:t>
              </a:r>
              <a:r>
                <a:rPr lang="en-US" sz="2400" dirty="0" err="1" smtClean="0">
                  <a:solidFill>
                    <a:srgbClr val="000000"/>
                  </a:solidFill>
                </a:rPr>
                <a:t>bez</a:t>
              </a:r>
              <a:r>
                <a:rPr lang="en-US" sz="2400" dirty="0" smtClean="0">
                  <a:solidFill>
                    <a:srgbClr val="000000"/>
                  </a:solidFill>
                </a:rPr>
                <a:t> </a:t>
              </a:r>
              <a:r>
                <a:rPr lang="en-US" sz="2400" dirty="0" err="1" smtClean="0">
                  <a:solidFill>
                    <a:srgbClr val="000000"/>
                  </a:solidFill>
                </a:rPr>
                <a:t>anomalije</a:t>
              </a:r>
              <a:r>
                <a:rPr lang="en-US" sz="2400" dirty="0" smtClean="0">
                  <a:solidFill>
                    <a:srgbClr val="000000"/>
                  </a:solidFill>
                </a:rPr>
                <a:t>)</a:t>
              </a:r>
              <a:endParaRPr lang="en-US" sz="2400" dirty="0">
                <a:solidFill>
                  <a:srgbClr val="000000"/>
                </a:solidFill>
              </a:endParaRPr>
            </a:p>
          </p:txBody>
        </p:sp>
        <p:pic>
          <p:nvPicPr>
            <p:cNvPr id="13321" name="Picture 9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81" y="1756"/>
              <a:ext cx="1485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</p:grpSp>
      <p:grpSp>
        <p:nvGrpSpPr>
          <p:cNvPr id="13322" name="Group 10"/>
          <p:cNvGrpSpPr>
            <a:grpSpLocks/>
          </p:cNvGrpSpPr>
          <p:nvPr/>
        </p:nvGrpSpPr>
        <p:grpSpPr bwMode="auto">
          <a:xfrm>
            <a:off x="533405" y="4851404"/>
            <a:ext cx="8304213" cy="1198033"/>
            <a:chOff x="252" y="2275"/>
            <a:chExt cx="5231" cy="566"/>
          </a:xfrm>
        </p:grpSpPr>
        <p:sp>
          <p:nvSpPr>
            <p:cNvPr id="13323" name="Rectangle 11"/>
            <p:cNvSpPr>
              <a:spLocks noChangeArrowheads="1"/>
            </p:cNvSpPr>
            <p:nvPr/>
          </p:nvSpPr>
          <p:spPr bwMode="auto">
            <a:xfrm>
              <a:off x="252" y="2275"/>
              <a:ext cx="5231" cy="5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  <a:tab pos="6515100" algn="l"/>
                  <a:tab pos="7239000" algn="l"/>
                  <a:tab pos="7962900" algn="l"/>
                </a:tabLst>
                <a:defRPr/>
              </a:pPr>
              <a:r>
                <a:rPr lang="en-US" sz="2400" dirty="0" err="1" smtClean="0">
                  <a:solidFill>
                    <a:srgbClr val="000000"/>
                  </a:solidFill>
                </a:rPr>
                <a:t>Kros</a:t>
              </a:r>
              <a:r>
                <a:rPr lang="en-US" sz="2400" dirty="0" smtClean="0">
                  <a:solidFill>
                    <a:srgbClr val="000000"/>
                  </a:solidFill>
                </a:rPr>
                <a:t> </a:t>
              </a:r>
              <a:r>
                <a:rPr lang="en-US" sz="2400" dirty="0" err="1" smtClean="0">
                  <a:solidFill>
                    <a:srgbClr val="000000"/>
                  </a:solidFill>
                </a:rPr>
                <a:t>validacioni</a:t>
              </a:r>
              <a:r>
                <a:rPr lang="en-US" sz="2400" dirty="0" smtClean="0">
                  <a:solidFill>
                    <a:srgbClr val="000000"/>
                  </a:solidFill>
                </a:rPr>
                <a:t> </a:t>
              </a:r>
              <a:r>
                <a:rPr lang="en-US" sz="2400" dirty="0">
                  <a:solidFill>
                    <a:srgbClr val="000000"/>
                  </a:solidFill>
                </a:rPr>
                <a:t>set:</a:t>
              </a:r>
            </a:p>
            <a:p>
              <a:pPr>
                <a:lnSpc>
                  <a:spcPct val="100000"/>
                </a:lnSpc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  <a:tab pos="6515100" algn="l"/>
                  <a:tab pos="7239000" algn="l"/>
                  <a:tab pos="7962900" algn="l"/>
                </a:tabLst>
                <a:defRPr/>
              </a:pPr>
              <a:endParaRPr lang="en-US" sz="2400" dirty="0" smtClean="0">
                <a:solidFill>
                  <a:srgbClr val="000000"/>
                </a:solidFill>
              </a:endParaRPr>
            </a:p>
            <a:p>
              <a:pPr>
                <a:lnSpc>
                  <a:spcPct val="100000"/>
                </a:lnSpc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  <a:tab pos="6515100" algn="l"/>
                  <a:tab pos="7239000" algn="l"/>
                  <a:tab pos="7962900" algn="l"/>
                </a:tabLst>
                <a:defRPr/>
              </a:pPr>
              <a:r>
                <a:rPr lang="en-US" sz="2400" dirty="0" smtClean="0">
                  <a:solidFill>
                    <a:srgbClr val="000000"/>
                  </a:solidFill>
                </a:rPr>
                <a:t>Test </a:t>
              </a:r>
              <a:r>
                <a:rPr lang="en-US" sz="2400" dirty="0">
                  <a:solidFill>
                    <a:srgbClr val="000000"/>
                  </a:solidFill>
                </a:rPr>
                <a:t>set:</a:t>
              </a:r>
            </a:p>
          </p:txBody>
        </p:sp>
        <p:pic>
          <p:nvPicPr>
            <p:cNvPr id="13324" name="Picture 12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80" y="2292"/>
              <a:ext cx="2334" cy="21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  <p:pic>
          <p:nvPicPr>
            <p:cNvPr id="13325" name="Picture 13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8" y="2607"/>
              <a:ext cx="2639" cy="2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</p:grpSp>
      <p:sp>
        <p:nvSpPr>
          <p:cNvPr id="1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</p:spPr>
        <p:txBody>
          <a:bodyPr/>
          <a:lstStyle/>
          <a:p>
            <a:fld id="{B215C069-A787-1E48-B481-826D5BE3BDBB}" type="slidenum">
              <a:rPr lang="en-US" sz="1400" smtClean="0"/>
              <a:t>12</a:t>
            </a:fld>
            <a:r>
              <a:rPr lang="en-US" sz="1400" dirty="0" smtClean="0"/>
              <a:t>/21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94730754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404813" y="990604"/>
            <a:ext cx="8305800" cy="829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/>
          <a:p>
            <a:pPr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 sz="2400" dirty="0">
                <a:solidFill>
                  <a:srgbClr val="000000"/>
                </a:solidFill>
                <a:latin typeface="Calibri" charset="0"/>
              </a:rPr>
              <a:t>10000 </a:t>
            </a:r>
            <a:r>
              <a:rPr lang="en-US" sz="2400" dirty="0" err="1" smtClean="0">
                <a:solidFill>
                  <a:srgbClr val="000000"/>
                </a:solidFill>
                <a:latin typeface="Calibri" charset="0"/>
              </a:rPr>
              <a:t>ispravnih</a:t>
            </a:r>
            <a:r>
              <a:rPr lang="en-US" sz="2400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Calibri" charset="0"/>
              </a:rPr>
              <a:t>(</a:t>
            </a:r>
            <a:r>
              <a:rPr lang="en-US" sz="2400" dirty="0" err="1" smtClean="0">
                <a:solidFill>
                  <a:srgbClr val="000000"/>
                </a:solidFill>
                <a:latin typeface="Calibri" charset="0"/>
              </a:rPr>
              <a:t>normalnih</a:t>
            </a:r>
            <a:r>
              <a:rPr lang="en-US" sz="2400" dirty="0" smtClean="0">
                <a:solidFill>
                  <a:srgbClr val="000000"/>
                </a:solidFill>
                <a:latin typeface="Calibri" charset="0"/>
              </a:rPr>
              <a:t>) </a:t>
            </a:r>
            <a:r>
              <a:rPr lang="en-US" sz="2400" dirty="0" err="1" smtClean="0">
                <a:solidFill>
                  <a:srgbClr val="000000"/>
                </a:solidFill>
                <a:latin typeface="Calibri" charset="0"/>
              </a:rPr>
              <a:t>motora</a:t>
            </a:r>
            <a:endParaRPr lang="en-US" sz="2400" dirty="0">
              <a:solidFill>
                <a:srgbClr val="000000"/>
              </a:solidFill>
              <a:latin typeface="Calibri" charset="0"/>
            </a:endParaRPr>
          </a:p>
          <a:p>
            <a:pPr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 sz="2400" dirty="0">
                <a:solidFill>
                  <a:srgbClr val="000000"/>
                </a:solidFill>
                <a:latin typeface="Calibri" charset="0"/>
              </a:rPr>
              <a:t>20 	</a:t>
            </a:r>
            <a:r>
              <a:rPr lang="en-US" sz="2400" dirty="0" err="1" smtClean="0">
                <a:solidFill>
                  <a:srgbClr val="000000"/>
                </a:solidFill>
                <a:latin typeface="Calibri" charset="0"/>
              </a:rPr>
              <a:t>Motora</a:t>
            </a:r>
            <a:r>
              <a:rPr lang="en-US" sz="2400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Calibri" charset="0"/>
              </a:rPr>
              <a:t>sa</a:t>
            </a:r>
            <a:r>
              <a:rPr lang="en-US" sz="2400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Calibri" charset="0"/>
              </a:rPr>
              <a:t>greškom</a:t>
            </a:r>
            <a:r>
              <a:rPr lang="en-US" sz="2400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Calibri" charset="0"/>
              </a:rPr>
              <a:t>(</a:t>
            </a:r>
            <a:r>
              <a:rPr lang="en-US" sz="2400" dirty="0" err="1" smtClean="0">
                <a:solidFill>
                  <a:srgbClr val="000000"/>
                </a:solidFill>
                <a:latin typeface="Calibri" charset="0"/>
              </a:rPr>
              <a:t>anomalijom</a:t>
            </a:r>
            <a:r>
              <a:rPr lang="en-US" sz="2400" dirty="0" smtClean="0">
                <a:solidFill>
                  <a:srgbClr val="000000"/>
                </a:solidFill>
                <a:latin typeface="Calibri" charset="0"/>
              </a:rPr>
              <a:t>)</a:t>
            </a:r>
            <a:endParaRPr lang="en-US" sz="2400" dirty="0">
              <a:solidFill>
                <a:srgbClr val="000000"/>
              </a:solidFill>
              <a:latin typeface="Calibri" charset="0"/>
            </a:endParaRPr>
          </a:p>
        </p:txBody>
      </p: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381000" y="370421"/>
            <a:ext cx="8305800" cy="460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/>
          <a:p>
            <a:pPr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 sz="2400" b="1" dirty="0" err="1" smtClean="0">
                <a:solidFill>
                  <a:srgbClr val="000000"/>
                </a:solidFill>
                <a:latin typeface="Calibri" charset="0"/>
              </a:rPr>
              <a:t>Avionski</a:t>
            </a:r>
            <a:r>
              <a:rPr lang="en-US" sz="2400" b="1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Calibri" charset="0"/>
              </a:rPr>
              <a:t>motori</a:t>
            </a:r>
            <a:r>
              <a:rPr lang="en-US" sz="2400" b="1" dirty="0" smtClean="0">
                <a:solidFill>
                  <a:srgbClr val="000000"/>
                </a:solidFill>
                <a:latin typeface="Calibri" charset="0"/>
              </a:rPr>
              <a:t>  primer</a:t>
            </a:r>
            <a:endParaRPr lang="en-US" sz="2400" b="1" dirty="0">
              <a:solidFill>
                <a:srgbClr val="000000"/>
              </a:solidFill>
              <a:latin typeface="Calibri" charset="0"/>
            </a:endParaRPr>
          </a:p>
        </p:txBody>
      </p:sp>
      <p:grpSp>
        <p:nvGrpSpPr>
          <p:cNvPr id="14339" name="Group 3"/>
          <p:cNvGrpSpPr>
            <a:grpSpLocks/>
          </p:cNvGrpSpPr>
          <p:nvPr/>
        </p:nvGrpSpPr>
        <p:grpSpPr bwMode="auto">
          <a:xfrm>
            <a:off x="420688" y="2300821"/>
            <a:ext cx="8304212" cy="1198033"/>
            <a:chOff x="265" y="1087"/>
            <a:chExt cx="5231" cy="566"/>
          </a:xfrm>
        </p:grpSpPr>
        <p:sp>
          <p:nvSpPr>
            <p:cNvPr id="14340" name="Rectangle 4"/>
            <p:cNvSpPr>
              <a:spLocks noChangeArrowheads="1"/>
            </p:cNvSpPr>
            <p:nvPr/>
          </p:nvSpPr>
          <p:spPr bwMode="auto">
            <a:xfrm>
              <a:off x="265" y="1087"/>
              <a:ext cx="5231" cy="5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  <a:tab pos="6515100" algn="l"/>
                  <a:tab pos="7239000" algn="l"/>
                  <a:tab pos="7962900" algn="l"/>
                </a:tabLst>
                <a:defRPr/>
              </a:pPr>
              <a:r>
                <a:rPr lang="en-US" sz="2400" dirty="0" err="1" smtClean="0">
                  <a:solidFill>
                    <a:srgbClr val="000000"/>
                  </a:solidFill>
                </a:rPr>
                <a:t>Trening</a:t>
              </a:r>
              <a:r>
                <a:rPr lang="en-US" sz="2400" dirty="0" smtClean="0">
                  <a:solidFill>
                    <a:srgbClr val="000000"/>
                  </a:solidFill>
                </a:rPr>
                <a:t> </a:t>
              </a:r>
              <a:r>
                <a:rPr lang="en-US" sz="2400" dirty="0">
                  <a:solidFill>
                    <a:srgbClr val="000000"/>
                  </a:solidFill>
                </a:rPr>
                <a:t>set: 6000 </a:t>
              </a:r>
              <a:r>
                <a:rPr lang="en-US" sz="2400" dirty="0" err="1" smtClean="0">
                  <a:solidFill>
                    <a:srgbClr val="000000"/>
                  </a:solidFill>
                </a:rPr>
                <a:t>ispravnih</a:t>
              </a:r>
              <a:r>
                <a:rPr lang="en-US" sz="2400" dirty="0" smtClean="0">
                  <a:solidFill>
                    <a:srgbClr val="000000"/>
                  </a:solidFill>
                </a:rPr>
                <a:t> </a:t>
              </a:r>
              <a:r>
                <a:rPr lang="en-US" sz="2400" dirty="0" err="1" smtClean="0">
                  <a:solidFill>
                    <a:srgbClr val="000000"/>
                  </a:solidFill>
                </a:rPr>
                <a:t>motora</a:t>
              </a:r>
              <a:endParaRPr lang="en-US" sz="2400" dirty="0">
                <a:solidFill>
                  <a:srgbClr val="000000"/>
                </a:solidFill>
              </a:endParaRPr>
            </a:p>
            <a:p>
              <a:pPr>
                <a:lnSpc>
                  <a:spcPct val="100000"/>
                </a:lnSpc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  <a:tab pos="6515100" algn="l"/>
                  <a:tab pos="7239000" algn="l"/>
                  <a:tab pos="7962900" algn="l"/>
                </a:tabLst>
                <a:defRPr/>
              </a:pPr>
              <a:r>
                <a:rPr lang="en-US" sz="2400" dirty="0">
                  <a:solidFill>
                    <a:srgbClr val="000000"/>
                  </a:solidFill>
                </a:rPr>
                <a:t>CV: 2000 </a:t>
              </a:r>
              <a:r>
                <a:rPr lang="en-US" sz="2400" dirty="0" err="1" smtClean="0">
                  <a:solidFill>
                    <a:srgbClr val="000000"/>
                  </a:solidFill>
                </a:rPr>
                <a:t>ispravnih</a:t>
              </a:r>
              <a:r>
                <a:rPr lang="en-US" sz="2400" dirty="0" smtClean="0">
                  <a:solidFill>
                    <a:srgbClr val="000000"/>
                  </a:solidFill>
                </a:rPr>
                <a:t> </a:t>
              </a:r>
              <a:r>
                <a:rPr lang="en-US" sz="2400" dirty="0" err="1" smtClean="0">
                  <a:solidFill>
                    <a:srgbClr val="000000"/>
                  </a:solidFill>
                </a:rPr>
                <a:t>motora</a:t>
              </a:r>
              <a:r>
                <a:rPr lang="en-US" sz="2400" dirty="0" smtClean="0">
                  <a:solidFill>
                    <a:srgbClr val="000000"/>
                  </a:solidFill>
                </a:rPr>
                <a:t> </a:t>
              </a:r>
              <a:r>
                <a:rPr lang="en-US" sz="2400" dirty="0">
                  <a:solidFill>
                    <a:srgbClr val="000000"/>
                  </a:solidFill>
                </a:rPr>
                <a:t>( 	 </a:t>
              </a:r>
              <a:r>
                <a:rPr lang="en-US" sz="2400" dirty="0" smtClean="0">
                  <a:solidFill>
                    <a:srgbClr val="000000"/>
                  </a:solidFill>
                </a:rPr>
                <a:t>        )</a:t>
              </a:r>
              <a:r>
                <a:rPr lang="en-US" sz="2400" dirty="0">
                  <a:solidFill>
                    <a:srgbClr val="000000"/>
                  </a:solidFill>
                </a:rPr>
                <a:t>, 10 </a:t>
              </a:r>
              <a:r>
                <a:rPr lang="en-US" sz="2400" dirty="0" err="1" smtClean="0">
                  <a:solidFill>
                    <a:srgbClr val="000000"/>
                  </a:solidFill>
                </a:rPr>
                <a:t>sa</a:t>
              </a:r>
              <a:r>
                <a:rPr lang="en-US" sz="2400" dirty="0" smtClean="0">
                  <a:solidFill>
                    <a:srgbClr val="000000"/>
                  </a:solidFill>
                </a:rPr>
                <a:t> </a:t>
              </a:r>
              <a:r>
                <a:rPr lang="en-US" sz="2400" dirty="0" err="1" smtClean="0">
                  <a:solidFill>
                    <a:srgbClr val="000000"/>
                  </a:solidFill>
                </a:rPr>
                <a:t>anomalijom</a:t>
              </a:r>
              <a:r>
                <a:rPr lang="en-US" sz="2400" dirty="0" smtClean="0">
                  <a:solidFill>
                    <a:srgbClr val="000000"/>
                  </a:solidFill>
                </a:rPr>
                <a:t> </a:t>
              </a:r>
              <a:r>
                <a:rPr lang="en-US" sz="2400" dirty="0">
                  <a:solidFill>
                    <a:srgbClr val="000000"/>
                  </a:solidFill>
                </a:rPr>
                <a:t>(           )</a:t>
              </a:r>
            </a:p>
            <a:p>
              <a:pPr>
                <a:lnSpc>
                  <a:spcPct val="100000"/>
                </a:lnSpc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  <a:tab pos="6515100" algn="l"/>
                  <a:tab pos="7239000" algn="l"/>
                  <a:tab pos="7962900" algn="l"/>
                </a:tabLst>
                <a:defRPr/>
              </a:pPr>
              <a:r>
                <a:rPr lang="en-US" sz="2400" dirty="0">
                  <a:solidFill>
                    <a:srgbClr val="000000"/>
                  </a:solidFill>
                </a:rPr>
                <a:t>Test: 2000 </a:t>
              </a:r>
              <a:r>
                <a:rPr lang="en-US" sz="2400" dirty="0" err="1" smtClean="0">
                  <a:solidFill>
                    <a:srgbClr val="000000"/>
                  </a:solidFill>
                </a:rPr>
                <a:t>ispravnih</a:t>
              </a:r>
              <a:r>
                <a:rPr lang="en-US" sz="2400" dirty="0" smtClean="0">
                  <a:solidFill>
                    <a:srgbClr val="000000"/>
                  </a:solidFill>
                </a:rPr>
                <a:t> </a:t>
              </a:r>
              <a:r>
                <a:rPr lang="en-US" sz="2400" dirty="0" err="1" smtClean="0">
                  <a:solidFill>
                    <a:srgbClr val="000000"/>
                  </a:solidFill>
                </a:rPr>
                <a:t>motora</a:t>
              </a:r>
              <a:r>
                <a:rPr lang="en-US" sz="2400" dirty="0" smtClean="0">
                  <a:solidFill>
                    <a:srgbClr val="000000"/>
                  </a:solidFill>
                </a:rPr>
                <a:t> (            </a:t>
              </a:r>
              <a:r>
                <a:rPr lang="en-US" sz="2400" dirty="0">
                  <a:solidFill>
                    <a:srgbClr val="000000"/>
                  </a:solidFill>
                </a:rPr>
                <a:t>), 10 </a:t>
              </a:r>
              <a:r>
                <a:rPr lang="en-US" sz="2400" dirty="0" err="1" smtClean="0">
                  <a:solidFill>
                    <a:srgbClr val="000000"/>
                  </a:solidFill>
                </a:rPr>
                <a:t>sa</a:t>
              </a:r>
              <a:r>
                <a:rPr lang="en-US" sz="2400" dirty="0" smtClean="0">
                  <a:solidFill>
                    <a:srgbClr val="000000"/>
                  </a:solidFill>
                </a:rPr>
                <a:t> </a:t>
              </a:r>
              <a:r>
                <a:rPr lang="en-US" sz="2400" dirty="0" err="1" smtClean="0">
                  <a:solidFill>
                    <a:srgbClr val="000000"/>
                  </a:solidFill>
                </a:rPr>
                <a:t>anomalijom</a:t>
              </a:r>
              <a:r>
                <a:rPr lang="en-US" sz="2400" dirty="0" smtClean="0">
                  <a:solidFill>
                    <a:srgbClr val="000000"/>
                  </a:solidFill>
                </a:rPr>
                <a:t> </a:t>
              </a:r>
              <a:r>
                <a:rPr lang="en-US" sz="2400" dirty="0">
                  <a:solidFill>
                    <a:srgbClr val="000000"/>
                  </a:solidFill>
                </a:rPr>
                <a:t>(           )</a:t>
              </a:r>
            </a:p>
          </p:txBody>
        </p:sp>
        <p:pic>
          <p:nvPicPr>
            <p:cNvPr id="14341" name="Picture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26" y="1297"/>
              <a:ext cx="439" cy="1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  <p:pic>
          <p:nvPicPr>
            <p:cNvPr id="14342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48" y="1297"/>
              <a:ext cx="431" cy="1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  <p:pic>
          <p:nvPicPr>
            <p:cNvPr id="14343" name="Picture 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46" y="1463"/>
              <a:ext cx="439" cy="1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  <p:pic>
          <p:nvPicPr>
            <p:cNvPr id="14344" name="Picture 8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65" y="1455"/>
              <a:ext cx="431" cy="1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</p:grp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420688" y="4140203"/>
            <a:ext cx="8304212" cy="460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14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</p:spPr>
        <p:txBody>
          <a:bodyPr/>
          <a:lstStyle/>
          <a:p>
            <a:fld id="{B215C069-A787-1E48-B481-826D5BE3BDBB}" type="slidenum">
              <a:rPr lang="en-US" sz="1400" smtClean="0"/>
              <a:t>13</a:t>
            </a:fld>
            <a:r>
              <a:rPr lang="en-US" sz="1400" dirty="0" smtClean="0"/>
              <a:t>/21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92068284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404813" y="990604"/>
            <a:ext cx="8305800" cy="829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/>
          <a:p>
            <a:pPr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 sz="2400" dirty="0" err="1" smtClean="0">
                <a:solidFill>
                  <a:srgbClr val="000000"/>
                </a:solidFill>
                <a:latin typeface="Calibri" charset="0"/>
              </a:rPr>
              <a:t>Napraviti</a:t>
            </a:r>
            <a:r>
              <a:rPr lang="en-US" sz="2400" dirty="0" smtClean="0">
                <a:solidFill>
                  <a:srgbClr val="000000"/>
                </a:solidFill>
                <a:latin typeface="Calibri" charset="0"/>
              </a:rPr>
              <a:t>  </a:t>
            </a:r>
            <a:r>
              <a:rPr lang="en-US" sz="2400" dirty="0">
                <a:solidFill>
                  <a:srgbClr val="000000"/>
                </a:solidFill>
                <a:latin typeface="Calibri" charset="0"/>
              </a:rPr>
              <a:t>model          </a:t>
            </a:r>
            <a:r>
              <a:rPr lang="en-US" sz="2400" dirty="0" err="1" smtClean="0">
                <a:solidFill>
                  <a:srgbClr val="000000"/>
                </a:solidFill>
                <a:latin typeface="Calibri" charset="0"/>
              </a:rPr>
              <a:t>na</a:t>
            </a:r>
            <a:r>
              <a:rPr lang="en-US" sz="2400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Calibri" charset="0"/>
              </a:rPr>
              <a:t>trening</a:t>
            </a:r>
            <a:r>
              <a:rPr lang="en-US" sz="2400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Calibri" charset="0"/>
              </a:rPr>
              <a:t>setu</a:t>
            </a:r>
            <a:endParaRPr lang="en-US" sz="2400" dirty="0">
              <a:solidFill>
                <a:srgbClr val="000000"/>
              </a:solidFill>
              <a:latin typeface="Calibri" charset="0"/>
            </a:endParaRPr>
          </a:p>
          <a:p>
            <a:pPr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 sz="2400" dirty="0" smtClean="0">
                <a:solidFill>
                  <a:srgbClr val="000000"/>
                </a:solidFill>
                <a:latin typeface="Calibri" charset="0"/>
              </a:rPr>
              <a:t>NA </a:t>
            </a:r>
            <a:r>
              <a:rPr lang="en-US" sz="2400" dirty="0" err="1" smtClean="0">
                <a:solidFill>
                  <a:srgbClr val="000000"/>
                </a:solidFill>
                <a:latin typeface="Calibri" charset="0"/>
              </a:rPr>
              <a:t>kros</a:t>
            </a:r>
            <a:r>
              <a:rPr lang="en-US" sz="2400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Calibri" charset="0"/>
              </a:rPr>
              <a:t>validacionom</a:t>
            </a:r>
            <a:r>
              <a:rPr lang="en-US" sz="2400" dirty="0" smtClean="0">
                <a:solidFill>
                  <a:srgbClr val="000000"/>
                </a:solidFill>
                <a:latin typeface="Calibri" charset="0"/>
              </a:rPr>
              <a:t> /</a:t>
            </a:r>
            <a:r>
              <a:rPr lang="en-US" sz="2400" dirty="0">
                <a:solidFill>
                  <a:srgbClr val="000000"/>
                </a:solidFill>
                <a:latin typeface="Calibri" charset="0"/>
              </a:rPr>
              <a:t>test </a:t>
            </a:r>
            <a:r>
              <a:rPr lang="en-US" sz="2400" dirty="0" err="1" smtClean="0">
                <a:solidFill>
                  <a:srgbClr val="000000"/>
                </a:solidFill>
                <a:latin typeface="Calibri" charset="0"/>
              </a:rPr>
              <a:t>primeru</a:t>
            </a:r>
            <a:r>
              <a:rPr lang="en-US" sz="2400" dirty="0" smtClean="0">
                <a:solidFill>
                  <a:srgbClr val="000000"/>
                </a:solidFill>
                <a:latin typeface="Calibri" charset="0"/>
              </a:rPr>
              <a:t>     </a:t>
            </a:r>
            <a:r>
              <a:rPr lang="en-US" sz="2400" dirty="0">
                <a:solidFill>
                  <a:srgbClr val="000000"/>
                </a:solidFill>
                <a:latin typeface="Calibri" charset="0"/>
              </a:rPr>
              <a:t>, </a:t>
            </a:r>
            <a:r>
              <a:rPr lang="en-US" sz="2400" dirty="0" err="1" smtClean="0">
                <a:solidFill>
                  <a:srgbClr val="000000"/>
                </a:solidFill>
                <a:latin typeface="Calibri" charset="0"/>
              </a:rPr>
              <a:t>predvideti</a:t>
            </a:r>
            <a:endParaRPr lang="en-US" sz="2400" dirty="0">
              <a:solidFill>
                <a:srgbClr val="000000"/>
              </a:solidFill>
              <a:latin typeface="Calibri" charset="0"/>
            </a:endParaRP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381000" y="370421"/>
            <a:ext cx="8305800" cy="460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/>
          <a:p>
            <a:pPr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 sz="2400" b="1" dirty="0" err="1" smtClean="0">
                <a:solidFill>
                  <a:srgbClr val="000000"/>
                </a:solidFill>
                <a:latin typeface="Calibri" charset="0"/>
              </a:rPr>
              <a:t>Evaluacija</a:t>
            </a:r>
            <a:r>
              <a:rPr lang="en-US" sz="2400" b="1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Calibri" charset="0"/>
              </a:rPr>
              <a:t>algoritma</a:t>
            </a:r>
            <a:endParaRPr lang="en-US" sz="2400" b="1" dirty="0">
              <a:solidFill>
                <a:srgbClr val="000000"/>
              </a:solidFill>
              <a:latin typeface="Calibri" charset="0"/>
            </a:endParaRPr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092200"/>
            <a:ext cx="546100" cy="4085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5" y="1092204"/>
            <a:ext cx="2030413" cy="486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536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1519771"/>
            <a:ext cx="152400" cy="1820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5366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9175" y="2351621"/>
            <a:ext cx="4514850" cy="9757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404813" y="3354918"/>
            <a:ext cx="8305800" cy="15682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/>
          <a:p>
            <a:pPr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 sz="2400" dirty="0" err="1" smtClean="0">
                <a:solidFill>
                  <a:srgbClr val="000000"/>
                </a:solidFill>
                <a:latin typeface="Calibri" charset="0"/>
              </a:rPr>
              <a:t>Evalucione</a:t>
            </a:r>
            <a:r>
              <a:rPr lang="en-US" sz="2400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Calibri" charset="0"/>
              </a:rPr>
              <a:t>metrike</a:t>
            </a:r>
            <a:r>
              <a:rPr lang="en-US" sz="2400" dirty="0" smtClean="0">
                <a:solidFill>
                  <a:srgbClr val="000000"/>
                </a:solidFill>
                <a:latin typeface="Calibri" charset="0"/>
              </a:rPr>
              <a:t>:</a:t>
            </a:r>
            <a:endParaRPr lang="en-US" sz="2400" dirty="0">
              <a:solidFill>
                <a:srgbClr val="000000"/>
              </a:solidFill>
              <a:latin typeface="Calibri" charset="0"/>
            </a:endParaRPr>
          </a:p>
          <a:p>
            <a:pPr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 sz="2400" dirty="0">
                <a:solidFill>
                  <a:srgbClr val="000000"/>
                </a:solidFill>
                <a:latin typeface="Calibri" charset="0"/>
              </a:rPr>
              <a:t>	- True positive, false positive, false negative, true negative</a:t>
            </a:r>
          </a:p>
          <a:p>
            <a:pPr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 sz="2400" dirty="0">
                <a:solidFill>
                  <a:srgbClr val="000000"/>
                </a:solidFill>
                <a:latin typeface="Calibri" charset="0"/>
              </a:rPr>
              <a:t>	- Precision/Recall</a:t>
            </a:r>
          </a:p>
          <a:p>
            <a:pPr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 sz="2400" dirty="0">
                <a:solidFill>
                  <a:srgbClr val="000000"/>
                </a:solidFill>
                <a:latin typeface="Calibri" charset="0"/>
              </a:rPr>
              <a:t>	- F1-score</a:t>
            </a:r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393700" y="5653621"/>
            <a:ext cx="8305800" cy="460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/>
          <a:p>
            <a:pPr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 sz="2400" dirty="0" err="1" smtClean="0">
                <a:solidFill>
                  <a:srgbClr val="000000"/>
                </a:solidFill>
                <a:latin typeface="Calibri" charset="0"/>
              </a:rPr>
              <a:t>Za</a:t>
            </a:r>
            <a:r>
              <a:rPr lang="en-US" sz="2400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Calibri" charset="0"/>
              </a:rPr>
              <a:t>izbor</a:t>
            </a:r>
            <a:r>
              <a:rPr lang="en-US" sz="2400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Calibri" charset="0"/>
              </a:rPr>
              <a:t>parametra</a:t>
            </a:r>
            <a:r>
              <a:rPr lang="en-US" sz="2400" dirty="0" smtClean="0">
                <a:solidFill>
                  <a:srgbClr val="000000"/>
                </a:solidFill>
                <a:latin typeface="Calibri" charset="0"/>
              </a:rPr>
              <a:t>     </a:t>
            </a:r>
            <a:r>
              <a:rPr lang="en-US" sz="2400" dirty="0" err="1" smtClean="0">
                <a:solidFill>
                  <a:srgbClr val="000000"/>
                </a:solidFill>
                <a:latin typeface="Calibri" charset="0"/>
              </a:rPr>
              <a:t>može</a:t>
            </a:r>
            <a:r>
              <a:rPr lang="en-US" sz="2400" dirty="0" smtClean="0">
                <a:solidFill>
                  <a:srgbClr val="000000"/>
                </a:solidFill>
                <a:latin typeface="Calibri" charset="0"/>
              </a:rPr>
              <a:t> da se </a:t>
            </a:r>
            <a:r>
              <a:rPr lang="en-US" sz="2400" dirty="0" err="1" smtClean="0">
                <a:solidFill>
                  <a:srgbClr val="000000"/>
                </a:solidFill>
                <a:latin typeface="Calibri" charset="0"/>
              </a:rPr>
              <a:t>koristi</a:t>
            </a:r>
            <a:r>
              <a:rPr lang="en-US" sz="2400" dirty="0" smtClean="0">
                <a:solidFill>
                  <a:srgbClr val="000000"/>
                </a:solidFill>
                <a:latin typeface="Calibri" charset="0"/>
              </a:rPr>
              <a:t> I </a:t>
            </a:r>
            <a:r>
              <a:rPr lang="en-US" sz="2400" dirty="0" err="1" smtClean="0">
                <a:solidFill>
                  <a:srgbClr val="000000"/>
                </a:solidFill>
                <a:latin typeface="Calibri" charset="0"/>
              </a:rPr>
              <a:t>kros-validacioni</a:t>
            </a:r>
            <a:r>
              <a:rPr lang="en-US" sz="2400" dirty="0" smtClean="0">
                <a:solidFill>
                  <a:srgbClr val="000000"/>
                </a:solidFill>
                <a:latin typeface="Calibri" charset="0"/>
              </a:rPr>
              <a:t> set</a:t>
            </a:r>
            <a:endParaRPr lang="en-US" sz="2400" dirty="0">
              <a:solidFill>
                <a:srgbClr val="000000"/>
              </a:solidFill>
              <a:latin typeface="Calibri" charset="0"/>
            </a:endParaRPr>
          </a:p>
        </p:txBody>
      </p:sp>
      <p:pic>
        <p:nvPicPr>
          <p:cNvPr id="15369" name="Picture 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0798" y="5815619"/>
            <a:ext cx="123825" cy="1947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14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</p:spPr>
        <p:txBody>
          <a:bodyPr/>
          <a:lstStyle/>
          <a:p>
            <a:fld id="{B215C069-A787-1E48-B481-826D5BE3BDBB}" type="slidenum">
              <a:rPr lang="en-US" sz="1400" smtClean="0"/>
              <a:t>14</a:t>
            </a:fld>
            <a:r>
              <a:rPr lang="en-US" sz="1400" dirty="0" smtClean="0"/>
              <a:t>/21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3858343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381000" y="381000"/>
            <a:ext cx="8305800" cy="521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/>
          <a:p>
            <a:pPr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 sz="2800" b="1" dirty="0" err="1" smtClean="0">
                <a:solidFill>
                  <a:srgbClr val="000000"/>
                </a:solidFill>
                <a:latin typeface="Calibri" charset="0"/>
              </a:rPr>
              <a:t>Kako</a:t>
            </a:r>
            <a:r>
              <a:rPr lang="en-US" sz="2800" b="1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latin typeface="Calibri" charset="0"/>
              </a:rPr>
              <a:t>izabrati</a:t>
            </a:r>
            <a:r>
              <a:rPr lang="en-US" sz="2800" b="1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latin typeface="Calibri" charset="0"/>
              </a:rPr>
              <a:t>atribute</a:t>
            </a:r>
            <a:r>
              <a:rPr lang="en-US" sz="2800" b="1" dirty="0" smtClean="0">
                <a:solidFill>
                  <a:srgbClr val="000000"/>
                </a:solidFill>
                <a:latin typeface="Calibri" charset="0"/>
              </a:rPr>
              <a:t>: </a:t>
            </a:r>
            <a:r>
              <a:rPr lang="en-US" sz="2800" b="1" dirty="0" err="1">
                <a:solidFill>
                  <a:srgbClr val="000000"/>
                </a:solidFill>
                <a:latin typeface="Calibri" charset="0"/>
              </a:rPr>
              <a:t>a</a:t>
            </a:r>
            <a:r>
              <a:rPr lang="en-US" sz="2800" b="1" dirty="0" err="1" smtClean="0">
                <a:solidFill>
                  <a:srgbClr val="000000"/>
                </a:solidFill>
                <a:latin typeface="Calibri" charset="0"/>
              </a:rPr>
              <a:t>naliza</a:t>
            </a:r>
            <a:r>
              <a:rPr lang="en-US" sz="2800" b="1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latin typeface="Calibri" charset="0"/>
              </a:rPr>
              <a:t>greške</a:t>
            </a:r>
            <a:r>
              <a:rPr lang="en-US" sz="2800" b="1" dirty="0" smtClean="0">
                <a:solidFill>
                  <a:srgbClr val="000000"/>
                </a:solidFill>
                <a:latin typeface="Calibri" charset="0"/>
              </a:rPr>
              <a:t> </a:t>
            </a:r>
            <a:endParaRPr lang="en-US" sz="2800" b="1" dirty="0">
              <a:solidFill>
                <a:srgbClr val="000000"/>
              </a:solidFill>
              <a:latin typeface="Calibri" charset="0"/>
            </a:endParaRPr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381000" y="1083737"/>
            <a:ext cx="8305800" cy="952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/>
          <a:p>
            <a:pPr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 sz="2800" dirty="0" err="1">
                <a:solidFill>
                  <a:srgbClr val="000000"/>
                </a:solidFill>
                <a:latin typeface="Calibri" charset="0"/>
              </a:rPr>
              <a:t>Ž</a:t>
            </a:r>
            <a:r>
              <a:rPr lang="en-US" sz="2800" dirty="0" err="1" smtClean="0">
                <a:solidFill>
                  <a:srgbClr val="000000"/>
                </a:solidFill>
                <a:latin typeface="Calibri" charset="0"/>
              </a:rPr>
              <a:t>elimo</a:t>
            </a:r>
            <a:r>
              <a:rPr lang="en-US" sz="2800" dirty="0" smtClean="0">
                <a:solidFill>
                  <a:srgbClr val="000000"/>
                </a:solidFill>
                <a:latin typeface="Calibri" charset="0"/>
              </a:rPr>
              <a:t>          </a:t>
            </a:r>
            <a:r>
              <a:rPr lang="en-US" sz="2800" dirty="0" err="1" smtClean="0">
                <a:solidFill>
                  <a:srgbClr val="000000"/>
                </a:solidFill>
                <a:latin typeface="Calibri" charset="0"/>
              </a:rPr>
              <a:t>veliko</a:t>
            </a:r>
            <a:r>
              <a:rPr lang="en-US" sz="2800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Calibri" charset="0"/>
              </a:rPr>
              <a:t>za</a:t>
            </a:r>
            <a:r>
              <a:rPr lang="en-US" sz="2800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Calibri" charset="0"/>
              </a:rPr>
              <a:t>normalne</a:t>
            </a:r>
            <a:r>
              <a:rPr lang="en-US" sz="2800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Calibri" charset="0"/>
              </a:rPr>
              <a:t>primere</a:t>
            </a:r>
            <a:r>
              <a:rPr lang="en-US" sz="2800" dirty="0" smtClean="0">
                <a:solidFill>
                  <a:srgbClr val="000000"/>
                </a:solidFill>
                <a:latin typeface="Calibri" charset="0"/>
              </a:rPr>
              <a:t> i</a:t>
            </a:r>
            <a:endParaRPr lang="en-US" sz="2800" dirty="0">
              <a:solidFill>
                <a:srgbClr val="000000"/>
              </a:solidFill>
              <a:latin typeface="Calibri" charset="0"/>
            </a:endParaRPr>
          </a:p>
          <a:p>
            <a:pPr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 sz="2800" dirty="0">
                <a:solidFill>
                  <a:srgbClr val="000000"/>
                </a:solidFill>
                <a:latin typeface="Calibri" charset="0"/>
              </a:rPr>
              <a:t>		 </a:t>
            </a:r>
            <a:r>
              <a:rPr lang="en-US" sz="2800" dirty="0" smtClean="0">
                <a:solidFill>
                  <a:srgbClr val="000000"/>
                </a:solidFill>
                <a:latin typeface="Calibri" charset="0"/>
              </a:rPr>
              <a:t>   </a:t>
            </a:r>
            <a:r>
              <a:rPr lang="en-US" sz="2800" dirty="0" err="1" smtClean="0">
                <a:solidFill>
                  <a:srgbClr val="000000"/>
                </a:solidFill>
                <a:latin typeface="Calibri" charset="0"/>
              </a:rPr>
              <a:t>malo</a:t>
            </a:r>
            <a:r>
              <a:rPr lang="en-US" sz="2800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Calibri" charset="0"/>
              </a:rPr>
              <a:t>za</a:t>
            </a:r>
            <a:r>
              <a:rPr lang="en-US" sz="2800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Calibri" charset="0"/>
              </a:rPr>
              <a:t>primere</a:t>
            </a:r>
            <a:r>
              <a:rPr lang="en-US" sz="2800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Calibri" charset="0"/>
              </a:rPr>
              <a:t>sa</a:t>
            </a:r>
            <a:r>
              <a:rPr lang="en-US" sz="2800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Calibri" charset="0"/>
              </a:rPr>
              <a:t>anomalijom</a:t>
            </a:r>
            <a:r>
              <a:rPr lang="en-US" sz="2800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Calibri" charset="0"/>
              </a:rPr>
              <a:t>.</a:t>
            </a:r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202795"/>
            <a:ext cx="636588" cy="476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569507"/>
            <a:ext cx="636587" cy="4762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381000" y="2461684"/>
            <a:ext cx="8305800" cy="1383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/>
          <a:p>
            <a:pPr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 sz="2800" dirty="0" err="1" smtClean="0">
                <a:solidFill>
                  <a:srgbClr val="000000"/>
                </a:solidFill>
                <a:latin typeface="Calibri" charset="0"/>
              </a:rPr>
              <a:t>Najčešći</a:t>
            </a:r>
            <a:r>
              <a:rPr lang="en-US" sz="2800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Calibri" charset="0"/>
              </a:rPr>
              <a:t>problemi</a:t>
            </a:r>
            <a:r>
              <a:rPr lang="en-US" sz="2800" dirty="0" smtClean="0">
                <a:solidFill>
                  <a:srgbClr val="000000"/>
                </a:solidFill>
                <a:latin typeface="Calibri" charset="0"/>
              </a:rPr>
              <a:t>:</a:t>
            </a:r>
            <a:endParaRPr lang="en-US" sz="2800" dirty="0">
              <a:solidFill>
                <a:srgbClr val="000000"/>
              </a:solidFill>
              <a:latin typeface="Calibri" charset="0"/>
            </a:endParaRPr>
          </a:p>
          <a:p>
            <a:pPr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 sz="2800" dirty="0">
                <a:solidFill>
                  <a:srgbClr val="000000"/>
                </a:solidFill>
                <a:latin typeface="Calibri" charset="0"/>
              </a:rPr>
              <a:t>		 </a:t>
            </a:r>
            <a:r>
              <a:rPr lang="en-US" sz="2800" dirty="0" smtClean="0">
                <a:solidFill>
                  <a:srgbClr val="000000"/>
                </a:solidFill>
                <a:latin typeface="Calibri" charset="0"/>
              </a:rPr>
              <a:t>  je </a:t>
            </a:r>
            <a:r>
              <a:rPr lang="en-US" sz="2800" dirty="0" err="1" smtClean="0">
                <a:solidFill>
                  <a:srgbClr val="000000"/>
                </a:solidFill>
                <a:latin typeface="Calibri" charset="0"/>
              </a:rPr>
              <a:t>uporedivo</a:t>
            </a:r>
            <a:r>
              <a:rPr lang="en-US" sz="2800" dirty="0" smtClean="0">
                <a:solidFill>
                  <a:srgbClr val="000000"/>
                </a:solidFill>
                <a:latin typeface="Calibri" charset="0"/>
              </a:rPr>
              <a:t> (</a:t>
            </a:r>
            <a:r>
              <a:rPr lang="en-US" sz="2800" dirty="0" err="1" smtClean="0">
                <a:solidFill>
                  <a:srgbClr val="000000"/>
                </a:solidFill>
                <a:latin typeface="Calibri" charset="0"/>
              </a:rPr>
              <a:t>tipa</a:t>
            </a:r>
            <a:r>
              <a:rPr lang="en-US" sz="2800" dirty="0" smtClean="0">
                <a:solidFill>
                  <a:srgbClr val="000000"/>
                </a:solidFill>
                <a:latin typeface="Calibri" charset="0"/>
              </a:rPr>
              <a:t>, </a:t>
            </a:r>
            <a:r>
              <a:rPr lang="en-US" sz="2800" dirty="0" err="1" smtClean="0">
                <a:solidFill>
                  <a:srgbClr val="000000"/>
                </a:solidFill>
                <a:latin typeface="Calibri" charset="0"/>
              </a:rPr>
              <a:t>veliko</a:t>
            </a:r>
            <a:r>
              <a:rPr lang="en-US" sz="2800" dirty="0" smtClean="0">
                <a:solidFill>
                  <a:srgbClr val="000000"/>
                </a:solidFill>
                <a:latin typeface="Calibri" charset="0"/>
              </a:rPr>
              <a:t>)</a:t>
            </a:r>
            <a:br>
              <a:rPr lang="en-US" sz="2800" dirty="0" smtClean="0">
                <a:solidFill>
                  <a:srgbClr val="000000"/>
                </a:solidFill>
                <a:latin typeface="Calibri" charset="0"/>
              </a:rPr>
            </a:br>
            <a:r>
              <a:rPr lang="en-US" sz="2800" dirty="0" smtClean="0">
                <a:solidFill>
                  <a:srgbClr val="000000"/>
                </a:solidFill>
                <a:latin typeface="Calibri" charset="0"/>
              </a:rPr>
              <a:t>           </a:t>
            </a:r>
            <a:r>
              <a:rPr lang="en-US" sz="2800" dirty="0" err="1" smtClean="0">
                <a:solidFill>
                  <a:srgbClr val="000000"/>
                </a:solidFill>
                <a:latin typeface="Calibri" charset="0"/>
              </a:rPr>
              <a:t>i</a:t>
            </a:r>
            <a:r>
              <a:rPr lang="en-US" sz="2800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Calibri" charset="0"/>
              </a:rPr>
              <a:t>za</a:t>
            </a:r>
            <a:r>
              <a:rPr lang="en-US" sz="2800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Calibri" charset="0"/>
              </a:rPr>
              <a:t>normalne</a:t>
            </a:r>
            <a:r>
              <a:rPr lang="en-US" sz="2800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Calibri" charset="0"/>
              </a:rPr>
              <a:t>i</a:t>
            </a:r>
            <a:r>
              <a:rPr lang="en-US" sz="2800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Calibri" charset="0"/>
              </a:rPr>
              <a:t>za</a:t>
            </a:r>
            <a:r>
              <a:rPr lang="en-US" sz="2800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Calibri" charset="0"/>
              </a:rPr>
              <a:t>primere</a:t>
            </a:r>
            <a:r>
              <a:rPr lang="en-US" sz="2800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Calibri" charset="0"/>
              </a:rPr>
              <a:t>sa</a:t>
            </a:r>
            <a:r>
              <a:rPr lang="en-US" sz="2800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Calibri" charset="0"/>
              </a:rPr>
              <a:t>anomalijom</a:t>
            </a:r>
            <a:endParaRPr lang="en-US" sz="2800" dirty="0">
              <a:solidFill>
                <a:srgbClr val="000000"/>
              </a:solidFill>
              <a:latin typeface="Calibri" charset="0"/>
            </a:endParaRPr>
          </a:p>
        </p:txBody>
      </p:sp>
      <p:pic>
        <p:nvPicPr>
          <p:cNvPr id="19464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4781" y="2909363"/>
            <a:ext cx="636587" cy="476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9465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1368" y="4241800"/>
            <a:ext cx="2193925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9466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5" y="6523568"/>
            <a:ext cx="200025" cy="1799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grpSp>
        <p:nvGrpSpPr>
          <p:cNvPr id="19467" name="Group 11"/>
          <p:cNvGrpSpPr>
            <a:grpSpLocks/>
          </p:cNvGrpSpPr>
          <p:nvPr/>
        </p:nvGrpSpPr>
        <p:grpSpPr bwMode="auto">
          <a:xfrm>
            <a:off x="4953005" y="4241800"/>
            <a:ext cx="2436813" cy="2491317"/>
            <a:chOff x="3120" y="2004"/>
            <a:chExt cx="1535" cy="1177"/>
          </a:xfrm>
        </p:grpSpPr>
        <p:pic>
          <p:nvPicPr>
            <p:cNvPr id="19468" name="Picture 12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20" y="2004"/>
              <a:ext cx="1535" cy="11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  <p:pic>
          <p:nvPicPr>
            <p:cNvPr id="19469" name="Picture 1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46" y="3097"/>
              <a:ext cx="125" cy="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  <p:pic>
          <p:nvPicPr>
            <p:cNvPr id="19470" name="Picture 14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24" y="2307"/>
              <a:ext cx="128" cy="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</p:grpSp>
      <p:sp>
        <p:nvSpPr>
          <p:cNvPr id="2" name="Multiply 1"/>
          <p:cNvSpPr/>
          <p:nvPr/>
        </p:nvSpPr>
        <p:spPr bwMode="auto">
          <a:xfrm>
            <a:off x="3352800" y="6273800"/>
            <a:ext cx="152400" cy="203200"/>
          </a:xfrm>
          <a:prstGeom prst="mathMultiply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effectLst/>
              <a:latin typeface="Arial" charset="0"/>
              <a:ea typeface="SimSun" charset="0"/>
              <a:cs typeface="SimSun" charset="0"/>
            </a:endParaRPr>
          </a:p>
        </p:txBody>
      </p:sp>
      <p:sp>
        <p:nvSpPr>
          <p:cNvPr id="3" name="Multiply 2"/>
          <p:cNvSpPr/>
          <p:nvPr/>
        </p:nvSpPr>
        <p:spPr bwMode="auto">
          <a:xfrm>
            <a:off x="6629400" y="4445000"/>
            <a:ext cx="152400" cy="203200"/>
          </a:xfrm>
          <a:prstGeom prst="mathMultiply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effectLst/>
              <a:latin typeface="Arial" charset="0"/>
              <a:ea typeface="SimSun" charset="0"/>
              <a:cs typeface="SimSun" charset="0"/>
            </a:endParaRPr>
          </a:p>
        </p:txBody>
      </p:sp>
      <p:sp>
        <p:nvSpPr>
          <p:cNvPr id="19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</p:spPr>
        <p:txBody>
          <a:bodyPr/>
          <a:lstStyle/>
          <a:p>
            <a:fld id="{B215C069-A787-1E48-B481-826D5BE3BDBB}" type="slidenum">
              <a:rPr lang="en-US" sz="1400" smtClean="0"/>
              <a:t>15</a:t>
            </a:fld>
            <a:r>
              <a:rPr lang="en-US" sz="1400" dirty="0" smtClean="0"/>
              <a:t>/21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13626214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381000" y="381000"/>
            <a:ext cx="8305800" cy="521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/>
          <a:p>
            <a:pPr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 sz="2800" b="1" dirty="0" smtClean="0">
                <a:solidFill>
                  <a:srgbClr val="000000"/>
                </a:solidFill>
                <a:latin typeface="Calibri" charset="0"/>
              </a:rPr>
              <a:t>Monitoring </a:t>
            </a:r>
            <a:r>
              <a:rPr lang="en-US" sz="2800" b="1" dirty="0" err="1" smtClean="0">
                <a:solidFill>
                  <a:srgbClr val="000000"/>
                </a:solidFill>
                <a:latin typeface="Calibri" charset="0"/>
              </a:rPr>
              <a:t>mašina</a:t>
            </a:r>
            <a:r>
              <a:rPr lang="en-US" sz="2800" b="1" dirty="0" smtClean="0">
                <a:solidFill>
                  <a:srgbClr val="000000"/>
                </a:solidFill>
                <a:latin typeface="Calibri" charset="0"/>
              </a:rPr>
              <a:t> u data </a:t>
            </a:r>
            <a:r>
              <a:rPr lang="en-US" sz="2800" b="1" dirty="0" err="1" smtClean="0">
                <a:solidFill>
                  <a:srgbClr val="000000"/>
                </a:solidFill>
                <a:latin typeface="Calibri" charset="0"/>
              </a:rPr>
              <a:t>centru</a:t>
            </a:r>
            <a:endParaRPr lang="en-US" sz="2800" b="1" dirty="0">
              <a:solidFill>
                <a:srgbClr val="000000"/>
              </a:solidFill>
              <a:latin typeface="Calibri" charset="0"/>
            </a:endParaRP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381000" y="1083733"/>
            <a:ext cx="8305800" cy="4830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/>
          <a:p>
            <a:pPr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 sz="2800" dirty="0" err="1" smtClean="0">
                <a:solidFill>
                  <a:srgbClr val="000000"/>
                </a:solidFill>
                <a:latin typeface="Calibri" charset="0"/>
              </a:rPr>
              <a:t>Izabrati</a:t>
            </a:r>
            <a:r>
              <a:rPr lang="en-US" sz="2800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Calibri" charset="0"/>
              </a:rPr>
              <a:t>takve</a:t>
            </a:r>
            <a:r>
              <a:rPr lang="en-US" sz="2800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Calibri" charset="0"/>
              </a:rPr>
              <a:t>atribute</a:t>
            </a:r>
            <a:r>
              <a:rPr lang="en-US" sz="2800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Calibri" charset="0"/>
              </a:rPr>
              <a:t>koji</a:t>
            </a:r>
            <a:r>
              <a:rPr lang="en-US" sz="2800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Calibri" charset="0"/>
              </a:rPr>
              <a:t>mogu</a:t>
            </a:r>
            <a:r>
              <a:rPr lang="en-US" sz="2800" dirty="0" smtClean="0">
                <a:solidFill>
                  <a:srgbClr val="000000"/>
                </a:solidFill>
                <a:latin typeface="Calibri" charset="0"/>
              </a:rPr>
              <a:t> da </a:t>
            </a:r>
            <a:r>
              <a:rPr lang="en-US" sz="2800" dirty="0" err="1" smtClean="0">
                <a:solidFill>
                  <a:srgbClr val="000000"/>
                </a:solidFill>
                <a:latin typeface="Calibri" charset="0"/>
              </a:rPr>
              <a:t>uzmu</a:t>
            </a:r>
            <a:r>
              <a:rPr lang="en-US" sz="2800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Calibri" charset="0"/>
              </a:rPr>
              <a:t>neuobičajeno</a:t>
            </a:r>
            <a:r>
              <a:rPr lang="en-US" sz="2800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Calibri" charset="0"/>
              </a:rPr>
              <a:t>velike</a:t>
            </a:r>
            <a:r>
              <a:rPr lang="en-US" sz="2800" dirty="0" smtClean="0">
                <a:solidFill>
                  <a:srgbClr val="000000"/>
                </a:solidFill>
                <a:latin typeface="Calibri" charset="0"/>
              </a:rPr>
              <a:t> (male) </a:t>
            </a:r>
            <a:r>
              <a:rPr lang="en-US" sz="2800" dirty="0" err="1" smtClean="0">
                <a:solidFill>
                  <a:srgbClr val="000000"/>
                </a:solidFill>
                <a:latin typeface="Calibri" charset="0"/>
              </a:rPr>
              <a:t>vrednosti</a:t>
            </a:r>
            <a:r>
              <a:rPr lang="en-US" sz="2800" dirty="0" smtClean="0">
                <a:solidFill>
                  <a:srgbClr val="000000"/>
                </a:solidFill>
                <a:latin typeface="Calibri" charset="0"/>
              </a:rPr>
              <a:t> u </a:t>
            </a:r>
            <a:r>
              <a:rPr lang="en-US" sz="2800" dirty="0" err="1" smtClean="0">
                <a:solidFill>
                  <a:srgbClr val="000000"/>
                </a:solidFill>
                <a:latin typeface="Calibri" charset="0"/>
              </a:rPr>
              <a:t>slučaju</a:t>
            </a:r>
            <a:r>
              <a:rPr lang="en-US" sz="2800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Calibri" charset="0"/>
              </a:rPr>
              <a:t>anomalije</a:t>
            </a:r>
            <a:r>
              <a:rPr lang="en-US" sz="2800" dirty="0" smtClean="0">
                <a:solidFill>
                  <a:srgbClr val="000000"/>
                </a:solidFill>
                <a:latin typeface="Calibri" charset="0"/>
              </a:rPr>
              <a:t>.</a:t>
            </a:r>
            <a:endParaRPr lang="en-US" sz="2800" dirty="0">
              <a:solidFill>
                <a:srgbClr val="000000"/>
              </a:solidFill>
              <a:latin typeface="Calibri" charset="0"/>
            </a:endParaRPr>
          </a:p>
          <a:p>
            <a:pPr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 sz="2800" dirty="0">
                <a:solidFill>
                  <a:srgbClr val="000000"/>
                </a:solidFill>
                <a:latin typeface="Calibri" charset="0"/>
              </a:rPr>
              <a:t>	= </a:t>
            </a:r>
            <a:r>
              <a:rPr lang="en-US" sz="2800" dirty="0" err="1" smtClean="0">
                <a:solidFill>
                  <a:srgbClr val="000000"/>
                </a:solidFill>
                <a:latin typeface="Calibri" charset="0"/>
              </a:rPr>
              <a:t>iskorišćenje</a:t>
            </a:r>
            <a:r>
              <a:rPr lang="en-US" sz="2800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Calibri" charset="0"/>
              </a:rPr>
              <a:t>memorije</a:t>
            </a:r>
            <a:endParaRPr lang="en-US" sz="2800" dirty="0">
              <a:solidFill>
                <a:srgbClr val="000000"/>
              </a:solidFill>
              <a:latin typeface="Calibri" charset="0"/>
            </a:endParaRPr>
          </a:p>
          <a:p>
            <a:pPr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 sz="2800" dirty="0">
                <a:solidFill>
                  <a:srgbClr val="000000"/>
                </a:solidFill>
                <a:latin typeface="Calibri" charset="0"/>
              </a:rPr>
              <a:t>	= </a:t>
            </a:r>
            <a:r>
              <a:rPr lang="en-US" sz="2800" dirty="0" err="1" smtClean="0">
                <a:solidFill>
                  <a:srgbClr val="000000"/>
                </a:solidFill>
                <a:latin typeface="Calibri" charset="0"/>
              </a:rPr>
              <a:t>broj</a:t>
            </a:r>
            <a:r>
              <a:rPr lang="en-US" sz="2800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Calibri" charset="0"/>
              </a:rPr>
              <a:t>pristupa</a:t>
            </a:r>
            <a:r>
              <a:rPr lang="en-US" sz="2800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Calibri" charset="0"/>
              </a:rPr>
              <a:t>disku</a:t>
            </a:r>
            <a:r>
              <a:rPr lang="en-US" sz="2800" dirty="0" smtClean="0">
                <a:solidFill>
                  <a:srgbClr val="000000"/>
                </a:solidFill>
                <a:latin typeface="Calibri" charset="0"/>
              </a:rPr>
              <a:t>/</a:t>
            </a:r>
            <a:r>
              <a:rPr lang="en-US" sz="2800" dirty="0">
                <a:solidFill>
                  <a:srgbClr val="000000"/>
                </a:solidFill>
                <a:latin typeface="Calibri" charset="0"/>
              </a:rPr>
              <a:t>sec</a:t>
            </a:r>
          </a:p>
          <a:p>
            <a:pPr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 sz="2800" dirty="0">
                <a:solidFill>
                  <a:srgbClr val="000000"/>
                </a:solidFill>
                <a:latin typeface="Calibri" charset="0"/>
              </a:rPr>
              <a:t>	= CPU </a:t>
            </a:r>
            <a:r>
              <a:rPr lang="en-US" sz="2800" dirty="0" smtClean="0">
                <a:solidFill>
                  <a:srgbClr val="000000"/>
                </a:solidFill>
                <a:latin typeface="Calibri" charset="0"/>
              </a:rPr>
              <a:t>load                        </a:t>
            </a:r>
            <a:endParaRPr lang="en-US" sz="2800" dirty="0">
              <a:solidFill>
                <a:srgbClr val="000000"/>
              </a:solidFill>
              <a:latin typeface="Calibri" charset="0"/>
            </a:endParaRPr>
          </a:p>
          <a:p>
            <a:pPr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 sz="2800" dirty="0">
                <a:solidFill>
                  <a:srgbClr val="000000"/>
                </a:solidFill>
                <a:latin typeface="Calibri" charset="0"/>
              </a:rPr>
              <a:t>	= </a:t>
            </a:r>
            <a:r>
              <a:rPr lang="en-US" sz="2800" dirty="0" err="1" smtClean="0">
                <a:solidFill>
                  <a:srgbClr val="000000"/>
                </a:solidFill>
                <a:latin typeface="Calibri" charset="0"/>
              </a:rPr>
              <a:t>mrežni</a:t>
            </a:r>
            <a:r>
              <a:rPr lang="en-US" sz="2800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Calibri" charset="0"/>
              </a:rPr>
              <a:t>saobraćaj</a:t>
            </a:r>
            <a:r>
              <a:rPr lang="en-US" sz="2800" dirty="0" smtClean="0">
                <a:solidFill>
                  <a:srgbClr val="000000"/>
                </a:solidFill>
                <a:latin typeface="Calibri" charset="0"/>
              </a:rPr>
              <a:t>           </a:t>
            </a:r>
            <a:r>
              <a:rPr lang="en-US" sz="2800" dirty="0" err="1" smtClean="0">
                <a:solidFill>
                  <a:srgbClr val="000000"/>
                </a:solidFill>
                <a:latin typeface="Calibri" charset="0"/>
              </a:rPr>
              <a:t>rastu</a:t>
            </a:r>
            <a:r>
              <a:rPr lang="en-US" sz="2800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Calibri" charset="0"/>
              </a:rPr>
              <a:t>linearno</a:t>
            </a:r>
            <a:r>
              <a:rPr lang="en-US" sz="2800" dirty="0" smtClean="0">
                <a:solidFill>
                  <a:srgbClr val="000000"/>
                </a:solidFill>
                <a:latin typeface="Calibri" charset="0"/>
              </a:rPr>
              <a:t>, x5 = x3/x4</a:t>
            </a:r>
          </a:p>
          <a:p>
            <a:pPr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endParaRPr lang="en-US" sz="2800" dirty="0" smtClean="0">
              <a:solidFill>
                <a:srgbClr val="000000"/>
              </a:solidFill>
              <a:latin typeface="Calibri" charset="0"/>
            </a:endParaRPr>
          </a:p>
          <a:p>
            <a:pPr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endParaRPr lang="en-US" sz="2800" dirty="0">
              <a:solidFill>
                <a:srgbClr val="000000"/>
              </a:solidFill>
              <a:latin typeface="Calibri" charset="0"/>
            </a:endParaRPr>
          </a:p>
          <a:p>
            <a:pPr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 sz="2800" dirty="0" err="1" smtClean="0">
                <a:solidFill>
                  <a:srgbClr val="000000"/>
                </a:solidFill>
                <a:latin typeface="Calibri" charset="0"/>
              </a:rPr>
              <a:t>Ako</a:t>
            </a:r>
            <a:r>
              <a:rPr lang="en-US" sz="2800" dirty="0" smtClean="0">
                <a:solidFill>
                  <a:srgbClr val="000000"/>
                </a:solidFill>
                <a:latin typeface="Calibri" charset="0"/>
              </a:rPr>
              <a:t> se </a:t>
            </a:r>
            <a:r>
              <a:rPr lang="en-US" sz="2800" dirty="0" err="1" smtClean="0">
                <a:solidFill>
                  <a:srgbClr val="000000"/>
                </a:solidFill>
                <a:latin typeface="Calibri" charset="0"/>
              </a:rPr>
              <a:t>zaglavi</a:t>
            </a:r>
            <a:r>
              <a:rPr lang="en-US" sz="2800" dirty="0" smtClean="0">
                <a:solidFill>
                  <a:srgbClr val="000000"/>
                </a:solidFill>
                <a:latin typeface="Calibri" charset="0"/>
              </a:rPr>
              <a:t> u </a:t>
            </a:r>
            <a:r>
              <a:rPr lang="en-US" sz="2800" dirty="0" err="1" smtClean="0">
                <a:solidFill>
                  <a:srgbClr val="000000"/>
                </a:solidFill>
                <a:latin typeface="Calibri" charset="0"/>
              </a:rPr>
              <a:t>nekoj</a:t>
            </a:r>
            <a:r>
              <a:rPr lang="en-US" sz="2800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Calibri" charset="0"/>
              </a:rPr>
              <a:t>npr</a:t>
            </a:r>
            <a:r>
              <a:rPr lang="en-US" sz="2800" dirty="0" smtClean="0">
                <a:solidFill>
                  <a:srgbClr val="000000"/>
                </a:solidFill>
                <a:latin typeface="Calibri" charset="0"/>
              </a:rPr>
              <a:t>. </a:t>
            </a:r>
            <a:r>
              <a:rPr lang="en-US" sz="2800" dirty="0" err="1" smtClean="0">
                <a:solidFill>
                  <a:srgbClr val="000000"/>
                </a:solidFill>
                <a:latin typeface="Calibri" charset="0"/>
              </a:rPr>
              <a:t>beskonačnoj</a:t>
            </a:r>
            <a:r>
              <a:rPr lang="en-US" sz="2800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Calibri" charset="0"/>
              </a:rPr>
              <a:t>petlji</a:t>
            </a:r>
            <a:r>
              <a:rPr lang="en-US" sz="2800" dirty="0" smtClean="0">
                <a:solidFill>
                  <a:srgbClr val="000000"/>
                </a:solidFill>
                <a:latin typeface="Calibri" charset="0"/>
              </a:rPr>
              <a:t>,</a:t>
            </a:r>
            <a:br>
              <a:rPr lang="en-US" sz="2800" dirty="0" smtClean="0">
                <a:solidFill>
                  <a:srgbClr val="000000"/>
                </a:solidFill>
                <a:latin typeface="Calibri" charset="0"/>
              </a:rPr>
            </a:br>
            <a:r>
              <a:rPr lang="en-US" sz="2800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latin typeface="Calibri" charset="0"/>
              </a:rPr>
              <a:t>CPU load je </a:t>
            </a:r>
            <a:r>
              <a:rPr lang="en-US" sz="2800" dirty="0" err="1" smtClean="0">
                <a:solidFill>
                  <a:srgbClr val="000000"/>
                </a:solidFill>
                <a:latin typeface="Calibri" charset="0"/>
              </a:rPr>
              <a:t>veliki</a:t>
            </a:r>
            <a:r>
              <a:rPr lang="en-US" sz="2800" dirty="0" smtClean="0">
                <a:solidFill>
                  <a:srgbClr val="000000"/>
                </a:solidFill>
                <a:latin typeface="Calibri" charset="0"/>
              </a:rPr>
              <a:t>, a </a:t>
            </a:r>
            <a:r>
              <a:rPr lang="en-US" sz="2800" dirty="0" err="1" smtClean="0">
                <a:solidFill>
                  <a:srgbClr val="000000"/>
                </a:solidFill>
                <a:latin typeface="Calibri" charset="0"/>
              </a:rPr>
              <a:t>saobracaj</a:t>
            </a:r>
            <a:r>
              <a:rPr lang="en-US" sz="2800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Calibri" charset="0"/>
              </a:rPr>
              <a:t>mali</a:t>
            </a:r>
            <a:r>
              <a:rPr lang="en-US" sz="2800" dirty="0" smtClean="0">
                <a:solidFill>
                  <a:srgbClr val="000000"/>
                </a:solidFill>
                <a:latin typeface="Calibri" charset="0"/>
              </a:rPr>
              <a:t> – </a:t>
            </a:r>
            <a:r>
              <a:rPr lang="en-US" sz="2800" dirty="0" err="1" smtClean="0">
                <a:solidFill>
                  <a:srgbClr val="000000"/>
                </a:solidFill>
                <a:latin typeface="Calibri" charset="0"/>
              </a:rPr>
              <a:t>anomalija</a:t>
            </a:r>
            <a:r>
              <a:rPr lang="en-US" sz="2800" dirty="0" smtClean="0">
                <a:solidFill>
                  <a:srgbClr val="000000"/>
                </a:solidFill>
                <a:latin typeface="Calibri" charset="0"/>
              </a:rPr>
              <a:t>.</a:t>
            </a:r>
            <a:endParaRPr lang="en-US" sz="2800" dirty="0">
              <a:solidFill>
                <a:srgbClr val="000000"/>
              </a:solidFill>
              <a:latin typeface="Calibri" charset="0"/>
            </a:endParaRPr>
          </a:p>
          <a:p>
            <a:pPr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endParaRPr lang="en-US" sz="2800" dirty="0">
              <a:solidFill>
                <a:srgbClr val="000000"/>
              </a:solidFill>
              <a:latin typeface="Calibri" charset="0"/>
            </a:endParaRPr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078017"/>
            <a:ext cx="311150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262" y="2506638"/>
            <a:ext cx="319088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2048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7" y="2970710"/>
            <a:ext cx="322263" cy="2878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20486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5" y="3405505"/>
            <a:ext cx="327025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3" name="Right Brace 2"/>
          <p:cNvSpPr/>
          <p:nvPr/>
        </p:nvSpPr>
        <p:spPr bwMode="auto">
          <a:xfrm>
            <a:off x="4038600" y="2872105"/>
            <a:ext cx="381000" cy="812800"/>
          </a:xfrm>
          <a:prstGeom prst="righ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effectLst/>
              <a:latin typeface="Arial" charset="0"/>
              <a:ea typeface="SimSun" charset="0"/>
              <a:cs typeface="SimSun" charset="0"/>
            </a:endParaRPr>
          </a:p>
        </p:txBody>
      </p:sp>
      <p:sp>
        <p:nvSpPr>
          <p:cNvPr id="12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</p:spPr>
        <p:txBody>
          <a:bodyPr/>
          <a:lstStyle/>
          <a:p>
            <a:fld id="{B215C069-A787-1E48-B481-826D5BE3BDBB}" type="slidenum">
              <a:rPr lang="en-US" sz="1400" smtClean="0"/>
              <a:t>16</a:t>
            </a:fld>
            <a:r>
              <a:rPr lang="en-US" sz="1400" dirty="0" smtClean="0"/>
              <a:t>/21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25942419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8555" y="2313517"/>
            <a:ext cx="3559175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8551" y="-285751"/>
            <a:ext cx="3535363" cy="4108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780" y="1348321"/>
            <a:ext cx="4568825" cy="4567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cxnSp>
        <p:nvCxnSpPr>
          <p:cNvPr id="21509" name="AutoShape 5"/>
          <p:cNvCxnSpPr>
            <a:cxnSpLocks noChangeShapeType="1"/>
          </p:cNvCxnSpPr>
          <p:nvPr/>
        </p:nvCxnSpPr>
        <p:spPr bwMode="auto">
          <a:xfrm flipV="1">
            <a:off x="4908550" y="992717"/>
            <a:ext cx="1588" cy="2639483"/>
          </a:xfrm>
          <a:prstGeom prst="bentConnector3">
            <a:avLst>
              <a:gd name="adj1" fmla="val 50000"/>
            </a:avLst>
          </a:prstGeom>
          <a:noFill/>
          <a:ln w="19080">
            <a:solidFill>
              <a:srgbClr val="808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21510" name="AutoShape 6"/>
          <p:cNvCxnSpPr>
            <a:cxnSpLocks noChangeShapeType="1"/>
          </p:cNvCxnSpPr>
          <p:nvPr/>
        </p:nvCxnSpPr>
        <p:spPr bwMode="auto">
          <a:xfrm flipV="1">
            <a:off x="4906968" y="3835400"/>
            <a:ext cx="1587" cy="2362200"/>
          </a:xfrm>
          <a:prstGeom prst="bentConnector3">
            <a:avLst>
              <a:gd name="adj1" fmla="val 50000"/>
            </a:avLst>
          </a:prstGeom>
          <a:noFill/>
          <a:ln w="19080">
            <a:solidFill>
              <a:srgbClr val="808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pic>
        <p:nvPicPr>
          <p:cNvPr id="21511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6188" y="5827187"/>
            <a:ext cx="200025" cy="179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21512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018" y="4072469"/>
            <a:ext cx="134937" cy="2730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21513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6246287"/>
            <a:ext cx="204788" cy="179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21514" name="Picture 1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6764" y="3632200"/>
            <a:ext cx="200025" cy="1799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2716213" y="5664201"/>
            <a:ext cx="1817687" cy="33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/>
          <a:p>
            <a:pPr hangingPunct="1">
              <a:lnSpc>
                <a:spcPct val="100000"/>
              </a:lnSpc>
              <a:tabLst>
                <a:tab pos="723900" algn="l"/>
                <a:tab pos="1447800" algn="l"/>
              </a:tabLst>
              <a:defRPr/>
            </a:pPr>
            <a:r>
              <a:rPr lang="en-US" sz="1600">
                <a:solidFill>
                  <a:srgbClr val="000000"/>
                </a:solidFill>
                <a:latin typeface="Calibri" charset="0"/>
              </a:rPr>
              <a:t>(CPU Load)</a:t>
            </a:r>
          </a:p>
        </p:txBody>
      </p:sp>
      <p:sp>
        <p:nvSpPr>
          <p:cNvPr id="21516" name="Rectangle 12"/>
          <p:cNvSpPr>
            <a:spLocks noChangeArrowheads="1"/>
          </p:cNvSpPr>
          <p:nvPr/>
        </p:nvSpPr>
        <p:spPr bwMode="auto">
          <a:xfrm>
            <a:off x="6149975" y="3464985"/>
            <a:ext cx="1817688" cy="33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/>
          <a:p>
            <a:pPr hangingPunct="1">
              <a:lnSpc>
                <a:spcPct val="100000"/>
              </a:lnSpc>
              <a:tabLst>
                <a:tab pos="723900" algn="l"/>
                <a:tab pos="1447800" algn="l"/>
              </a:tabLst>
              <a:defRPr/>
            </a:pPr>
            <a:r>
              <a:rPr lang="en-US" sz="1600">
                <a:solidFill>
                  <a:srgbClr val="000000"/>
                </a:solidFill>
                <a:latin typeface="Calibri" charset="0"/>
              </a:rPr>
              <a:t>(CPU Load)</a:t>
            </a:r>
          </a:p>
        </p:txBody>
      </p:sp>
      <p:sp>
        <p:nvSpPr>
          <p:cNvPr id="21517" name="Rectangle 13"/>
          <p:cNvSpPr>
            <a:spLocks noChangeArrowheads="1"/>
          </p:cNvSpPr>
          <p:nvPr/>
        </p:nvSpPr>
        <p:spPr bwMode="auto">
          <a:xfrm>
            <a:off x="6130925" y="6110819"/>
            <a:ext cx="1817688" cy="33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/>
          <a:p>
            <a:pPr hangingPunct="1">
              <a:lnSpc>
                <a:spcPct val="100000"/>
              </a:lnSpc>
              <a:tabLst>
                <a:tab pos="723900" algn="l"/>
                <a:tab pos="1447800" algn="l"/>
              </a:tabLst>
              <a:defRPr/>
            </a:pPr>
            <a:r>
              <a:rPr lang="en-US" sz="1600">
                <a:solidFill>
                  <a:srgbClr val="000000"/>
                </a:solidFill>
                <a:latin typeface="Calibri" charset="0"/>
              </a:rPr>
              <a:t>(Memory Use)</a:t>
            </a:r>
          </a:p>
        </p:txBody>
      </p:sp>
      <p:sp>
        <p:nvSpPr>
          <p:cNvPr id="21518" name="Rectangle 14"/>
          <p:cNvSpPr>
            <a:spLocks noChangeArrowheads="1"/>
          </p:cNvSpPr>
          <p:nvPr/>
        </p:nvSpPr>
        <p:spPr bwMode="auto">
          <a:xfrm rot="16200000">
            <a:off x="-813329" y="2690009"/>
            <a:ext cx="2423584" cy="33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/>
          <a:p>
            <a:pPr hangingPunct="1">
              <a:lnSpc>
                <a:spcPct val="100000"/>
              </a:lnSpc>
              <a:tabLst>
                <a:tab pos="723900" algn="l"/>
                <a:tab pos="1447800" algn="l"/>
              </a:tabLst>
              <a:defRPr/>
            </a:pPr>
            <a:r>
              <a:rPr lang="en-US" sz="1600">
                <a:solidFill>
                  <a:srgbClr val="000000"/>
                </a:solidFill>
                <a:latin typeface="Calibri" charset="0"/>
              </a:rPr>
              <a:t>(Memory Use)</a:t>
            </a:r>
          </a:p>
        </p:txBody>
      </p:sp>
      <p:sp>
        <p:nvSpPr>
          <p:cNvPr id="2" name="Multiply 1"/>
          <p:cNvSpPr/>
          <p:nvPr/>
        </p:nvSpPr>
        <p:spPr bwMode="auto">
          <a:xfrm>
            <a:off x="3886200" y="4648200"/>
            <a:ext cx="228600" cy="304800"/>
          </a:xfrm>
          <a:prstGeom prst="mathMultiply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effectLst/>
              <a:latin typeface="Arial" charset="0"/>
              <a:ea typeface="SimSun" charset="0"/>
              <a:cs typeface="SimSun" charset="0"/>
            </a:endParaRPr>
          </a:p>
        </p:txBody>
      </p:sp>
      <p:sp>
        <p:nvSpPr>
          <p:cNvPr id="19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</p:spPr>
        <p:txBody>
          <a:bodyPr/>
          <a:lstStyle/>
          <a:p>
            <a:fld id="{B215C069-A787-1E48-B481-826D5BE3BDBB}" type="slidenum">
              <a:rPr lang="en-US" sz="1400" smtClean="0"/>
              <a:t>17</a:t>
            </a:fld>
            <a:r>
              <a:rPr lang="en-US" sz="1400" dirty="0" smtClean="0"/>
              <a:t>/21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56716613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381000" y="381002"/>
            <a:ext cx="4152900" cy="429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/>
          <a:p>
            <a:pPr algn="ctr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lang="en-US" sz="2200" b="1" dirty="0" err="1" smtClean="0">
                <a:solidFill>
                  <a:srgbClr val="000000"/>
                </a:solidFill>
                <a:latin typeface="Calibri" charset="0"/>
              </a:rPr>
              <a:t>Detekcija</a:t>
            </a:r>
            <a:r>
              <a:rPr lang="en-US" sz="2200" b="1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200" b="1" dirty="0" err="1" smtClean="0">
                <a:solidFill>
                  <a:srgbClr val="000000"/>
                </a:solidFill>
                <a:latin typeface="Calibri" charset="0"/>
              </a:rPr>
              <a:t>anomalije</a:t>
            </a:r>
            <a:endParaRPr lang="en-US" sz="2200" b="1" dirty="0">
              <a:solidFill>
                <a:srgbClr val="000000"/>
              </a:solidFill>
              <a:latin typeface="Calibri" charset="0"/>
            </a:endParaRPr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4659313" y="381002"/>
            <a:ext cx="4152900" cy="429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/>
          <a:p>
            <a:pPr algn="ctr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lang="en-US" sz="2200" b="1" dirty="0">
                <a:solidFill>
                  <a:srgbClr val="000000"/>
                </a:solidFill>
                <a:latin typeface="Calibri" charset="0"/>
              </a:rPr>
              <a:t>Supervised learning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4191000" y="381002"/>
            <a:ext cx="762000" cy="429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/>
          <a:p>
            <a:pPr algn="ctr" hangingPunct="1">
              <a:lnSpc>
                <a:spcPct val="100000"/>
              </a:lnSpc>
              <a:tabLst>
                <a:tab pos="723900" algn="l"/>
              </a:tabLst>
              <a:defRPr/>
            </a:pPr>
            <a:r>
              <a:rPr lang="en-US" sz="2200" b="1">
                <a:solidFill>
                  <a:srgbClr val="000000"/>
                </a:solidFill>
                <a:latin typeface="Calibri" charset="0"/>
              </a:rPr>
              <a:t>vs.</a:t>
            </a:r>
          </a:p>
        </p:txBody>
      </p:sp>
      <p:sp>
        <p:nvSpPr>
          <p:cNvPr id="16388" name="Line 4"/>
          <p:cNvSpPr>
            <a:spLocks noChangeShapeType="1"/>
          </p:cNvSpPr>
          <p:nvPr/>
        </p:nvSpPr>
        <p:spPr bwMode="auto">
          <a:xfrm>
            <a:off x="4533900" y="1193800"/>
            <a:ext cx="1588" cy="5384800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381000" y="956737"/>
            <a:ext cx="4152900" cy="31378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/>
          <a:p>
            <a:pPr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lang="en-US" sz="2200" dirty="0" smtClean="0">
                <a:solidFill>
                  <a:srgbClr val="000000"/>
                </a:solidFill>
                <a:latin typeface="Calibri" charset="0"/>
              </a:rPr>
              <a:t>Mali </a:t>
            </a:r>
            <a:r>
              <a:rPr lang="en-US" sz="2200" dirty="0" err="1" smtClean="0">
                <a:solidFill>
                  <a:srgbClr val="000000"/>
                </a:solidFill>
                <a:latin typeface="Calibri" charset="0"/>
              </a:rPr>
              <a:t>broj</a:t>
            </a:r>
            <a:r>
              <a:rPr lang="en-US" sz="2200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Calibri" charset="0"/>
              </a:rPr>
              <a:t>pozitivnih</a:t>
            </a:r>
            <a:r>
              <a:rPr lang="en-US" sz="2200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Calibri" charset="0"/>
              </a:rPr>
              <a:t>primera</a:t>
            </a:r>
            <a:r>
              <a:rPr lang="en-US" sz="2200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200" dirty="0">
                <a:solidFill>
                  <a:srgbClr val="000000"/>
                </a:solidFill>
                <a:latin typeface="Calibri" charset="0"/>
              </a:rPr>
              <a:t>(           ). (0-20 </a:t>
            </a:r>
            <a:r>
              <a:rPr lang="en-US" sz="2200" dirty="0" smtClean="0">
                <a:solidFill>
                  <a:srgbClr val="000000"/>
                </a:solidFill>
                <a:latin typeface="Calibri" charset="0"/>
              </a:rPr>
              <a:t>)</a:t>
            </a:r>
            <a:r>
              <a:rPr lang="en-US" sz="2200" dirty="0">
                <a:solidFill>
                  <a:srgbClr val="000000"/>
                </a:solidFill>
                <a:latin typeface="Calibri" charset="0"/>
              </a:rPr>
              <a:t>.</a:t>
            </a:r>
          </a:p>
          <a:p>
            <a:pPr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lang="en-US" sz="2200" dirty="0" err="1" smtClean="0">
                <a:solidFill>
                  <a:srgbClr val="000000"/>
                </a:solidFill>
                <a:latin typeface="Calibri" charset="0"/>
              </a:rPr>
              <a:t>Veliki</a:t>
            </a:r>
            <a:r>
              <a:rPr lang="en-US" sz="2200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Calibri" charset="0"/>
              </a:rPr>
              <a:t>broj</a:t>
            </a:r>
            <a:r>
              <a:rPr lang="en-US" sz="2200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Calibri" charset="0"/>
              </a:rPr>
              <a:t>negativnih</a:t>
            </a:r>
            <a:r>
              <a:rPr lang="en-US" sz="2200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Calibri" charset="0"/>
              </a:rPr>
              <a:t>primera</a:t>
            </a:r>
            <a:r>
              <a:rPr lang="en-US" sz="2200" dirty="0" smtClean="0">
                <a:solidFill>
                  <a:srgbClr val="000000"/>
                </a:solidFill>
                <a:latin typeface="Calibri" charset="0"/>
              </a:rPr>
              <a:t>(           ).</a:t>
            </a:r>
            <a:endParaRPr lang="en-US" sz="2200" dirty="0">
              <a:solidFill>
                <a:srgbClr val="000000"/>
              </a:solidFill>
              <a:latin typeface="Calibri" charset="0"/>
            </a:endParaRPr>
          </a:p>
          <a:p>
            <a:pPr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endParaRPr lang="en-US" sz="2200" dirty="0" smtClean="0">
              <a:solidFill>
                <a:srgbClr val="000000"/>
              </a:solidFill>
              <a:latin typeface="Calibri" charset="0"/>
            </a:endParaRPr>
          </a:p>
          <a:p>
            <a:pPr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lang="en-US" sz="2200" dirty="0" smtClean="0">
                <a:solidFill>
                  <a:srgbClr val="000000"/>
                </a:solidFill>
                <a:latin typeface="Calibri" charset="0"/>
              </a:rPr>
              <a:t>Puno </a:t>
            </a:r>
            <a:r>
              <a:rPr lang="en-US" sz="2200" dirty="0" err="1" smtClean="0">
                <a:solidFill>
                  <a:srgbClr val="000000"/>
                </a:solidFill>
                <a:latin typeface="Calibri" charset="0"/>
              </a:rPr>
              <a:t>različitih</a:t>
            </a:r>
            <a:r>
              <a:rPr lang="en-US" sz="2200" dirty="0" smtClean="0">
                <a:solidFill>
                  <a:srgbClr val="000000"/>
                </a:solidFill>
                <a:latin typeface="Calibri" charset="0"/>
              </a:rPr>
              <a:t> “</a:t>
            </a:r>
            <a:r>
              <a:rPr lang="en-US" sz="2200" dirty="0" err="1" smtClean="0">
                <a:solidFill>
                  <a:srgbClr val="000000"/>
                </a:solidFill>
                <a:latin typeface="Calibri" charset="0"/>
              </a:rPr>
              <a:t>tipova</a:t>
            </a:r>
            <a:r>
              <a:rPr lang="en-US" sz="2200" dirty="0" smtClean="0">
                <a:solidFill>
                  <a:srgbClr val="000000"/>
                </a:solidFill>
                <a:latin typeface="Calibri" charset="0"/>
              </a:rPr>
              <a:t>” </a:t>
            </a:r>
            <a:r>
              <a:rPr lang="en-US" sz="2200" dirty="0" err="1" smtClean="0">
                <a:solidFill>
                  <a:srgbClr val="000000"/>
                </a:solidFill>
                <a:latin typeface="Calibri" charset="0"/>
              </a:rPr>
              <a:t>anomalija</a:t>
            </a:r>
            <a:r>
              <a:rPr lang="en-US" sz="2200" dirty="0" smtClean="0">
                <a:solidFill>
                  <a:srgbClr val="000000"/>
                </a:solidFill>
                <a:latin typeface="Calibri" charset="0"/>
              </a:rPr>
              <a:t>. </a:t>
            </a:r>
            <a:r>
              <a:rPr lang="en-US" sz="2200" dirty="0" err="1" smtClean="0">
                <a:solidFill>
                  <a:srgbClr val="000000"/>
                </a:solidFill>
                <a:latin typeface="Calibri" charset="0"/>
              </a:rPr>
              <a:t>Teško</a:t>
            </a:r>
            <a:r>
              <a:rPr lang="en-US" sz="2200" dirty="0" smtClean="0">
                <a:solidFill>
                  <a:srgbClr val="000000"/>
                </a:solidFill>
                <a:latin typeface="Calibri" charset="0"/>
              </a:rPr>
              <a:t> se </a:t>
            </a:r>
            <a:r>
              <a:rPr lang="en-US" sz="2200" dirty="0" err="1" smtClean="0">
                <a:solidFill>
                  <a:srgbClr val="000000"/>
                </a:solidFill>
                <a:latin typeface="Calibri" charset="0"/>
              </a:rPr>
              <a:t>iz</a:t>
            </a:r>
            <a:r>
              <a:rPr lang="en-US" sz="2200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Calibri" charset="0"/>
              </a:rPr>
              <a:t>pozitivnih</a:t>
            </a:r>
            <a:r>
              <a:rPr lang="en-US" sz="2200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Calibri" charset="0"/>
              </a:rPr>
              <a:t>primera</a:t>
            </a:r>
            <a:r>
              <a:rPr lang="en-US" sz="2200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Calibri" charset="0"/>
              </a:rPr>
              <a:t>uči</a:t>
            </a:r>
            <a:r>
              <a:rPr lang="en-US" sz="2200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Calibri" charset="0"/>
              </a:rPr>
              <a:t>kako</a:t>
            </a:r>
            <a:r>
              <a:rPr lang="en-US" sz="2200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Calibri" charset="0"/>
              </a:rPr>
              <a:t>anomalije</a:t>
            </a:r>
            <a:r>
              <a:rPr lang="en-US" sz="2200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Calibri" charset="0"/>
              </a:rPr>
              <a:t>izgledaju</a:t>
            </a:r>
            <a:r>
              <a:rPr lang="en-US" sz="2200" dirty="0" smtClean="0">
                <a:solidFill>
                  <a:srgbClr val="000000"/>
                </a:solidFill>
                <a:latin typeface="Calibri" charset="0"/>
              </a:rPr>
              <a:t>; </a:t>
            </a:r>
            <a:r>
              <a:rPr lang="en-US" sz="2200" dirty="0" err="1" smtClean="0">
                <a:solidFill>
                  <a:srgbClr val="000000"/>
                </a:solidFill>
                <a:latin typeface="Calibri" charset="0"/>
              </a:rPr>
              <a:t>Buduće</a:t>
            </a:r>
            <a:r>
              <a:rPr lang="en-US" sz="2200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Calibri" charset="0"/>
              </a:rPr>
              <a:t>anomalije</a:t>
            </a:r>
            <a:r>
              <a:rPr lang="en-US" sz="2200" dirty="0" smtClean="0">
                <a:solidFill>
                  <a:srgbClr val="000000"/>
                </a:solidFill>
                <a:latin typeface="Calibri" charset="0"/>
              </a:rPr>
              <a:t> ne </a:t>
            </a:r>
            <a:r>
              <a:rPr lang="en-US" sz="2200" dirty="0" err="1" smtClean="0">
                <a:solidFill>
                  <a:srgbClr val="000000"/>
                </a:solidFill>
                <a:latin typeface="Calibri" charset="0"/>
              </a:rPr>
              <a:t>liče</a:t>
            </a:r>
            <a:r>
              <a:rPr lang="en-US" sz="2200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Calibri" charset="0"/>
              </a:rPr>
              <a:t>na</a:t>
            </a:r>
            <a:r>
              <a:rPr lang="en-US" sz="2200" dirty="0" smtClean="0">
                <a:solidFill>
                  <a:srgbClr val="000000"/>
                </a:solidFill>
                <a:latin typeface="Calibri" charset="0"/>
              </a:rPr>
              <a:t> one do sad.</a:t>
            </a:r>
            <a:endParaRPr lang="en-US" sz="2200" dirty="0">
              <a:solidFill>
                <a:srgbClr val="000000"/>
              </a:solidFill>
              <a:latin typeface="Calibri" charset="0"/>
            </a:endParaRPr>
          </a:p>
        </p:txBody>
      </p:sp>
      <p:pic>
        <p:nvPicPr>
          <p:cNvPr id="1639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900" y="2078020"/>
            <a:ext cx="642938" cy="325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6391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437219"/>
            <a:ext cx="630238" cy="325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4659313" y="946154"/>
            <a:ext cx="4152900" cy="31378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/>
          <a:p>
            <a:pPr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lang="en-US" sz="2200" dirty="0" err="1" smtClean="0">
                <a:solidFill>
                  <a:srgbClr val="000000"/>
                </a:solidFill>
                <a:latin typeface="Calibri" charset="0"/>
              </a:rPr>
              <a:t>Veliki</a:t>
            </a:r>
            <a:r>
              <a:rPr lang="en-US" sz="2200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Calibri" charset="0"/>
              </a:rPr>
              <a:t>broj</a:t>
            </a:r>
            <a:r>
              <a:rPr lang="en-US" sz="2200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Calibri" charset="0"/>
              </a:rPr>
              <a:t>pozitivnih</a:t>
            </a:r>
            <a:r>
              <a:rPr lang="en-US" sz="2200" dirty="0" smtClean="0">
                <a:solidFill>
                  <a:srgbClr val="000000"/>
                </a:solidFill>
                <a:latin typeface="Calibri" charset="0"/>
              </a:rPr>
              <a:t> I </a:t>
            </a:r>
            <a:r>
              <a:rPr lang="en-US" sz="2200" dirty="0" err="1" smtClean="0">
                <a:solidFill>
                  <a:srgbClr val="000000"/>
                </a:solidFill>
                <a:latin typeface="Calibri" charset="0"/>
              </a:rPr>
              <a:t>negativnih</a:t>
            </a:r>
            <a:r>
              <a:rPr lang="en-US" sz="2200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Calibri" charset="0"/>
              </a:rPr>
              <a:t>primera</a:t>
            </a:r>
            <a:r>
              <a:rPr lang="en-US" sz="2200" dirty="0" smtClean="0">
                <a:solidFill>
                  <a:srgbClr val="000000"/>
                </a:solidFill>
                <a:latin typeface="Calibri" charset="0"/>
              </a:rPr>
              <a:t>.</a:t>
            </a:r>
            <a:endParaRPr lang="en-US" sz="2200" dirty="0">
              <a:solidFill>
                <a:srgbClr val="000000"/>
              </a:solidFill>
              <a:latin typeface="Calibri" charset="0"/>
            </a:endParaRPr>
          </a:p>
          <a:p>
            <a:pPr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endParaRPr lang="en-US" sz="2200" dirty="0">
              <a:solidFill>
                <a:srgbClr val="000000"/>
              </a:solidFill>
              <a:latin typeface="Calibri" charset="0"/>
            </a:endParaRPr>
          </a:p>
          <a:p>
            <a:pPr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endParaRPr lang="en-US" sz="2200" dirty="0">
              <a:solidFill>
                <a:srgbClr val="000000"/>
              </a:solidFill>
              <a:latin typeface="Calibri" charset="0"/>
            </a:endParaRPr>
          </a:p>
          <a:p>
            <a:pPr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endParaRPr lang="en-US" sz="2200" dirty="0">
              <a:solidFill>
                <a:srgbClr val="000000"/>
              </a:solidFill>
              <a:latin typeface="Calibri" charset="0"/>
            </a:endParaRPr>
          </a:p>
          <a:p>
            <a:pPr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lang="en-US" sz="2200" dirty="0" err="1" smtClean="0">
                <a:solidFill>
                  <a:srgbClr val="000000"/>
                </a:solidFill>
                <a:latin typeface="Calibri" charset="0"/>
              </a:rPr>
              <a:t>Dovoljno</a:t>
            </a:r>
            <a:r>
              <a:rPr lang="en-US" sz="2200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Calibri" charset="0"/>
              </a:rPr>
              <a:t>pozitivnih</a:t>
            </a:r>
            <a:r>
              <a:rPr lang="en-US" sz="2200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Calibri" charset="0"/>
              </a:rPr>
              <a:t>primera</a:t>
            </a:r>
            <a:r>
              <a:rPr lang="en-US" sz="2200" dirty="0" smtClean="0">
                <a:solidFill>
                  <a:srgbClr val="000000"/>
                </a:solidFill>
                <a:latin typeface="Calibri" charset="0"/>
              </a:rPr>
              <a:t> da </a:t>
            </a:r>
            <a:r>
              <a:rPr lang="en-US" sz="2200" dirty="0" err="1" smtClean="0">
                <a:solidFill>
                  <a:srgbClr val="000000"/>
                </a:solidFill>
                <a:latin typeface="Calibri" charset="0"/>
              </a:rPr>
              <a:t>sistem</a:t>
            </a:r>
            <a:r>
              <a:rPr lang="en-US" sz="2200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Calibri" charset="0"/>
              </a:rPr>
              <a:t>nauči</a:t>
            </a:r>
            <a:r>
              <a:rPr lang="en-US" sz="2200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Calibri" charset="0"/>
              </a:rPr>
              <a:t>kako</a:t>
            </a:r>
            <a:r>
              <a:rPr lang="en-US" sz="2200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Calibri" charset="0"/>
              </a:rPr>
              <a:t>oni</a:t>
            </a:r>
            <a:r>
              <a:rPr lang="en-US" sz="2200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Calibri" charset="0"/>
              </a:rPr>
              <a:t>izgledaju</a:t>
            </a:r>
            <a:r>
              <a:rPr lang="en-US" sz="2200" dirty="0" smtClean="0">
                <a:solidFill>
                  <a:srgbClr val="000000"/>
                </a:solidFill>
                <a:latin typeface="Calibri" charset="0"/>
              </a:rPr>
              <a:t>. </a:t>
            </a:r>
            <a:r>
              <a:rPr lang="en-US" sz="2200" dirty="0" err="1" smtClean="0">
                <a:solidFill>
                  <a:srgbClr val="000000"/>
                </a:solidFill>
                <a:latin typeface="Calibri" charset="0"/>
              </a:rPr>
              <a:t>Budući</a:t>
            </a:r>
            <a:r>
              <a:rPr lang="en-US" sz="2200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Calibri" charset="0"/>
              </a:rPr>
              <a:t>pozitivni</a:t>
            </a:r>
            <a:r>
              <a:rPr lang="en-US" sz="2200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Calibri" charset="0"/>
              </a:rPr>
              <a:t>primeri</a:t>
            </a:r>
            <a:r>
              <a:rPr lang="en-US" sz="2200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Calibri" charset="0"/>
              </a:rPr>
              <a:t>liče</a:t>
            </a:r>
            <a:r>
              <a:rPr lang="en-US" sz="2200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Calibri" charset="0"/>
              </a:rPr>
              <a:t>na</a:t>
            </a:r>
            <a:r>
              <a:rPr lang="en-US" sz="2200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Calibri" charset="0"/>
              </a:rPr>
              <a:t>dosadašnje</a:t>
            </a:r>
            <a:endParaRPr lang="en-US" sz="2200" dirty="0">
              <a:solidFill>
                <a:srgbClr val="000000"/>
              </a:solidFill>
              <a:latin typeface="Calibri" charset="0"/>
            </a:endParaRPr>
          </a:p>
        </p:txBody>
      </p:sp>
      <p:sp>
        <p:nvSpPr>
          <p:cNvPr id="13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</p:spPr>
        <p:txBody>
          <a:bodyPr/>
          <a:lstStyle/>
          <a:p>
            <a:fld id="{B215C069-A787-1E48-B481-826D5BE3BDBB}" type="slidenum">
              <a:rPr lang="en-US" sz="1400" smtClean="0"/>
              <a:t>18</a:t>
            </a:fld>
            <a:r>
              <a:rPr lang="en-US" sz="1400" dirty="0" smtClean="0"/>
              <a:t>/21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97108957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381000" y="381002"/>
            <a:ext cx="4152900" cy="429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/>
          <a:p>
            <a:pPr algn="ctr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lang="en-US" sz="2200" b="1" dirty="0" err="1" smtClean="0">
                <a:solidFill>
                  <a:srgbClr val="000000"/>
                </a:solidFill>
                <a:latin typeface="Calibri" charset="0"/>
              </a:rPr>
              <a:t>Detekcja</a:t>
            </a:r>
            <a:r>
              <a:rPr lang="en-US" sz="2200" b="1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200" b="1" dirty="0" err="1" smtClean="0">
                <a:solidFill>
                  <a:srgbClr val="000000"/>
                </a:solidFill>
                <a:latin typeface="Calibri" charset="0"/>
              </a:rPr>
              <a:t>anomalije</a:t>
            </a:r>
            <a:endParaRPr lang="en-US" sz="2200" b="1" dirty="0">
              <a:solidFill>
                <a:srgbClr val="000000"/>
              </a:solidFill>
              <a:latin typeface="Calibri" charset="0"/>
            </a:endParaRP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4659313" y="381002"/>
            <a:ext cx="4152900" cy="429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/>
          <a:p>
            <a:pPr algn="ctr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lang="en-US" sz="2200" b="1">
                <a:solidFill>
                  <a:srgbClr val="000000"/>
                </a:solidFill>
                <a:latin typeface="Calibri" charset="0"/>
              </a:rPr>
              <a:t>Supervised learning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4191000" y="381002"/>
            <a:ext cx="762000" cy="429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/>
          <a:p>
            <a:pPr algn="ctr" hangingPunct="1">
              <a:lnSpc>
                <a:spcPct val="100000"/>
              </a:lnSpc>
              <a:tabLst>
                <a:tab pos="723900" algn="l"/>
              </a:tabLst>
              <a:defRPr/>
            </a:pPr>
            <a:r>
              <a:rPr lang="en-US" sz="2200" b="1">
                <a:solidFill>
                  <a:srgbClr val="000000"/>
                </a:solidFill>
                <a:latin typeface="Calibri" charset="0"/>
              </a:rPr>
              <a:t>vs.</a:t>
            </a:r>
          </a:p>
        </p:txBody>
      </p:sp>
      <p:sp>
        <p:nvSpPr>
          <p:cNvPr id="17412" name="Line 4"/>
          <p:cNvSpPr>
            <a:spLocks noChangeShapeType="1"/>
          </p:cNvSpPr>
          <p:nvPr/>
        </p:nvSpPr>
        <p:spPr bwMode="auto">
          <a:xfrm>
            <a:off x="4533900" y="1193800"/>
            <a:ext cx="1588" cy="5384800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381000" y="956733"/>
            <a:ext cx="4152900" cy="2799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/>
          <a:p>
            <a:pPr marL="342900" indent="-341313" hangingPunct="1">
              <a:lnSpc>
                <a:spcPct val="100000"/>
              </a:lnSpc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lang="en-US" sz="2200" dirty="0" err="1" smtClean="0">
                <a:solidFill>
                  <a:srgbClr val="000000"/>
                </a:solidFill>
                <a:latin typeface="Calibri" charset="0"/>
              </a:rPr>
              <a:t>Detekcija</a:t>
            </a:r>
            <a:r>
              <a:rPr lang="en-US" sz="2200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Calibri" charset="0"/>
              </a:rPr>
              <a:t>upada</a:t>
            </a:r>
            <a:r>
              <a:rPr lang="en-US" sz="2200" dirty="0" smtClean="0">
                <a:solidFill>
                  <a:srgbClr val="000000"/>
                </a:solidFill>
                <a:latin typeface="Calibri" charset="0"/>
              </a:rPr>
              <a:t> u </a:t>
            </a:r>
            <a:r>
              <a:rPr lang="en-US" sz="2200" dirty="0" err="1" smtClean="0">
                <a:solidFill>
                  <a:srgbClr val="000000"/>
                </a:solidFill>
                <a:latin typeface="Calibri" charset="0"/>
              </a:rPr>
              <a:t>sistem</a:t>
            </a:r>
            <a:endParaRPr lang="en-US" sz="2200" dirty="0">
              <a:solidFill>
                <a:srgbClr val="000000"/>
              </a:solidFill>
              <a:latin typeface="Calibri" charset="0"/>
            </a:endParaRPr>
          </a:p>
          <a:p>
            <a:pPr marL="342900" indent="-341313" hangingPunct="1">
              <a:lnSpc>
                <a:spcPct val="100000"/>
              </a:lnSpc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endParaRPr lang="en-US" sz="2200" dirty="0">
              <a:solidFill>
                <a:srgbClr val="000000"/>
              </a:solidFill>
              <a:latin typeface="Calibri" charset="0"/>
            </a:endParaRPr>
          </a:p>
          <a:p>
            <a:pPr marL="342900" indent="-341313" hangingPunct="1">
              <a:lnSpc>
                <a:spcPct val="100000"/>
              </a:lnSpc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lang="en-US" sz="2200" dirty="0" err="1" smtClean="0">
                <a:solidFill>
                  <a:srgbClr val="000000"/>
                </a:solidFill>
                <a:latin typeface="Calibri" charset="0"/>
              </a:rPr>
              <a:t>Proizvidnja</a:t>
            </a:r>
            <a:r>
              <a:rPr lang="en-US" sz="2200" dirty="0" smtClean="0">
                <a:solidFill>
                  <a:srgbClr val="000000"/>
                </a:solidFill>
                <a:latin typeface="Calibri" charset="0"/>
              </a:rPr>
              <a:t> (prim. </a:t>
            </a:r>
            <a:r>
              <a:rPr lang="en-US" sz="2200" dirty="0" err="1">
                <a:solidFill>
                  <a:srgbClr val="000000"/>
                </a:solidFill>
                <a:latin typeface="Calibri" charset="0"/>
              </a:rPr>
              <a:t>a</a:t>
            </a:r>
            <a:r>
              <a:rPr lang="en-US" sz="2200" dirty="0" err="1" smtClean="0">
                <a:solidFill>
                  <a:srgbClr val="000000"/>
                </a:solidFill>
                <a:latin typeface="Calibri" charset="0"/>
              </a:rPr>
              <a:t>vionski</a:t>
            </a:r>
            <a:r>
              <a:rPr lang="en-US" sz="2200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Calibri" charset="0"/>
              </a:rPr>
              <a:t>motori</a:t>
            </a:r>
            <a:r>
              <a:rPr lang="en-US" sz="2200" dirty="0" smtClean="0">
                <a:solidFill>
                  <a:srgbClr val="000000"/>
                </a:solidFill>
                <a:latin typeface="Calibri" charset="0"/>
              </a:rPr>
              <a:t>)</a:t>
            </a:r>
            <a:endParaRPr lang="en-US" sz="2200" dirty="0">
              <a:solidFill>
                <a:srgbClr val="000000"/>
              </a:solidFill>
              <a:latin typeface="Calibri" charset="0"/>
            </a:endParaRPr>
          </a:p>
          <a:p>
            <a:pPr marL="342900" indent="-341313" hangingPunct="1">
              <a:lnSpc>
                <a:spcPct val="100000"/>
              </a:lnSpc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endParaRPr lang="en-US" sz="2200" dirty="0">
              <a:solidFill>
                <a:srgbClr val="000000"/>
              </a:solidFill>
              <a:latin typeface="Calibri" charset="0"/>
            </a:endParaRPr>
          </a:p>
          <a:p>
            <a:pPr marL="342900" indent="-341313" hangingPunct="1">
              <a:lnSpc>
                <a:spcPct val="100000"/>
              </a:lnSpc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lang="en-US" sz="2200" dirty="0" err="1" smtClean="0">
                <a:solidFill>
                  <a:srgbClr val="000000"/>
                </a:solidFill>
                <a:latin typeface="Calibri" charset="0"/>
              </a:rPr>
              <a:t>Nadziranje</a:t>
            </a:r>
            <a:r>
              <a:rPr lang="en-US" sz="2200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Calibri" charset="0"/>
              </a:rPr>
              <a:t>mašina</a:t>
            </a:r>
            <a:r>
              <a:rPr lang="en-US" sz="2200" dirty="0" smtClean="0">
                <a:solidFill>
                  <a:srgbClr val="000000"/>
                </a:solidFill>
                <a:latin typeface="Calibri" charset="0"/>
              </a:rPr>
              <a:t> u data </a:t>
            </a:r>
            <a:r>
              <a:rPr lang="en-US" sz="2200" dirty="0" err="1" smtClean="0">
                <a:solidFill>
                  <a:srgbClr val="000000"/>
                </a:solidFill>
                <a:latin typeface="Calibri" charset="0"/>
              </a:rPr>
              <a:t>centru</a:t>
            </a:r>
            <a:endParaRPr lang="en-US" sz="2200" dirty="0">
              <a:solidFill>
                <a:srgbClr val="000000"/>
              </a:solidFill>
              <a:latin typeface="Calibri" charset="0"/>
            </a:endParaRPr>
          </a:p>
          <a:p>
            <a:pPr marL="342900" indent="-341313" hangingPunct="1">
              <a:lnSpc>
                <a:spcPct val="100000"/>
              </a:lnSpc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endParaRPr lang="en-US" sz="2200" dirty="0">
              <a:solidFill>
                <a:srgbClr val="000000"/>
              </a:solidFill>
              <a:latin typeface="Calibri" charset="0"/>
            </a:endParaRP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4659313" y="946151"/>
            <a:ext cx="4152900" cy="1783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/>
          <a:p>
            <a:pPr marL="342900" indent="-341313" hangingPunct="1">
              <a:lnSpc>
                <a:spcPct val="100000"/>
              </a:lnSpc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lang="en-US" sz="2200" dirty="0" smtClean="0">
                <a:solidFill>
                  <a:srgbClr val="000000"/>
                </a:solidFill>
                <a:latin typeface="Calibri" charset="0"/>
              </a:rPr>
              <a:t>Email spam </a:t>
            </a:r>
            <a:r>
              <a:rPr lang="en-US" sz="2200" dirty="0" err="1" smtClean="0">
                <a:solidFill>
                  <a:srgbClr val="000000"/>
                </a:solidFill>
                <a:latin typeface="Calibri" charset="0"/>
              </a:rPr>
              <a:t>klasifikacija</a:t>
            </a:r>
            <a:endParaRPr lang="en-US" sz="2200" dirty="0">
              <a:solidFill>
                <a:srgbClr val="000000"/>
              </a:solidFill>
              <a:latin typeface="Calibri" charset="0"/>
            </a:endParaRPr>
          </a:p>
          <a:p>
            <a:pPr marL="342900" indent="-341313" hangingPunct="1">
              <a:lnSpc>
                <a:spcPct val="100000"/>
              </a:lnSpc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endParaRPr lang="en-US" sz="2200" dirty="0">
              <a:solidFill>
                <a:srgbClr val="000000"/>
              </a:solidFill>
              <a:latin typeface="Calibri" charset="0"/>
            </a:endParaRPr>
          </a:p>
          <a:p>
            <a:pPr marL="342900" indent="-341313" hangingPunct="1">
              <a:lnSpc>
                <a:spcPct val="100000"/>
              </a:lnSpc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lang="en-US" sz="2200" dirty="0" err="1" smtClean="0">
                <a:solidFill>
                  <a:srgbClr val="000000"/>
                </a:solidFill>
                <a:latin typeface="Calibri" charset="0"/>
              </a:rPr>
              <a:t>Vremenska</a:t>
            </a:r>
            <a:r>
              <a:rPr lang="en-US" sz="2200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Calibri" charset="0"/>
              </a:rPr>
              <a:t>prognoza</a:t>
            </a:r>
            <a:r>
              <a:rPr lang="en-US" sz="2200" dirty="0" smtClean="0">
                <a:solidFill>
                  <a:srgbClr val="000000"/>
                </a:solidFill>
                <a:latin typeface="Calibri" charset="0"/>
              </a:rPr>
              <a:t>.</a:t>
            </a:r>
            <a:endParaRPr lang="en-US" sz="2200" dirty="0">
              <a:solidFill>
                <a:srgbClr val="000000"/>
              </a:solidFill>
              <a:latin typeface="Calibri" charset="0"/>
            </a:endParaRPr>
          </a:p>
          <a:p>
            <a:pPr marL="342900" indent="-341313" hangingPunct="1">
              <a:lnSpc>
                <a:spcPct val="100000"/>
              </a:lnSpc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endParaRPr lang="en-US" sz="2200" dirty="0">
              <a:solidFill>
                <a:srgbClr val="000000"/>
              </a:solidFill>
              <a:latin typeface="Calibri" charset="0"/>
            </a:endParaRPr>
          </a:p>
          <a:p>
            <a:pPr marL="342900" indent="-341313" hangingPunct="1">
              <a:lnSpc>
                <a:spcPct val="100000"/>
              </a:lnSpc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lang="en-US" sz="2200" dirty="0" err="1" smtClean="0">
                <a:solidFill>
                  <a:srgbClr val="000000"/>
                </a:solidFill>
                <a:latin typeface="Calibri" charset="0"/>
              </a:rPr>
              <a:t>Klasifikacija</a:t>
            </a:r>
            <a:r>
              <a:rPr lang="en-US" sz="2200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Calibri" charset="0"/>
              </a:rPr>
              <a:t>kancera</a:t>
            </a:r>
            <a:endParaRPr lang="en-US" sz="2200" dirty="0">
              <a:solidFill>
                <a:srgbClr val="000000"/>
              </a:solidFill>
              <a:latin typeface="Calibri" charset="0"/>
            </a:endParaRPr>
          </a:p>
        </p:txBody>
      </p:sp>
      <p:pic>
        <p:nvPicPr>
          <p:cNvPr id="1741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4504267"/>
            <a:ext cx="33338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7416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0843" y="4483103"/>
            <a:ext cx="33337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13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</p:spPr>
        <p:txBody>
          <a:bodyPr/>
          <a:lstStyle/>
          <a:p>
            <a:fld id="{B215C069-A787-1E48-B481-826D5BE3BDBB}" type="slidenum">
              <a:rPr lang="en-US" sz="1400" smtClean="0"/>
              <a:t>19</a:t>
            </a:fld>
            <a:r>
              <a:rPr lang="en-US" sz="1400" dirty="0" smtClean="0"/>
              <a:t>/21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45831835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Sadržaj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Uvod</a:t>
            </a:r>
            <a:endParaRPr lang="en-US" dirty="0" smtClean="0"/>
          </a:p>
          <a:p>
            <a:r>
              <a:rPr lang="en-US" dirty="0" err="1" smtClean="0"/>
              <a:t>Procena</a:t>
            </a:r>
            <a:r>
              <a:rPr lang="en-US" dirty="0" smtClean="0"/>
              <a:t> </a:t>
            </a:r>
            <a:r>
              <a:rPr lang="en-US" dirty="0" err="1" smtClean="0"/>
              <a:t>gustine</a:t>
            </a:r>
            <a:endParaRPr lang="en-US" dirty="0" smtClean="0"/>
          </a:p>
          <a:p>
            <a:r>
              <a:rPr lang="en-US" dirty="0" err="1" smtClean="0"/>
              <a:t>Procena</a:t>
            </a:r>
            <a:r>
              <a:rPr lang="en-US" dirty="0" smtClean="0"/>
              <a:t> </a:t>
            </a:r>
            <a:r>
              <a:rPr lang="en-US" dirty="0" err="1" smtClean="0"/>
              <a:t>parametara</a:t>
            </a:r>
            <a:r>
              <a:rPr lang="en-US" dirty="0" smtClean="0"/>
              <a:t> (</a:t>
            </a:r>
            <a:r>
              <a:rPr lang="en-US" dirty="0" err="1" smtClean="0"/>
              <a:t>gausova</a:t>
            </a:r>
            <a:r>
              <a:rPr lang="en-US" dirty="0" smtClean="0"/>
              <a:t> </a:t>
            </a:r>
            <a:r>
              <a:rPr lang="en-US" dirty="0" err="1" smtClean="0"/>
              <a:t>raspodela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Algoritam</a:t>
            </a:r>
            <a:endParaRPr lang="en-US" dirty="0" smtClean="0"/>
          </a:p>
          <a:p>
            <a:r>
              <a:rPr lang="en-US" dirty="0" err="1" smtClean="0"/>
              <a:t>Evaluacija</a:t>
            </a:r>
            <a:r>
              <a:rPr lang="en-US" dirty="0" smtClean="0"/>
              <a:t> </a:t>
            </a:r>
            <a:r>
              <a:rPr lang="en-US" dirty="0" err="1" smtClean="0"/>
              <a:t>algoritma</a:t>
            </a:r>
            <a:endParaRPr lang="en-US" dirty="0" smtClean="0"/>
          </a:p>
          <a:p>
            <a:r>
              <a:rPr lang="en-US" dirty="0" err="1" smtClean="0"/>
              <a:t>Zaključak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5C069-A787-1E48-B481-826D5BE3BDBB}" type="slidenum">
              <a:rPr lang="en-US" sz="1400" smtClean="0"/>
              <a:t>2</a:t>
            </a:fld>
            <a:r>
              <a:rPr lang="en-US" sz="1400" dirty="0" smtClean="0"/>
              <a:t>/21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0932815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err="1" smtClean="0"/>
              <a:t>Upotreba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Još</a:t>
            </a:r>
            <a:r>
              <a:rPr lang="en-US" sz="2400" dirty="0" smtClean="0"/>
              <a:t> </a:t>
            </a:r>
            <a:r>
              <a:rPr lang="en-US" sz="2400" dirty="0" err="1" smtClean="0"/>
              <a:t>jedna</a:t>
            </a:r>
            <a:r>
              <a:rPr lang="en-US" sz="2400" dirty="0" smtClean="0"/>
              <a:t> </a:t>
            </a:r>
            <a:r>
              <a:rPr lang="en-US" sz="2400" dirty="0" err="1" smtClean="0"/>
              <a:t>upotreba</a:t>
            </a:r>
            <a:r>
              <a:rPr lang="en-US" sz="2400" dirty="0" smtClean="0"/>
              <a:t> </a:t>
            </a:r>
            <a:r>
              <a:rPr lang="en-US" sz="2400" dirty="0" err="1" smtClean="0"/>
              <a:t>ovog</a:t>
            </a:r>
            <a:r>
              <a:rPr lang="en-US" sz="2400" dirty="0" smtClean="0"/>
              <a:t> </a:t>
            </a:r>
            <a:r>
              <a:rPr lang="en-US" sz="2400" dirty="0" err="1" smtClean="0"/>
              <a:t>algoritma</a:t>
            </a:r>
            <a:r>
              <a:rPr lang="en-US" sz="2400" dirty="0" smtClean="0"/>
              <a:t> je da se </a:t>
            </a:r>
            <a:r>
              <a:rPr lang="en-US" sz="2400" dirty="0" err="1" smtClean="0"/>
              <a:t>koristi</a:t>
            </a:r>
            <a:r>
              <a:rPr lang="en-US" sz="2400" dirty="0" smtClean="0"/>
              <a:t> </a:t>
            </a:r>
            <a:r>
              <a:rPr lang="en-US" sz="2400" dirty="0" err="1" smtClean="0"/>
              <a:t>kao</a:t>
            </a:r>
            <a:r>
              <a:rPr lang="en-US" sz="2400" dirty="0" smtClean="0"/>
              <a:t> </a:t>
            </a:r>
            <a:r>
              <a:rPr lang="en-US" sz="2400" dirty="0" err="1" smtClean="0"/>
              <a:t>pretproces</a:t>
            </a:r>
            <a:r>
              <a:rPr lang="en-US" sz="2400" dirty="0" smtClean="0"/>
              <a:t> da bi se </a:t>
            </a:r>
            <a:r>
              <a:rPr lang="en-US" sz="2400" dirty="0" err="1" smtClean="0"/>
              <a:t>podaci</a:t>
            </a:r>
            <a:r>
              <a:rPr lang="en-US" sz="2400" dirty="0" smtClean="0"/>
              <a:t> </a:t>
            </a:r>
            <a:r>
              <a:rPr lang="en-US" sz="2400" dirty="0" err="1" smtClean="0"/>
              <a:t>sa</a:t>
            </a:r>
            <a:r>
              <a:rPr lang="en-US" sz="2400" dirty="0" smtClean="0"/>
              <a:t> </a:t>
            </a:r>
            <a:r>
              <a:rPr lang="en-US" sz="2400" dirty="0" err="1" smtClean="0"/>
              <a:t>anomalijom</a:t>
            </a:r>
            <a:r>
              <a:rPr lang="en-US" sz="2400" dirty="0" smtClean="0"/>
              <a:t> </a:t>
            </a:r>
            <a:r>
              <a:rPr lang="en-US" sz="2400" dirty="0" err="1" smtClean="0"/>
              <a:t>uklonili</a:t>
            </a:r>
            <a:r>
              <a:rPr lang="en-US" sz="2400" dirty="0" smtClean="0"/>
              <a:t> </a:t>
            </a:r>
            <a:r>
              <a:rPr lang="en-US" sz="2400" dirty="0" err="1" smtClean="0"/>
              <a:t>iz</a:t>
            </a:r>
            <a:r>
              <a:rPr lang="en-US" sz="2400" dirty="0" smtClean="0"/>
              <a:t> seta </a:t>
            </a:r>
            <a:r>
              <a:rPr lang="en-US" sz="2400" dirty="0" err="1" smtClean="0"/>
              <a:t>podataka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 </a:t>
            </a:r>
            <a:r>
              <a:rPr lang="en-US" sz="2400" dirty="0" err="1" smtClean="0"/>
              <a:t>Uklanjanje</a:t>
            </a:r>
            <a:r>
              <a:rPr lang="en-US" sz="2400" dirty="0" smtClean="0"/>
              <a:t> </a:t>
            </a:r>
            <a:r>
              <a:rPr lang="en-US" sz="2400" dirty="0" err="1" smtClean="0"/>
              <a:t>podataka</a:t>
            </a:r>
            <a:r>
              <a:rPr lang="en-US" sz="2400" dirty="0" smtClean="0"/>
              <a:t> </a:t>
            </a:r>
            <a:r>
              <a:rPr lang="en-US" sz="2400" dirty="0" err="1" smtClean="0"/>
              <a:t>sa</a:t>
            </a:r>
            <a:r>
              <a:rPr lang="en-US" sz="2400" dirty="0" smtClean="0"/>
              <a:t> </a:t>
            </a:r>
            <a:r>
              <a:rPr lang="en-US" sz="2400" dirty="0" err="1" smtClean="0"/>
              <a:t>anomalijom</a:t>
            </a:r>
            <a:r>
              <a:rPr lang="en-US" sz="2400" dirty="0" smtClean="0"/>
              <a:t> </a:t>
            </a:r>
            <a:r>
              <a:rPr lang="en-US" sz="2400" dirty="0" err="1" smtClean="0"/>
              <a:t>često</a:t>
            </a:r>
            <a:r>
              <a:rPr lang="en-US" sz="2400" dirty="0"/>
              <a:t> </a:t>
            </a:r>
            <a:r>
              <a:rPr lang="en-US" sz="2400" dirty="0" err="1" smtClean="0"/>
              <a:t>rezultuje</a:t>
            </a:r>
            <a:r>
              <a:rPr lang="en-US" sz="2400" dirty="0" smtClean="0"/>
              <a:t> u </a:t>
            </a:r>
            <a:r>
              <a:rPr lang="en-US" sz="2400" dirty="0" err="1" smtClean="0"/>
              <a:t>mnogo</a:t>
            </a:r>
            <a:r>
              <a:rPr lang="en-US" sz="2400" dirty="0" smtClean="0"/>
              <a:t> </a:t>
            </a:r>
            <a:r>
              <a:rPr lang="en-US" sz="2400" dirty="0" err="1" smtClean="0"/>
              <a:t>boljim</a:t>
            </a:r>
            <a:r>
              <a:rPr lang="en-US" sz="2400" dirty="0" smtClean="0"/>
              <a:t> </a:t>
            </a:r>
            <a:r>
              <a:rPr lang="en-US" sz="2400" dirty="0" err="1" smtClean="0"/>
              <a:t>performansama</a:t>
            </a:r>
            <a:r>
              <a:rPr lang="en-US" sz="2400" dirty="0" smtClean="0"/>
              <a:t> </a:t>
            </a:r>
            <a:r>
              <a:rPr lang="en-US" sz="2400" dirty="0" err="1" smtClean="0"/>
              <a:t>supervized</a:t>
            </a:r>
            <a:r>
              <a:rPr lang="en-US" sz="2400" dirty="0" smtClean="0"/>
              <a:t> </a:t>
            </a:r>
            <a:r>
              <a:rPr lang="en-US" sz="2400" dirty="0" err="1" smtClean="0"/>
              <a:t>algoritma</a:t>
            </a:r>
            <a:r>
              <a:rPr lang="en-US" sz="2400" dirty="0" smtClean="0"/>
              <a:t> </a:t>
            </a:r>
            <a:r>
              <a:rPr lang="en-US" sz="2400" dirty="0" err="1" smtClean="0"/>
              <a:t>koji</a:t>
            </a:r>
            <a:r>
              <a:rPr lang="en-US" sz="2400" dirty="0" smtClean="0"/>
              <a:t> se </a:t>
            </a:r>
            <a:r>
              <a:rPr lang="en-US" sz="2400" dirty="0" err="1" smtClean="0"/>
              <a:t>zatim</a:t>
            </a:r>
            <a:r>
              <a:rPr lang="en-US" sz="2400" dirty="0" smtClean="0"/>
              <a:t> </a:t>
            </a:r>
            <a:r>
              <a:rPr lang="en-US" sz="2400" dirty="0" err="1" smtClean="0"/>
              <a:t>koristi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</p:spPr>
        <p:txBody>
          <a:bodyPr/>
          <a:lstStyle/>
          <a:p>
            <a:fld id="{B215C069-A787-1E48-B481-826D5BE3BDBB}" type="slidenum">
              <a:rPr lang="en-US" sz="1400" smtClean="0"/>
              <a:t>20</a:t>
            </a:fld>
            <a:r>
              <a:rPr lang="en-US" sz="1400" dirty="0" smtClean="0"/>
              <a:t>/21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133522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767421"/>
          </a:xfrm>
        </p:spPr>
        <p:txBody>
          <a:bodyPr/>
          <a:lstStyle/>
          <a:p>
            <a:r>
              <a:rPr lang="en-US" dirty="0" err="1" smtClean="0"/>
              <a:t>Pitanja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 err="1" smtClean="0"/>
              <a:t>Hvala</a:t>
            </a:r>
            <a:r>
              <a:rPr lang="en-US" sz="4000" dirty="0" smtClean="0"/>
              <a:t> </a:t>
            </a:r>
            <a:r>
              <a:rPr lang="en-US" sz="4000" dirty="0" smtClean="0">
                <a:sym typeface="Wingdings"/>
              </a:rPr>
              <a:t></a:t>
            </a:r>
            <a:endParaRPr lang="en-US" sz="4000" dirty="0"/>
          </a:p>
        </p:txBody>
      </p:sp>
      <p:sp>
        <p:nvSpPr>
          <p:cNvPr id="4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</p:spPr>
        <p:txBody>
          <a:bodyPr/>
          <a:lstStyle/>
          <a:p>
            <a:fld id="{B215C069-A787-1E48-B481-826D5BE3BDBB}" type="slidenum">
              <a:rPr lang="en-US" sz="1400" smtClean="0"/>
              <a:t>21</a:t>
            </a:fld>
            <a:r>
              <a:rPr lang="en-US" sz="1400" dirty="0" smtClean="0"/>
              <a:t>/21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479116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 err="1" smtClean="0"/>
              <a:t>Detekcija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anomalije</a:t>
            </a:r>
            <a:endParaRPr lang="en-US" sz="2400" b="1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/>
              <a:buChar char="•"/>
            </a:pPr>
            <a:r>
              <a:rPr lang="en-US" sz="2400" dirty="0" err="1" smtClean="0"/>
              <a:t>Često</a:t>
            </a:r>
            <a:r>
              <a:rPr lang="en-US" sz="2400" dirty="0" smtClean="0"/>
              <a:t> </a:t>
            </a:r>
            <a:r>
              <a:rPr lang="en-US" sz="2400" dirty="0" err="1" smtClean="0"/>
              <a:t>korišćena</a:t>
            </a:r>
            <a:r>
              <a:rPr lang="en-US" sz="2400" dirty="0" smtClean="0"/>
              <a:t> </a:t>
            </a:r>
            <a:r>
              <a:rPr lang="en-US" sz="2400" dirty="0" err="1" smtClean="0"/>
              <a:t>tehnika</a:t>
            </a:r>
            <a:r>
              <a:rPr lang="en-US" sz="2400" dirty="0" smtClean="0"/>
              <a:t> u machine </a:t>
            </a:r>
            <a:r>
              <a:rPr lang="en-US" sz="2400" dirty="0" err="1" smtClean="0"/>
              <a:t>lerning</a:t>
            </a:r>
            <a:r>
              <a:rPr lang="en-US" sz="2400" dirty="0" smtClean="0"/>
              <a:t>-u</a:t>
            </a:r>
          </a:p>
          <a:p>
            <a:pPr marL="457200" indent="-457200">
              <a:buFont typeface="Arial"/>
              <a:buChar char="•"/>
            </a:pPr>
            <a:r>
              <a:rPr lang="en-US" sz="2400" dirty="0" smtClean="0"/>
              <a:t>To je </a:t>
            </a:r>
            <a:r>
              <a:rPr lang="en-US" sz="2400" dirty="0" err="1" smtClean="0"/>
              <a:t>unsupervized</a:t>
            </a:r>
            <a:r>
              <a:rPr lang="en-US" sz="2400" dirty="0" smtClean="0"/>
              <a:t> learning </a:t>
            </a:r>
            <a:r>
              <a:rPr lang="en-US" sz="2400" dirty="0" err="1" smtClean="0"/>
              <a:t>tehnika</a:t>
            </a:r>
            <a:r>
              <a:rPr lang="en-US" sz="2400" dirty="0" smtClean="0"/>
              <a:t>,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err="1" smtClean="0"/>
              <a:t>ali</a:t>
            </a:r>
            <a:r>
              <a:rPr lang="en-US" sz="2400" dirty="0" smtClean="0"/>
              <a:t> </a:t>
            </a:r>
            <a:r>
              <a:rPr lang="en-US" sz="2400" dirty="0" err="1" smtClean="0"/>
              <a:t>postoje</a:t>
            </a:r>
            <a:r>
              <a:rPr lang="en-US" sz="2400" dirty="0" smtClean="0"/>
              <a:t> </a:t>
            </a:r>
            <a:r>
              <a:rPr lang="en-US" sz="2400" dirty="0" err="1" smtClean="0"/>
              <a:t>aspekti</a:t>
            </a:r>
            <a:r>
              <a:rPr lang="en-US" sz="2400" dirty="0" smtClean="0"/>
              <a:t> </a:t>
            </a:r>
            <a:r>
              <a:rPr lang="en-US" sz="2400" dirty="0" err="1" smtClean="0"/>
              <a:t>koji</a:t>
            </a:r>
            <a:r>
              <a:rPr lang="en-US" sz="2400" dirty="0" smtClean="0"/>
              <a:t> </a:t>
            </a:r>
            <a:r>
              <a:rPr lang="en-US" sz="2400" dirty="0" err="1" smtClean="0"/>
              <a:t>su</a:t>
            </a:r>
            <a:r>
              <a:rPr lang="en-US" sz="2400" dirty="0" smtClean="0"/>
              <a:t> </a:t>
            </a:r>
            <a:r>
              <a:rPr lang="en-US" sz="2400" dirty="0" err="1" smtClean="0"/>
              <a:t>supervized</a:t>
            </a:r>
            <a:endParaRPr lang="en-US" sz="2400" dirty="0" smtClean="0"/>
          </a:p>
          <a:p>
            <a:pPr marL="457200" indent="-457200">
              <a:buFont typeface="Arial"/>
              <a:buChar char="•"/>
            </a:pPr>
            <a:r>
              <a:rPr lang="en-US" sz="2400" dirty="0" err="1" smtClean="0"/>
              <a:t>Detektovanje</a:t>
            </a:r>
            <a:r>
              <a:rPr lang="en-US" sz="2400" dirty="0" smtClean="0"/>
              <a:t> </a:t>
            </a:r>
            <a:r>
              <a:rPr lang="en-US" sz="2400" dirty="0" err="1" smtClean="0"/>
              <a:t>paterna</a:t>
            </a:r>
            <a:r>
              <a:rPr lang="en-US" sz="2400" dirty="0" smtClean="0"/>
              <a:t> u </a:t>
            </a:r>
            <a:r>
              <a:rPr lang="en-US" sz="2400" dirty="0" err="1" smtClean="0"/>
              <a:t>setu</a:t>
            </a:r>
            <a:r>
              <a:rPr lang="en-US" sz="2400" dirty="0" smtClean="0"/>
              <a:t> </a:t>
            </a:r>
            <a:r>
              <a:rPr lang="en-US" sz="2400" dirty="0" err="1" smtClean="0"/>
              <a:t>podataka</a:t>
            </a:r>
            <a:r>
              <a:rPr lang="en-US" sz="2400" dirty="0" smtClean="0"/>
              <a:t>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err="1" smtClean="0"/>
              <a:t>koji</a:t>
            </a:r>
            <a:r>
              <a:rPr lang="en-US" sz="2400" dirty="0" smtClean="0"/>
              <a:t> </a:t>
            </a:r>
            <a:r>
              <a:rPr lang="en-US" sz="2400" dirty="0" err="1" smtClean="0"/>
              <a:t>nisu</a:t>
            </a:r>
            <a:r>
              <a:rPr lang="en-US" sz="2400" dirty="0" smtClean="0"/>
              <a:t> </a:t>
            </a:r>
            <a:r>
              <a:rPr lang="en-US" sz="2400" dirty="0" err="1" smtClean="0"/>
              <a:t>uobičajeni</a:t>
            </a:r>
            <a:r>
              <a:rPr lang="en-US" sz="2400" dirty="0" smtClean="0"/>
              <a:t>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(</a:t>
            </a:r>
            <a:r>
              <a:rPr lang="en-US" sz="2400" dirty="0" smtClean="0"/>
              <a:t>ne </a:t>
            </a:r>
            <a:r>
              <a:rPr lang="en-US" sz="2400" dirty="0" err="1" smtClean="0"/>
              <a:t>spadaju</a:t>
            </a:r>
            <a:r>
              <a:rPr lang="en-US" sz="2400" dirty="0" smtClean="0"/>
              <a:t> u “</a:t>
            </a:r>
            <a:r>
              <a:rPr lang="en-US" sz="2400" dirty="0" err="1" smtClean="0"/>
              <a:t>normalno</a:t>
            </a:r>
            <a:r>
              <a:rPr lang="en-US" sz="2400" dirty="0" smtClean="0"/>
              <a:t>” </a:t>
            </a:r>
            <a:r>
              <a:rPr lang="en-US" sz="2400" dirty="0" err="1" smtClean="0"/>
              <a:t>ponašanje</a:t>
            </a:r>
            <a:r>
              <a:rPr lang="en-US" sz="2400" dirty="0" smtClean="0"/>
              <a:t>).</a:t>
            </a:r>
            <a:endParaRPr lang="en-US" sz="2400" dirty="0"/>
          </a:p>
        </p:txBody>
      </p:sp>
      <p:sp>
        <p:nvSpPr>
          <p:cNvPr id="10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</p:spPr>
        <p:txBody>
          <a:bodyPr/>
          <a:lstStyle/>
          <a:p>
            <a:fld id="{B215C069-A787-1E48-B481-826D5BE3BDBB}" type="slidenum">
              <a:rPr lang="en-US" sz="1400" smtClean="0"/>
              <a:t>3</a:t>
            </a:fld>
            <a:r>
              <a:rPr lang="en-US" sz="1400" dirty="0" smtClean="0"/>
              <a:t>/21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9310431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381000" y="370421"/>
            <a:ext cx="8305800" cy="460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/>
          <a:p>
            <a:pPr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 sz="2400" b="1" dirty="0" err="1" smtClean="0">
                <a:solidFill>
                  <a:srgbClr val="000000"/>
                </a:solidFill>
                <a:latin typeface="Calibri" charset="0"/>
              </a:rPr>
              <a:t>Detekcija</a:t>
            </a:r>
            <a:r>
              <a:rPr lang="en-US" sz="2400" b="1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Calibri" charset="0"/>
              </a:rPr>
              <a:t>anomalije</a:t>
            </a:r>
            <a:r>
              <a:rPr lang="en-US" sz="2400" b="1" dirty="0" smtClean="0">
                <a:solidFill>
                  <a:srgbClr val="000000"/>
                </a:solidFill>
                <a:latin typeface="Calibri" charset="0"/>
              </a:rPr>
              <a:t>: primer</a:t>
            </a:r>
            <a:endParaRPr lang="en-US" sz="2400" b="1" dirty="0">
              <a:solidFill>
                <a:srgbClr val="000000"/>
              </a:solidFill>
              <a:latin typeface="Calibri" charset="0"/>
            </a:endParaRP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373063" y="1026584"/>
            <a:ext cx="3751262" cy="15682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/>
          <a:p>
            <a:pPr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lang="en-US" sz="2400" dirty="0" err="1">
                <a:solidFill>
                  <a:srgbClr val="000000"/>
                </a:solidFill>
                <a:latin typeface="Calibri" charset="0"/>
              </a:rPr>
              <a:t>Atributi</a:t>
            </a:r>
            <a:r>
              <a:rPr lang="en-US" sz="2400" dirty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libri" charset="0"/>
              </a:rPr>
              <a:t>avionskog</a:t>
            </a:r>
            <a:r>
              <a:rPr lang="en-US" sz="2400" dirty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libri" charset="0"/>
              </a:rPr>
              <a:t>motora</a:t>
            </a:r>
            <a:r>
              <a:rPr lang="en-US" sz="2400" dirty="0">
                <a:solidFill>
                  <a:srgbClr val="000000"/>
                </a:solidFill>
                <a:latin typeface="Calibri" charset="0"/>
              </a:rPr>
              <a:t>:</a:t>
            </a:r>
          </a:p>
          <a:p>
            <a:pPr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lang="en-US" sz="2400" dirty="0">
                <a:solidFill>
                  <a:srgbClr val="000000"/>
                </a:solidFill>
                <a:latin typeface="Calibri" charset="0"/>
              </a:rPr>
              <a:t>	= </a:t>
            </a:r>
            <a:r>
              <a:rPr lang="en-US" sz="2400" dirty="0" err="1">
                <a:solidFill>
                  <a:srgbClr val="000000"/>
                </a:solidFill>
                <a:latin typeface="Calibri" charset="0"/>
              </a:rPr>
              <a:t>emitovana</a:t>
            </a:r>
            <a:r>
              <a:rPr lang="en-US" sz="2400" dirty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libri" charset="0"/>
              </a:rPr>
              <a:t>toplota</a:t>
            </a:r>
            <a:endParaRPr lang="en-US" sz="2400" dirty="0">
              <a:solidFill>
                <a:srgbClr val="000000"/>
              </a:solidFill>
              <a:latin typeface="Calibri" charset="0"/>
            </a:endParaRPr>
          </a:p>
          <a:p>
            <a:pPr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lang="en-US" sz="2400" dirty="0">
                <a:solidFill>
                  <a:srgbClr val="000000"/>
                </a:solidFill>
                <a:latin typeface="Calibri" charset="0"/>
              </a:rPr>
              <a:t>	= </a:t>
            </a:r>
            <a:r>
              <a:rPr lang="en-US" sz="2400" dirty="0" err="1">
                <a:solidFill>
                  <a:srgbClr val="000000"/>
                </a:solidFill>
                <a:latin typeface="Calibri" charset="0"/>
              </a:rPr>
              <a:t>intenzitet</a:t>
            </a:r>
            <a:r>
              <a:rPr lang="en-US" sz="2400" dirty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libri" charset="0"/>
              </a:rPr>
              <a:t>vibracija</a:t>
            </a:r>
            <a:endParaRPr lang="en-US" sz="2400" dirty="0">
              <a:solidFill>
                <a:srgbClr val="000000"/>
              </a:solidFill>
              <a:latin typeface="Calibri" charset="0"/>
            </a:endParaRPr>
          </a:p>
          <a:p>
            <a:pPr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lang="en-US" sz="2400" dirty="0">
                <a:solidFill>
                  <a:srgbClr val="000000"/>
                </a:solidFill>
                <a:latin typeface="Calibri" charset="0"/>
              </a:rPr>
              <a:t>     …</a:t>
            </a:r>
          </a:p>
        </p:txBody>
      </p:sp>
      <p:grpSp>
        <p:nvGrpSpPr>
          <p:cNvPr id="4099" name="Group 3"/>
          <p:cNvGrpSpPr>
            <a:grpSpLocks/>
          </p:cNvGrpSpPr>
          <p:nvPr/>
        </p:nvGrpSpPr>
        <p:grpSpPr bwMode="auto">
          <a:xfrm>
            <a:off x="3055938" y="3020487"/>
            <a:ext cx="3160712" cy="3562353"/>
            <a:chOff x="1925" y="1427"/>
            <a:chExt cx="1991" cy="1683"/>
          </a:xfrm>
        </p:grpSpPr>
        <p:cxnSp>
          <p:nvCxnSpPr>
            <p:cNvPr id="4100" name="AutoShape 4"/>
            <p:cNvCxnSpPr>
              <a:cxnSpLocks noChangeShapeType="1"/>
            </p:cNvCxnSpPr>
            <p:nvPr/>
          </p:nvCxnSpPr>
          <p:spPr bwMode="auto">
            <a:xfrm flipH="1" flipV="1">
              <a:off x="2138" y="1509"/>
              <a:ext cx="4" cy="1512"/>
            </a:xfrm>
            <a:prstGeom prst="bentConnector3">
              <a:avLst>
                <a:gd name="adj1" fmla="val 50000"/>
              </a:avLst>
            </a:prstGeom>
            <a:noFill/>
            <a:ln w="19080">
              <a:solidFill>
                <a:srgbClr val="80808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4101" name="AutoShape 5"/>
            <p:cNvCxnSpPr>
              <a:cxnSpLocks noChangeShapeType="1"/>
            </p:cNvCxnSpPr>
            <p:nvPr/>
          </p:nvCxnSpPr>
          <p:spPr bwMode="auto">
            <a:xfrm>
              <a:off x="2046" y="2919"/>
              <a:ext cx="1654" cy="0"/>
            </a:xfrm>
            <a:prstGeom prst="bentConnector3">
              <a:avLst>
                <a:gd name="adj1" fmla="val 50000"/>
              </a:avLst>
            </a:prstGeom>
            <a:noFill/>
            <a:ln w="19080">
              <a:solidFill>
                <a:srgbClr val="80808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4102" name="AutoShape 6"/>
            <p:cNvSpPr>
              <a:spLocks noChangeArrowheads="1"/>
            </p:cNvSpPr>
            <p:nvPr/>
          </p:nvSpPr>
          <p:spPr bwMode="auto">
            <a:xfrm rot="2760000">
              <a:off x="2866" y="2236"/>
              <a:ext cx="105" cy="117"/>
            </a:xfrm>
            <a:prstGeom prst="plus">
              <a:avLst>
                <a:gd name="adj" fmla="val 25000"/>
              </a:avLst>
            </a:prstGeom>
            <a:solidFill>
              <a:srgbClr val="C0504D"/>
            </a:solidFill>
            <a:ln w="19080">
              <a:solidFill>
                <a:srgbClr val="C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pic>
          <p:nvPicPr>
            <p:cNvPr id="4103" name="Picture 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7" y="3023"/>
              <a:ext cx="109" cy="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  <p:sp>
          <p:nvSpPr>
            <p:cNvPr id="4104" name="AutoShape 8"/>
            <p:cNvSpPr>
              <a:spLocks noChangeArrowheads="1"/>
            </p:cNvSpPr>
            <p:nvPr/>
          </p:nvSpPr>
          <p:spPr bwMode="auto">
            <a:xfrm rot="2760000">
              <a:off x="3392" y="1715"/>
              <a:ext cx="105" cy="117"/>
            </a:xfrm>
            <a:prstGeom prst="plus">
              <a:avLst>
                <a:gd name="adj" fmla="val 25000"/>
              </a:avLst>
            </a:prstGeom>
            <a:solidFill>
              <a:srgbClr val="C0504D"/>
            </a:solidFill>
            <a:ln w="19080">
              <a:solidFill>
                <a:srgbClr val="C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5" name="AutoShape 9"/>
            <p:cNvSpPr>
              <a:spLocks noChangeArrowheads="1"/>
            </p:cNvSpPr>
            <p:nvPr/>
          </p:nvSpPr>
          <p:spPr bwMode="auto">
            <a:xfrm rot="2760000">
              <a:off x="2806" y="2465"/>
              <a:ext cx="105" cy="117"/>
            </a:xfrm>
            <a:prstGeom prst="plus">
              <a:avLst>
                <a:gd name="adj" fmla="val 25000"/>
              </a:avLst>
            </a:prstGeom>
            <a:solidFill>
              <a:srgbClr val="C0504D"/>
            </a:solidFill>
            <a:ln w="19080">
              <a:solidFill>
                <a:srgbClr val="C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6" name="AutoShape 10"/>
            <p:cNvSpPr>
              <a:spLocks noChangeArrowheads="1"/>
            </p:cNvSpPr>
            <p:nvPr/>
          </p:nvSpPr>
          <p:spPr bwMode="auto">
            <a:xfrm rot="2760000">
              <a:off x="2595" y="2298"/>
              <a:ext cx="105" cy="117"/>
            </a:xfrm>
            <a:prstGeom prst="plus">
              <a:avLst>
                <a:gd name="adj" fmla="val 25000"/>
              </a:avLst>
            </a:prstGeom>
            <a:solidFill>
              <a:srgbClr val="C0504D"/>
            </a:solidFill>
            <a:ln w="19080">
              <a:solidFill>
                <a:srgbClr val="C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7" name="AutoShape 11"/>
            <p:cNvSpPr>
              <a:spLocks noChangeArrowheads="1"/>
            </p:cNvSpPr>
            <p:nvPr/>
          </p:nvSpPr>
          <p:spPr bwMode="auto">
            <a:xfrm rot="2760000">
              <a:off x="2821" y="2131"/>
              <a:ext cx="105" cy="117"/>
            </a:xfrm>
            <a:prstGeom prst="plus">
              <a:avLst>
                <a:gd name="adj" fmla="val 25000"/>
              </a:avLst>
            </a:prstGeom>
            <a:solidFill>
              <a:srgbClr val="C0504D"/>
            </a:solidFill>
            <a:ln w="19080">
              <a:solidFill>
                <a:srgbClr val="C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8" name="AutoShape 12"/>
            <p:cNvSpPr>
              <a:spLocks noChangeArrowheads="1"/>
            </p:cNvSpPr>
            <p:nvPr/>
          </p:nvSpPr>
          <p:spPr bwMode="auto">
            <a:xfrm rot="2760000">
              <a:off x="2942" y="2110"/>
              <a:ext cx="105" cy="117"/>
            </a:xfrm>
            <a:prstGeom prst="plus">
              <a:avLst>
                <a:gd name="adj" fmla="val 25000"/>
              </a:avLst>
            </a:prstGeom>
            <a:solidFill>
              <a:srgbClr val="C0504D"/>
            </a:solidFill>
            <a:ln w="19080">
              <a:solidFill>
                <a:srgbClr val="C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9" name="AutoShape 13"/>
            <p:cNvSpPr>
              <a:spLocks noChangeArrowheads="1"/>
            </p:cNvSpPr>
            <p:nvPr/>
          </p:nvSpPr>
          <p:spPr bwMode="auto">
            <a:xfrm rot="2760000">
              <a:off x="2892" y="2011"/>
              <a:ext cx="105" cy="117"/>
            </a:xfrm>
            <a:prstGeom prst="plus">
              <a:avLst>
                <a:gd name="adj" fmla="val 25000"/>
              </a:avLst>
            </a:prstGeom>
            <a:solidFill>
              <a:srgbClr val="C0504D"/>
            </a:solidFill>
            <a:ln w="19080">
              <a:solidFill>
                <a:srgbClr val="C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10" name="AutoShape 14"/>
            <p:cNvSpPr>
              <a:spLocks noChangeArrowheads="1"/>
            </p:cNvSpPr>
            <p:nvPr/>
          </p:nvSpPr>
          <p:spPr bwMode="auto">
            <a:xfrm rot="2760000">
              <a:off x="2946" y="2298"/>
              <a:ext cx="105" cy="117"/>
            </a:xfrm>
            <a:prstGeom prst="plus">
              <a:avLst>
                <a:gd name="adj" fmla="val 25000"/>
              </a:avLst>
            </a:prstGeom>
            <a:solidFill>
              <a:srgbClr val="C0504D"/>
            </a:solidFill>
            <a:ln w="19080">
              <a:solidFill>
                <a:srgbClr val="C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pic>
          <p:nvPicPr>
            <p:cNvPr id="4111" name="Picture 1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8" y="2197"/>
              <a:ext cx="81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  <p:sp>
          <p:nvSpPr>
            <p:cNvPr id="4112" name="Rectangle 16"/>
            <p:cNvSpPr>
              <a:spLocks noChangeArrowheads="1"/>
            </p:cNvSpPr>
            <p:nvPr/>
          </p:nvSpPr>
          <p:spPr bwMode="auto">
            <a:xfrm rot="16200000">
              <a:off x="1657" y="1695"/>
              <a:ext cx="74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  <a:tabLst>
                  <a:tab pos="723900" algn="l"/>
                </a:tabLst>
                <a:defRPr/>
              </a:pPr>
              <a:r>
                <a:rPr lang="en-US" sz="1600" dirty="0">
                  <a:solidFill>
                    <a:srgbClr val="000000"/>
                  </a:solidFill>
                </a:rPr>
                <a:t>(vibration)</a:t>
              </a:r>
            </a:p>
          </p:txBody>
        </p:sp>
        <p:sp>
          <p:nvSpPr>
            <p:cNvPr id="4113" name="Rectangle 17"/>
            <p:cNvSpPr>
              <a:spLocks noChangeArrowheads="1"/>
            </p:cNvSpPr>
            <p:nvPr/>
          </p:nvSpPr>
          <p:spPr bwMode="auto">
            <a:xfrm>
              <a:off x="3400" y="2951"/>
              <a:ext cx="516" cy="1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  <a:tabLst>
                  <a:tab pos="723900" algn="l"/>
                </a:tabLst>
                <a:defRPr/>
              </a:pPr>
              <a:r>
                <a:rPr lang="en-US" sz="1600">
                  <a:solidFill>
                    <a:srgbClr val="000000"/>
                  </a:solidFill>
                </a:rPr>
                <a:t>(heat)</a:t>
              </a:r>
            </a:p>
          </p:txBody>
        </p:sp>
        <p:sp>
          <p:nvSpPr>
            <p:cNvPr id="4114" name="AutoShape 18"/>
            <p:cNvSpPr>
              <a:spLocks noChangeArrowheads="1"/>
            </p:cNvSpPr>
            <p:nvPr/>
          </p:nvSpPr>
          <p:spPr bwMode="auto">
            <a:xfrm rot="2760000">
              <a:off x="2770" y="2016"/>
              <a:ext cx="105" cy="117"/>
            </a:xfrm>
            <a:prstGeom prst="plus">
              <a:avLst>
                <a:gd name="adj" fmla="val 25000"/>
              </a:avLst>
            </a:prstGeom>
            <a:solidFill>
              <a:srgbClr val="C0504D"/>
            </a:solidFill>
            <a:ln w="19080">
              <a:solidFill>
                <a:srgbClr val="C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15" name="AutoShape 19"/>
            <p:cNvSpPr>
              <a:spLocks noChangeArrowheads="1"/>
            </p:cNvSpPr>
            <p:nvPr/>
          </p:nvSpPr>
          <p:spPr bwMode="auto">
            <a:xfrm rot="2760000">
              <a:off x="3134" y="2110"/>
              <a:ext cx="105" cy="117"/>
            </a:xfrm>
            <a:prstGeom prst="plus">
              <a:avLst>
                <a:gd name="adj" fmla="val 25000"/>
              </a:avLst>
            </a:prstGeom>
            <a:solidFill>
              <a:srgbClr val="C0504D"/>
            </a:solidFill>
            <a:ln w="19080">
              <a:solidFill>
                <a:srgbClr val="C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16" name="AutoShape 20"/>
            <p:cNvSpPr>
              <a:spLocks noChangeArrowheads="1"/>
            </p:cNvSpPr>
            <p:nvPr/>
          </p:nvSpPr>
          <p:spPr bwMode="auto">
            <a:xfrm rot="2760000">
              <a:off x="3013" y="2038"/>
              <a:ext cx="105" cy="117"/>
            </a:xfrm>
            <a:prstGeom prst="plus">
              <a:avLst>
                <a:gd name="adj" fmla="val 25000"/>
              </a:avLst>
            </a:prstGeom>
            <a:solidFill>
              <a:srgbClr val="C0504D"/>
            </a:solidFill>
            <a:ln w="19080">
              <a:solidFill>
                <a:srgbClr val="C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17" name="AutoShape 21"/>
            <p:cNvSpPr>
              <a:spLocks noChangeArrowheads="1"/>
            </p:cNvSpPr>
            <p:nvPr/>
          </p:nvSpPr>
          <p:spPr bwMode="auto">
            <a:xfrm rot="2760000">
              <a:off x="2863" y="1890"/>
              <a:ext cx="105" cy="117"/>
            </a:xfrm>
            <a:prstGeom prst="plus">
              <a:avLst>
                <a:gd name="adj" fmla="val 25000"/>
              </a:avLst>
            </a:prstGeom>
            <a:solidFill>
              <a:srgbClr val="C0504D"/>
            </a:solidFill>
            <a:ln w="19080">
              <a:solidFill>
                <a:srgbClr val="C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18" name="AutoShape 22"/>
            <p:cNvSpPr>
              <a:spLocks noChangeArrowheads="1"/>
            </p:cNvSpPr>
            <p:nvPr/>
          </p:nvSpPr>
          <p:spPr bwMode="auto">
            <a:xfrm rot="2760000">
              <a:off x="2671" y="2044"/>
              <a:ext cx="105" cy="117"/>
            </a:xfrm>
            <a:prstGeom prst="plus">
              <a:avLst>
                <a:gd name="adj" fmla="val 25000"/>
              </a:avLst>
            </a:prstGeom>
            <a:solidFill>
              <a:srgbClr val="C0504D"/>
            </a:solidFill>
            <a:ln w="19080">
              <a:solidFill>
                <a:srgbClr val="C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19" name="AutoShape 23"/>
            <p:cNvSpPr>
              <a:spLocks noChangeArrowheads="1"/>
            </p:cNvSpPr>
            <p:nvPr/>
          </p:nvSpPr>
          <p:spPr bwMode="auto">
            <a:xfrm rot="2760000">
              <a:off x="3018" y="1964"/>
              <a:ext cx="105" cy="117"/>
            </a:xfrm>
            <a:prstGeom prst="plus">
              <a:avLst>
                <a:gd name="adj" fmla="val 25000"/>
              </a:avLst>
            </a:prstGeom>
            <a:solidFill>
              <a:srgbClr val="C0504D"/>
            </a:solidFill>
            <a:ln w="19080">
              <a:solidFill>
                <a:srgbClr val="C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20" name="AutoShape 24"/>
            <p:cNvSpPr>
              <a:spLocks noChangeArrowheads="1"/>
            </p:cNvSpPr>
            <p:nvPr/>
          </p:nvSpPr>
          <p:spPr bwMode="auto">
            <a:xfrm rot="2760000">
              <a:off x="3030" y="2508"/>
              <a:ext cx="105" cy="117"/>
            </a:xfrm>
            <a:prstGeom prst="plus">
              <a:avLst>
                <a:gd name="adj" fmla="val 25000"/>
              </a:avLst>
            </a:prstGeom>
            <a:solidFill>
              <a:srgbClr val="C0504D"/>
            </a:solidFill>
            <a:ln w="19080">
              <a:solidFill>
                <a:srgbClr val="C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21" name="AutoShape 25"/>
            <p:cNvSpPr>
              <a:spLocks noChangeArrowheads="1"/>
            </p:cNvSpPr>
            <p:nvPr/>
          </p:nvSpPr>
          <p:spPr bwMode="auto">
            <a:xfrm rot="2760000">
              <a:off x="3387" y="2195"/>
              <a:ext cx="105" cy="117"/>
            </a:xfrm>
            <a:prstGeom prst="plus">
              <a:avLst>
                <a:gd name="adj" fmla="val 25000"/>
              </a:avLst>
            </a:prstGeom>
            <a:solidFill>
              <a:srgbClr val="C0504D"/>
            </a:solidFill>
            <a:ln w="19080">
              <a:solidFill>
                <a:srgbClr val="C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22" name="AutoShape 26"/>
            <p:cNvSpPr>
              <a:spLocks noChangeArrowheads="1"/>
            </p:cNvSpPr>
            <p:nvPr/>
          </p:nvSpPr>
          <p:spPr bwMode="auto">
            <a:xfrm rot="2760000">
              <a:off x="3246" y="2392"/>
              <a:ext cx="105" cy="117"/>
            </a:xfrm>
            <a:prstGeom prst="plus">
              <a:avLst>
                <a:gd name="adj" fmla="val 25000"/>
              </a:avLst>
            </a:prstGeom>
            <a:solidFill>
              <a:srgbClr val="C0504D"/>
            </a:solidFill>
            <a:ln w="19080">
              <a:solidFill>
                <a:srgbClr val="C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23" name="AutoShape 27"/>
            <p:cNvSpPr>
              <a:spLocks noChangeArrowheads="1"/>
            </p:cNvSpPr>
            <p:nvPr/>
          </p:nvSpPr>
          <p:spPr bwMode="auto">
            <a:xfrm rot="2760000">
              <a:off x="2713" y="2197"/>
              <a:ext cx="105" cy="117"/>
            </a:xfrm>
            <a:prstGeom prst="plus">
              <a:avLst>
                <a:gd name="adj" fmla="val 25000"/>
              </a:avLst>
            </a:prstGeom>
            <a:solidFill>
              <a:srgbClr val="C0504D"/>
            </a:solidFill>
            <a:ln w="19080">
              <a:solidFill>
                <a:srgbClr val="C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24" name="AutoShape 28"/>
            <p:cNvSpPr>
              <a:spLocks noChangeArrowheads="1"/>
            </p:cNvSpPr>
            <p:nvPr/>
          </p:nvSpPr>
          <p:spPr bwMode="auto">
            <a:xfrm rot="2760000">
              <a:off x="3059" y="2165"/>
              <a:ext cx="105" cy="117"/>
            </a:xfrm>
            <a:prstGeom prst="plus">
              <a:avLst>
                <a:gd name="adj" fmla="val 25000"/>
              </a:avLst>
            </a:prstGeom>
            <a:solidFill>
              <a:srgbClr val="C0504D"/>
            </a:solidFill>
            <a:ln w="19080">
              <a:solidFill>
                <a:srgbClr val="C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25" name="AutoShape 29"/>
            <p:cNvSpPr>
              <a:spLocks noChangeArrowheads="1"/>
            </p:cNvSpPr>
            <p:nvPr/>
          </p:nvSpPr>
          <p:spPr bwMode="auto">
            <a:xfrm rot="2760000">
              <a:off x="3246" y="2067"/>
              <a:ext cx="105" cy="117"/>
            </a:xfrm>
            <a:prstGeom prst="plus">
              <a:avLst>
                <a:gd name="adj" fmla="val 25000"/>
              </a:avLst>
            </a:prstGeom>
            <a:solidFill>
              <a:srgbClr val="C0504D"/>
            </a:solidFill>
            <a:ln w="19080">
              <a:solidFill>
                <a:srgbClr val="C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26" name="AutoShape 30"/>
            <p:cNvSpPr>
              <a:spLocks noChangeArrowheads="1"/>
            </p:cNvSpPr>
            <p:nvPr/>
          </p:nvSpPr>
          <p:spPr bwMode="auto">
            <a:xfrm rot="2760000">
              <a:off x="3130" y="1849"/>
              <a:ext cx="105" cy="117"/>
            </a:xfrm>
            <a:prstGeom prst="plus">
              <a:avLst>
                <a:gd name="adj" fmla="val 25000"/>
              </a:avLst>
            </a:prstGeom>
            <a:solidFill>
              <a:srgbClr val="C0504D"/>
            </a:solidFill>
            <a:ln w="19080">
              <a:solidFill>
                <a:srgbClr val="C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27" name="AutoShape 31"/>
            <p:cNvSpPr>
              <a:spLocks noChangeArrowheads="1"/>
            </p:cNvSpPr>
            <p:nvPr/>
          </p:nvSpPr>
          <p:spPr bwMode="auto">
            <a:xfrm rot="2760000">
              <a:off x="2941" y="1697"/>
              <a:ext cx="105" cy="117"/>
            </a:xfrm>
            <a:prstGeom prst="plus">
              <a:avLst>
                <a:gd name="adj" fmla="val 25000"/>
              </a:avLst>
            </a:prstGeom>
            <a:solidFill>
              <a:srgbClr val="C0504D"/>
            </a:solidFill>
            <a:ln w="19080">
              <a:solidFill>
                <a:srgbClr val="C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28" name="AutoShape 32"/>
            <p:cNvSpPr>
              <a:spLocks noChangeArrowheads="1"/>
            </p:cNvSpPr>
            <p:nvPr/>
          </p:nvSpPr>
          <p:spPr bwMode="auto">
            <a:xfrm rot="2760000">
              <a:off x="2473" y="1614"/>
              <a:ext cx="105" cy="117"/>
            </a:xfrm>
            <a:prstGeom prst="plus">
              <a:avLst>
                <a:gd name="adj" fmla="val 25000"/>
              </a:avLst>
            </a:prstGeom>
            <a:solidFill>
              <a:srgbClr val="C0504D"/>
            </a:solidFill>
            <a:ln w="19080">
              <a:solidFill>
                <a:srgbClr val="C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29" name="AutoShape 33"/>
            <p:cNvSpPr>
              <a:spLocks noChangeArrowheads="1"/>
            </p:cNvSpPr>
            <p:nvPr/>
          </p:nvSpPr>
          <p:spPr bwMode="auto">
            <a:xfrm rot="2760000">
              <a:off x="2298" y="2109"/>
              <a:ext cx="105" cy="117"/>
            </a:xfrm>
            <a:prstGeom prst="plus">
              <a:avLst>
                <a:gd name="adj" fmla="val 25000"/>
              </a:avLst>
            </a:prstGeom>
            <a:solidFill>
              <a:srgbClr val="C0504D"/>
            </a:solidFill>
            <a:ln w="19080">
              <a:solidFill>
                <a:srgbClr val="C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30" name="AutoShape 34"/>
            <p:cNvSpPr>
              <a:spLocks noChangeArrowheads="1"/>
            </p:cNvSpPr>
            <p:nvPr/>
          </p:nvSpPr>
          <p:spPr bwMode="auto">
            <a:xfrm rot="2760000">
              <a:off x="2402" y="2332"/>
              <a:ext cx="105" cy="117"/>
            </a:xfrm>
            <a:prstGeom prst="plus">
              <a:avLst>
                <a:gd name="adj" fmla="val 25000"/>
              </a:avLst>
            </a:prstGeom>
            <a:solidFill>
              <a:srgbClr val="C0504D"/>
            </a:solidFill>
            <a:ln w="19080">
              <a:solidFill>
                <a:srgbClr val="C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31" name="AutoShape 35"/>
            <p:cNvSpPr>
              <a:spLocks noChangeArrowheads="1"/>
            </p:cNvSpPr>
            <p:nvPr/>
          </p:nvSpPr>
          <p:spPr bwMode="auto">
            <a:xfrm rot="2760000">
              <a:off x="2612" y="1890"/>
              <a:ext cx="105" cy="117"/>
            </a:xfrm>
            <a:prstGeom prst="plus">
              <a:avLst>
                <a:gd name="adj" fmla="val 25000"/>
              </a:avLst>
            </a:prstGeom>
            <a:solidFill>
              <a:srgbClr val="C0504D"/>
            </a:solidFill>
            <a:ln w="19080">
              <a:solidFill>
                <a:srgbClr val="C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4132" name="Line 36"/>
          <p:cNvSpPr>
            <a:spLocks noChangeShapeType="1"/>
          </p:cNvSpPr>
          <p:nvPr/>
        </p:nvSpPr>
        <p:spPr bwMode="auto">
          <a:xfrm>
            <a:off x="4572000" y="1026584"/>
            <a:ext cx="1588" cy="2175933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133" name="Rectangle 37"/>
          <p:cNvSpPr>
            <a:spLocks noChangeArrowheads="1"/>
          </p:cNvSpPr>
          <p:nvPr/>
        </p:nvSpPr>
        <p:spPr bwMode="auto">
          <a:xfrm>
            <a:off x="4616121" y="1026584"/>
            <a:ext cx="3479543" cy="1198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90000" tIns="45000" rIns="90000" bIns="45000">
            <a:spAutoFit/>
          </a:bodyPr>
          <a:lstStyle/>
          <a:p>
            <a:pPr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lang="en-US" sz="2400" dirty="0">
                <a:solidFill>
                  <a:srgbClr val="000000"/>
                </a:solidFill>
                <a:latin typeface="Calibri" charset="0"/>
              </a:rPr>
              <a:t>Dataset:</a:t>
            </a:r>
          </a:p>
          <a:p>
            <a:pPr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endParaRPr lang="en-US" sz="2400" dirty="0">
              <a:solidFill>
                <a:srgbClr val="000000"/>
              </a:solidFill>
              <a:latin typeface="Calibri" charset="0"/>
            </a:endParaRPr>
          </a:p>
          <a:p>
            <a:pPr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lang="en-US" sz="2400" dirty="0">
                <a:solidFill>
                  <a:srgbClr val="000000"/>
                </a:solidFill>
                <a:latin typeface="Calibri" charset="0"/>
              </a:rPr>
              <a:t>Novi motor:</a:t>
            </a:r>
          </a:p>
        </p:txBody>
      </p:sp>
      <p:pic>
        <p:nvPicPr>
          <p:cNvPr id="4134" name="Picture 3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263" y="1511303"/>
            <a:ext cx="266700" cy="24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4135" name="Picture 3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268" y="1890699"/>
            <a:ext cx="274637" cy="24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4136" name="Picture 4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9266" y="1917042"/>
            <a:ext cx="568325" cy="2434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4137" name="Picture 41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1026584"/>
            <a:ext cx="2510401" cy="486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2" name="Multiply 1"/>
          <p:cNvSpPr/>
          <p:nvPr/>
        </p:nvSpPr>
        <p:spPr bwMode="auto">
          <a:xfrm>
            <a:off x="5029200" y="4241800"/>
            <a:ext cx="228600" cy="304800"/>
          </a:xfrm>
          <a:prstGeom prst="mathMultiply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4" name="Multiply 43"/>
          <p:cNvSpPr/>
          <p:nvPr/>
        </p:nvSpPr>
        <p:spPr bwMode="auto">
          <a:xfrm>
            <a:off x="5562600" y="5664200"/>
            <a:ext cx="228600" cy="304800"/>
          </a:xfrm>
          <a:prstGeom prst="mathMultiply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9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</p:spPr>
        <p:txBody>
          <a:bodyPr/>
          <a:lstStyle/>
          <a:p>
            <a:fld id="{B215C069-A787-1E48-B481-826D5BE3BDBB}" type="slidenum">
              <a:rPr lang="en-US" sz="1400" smtClean="0"/>
              <a:t>4</a:t>
            </a:fld>
            <a:r>
              <a:rPr lang="en-US" sz="1400" dirty="0" smtClean="0"/>
              <a:t>/21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38605478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381000" y="381003"/>
            <a:ext cx="8305800" cy="460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/>
          <a:p>
            <a:pPr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 sz="2400" b="1" dirty="0" err="1" smtClean="0">
                <a:solidFill>
                  <a:srgbClr val="000000"/>
                </a:solidFill>
                <a:latin typeface="Calibri" charset="0"/>
              </a:rPr>
              <a:t>Procena</a:t>
            </a:r>
            <a:r>
              <a:rPr lang="en-US" sz="2400" b="1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Calibri" charset="0"/>
              </a:rPr>
              <a:t>gustine</a:t>
            </a:r>
            <a:endParaRPr lang="en-US" sz="2400" b="1" dirty="0">
              <a:solidFill>
                <a:srgbClr val="000000"/>
              </a:solidFill>
              <a:latin typeface="Calibri" charset="0"/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490538" y="1270004"/>
            <a:ext cx="4538662" cy="829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/>
          <a:p>
            <a:pPr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lang="en-US" sz="2400" dirty="0">
                <a:solidFill>
                  <a:srgbClr val="000000"/>
                </a:solidFill>
                <a:latin typeface="Calibri" charset="0"/>
              </a:rPr>
              <a:t>Dataset:</a:t>
            </a:r>
          </a:p>
          <a:p>
            <a:pPr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lang="en-US" sz="2400" dirty="0" smtClean="0">
                <a:solidFill>
                  <a:srgbClr val="000000"/>
                </a:solidFill>
                <a:latin typeface="Calibri" charset="0"/>
              </a:rPr>
              <a:t>Da li           </a:t>
            </a:r>
            <a:r>
              <a:rPr lang="en-US" sz="2400" dirty="0" err="1" smtClean="0">
                <a:solidFill>
                  <a:srgbClr val="000000"/>
                </a:solidFill>
                <a:latin typeface="Calibri" charset="0"/>
              </a:rPr>
              <a:t>ima</a:t>
            </a:r>
            <a:r>
              <a:rPr lang="en-US" sz="2400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Calibri" charset="0"/>
              </a:rPr>
              <a:t>anomaliju</a:t>
            </a:r>
            <a:r>
              <a:rPr lang="en-US" sz="2400" dirty="0" smtClean="0">
                <a:solidFill>
                  <a:srgbClr val="000000"/>
                </a:solidFill>
                <a:latin typeface="Calibri" charset="0"/>
              </a:rPr>
              <a:t>?      </a:t>
            </a:r>
            <a:endParaRPr lang="en-US" sz="2400" dirty="0">
              <a:solidFill>
                <a:srgbClr val="000000"/>
              </a:solidFill>
              <a:latin typeface="Calibri" charset="0"/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5" y="1312337"/>
            <a:ext cx="2665413" cy="486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5" y="2006600"/>
            <a:ext cx="568325" cy="243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cxnSp>
        <p:nvCxnSpPr>
          <p:cNvPr id="5125" name="AutoShape 5"/>
          <p:cNvCxnSpPr>
            <a:cxnSpLocks noChangeShapeType="1"/>
          </p:cNvCxnSpPr>
          <p:nvPr/>
        </p:nvCxnSpPr>
        <p:spPr bwMode="auto">
          <a:xfrm flipH="1" flipV="1">
            <a:off x="1049343" y="3145368"/>
            <a:ext cx="9525" cy="3202517"/>
          </a:xfrm>
          <a:prstGeom prst="bentConnector3">
            <a:avLst>
              <a:gd name="adj1" fmla="val 50000"/>
            </a:avLst>
          </a:prstGeom>
          <a:noFill/>
          <a:ln w="19080">
            <a:solidFill>
              <a:srgbClr val="808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5126" name="AutoShape 6"/>
          <p:cNvCxnSpPr>
            <a:cxnSpLocks noChangeShapeType="1"/>
          </p:cNvCxnSpPr>
          <p:nvPr/>
        </p:nvCxnSpPr>
        <p:spPr bwMode="auto">
          <a:xfrm>
            <a:off x="887418" y="6129868"/>
            <a:ext cx="2905125" cy="2117"/>
          </a:xfrm>
          <a:prstGeom prst="bentConnector3">
            <a:avLst>
              <a:gd name="adj1" fmla="val 50000"/>
            </a:avLst>
          </a:prstGeom>
          <a:noFill/>
          <a:ln w="19080">
            <a:solidFill>
              <a:srgbClr val="808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5127" name="AutoShape 7"/>
          <p:cNvSpPr>
            <a:spLocks noChangeArrowheads="1"/>
          </p:cNvSpPr>
          <p:nvPr/>
        </p:nvSpPr>
        <p:spPr bwMode="auto">
          <a:xfrm rot="2760000">
            <a:off x="2297647" y="4715408"/>
            <a:ext cx="249767" cy="187325"/>
          </a:xfrm>
          <a:prstGeom prst="plus">
            <a:avLst>
              <a:gd name="adj" fmla="val 25000"/>
            </a:avLst>
          </a:prstGeom>
          <a:solidFill>
            <a:srgbClr val="C0504D"/>
          </a:solidFill>
          <a:ln w="19080">
            <a:solidFill>
              <a:srgbClr val="C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7050" y="6350003"/>
            <a:ext cx="192088" cy="1735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5129" name="AutoShape 9"/>
          <p:cNvSpPr>
            <a:spLocks noChangeArrowheads="1"/>
          </p:cNvSpPr>
          <p:nvPr/>
        </p:nvSpPr>
        <p:spPr bwMode="auto">
          <a:xfrm rot="2760000">
            <a:off x="3221572" y="3610508"/>
            <a:ext cx="249767" cy="187325"/>
          </a:xfrm>
          <a:prstGeom prst="plus">
            <a:avLst>
              <a:gd name="adj" fmla="val 25000"/>
            </a:avLst>
          </a:prstGeom>
          <a:solidFill>
            <a:srgbClr val="C0504D"/>
          </a:solidFill>
          <a:ln w="19080">
            <a:solidFill>
              <a:srgbClr val="C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130" name="AutoShape 10"/>
          <p:cNvSpPr>
            <a:spLocks noChangeArrowheads="1"/>
          </p:cNvSpPr>
          <p:nvPr/>
        </p:nvSpPr>
        <p:spPr bwMode="auto">
          <a:xfrm rot="2760000">
            <a:off x="2191284" y="5200124"/>
            <a:ext cx="249767" cy="187325"/>
          </a:xfrm>
          <a:prstGeom prst="plus">
            <a:avLst>
              <a:gd name="adj" fmla="val 25000"/>
            </a:avLst>
          </a:prstGeom>
          <a:solidFill>
            <a:srgbClr val="C0504D"/>
          </a:solidFill>
          <a:ln w="19080">
            <a:solidFill>
              <a:srgbClr val="C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131" name="AutoShape 11"/>
          <p:cNvSpPr>
            <a:spLocks noChangeArrowheads="1"/>
          </p:cNvSpPr>
          <p:nvPr/>
        </p:nvSpPr>
        <p:spPr bwMode="auto">
          <a:xfrm rot="2760000">
            <a:off x="1819809" y="4846642"/>
            <a:ext cx="249767" cy="187325"/>
          </a:xfrm>
          <a:prstGeom prst="plus">
            <a:avLst>
              <a:gd name="adj" fmla="val 25000"/>
            </a:avLst>
          </a:prstGeom>
          <a:solidFill>
            <a:srgbClr val="C0504D"/>
          </a:solidFill>
          <a:ln w="19080">
            <a:solidFill>
              <a:srgbClr val="C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132" name="AutoShape 12"/>
          <p:cNvSpPr>
            <a:spLocks noChangeArrowheads="1"/>
          </p:cNvSpPr>
          <p:nvPr/>
        </p:nvSpPr>
        <p:spPr bwMode="auto">
          <a:xfrm rot="2760000">
            <a:off x="2216679" y="4493158"/>
            <a:ext cx="249767" cy="187325"/>
          </a:xfrm>
          <a:prstGeom prst="plus">
            <a:avLst>
              <a:gd name="adj" fmla="val 25000"/>
            </a:avLst>
          </a:prstGeom>
          <a:solidFill>
            <a:srgbClr val="C0504D"/>
          </a:solidFill>
          <a:ln w="19080">
            <a:solidFill>
              <a:srgbClr val="C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133" name="AutoShape 13"/>
          <p:cNvSpPr>
            <a:spLocks noChangeArrowheads="1"/>
          </p:cNvSpPr>
          <p:nvPr/>
        </p:nvSpPr>
        <p:spPr bwMode="auto">
          <a:xfrm rot="2760000">
            <a:off x="2430995" y="4446591"/>
            <a:ext cx="249767" cy="187325"/>
          </a:xfrm>
          <a:prstGeom prst="plus">
            <a:avLst>
              <a:gd name="adj" fmla="val 25000"/>
            </a:avLst>
          </a:prstGeom>
          <a:solidFill>
            <a:srgbClr val="C0504D"/>
          </a:solidFill>
          <a:ln w="19080">
            <a:solidFill>
              <a:srgbClr val="C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134" name="AutoShape 14"/>
          <p:cNvSpPr>
            <a:spLocks noChangeArrowheads="1"/>
          </p:cNvSpPr>
          <p:nvPr/>
        </p:nvSpPr>
        <p:spPr bwMode="auto">
          <a:xfrm rot="2760000">
            <a:off x="2445284" y="4222224"/>
            <a:ext cx="249767" cy="187325"/>
          </a:xfrm>
          <a:prstGeom prst="plus">
            <a:avLst>
              <a:gd name="adj" fmla="val 25000"/>
            </a:avLst>
          </a:prstGeom>
          <a:solidFill>
            <a:srgbClr val="C0504D"/>
          </a:solidFill>
          <a:ln w="19080">
            <a:solidFill>
              <a:srgbClr val="C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135" name="AutoShape 15"/>
          <p:cNvSpPr>
            <a:spLocks noChangeArrowheads="1"/>
          </p:cNvSpPr>
          <p:nvPr/>
        </p:nvSpPr>
        <p:spPr bwMode="auto">
          <a:xfrm rot="2760000">
            <a:off x="2438932" y="4846642"/>
            <a:ext cx="249767" cy="187325"/>
          </a:xfrm>
          <a:prstGeom prst="plus">
            <a:avLst>
              <a:gd name="adj" fmla="val 25000"/>
            </a:avLst>
          </a:prstGeom>
          <a:solidFill>
            <a:srgbClr val="C0504D"/>
          </a:solidFill>
          <a:ln w="19080">
            <a:solidFill>
              <a:srgbClr val="C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5136" name="Picture 1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393" y="4588933"/>
            <a:ext cx="130175" cy="2624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5137" name="Rectangle 17"/>
          <p:cNvSpPr>
            <a:spLocks noChangeArrowheads="1"/>
          </p:cNvSpPr>
          <p:nvPr/>
        </p:nvSpPr>
        <p:spPr bwMode="auto">
          <a:xfrm rot="16200000">
            <a:off x="-11112" y="3721883"/>
            <a:ext cx="1473200" cy="33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/>
          <a:p>
            <a:pPr hangingPunct="1">
              <a:lnSpc>
                <a:spcPct val="100000"/>
              </a:lnSpc>
              <a:tabLst>
                <a:tab pos="723900" algn="l"/>
              </a:tabLst>
              <a:defRPr/>
            </a:pPr>
            <a:r>
              <a:rPr lang="en-US" sz="1600">
                <a:solidFill>
                  <a:srgbClr val="000000"/>
                </a:solidFill>
                <a:latin typeface="Calibri" charset="0"/>
              </a:rPr>
              <a:t>(vibration)</a:t>
            </a:r>
          </a:p>
        </p:txBody>
      </p:sp>
      <p:sp>
        <p:nvSpPr>
          <p:cNvPr id="5138" name="Rectangle 18"/>
          <p:cNvSpPr>
            <a:spLocks noChangeArrowheads="1"/>
          </p:cNvSpPr>
          <p:nvPr/>
        </p:nvSpPr>
        <p:spPr bwMode="auto">
          <a:xfrm>
            <a:off x="3265488" y="6195485"/>
            <a:ext cx="908050" cy="33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/>
          <a:p>
            <a:pPr hangingPunct="1">
              <a:lnSpc>
                <a:spcPct val="100000"/>
              </a:lnSpc>
              <a:tabLst>
                <a:tab pos="723900" algn="l"/>
              </a:tabLst>
              <a:defRPr/>
            </a:pPr>
            <a:r>
              <a:rPr lang="en-US" sz="1600">
                <a:solidFill>
                  <a:srgbClr val="000000"/>
                </a:solidFill>
                <a:latin typeface="Calibri" charset="0"/>
              </a:rPr>
              <a:t>(heat)</a:t>
            </a:r>
          </a:p>
        </p:txBody>
      </p:sp>
      <p:sp>
        <p:nvSpPr>
          <p:cNvPr id="5139" name="AutoShape 19"/>
          <p:cNvSpPr>
            <a:spLocks noChangeArrowheads="1"/>
          </p:cNvSpPr>
          <p:nvPr/>
        </p:nvSpPr>
        <p:spPr bwMode="auto">
          <a:xfrm rot="2760000">
            <a:off x="2129372" y="4247624"/>
            <a:ext cx="249767" cy="187325"/>
          </a:xfrm>
          <a:prstGeom prst="plus">
            <a:avLst>
              <a:gd name="adj" fmla="val 25000"/>
            </a:avLst>
          </a:prstGeom>
          <a:solidFill>
            <a:srgbClr val="C0504D"/>
          </a:solidFill>
          <a:ln w="19080">
            <a:solidFill>
              <a:srgbClr val="C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140" name="AutoShape 20"/>
          <p:cNvSpPr>
            <a:spLocks noChangeArrowheads="1"/>
          </p:cNvSpPr>
          <p:nvPr/>
        </p:nvSpPr>
        <p:spPr bwMode="auto">
          <a:xfrm rot="2760000">
            <a:off x="2767547" y="4448708"/>
            <a:ext cx="249767" cy="187325"/>
          </a:xfrm>
          <a:prstGeom prst="plus">
            <a:avLst>
              <a:gd name="adj" fmla="val 25000"/>
            </a:avLst>
          </a:prstGeom>
          <a:solidFill>
            <a:srgbClr val="C0504D"/>
          </a:solidFill>
          <a:ln w="19080">
            <a:solidFill>
              <a:srgbClr val="C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141" name="AutoShape 21"/>
          <p:cNvSpPr>
            <a:spLocks noChangeArrowheads="1"/>
          </p:cNvSpPr>
          <p:nvPr/>
        </p:nvSpPr>
        <p:spPr bwMode="auto">
          <a:xfrm rot="2760000">
            <a:off x="2556409" y="4296308"/>
            <a:ext cx="249767" cy="187325"/>
          </a:xfrm>
          <a:prstGeom prst="plus">
            <a:avLst>
              <a:gd name="adj" fmla="val 25000"/>
            </a:avLst>
          </a:prstGeom>
          <a:solidFill>
            <a:srgbClr val="C0504D"/>
          </a:solidFill>
          <a:ln w="19080">
            <a:solidFill>
              <a:srgbClr val="C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142" name="AutoShape 22"/>
          <p:cNvSpPr>
            <a:spLocks noChangeArrowheads="1"/>
          </p:cNvSpPr>
          <p:nvPr/>
        </p:nvSpPr>
        <p:spPr bwMode="auto">
          <a:xfrm rot="2760000">
            <a:off x="2291297" y="3980924"/>
            <a:ext cx="249767" cy="187325"/>
          </a:xfrm>
          <a:prstGeom prst="plus">
            <a:avLst>
              <a:gd name="adj" fmla="val 25000"/>
            </a:avLst>
          </a:prstGeom>
          <a:solidFill>
            <a:srgbClr val="C0504D"/>
          </a:solidFill>
          <a:ln w="19080">
            <a:solidFill>
              <a:srgbClr val="C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143" name="AutoShape 23"/>
          <p:cNvSpPr>
            <a:spLocks noChangeArrowheads="1"/>
          </p:cNvSpPr>
          <p:nvPr/>
        </p:nvSpPr>
        <p:spPr bwMode="auto">
          <a:xfrm rot="2760000">
            <a:off x="1954747" y="4306891"/>
            <a:ext cx="249767" cy="187325"/>
          </a:xfrm>
          <a:prstGeom prst="plus">
            <a:avLst>
              <a:gd name="adj" fmla="val 25000"/>
            </a:avLst>
          </a:prstGeom>
          <a:solidFill>
            <a:srgbClr val="C0504D"/>
          </a:solidFill>
          <a:ln w="19080">
            <a:solidFill>
              <a:srgbClr val="C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144" name="AutoShape 24"/>
          <p:cNvSpPr>
            <a:spLocks noChangeArrowheads="1"/>
          </p:cNvSpPr>
          <p:nvPr/>
        </p:nvSpPr>
        <p:spPr bwMode="auto">
          <a:xfrm rot="2760000">
            <a:off x="2564347" y="4139675"/>
            <a:ext cx="249767" cy="187325"/>
          </a:xfrm>
          <a:prstGeom prst="plus">
            <a:avLst>
              <a:gd name="adj" fmla="val 25000"/>
            </a:avLst>
          </a:prstGeom>
          <a:solidFill>
            <a:srgbClr val="C0504D"/>
          </a:solidFill>
          <a:ln w="19080">
            <a:solidFill>
              <a:srgbClr val="C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145" name="AutoShape 25"/>
          <p:cNvSpPr>
            <a:spLocks noChangeArrowheads="1"/>
          </p:cNvSpPr>
          <p:nvPr/>
        </p:nvSpPr>
        <p:spPr bwMode="auto">
          <a:xfrm rot="2760000">
            <a:off x="2584984" y="5291142"/>
            <a:ext cx="249767" cy="187325"/>
          </a:xfrm>
          <a:prstGeom prst="plus">
            <a:avLst>
              <a:gd name="adj" fmla="val 25000"/>
            </a:avLst>
          </a:prstGeom>
          <a:solidFill>
            <a:srgbClr val="C0504D"/>
          </a:solidFill>
          <a:ln w="19080">
            <a:solidFill>
              <a:srgbClr val="C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146" name="AutoShape 26"/>
          <p:cNvSpPr>
            <a:spLocks noChangeArrowheads="1"/>
          </p:cNvSpPr>
          <p:nvPr/>
        </p:nvSpPr>
        <p:spPr bwMode="auto">
          <a:xfrm rot="2760000">
            <a:off x="3212047" y="4628624"/>
            <a:ext cx="249767" cy="187325"/>
          </a:xfrm>
          <a:prstGeom prst="plus">
            <a:avLst>
              <a:gd name="adj" fmla="val 25000"/>
            </a:avLst>
          </a:prstGeom>
          <a:solidFill>
            <a:srgbClr val="C0504D"/>
          </a:solidFill>
          <a:ln w="19080">
            <a:solidFill>
              <a:srgbClr val="C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147" name="AutoShape 27"/>
          <p:cNvSpPr>
            <a:spLocks noChangeArrowheads="1"/>
          </p:cNvSpPr>
          <p:nvPr/>
        </p:nvSpPr>
        <p:spPr bwMode="auto">
          <a:xfrm rot="2760000">
            <a:off x="2964397" y="5043491"/>
            <a:ext cx="249767" cy="187325"/>
          </a:xfrm>
          <a:prstGeom prst="plus">
            <a:avLst>
              <a:gd name="adj" fmla="val 25000"/>
            </a:avLst>
          </a:prstGeom>
          <a:solidFill>
            <a:srgbClr val="C0504D"/>
          </a:solidFill>
          <a:ln w="19080">
            <a:solidFill>
              <a:srgbClr val="C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148" name="AutoShape 28"/>
          <p:cNvSpPr>
            <a:spLocks noChangeArrowheads="1"/>
          </p:cNvSpPr>
          <p:nvPr/>
        </p:nvSpPr>
        <p:spPr bwMode="auto">
          <a:xfrm rot="2760000">
            <a:off x="2029359" y="4632858"/>
            <a:ext cx="249767" cy="187325"/>
          </a:xfrm>
          <a:prstGeom prst="plus">
            <a:avLst>
              <a:gd name="adj" fmla="val 25000"/>
            </a:avLst>
          </a:prstGeom>
          <a:solidFill>
            <a:srgbClr val="C0504D"/>
          </a:solidFill>
          <a:ln w="19080">
            <a:solidFill>
              <a:srgbClr val="C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149" name="AutoShape 29"/>
          <p:cNvSpPr>
            <a:spLocks noChangeArrowheads="1"/>
          </p:cNvSpPr>
          <p:nvPr/>
        </p:nvSpPr>
        <p:spPr bwMode="auto">
          <a:xfrm rot="2760000">
            <a:off x="2635784" y="4563008"/>
            <a:ext cx="249767" cy="187325"/>
          </a:xfrm>
          <a:prstGeom prst="plus">
            <a:avLst>
              <a:gd name="adj" fmla="val 25000"/>
            </a:avLst>
          </a:prstGeom>
          <a:solidFill>
            <a:srgbClr val="C0504D"/>
          </a:solidFill>
          <a:ln w="19080">
            <a:solidFill>
              <a:srgbClr val="C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150" name="AutoShape 30"/>
          <p:cNvSpPr>
            <a:spLocks noChangeArrowheads="1"/>
          </p:cNvSpPr>
          <p:nvPr/>
        </p:nvSpPr>
        <p:spPr bwMode="auto">
          <a:xfrm rot="2760000">
            <a:off x="2964397" y="4355575"/>
            <a:ext cx="249767" cy="187325"/>
          </a:xfrm>
          <a:prstGeom prst="plus">
            <a:avLst>
              <a:gd name="adj" fmla="val 25000"/>
            </a:avLst>
          </a:prstGeom>
          <a:solidFill>
            <a:srgbClr val="C0504D"/>
          </a:solidFill>
          <a:ln w="19080">
            <a:solidFill>
              <a:srgbClr val="C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151" name="AutoShape 31"/>
          <p:cNvSpPr>
            <a:spLocks noChangeArrowheads="1"/>
          </p:cNvSpPr>
          <p:nvPr/>
        </p:nvSpPr>
        <p:spPr bwMode="auto">
          <a:xfrm rot="2760000">
            <a:off x="2761197" y="3894141"/>
            <a:ext cx="249767" cy="187325"/>
          </a:xfrm>
          <a:prstGeom prst="plus">
            <a:avLst>
              <a:gd name="adj" fmla="val 25000"/>
            </a:avLst>
          </a:prstGeom>
          <a:solidFill>
            <a:srgbClr val="C0504D"/>
          </a:solidFill>
          <a:ln w="19080">
            <a:solidFill>
              <a:srgbClr val="C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152" name="AutoShape 32"/>
          <p:cNvSpPr>
            <a:spLocks noChangeArrowheads="1"/>
          </p:cNvSpPr>
          <p:nvPr/>
        </p:nvSpPr>
        <p:spPr bwMode="auto">
          <a:xfrm rot="2760000">
            <a:off x="2429409" y="3574524"/>
            <a:ext cx="249767" cy="187325"/>
          </a:xfrm>
          <a:prstGeom prst="plus">
            <a:avLst>
              <a:gd name="adj" fmla="val 25000"/>
            </a:avLst>
          </a:prstGeom>
          <a:solidFill>
            <a:srgbClr val="C0504D"/>
          </a:solidFill>
          <a:ln w="19080">
            <a:solidFill>
              <a:srgbClr val="C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153" name="AutoShape 33"/>
          <p:cNvSpPr>
            <a:spLocks noChangeArrowheads="1"/>
          </p:cNvSpPr>
          <p:nvPr/>
        </p:nvSpPr>
        <p:spPr bwMode="auto">
          <a:xfrm rot="2760000">
            <a:off x="1607084" y="3396724"/>
            <a:ext cx="249767" cy="187325"/>
          </a:xfrm>
          <a:prstGeom prst="plus">
            <a:avLst>
              <a:gd name="adj" fmla="val 25000"/>
            </a:avLst>
          </a:prstGeom>
          <a:solidFill>
            <a:srgbClr val="C0504D"/>
          </a:solidFill>
          <a:ln w="19080">
            <a:solidFill>
              <a:srgbClr val="C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154" name="AutoShape 34"/>
          <p:cNvSpPr>
            <a:spLocks noChangeArrowheads="1"/>
          </p:cNvSpPr>
          <p:nvPr/>
        </p:nvSpPr>
        <p:spPr bwMode="auto">
          <a:xfrm rot="2760000">
            <a:off x="1299109" y="4446591"/>
            <a:ext cx="249767" cy="187325"/>
          </a:xfrm>
          <a:prstGeom prst="plus">
            <a:avLst>
              <a:gd name="adj" fmla="val 25000"/>
            </a:avLst>
          </a:prstGeom>
          <a:solidFill>
            <a:srgbClr val="C0504D"/>
          </a:solidFill>
          <a:ln w="19080">
            <a:solidFill>
              <a:srgbClr val="C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155" name="AutoShape 35"/>
          <p:cNvSpPr>
            <a:spLocks noChangeArrowheads="1"/>
          </p:cNvSpPr>
          <p:nvPr/>
        </p:nvSpPr>
        <p:spPr bwMode="auto">
          <a:xfrm rot="2760000">
            <a:off x="1483259" y="4916491"/>
            <a:ext cx="249767" cy="187325"/>
          </a:xfrm>
          <a:prstGeom prst="plus">
            <a:avLst>
              <a:gd name="adj" fmla="val 25000"/>
            </a:avLst>
          </a:prstGeom>
          <a:solidFill>
            <a:srgbClr val="C0504D"/>
          </a:solidFill>
          <a:ln w="19080">
            <a:solidFill>
              <a:srgbClr val="C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156" name="AutoShape 36"/>
          <p:cNvSpPr>
            <a:spLocks noChangeArrowheads="1"/>
          </p:cNvSpPr>
          <p:nvPr/>
        </p:nvSpPr>
        <p:spPr bwMode="auto">
          <a:xfrm rot="2760000">
            <a:off x="1851559" y="3980924"/>
            <a:ext cx="249767" cy="187325"/>
          </a:xfrm>
          <a:prstGeom prst="plus">
            <a:avLst>
              <a:gd name="adj" fmla="val 25000"/>
            </a:avLst>
          </a:prstGeom>
          <a:solidFill>
            <a:srgbClr val="C0504D"/>
          </a:solidFill>
          <a:ln w="19080">
            <a:solidFill>
              <a:srgbClr val="C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181" name="Oval 1"/>
          <p:cNvSpPr>
            <a:spLocks noChangeArrowheads="1"/>
          </p:cNvSpPr>
          <p:nvPr/>
        </p:nvSpPr>
        <p:spPr bwMode="auto">
          <a:xfrm>
            <a:off x="1828800" y="4038600"/>
            <a:ext cx="1295400" cy="711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82" name="Oval 2"/>
          <p:cNvSpPr>
            <a:spLocks noChangeArrowheads="1"/>
          </p:cNvSpPr>
          <p:nvPr/>
        </p:nvSpPr>
        <p:spPr bwMode="auto">
          <a:xfrm>
            <a:off x="1524000" y="3733800"/>
            <a:ext cx="1828800" cy="1320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83" name="Oval 3"/>
          <p:cNvSpPr>
            <a:spLocks noChangeArrowheads="1"/>
          </p:cNvSpPr>
          <p:nvPr/>
        </p:nvSpPr>
        <p:spPr bwMode="auto">
          <a:xfrm>
            <a:off x="1295400" y="3429000"/>
            <a:ext cx="2286000" cy="2032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</p:spPr>
        <p:txBody>
          <a:bodyPr/>
          <a:lstStyle/>
          <a:p>
            <a:fld id="{B215C069-A787-1E48-B481-826D5BE3BDBB}" type="slidenum">
              <a:rPr lang="en-US" sz="1400" smtClean="0"/>
              <a:t>5</a:t>
            </a:fld>
            <a:r>
              <a:rPr lang="en-US" sz="1400" dirty="0" smtClean="0"/>
              <a:t>/21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8520147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81" grpId="0" animBg="1"/>
      <p:bldP spid="6182" grpId="0" animBg="1"/>
      <p:bldP spid="618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381000" y="370421"/>
            <a:ext cx="8305800" cy="460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/>
          <a:p>
            <a:pPr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 sz="2400" b="1" dirty="0" err="1">
                <a:solidFill>
                  <a:srgbClr val="000000"/>
                </a:solidFill>
                <a:latin typeface="Calibri" charset="0"/>
              </a:rPr>
              <a:t>Detekcija</a:t>
            </a:r>
            <a:r>
              <a:rPr lang="en-US" sz="2400" b="1" dirty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alibri" charset="0"/>
              </a:rPr>
              <a:t>anomalije</a:t>
            </a:r>
            <a:r>
              <a:rPr lang="en-US" sz="2400" b="1" dirty="0">
                <a:solidFill>
                  <a:srgbClr val="000000"/>
                </a:solidFill>
                <a:latin typeface="Calibri" charset="0"/>
              </a:rPr>
              <a:t>: primer</a:t>
            </a:r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366713" y="1005418"/>
            <a:ext cx="8305800" cy="15682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/>
          <a:p>
            <a:pPr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 sz="2400" dirty="0">
                <a:solidFill>
                  <a:srgbClr val="000000"/>
                </a:solidFill>
                <a:latin typeface="Calibri" charset="0"/>
              </a:rPr>
              <a:t>1. </a:t>
            </a:r>
            <a:r>
              <a:rPr lang="en-US" sz="2400" dirty="0" err="1">
                <a:solidFill>
                  <a:srgbClr val="000000"/>
                </a:solidFill>
                <a:latin typeface="Calibri" charset="0"/>
              </a:rPr>
              <a:t>Detekcija</a:t>
            </a:r>
            <a:r>
              <a:rPr lang="en-US" sz="2400" dirty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libri" charset="0"/>
              </a:rPr>
              <a:t>upada</a:t>
            </a:r>
            <a:r>
              <a:rPr lang="en-US" sz="2400" dirty="0">
                <a:solidFill>
                  <a:srgbClr val="000000"/>
                </a:solidFill>
                <a:latin typeface="Calibri" charset="0"/>
              </a:rPr>
              <a:t> u </a:t>
            </a:r>
            <a:r>
              <a:rPr lang="en-US" sz="2400" dirty="0" err="1">
                <a:solidFill>
                  <a:srgbClr val="000000"/>
                </a:solidFill>
                <a:latin typeface="Calibri" charset="0"/>
              </a:rPr>
              <a:t>sistem</a:t>
            </a:r>
            <a:r>
              <a:rPr lang="en-US" sz="2400" dirty="0">
                <a:solidFill>
                  <a:srgbClr val="000000"/>
                </a:solidFill>
                <a:latin typeface="Calibri" charset="0"/>
              </a:rPr>
              <a:t>:</a:t>
            </a:r>
          </a:p>
          <a:p>
            <a:pPr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 sz="2400" dirty="0">
                <a:solidFill>
                  <a:srgbClr val="000000"/>
                </a:solidFill>
                <a:latin typeface="Calibri" charset="0"/>
              </a:rPr>
              <a:t>              = </a:t>
            </a:r>
            <a:r>
              <a:rPr lang="en-US" sz="2400" dirty="0" err="1">
                <a:solidFill>
                  <a:srgbClr val="000000"/>
                </a:solidFill>
                <a:latin typeface="Calibri" charset="0"/>
              </a:rPr>
              <a:t>atributi</a:t>
            </a:r>
            <a:r>
              <a:rPr lang="en-US" sz="2400" dirty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libri" charset="0"/>
              </a:rPr>
              <a:t>aktivnosti</a:t>
            </a:r>
            <a:r>
              <a:rPr lang="en-US" sz="2400" dirty="0">
                <a:solidFill>
                  <a:srgbClr val="000000"/>
                </a:solidFill>
                <a:latin typeface="Calibri" charset="0"/>
              </a:rPr>
              <a:t>  </a:t>
            </a:r>
            <a:r>
              <a:rPr lang="en-US" sz="2400" dirty="0" err="1">
                <a:solidFill>
                  <a:srgbClr val="000000"/>
                </a:solidFill>
                <a:latin typeface="Calibri" charset="0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Calibri" charset="0"/>
              </a:rPr>
              <a:t>-tog </a:t>
            </a:r>
            <a:r>
              <a:rPr lang="en-US" sz="2400" dirty="0" err="1">
                <a:solidFill>
                  <a:srgbClr val="000000"/>
                </a:solidFill>
                <a:latin typeface="Calibri" charset="0"/>
              </a:rPr>
              <a:t>korisnika</a:t>
            </a:r>
            <a:endParaRPr lang="en-US" sz="2400" dirty="0">
              <a:solidFill>
                <a:srgbClr val="000000"/>
              </a:solidFill>
              <a:latin typeface="Calibri" charset="0"/>
            </a:endParaRPr>
          </a:p>
          <a:p>
            <a:pPr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 sz="2400" dirty="0">
                <a:solidFill>
                  <a:srgbClr val="000000"/>
                </a:solidFill>
                <a:latin typeface="Calibri" charset="0"/>
              </a:rPr>
              <a:t>Model     p(x)    </a:t>
            </a:r>
            <a:r>
              <a:rPr lang="en-US" sz="2400" dirty="0" err="1">
                <a:solidFill>
                  <a:srgbClr val="000000"/>
                </a:solidFill>
                <a:latin typeface="Calibri" charset="0"/>
              </a:rPr>
              <a:t>iz</a:t>
            </a:r>
            <a:r>
              <a:rPr lang="en-US" sz="2400" dirty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libri" charset="0"/>
              </a:rPr>
              <a:t>podataka</a:t>
            </a:r>
            <a:r>
              <a:rPr lang="en-US" sz="2400" dirty="0">
                <a:solidFill>
                  <a:srgbClr val="000000"/>
                </a:solidFill>
                <a:latin typeface="Calibri" charset="0"/>
              </a:rPr>
              <a:t>.</a:t>
            </a:r>
          </a:p>
          <a:p>
            <a:pPr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 sz="2400" dirty="0" err="1">
                <a:solidFill>
                  <a:srgbClr val="000000"/>
                </a:solidFill>
                <a:latin typeface="Calibri" charset="0"/>
              </a:rPr>
              <a:t>Identifikacija</a:t>
            </a:r>
            <a:r>
              <a:rPr lang="en-US" sz="2400" dirty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Calibri" charset="0"/>
              </a:rPr>
              <a:t>neuobičajenih</a:t>
            </a:r>
            <a:r>
              <a:rPr lang="en-US" sz="2400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libri" charset="0"/>
              </a:rPr>
              <a:t>korisnika</a:t>
            </a:r>
            <a:r>
              <a:rPr lang="en-US" sz="2400" dirty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libri" charset="0"/>
              </a:rPr>
              <a:t>proverom</a:t>
            </a:r>
            <a:r>
              <a:rPr lang="en-US" sz="2400" dirty="0">
                <a:solidFill>
                  <a:srgbClr val="000000"/>
                </a:solidFill>
                <a:latin typeface="Calibri" charset="0"/>
              </a:rPr>
              <a:t> 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762000" y="3674533"/>
            <a:ext cx="8382000" cy="23068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/>
          <a:p>
            <a:pPr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 sz="2400" dirty="0">
                <a:solidFill>
                  <a:srgbClr val="000000"/>
                </a:solidFill>
                <a:latin typeface="Calibri" charset="0"/>
              </a:rPr>
              <a:t>2. Monitoring </a:t>
            </a:r>
            <a:r>
              <a:rPr lang="en-US" sz="2400" dirty="0" err="1" smtClean="0">
                <a:solidFill>
                  <a:srgbClr val="000000"/>
                </a:solidFill>
                <a:latin typeface="Calibri" charset="0"/>
              </a:rPr>
              <a:t>mašina</a:t>
            </a:r>
            <a:r>
              <a:rPr lang="en-US" sz="2400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Calibri" charset="0"/>
              </a:rPr>
              <a:t>u data </a:t>
            </a:r>
            <a:r>
              <a:rPr lang="en-US" sz="2400" dirty="0" err="1">
                <a:solidFill>
                  <a:srgbClr val="000000"/>
                </a:solidFill>
                <a:latin typeface="Calibri" charset="0"/>
              </a:rPr>
              <a:t>centru</a:t>
            </a:r>
            <a:r>
              <a:rPr lang="en-US" sz="2400" dirty="0">
                <a:solidFill>
                  <a:srgbClr val="000000"/>
                </a:solidFill>
                <a:latin typeface="Calibri" charset="0"/>
              </a:rPr>
              <a:t>.</a:t>
            </a:r>
          </a:p>
          <a:p>
            <a:pPr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 sz="2400" dirty="0">
                <a:solidFill>
                  <a:srgbClr val="000000"/>
                </a:solidFill>
                <a:latin typeface="Calibri" charset="0"/>
              </a:rPr>
              <a:t>      </a:t>
            </a:r>
            <a:r>
              <a:rPr lang="en-US" sz="2400" dirty="0" err="1">
                <a:solidFill>
                  <a:srgbClr val="000000"/>
                </a:solidFill>
                <a:latin typeface="Calibri" charset="0"/>
              </a:rPr>
              <a:t>atributi</a:t>
            </a:r>
            <a:r>
              <a:rPr lang="en-US" sz="2400" dirty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Calibri" charset="0"/>
              </a:rPr>
              <a:t>mašine</a:t>
            </a:r>
            <a:endParaRPr lang="en-US" sz="2400" dirty="0">
              <a:solidFill>
                <a:srgbClr val="000000"/>
              </a:solidFill>
              <a:latin typeface="Calibri" charset="0"/>
            </a:endParaRPr>
          </a:p>
          <a:p>
            <a:pPr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 sz="2400" dirty="0">
                <a:solidFill>
                  <a:srgbClr val="000000"/>
                </a:solidFill>
                <a:latin typeface="Calibri" charset="0"/>
              </a:rPr>
              <a:t>       = </a:t>
            </a:r>
            <a:r>
              <a:rPr lang="en-US" sz="2400" dirty="0" err="1">
                <a:solidFill>
                  <a:srgbClr val="000000"/>
                </a:solidFill>
                <a:latin typeface="Calibri" charset="0"/>
              </a:rPr>
              <a:t>upotreba</a:t>
            </a:r>
            <a:r>
              <a:rPr lang="en-US" sz="2400" dirty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libri" charset="0"/>
              </a:rPr>
              <a:t>mem</a:t>
            </a:r>
            <a:r>
              <a:rPr lang="en-US" sz="2400" dirty="0">
                <a:solidFill>
                  <a:srgbClr val="000000"/>
                </a:solidFill>
                <a:latin typeface="Calibri" charset="0"/>
              </a:rPr>
              <a:t>,    = </a:t>
            </a:r>
            <a:r>
              <a:rPr lang="en-US" sz="2400" dirty="0" err="1">
                <a:solidFill>
                  <a:srgbClr val="000000"/>
                </a:solidFill>
                <a:latin typeface="Calibri" charset="0"/>
              </a:rPr>
              <a:t>broj</a:t>
            </a:r>
            <a:r>
              <a:rPr lang="en-US" sz="2400" dirty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libri" charset="0"/>
              </a:rPr>
              <a:t>pristupa</a:t>
            </a:r>
            <a:r>
              <a:rPr lang="en-US" sz="2400" dirty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libri" charset="0"/>
              </a:rPr>
              <a:t>disku</a:t>
            </a:r>
            <a:r>
              <a:rPr lang="en-US" sz="2400" dirty="0">
                <a:solidFill>
                  <a:srgbClr val="000000"/>
                </a:solidFill>
                <a:latin typeface="Calibri" charset="0"/>
              </a:rPr>
              <a:t> /sec,</a:t>
            </a:r>
          </a:p>
          <a:p>
            <a:pPr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 sz="2400" dirty="0">
                <a:solidFill>
                  <a:srgbClr val="000000"/>
                </a:solidFill>
                <a:latin typeface="Calibri" charset="0"/>
              </a:rPr>
              <a:t>       = CPU load,        = CPU load/network traffic.</a:t>
            </a:r>
          </a:p>
          <a:p>
            <a:pPr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 sz="2400" dirty="0">
                <a:solidFill>
                  <a:srgbClr val="000000"/>
                </a:solidFill>
                <a:latin typeface="Calibri" charset="0"/>
              </a:rPr>
              <a:t>…</a:t>
            </a:r>
          </a:p>
          <a:p>
            <a:pPr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endParaRPr lang="en-US" sz="2400" dirty="0">
              <a:solidFill>
                <a:srgbClr val="000000"/>
              </a:solidFill>
              <a:latin typeface="Calibri" charset="0"/>
            </a:endParaRPr>
          </a:p>
        </p:txBody>
      </p:sp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75" y="1390651"/>
            <a:ext cx="350838" cy="3238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1368" y="4175438"/>
            <a:ext cx="68263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6152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4151" y="2113491"/>
            <a:ext cx="923925" cy="3407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6153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725" y="4181475"/>
            <a:ext cx="350838" cy="3238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6154" name="Picture 1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881" y="4603751"/>
            <a:ext cx="222250" cy="2010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6155" name="Picture 1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4563841"/>
            <a:ext cx="228600" cy="201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6156" name="Picture 1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881" y="4953003"/>
            <a:ext cx="230188" cy="205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6157" name="Picture 1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9187" y="4953003"/>
            <a:ext cx="233363" cy="201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17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</p:spPr>
        <p:txBody>
          <a:bodyPr/>
          <a:lstStyle/>
          <a:p>
            <a:fld id="{B215C069-A787-1E48-B481-826D5BE3BDBB}" type="slidenum">
              <a:rPr lang="en-US" sz="1400" smtClean="0"/>
              <a:t>6</a:t>
            </a:fld>
            <a:r>
              <a:rPr lang="en-US" sz="1400" dirty="0" smtClean="0"/>
              <a:t>/21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02318584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381000" y="370421"/>
            <a:ext cx="8305800" cy="460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/>
          <a:p>
            <a:pPr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 sz="2400" b="1" dirty="0" err="1">
                <a:solidFill>
                  <a:srgbClr val="000000"/>
                </a:solidFill>
                <a:latin typeface="Calibri" charset="0"/>
              </a:rPr>
              <a:t>Procena</a:t>
            </a:r>
            <a:r>
              <a:rPr lang="en-US" sz="2400" b="1" dirty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Calibri" charset="0"/>
              </a:rPr>
              <a:t>parametara</a:t>
            </a:r>
            <a:r>
              <a:rPr lang="en-US" sz="2400" b="1" dirty="0" smtClean="0">
                <a:solidFill>
                  <a:srgbClr val="000000"/>
                </a:solidFill>
                <a:latin typeface="Calibri" charset="0"/>
              </a:rPr>
              <a:t>: </a:t>
            </a:r>
            <a:r>
              <a:rPr lang="en-US" sz="2400" b="1" dirty="0" err="1" smtClean="0">
                <a:solidFill>
                  <a:srgbClr val="000000"/>
                </a:solidFill>
                <a:latin typeface="Calibri" charset="0"/>
              </a:rPr>
              <a:t>uvod</a:t>
            </a:r>
            <a:endParaRPr lang="en-US" sz="2400" b="1" dirty="0">
              <a:solidFill>
                <a:srgbClr val="000000"/>
              </a:solidFill>
              <a:latin typeface="Calibri" charset="0"/>
            </a:endParaRPr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381000" y="986370"/>
            <a:ext cx="8305800" cy="460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/>
          <a:p>
            <a:pPr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 sz="2400">
                <a:solidFill>
                  <a:srgbClr val="000000"/>
                </a:solidFill>
                <a:latin typeface="Calibri" charset="0"/>
              </a:rPr>
              <a:t>Dataset:</a:t>
            </a: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5" y="1079503"/>
            <a:ext cx="2443163" cy="4275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3905" y="1079503"/>
            <a:ext cx="957263" cy="351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9230" name="AutoShape 14"/>
          <p:cNvSpPr>
            <a:spLocks noChangeArrowheads="1"/>
          </p:cNvSpPr>
          <p:nvPr/>
        </p:nvSpPr>
        <p:spPr bwMode="auto">
          <a:xfrm rot="2760000">
            <a:off x="5341559" y="2394326"/>
            <a:ext cx="249767" cy="187325"/>
          </a:xfrm>
          <a:prstGeom prst="plus">
            <a:avLst>
              <a:gd name="adj" fmla="val 25000"/>
            </a:avLst>
          </a:prstGeom>
          <a:solidFill>
            <a:srgbClr val="C0504D"/>
          </a:solidFill>
          <a:ln w="19080">
            <a:solidFill>
              <a:srgbClr val="C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231" name="AutoShape 15"/>
          <p:cNvSpPr>
            <a:spLocks noChangeArrowheads="1"/>
          </p:cNvSpPr>
          <p:nvPr/>
        </p:nvSpPr>
        <p:spPr bwMode="auto">
          <a:xfrm rot="2760000">
            <a:off x="2826960" y="4121526"/>
            <a:ext cx="249767" cy="187325"/>
          </a:xfrm>
          <a:prstGeom prst="plus">
            <a:avLst>
              <a:gd name="adj" fmla="val 25000"/>
            </a:avLst>
          </a:prstGeom>
          <a:solidFill>
            <a:srgbClr val="C0504D"/>
          </a:solidFill>
          <a:ln w="19080">
            <a:solidFill>
              <a:srgbClr val="C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307" name="Freeform 1"/>
          <p:cNvSpPr>
            <a:spLocks/>
          </p:cNvSpPr>
          <p:nvPr/>
        </p:nvSpPr>
        <p:spPr bwMode="auto">
          <a:xfrm>
            <a:off x="2924175" y="1955800"/>
            <a:ext cx="1574800" cy="2286000"/>
          </a:xfrm>
          <a:custGeom>
            <a:avLst/>
            <a:gdLst>
              <a:gd name="T0" fmla="*/ 0 w 1575417"/>
              <a:gd name="T1" fmla="*/ 1703017 h 1714785"/>
              <a:gd name="T2" fmla="*/ 1575279 w 1575417"/>
              <a:gd name="T3" fmla="*/ 2 h 1714785"/>
              <a:gd name="T4" fmla="*/ 98455 w 1575417"/>
              <a:gd name="T5" fmla="*/ 1712861 h 1714785"/>
              <a:gd name="T6" fmla="*/ 1289759 w 1575417"/>
              <a:gd name="T7" fmla="*/ 344543 h 1714785"/>
              <a:gd name="T8" fmla="*/ 1437442 w 1575417"/>
              <a:gd name="T9" fmla="*/ 630019 h 171478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75417" h="1714785">
                <a:moveTo>
                  <a:pt x="0" y="1703017"/>
                </a:moveTo>
                <a:cubicBezTo>
                  <a:pt x="779435" y="850689"/>
                  <a:pt x="1558870" y="-1639"/>
                  <a:pt x="1575279" y="2"/>
                </a:cubicBezTo>
                <a:cubicBezTo>
                  <a:pt x="1591688" y="1643"/>
                  <a:pt x="146042" y="1655437"/>
                  <a:pt x="98455" y="1712861"/>
                </a:cubicBezTo>
                <a:cubicBezTo>
                  <a:pt x="50868" y="1770285"/>
                  <a:pt x="1066594" y="525017"/>
                  <a:pt x="1289759" y="344543"/>
                </a:cubicBezTo>
                <a:cubicBezTo>
                  <a:pt x="1512924" y="164069"/>
                  <a:pt x="1150282" y="1015576"/>
                  <a:pt x="1437442" y="630019"/>
                </a:cubicBezTo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9" name="Picture 8" descr="Screen shot 2011-12-22 at 4.54.27 P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4851400"/>
            <a:ext cx="5816600" cy="1540933"/>
          </a:xfrm>
          <a:prstGeom prst="rect">
            <a:avLst/>
          </a:prstGeom>
        </p:spPr>
      </p:pic>
      <p:pic>
        <p:nvPicPr>
          <p:cNvPr id="10" name="Picture 9" descr="gaussian-curve.gif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4" y="1803400"/>
            <a:ext cx="3925395" cy="3048000"/>
          </a:xfrm>
          <a:prstGeom prst="rect">
            <a:avLst/>
          </a:prstGeom>
        </p:spPr>
      </p:pic>
      <p:sp>
        <p:nvSpPr>
          <p:cNvPr id="15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</p:spPr>
        <p:txBody>
          <a:bodyPr/>
          <a:lstStyle/>
          <a:p>
            <a:fld id="{B215C069-A787-1E48-B481-826D5BE3BDBB}" type="slidenum">
              <a:rPr lang="en-US" sz="1400" smtClean="0"/>
              <a:t>7</a:t>
            </a:fld>
            <a:r>
              <a:rPr lang="en-US" sz="1400" dirty="0" smtClean="0"/>
              <a:t>/21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10383155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381000" y="370421"/>
            <a:ext cx="8305800" cy="460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/>
          <a:p>
            <a:pPr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 sz="2400" b="1" dirty="0" err="1" smtClean="0">
                <a:solidFill>
                  <a:srgbClr val="000000"/>
                </a:solidFill>
                <a:latin typeface="Calibri" charset="0"/>
              </a:rPr>
              <a:t>Gausova</a:t>
            </a:r>
            <a:r>
              <a:rPr lang="en-US" sz="2400" b="1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Calibri" charset="0"/>
              </a:rPr>
              <a:t>raspodela</a:t>
            </a:r>
            <a:r>
              <a:rPr lang="en-US" sz="2400" b="1" dirty="0" smtClean="0">
                <a:solidFill>
                  <a:srgbClr val="000000"/>
                </a:solidFill>
                <a:latin typeface="Calibri" charset="0"/>
              </a:rPr>
              <a:t>: primer</a:t>
            </a:r>
            <a:endParaRPr lang="en-US" sz="2400" b="1" dirty="0">
              <a:solidFill>
                <a:srgbClr val="000000"/>
              </a:solidFill>
              <a:latin typeface="Calibri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3638" y="1397000"/>
            <a:ext cx="24384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9825" y="4241800"/>
            <a:ext cx="24384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1397000"/>
            <a:ext cx="24384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4241800"/>
            <a:ext cx="24384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9263" y="1115484"/>
            <a:ext cx="1454150" cy="33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8199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092200"/>
            <a:ext cx="1677988" cy="33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8200" name="Picture 8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9268" y="3949700"/>
            <a:ext cx="1462087" cy="332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8201" name="Picture 9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1693" y="3949700"/>
            <a:ext cx="1677987" cy="33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15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</p:spPr>
        <p:txBody>
          <a:bodyPr/>
          <a:lstStyle/>
          <a:p>
            <a:fld id="{B215C069-A787-1E48-B481-826D5BE3BDBB}" type="slidenum">
              <a:rPr lang="en-US" sz="1400" smtClean="0"/>
              <a:t>8</a:t>
            </a:fld>
            <a:r>
              <a:rPr lang="en-US" sz="1400" dirty="0" smtClean="0"/>
              <a:t>/21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19053216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381000" y="381000"/>
            <a:ext cx="8305800" cy="521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/>
          <a:p>
            <a:pPr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 sz="2800" b="1" dirty="0">
                <a:solidFill>
                  <a:srgbClr val="000000"/>
                </a:solidFill>
                <a:latin typeface="Calibri" charset="0"/>
              </a:rPr>
              <a:t>Non-</a:t>
            </a:r>
            <a:r>
              <a:rPr lang="en-US" sz="2800" b="1" dirty="0" err="1">
                <a:solidFill>
                  <a:srgbClr val="000000"/>
                </a:solidFill>
                <a:latin typeface="Calibri" charset="0"/>
              </a:rPr>
              <a:t>gaussian</a:t>
            </a:r>
            <a:r>
              <a:rPr lang="en-US" sz="2800" b="1" dirty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latin typeface="Calibri" charset="0"/>
              </a:rPr>
              <a:t>atributi</a:t>
            </a:r>
            <a:endParaRPr lang="en-US" sz="2800" b="1" dirty="0">
              <a:solidFill>
                <a:srgbClr val="000000"/>
              </a:solidFill>
              <a:latin typeface="Calibri" charset="0"/>
            </a:endParaRP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4593" y="3841751"/>
            <a:ext cx="2803525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5" y="1037168"/>
            <a:ext cx="2803525" cy="2643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2193" y="3841751"/>
            <a:ext cx="2803525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8437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2363" y="3680887"/>
            <a:ext cx="114300" cy="1375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8438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2363" y="6508754"/>
            <a:ext cx="114300" cy="1375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8439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9200" y="6502400"/>
            <a:ext cx="114300" cy="137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13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</p:spPr>
        <p:txBody>
          <a:bodyPr/>
          <a:lstStyle/>
          <a:p>
            <a:fld id="{B215C069-A787-1E48-B481-826D5BE3BDBB}" type="slidenum">
              <a:rPr lang="en-US" sz="1400" smtClean="0"/>
              <a:t>9</a:t>
            </a:fld>
            <a:r>
              <a:rPr lang="en-US" sz="1400" dirty="0" smtClean="0"/>
              <a:t>/21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17829960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956</TotalTime>
  <Words>617</Words>
  <Application>Microsoft Macintosh PowerPoint</Application>
  <PresentationFormat>On-screen Show (4:3)</PresentationFormat>
  <Paragraphs>176</Paragraphs>
  <Slides>21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Adjacency</vt:lpstr>
      <vt:lpstr>Detekcija anomalija</vt:lpstr>
      <vt:lpstr>Sadržaj</vt:lpstr>
      <vt:lpstr>Detekcija anomalije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Upotreba</vt:lpstr>
      <vt:lpstr>Pitanja?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Detekcija anomalije</dc:title>
  <dc:creator>Milena Kovacevic</dc:creator>
  <cp:lastModifiedBy>Milena Kovacevic</cp:lastModifiedBy>
  <cp:revision>13</cp:revision>
  <dcterms:created xsi:type="dcterms:W3CDTF">2011-12-22T20:26:26Z</dcterms:created>
  <dcterms:modified xsi:type="dcterms:W3CDTF">2011-12-26T18:54:14Z</dcterms:modified>
</cp:coreProperties>
</file>