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70" r:id="rId6"/>
    <p:sldId id="294" r:id="rId7"/>
    <p:sldId id="272" r:id="rId8"/>
    <p:sldId id="293" r:id="rId9"/>
    <p:sldId id="275" r:id="rId10"/>
    <p:sldId id="273" r:id="rId11"/>
    <p:sldId id="261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86" r:id="rId21"/>
    <p:sldId id="287" r:id="rId22"/>
    <p:sldId id="288" r:id="rId23"/>
    <p:sldId id="289" r:id="rId24"/>
    <p:sldId id="290" r:id="rId25"/>
    <p:sldId id="291" r:id="rId26"/>
    <p:sldId id="292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87667" autoAdjust="0"/>
  </p:normalViewPr>
  <p:slideViewPr>
    <p:cSldViewPr>
      <p:cViewPr varScale="1">
        <p:scale>
          <a:sx n="79" d="100"/>
          <a:sy n="79" d="100"/>
        </p:scale>
        <p:origin x="-85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52DBD6-3DDB-48C5-B862-18764366478A}" type="datetimeFigureOut">
              <a:rPr lang="en-US" smtClean="0"/>
              <a:pPr/>
              <a:t>12/23/2011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57FE265-A7CC-4B02-84DA-417967F55E6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FE265-A7CC-4B02-84DA-417967F55E66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57FE265-A7CC-4B02-84DA-417967F55E6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C686-4844-41F3-9D40-4E5D832A1867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0A9D8-78CD-4B87-B354-A81CC33F23C9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3702" y="5643578"/>
            <a:ext cx="2133600" cy="365125"/>
          </a:xfrm>
          <a:prstGeom prst="rect">
            <a:avLst/>
          </a:prstGeom>
        </p:spPr>
        <p:txBody>
          <a:bodyPr/>
          <a:lstStyle/>
          <a:p>
            <a:fld id="{E50E75EE-838D-482A-BDBC-B3252C3FB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6947C7-56EC-4859-AC07-1DCC38D8E025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3702" y="5643578"/>
            <a:ext cx="2133600" cy="365125"/>
          </a:xfrm>
          <a:prstGeom prst="rect">
            <a:avLst/>
          </a:prstGeom>
        </p:spPr>
        <p:txBody>
          <a:bodyPr/>
          <a:lstStyle/>
          <a:p>
            <a:fld id="{E50E75EE-838D-482A-BDBC-B3252C3FB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4B70E7-BC2A-4419-B896-63B96B9DEF61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632AB3-9B94-44AB-B56A-950E39510B91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43702" y="5643578"/>
            <a:ext cx="2133600" cy="365125"/>
          </a:xfrm>
          <a:prstGeom prst="rect">
            <a:avLst/>
          </a:prstGeom>
        </p:spPr>
        <p:txBody>
          <a:bodyPr/>
          <a:lstStyle/>
          <a:p>
            <a:fld id="{E50E75EE-838D-482A-BDBC-B3252C3FB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788EC-CDE1-4C21-BDB4-B63244772C5E}" type="datetime1">
              <a:rPr lang="en-US" smtClean="0"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43702" y="5643578"/>
            <a:ext cx="2133600" cy="365125"/>
          </a:xfrm>
          <a:prstGeom prst="rect">
            <a:avLst/>
          </a:prstGeom>
        </p:spPr>
        <p:txBody>
          <a:bodyPr/>
          <a:lstStyle/>
          <a:p>
            <a:fld id="{E50E75EE-838D-482A-BDBC-B3252C3FB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88CB8-CFE6-4D93-8BF6-AD7C96AF0F78}" type="datetime1">
              <a:rPr lang="en-US" smtClean="0"/>
              <a:t>12/23/2011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643702" y="5643578"/>
            <a:ext cx="2133600" cy="365125"/>
          </a:xfrm>
          <a:prstGeom prst="rect">
            <a:avLst/>
          </a:prstGeom>
        </p:spPr>
        <p:txBody>
          <a:bodyPr/>
          <a:lstStyle/>
          <a:p>
            <a:fld id="{E50E75EE-838D-482A-BDBC-B3252C3FB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2689B-B528-4EA6-942C-6D67B8910B80}" type="datetime1">
              <a:rPr lang="en-US" smtClean="0"/>
              <a:t>12/23/2011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43702" y="5643578"/>
            <a:ext cx="2133600" cy="365125"/>
          </a:xfrm>
          <a:prstGeom prst="rect">
            <a:avLst/>
          </a:prstGeom>
        </p:spPr>
        <p:txBody>
          <a:bodyPr/>
          <a:lstStyle/>
          <a:p>
            <a:fld id="{E50E75EE-838D-482A-BDBC-B3252C3FB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B5053C-8272-4CC3-B118-AAA6455A764B}" type="datetime1">
              <a:rPr lang="en-US" smtClean="0"/>
              <a:t>12/23/2011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43702" y="5643578"/>
            <a:ext cx="2133600" cy="365125"/>
          </a:xfrm>
          <a:prstGeom prst="rect">
            <a:avLst/>
          </a:prstGeom>
        </p:spPr>
        <p:txBody>
          <a:bodyPr/>
          <a:lstStyle/>
          <a:p>
            <a:fld id="{E50E75EE-838D-482A-BDBC-B3252C3FB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F7191-5F99-4153-9171-631BDAEB1616}" type="datetime1">
              <a:rPr lang="en-US" smtClean="0"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43702" y="5643578"/>
            <a:ext cx="2133600" cy="365125"/>
          </a:xfrm>
          <a:prstGeom prst="rect">
            <a:avLst/>
          </a:prstGeom>
        </p:spPr>
        <p:txBody>
          <a:bodyPr/>
          <a:lstStyle/>
          <a:p>
            <a:fld id="{E50E75EE-838D-482A-BDBC-B3252C3FB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63ADDE-5081-4289-9DFE-76F392F5E212}" type="datetime1">
              <a:rPr lang="en-US" smtClean="0"/>
              <a:t>12/23/2011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643702" y="5643578"/>
            <a:ext cx="2133600" cy="365125"/>
          </a:xfrm>
          <a:prstGeom prst="rect">
            <a:avLst/>
          </a:prstGeom>
        </p:spPr>
        <p:txBody>
          <a:bodyPr/>
          <a:lstStyle/>
          <a:p>
            <a:fld id="{E50E75EE-838D-482A-BDBC-B3252C3FB68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6E4D1-9DB3-4DAD-89D9-F9A98CC3DCE7}" type="datetime1">
              <a:rPr lang="en-US" smtClean="0"/>
              <a:t>12/23/2011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7929586" y="6357958"/>
            <a:ext cx="8980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E50E75EE-838D-482A-BDBC-B3252C3FB68E}" type="slidenum">
              <a:rPr lang="en-US" sz="1600" smtClean="0">
                <a:latin typeface="Times New Roman" pitchFamily="18" charset="0"/>
                <a:cs typeface="Times New Roman" pitchFamily="18" charset="0"/>
              </a:rPr>
              <a:pPr/>
              <a:t>‹#›</a:t>
            </a:fld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 of 26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42886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altLang="zh-TW" sz="3600" dirty="0" smtClean="0">
                <a:latin typeface="Times New Roman" pitchFamily="18" charset="0"/>
                <a:cs typeface="Times New Roman" pitchFamily="18" charset="0"/>
              </a:rPr>
              <a:t>CHAMELEON : </a:t>
            </a:r>
            <a:br>
              <a:rPr lang="en-US" altLang="zh-TW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altLang="zh-TW" sz="3600" dirty="0" smtClean="0">
                <a:latin typeface="Times New Roman" pitchFamily="18" charset="0"/>
                <a:cs typeface="Times New Roman" pitchFamily="18" charset="0"/>
              </a:rPr>
              <a:t>A Hierarchical Clustering Algorithm Using Dynamic Modeling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72084"/>
            <a:ext cx="6400800" cy="685808"/>
          </a:xfrm>
        </p:spPr>
        <p:txBody>
          <a:bodyPr>
            <a:normAutofit/>
          </a:bodyPr>
          <a:lstStyle/>
          <a:p>
            <a:r>
              <a:rPr lang="sr-Latn-R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Student: Lazović </a:t>
            </a:r>
            <a:r>
              <a:rPr lang="sr-Latn-R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Marko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3170/11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sr-Latn-R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8992" y="571480"/>
            <a:ext cx="2857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607323" y="357166"/>
            <a:ext cx="592935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sr-Latn-CS" sz="2400" b="1" dirty="0" smtClean="0">
                <a:latin typeface="Times New Roman" pitchFamily="18" charset="0"/>
                <a:cs typeface="Times New Roman" pitchFamily="18" charset="0"/>
              </a:rPr>
              <a:t>Faculty of Electrical Engineering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University of Belgrade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4" descr="logo_ETF.gif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85852" y="357166"/>
            <a:ext cx="646113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7643834" y="6286520"/>
            <a:ext cx="1143008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K-nearest neighbor graph Gk</a:t>
            </a:r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685800" y="1571612"/>
            <a:ext cx="7772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marL="609600" indent="-609600">
              <a:lnSpc>
                <a:spcPct val="90000"/>
              </a:lnSpc>
              <a:spcBef>
                <a:spcPct val="20000"/>
              </a:spcBef>
            </a:pP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Advantages of using a k-nearest neighbor graph 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altLang="zh-TW" sz="2800" i="1" baseline="-25000" dirty="0" smtClean="0">
                <a:latin typeface="Times New Roman" pitchFamily="18" charset="0"/>
                <a:cs typeface="Times New Roman" pitchFamily="18" charset="0"/>
              </a:rPr>
              <a:t>k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Data points that are far apart are completely disconnected in the </a:t>
            </a:r>
            <a:r>
              <a:rPr kumimoji="0" lang="en-US" altLang="zh-TW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0" lang="en-US" altLang="zh-TW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</a:t>
            </a:r>
            <a:endParaRPr kumimoji="0" lang="en-US" altLang="zh-TW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TW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0" lang="en-US" altLang="zh-TW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</a:t>
            </a:r>
            <a:r>
              <a:rPr kumimoji="0" lang="en-US" altLang="zh-TW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captures the concept of neighborhood dynamically.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The density of the region is recorded as the weights of the edges. 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TW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</a:t>
            </a:r>
            <a:r>
              <a:rPr kumimoji="0" lang="en-US" altLang="zh-TW" sz="2800" b="0" i="1" u="none" strike="noStrike" kern="1200" cap="none" spc="0" normalizeH="0" baseline="-2500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</a:t>
            </a:r>
            <a:r>
              <a:rPr kumimoji="0" lang="en-US" altLang="zh-TW" sz="2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altLang="zh-TW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provides a computational advantage over a full graph in many algorithms operating on graphs.</a:t>
            </a: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zh-TW" sz="2800" b="0" i="0" u="none" strike="noStrike" kern="1200" cap="none" spc="0" normalizeH="0" baseline="-25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609600" marR="0" lvl="0" indent="-609600" algn="l" defTabSz="914400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endParaRPr kumimoji="0" lang="en-US" altLang="zh-TW" sz="2800" b="0" i="1" u="none" strike="noStrike" kern="1200" cap="none" spc="0" normalizeH="0" baseline="-25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Modeling the Cluster Similarity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21484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Relative Inter-Connectivity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relative-connectivity between a pair of clusters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defined as the absolute inter-connectivity between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normalized with respect to the internal inter-connectivity of the two clusters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absolute inter-connectivity between a pair of clusters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is defined as the sum of the weight of the edges that connect vertices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vertices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internal inter-connectivity of a cluster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be easily captured by the size of its min-cut bisector</a:t>
            </a: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2214546" y="4926198"/>
          <a:ext cx="4286280" cy="1931802"/>
        </p:xfrm>
        <a:graphic>
          <a:graphicData uri="http://schemas.openxmlformats.org/presentationml/2006/ole">
            <p:oleObj spid="_x0000_s3077" name="方程式" r:id="rId3" imgW="1549080" imgH="6984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Modeling the Cluster Similarity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3357586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Relative Closeness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CHEMELEON measures the closeness of two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clusters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connecting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average similarity between the point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are connected to points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average similarity between the points from the two clusters is equal to the average weight of the edges connecting vertices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vertices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00" name="Object 4"/>
          <p:cNvGraphicFramePr>
            <a:graphicFrameLocks noChangeAspect="1"/>
          </p:cNvGraphicFramePr>
          <p:nvPr/>
        </p:nvGraphicFramePr>
        <p:xfrm>
          <a:off x="1062062" y="4214818"/>
          <a:ext cx="7010400" cy="1960563"/>
        </p:xfrm>
        <a:graphic>
          <a:graphicData uri="http://schemas.openxmlformats.org/presentationml/2006/ole">
            <p:oleObj spid="_x0000_s4100" name="方程式" r:id="rId3" imgW="2450880" imgH="685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Modeling the Cluster Similarity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0066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Relative Inter-Connectivity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internal closeness of each cluster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can be measured in a number of different ways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One approach is to look at all the edges connecting vertices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compute the internal closeness of a cluster as the average weight of these edges.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Other approach is to look also at the average weights of the edges that belong in the min-cut bisector of clusters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Cj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overcome the limitations of existing algorithms that look only at the absolute closeness</a:t>
            </a: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CHAMELEON: A Two-phase Clustering Algorithm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00660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Phase I: Finding Initial Sub-clusters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finds the initial sub-clusters using a graph partitioning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algorithm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partition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k-nearest neighbor graph of the data set into a large number of partitions such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edge-cut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edge-cut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i.e., the sum of the weight of the edges that straddle partitions, is minimized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links within clusters will be stronger and more plentiful than links across clusters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graph partitioning algorithms are very effective in capturing the global structure of the graph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graph partitioning algorithms are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capable of computing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partitionings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that have a very small edge-cut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CHAMELEON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utilizes such multilevel graph partitioning algorithms to find the initial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sub-clusters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hMETIS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algorithm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CHAMELEON: A Two-phase Clustering Algorithm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0066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hMETIS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quickly produce high-quality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partitionings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for a wide range of unstructured graphs and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hypergraphs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CHAMELEON we primarily use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hMETIS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split a cluster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into two sub-clusters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edge-cut between clusters is minimized and each one of these sub-clusters contains at least 25% of the nodes in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Ci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initially starts with all the points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selects the largest sub-cluster among the current set of sub-clusters and uses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hMETIS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to bisect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terminates when the larger sub-cluster contains fewer than a specified number of vertices, MINSIZE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MINSIZE should be sufficiently large, 1% to 5% of the overall number of data points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CHAMELEON: A Two-phase Clustering Algorithm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500594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Phase II: Merging Sub-Clusters using a Dynamic Framework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CHAMELEON’s agglomerative hierarchical clustering algorithm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select the most similar pairs of clusters by looking both at their relative inter-connectivity and their relative closeness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Two different schemes</a:t>
            </a: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CHAMELEON: A Two-phase Clustering Algorithm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500594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First Scheme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merges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pairs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clusters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relative inter-connectivity and relative closeness are both above some user specified threshold 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and 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If more than one -  the highest absolute inter-connectivity between these two clusters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RC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can be used to control the characteristics of the desired clusters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400" dirty="0" smtClean="0">
                <a:latin typeface="Times New Roman" pitchFamily="18" charset="0"/>
                <a:cs typeface="Times New Roman" pitchFamily="18" charset="0"/>
              </a:rPr>
              <a:t>RI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degree of inter-connectivity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sz="1600" dirty="0" smtClean="0">
                <a:latin typeface="Times New Roman" pitchFamily="18" charset="0"/>
                <a:cs typeface="Times New Roman" pitchFamily="18" charset="0"/>
              </a:rPr>
              <a:t>RC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- uniformity of the similarity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1395434" y="5653107"/>
          <a:ext cx="6248400" cy="633413"/>
        </p:xfrm>
        <a:graphic>
          <a:graphicData uri="http://schemas.openxmlformats.org/presentationml/2006/ole">
            <p:oleObj spid="_x0000_s5122" name="方程式" r:id="rId3" imgW="2006280" imgH="203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CHAMELEON: A Two-phase Clustering Algorithm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1928826"/>
          </a:xfrm>
        </p:spPr>
        <p:txBody>
          <a:bodyPr>
            <a:normAutofit fontScale="92500"/>
          </a:bodyPr>
          <a:lstStyle/>
          <a:p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Second scheme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uses a function to combine the relative inter-connectivity and relative closeness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merge the pair of clusters that maximizes this function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1905000" y="3054353"/>
          <a:ext cx="5105400" cy="874713"/>
        </p:xfrm>
        <a:graphic>
          <a:graphicData uri="http://schemas.openxmlformats.org/presentationml/2006/ole">
            <p:oleObj spid="_x0000_s6146" name="方程式" r:id="rId3" imgW="1333440" imgH="228600" progId="Equation.3">
              <p:embed/>
            </p:oleObj>
          </a:graphicData>
        </a:graphic>
      </p:graphicFrame>
      <p:sp>
        <p:nvSpPr>
          <p:cNvPr id="11" name="Content Placeholder 2"/>
          <p:cNvSpPr txBox="1">
            <a:spLocks/>
          </p:cNvSpPr>
          <p:nvPr/>
        </p:nvSpPr>
        <p:spPr>
          <a:xfrm>
            <a:off x="500034" y="4214818"/>
            <a:ext cx="8229600" cy="192882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is a user specified parameter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&gt; 1, then CHAMELEON gives a higher importance to the relative closeness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l-GR" sz="2800" dirty="0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&lt; 1, it gives a higher importance on the relative inter-connectivity</a:t>
            </a:r>
            <a:endParaRPr kumimoji="0" lang="en-US" sz="1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–"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sr-Latn-RS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Performance Analysis(1)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07209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 : the number of data items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 : the number of initial sub-clusters produced by the graph partitioning algorithm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each initial sub-cluster has the same number of nodes n/m</a:t>
            </a: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compute the k-nearest neighbor graph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low-dimensional data sets  : O(n log n)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high-dimensional data : O(</a:t>
            </a:r>
            <a:r>
              <a:rPr lang="en-US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graph partitioning algorithm :  O(|V|+|E|)</a:t>
            </a:r>
          </a:p>
          <a:p>
            <a:pPr lvl="1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using k-nearest neighbor graph, |E| = O(|V|) </a:t>
            </a:r>
          </a:p>
          <a:p>
            <a:pPr lvl="1"/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Introduction 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Clustering in data mining is a discovery process that groups a set of data</a:t>
            </a: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applications of clustering include </a:t>
            </a:r>
            <a:r>
              <a:rPr lang="sr-Latn-RS" sz="28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categorization of documents on the World Wide Web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grouping of genes and proteins that have similar functionality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characterization of different customer groups 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Clustering algorithm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Using static modeling </a:t>
            </a:r>
          </a:p>
          <a:p>
            <a:pPr lvl="1"/>
            <a:r>
              <a:rPr lang="en-US" altLang="zh-TW" sz="2400" dirty="0" smtClean="0">
                <a:latin typeface="Times New Roman" pitchFamily="18" charset="0"/>
                <a:cs typeface="Times New Roman" pitchFamily="18" charset="0"/>
              </a:rPr>
              <a:t>Using dynamic modeling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Performance Analysis(2)</a:t>
            </a:r>
            <a:endParaRPr lang="en-US" sz="3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8229600" cy="4000528"/>
          </a:xfrm>
        </p:spPr>
        <p:txBody>
          <a:bodyPr>
            <a:normAutofit/>
          </a:bodyPr>
          <a:lstStyle/>
          <a:p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first phase : 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n 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log(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n-US" altLang="zh-TW" sz="2800" i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altLang="zh-TW" sz="2800" dirty="0" smtClean="0">
                <a:latin typeface="Times New Roman" pitchFamily="18" charset="0"/>
                <a:cs typeface="Times New Roman" pitchFamily="18" charset="0"/>
              </a:rPr>
              <a:t>))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bisect each one of the initial m clusters is O(n/m), leading to an overall complexity of O(n)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during each merging step : O(nm)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find the most similar pair of cluster : O(</a:t>
            </a:r>
            <a:r>
              <a:rPr lang="en-US" sz="2800" dirty="0" smtClean="0"/>
              <a:t>m</a:t>
            </a:r>
            <a:r>
              <a:rPr lang="en-US" sz="2800" baseline="30000" dirty="0" smtClean="0"/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logm)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overall complexity O(nm +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nlogn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en-US" sz="2800" dirty="0" smtClean="0"/>
              <a:t>m</a:t>
            </a:r>
            <a:r>
              <a:rPr lang="en-US" sz="2800" baseline="30000" dirty="0" smtClean="0"/>
              <a:t>2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logm)</a:t>
            </a:r>
          </a:p>
          <a:p>
            <a:pPr lvl="1"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sz="1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Experimental Results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7209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experimental evaluation of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CHAMELEON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compare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its performance with DBSCAN and CURE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Data sets (6000 – 10000 points): 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DS1, has five clusters that are of different size, shape, and density, and contains noise points as well as special artifacts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DS2, contains two clusters that are close to each other and different regions of the clusters have different densities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DS3, has six clusters of different size, shape, and orientation, noise points and special artifacts</a:t>
            </a:r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DS4 contains random noise and special artifacts, such as a collection of points forming vertical streaks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DS5, has eight clusters of different shape, size, density, and orientation, as well as random noise</a:t>
            </a:r>
          </a:p>
          <a:p>
            <a:pPr lvl="1"/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1285860"/>
            <a:ext cx="8628216" cy="48577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Data sets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Chameleon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80048" y="928670"/>
            <a:ext cx="5192282" cy="5807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Cure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1023011"/>
            <a:ext cx="4714908" cy="562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DBSCAN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928670"/>
            <a:ext cx="7429552" cy="5376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Conclusion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07209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CHAMELEON can discover natural clusters of different shapes and sizes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merging decision dynamically adapts to the different clustering model characterized by the clusters in consideration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methodology of dynamic modeling of clusters in agglomerative hierarchical methods is applicable to all types of data</a:t>
            </a:r>
          </a:p>
          <a:p>
            <a:pPr lvl="1"/>
            <a:endParaRPr lang="en-US" sz="72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Limitations of static modeling 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Algorithms: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K-means, PAM,CLARANS, DBSCAN, CURE, and ROCK</a:t>
            </a: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Merging decisions are based upon static modeling of the clusters to be merged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Fail to take into account special characteristics of individual clusters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Incorrect merging decisions when the underlying data does not follow the assumed model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Two major limitations: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Schemes do not make use of information about the nature of individual clusters</a:t>
            </a:r>
          </a:p>
          <a:p>
            <a:pPr lvl="1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ignore the information about the aggregate interconnectivity or closeness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Limitations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1000108"/>
            <a:ext cx="6215106" cy="2231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1908" y="3286124"/>
            <a:ext cx="3800502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929058" y="3286124"/>
            <a:ext cx="6335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Cure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571604" y="6215082"/>
            <a:ext cx="6719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Rock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12636" y="4143380"/>
            <a:ext cx="5331364" cy="1785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Overview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CHEMELEON finds the clusters in the data set by using a two phase algorithm.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a graph partitioning algorithm to cluster the data items into a large number of relatively small sub-clusters</a:t>
            </a:r>
          </a:p>
          <a:p>
            <a:pPr marL="914400" lvl="1" indent="-514350">
              <a:buFont typeface="+mj-lt"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use an agglomerative hierarchical clustering algorithm to find the genuine clusters by repeatedly combining together these sub-clusters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overcomes the limitations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Gene Clustering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86412"/>
          </a:xfrm>
        </p:spPr>
        <p:txBody>
          <a:bodyPr>
            <a:normAutofit fontScale="92500"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genes are given as input to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system searches the online biomedical literature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biomedical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literature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contain information about these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performs text mining in the abstracts to retrieve useful keywords that describe functions of these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genes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does statistical analysis on these keywords to find their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relevance</a:t>
            </a:r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clusters the genes based on the functional keyword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associations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input to the clustering system is the (keyword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x gene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 matrix or the (gene x gene)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matrix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Based on the clustering results, the genes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can be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classified as having different functional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relationships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CHAMELEON algorithm for keyword based clustering of large number of genes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CHAMELEON algorithm correctly identified all the 26 Genes in right clusters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lvl="1" indent="-342900">
              <a:buFont typeface="Arial" pitchFamily="34" charset="0"/>
              <a:buChar char="•"/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sr-Latn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7969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Two phase algorithm:</a:t>
            </a: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pic>
        <p:nvPicPr>
          <p:cNvPr id="7" name="Picture 2" descr="D:\chien-yu\image\ChameleonFig6_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214422"/>
            <a:ext cx="4648200" cy="2401888"/>
          </a:xfrm>
          <a:prstGeom prst="rect">
            <a:avLst/>
          </a:prstGeom>
          <a:noFill/>
        </p:spPr>
      </p:pic>
      <p:pic>
        <p:nvPicPr>
          <p:cNvPr id="8" name="Picture 3" descr="D:\chien-yu\image\ChameleonFig6_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85852" y="3643314"/>
            <a:ext cx="7315200" cy="246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Key Feature</a:t>
            </a:r>
            <a:r>
              <a:rPr lang="sr-Latn-RS" sz="36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429288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CHEMELEON determines the pair of most similar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sub-clusters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taking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into account both the inter-connectivity as well as the closeness of the clusters.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CHEMELEON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uses a novel approach to model the degree of inter-connectivity and closeness between each pair of clusters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takes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into account the internal characteristics of the clusters themselves.</a:t>
            </a:r>
          </a:p>
          <a:p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Modeling the Data</a:t>
            </a:r>
            <a:endParaRPr lang="en-US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1785950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CHEMELEON’s sparse graph representation of the data items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is based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on the commonly used k-nearest neighbor graph approach.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3214686"/>
            <a:ext cx="762239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2646799" y="5072074"/>
            <a:ext cx="3980962" cy="307777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400" i="1" dirty="0" smtClean="0"/>
              <a:t>Figure - k-nearest graphs from an original data in 2D</a:t>
            </a:r>
            <a:endParaRPr lang="en-US" sz="14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1226</TotalTime>
  <Words>1406</Words>
  <Application>Microsoft Office PowerPoint</Application>
  <PresentationFormat>On-screen Show (4:3)</PresentationFormat>
  <Paragraphs>184</Paragraphs>
  <Slides>26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Office Theme</vt:lpstr>
      <vt:lpstr>方程式</vt:lpstr>
      <vt:lpstr>CHAMELEON :  A Hierarchical Clustering Algorithm Using Dynamic Modeling</vt:lpstr>
      <vt:lpstr>Introduction :</vt:lpstr>
      <vt:lpstr>Limitations of static modeling :</vt:lpstr>
      <vt:lpstr>Limitations:</vt:lpstr>
      <vt:lpstr>Overview:</vt:lpstr>
      <vt:lpstr>Gene Clustering:</vt:lpstr>
      <vt:lpstr>Slide 7</vt:lpstr>
      <vt:lpstr>Key Feature:</vt:lpstr>
      <vt:lpstr>Modeling the Data</vt:lpstr>
      <vt:lpstr>K-nearest neighbor graph Gk</vt:lpstr>
      <vt:lpstr>Modeling the Cluster Similarity</vt:lpstr>
      <vt:lpstr>Modeling the Cluster Similarity</vt:lpstr>
      <vt:lpstr>Modeling the Cluster Similarity</vt:lpstr>
      <vt:lpstr>CHAMELEON: A Two-phase Clustering Algorithm</vt:lpstr>
      <vt:lpstr>CHAMELEON: A Two-phase Clustering Algorithm</vt:lpstr>
      <vt:lpstr>CHAMELEON: A Two-phase Clustering Algorithm</vt:lpstr>
      <vt:lpstr>CHAMELEON: A Two-phase Clustering Algorithm</vt:lpstr>
      <vt:lpstr>CHAMELEON: A Two-phase Clustering Algorithm</vt:lpstr>
      <vt:lpstr>Performance Analysis(1)</vt:lpstr>
      <vt:lpstr>Performance Analysis(2)</vt:lpstr>
      <vt:lpstr>Experimental Results</vt:lpstr>
      <vt:lpstr>Data sets</vt:lpstr>
      <vt:lpstr>Chameleon</vt:lpstr>
      <vt:lpstr>Cure</vt:lpstr>
      <vt:lpstr>DBSCAN</vt:lpstr>
      <vt:lpstr>Conclusion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Procesori u mobilnim uređajima</dc:title>
  <dc:creator>Marko</dc:creator>
  <cp:lastModifiedBy>Marko</cp:lastModifiedBy>
  <cp:revision>109</cp:revision>
  <dcterms:created xsi:type="dcterms:W3CDTF">2011-09-10T17:57:58Z</dcterms:created>
  <dcterms:modified xsi:type="dcterms:W3CDTF">2011-12-23T22:44:34Z</dcterms:modified>
</cp:coreProperties>
</file>