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2" r:id="rId2"/>
    <p:sldId id="257" r:id="rId3"/>
    <p:sldId id="259" r:id="rId4"/>
    <p:sldId id="262" r:id="rId5"/>
    <p:sldId id="263" r:id="rId6"/>
    <p:sldId id="261" r:id="rId7"/>
    <p:sldId id="264" r:id="rId8"/>
    <p:sldId id="265" r:id="rId9"/>
    <p:sldId id="267" r:id="rId10"/>
    <p:sldId id="270" r:id="rId11"/>
    <p:sldId id="260" r:id="rId12"/>
    <p:sldId id="269" r:id="rId13"/>
    <p:sldId id="268" r:id="rId14"/>
    <p:sldId id="271" r:id="rId15"/>
    <p:sldId id="258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18" autoAdjust="0"/>
  </p:normalViewPr>
  <p:slideViewPr>
    <p:cSldViewPr>
      <p:cViewPr>
        <p:scale>
          <a:sx n="75" d="100"/>
          <a:sy n="75" d="100"/>
        </p:scale>
        <p:origin x="-1008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360FC-C2D3-482D-BC77-D8CF9314FD1B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1D744-D881-48B4-B54B-07AA11718B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828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FEA6A-02F7-4E99-AC3F-A15CA968CD68}" type="datetimeFigureOut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FBA9C-1CEE-4C32-9FDC-2ECFF15FC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088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3A7E78-1E03-4F86-9D43-96B0F827F9D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BASE CASE:</a:t>
            </a:r>
          </a:p>
          <a:p>
            <a:r>
              <a:rPr lang="sr-Latn-CS" dirty="0" smtClean="0"/>
              <a:t>1.</a:t>
            </a:r>
            <a:r>
              <a:rPr lang="en-US" dirty="0" smtClean="0"/>
              <a:t>All the samples in the list belong to the same class. When this happens, it simply creates a leaf node for the decision tree saying to choose that class.</a:t>
            </a:r>
          </a:p>
          <a:p>
            <a:r>
              <a:rPr lang="sr-Latn-CS" dirty="0" smtClean="0"/>
              <a:t>2.</a:t>
            </a:r>
            <a:r>
              <a:rPr lang="en-US" dirty="0" smtClean="0"/>
              <a:t>None of the features provide any information gain. In this case, C4.5 creates a decision node higher up the tree using the expected value of the class.</a:t>
            </a:r>
          </a:p>
          <a:p>
            <a:r>
              <a:rPr lang="sr-Latn-CS" dirty="0" smtClean="0"/>
              <a:t>3.</a:t>
            </a:r>
            <a:r>
              <a:rPr lang="en-US" dirty="0" smtClean="0"/>
              <a:t>Instance of previously-unseen class encountered. Again, C4.5 creates a decision node higher up the tree using the expected value.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r-Latn-C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Na primerima se najbolje uci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Na primerima se najbolje uci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Nema potrebe deliti kada svi u skupu</a:t>
            </a:r>
            <a:r>
              <a:rPr lang="sr-Latn-CS" baseline="0" dirty="0" smtClean="0"/>
              <a:t> imaju jednu vrednost ciljanog atributa i tada se staje sa daljim podelama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FBA9C-1CEE-4C32-9FDC-2ECFF15FCA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E3419-C702-4355-9D5C-937E141ED420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62A0-D024-4FA3-8441-A1A8994205E9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FF409-7BD6-4D05-A1F4-538D68A47E73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E6BDC-1D45-43D8-94B4-677112F0301F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01F70-4396-4C21-B347-D8619ED8580D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39805-2BDA-44F0-87E2-2B1F9180F14C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815B-ED34-4286-A1EA-FE44D5BE33FA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B6535-0B84-4024-9A22-54D6B9C8F641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818C8-2497-4415-B610-FA546325FFD4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5847-315E-4CF6-89AF-CC89E1BD17BD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F812A-7514-489B-B29F-7D4E931FC92E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7A9E5-9F8C-494B-A01A-8C4675833826}" type="datetime1">
              <a:rPr lang="en-US" smtClean="0"/>
              <a:pPr/>
              <a:t>12/24/2013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Darko Tamburić - darkotam@gmail.com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 dir="r"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4.5_algorith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2514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b="1" spc="50" dirty="0" smtClean="0">
                <a:ln w="13500">
                  <a:solidFill>
                    <a:schemeClr val="tx1">
                      <a:alpha val="6500"/>
                    </a:schemeClr>
                  </a:solidFill>
                  <a:prstDash val="solid"/>
                </a:ln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</a:rPr>
              <a:t>Algoritam C4.5</a:t>
            </a:r>
            <a:endParaRPr lang="en-US" sz="4000" b="1" spc="50" dirty="0">
              <a:ln w="13500">
                <a:solidFill>
                  <a:schemeClr val="tx1">
                    <a:alpha val="6500"/>
                  </a:schemeClr>
                </a:solidFill>
                <a:prstDash val="solid"/>
              </a:ln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33800" y="5029200"/>
            <a:ext cx="486421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Student: </a:t>
            </a:r>
            <a:r>
              <a:rPr lang="sr-Latn-CS" sz="2400" b="1" dirty="0" smtClean="0"/>
              <a:t>Darko Tamburić 3026</a:t>
            </a:r>
            <a:r>
              <a:rPr lang="en-US" sz="2400" b="1" dirty="0" smtClean="0"/>
              <a:t>/2013</a:t>
            </a:r>
            <a:r>
              <a:rPr lang="sr-Latn-CS" sz="2400" b="1" dirty="0" smtClean="0"/>
              <a:t> </a:t>
            </a:r>
          </a:p>
          <a:p>
            <a:r>
              <a:rPr lang="en-US" sz="2400" b="1" dirty="0" err="1" smtClean="0"/>
              <a:t>Profesor</a:t>
            </a:r>
            <a:r>
              <a:rPr lang="sr-Latn-CS" sz="2400" b="1" dirty="0" smtClean="0"/>
              <a:t>:</a:t>
            </a:r>
            <a:r>
              <a:rPr lang="en-US" sz="2400" b="1" dirty="0" smtClean="0"/>
              <a:t> dr. </a:t>
            </a:r>
            <a:r>
              <a:rPr lang="en-US" sz="2400" b="1" dirty="0" err="1" smtClean="0"/>
              <a:t>Veljko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Milutinovi</a:t>
            </a:r>
            <a:r>
              <a:rPr lang="sr-Latn-CS" sz="2400" b="1" dirty="0" smtClean="0"/>
              <a:t>ć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62200" y="2286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/>
              <a:t>Univerzitet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Beogradu</a:t>
            </a:r>
            <a:endParaRPr lang="en-US" sz="2400" dirty="0" smtClean="0"/>
          </a:p>
          <a:p>
            <a:pPr algn="ctr"/>
            <a:r>
              <a:rPr lang="en-US" sz="2400" b="1" dirty="0" err="1" smtClean="0"/>
              <a:t>Elektrotehni</a:t>
            </a:r>
            <a:r>
              <a:rPr lang="sr-Latn-CS" sz="2400" b="1" dirty="0" smtClean="0"/>
              <a:t>čki fakultet</a:t>
            </a:r>
            <a:endParaRPr lang="en-US" sz="2400" dirty="0" smtClean="0"/>
          </a:p>
        </p:txBody>
      </p:sp>
      <p:pic>
        <p:nvPicPr>
          <p:cNvPr id="7" name="Picture 6" descr="etf_logo_2010_ci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10400" y="152400"/>
            <a:ext cx="1500664" cy="17526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sr-Latn-CS" dirty="0" smtClean="0"/>
              <a:t>Nepoznate vrednosti atributa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err="1" smtClean="0"/>
              <a:t>Postaviti</a:t>
            </a:r>
            <a:r>
              <a:rPr lang="en-US" dirty="0" smtClean="0"/>
              <a:t> ‘?’ </a:t>
            </a:r>
            <a:endParaRPr lang="sr-Latn-CS" dirty="0" smtClean="0"/>
          </a:p>
          <a:p>
            <a:pPr marL="742950" lvl="2" indent="-342900">
              <a:buFont typeface="Wingdings" pitchFamily="2" charset="2"/>
              <a:buChar char="Ø"/>
            </a:pPr>
            <a:r>
              <a:rPr lang="sr-Latn-CS" sz="2800" dirty="0" smtClean="0"/>
              <a:t>Torka ne utiče na sračunavanje entropije i gain-a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Postaviti najčešću vrednost iz te kolone</a:t>
            </a:r>
          </a:p>
          <a:p>
            <a:pPr>
              <a:buFont typeface="Wingdings" pitchFamily="2" charset="2"/>
              <a:buChar char="Ø"/>
            </a:pPr>
            <a:endParaRPr lang="sr-Latn-CS" dirty="0" smtClean="0"/>
          </a:p>
          <a:p>
            <a:pPr>
              <a:buFont typeface="Wingdings" pitchFamily="2" charset="2"/>
              <a:buChar char="Ø"/>
            </a:pPr>
            <a:endParaRPr lang="sr-Latn-CS" dirty="0" smtClean="0"/>
          </a:p>
          <a:p>
            <a:pPr lvl="1">
              <a:buNone/>
            </a:pPr>
            <a:endParaRPr lang="sr-Latn-C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371600" y="2743200"/>
          <a:ext cx="6095999" cy="1752305"/>
        </p:xfrm>
        <a:graphic>
          <a:graphicData uri="http://schemas.openxmlformats.org/drawingml/2006/table">
            <a:tbl>
              <a:tblPr/>
              <a:tblGrid>
                <a:gridCol w="391187"/>
                <a:gridCol w="1375082"/>
                <a:gridCol w="1093546"/>
                <a:gridCol w="1469915"/>
                <a:gridCol w="758666"/>
                <a:gridCol w="1007603"/>
              </a:tblGrid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R.b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. 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Izgled vremena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Temperatura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Vlažnost vazduha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Vetrovito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Igrati tenis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sunčano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nije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ne</a:t>
                      </a:r>
                      <a:r>
                        <a:rPr lang="en-US" sz="22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jeste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ne</a:t>
                      </a:r>
                      <a:r>
                        <a:rPr lang="en-US" sz="22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oblačno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nije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da</a:t>
                      </a:r>
                      <a:r>
                        <a:rPr lang="en-US" sz="22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kišovito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umerena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FF0000"/>
                          </a:solidFill>
                          <a:latin typeface="Tahoma"/>
                        </a:rPr>
                        <a:t>da</a:t>
                      </a:r>
                      <a:r>
                        <a:rPr lang="en-US" sz="2200" b="0" i="0" u="none" strike="noStrike" dirty="0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371600" y="4724400"/>
          <a:ext cx="6095999" cy="1752305"/>
        </p:xfrm>
        <a:graphic>
          <a:graphicData uri="http://schemas.openxmlformats.org/drawingml/2006/table">
            <a:tbl>
              <a:tblPr/>
              <a:tblGrid>
                <a:gridCol w="391187"/>
                <a:gridCol w="1375082"/>
                <a:gridCol w="1093546"/>
                <a:gridCol w="1469915"/>
                <a:gridCol w="758666"/>
                <a:gridCol w="1007603"/>
              </a:tblGrid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R.b</a:t>
                      </a:r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. 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Izgled vremena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Temperatura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Vlažnost vazduha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Vetrovito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Igrati tenis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sunčano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nije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ne</a:t>
                      </a:r>
                      <a:r>
                        <a:rPr lang="en-US" sz="22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2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?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jeste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ne</a:t>
                      </a:r>
                      <a:r>
                        <a:rPr lang="en-US" sz="22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3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oblačno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?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nije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da</a:t>
                      </a:r>
                      <a:r>
                        <a:rPr lang="en-US" sz="2200" b="0" i="0" u="none" strike="noStrike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046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4</a:t>
                      </a: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kišovito</a:t>
                      </a:r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umerena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visoka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latin typeface="Tahoma"/>
                        </a:rPr>
                        <a:t>?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300" b="0" i="0" u="none" strike="noStrike" dirty="0" err="1">
                          <a:solidFill>
                            <a:srgbClr val="FF0000"/>
                          </a:solidFill>
                          <a:latin typeface="Tahoma"/>
                        </a:rPr>
                        <a:t>da</a:t>
                      </a:r>
                      <a:r>
                        <a:rPr lang="en-US" sz="2200" b="0" i="0" u="none" strike="noStrike" dirty="0">
                          <a:solidFill>
                            <a:srgbClr val="FF0000"/>
                          </a:solidFill>
                          <a:latin typeface="Tahoma"/>
                        </a:rPr>
                        <a:t> </a:t>
                      </a:r>
                      <a:endParaRPr lang="en-US" sz="1300" b="0" i="0" u="none" strike="noStrike" dirty="0">
                        <a:solidFill>
                          <a:srgbClr val="FF0000"/>
                        </a:solidFill>
                        <a:latin typeface="Tahoma"/>
                      </a:endParaRPr>
                    </a:p>
                  </a:txBody>
                  <a:tcPr marL="8895" marR="8895" marT="88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9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Zaustavljanje izgradnje stabla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Latn-CS" dirty="0" smtClean="0"/>
              <a:t>Ista vrednost ciljanog atributa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Odsecanje stabla(Pruning)</a:t>
            </a:r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broj torki u skupu je ispod</a:t>
            </a:r>
          </a:p>
          <a:p>
            <a:pPr lvl="1">
              <a:buNone/>
            </a:pPr>
            <a:r>
              <a:rPr lang="sr-Latn-CS" dirty="0" smtClean="0"/>
              <a:t>	definisanog minimuma</a:t>
            </a:r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 stablo postalo preduboko</a:t>
            </a:r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ne može se poboljšati dobitak </a:t>
            </a:r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3075" name="Picture 3" descr="D:\Documents and Settings\D@rko\Desktop\Tree_Prun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981200"/>
            <a:ext cx="3019425" cy="4276725"/>
          </a:xfrm>
          <a:prstGeom prst="rect">
            <a:avLst/>
          </a:prstGeom>
          <a:noFill/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10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Implementacija</a:t>
            </a:r>
            <a:r>
              <a:rPr lang="sr-Latn-CS" dirty="0" smtClean="0"/>
              <a:t> (</a:t>
            </a:r>
            <a:r>
              <a:rPr lang="en-US" dirty="0" err="1" smtClean="0"/>
              <a:t>pseudocode</a:t>
            </a:r>
            <a:r>
              <a:rPr lang="sr-Latn-CS" dirty="0" smtClean="0"/>
              <a:t>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600200"/>
            <a:ext cx="87630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sr-Latn-CS" dirty="0" smtClean="0"/>
              <a:t>Proveriti početne uslove 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Za svaki atribut</a:t>
            </a:r>
            <a:r>
              <a:rPr lang="en-US" dirty="0" smtClean="0"/>
              <a:t>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endParaRPr lang="sr-Latn-CS" dirty="0" smtClean="0"/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Naći normalizovan </a:t>
            </a:r>
            <a:r>
              <a:rPr lang="sr-Latn-CS" i="1" dirty="0" smtClean="0"/>
              <a:t>information gain</a:t>
            </a:r>
            <a:r>
              <a:rPr lang="sr-Latn-CS" dirty="0" smtClean="0"/>
              <a:t> za podelu </a:t>
            </a:r>
          </a:p>
          <a:p>
            <a:pPr lvl="1">
              <a:buNone/>
            </a:pPr>
            <a:r>
              <a:rPr lang="sr-Latn-CS" dirty="0" smtClean="0"/>
              <a:t>    na osnovu atributa </a:t>
            </a:r>
            <a:r>
              <a:rPr lang="en-US" i="1" dirty="0" smtClean="0"/>
              <a:t>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Neka </a:t>
            </a:r>
            <a:r>
              <a:rPr lang="en-US" i="1" dirty="0" err="1" smtClean="0"/>
              <a:t>a_best</a:t>
            </a:r>
            <a:r>
              <a:rPr lang="en-US" dirty="0" smtClean="0"/>
              <a:t> </a:t>
            </a:r>
            <a:r>
              <a:rPr lang="sr-Latn-CS" dirty="0" smtClean="0"/>
              <a:t>bude atribut sa najvećim normalizovanim </a:t>
            </a:r>
            <a:r>
              <a:rPr lang="en-US" i="1" dirty="0" smtClean="0"/>
              <a:t>information gain</a:t>
            </a:r>
            <a:r>
              <a:rPr lang="sr-Latn-CS" i="1" dirty="0" smtClean="0"/>
              <a:t>-om</a:t>
            </a:r>
            <a:endParaRPr lang="en-US" i="1" dirty="0" smtClean="0"/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Napravi se čvor koji se deli na osnovu</a:t>
            </a:r>
            <a:r>
              <a:rPr lang="en-US" dirty="0" smtClean="0"/>
              <a:t> </a:t>
            </a:r>
            <a:r>
              <a:rPr lang="en-US" i="1" dirty="0" err="1" smtClean="0"/>
              <a:t>a_best</a:t>
            </a:r>
            <a:r>
              <a:rPr lang="sr-Latn-CS" i="1" dirty="0" smtClean="0"/>
              <a:t> atributa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Rekurzivno primeniti algoritam na podskupove nastale na osnovu podele zbog </a:t>
            </a:r>
            <a:r>
              <a:rPr lang="en-US" i="1" dirty="0" err="1" smtClean="0"/>
              <a:t>a_best</a:t>
            </a:r>
            <a:r>
              <a:rPr lang="sr-Latn-CS" i="1" dirty="0" smtClean="0"/>
              <a:t> </a:t>
            </a:r>
            <a:r>
              <a:rPr lang="sr-Latn-CS" dirty="0" smtClean="0"/>
              <a:t>atributa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11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Primena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762000" y="1143000"/>
          <a:ext cx="7200414" cy="2630805"/>
        </p:xfrm>
        <a:graphic>
          <a:graphicData uri="http://schemas.openxmlformats.org/drawingml/2006/table">
            <a:tbl>
              <a:tblPr/>
              <a:tblGrid>
                <a:gridCol w="2533777"/>
                <a:gridCol w="357378"/>
                <a:gridCol w="2313559"/>
                <a:gridCol w="1046988"/>
                <a:gridCol w="948712"/>
              </a:tblGrid>
              <a:tr h="3600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Opis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Protiv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pro</a:t>
                      </a:r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log </a:t>
                      </a:r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ampiona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Broj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igra</a:t>
                      </a:r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č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Medalja?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1.Ko</a:t>
                      </a:r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arka,Evropsko,2005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Nisu igrali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(9)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2.Odbojka,Evropsko,2005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Izgubili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(3)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3.Vaterpolo,Evropsko,2006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Pobedili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4.Odbojka,Evropsko,2011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Ž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Nisu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igrali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Da(1)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5.Rukomet,Evropsko,2012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Ž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Izgubili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Ne(4)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6.Rukomet,Evropsko,2012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Nisu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igrali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Da(2)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4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Rukomet,Svetsko,2013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C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Ž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Pobedili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3733800" y="39624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Broj igrača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3886200" y="4267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>
            <a:off x="4458494" y="4381503"/>
            <a:ext cx="304008" cy="7699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4648200" y="4267200"/>
            <a:ext cx="1066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81400" y="4495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5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19600" y="4495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6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638800" y="4495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7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419600" y="4953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191000" y="5105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rot="10800000" flipV="1">
            <a:off x="2938464" y="4800600"/>
            <a:ext cx="642939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486400" y="5105400"/>
            <a:ext cx="990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Pol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24" name="Straight Connector 23"/>
          <p:cNvCxnSpPr>
            <a:stCxn id="18" idx="2"/>
            <a:endCxn id="23" idx="0"/>
          </p:cNvCxnSpPr>
          <p:nvPr/>
        </p:nvCxnSpPr>
        <p:spPr>
          <a:xfrm rot="16200000" flipH="1">
            <a:off x="5765537" y="4889237"/>
            <a:ext cx="240268" cy="19205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10800000" flipV="1">
            <a:off x="5257800" y="5410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V="1">
            <a:off x="6019800" y="5410200"/>
            <a:ext cx="304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953000" y="563880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M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248400" y="563880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Ž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>
          <a:xfrm rot="5400000">
            <a:off x="4953000" y="6096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724400" y="6248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6248400" y="6096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019800" y="6248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2590800" y="5105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Footer Placeholder 45"/>
          <p:cNvSpPr>
            <a:spLocks noGrp="1"/>
          </p:cNvSpPr>
          <p:nvPr>
            <p:ph type="ftr" sz="quarter" idx="11"/>
          </p:nvPr>
        </p:nvSpPr>
        <p:spPr>
          <a:xfrm>
            <a:off x="1828800" y="6324600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12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7" grpId="0"/>
      <p:bldP spid="18" grpId="0"/>
      <p:bldP spid="20" grpId="0" animBg="1"/>
      <p:bldP spid="23" grpId="0" animBg="1"/>
      <p:bldP spid="35" grpId="0"/>
      <p:bldP spid="36" grpId="0"/>
      <p:bldP spid="38" grpId="0" animBg="1"/>
      <p:bldP spid="40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Zaklju</a:t>
            </a:r>
            <a:r>
              <a:rPr lang="sr-Latn-CS" dirty="0" smtClean="0"/>
              <a:t>č</a:t>
            </a:r>
            <a:r>
              <a:rPr lang="en-US" dirty="0" err="1" smtClean="0"/>
              <a:t>ak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sr-Latn-CS" dirty="0" smtClean="0"/>
              <a:t>Dubinsko izgrađivanje stabla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Brza klasifikacija  novih podataka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Jednostavna implementacija</a:t>
            </a:r>
          </a:p>
          <a:p>
            <a:pPr>
              <a:buFont typeface="Wingdings" pitchFamily="2" charset="2"/>
              <a:buChar char="Ø"/>
            </a:pPr>
            <a:r>
              <a:rPr lang="sr-Latn-CS" dirty="0" smtClean="0"/>
              <a:t>Poboljšanja u C5 algoritmu:</a:t>
            </a:r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Troši se manje memorije</a:t>
            </a:r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Stablo odlučivanja je manje</a:t>
            </a:r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Veća brzina izgradnje stabla</a:t>
            </a:r>
          </a:p>
          <a:p>
            <a:pPr lvl="1">
              <a:buFont typeface="Wingdings" pitchFamily="2" charset="2"/>
              <a:buChar char="Ø"/>
            </a:pPr>
            <a:r>
              <a:rPr lang="sr-Latn-CS" dirty="0" smtClean="0"/>
              <a:t>Od</a:t>
            </a:r>
            <a:r>
              <a:rPr lang="en-US" dirty="0" smtClean="0"/>
              <a:t>s</a:t>
            </a:r>
            <a:r>
              <a:rPr lang="sr-Latn-CS" dirty="0" smtClean="0"/>
              <a:t>tranjivanje nepotrebnih atributa</a:t>
            </a:r>
          </a:p>
          <a:p>
            <a:pPr lvl="1">
              <a:buFont typeface="Wingdings" pitchFamily="2" charset="2"/>
              <a:buChar char="Ø"/>
            </a:pPr>
            <a:endParaRPr lang="sr-Latn-CS" dirty="0" smtClean="0"/>
          </a:p>
          <a:p>
            <a:pPr lvl="1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13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Literatura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80059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sr-Latn-CS" sz="2400" dirty="0" smtClean="0"/>
              <a:t>D</a:t>
            </a:r>
            <a:r>
              <a:rPr lang="en-US" sz="2400" dirty="0" smtClean="0"/>
              <a:t>. </a:t>
            </a:r>
            <a:r>
              <a:rPr lang="sr-Latn-CS" sz="2400" dirty="0" smtClean="0"/>
              <a:t>Larose</a:t>
            </a:r>
            <a:r>
              <a:rPr lang="en-US" sz="2400" dirty="0" smtClean="0"/>
              <a:t>, “Discovering knowledge in data”, </a:t>
            </a:r>
          </a:p>
          <a:p>
            <a:pPr marL="457200" indent="-457200">
              <a:buNone/>
            </a:pPr>
            <a:r>
              <a:rPr lang="en-US" sz="2400" dirty="0" smtClean="0"/>
              <a:t>	John Wiley &amp; Sons, New Jersey</a:t>
            </a:r>
            <a:r>
              <a:rPr lang="sr-Latn-CS" sz="2400" dirty="0" smtClean="0"/>
              <a:t>, 2005</a:t>
            </a:r>
            <a:r>
              <a:rPr lang="en-US" sz="2400" dirty="0" smtClean="0"/>
              <a:t>, pp. </a:t>
            </a:r>
            <a:r>
              <a:rPr lang="sr-Latn-CS" sz="2400" dirty="0" smtClean="0"/>
              <a:t>116</a:t>
            </a:r>
            <a:r>
              <a:rPr lang="en-US" sz="2400" dirty="0" smtClean="0"/>
              <a:t>-</a:t>
            </a:r>
            <a:r>
              <a:rPr lang="sr-Latn-CS" sz="2400" dirty="0" smtClean="0"/>
              <a:t>122</a:t>
            </a:r>
            <a:endParaRPr lang="en-US" sz="2400" dirty="0" smtClean="0"/>
          </a:p>
          <a:p>
            <a:pPr marL="457200" indent="-457200">
              <a:buNone/>
            </a:pPr>
            <a:r>
              <a:rPr lang="en-US" sz="2400" dirty="0" smtClean="0"/>
              <a:t>2.	</a:t>
            </a:r>
            <a:r>
              <a:rPr lang="sr-Latn-CS" sz="2400" dirty="0" smtClean="0"/>
              <a:t>J.R.Quinlan,</a:t>
            </a:r>
            <a:r>
              <a:rPr lang="en-US" sz="2400" dirty="0" smtClean="0"/>
              <a:t>”C4.5:Programs for machine le</a:t>
            </a:r>
            <a:r>
              <a:rPr lang="sr-Latn-CS" sz="2400" dirty="0" smtClean="0"/>
              <a:t>a</a:t>
            </a:r>
            <a:r>
              <a:rPr lang="en-US" sz="2400" dirty="0" err="1" smtClean="0"/>
              <a:t>rning</a:t>
            </a:r>
            <a:r>
              <a:rPr lang="en-US" sz="2400" dirty="0" smtClean="0"/>
              <a:t>”, </a:t>
            </a:r>
          </a:p>
          <a:p>
            <a:pPr marL="457200" indent="-457200">
              <a:buNone/>
            </a:pPr>
            <a:r>
              <a:rPr lang="en-US" sz="2400" dirty="0" smtClean="0"/>
              <a:t>	Morgan Kaufman, San Francisco, 1993, pp. 27-42</a:t>
            </a:r>
          </a:p>
          <a:p>
            <a:pPr marL="457200" indent="-457200">
              <a:buAutoNum type="arabicPeriod" startAt="3"/>
            </a:pPr>
            <a:r>
              <a:rPr lang="en-US" sz="2400" dirty="0" err="1" smtClean="0"/>
              <a:t>I.H.Witten</a:t>
            </a:r>
            <a:r>
              <a:rPr lang="en-US" sz="2400" dirty="0" smtClean="0"/>
              <a:t> and </a:t>
            </a:r>
            <a:r>
              <a:rPr lang="en-US" sz="2400" dirty="0" err="1" smtClean="0"/>
              <a:t>E.Frank</a:t>
            </a:r>
            <a:r>
              <a:rPr lang="en-US" sz="2400" dirty="0" smtClean="0"/>
              <a:t>, ”Data Mining-Practical Machine Learning Tools and Techniques”, Morgan Kaufman, San Francisco, 2005, pp. 189-199</a:t>
            </a:r>
          </a:p>
          <a:p>
            <a:pPr marL="457200" indent="-457200">
              <a:buAutoNum type="arabicPeriod" startAt="3"/>
            </a:pPr>
            <a:r>
              <a:rPr lang="en-US" sz="2400" dirty="0" smtClean="0"/>
              <a:t> -, </a:t>
            </a:r>
            <a:r>
              <a:rPr lang="en-US" sz="2400" dirty="0" smtClean="0">
                <a:hlinkClick r:id="rId3"/>
              </a:rPr>
              <a:t>http://en.wikipedia.org/wiki/C4.5_algorithm</a:t>
            </a:r>
            <a:r>
              <a:rPr lang="en-US" sz="2400" dirty="0" smtClean="0"/>
              <a:t> ,</a:t>
            </a:r>
          </a:p>
          <a:p>
            <a:pPr marL="457200" indent="-457200">
              <a:buNone/>
            </a:pPr>
            <a:r>
              <a:rPr lang="en-US" sz="2400" dirty="0" smtClean="0"/>
              <a:t>	Wikipedia-the free encyclopedia, 19.12.2013</a:t>
            </a:r>
          </a:p>
          <a:p>
            <a:pPr>
              <a:buNone/>
            </a:pPr>
            <a:endParaRPr lang="en-US" sz="2400" b="1" dirty="0" smtClean="0"/>
          </a:p>
          <a:p>
            <a:endParaRPr lang="en-US" sz="2400" dirty="0" smtClean="0"/>
          </a:p>
          <a:p>
            <a:pPr>
              <a:buBlip>
                <a:blip r:embed="rId4"/>
              </a:buBlip>
            </a:pPr>
            <a:endParaRPr lang="sr-Latn-CS" sz="2400" dirty="0" smtClean="0"/>
          </a:p>
        </p:txBody>
      </p:sp>
      <p:pic>
        <p:nvPicPr>
          <p:cNvPr id="6" name="Picture 1" descr="D:\Documents and Settings\D@rko\Desktop\0215435001366326371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0400" y="4419600"/>
            <a:ext cx="2133600" cy="1729638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14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1143000"/>
          </a:xfrm>
        </p:spPr>
        <p:txBody>
          <a:bodyPr/>
          <a:lstStyle/>
          <a:p>
            <a:r>
              <a:rPr lang="sr-Latn-CS" b="1" dirty="0" smtClean="0"/>
              <a:t>Hvala na pažnji!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0" y="4572000"/>
            <a:ext cx="5105400" cy="121919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CS" sz="3600" b="1" i="1" dirty="0" smtClean="0"/>
              <a:t>Darko Tamburić</a:t>
            </a:r>
            <a:endParaRPr lang="en-US" sz="3600" b="1" i="1" dirty="0" smtClean="0"/>
          </a:p>
          <a:p>
            <a:pPr>
              <a:buNone/>
            </a:pPr>
            <a:r>
              <a:rPr lang="sr-Latn-CS" sz="3600" b="1" i="1" dirty="0" smtClean="0"/>
              <a:t>darkotam</a:t>
            </a:r>
            <a:r>
              <a:rPr lang="en-US" sz="3600" b="1" i="1" dirty="0" smtClean="0"/>
              <a:t>@</a:t>
            </a:r>
            <a:r>
              <a:rPr lang="en-US" sz="3600" b="1" i="1" dirty="0" err="1" smtClean="0"/>
              <a:t>gmail.com</a:t>
            </a:r>
            <a:r>
              <a:rPr lang="en-US" sz="3600" b="1" i="1" dirty="0" smtClean="0"/>
              <a:t> </a:t>
            </a:r>
          </a:p>
          <a:p>
            <a:pPr>
              <a:buNone/>
            </a:pPr>
            <a:endParaRPr lang="en-US" sz="2400" b="1" dirty="0" smtClean="0"/>
          </a:p>
          <a:p>
            <a:endParaRPr lang="en-US" sz="2400" dirty="0" smtClean="0"/>
          </a:p>
          <a:p>
            <a:pPr>
              <a:buBlip>
                <a:blip r:embed="rId2"/>
              </a:buBlip>
            </a:pPr>
            <a:endParaRPr lang="sr-Latn-CS" sz="2400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15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8" name="Picture 4" descr="CIAO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2209800"/>
            <a:ext cx="1457325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05225 1.11111E-6 L 0.05225 0.05139 L 0.10503 0.05139 L 0.10503 0.1037 L 0.15781 0.1037 L 0.15781 0.15579 L 0.21111 0.15579 L 0.21111 0.2081 L 0.26389 0.2081 L 0.26389 0.25995 L 0.31666 0.25995 L 0.31666 0.3125 L 0.37031 0.3125 L 0.37031 0.36528 " pathEditMode="relative" rAng="0" ptsTypes="FFFFFFFFFFFFFFF">
                                      <p:cBhvr>
                                        <p:cTn id="6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00" y="18300"/>
                                    </p:animMotion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Uvod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smtClean="0"/>
              <a:t>C4.5 je DM </a:t>
            </a:r>
            <a:r>
              <a:rPr lang="en-US" sz="2800" dirty="0" err="1" smtClean="0"/>
              <a:t>algoritam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izgrad</a:t>
            </a:r>
            <a:r>
              <a:rPr lang="sr-Latn-CS" sz="2800" dirty="0" smtClean="0"/>
              <a:t>n</a:t>
            </a:r>
            <a:r>
              <a:rPr lang="en-US" sz="2800" dirty="0" err="1" smtClean="0"/>
              <a:t>ju</a:t>
            </a:r>
            <a:r>
              <a:rPr lang="en-US" sz="2800" dirty="0" smtClean="0"/>
              <a:t> </a:t>
            </a:r>
            <a:r>
              <a:rPr lang="en-US" sz="2800" dirty="0" err="1" smtClean="0"/>
              <a:t>stabla</a:t>
            </a:r>
            <a:r>
              <a:rPr lang="en-US" sz="2800" dirty="0" smtClean="0"/>
              <a:t> </a:t>
            </a:r>
            <a:r>
              <a:rPr lang="en-US" sz="2800" dirty="0" err="1" smtClean="0"/>
              <a:t>odlu</a:t>
            </a:r>
            <a:r>
              <a:rPr lang="sr-Latn-CS" sz="2800" dirty="0" smtClean="0"/>
              <a:t>čivanj</a:t>
            </a:r>
            <a:r>
              <a:rPr lang="en-US" sz="2800" dirty="0" smtClean="0"/>
              <a:t>a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Stablo </a:t>
            </a:r>
            <a:r>
              <a:rPr lang="en-US" sz="2800" dirty="0" err="1" smtClean="0"/>
              <a:t>odlu</a:t>
            </a:r>
            <a:r>
              <a:rPr lang="sr-Latn-CS" sz="2800" dirty="0" smtClean="0"/>
              <a:t>čivanj</a:t>
            </a:r>
            <a:r>
              <a:rPr lang="en-US" sz="2800" dirty="0" smtClean="0"/>
              <a:t>a: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Ciljani </a:t>
            </a:r>
            <a:r>
              <a:rPr lang="en-US" sz="2400" dirty="0" err="1" smtClean="0"/>
              <a:t>atribut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Trening </a:t>
            </a:r>
            <a:r>
              <a:rPr lang="en-US" sz="2400" dirty="0" err="1" smtClean="0"/>
              <a:t>skup</a:t>
            </a:r>
            <a:endParaRPr lang="sr-Latn-CS" sz="2400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Čvor</a:t>
            </a:r>
            <a:r>
              <a:rPr lang="en-US" sz="2400" dirty="0" smtClean="0"/>
              <a:t> </a:t>
            </a:r>
            <a:r>
              <a:rPr lang="sr-Latn-CS" sz="2400" dirty="0" smtClean="0"/>
              <a:t> je atribut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Diskretne </a:t>
            </a:r>
            <a:r>
              <a:rPr lang="en-US" sz="2400" dirty="0" err="1" smtClean="0"/>
              <a:t>vrednosti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Glavna </a:t>
            </a:r>
            <a:r>
              <a:rPr lang="en-US" sz="2800" dirty="0" err="1" smtClean="0"/>
              <a:t>pitanja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Koji </a:t>
            </a:r>
            <a:r>
              <a:rPr lang="en-US" sz="2400" dirty="0" err="1" smtClean="0"/>
              <a:t>atribut</a:t>
            </a:r>
            <a:r>
              <a:rPr lang="en-US" sz="2400" dirty="0" smtClean="0"/>
              <a:t> </a:t>
            </a:r>
            <a:r>
              <a:rPr lang="en-US" sz="2400" dirty="0" err="1" smtClean="0"/>
              <a:t>uzeti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podelu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Kada </a:t>
            </a:r>
            <a:r>
              <a:rPr lang="en-US" sz="2400" dirty="0" err="1" smtClean="0"/>
              <a:t>zaustavi</a:t>
            </a:r>
            <a:r>
              <a:rPr lang="sr-Latn-CS" sz="2400" dirty="0" smtClean="0"/>
              <a:t>ti</a:t>
            </a:r>
            <a:r>
              <a:rPr lang="en-US" sz="2400" dirty="0" smtClean="0"/>
              <a:t> </a:t>
            </a:r>
            <a:r>
              <a:rPr lang="sr-Latn-CS" sz="2400" dirty="0" smtClean="0"/>
              <a:t>izgradju stabla</a:t>
            </a:r>
            <a:endParaRPr lang="en-US" sz="2400" dirty="0" smtClean="0"/>
          </a:p>
          <a:p>
            <a:pPr lvl="1">
              <a:buBlip>
                <a:blip r:embed="rId3"/>
              </a:buBlip>
            </a:pPr>
            <a:endParaRPr lang="en-US" sz="2400" dirty="0" smtClean="0"/>
          </a:p>
          <a:p>
            <a:pPr>
              <a:buNone/>
            </a:pPr>
            <a:endParaRPr lang="sr-Latn-CS" sz="2400" dirty="0" smtClean="0"/>
          </a:p>
          <a:p>
            <a:pPr>
              <a:buBlip>
                <a:blip r:embed="rId3"/>
              </a:buBlip>
            </a:pPr>
            <a:endParaRPr lang="sr-Latn-CS" sz="2400" dirty="0" smtClean="0"/>
          </a:p>
        </p:txBody>
      </p:sp>
      <p:pic>
        <p:nvPicPr>
          <p:cNvPr id="1026" name="Picture 2" descr="D:\Documents and Settings\D@rko\Desktop\17_decisiontree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2133600"/>
            <a:ext cx="3657600" cy="4632148"/>
          </a:xfrm>
          <a:prstGeom prst="rect">
            <a:avLst/>
          </a:prstGeom>
          <a:noFill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62200" y="6400800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Postojeća rešenja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sr-Latn-CS" sz="2800" dirty="0" smtClean="0"/>
              <a:t>CART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Binarno</a:t>
            </a:r>
            <a:r>
              <a:rPr lang="en-US" sz="2000" dirty="0" smtClean="0"/>
              <a:t> </a:t>
            </a:r>
            <a:r>
              <a:rPr lang="en-US" sz="2400" dirty="0" err="1" smtClean="0"/>
              <a:t>grananje</a:t>
            </a:r>
            <a:r>
              <a:rPr lang="en-US" sz="2400" dirty="0" smtClean="0"/>
              <a:t> </a:t>
            </a:r>
            <a:r>
              <a:rPr lang="en-US" sz="2400" dirty="0" err="1" smtClean="0"/>
              <a:t>po</a:t>
            </a:r>
            <a:r>
              <a:rPr lang="en-US" sz="2400" dirty="0" smtClean="0"/>
              <a:t> </a:t>
            </a:r>
            <a:r>
              <a:rPr lang="en-US" sz="2400" dirty="0" err="1" smtClean="0"/>
              <a:t>vrednosti</a:t>
            </a:r>
            <a:r>
              <a:rPr lang="en-US" sz="2400" dirty="0" smtClean="0"/>
              <a:t> </a:t>
            </a:r>
            <a:r>
              <a:rPr lang="en-US" sz="2400" dirty="0" err="1" smtClean="0"/>
              <a:t>atributa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Poboljšana mera </a:t>
            </a:r>
            <a:r>
              <a:rPr lang="en-US" sz="2400" dirty="0" err="1" smtClean="0"/>
              <a:t>homogenosti</a:t>
            </a:r>
            <a:r>
              <a:rPr lang="en-US" sz="2400" dirty="0" smtClean="0"/>
              <a:t> </a:t>
            </a:r>
            <a:r>
              <a:rPr lang="sr-Latn-CS" sz="2400" dirty="0" smtClean="0"/>
              <a:t>čvora</a:t>
            </a:r>
            <a:r>
              <a:rPr lang="en-US" sz="2400" dirty="0" smtClean="0"/>
              <a:t>  </a:t>
            </a:r>
            <a:endParaRPr lang="sr-Latn-CS" sz="2400" dirty="0" smtClean="0"/>
          </a:p>
          <a:p>
            <a:pPr lvl="1">
              <a:buBlip>
                <a:blip r:embed="rId3"/>
              </a:buBlip>
            </a:pP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sr-Latn-CS" sz="2800" dirty="0" smtClean="0"/>
              <a:t>ID3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Samo diskretne vrednosti atributa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Svi atributi moraju imati vrednosti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Nije moguće skratiti stablo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2050" name="Picture 2" descr="D:\Documents and Settings\D@rko\Desktop\ethics-scale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295400"/>
            <a:ext cx="3657600" cy="2481943"/>
          </a:xfrm>
          <a:prstGeom prst="rect">
            <a:avLst/>
          </a:prstGeom>
          <a:noFill/>
        </p:spPr>
      </p:pic>
      <p:pic>
        <p:nvPicPr>
          <p:cNvPr id="2051" name="Picture 3" descr="D:\Documents and Settings\D@rko\Desktop\ethics-scale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3657600"/>
            <a:ext cx="3581400" cy="2430236"/>
          </a:xfrm>
          <a:prstGeom prst="rect">
            <a:avLst/>
          </a:prstGeom>
          <a:noFill/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Rad algoritma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2971800"/>
            <a:ext cx="2667000" cy="1524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4400" dirty="0" smtClean="0"/>
              <a:t>C4.5</a:t>
            </a:r>
            <a:endParaRPr lang="en-US" sz="4400" dirty="0"/>
          </a:p>
        </p:txBody>
      </p:sp>
      <p:sp>
        <p:nvSpPr>
          <p:cNvPr id="8" name="Cloud 7"/>
          <p:cNvSpPr/>
          <p:nvPr/>
        </p:nvSpPr>
        <p:spPr>
          <a:xfrm>
            <a:off x="152400" y="2819400"/>
            <a:ext cx="1981200" cy="1828800"/>
          </a:xfrm>
          <a:prstGeom prst="cloud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400" dirty="0" smtClean="0">
                <a:solidFill>
                  <a:schemeClr val="tx1"/>
                </a:solidFill>
              </a:rPr>
              <a:t>Trening skup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Up Arrow Callout 8"/>
          <p:cNvSpPr/>
          <p:nvPr/>
        </p:nvSpPr>
        <p:spPr>
          <a:xfrm>
            <a:off x="2438400" y="4495800"/>
            <a:ext cx="1371600" cy="1524000"/>
          </a:xfrm>
          <a:prstGeom prst="upArrowCallout">
            <a:avLst/>
          </a:prstGeom>
          <a:solidFill>
            <a:schemeClr val="bg1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flatTx/>
          </a:bodyPr>
          <a:lstStyle/>
          <a:p>
            <a:pPr algn="ctr"/>
            <a:r>
              <a:rPr lang="sr-Latn-CS" sz="2800" dirty="0" smtClean="0">
                <a:solidFill>
                  <a:schemeClr val="tx1"/>
                </a:solidFill>
              </a:rPr>
              <a:t>Ciljani atribut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Elbow Connector 10"/>
          <p:cNvCxnSpPr>
            <a:stCxn id="8" idx="0"/>
            <a:endCxn id="7" idx="1"/>
          </p:cNvCxnSpPr>
          <p:nvPr/>
        </p:nvCxnSpPr>
        <p:spPr>
          <a:xfrm>
            <a:off x="2131949" y="3733800"/>
            <a:ext cx="535051" cy="1588"/>
          </a:xfrm>
          <a:prstGeom prst="bentConnector3">
            <a:avLst>
              <a:gd name="adj1" fmla="val 50000"/>
            </a:avLst>
          </a:prstGeom>
          <a:ln w="3175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Arc 42"/>
          <p:cNvSpPr/>
          <p:nvPr/>
        </p:nvSpPr>
        <p:spPr>
          <a:xfrm>
            <a:off x="3276600" y="1905000"/>
            <a:ext cx="1981200" cy="1828800"/>
          </a:xfrm>
          <a:prstGeom prst="arc">
            <a:avLst>
              <a:gd name="adj1" fmla="val 10258712"/>
              <a:gd name="adj2" fmla="val 486404"/>
            </a:avLst>
          </a:prstGeom>
          <a:ln w="38100">
            <a:solidFill>
              <a:schemeClr val="accent6">
                <a:lumMod val="75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sr-Latn-CS" sz="2800" dirty="0" smtClean="0"/>
              <a:t>Entropija</a:t>
            </a:r>
          </a:p>
          <a:p>
            <a:pPr algn="ctr"/>
            <a:r>
              <a:rPr lang="sr-Latn-CS" sz="2800" dirty="0" smtClean="0"/>
              <a:t>Gain</a:t>
            </a:r>
            <a:endParaRPr lang="en-US" sz="2800" dirty="0"/>
          </a:p>
        </p:txBody>
      </p:sp>
      <p:pic>
        <p:nvPicPr>
          <p:cNvPr id="1026" name="Picture 2" descr="D:\Documents and Settings\D@rko\Desktop\decision-tree-246393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676400"/>
            <a:ext cx="3146425" cy="3716250"/>
          </a:xfrm>
          <a:prstGeom prst="rect">
            <a:avLst/>
          </a:prstGeom>
          <a:noFill/>
        </p:spPr>
      </p:pic>
      <p:sp>
        <p:nvSpPr>
          <p:cNvPr id="50" name="Right Arrow 49"/>
          <p:cNvSpPr/>
          <p:nvPr/>
        </p:nvSpPr>
        <p:spPr>
          <a:xfrm>
            <a:off x="5334000" y="3505200"/>
            <a:ext cx="609600" cy="5334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ooter Placeholder 5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Kako birati čvor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4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Entropija</a:t>
            </a:r>
            <a:r>
              <a:rPr lang="en-US" sz="2800" dirty="0" smtClean="0"/>
              <a:t> </a:t>
            </a:r>
            <a:r>
              <a:rPr lang="en-US" sz="2800" dirty="0" err="1" smtClean="0"/>
              <a:t>kao</a:t>
            </a:r>
            <a:r>
              <a:rPr lang="en-US" sz="2800" dirty="0" smtClean="0"/>
              <a:t> </a:t>
            </a:r>
            <a:r>
              <a:rPr lang="en-US" sz="2800" dirty="0" err="1" smtClean="0"/>
              <a:t>mera</a:t>
            </a:r>
            <a:r>
              <a:rPr lang="en-US" sz="2800" dirty="0" smtClean="0"/>
              <a:t> </a:t>
            </a:r>
            <a:r>
              <a:rPr lang="en-US" sz="2800" dirty="0" err="1" smtClean="0"/>
              <a:t>neure</a:t>
            </a:r>
            <a:r>
              <a:rPr lang="sr-Latn-CS" sz="2800" dirty="0" smtClean="0"/>
              <a:t>đenosti skupa S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c</a:t>
            </a:r>
            <a:r>
              <a:rPr lang="en-US" sz="2400" dirty="0" smtClean="0"/>
              <a:t> </a:t>
            </a:r>
            <a:r>
              <a:rPr lang="en-US" sz="2400" dirty="0" err="1" smtClean="0"/>
              <a:t>mogu</a:t>
            </a:r>
            <a:r>
              <a:rPr lang="sr-Latn-CS" sz="2400" dirty="0" smtClean="0"/>
              <a:t>ćih vrednosti ciljanog atributa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p</a:t>
            </a:r>
            <a:r>
              <a:rPr lang="sr-Latn-CS" altLang="zh-TW" sz="2400" baseline="-25000" dirty="0" smtClean="0"/>
              <a:t>i </a:t>
            </a:r>
            <a:r>
              <a:rPr lang="en-US" altLang="zh-TW" sz="2400" baseline="-25000" dirty="0" smtClean="0"/>
              <a:t> </a:t>
            </a:r>
            <a:r>
              <a:rPr lang="en-US" sz="2400" dirty="0" smtClean="0"/>
              <a:t>- </a:t>
            </a:r>
            <a:r>
              <a:rPr lang="sr-Latn-CS" sz="2400" dirty="0" smtClean="0"/>
              <a:t>verovatnoća pojavljivanja </a:t>
            </a:r>
            <a:r>
              <a:rPr lang="sr-Latn-CS" sz="2400" i="1" dirty="0" smtClean="0"/>
              <a:t>i</a:t>
            </a:r>
            <a:r>
              <a:rPr lang="sr-Latn-CS" sz="2400" dirty="0" smtClean="0"/>
              <a:t> vrednosti u skupu S</a:t>
            </a:r>
            <a:r>
              <a:rPr lang="en-US" sz="2400" dirty="0" smtClean="0"/>
              <a:t>, </a:t>
            </a:r>
            <a:r>
              <a:rPr lang="sr-Latn-CS" sz="2400" dirty="0" smtClean="0"/>
              <a:t>p</a:t>
            </a:r>
            <a:r>
              <a:rPr lang="sr-Latn-CS" altLang="zh-TW" sz="2400" baseline="-25000" dirty="0" smtClean="0"/>
              <a:t>i </a:t>
            </a:r>
            <a:r>
              <a:rPr lang="en-US" sz="2400" dirty="0" smtClean="0"/>
              <a:t>= |S</a:t>
            </a:r>
            <a:r>
              <a:rPr lang="sr-Latn-CS" altLang="zh-TW" sz="2400" baseline="-25000" dirty="0" smtClean="0"/>
              <a:t>i</a:t>
            </a:r>
            <a:r>
              <a:rPr lang="en-US" sz="2400" dirty="0" smtClean="0"/>
              <a:t>| / |S| </a:t>
            </a:r>
          </a:p>
          <a:p>
            <a:pPr lvl="1">
              <a:buNone/>
            </a:pPr>
            <a:r>
              <a:rPr lang="sr-Latn-CS" sz="2400" dirty="0" smtClean="0"/>
              <a:t>	</a:t>
            </a:r>
          </a:p>
          <a:p>
            <a:pPr lvl="1">
              <a:buNone/>
            </a:pPr>
            <a:r>
              <a:rPr lang="sr-Latn-CS" sz="2400" dirty="0" smtClean="0"/>
              <a:t> 	</a:t>
            </a:r>
            <a:endParaRPr lang="en-US" sz="2000" dirty="0" smtClean="0"/>
          </a:p>
          <a:p>
            <a:pPr>
              <a:buFont typeface="Wingdings" pitchFamily="2" charset="2"/>
              <a:buChar char="Ø"/>
            </a:pPr>
            <a:r>
              <a:rPr lang="en-US" sz="2800" dirty="0" err="1" smtClean="0"/>
              <a:t>Dobit</a:t>
            </a:r>
            <a:r>
              <a:rPr lang="en-US" sz="2800" dirty="0" smtClean="0"/>
              <a:t> </a:t>
            </a:r>
            <a:r>
              <a:rPr lang="en-US" sz="2800" dirty="0" err="1" smtClean="0"/>
              <a:t>prilikom</a:t>
            </a:r>
            <a:r>
              <a:rPr lang="en-US" sz="2800" dirty="0" smtClean="0"/>
              <a:t> </a:t>
            </a:r>
            <a:r>
              <a:rPr lang="en-US" sz="2800" dirty="0" err="1" smtClean="0"/>
              <a:t>podele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osnovu</a:t>
            </a:r>
            <a:r>
              <a:rPr lang="en-US" sz="2800" dirty="0" smtClean="0"/>
              <a:t> </a:t>
            </a:r>
            <a:r>
              <a:rPr lang="sr-Latn-CS" sz="2800" dirty="0" smtClean="0"/>
              <a:t>vrednosti </a:t>
            </a:r>
            <a:r>
              <a:rPr lang="en-US" sz="2800" dirty="0" err="1" smtClean="0"/>
              <a:t>atributa</a:t>
            </a:r>
            <a:r>
              <a:rPr lang="en-US" sz="2800" dirty="0" smtClean="0"/>
              <a:t> F</a:t>
            </a:r>
            <a:r>
              <a:rPr lang="sr-Latn-CS" altLang="zh-TW" sz="2800" baseline="-25000" dirty="0" smtClean="0"/>
              <a:t>i</a:t>
            </a:r>
            <a:endParaRPr lang="sr-Latn-C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S – </a:t>
            </a:r>
            <a:r>
              <a:rPr lang="en-US" sz="2400" dirty="0" err="1" smtClean="0"/>
              <a:t>po</a:t>
            </a:r>
            <a:r>
              <a:rPr lang="sr-Latn-CS" sz="2400" dirty="0" smtClean="0"/>
              <a:t>četni skup pre podele</a:t>
            </a:r>
          </a:p>
          <a:p>
            <a:pPr lvl="1">
              <a:buFont typeface="Wingdings" pitchFamily="2" charset="2"/>
              <a:buChar char="Ø"/>
            </a:pPr>
            <a:r>
              <a:rPr lang="sr-Latn-CS" sz="2400" dirty="0" smtClean="0"/>
              <a:t>S</a:t>
            </a:r>
            <a:r>
              <a:rPr lang="sr-Latn-CS" altLang="zh-TW" sz="2400" baseline="-25000" dirty="0" smtClean="0"/>
              <a:t>V </a:t>
            </a:r>
            <a:r>
              <a:rPr lang="en-US" sz="2400" dirty="0" smtClean="0"/>
              <a:t>– </a:t>
            </a:r>
            <a:r>
              <a:rPr lang="sr-Latn-CS" sz="2400" dirty="0" smtClean="0"/>
              <a:t>skup dobijen podelom tako da ima vrednost </a:t>
            </a:r>
            <a:r>
              <a:rPr lang="sr-Latn-CS" sz="2400" i="1" dirty="0" smtClean="0"/>
              <a:t>v</a:t>
            </a:r>
            <a:r>
              <a:rPr lang="sr-Latn-CS" sz="2400" dirty="0" smtClean="0"/>
              <a:t> atributa F</a:t>
            </a:r>
            <a:r>
              <a:rPr lang="sr-Latn-CS" altLang="zh-TW" sz="2400" baseline="-25000" dirty="0" smtClean="0"/>
              <a:t>i</a:t>
            </a:r>
            <a:endParaRPr lang="sr-Latn-CS" sz="2400" dirty="0" smtClean="0"/>
          </a:p>
          <a:p>
            <a:pPr lvl="1">
              <a:buFont typeface="Wingdings" pitchFamily="2" charset="2"/>
              <a:buChar char="Ø"/>
            </a:pPr>
            <a:endParaRPr lang="sr-Latn-CS" sz="2400" i="1" dirty="0" smtClean="0"/>
          </a:p>
          <a:p>
            <a:pPr lvl="1">
              <a:buNone/>
            </a:pPr>
            <a:endParaRPr lang="sr-Latn-CS" sz="2400" dirty="0" smtClean="0"/>
          </a:p>
          <a:p>
            <a:pPr marL="342900" lvl="1" indent="-342900">
              <a:buFont typeface="Wingdings" pitchFamily="2" charset="2"/>
              <a:buChar char="Ø"/>
            </a:pPr>
            <a:r>
              <a:rPr lang="sr-Latn-CS" dirty="0" smtClean="0"/>
              <a:t>Za podelu skupa S izabrati atribut F</a:t>
            </a:r>
            <a:r>
              <a:rPr lang="sr-Latn-CS" altLang="zh-TW" baseline="-25000" dirty="0" smtClean="0"/>
              <a:t>i</a:t>
            </a:r>
            <a:r>
              <a:rPr lang="sr-Latn-CS" dirty="0" smtClean="0"/>
              <a:t> koji ima najveću dobit </a:t>
            </a:r>
          </a:p>
          <a:p>
            <a:pPr lvl="1">
              <a:buNone/>
            </a:pPr>
            <a:endParaRPr lang="sr-Latn-CS" sz="2400" dirty="0" smtClean="0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667000" y="2667000"/>
          <a:ext cx="3733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4" imgW="1866600" imgH="431640" progId="Equation.3">
                  <p:embed/>
                </p:oleObj>
              </mc:Choice>
              <mc:Fallback>
                <p:oleObj name="Equation" r:id="rId4" imgW="186660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667000"/>
                        <a:ext cx="37338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562100" y="4635500"/>
          <a:ext cx="65532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6" imgW="3276360" imgH="469800" progId="Equation.3">
                  <p:embed/>
                </p:oleObj>
              </mc:Choice>
              <mc:Fallback>
                <p:oleObj name="Equation" r:id="rId6" imgW="3276360" imgH="469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2100" y="4635500"/>
                        <a:ext cx="65532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-609600" y="5700712"/>
            <a:ext cx="2133600" cy="365125"/>
          </a:xfrm>
        </p:spPr>
        <p:txBody>
          <a:bodyPr/>
          <a:lstStyle/>
          <a:p>
            <a:fld id="{F85C4221-3186-46F3-BE83-9A8143663842}" type="slidenum">
              <a:rPr lang="en-US"/>
              <a:pPr/>
              <a:t>6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8229600" cy="1143000"/>
          </a:xfrm>
        </p:spPr>
        <p:txBody>
          <a:bodyPr/>
          <a:lstStyle/>
          <a:p>
            <a:r>
              <a:rPr lang="sr-Latn-CS" altLang="zh-TW" dirty="0" smtClean="0">
                <a:ea typeface="新細明體" pitchFamily="18" charset="-120"/>
              </a:rPr>
              <a:t>Primer (1)</a:t>
            </a:r>
            <a:endParaRPr lang="en-US" dirty="0">
              <a:ea typeface="新細明體" pitchFamily="18" charset="-120"/>
            </a:endParaRPr>
          </a:p>
        </p:txBody>
      </p:sp>
      <p:graphicFrame>
        <p:nvGraphicFramePr>
          <p:cNvPr id="122883" name="Group 3"/>
          <p:cNvGraphicFramePr>
            <a:graphicFrameLocks noGrp="1"/>
          </p:cNvGraphicFramePr>
          <p:nvPr/>
        </p:nvGraphicFramePr>
        <p:xfrm>
          <a:off x="762000" y="838200"/>
          <a:ext cx="7276699" cy="4648206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chemeClr val="bg1"/>
                  </a:outerShdw>
                </a:effectLst>
              </a:tblPr>
              <a:tblGrid>
                <a:gridCol w="554355"/>
                <a:gridCol w="1451102"/>
                <a:gridCol w="1223835"/>
                <a:gridCol w="1594675"/>
                <a:gridCol w="933513"/>
                <a:gridCol w="1519219"/>
              </a:tblGrid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R.b.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Izgled vremena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Temperatur</a:t>
                      </a: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Vlažnost vazduha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Vetrovito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Igrati tenis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1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sunčano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2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sunčano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jeste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3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oblačno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4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kišovito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umerena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5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kišovito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niska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normalna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6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kišovito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niska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normalna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jeste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7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oblačno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niska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normalna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jeste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8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sunčano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umerena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9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sunčano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niska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normalna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10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kišovito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umerena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normalna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11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sunčano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umerena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normalna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jeste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12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oblačno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umerena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jeste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13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oblačno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normalna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nije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da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14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kišovito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umerena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visoka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jeste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34" charset="0"/>
                          <a:ea typeface="Batang" pitchFamily="18" charset="-127"/>
                          <a:cs typeface="Times New Roman" pitchFamily="18" charset="0"/>
                        </a:rPr>
                        <a:t>ne</a:t>
                      </a:r>
                      <a:endParaRPr kumimoji="0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itchFamily="34" charset="0"/>
                        <a:ea typeface="Batang" pitchFamily="18" charset="-127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Content Placeholder 2"/>
          <p:cNvSpPr txBox="1">
            <a:spLocks/>
          </p:cNvSpPr>
          <p:nvPr/>
        </p:nvSpPr>
        <p:spPr>
          <a:xfrm>
            <a:off x="228600" y="5105400"/>
            <a:ext cx="8915400" cy="1524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r-Latn-C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  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1,2,3,4,5,6,7,8,9,10,11,12,13,14</a:t>
            </a:r>
            <a:r>
              <a:rPr kumimoji="0" lang="sr-Latn-C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}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sr-Latn-C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r-Latn-C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685800" y="5867400"/>
          <a:ext cx="54483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4" imgW="2946240" imgH="393480" progId="Equation.3">
                  <p:embed/>
                </p:oleObj>
              </mc:Choice>
              <mc:Fallback>
                <p:oleObj name="Equation" r:id="rId4" imgW="294624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5867400"/>
                        <a:ext cx="54483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5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-609600" y="5700712"/>
            <a:ext cx="2133600" cy="365125"/>
          </a:xfrm>
        </p:spPr>
        <p:txBody>
          <a:bodyPr/>
          <a:lstStyle/>
          <a:p>
            <a:fld id="{F85C4221-3186-46F3-BE83-9A8143663842}" type="slidenum">
              <a:rPr lang="en-US"/>
              <a:pPr/>
              <a:t>7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8229600" cy="1143000"/>
          </a:xfrm>
        </p:spPr>
        <p:txBody>
          <a:bodyPr/>
          <a:lstStyle/>
          <a:p>
            <a:r>
              <a:rPr lang="sr-Latn-CS" altLang="zh-TW" dirty="0" smtClean="0">
                <a:ea typeface="新細明體" pitchFamily="18" charset="-120"/>
              </a:rPr>
              <a:t>Primer (2)</a:t>
            </a:r>
            <a:endParaRPr lang="en-US" dirty="0">
              <a:ea typeface="新細明體" pitchFamily="18" charset="-12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7200" y="2895600"/>
          <a:ext cx="4953000" cy="6272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4" imgW="3136680" imgH="393480" progId="Equation.3">
                  <p:embed/>
                </p:oleObj>
              </mc:Choice>
              <mc:Fallback>
                <p:oleObj name="Equation" r:id="rId4" imgW="313668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95600"/>
                        <a:ext cx="4953000" cy="62729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838200" y="1219200"/>
          <a:ext cx="5825798" cy="1600200"/>
        </p:xfrm>
        <a:graphic>
          <a:graphicData uri="http://schemas.openxmlformats.org/drawingml/2006/table">
            <a:tbl>
              <a:tblPr/>
              <a:tblGrid>
                <a:gridCol w="1315749"/>
                <a:gridCol w="817553"/>
                <a:gridCol w="1239837"/>
                <a:gridCol w="817553"/>
                <a:gridCol w="817553"/>
                <a:gridCol w="817553"/>
              </a:tblGrid>
              <a:tr h="37428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Izgled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vremena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66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Sun</a:t>
                      </a:r>
                      <a:r>
                        <a:rPr lang="sr-Latn-C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č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ano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Obla</a:t>
                      </a:r>
                      <a:r>
                        <a:rPr lang="sr-Latn-C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č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Ki</a:t>
                      </a:r>
                      <a:r>
                        <a:rPr lang="sr-Latn-CS" sz="2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š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ovito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6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Da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34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1,2,8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3,7,12,13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4,5,10</a:t>
                      </a:r>
                    </a:p>
                  </a:txBody>
                  <a:tcPr marL="9525" marR="9525" marT="9525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457200" y="3505200"/>
          <a:ext cx="4495800" cy="636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6" imgW="2806560" imgH="393480" progId="Equation.3">
                  <p:embed/>
                </p:oleObj>
              </mc:Choice>
              <mc:Fallback>
                <p:oleObj name="Equation" r:id="rId6" imgW="280656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505200"/>
                        <a:ext cx="4495800" cy="6363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457201" y="4191001"/>
          <a:ext cx="5029199" cy="639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8" imgW="3124080" imgH="393480" progId="Equation.3">
                  <p:embed/>
                </p:oleObj>
              </mc:Choice>
              <mc:Fallback>
                <p:oleObj name="Equation" r:id="rId8" imgW="3124080" imgH="39348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1" y="4191001"/>
                        <a:ext cx="5029199" cy="63956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28600" y="4800600"/>
          <a:ext cx="7700963" cy="190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10" imgW="4787640" imgH="1244520" progId="Equation.3">
                  <p:embed/>
                </p:oleObj>
              </mc:Choice>
              <mc:Fallback>
                <p:oleObj name="Equation" r:id="rId10" imgW="4787640" imgH="124452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4800600"/>
                        <a:ext cx="7700963" cy="190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228600" y="5954713"/>
          <a:ext cx="3235325" cy="903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12" imgW="2336760" imgH="660240" progId="Equation.3">
                  <p:embed/>
                </p:oleObj>
              </mc:Choice>
              <mc:Fallback>
                <p:oleObj name="Equation" r:id="rId12" imgW="2336760" imgH="6602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954713"/>
                        <a:ext cx="3235325" cy="903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6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-609600" y="5700712"/>
            <a:ext cx="2133600" cy="365125"/>
          </a:xfrm>
        </p:spPr>
        <p:txBody>
          <a:bodyPr/>
          <a:lstStyle/>
          <a:p>
            <a:fld id="{F85C4221-3186-46F3-BE83-9A8143663842}" type="slidenum">
              <a:rPr lang="en-US"/>
              <a:pPr/>
              <a:t>8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-228600" y="0"/>
            <a:ext cx="8229600" cy="1143000"/>
          </a:xfrm>
        </p:spPr>
        <p:txBody>
          <a:bodyPr/>
          <a:lstStyle/>
          <a:p>
            <a:r>
              <a:rPr lang="sr-Latn-CS" altLang="zh-TW" dirty="0" smtClean="0">
                <a:ea typeface="新細明體" pitchFamily="18" charset="-120"/>
              </a:rPr>
              <a:t>Primer (3)</a:t>
            </a:r>
            <a:endParaRPr lang="en-US" dirty="0">
              <a:ea typeface="新細明體" pitchFamily="18" charset="-120"/>
            </a:endParaRPr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304800" y="1219200"/>
          <a:ext cx="4227513" cy="272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4" imgW="2412720" imgH="1574640" progId="Equation.3">
                  <p:embed/>
                </p:oleObj>
              </mc:Choice>
              <mc:Fallback>
                <p:oleObj name="Equation" r:id="rId4" imgW="2412720" imgH="1574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219200"/>
                        <a:ext cx="4227513" cy="2725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6019800" y="11430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Izgled vremena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6172200" y="14478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6744494" y="1562103"/>
            <a:ext cx="304008" cy="7699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0800000">
            <a:off x="6934200" y="1447800"/>
            <a:ext cx="1066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86400" y="1676400"/>
            <a:ext cx="98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Sunčano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77000" y="1676400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Oblačno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772400" y="1676400"/>
            <a:ext cx="921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Kišovito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6705600" y="21336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477000" y="22860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495800" y="22860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S1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=(1,2,8,9,11)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29" name="Straight Connector 28"/>
          <p:cNvCxnSpPr>
            <a:endCxn id="28" idx="0"/>
          </p:cNvCxnSpPr>
          <p:nvPr/>
        </p:nvCxnSpPr>
        <p:spPr>
          <a:xfrm rot="10800000" flipV="1">
            <a:off x="5372100" y="1981200"/>
            <a:ext cx="4953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7391400" y="22860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S</a:t>
            </a:r>
            <a:r>
              <a:rPr lang="en-US" dirty="0" smtClean="0">
                <a:ln>
                  <a:solidFill>
                    <a:schemeClr val="tx1"/>
                  </a:solidFill>
                </a:ln>
              </a:rPr>
              <a:t>2=(4,5,6,10,14)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31" name="Straight Connector 30"/>
          <p:cNvCxnSpPr>
            <a:stCxn id="24" idx="2"/>
          </p:cNvCxnSpPr>
          <p:nvPr/>
        </p:nvCxnSpPr>
        <p:spPr>
          <a:xfrm rot="16200000" flipH="1">
            <a:off x="8168512" y="2110612"/>
            <a:ext cx="240268" cy="11050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4648200" y="32004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Izgled vremena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rot="10800000" flipV="1">
            <a:off x="4800600" y="3505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5372894" y="3619503"/>
            <a:ext cx="304008" cy="7699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5562600" y="3505200"/>
            <a:ext cx="1066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3733800"/>
            <a:ext cx="98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Sunčano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5105400" y="3733800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Oblačno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6400800" y="3733800"/>
            <a:ext cx="921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Kišovito</a:t>
            </a:r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5334000" y="4191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5105400" y="4343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828925" y="4343400"/>
            <a:ext cx="2047875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>
                  <a:solidFill>
                    <a:schemeClr val="tx1"/>
                  </a:solidFill>
                </a:ln>
              </a:rPr>
              <a:t>Vla</a:t>
            </a:r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žnost vazduha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 rot="10800000" flipV="1">
            <a:off x="3852864" y="4038600"/>
            <a:ext cx="642939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6019800" y="43434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Vetrovito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3" name="Straight Connector 62"/>
          <p:cNvCxnSpPr>
            <a:stCxn id="57" idx="2"/>
            <a:endCxn id="62" idx="0"/>
          </p:cNvCxnSpPr>
          <p:nvPr/>
        </p:nvCxnSpPr>
        <p:spPr>
          <a:xfrm rot="16200000" flipH="1">
            <a:off x="6758812" y="4206112"/>
            <a:ext cx="240268" cy="3430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V="1">
            <a:off x="2971800" y="4648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3733800" y="4648200"/>
            <a:ext cx="304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438400" y="4876800"/>
            <a:ext cx="791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Visoka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657600" y="4876800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Normalna</a:t>
            </a:r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 rot="5400000">
            <a:off x="2667000" y="5334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2438400" y="5486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NE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3962400" y="5334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3733800" y="5486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10800000" flipV="1">
            <a:off x="6172200" y="4648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V="1">
            <a:off x="6934200" y="4648200"/>
            <a:ext cx="304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5791200" y="4876800"/>
            <a:ext cx="65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Jeste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7086600" y="48768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Nije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5867400" y="5334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5638800" y="5486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NE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7162800" y="5334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6934200" y="5486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248400" y="2590800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(3,7,12,13)</a:t>
            </a:r>
            <a:endParaRPr lang="en-US" dirty="0"/>
          </a:p>
        </p:txBody>
      </p:sp>
      <p:sp>
        <p:nvSpPr>
          <p:cNvPr id="89" name="TextBox 88"/>
          <p:cNvSpPr txBox="1"/>
          <p:nvPr/>
        </p:nvSpPr>
        <p:spPr>
          <a:xfrm>
            <a:off x="2362200" y="5867400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(1,2,8)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638800" y="586740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(6,14)</a:t>
            </a:r>
            <a:endParaRPr lang="en-US" dirty="0"/>
          </a:p>
        </p:txBody>
      </p:sp>
      <p:sp>
        <p:nvSpPr>
          <p:cNvPr id="91" name="TextBox 90"/>
          <p:cNvSpPr txBox="1"/>
          <p:nvPr/>
        </p:nvSpPr>
        <p:spPr>
          <a:xfrm>
            <a:off x="6858000" y="5867400"/>
            <a:ext cx="909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(4,5,10)</a:t>
            </a:r>
            <a:endParaRPr lang="en-US" dirty="0"/>
          </a:p>
        </p:txBody>
      </p:sp>
      <p:sp>
        <p:nvSpPr>
          <p:cNvPr id="92" name="TextBox 91"/>
          <p:cNvSpPr txBox="1"/>
          <p:nvPr/>
        </p:nvSpPr>
        <p:spPr>
          <a:xfrm>
            <a:off x="3733800" y="5867400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(9,11)</a:t>
            </a:r>
            <a:endParaRPr lang="en-US" dirty="0"/>
          </a:p>
        </p:txBody>
      </p:sp>
      <p:sp>
        <p:nvSpPr>
          <p:cNvPr id="93" name="Footer Placeholder 92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7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 animBg="1"/>
      <p:bldP spid="51" grpId="0" animBg="1"/>
      <p:bldP spid="55" grpId="0"/>
      <p:bldP spid="56" grpId="0"/>
      <p:bldP spid="57" grpId="0"/>
      <p:bldP spid="59" grpId="0" animBg="1"/>
      <p:bldP spid="60" grpId="0" animBg="1"/>
      <p:bldP spid="62" grpId="0" animBg="1"/>
      <p:bldP spid="67" grpId="0"/>
      <p:bldP spid="68" grpId="0"/>
      <p:bldP spid="72" grpId="0" animBg="1"/>
      <p:bldP spid="74" grpId="0" animBg="1"/>
      <p:bldP spid="78" grpId="0"/>
      <p:bldP spid="79" grpId="0"/>
      <p:bldP spid="81" grpId="0" animBg="1"/>
      <p:bldP spid="83" grpId="0" animBg="1"/>
      <p:bldP spid="89" grpId="0"/>
      <p:bldP spid="90" grpId="0"/>
      <p:bldP spid="91" grpId="0"/>
      <p:bldP spid="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-609600" y="5700712"/>
            <a:ext cx="2133600" cy="365125"/>
          </a:xfrm>
        </p:spPr>
        <p:txBody>
          <a:bodyPr/>
          <a:lstStyle/>
          <a:p>
            <a:fld id="{F85C4221-3186-46F3-BE83-9A8143663842}" type="slidenum">
              <a:rPr lang="en-US"/>
              <a:pPr/>
              <a:t>9</a:t>
            </a:fld>
            <a:endParaRPr lang="en-US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-228600"/>
            <a:ext cx="8229600" cy="1143000"/>
          </a:xfrm>
        </p:spPr>
        <p:txBody>
          <a:bodyPr/>
          <a:lstStyle/>
          <a:p>
            <a:r>
              <a:rPr lang="en-US" altLang="zh-TW" dirty="0" err="1" smtClean="0">
                <a:ea typeface="新細明體" pitchFamily="18" charset="-120"/>
              </a:rPr>
              <a:t>Pravila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 err="1" smtClean="0">
                <a:ea typeface="新細明體" pitchFamily="18" charset="-120"/>
              </a:rPr>
              <a:t>odlu</a:t>
            </a:r>
            <a:r>
              <a:rPr lang="sr-Latn-CS" altLang="zh-TW" dirty="0" smtClean="0">
                <a:ea typeface="新細明體" pitchFamily="18" charset="-120"/>
              </a:rPr>
              <a:t>čivanja</a:t>
            </a:r>
            <a:endParaRPr lang="en-US" dirty="0">
              <a:ea typeface="新細明體" pitchFamily="18" charset="-12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733800" y="9144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Izgled vremena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52" name="Straight Connector 51"/>
          <p:cNvCxnSpPr/>
          <p:nvPr/>
        </p:nvCxnSpPr>
        <p:spPr>
          <a:xfrm rot="10800000" flipV="1">
            <a:off x="3886200" y="1219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>
            <a:off x="4458494" y="1333503"/>
            <a:ext cx="304008" cy="76991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0800000">
            <a:off x="4648200" y="1219200"/>
            <a:ext cx="1066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3200400" y="1447800"/>
            <a:ext cx="98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Sunčano</a:t>
            </a:r>
            <a:endParaRPr lang="en-US" dirty="0"/>
          </a:p>
        </p:txBody>
      </p:sp>
      <p:sp>
        <p:nvSpPr>
          <p:cNvPr id="56" name="TextBox 55"/>
          <p:cNvSpPr txBox="1"/>
          <p:nvPr/>
        </p:nvSpPr>
        <p:spPr>
          <a:xfrm>
            <a:off x="4191000" y="1447800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Oblačno</a:t>
            </a:r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5486400" y="1447800"/>
            <a:ext cx="921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Kišovito</a:t>
            </a:r>
            <a:endParaRPr lang="en-US" dirty="0"/>
          </a:p>
        </p:txBody>
      </p:sp>
      <p:cxnSp>
        <p:nvCxnSpPr>
          <p:cNvPr id="58" name="Straight Connector 57"/>
          <p:cNvCxnSpPr/>
          <p:nvPr/>
        </p:nvCxnSpPr>
        <p:spPr>
          <a:xfrm rot="5400000">
            <a:off x="4419600" y="1905000"/>
            <a:ext cx="304800" cy="1588"/>
          </a:xfrm>
          <a:prstGeom prst="lin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4191000" y="2057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914525" y="2057400"/>
            <a:ext cx="2047875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n>
                  <a:solidFill>
                    <a:schemeClr val="tx1"/>
                  </a:solidFill>
                </a:ln>
              </a:rPr>
              <a:t>Vla</a:t>
            </a:r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žnost vazduha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1" name="Straight Connector 60"/>
          <p:cNvCxnSpPr>
            <a:endCxn id="60" idx="0"/>
          </p:cNvCxnSpPr>
          <p:nvPr/>
        </p:nvCxnSpPr>
        <p:spPr>
          <a:xfrm rot="10800000" flipV="1">
            <a:off x="2938464" y="1752600"/>
            <a:ext cx="642939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5105400" y="2057400"/>
            <a:ext cx="17526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ln>
                  <a:solidFill>
                    <a:schemeClr val="tx1"/>
                  </a:solidFill>
                </a:ln>
              </a:rPr>
              <a:t>Vetrovito</a:t>
            </a:r>
            <a:endParaRPr lang="en-US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63" name="Straight Connector 62"/>
          <p:cNvCxnSpPr>
            <a:stCxn id="57" idx="2"/>
            <a:endCxn id="62" idx="0"/>
          </p:cNvCxnSpPr>
          <p:nvPr/>
        </p:nvCxnSpPr>
        <p:spPr>
          <a:xfrm rot="16200000" flipH="1">
            <a:off x="5844412" y="1920112"/>
            <a:ext cx="240268" cy="3430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10800000" flipV="1">
            <a:off x="2057400" y="2362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16200000" flipV="1">
            <a:off x="2819400" y="2362200"/>
            <a:ext cx="304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524000" y="2590800"/>
            <a:ext cx="791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Visoka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2743200" y="2590800"/>
            <a:ext cx="1116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Normalna</a:t>
            </a:r>
            <a:endParaRPr lang="en-US" dirty="0"/>
          </a:p>
        </p:txBody>
      </p:sp>
      <p:cxnSp>
        <p:nvCxnSpPr>
          <p:cNvPr id="71" name="Straight Connector 70"/>
          <p:cNvCxnSpPr/>
          <p:nvPr/>
        </p:nvCxnSpPr>
        <p:spPr>
          <a:xfrm rot="5400000">
            <a:off x="1752600" y="3048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Oval 71"/>
          <p:cNvSpPr/>
          <p:nvPr/>
        </p:nvSpPr>
        <p:spPr>
          <a:xfrm>
            <a:off x="1524000" y="3200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NE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3048000" y="3048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 73"/>
          <p:cNvSpPr/>
          <p:nvPr/>
        </p:nvSpPr>
        <p:spPr>
          <a:xfrm>
            <a:off x="2819400" y="3200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rot="10800000" flipV="1">
            <a:off x="5257800" y="2362200"/>
            <a:ext cx="7620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16200000" flipV="1">
            <a:off x="6019800" y="2362200"/>
            <a:ext cx="304800" cy="3048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4876800" y="2590800"/>
            <a:ext cx="650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Jeste</a:t>
            </a:r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6172200" y="2590800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CS" dirty="0" smtClean="0"/>
              <a:t>Nije</a:t>
            </a:r>
            <a:endParaRPr lang="en-US" dirty="0"/>
          </a:p>
        </p:txBody>
      </p:sp>
      <p:cxnSp>
        <p:nvCxnSpPr>
          <p:cNvPr id="80" name="Straight Connector 79"/>
          <p:cNvCxnSpPr/>
          <p:nvPr/>
        </p:nvCxnSpPr>
        <p:spPr>
          <a:xfrm rot="5400000">
            <a:off x="4953000" y="3048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Oval 80"/>
          <p:cNvSpPr/>
          <p:nvPr/>
        </p:nvSpPr>
        <p:spPr>
          <a:xfrm>
            <a:off x="4724400" y="3200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NE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6248400" y="3048000"/>
            <a:ext cx="304800" cy="158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6019800" y="3200400"/>
            <a:ext cx="685800" cy="3810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>
                <a:solidFill>
                  <a:schemeClr val="tx1"/>
                </a:solidFill>
              </a:rPr>
              <a:t>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8" name="Content Placeholder 2"/>
          <p:cNvSpPr txBox="1">
            <a:spLocks/>
          </p:cNvSpPr>
          <p:nvPr/>
        </p:nvSpPr>
        <p:spPr>
          <a:xfrm>
            <a:off x="609600" y="3810000"/>
            <a:ext cx="8153400" cy="3200400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sr-Latn-CS" sz="2800" i="1" dirty="0" smtClean="0"/>
              <a:t>If</a:t>
            </a:r>
            <a:r>
              <a:rPr kumimoji="0" lang="sr-Latn-C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Izgled</a:t>
            </a:r>
            <a:r>
              <a:rPr lang="en-US" sz="2800" baseline="0" dirty="0" smtClean="0"/>
              <a:t>_</a:t>
            </a:r>
            <a:r>
              <a:rPr kumimoji="0" lang="sr-Latn-C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vremena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Obla</a:t>
            </a:r>
            <a:r>
              <a:rPr kumimoji="0" lang="sr-Latn-C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č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sr-Latn-C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CS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then</a:t>
            </a:r>
            <a:r>
              <a:rPr kumimoji="0" lang="sr-Latn-C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sr-Latn-CS" sz="2800" dirty="0" smtClean="0"/>
              <a:t>		</a:t>
            </a:r>
            <a:r>
              <a:rPr kumimoji="0" lang="sr-Latn-C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Igrati tenis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r-Latn-C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DA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sr-Latn-CS" sz="2800" i="1" dirty="0" smtClean="0"/>
              <a:t>If</a:t>
            </a:r>
            <a:r>
              <a:rPr lang="sr-Latn-CS" sz="2800" dirty="0" smtClean="0"/>
              <a:t> Izgled</a:t>
            </a:r>
            <a:r>
              <a:rPr lang="en-US" sz="2800" dirty="0" smtClean="0"/>
              <a:t>_</a:t>
            </a:r>
            <a:r>
              <a:rPr lang="sr-Latn-CS" sz="2800" dirty="0" smtClean="0"/>
              <a:t>vremena</a:t>
            </a:r>
            <a:r>
              <a:rPr lang="en-US" sz="2800" dirty="0" smtClean="0"/>
              <a:t>=Sun</a:t>
            </a:r>
            <a:r>
              <a:rPr lang="sr-Latn-CS" sz="2800" dirty="0" smtClean="0"/>
              <a:t>č</a:t>
            </a:r>
            <a:r>
              <a:rPr lang="en-US" sz="2800" dirty="0" err="1" smtClean="0"/>
              <a:t>ano</a:t>
            </a:r>
            <a:r>
              <a:rPr lang="sr-Latn-CS" sz="2800" dirty="0" smtClean="0"/>
              <a:t> </a:t>
            </a:r>
            <a:r>
              <a:rPr lang="sr-Latn-CS" sz="2800" i="1" dirty="0" smtClean="0"/>
              <a:t>and</a:t>
            </a:r>
            <a:r>
              <a:rPr lang="sr-Latn-CS" sz="2800" dirty="0" smtClean="0"/>
              <a:t> Vlažnost</a:t>
            </a:r>
            <a:r>
              <a:rPr lang="en-US" sz="2800" dirty="0" smtClean="0"/>
              <a:t>_</a:t>
            </a:r>
            <a:r>
              <a:rPr lang="sr-Latn-CS" sz="2800" dirty="0" smtClean="0"/>
              <a:t>vazduha</a:t>
            </a:r>
            <a:r>
              <a:rPr lang="en-US" sz="2800" dirty="0" smtClean="0"/>
              <a:t>=</a:t>
            </a:r>
            <a:r>
              <a:rPr lang="en-US" sz="2800" dirty="0" err="1" smtClean="0"/>
              <a:t>Visoka</a:t>
            </a:r>
            <a:r>
              <a:rPr lang="en-US" sz="2800" dirty="0" smtClean="0"/>
              <a:t> </a:t>
            </a:r>
            <a:r>
              <a:rPr lang="sr-Latn-CS" sz="2800" i="1" dirty="0" smtClean="0"/>
              <a:t>then</a:t>
            </a:r>
            <a:r>
              <a:rPr lang="sr-Latn-CS" sz="2800" dirty="0" smtClean="0"/>
              <a:t> </a:t>
            </a:r>
          </a:p>
          <a:p>
            <a:pPr marL="800100" lvl="1" indent="-342900">
              <a:spcBef>
                <a:spcPct val="20000"/>
              </a:spcBef>
            </a:pPr>
            <a:r>
              <a:rPr lang="sr-Latn-CS" sz="2800" dirty="0" smtClean="0"/>
              <a:t>		Igrati tenis</a:t>
            </a:r>
            <a:r>
              <a:rPr lang="en-US" sz="2800" dirty="0" smtClean="0"/>
              <a:t> </a:t>
            </a:r>
            <a:r>
              <a:rPr lang="sr-Latn-CS" sz="2800" dirty="0" smtClean="0"/>
              <a:t>:</a:t>
            </a:r>
            <a:r>
              <a:rPr lang="en-US" sz="2800" dirty="0" smtClean="0"/>
              <a:t>= NE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sr-Latn-CS" sz="2800" i="1" dirty="0" smtClean="0"/>
              <a:t>If</a:t>
            </a:r>
            <a:r>
              <a:rPr lang="sr-Latn-CS" sz="2800" dirty="0" smtClean="0"/>
              <a:t> Izgled</a:t>
            </a:r>
            <a:r>
              <a:rPr lang="en-US" sz="2800" dirty="0" smtClean="0"/>
              <a:t>_</a:t>
            </a:r>
            <a:r>
              <a:rPr lang="sr-Latn-CS" sz="2800" dirty="0" smtClean="0"/>
              <a:t>vremena</a:t>
            </a:r>
            <a:r>
              <a:rPr lang="en-US" sz="2800" dirty="0" smtClean="0"/>
              <a:t>=Sun</a:t>
            </a:r>
            <a:r>
              <a:rPr lang="sr-Latn-CS" sz="2800" dirty="0" smtClean="0"/>
              <a:t>č</a:t>
            </a:r>
            <a:r>
              <a:rPr lang="en-US" sz="2800" dirty="0" err="1" smtClean="0"/>
              <a:t>ano</a:t>
            </a:r>
            <a:r>
              <a:rPr lang="sr-Latn-CS" sz="2800" dirty="0" smtClean="0"/>
              <a:t> </a:t>
            </a:r>
            <a:r>
              <a:rPr lang="sr-Latn-CS" sz="2800" i="1" dirty="0" smtClean="0"/>
              <a:t>and</a:t>
            </a:r>
            <a:r>
              <a:rPr lang="sr-Latn-CS" sz="2800" dirty="0" smtClean="0"/>
              <a:t> Vlažnost</a:t>
            </a:r>
            <a:r>
              <a:rPr lang="en-US" sz="2800" dirty="0" smtClean="0"/>
              <a:t>_</a:t>
            </a:r>
            <a:r>
              <a:rPr lang="sr-Latn-CS" sz="2800" dirty="0" smtClean="0"/>
              <a:t>vazduha</a:t>
            </a:r>
            <a:r>
              <a:rPr lang="en-US" sz="2800" dirty="0" smtClean="0"/>
              <a:t>=</a:t>
            </a:r>
            <a:r>
              <a:rPr lang="en-US" sz="2800" dirty="0" err="1" smtClean="0"/>
              <a:t>Normalna</a:t>
            </a:r>
            <a:r>
              <a:rPr lang="en-US" sz="2800" dirty="0" smtClean="0"/>
              <a:t> </a:t>
            </a:r>
            <a:r>
              <a:rPr lang="sr-Latn-CS" sz="2800" i="1" dirty="0" smtClean="0"/>
              <a:t>then</a:t>
            </a:r>
            <a:r>
              <a:rPr lang="sr-Latn-CS" sz="2800" dirty="0" smtClean="0"/>
              <a:t> </a:t>
            </a:r>
          </a:p>
          <a:p>
            <a:pPr marL="800100" lvl="1" indent="-342900">
              <a:spcBef>
                <a:spcPct val="20000"/>
              </a:spcBef>
            </a:pPr>
            <a:r>
              <a:rPr lang="sr-Latn-CS" sz="2800" dirty="0" smtClean="0"/>
              <a:t>		Igrati tenis</a:t>
            </a:r>
            <a:r>
              <a:rPr lang="en-US" sz="2800" dirty="0" smtClean="0"/>
              <a:t> </a:t>
            </a:r>
            <a:r>
              <a:rPr lang="sr-Latn-CS" sz="2800" dirty="0" smtClean="0"/>
              <a:t>:</a:t>
            </a:r>
            <a:r>
              <a:rPr lang="en-US" sz="2800" dirty="0" smtClean="0"/>
              <a:t>= DA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sr-Latn-CS" sz="2800" i="1" dirty="0" smtClean="0"/>
              <a:t>If</a:t>
            </a:r>
            <a:r>
              <a:rPr lang="sr-Latn-CS" sz="2800" dirty="0" smtClean="0"/>
              <a:t> Izgled</a:t>
            </a:r>
            <a:r>
              <a:rPr lang="en-US" sz="2800" dirty="0" smtClean="0"/>
              <a:t>_</a:t>
            </a:r>
            <a:r>
              <a:rPr lang="sr-Latn-CS" sz="2800" dirty="0" smtClean="0"/>
              <a:t>vremena</a:t>
            </a:r>
            <a:r>
              <a:rPr lang="en-US" sz="2800" dirty="0" smtClean="0"/>
              <a:t>=</a:t>
            </a:r>
            <a:r>
              <a:rPr lang="sr-Latn-CS" sz="2800" dirty="0" smtClean="0"/>
              <a:t>Kišovito </a:t>
            </a:r>
            <a:r>
              <a:rPr lang="sr-Latn-CS" sz="2800" i="1" dirty="0" smtClean="0"/>
              <a:t>and</a:t>
            </a:r>
            <a:r>
              <a:rPr lang="sr-Latn-CS" sz="2800" dirty="0" smtClean="0"/>
              <a:t> Vetrovito</a:t>
            </a:r>
            <a:r>
              <a:rPr lang="en-US" sz="2800" dirty="0" smtClean="0"/>
              <a:t>=</a:t>
            </a:r>
            <a:r>
              <a:rPr lang="sr-Latn-CS" sz="2800" dirty="0" smtClean="0"/>
              <a:t>Jeste</a:t>
            </a:r>
            <a:r>
              <a:rPr lang="en-US" sz="2800" dirty="0" smtClean="0"/>
              <a:t> </a:t>
            </a:r>
            <a:r>
              <a:rPr lang="sr-Latn-CS" sz="2800" i="1" dirty="0" smtClean="0"/>
              <a:t>then</a:t>
            </a:r>
            <a:r>
              <a:rPr lang="sr-Latn-CS" sz="2800" dirty="0" smtClean="0"/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sr-Latn-CS" sz="2800" dirty="0" smtClean="0"/>
              <a:t>		Igrati tenis</a:t>
            </a:r>
            <a:r>
              <a:rPr lang="en-US" sz="2800" dirty="0" smtClean="0"/>
              <a:t> </a:t>
            </a:r>
            <a:r>
              <a:rPr lang="sr-Latn-CS" sz="2800" dirty="0" smtClean="0"/>
              <a:t>:</a:t>
            </a:r>
            <a:r>
              <a:rPr lang="en-US" sz="2800" dirty="0" smtClean="0"/>
              <a:t>= </a:t>
            </a:r>
            <a:r>
              <a:rPr lang="sr-Latn-CS" sz="2800" dirty="0" smtClean="0"/>
              <a:t>NE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sr-Latn-CS" sz="2800" i="1" dirty="0" smtClean="0"/>
              <a:t>If</a:t>
            </a:r>
            <a:r>
              <a:rPr lang="sr-Latn-CS" sz="2800" dirty="0" smtClean="0"/>
              <a:t> Izgled</a:t>
            </a:r>
            <a:r>
              <a:rPr lang="en-US" sz="2800" dirty="0" smtClean="0"/>
              <a:t>_</a:t>
            </a:r>
            <a:r>
              <a:rPr lang="sr-Latn-CS" sz="2800" dirty="0" smtClean="0"/>
              <a:t>vremena</a:t>
            </a:r>
            <a:r>
              <a:rPr lang="en-US" sz="2800" dirty="0" smtClean="0"/>
              <a:t>=</a:t>
            </a:r>
            <a:r>
              <a:rPr lang="sr-Latn-CS" sz="2800" dirty="0" smtClean="0"/>
              <a:t>Kišovito </a:t>
            </a:r>
            <a:r>
              <a:rPr lang="sr-Latn-CS" sz="2800" i="1" dirty="0" smtClean="0"/>
              <a:t>and</a:t>
            </a:r>
            <a:r>
              <a:rPr lang="sr-Latn-CS" sz="2800" dirty="0" smtClean="0"/>
              <a:t> Vetrovito</a:t>
            </a:r>
            <a:r>
              <a:rPr lang="en-US" sz="2800" dirty="0" smtClean="0"/>
              <a:t>=</a:t>
            </a:r>
            <a:r>
              <a:rPr lang="sr-Latn-CS" sz="2800" dirty="0" smtClean="0"/>
              <a:t>Nije </a:t>
            </a:r>
            <a:r>
              <a:rPr lang="sr-Latn-CS" sz="2800" i="1" dirty="0" smtClean="0"/>
              <a:t>then</a:t>
            </a:r>
            <a:r>
              <a:rPr lang="sr-Latn-CS" sz="2800" dirty="0" smtClean="0"/>
              <a:t>  Igrati tenis</a:t>
            </a:r>
            <a:r>
              <a:rPr lang="en-US" sz="2800" dirty="0" smtClean="0"/>
              <a:t> </a:t>
            </a:r>
            <a:r>
              <a:rPr lang="sr-Latn-CS" sz="2800" dirty="0" smtClean="0"/>
              <a:t>:</a:t>
            </a:r>
            <a:r>
              <a:rPr lang="en-US" sz="2800" dirty="0" smtClean="0"/>
              <a:t>= </a:t>
            </a:r>
            <a:r>
              <a:rPr lang="sr-Latn-CS" sz="2800" dirty="0" smtClean="0"/>
              <a:t>DA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</a:pPr>
            <a:endParaRPr lang="en-US" sz="2800" dirty="0" smtClean="0"/>
          </a:p>
          <a:p>
            <a:pPr marL="800100" lvl="1" indent="-342900">
              <a:spcBef>
                <a:spcPct val="20000"/>
              </a:spcBef>
            </a:pPr>
            <a:endParaRPr lang="en-US" sz="2800" dirty="0" smtClean="0"/>
          </a:p>
          <a:p>
            <a:pPr marL="800100" lvl="1" indent="-342900">
              <a:spcBef>
                <a:spcPct val="20000"/>
              </a:spcBef>
            </a:pPr>
            <a:endParaRPr lang="en-US" sz="2800" dirty="0" smtClean="0"/>
          </a:p>
        </p:txBody>
      </p:sp>
      <p:sp>
        <p:nvSpPr>
          <p:cNvPr id="99" name="Footer Placeholder 98"/>
          <p:cNvSpPr>
            <a:spLocks noGrp="1"/>
          </p:cNvSpPr>
          <p:nvPr>
            <p:ph type="ftr" sz="quarter" idx="11"/>
          </p:nvPr>
        </p:nvSpPr>
        <p:spPr>
          <a:xfrm>
            <a:off x="3505200" y="6492875"/>
            <a:ext cx="2895600" cy="365125"/>
          </a:xfrm>
        </p:spPr>
        <p:txBody>
          <a:bodyPr/>
          <a:lstStyle/>
          <a:p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Darko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bg2">
                    <a:lumMod val="50000"/>
                  </a:schemeClr>
                </a:solidFill>
              </a:rPr>
              <a:t>Tamburić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</a:rPr>
              <a:t> - darkotam@gmail.com</a:t>
            </a: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sr-Latn-CS" dirty="0" smtClean="0">
                <a:solidFill>
                  <a:schemeClr val="tx1"/>
                </a:solidFill>
              </a:rPr>
              <a:t>8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sr-Latn-CS" dirty="0" smtClean="0">
                <a:solidFill>
                  <a:schemeClr val="tx1"/>
                </a:solidFill>
              </a:rPr>
              <a:t>15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854</Words>
  <Application>Microsoft Office PowerPoint</Application>
  <PresentationFormat>On-screen Show (4:3)</PresentationFormat>
  <Paragraphs>411</Paragraphs>
  <Slides>16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Equation</vt:lpstr>
      <vt:lpstr>PowerPoint Presentation</vt:lpstr>
      <vt:lpstr>Uvod</vt:lpstr>
      <vt:lpstr>Postojeća rešenja</vt:lpstr>
      <vt:lpstr>Rad algoritma</vt:lpstr>
      <vt:lpstr>Kako birati čvor?</vt:lpstr>
      <vt:lpstr>Primer (1)</vt:lpstr>
      <vt:lpstr>Primer (2)</vt:lpstr>
      <vt:lpstr>Primer (3)</vt:lpstr>
      <vt:lpstr>Pravila odlučivanja</vt:lpstr>
      <vt:lpstr>Nepoznate vrednosti atributa</vt:lpstr>
      <vt:lpstr>Zaustavljanje izgradnje stabla</vt:lpstr>
      <vt:lpstr>Implementacija (pseudocode)</vt:lpstr>
      <vt:lpstr>Primena</vt:lpstr>
      <vt:lpstr>Zaključak</vt:lpstr>
      <vt:lpstr>Literatura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Algoritam C4.5</dc:title>
  <dc:creator>Darko Tamburic</dc:creator>
  <cp:lastModifiedBy>Nemanja</cp:lastModifiedBy>
  <cp:revision>169</cp:revision>
  <dcterms:created xsi:type="dcterms:W3CDTF">2006-08-16T00:00:00Z</dcterms:created>
  <dcterms:modified xsi:type="dcterms:W3CDTF">2013-12-24T11:49:36Z</dcterms:modified>
</cp:coreProperties>
</file>