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8"/>
  </p:notesMasterIdLst>
  <p:sldIdLst>
    <p:sldId id="256" r:id="rId2"/>
    <p:sldId id="257" r:id="rId3"/>
    <p:sldId id="281" r:id="rId4"/>
    <p:sldId id="258" r:id="rId5"/>
    <p:sldId id="259" r:id="rId6"/>
    <p:sldId id="277" r:id="rId7"/>
    <p:sldId id="278" r:id="rId8"/>
    <p:sldId id="279" r:id="rId9"/>
    <p:sldId id="280" r:id="rId10"/>
    <p:sldId id="262" r:id="rId11"/>
    <p:sldId id="264" r:id="rId12"/>
    <p:sldId id="272" r:id="rId13"/>
    <p:sldId id="273" r:id="rId14"/>
    <p:sldId id="274" r:id="rId15"/>
    <p:sldId id="276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7526"/>
    <a:srgbClr val="229AC1"/>
    <a:srgbClr val="219A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140" autoAdjust="0"/>
  </p:normalViewPr>
  <p:slideViewPr>
    <p:cSldViewPr>
      <p:cViewPr>
        <p:scale>
          <a:sx n="100" d="100"/>
          <a:sy n="100" d="100"/>
        </p:scale>
        <p:origin x="-7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B987F-0E8F-4D39-AC68-33D6DFF4B9BD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F2D3D-357F-48DB-B437-D02067457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2D3D-357F-48DB-B437-D0206745736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2D3D-357F-48DB-B437-D0206745736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C22533-5AD6-451B-811D-5B8FFAD26BF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9E9EE11-7CB9-45E7-B4F3-BCB743657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6962336" cy="2682240"/>
          </a:xfrm>
        </p:spPr>
        <p:txBody>
          <a:bodyPr>
            <a:normAutofit/>
          </a:bodyPr>
          <a:lstStyle/>
          <a:p>
            <a:r>
              <a:rPr sz="3200" smtClean="0"/>
              <a:t>Application of </a:t>
            </a:r>
            <a:r>
              <a:rPr sz="3200" smtClean="0"/>
              <a:t/>
            </a:r>
            <a:br>
              <a:rPr sz="3200" smtClean="0"/>
            </a:br>
            <a:r>
              <a:rPr sz="3200" smtClean="0"/>
              <a:t>ART </a:t>
            </a:r>
            <a:r>
              <a:rPr sz="3200" smtClean="0"/>
              <a:t>neural networks  </a:t>
            </a:r>
            <a:r>
              <a:rPr sz="3200" smtClean="0"/>
              <a:t/>
            </a:r>
            <a:br>
              <a:rPr sz="3200" smtClean="0"/>
            </a:br>
            <a:r>
              <a:rPr sz="3200" smtClean="0"/>
              <a:t>in </a:t>
            </a:r>
            <a:r>
              <a:rPr sz="3200" smtClean="0"/>
              <a:t>Wireless sensor networks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6882150" cy="1849612"/>
          </a:xfrm>
        </p:spPr>
        <p:txBody>
          <a:bodyPr anchor="t"/>
          <a:lstStyle/>
          <a:p>
            <a:r>
              <a:rPr lang="sr-Latn-CS" dirty="0" smtClean="0"/>
              <a:t>Marković Miljan</a:t>
            </a:r>
          </a:p>
          <a:p>
            <a:r>
              <a:rPr lang="sr-Latn-CS" dirty="0" smtClean="0"/>
              <a:t>3139/2011</a:t>
            </a:r>
          </a:p>
          <a:p>
            <a:endParaRPr lang="sr-Latn-CS" dirty="0" smtClean="0"/>
          </a:p>
          <a:p>
            <a:r>
              <a:rPr lang="sr-Latn-CS" dirty="0" smtClean="0"/>
              <a:t>miljan.markovic@gmail.com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ART (adaptive resonance theory) is a theory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developed </a:t>
            </a:r>
            <a:r>
              <a:rPr lang="en-US" sz="2200" dirty="0" smtClean="0"/>
              <a:t>by Stephen </a:t>
            </a:r>
            <a:r>
              <a:rPr lang="en-US" sz="2200" dirty="0" err="1" smtClean="0"/>
              <a:t>Grossberg</a:t>
            </a:r>
            <a:r>
              <a:rPr lang="en-US" sz="2200" dirty="0" smtClean="0"/>
              <a:t> and Gail Carpenter</a:t>
            </a:r>
          </a:p>
          <a:p>
            <a:r>
              <a:rPr lang="en-US" sz="2200" dirty="0" smtClean="0"/>
              <a:t>The theory describes a number of neural network models </a:t>
            </a:r>
            <a:endParaRPr lang="en-US" sz="2200" dirty="0" smtClean="0"/>
          </a:p>
          <a:p>
            <a:r>
              <a:rPr lang="en-US" sz="2200" dirty="0" smtClean="0"/>
              <a:t>They use </a:t>
            </a:r>
            <a:r>
              <a:rPr lang="en-US" sz="2200" dirty="0" smtClean="0"/>
              <a:t>supervised and unsupervised learning methods,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and </a:t>
            </a:r>
            <a:r>
              <a:rPr lang="en-US" sz="2200" dirty="0" smtClean="0"/>
              <a:t>address problems such as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pattern </a:t>
            </a:r>
            <a:r>
              <a:rPr lang="en-US" sz="2200" dirty="0" smtClean="0"/>
              <a:t>recognition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and </a:t>
            </a:r>
            <a:r>
              <a:rPr lang="en-US" sz="2200" dirty="0" smtClean="0"/>
              <a:t>prediction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Various ART neural networks:</a:t>
            </a:r>
          </a:p>
          <a:p>
            <a:pPr lvl="1"/>
            <a:r>
              <a:rPr lang="en-US" sz="2000" dirty="0" smtClean="0"/>
              <a:t>ART1 </a:t>
            </a:r>
            <a:endParaRPr lang="en-US" sz="2000" dirty="0" smtClean="0"/>
          </a:p>
          <a:p>
            <a:pPr lvl="2"/>
            <a:r>
              <a:rPr lang="en-US" sz="1800" dirty="0" smtClean="0"/>
              <a:t>basic </a:t>
            </a:r>
            <a:r>
              <a:rPr lang="en-US" sz="1800" dirty="0" smtClean="0"/>
              <a:t>model, allowing only binary </a:t>
            </a:r>
            <a:r>
              <a:rPr lang="en-US" sz="1800" dirty="0" smtClean="0"/>
              <a:t>inputs</a:t>
            </a:r>
            <a:endParaRPr lang="en-US" sz="1800" dirty="0" smtClean="0"/>
          </a:p>
          <a:p>
            <a:pPr lvl="1"/>
            <a:r>
              <a:rPr lang="en-US" sz="2000" dirty="0" smtClean="0"/>
              <a:t>ART2 (A</a:t>
            </a:r>
            <a:r>
              <a:rPr lang="en-US" sz="2000" dirty="0" smtClean="0"/>
              <a:t>)</a:t>
            </a:r>
          </a:p>
          <a:p>
            <a:pPr lvl="2"/>
            <a:r>
              <a:rPr lang="en-US" sz="1800" dirty="0" smtClean="0"/>
              <a:t>extends </a:t>
            </a:r>
            <a:r>
              <a:rPr lang="en-US" sz="1800" dirty="0" smtClean="0"/>
              <a:t>network capabilities to support continuous </a:t>
            </a:r>
            <a:r>
              <a:rPr lang="en-US" sz="1800" dirty="0" smtClean="0"/>
              <a:t>inputs</a:t>
            </a:r>
            <a:endParaRPr lang="en-US" sz="1800" dirty="0" smtClean="0"/>
          </a:p>
          <a:p>
            <a:pPr lvl="1"/>
            <a:r>
              <a:rPr lang="en-US" sz="2000" dirty="0" smtClean="0"/>
              <a:t>Fuzzy</a:t>
            </a:r>
            <a:r>
              <a:rPr lang="sr-Latn-CS" sz="2000" dirty="0" smtClean="0"/>
              <a:t> </a:t>
            </a:r>
            <a:r>
              <a:rPr lang="en-US" sz="2000" dirty="0" smtClean="0"/>
              <a:t>ART </a:t>
            </a:r>
            <a:endParaRPr lang="en-US" sz="2000" dirty="0" smtClean="0"/>
          </a:p>
          <a:p>
            <a:pPr lvl="2"/>
            <a:r>
              <a:rPr lang="en-US" sz="1800" dirty="0" smtClean="0"/>
              <a:t>implements </a:t>
            </a:r>
            <a:r>
              <a:rPr lang="en-US" sz="1800" dirty="0" smtClean="0"/>
              <a:t>fuzzy logic into ART’s pattern recognition, </a:t>
            </a: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	thus </a:t>
            </a:r>
            <a:r>
              <a:rPr lang="en-US" sz="1800" dirty="0" smtClean="0"/>
              <a:t>enhancing </a:t>
            </a:r>
            <a:r>
              <a:rPr lang="en-US" sz="1800" dirty="0" err="1" smtClean="0"/>
              <a:t>generalizability</a:t>
            </a:r>
            <a:endParaRPr lang="en-US" sz="1800" dirty="0" smtClean="0"/>
          </a:p>
          <a:p>
            <a:pPr lvl="1"/>
            <a:r>
              <a:rPr lang="en-US" sz="2000" dirty="0" smtClean="0"/>
              <a:t>ART3 </a:t>
            </a:r>
          </a:p>
          <a:p>
            <a:pPr lvl="2"/>
            <a:r>
              <a:rPr lang="en-US" sz="1800" dirty="0" smtClean="0"/>
              <a:t>builds </a:t>
            </a:r>
            <a:r>
              <a:rPr lang="en-US" sz="1800" dirty="0" smtClean="0"/>
              <a:t>on ART-2 by simulating rudimentary neurotransmitter regulation of synaptic </a:t>
            </a:r>
            <a:r>
              <a:rPr lang="en-US" sz="1800" dirty="0" smtClean="0"/>
              <a:t>activity</a:t>
            </a:r>
            <a:endParaRPr lang="en-US" sz="1800" dirty="0" smtClean="0"/>
          </a:p>
          <a:p>
            <a:pPr lvl="1"/>
            <a:r>
              <a:rPr lang="en-US" sz="2000" dirty="0" smtClean="0"/>
              <a:t>ARTMAP and fuzzy ARTMAP </a:t>
            </a:r>
            <a:endParaRPr lang="en-US" sz="2000" dirty="0" smtClean="0"/>
          </a:p>
          <a:p>
            <a:pPr lvl="2"/>
            <a:r>
              <a:rPr lang="en-US" sz="1800" dirty="0" smtClean="0"/>
              <a:t>also </a:t>
            </a:r>
            <a:r>
              <a:rPr lang="en-US" sz="1800" dirty="0" smtClean="0"/>
              <a:t>known as </a:t>
            </a:r>
            <a:r>
              <a:rPr lang="en-US" sz="1800" b="1" dirty="0" smtClean="0"/>
              <a:t>Predictive ART</a:t>
            </a:r>
            <a:r>
              <a:rPr lang="en-US" sz="1800" dirty="0" smtClean="0"/>
              <a:t>, </a:t>
            </a: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combines </a:t>
            </a:r>
            <a:r>
              <a:rPr lang="en-US" sz="1800" dirty="0" smtClean="0"/>
              <a:t>two slightly modified ART-1, ART-2 or </a:t>
            </a:r>
            <a:r>
              <a:rPr lang="en-US" sz="1800" dirty="0" err="1" smtClean="0"/>
              <a:t>fuzzyART</a:t>
            </a:r>
            <a:r>
              <a:rPr lang="en-US" sz="1800" dirty="0" smtClean="0"/>
              <a:t> units </a:t>
            </a: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into </a:t>
            </a:r>
            <a:r>
              <a:rPr lang="en-US" sz="1800" dirty="0" smtClean="0"/>
              <a:t>a supervised learning </a:t>
            </a:r>
            <a:r>
              <a:rPr lang="en-US" sz="1800" dirty="0" smtClean="0"/>
              <a:t>structure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solution (ART1 </a:t>
            </a:r>
            <a:r>
              <a:rPr lang="en-US" dirty="0" err="1" smtClean="0"/>
              <a:t>organisation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2590800" y="18195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648200" y="18195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3657600" y="18195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20574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31242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2578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41910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Connector 56"/>
          <p:cNvSpPr/>
          <p:nvPr/>
        </p:nvSpPr>
        <p:spPr>
          <a:xfrm>
            <a:off x="6019800" y="2733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Minus 69"/>
          <p:cNvSpPr/>
          <p:nvPr/>
        </p:nvSpPr>
        <p:spPr>
          <a:xfrm>
            <a:off x="5715000" y="2734748"/>
            <a:ext cx="228600" cy="197325"/>
          </a:xfrm>
          <a:prstGeom prst="mathMin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Plus 105"/>
          <p:cNvSpPr/>
          <p:nvPr/>
        </p:nvSpPr>
        <p:spPr>
          <a:xfrm>
            <a:off x="6324600" y="3191154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Elbow Connector 107"/>
          <p:cNvCxnSpPr>
            <a:endCxn id="7" idx="6"/>
          </p:cNvCxnSpPr>
          <p:nvPr/>
        </p:nvCxnSpPr>
        <p:spPr>
          <a:xfrm rot="10800000" flipV="1">
            <a:off x="5105400" y="1591748"/>
            <a:ext cx="533400" cy="4564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Plus 109"/>
          <p:cNvSpPr/>
          <p:nvPr/>
        </p:nvSpPr>
        <p:spPr>
          <a:xfrm>
            <a:off x="51054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Elbow Connector 111"/>
          <p:cNvCxnSpPr>
            <a:endCxn id="8" idx="6"/>
          </p:cNvCxnSpPr>
          <p:nvPr/>
        </p:nvCxnSpPr>
        <p:spPr>
          <a:xfrm rot="10800000" flipV="1">
            <a:off x="4114800" y="1591748"/>
            <a:ext cx="457200" cy="456406"/>
          </a:xfrm>
          <a:prstGeom prst="bentConnector3">
            <a:avLst>
              <a:gd name="adj1" fmla="val 47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Plus 117"/>
          <p:cNvSpPr/>
          <p:nvPr/>
        </p:nvSpPr>
        <p:spPr>
          <a:xfrm>
            <a:off x="41148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Elbow Connector 111"/>
          <p:cNvCxnSpPr>
            <a:stCxn id="57" idx="0"/>
          </p:cNvCxnSpPr>
          <p:nvPr/>
        </p:nvCxnSpPr>
        <p:spPr>
          <a:xfrm rot="16200000" flipV="1">
            <a:off x="4229497" y="715051"/>
            <a:ext cx="1142206" cy="289560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Plus 120"/>
          <p:cNvSpPr/>
          <p:nvPr/>
        </p:nvSpPr>
        <p:spPr>
          <a:xfrm>
            <a:off x="30480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lowchart: Connector 125"/>
          <p:cNvSpPr/>
          <p:nvPr/>
        </p:nvSpPr>
        <p:spPr>
          <a:xfrm>
            <a:off x="762000" y="182034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lowchart: Connector 126"/>
          <p:cNvSpPr/>
          <p:nvPr/>
        </p:nvSpPr>
        <p:spPr>
          <a:xfrm>
            <a:off x="7620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Elbow Connector 157"/>
          <p:cNvCxnSpPr>
            <a:endCxn id="6" idx="6"/>
          </p:cNvCxnSpPr>
          <p:nvPr/>
        </p:nvCxnSpPr>
        <p:spPr>
          <a:xfrm rot="10800000" flipV="1">
            <a:off x="3048000" y="1591748"/>
            <a:ext cx="457200" cy="4564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11"/>
          <p:cNvCxnSpPr>
            <a:stCxn id="126" idx="0"/>
          </p:cNvCxnSpPr>
          <p:nvPr/>
        </p:nvCxnSpPr>
        <p:spPr>
          <a:xfrm rot="5400000" flipH="1" flipV="1">
            <a:off x="2552700" y="-122752"/>
            <a:ext cx="381000" cy="350520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endCxn id="6" idx="2"/>
          </p:cNvCxnSpPr>
          <p:nvPr/>
        </p:nvCxnSpPr>
        <p:spPr>
          <a:xfrm rot="16200000" flipH="1">
            <a:off x="2210197" y="1667551"/>
            <a:ext cx="608806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5"/>
          <p:cNvCxnSpPr>
            <a:endCxn id="8" idx="2"/>
          </p:cNvCxnSpPr>
          <p:nvPr/>
        </p:nvCxnSpPr>
        <p:spPr>
          <a:xfrm rot="16200000" flipH="1">
            <a:off x="3276997" y="1667551"/>
            <a:ext cx="608806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65"/>
          <p:cNvCxnSpPr>
            <a:endCxn id="7" idx="2"/>
          </p:cNvCxnSpPr>
          <p:nvPr/>
        </p:nvCxnSpPr>
        <p:spPr>
          <a:xfrm rot="16200000" flipH="1">
            <a:off x="4267597" y="1667551"/>
            <a:ext cx="608806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Plus 174"/>
          <p:cNvSpPr/>
          <p:nvPr/>
        </p:nvSpPr>
        <p:spPr>
          <a:xfrm>
            <a:off x="35052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Plus 175"/>
          <p:cNvSpPr/>
          <p:nvPr/>
        </p:nvSpPr>
        <p:spPr>
          <a:xfrm>
            <a:off x="24384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Plus 176"/>
          <p:cNvSpPr/>
          <p:nvPr/>
        </p:nvSpPr>
        <p:spPr>
          <a:xfrm>
            <a:off x="44958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hape 71"/>
          <p:cNvCxnSpPr>
            <a:endCxn id="9" idx="4"/>
          </p:cNvCxnSpPr>
          <p:nvPr/>
        </p:nvCxnSpPr>
        <p:spPr>
          <a:xfrm rot="10800000">
            <a:off x="2286000" y="4334154"/>
            <a:ext cx="1600200" cy="533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hape 79"/>
          <p:cNvCxnSpPr>
            <a:endCxn id="10" idx="4"/>
          </p:cNvCxnSpPr>
          <p:nvPr/>
        </p:nvCxnSpPr>
        <p:spPr>
          <a:xfrm rot="16200000" flipV="1">
            <a:off x="3352800" y="4334154"/>
            <a:ext cx="533400" cy="533400"/>
          </a:xfrm>
          <a:prstGeom prst="bentConnector3">
            <a:avLst>
              <a:gd name="adj1" fmla="val 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hape 87"/>
          <p:cNvCxnSpPr>
            <a:endCxn id="12" idx="4"/>
          </p:cNvCxnSpPr>
          <p:nvPr/>
        </p:nvCxnSpPr>
        <p:spPr>
          <a:xfrm rot="5400000" flipH="1" flipV="1">
            <a:off x="3886200" y="4334154"/>
            <a:ext cx="533400" cy="533400"/>
          </a:xfrm>
          <a:prstGeom prst="bentConnector3">
            <a:avLst>
              <a:gd name="adj1" fmla="val 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hape 91"/>
          <p:cNvCxnSpPr>
            <a:endCxn id="11" idx="4"/>
          </p:cNvCxnSpPr>
          <p:nvPr/>
        </p:nvCxnSpPr>
        <p:spPr>
          <a:xfrm flipV="1">
            <a:off x="3886200" y="4334154"/>
            <a:ext cx="1600200" cy="533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 flipH="1" flipV="1">
            <a:off x="3657600" y="5096154"/>
            <a:ext cx="457200" cy="1588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>
          <a:xfrm flipV="1">
            <a:off x="3886200" y="3191154"/>
            <a:ext cx="2362200" cy="1905000"/>
          </a:xfrm>
          <a:prstGeom prst="bentConnector3">
            <a:avLst>
              <a:gd name="adj1" fmla="val 10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>
          <a:xfrm rot="10800000">
            <a:off x="381000" y="2048948"/>
            <a:ext cx="3505200" cy="3048000"/>
          </a:xfrm>
          <a:prstGeom prst="bentConnector3">
            <a:avLst>
              <a:gd name="adj1" fmla="val 100362"/>
            </a:avLst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Elbow Connector 185"/>
          <p:cNvCxnSpPr>
            <a:endCxn id="126" idx="2"/>
          </p:cNvCxnSpPr>
          <p:nvPr/>
        </p:nvCxnSpPr>
        <p:spPr>
          <a:xfrm>
            <a:off x="381000" y="2048948"/>
            <a:ext cx="381000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lbow Connector 191"/>
          <p:cNvCxnSpPr>
            <a:endCxn id="127" idx="2"/>
          </p:cNvCxnSpPr>
          <p:nvPr/>
        </p:nvCxnSpPr>
        <p:spPr>
          <a:xfrm>
            <a:off x="381000" y="4105554"/>
            <a:ext cx="381000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lus 194"/>
          <p:cNvSpPr/>
          <p:nvPr/>
        </p:nvSpPr>
        <p:spPr>
          <a:xfrm>
            <a:off x="6096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Plus 195"/>
          <p:cNvSpPr/>
          <p:nvPr/>
        </p:nvSpPr>
        <p:spPr>
          <a:xfrm>
            <a:off x="609600" y="38777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7" name="Shape 196"/>
          <p:cNvCxnSpPr>
            <a:endCxn id="9" idx="2"/>
          </p:cNvCxnSpPr>
          <p:nvPr/>
        </p:nvCxnSpPr>
        <p:spPr>
          <a:xfrm flipV="1">
            <a:off x="1524000" y="4105554"/>
            <a:ext cx="533400" cy="4579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hape 202"/>
          <p:cNvCxnSpPr>
            <a:endCxn id="10" idx="2"/>
          </p:cNvCxnSpPr>
          <p:nvPr/>
        </p:nvCxnSpPr>
        <p:spPr>
          <a:xfrm flipV="1">
            <a:off x="1600200" y="4105554"/>
            <a:ext cx="1524000" cy="457994"/>
          </a:xfrm>
          <a:prstGeom prst="bentConnector3">
            <a:avLst>
              <a:gd name="adj1" fmla="val 8291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hape 202"/>
          <p:cNvCxnSpPr>
            <a:endCxn id="12" idx="2"/>
          </p:cNvCxnSpPr>
          <p:nvPr/>
        </p:nvCxnSpPr>
        <p:spPr>
          <a:xfrm flipV="1">
            <a:off x="2667000" y="4105554"/>
            <a:ext cx="1524000" cy="458788"/>
          </a:xfrm>
          <a:prstGeom prst="bentConnector3">
            <a:avLst>
              <a:gd name="adj1" fmla="val 83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02"/>
          <p:cNvCxnSpPr>
            <a:endCxn id="11" idx="2"/>
          </p:cNvCxnSpPr>
          <p:nvPr/>
        </p:nvCxnSpPr>
        <p:spPr>
          <a:xfrm flipV="1">
            <a:off x="3733800" y="4105554"/>
            <a:ext cx="1524000" cy="458788"/>
          </a:xfrm>
          <a:prstGeom prst="bentConnector3">
            <a:avLst>
              <a:gd name="adj1" fmla="val 812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127" idx="4"/>
          </p:cNvCxnSpPr>
          <p:nvPr/>
        </p:nvCxnSpPr>
        <p:spPr>
          <a:xfrm rot="16200000" flipH="1">
            <a:off x="1181100" y="4143654"/>
            <a:ext cx="228600" cy="60960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Plus 229"/>
          <p:cNvSpPr/>
          <p:nvPr/>
        </p:nvSpPr>
        <p:spPr>
          <a:xfrm>
            <a:off x="19050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lus 230"/>
          <p:cNvSpPr/>
          <p:nvPr/>
        </p:nvSpPr>
        <p:spPr>
          <a:xfrm>
            <a:off x="29718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Plus 231"/>
          <p:cNvSpPr/>
          <p:nvPr/>
        </p:nvSpPr>
        <p:spPr>
          <a:xfrm>
            <a:off x="40386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lus 232"/>
          <p:cNvSpPr/>
          <p:nvPr/>
        </p:nvSpPr>
        <p:spPr>
          <a:xfrm>
            <a:off x="51054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Minus 318"/>
          <p:cNvSpPr/>
          <p:nvPr/>
        </p:nvSpPr>
        <p:spPr>
          <a:xfrm>
            <a:off x="990600" y="3572948"/>
            <a:ext cx="228600" cy="197325"/>
          </a:xfrm>
          <a:prstGeom prst="mathMin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0" name="Straight Arrow Connector 319"/>
          <p:cNvCxnSpPr>
            <a:endCxn id="57" idx="2"/>
          </p:cNvCxnSpPr>
          <p:nvPr/>
        </p:nvCxnSpPr>
        <p:spPr>
          <a:xfrm flipV="1">
            <a:off x="2286000" y="2962554"/>
            <a:ext cx="3733800" cy="306388"/>
          </a:xfrm>
          <a:prstGeom prst="bentConnector3">
            <a:avLst>
              <a:gd name="adj1" fmla="val 90561"/>
            </a:avLst>
          </a:prstGeom>
          <a:ln w="1905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/>
          <p:cNvSpPr txBox="1"/>
          <p:nvPr/>
        </p:nvSpPr>
        <p:spPr>
          <a:xfrm>
            <a:off x="3124200" y="532475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Input </a:t>
            </a:r>
            <a:r>
              <a:rPr lang="en-US" err="1" smtClean="0"/>
              <a:t>vektor</a:t>
            </a:r>
            <a:endParaRPr lang="en-US"/>
          </a:p>
        </p:txBody>
      </p:sp>
      <p:sp>
        <p:nvSpPr>
          <p:cNvPr id="343" name="Rectangle 342"/>
          <p:cNvSpPr/>
          <p:nvPr/>
        </p:nvSpPr>
        <p:spPr>
          <a:xfrm>
            <a:off x="1981200" y="1667154"/>
            <a:ext cx="3581400" cy="7620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/>
          <p:nvPr/>
        </p:nvSpPr>
        <p:spPr>
          <a:xfrm>
            <a:off x="1524000" y="3724554"/>
            <a:ext cx="4343400" cy="7620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TextBox 347"/>
          <p:cNvSpPr txBox="1"/>
          <p:nvPr/>
        </p:nvSpPr>
        <p:spPr>
          <a:xfrm>
            <a:off x="1524000" y="372455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F1</a:t>
            </a:r>
            <a:endParaRPr lang="en-US"/>
          </a:p>
        </p:txBody>
      </p:sp>
      <p:sp>
        <p:nvSpPr>
          <p:cNvPr id="349" name="TextBox 348"/>
          <p:cNvSpPr txBox="1"/>
          <p:nvPr/>
        </p:nvSpPr>
        <p:spPr>
          <a:xfrm>
            <a:off x="1981200" y="204815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F2</a:t>
            </a:r>
            <a:endParaRPr lang="en-US"/>
          </a:p>
        </p:txBody>
      </p:sp>
      <p:sp>
        <p:nvSpPr>
          <p:cNvPr id="350" name="Rectangle 349"/>
          <p:cNvSpPr/>
          <p:nvPr/>
        </p:nvSpPr>
        <p:spPr>
          <a:xfrm>
            <a:off x="457200" y="3724554"/>
            <a:ext cx="914400" cy="8382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ectangle 350"/>
          <p:cNvSpPr/>
          <p:nvPr/>
        </p:nvSpPr>
        <p:spPr>
          <a:xfrm>
            <a:off x="5638800" y="2657754"/>
            <a:ext cx="914400" cy="8382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/>
        </p:nvSpPr>
        <p:spPr>
          <a:xfrm>
            <a:off x="457200" y="1514754"/>
            <a:ext cx="914400" cy="8382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TextBox 353"/>
          <p:cNvSpPr txBox="1"/>
          <p:nvPr/>
        </p:nvSpPr>
        <p:spPr>
          <a:xfrm>
            <a:off x="457200" y="418175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G1</a:t>
            </a:r>
            <a:endParaRPr lang="en-US"/>
          </a:p>
        </p:txBody>
      </p:sp>
      <p:sp>
        <p:nvSpPr>
          <p:cNvPr id="355" name="TextBox 354"/>
          <p:cNvSpPr txBox="1"/>
          <p:nvPr/>
        </p:nvSpPr>
        <p:spPr>
          <a:xfrm>
            <a:off x="457200" y="151475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G2</a:t>
            </a:r>
            <a:endParaRPr lang="en-US"/>
          </a:p>
        </p:txBody>
      </p:sp>
      <p:sp>
        <p:nvSpPr>
          <p:cNvPr id="356" name="TextBox 355"/>
          <p:cNvSpPr txBox="1"/>
          <p:nvPr/>
        </p:nvSpPr>
        <p:spPr>
          <a:xfrm>
            <a:off x="5638800" y="311495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</a:t>
            </a:r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6705600" y="1600200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Sloj</a:t>
            </a:r>
            <a:r>
              <a:rPr lang="en-US" dirty="0" smtClean="0"/>
              <a:t> F</a:t>
            </a:r>
            <a:r>
              <a:rPr lang="sr-Latn-CS" dirty="0" smtClean="0"/>
              <a:t>2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Recognition layer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 </a:t>
            </a:r>
            <a:r>
              <a:rPr lang="en-US" dirty="0" smtClean="0"/>
              <a:t>Lateral inhibition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3 groups of inputs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Output vector 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Inhibitory connection to G1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Excitatory connections with weights </a:t>
            </a:r>
            <a:r>
              <a:rPr lang="en-US" dirty="0" err="1" smtClean="0"/>
              <a:t>Wji</a:t>
            </a:r>
            <a:r>
              <a:rPr lang="en-US" dirty="0" smtClean="0"/>
              <a:t> to F1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6" idx="3"/>
          </p:cNvCxnSpPr>
          <p:nvPr/>
        </p:nvCxnSpPr>
        <p:spPr>
          <a:xfrm rot="5400000" flipH="1" flipV="1">
            <a:off x="1828403" y="2667397"/>
            <a:ext cx="1286949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8" idx="3"/>
          </p:cNvCxnSpPr>
          <p:nvPr/>
        </p:nvCxnSpPr>
        <p:spPr>
          <a:xfrm flipV="1">
            <a:off x="2286000" y="2209799"/>
            <a:ext cx="14385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7" idx="3"/>
          </p:cNvCxnSpPr>
          <p:nvPr/>
        </p:nvCxnSpPr>
        <p:spPr>
          <a:xfrm flipV="1">
            <a:off x="2286000" y="2209799"/>
            <a:ext cx="24291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6" idx="3"/>
          </p:cNvCxnSpPr>
          <p:nvPr/>
        </p:nvCxnSpPr>
        <p:spPr>
          <a:xfrm rot="16200000" flipV="1">
            <a:off x="2361804" y="2505751"/>
            <a:ext cx="1286949" cy="69504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7" idx="3"/>
          </p:cNvCxnSpPr>
          <p:nvPr/>
        </p:nvCxnSpPr>
        <p:spPr>
          <a:xfrm flipV="1">
            <a:off x="3352800" y="2209799"/>
            <a:ext cx="13623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6" idx="5"/>
          </p:cNvCxnSpPr>
          <p:nvPr/>
        </p:nvCxnSpPr>
        <p:spPr>
          <a:xfrm rot="10800000">
            <a:off x="2981046" y="2209800"/>
            <a:ext cx="14385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8" idx="3"/>
          </p:cNvCxnSpPr>
          <p:nvPr/>
        </p:nvCxnSpPr>
        <p:spPr>
          <a:xfrm rot="5400000" flipH="1" flipV="1">
            <a:off x="2895203" y="2667397"/>
            <a:ext cx="1286949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8" idx="5"/>
          </p:cNvCxnSpPr>
          <p:nvPr/>
        </p:nvCxnSpPr>
        <p:spPr>
          <a:xfrm rot="16200000" flipV="1">
            <a:off x="3590249" y="2667396"/>
            <a:ext cx="1286949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8" idx="5"/>
          </p:cNvCxnSpPr>
          <p:nvPr/>
        </p:nvCxnSpPr>
        <p:spPr>
          <a:xfrm rot="10800000">
            <a:off x="4047846" y="2209800"/>
            <a:ext cx="14385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7" idx="5"/>
          </p:cNvCxnSpPr>
          <p:nvPr/>
        </p:nvCxnSpPr>
        <p:spPr>
          <a:xfrm rot="16200000" flipV="1">
            <a:off x="4618949" y="2629296"/>
            <a:ext cx="1286949" cy="4479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6" idx="5"/>
          </p:cNvCxnSpPr>
          <p:nvPr/>
        </p:nvCxnSpPr>
        <p:spPr>
          <a:xfrm rot="10800000">
            <a:off x="2981046" y="2209800"/>
            <a:ext cx="25053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7" idx="5"/>
          </p:cNvCxnSpPr>
          <p:nvPr/>
        </p:nvCxnSpPr>
        <p:spPr>
          <a:xfrm rot="5400000" flipH="1" flipV="1">
            <a:off x="4085548" y="2543852"/>
            <a:ext cx="1286949" cy="61884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>
            <a:stCxn id="9" idx="0"/>
          </p:cNvCxnSpPr>
          <p:nvPr/>
        </p:nvCxnSpPr>
        <p:spPr>
          <a:xfrm rot="5400000" flipH="1" flipV="1">
            <a:off x="1981597" y="3572551"/>
            <a:ext cx="608806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rot="5400000" flipH="1" flipV="1">
            <a:off x="3048397" y="3572551"/>
            <a:ext cx="608806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rot="5400000" flipH="1" flipV="1">
            <a:off x="4115197" y="3572551"/>
            <a:ext cx="608806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rot="5400000" flipH="1" flipV="1">
            <a:off x="5181203" y="3572551"/>
            <a:ext cx="609600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endCxn id="6" idx="4"/>
          </p:cNvCxnSpPr>
          <p:nvPr/>
        </p:nvCxnSpPr>
        <p:spPr>
          <a:xfrm rot="5400000" flipH="1" flipV="1">
            <a:off x="2505354" y="2590006"/>
            <a:ext cx="627298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9" idx="7"/>
          </p:cNvCxnSpPr>
          <p:nvPr/>
        </p:nvCxnSpPr>
        <p:spPr>
          <a:xfrm rot="5400000">
            <a:off x="1999296" y="3123802"/>
            <a:ext cx="1268457" cy="3717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10" idx="1"/>
          </p:cNvCxnSpPr>
          <p:nvPr/>
        </p:nvCxnSpPr>
        <p:spPr>
          <a:xfrm rot="16200000" flipH="1">
            <a:off x="2371048" y="3123802"/>
            <a:ext cx="1268458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12" idx="1"/>
          </p:cNvCxnSpPr>
          <p:nvPr/>
        </p:nvCxnSpPr>
        <p:spPr>
          <a:xfrm>
            <a:off x="2819400" y="2675452"/>
            <a:ext cx="1438555" cy="12684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11" idx="1"/>
          </p:cNvCxnSpPr>
          <p:nvPr/>
        </p:nvCxnSpPr>
        <p:spPr>
          <a:xfrm>
            <a:off x="2819400" y="2675452"/>
            <a:ext cx="2505355" cy="12684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8" idx="4"/>
          </p:cNvCxnSpPr>
          <p:nvPr/>
        </p:nvCxnSpPr>
        <p:spPr>
          <a:xfrm rot="5400000" flipH="1" flipV="1">
            <a:off x="3572154" y="2590006"/>
            <a:ext cx="627298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7" idx="4"/>
          </p:cNvCxnSpPr>
          <p:nvPr/>
        </p:nvCxnSpPr>
        <p:spPr>
          <a:xfrm rot="5400000" flipH="1" flipV="1">
            <a:off x="4562754" y="2590006"/>
            <a:ext cx="627298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9" idx="7"/>
          </p:cNvCxnSpPr>
          <p:nvPr/>
        </p:nvCxnSpPr>
        <p:spPr>
          <a:xfrm rot="10800000" flipV="1">
            <a:off x="2447646" y="2675451"/>
            <a:ext cx="1438557" cy="126845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endCxn id="10" idx="7"/>
          </p:cNvCxnSpPr>
          <p:nvPr/>
        </p:nvCxnSpPr>
        <p:spPr>
          <a:xfrm rot="5400000">
            <a:off x="3066096" y="3123802"/>
            <a:ext cx="1268457" cy="3717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endCxn id="12" idx="1"/>
          </p:cNvCxnSpPr>
          <p:nvPr/>
        </p:nvCxnSpPr>
        <p:spPr>
          <a:xfrm rot="16200000" flipH="1">
            <a:off x="3437848" y="3123802"/>
            <a:ext cx="1268458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11" idx="1"/>
          </p:cNvCxnSpPr>
          <p:nvPr/>
        </p:nvCxnSpPr>
        <p:spPr>
          <a:xfrm>
            <a:off x="3886200" y="2675452"/>
            <a:ext cx="1438555" cy="12684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319"/>
          <p:cNvCxnSpPr>
            <a:endCxn id="127" idx="0"/>
          </p:cNvCxnSpPr>
          <p:nvPr/>
        </p:nvCxnSpPr>
        <p:spPr>
          <a:xfrm rot="10800000" flipV="1">
            <a:off x="990600" y="2904052"/>
            <a:ext cx="3886200" cy="972902"/>
          </a:xfrm>
          <a:prstGeom prst="bentConnector2">
            <a:avLst/>
          </a:prstGeom>
          <a:ln w="1905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endCxn id="9" idx="7"/>
          </p:cNvCxnSpPr>
          <p:nvPr/>
        </p:nvCxnSpPr>
        <p:spPr>
          <a:xfrm rot="10800000" flipV="1">
            <a:off x="2447646" y="2675453"/>
            <a:ext cx="2429159" cy="126845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endCxn id="10" idx="7"/>
          </p:cNvCxnSpPr>
          <p:nvPr/>
        </p:nvCxnSpPr>
        <p:spPr>
          <a:xfrm rot="10800000" flipV="1">
            <a:off x="3514446" y="2675453"/>
            <a:ext cx="1362359" cy="126845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endCxn id="12" idx="7"/>
          </p:cNvCxnSpPr>
          <p:nvPr/>
        </p:nvCxnSpPr>
        <p:spPr>
          <a:xfrm rot="5400000">
            <a:off x="4094796" y="3161901"/>
            <a:ext cx="1268457" cy="29555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11" idx="1"/>
          </p:cNvCxnSpPr>
          <p:nvPr/>
        </p:nvCxnSpPr>
        <p:spPr>
          <a:xfrm rot="16200000" flipH="1">
            <a:off x="4466549" y="3085703"/>
            <a:ext cx="1268458" cy="447954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6705600" y="1600200"/>
            <a:ext cx="228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Orienting subsystem</a:t>
            </a:r>
            <a:r>
              <a:rPr lang="sr-Latn-C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Activated if S is different enough from input vector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Vigilance factor </a:t>
            </a:r>
            <a:r>
              <a:rPr lang="el-GR" dirty="0" smtClean="0"/>
              <a:t>ρ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Aroused with input vector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Inhibited by S vector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Reset signal is sent to all neurons in F2</a:t>
            </a:r>
            <a:endParaRPr lang="sr-Latn-CS" dirty="0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6705600" y="1600200"/>
            <a:ext cx="2209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Attentional</a:t>
            </a:r>
            <a:r>
              <a:rPr lang="en-US" dirty="0" smtClean="0"/>
              <a:t> subsystem: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Neurons</a:t>
            </a:r>
            <a:r>
              <a:rPr lang="sr-Latn-CS" dirty="0" smtClean="0"/>
              <a:t> G1 </a:t>
            </a:r>
            <a:r>
              <a:rPr lang="en-US" dirty="0" smtClean="0"/>
              <a:t>and</a:t>
            </a:r>
            <a:r>
              <a:rPr lang="sr-Latn-CS" dirty="0" smtClean="0"/>
              <a:t> G2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Coordination between network layers and the rest of the system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Rule</a:t>
            </a:r>
            <a:r>
              <a:rPr lang="sr-Latn-CS" dirty="0" smtClean="0"/>
              <a:t> 2/3 (2 </a:t>
            </a:r>
            <a:r>
              <a:rPr lang="en-US" dirty="0" smtClean="0"/>
              <a:t>out of </a:t>
            </a:r>
            <a:r>
              <a:rPr lang="sr-Latn-CS" dirty="0" smtClean="0"/>
              <a:t> 3)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Aroused by input vector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G1 </a:t>
            </a:r>
            <a:r>
              <a:rPr lang="en-US" dirty="0" smtClean="0"/>
              <a:t>is inhibited by</a:t>
            </a:r>
            <a:r>
              <a:rPr lang="sr-Latn-CS" dirty="0" smtClean="0"/>
              <a:t> 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Output signal is sent to all neurons in F1 and F2</a:t>
            </a:r>
            <a:r>
              <a:rPr lang="sr-Latn-CS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6705600" y="1600200"/>
            <a:ext cx="228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Layer F1: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Comparation</a:t>
            </a:r>
            <a:r>
              <a:rPr lang="en-US" dirty="0" smtClean="0"/>
              <a:t> layer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3 groups of inputs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Output vector 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Inhibitory connection to 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Excitatory connections with </a:t>
            </a:r>
            <a:r>
              <a:rPr lang="en-US" dirty="0" err="1" smtClean="0"/>
              <a:t>Wij</a:t>
            </a:r>
            <a:r>
              <a:rPr lang="en-US" dirty="0" smtClean="0"/>
              <a:t> weights to F2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300"/>
                            </p:stCondLst>
                            <p:childTnLst>
                              <p:par>
                                <p:cTn id="67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600"/>
                            </p:stCondLst>
                            <p:childTnLst>
                              <p:par>
                                <p:cTn id="86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6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900"/>
                            </p:stCondLst>
                            <p:childTnLst>
                              <p:par>
                                <p:cTn id="105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9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2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5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8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200"/>
                            </p:stCondLst>
                            <p:childTnLst>
                              <p:par>
                                <p:cTn id="124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8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500"/>
                            </p:stCondLst>
                            <p:childTnLst>
                              <p:par>
                                <p:cTn id="143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4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5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0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1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3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6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9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2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3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5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8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1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2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4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7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8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0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1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3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4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6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8800"/>
                            </p:stCondLst>
                            <p:childTnLst>
                              <p:par>
                                <p:cTn id="189" presetID="7" presetClass="emph" presetSubtype="1" nodeType="after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0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1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6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7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9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0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2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5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8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9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1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2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4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7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8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0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1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3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4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6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7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9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0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2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3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5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6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8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9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1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4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5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7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8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0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1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3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4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6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7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9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0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2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3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7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8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0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1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3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4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6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7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5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6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8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9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2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4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5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7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8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7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2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3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4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300"/>
                            </p:stCondLst>
                            <p:childTnLst>
                              <p:par>
                                <p:cTn id="335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6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7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3600"/>
                            </p:stCondLst>
                            <p:childTnLst>
                              <p:par>
                                <p:cTn id="348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9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0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2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3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5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4900"/>
                            </p:stCondLst>
                            <p:childTnLst>
                              <p:par>
                                <p:cTn id="361" presetID="7" presetClass="emph" presetSubtype="1" nodeType="after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2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3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5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6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8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9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1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2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1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7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9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0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2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3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7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2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3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5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6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8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9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1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2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0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1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3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4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7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9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0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2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3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7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0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1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5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8" dur="5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1" dur="5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4" dur="500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7" dur="500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0" dur="500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3" dur="indefinite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4" dur="indefinite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500"/>
                            </p:stCondLst>
                            <p:childTnLst>
                              <p:par>
                                <p:cTn id="495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1300"/>
                            </p:stCondLst>
                            <p:childTnLst>
                              <p:par>
                                <p:cTn id="500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3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2100"/>
                            </p:stCondLst>
                            <p:childTnLst>
                              <p:par>
                                <p:cTn id="505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7" dur="5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3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6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9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2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1000"/>
                            </p:stCondLst>
                            <p:childTnLst>
                              <p:par>
                                <p:cTn id="528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9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0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2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3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5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6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8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9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2300"/>
                            </p:stCondLst>
                            <p:childTnLst>
                              <p:par>
                                <p:cTn id="541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1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2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3600"/>
                            </p:stCondLst>
                            <p:childTnLst>
                              <p:par>
                                <p:cTn id="554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5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6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8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4900"/>
                            </p:stCondLst>
                            <p:childTnLst>
                              <p:par>
                                <p:cTn id="567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8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9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9" fill="hold">
                            <p:stCondLst>
                              <p:cond delay="6200"/>
                            </p:stCondLst>
                            <p:childTnLst>
                              <p:par>
                                <p:cTn id="580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1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2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5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8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7500"/>
                            </p:stCondLst>
                            <p:childTnLst>
                              <p:par>
                                <p:cTn id="593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4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5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6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7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8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9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0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1" dur="10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9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0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8800"/>
                            </p:stCondLst>
                            <p:childTnLst>
                              <p:par>
                                <p:cTn id="642" presetID="7" presetClass="emph" presetSubtype="1" nodeType="after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3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4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2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5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6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1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2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7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8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0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4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9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0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5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9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1" dur="indefinite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2" dur="indefinite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4" dur="indefinit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5" dur="indefinit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7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8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0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1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3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4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6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7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9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0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2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3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4" fill="hold">
                      <p:stCondLst>
                        <p:cond delay="indefinite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7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8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0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1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3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4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2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3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5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6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8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9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1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2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5" dur="500" fill="hold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6" dur="500" fill="hold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>
                      <p:stCondLst>
                        <p:cond delay="indefinite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1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4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7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0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3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6" dur="500" fill="hold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>
                            <p:stCondLst>
                              <p:cond delay="1000"/>
                            </p:stCondLst>
                            <p:childTnLst>
                              <p:par>
                                <p:cTn id="769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0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1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3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4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6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7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9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0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2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3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4" fill="hold">
                            <p:stCondLst>
                              <p:cond delay="2300"/>
                            </p:stCondLst>
                            <p:childTnLst>
                              <p:par>
                                <p:cTn id="785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6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9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0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2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3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5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6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8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9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>
                            <p:stCondLst>
                              <p:cond delay="3600"/>
                            </p:stCondLst>
                            <p:childTnLst>
                              <p:par>
                                <p:cTn id="801" presetID="7" presetClass="emph" presetSubtype="1" nodeType="after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2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3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6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8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9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1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2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4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5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7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8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0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1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3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4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6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7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9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0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2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3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5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6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7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8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9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1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2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3" presetID="7" presetClass="emph" presetSubtype="1" nodeType="withEffect">
                                  <p:stCondLst>
                                    <p:cond delay="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4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5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6" fill="hold">
                      <p:stCondLst>
                        <p:cond delay="indefinite"/>
                      </p:stCondLst>
                      <p:childTnLst>
                        <p:par>
                          <p:cTn id="847" fill="hold">
                            <p:stCondLst>
                              <p:cond delay="0"/>
                            </p:stCondLst>
                            <p:childTnLst>
                              <p:par>
                                <p:cTn id="8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9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2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5" dur="500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8" dur="5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1" dur="5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4" dur="500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7" dur="500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3" dur="indefinite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4" dur="indefinite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500"/>
                            </p:stCondLst>
                            <p:childTnLst>
                              <p:par>
                                <p:cTn id="876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8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9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>
                            <p:stCondLst>
                              <p:cond delay="1300"/>
                            </p:stCondLst>
                            <p:childTnLst>
                              <p:par>
                                <p:cTn id="881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3" dur="5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4" dur="5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5" fill="hold">
                            <p:stCondLst>
                              <p:cond delay="2100"/>
                            </p:stCondLst>
                            <p:childTnLst>
                              <p:par>
                                <p:cTn id="886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8" dur="5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9" dur="5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0" fill="hold">
                            <p:stCondLst>
                              <p:cond delay="2900"/>
                            </p:stCondLst>
                            <p:childTnLst>
                              <p:par>
                                <p:cTn id="891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3" dur="500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4" dur="500" fill="hold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5" fill="hold">
                      <p:stCondLst>
                        <p:cond delay="indefinite"/>
                      </p:stCondLst>
                      <p:childTnLst>
                        <p:par>
                          <p:cTn id="896" fill="hold">
                            <p:stCondLst>
                              <p:cond delay="0"/>
                            </p:stCondLst>
                            <p:childTnLst>
                              <p:par>
                                <p:cTn id="897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8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9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0" fill="hold">
                      <p:stCondLst>
                        <p:cond delay="indefinite"/>
                      </p:stCondLst>
                      <p:childTnLst>
                        <p:par>
                          <p:cTn id="901" fill="hold">
                            <p:stCondLst>
                              <p:cond delay="0"/>
                            </p:stCondLst>
                            <p:childTnLst>
                              <p:par>
                                <p:cTn id="902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3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4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6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7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9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0" dur="indefinite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2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3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5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6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9" dur="50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0" dur="50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1" fill="hold">
                      <p:stCondLst>
                        <p:cond delay="indefinite"/>
                      </p:stCondLst>
                      <p:childTnLst>
                        <p:par>
                          <p:cTn id="922" fill="hold">
                            <p:stCondLst>
                              <p:cond delay="0"/>
                            </p:stCondLst>
                            <p:childTnLst>
                              <p:par>
                                <p:cTn id="923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4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5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7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8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0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1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3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4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7" dur="500" fill="hold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8" dur="500" fill="hold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9" fill="hold">
                      <p:stCondLst>
                        <p:cond delay="indefinite"/>
                      </p:stCondLst>
                      <p:childTnLst>
                        <p:par>
                          <p:cTn id="940" fill="hold">
                            <p:stCondLst>
                              <p:cond delay="0"/>
                            </p:stCondLst>
                            <p:childTnLst>
                              <p:par>
                                <p:cTn id="9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2" dur="5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5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8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1" dur="5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4" dur="5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7" dur="500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0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1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3" dur="indefinite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4" dur="indefinite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6" dur="indefinite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7" dur="indefinite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9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0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1" fill="hold">
                            <p:stCondLst>
                              <p:cond delay="500"/>
                            </p:stCondLst>
                            <p:childTnLst>
                              <p:par>
                                <p:cTn id="972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4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5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6" fill="hold">
                            <p:stCondLst>
                              <p:cond delay="1300"/>
                            </p:stCondLst>
                            <p:childTnLst>
                              <p:par>
                                <p:cTn id="977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9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0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1" fill="hold">
                            <p:stCondLst>
                              <p:cond delay="2100"/>
                            </p:stCondLst>
                            <p:childTnLst>
                              <p:par>
                                <p:cTn id="982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4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5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6" fill="hold">
                            <p:stCondLst>
                              <p:cond delay="2900"/>
                            </p:stCondLst>
                            <p:childTnLst>
                              <p:par>
                                <p:cTn id="987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9" dur="5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0" dur="5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1" fill="hold">
                      <p:stCondLst>
                        <p:cond delay="indefinite"/>
                      </p:stCondLst>
                      <p:childTnLst>
                        <p:par>
                          <p:cTn id="992" fill="hold">
                            <p:stCondLst>
                              <p:cond delay="0"/>
                            </p:stCondLst>
                            <p:childTnLst>
                              <p:par>
                                <p:cTn id="993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4" dur="indefinite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5" dur="indefinite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7" dur="indefinite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8" dur="indefinite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00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1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4" dur="5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5" dur="5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6" fill="hold">
                      <p:stCondLst>
                        <p:cond delay="indefinite"/>
                      </p:stCondLst>
                      <p:childTnLst>
                        <p:par>
                          <p:cTn id="1007" fill="hold">
                            <p:stCondLst>
                              <p:cond delay="0"/>
                            </p:stCondLst>
                            <p:childTnLst>
                              <p:par>
                                <p:cTn id="1008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09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0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12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3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1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6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18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9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2" dur="500" fill="hold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3" dur="500" fill="hold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4" fill="hold">
                      <p:stCondLst>
                        <p:cond delay="indefinite"/>
                      </p:stCondLst>
                      <p:childTnLst>
                        <p:par>
                          <p:cTn id="1025" fill="hold">
                            <p:stCondLst>
                              <p:cond delay="0"/>
                            </p:stCondLst>
                            <p:childTnLst>
                              <p:par>
                                <p:cTn id="1026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7" dur="indefinite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8" dur="indefinite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0" dur="indefinit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1" dur="indefinit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3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4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6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7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9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0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42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3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45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6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7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48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9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0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1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2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5" dur="500" fill="hold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6" dur="500" fill="hold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uiExpand="1" build="p" bldLvl="2" advAuto="300"/>
      <p:bldP spid="95" grpId="1" build="allAtOnce"/>
      <p:bldP spid="122" grpId="0" uiExpand="1" build="p" bldLvl="2" advAuto="300"/>
      <p:bldP spid="122" grpId="1" uiExpand="1" build="allAtOnce"/>
      <p:bldP spid="123" grpId="0" uiExpand="1" build="p" bldLvl="2" advAuto="300"/>
      <p:bldP spid="124" grpId="0" uiExpand="1" build="p" bldLvl="2" advAuto="300"/>
      <p:bldP spid="124" grpId="1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solution (ART1 activity)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2590800" y="18195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648200" y="18195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3657600" y="18195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20574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31242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2578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41910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Connector 56"/>
          <p:cNvSpPr/>
          <p:nvPr/>
        </p:nvSpPr>
        <p:spPr>
          <a:xfrm>
            <a:off x="6019800" y="2733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Minus 69"/>
          <p:cNvSpPr/>
          <p:nvPr/>
        </p:nvSpPr>
        <p:spPr>
          <a:xfrm>
            <a:off x="5715000" y="2734748"/>
            <a:ext cx="228600" cy="197325"/>
          </a:xfrm>
          <a:prstGeom prst="mathMin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Plus 105"/>
          <p:cNvSpPr/>
          <p:nvPr/>
        </p:nvSpPr>
        <p:spPr>
          <a:xfrm>
            <a:off x="6324600" y="3191154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Elbow Connector 107"/>
          <p:cNvCxnSpPr>
            <a:endCxn id="7" idx="6"/>
          </p:cNvCxnSpPr>
          <p:nvPr/>
        </p:nvCxnSpPr>
        <p:spPr>
          <a:xfrm rot="10800000" flipV="1">
            <a:off x="5105400" y="1591748"/>
            <a:ext cx="533400" cy="4564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Plus 109"/>
          <p:cNvSpPr/>
          <p:nvPr/>
        </p:nvSpPr>
        <p:spPr>
          <a:xfrm>
            <a:off x="51054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Elbow Connector 111"/>
          <p:cNvCxnSpPr>
            <a:endCxn id="8" idx="6"/>
          </p:cNvCxnSpPr>
          <p:nvPr/>
        </p:nvCxnSpPr>
        <p:spPr>
          <a:xfrm rot="10800000" flipV="1">
            <a:off x="4114800" y="1591748"/>
            <a:ext cx="457200" cy="456406"/>
          </a:xfrm>
          <a:prstGeom prst="bentConnector3">
            <a:avLst>
              <a:gd name="adj1" fmla="val 47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Plus 117"/>
          <p:cNvSpPr/>
          <p:nvPr/>
        </p:nvSpPr>
        <p:spPr>
          <a:xfrm>
            <a:off x="41148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Elbow Connector 111"/>
          <p:cNvCxnSpPr>
            <a:stCxn id="57" idx="0"/>
          </p:cNvCxnSpPr>
          <p:nvPr/>
        </p:nvCxnSpPr>
        <p:spPr>
          <a:xfrm rot="16200000" flipV="1">
            <a:off x="4229497" y="715051"/>
            <a:ext cx="1142206" cy="289560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Plus 120"/>
          <p:cNvSpPr/>
          <p:nvPr/>
        </p:nvSpPr>
        <p:spPr>
          <a:xfrm>
            <a:off x="30480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lowchart: Connector 125"/>
          <p:cNvSpPr/>
          <p:nvPr/>
        </p:nvSpPr>
        <p:spPr>
          <a:xfrm>
            <a:off x="762000" y="182034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lowchart: Connector 126"/>
          <p:cNvSpPr/>
          <p:nvPr/>
        </p:nvSpPr>
        <p:spPr>
          <a:xfrm>
            <a:off x="762000" y="38769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Elbow Connector 157"/>
          <p:cNvCxnSpPr>
            <a:endCxn id="6" idx="6"/>
          </p:cNvCxnSpPr>
          <p:nvPr/>
        </p:nvCxnSpPr>
        <p:spPr>
          <a:xfrm rot="10800000" flipV="1">
            <a:off x="3048000" y="1591748"/>
            <a:ext cx="457200" cy="4564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11"/>
          <p:cNvCxnSpPr>
            <a:stCxn id="126" idx="0"/>
          </p:cNvCxnSpPr>
          <p:nvPr/>
        </p:nvCxnSpPr>
        <p:spPr>
          <a:xfrm rot="5400000" flipH="1" flipV="1">
            <a:off x="2552700" y="-122752"/>
            <a:ext cx="381000" cy="350520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endCxn id="6" idx="2"/>
          </p:cNvCxnSpPr>
          <p:nvPr/>
        </p:nvCxnSpPr>
        <p:spPr>
          <a:xfrm rot="16200000" flipH="1">
            <a:off x="2210197" y="1667551"/>
            <a:ext cx="608806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5"/>
          <p:cNvCxnSpPr>
            <a:endCxn id="8" idx="2"/>
          </p:cNvCxnSpPr>
          <p:nvPr/>
        </p:nvCxnSpPr>
        <p:spPr>
          <a:xfrm rot="16200000" flipH="1">
            <a:off x="3276997" y="1667551"/>
            <a:ext cx="608806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65"/>
          <p:cNvCxnSpPr>
            <a:endCxn id="7" idx="2"/>
          </p:cNvCxnSpPr>
          <p:nvPr/>
        </p:nvCxnSpPr>
        <p:spPr>
          <a:xfrm rot="16200000" flipH="1">
            <a:off x="4267597" y="1667551"/>
            <a:ext cx="608806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Plus 174"/>
          <p:cNvSpPr/>
          <p:nvPr/>
        </p:nvSpPr>
        <p:spPr>
          <a:xfrm>
            <a:off x="35052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Plus 175"/>
          <p:cNvSpPr/>
          <p:nvPr/>
        </p:nvSpPr>
        <p:spPr>
          <a:xfrm>
            <a:off x="24384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Plus 176"/>
          <p:cNvSpPr/>
          <p:nvPr/>
        </p:nvSpPr>
        <p:spPr>
          <a:xfrm>
            <a:off x="44958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hape 79"/>
          <p:cNvCxnSpPr>
            <a:endCxn id="10" idx="4"/>
          </p:cNvCxnSpPr>
          <p:nvPr/>
        </p:nvCxnSpPr>
        <p:spPr>
          <a:xfrm rot="16200000" flipV="1">
            <a:off x="3348177" y="4338777"/>
            <a:ext cx="542646" cy="533400"/>
          </a:xfrm>
          <a:prstGeom prst="bentConnector3">
            <a:avLst>
              <a:gd name="adj1" fmla="val -3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hape 91"/>
          <p:cNvCxnSpPr>
            <a:endCxn id="11" idx="4"/>
          </p:cNvCxnSpPr>
          <p:nvPr/>
        </p:nvCxnSpPr>
        <p:spPr>
          <a:xfrm flipV="1">
            <a:off x="3886200" y="4334154"/>
            <a:ext cx="1600200" cy="54264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 flipH="1" flipV="1">
            <a:off x="3657600" y="5096154"/>
            <a:ext cx="457200" cy="1588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>
          <a:xfrm flipV="1">
            <a:off x="3886200" y="3191154"/>
            <a:ext cx="2362200" cy="1905000"/>
          </a:xfrm>
          <a:prstGeom prst="bentConnector3">
            <a:avLst>
              <a:gd name="adj1" fmla="val 10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>
          <a:xfrm rot="10800000">
            <a:off x="381000" y="2048948"/>
            <a:ext cx="3505200" cy="3048000"/>
          </a:xfrm>
          <a:prstGeom prst="bentConnector3">
            <a:avLst>
              <a:gd name="adj1" fmla="val 100362"/>
            </a:avLst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Elbow Connector 185"/>
          <p:cNvCxnSpPr>
            <a:endCxn id="126" idx="2"/>
          </p:cNvCxnSpPr>
          <p:nvPr/>
        </p:nvCxnSpPr>
        <p:spPr>
          <a:xfrm>
            <a:off x="381000" y="2048948"/>
            <a:ext cx="381000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lbow Connector 191"/>
          <p:cNvCxnSpPr>
            <a:endCxn id="127" idx="2"/>
          </p:cNvCxnSpPr>
          <p:nvPr/>
        </p:nvCxnSpPr>
        <p:spPr>
          <a:xfrm>
            <a:off x="381000" y="4105554"/>
            <a:ext cx="381000" cy="15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lus 194"/>
          <p:cNvSpPr/>
          <p:nvPr/>
        </p:nvSpPr>
        <p:spPr>
          <a:xfrm>
            <a:off x="609600" y="18203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Plus 195"/>
          <p:cNvSpPr/>
          <p:nvPr/>
        </p:nvSpPr>
        <p:spPr>
          <a:xfrm>
            <a:off x="609600" y="38777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7" name="Shape 196"/>
          <p:cNvCxnSpPr>
            <a:endCxn id="9" idx="2"/>
          </p:cNvCxnSpPr>
          <p:nvPr/>
        </p:nvCxnSpPr>
        <p:spPr>
          <a:xfrm flipV="1">
            <a:off x="1524000" y="4105554"/>
            <a:ext cx="533400" cy="4579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hape 202"/>
          <p:cNvCxnSpPr>
            <a:endCxn id="10" idx="2"/>
          </p:cNvCxnSpPr>
          <p:nvPr/>
        </p:nvCxnSpPr>
        <p:spPr>
          <a:xfrm flipV="1">
            <a:off x="1600200" y="4105554"/>
            <a:ext cx="1524000" cy="457994"/>
          </a:xfrm>
          <a:prstGeom prst="bentConnector3">
            <a:avLst>
              <a:gd name="adj1" fmla="val 8291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hape 202"/>
          <p:cNvCxnSpPr>
            <a:endCxn id="12" idx="2"/>
          </p:cNvCxnSpPr>
          <p:nvPr/>
        </p:nvCxnSpPr>
        <p:spPr>
          <a:xfrm flipV="1">
            <a:off x="2667000" y="4105554"/>
            <a:ext cx="1524000" cy="458788"/>
          </a:xfrm>
          <a:prstGeom prst="bentConnector3">
            <a:avLst>
              <a:gd name="adj1" fmla="val 83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02"/>
          <p:cNvCxnSpPr>
            <a:endCxn id="11" idx="2"/>
          </p:cNvCxnSpPr>
          <p:nvPr/>
        </p:nvCxnSpPr>
        <p:spPr>
          <a:xfrm flipV="1">
            <a:off x="3733800" y="4105554"/>
            <a:ext cx="1524000" cy="458788"/>
          </a:xfrm>
          <a:prstGeom prst="bentConnector3">
            <a:avLst>
              <a:gd name="adj1" fmla="val 812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127" idx="4"/>
          </p:cNvCxnSpPr>
          <p:nvPr/>
        </p:nvCxnSpPr>
        <p:spPr>
          <a:xfrm rot="16200000" flipH="1">
            <a:off x="1181100" y="4143654"/>
            <a:ext cx="228600" cy="60960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Plus 229"/>
          <p:cNvSpPr/>
          <p:nvPr/>
        </p:nvSpPr>
        <p:spPr>
          <a:xfrm>
            <a:off x="19050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lus 230"/>
          <p:cNvSpPr/>
          <p:nvPr/>
        </p:nvSpPr>
        <p:spPr>
          <a:xfrm>
            <a:off x="29718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Plus 231"/>
          <p:cNvSpPr/>
          <p:nvPr/>
        </p:nvSpPr>
        <p:spPr>
          <a:xfrm>
            <a:off x="40386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lus 232"/>
          <p:cNvSpPr/>
          <p:nvPr/>
        </p:nvSpPr>
        <p:spPr>
          <a:xfrm>
            <a:off x="5105400" y="4182548"/>
            <a:ext cx="152400" cy="152400"/>
          </a:xfrm>
          <a:prstGeom prst="mathPl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Minus 318"/>
          <p:cNvSpPr/>
          <p:nvPr/>
        </p:nvSpPr>
        <p:spPr>
          <a:xfrm>
            <a:off x="990600" y="3572948"/>
            <a:ext cx="228600" cy="197325"/>
          </a:xfrm>
          <a:prstGeom prst="mathMinus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0" name="Straight Arrow Connector 319"/>
          <p:cNvCxnSpPr>
            <a:endCxn id="57" idx="2"/>
          </p:cNvCxnSpPr>
          <p:nvPr/>
        </p:nvCxnSpPr>
        <p:spPr>
          <a:xfrm flipV="1">
            <a:off x="2286000" y="2962554"/>
            <a:ext cx="3733800" cy="306388"/>
          </a:xfrm>
          <a:prstGeom prst="bentConnector3">
            <a:avLst>
              <a:gd name="adj1" fmla="val 90561"/>
            </a:avLst>
          </a:prstGeom>
          <a:ln w="1905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/>
          <p:cNvSpPr txBox="1"/>
          <p:nvPr/>
        </p:nvSpPr>
        <p:spPr>
          <a:xfrm>
            <a:off x="3124200" y="532475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Input </a:t>
            </a:r>
            <a:r>
              <a:rPr lang="en-US" err="1" smtClean="0"/>
              <a:t>vektor</a:t>
            </a:r>
            <a:endParaRPr lang="en-US"/>
          </a:p>
        </p:txBody>
      </p:sp>
      <p:sp>
        <p:nvSpPr>
          <p:cNvPr id="343" name="Rectangle 342"/>
          <p:cNvSpPr/>
          <p:nvPr/>
        </p:nvSpPr>
        <p:spPr>
          <a:xfrm>
            <a:off x="1981200" y="1667154"/>
            <a:ext cx="3581400" cy="7620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/>
          <p:nvPr/>
        </p:nvSpPr>
        <p:spPr>
          <a:xfrm>
            <a:off x="1524000" y="3724554"/>
            <a:ext cx="4343400" cy="7620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TextBox 347"/>
          <p:cNvSpPr txBox="1"/>
          <p:nvPr/>
        </p:nvSpPr>
        <p:spPr>
          <a:xfrm>
            <a:off x="1524000" y="372455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F1</a:t>
            </a:r>
            <a:endParaRPr lang="en-US"/>
          </a:p>
        </p:txBody>
      </p:sp>
      <p:sp>
        <p:nvSpPr>
          <p:cNvPr id="349" name="TextBox 348"/>
          <p:cNvSpPr txBox="1"/>
          <p:nvPr/>
        </p:nvSpPr>
        <p:spPr>
          <a:xfrm>
            <a:off x="1981200" y="204815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F2</a:t>
            </a:r>
            <a:endParaRPr lang="en-US"/>
          </a:p>
        </p:txBody>
      </p:sp>
      <p:sp>
        <p:nvSpPr>
          <p:cNvPr id="350" name="Rectangle 349"/>
          <p:cNvSpPr/>
          <p:nvPr/>
        </p:nvSpPr>
        <p:spPr>
          <a:xfrm>
            <a:off x="457200" y="3724554"/>
            <a:ext cx="914400" cy="8382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ectangle 350"/>
          <p:cNvSpPr/>
          <p:nvPr/>
        </p:nvSpPr>
        <p:spPr>
          <a:xfrm>
            <a:off x="5638800" y="2657754"/>
            <a:ext cx="914400" cy="8382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/>
        </p:nvSpPr>
        <p:spPr>
          <a:xfrm>
            <a:off x="457200" y="1514754"/>
            <a:ext cx="914400" cy="838200"/>
          </a:xfrm>
          <a:prstGeom prst="rect">
            <a:avLst/>
          </a:prstGeom>
          <a:noFill/>
          <a:ln w="25400" cmpd="sng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TextBox 353"/>
          <p:cNvSpPr txBox="1"/>
          <p:nvPr/>
        </p:nvSpPr>
        <p:spPr>
          <a:xfrm>
            <a:off x="457200" y="418175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G1</a:t>
            </a:r>
            <a:endParaRPr lang="en-US"/>
          </a:p>
        </p:txBody>
      </p:sp>
      <p:sp>
        <p:nvSpPr>
          <p:cNvPr id="355" name="TextBox 354"/>
          <p:cNvSpPr txBox="1"/>
          <p:nvPr/>
        </p:nvSpPr>
        <p:spPr>
          <a:xfrm>
            <a:off x="457200" y="151475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G2</a:t>
            </a:r>
            <a:endParaRPr lang="en-US"/>
          </a:p>
        </p:txBody>
      </p:sp>
      <p:sp>
        <p:nvSpPr>
          <p:cNvPr id="356" name="TextBox 355"/>
          <p:cNvSpPr txBox="1"/>
          <p:nvPr/>
        </p:nvSpPr>
        <p:spPr>
          <a:xfrm>
            <a:off x="5638800" y="311495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</a:t>
            </a:r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6705600" y="1219200"/>
            <a:ext cx="2286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</a:t>
            </a:r>
            <a:r>
              <a:rPr lang="sr-Latn-CS" dirty="0" smtClean="0"/>
              <a:t> 1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Input vector I comes to inputs of</a:t>
            </a:r>
            <a:r>
              <a:rPr lang="sr-Latn-CS" dirty="0" smtClean="0"/>
              <a:t> F1</a:t>
            </a:r>
            <a:r>
              <a:rPr lang="en-US" dirty="0" smtClean="0"/>
              <a:t>,</a:t>
            </a:r>
            <a:r>
              <a:rPr lang="sr-Latn-CS" dirty="0" smtClean="0"/>
              <a:t> R</a:t>
            </a:r>
            <a:r>
              <a:rPr lang="en-US" dirty="0" smtClean="0"/>
              <a:t>,</a:t>
            </a:r>
            <a:r>
              <a:rPr lang="sr-Latn-CS" dirty="0" smtClean="0"/>
              <a:t> G1 </a:t>
            </a:r>
            <a:r>
              <a:rPr lang="en-US" dirty="0" smtClean="0"/>
              <a:t>and</a:t>
            </a:r>
            <a:r>
              <a:rPr lang="sr-Latn-CS" dirty="0" smtClean="0"/>
              <a:t> G2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Each node in F1 gets one bit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G1 </a:t>
            </a:r>
            <a:r>
              <a:rPr lang="en-US" dirty="0" smtClean="0"/>
              <a:t>and</a:t>
            </a:r>
            <a:r>
              <a:rPr lang="sr-Latn-CS" dirty="0" smtClean="0"/>
              <a:t> G2 </a:t>
            </a:r>
            <a:r>
              <a:rPr lang="en-US" dirty="0" smtClean="0"/>
              <a:t>are activated and send signals to F1 and F2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 </a:t>
            </a:r>
            <a:r>
              <a:rPr lang="en-US" dirty="0" smtClean="0"/>
              <a:t>Activation vector X appears across the nodes of F1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Output vector </a:t>
            </a:r>
            <a:r>
              <a:rPr lang="sr-Latn-CS" dirty="0" smtClean="0"/>
              <a:t>S</a:t>
            </a:r>
            <a:r>
              <a:rPr lang="en-US" dirty="0" smtClean="0"/>
              <a:t> appears on outputs of F1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S </a:t>
            </a:r>
            <a:r>
              <a:rPr lang="en-US" dirty="0" smtClean="0"/>
              <a:t>is exactly equal to I and eliminates it’s effect on R; R remains inactive</a:t>
            </a:r>
            <a:r>
              <a:rPr lang="sr-Latn-CS" dirty="0" smtClean="0"/>
              <a:t>.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6" idx="3"/>
          </p:cNvCxnSpPr>
          <p:nvPr/>
        </p:nvCxnSpPr>
        <p:spPr>
          <a:xfrm rot="5400000" flipH="1" flipV="1">
            <a:off x="1828403" y="2667397"/>
            <a:ext cx="1286949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8" idx="3"/>
          </p:cNvCxnSpPr>
          <p:nvPr/>
        </p:nvCxnSpPr>
        <p:spPr>
          <a:xfrm flipV="1">
            <a:off x="2286000" y="2209799"/>
            <a:ext cx="14385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7" idx="3"/>
          </p:cNvCxnSpPr>
          <p:nvPr/>
        </p:nvCxnSpPr>
        <p:spPr>
          <a:xfrm flipV="1">
            <a:off x="2286000" y="2209799"/>
            <a:ext cx="24291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6" idx="3"/>
          </p:cNvCxnSpPr>
          <p:nvPr/>
        </p:nvCxnSpPr>
        <p:spPr>
          <a:xfrm rot="16200000" flipV="1">
            <a:off x="2361804" y="2505751"/>
            <a:ext cx="1286949" cy="69504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7" idx="3"/>
          </p:cNvCxnSpPr>
          <p:nvPr/>
        </p:nvCxnSpPr>
        <p:spPr>
          <a:xfrm flipV="1">
            <a:off x="3352800" y="2209799"/>
            <a:ext cx="13623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6" idx="5"/>
          </p:cNvCxnSpPr>
          <p:nvPr/>
        </p:nvCxnSpPr>
        <p:spPr>
          <a:xfrm rot="10800000">
            <a:off x="2981046" y="2209800"/>
            <a:ext cx="14385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8" idx="3"/>
          </p:cNvCxnSpPr>
          <p:nvPr/>
        </p:nvCxnSpPr>
        <p:spPr>
          <a:xfrm rot="5400000" flipH="1" flipV="1">
            <a:off x="2895203" y="2667397"/>
            <a:ext cx="1286949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8" idx="5"/>
          </p:cNvCxnSpPr>
          <p:nvPr/>
        </p:nvCxnSpPr>
        <p:spPr>
          <a:xfrm rot="16200000" flipV="1">
            <a:off x="3590249" y="2667396"/>
            <a:ext cx="1286949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8" idx="5"/>
          </p:cNvCxnSpPr>
          <p:nvPr/>
        </p:nvCxnSpPr>
        <p:spPr>
          <a:xfrm rot="10800000">
            <a:off x="4047846" y="2209800"/>
            <a:ext cx="14385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7" idx="5"/>
          </p:cNvCxnSpPr>
          <p:nvPr/>
        </p:nvCxnSpPr>
        <p:spPr>
          <a:xfrm rot="16200000" flipV="1">
            <a:off x="4618949" y="2629296"/>
            <a:ext cx="1286949" cy="4479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6" idx="5"/>
          </p:cNvCxnSpPr>
          <p:nvPr/>
        </p:nvCxnSpPr>
        <p:spPr>
          <a:xfrm rot="10800000">
            <a:off x="2981046" y="2209800"/>
            <a:ext cx="2505355" cy="1286949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7" idx="5"/>
          </p:cNvCxnSpPr>
          <p:nvPr/>
        </p:nvCxnSpPr>
        <p:spPr>
          <a:xfrm rot="5400000" flipH="1" flipV="1">
            <a:off x="4085548" y="2543852"/>
            <a:ext cx="1286949" cy="61884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>
            <a:stCxn id="9" idx="0"/>
          </p:cNvCxnSpPr>
          <p:nvPr/>
        </p:nvCxnSpPr>
        <p:spPr>
          <a:xfrm rot="5400000" flipH="1" flipV="1">
            <a:off x="1981597" y="3572551"/>
            <a:ext cx="608806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rot="5400000" flipH="1" flipV="1">
            <a:off x="3048397" y="3572551"/>
            <a:ext cx="608806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rot="5400000" flipH="1" flipV="1">
            <a:off x="4115197" y="3572551"/>
            <a:ext cx="608806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rot="5400000" flipH="1" flipV="1">
            <a:off x="5181203" y="3572551"/>
            <a:ext cx="609600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endCxn id="6" idx="4"/>
          </p:cNvCxnSpPr>
          <p:nvPr/>
        </p:nvCxnSpPr>
        <p:spPr>
          <a:xfrm rot="5400000" flipH="1" flipV="1">
            <a:off x="2505354" y="2590006"/>
            <a:ext cx="627298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9" idx="7"/>
          </p:cNvCxnSpPr>
          <p:nvPr/>
        </p:nvCxnSpPr>
        <p:spPr>
          <a:xfrm rot="5400000">
            <a:off x="1999296" y="3123802"/>
            <a:ext cx="1268457" cy="3717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10" idx="1"/>
          </p:cNvCxnSpPr>
          <p:nvPr/>
        </p:nvCxnSpPr>
        <p:spPr>
          <a:xfrm rot="16200000" flipH="1">
            <a:off x="2371048" y="3123802"/>
            <a:ext cx="1268458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12" idx="1"/>
          </p:cNvCxnSpPr>
          <p:nvPr/>
        </p:nvCxnSpPr>
        <p:spPr>
          <a:xfrm>
            <a:off x="2819400" y="2675452"/>
            <a:ext cx="1438555" cy="12684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11" idx="1"/>
          </p:cNvCxnSpPr>
          <p:nvPr/>
        </p:nvCxnSpPr>
        <p:spPr>
          <a:xfrm>
            <a:off x="2819400" y="2675452"/>
            <a:ext cx="2505355" cy="12684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8" idx="4"/>
          </p:cNvCxnSpPr>
          <p:nvPr/>
        </p:nvCxnSpPr>
        <p:spPr>
          <a:xfrm rot="5400000" flipH="1" flipV="1">
            <a:off x="3572154" y="2590006"/>
            <a:ext cx="627298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7" idx="4"/>
          </p:cNvCxnSpPr>
          <p:nvPr/>
        </p:nvCxnSpPr>
        <p:spPr>
          <a:xfrm rot="5400000" flipH="1" flipV="1">
            <a:off x="4562754" y="2590006"/>
            <a:ext cx="627298" cy="7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9" idx="7"/>
          </p:cNvCxnSpPr>
          <p:nvPr/>
        </p:nvCxnSpPr>
        <p:spPr>
          <a:xfrm rot="10800000" flipV="1">
            <a:off x="2447646" y="2675451"/>
            <a:ext cx="1438557" cy="126845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endCxn id="10" idx="7"/>
          </p:cNvCxnSpPr>
          <p:nvPr/>
        </p:nvCxnSpPr>
        <p:spPr>
          <a:xfrm rot="5400000">
            <a:off x="3066096" y="3123802"/>
            <a:ext cx="1268457" cy="3717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endCxn id="12" idx="1"/>
          </p:cNvCxnSpPr>
          <p:nvPr/>
        </p:nvCxnSpPr>
        <p:spPr>
          <a:xfrm rot="16200000" flipH="1">
            <a:off x="3437848" y="3123802"/>
            <a:ext cx="1268458" cy="37175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11" idx="1"/>
          </p:cNvCxnSpPr>
          <p:nvPr/>
        </p:nvCxnSpPr>
        <p:spPr>
          <a:xfrm>
            <a:off x="3886200" y="2675452"/>
            <a:ext cx="1438555" cy="126845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319"/>
          <p:cNvCxnSpPr>
            <a:endCxn id="127" idx="0"/>
          </p:cNvCxnSpPr>
          <p:nvPr/>
        </p:nvCxnSpPr>
        <p:spPr>
          <a:xfrm rot="10800000" flipV="1">
            <a:off x="990600" y="2904052"/>
            <a:ext cx="3886200" cy="972902"/>
          </a:xfrm>
          <a:prstGeom prst="bentConnector2">
            <a:avLst/>
          </a:prstGeom>
          <a:ln w="1905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endCxn id="9" idx="7"/>
          </p:cNvCxnSpPr>
          <p:nvPr/>
        </p:nvCxnSpPr>
        <p:spPr>
          <a:xfrm rot="10800000" flipV="1">
            <a:off x="2447646" y="2675453"/>
            <a:ext cx="2429159" cy="126845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endCxn id="10" idx="7"/>
          </p:cNvCxnSpPr>
          <p:nvPr/>
        </p:nvCxnSpPr>
        <p:spPr>
          <a:xfrm rot="10800000" flipV="1">
            <a:off x="3514446" y="2675453"/>
            <a:ext cx="1362359" cy="126845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endCxn id="12" idx="7"/>
          </p:cNvCxnSpPr>
          <p:nvPr/>
        </p:nvCxnSpPr>
        <p:spPr>
          <a:xfrm rot="5400000">
            <a:off x="4094796" y="3161901"/>
            <a:ext cx="1268457" cy="29555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11" idx="1"/>
          </p:cNvCxnSpPr>
          <p:nvPr/>
        </p:nvCxnSpPr>
        <p:spPr>
          <a:xfrm rot="16200000" flipH="1">
            <a:off x="4466549" y="3085703"/>
            <a:ext cx="1268458" cy="447954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hape 71"/>
          <p:cNvCxnSpPr>
            <a:endCxn id="9" idx="4"/>
          </p:cNvCxnSpPr>
          <p:nvPr/>
        </p:nvCxnSpPr>
        <p:spPr>
          <a:xfrm rot="10800000">
            <a:off x="2286000" y="4334154"/>
            <a:ext cx="2133600" cy="54264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hape 87"/>
          <p:cNvCxnSpPr>
            <a:endCxn id="12" idx="4"/>
          </p:cNvCxnSpPr>
          <p:nvPr/>
        </p:nvCxnSpPr>
        <p:spPr>
          <a:xfrm rot="5400000" flipH="1" flipV="1">
            <a:off x="3886200" y="4334154"/>
            <a:ext cx="533400" cy="533400"/>
          </a:xfrm>
          <a:prstGeom prst="bentConnector3">
            <a:avLst>
              <a:gd name="adj1" fmla="val -11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6705600" y="1219200"/>
            <a:ext cx="2286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</a:t>
            </a:r>
            <a:r>
              <a:rPr lang="sr-Latn-CS" dirty="0" smtClean="0"/>
              <a:t> 2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Elements of S are multiplied with </a:t>
            </a:r>
            <a:r>
              <a:rPr lang="en-US" dirty="0" err="1" smtClean="0"/>
              <a:t>Wij</a:t>
            </a:r>
            <a:r>
              <a:rPr lang="en-US" dirty="0" smtClean="0"/>
              <a:t> and added creating a net input vector T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Elements of T come to inputs of F2 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Activation vector Y appears across the nodes of F2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results in output vector U appearing across nodes of F2 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endParaRPr lang="sr-Latn-CS" dirty="0" smtClean="0"/>
          </a:p>
        </p:txBody>
      </p:sp>
      <p:sp>
        <p:nvSpPr>
          <p:cNvPr id="143" name="TextBox 142"/>
          <p:cNvSpPr txBox="1"/>
          <p:nvPr/>
        </p:nvSpPr>
        <p:spPr>
          <a:xfrm>
            <a:off x="6705600" y="12192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</a:t>
            </a:r>
            <a:r>
              <a:rPr lang="sr-Latn-CS" dirty="0" smtClean="0"/>
              <a:t> 3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Elements of U are multiplied with </a:t>
            </a:r>
            <a:r>
              <a:rPr lang="en-US" dirty="0" err="1" smtClean="0"/>
              <a:t>Wji</a:t>
            </a:r>
            <a:r>
              <a:rPr lang="en-US" dirty="0" smtClean="0"/>
              <a:t> and added creating vector V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Elements of V come to inputs of</a:t>
            </a:r>
            <a:r>
              <a:rPr lang="sr-Latn-CS" dirty="0" smtClean="0"/>
              <a:t> F1, </a:t>
            </a:r>
            <a:r>
              <a:rPr lang="en-US" dirty="0" smtClean="0"/>
              <a:t>and at the same time element s of U inhibit</a:t>
            </a:r>
            <a:r>
              <a:rPr lang="sr-Latn-CS" dirty="0" smtClean="0"/>
              <a:t> G1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new activation vector X* appears across</a:t>
            </a:r>
            <a:r>
              <a:rPr lang="sr-Latn-CS" dirty="0" smtClean="0"/>
              <a:t> neuron</a:t>
            </a:r>
            <a:r>
              <a:rPr lang="en-US" dirty="0" smtClean="0"/>
              <a:t>s</a:t>
            </a:r>
            <a:r>
              <a:rPr lang="sr-Latn-CS" dirty="0" smtClean="0"/>
              <a:t> </a:t>
            </a:r>
            <a:r>
              <a:rPr lang="en-US" dirty="0" smtClean="0"/>
              <a:t>in</a:t>
            </a:r>
            <a:r>
              <a:rPr lang="sr-Latn-CS" dirty="0" smtClean="0"/>
              <a:t> F1 (X*=IV</a:t>
            </a:r>
            <a:r>
              <a:rPr lang="en-US" dirty="0" smtClean="0"/>
              <a:t>)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results in new output vector S</a:t>
            </a:r>
            <a:r>
              <a:rPr lang="sr-Latn-CS" dirty="0" smtClean="0"/>
              <a:t>*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6705600" y="1219200"/>
            <a:ext cx="2438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</a:t>
            </a:r>
            <a:r>
              <a:rPr lang="sr-Latn-CS" dirty="0" smtClean="0"/>
              <a:t> 4 (</a:t>
            </a:r>
            <a:r>
              <a:rPr lang="en-US" dirty="0" smtClean="0"/>
              <a:t>case</a:t>
            </a:r>
            <a:r>
              <a:rPr lang="sr-Latn-CS" dirty="0" smtClean="0"/>
              <a:t> 1)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sr-Latn-CS" dirty="0" smtClean="0"/>
              <a:t>(│S*│/ │I│</a:t>
            </a:r>
            <a:r>
              <a:rPr lang="en-US" dirty="0" smtClean="0"/>
              <a:t>&lt;</a:t>
            </a:r>
            <a:r>
              <a:rPr lang="el-GR" dirty="0" smtClean="0"/>
              <a:t>ρ</a:t>
            </a:r>
            <a:r>
              <a:rPr lang="sr-Latn-CS" dirty="0" smtClean="0"/>
              <a:t>)</a:t>
            </a:r>
            <a:r>
              <a:rPr lang="en-US" dirty="0" smtClean="0"/>
              <a:t> </a:t>
            </a:r>
            <a:r>
              <a:rPr lang="sr-Latn-CS" dirty="0" smtClean="0"/>
              <a:t> </a:t>
            </a:r>
            <a:r>
              <a:rPr lang="en-US" dirty="0" smtClean="0"/>
              <a:t>the network enters a resonant state</a:t>
            </a:r>
            <a:r>
              <a:rPr lang="sr-Latn-C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this state R remains inactive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weights </a:t>
            </a:r>
            <a:r>
              <a:rPr lang="en-US" dirty="0" err="1" smtClean="0"/>
              <a:t>Wij</a:t>
            </a:r>
            <a:r>
              <a:rPr lang="en-US" dirty="0" smtClean="0"/>
              <a:t> and </a:t>
            </a:r>
            <a:r>
              <a:rPr lang="en-US" dirty="0" err="1" smtClean="0"/>
              <a:t>Wji</a:t>
            </a:r>
            <a:r>
              <a:rPr lang="en-US" dirty="0" smtClean="0"/>
              <a:t> are modified</a:t>
            </a:r>
            <a:r>
              <a:rPr lang="sr-Latn-C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way a network learns to recognize a pattern</a:t>
            </a:r>
            <a:endParaRPr lang="sr-Latn-CS" dirty="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6705600" y="1219200"/>
            <a:ext cx="2514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</a:t>
            </a:r>
            <a:r>
              <a:rPr lang="sr-Latn-CS" dirty="0" smtClean="0"/>
              <a:t> 4 (</a:t>
            </a:r>
            <a:r>
              <a:rPr lang="en-US" dirty="0" smtClean="0"/>
              <a:t>case</a:t>
            </a:r>
            <a:r>
              <a:rPr lang="sr-Latn-CS" dirty="0" smtClean="0"/>
              <a:t> 2)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</a:t>
            </a:r>
            <a:r>
              <a:rPr lang="sr-Latn-CS" dirty="0" smtClean="0"/>
              <a:t> (S*│/ │I│</a:t>
            </a:r>
            <a:r>
              <a:rPr lang="en-US" dirty="0" smtClean="0"/>
              <a:t>&gt;</a:t>
            </a:r>
            <a:r>
              <a:rPr lang="el-GR" dirty="0" smtClean="0"/>
              <a:t>ρ</a:t>
            </a:r>
            <a:r>
              <a:rPr lang="sr-Latn-CS" dirty="0" smtClean="0"/>
              <a:t>), S* </a:t>
            </a:r>
            <a:r>
              <a:rPr lang="en-US" dirty="0" smtClean="0"/>
              <a:t>no longer can inhibit R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R</a:t>
            </a:r>
            <a:r>
              <a:rPr lang="en-US" dirty="0" smtClean="0"/>
              <a:t> sends reset signal to F2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Activated neuron in F2 turns off and is excluded from further classification</a:t>
            </a:r>
            <a:r>
              <a:rPr lang="sr-Latn-C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Everything repeats from step 1</a:t>
            </a:r>
            <a:r>
              <a:rPr lang="sr-Latn-C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all neurons are exhausted, a network assigns new neuron in F2</a:t>
            </a:r>
            <a:endParaRPr lang="sr-Latn-C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way network learns a new pattern</a:t>
            </a:r>
            <a:r>
              <a:rPr lang="sr-Latn-CS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sr-Latn-CS" dirty="0" smtClean="0"/>
          </a:p>
        </p:txBody>
      </p:sp>
      <p:sp>
        <p:nvSpPr>
          <p:cNvPr id="122" name="Cross 121"/>
          <p:cNvSpPr/>
          <p:nvPr/>
        </p:nvSpPr>
        <p:spPr>
          <a:xfrm rot="18851584">
            <a:off x="3567780" y="1723167"/>
            <a:ext cx="616626" cy="647636"/>
          </a:xfrm>
          <a:prstGeom prst="plus">
            <a:avLst>
              <a:gd name="adj" fmla="val 4476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indefinite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indefinite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indefinit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indefinite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indefinite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indefinite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" dur="indefinite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1FF6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FFF9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5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8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1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4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E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7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8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0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3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6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9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2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mph" presetSubtype="1" repeatCount="indefinit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EA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5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4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6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8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0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2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4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7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0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3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6" dur="5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8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9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03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5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0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09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1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1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1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1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7" presetClass="emph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21414"/>
                                      </p:to>
                                    </p:animClr>
                                    <p:set>
                                      <p:cBhvr>
                                        <p:cTn id="42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28" dur="5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31" dur="500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34" dur="500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37" dur="500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40" dur="500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7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6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9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2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5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8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3000"/>
                            </p:stCondLst>
                            <p:childTnLst>
                              <p:par>
                                <p:cTn id="476" presetID="7" presetClass="emph" presetSubtype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7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8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1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4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7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D6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3300"/>
                            </p:stCondLst>
                            <p:childTnLst>
                              <p:par>
                                <p:cTn id="493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EA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6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8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9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1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2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4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5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7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8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0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1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6" dur="indefinite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8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9" dur="indefinite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1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2" dur="indefinite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4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7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19AC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8" dur="indefinite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0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EA0B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1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57" grpId="0" animBg="1" autoUpdateAnimBg="0"/>
      <p:bldP spid="57" grpId="1" animBg="1"/>
      <p:bldP spid="127" grpId="0" animBg="1"/>
      <p:bldP spid="95" grpId="0" uiExpand="1" build="p" bldLvl="2" advAuto="300"/>
      <p:bldP spid="95" grpId="1" build="allAtOnce"/>
      <p:bldP spid="142" grpId="0" uiExpand="1" build="p" bldLvl="2" advAuto="300"/>
      <p:bldP spid="142" grpId="1" build="allAtOnce"/>
      <p:bldP spid="143" grpId="0" uiExpand="1" build="p" bldLvl="2" advAuto="0"/>
      <p:bldP spid="143" grpId="1" build="allAtOnce"/>
      <p:bldP spid="144" grpId="0" uiExpand="1" build="allAtOnce" bldLvl="2"/>
      <p:bldP spid="144" grpId="1" build="allAtOnce"/>
      <p:bldP spid="145" grpId="0"/>
      <p:bldP spid="145" grpId="1"/>
      <p:bldP spid="1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solution (learning)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Different learning techniques are possible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with </a:t>
            </a:r>
            <a:r>
              <a:rPr lang="en-US" sz="2400" dirty="0" smtClean="0"/>
              <a:t>ART neural networks</a:t>
            </a:r>
            <a:r>
              <a:rPr lang="sr-Latn-CS" sz="2400" dirty="0" smtClean="0"/>
              <a:t>.</a:t>
            </a:r>
          </a:p>
          <a:p>
            <a:r>
              <a:rPr lang="en-US" sz="2400" dirty="0" smtClean="0"/>
              <a:t>There are two basic techniques</a:t>
            </a:r>
            <a:r>
              <a:rPr lang="sr-Latn-CS" sz="2400" dirty="0" smtClean="0"/>
              <a:t>:</a:t>
            </a:r>
          </a:p>
          <a:p>
            <a:pPr lvl="1"/>
            <a:r>
              <a:rPr lang="en-US" sz="2000" dirty="0" smtClean="0"/>
              <a:t>Fast </a:t>
            </a:r>
            <a:r>
              <a:rPr lang="en-US" sz="2000" dirty="0" smtClean="0"/>
              <a:t>learning</a:t>
            </a:r>
          </a:p>
          <a:p>
            <a:pPr lvl="2"/>
            <a:r>
              <a:rPr lang="en-US" sz="1800" dirty="0" smtClean="0"/>
              <a:t>new </a:t>
            </a:r>
            <a:r>
              <a:rPr lang="en-US" sz="1800" dirty="0" smtClean="0"/>
              <a:t>values of W are assigned in at discreet moments in time and are determined by algebraic equations</a:t>
            </a:r>
            <a:endParaRPr lang="sr-Latn-CS" sz="1800" dirty="0" smtClean="0"/>
          </a:p>
          <a:p>
            <a:pPr lvl="1"/>
            <a:r>
              <a:rPr lang="en-US" sz="2000" dirty="0" smtClean="0"/>
              <a:t>Slow </a:t>
            </a:r>
            <a:r>
              <a:rPr lang="en-US" sz="2000" dirty="0" smtClean="0"/>
              <a:t>learning</a:t>
            </a:r>
            <a:endParaRPr lang="en-US" sz="2000" dirty="0" smtClean="0"/>
          </a:p>
          <a:p>
            <a:pPr lvl="2"/>
            <a:r>
              <a:rPr lang="en-US" sz="1800" dirty="0" smtClean="0"/>
              <a:t>values </a:t>
            </a:r>
            <a:r>
              <a:rPr lang="en-US" sz="1800" dirty="0" smtClean="0"/>
              <a:t>of W at given point in time are </a:t>
            </a:r>
            <a:r>
              <a:rPr lang="en-US" sz="1800" dirty="0" smtClean="0"/>
              <a:t>determined </a:t>
            </a:r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by </a:t>
            </a:r>
            <a:r>
              <a:rPr lang="en-US" sz="1800" dirty="0" smtClean="0"/>
              <a:t>values of continuous functions at that point </a:t>
            </a: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and </a:t>
            </a:r>
            <a:r>
              <a:rPr lang="en-US" sz="1800" dirty="0" smtClean="0"/>
              <a:t>described with differential equations.</a:t>
            </a:r>
            <a:endParaRPr lang="sr-Latn-C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solution </a:t>
            </a:r>
            <a:br>
              <a:rPr lang="en-US" dirty="0" smtClean="0"/>
            </a:br>
            <a:r>
              <a:rPr lang="en-US" dirty="0" smtClean="0"/>
              <a:t>(WSN application)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Classification on the cluster level can be organized in various ways depending on the needs.</a:t>
            </a:r>
          </a:p>
          <a:p>
            <a:r>
              <a:rPr lang="en-US" sz="2400" dirty="0" smtClean="0"/>
              <a:t>Following cluster organizations are possible</a:t>
            </a:r>
            <a:r>
              <a:rPr lang="sr-Latn-CS" sz="2400" dirty="0" smtClean="0"/>
              <a:t>:</a:t>
            </a:r>
          </a:p>
          <a:p>
            <a:pPr lvl="1"/>
            <a:r>
              <a:rPr lang="en-US" sz="2000" dirty="0" smtClean="0"/>
              <a:t>Only one sensor unit in cluster (cluster head) implements ART and other units supply raw data to it</a:t>
            </a:r>
            <a:r>
              <a:rPr lang="sr-Latn-CS" sz="2000" dirty="0" smtClean="0"/>
              <a:t>.</a:t>
            </a:r>
            <a:r>
              <a:rPr lang="en-US" sz="2000" dirty="0" smtClean="0"/>
              <a:t> </a:t>
            </a:r>
            <a:endParaRPr lang="sr-Latn-CS" sz="2000" dirty="0" smtClean="0"/>
          </a:p>
          <a:p>
            <a:pPr lvl="1"/>
            <a:r>
              <a:rPr lang="en-US" sz="2000" dirty="0" smtClean="0"/>
              <a:t>Every unit in cluster implements ART 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and </a:t>
            </a:r>
            <a:r>
              <a:rPr lang="en-US" sz="2000" dirty="0" smtClean="0"/>
              <a:t>data is broadcasted to all units</a:t>
            </a:r>
            <a:r>
              <a:rPr lang="sr-Latn-CS" sz="2000" dirty="0" smtClean="0"/>
              <a:t>.</a:t>
            </a:r>
          </a:p>
          <a:p>
            <a:pPr lvl="1"/>
            <a:r>
              <a:rPr lang="en-US" sz="2000" dirty="0" smtClean="0"/>
              <a:t>Every unit implements ART but only performs local </a:t>
            </a:r>
            <a:r>
              <a:rPr lang="en-US" sz="2000" dirty="0" smtClean="0"/>
              <a:t>classification,</a:t>
            </a:r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c</a:t>
            </a:r>
            <a:r>
              <a:rPr lang="en-US" sz="2000" dirty="0" smtClean="0"/>
              <a:t>luster </a:t>
            </a:r>
            <a:r>
              <a:rPr lang="en-US" sz="2000" dirty="0" smtClean="0"/>
              <a:t>head receives classified data 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and </a:t>
            </a:r>
            <a:r>
              <a:rPr lang="en-US" sz="2000" dirty="0" smtClean="0"/>
              <a:t>performs cluster level classification on it.</a:t>
            </a:r>
            <a:r>
              <a:rPr lang="sr-Latn-CS" sz="2000" dirty="0" smtClean="0"/>
              <a:t> 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ART neural networks are surprisingly stable in real world environments, and allow for high accuracy pattern recognition,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even </a:t>
            </a:r>
            <a:r>
              <a:rPr lang="en-US" sz="2000" dirty="0" smtClean="0"/>
              <a:t>in constantly changing environments</a:t>
            </a:r>
          </a:p>
          <a:p>
            <a:r>
              <a:rPr lang="en-US" sz="2000" dirty="0" smtClean="0"/>
              <a:t>Their nature as neural networks makes them energy efficient.</a:t>
            </a:r>
          </a:p>
          <a:p>
            <a:r>
              <a:rPr lang="en-US" sz="2000" dirty="0" smtClean="0"/>
              <a:t>This makes them very suitable for application in wireless </a:t>
            </a:r>
            <a:r>
              <a:rPr lang="en-US" sz="2000" dirty="0" smtClean="0"/>
              <a:t>sensor networks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Problem definition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WSNs operate on </a:t>
            </a:r>
            <a:r>
              <a:rPr lang="en-US" sz="2400" dirty="0" smtClean="0"/>
              <a:t>large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and </a:t>
            </a:r>
            <a:r>
              <a:rPr lang="en-US" sz="2400" dirty="0" smtClean="0"/>
              <a:t>often inaccessible areas</a:t>
            </a:r>
          </a:p>
          <a:p>
            <a:r>
              <a:rPr lang="en-US" sz="2400" dirty="0" smtClean="0"/>
              <a:t>Environments </a:t>
            </a:r>
            <a:r>
              <a:rPr lang="en-US" sz="2400" dirty="0" smtClean="0"/>
              <a:t>they collect data from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are not </a:t>
            </a:r>
            <a:r>
              <a:rPr lang="en-US" sz="2400" dirty="0" smtClean="0"/>
              <a:t>well defined and dynamic</a:t>
            </a:r>
          </a:p>
          <a:p>
            <a:r>
              <a:rPr lang="en-US" sz="2400" dirty="0" smtClean="0"/>
              <a:t>Prolonging battery life of sensor nodes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is a </a:t>
            </a:r>
            <a:r>
              <a:rPr lang="en-US" sz="2400" dirty="0" smtClean="0"/>
              <a:t>critical requirement</a:t>
            </a:r>
          </a:p>
          <a:p>
            <a:r>
              <a:rPr lang="en-US" sz="2400" dirty="0" smtClean="0"/>
              <a:t>They typically produce large amounts of raw data</a:t>
            </a:r>
          </a:p>
          <a:p>
            <a:r>
              <a:rPr lang="en-US" sz="2400" dirty="0" smtClean="0"/>
              <a:t>Transfer of such data to </a:t>
            </a:r>
            <a:r>
              <a:rPr lang="en-US" sz="2400" dirty="0" smtClean="0"/>
              <a:t>a data </a:t>
            </a:r>
            <a:r>
              <a:rPr lang="en-US" sz="2400" dirty="0" smtClean="0"/>
              <a:t>center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where </a:t>
            </a:r>
            <a:r>
              <a:rPr lang="en-US" sz="2400" dirty="0" smtClean="0"/>
              <a:t>it would be processed is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highly </a:t>
            </a:r>
            <a:r>
              <a:rPr lang="en-US" sz="2400" dirty="0" smtClean="0"/>
              <a:t>energy </a:t>
            </a:r>
            <a:r>
              <a:rPr lang="en-US" sz="2400" dirty="0" smtClean="0"/>
              <a:t>inefficient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Problem definition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Processing data within the network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must </a:t>
            </a:r>
            <a:r>
              <a:rPr lang="en-US" sz="2400" dirty="0" smtClean="0"/>
              <a:t>also be adaptable to changes in </a:t>
            </a:r>
            <a:r>
              <a:rPr lang="en-US" sz="2400" dirty="0" smtClean="0"/>
              <a:t>environment</a:t>
            </a:r>
            <a:endParaRPr lang="en-US" sz="2400" dirty="0" smtClean="0"/>
          </a:p>
          <a:p>
            <a:r>
              <a:rPr lang="en-US" sz="2400" dirty="0" smtClean="0"/>
              <a:t>Organization </a:t>
            </a:r>
            <a:r>
              <a:rPr lang="en-US" sz="2400" dirty="0" smtClean="0"/>
              <a:t>of WSN:</a:t>
            </a:r>
          </a:p>
          <a:p>
            <a:pPr lvl="1"/>
            <a:r>
              <a:rPr lang="en-US" sz="2000" dirty="0" smtClean="0"/>
              <a:t>Each sensor unit (node) consists of:</a:t>
            </a:r>
          </a:p>
          <a:p>
            <a:pPr lvl="2"/>
            <a:r>
              <a:rPr lang="en-US" sz="1800" dirty="0" smtClean="0"/>
              <a:t>Multiple sensors</a:t>
            </a:r>
          </a:p>
          <a:p>
            <a:pPr lvl="2"/>
            <a:r>
              <a:rPr lang="en-US" sz="1800" dirty="0" smtClean="0"/>
              <a:t>Data processing unit</a:t>
            </a:r>
          </a:p>
          <a:p>
            <a:pPr lvl="2"/>
            <a:r>
              <a:rPr lang="en-US" sz="1800" dirty="0" smtClean="0"/>
              <a:t>A battery</a:t>
            </a:r>
          </a:p>
          <a:p>
            <a:pPr lvl="2"/>
            <a:r>
              <a:rPr lang="en-US" sz="1800" dirty="0" smtClean="0"/>
              <a:t>A radio unit</a:t>
            </a:r>
          </a:p>
          <a:p>
            <a:pPr lvl="1"/>
            <a:r>
              <a:rPr lang="en-US" sz="2000" dirty="0" smtClean="0"/>
              <a:t>Many sensor units form a cluster</a:t>
            </a:r>
          </a:p>
          <a:p>
            <a:pPr lvl="1"/>
            <a:r>
              <a:rPr lang="en-US" sz="2000" dirty="0" smtClean="0"/>
              <a:t>Each cluster has a chosen node (cluster head</a:t>
            </a:r>
            <a:r>
              <a:rPr lang="en-US" sz="2000" dirty="0" smtClean="0"/>
              <a:t>)</a:t>
            </a:r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that </a:t>
            </a:r>
            <a:r>
              <a:rPr lang="en-US" sz="2000" dirty="0" smtClean="0"/>
              <a:t>collects the data and forwards it to data centers</a:t>
            </a:r>
          </a:p>
          <a:p>
            <a:pPr lvl="2"/>
            <a:r>
              <a:rPr lang="en-US" sz="1800" dirty="0" smtClean="0"/>
              <a:t>Typically has much more resources </a:t>
            </a: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	(</a:t>
            </a:r>
            <a:r>
              <a:rPr lang="en-US" sz="1800" dirty="0" smtClean="0"/>
              <a:t>often continuous power source) </a:t>
            </a:r>
            <a:endParaRPr lang="en-US" sz="1800" dirty="0" smtClean="0"/>
          </a:p>
          <a:p>
            <a:pPr lvl="2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and </a:t>
            </a:r>
            <a:r>
              <a:rPr lang="en-US" sz="1800" dirty="0" smtClean="0"/>
              <a:t>is deployed on accessible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Without efficient energy consumption,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sensor </a:t>
            </a:r>
            <a:r>
              <a:rPr lang="en-US" sz="2400" dirty="0" smtClean="0"/>
              <a:t>nodes quickly die out.</a:t>
            </a:r>
          </a:p>
          <a:p>
            <a:r>
              <a:rPr lang="en-US" sz="2400" dirty="0" smtClean="0"/>
              <a:t>It is often very hard to replace them.</a:t>
            </a:r>
          </a:p>
          <a:p>
            <a:r>
              <a:rPr lang="en-US" sz="2400" dirty="0" smtClean="0"/>
              <a:t>It is hard to adapt to changing environments.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WSNs are important source of information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about the </a:t>
            </a:r>
            <a:r>
              <a:rPr lang="en-US" sz="2400" dirty="0" smtClean="0"/>
              <a:t>world around us.</a:t>
            </a:r>
          </a:p>
          <a:p>
            <a:pPr lvl="1"/>
            <a:r>
              <a:rPr lang="en-US" sz="2000" dirty="0" smtClean="0"/>
              <a:t>Prediction of natural disasters</a:t>
            </a:r>
          </a:p>
          <a:p>
            <a:pPr lvl="1"/>
            <a:r>
              <a:rPr lang="en-US" sz="2000" dirty="0" smtClean="0"/>
              <a:t>Remote monitoring</a:t>
            </a:r>
          </a:p>
          <a:p>
            <a:pPr lvl="1"/>
            <a:r>
              <a:rPr lang="en-US" sz="2000" dirty="0" smtClean="0"/>
              <a:t>Border line security</a:t>
            </a:r>
          </a:p>
          <a:p>
            <a:r>
              <a:rPr lang="en-US" sz="2400" dirty="0" smtClean="0"/>
              <a:t>With more energy efficient ways of employing single sensor node,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deployment </a:t>
            </a:r>
            <a:r>
              <a:rPr lang="en-US" sz="2400" dirty="0" smtClean="0"/>
              <a:t>and maintaining of WSNs becomes more plausible and more cost effective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in </a:t>
            </a:r>
            <a:r>
              <a:rPr lang="en-US" sz="2400" dirty="0" smtClean="0"/>
              <a:t>wider range of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Data aggregation</a:t>
            </a:r>
          </a:p>
          <a:p>
            <a:r>
              <a:rPr lang="en-US" sz="2400" dirty="0" smtClean="0"/>
              <a:t>Distributed K-means clustering</a:t>
            </a:r>
          </a:p>
          <a:p>
            <a:r>
              <a:rPr lang="en-US" sz="2400" dirty="0" smtClean="0"/>
              <a:t>Classic layered neural network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Data aggregation</a:t>
            </a:r>
          </a:p>
          <a:p>
            <a:pPr lvl="1"/>
            <a:r>
              <a:rPr lang="en-US" sz="2000" dirty="0" smtClean="0"/>
              <a:t>Data is sent to selected nodes and aggregated there providing dimensionality reduction</a:t>
            </a:r>
          </a:p>
          <a:p>
            <a:pPr lvl="1"/>
            <a:r>
              <a:rPr lang="en-US" sz="2000" dirty="0" smtClean="0"/>
              <a:t>(+) Simplicity</a:t>
            </a:r>
          </a:p>
          <a:p>
            <a:pPr lvl="1"/>
            <a:r>
              <a:rPr lang="en-US" sz="2000" dirty="0" smtClean="0"/>
              <a:t>(+) Requires little computing power</a:t>
            </a:r>
          </a:p>
          <a:p>
            <a:pPr lvl="1"/>
            <a:r>
              <a:rPr lang="en-US" sz="2000" dirty="0" smtClean="0"/>
              <a:t>(-) Loss of data</a:t>
            </a:r>
          </a:p>
          <a:p>
            <a:pPr lvl="1"/>
            <a:r>
              <a:rPr lang="en-US" sz="2000" dirty="0" smtClean="0"/>
              <a:t>(-) Selecting the same node frequently creates a hotspot</a:t>
            </a:r>
          </a:p>
          <a:p>
            <a:pPr lvl="1"/>
            <a:r>
              <a:rPr lang="en-US" sz="2000" dirty="0" smtClean="0"/>
              <a:t>(-) Depends on efficient routing within WSN </a:t>
            </a:r>
          </a:p>
          <a:p>
            <a:pPr lvl="1"/>
            <a:r>
              <a:rPr lang="en-US" sz="2000" dirty="0" smtClean="0"/>
              <a:t>(-) Not very informative in the end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Distributed K-means</a:t>
            </a:r>
          </a:p>
          <a:p>
            <a:pPr lvl="1"/>
            <a:r>
              <a:rPr lang="en-US" sz="2000" dirty="0" smtClean="0"/>
              <a:t>A version of K-means clustering 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that </a:t>
            </a:r>
            <a:r>
              <a:rPr lang="en-US" sz="2000" dirty="0" smtClean="0"/>
              <a:t>performs it’s operation in peer-to-peer network</a:t>
            </a:r>
          </a:p>
          <a:p>
            <a:pPr lvl="1"/>
            <a:r>
              <a:rPr lang="en-US" sz="2000" dirty="0" smtClean="0"/>
              <a:t>(+) A well defined, proven algorithm</a:t>
            </a:r>
          </a:p>
          <a:p>
            <a:pPr lvl="1"/>
            <a:r>
              <a:rPr lang="en-US" sz="2000" dirty="0" smtClean="0"/>
              <a:t>(+) Outputs a single class ID instead of array of raw values</a:t>
            </a:r>
          </a:p>
          <a:p>
            <a:pPr lvl="1"/>
            <a:r>
              <a:rPr lang="en-US" sz="2000" dirty="0" smtClean="0"/>
              <a:t>(-) Requires a lot of processing</a:t>
            </a:r>
          </a:p>
          <a:p>
            <a:pPr lvl="1"/>
            <a:r>
              <a:rPr lang="en-US" sz="2000" dirty="0" smtClean="0"/>
              <a:t>(-) Excessive node communication</a:t>
            </a:r>
          </a:p>
          <a:p>
            <a:pPr lvl="1"/>
            <a:r>
              <a:rPr lang="en-US" sz="2000" dirty="0" smtClean="0"/>
              <a:t>(-) Requires knowing the number of data clusters in advance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Classification using a neural network</a:t>
            </a:r>
            <a:endParaRPr lang="en-US" sz="2000" dirty="0" smtClean="0"/>
          </a:p>
          <a:p>
            <a:pPr lvl="1"/>
            <a:r>
              <a:rPr lang="en-US" sz="2000" dirty="0" smtClean="0"/>
              <a:t>A 3 layer neural network performs classification of data, both on per node basis and on the sensor cluster level.</a:t>
            </a:r>
          </a:p>
          <a:p>
            <a:pPr lvl="1"/>
            <a:r>
              <a:rPr lang="en-US" sz="2000" dirty="0" smtClean="0"/>
              <a:t>(+) Simple to implement</a:t>
            </a:r>
          </a:p>
          <a:p>
            <a:pPr lvl="1"/>
            <a:r>
              <a:rPr lang="en-US" sz="2000" dirty="0" smtClean="0"/>
              <a:t>(+) Outputs a single class ID instead of array of raw values</a:t>
            </a:r>
          </a:p>
          <a:p>
            <a:pPr lvl="1"/>
            <a:r>
              <a:rPr lang="en-US" sz="2000" dirty="0" smtClean="0"/>
              <a:t>(-) Requires a lot of training</a:t>
            </a:r>
          </a:p>
          <a:p>
            <a:pPr lvl="1"/>
            <a:r>
              <a:rPr lang="en-US" sz="2000" dirty="0" smtClean="0"/>
              <a:t>(-) Not adaptable to changes in the environment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2269</TotalTime>
  <Words>767</Words>
  <Application>Microsoft Office PowerPoint</Application>
  <PresentationFormat>On-screen Show (4:3)</PresentationFormat>
  <Paragraphs>192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Application of  ART neural networks   in Wireless sensor networks</vt:lpstr>
      <vt:lpstr>Problem definition</vt:lpstr>
      <vt:lpstr>Problem definition</vt:lpstr>
      <vt:lpstr>Problem importance</vt:lpstr>
      <vt:lpstr>Problem trend</vt:lpstr>
      <vt:lpstr>Existing solutions</vt:lpstr>
      <vt:lpstr>Existing solutions (1)</vt:lpstr>
      <vt:lpstr>Existing solutions (2)</vt:lpstr>
      <vt:lpstr>Existing solutions (3)</vt:lpstr>
      <vt:lpstr>Proposed solution</vt:lpstr>
      <vt:lpstr>Proposed solution</vt:lpstr>
      <vt:lpstr>Proposed solution (ART1 organisation)</vt:lpstr>
      <vt:lpstr>Proposed solution (ART1 activity)</vt:lpstr>
      <vt:lpstr>Proposed solution (learning)</vt:lpstr>
      <vt:lpstr>Proposed solution  (WSN application)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miljan</dc:creator>
  <cp:lastModifiedBy>Miljan</cp:lastModifiedBy>
  <cp:revision>230</cp:revision>
  <dcterms:created xsi:type="dcterms:W3CDTF">2011-11-26T18:17:46Z</dcterms:created>
  <dcterms:modified xsi:type="dcterms:W3CDTF">2011-12-19T22:22:12Z</dcterms:modified>
</cp:coreProperties>
</file>