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60" r:id="rId6"/>
    <p:sldId id="259" r:id="rId7"/>
    <p:sldId id="261" r:id="rId8"/>
    <p:sldId id="270" r:id="rId9"/>
    <p:sldId id="271" r:id="rId10"/>
    <p:sldId id="262" r:id="rId11"/>
    <p:sldId id="272" r:id="rId12"/>
    <p:sldId id="263" r:id="rId13"/>
    <p:sldId id="273" r:id="rId14"/>
    <p:sldId id="264" r:id="rId15"/>
    <p:sldId id="274" r:id="rId16"/>
    <p:sldId id="275" r:id="rId17"/>
    <p:sldId id="265" r:id="rId18"/>
    <p:sldId id="266" r:id="rId19"/>
    <p:sldId id="276" r:id="rId20"/>
    <p:sldId id="267" r:id="rId2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713" autoAdjust="0"/>
  </p:normalViewPr>
  <p:slideViewPr>
    <p:cSldViewPr>
      <p:cViewPr varScale="1">
        <p:scale>
          <a:sx n="100" d="100"/>
          <a:sy n="100" d="100"/>
        </p:scale>
        <p:origin x="-1620" y="-9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978" y="-102"/>
      </p:cViewPr>
      <p:guideLst>
        <p:guide orient="horz" pos="3367"/>
        <p:guide pos="238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EC562-54A4-4A31-A213-FDD80D80328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D72D1-F749-4E27-9A41-D2208D14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1C0E5-15D7-46A0-83FF-72EABA8159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32346-4F95-448C-86E5-516ABBDF7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2346-4F95-448C-86E5-516ABBDF7C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9083D-B794-4795-95F6-E2B141F4C854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e</a:t>
            </a:r>
            <a:fld id="{1419083D-B794-4795-95F6-E2B141F4C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083D-B794-4795-95F6-E2B141F4C854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8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C240-CC41-423C-A8C5-191DBEA564DA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volutional_neural_network" TargetMode="External"/><Relationship Id="rId2" Type="http://schemas.openxmlformats.org/officeDocument/2006/relationships/hyperlink" Target="https://en.wikipedia.org/wiki/Artificial_neural_network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ithub.com/andersbll/nnet" TargetMode="External"/><Relationship Id="rId5" Type="http://schemas.openxmlformats.org/officeDocument/2006/relationships/hyperlink" Target="http://deeplearning.net/tutorial/lenet.html" TargetMode="External"/><Relationship Id="rId4" Type="http://schemas.openxmlformats.org/officeDocument/2006/relationships/hyperlink" Target="http://cs231n.stanford.ed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457200" y="248688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Konvolucione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neuralne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mreže</a:t>
            </a:r>
            <a:endParaRPr/>
          </a:p>
        </p:txBody>
      </p:sp>
      <p:sp>
        <p:nvSpPr>
          <p:cNvPr id="74" name="CustomShape 2"/>
          <p:cNvSpPr/>
          <p:nvPr/>
        </p:nvSpPr>
        <p:spPr>
          <a:xfrm>
            <a:off x="7608240" y="6035040"/>
            <a:ext cx="182052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Student</a:t>
            </a:r>
            <a:endParaRPr/>
          </a:p>
          <a:p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Dejan Keri</a:t>
            </a:r>
            <a:endParaRPr/>
          </a:p>
          <a:p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3039/15</a:t>
            </a:r>
            <a:endParaRPr/>
          </a:p>
        </p:txBody>
      </p:sp>
      <p:sp>
        <p:nvSpPr>
          <p:cNvPr id="75" name="CustomShape 3"/>
          <p:cNvSpPr/>
          <p:nvPr/>
        </p:nvSpPr>
        <p:spPr>
          <a:xfrm>
            <a:off x="457200" y="6035040"/>
            <a:ext cx="310860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Profesor</a:t>
            </a:r>
            <a:endParaRPr/>
          </a:p>
          <a:p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dr. Veljko Milutinović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49000" y="109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napred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Potpuno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konektovani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sloj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- CPU</a:t>
            </a: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15912" y="1798637"/>
            <a:ext cx="9372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input_layer_size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– </a:t>
            </a:r>
            <a:r>
              <a:rPr lang="en-US" sz="1100" err="1" smtClean="0">
                <a:latin typeface="Consolas" pitchFamily="49" charset="0"/>
                <a:cs typeface="Consolas" pitchFamily="49" charset="0"/>
              </a:rPr>
              <a:t>broj</a:t>
            </a:r>
            <a:r>
              <a:rPr lang="en-US" sz="1100" smtClean="0">
                <a:latin typeface="Consolas" pitchFamily="49" charset="0"/>
                <a:cs typeface="Consolas" pitchFamily="49" charset="0"/>
              </a:rPr>
              <a:t> neurona u ulaznom sloju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broj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neurona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u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skrivenom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sloju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smtClean="0">
                <a:latin typeface="Consolas" pitchFamily="49" charset="0"/>
                <a:cs typeface="Consolas" pitchFamily="49" charset="0"/>
              </a:rPr>
              <a:t>// output_layer_size – broj neurona u izlaznom sloju</a:t>
            </a:r>
          </a:p>
          <a:p>
            <a:r>
              <a:rPr lang="en-US" sz="1100" smtClean="0">
                <a:latin typeface="Consolas" pitchFamily="49" charset="0"/>
                <a:cs typeface="Consolas" pitchFamily="49" charset="0"/>
              </a:rPr>
              <a:t>// ulazni i skriveni sloj poseduju 1 dodatni element, na poziciji layer[layer_size], koji predstavlja bias vrednost za </a:t>
            </a:r>
          </a:p>
          <a:p>
            <a:r>
              <a:rPr lang="en-US" sz="1100" smtClean="0">
                <a:latin typeface="Consolas" pitchFamily="49" charset="0"/>
                <a:cs typeface="Consolas" pitchFamily="49" charset="0"/>
              </a:rPr>
              <a:t>// taj sloj</a:t>
            </a:r>
          </a:p>
          <a:p>
            <a:endParaRPr lang="en-US" sz="110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smtClean="0">
                <a:latin typeface="Consolas" pitchFamily="49" charset="0"/>
                <a:cs typeface="Consolas" pitchFamily="49" charset="0"/>
              </a:rPr>
              <a:t>// Vrednost neurona u skrivenom sloju se racuna tako sto se ulazni neuroni pomnoze sa tezinama ka ovom neuronu, sve se</a:t>
            </a:r>
          </a:p>
          <a:p>
            <a:r>
              <a:rPr lang="en-US" sz="1100" smtClean="0">
                <a:latin typeface="Consolas" pitchFamily="49" charset="0"/>
                <a:cs typeface="Consolas" pitchFamily="49" charset="0"/>
              </a:rPr>
              <a:t>// sumira, te propusti kroz aktivacionu funkciju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sum = 0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for j := =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input_layer_size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+ 1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sum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[j]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weights_input_to_hidden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[j][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= sigmoid(sum)</a:t>
            </a:r>
          </a:p>
          <a:p>
            <a:endParaRPr lang="en-US" sz="110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smtClean="0">
                <a:latin typeface="Consolas" pitchFamily="49" charset="0"/>
                <a:cs typeface="Consolas" pitchFamily="49" charset="0"/>
              </a:rPr>
              <a:t>// Vrednost neurona u izlaznom sloju se racuna tako sto se skriveni neuroni pomnoze sa tezinama ka ovom neuronu, sve se</a:t>
            </a:r>
          </a:p>
          <a:p>
            <a:r>
              <a:rPr lang="en-US" sz="1100" smtClean="0">
                <a:latin typeface="Consolas" pitchFamily="49" charset="0"/>
                <a:cs typeface="Consolas" pitchFamily="49" charset="0"/>
              </a:rPr>
              <a:t>// sumira, te propusti kroz aktivacionu funkciju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sum = 0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for j := =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+ 1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sum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[j]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weights_hidden_to_output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[j][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= sigmoid(sum)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10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229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napred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Potpuno</a:t>
            </a: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konentovani</a:t>
            </a: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sloj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- CUDA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365760" y="1647360"/>
            <a:ext cx="932652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- Struktura</a:t>
            </a:r>
            <a:endParaRPr/>
          </a:p>
          <a:p>
            <a:pPr marL="648000" lvl="2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- Ulaz 338 neurona + bias, skriveni 338 neuron + bias, izlaz 1 neuron</a:t>
            </a:r>
            <a:endParaRPr/>
          </a:p>
          <a:p>
            <a:pPr marL="648000" lvl="2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- Skriveni i izlazni sloj se aktiviraju sigmoidnom funkcijom</a:t>
            </a:r>
            <a:endParaRPr/>
          </a:p>
        </p:txBody>
      </p:sp>
      <p:pic>
        <p:nvPicPr>
          <p:cNvPr id="115" name="Picture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0676" y="2687760"/>
            <a:ext cx="7205168" cy="4746600"/>
          </a:xfrm>
          <a:prstGeom prst="rect">
            <a:avLst/>
          </a:prstGeom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11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49000" y="109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nazad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Potpuno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konektovani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sloj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- CPU</a:t>
            </a: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15912" y="1798637"/>
            <a:ext cx="93726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Gradijent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izlazni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sloj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neuron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racuna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kao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izvod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aktivacione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funkcije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(sigmoid)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izlaznog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sloja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poziciji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pomnozen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greskom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u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odnosu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tacnu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Izvod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sigmoid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funkcije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je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oblika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y(x) * (1 – y(x))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error 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correct_value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* (1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]) * error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Gradijent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skiriveni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ulazni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neuron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racunaja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isto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tim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greska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racuna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kao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zbir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svih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proizvoda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gradijenta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svih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izlaznih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neurona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konektovanih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neuron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pomnozenih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tezinama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izmedju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ovih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neurona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hidden_layer_sze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error = 0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error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[j]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weights_hidden_to_output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* (1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]) * error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input_layer_sze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error = 0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error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[j]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weights_input_to_hidden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input_layer_gradients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* (1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]) * error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Menjanje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tezina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izmedju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neurona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input_layer_size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+ 1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weights_input_to_hidden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learning_rate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[j]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+ 1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weights_hidden_to_output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learning_rate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hidden_layer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output_layer_gradients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[j]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12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4000" y="193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nazad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Potpuno</a:t>
            </a: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konektovani</a:t>
            </a: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sloj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- CUDA</a:t>
            </a:r>
            <a:endParaRPr/>
          </a:p>
        </p:txBody>
      </p:sp>
      <p:pic>
        <p:nvPicPr>
          <p:cNvPr id="117" name="Picture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1072030" y="1920240"/>
            <a:ext cx="7878339" cy="5244480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13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49000" y="109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nazad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Unpooling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- CPU</a:t>
            </a: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15912" y="1722437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sadrzi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koje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propagiraju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u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nazad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potpuno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konektovanog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sloja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ka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konvolucionom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prvo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sva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polja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resetuju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0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depth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input_depth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 = 0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Zatim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samo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mesta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kojih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je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dosta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najveca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u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prolazu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napred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odgovarajuca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gradijenta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koji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dolazi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potpuno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kontektovanog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sloja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depth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input_depth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switch = switches[depth][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switch.x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switch.y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backprop_gradients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</a:t>
            </a:r>
          </a:p>
          <a:p>
            <a:endParaRPr lang="en-US" sz="11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14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49000" y="109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nazad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Konvolucija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- CPU</a:t>
            </a: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15912" y="2103437"/>
            <a:ext cx="9372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promene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(delta)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odredjenog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filtra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odredjenu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dobinu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poziciji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racuna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kao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zbir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svih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priozvoda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ulazne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slike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datu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dubinu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gradijenta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poziciji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koju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bi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upisala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u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slucaju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prolaza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napred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d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filters_count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grad_value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gradients[d][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biases_delta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[d]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grad_value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for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depth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input_volume_depth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* stride +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filterX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j * stride +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filterY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filter_delta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[d][depth][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input_volume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grad_value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Update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biasa</a:t>
            </a:r>
            <a:endParaRPr lang="en-US" sz="1100" dirty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fitlers_count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biases[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:=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learning_rate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biases_delta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for depth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input_volume_depth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filters[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][d][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learning_rate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filter_delta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15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4000" y="20088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nazad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Unpooling</a:t>
            </a: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Konvolucija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- CUDA</a:t>
            </a:r>
            <a:endParaRPr/>
          </a:p>
        </p:txBody>
      </p:sp>
      <p:pic>
        <p:nvPicPr>
          <p:cNvPr id="119" name="Picture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2111929" y="1554480"/>
            <a:ext cx="4462582" cy="2491200"/>
          </a:xfrm>
          <a:prstGeom prst="rect">
            <a:avLst/>
          </a:prstGeom>
          <a:ln>
            <a:noFill/>
          </a:ln>
        </p:spPr>
      </p:pic>
      <p:pic>
        <p:nvPicPr>
          <p:cNvPr id="120" name="Picture 119"/>
          <p:cNvPicPr/>
          <p:nvPr/>
        </p:nvPicPr>
        <p:blipFill>
          <a:blip r:embed="rId3"/>
          <a:stretch>
            <a:fillRect/>
          </a:stretch>
        </p:blipFill>
        <p:spPr>
          <a:xfrm>
            <a:off x="1391006" y="4114800"/>
            <a:ext cx="6995588" cy="3200040"/>
          </a:xfrm>
          <a:prstGeom prst="rect">
            <a:avLst/>
          </a:prstGeom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16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4721040" y="1349640"/>
            <a:ext cx="5358600" cy="3313440"/>
          </a:xfrm>
          <a:prstGeom prst="rect">
            <a:avLst/>
          </a:prstGeom>
          <a:ln>
            <a:noFill/>
          </a:ln>
        </p:spPr>
      </p:pic>
      <p:pic>
        <p:nvPicPr>
          <p:cNvPr id="122" name="Picture 121"/>
          <p:cNvPicPr/>
          <p:nvPr/>
        </p:nvPicPr>
        <p:blipFill>
          <a:blip r:embed="rId3"/>
          <a:stretch/>
        </p:blipFill>
        <p:spPr>
          <a:xfrm>
            <a:off x="55440" y="1349640"/>
            <a:ext cx="5339160" cy="33012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38120" y="11088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Rezultati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zaključci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264960" y="6201000"/>
            <a:ext cx="9509400" cy="11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Mnogo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teže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za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implementaciju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od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klasične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neuralne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mreže</a:t>
            </a:r>
            <a:endParaRPr/>
          </a:p>
          <a:p>
            <a:pPr marL="432000" lvl="1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Bagovi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te</a:t>
            </a:r>
            <a:r>
              <a:rPr lang="sr-Latn-R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ško testiranje</a:t>
            </a:r>
            <a:endParaRPr/>
          </a:p>
          <a:p>
            <a:pPr marL="432000" lvl="1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Koristiti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Python,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NumPy</a:t>
            </a:r>
            <a:endParaRPr/>
          </a:p>
          <a:p>
            <a:pPr marL="432000" lvl="1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Koristiti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gotova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rešenja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kao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Google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TensorFlow</a:t>
            </a:r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274320" y="4536720"/>
            <a:ext cx="950940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Brzo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treniranje</a:t>
            </a:r>
            <a:endParaRPr/>
          </a:p>
          <a:p>
            <a:pPr marL="432000" lvl="1" indent="-215640">
              <a:lnSpc>
                <a:spcPct val="100000"/>
              </a:lnSpc>
              <a:buClr>
                <a:srgbClr val="FFFFFF"/>
              </a:buClr>
              <a:buSzPct val="45000"/>
              <a:buFont typeface="Arial" pitchFamily="34" charset="0"/>
              <a:buChar char="•"/>
            </a:pP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Oko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5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puta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brže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u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odnosu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klasičnu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mrežu</a:t>
            </a:r>
            <a:endParaRPr/>
          </a:p>
          <a:p>
            <a:pPr marL="432000" lvl="1" indent="-215640">
              <a:lnSpc>
                <a:spcPct val="100000"/>
              </a:lnSpc>
              <a:buClr>
                <a:srgbClr val="FFFFFF"/>
              </a:buClr>
              <a:buSzPct val="45000"/>
              <a:buFont typeface="Arial" pitchFamily="34" charset="0"/>
              <a:buChar char="•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Odlične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za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rad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slikama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(99.77% MNIST, 89% CIFAR-10)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274320" y="5485320"/>
            <a:ext cx="94179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- Relativno lako za portovanje sa CPU na GPU</a:t>
            </a:r>
            <a:endParaRPr/>
          </a:p>
          <a:p>
            <a:pPr marL="432000" lvl="1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- Ubrzanje 3X u odnosu na CPU (industrijski standard 9x - Caffe)</a:t>
            </a: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274320" y="1208160"/>
            <a:ext cx="950940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- Intel i7-4790K 4.4GHz + DDR3 2400MHz  vs. NVIDIA GTX980 OC</a:t>
            </a:r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17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438120" y="11088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Korisni</a:t>
            </a:r>
            <a:r>
              <a:rPr lang="en-US" sz="44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linkovi</a:t>
            </a:r>
            <a:endParaRPr/>
          </a:p>
        </p:txBody>
      </p:sp>
      <p:sp>
        <p:nvSpPr>
          <p:cNvPr id="6" name="CustomShape 3"/>
          <p:cNvSpPr/>
          <p:nvPr/>
        </p:nvSpPr>
        <p:spPr>
          <a:xfrm>
            <a:off x="239712" y="1341437"/>
            <a:ext cx="9509400" cy="419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2"/>
              </a:rPr>
              <a:t>https://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2"/>
              </a:rPr>
              <a:t>en.wikipedia.org/wiki/Artificial_neural_network</a:t>
            </a: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3"/>
              </a:rPr>
              <a:t>https://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3"/>
              </a:rPr>
              <a:t>en.wikipedia.org/wiki/Convolutional_neural_network</a:t>
            </a: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4"/>
              </a:rPr>
              <a:t>http://cs231n.stanford.edu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4"/>
              </a:rPr>
              <a:t>/</a:t>
            </a: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5"/>
              </a:rPr>
              <a:t>http://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5"/>
              </a:rPr>
              <a:t>deeplearning.net/tutorial/lenet.html</a:t>
            </a: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6"/>
              </a:rPr>
              <a:t>https://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hlinkClick r:id="rId6"/>
              </a:rPr>
              <a:t>github.com/andersbll/nnet</a:t>
            </a: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endParaRPr lang="en-US" spc="-1" dirty="0" smtClean="0">
              <a:uFill>
                <a:solidFill>
                  <a:srgbClr val="FFFFFF"/>
                </a:solidFill>
              </a:uFill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18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48640" y="230400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Hvala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pažnji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1920240" y="4023360"/>
            <a:ext cx="5760360" cy="194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6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Dejan</a:t>
            </a:r>
            <a:r>
              <a:rPr lang="en-US" sz="26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Keri</a:t>
            </a:r>
            <a:endParaRPr/>
          </a:p>
          <a:p>
            <a:pPr algn="ctr"/>
            <a:r>
              <a:rPr lang="en-US" sz="26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3039/15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6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dejankeri@gmail.com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19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1800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Višeslojna neuralna mreža</a:t>
            </a:r>
            <a:endParaRPr/>
          </a:p>
        </p:txBody>
      </p:sp>
      <p:pic>
        <p:nvPicPr>
          <p:cNvPr id="77" name="Picture 76"/>
          <p:cNvPicPr/>
          <p:nvPr/>
        </p:nvPicPr>
        <p:blipFill>
          <a:blip r:embed="rId3"/>
          <a:stretch/>
        </p:blipFill>
        <p:spPr>
          <a:xfrm>
            <a:off x="5669280" y="2835000"/>
            <a:ext cx="3126240" cy="246852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4"/>
          <a:stretch/>
        </p:blipFill>
        <p:spPr>
          <a:xfrm>
            <a:off x="1097280" y="2606760"/>
            <a:ext cx="4205880" cy="3153960"/>
          </a:xfrm>
          <a:prstGeom prst="rect">
            <a:avLst/>
          </a:prstGeom>
          <a:ln>
            <a:noFill/>
          </a:ln>
        </p:spPr>
      </p:pic>
      <p:sp>
        <p:nvSpPr>
          <p:cNvPr id="80" name="CustomShape 3"/>
          <p:cNvSpPr/>
          <p:nvPr/>
        </p:nvSpPr>
        <p:spPr>
          <a:xfrm>
            <a:off x="1006200" y="5394960"/>
            <a:ext cx="466308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Alex Minaar, Implmenting the DistBelief Deep neural Network</a:t>
            </a:r>
            <a:endParaRPr/>
          </a:p>
        </p:txBody>
      </p:sp>
      <p:sp>
        <p:nvSpPr>
          <p:cNvPr id="81" name="CustomShape 4"/>
          <p:cNvSpPr/>
          <p:nvPr/>
        </p:nvSpPr>
        <p:spPr>
          <a:xfrm>
            <a:off x="5577840" y="5394960"/>
            <a:ext cx="344376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Kone Mamadou Tadios, Artificial Neural Networks</a:t>
            </a:r>
            <a:endParaRPr/>
          </a:p>
        </p:txBody>
      </p:sp>
      <p:sp>
        <p:nvSpPr>
          <p:cNvPr id="82" name="CustomShape 5"/>
          <p:cNvSpPr/>
          <p:nvPr/>
        </p:nvSpPr>
        <p:spPr>
          <a:xfrm>
            <a:off x="392112" y="5761037"/>
            <a:ext cx="523080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Prednosti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/>
          </a:p>
          <a:p>
            <a:pPr lvl="1">
              <a:buFontTx/>
              <a:buChar char="-"/>
            </a:pP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jednostavnost</a:t>
            </a:r>
            <a:endParaRPr/>
          </a:p>
          <a:p>
            <a:pPr lvl="1">
              <a:buFontTx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univerzalni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aproksimator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/>
          </a:p>
        </p:txBody>
      </p:sp>
      <p:sp>
        <p:nvSpPr>
          <p:cNvPr id="83" name="CustomShape 6"/>
          <p:cNvSpPr/>
          <p:nvPr/>
        </p:nvSpPr>
        <p:spPr>
          <a:xfrm>
            <a:off x="565200" y="6583680"/>
            <a:ext cx="769968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Mane: </a:t>
            </a:r>
            <a:endParaRPr/>
          </a:p>
          <a:p>
            <a:pPr lvl="1">
              <a:buFontTx/>
              <a:buChar char="-"/>
            </a:pP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Velik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ulaz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znači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ogroman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broj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konekcija</a:t>
            </a:r>
            <a:endParaRPr/>
          </a:p>
          <a:p>
            <a:pPr lvl="1">
              <a:buFontTx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Teške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za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treniranje</a:t>
            </a:r>
            <a:endParaRPr/>
          </a:p>
        </p:txBody>
      </p:sp>
      <p:sp>
        <p:nvSpPr>
          <p:cNvPr id="19" name="TextShape 3"/>
          <p:cNvSpPr txBox="1"/>
          <p:nvPr/>
        </p:nvSpPr>
        <p:spPr>
          <a:xfrm>
            <a:off x="392112" y="1112837"/>
            <a:ext cx="740664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Ideja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:	</a:t>
            </a:r>
            <a:endParaRPr lang="en-US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Svi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neuroni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jednog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sloja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povezani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sa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svima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iz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susednog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sloja</a:t>
            </a:r>
            <a:endParaRPr lang="en-US" strike="noStrike" spc="-1" dirty="0" smtClean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Propagirati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ulazne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prodatke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kroz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mrežu</a:t>
            </a:r>
            <a:endParaRPr lang="en-US" strike="noStrike" spc="-1" dirty="0" smtClean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Težine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nasumično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izabrane</a:t>
            </a:r>
            <a:endParaRPr lang="en-US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pc="-1" dirty="0">
                <a:uFill>
                  <a:solidFill>
                    <a:srgbClr val="FFFFFF"/>
                  </a:solidFill>
                </a:uFill>
                <a:latin typeface="Arial"/>
              </a:rPr>
              <a:t>Zatim propagirati grešku nazad da bi se mreža istrenirala</a:t>
            </a:r>
            <a:endParaRPr lang="it-IT" dirty="0" smtClean="0"/>
          </a:p>
          <a:p>
            <a:pPr lvl="1">
              <a:buFont typeface="Arial" pitchFamily="34" charset="0"/>
              <a:buChar char="•"/>
            </a:pPr>
            <a:endParaRPr lang="en-US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9083D-B794-4795-95F6-E2B141F4C854}" type="slidenum">
              <a:rPr lang="en-US" smtClean="0"/>
              <a:pPr/>
              <a:t>2</a:t>
            </a:fld>
            <a:r>
              <a:rPr lang="en-US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Konvoluciona neuralna mreža (CNN)</a:t>
            </a:r>
            <a:endParaRPr/>
          </a:p>
        </p:txBody>
      </p:sp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1817640" y="2871360"/>
            <a:ext cx="4857480" cy="1609200"/>
          </a:xfrm>
          <a:prstGeom prst="rect">
            <a:avLst/>
          </a:prstGeom>
          <a:ln>
            <a:noFill/>
          </a:ln>
        </p:spPr>
      </p:pic>
      <p:sp>
        <p:nvSpPr>
          <p:cNvPr id="87" name="TextShape 3"/>
          <p:cNvSpPr txBox="1"/>
          <p:nvPr/>
        </p:nvSpPr>
        <p:spPr>
          <a:xfrm>
            <a:off x="640080" y="5120640"/>
            <a:ext cx="740664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Ideja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:	</a:t>
            </a:r>
            <a:endParaRPr lang="en-US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Neuralna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mreža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specijalizovanom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strukturom</a:t>
            </a:r>
            <a:endParaRPr lang="en-US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Postaviti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više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slojeva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za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izvlačenje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osobina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slike</a:t>
            </a:r>
            <a:endParaRPr lang="en-US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Osobine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se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izvlače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primenom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filtera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sliku</a:t>
            </a:r>
            <a:endParaRPr lang="en-US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Redukovati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rezoluciju</a:t>
            </a:r>
            <a:endParaRPr lang="en-US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Sloj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za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klasifikaciju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lang="en-US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kraju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3657600" y="4754880"/>
            <a:ext cx="40230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Hubel &amp; Wiesel</a:t>
            </a:r>
            <a:endParaRPr/>
          </a:p>
        </p:txBody>
      </p:sp>
      <p:sp>
        <p:nvSpPr>
          <p:cNvPr id="11" name="TextShape 3"/>
          <p:cNvSpPr txBox="1"/>
          <p:nvPr/>
        </p:nvSpPr>
        <p:spPr>
          <a:xfrm>
            <a:off x="696912" y="2027237"/>
            <a:ext cx="7406640" cy="18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Inspiracija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:	</a:t>
            </a:r>
            <a:endParaRPr lang="en-US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Font typeface="Arial" pitchFamily="34" charset="0"/>
              <a:buChar char="-"/>
            </a:pP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Struktura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vidnog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korteksa</a:t>
            </a:r>
            <a:r>
              <a:rPr lang="en-US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(Hubel &amp; Wiesel)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3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1504440" y="1177560"/>
            <a:ext cx="7090560" cy="165672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549000" y="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Struktura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CNN (1/2)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3108960" y="2966760"/>
            <a:ext cx="40230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Convolutional Neural Networks (LeNet), deeplearning.net</a:t>
            </a:r>
            <a:endParaRPr/>
          </a:p>
        </p:txBody>
      </p:sp>
      <p:pic>
        <p:nvPicPr>
          <p:cNvPr id="99" name="Picture 98"/>
          <p:cNvPicPr/>
          <p:nvPr/>
        </p:nvPicPr>
        <p:blipFill>
          <a:blip r:embed="rId3"/>
          <a:stretch/>
        </p:blipFill>
        <p:spPr>
          <a:xfrm>
            <a:off x="1183680" y="3383280"/>
            <a:ext cx="7777080" cy="3723840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3108960" y="7173000"/>
            <a:ext cx="40230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Convolutional Neural Networks, Stanford Deep Learning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4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48640" y="91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Struktura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CNN (2/2)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548640" y="4246920"/>
            <a:ext cx="40230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Feature extraction using convolution, Stanford Deep Learning </a:t>
            </a:r>
            <a:endParaRPr/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4676400" y="1353600"/>
            <a:ext cx="5107320" cy="238788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5394960" y="4246920"/>
            <a:ext cx="40230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Convolutional Neural Networks, Stanford Deep Learning </a:t>
            </a:r>
            <a:endParaRPr/>
          </a:p>
        </p:txBody>
      </p:sp>
      <p:pic>
        <p:nvPicPr>
          <p:cNvPr id="94" name="Picture 93"/>
          <p:cNvPicPr/>
          <p:nvPr/>
        </p:nvPicPr>
        <p:blipFill>
          <a:blip r:embed="rId3"/>
          <a:stretch/>
        </p:blipFill>
        <p:spPr>
          <a:xfrm>
            <a:off x="1005840" y="4663440"/>
            <a:ext cx="7584840" cy="2834280"/>
          </a:xfrm>
          <a:prstGeom prst="rect">
            <a:avLst/>
          </a:prstGeom>
          <a:ln>
            <a:noFill/>
          </a:ln>
        </p:spPr>
      </p:pic>
      <p:sp>
        <p:nvSpPr>
          <p:cNvPr id="95" name="CustomShape 4"/>
          <p:cNvSpPr/>
          <p:nvPr/>
        </p:nvSpPr>
        <p:spPr>
          <a:xfrm>
            <a:off x="3840480" y="7264440"/>
            <a:ext cx="164556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e-lab.github.io</a:t>
            </a:r>
            <a:endParaRPr/>
          </a:p>
        </p:txBody>
      </p:sp>
      <p:pic>
        <p:nvPicPr>
          <p:cNvPr id="13" name="Picture 12" descr="Convolution_schemati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2" y="1112837"/>
            <a:ext cx="3962400" cy="289270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5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157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Primene CNN</a:t>
            </a:r>
            <a:endParaRPr/>
          </a:p>
        </p:txBody>
      </p:sp>
      <p:pic>
        <p:nvPicPr>
          <p:cNvPr id="102" name="Picture 101"/>
          <p:cNvPicPr/>
          <p:nvPr/>
        </p:nvPicPr>
        <p:blipFill>
          <a:blip r:embed="rId2"/>
          <a:stretch/>
        </p:blipFill>
        <p:spPr>
          <a:xfrm>
            <a:off x="757080" y="1472040"/>
            <a:ext cx="3174480" cy="236808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1463040" y="3972600"/>
            <a:ext cx="127980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gizmodo.com</a:t>
            </a:r>
            <a:endParaRPr/>
          </a:p>
        </p:txBody>
      </p:sp>
      <p:pic>
        <p:nvPicPr>
          <p:cNvPr id="104" name="Picture 103"/>
          <p:cNvPicPr/>
          <p:nvPr/>
        </p:nvPicPr>
        <p:blipFill>
          <a:blip r:embed="rId3"/>
          <a:stretch/>
        </p:blipFill>
        <p:spPr>
          <a:xfrm>
            <a:off x="4320720" y="1371600"/>
            <a:ext cx="5188680" cy="2774880"/>
          </a:xfrm>
          <a:prstGeom prst="rect">
            <a:avLst/>
          </a:prstGeom>
          <a:ln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6217920" y="4023360"/>
            <a:ext cx="1645560" cy="27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image-net.org</a:t>
            </a:r>
            <a:endParaRPr/>
          </a:p>
        </p:txBody>
      </p:sp>
      <p:pic>
        <p:nvPicPr>
          <p:cNvPr id="106" name="Picture 105"/>
          <p:cNvPicPr/>
          <p:nvPr/>
        </p:nvPicPr>
        <p:blipFill>
          <a:blip r:embed="rId4"/>
          <a:stretch/>
        </p:blipFill>
        <p:spPr>
          <a:xfrm>
            <a:off x="3108960" y="4420800"/>
            <a:ext cx="3931560" cy="2528280"/>
          </a:xfrm>
          <a:prstGeom prst="rect">
            <a:avLst/>
          </a:prstGeom>
          <a:ln>
            <a:noFill/>
          </a:ln>
        </p:spPr>
      </p:pic>
      <p:sp>
        <p:nvSpPr>
          <p:cNvPr id="107" name="CustomShape 4"/>
          <p:cNvSpPr/>
          <p:nvPr/>
        </p:nvSpPr>
        <p:spPr>
          <a:xfrm>
            <a:off x="4480560" y="7081560"/>
            <a:ext cx="1554120" cy="23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Izvor: es.ele.tue.nl</a:t>
            </a:r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6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49000" y="109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napred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Konvolucija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- CPU</a:t>
            </a: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15912" y="1570037"/>
            <a:ext cx="93726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input_volume_size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velicina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ulazne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slike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npr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.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sliku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28x28 -&gt;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input_volume_size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28)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padding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sirina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u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pikselima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okvira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koji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dodaje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oko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slike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npr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.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padding = 2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slika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postaje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32 x 32)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velicina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npr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filter 3x3 -&gt;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3)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stride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koliko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pixela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filter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pomera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u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svakom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koraku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(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input_volume_size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+ 2 * padding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) / stride + 1</a:t>
            </a:r>
          </a:p>
          <a:p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reset_values_to_zero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Element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izlaza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poziciji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i,j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koji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dobija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filtrom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filters_count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Dobija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sumiranjem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pomnozenih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matrica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filtra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dela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ulazne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slike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koji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odgovara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izlazu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i,j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svim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dubinama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naprimer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zeleni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crveni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plavi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kanal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for depth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input_volume_depth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begin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* stride +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filterX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j * stride +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filterY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 +=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input_volume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* 						filters[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end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Na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kraju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dodaju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bias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filtra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one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izlazne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koje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dobijene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primenom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tog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filtra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filters_count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output_volume_size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][j] += biases[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filter_id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7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49000" y="109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napred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Pooling - CPU</a:t>
            </a: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15912" y="1570037"/>
            <a:ext cx="9372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–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velicina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ulaza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konvolucionog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sloja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26x26 -&gt;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26)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input_depth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– “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dubina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”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ulaza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broj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ulaznih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matrica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isto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sto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filters_count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prethodnog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slajda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jer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konvolucioni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sloj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svaki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filter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generise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jednu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izlaznu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matricu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Radi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redukcija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2x2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elementu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pomerajem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2,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prakticno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ulaz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smanjuje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4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puta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(2x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sirini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2x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visini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output_volume_size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/ 2</a:t>
            </a:r>
          </a:p>
          <a:p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// Element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izlaza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poziciji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i,j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dubinu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depth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+= 2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for j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input_size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; j += 2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for depth := 0 to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input_depth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Dobija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uzimanjem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najvece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iz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bloka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2x2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ulazne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matrice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max = -Infinity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maxX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0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maxY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= 0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poolingX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0..1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for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poolingY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0..1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begin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tmpX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poolingX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	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tmpY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j +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poolingY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if (input[depth][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tmpX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tmpY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 &gt; max) then 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 max := input[depth][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tmpX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tmpY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maxX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tmpX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 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maxY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:=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tmpY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   end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      end</a:t>
            </a:r>
          </a:p>
          <a:p>
            <a:pPr lvl="1"/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output[depth][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/2][j/2] = max</a:t>
            </a:r>
          </a:p>
          <a:p>
            <a:pPr lvl="1"/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Pamtimo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odakle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je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dosta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maximalna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vrednost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za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odredjeni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blok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da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bismo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tu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upisali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gresku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prilikom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propagacije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nazad</a:t>
            </a:r>
            <a:endParaRPr lang="en-US" sz="11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switches[depth][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/2][j/2] = (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maxX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100" dirty="0" err="1" smtClean="0">
                <a:latin typeface="Consolas" pitchFamily="49" charset="0"/>
                <a:cs typeface="Consolas" pitchFamily="49" charset="0"/>
              </a:rPr>
              <a:t>maxY</a:t>
            </a:r>
            <a:r>
              <a:rPr lang="en-US" sz="11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100" dirty="0" smtClean="0">
                <a:latin typeface="Consolas" pitchFamily="49" charset="0"/>
                <a:cs typeface="Consolas" pitchFamily="49" charset="0"/>
              </a:rPr>
              <a:t>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8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49000" y="1094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Algoritam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Propagacija</a:t>
            </a:r>
            <a:r>
              <a:rPr lang="en-US" sz="44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napred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Konvolucija</a:t>
            </a: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32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Pooling - GPU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0" y="4999037"/>
            <a:ext cx="310860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Pooling</a:t>
            </a:r>
            <a:endParaRPr/>
          </a:p>
          <a:p>
            <a:pPr marL="648000" lvl="2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Ulaz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26X26x2</a:t>
            </a:r>
            <a:endParaRPr/>
          </a:p>
          <a:p>
            <a:pPr marL="648000" lvl="2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Veličina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2x2</a:t>
            </a:r>
            <a:endParaRPr/>
          </a:p>
          <a:p>
            <a:pPr marL="648000" lvl="2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Pomeraj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2</a:t>
            </a:r>
            <a:endParaRPr/>
          </a:p>
          <a:p>
            <a:pPr marL="648000" lvl="2" indent="-215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Izlaz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13x13x2</a:t>
            </a:r>
            <a:endParaRPr/>
          </a:p>
        </p:txBody>
      </p:sp>
      <p:sp>
        <p:nvSpPr>
          <p:cNvPr id="110" name="CustomShape 3"/>
          <p:cNvSpPr/>
          <p:nvPr/>
        </p:nvSpPr>
        <p:spPr>
          <a:xfrm>
            <a:off x="163512" y="1874837"/>
            <a:ext cx="320004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Konvolucioni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sloj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Ulaz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28x28x1</a:t>
            </a:r>
            <a:endParaRPr lang="en-US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	-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Dva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filtera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3x3x1</a:t>
            </a:r>
            <a:endParaRPr lang="en-US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	-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Pomeraj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1</a:t>
            </a:r>
            <a:endParaRPr lang="en-US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	- </a:t>
            </a:r>
            <a:r>
              <a:rPr lang="en-US" sz="1800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Izlaz</a:t>
            </a:r>
            <a:r>
              <a:rPr lang="en-US" sz="18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26x26x2</a:t>
            </a:r>
            <a:endParaRPr/>
          </a:p>
        </p:txBody>
      </p:sp>
      <p:pic>
        <p:nvPicPr>
          <p:cNvPr id="111" name="Picture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2828448" y="1486440"/>
            <a:ext cx="6870024" cy="3006360"/>
          </a:xfrm>
          <a:prstGeom prst="rect">
            <a:avLst/>
          </a:prstGeom>
          <a:ln>
            <a:noFill/>
          </a:ln>
        </p:spPr>
      </p:pic>
      <p:pic>
        <p:nvPicPr>
          <p:cNvPr id="112" name="Picture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3440112" y="4541837"/>
            <a:ext cx="4953000" cy="2895600"/>
          </a:xfrm>
          <a:prstGeom prst="rect">
            <a:avLst/>
          </a:prstGeom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240-CC41-423C-A8C5-191DBEA564DA}" type="slidenum">
              <a:rPr lang="en-US" smtClean="0"/>
              <a:pPr/>
              <a:t>9</a:t>
            </a:fld>
            <a:r>
              <a:rPr lang="en-US" smtClean="0"/>
              <a:t>/19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1513</Words>
  <Application>LibreOffice/5.0.2.2$Linux_X86_64 LibreOffice_project/00m0$Build-2</Application>
  <PresentationFormat>Custom</PresentationFormat>
  <Paragraphs>269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dejan_main</dc:creator>
  <cp:lastModifiedBy>dejan_main</cp:lastModifiedBy>
  <cp:revision>59</cp:revision>
  <dcterms:created xsi:type="dcterms:W3CDTF">2015-12-23T21:17:47Z</dcterms:created>
  <dcterms:modified xsi:type="dcterms:W3CDTF">2015-12-28T22:13:01Z</dcterms:modified>
  <dc:language>en-US</dc:language>
</cp:coreProperties>
</file>