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04" r:id="rId1"/>
  </p:sldMasterIdLst>
  <p:notesMasterIdLst>
    <p:notesMasterId r:id="rId37"/>
  </p:notesMasterIdLst>
  <p:sldIdLst>
    <p:sldId id="256" r:id="rId2"/>
    <p:sldId id="281" r:id="rId3"/>
    <p:sldId id="258" r:id="rId4"/>
    <p:sldId id="259" r:id="rId5"/>
    <p:sldId id="261" r:id="rId6"/>
    <p:sldId id="266" r:id="rId7"/>
    <p:sldId id="274" r:id="rId8"/>
    <p:sldId id="267" r:id="rId9"/>
    <p:sldId id="268" r:id="rId10"/>
    <p:sldId id="279" r:id="rId11"/>
    <p:sldId id="269" r:id="rId12"/>
    <p:sldId id="270" r:id="rId13"/>
    <p:sldId id="264" r:id="rId14"/>
    <p:sldId id="278" r:id="rId15"/>
    <p:sldId id="271" r:id="rId16"/>
    <p:sldId id="272" r:id="rId17"/>
    <p:sldId id="265" r:id="rId18"/>
    <p:sldId id="275" r:id="rId19"/>
    <p:sldId id="273" r:id="rId20"/>
    <p:sldId id="276" r:id="rId21"/>
    <p:sldId id="277" r:id="rId22"/>
    <p:sldId id="280" r:id="rId23"/>
    <p:sldId id="282" r:id="rId24"/>
    <p:sldId id="283" r:id="rId25"/>
    <p:sldId id="284" r:id="rId26"/>
    <p:sldId id="285" r:id="rId27"/>
    <p:sldId id="288" r:id="rId28"/>
    <p:sldId id="289" r:id="rId29"/>
    <p:sldId id="290" r:id="rId30"/>
    <p:sldId id="291" r:id="rId31"/>
    <p:sldId id="292" r:id="rId32"/>
    <p:sldId id="293" r:id="rId33"/>
    <p:sldId id="286" r:id="rId34"/>
    <p:sldId id="287" r:id="rId35"/>
    <p:sldId id="29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936" y="28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lineChart>
        <c:grouping val="standard"/>
        <c:ser>
          <c:idx val="0"/>
          <c:order val="0"/>
          <c:tx>
            <c:strRef>
              <c:f>Sheet1!$D$20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numRef>
              <c:f>Sheet1!$C$21:$C$26</c:f>
              <c:numCache>
                <c:formatCode>0%</c:formatCode>
                <c:ptCount val="6"/>
                <c:pt idx="0">
                  <c:v>0.5</c:v>
                </c:pt>
                <c:pt idx="1">
                  <c:v>0.6000000000000002</c:v>
                </c:pt>
                <c:pt idx="2">
                  <c:v>0.70000000000000018</c:v>
                </c:pt>
                <c:pt idx="3">
                  <c:v>0.8</c:v>
                </c:pt>
                <c:pt idx="4">
                  <c:v>0.9</c:v>
                </c:pt>
                <c:pt idx="5">
                  <c:v>1</c:v>
                </c:pt>
              </c:numCache>
            </c:numRef>
          </c:cat>
          <c:val>
            <c:numRef>
              <c:f>Sheet1!$D$21:$D$26</c:f>
              <c:numCache>
                <c:formatCode>General</c:formatCode>
                <c:ptCount val="6"/>
                <c:pt idx="0">
                  <c:v>64</c:v>
                </c:pt>
                <c:pt idx="1">
                  <c:v>14.423</c:v>
                </c:pt>
                <c:pt idx="2">
                  <c:v>3.36</c:v>
                </c:pt>
                <c:pt idx="3">
                  <c:v>0.84300000000000019</c:v>
                </c:pt>
                <c:pt idx="4">
                  <c:v>0.20300000000000001</c:v>
                </c:pt>
                <c:pt idx="5">
                  <c:v>0.10900000000000003</c:v>
                </c:pt>
              </c:numCache>
            </c:numRef>
          </c:val>
        </c:ser>
        <c:ser>
          <c:idx val="1"/>
          <c:order val="1"/>
          <c:tx>
            <c:strRef>
              <c:f>Sheet1!$E$20</c:f>
              <c:strCache>
                <c:ptCount val="1"/>
                <c:pt idx="0">
                  <c:v>GPU</c:v>
                </c:pt>
              </c:strCache>
            </c:strRef>
          </c:tx>
          <c:marker>
            <c:symbol val="none"/>
          </c:marker>
          <c:cat>
            <c:numRef>
              <c:f>Sheet1!$C$21:$C$26</c:f>
              <c:numCache>
                <c:formatCode>0%</c:formatCode>
                <c:ptCount val="6"/>
                <c:pt idx="0">
                  <c:v>0.5</c:v>
                </c:pt>
                <c:pt idx="1">
                  <c:v>0.6000000000000002</c:v>
                </c:pt>
                <c:pt idx="2">
                  <c:v>0.70000000000000018</c:v>
                </c:pt>
                <c:pt idx="3">
                  <c:v>0.8</c:v>
                </c:pt>
                <c:pt idx="4">
                  <c:v>0.9</c:v>
                </c:pt>
                <c:pt idx="5">
                  <c:v>1</c:v>
                </c:pt>
              </c:numCache>
            </c:numRef>
          </c:cat>
          <c:val>
            <c:numRef>
              <c:f>Sheet1!$E$21:$E$26</c:f>
              <c:numCache>
                <c:formatCode>General</c:formatCode>
                <c:ptCount val="6"/>
                <c:pt idx="0">
                  <c:v>19.379000000000001</c:v>
                </c:pt>
                <c:pt idx="1">
                  <c:v>5.1439999999999984</c:v>
                </c:pt>
                <c:pt idx="2">
                  <c:v>1.986</c:v>
                </c:pt>
                <c:pt idx="3">
                  <c:v>1.4849999999999997</c:v>
                </c:pt>
                <c:pt idx="4">
                  <c:v>1.643</c:v>
                </c:pt>
                <c:pt idx="5">
                  <c:v>1.3029999999999995</c:v>
                </c:pt>
              </c:numCache>
            </c:numRef>
          </c:val>
        </c:ser>
        <c:marker val="1"/>
        <c:axId val="84635008"/>
        <c:axId val="83874944"/>
      </c:lineChart>
      <c:catAx>
        <c:axId val="84635008"/>
        <c:scaling>
          <c:orientation val="minMax"/>
        </c:scaling>
        <c:axPos val="b"/>
        <c:numFmt formatCode="0%" sourceLinked="1"/>
        <c:tickLblPos val="nextTo"/>
        <c:crossAx val="83874944"/>
        <c:crosses val="autoZero"/>
        <c:auto val="1"/>
        <c:lblAlgn val="ctr"/>
        <c:lblOffset val="100"/>
      </c:catAx>
      <c:valAx>
        <c:axId val="83874944"/>
        <c:scaling>
          <c:orientation val="minMax"/>
        </c:scaling>
        <c:axPos val="l"/>
        <c:majorGridlines/>
        <c:numFmt formatCode="General" sourceLinked="1"/>
        <c:tickLblPos val="nextTo"/>
        <c:crossAx val="846350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lineChart>
        <c:grouping val="standard"/>
        <c:ser>
          <c:idx val="0"/>
          <c:order val="0"/>
          <c:tx>
            <c:strRef>
              <c:f>Sheet1!$D$62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numRef>
              <c:f>Sheet1!$C$63:$C$72</c:f>
              <c:numCache>
                <c:formatCode>0%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0.3000000000000001</c:v>
                </c:pt>
                <c:pt idx="3">
                  <c:v>0.4</c:v>
                </c:pt>
                <c:pt idx="4">
                  <c:v>0.5</c:v>
                </c:pt>
                <c:pt idx="5">
                  <c:v>0.6000000000000002</c:v>
                </c:pt>
                <c:pt idx="6">
                  <c:v>0.70000000000000018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cat>
          <c:val>
            <c:numRef>
              <c:f>Sheet1!$D$63:$D$72</c:f>
              <c:numCache>
                <c:formatCode>General</c:formatCode>
                <c:ptCount val="10"/>
                <c:pt idx="0">
                  <c:v>2.14</c:v>
                </c:pt>
                <c:pt idx="1">
                  <c:v>2.125</c:v>
                </c:pt>
                <c:pt idx="2">
                  <c:v>1.9219999999999995</c:v>
                </c:pt>
                <c:pt idx="3">
                  <c:v>2.125</c:v>
                </c:pt>
                <c:pt idx="4">
                  <c:v>1.9690000000000001</c:v>
                </c:pt>
                <c:pt idx="5">
                  <c:v>2.0309999999999997</c:v>
                </c:pt>
                <c:pt idx="6">
                  <c:v>1.9540000000000004</c:v>
                </c:pt>
                <c:pt idx="7">
                  <c:v>1.9379999999999995</c:v>
                </c:pt>
                <c:pt idx="8">
                  <c:v>1.9850000000000001</c:v>
                </c:pt>
                <c:pt idx="9">
                  <c:v>2.0159999999999991</c:v>
                </c:pt>
              </c:numCache>
            </c:numRef>
          </c:val>
        </c:ser>
        <c:ser>
          <c:idx val="1"/>
          <c:order val="1"/>
          <c:tx>
            <c:strRef>
              <c:f>Sheet1!$E$62</c:f>
              <c:strCache>
                <c:ptCount val="1"/>
                <c:pt idx="0">
                  <c:v>GPU</c:v>
                </c:pt>
              </c:strCache>
            </c:strRef>
          </c:tx>
          <c:marker>
            <c:symbol val="none"/>
          </c:marker>
          <c:cat>
            <c:numRef>
              <c:f>Sheet1!$C$63:$C$72</c:f>
              <c:numCache>
                <c:formatCode>0%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0.3000000000000001</c:v>
                </c:pt>
                <c:pt idx="3">
                  <c:v>0.4</c:v>
                </c:pt>
                <c:pt idx="4">
                  <c:v>0.5</c:v>
                </c:pt>
                <c:pt idx="5">
                  <c:v>0.6000000000000002</c:v>
                </c:pt>
                <c:pt idx="6">
                  <c:v>0.70000000000000018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cat>
          <c:val>
            <c:numRef>
              <c:f>Sheet1!$E$63:$E$72</c:f>
              <c:numCache>
                <c:formatCode>General</c:formatCode>
                <c:ptCount val="10"/>
                <c:pt idx="0">
                  <c:v>10.833</c:v>
                </c:pt>
                <c:pt idx="1">
                  <c:v>11.194000000000001</c:v>
                </c:pt>
                <c:pt idx="2">
                  <c:v>11.56</c:v>
                </c:pt>
                <c:pt idx="3">
                  <c:v>11.246</c:v>
                </c:pt>
                <c:pt idx="4">
                  <c:v>11.263</c:v>
                </c:pt>
                <c:pt idx="5">
                  <c:v>11.282</c:v>
                </c:pt>
                <c:pt idx="6">
                  <c:v>11.21</c:v>
                </c:pt>
                <c:pt idx="7">
                  <c:v>10.74</c:v>
                </c:pt>
                <c:pt idx="8">
                  <c:v>10.78</c:v>
                </c:pt>
                <c:pt idx="9">
                  <c:v>11.13</c:v>
                </c:pt>
              </c:numCache>
            </c:numRef>
          </c:val>
        </c:ser>
        <c:marker val="1"/>
        <c:axId val="84030592"/>
        <c:axId val="84032128"/>
      </c:lineChart>
      <c:catAx>
        <c:axId val="84030592"/>
        <c:scaling>
          <c:orientation val="minMax"/>
        </c:scaling>
        <c:axPos val="b"/>
        <c:numFmt formatCode="0%" sourceLinked="1"/>
        <c:tickLblPos val="nextTo"/>
        <c:crossAx val="84032128"/>
        <c:crosses val="autoZero"/>
        <c:auto val="1"/>
        <c:lblAlgn val="ctr"/>
        <c:lblOffset val="100"/>
      </c:catAx>
      <c:valAx>
        <c:axId val="84032128"/>
        <c:scaling>
          <c:orientation val="minMax"/>
        </c:scaling>
        <c:axPos val="l"/>
        <c:majorGridlines/>
        <c:numFmt formatCode="General" sourceLinked="1"/>
        <c:tickLblPos val="nextTo"/>
        <c:crossAx val="840305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lineChart>
        <c:grouping val="standard"/>
        <c:ser>
          <c:idx val="0"/>
          <c:order val="0"/>
          <c:tx>
            <c:strRef>
              <c:f>Sheet1!$H$35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numRef>
              <c:f>Sheet1!$G$36:$G$40</c:f>
              <c:numCache>
                <c:formatCode>0%</c:formatCode>
                <c:ptCount val="5"/>
                <c:pt idx="0">
                  <c:v>0.6000000000000002</c:v>
                </c:pt>
                <c:pt idx="1">
                  <c:v>0.70000000000000018</c:v>
                </c:pt>
                <c:pt idx="2">
                  <c:v>0.8</c:v>
                </c:pt>
                <c:pt idx="3">
                  <c:v>0.9</c:v>
                </c:pt>
                <c:pt idx="4">
                  <c:v>1</c:v>
                </c:pt>
              </c:numCache>
            </c:numRef>
          </c:cat>
          <c:val>
            <c:numRef>
              <c:f>Sheet1!$H$36:$H$40</c:f>
              <c:numCache>
                <c:formatCode>General</c:formatCode>
                <c:ptCount val="5"/>
                <c:pt idx="1">
                  <c:v>5769</c:v>
                </c:pt>
                <c:pt idx="2">
                  <c:v>286</c:v>
                </c:pt>
                <c:pt idx="3">
                  <c:v>10.808</c:v>
                </c:pt>
                <c:pt idx="4">
                  <c:v>4.5469999999999997</c:v>
                </c:pt>
              </c:numCache>
            </c:numRef>
          </c:val>
        </c:ser>
        <c:ser>
          <c:idx val="1"/>
          <c:order val="1"/>
          <c:tx>
            <c:strRef>
              <c:f>Sheet1!$I$35</c:f>
              <c:strCache>
                <c:ptCount val="1"/>
                <c:pt idx="0">
                  <c:v>GPU</c:v>
                </c:pt>
              </c:strCache>
            </c:strRef>
          </c:tx>
          <c:marker>
            <c:symbol val="none"/>
          </c:marker>
          <c:cat>
            <c:numRef>
              <c:f>Sheet1!$G$36:$G$40</c:f>
              <c:numCache>
                <c:formatCode>0%</c:formatCode>
                <c:ptCount val="5"/>
                <c:pt idx="0">
                  <c:v>0.6000000000000002</c:v>
                </c:pt>
                <c:pt idx="1">
                  <c:v>0.70000000000000018</c:v>
                </c:pt>
                <c:pt idx="2">
                  <c:v>0.8</c:v>
                </c:pt>
                <c:pt idx="3">
                  <c:v>0.9</c:v>
                </c:pt>
                <c:pt idx="4">
                  <c:v>1</c:v>
                </c:pt>
              </c:numCache>
            </c:numRef>
          </c:cat>
          <c:val>
            <c:numRef>
              <c:f>Sheet1!$I$36:$I$40</c:f>
              <c:numCache>
                <c:formatCode>General</c:formatCode>
                <c:ptCount val="5"/>
                <c:pt idx="0">
                  <c:v>1957</c:v>
                </c:pt>
                <c:pt idx="1">
                  <c:v>329.21899999999988</c:v>
                </c:pt>
                <c:pt idx="2">
                  <c:v>53.791000000000011</c:v>
                </c:pt>
                <c:pt idx="3">
                  <c:v>35.65</c:v>
                </c:pt>
                <c:pt idx="4">
                  <c:v>35.97</c:v>
                </c:pt>
              </c:numCache>
            </c:numRef>
          </c:val>
        </c:ser>
        <c:marker val="1"/>
        <c:axId val="84052992"/>
        <c:axId val="84079360"/>
      </c:lineChart>
      <c:catAx>
        <c:axId val="84052992"/>
        <c:scaling>
          <c:orientation val="minMax"/>
        </c:scaling>
        <c:axPos val="b"/>
        <c:numFmt formatCode="0%" sourceLinked="1"/>
        <c:tickLblPos val="nextTo"/>
        <c:crossAx val="84079360"/>
        <c:crosses val="autoZero"/>
        <c:auto val="1"/>
        <c:lblAlgn val="ctr"/>
        <c:lblOffset val="100"/>
      </c:catAx>
      <c:valAx>
        <c:axId val="84079360"/>
        <c:scaling>
          <c:orientation val="minMax"/>
        </c:scaling>
        <c:axPos val="l"/>
        <c:majorGridlines/>
        <c:numFmt formatCode="General" sourceLinked="1"/>
        <c:tickLblPos val="nextTo"/>
        <c:crossAx val="840529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lineChart>
        <c:grouping val="standard"/>
        <c:ser>
          <c:idx val="0"/>
          <c:order val="0"/>
          <c:tx>
            <c:strRef>
              <c:f>Sheet1!$D$100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numRef>
              <c:f>Sheet1!$C$101:$C$106</c:f>
              <c:numCache>
                <c:formatCode>0%</c:formatCode>
                <c:ptCount val="6"/>
                <c:pt idx="0">
                  <c:v>0.5</c:v>
                </c:pt>
                <c:pt idx="1">
                  <c:v>0.6000000000000002</c:v>
                </c:pt>
                <c:pt idx="2">
                  <c:v>0.70000000000000018</c:v>
                </c:pt>
                <c:pt idx="3">
                  <c:v>0.8</c:v>
                </c:pt>
                <c:pt idx="4">
                  <c:v>0.9</c:v>
                </c:pt>
                <c:pt idx="5">
                  <c:v>1</c:v>
                </c:pt>
              </c:numCache>
            </c:numRef>
          </c:cat>
          <c:val>
            <c:numRef>
              <c:f>Sheet1!$D$101:$D$106</c:f>
              <c:numCache>
                <c:formatCode>General</c:formatCode>
                <c:ptCount val="6"/>
                <c:pt idx="0">
                  <c:v>142.99100000000001</c:v>
                </c:pt>
                <c:pt idx="1">
                  <c:v>54.954999999999998</c:v>
                </c:pt>
                <c:pt idx="2">
                  <c:v>23.376000000000001</c:v>
                </c:pt>
                <c:pt idx="3">
                  <c:v>18.47</c:v>
                </c:pt>
                <c:pt idx="4">
                  <c:v>14.157</c:v>
                </c:pt>
                <c:pt idx="5">
                  <c:v>9.3280000000000012</c:v>
                </c:pt>
              </c:numCache>
            </c:numRef>
          </c:val>
        </c:ser>
        <c:ser>
          <c:idx val="1"/>
          <c:order val="1"/>
          <c:tx>
            <c:strRef>
              <c:f>Sheet1!$E$100</c:f>
              <c:strCache>
                <c:ptCount val="1"/>
                <c:pt idx="0">
                  <c:v>GPU</c:v>
                </c:pt>
              </c:strCache>
            </c:strRef>
          </c:tx>
          <c:marker>
            <c:symbol val="none"/>
          </c:marker>
          <c:cat>
            <c:numRef>
              <c:f>Sheet1!$C$101:$C$106</c:f>
              <c:numCache>
                <c:formatCode>0%</c:formatCode>
                <c:ptCount val="6"/>
                <c:pt idx="0">
                  <c:v>0.5</c:v>
                </c:pt>
                <c:pt idx="1">
                  <c:v>0.6000000000000002</c:v>
                </c:pt>
                <c:pt idx="2">
                  <c:v>0.70000000000000018</c:v>
                </c:pt>
                <c:pt idx="3">
                  <c:v>0.8</c:v>
                </c:pt>
                <c:pt idx="4">
                  <c:v>0.9</c:v>
                </c:pt>
                <c:pt idx="5">
                  <c:v>1</c:v>
                </c:pt>
              </c:numCache>
            </c:numRef>
          </c:cat>
          <c:val>
            <c:numRef>
              <c:f>Sheet1!$E$101:$E$106</c:f>
              <c:numCache>
                <c:formatCode>General</c:formatCode>
                <c:ptCount val="6"/>
                <c:pt idx="0">
                  <c:v>102</c:v>
                </c:pt>
                <c:pt idx="1">
                  <c:v>94</c:v>
                </c:pt>
                <c:pt idx="2">
                  <c:v>93</c:v>
                </c:pt>
                <c:pt idx="3">
                  <c:v>92</c:v>
                </c:pt>
                <c:pt idx="4">
                  <c:v>94</c:v>
                </c:pt>
                <c:pt idx="5">
                  <c:v>89</c:v>
                </c:pt>
              </c:numCache>
            </c:numRef>
          </c:val>
        </c:ser>
        <c:marker val="1"/>
        <c:axId val="86385408"/>
        <c:axId val="86386944"/>
      </c:lineChart>
      <c:catAx>
        <c:axId val="86385408"/>
        <c:scaling>
          <c:orientation val="minMax"/>
        </c:scaling>
        <c:axPos val="b"/>
        <c:numFmt formatCode="0%" sourceLinked="1"/>
        <c:tickLblPos val="nextTo"/>
        <c:crossAx val="86386944"/>
        <c:crosses val="autoZero"/>
        <c:auto val="1"/>
        <c:lblAlgn val="ctr"/>
        <c:lblOffset val="100"/>
      </c:catAx>
      <c:valAx>
        <c:axId val="86386944"/>
        <c:scaling>
          <c:orientation val="minMax"/>
        </c:scaling>
        <c:axPos val="l"/>
        <c:majorGridlines/>
        <c:numFmt formatCode="General" sourceLinked="1"/>
        <c:tickLblPos val="nextTo"/>
        <c:crossAx val="863854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lineChart>
        <c:grouping val="standard"/>
        <c:ser>
          <c:idx val="0"/>
          <c:order val="0"/>
          <c:tx>
            <c:strRef>
              <c:f>Sheet1!$D$5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numRef>
              <c:f>Sheet1!$C$6:$C$9</c:f>
              <c:numCache>
                <c:formatCode>0%</c:formatCode>
                <c:ptCount val="4"/>
                <c:pt idx="0">
                  <c:v>0.7000000000000004</c:v>
                </c:pt>
                <c:pt idx="1">
                  <c:v>0.8</c:v>
                </c:pt>
                <c:pt idx="2">
                  <c:v>0.9</c:v>
                </c:pt>
                <c:pt idx="3">
                  <c:v>1</c:v>
                </c:pt>
              </c:numCache>
            </c:numRef>
          </c:cat>
          <c:val>
            <c:numRef>
              <c:f>Sheet1!$D$6:$D$9</c:f>
              <c:numCache>
                <c:formatCode>General</c:formatCode>
                <c:ptCount val="4"/>
                <c:pt idx="1">
                  <c:v>1352</c:v>
                </c:pt>
                <c:pt idx="2">
                  <c:v>72.003</c:v>
                </c:pt>
                <c:pt idx="3">
                  <c:v>2.4059999999999997</c:v>
                </c:pt>
              </c:numCache>
            </c:numRef>
          </c:val>
        </c:ser>
        <c:ser>
          <c:idx val="1"/>
          <c:order val="1"/>
          <c:tx>
            <c:strRef>
              <c:f>Sheet1!$E$5</c:f>
              <c:strCache>
                <c:ptCount val="1"/>
                <c:pt idx="0">
                  <c:v>GPU</c:v>
                </c:pt>
              </c:strCache>
            </c:strRef>
          </c:tx>
          <c:marker>
            <c:symbol val="none"/>
          </c:marker>
          <c:cat>
            <c:numRef>
              <c:f>Sheet1!$C$6:$C$9</c:f>
              <c:numCache>
                <c:formatCode>0%</c:formatCode>
                <c:ptCount val="4"/>
                <c:pt idx="0">
                  <c:v>0.7000000000000004</c:v>
                </c:pt>
                <c:pt idx="1">
                  <c:v>0.8</c:v>
                </c:pt>
                <c:pt idx="2">
                  <c:v>0.9</c:v>
                </c:pt>
                <c:pt idx="3">
                  <c:v>1</c:v>
                </c:pt>
              </c:numCache>
            </c:numRef>
          </c:cat>
          <c:val>
            <c:numRef>
              <c:f>Sheet1!$E$6:$E$9</c:f>
              <c:numCache>
                <c:formatCode>General</c:formatCode>
                <c:ptCount val="4"/>
                <c:pt idx="0">
                  <c:v>81.215000000000003</c:v>
                </c:pt>
                <c:pt idx="1">
                  <c:v>26.812999999999999</c:v>
                </c:pt>
                <c:pt idx="2">
                  <c:v>22.864000000000001</c:v>
                </c:pt>
                <c:pt idx="3">
                  <c:v>20.001999999999999</c:v>
                </c:pt>
              </c:numCache>
            </c:numRef>
          </c:val>
        </c:ser>
        <c:marker val="1"/>
        <c:axId val="86423808"/>
        <c:axId val="86425600"/>
      </c:lineChart>
      <c:catAx>
        <c:axId val="86423808"/>
        <c:scaling>
          <c:orientation val="minMax"/>
        </c:scaling>
        <c:axPos val="b"/>
        <c:numFmt formatCode="0%" sourceLinked="1"/>
        <c:tickLblPos val="nextTo"/>
        <c:crossAx val="86425600"/>
        <c:crosses val="autoZero"/>
        <c:auto val="1"/>
        <c:lblAlgn val="ctr"/>
        <c:lblOffset val="100"/>
      </c:catAx>
      <c:valAx>
        <c:axId val="86425600"/>
        <c:scaling>
          <c:orientation val="minMax"/>
        </c:scaling>
        <c:axPos val="l"/>
        <c:majorGridlines/>
        <c:numFmt formatCode="General" sourceLinked="1"/>
        <c:tickLblPos val="nextTo"/>
        <c:crossAx val="864238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lineChart>
        <c:grouping val="standard"/>
        <c:ser>
          <c:idx val="0"/>
          <c:order val="0"/>
          <c:tx>
            <c:strRef>
              <c:f>Sheet1!$D$40</c:f>
              <c:strCache>
                <c:ptCount val="1"/>
                <c:pt idx="0">
                  <c:v>CPU</c:v>
                </c:pt>
              </c:strCache>
            </c:strRef>
          </c:tx>
          <c:marker>
            <c:symbol val="none"/>
          </c:marker>
          <c:cat>
            <c:numRef>
              <c:f>Sheet1!$C$41:$C$51</c:f>
              <c:numCache>
                <c:formatCode>0%</c:formatCode>
                <c:ptCount val="11"/>
                <c:pt idx="0">
                  <c:v>0.05</c:v>
                </c:pt>
                <c:pt idx="1">
                  <c:v>0.1</c:v>
                </c:pt>
                <c:pt idx="2">
                  <c:v>0.2</c:v>
                </c:pt>
                <c:pt idx="3">
                  <c:v>0.30000000000000021</c:v>
                </c:pt>
                <c:pt idx="4">
                  <c:v>0.4</c:v>
                </c:pt>
                <c:pt idx="5">
                  <c:v>0.5</c:v>
                </c:pt>
                <c:pt idx="6">
                  <c:v>0.60000000000000042</c:v>
                </c:pt>
                <c:pt idx="7">
                  <c:v>0.7000000000000004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Sheet1!$D$41:$D$51</c:f>
              <c:numCache>
                <c:formatCode>General</c:formatCode>
                <c:ptCount val="11"/>
                <c:pt idx="0">
                  <c:v>67.784999999999997</c:v>
                </c:pt>
                <c:pt idx="1">
                  <c:v>17.899999999999999</c:v>
                </c:pt>
                <c:pt idx="2">
                  <c:v>3.5</c:v>
                </c:pt>
                <c:pt idx="3">
                  <c:v>0.5780000000000004</c:v>
                </c:pt>
                <c:pt idx="4">
                  <c:v>0.31200000000000022</c:v>
                </c:pt>
                <c:pt idx="5">
                  <c:v>0.25</c:v>
                </c:pt>
                <c:pt idx="6">
                  <c:v>0.18800000000000011</c:v>
                </c:pt>
                <c:pt idx="7">
                  <c:v>0.21900000000000011</c:v>
                </c:pt>
                <c:pt idx="8">
                  <c:v>0.15600000000000011</c:v>
                </c:pt>
                <c:pt idx="9">
                  <c:v>0.17200000000000001</c:v>
                </c:pt>
                <c:pt idx="10">
                  <c:v>0.15600000000000011</c:v>
                </c:pt>
              </c:numCache>
            </c:numRef>
          </c:val>
        </c:ser>
        <c:ser>
          <c:idx val="1"/>
          <c:order val="1"/>
          <c:tx>
            <c:strRef>
              <c:f>Sheet1!$E$40</c:f>
              <c:strCache>
                <c:ptCount val="1"/>
                <c:pt idx="0">
                  <c:v>GPU</c:v>
                </c:pt>
              </c:strCache>
            </c:strRef>
          </c:tx>
          <c:marker>
            <c:symbol val="none"/>
          </c:marker>
          <c:cat>
            <c:numRef>
              <c:f>Sheet1!$C$41:$C$51</c:f>
              <c:numCache>
                <c:formatCode>0%</c:formatCode>
                <c:ptCount val="11"/>
                <c:pt idx="0">
                  <c:v>0.05</c:v>
                </c:pt>
                <c:pt idx="1">
                  <c:v>0.1</c:v>
                </c:pt>
                <c:pt idx="2">
                  <c:v>0.2</c:v>
                </c:pt>
                <c:pt idx="3">
                  <c:v>0.30000000000000021</c:v>
                </c:pt>
                <c:pt idx="4">
                  <c:v>0.4</c:v>
                </c:pt>
                <c:pt idx="5">
                  <c:v>0.5</c:v>
                </c:pt>
                <c:pt idx="6">
                  <c:v>0.60000000000000042</c:v>
                </c:pt>
                <c:pt idx="7">
                  <c:v>0.7000000000000004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cat>
          <c:val>
            <c:numRef>
              <c:f>Sheet1!$E$41:$E$51</c:f>
              <c:numCache>
                <c:formatCode>General</c:formatCode>
                <c:ptCount val="11"/>
                <c:pt idx="0">
                  <c:v>47</c:v>
                </c:pt>
                <c:pt idx="1">
                  <c:v>14.5</c:v>
                </c:pt>
                <c:pt idx="2">
                  <c:v>3.121</c:v>
                </c:pt>
                <c:pt idx="3">
                  <c:v>2.0379999999999998</c:v>
                </c:pt>
                <c:pt idx="4">
                  <c:v>1.9620000000000009</c:v>
                </c:pt>
                <c:pt idx="5">
                  <c:v>1.9790000000000001</c:v>
                </c:pt>
                <c:pt idx="6">
                  <c:v>1.927</c:v>
                </c:pt>
                <c:pt idx="7">
                  <c:v>1.915999999999999</c:v>
                </c:pt>
                <c:pt idx="8">
                  <c:v>1.917999999999999</c:v>
                </c:pt>
                <c:pt idx="9">
                  <c:v>1.9100000000000001</c:v>
                </c:pt>
                <c:pt idx="10">
                  <c:v>1.891999999999999</c:v>
                </c:pt>
              </c:numCache>
            </c:numRef>
          </c:val>
        </c:ser>
        <c:marker val="1"/>
        <c:axId val="63045632"/>
        <c:axId val="63047168"/>
      </c:lineChart>
      <c:catAx>
        <c:axId val="63045632"/>
        <c:scaling>
          <c:orientation val="minMax"/>
        </c:scaling>
        <c:axPos val="b"/>
        <c:numFmt formatCode="0%" sourceLinked="1"/>
        <c:tickLblPos val="nextTo"/>
        <c:crossAx val="63047168"/>
        <c:crosses val="autoZero"/>
        <c:auto val="1"/>
        <c:lblAlgn val="ctr"/>
        <c:lblOffset val="100"/>
      </c:catAx>
      <c:valAx>
        <c:axId val="63047168"/>
        <c:scaling>
          <c:orientation val="minMax"/>
        </c:scaling>
        <c:axPos val="l"/>
        <c:majorGridlines/>
        <c:numFmt formatCode="General" sourceLinked="1"/>
        <c:tickLblPos val="nextTo"/>
        <c:crossAx val="630456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CD706-61EA-4F6E-AC8B-C6336EB7C643}" type="datetimeFigureOut">
              <a:rPr lang="en-US" smtClean="0"/>
              <a:pPr/>
              <a:t>1/4/2016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E83DB-D486-4AF6-8921-15B3EA426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FF8302-61B5-41AF-BD08-6FCE3EC720F7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A9CD-22E3-491D-9DC0-CBAB23508570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34AC-0603-484E-A0C2-13A8193D6C8E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06313C3-9362-4A89-AE36-225631067963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B1930C-67BE-4B46-9A8F-1922496DF71E}" type="slidenum">
              <a:rPr lang="en-GB" smtClean="0"/>
              <a:pPr/>
              <a:t>‹#›</a:t>
            </a:fld>
            <a:r>
              <a:rPr lang="en-GB" smtClean="0"/>
              <a:t>/ 20</a:t>
            </a:r>
            <a:endParaRPr lang="en-GB" dirty="0" smtClean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7103C9-E293-4352-8241-0F8081020DD4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EB00-7AED-4F8B-A84C-575788388E05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55E6-22C1-4A05-B54A-3DCF01E74FB9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C87121-8516-4A48-AEDD-5CDE6BECC9F8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D506-1194-4647-96E1-D1D4A81CAE82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1236CC-0732-4DEF-8D28-FFE17BAC1C5B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0D09CF-A269-46EB-B460-8E9F711DE0B8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016E07-8201-47B7-9288-0A13F47DB28B}" type="datetime1">
              <a:rPr lang="en-US" smtClean="0"/>
              <a:pPr/>
              <a:t>1/4/2016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B1930C-67BE-4B46-9A8F-1922496DF71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ECLAT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Jelena</a:t>
            </a:r>
            <a:r>
              <a:rPr lang="en-GB" dirty="0" smtClean="0"/>
              <a:t> Stan</a:t>
            </a:r>
            <a:r>
              <a:rPr lang="sr-Latn-RS" dirty="0" smtClean="0"/>
              <a:t>čić 3212/2015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10/35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28794" y="2802896"/>
          <a:ext cx="15001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Milk}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726661" y="2802896"/>
          <a:ext cx="164307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Diaper}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15008" y="2802896"/>
          <a:ext cx="142876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2876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{Bread, Beer}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Notched Right Arrow 12"/>
          <p:cNvSpPr/>
          <p:nvPr/>
        </p:nvSpPr>
        <p:spPr>
          <a:xfrm rot="8159341">
            <a:off x="2707084" y="2241873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Notched Right Arrow 14"/>
          <p:cNvSpPr/>
          <p:nvPr/>
        </p:nvSpPr>
        <p:spPr>
          <a:xfrm rot="5400000">
            <a:off x="4333884" y="224187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Notched Right Arrow 15"/>
          <p:cNvSpPr/>
          <p:nvPr/>
        </p:nvSpPr>
        <p:spPr>
          <a:xfrm rot="2658828">
            <a:off x="5993120" y="2242028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11/35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28794" y="2802896"/>
          <a:ext cx="15001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Milk}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726661" y="2802896"/>
          <a:ext cx="164307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Diaper}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15008" y="2802896"/>
          <a:ext cx="142876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2876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{Bread, Beer}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Notched Right Arrow 12"/>
          <p:cNvSpPr/>
          <p:nvPr/>
        </p:nvSpPr>
        <p:spPr>
          <a:xfrm rot="8159341">
            <a:off x="2707084" y="2241873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Notched Right Arrow 14"/>
          <p:cNvSpPr/>
          <p:nvPr/>
        </p:nvSpPr>
        <p:spPr>
          <a:xfrm rot="5400000">
            <a:off x="4333884" y="224187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Notched Right Arrow 15"/>
          <p:cNvSpPr/>
          <p:nvPr/>
        </p:nvSpPr>
        <p:spPr>
          <a:xfrm rot="2658828">
            <a:off x="5993120" y="2242028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Notched Right Arrow 16"/>
          <p:cNvSpPr/>
          <p:nvPr/>
        </p:nvSpPr>
        <p:spPr>
          <a:xfrm rot="5400000">
            <a:off x="4333884" y="446485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095636" y="5072074"/>
          <a:ext cx="290512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Milk, Diaper}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12/35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28794" y="2802896"/>
          <a:ext cx="15001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Milk}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726661" y="2802896"/>
          <a:ext cx="164307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Diaper}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15008" y="2802896"/>
          <a:ext cx="142876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2876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{Bread, Beer}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Notched Right Arrow 12"/>
          <p:cNvSpPr/>
          <p:nvPr/>
        </p:nvSpPr>
        <p:spPr>
          <a:xfrm rot="8159341">
            <a:off x="2707084" y="2241873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Notched Right Arrow 14"/>
          <p:cNvSpPr/>
          <p:nvPr/>
        </p:nvSpPr>
        <p:spPr>
          <a:xfrm rot="5400000">
            <a:off x="4333884" y="224187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Notched Right Arrow 15"/>
          <p:cNvSpPr/>
          <p:nvPr/>
        </p:nvSpPr>
        <p:spPr>
          <a:xfrm rot="2658828">
            <a:off x="5993120" y="2242028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Notched Right Arrow 16"/>
          <p:cNvSpPr/>
          <p:nvPr/>
        </p:nvSpPr>
        <p:spPr>
          <a:xfrm rot="5400000">
            <a:off x="4333884" y="446485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095636" y="5072074"/>
          <a:ext cx="2905124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051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Milk, Diaper}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13/35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14/35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Milk</a:t>
                      </a:r>
                      <a:endParaRPr lang="en-GB" sz="1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15/35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00298" y="2802896"/>
          <a:ext cx="15001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{Milk,</a:t>
                      </a:r>
                      <a:r>
                        <a:rPr lang="en-GB" sz="1400" baseline="0" dirty="0" smtClean="0"/>
                        <a:t> Diaper</a:t>
                      </a:r>
                      <a:r>
                        <a:rPr lang="en-GB" sz="1400" dirty="0" smtClean="0"/>
                        <a:t>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298165" y="2802896"/>
          <a:ext cx="164307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{Milk, Beer}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Notched Right Arrow 12"/>
          <p:cNvSpPr/>
          <p:nvPr/>
        </p:nvSpPr>
        <p:spPr>
          <a:xfrm rot="8159341">
            <a:off x="3278588" y="2241873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Notched Right Arrow 14"/>
          <p:cNvSpPr/>
          <p:nvPr/>
        </p:nvSpPr>
        <p:spPr>
          <a:xfrm rot="2949401">
            <a:off x="4905388" y="224187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16/35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00298" y="2802896"/>
          <a:ext cx="15001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{Milk,</a:t>
                      </a:r>
                      <a:r>
                        <a:rPr lang="en-GB" sz="1400" baseline="0" dirty="0" smtClean="0"/>
                        <a:t> Diaper</a:t>
                      </a:r>
                      <a:r>
                        <a:rPr lang="en-GB" sz="1400" dirty="0" smtClean="0"/>
                        <a:t>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298165" y="2802896"/>
          <a:ext cx="1643074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{Milk, Beer}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Notched Right Arrow 12"/>
          <p:cNvSpPr/>
          <p:nvPr/>
        </p:nvSpPr>
        <p:spPr>
          <a:xfrm rot="8159341">
            <a:off x="3278588" y="2241873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Notched Right Arrow 14"/>
          <p:cNvSpPr/>
          <p:nvPr/>
        </p:nvSpPr>
        <p:spPr>
          <a:xfrm rot="2949401">
            <a:off x="4905388" y="224187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17/35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18/35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19/35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726661" y="2802896"/>
          <a:ext cx="164307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{Diaper, Beer}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Notched Right Arrow 14"/>
          <p:cNvSpPr/>
          <p:nvPr/>
        </p:nvSpPr>
        <p:spPr>
          <a:xfrm rot="5400000">
            <a:off x="4333884" y="224187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20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Equivalence Class Transformation</a:t>
            </a:r>
          </a:p>
          <a:p>
            <a:endParaRPr lang="en-GB" dirty="0" smtClean="0"/>
          </a:p>
          <a:p>
            <a:r>
              <a:rPr lang="en-GB" dirty="0" smtClean="0"/>
              <a:t>A Frequent </a:t>
            </a:r>
            <a:r>
              <a:rPr lang="en-GB" dirty="0" err="1" smtClean="0"/>
              <a:t>Itemset</a:t>
            </a:r>
            <a:r>
              <a:rPr lang="en-GB" dirty="0" smtClean="0"/>
              <a:t> Mining (FIM) algorithm scans the database, </a:t>
            </a:r>
            <a:br>
              <a:rPr lang="en-GB" dirty="0" smtClean="0"/>
            </a:br>
            <a:r>
              <a:rPr lang="en-GB" dirty="0" smtClean="0"/>
              <a:t>and finds item-sets that occur in transactions more frequently than a given threshold.</a:t>
            </a:r>
          </a:p>
          <a:p>
            <a:endParaRPr lang="en-GB" dirty="0" smtClean="0"/>
          </a:p>
          <a:p>
            <a:r>
              <a:rPr lang="en-GB" dirty="0" smtClean="0"/>
              <a:t>Scientific and industrial applications, </a:t>
            </a:r>
            <a:br>
              <a:rPr lang="en-GB" dirty="0" smtClean="0"/>
            </a:br>
            <a:r>
              <a:rPr lang="en-GB" dirty="0" smtClean="0"/>
              <a:t>including those in machine learning, computational biology, intrusion detection, </a:t>
            </a:r>
            <a:br>
              <a:rPr lang="en-GB" dirty="0" smtClean="0"/>
            </a:br>
            <a:r>
              <a:rPr lang="en-GB" dirty="0" smtClean="0"/>
              <a:t>web log mining, and e-business benefit </a:t>
            </a:r>
            <a:br>
              <a:rPr lang="en-GB" dirty="0" smtClean="0"/>
            </a:br>
            <a:r>
              <a:rPr lang="en-GB" dirty="0" smtClean="0"/>
              <a:t>from the use of frequent </a:t>
            </a:r>
            <a:r>
              <a:rPr lang="en-GB" dirty="0" err="1" smtClean="0"/>
              <a:t>itemset</a:t>
            </a:r>
            <a:r>
              <a:rPr lang="en-GB" dirty="0" smtClean="0"/>
              <a:t> mining.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2</a:t>
            </a:fld>
            <a:r>
              <a:rPr lang="en-GB" dirty="0" smtClean="0"/>
              <a:t>/35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20/35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21/35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14546" y="2071678"/>
          <a:ext cx="1500198" cy="1357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Milk}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012413" y="2071678"/>
          <a:ext cx="1643074" cy="1357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Diaper}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14546" y="3571876"/>
          <a:ext cx="1500198" cy="1357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{Milk,</a:t>
                      </a:r>
                      <a:r>
                        <a:rPr lang="en-GB" sz="1400" baseline="0" dirty="0" smtClean="0"/>
                        <a:t> Diaper</a:t>
                      </a:r>
                      <a:r>
                        <a:rPr lang="en-GB" sz="1400" dirty="0" smtClean="0"/>
                        <a:t>}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143108" y="5072074"/>
          <a:ext cx="1643074" cy="1357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{Diaper, Beer}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22/35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>
            <a:normAutofit/>
          </a:bodyPr>
          <a:lstStyle/>
          <a:p>
            <a:r>
              <a:rPr lang="en-GB" dirty="0" smtClean="0"/>
              <a:t>Uses vertical database – </a:t>
            </a:r>
            <a:r>
              <a:rPr lang="en-GB" dirty="0" err="1" smtClean="0"/>
              <a:t>tidset</a:t>
            </a:r>
            <a:r>
              <a:rPr lang="en-GB" dirty="0" smtClean="0"/>
              <a:t>(</a:t>
            </a:r>
            <a:r>
              <a:rPr lang="en-GB" dirty="0" err="1" smtClean="0"/>
              <a:t>bitset</a:t>
            </a:r>
            <a:r>
              <a:rPr lang="en-GB" dirty="0" smtClean="0"/>
              <a:t>) </a:t>
            </a:r>
            <a:r>
              <a:rPr lang="en-GB" dirty="0" smtClean="0"/>
              <a:t>intersections.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Scans the database only </a:t>
            </a:r>
            <a:r>
              <a:rPr lang="en-GB" dirty="0" smtClean="0"/>
              <a:t>once.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Depth-first search </a:t>
            </a:r>
            <a:r>
              <a:rPr lang="en-GB" dirty="0" smtClean="0"/>
              <a:t>algorithm.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23/35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 descr="C:\Users\Jelena\Desktop\tre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7270770" cy="519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- parallel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24/35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2050" name="Picture 2" descr="C:\Users\Jelena\Desktop\tree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307" y="1463663"/>
            <a:ext cx="7109841" cy="51086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- parallel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25/35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14001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52600"/>
            <a:ext cx="7901014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GB" sz="2400" dirty="0" smtClean="0"/>
              <a:t>“Equivalent Class”, which can be defined by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a </a:t>
            </a:r>
            <a:r>
              <a:rPr lang="en-GB" sz="2400" dirty="0" smtClean="0"/>
              <a:t>set of candidates with the same size, assumed </a:t>
            </a:r>
            <a:r>
              <a:rPr lang="en-GB" sz="2400" i="1" dirty="0" smtClean="0"/>
              <a:t>k, </a:t>
            </a:r>
            <a:r>
              <a:rPr lang="en-GB" sz="2400" i="1" dirty="0" smtClean="0"/>
              <a:t/>
            </a:r>
            <a:br>
              <a:rPr lang="en-GB" sz="2400" i="1" dirty="0" smtClean="0"/>
            </a:br>
            <a:r>
              <a:rPr lang="en-GB" sz="2400" i="1" dirty="0" smtClean="0"/>
              <a:t>shared </a:t>
            </a:r>
            <a:r>
              <a:rPr lang="en-GB" sz="2400" i="1" dirty="0" smtClean="0"/>
              <a:t>the common k−1 prefix.</a:t>
            </a:r>
            <a:endParaRPr lang="en-GB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85852" y="3214686"/>
          <a:ext cx="15001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Milk}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83719" y="3214686"/>
          <a:ext cx="164307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Diaper}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072066" y="3214686"/>
          <a:ext cx="14287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{Bread, Beer}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85852" y="4214818"/>
          <a:ext cx="15001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{Milk,</a:t>
                      </a:r>
                      <a:r>
                        <a:rPr lang="en-GB" sz="1400" baseline="0" dirty="0" smtClean="0"/>
                        <a:t> Diaper</a:t>
                      </a:r>
                      <a:r>
                        <a:rPr lang="en-GB" sz="1400" dirty="0" smtClean="0"/>
                        <a:t>}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83719" y="4214818"/>
          <a:ext cx="164307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{Milk, Beer}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85852" y="5272738"/>
          <a:ext cx="164307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{Diaper, Beer}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- parallel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26/35</a:t>
            </a:r>
          </a:p>
        </p:txBody>
      </p:sp>
      <p:pic>
        <p:nvPicPr>
          <p:cNvPr id="3074" name="Picture 2" descr="C:\Users\Jelena\Desktop\gpu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73352"/>
            <a:ext cx="6786610" cy="51274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– CPU implementation 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27/35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901014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AlgoEclat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....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Itemsets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runAlgorithm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 final Map&lt;Integer, Set&lt;Integer&gt;&gt;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mapItemCount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&lt;Integer, Set&lt;Integer&gt;&gt;();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maxItemId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calculateSupportSingleItems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(database,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mapItemCount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GB" sz="7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// (2) create the list of single items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List&lt;Integer&gt;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frequentItems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// for each item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for(Entry&lt;Integer, Set&lt;Integer&gt;&gt; entry :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mapItemCount.entrySet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entry.getValue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support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item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entry.getKey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if(support &gt;=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minsupRelative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frequentItems.add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(item);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saveSingleItem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(item,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frequentItems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new Comparator&lt;Integer&gt;()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public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compare(Integer arg0, Integer arg1)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return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mapItemCount.get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(arg0).size() -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mapItemCount.get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(arg1).size();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}}); 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// For each frequent item I according to the total order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for(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frequentItems.size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Integer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frequentItems.get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// we obtain the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and support of that item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mapItemCount.get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endParaRPr lang="en-GB" sz="7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7158" y="1500174"/>
            <a:ext cx="8153456" cy="51261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– CPU implementation II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28/35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901014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// We create empty equivalence class for storing all 2-itemsets starting with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List&lt;Integer&gt;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equivalenceClassIitems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List&lt;Set&lt;Integer&gt;&gt;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equivalenceClassItidsets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&lt;Set&lt;Integer&gt;&gt;();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for(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j=i+1; j &lt;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frequentItems.size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(); j++)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frequentItems.get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(j);</a:t>
            </a:r>
          </a:p>
          <a:p>
            <a:pPr>
              <a:buNone/>
            </a:pPr>
            <a:endParaRPr lang="en-GB" sz="7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mapItemCount.get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performANDFirstTime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if(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calculateSupport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(2,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 &gt;=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minsupRelative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   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equivalenceClassIitems.add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     // We also keep the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of "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".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   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equivalenceClassItidsets.add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if(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equivalenceClassIitems.size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 &gt; 0)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// This is done by a recursive call. Note that we pass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// item I to that method as the prefix of that equivalence class.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itemsetBuffer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[0]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processEquivalenceClass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itemsetBuffer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1,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equivalenceClassIitems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equivalenceClassItidsets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7158" y="1500174"/>
            <a:ext cx="8153456" cy="51261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– CPU implementation III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29/35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901014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processEquivalenceClass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[] prefix,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supportPrefix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List&lt;Integer&gt;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List&lt;Set&lt;Integer&gt;&gt;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equivalenceClassTidsets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 throws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length = prefixLength+1;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 == 1)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tidsetItemset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equivalenceClassTidsets.get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save(prefix,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tidsetItemset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calculateSupport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(length,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supportPrefix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tidsetItemset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 == 2)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equivalenceClassTidsets.get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calculateSupport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(length,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supportPrefix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save(prefix,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equivalenceClassTidsets.get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calculateSupport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(length,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supportPrefix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save(prefix,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this.performAND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calculateSupport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(length,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if(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minsupRelative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newPrefixLength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prefixLength+1;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prefix[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save(prefix,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newPrefixLength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itemJ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return;</a:t>
            </a:r>
            <a:br>
              <a:rPr lang="en-GB" sz="7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GB" sz="7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7158" y="1500174"/>
            <a:ext cx="8153456" cy="51261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42910" y="2786058"/>
          <a:ext cx="27574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909"/>
                <a:gridCol w="210956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TID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Items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Bread, Milk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Bread, Diaper, Beer, Eggs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Milk, Diaper, Beer, Coke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Bread , Milk, Diaper, Beer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Calibri"/>
                          <a:ea typeface="Calibri"/>
                          <a:cs typeface="Times New Roman"/>
                        </a:rPr>
                        <a:t>Bread , Milk, Diaper, Coke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3</a:t>
            </a:fld>
            <a:r>
              <a:rPr lang="en-GB" dirty="0" smtClean="0"/>
              <a:t>/35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393405" y="278605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29256" y="278605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500826" y="278605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357686" y="4643446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679421" y="4643446"/>
          <a:ext cx="642942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</a:tblGrid>
              <a:tr h="32147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Eggs</a:t>
                      </a:r>
                      <a:endParaRPr lang="en-GB" sz="1400" dirty="0"/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464975" y="4643446"/>
          <a:ext cx="785818" cy="100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Coke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5720" y="1714488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Transactions</a:t>
            </a:r>
            <a:r>
              <a:rPr lang="en-GB" dirty="0"/>
              <a:t>, originally stored in horizontal format</a:t>
            </a:r>
            <a:r>
              <a:rPr lang="en-GB" dirty="0" smtClean="0"/>
              <a:t>,</a:t>
            </a:r>
          </a:p>
          <a:p>
            <a:r>
              <a:rPr lang="en-GB" dirty="0" smtClean="0"/>
              <a:t> </a:t>
            </a:r>
            <a:r>
              <a:rPr lang="en-GB" dirty="0"/>
              <a:t>are read from disk and </a:t>
            </a:r>
            <a:r>
              <a:rPr lang="en-GB" dirty="0" smtClean="0"/>
              <a:t>converted to </a:t>
            </a:r>
            <a:r>
              <a:rPr lang="en-GB" dirty="0"/>
              <a:t>vertical </a:t>
            </a:r>
            <a:r>
              <a:rPr lang="en-GB" dirty="0" smtClean="0"/>
              <a:t>format.</a:t>
            </a:r>
            <a:endParaRPr lang="en-GB" dirty="0"/>
          </a:p>
        </p:txBody>
      </p:sp>
      <p:sp>
        <p:nvSpPr>
          <p:cNvPr id="13" name="Notched Right Arrow 12"/>
          <p:cNvSpPr/>
          <p:nvPr/>
        </p:nvSpPr>
        <p:spPr>
          <a:xfrm>
            <a:off x="3714744" y="3714752"/>
            <a:ext cx="500066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– CPU implementation IV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30/35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901014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suffixI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equivalenceClassTidsets.get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calculateSupport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(length,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supportPrefix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save(prefix,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suffixI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List&lt;Integer&gt;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equivalenceClassISuffixItems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List&lt;Set&lt;Integer&gt;&gt;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equivalenceITidsets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&lt;Set&lt;Integer&gt;&gt;();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for(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j=i+1; j &lt;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(); j++)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suffixJ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equivalenceClassItems.get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(j);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equivalenceClassTidsets.get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(j);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calculateSupport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(length,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supportPrefix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Set&lt;Integer&gt;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performAND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calculateSupport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(length,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	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if(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minsupRelative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equivalenceClassISuffixItems.add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suffixJ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equivalenceITidsets.add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tidsetIJ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equivalenceClassISuffixItems.size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() &gt;0) {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prefix[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suffixI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newPrefixLength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 = prefixLength+1;			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processEquivalenceClass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(prefix,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newPrefixLength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supportI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GB" sz="7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equivalenceClassISuffixItems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700" dirty="0" err="1" smtClean="0">
                <a:latin typeface="Courier New" pitchFamily="49" charset="0"/>
                <a:cs typeface="Courier New" pitchFamily="49" charset="0"/>
              </a:rPr>
              <a:t>equivalenceITidsets</a:t>
            </a: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7158" y="1500174"/>
            <a:ext cx="8153456" cy="51261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– GPU implementation 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31/35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901014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7158" y="1500174"/>
            <a:ext cx="8153456" cy="51261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Jelena\Desktop\gpu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6843732" cy="48122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– GPU implementation II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32/35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901014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700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7" name="Rectangle 6"/>
          <p:cNvSpPr/>
          <p:nvPr/>
        </p:nvSpPr>
        <p:spPr>
          <a:xfrm>
            <a:off x="285720" y="2357430"/>
            <a:ext cx="7643866" cy="4643446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__shared__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sup[MAX_THREAD];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* psrc1;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* psrc2;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pdst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iter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bound;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list_len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) return;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sup[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iter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vlist_len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- 1) /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psrc1 = src_list_1[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psrc2 = src_list_2[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pdst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dst_list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__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iter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thread_pos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thread_pos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vlist_len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) break;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=psrc1[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thread_pos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 &amp; psrc2[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thread_pos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sup[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]+=__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popc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pdst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thread_pos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]=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__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for (bound =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/ 2; bound &gt; 0; bound &gt;&gt;= 1) {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&lt; bound)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  sup[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]+=sup[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threadIdx.x+bound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__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__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GB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== 0) {                                                                                              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*(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result+current_block_pos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)=sup[0];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1357298"/>
            <a:ext cx="76438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__global__ void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kernel_calc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(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** src_list_1,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** src_list_2,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                        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**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dst_list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                        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* result,</a:t>
            </a:r>
          </a:p>
          <a:p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                            unsigned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list_len,unsigned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000" dirty="0" err="1" smtClean="0">
                <a:latin typeface="Courier New" pitchFamily="49" charset="0"/>
                <a:cs typeface="Courier New" pitchFamily="49" charset="0"/>
              </a:rPr>
              <a:t>vlist_len</a:t>
            </a:r>
            <a:r>
              <a:rPr lang="en-GB" sz="10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endParaRPr lang="en-GB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– CPU </a:t>
            </a:r>
            <a:r>
              <a:rPr lang="en-GB" dirty="0" err="1" smtClean="0"/>
              <a:t>vs</a:t>
            </a:r>
            <a:r>
              <a:rPr lang="en-GB" dirty="0" smtClean="0"/>
              <a:t> GPU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33/35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285720" y="3857628"/>
          <a:ext cx="4286280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720" y="348829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Chess					Retail	</a:t>
            </a:r>
            <a:endParaRPr lang="en-GB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4500562" y="3786190"/>
          <a:ext cx="442915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7158" y="1485489"/>
            <a:ext cx="78581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System characteristics:</a:t>
            </a:r>
          </a:p>
          <a:p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Processor: 		Intel(R) Core(TM) i5-5200 CPU @ 2.20 GHZ </a:t>
            </a:r>
          </a:p>
          <a:p>
            <a:r>
              <a:rPr lang="en-GB" sz="1600" dirty="0" smtClean="0"/>
              <a:t>Installed memory(RAM):	8.00 GB</a:t>
            </a:r>
          </a:p>
          <a:p>
            <a:r>
              <a:rPr lang="en-GB" sz="1600" dirty="0" smtClean="0"/>
              <a:t>System type: 		64-bit Operating system, x64-based processor</a:t>
            </a:r>
          </a:p>
          <a:p>
            <a:r>
              <a:rPr lang="en-GB" sz="1600" dirty="0" smtClean="0"/>
              <a:t>GPU: 			NVIDIA </a:t>
            </a:r>
            <a:r>
              <a:rPr lang="en-GB" sz="1600" dirty="0" err="1" smtClean="0"/>
              <a:t>GeForce</a:t>
            </a:r>
            <a:r>
              <a:rPr lang="en-GB" sz="1600" dirty="0" smtClean="0"/>
              <a:t> 940M</a:t>
            </a:r>
          </a:p>
          <a:p>
            <a:r>
              <a:rPr lang="en-GB" sz="1600" dirty="0" smtClean="0"/>
              <a:t>OS: 			Windows 10</a:t>
            </a:r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r>
              <a:rPr lang="en-GB" dirty="0" smtClean="0"/>
              <a:t> – CPU </a:t>
            </a:r>
            <a:r>
              <a:rPr lang="en-GB" dirty="0" err="1" smtClean="0"/>
              <a:t>vs</a:t>
            </a:r>
            <a:r>
              <a:rPr lang="en-GB" dirty="0" smtClean="0"/>
              <a:t> GPU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34/35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134515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Pumsb</a:t>
            </a:r>
            <a:r>
              <a:rPr lang="en-GB" dirty="0" smtClean="0"/>
              <a:t>					Accidents		</a:t>
            </a:r>
            <a:endParaRPr lang="en-GB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0" y="1857364"/>
          <a:ext cx="4357686" cy="192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143372" y="1643050"/>
          <a:ext cx="4357718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5720" y="3643314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Mushroom				Connect	</a:t>
            </a:r>
            <a:endParaRPr lang="en-GB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4071934" y="3786190"/>
          <a:ext cx="4572032" cy="260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142844" y="4000504"/>
          <a:ext cx="4000528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072462" y="5734050"/>
            <a:ext cx="666154" cy="521208"/>
          </a:xfrm>
        </p:spPr>
        <p:txBody>
          <a:bodyPr/>
          <a:lstStyle/>
          <a:p>
            <a:r>
              <a:rPr lang="en-GB" dirty="0" smtClean="0"/>
              <a:t>35/35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1538" y="1857364"/>
            <a:ext cx="65008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THANK YOU FOR YOUR ATTENTION!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Questions?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06" y="1671638"/>
            <a:ext cx="7829576" cy="900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dirty="0" smtClean="0"/>
              <a:t>   The frequency of each item is counted and the infrequent items and their corresponding vertical lists are deleted from the vertical list.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4</a:t>
            </a:fld>
            <a:r>
              <a:rPr lang="en-GB" dirty="0" smtClean="0"/>
              <a:t>/35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2877" y="2714620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8728" y="2714620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00298" y="2714620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57158" y="457200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78893" y="4572008"/>
          <a:ext cx="642942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</a:tblGrid>
              <a:tr h="32147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Eggs</a:t>
                      </a:r>
                      <a:endParaRPr lang="en-GB" sz="1400" dirty="0"/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64447" y="4572008"/>
          <a:ext cx="785818" cy="100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Coke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179223" y="278605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215074" y="278605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286644" y="278605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143504" y="4643446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Notched Right Arrow 16"/>
          <p:cNvSpPr/>
          <p:nvPr/>
        </p:nvSpPr>
        <p:spPr>
          <a:xfrm>
            <a:off x="4071934" y="3714752"/>
            <a:ext cx="500066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00034" y="620294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Minimum support = 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06" y="1671638"/>
            <a:ext cx="7829576" cy="4543444"/>
          </a:xfrm>
        </p:spPr>
        <p:txBody>
          <a:bodyPr>
            <a:normAutofit/>
          </a:bodyPr>
          <a:lstStyle/>
          <a:p>
            <a:r>
              <a:rPr lang="en-GB" sz="1800" dirty="0" smtClean="0"/>
              <a:t>The </a:t>
            </a:r>
            <a:r>
              <a:rPr lang="en-GB" sz="1800" dirty="0" err="1" smtClean="0"/>
              <a:t>Eclat</a:t>
            </a:r>
            <a:r>
              <a:rPr lang="en-GB" sz="1800" dirty="0" smtClean="0"/>
              <a:t> algorithm is defined recursively. </a:t>
            </a:r>
          </a:p>
          <a:p>
            <a:endParaRPr lang="en-GB" sz="1800" dirty="0" smtClean="0"/>
          </a:p>
          <a:p>
            <a:r>
              <a:rPr lang="en-GB" sz="1800" dirty="0" smtClean="0"/>
              <a:t>The initial call uses all the single items with their </a:t>
            </a:r>
            <a:r>
              <a:rPr lang="en-GB" sz="1800" dirty="0" err="1" smtClean="0"/>
              <a:t>tidsets</a:t>
            </a:r>
            <a:r>
              <a:rPr lang="en-GB" sz="1800" dirty="0" smtClean="0"/>
              <a:t>. </a:t>
            </a:r>
          </a:p>
          <a:p>
            <a:endParaRPr lang="en-GB" sz="1800" dirty="0" smtClean="0"/>
          </a:p>
          <a:p>
            <a:r>
              <a:rPr lang="en-GB" sz="1800" dirty="0" smtClean="0"/>
              <a:t>In each recursive call, the function verifies each </a:t>
            </a:r>
            <a:r>
              <a:rPr lang="en-GB" sz="1800" dirty="0" err="1" smtClean="0"/>
              <a:t>itemset-tidset</a:t>
            </a:r>
            <a:r>
              <a:rPr lang="en-GB" sz="1800" dirty="0" smtClean="0"/>
              <a:t> pair  with all the others pairs  to generate new </a:t>
            </a:r>
            <a:r>
              <a:rPr lang="en-GB" sz="1800" dirty="0" smtClean="0"/>
              <a:t>candidates. </a:t>
            </a:r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If the new candidate is frequent, it is added to the </a:t>
            </a:r>
            <a:r>
              <a:rPr lang="en-GB" sz="1800" dirty="0" smtClean="0"/>
              <a:t>set. </a:t>
            </a:r>
            <a:r>
              <a:rPr lang="en-GB" sz="1800" dirty="0" smtClean="0"/>
              <a:t>Then, recursively, it finds all the frequent </a:t>
            </a:r>
            <a:r>
              <a:rPr lang="en-GB" sz="1800" dirty="0" err="1" smtClean="0"/>
              <a:t>itemsets</a:t>
            </a:r>
            <a:r>
              <a:rPr lang="en-GB" sz="1800" dirty="0" smtClean="0"/>
              <a:t> in </a:t>
            </a:r>
            <a:r>
              <a:rPr lang="en-GB" sz="1800" dirty="0" smtClean="0"/>
              <a:t>the</a:t>
            </a:r>
            <a:r>
              <a:rPr lang="en-GB" sz="1800" dirty="0" smtClean="0"/>
              <a:t> branch. </a:t>
            </a:r>
          </a:p>
          <a:p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5</a:t>
            </a:fld>
            <a:r>
              <a:rPr lang="en-GB" dirty="0" smtClean="0"/>
              <a:t>/35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B1930C-67BE-4B46-9A8F-1922496DF71E}" type="slidenum">
              <a:rPr lang="en-GB" smtClean="0"/>
              <a:pPr/>
              <a:t>6</a:t>
            </a:fld>
            <a:r>
              <a:rPr lang="en-GB" dirty="0" smtClean="0"/>
              <a:t>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GB" dirty="0" smtClean="0"/>
              <a:t>7/35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GB" dirty="0" smtClean="0"/>
              <a:t>8/35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28794" y="2802896"/>
          <a:ext cx="15001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Milk}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726661" y="2802896"/>
          <a:ext cx="164307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Diaper}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15008" y="2802896"/>
          <a:ext cx="142876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{Bread, Beer}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Notched Right Arrow 12"/>
          <p:cNvSpPr/>
          <p:nvPr/>
        </p:nvSpPr>
        <p:spPr>
          <a:xfrm rot="8159341">
            <a:off x="2707084" y="2241873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Notched Right Arrow 14"/>
          <p:cNvSpPr/>
          <p:nvPr/>
        </p:nvSpPr>
        <p:spPr>
          <a:xfrm rot="5400000">
            <a:off x="4333884" y="224187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Notched Right Arrow 15"/>
          <p:cNvSpPr/>
          <p:nvPr/>
        </p:nvSpPr>
        <p:spPr>
          <a:xfrm rot="2658828">
            <a:off x="5993120" y="2242028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r>
              <a:rPr lang="en-GB" dirty="0" err="1" smtClean="0"/>
              <a:t>Eclat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GB" dirty="0" smtClean="0"/>
              <a:t>9/35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8827" y="285728"/>
          <a:ext cx="785818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</a:tblGrid>
              <a:tr h="3286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Bread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14678" y="285728"/>
          <a:ext cx="857256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Milk</a:t>
                      </a:r>
                      <a:endParaRPr lang="en-GB" sz="1400" b="1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48" y="285728"/>
          <a:ext cx="1000132" cy="164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Diaper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72132" y="285728"/>
          <a:ext cx="857256" cy="133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Beer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28794" y="2802896"/>
          <a:ext cx="15001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Milk}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726661" y="2802896"/>
          <a:ext cx="164307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{Bread, Diaper}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15008" y="2802896"/>
          <a:ext cx="142876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2876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{Bread, Beer}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Notched Right Arrow 12"/>
          <p:cNvSpPr/>
          <p:nvPr/>
        </p:nvSpPr>
        <p:spPr>
          <a:xfrm rot="8159341">
            <a:off x="2707084" y="2241873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Notched Right Arrow 14"/>
          <p:cNvSpPr/>
          <p:nvPr/>
        </p:nvSpPr>
        <p:spPr>
          <a:xfrm rot="5400000">
            <a:off x="4333884" y="2241871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Notched Right Arrow 15"/>
          <p:cNvSpPr/>
          <p:nvPr/>
        </p:nvSpPr>
        <p:spPr>
          <a:xfrm rot="2658828">
            <a:off x="5993120" y="2242028"/>
            <a:ext cx="428628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1492</TotalTime>
  <Words>1149</Words>
  <Application>Microsoft Office PowerPoint</Application>
  <PresentationFormat>On-screen Show (4:3)</PresentationFormat>
  <Paragraphs>759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Oriel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</vt:lpstr>
      <vt:lpstr>Eclat - parallel</vt:lpstr>
      <vt:lpstr>Eclat - parallel</vt:lpstr>
      <vt:lpstr>Eclat - parallel</vt:lpstr>
      <vt:lpstr>Eclat – CPU implementation I</vt:lpstr>
      <vt:lpstr>Eclat – CPU implementation II</vt:lpstr>
      <vt:lpstr>Eclat – CPU implementation III</vt:lpstr>
      <vt:lpstr>Eclat – CPU implementation IV</vt:lpstr>
      <vt:lpstr>Eclat – GPU implementation I</vt:lpstr>
      <vt:lpstr>Eclat – GPU implementation II</vt:lpstr>
      <vt:lpstr>Eclat – CPU vs GPU</vt:lpstr>
      <vt:lpstr>Eclat – CPU vs GPU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ECLAT</dc:title>
  <dc:creator>Jelena</dc:creator>
  <cp:lastModifiedBy>Jelena</cp:lastModifiedBy>
  <cp:revision>149</cp:revision>
  <dcterms:created xsi:type="dcterms:W3CDTF">2015-12-20T13:57:53Z</dcterms:created>
  <dcterms:modified xsi:type="dcterms:W3CDTF">2016-01-04T21:28:54Z</dcterms:modified>
</cp:coreProperties>
</file>