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8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6101D3-8B5D-49AF-ADFE-41449A5C7AE3}" type="datetimeFigureOut">
              <a:rPr lang="en-US" smtClean="0"/>
              <a:t>25-Dec-15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AF570C-7820-4A3C-9098-BDBA2A1F5B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101D3-8B5D-49AF-ADFE-41449A5C7AE3}" type="datetimeFigureOut">
              <a:rPr lang="en-US" smtClean="0"/>
              <a:t>25-Dec-15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570C-7820-4A3C-9098-BDBA2A1F5B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101D3-8B5D-49AF-ADFE-41449A5C7AE3}" type="datetimeFigureOut">
              <a:rPr lang="en-US" smtClean="0"/>
              <a:t>25-Dec-15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570C-7820-4A3C-9098-BDBA2A1F5B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101D3-8B5D-49AF-ADFE-41449A5C7AE3}" type="datetimeFigureOut">
              <a:rPr lang="en-US" smtClean="0"/>
              <a:t>25-Dec-15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570C-7820-4A3C-9098-BDBA2A1F5B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101D3-8B5D-49AF-ADFE-41449A5C7AE3}" type="datetimeFigureOut">
              <a:rPr lang="en-US" smtClean="0"/>
              <a:t>25-Dec-15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570C-7820-4A3C-9098-BDBA2A1F5B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101D3-8B5D-49AF-ADFE-41449A5C7AE3}" type="datetimeFigureOut">
              <a:rPr lang="en-US" smtClean="0"/>
              <a:t>25-Dec-15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570C-7820-4A3C-9098-BDBA2A1F5B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101D3-8B5D-49AF-ADFE-41449A5C7AE3}" type="datetimeFigureOut">
              <a:rPr lang="en-US" smtClean="0"/>
              <a:t>25-Dec-15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570C-7820-4A3C-9098-BDBA2A1F5B4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101D3-8B5D-49AF-ADFE-41449A5C7AE3}" type="datetimeFigureOut">
              <a:rPr lang="en-US" smtClean="0"/>
              <a:t>25-Dec-15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570C-7820-4A3C-9098-BDBA2A1F5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101D3-8B5D-49AF-ADFE-41449A5C7AE3}" type="datetimeFigureOut">
              <a:rPr lang="en-US" smtClean="0"/>
              <a:t>25-Dec-15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570C-7820-4A3C-9098-BDBA2A1F5B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6101D3-8B5D-49AF-ADFE-41449A5C7AE3}" type="datetimeFigureOut">
              <a:rPr lang="en-US" smtClean="0"/>
              <a:t>25-Dec-15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F570C-7820-4A3C-9098-BDBA2A1F5B4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6101D3-8B5D-49AF-ADFE-41449A5C7AE3}" type="datetimeFigureOut">
              <a:rPr lang="en-US" smtClean="0"/>
              <a:t>25-Dec-15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AF570C-7820-4A3C-9098-BDBA2A1F5B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6101D3-8B5D-49AF-ADFE-41449A5C7AE3}" type="datetimeFigureOut">
              <a:rPr lang="en-US" smtClean="0"/>
              <a:t>25-Dec-15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AF570C-7820-4A3C-9098-BDBA2A1F5B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.weizmann.ac.il/~vision/courses/2004_2/files/mean_shift/mean_shift.ppt" TargetMode="External"/><Relationship Id="rId2" Type="http://schemas.openxmlformats.org/officeDocument/2006/relationships/hyperlink" Target="http://spin.atomicobject.com/2015/05/26/mean-shift-cluster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ytimg.com/vi/qHplCTrQlJI/maxresdefault.jpg" TargetMode="External"/><Relationship Id="rId5" Type="http://schemas.openxmlformats.org/officeDocument/2006/relationships/hyperlink" Target="http://cfile22.uf.tistory.com/image/1606F43C4EF8F8532B803B" TargetMode="External"/><Relationship Id="rId4" Type="http://schemas.openxmlformats.org/officeDocument/2006/relationships/hyperlink" Target="http://www.shawnlankton.com/wp-content/uploads/2007/11/ms_result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8239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Paralelizacija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Mean shift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3962400"/>
            <a:ext cx="4267200" cy="1188993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Student:</a:t>
            </a:r>
          </a:p>
          <a:p>
            <a:pPr algn="l"/>
            <a:r>
              <a:rPr lang="en-US" dirty="0" smtClean="0"/>
              <a:t>Nikola </a:t>
            </a:r>
            <a:r>
              <a:rPr lang="sr-Latn-RS" dirty="0" smtClean="0"/>
              <a:t>Knežević </a:t>
            </a:r>
            <a:r>
              <a:rPr lang="en-US" dirty="0" smtClean="0"/>
              <a:t> 3100/15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32508" y="3962400"/>
            <a:ext cx="3096491" cy="1188993"/>
          </a:xfrm>
          <a:prstGeom prst="rect">
            <a:avLst/>
          </a:prstGeom>
        </p:spPr>
        <p:txBody>
          <a:bodyPr vert="horz" lIns="45720" rIns="45720">
            <a:normAutofit fontScale="925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dirty="0" err="1" smtClean="0"/>
              <a:t>Profesor</a:t>
            </a:r>
            <a:r>
              <a:rPr lang="en-US" dirty="0" smtClean="0"/>
              <a:t>:</a:t>
            </a:r>
          </a:p>
          <a:p>
            <a:pPr algn="l"/>
            <a:r>
              <a:rPr lang="en-US" dirty="0" err="1" smtClean="0"/>
              <a:t>Veljko</a:t>
            </a:r>
            <a:r>
              <a:rPr lang="en-US" dirty="0" smtClean="0"/>
              <a:t> </a:t>
            </a:r>
            <a:r>
              <a:rPr lang="en-US" dirty="0" err="1" smtClean="0"/>
              <a:t>Milutinovi</a:t>
            </a:r>
            <a:r>
              <a:rPr lang="sr-Latn-RS" dirty="0" smtClean="0"/>
              <a:t>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Izvr</a:t>
            </a:r>
            <a:r>
              <a:rPr lang="sr-Latn-RS" dirty="0" smtClean="0"/>
              <a:t>šna k</a:t>
            </a:r>
            <a:r>
              <a:rPr lang="en-US" dirty="0" err="1" smtClean="0"/>
              <a:t>onfiguracija</a:t>
            </a:r>
            <a:r>
              <a:rPr lang="en-US" dirty="0" smtClean="0"/>
              <a:t> </a:t>
            </a:r>
            <a:r>
              <a:rPr lang="en-US" dirty="0" err="1" smtClean="0"/>
              <a:t>jezgra</a:t>
            </a:r>
            <a:endParaRPr lang="sr-Latn-RS" dirty="0" smtClean="0"/>
          </a:p>
          <a:p>
            <a:pPr lvl="1"/>
            <a:r>
              <a:rPr lang="sr-Latn-RS" dirty="0" smtClean="0"/>
              <a:t>Jednodimenzionalna rešetka</a:t>
            </a:r>
          </a:p>
          <a:p>
            <a:pPr lvl="1"/>
            <a:r>
              <a:rPr lang="sr-Latn-RS" dirty="0" smtClean="0"/>
              <a:t>Jednodimenzionalni blok</a:t>
            </a:r>
            <a:endParaRPr lang="sr-Latn-RS" dirty="0"/>
          </a:p>
          <a:p>
            <a:pPr lvl="1"/>
            <a:r>
              <a:rPr lang="sr-Latn-RS" dirty="0" smtClean="0"/>
              <a:t>Bez deljene memorije</a:t>
            </a:r>
          </a:p>
          <a:p>
            <a:r>
              <a:rPr lang="sr-Latn-RS" dirty="0" smtClean="0"/>
              <a:t>Parametri koji utiču na brzinu izvršavanja</a:t>
            </a:r>
          </a:p>
          <a:p>
            <a:pPr lvl="1"/>
            <a:r>
              <a:rPr lang="sr-Latn-RS" dirty="0" smtClean="0"/>
              <a:t>Veličina bloka</a:t>
            </a:r>
          </a:p>
          <a:p>
            <a:pPr lvl="1"/>
            <a:r>
              <a:rPr lang="sr-Latn-RS" dirty="0" smtClean="0"/>
              <a:t>Broj podataka</a:t>
            </a:r>
          </a:p>
          <a:p>
            <a:pPr lvl="1"/>
            <a:r>
              <a:rPr lang="sr-Latn-RS" dirty="0" smtClean="0"/>
              <a:t>Raspodela podataka</a:t>
            </a:r>
          </a:p>
          <a:p>
            <a:pPr lvl="1"/>
            <a:endParaRPr lang="sr-Latn-RS" dirty="0"/>
          </a:p>
          <a:p>
            <a:pPr marL="393192" lvl="1" indent="0">
              <a:buNone/>
            </a:pPr>
            <a:r>
              <a:rPr lang="sr-Latn-RS" sz="2000" dirty="0" smtClean="0"/>
              <a:t>Max. </a:t>
            </a:r>
            <a:r>
              <a:rPr lang="en-US" sz="2000" dirty="0" err="1" smtClean="0"/>
              <a:t>Iskori</a:t>
            </a:r>
            <a:r>
              <a:rPr lang="sr-Latn-RS" sz="2000" dirty="0" smtClean="0"/>
              <a:t>šćenost GPU</a:t>
            </a:r>
            <a:r>
              <a:rPr lang="sr-Latn-RS" sz="2000" dirty="0" smtClean="0"/>
              <a:t>: </a:t>
            </a:r>
            <a:endParaRPr lang="en-US" sz="2000" dirty="0" smtClean="0"/>
          </a:p>
          <a:p>
            <a:pPr marL="393192" lvl="1" indent="0">
              <a:buNone/>
            </a:pPr>
            <a:r>
              <a:rPr lang="en-US" sz="2000" dirty="0" err="1" smtClean="0"/>
              <a:t>broj</a:t>
            </a:r>
            <a:r>
              <a:rPr lang="en-US" sz="2000" dirty="0" smtClean="0"/>
              <a:t> </a:t>
            </a:r>
            <a:r>
              <a:rPr lang="sr-Latn-RS" sz="2000" dirty="0" smtClean="0"/>
              <a:t>instanc</a:t>
            </a:r>
            <a:r>
              <a:rPr lang="en-US" sz="2000" dirty="0"/>
              <a:t>i</a:t>
            </a:r>
            <a:r>
              <a:rPr lang="sr-Latn-RS" sz="2000" dirty="0" smtClean="0"/>
              <a:t> podataka </a:t>
            </a:r>
            <a:r>
              <a:rPr lang="en-US" sz="2000" dirty="0" smtClean="0"/>
              <a:t>&gt; max. </a:t>
            </a:r>
            <a:r>
              <a:rPr lang="en-US" sz="2000" dirty="0" err="1" smtClean="0"/>
              <a:t>broj</a:t>
            </a:r>
            <a:r>
              <a:rPr lang="en-US" sz="2000" dirty="0" smtClean="0"/>
              <a:t> </a:t>
            </a:r>
            <a:r>
              <a:rPr lang="en-US" sz="2000" dirty="0" err="1" smtClean="0"/>
              <a:t>niti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MP * </a:t>
            </a:r>
            <a:r>
              <a:rPr lang="en-US" sz="2000" dirty="0" err="1" smtClean="0"/>
              <a:t>broj</a:t>
            </a:r>
            <a:r>
              <a:rPr lang="en-US" sz="2000" dirty="0" smtClean="0"/>
              <a:t> MP</a:t>
            </a:r>
            <a:endParaRPr lang="sr-Latn-R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09871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for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 = 0; i &lt; </a:t>
            </a:r>
            <a:r>
              <a:rPr lang="en-US" sz="1400" dirty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DIMENSIONS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 i++){</a:t>
            </a:r>
          </a:p>
          <a:p>
            <a:r>
              <a:rPr lang="en-US" sz="14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/>
              </a:rPr>
              <a:t>shifted_point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[i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] = 0;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total_weight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0;</a:t>
            </a:r>
          </a:p>
          <a:p>
            <a:r>
              <a:rPr lang="nn-NO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for</a:t>
            </a:r>
            <a:r>
              <a:rPr lang="nn-NO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nn-NO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nn-NO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nn-NO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i=0; i &lt; </a:t>
            </a:r>
            <a:r>
              <a:rPr lang="nn-NO" sz="1400" dirty="0">
                <a:solidFill>
                  <a:srgbClr val="808080"/>
                </a:solidFill>
                <a:highlight>
                  <a:srgbClr val="FFFFFF"/>
                </a:highlight>
                <a:latin typeface="Consolas"/>
              </a:rPr>
              <a:t>size</a:t>
            </a:r>
            <a:r>
              <a:rPr lang="nn-NO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 i++){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*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temp_point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&amp;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/>
              </a:rPr>
              <a:t>points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[i * </a:t>
            </a:r>
            <a:r>
              <a:rPr lang="en-US" sz="1400" dirty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DIMENSIONS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];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distance =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euclidean_distance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/>
              </a:rPr>
              <a:t>point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temp_point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weight =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kernel_func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(distance, </a:t>
            </a:r>
            <a:r>
              <a:rPr lang="en-US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/>
              </a:rPr>
              <a:t>kernel_bandwidth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sv-SE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sv-SE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for</a:t>
            </a:r>
            <a:r>
              <a:rPr lang="sv-SE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sv-SE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sv-SE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j=0; j &lt; </a:t>
            </a:r>
            <a:r>
              <a:rPr lang="sv-SE" sz="1400" dirty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DIMENSIONS</a:t>
            </a:r>
            <a:r>
              <a:rPr lang="sv-SE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 j++){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/>
              </a:rPr>
              <a:t>shifted_point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[j] +=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temp_point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[j] * weight;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total_weight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+= weight;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for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i=0; i &lt; </a:t>
            </a:r>
            <a:r>
              <a:rPr lang="en-US" sz="1400" dirty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DIMENSIONS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 i++){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/>
              </a:rPr>
              <a:t>shifted_point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[i] /=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total_weight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Funkcija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pomeranje</a:t>
            </a:r>
            <a:r>
              <a:rPr lang="en-US" dirty="0" smtClean="0"/>
              <a:t> ta</a:t>
            </a:r>
            <a:r>
              <a:rPr lang="sr-Latn-RS" dirty="0" smtClean="0"/>
              <a:t>čke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87031" y="5791200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Radi i na CPU i na GPU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3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CPU: Intel Core i5-3210M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PU</a:t>
            </a:r>
            <a:r>
              <a:rPr lang="en-US" dirty="0" smtClean="0"/>
              <a:t>: NVIDIA GeForce GT 635M</a:t>
            </a:r>
          </a:p>
          <a:p>
            <a:r>
              <a:rPr lang="en-US" dirty="0" err="1" smtClean="0"/>
              <a:t>Procesor</a:t>
            </a:r>
            <a:r>
              <a:rPr lang="en-US" dirty="0" smtClean="0"/>
              <a:t> </a:t>
            </a:r>
            <a:r>
              <a:rPr lang="en-US" dirty="0" err="1" smtClean="0"/>
              <a:t>skuplji</a:t>
            </a:r>
            <a:r>
              <a:rPr lang="en-US" dirty="0" smtClean="0"/>
              <a:t> vi</a:t>
            </a:r>
            <a:r>
              <a:rPr lang="sr-Latn-RS" dirty="0" smtClean="0"/>
              <a:t>še nego duplo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Pore</a:t>
            </a:r>
            <a:r>
              <a:rPr lang="sr-Latn-RS" dirty="0" smtClean="0"/>
              <a:t>đenje performansi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459069"/>
            <a:ext cx="241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Smanjena</a:t>
            </a:r>
            <a:r>
              <a:rPr lang="en-US" dirty="0" smtClean="0"/>
              <a:t> </a:t>
            </a:r>
            <a:r>
              <a:rPr lang="en-US" dirty="0" err="1" smtClean="0"/>
              <a:t>slo</a:t>
            </a:r>
            <a:r>
              <a:rPr lang="sr-Latn-RS" dirty="0" smtClean="0"/>
              <a:t>ženost</a:t>
            </a:r>
          </a:p>
          <a:p>
            <a:r>
              <a:rPr lang="sr-Latn-RS" dirty="0"/>
              <a:t>O(n</a:t>
            </a:r>
            <a:r>
              <a:rPr lang="sr-Latn-RS" baseline="30000" dirty="0"/>
              <a:t>2</a:t>
            </a:r>
            <a:r>
              <a:rPr lang="sr-Latn-RS" dirty="0" smtClean="0"/>
              <a:t>) </a:t>
            </a:r>
            <a:r>
              <a:rPr lang="en-US" dirty="0" smtClean="0"/>
              <a:t>-&gt; O(n)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269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http://spin.atomicobject.com/2015/05/26/mean-shift-clustering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http://www.wisdom.weizmann.ac.il/~</a:t>
            </a:r>
            <a:r>
              <a:rPr lang="en-US" sz="2000" dirty="0" smtClean="0">
                <a:hlinkClick r:id="rId3"/>
              </a:rPr>
              <a:t>vision/courses/2004_2/files/mean_shift/mean_shift.ppt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www.shawnlankton.com/wp-content/uploads/2007/11/ms_results.jpg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cfile22.uf.tistory.com/image/1606F43C4EF8F8532B803B</a:t>
            </a:r>
            <a:endParaRPr lang="en-US" sz="2000" dirty="0" smtClean="0"/>
          </a:p>
          <a:p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i.ytimg.com/vi/qHplCTrQlJI/maxresdefault.jpg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Algoritam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grupisanje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endParaRPr lang="en-US" dirty="0" smtClean="0"/>
          </a:p>
          <a:p>
            <a:r>
              <a:rPr lang="en-US" dirty="0" err="1" smtClean="0"/>
              <a:t>Predstava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– t</a:t>
            </a:r>
            <a:r>
              <a:rPr lang="sr-Latn-RS" dirty="0" smtClean="0"/>
              <a:t>ačke u prostoru</a:t>
            </a:r>
            <a:endParaRPr lang="en-US" dirty="0" smtClean="0"/>
          </a:p>
          <a:p>
            <a:r>
              <a:rPr lang="en-US" dirty="0" err="1" smtClean="0"/>
              <a:t>Pretraga</a:t>
            </a:r>
            <a:r>
              <a:rPr lang="en-US" dirty="0" smtClean="0"/>
              <a:t> </a:t>
            </a:r>
            <a:r>
              <a:rPr lang="en-US" dirty="0" err="1" smtClean="0"/>
              <a:t>najgu</a:t>
            </a:r>
            <a:r>
              <a:rPr lang="sr-Latn-RS" dirty="0" smtClean="0"/>
              <a:t>šćih regiona</a:t>
            </a:r>
            <a:endParaRPr lang="en-US" dirty="0" smtClean="0"/>
          </a:p>
          <a:p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ulaznih</a:t>
            </a:r>
            <a:r>
              <a:rPr lang="en-US" dirty="0" smtClean="0"/>
              <a:t> </a:t>
            </a:r>
            <a:r>
              <a:rPr lang="en-US" dirty="0" err="1" smtClean="0"/>
              <a:t>parametara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Mean shift	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3352800"/>
            <a:ext cx="3962398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7625" y="617912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U</a:t>
            </a:r>
            <a:r>
              <a:rPr lang="en-US" dirty="0" err="1" smtClean="0"/>
              <a:t>laz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5613" y="6179127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Željeni </a:t>
            </a:r>
            <a:r>
              <a:rPr lang="en-US" dirty="0" err="1" smtClean="0"/>
              <a:t>izlaz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Kako radi?</a:t>
            </a:r>
            <a:endParaRPr lang="en-US" dirty="0"/>
          </a:p>
        </p:txBody>
      </p:sp>
      <p:grpSp>
        <p:nvGrpSpPr>
          <p:cNvPr id="226" name="Group 225"/>
          <p:cNvGrpSpPr/>
          <p:nvPr/>
        </p:nvGrpSpPr>
        <p:grpSpPr>
          <a:xfrm>
            <a:off x="533400" y="914400"/>
            <a:ext cx="8153400" cy="5435660"/>
            <a:chOff x="762000" y="914400"/>
            <a:chExt cx="8153400" cy="5435660"/>
          </a:xfrm>
        </p:grpSpPr>
        <p:sp>
          <p:nvSpPr>
            <p:cNvPr id="227" name="Oval 101"/>
            <p:cNvSpPr>
              <a:spLocks noChangeArrowheads="1"/>
            </p:cNvSpPr>
            <p:nvPr/>
          </p:nvSpPr>
          <p:spPr bwMode="auto">
            <a:xfrm>
              <a:off x="5562600" y="3429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Oval 102"/>
            <p:cNvSpPr>
              <a:spLocks noChangeArrowheads="1"/>
            </p:cNvSpPr>
            <p:nvPr/>
          </p:nvSpPr>
          <p:spPr bwMode="auto">
            <a:xfrm>
              <a:off x="5768975" y="3429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Oval 103"/>
            <p:cNvSpPr>
              <a:spLocks noChangeArrowheads="1"/>
            </p:cNvSpPr>
            <p:nvPr/>
          </p:nvSpPr>
          <p:spPr bwMode="auto">
            <a:xfrm>
              <a:off x="5692775" y="32766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Oval 104"/>
            <p:cNvSpPr>
              <a:spLocks noChangeArrowheads="1"/>
            </p:cNvSpPr>
            <p:nvPr/>
          </p:nvSpPr>
          <p:spPr bwMode="auto">
            <a:xfrm>
              <a:off x="5440363" y="3221038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Oval 105"/>
            <p:cNvSpPr>
              <a:spLocks noChangeArrowheads="1"/>
            </p:cNvSpPr>
            <p:nvPr/>
          </p:nvSpPr>
          <p:spPr bwMode="auto">
            <a:xfrm>
              <a:off x="5681663" y="3592513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Oval 106"/>
            <p:cNvSpPr>
              <a:spLocks noChangeArrowheads="1"/>
            </p:cNvSpPr>
            <p:nvPr/>
          </p:nvSpPr>
          <p:spPr bwMode="auto">
            <a:xfrm>
              <a:off x="5454650" y="3592513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Oval 107"/>
            <p:cNvSpPr>
              <a:spLocks noChangeArrowheads="1"/>
            </p:cNvSpPr>
            <p:nvPr/>
          </p:nvSpPr>
          <p:spPr bwMode="auto">
            <a:xfrm>
              <a:off x="5932488" y="3614738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Oval 108"/>
            <p:cNvSpPr>
              <a:spLocks noChangeArrowheads="1"/>
            </p:cNvSpPr>
            <p:nvPr/>
          </p:nvSpPr>
          <p:spPr bwMode="auto">
            <a:xfrm>
              <a:off x="5322888" y="3429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Oval 109"/>
            <p:cNvSpPr>
              <a:spLocks noChangeArrowheads="1"/>
            </p:cNvSpPr>
            <p:nvPr/>
          </p:nvSpPr>
          <p:spPr bwMode="auto">
            <a:xfrm>
              <a:off x="6062663" y="3429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Oval 110"/>
            <p:cNvSpPr>
              <a:spLocks noChangeArrowheads="1"/>
            </p:cNvSpPr>
            <p:nvPr/>
          </p:nvSpPr>
          <p:spPr bwMode="auto">
            <a:xfrm>
              <a:off x="5921375" y="314325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Oval 111"/>
            <p:cNvSpPr>
              <a:spLocks noChangeArrowheads="1"/>
            </p:cNvSpPr>
            <p:nvPr/>
          </p:nvSpPr>
          <p:spPr bwMode="auto">
            <a:xfrm>
              <a:off x="5638800" y="3048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Oval 112"/>
            <p:cNvSpPr>
              <a:spLocks noChangeArrowheads="1"/>
            </p:cNvSpPr>
            <p:nvPr/>
          </p:nvSpPr>
          <p:spPr bwMode="auto">
            <a:xfrm>
              <a:off x="5791200" y="3810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Oval 113"/>
            <p:cNvSpPr>
              <a:spLocks noChangeArrowheads="1"/>
            </p:cNvSpPr>
            <p:nvPr/>
          </p:nvSpPr>
          <p:spPr bwMode="auto">
            <a:xfrm>
              <a:off x="5486400" y="3830638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Oval 114"/>
            <p:cNvSpPr>
              <a:spLocks noChangeArrowheads="1"/>
            </p:cNvSpPr>
            <p:nvPr/>
          </p:nvSpPr>
          <p:spPr bwMode="auto">
            <a:xfrm>
              <a:off x="5181600" y="3679825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Oval 115"/>
            <p:cNvSpPr>
              <a:spLocks noChangeArrowheads="1"/>
            </p:cNvSpPr>
            <p:nvPr/>
          </p:nvSpPr>
          <p:spPr bwMode="auto">
            <a:xfrm>
              <a:off x="4953000" y="3429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Oval 116"/>
            <p:cNvSpPr>
              <a:spLocks noChangeArrowheads="1"/>
            </p:cNvSpPr>
            <p:nvPr/>
          </p:nvSpPr>
          <p:spPr bwMode="auto">
            <a:xfrm>
              <a:off x="5181600" y="3200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Oval 117"/>
            <p:cNvSpPr>
              <a:spLocks noChangeArrowheads="1"/>
            </p:cNvSpPr>
            <p:nvPr/>
          </p:nvSpPr>
          <p:spPr bwMode="auto">
            <a:xfrm>
              <a:off x="6248400" y="36576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Oval 118"/>
            <p:cNvSpPr>
              <a:spLocks noChangeArrowheads="1"/>
            </p:cNvSpPr>
            <p:nvPr/>
          </p:nvSpPr>
          <p:spPr bwMode="auto">
            <a:xfrm>
              <a:off x="6172200" y="3962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Oval 119"/>
            <p:cNvSpPr>
              <a:spLocks noChangeArrowheads="1"/>
            </p:cNvSpPr>
            <p:nvPr/>
          </p:nvSpPr>
          <p:spPr bwMode="auto">
            <a:xfrm>
              <a:off x="5888038" y="4094163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120"/>
            <p:cNvSpPr>
              <a:spLocks noChangeArrowheads="1"/>
            </p:cNvSpPr>
            <p:nvPr/>
          </p:nvSpPr>
          <p:spPr bwMode="auto">
            <a:xfrm>
              <a:off x="5486400" y="4114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121"/>
            <p:cNvSpPr>
              <a:spLocks noChangeArrowheads="1"/>
            </p:cNvSpPr>
            <p:nvPr/>
          </p:nvSpPr>
          <p:spPr bwMode="auto">
            <a:xfrm>
              <a:off x="5029200" y="3962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Oval 122"/>
            <p:cNvSpPr>
              <a:spLocks noChangeArrowheads="1"/>
            </p:cNvSpPr>
            <p:nvPr/>
          </p:nvSpPr>
          <p:spPr bwMode="auto">
            <a:xfrm>
              <a:off x="4648200" y="36576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Oval 123"/>
            <p:cNvSpPr>
              <a:spLocks noChangeArrowheads="1"/>
            </p:cNvSpPr>
            <p:nvPr/>
          </p:nvSpPr>
          <p:spPr bwMode="auto">
            <a:xfrm>
              <a:off x="4572000" y="3124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Oval 124"/>
            <p:cNvSpPr>
              <a:spLocks noChangeArrowheads="1"/>
            </p:cNvSpPr>
            <p:nvPr/>
          </p:nvSpPr>
          <p:spPr bwMode="auto">
            <a:xfrm>
              <a:off x="4953000" y="3048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Oval 125"/>
            <p:cNvSpPr>
              <a:spLocks noChangeArrowheads="1"/>
            </p:cNvSpPr>
            <p:nvPr/>
          </p:nvSpPr>
          <p:spPr bwMode="auto">
            <a:xfrm>
              <a:off x="5334000" y="2819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Oval 126"/>
            <p:cNvSpPr>
              <a:spLocks noChangeArrowheads="1"/>
            </p:cNvSpPr>
            <p:nvPr/>
          </p:nvSpPr>
          <p:spPr bwMode="auto">
            <a:xfrm>
              <a:off x="5921375" y="2819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Oval 127"/>
            <p:cNvSpPr>
              <a:spLocks noChangeArrowheads="1"/>
            </p:cNvSpPr>
            <p:nvPr/>
          </p:nvSpPr>
          <p:spPr bwMode="auto">
            <a:xfrm>
              <a:off x="5638800" y="25146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Oval 128"/>
            <p:cNvSpPr>
              <a:spLocks noChangeArrowheads="1"/>
            </p:cNvSpPr>
            <p:nvPr/>
          </p:nvSpPr>
          <p:spPr bwMode="auto">
            <a:xfrm>
              <a:off x="4724400" y="2819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Oval 129"/>
            <p:cNvSpPr>
              <a:spLocks noChangeArrowheads="1"/>
            </p:cNvSpPr>
            <p:nvPr/>
          </p:nvSpPr>
          <p:spPr bwMode="auto">
            <a:xfrm>
              <a:off x="5105400" y="2590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Oval 130"/>
            <p:cNvSpPr>
              <a:spLocks noChangeArrowheads="1"/>
            </p:cNvSpPr>
            <p:nvPr/>
          </p:nvSpPr>
          <p:spPr bwMode="auto">
            <a:xfrm>
              <a:off x="5638800" y="1981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Oval 131"/>
            <p:cNvSpPr>
              <a:spLocks noChangeArrowheads="1"/>
            </p:cNvSpPr>
            <p:nvPr/>
          </p:nvSpPr>
          <p:spPr bwMode="auto">
            <a:xfrm>
              <a:off x="5181600" y="2209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Oval 132"/>
            <p:cNvSpPr>
              <a:spLocks noChangeArrowheads="1"/>
            </p:cNvSpPr>
            <p:nvPr/>
          </p:nvSpPr>
          <p:spPr bwMode="auto">
            <a:xfrm>
              <a:off x="5921375" y="2438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Oval 133"/>
            <p:cNvSpPr>
              <a:spLocks noChangeArrowheads="1"/>
            </p:cNvSpPr>
            <p:nvPr/>
          </p:nvSpPr>
          <p:spPr bwMode="auto">
            <a:xfrm>
              <a:off x="5921375" y="13716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Oval 134"/>
            <p:cNvSpPr>
              <a:spLocks noChangeArrowheads="1"/>
            </p:cNvSpPr>
            <p:nvPr/>
          </p:nvSpPr>
          <p:spPr bwMode="auto">
            <a:xfrm>
              <a:off x="6172200" y="21336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Oval 135"/>
            <p:cNvSpPr>
              <a:spLocks noChangeArrowheads="1"/>
            </p:cNvSpPr>
            <p:nvPr/>
          </p:nvSpPr>
          <p:spPr bwMode="auto">
            <a:xfrm>
              <a:off x="6259513" y="2676525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Oval 136"/>
            <p:cNvSpPr>
              <a:spLocks noChangeArrowheads="1"/>
            </p:cNvSpPr>
            <p:nvPr/>
          </p:nvSpPr>
          <p:spPr bwMode="auto">
            <a:xfrm>
              <a:off x="6248400" y="3124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Oval 137"/>
            <p:cNvSpPr>
              <a:spLocks noChangeArrowheads="1"/>
            </p:cNvSpPr>
            <p:nvPr/>
          </p:nvSpPr>
          <p:spPr bwMode="auto">
            <a:xfrm>
              <a:off x="6629400" y="28956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Oval 138"/>
            <p:cNvSpPr>
              <a:spLocks noChangeArrowheads="1"/>
            </p:cNvSpPr>
            <p:nvPr/>
          </p:nvSpPr>
          <p:spPr bwMode="auto">
            <a:xfrm>
              <a:off x="6629400" y="25146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Oval 139"/>
            <p:cNvSpPr>
              <a:spLocks noChangeArrowheads="1"/>
            </p:cNvSpPr>
            <p:nvPr/>
          </p:nvSpPr>
          <p:spPr bwMode="auto">
            <a:xfrm>
              <a:off x="6553200" y="2057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Oval 140"/>
            <p:cNvSpPr>
              <a:spLocks noChangeArrowheads="1"/>
            </p:cNvSpPr>
            <p:nvPr/>
          </p:nvSpPr>
          <p:spPr bwMode="auto">
            <a:xfrm>
              <a:off x="6324600" y="1600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Oval 141"/>
            <p:cNvSpPr>
              <a:spLocks noChangeArrowheads="1"/>
            </p:cNvSpPr>
            <p:nvPr/>
          </p:nvSpPr>
          <p:spPr bwMode="auto">
            <a:xfrm>
              <a:off x="6934200" y="1295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Oval 142"/>
            <p:cNvSpPr>
              <a:spLocks noChangeArrowheads="1"/>
            </p:cNvSpPr>
            <p:nvPr/>
          </p:nvSpPr>
          <p:spPr bwMode="auto">
            <a:xfrm>
              <a:off x="7010400" y="17526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Oval 143"/>
            <p:cNvSpPr>
              <a:spLocks noChangeArrowheads="1"/>
            </p:cNvSpPr>
            <p:nvPr/>
          </p:nvSpPr>
          <p:spPr bwMode="auto">
            <a:xfrm>
              <a:off x="7315200" y="2362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Oval 144"/>
            <p:cNvSpPr>
              <a:spLocks noChangeArrowheads="1"/>
            </p:cNvSpPr>
            <p:nvPr/>
          </p:nvSpPr>
          <p:spPr bwMode="auto">
            <a:xfrm>
              <a:off x="6705600" y="3352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Oval 145"/>
            <p:cNvSpPr>
              <a:spLocks noChangeArrowheads="1"/>
            </p:cNvSpPr>
            <p:nvPr/>
          </p:nvSpPr>
          <p:spPr bwMode="auto">
            <a:xfrm>
              <a:off x="7162800" y="28956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Oval 146"/>
            <p:cNvSpPr>
              <a:spLocks noChangeArrowheads="1"/>
            </p:cNvSpPr>
            <p:nvPr/>
          </p:nvSpPr>
          <p:spPr bwMode="auto">
            <a:xfrm>
              <a:off x="7924800" y="2971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Oval 147"/>
            <p:cNvSpPr>
              <a:spLocks noChangeArrowheads="1"/>
            </p:cNvSpPr>
            <p:nvPr/>
          </p:nvSpPr>
          <p:spPr bwMode="auto">
            <a:xfrm>
              <a:off x="6934200" y="3886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Oval 148"/>
            <p:cNvSpPr>
              <a:spLocks noChangeArrowheads="1"/>
            </p:cNvSpPr>
            <p:nvPr/>
          </p:nvSpPr>
          <p:spPr bwMode="auto">
            <a:xfrm>
              <a:off x="7478713" y="3430588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Oval 149"/>
            <p:cNvSpPr>
              <a:spLocks noChangeArrowheads="1"/>
            </p:cNvSpPr>
            <p:nvPr/>
          </p:nvSpPr>
          <p:spPr bwMode="auto">
            <a:xfrm>
              <a:off x="6477000" y="4267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Oval 150"/>
            <p:cNvSpPr>
              <a:spLocks noChangeArrowheads="1"/>
            </p:cNvSpPr>
            <p:nvPr/>
          </p:nvSpPr>
          <p:spPr bwMode="auto">
            <a:xfrm>
              <a:off x="7543800" y="4343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Oval 151"/>
            <p:cNvSpPr>
              <a:spLocks noChangeArrowheads="1"/>
            </p:cNvSpPr>
            <p:nvPr/>
          </p:nvSpPr>
          <p:spPr bwMode="auto">
            <a:xfrm>
              <a:off x="6934200" y="4724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Oval 152"/>
            <p:cNvSpPr>
              <a:spLocks noChangeArrowheads="1"/>
            </p:cNvSpPr>
            <p:nvPr/>
          </p:nvSpPr>
          <p:spPr bwMode="auto">
            <a:xfrm>
              <a:off x="6096000" y="4572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Oval 153"/>
            <p:cNvSpPr>
              <a:spLocks noChangeArrowheads="1"/>
            </p:cNvSpPr>
            <p:nvPr/>
          </p:nvSpPr>
          <p:spPr bwMode="auto">
            <a:xfrm>
              <a:off x="5638800" y="4495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Oval 154"/>
            <p:cNvSpPr>
              <a:spLocks noChangeArrowheads="1"/>
            </p:cNvSpPr>
            <p:nvPr/>
          </p:nvSpPr>
          <p:spPr bwMode="auto">
            <a:xfrm>
              <a:off x="6019800" y="5029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Oval 155"/>
            <p:cNvSpPr>
              <a:spLocks noChangeArrowheads="1"/>
            </p:cNvSpPr>
            <p:nvPr/>
          </p:nvSpPr>
          <p:spPr bwMode="auto">
            <a:xfrm>
              <a:off x="6477000" y="5486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Oval 156"/>
            <p:cNvSpPr>
              <a:spLocks noChangeArrowheads="1"/>
            </p:cNvSpPr>
            <p:nvPr/>
          </p:nvSpPr>
          <p:spPr bwMode="auto">
            <a:xfrm>
              <a:off x="5867400" y="5486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Oval 157"/>
            <p:cNvSpPr>
              <a:spLocks noChangeArrowheads="1"/>
            </p:cNvSpPr>
            <p:nvPr/>
          </p:nvSpPr>
          <p:spPr bwMode="auto">
            <a:xfrm>
              <a:off x="5410200" y="5029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Oval 158"/>
            <p:cNvSpPr>
              <a:spLocks noChangeArrowheads="1"/>
            </p:cNvSpPr>
            <p:nvPr/>
          </p:nvSpPr>
          <p:spPr bwMode="auto">
            <a:xfrm>
              <a:off x="5105400" y="4572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Oval 159"/>
            <p:cNvSpPr>
              <a:spLocks noChangeArrowheads="1"/>
            </p:cNvSpPr>
            <p:nvPr/>
          </p:nvSpPr>
          <p:spPr bwMode="auto">
            <a:xfrm>
              <a:off x="4495800" y="4267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Oval 160"/>
            <p:cNvSpPr>
              <a:spLocks noChangeArrowheads="1"/>
            </p:cNvSpPr>
            <p:nvPr/>
          </p:nvSpPr>
          <p:spPr bwMode="auto">
            <a:xfrm>
              <a:off x="4724400" y="4953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Oval 161"/>
            <p:cNvSpPr>
              <a:spLocks noChangeArrowheads="1"/>
            </p:cNvSpPr>
            <p:nvPr/>
          </p:nvSpPr>
          <p:spPr bwMode="auto">
            <a:xfrm>
              <a:off x="4953000" y="5486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Oval 162"/>
            <p:cNvSpPr>
              <a:spLocks noChangeArrowheads="1"/>
            </p:cNvSpPr>
            <p:nvPr/>
          </p:nvSpPr>
          <p:spPr bwMode="auto">
            <a:xfrm>
              <a:off x="4114800" y="5638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Oval 163"/>
            <p:cNvSpPr>
              <a:spLocks noChangeArrowheads="1"/>
            </p:cNvSpPr>
            <p:nvPr/>
          </p:nvSpPr>
          <p:spPr bwMode="auto">
            <a:xfrm>
              <a:off x="4038600" y="5029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Oval 164"/>
            <p:cNvSpPr>
              <a:spLocks noChangeArrowheads="1"/>
            </p:cNvSpPr>
            <p:nvPr/>
          </p:nvSpPr>
          <p:spPr bwMode="auto">
            <a:xfrm>
              <a:off x="3505200" y="4267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Oval 165"/>
            <p:cNvSpPr>
              <a:spLocks noChangeArrowheads="1"/>
            </p:cNvSpPr>
            <p:nvPr/>
          </p:nvSpPr>
          <p:spPr bwMode="auto">
            <a:xfrm>
              <a:off x="4038600" y="3962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Oval 166"/>
            <p:cNvSpPr>
              <a:spLocks noChangeArrowheads="1"/>
            </p:cNvSpPr>
            <p:nvPr/>
          </p:nvSpPr>
          <p:spPr bwMode="auto">
            <a:xfrm>
              <a:off x="4267200" y="3429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Oval 167"/>
            <p:cNvSpPr>
              <a:spLocks noChangeArrowheads="1"/>
            </p:cNvSpPr>
            <p:nvPr/>
          </p:nvSpPr>
          <p:spPr bwMode="auto">
            <a:xfrm>
              <a:off x="3733800" y="2971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Oval 168"/>
            <p:cNvSpPr>
              <a:spLocks noChangeArrowheads="1"/>
            </p:cNvSpPr>
            <p:nvPr/>
          </p:nvSpPr>
          <p:spPr bwMode="auto">
            <a:xfrm>
              <a:off x="4267200" y="2590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Oval 169"/>
            <p:cNvSpPr>
              <a:spLocks noChangeArrowheads="1"/>
            </p:cNvSpPr>
            <p:nvPr/>
          </p:nvSpPr>
          <p:spPr bwMode="auto">
            <a:xfrm>
              <a:off x="4724400" y="2438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Oval 170"/>
            <p:cNvSpPr>
              <a:spLocks noChangeArrowheads="1"/>
            </p:cNvSpPr>
            <p:nvPr/>
          </p:nvSpPr>
          <p:spPr bwMode="auto">
            <a:xfrm>
              <a:off x="4343400" y="1828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Oval 171"/>
            <p:cNvSpPr>
              <a:spLocks noChangeArrowheads="1"/>
            </p:cNvSpPr>
            <p:nvPr/>
          </p:nvSpPr>
          <p:spPr bwMode="auto">
            <a:xfrm>
              <a:off x="5029200" y="1600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Oval 172"/>
            <p:cNvSpPr>
              <a:spLocks noChangeArrowheads="1"/>
            </p:cNvSpPr>
            <p:nvPr/>
          </p:nvSpPr>
          <p:spPr bwMode="auto">
            <a:xfrm>
              <a:off x="4191000" y="1219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Oval 173"/>
            <p:cNvSpPr>
              <a:spLocks noChangeArrowheads="1"/>
            </p:cNvSpPr>
            <p:nvPr/>
          </p:nvSpPr>
          <p:spPr bwMode="auto">
            <a:xfrm>
              <a:off x="3733800" y="1600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Oval 174"/>
            <p:cNvSpPr>
              <a:spLocks noChangeArrowheads="1"/>
            </p:cNvSpPr>
            <p:nvPr/>
          </p:nvSpPr>
          <p:spPr bwMode="auto">
            <a:xfrm>
              <a:off x="3657600" y="2209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Oval 175"/>
            <p:cNvSpPr>
              <a:spLocks noChangeArrowheads="1"/>
            </p:cNvSpPr>
            <p:nvPr/>
          </p:nvSpPr>
          <p:spPr bwMode="auto">
            <a:xfrm>
              <a:off x="3276600" y="2667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Oval 176"/>
            <p:cNvSpPr>
              <a:spLocks noChangeArrowheads="1"/>
            </p:cNvSpPr>
            <p:nvPr/>
          </p:nvSpPr>
          <p:spPr bwMode="auto">
            <a:xfrm>
              <a:off x="3657600" y="3505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Oval 177"/>
            <p:cNvSpPr>
              <a:spLocks noChangeArrowheads="1"/>
            </p:cNvSpPr>
            <p:nvPr/>
          </p:nvSpPr>
          <p:spPr bwMode="auto">
            <a:xfrm>
              <a:off x="2895600" y="3581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Oval 178"/>
            <p:cNvSpPr>
              <a:spLocks noChangeArrowheads="1"/>
            </p:cNvSpPr>
            <p:nvPr/>
          </p:nvSpPr>
          <p:spPr bwMode="auto">
            <a:xfrm>
              <a:off x="2819400" y="44196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Oval 179"/>
            <p:cNvSpPr>
              <a:spLocks noChangeArrowheads="1"/>
            </p:cNvSpPr>
            <p:nvPr/>
          </p:nvSpPr>
          <p:spPr bwMode="auto">
            <a:xfrm>
              <a:off x="3048000" y="5257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Oval 180"/>
            <p:cNvSpPr>
              <a:spLocks noChangeArrowheads="1"/>
            </p:cNvSpPr>
            <p:nvPr/>
          </p:nvSpPr>
          <p:spPr bwMode="auto">
            <a:xfrm>
              <a:off x="2362200" y="5638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Oval 181"/>
            <p:cNvSpPr>
              <a:spLocks noChangeArrowheads="1"/>
            </p:cNvSpPr>
            <p:nvPr/>
          </p:nvSpPr>
          <p:spPr bwMode="auto">
            <a:xfrm>
              <a:off x="1905000" y="4876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Oval 182"/>
            <p:cNvSpPr>
              <a:spLocks noChangeArrowheads="1"/>
            </p:cNvSpPr>
            <p:nvPr/>
          </p:nvSpPr>
          <p:spPr bwMode="auto">
            <a:xfrm>
              <a:off x="1905000" y="3962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Oval 183"/>
            <p:cNvSpPr>
              <a:spLocks noChangeArrowheads="1"/>
            </p:cNvSpPr>
            <p:nvPr/>
          </p:nvSpPr>
          <p:spPr bwMode="auto">
            <a:xfrm>
              <a:off x="2514600" y="2743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Oval 184"/>
            <p:cNvSpPr>
              <a:spLocks noChangeArrowheads="1"/>
            </p:cNvSpPr>
            <p:nvPr/>
          </p:nvSpPr>
          <p:spPr bwMode="auto">
            <a:xfrm>
              <a:off x="2895600" y="1905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Oval 185"/>
            <p:cNvSpPr>
              <a:spLocks noChangeArrowheads="1"/>
            </p:cNvSpPr>
            <p:nvPr/>
          </p:nvSpPr>
          <p:spPr bwMode="auto">
            <a:xfrm>
              <a:off x="1981200" y="1905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Oval 186"/>
            <p:cNvSpPr>
              <a:spLocks noChangeArrowheads="1"/>
            </p:cNvSpPr>
            <p:nvPr/>
          </p:nvSpPr>
          <p:spPr bwMode="auto">
            <a:xfrm>
              <a:off x="1828800" y="3048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Oval 187"/>
            <p:cNvSpPr>
              <a:spLocks noChangeArrowheads="1"/>
            </p:cNvSpPr>
            <p:nvPr/>
          </p:nvSpPr>
          <p:spPr bwMode="auto">
            <a:xfrm>
              <a:off x="762000" y="47244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Oval 188"/>
            <p:cNvSpPr>
              <a:spLocks noChangeArrowheads="1"/>
            </p:cNvSpPr>
            <p:nvPr/>
          </p:nvSpPr>
          <p:spPr bwMode="auto">
            <a:xfrm>
              <a:off x="838200" y="5791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Oval 189"/>
            <p:cNvSpPr>
              <a:spLocks noChangeArrowheads="1"/>
            </p:cNvSpPr>
            <p:nvPr/>
          </p:nvSpPr>
          <p:spPr bwMode="auto">
            <a:xfrm>
              <a:off x="838200" y="3505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" name="Oval 190"/>
            <p:cNvSpPr>
              <a:spLocks noChangeArrowheads="1"/>
            </p:cNvSpPr>
            <p:nvPr/>
          </p:nvSpPr>
          <p:spPr bwMode="auto">
            <a:xfrm>
              <a:off x="990600" y="22860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Oval 191"/>
            <p:cNvSpPr>
              <a:spLocks noChangeArrowheads="1"/>
            </p:cNvSpPr>
            <p:nvPr/>
          </p:nvSpPr>
          <p:spPr bwMode="auto">
            <a:xfrm>
              <a:off x="1143000" y="12192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Oval 192"/>
            <p:cNvSpPr>
              <a:spLocks noChangeArrowheads="1"/>
            </p:cNvSpPr>
            <p:nvPr/>
          </p:nvSpPr>
          <p:spPr bwMode="auto">
            <a:xfrm>
              <a:off x="2590800" y="1066800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CC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9" name="Group 206"/>
            <p:cNvGrpSpPr>
              <a:grpSpLocks/>
            </p:cNvGrpSpPr>
            <p:nvPr/>
          </p:nvGrpSpPr>
          <p:grpSpPr bwMode="auto">
            <a:xfrm>
              <a:off x="2590800" y="1524000"/>
              <a:ext cx="2819400" cy="2895600"/>
              <a:chOff x="3744" y="4464"/>
              <a:chExt cx="1776" cy="1824"/>
            </a:xfrm>
          </p:grpSpPr>
          <p:sp>
            <p:nvSpPr>
              <p:cNvPr id="332" name="Oval 193"/>
              <p:cNvSpPr>
                <a:spLocks noChangeArrowheads="1"/>
              </p:cNvSpPr>
              <p:nvPr/>
            </p:nvSpPr>
            <p:spPr bwMode="auto">
              <a:xfrm>
                <a:off x="3744" y="4464"/>
                <a:ext cx="1776" cy="1824"/>
              </a:xfrm>
              <a:prstGeom prst="ellipse">
                <a:avLst/>
              </a:prstGeom>
              <a:noFill/>
              <a:ln w="2857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3" name="Group 201"/>
              <p:cNvGrpSpPr>
                <a:grpSpLocks/>
              </p:cNvGrpSpPr>
              <p:nvPr/>
            </p:nvGrpSpPr>
            <p:grpSpPr bwMode="auto">
              <a:xfrm>
                <a:off x="4491" y="5231"/>
                <a:ext cx="288" cy="288"/>
                <a:chOff x="4486" y="3484"/>
                <a:chExt cx="288" cy="288"/>
              </a:xfrm>
            </p:grpSpPr>
            <p:sp>
              <p:nvSpPr>
                <p:cNvPr id="334" name="Oval 195"/>
                <p:cNvSpPr>
                  <a:spLocks noChangeArrowheads="1"/>
                </p:cNvSpPr>
                <p:nvPr/>
              </p:nvSpPr>
              <p:spPr bwMode="auto">
                <a:xfrm>
                  <a:off x="4560" y="3552"/>
                  <a:ext cx="144" cy="144"/>
                </a:xfrm>
                <a:prstGeom prst="ellips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Line 196"/>
                <p:cNvSpPr>
                  <a:spLocks noChangeShapeType="1"/>
                </p:cNvSpPr>
                <p:nvPr/>
              </p:nvSpPr>
              <p:spPr bwMode="auto">
                <a:xfrm>
                  <a:off x="4632" y="34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rgbClr val="00CC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00"/>
                <p:cNvSpPr>
                  <a:spLocks noChangeShapeType="1"/>
                </p:cNvSpPr>
                <p:nvPr/>
              </p:nvSpPr>
              <p:spPr bwMode="auto">
                <a:xfrm rot="-5400000">
                  <a:off x="4630" y="348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rgbClr val="00CC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0" name="Group 209"/>
            <p:cNvGrpSpPr>
              <a:grpSpLocks/>
            </p:cNvGrpSpPr>
            <p:nvPr/>
          </p:nvGrpSpPr>
          <p:grpSpPr bwMode="auto">
            <a:xfrm>
              <a:off x="4343400" y="2895600"/>
              <a:ext cx="457200" cy="457200"/>
              <a:chOff x="4486" y="3484"/>
              <a:chExt cx="288" cy="288"/>
            </a:xfrm>
          </p:grpSpPr>
          <p:sp>
            <p:nvSpPr>
              <p:cNvPr id="329" name="Oval 210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" name="Line 211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212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1" name="AutoShape 213"/>
            <p:cNvSpPr>
              <a:spLocks noChangeArrowheads="1"/>
            </p:cNvSpPr>
            <p:nvPr/>
          </p:nvSpPr>
          <p:spPr bwMode="auto">
            <a:xfrm>
              <a:off x="7467600" y="914400"/>
              <a:ext cx="1447800" cy="6096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r-Latn-RS" sz="1600" dirty="0" smtClean="0"/>
                <a:t>Region od</a:t>
              </a:r>
            </a:p>
            <a:p>
              <a:pPr algn="ctr"/>
              <a:r>
                <a:rPr lang="sr-Latn-RS" sz="1600" dirty="0" smtClean="0"/>
                <a:t>Interesa</a:t>
              </a:r>
            </a:p>
          </p:txBody>
        </p:sp>
        <p:sp>
          <p:nvSpPr>
            <p:cNvPr id="322" name="Freeform 215"/>
            <p:cNvSpPr>
              <a:spLocks/>
            </p:cNvSpPr>
            <p:nvPr/>
          </p:nvSpPr>
          <p:spPr bwMode="auto">
            <a:xfrm>
              <a:off x="5310188" y="1443038"/>
              <a:ext cx="2170112" cy="1014412"/>
            </a:xfrm>
            <a:custGeom>
              <a:avLst/>
              <a:gdLst>
                <a:gd name="T0" fmla="*/ 1367 w 1367"/>
                <a:gd name="T1" fmla="*/ 21 h 639"/>
                <a:gd name="T2" fmla="*/ 1263 w 1367"/>
                <a:gd name="T3" fmla="*/ 14 h 639"/>
                <a:gd name="T4" fmla="*/ 1201 w 1367"/>
                <a:gd name="T5" fmla="*/ 42 h 639"/>
                <a:gd name="T6" fmla="*/ 874 w 1367"/>
                <a:gd name="T7" fmla="*/ 139 h 639"/>
                <a:gd name="T8" fmla="*/ 798 w 1367"/>
                <a:gd name="T9" fmla="*/ 160 h 639"/>
                <a:gd name="T10" fmla="*/ 756 w 1367"/>
                <a:gd name="T11" fmla="*/ 174 h 639"/>
                <a:gd name="T12" fmla="*/ 743 w 1367"/>
                <a:gd name="T13" fmla="*/ 194 h 639"/>
                <a:gd name="T14" fmla="*/ 722 w 1367"/>
                <a:gd name="T15" fmla="*/ 201 h 639"/>
                <a:gd name="T16" fmla="*/ 715 w 1367"/>
                <a:gd name="T17" fmla="*/ 222 h 639"/>
                <a:gd name="T18" fmla="*/ 687 w 1367"/>
                <a:gd name="T19" fmla="*/ 264 h 639"/>
                <a:gd name="T20" fmla="*/ 631 w 1367"/>
                <a:gd name="T21" fmla="*/ 333 h 639"/>
                <a:gd name="T22" fmla="*/ 437 w 1367"/>
                <a:gd name="T23" fmla="*/ 375 h 639"/>
                <a:gd name="T24" fmla="*/ 402 w 1367"/>
                <a:gd name="T25" fmla="*/ 382 h 639"/>
                <a:gd name="T26" fmla="*/ 361 w 1367"/>
                <a:gd name="T27" fmla="*/ 396 h 639"/>
                <a:gd name="T28" fmla="*/ 347 w 1367"/>
                <a:gd name="T29" fmla="*/ 416 h 639"/>
                <a:gd name="T30" fmla="*/ 326 w 1367"/>
                <a:gd name="T31" fmla="*/ 430 h 639"/>
                <a:gd name="T32" fmla="*/ 250 w 1367"/>
                <a:gd name="T33" fmla="*/ 528 h 639"/>
                <a:gd name="T34" fmla="*/ 180 w 1367"/>
                <a:gd name="T35" fmla="*/ 597 h 639"/>
                <a:gd name="T36" fmla="*/ 139 w 1367"/>
                <a:gd name="T37" fmla="*/ 625 h 639"/>
                <a:gd name="T38" fmla="*/ 118 w 1367"/>
                <a:gd name="T39" fmla="*/ 639 h 639"/>
                <a:gd name="T40" fmla="*/ 0 w 1367"/>
                <a:gd name="T41" fmla="*/ 62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7" h="639">
                  <a:moveTo>
                    <a:pt x="1367" y="21"/>
                  </a:moveTo>
                  <a:cubicBezTo>
                    <a:pt x="1305" y="0"/>
                    <a:pt x="1340" y="5"/>
                    <a:pt x="1263" y="14"/>
                  </a:cubicBezTo>
                  <a:cubicBezTo>
                    <a:pt x="1213" y="31"/>
                    <a:pt x="1233" y="20"/>
                    <a:pt x="1201" y="42"/>
                  </a:cubicBezTo>
                  <a:cubicBezTo>
                    <a:pt x="1119" y="162"/>
                    <a:pt x="1014" y="134"/>
                    <a:pt x="874" y="139"/>
                  </a:cubicBezTo>
                  <a:cubicBezTo>
                    <a:pt x="826" y="149"/>
                    <a:pt x="851" y="142"/>
                    <a:pt x="798" y="160"/>
                  </a:cubicBezTo>
                  <a:cubicBezTo>
                    <a:pt x="784" y="165"/>
                    <a:pt x="756" y="174"/>
                    <a:pt x="756" y="174"/>
                  </a:cubicBezTo>
                  <a:cubicBezTo>
                    <a:pt x="752" y="181"/>
                    <a:pt x="749" y="189"/>
                    <a:pt x="743" y="194"/>
                  </a:cubicBezTo>
                  <a:cubicBezTo>
                    <a:pt x="737" y="199"/>
                    <a:pt x="727" y="196"/>
                    <a:pt x="722" y="201"/>
                  </a:cubicBezTo>
                  <a:cubicBezTo>
                    <a:pt x="717" y="206"/>
                    <a:pt x="719" y="216"/>
                    <a:pt x="715" y="222"/>
                  </a:cubicBezTo>
                  <a:cubicBezTo>
                    <a:pt x="707" y="237"/>
                    <a:pt x="696" y="250"/>
                    <a:pt x="687" y="264"/>
                  </a:cubicBezTo>
                  <a:cubicBezTo>
                    <a:pt x="667" y="293"/>
                    <a:pt x="667" y="321"/>
                    <a:pt x="631" y="333"/>
                  </a:cubicBezTo>
                  <a:cubicBezTo>
                    <a:pt x="570" y="375"/>
                    <a:pt x="510" y="370"/>
                    <a:pt x="437" y="375"/>
                  </a:cubicBezTo>
                  <a:cubicBezTo>
                    <a:pt x="425" y="377"/>
                    <a:pt x="413" y="379"/>
                    <a:pt x="402" y="382"/>
                  </a:cubicBezTo>
                  <a:cubicBezTo>
                    <a:pt x="388" y="386"/>
                    <a:pt x="361" y="396"/>
                    <a:pt x="361" y="396"/>
                  </a:cubicBezTo>
                  <a:cubicBezTo>
                    <a:pt x="356" y="403"/>
                    <a:pt x="353" y="410"/>
                    <a:pt x="347" y="416"/>
                  </a:cubicBezTo>
                  <a:cubicBezTo>
                    <a:pt x="341" y="422"/>
                    <a:pt x="332" y="424"/>
                    <a:pt x="326" y="430"/>
                  </a:cubicBezTo>
                  <a:cubicBezTo>
                    <a:pt x="297" y="464"/>
                    <a:pt x="287" y="503"/>
                    <a:pt x="250" y="528"/>
                  </a:cubicBezTo>
                  <a:cubicBezTo>
                    <a:pt x="231" y="555"/>
                    <a:pt x="210" y="587"/>
                    <a:pt x="180" y="597"/>
                  </a:cubicBezTo>
                  <a:cubicBezTo>
                    <a:pt x="166" y="606"/>
                    <a:pt x="153" y="616"/>
                    <a:pt x="139" y="625"/>
                  </a:cubicBezTo>
                  <a:cubicBezTo>
                    <a:pt x="132" y="630"/>
                    <a:pt x="118" y="639"/>
                    <a:pt x="118" y="639"/>
                  </a:cubicBezTo>
                  <a:cubicBezTo>
                    <a:pt x="106" y="638"/>
                    <a:pt x="30" y="625"/>
                    <a:pt x="0" y="625"/>
                  </a:cubicBezTo>
                </a:path>
              </a:pathLst>
            </a:custGeom>
            <a:noFill/>
            <a:ln w="9525" cap="flat">
              <a:solidFill>
                <a:srgbClr val="00CCFF"/>
              </a:solidFill>
              <a:prstDash val="dash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AutoShape 216"/>
            <p:cNvSpPr>
              <a:spLocks noChangeArrowheads="1"/>
            </p:cNvSpPr>
            <p:nvPr/>
          </p:nvSpPr>
          <p:spPr bwMode="auto">
            <a:xfrm>
              <a:off x="7467600" y="1600200"/>
              <a:ext cx="1447800" cy="6096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r-Latn-RS" sz="1600" dirty="0" smtClean="0"/>
                <a:t>Centar mase</a:t>
              </a:r>
              <a:endParaRPr lang="en-US" sz="1600" dirty="0"/>
            </a:p>
          </p:txBody>
        </p:sp>
        <p:sp>
          <p:nvSpPr>
            <p:cNvPr id="324" name="Freeform 217"/>
            <p:cNvSpPr>
              <a:spLocks/>
            </p:cNvSpPr>
            <p:nvPr/>
          </p:nvSpPr>
          <p:spPr bwMode="auto">
            <a:xfrm>
              <a:off x="4645025" y="2103438"/>
              <a:ext cx="2824163" cy="930275"/>
            </a:xfrm>
            <a:custGeom>
              <a:avLst/>
              <a:gdLst>
                <a:gd name="T0" fmla="*/ 1779 w 1779"/>
                <a:gd name="T1" fmla="*/ 42 h 586"/>
                <a:gd name="T2" fmla="*/ 1717 w 1779"/>
                <a:gd name="T3" fmla="*/ 7 h 586"/>
                <a:gd name="T4" fmla="*/ 1696 w 1779"/>
                <a:gd name="T5" fmla="*/ 0 h 586"/>
                <a:gd name="T6" fmla="*/ 1418 w 1779"/>
                <a:gd name="T7" fmla="*/ 42 h 586"/>
                <a:gd name="T8" fmla="*/ 1335 w 1779"/>
                <a:gd name="T9" fmla="*/ 98 h 586"/>
                <a:gd name="T10" fmla="*/ 1286 w 1779"/>
                <a:gd name="T11" fmla="*/ 132 h 586"/>
                <a:gd name="T12" fmla="*/ 1002 w 1779"/>
                <a:gd name="T13" fmla="*/ 250 h 586"/>
                <a:gd name="T14" fmla="*/ 801 w 1779"/>
                <a:gd name="T15" fmla="*/ 313 h 586"/>
                <a:gd name="T16" fmla="*/ 738 w 1779"/>
                <a:gd name="T17" fmla="*/ 361 h 586"/>
                <a:gd name="T18" fmla="*/ 648 w 1779"/>
                <a:gd name="T19" fmla="*/ 417 h 586"/>
                <a:gd name="T20" fmla="*/ 586 w 1779"/>
                <a:gd name="T21" fmla="*/ 472 h 586"/>
                <a:gd name="T22" fmla="*/ 558 w 1779"/>
                <a:gd name="T23" fmla="*/ 514 h 586"/>
                <a:gd name="T24" fmla="*/ 551 w 1779"/>
                <a:gd name="T25" fmla="*/ 535 h 586"/>
                <a:gd name="T26" fmla="*/ 509 w 1779"/>
                <a:gd name="T27" fmla="*/ 563 h 586"/>
                <a:gd name="T28" fmla="*/ 488 w 1779"/>
                <a:gd name="T29" fmla="*/ 576 h 586"/>
                <a:gd name="T30" fmla="*/ 176 w 1779"/>
                <a:gd name="T31" fmla="*/ 549 h 586"/>
                <a:gd name="T32" fmla="*/ 3 w 1779"/>
                <a:gd name="T33" fmla="*/ 583 h 586"/>
                <a:gd name="T34" fmla="*/ 16 w 1779"/>
                <a:gd name="T35" fmla="*/ 5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9" h="586">
                  <a:moveTo>
                    <a:pt x="1779" y="42"/>
                  </a:moveTo>
                  <a:cubicBezTo>
                    <a:pt x="1748" y="11"/>
                    <a:pt x="1767" y="24"/>
                    <a:pt x="1717" y="7"/>
                  </a:cubicBezTo>
                  <a:cubicBezTo>
                    <a:pt x="1710" y="5"/>
                    <a:pt x="1696" y="0"/>
                    <a:pt x="1696" y="0"/>
                  </a:cubicBezTo>
                  <a:cubicBezTo>
                    <a:pt x="1633" y="3"/>
                    <a:pt x="1487" y="3"/>
                    <a:pt x="1418" y="42"/>
                  </a:cubicBezTo>
                  <a:cubicBezTo>
                    <a:pt x="1390" y="58"/>
                    <a:pt x="1362" y="80"/>
                    <a:pt x="1335" y="98"/>
                  </a:cubicBezTo>
                  <a:cubicBezTo>
                    <a:pt x="1318" y="109"/>
                    <a:pt x="1286" y="132"/>
                    <a:pt x="1286" y="132"/>
                  </a:cubicBezTo>
                  <a:cubicBezTo>
                    <a:pt x="1222" y="235"/>
                    <a:pt x="1110" y="243"/>
                    <a:pt x="1002" y="250"/>
                  </a:cubicBezTo>
                  <a:cubicBezTo>
                    <a:pt x="931" y="260"/>
                    <a:pt x="864" y="281"/>
                    <a:pt x="801" y="313"/>
                  </a:cubicBezTo>
                  <a:cubicBezTo>
                    <a:pt x="777" y="325"/>
                    <a:pt x="762" y="348"/>
                    <a:pt x="738" y="361"/>
                  </a:cubicBezTo>
                  <a:cubicBezTo>
                    <a:pt x="708" y="378"/>
                    <a:pt x="672" y="393"/>
                    <a:pt x="648" y="417"/>
                  </a:cubicBezTo>
                  <a:cubicBezTo>
                    <a:pt x="600" y="465"/>
                    <a:pt x="623" y="448"/>
                    <a:pt x="586" y="472"/>
                  </a:cubicBezTo>
                  <a:cubicBezTo>
                    <a:pt x="569" y="522"/>
                    <a:pt x="593" y="462"/>
                    <a:pt x="558" y="514"/>
                  </a:cubicBezTo>
                  <a:cubicBezTo>
                    <a:pt x="554" y="520"/>
                    <a:pt x="556" y="530"/>
                    <a:pt x="551" y="535"/>
                  </a:cubicBezTo>
                  <a:cubicBezTo>
                    <a:pt x="539" y="547"/>
                    <a:pt x="523" y="554"/>
                    <a:pt x="509" y="563"/>
                  </a:cubicBezTo>
                  <a:cubicBezTo>
                    <a:pt x="502" y="567"/>
                    <a:pt x="488" y="576"/>
                    <a:pt x="488" y="576"/>
                  </a:cubicBezTo>
                  <a:cubicBezTo>
                    <a:pt x="379" y="572"/>
                    <a:pt x="283" y="560"/>
                    <a:pt x="176" y="549"/>
                  </a:cubicBezTo>
                  <a:cubicBezTo>
                    <a:pt x="168" y="550"/>
                    <a:pt x="26" y="560"/>
                    <a:pt x="3" y="583"/>
                  </a:cubicBezTo>
                  <a:cubicBezTo>
                    <a:pt x="0" y="586"/>
                    <a:pt x="12" y="583"/>
                    <a:pt x="16" y="583"/>
                  </a:cubicBezTo>
                </a:path>
              </a:pathLst>
            </a:custGeom>
            <a:noFill/>
            <a:ln w="9525" cap="flat">
              <a:solidFill>
                <a:srgbClr val="FF9900"/>
              </a:solidFill>
              <a:prstDash val="dash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AutoShape 218"/>
            <p:cNvSpPr>
              <a:spLocks noChangeArrowheads="1"/>
            </p:cNvSpPr>
            <p:nvPr/>
          </p:nvSpPr>
          <p:spPr bwMode="auto">
            <a:xfrm rot="880212">
              <a:off x="3997325" y="2968625"/>
              <a:ext cx="609600" cy="1524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AutoShape 219"/>
            <p:cNvSpPr>
              <a:spLocks noChangeArrowheads="1"/>
            </p:cNvSpPr>
            <p:nvPr/>
          </p:nvSpPr>
          <p:spPr bwMode="auto">
            <a:xfrm>
              <a:off x="7467600" y="5410200"/>
              <a:ext cx="1447800" cy="6096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/>
                <a:t>Mean Shift</a:t>
              </a:r>
            </a:p>
            <a:p>
              <a:pPr algn="ctr"/>
              <a:r>
                <a:rPr lang="en-US" sz="1600" dirty="0" err="1" smtClean="0"/>
                <a:t>ve</a:t>
              </a:r>
              <a:r>
                <a:rPr lang="sr-Latn-RS" sz="1600" dirty="0" smtClean="0"/>
                <a:t>k</a:t>
              </a:r>
              <a:r>
                <a:rPr lang="en-US" sz="1600" dirty="0" smtClean="0"/>
                <a:t>tor</a:t>
              </a:r>
              <a:endParaRPr lang="en-US" sz="1600" dirty="0"/>
            </a:p>
          </p:txBody>
        </p:sp>
        <p:sp>
          <p:nvSpPr>
            <p:cNvPr id="327" name="Freeform 220"/>
            <p:cNvSpPr>
              <a:spLocks/>
            </p:cNvSpPr>
            <p:nvPr/>
          </p:nvSpPr>
          <p:spPr bwMode="auto">
            <a:xfrm>
              <a:off x="4043363" y="3140075"/>
              <a:ext cx="3403600" cy="2632075"/>
            </a:xfrm>
            <a:custGeom>
              <a:avLst/>
              <a:gdLst>
                <a:gd name="T0" fmla="*/ 2144 w 2144"/>
                <a:gd name="T1" fmla="*/ 1658 h 1658"/>
                <a:gd name="T2" fmla="*/ 2033 w 2144"/>
                <a:gd name="T3" fmla="*/ 1610 h 1658"/>
                <a:gd name="T4" fmla="*/ 1978 w 2144"/>
                <a:gd name="T5" fmla="*/ 1582 h 1658"/>
                <a:gd name="T6" fmla="*/ 1915 w 2144"/>
                <a:gd name="T7" fmla="*/ 1534 h 1658"/>
                <a:gd name="T8" fmla="*/ 1881 w 2144"/>
                <a:gd name="T9" fmla="*/ 1492 h 1658"/>
                <a:gd name="T10" fmla="*/ 1853 w 2144"/>
                <a:gd name="T11" fmla="*/ 1450 h 1658"/>
                <a:gd name="T12" fmla="*/ 1811 w 2144"/>
                <a:gd name="T13" fmla="*/ 1395 h 1658"/>
                <a:gd name="T14" fmla="*/ 1485 w 2144"/>
                <a:gd name="T15" fmla="*/ 1291 h 1658"/>
                <a:gd name="T16" fmla="*/ 1402 w 2144"/>
                <a:gd name="T17" fmla="*/ 1256 h 1658"/>
                <a:gd name="T18" fmla="*/ 1381 w 2144"/>
                <a:gd name="T19" fmla="*/ 1249 h 1658"/>
                <a:gd name="T20" fmla="*/ 1318 w 2144"/>
                <a:gd name="T21" fmla="*/ 1193 h 1658"/>
                <a:gd name="T22" fmla="*/ 1284 w 2144"/>
                <a:gd name="T23" fmla="*/ 1159 h 1658"/>
                <a:gd name="T24" fmla="*/ 1249 w 2144"/>
                <a:gd name="T25" fmla="*/ 1096 h 1658"/>
                <a:gd name="T26" fmla="*/ 1166 w 2144"/>
                <a:gd name="T27" fmla="*/ 1034 h 1658"/>
                <a:gd name="T28" fmla="*/ 1131 w 2144"/>
                <a:gd name="T29" fmla="*/ 1027 h 1658"/>
                <a:gd name="T30" fmla="*/ 978 w 2144"/>
                <a:gd name="T31" fmla="*/ 1020 h 1658"/>
                <a:gd name="T32" fmla="*/ 749 w 2144"/>
                <a:gd name="T33" fmla="*/ 874 h 1658"/>
                <a:gd name="T34" fmla="*/ 701 w 2144"/>
                <a:gd name="T35" fmla="*/ 812 h 1658"/>
                <a:gd name="T36" fmla="*/ 666 w 2144"/>
                <a:gd name="T37" fmla="*/ 722 h 1658"/>
                <a:gd name="T38" fmla="*/ 624 w 2144"/>
                <a:gd name="T39" fmla="*/ 617 h 1658"/>
                <a:gd name="T40" fmla="*/ 562 w 2144"/>
                <a:gd name="T41" fmla="*/ 548 h 1658"/>
                <a:gd name="T42" fmla="*/ 541 w 2144"/>
                <a:gd name="T43" fmla="*/ 527 h 1658"/>
                <a:gd name="T44" fmla="*/ 312 w 2144"/>
                <a:gd name="T45" fmla="*/ 472 h 1658"/>
                <a:gd name="T46" fmla="*/ 48 w 2144"/>
                <a:gd name="T47" fmla="*/ 382 h 1658"/>
                <a:gd name="T48" fmla="*/ 0 w 2144"/>
                <a:gd name="T49" fmla="*/ 298 h 1658"/>
                <a:gd name="T50" fmla="*/ 69 w 2144"/>
                <a:gd name="T51" fmla="*/ 125 h 1658"/>
                <a:gd name="T52" fmla="*/ 146 w 2144"/>
                <a:gd name="T53" fmla="*/ 69 h 1658"/>
                <a:gd name="T54" fmla="*/ 187 w 2144"/>
                <a:gd name="T55" fmla="*/ 0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44" h="1658">
                  <a:moveTo>
                    <a:pt x="2144" y="1658"/>
                  </a:moveTo>
                  <a:cubicBezTo>
                    <a:pt x="2101" y="1644"/>
                    <a:pt x="2079" y="1621"/>
                    <a:pt x="2033" y="1610"/>
                  </a:cubicBezTo>
                  <a:cubicBezTo>
                    <a:pt x="1970" y="1563"/>
                    <a:pt x="2038" y="1608"/>
                    <a:pt x="1978" y="1582"/>
                  </a:cubicBezTo>
                  <a:cubicBezTo>
                    <a:pt x="1954" y="1571"/>
                    <a:pt x="1937" y="1548"/>
                    <a:pt x="1915" y="1534"/>
                  </a:cubicBezTo>
                  <a:cubicBezTo>
                    <a:pt x="1905" y="1519"/>
                    <a:pt x="1891" y="1507"/>
                    <a:pt x="1881" y="1492"/>
                  </a:cubicBezTo>
                  <a:cubicBezTo>
                    <a:pt x="1845" y="1435"/>
                    <a:pt x="1915" y="1512"/>
                    <a:pt x="1853" y="1450"/>
                  </a:cubicBezTo>
                  <a:cubicBezTo>
                    <a:pt x="1844" y="1422"/>
                    <a:pt x="1835" y="1411"/>
                    <a:pt x="1811" y="1395"/>
                  </a:cubicBezTo>
                  <a:cubicBezTo>
                    <a:pt x="1769" y="1269"/>
                    <a:pt x="1577" y="1294"/>
                    <a:pt x="1485" y="1291"/>
                  </a:cubicBezTo>
                  <a:cubicBezTo>
                    <a:pt x="1455" y="1281"/>
                    <a:pt x="1432" y="1266"/>
                    <a:pt x="1402" y="1256"/>
                  </a:cubicBezTo>
                  <a:cubicBezTo>
                    <a:pt x="1395" y="1254"/>
                    <a:pt x="1381" y="1249"/>
                    <a:pt x="1381" y="1249"/>
                  </a:cubicBezTo>
                  <a:cubicBezTo>
                    <a:pt x="1333" y="1201"/>
                    <a:pt x="1355" y="1218"/>
                    <a:pt x="1318" y="1193"/>
                  </a:cubicBezTo>
                  <a:cubicBezTo>
                    <a:pt x="1284" y="1141"/>
                    <a:pt x="1329" y="1204"/>
                    <a:pt x="1284" y="1159"/>
                  </a:cubicBezTo>
                  <a:cubicBezTo>
                    <a:pt x="1266" y="1141"/>
                    <a:pt x="1265" y="1116"/>
                    <a:pt x="1249" y="1096"/>
                  </a:cubicBezTo>
                  <a:cubicBezTo>
                    <a:pt x="1227" y="1070"/>
                    <a:pt x="1193" y="1053"/>
                    <a:pt x="1166" y="1034"/>
                  </a:cubicBezTo>
                  <a:cubicBezTo>
                    <a:pt x="1156" y="1027"/>
                    <a:pt x="1143" y="1028"/>
                    <a:pt x="1131" y="1027"/>
                  </a:cubicBezTo>
                  <a:cubicBezTo>
                    <a:pt x="1080" y="1023"/>
                    <a:pt x="1029" y="1022"/>
                    <a:pt x="978" y="1020"/>
                  </a:cubicBezTo>
                  <a:cubicBezTo>
                    <a:pt x="881" y="1003"/>
                    <a:pt x="810" y="950"/>
                    <a:pt x="749" y="874"/>
                  </a:cubicBezTo>
                  <a:cubicBezTo>
                    <a:pt x="731" y="852"/>
                    <a:pt x="711" y="842"/>
                    <a:pt x="701" y="812"/>
                  </a:cubicBezTo>
                  <a:cubicBezTo>
                    <a:pt x="690" y="779"/>
                    <a:pt x="679" y="753"/>
                    <a:pt x="666" y="722"/>
                  </a:cubicBezTo>
                  <a:cubicBezTo>
                    <a:pt x="651" y="685"/>
                    <a:pt x="646" y="650"/>
                    <a:pt x="624" y="617"/>
                  </a:cubicBezTo>
                  <a:cubicBezTo>
                    <a:pt x="612" y="578"/>
                    <a:pt x="598" y="572"/>
                    <a:pt x="562" y="548"/>
                  </a:cubicBezTo>
                  <a:cubicBezTo>
                    <a:pt x="554" y="543"/>
                    <a:pt x="550" y="532"/>
                    <a:pt x="541" y="527"/>
                  </a:cubicBezTo>
                  <a:cubicBezTo>
                    <a:pt x="478" y="491"/>
                    <a:pt x="381" y="480"/>
                    <a:pt x="312" y="472"/>
                  </a:cubicBezTo>
                  <a:cubicBezTo>
                    <a:pt x="227" y="444"/>
                    <a:pt x="125" y="430"/>
                    <a:pt x="48" y="382"/>
                  </a:cubicBezTo>
                  <a:cubicBezTo>
                    <a:pt x="30" y="353"/>
                    <a:pt x="18" y="325"/>
                    <a:pt x="0" y="298"/>
                  </a:cubicBezTo>
                  <a:cubicBezTo>
                    <a:pt x="7" y="224"/>
                    <a:pt x="6" y="167"/>
                    <a:pt x="69" y="125"/>
                  </a:cubicBezTo>
                  <a:cubicBezTo>
                    <a:pt x="83" y="103"/>
                    <a:pt x="121" y="77"/>
                    <a:pt x="146" y="69"/>
                  </a:cubicBezTo>
                  <a:cubicBezTo>
                    <a:pt x="164" y="42"/>
                    <a:pt x="187" y="36"/>
                    <a:pt x="187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Text Box 221"/>
            <p:cNvSpPr txBox="1">
              <a:spLocks noChangeArrowheads="1"/>
            </p:cNvSpPr>
            <p:nvPr/>
          </p:nvSpPr>
          <p:spPr bwMode="auto">
            <a:xfrm>
              <a:off x="2368550" y="5949950"/>
              <a:ext cx="36583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r-Latn-RS" sz="2000" b="1" dirty="0" smtClean="0">
                  <a:solidFill>
                    <a:srgbClr val="FF9900"/>
                  </a:solidFill>
                </a:rPr>
                <a:t>Cilj</a:t>
              </a:r>
              <a:r>
                <a:rPr lang="en-US" sz="2000" b="1" dirty="0" smtClean="0">
                  <a:solidFill>
                    <a:srgbClr val="FF9900"/>
                  </a:solidFill>
                </a:rPr>
                <a:t>: </a:t>
              </a:r>
              <a:r>
                <a:rPr lang="sr-Latn-RS" sz="2000" b="1" dirty="0" smtClean="0">
                  <a:solidFill>
                    <a:srgbClr val="FF9900"/>
                  </a:solidFill>
                </a:rPr>
                <a:t>Pronaći najgušći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0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Procena</a:t>
            </a:r>
            <a:r>
              <a:rPr lang="en-US" dirty="0" smtClean="0"/>
              <a:t> </a:t>
            </a:r>
            <a:r>
              <a:rPr lang="sr-Latn-RS" dirty="0" smtClean="0"/>
              <a:t>raspodele skupa podataka (KDE)</a:t>
            </a:r>
            <a:endParaRPr lang="en-US" dirty="0" smtClean="0"/>
          </a:p>
          <a:p>
            <a:r>
              <a:rPr lang="en-US" dirty="0" smtClean="0"/>
              <a:t>Kernel – </a:t>
            </a:r>
            <a:r>
              <a:rPr lang="en-US" dirty="0" err="1" smtClean="0"/>
              <a:t>te</a:t>
            </a:r>
            <a:r>
              <a:rPr lang="sr-Latn-RS" dirty="0" smtClean="0"/>
              <a:t>žinska funkcija</a:t>
            </a:r>
          </a:p>
          <a:p>
            <a:r>
              <a:rPr lang="sr-Latn-RS" dirty="0" smtClean="0"/>
              <a:t>Postavljanje kernela</a:t>
            </a:r>
            <a:r>
              <a:rPr lang="en-US" dirty="0" smtClean="0"/>
              <a:t> </a:t>
            </a:r>
            <a:r>
              <a:rPr lang="sr-Latn-RS" dirty="0" smtClean="0"/>
              <a:t>na svaku tačku</a:t>
            </a:r>
            <a:endParaRPr lang="en-US" dirty="0" smtClean="0"/>
          </a:p>
          <a:p>
            <a:r>
              <a:rPr lang="en-US" dirty="0" err="1" smtClean="0"/>
              <a:t>Sabiranje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kernela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radi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3089565" cy="2122743"/>
          </a:xfrm>
          <a:prstGeom prst="rect">
            <a:avLst/>
          </a:prstGeom>
        </p:spPr>
      </p:pic>
      <p:pic>
        <p:nvPicPr>
          <p:cNvPr id="1026" name="Picture 2" descr="C:\Users\NikiLik\Desktop\example_kd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733799"/>
            <a:ext cx="2499883" cy="212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33798"/>
            <a:ext cx="2781568" cy="2122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3286" y="5943600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Funkcija</a:t>
            </a:r>
            <a:r>
              <a:rPr lang="en-US" sz="1600" dirty="0" smtClean="0"/>
              <a:t> </a:t>
            </a:r>
            <a:r>
              <a:rPr lang="en-US" sz="1600" dirty="0" err="1" smtClean="0"/>
              <a:t>gustine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09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Uniformna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endParaRPr lang="en-US" dirty="0" smtClean="0"/>
          </a:p>
          <a:p>
            <a:r>
              <a:rPr lang="en-US" dirty="0" err="1" smtClean="0"/>
              <a:t>Gausova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endParaRPr lang="sr-Latn-RS" dirty="0" smtClean="0"/>
          </a:p>
          <a:p>
            <a:pPr lvl="1"/>
            <a:r>
              <a:rPr lang="en-US" dirty="0" err="1" smtClean="0"/>
              <a:t>Parametar</a:t>
            </a:r>
            <a:r>
              <a:rPr lang="en-US" dirty="0" smtClean="0"/>
              <a:t>: </a:t>
            </a:r>
            <a:r>
              <a:rPr lang="en-US" dirty="0" err="1" smtClean="0"/>
              <a:t>propusni</a:t>
            </a:r>
            <a:r>
              <a:rPr lang="en-US" dirty="0" smtClean="0"/>
              <a:t> </a:t>
            </a:r>
            <a:r>
              <a:rPr lang="en-US" dirty="0" err="1" smtClean="0"/>
              <a:t>opseg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standardno</a:t>
            </a:r>
            <a:r>
              <a:rPr lang="en-US" dirty="0" smtClean="0"/>
              <a:t> </a:t>
            </a:r>
            <a:r>
              <a:rPr lang="en-US" dirty="0" err="1" smtClean="0"/>
              <a:t>odstupanje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ernel funkcij</a:t>
            </a:r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0"/>
            <a:ext cx="3352800" cy="2366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0"/>
            <a:ext cx="3352801" cy="2366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115" y="5675807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O</a:t>
            </a:r>
            <a:r>
              <a:rPr lang="sr-Latn-RS" dirty="0" smtClean="0"/>
              <a:t>dgovarajući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1290" y="5675807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Premali</a:t>
            </a:r>
          </a:p>
        </p:txBody>
      </p:sp>
    </p:spTree>
    <p:extLst>
      <p:ext uri="{BB962C8B-B14F-4D97-AF65-F5344CB8AC3E}">
        <p14:creationId xmlns:p14="http://schemas.microsoft.com/office/powerpoint/2010/main" val="13573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81400"/>
            <a:ext cx="4184091" cy="27130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Gde se primenjuje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401169"/>
            <a:ext cx="2787078" cy="1460195"/>
            <a:chOff x="2819400" y="3119438"/>
            <a:chExt cx="3276600" cy="190500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819400" y="3119438"/>
              <a:ext cx="1828800" cy="1905000"/>
              <a:chOff x="432" y="2256"/>
              <a:chExt cx="672" cy="672"/>
            </a:xfrm>
          </p:grpSpPr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7" name="Picture 6" descr="Random Distributi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267200" y="3119438"/>
              <a:ext cx="1828800" cy="1905000"/>
              <a:chOff x="432" y="2256"/>
              <a:chExt cx="672" cy="672"/>
            </a:xfrm>
          </p:grpSpPr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5" name="Picture 9" descr="Random Distributi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2851150" y="3243263"/>
              <a:ext cx="1644650" cy="1731962"/>
            </a:xfrm>
            <a:custGeom>
              <a:avLst/>
              <a:gdLst>
                <a:gd name="T0" fmla="*/ 895350 w 1036"/>
                <a:gd name="T1" fmla="*/ 104775 h 1091"/>
                <a:gd name="T2" fmla="*/ 349250 w 1036"/>
                <a:gd name="T3" fmla="*/ 3175 h 1091"/>
                <a:gd name="T4" fmla="*/ 95250 w 1036"/>
                <a:gd name="T5" fmla="*/ 53975 h 1091"/>
                <a:gd name="T6" fmla="*/ 95250 w 1036"/>
                <a:gd name="T7" fmla="*/ 561975 h 1091"/>
                <a:gd name="T8" fmla="*/ 57150 w 1036"/>
                <a:gd name="T9" fmla="*/ 993775 h 1091"/>
                <a:gd name="T10" fmla="*/ 82550 w 1036"/>
                <a:gd name="T11" fmla="*/ 1362075 h 1091"/>
                <a:gd name="T12" fmla="*/ 120650 w 1036"/>
                <a:gd name="T13" fmla="*/ 1539875 h 1091"/>
                <a:gd name="T14" fmla="*/ 222250 w 1036"/>
                <a:gd name="T15" fmla="*/ 1654175 h 1091"/>
                <a:gd name="T16" fmla="*/ 361950 w 1036"/>
                <a:gd name="T17" fmla="*/ 1717675 h 1091"/>
                <a:gd name="T18" fmla="*/ 552450 w 1036"/>
                <a:gd name="T19" fmla="*/ 1704975 h 1091"/>
                <a:gd name="T20" fmla="*/ 628650 w 1036"/>
                <a:gd name="T21" fmla="*/ 1679575 h 1091"/>
                <a:gd name="T22" fmla="*/ 666750 w 1036"/>
                <a:gd name="T23" fmla="*/ 1666875 h 1091"/>
                <a:gd name="T24" fmla="*/ 819150 w 1036"/>
                <a:gd name="T25" fmla="*/ 1577975 h 1091"/>
                <a:gd name="T26" fmla="*/ 1098550 w 1036"/>
                <a:gd name="T27" fmla="*/ 1641475 h 1091"/>
                <a:gd name="T28" fmla="*/ 1365250 w 1036"/>
                <a:gd name="T29" fmla="*/ 1730375 h 1091"/>
                <a:gd name="T30" fmla="*/ 1543050 w 1036"/>
                <a:gd name="T31" fmla="*/ 1717675 h 1091"/>
                <a:gd name="T32" fmla="*/ 1644650 w 1036"/>
                <a:gd name="T33" fmla="*/ 1514475 h 1091"/>
                <a:gd name="T34" fmla="*/ 1631950 w 1036"/>
                <a:gd name="T35" fmla="*/ 1362075 h 1091"/>
                <a:gd name="T36" fmla="*/ 1606550 w 1036"/>
                <a:gd name="T37" fmla="*/ 1133475 h 1091"/>
                <a:gd name="T38" fmla="*/ 1403350 w 1036"/>
                <a:gd name="T39" fmla="*/ 180975 h 1091"/>
                <a:gd name="T40" fmla="*/ 1111250 w 1036"/>
                <a:gd name="T41" fmla="*/ 66675 h 1091"/>
                <a:gd name="T42" fmla="*/ 895350 w 1036"/>
                <a:gd name="T43" fmla="*/ 104775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36" h="1091">
                  <a:moveTo>
                    <a:pt x="564" y="66"/>
                  </a:moveTo>
                  <a:cubicBezTo>
                    <a:pt x="470" y="4"/>
                    <a:pt x="330" y="18"/>
                    <a:pt x="220" y="2"/>
                  </a:cubicBezTo>
                  <a:cubicBezTo>
                    <a:pt x="155" y="7"/>
                    <a:pt x="111" y="0"/>
                    <a:pt x="60" y="34"/>
                  </a:cubicBezTo>
                  <a:cubicBezTo>
                    <a:pt x="0" y="124"/>
                    <a:pt x="40" y="253"/>
                    <a:pt x="60" y="354"/>
                  </a:cubicBezTo>
                  <a:cubicBezTo>
                    <a:pt x="55" y="446"/>
                    <a:pt x="47" y="535"/>
                    <a:pt x="36" y="626"/>
                  </a:cubicBezTo>
                  <a:cubicBezTo>
                    <a:pt x="44" y="783"/>
                    <a:pt x="39" y="745"/>
                    <a:pt x="52" y="858"/>
                  </a:cubicBezTo>
                  <a:cubicBezTo>
                    <a:pt x="55" y="885"/>
                    <a:pt x="59" y="944"/>
                    <a:pt x="76" y="970"/>
                  </a:cubicBezTo>
                  <a:cubicBezTo>
                    <a:pt x="105" y="1013"/>
                    <a:pt x="85" y="987"/>
                    <a:pt x="140" y="1042"/>
                  </a:cubicBezTo>
                  <a:cubicBezTo>
                    <a:pt x="157" y="1059"/>
                    <a:pt x="206" y="1071"/>
                    <a:pt x="228" y="1082"/>
                  </a:cubicBezTo>
                  <a:cubicBezTo>
                    <a:pt x="268" y="1079"/>
                    <a:pt x="308" y="1080"/>
                    <a:pt x="348" y="1074"/>
                  </a:cubicBezTo>
                  <a:cubicBezTo>
                    <a:pt x="365" y="1072"/>
                    <a:pt x="380" y="1063"/>
                    <a:pt x="396" y="1058"/>
                  </a:cubicBezTo>
                  <a:cubicBezTo>
                    <a:pt x="404" y="1055"/>
                    <a:pt x="420" y="1050"/>
                    <a:pt x="420" y="1050"/>
                  </a:cubicBezTo>
                  <a:cubicBezTo>
                    <a:pt x="446" y="1024"/>
                    <a:pt x="480" y="1006"/>
                    <a:pt x="516" y="994"/>
                  </a:cubicBezTo>
                  <a:cubicBezTo>
                    <a:pt x="575" y="1001"/>
                    <a:pt x="638" y="1007"/>
                    <a:pt x="692" y="1034"/>
                  </a:cubicBezTo>
                  <a:cubicBezTo>
                    <a:pt x="751" y="1063"/>
                    <a:pt x="795" y="1079"/>
                    <a:pt x="860" y="1090"/>
                  </a:cubicBezTo>
                  <a:cubicBezTo>
                    <a:pt x="897" y="1087"/>
                    <a:pt x="936" y="1091"/>
                    <a:pt x="972" y="1082"/>
                  </a:cubicBezTo>
                  <a:cubicBezTo>
                    <a:pt x="1008" y="1074"/>
                    <a:pt x="1028" y="986"/>
                    <a:pt x="1036" y="954"/>
                  </a:cubicBezTo>
                  <a:cubicBezTo>
                    <a:pt x="1033" y="922"/>
                    <a:pt x="1031" y="890"/>
                    <a:pt x="1028" y="858"/>
                  </a:cubicBezTo>
                  <a:cubicBezTo>
                    <a:pt x="1023" y="810"/>
                    <a:pt x="1012" y="714"/>
                    <a:pt x="1012" y="714"/>
                  </a:cubicBezTo>
                  <a:cubicBezTo>
                    <a:pt x="1003" y="515"/>
                    <a:pt x="999" y="286"/>
                    <a:pt x="884" y="114"/>
                  </a:cubicBezTo>
                  <a:cubicBezTo>
                    <a:pt x="851" y="65"/>
                    <a:pt x="750" y="49"/>
                    <a:pt x="700" y="42"/>
                  </a:cubicBezTo>
                  <a:cubicBezTo>
                    <a:pt x="640" y="47"/>
                    <a:pt x="611" y="43"/>
                    <a:pt x="564" y="66"/>
                  </a:cubicBezTo>
                  <a:close/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368800" y="3270250"/>
              <a:ext cx="1651000" cy="1690688"/>
            </a:xfrm>
            <a:custGeom>
              <a:avLst/>
              <a:gdLst>
                <a:gd name="T0" fmla="*/ 127000 w 1040"/>
                <a:gd name="T1" fmla="*/ 52388 h 1065"/>
                <a:gd name="T2" fmla="*/ 88900 w 1040"/>
                <a:gd name="T3" fmla="*/ 65088 h 1065"/>
                <a:gd name="T4" fmla="*/ 63500 w 1040"/>
                <a:gd name="T5" fmla="*/ 141288 h 1065"/>
                <a:gd name="T6" fmla="*/ 38100 w 1040"/>
                <a:gd name="T7" fmla="*/ 179388 h 1065"/>
                <a:gd name="T8" fmla="*/ 0 w 1040"/>
                <a:gd name="T9" fmla="*/ 319088 h 1065"/>
                <a:gd name="T10" fmla="*/ 50800 w 1040"/>
                <a:gd name="T11" fmla="*/ 484188 h 1065"/>
                <a:gd name="T12" fmla="*/ 101600 w 1040"/>
                <a:gd name="T13" fmla="*/ 979488 h 1065"/>
                <a:gd name="T14" fmla="*/ 101600 w 1040"/>
                <a:gd name="T15" fmla="*/ 1373188 h 1065"/>
                <a:gd name="T16" fmla="*/ 127000 w 1040"/>
                <a:gd name="T17" fmla="*/ 1449388 h 1065"/>
                <a:gd name="T18" fmla="*/ 139700 w 1040"/>
                <a:gd name="T19" fmla="*/ 1487488 h 1065"/>
                <a:gd name="T20" fmla="*/ 139700 w 1040"/>
                <a:gd name="T21" fmla="*/ 1665288 h 1065"/>
                <a:gd name="T22" fmla="*/ 215900 w 1040"/>
                <a:gd name="T23" fmla="*/ 1690688 h 1065"/>
                <a:gd name="T24" fmla="*/ 342900 w 1040"/>
                <a:gd name="T25" fmla="*/ 1652588 h 1065"/>
                <a:gd name="T26" fmla="*/ 381000 w 1040"/>
                <a:gd name="T27" fmla="*/ 1639888 h 1065"/>
                <a:gd name="T28" fmla="*/ 711200 w 1040"/>
                <a:gd name="T29" fmla="*/ 1639888 h 1065"/>
                <a:gd name="T30" fmla="*/ 812800 w 1040"/>
                <a:gd name="T31" fmla="*/ 1550988 h 1065"/>
                <a:gd name="T32" fmla="*/ 965200 w 1040"/>
                <a:gd name="T33" fmla="*/ 1563688 h 1065"/>
                <a:gd name="T34" fmla="*/ 1244600 w 1040"/>
                <a:gd name="T35" fmla="*/ 1639888 h 1065"/>
                <a:gd name="T36" fmla="*/ 1435100 w 1040"/>
                <a:gd name="T37" fmla="*/ 1627188 h 1065"/>
                <a:gd name="T38" fmla="*/ 1498600 w 1040"/>
                <a:gd name="T39" fmla="*/ 1563688 h 1065"/>
                <a:gd name="T40" fmla="*/ 1600200 w 1040"/>
                <a:gd name="T41" fmla="*/ 1322388 h 1065"/>
                <a:gd name="T42" fmla="*/ 1651000 w 1040"/>
                <a:gd name="T43" fmla="*/ 928688 h 1065"/>
                <a:gd name="T44" fmla="*/ 1625600 w 1040"/>
                <a:gd name="T45" fmla="*/ 750888 h 1065"/>
                <a:gd name="T46" fmla="*/ 1600200 w 1040"/>
                <a:gd name="T47" fmla="*/ 700088 h 1065"/>
                <a:gd name="T48" fmla="*/ 1574800 w 1040"/>
                <a:gd name="T49" fmla="*/ 623888 h 1065"/>
                <a:gd name="T50" fmla="*/ 1435100 w 1040"/>
                <a:gd name="T51" fmla="*/ 255588 h 1065"/>
                <a:gd name="T52" fmla="*/ 1397000 w 1040"/>
                <a:gd name="T53" fmla="*/ 217488 h 1065"/>
                <a:gd name="T54" fmla="*/ 1320800 w 1040"/>
                <a:gd name="T55" fmla="*/ 166688 h 1065"/>
                <a:gd name="T56" fmla="*/ 1168400 w 1040"/>
                <a:gd name="T57" fmla="*/ 90488 h 1065"/>
                <a:gd name="T58" fmla="*/ 774700 w 1040"/>
                <a:gd name="T59" fmla="*/ 103188 h 1065"/>
                <a:gd name="T60" fmla="*/ 520700 w 1040"/>
                <a:gd name="T61" fmla="*/ 39688 h 1065"/>
                <a:gd name="T62" fmla="*/ 254000 w 1040"/>
                <a:gd name="T63" fmla="*/ 1588 h 1065"/>
                <a:gd name="T64" fmla="*/ 114300 w 1040"/>
                <a:gd name="T65" fmla="*/ 14288 h 1065"/>
                <a:gd name="T66" fmla="*/ 101600 w 1040"/>
                <a:gd name="T67" fmla="*/ 52388 h 1065"/>
                <a:gd name="T68" fmla="*/ 127000 w 1040"/>
                <a:gd name="T69" fmla="*/ 52388 h 10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40" h="1065">
                  <a:moveTo>
                    <a:pt x="80" y="33"/>
                  </a:moveTo>
                  <a:cubicBezTo>
                    <a:pt x="72" y="36"/>
                    <a:pt x="61" y="34"/>
                    <a:pt x="56" y="41"/>
                  </a:cubicBezTo>
                  <a:cubicBezTo>
                    <a:pt x="46" y="55"/>
                    <a:pt x="45" y="73"/>
                    <a:pt x="40" y="89"/>
                  </a:cubicBezTo>
                  <a:cubicBezTo>
                    <a:pt x="37" y="98"/>
                    <a:pt x="28" y="104"/>
                    <a:pt x="24" y="113"/>
                  </a:cubicBezTo>
                  <a:cubicBezTo>
                    <a:pt x="9" y="146"/>
                    <a:pt x="7" y="167"/>
                    <a:pt x="0" y="201"/>
                  </a:cubicBezTo>
                  <a:cubicBezTo>
                    <a:pt x="7" y="247"/>
                    <a:pt x="7" y="268"/>
                    <a:pt x="32" y="305"/>
                  </a:cubicBezTo>
                  <a:cubicBezTo>
                    <a:pt x="56" y="402"/>
                    <a:pt x="54" y="516"/>
                    <a:pt x="64" y="617"/>
                  </a:cubicBezTo>
                  <a:cubicBezTo>
                    <a:pt x="59" y="713"/>
                    <a:pt x="49" y="774"/>
                    <a:pt x="64" y="865"/>
                  </a:cubicBezTo>
                  <a:cubicBezTo>
                    <a:pt x="67" y="882"/>
                    <a:pt x="75" y="897"/>
                    <a:pt x="80" y="913"/>
                  </a:cubicBezTo>
                  <a:cubicBezTo>
                    <a:pt x="83" y="921"/>
                    <a:pt x="88" y="937"/>
                    <a:pt x="88" y="937"/>
                  </a:cubicBezTo>
                  <a:cubicBezTo>
                    <a:pt x="86" y="952"/>
                    <a:pt x="70" y="1029"/>
                    <a:pt x="88" y="1049"/>
                  </a:cubicBezTo>
                  <a:cubicBezTo>
                    <a:pt x="99" y="1062"/>
                    <a:pt x="136" y="1065"/>
                    <a:pt x="136" y="1065"/>
                  </a:cubicBezTo>
                  <a:cubicBezTo>
                    <a:pt x="184" y="1053"/>
                    <a:pt x="158" y="1060"/>
                    <a:pt x="216" y="1041"/>
                  </a:cubicBezTo>
                  <a:cubicBezTo>
                    <a:pt x="224" y="1038"/>
                    <a:pt x="240" y="1033"/>
                    <a:pt x="240" y="1033"/>
                  </a:cubicBezTo>
                  <a:cubicBezTo>
                    <a:pt x="313" y="1040"/>
                    <a:pt x="373" y="1050"/>
                    <a:pt x="448" y="1033"/>
                  </a:cubicBezTo>
                  <a:cubicBezTo>
                    <a:pt x="471" y="1028"/>
                    <a:pt x="478" y="988"/>
                    <a:pt x="512" y="977"/>
                  </a:cubicBezTo>
                  <a:cubicBezTo>
                    <a:pt x="544" y="980"/>
                    <a:pt x="576" y="980"/>
                    <a:pt x="608" y="985"/>
                  </a:cubicBezTo>
                  <a:cubicBezTo>
                    <a:pt x="668" y="994"/>
                    <a:pt x="724" y="1021"/>
                    <a:pt x="784" y="1033"/>
                  </a:cubicBezTo>
                  <a:cubicBezTo>
                    <a:pt x="824" y="1030"/>
                    <a:pt x="864" y="1032"/>
                    <a:pt x="904" y="1025"/>
                  </a:cubicBezTo>
                  <a:cubicBezTo>
                    <a:pt x="921" y="1022"/>
                    <a:pt x="938" y="998"/>
                    <a:pt x="944" y="985"/>
                  </a:cubicBezTo>
                  <a:cubicBezTo>
                    <a:pt x="966" y="934"/>
                    <a:pt x="983" y="883"/>
                    <a:pt x="1008" y="833"/>
                  </a:cubicBezTo>
                  <a:cubicBezTo>
                    <a:pt x="1022" y="750"/>
                    <a:pt x="1032" y="669"/>
                    <a:pt x="1040" y="585"/>
                  </a:cubicBezTo>
                  <a:cubicBezTo>
                    <a:pt x="1036" y="540"/>
                    <a:pt x="1040" y="510"/>
                    <a:pt x="1024" y="473"/>
                  </a:cubicBezTo>
                  <a:cubicBezTo>
                    <a:pt x="1019" y="462"/>
                    <a:pt x="1012" y="452"/>
                    <a:pt x="1008" y="441"/>
                  </a:cubicBezTo>
                  <a:cubicBezTo>
                    <a:pt x="1002" y="425"/>
                    <a:pt x="992" y="393"/>
                    <a:pt x="992" y="393"/>
                  </a:cubicBezTo>
                  <a:cubicBezTo>
                    <a:pt x="1001" y="296"/>
                    <a:pt x="1012" y="197"/>
                    <a:pt x="904" y="161"/>
                  </a:cubicBezTo>
                  <a:cubicBezTo>
                    <a:pt x="896" y="153"/>
                    <a:pt x="889" y="144"/>
                    <a:pt x="880" y="137"/>
                  </a:cubicBezTo>
                  <a:cubicBezTo>
                    <a:pt x="865" y="125"/>
                    <a:pt x="832" y="105"/>
                    <a:pt x="832" y="105"/>
                  </a:cubicBezTo>
                  <a:cubicBezTo>
                    <a:pt x="806" y="66"/>
                    <a:pt x="778" y="71"/>
                    <a:pt x="736" y="57"/>
                  </a:cubicBezTo>
                  <a:cubicBezTo>
                    <a:pt x="630" y="78"/>
                    <a:pt x="654" y="72"/>
                    <a:pt x="488" y="65"/>
                  </a:cubicBezTo>
                  <a:cubicBezTo>
                    <a:pt x="412" y="57"/>
                    <a:pt x="391" y="46"/>
                    <a:pt x="328" y="25"/>
                  </a:cubicBezTo>
                  <a:cubicBezTo>
                    <a:pt x="277" y="8"/>
                    <a:pt x="213" y="6"/>
                    <a:pt x="160" y="1"/>
                  </a:cubicBezTo>
                  <a:cubicBezTo>
                    <a:pt x="131" y="4"/>
                    <a:pt x="100" y="0"/>
                    <a:pt x="72" y="9"/>
                  </a:cubicBezTo>
                  <a:cubicBezTo>
                    <a:pt x="64" y="12"/>
                    <a:pt x="61" y="25"/>
                    <a:pt x="64" y="33"/>
                  </a:cubicBezTo>
                  <a:cubicBezTo>
                    <a:pt x="66" y="38"/>
                    <a:pt x="75" y="33"/>
                    <a:pt x="80" y="33"/>
                  </a:cubicBezTo>
                  <a:close/>
                </a:path>
              </a:pathLst>
            </a:custGeom>
            <a:noFill/>
            <a:ln w="28575" cmpd="sng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175000" y="4135438"/>
              <a:ext cx="419100" cy="660400"/>
            </a:xfrm>
            <a:custGeom>
              <a:avLst/>
              <a:gdLst>
                <a:gd name="T0" fmla="*/ 0 w 264"/>
                <a:gd name="T1" fmla="*/ 660400 h 416"/>
                <a:gd name="T2" fmla="*/ 190500 w 264"/>
                <a:gd name="T3" fmla="*/ 533400 h 416"/>
                <a:gd name="T4" fmla="*/ 241300 w 264"/>
                <a:gd name="T5" fmla="*/ 368300 h 416"/>
                <a:gd name="T6" fmla="*/ 368300 w 264"/>
                <a:gd name="T7" fmla="*/ 63500 h 416"/>
                <a:gd name="T8" fmla="*/ 419100 w 264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416">
                  <a:moveTo>
                    <a:pt x="0" y="416"/>
                  </a:moveTo>
                  <a:cubicBezTo>
                    <a:pt x="46" y="401"/>
                    <a:pt x="86" y="370"/>
                    <a:pt x="120" y="336"/>
                  </a:cubicBezTo>
                  <a:cubicBezTo>
                    <a:pt x="134" y="294"/>
                    <a:pt x="147" y="282"/>
                    <a:pt x="152" y="232"/>
                  </a:cubicBezTo>
                  <a:cubicBezTo>
                    <a:pt x="159" y="157"/>
                    <a:pt x="146" y="69"/>
                    <a:pt x="232" y="40"/>
                  </a:cubicBezTo>
                  <a:cubicBezTo>
                    <a:pt x="260" y="12"/>
                    <a:pt x="251" y="26"/>
                    <a:pt x="26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048000" y="4097338"/>
              <a:ext cx="533400" cy="152400"/>
            </a:xfrm>
            <a:custGeom>
              <a:avLst/>
              <a:gdLst>
                <a:gd name="T0" fmla="*/ 0 w 336"/>
                <a:gd name="T1" fmla="*/ 152400 h 96"/>
                <a:gd name="T2" fmla="*/ 228600 w 336"/>
                <a:gd name="T3" fmla="*/ 114300 h 96"/>
                <a:gd name="T4" fmla="*/ 495300 w 336"/>
                <a:gd name="T5" fmla="*/ 38100 h 96"/>
                <a:gd name="T6" fmla="*/ 533400 w 336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96">
                  <a:moveTo>
                    <a:pt x="0" y="96"/>
                  </a:moveTo>
                  <a:cubicBezTo>
                    <a:pt x="48" y="84"/>
                    <a:pt x="97" y="85"/>
                    <a:pt x="144" y="72"/>
                  </a:cubicBezTo>
                  <a:cubicBezTo>
                    <a:pt x="201" y="56"/>
                    <a:pt x="253" y="36"/>
                    <a:pt x="312" y="24"/>
                  </a:cubicBezTo>
                  <a:cubicBezTo>
                    <a:pt x="320" y="16"/>
                    <a:pt x="336" y="0"/>
                    <a:pt x="336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035300" y="3455988"/>
              <a:ext cx="546100" cy="615950"/>
            </a:xfrm>
            <a:custGeom>
              <a:avLst/>
              <a:gdLst>
                <a:gd name="T0" fmla="*/ 50800 w 344"/>
                <a:gd name="T1" fmla="*/ 69850 h 388"/>
                <a:gd name="T2" fmla="*/ 25400 w 344"/>
                <a:gd name="T3" fmla="*/ 158750 h 388"/>
                <a:gd name="T4" fmla="*/ 0 w 344"/>
                <a:gd name="T5" fmla="*/ 234950 h 388"/>
                <a:gd name="T6" fmla="*/ 12700 w 344"/>
                <a:gd name="T7" fmla="*/ 387350 h 388"/>
                <a:gd name="T8" fmla="*/ 368300 w 344"/>
                <a:gd name="T9" fmla="*/ 488950 h 388"/>
                <a:gd name="T10" fmla="*/ 546100 w 344"/>
                <a:gd name="T11" fmla="*/ 615950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4" h="388">
                  <a:moveTo>
                    <a:pt x="32" y="44"/>
                  </a:moveTo>
                  <a:cubicBezTo>
                    <a:pt x="5" y="125"/>
                    <a:pt x="46" y="0"/>
                    <a:pt x="16" y="100"/>
                  </a:cubicBezTo>
                  <a:cubicBezTo>
                    <a:pt x="11" y="116"/>
                    <a:pt x="0" y="148"/>
                    <a:pt x="0" y="148"/>
                  </a:cubicBezTo>
                  <a:cubicBezTo>
                    <a:pt x="3" y="180"/>
                    <a:pt x="2" y="213"/>
                    <a:pt x="8" y="244"/>
                  </a:cubicBezTo>
                  <a:cubicBezTo>
                    <a:pt x="25" y="331"/>
                    <a:pt x="203" y="307"/>
                    <a:pt x="232" y="308"/>
                  </a:cubicBezTo>
                  <a:cubicBezTo>
                    <a:pt x="280" y="324"/>
                    <a:pt x="310" y="354"/>
                    <a:pt x="344" y="38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406775" y="3462338"/>
              <a:ext cx="250825" cy="596900"/>
            </a:xfrm>
            <a:custGeom>
              <a:avLst/>
              <a:gdLst>
                <a:gd name="T0" fmla="*/ 34925 w 158"/>
                <a:gd name="T1" fmla="*/ 0 h 376"/>
                <a:gd name="T2" fmla="*/ 47625 w 158"/>
                <a:gd name="T3" fmla="*/ 266700 h 376"/>
                <a:gd name="T4" fmla="*/ 161925 w 158"/>
                <a:gd name="T5" fmla="*/ 355600 h 376"/>
                <a:gd name="T6" fmla="*/ 200025 w 158"/>
                <a:gd name="T7" fmla="*/ 381000 h 376"/>
                <a:gd name="T8" fmla="*/ 225425 w 158"/>
                <a:gd name="T9" fmla="*/ 419100 h 376"/>
                <a:gd name="T10" fmla="*/ 250825 w 158"/>
                <a:gd name="T11" fmla="*/ 495300 h 376"/>
                <a:gd name="T12" fmla="*/ 238125 w 158"/>
                <a:gd name="T13" fmla="*/ 596900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" h="376">
                  <a:moveTo>
                    <a:pt x="22" y="0"/>
                  </a:moveTo>
                  <a:cubicBezTo>
                    <a:pt x="16" y="49"/>
                    <a:pt x="0" y="123"/>
                    <a:pt x="30" y="168"/>
                  </a:cubicBezTo>
                  <a:cubicBezTo>
                    <a:pt x="45" y="191"/>
                    <a:pt x="83" y="211"/>
                    <a:pt x="102" y="224"/>
                  </a:cubicBezTo>
                  <a:cubicBezTo>
                    <a:pt x="110" y="229"/>
                    <a:pt x="126" y="240"/>
                    <a:pt x="126" y="240"/>
                  </a:cubicBezTo>
                  <a:cubicBezTo>
                    <a:pt x="131" y="248"/>
                    <a:pt x="138" y="255"/>
                    <a:pt x="142" y="264"/>
                  </a:cubicBezTo>
                  <a:cubicBezTo>
                    <a:pt x="149" y="279"/>
                    <a:pt x="158" y="312"/>
                    <a:pt x="158" y="312"/>
                  </a:cubicBezTo>
                  <a:cubicBezTo>
                    <a:pt x="155" y="333"/>
                    <a:pt x="150" y="376"/>
                    <a:pt x="150" y="37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708400" y="3487738"/>
              <a:ext cx="469900" cy="558800"/>
            </a:xfrm>
            <a:custGeom>
              <a:avLst/>
              <a:gdLst>
                <a:gd name="T0" fmla="*/ 469900 w 296"/>
                <a:gd name="T1" fmla="*/ 0 h 352"/>
                <a:gd name="T2" fmla="*/ 317500 w 296"/>
                <a:gd name="T3" fmla="*/ 88900 h 352"/>
                <a:gd name="T4" fmla="*/ 12700 w 296"/>
                <a:gd name="T5" fmla="*/ 165100 h 352"/>
                <a:gd name="T6" fmla="*/ 50800 w 296"/>
                <a:gd name="T7" fmla="*/ 317500 h 352"/>
                <a:gd name="T8" fmla="*/ 63500 w 296"/>
                <a:gd name="T9" fmla="*/ 355600 h 352"/>
                <a:gd name="T10" fmla="*/ 0 w 296"/>
                <a:gd name="T11" fmla="*/ 558800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6" h="352">
                  <a:moveTo>
                    <a:pt x="296" y="0"/>
                  </a:moveTo>
                  <a:cubicBezTo>
                    <a:pt x="237" y="59"/>
                    <a:pt x="270" y="44"/>
                    <a:pt x="200" y="56"/>
                  </a:cubicBezTo>
                  <a:cubicBezTo>
                    <a:pt x="121" y="50"/>
                    <a:pt x="38" y="15"/>
                    <a:pt x="8" y="104"/>
                  </a:cubicBezTo>
                  <a:cubicBezTo>
                    <a:pt x="19" y="169"/>
                    <a:pt x="11" y="137"/>
                    <a:pt x="32" y="200"/>
                  </a:cubicBezTo>
                  <a:cubicBezTo>
                    <a:pt x="35" y="208"/>
                    <a:pt x="40" y="224"/>
                    <a:pt x="40" y="224"/>
                  </a:cubicBezTo>
                  <a:cubicBezTo>
                    <a:pt x="32" y="323"/>
                    <a:pt x="49" y="303"/>
                    <a:pt x="0" y="35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695700" y="3729038"/>
              <a:ext cx="622300" cy="384175"/>
            </a:xfrm>
            <a:custGeom>
              <a:avLst/>
              <a:gdLst>
                <a:gd name="T0" fmla="*/ 622300 w 392"/>
                <a:gd name="T1" fmla="*/ 0 h 242"/>
                <a:gd name="T2" fmla="*/ 431800 w 392"/>
                <a:gd name="T3" fmla="*/ 38100 h 242"/>
                <a:gd name="T4" fmla="*/ 330200 w 392"/>
                <a:gd name="T5" fmla="*/ 139700 h 242"/>
                <a:gd name="T6" fmla="*/ 165100 w 392"/>
                <a:gd name="T7" fmla="*/ 381000 h 242"/>
                <a:gd name="T8" fmla="*/ 0 w 392"/>
                <a:gd name="T9" fmla="*/ 38100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242">
                  <a:moveTo>
                    <a:pt x="392" y="0"/>
                  </a:moveTo>
                  <a:cubicBezTo>
                    <a:pt x="353" y="13"/>
                    <a:pt x="313" y="18"/>
                    <a:pt x="272" y="24"/>
                  </a:cubicBezTo>
                  <a:cubicBezTo>
                    <a:pt x="247" y="41"/>
                    <a:pt x="221" y="59"/>
                    <a:pt x="208" y="88"/>
                  </a:cubicBezTo>
                  <a:cubicBezTo>
                    <a:pt x="188" y="134"/>
                    <a:pt x="171" y="236"/>
                    <a:pt x="104" y="240"/>
                  </a:cubicBezTo>
                  <a:cubicBezTo>
                    <a:pt x="69" y="242"/>
                    <a:pt x="35" y="240"/>
                    <a:pt x="0" y="2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3695700" y="4173538"/>
              <a:ext cx="660400" cy="393700"/>
            </a:xfrm>
            <a:custGeom>
              <a:avLst/>
              <a:gdLst>
                <a:gd name="T0" fmla="*/ 660400 w 416"/>
                <a:gd name="T1" fmla="*/ 393700 h 248"/>
                <a:gd name="T2" fmla="*/ 596900 w 416"/>
                <a:gd name="T3" fmla="*/ 215900 h 248"/>
                <a:gd name="T4" fmla="*/ 533400 w 416"/>
                <a:gd name="T5" fmla="*/ 63500 h 248"/>
                <a:gd name="T6" fmla="*/ 495300 w 416"/>
                <a:gd name="T7" fmla="*/ 25400 h 248"/>
                <a:gd name="T8" fmla="*/ 419100 w 416"/>
                <a:gd name="T9" fmla="*/ 0 h 248"/>
                <a:gd name="T10" fmla="*/ 292100 w 416"/>
                <a:gd name="T11" fmla="*/ 25400 h 248"/>
                <a:gd name="T12" fmla="*/ 215900 w 416"/>
                <a:gd name="T13" fmla="*/ 50800 h 248"/>
                <a:gd name="T14" fmla="*/ 177800 w 416"/>
                <a:gd name="T15" fmla="*/ 63500 h 248"/>
                <a:gd name="T16" fmla="*/ 0 w 416"/>
                <a:gd name="T17" fmla="*/ 0 h 2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6" h="248">
                  <a:moveTo>
                    <a:pt x="416" y="248"/>
                  </a:moveTo>
                  <a:cubicBezTo>
                    <a:pt x="407" y="205"/>
                    <a:pt x="393" y="174"/>
                    <a:pt x="376" y="136"/>
                  </a:cubicBezTo>
                  <a:cubicBezTo>
                    <a:pt x="361" y="102"/>
                    <a:pt x="360" y="69"/>
                    <a:pt x="336" y="40"/>
                  </a:cubicBezTo>
                  <a:cubicBezTo>
                    <a:pt x="329" y="31"/>
                    <a:pt x="322" y="21"/>
                    <a:pt x="312" y="16"/>
                  </a:cubicBezTo>
                  <a:cubicBezTo>
                    <a:pt x="297" y="8"/>
                    <a:pt x="264" y="0"/>
                    <a:pt x="264" y="0"/>
                  </a:cubicBezTo>
                  <a:cubicBezTo>
                    <a:pt x="232" y="5"/>
                    <a:pt x="214" y="7"/>
                    <a:pt x="184" y="16"/>
                  </a:cubicBezTo>
                  <a:cubicBezTo>
                    <a:pt x="168" y="21"/>
                    <a:pt x="152" y="27"/>
                    <a:pt x="136" y="32"/>
                  </a:cubicBezTo>
                  <a:cubicBezTo>
                    <a:pt x="128" y="35"/>
                    <a:pt x="112" y="40"/>
                    <a:pt x="112" y="40"/>
                  </a:cubicBezTo>
                  <a:cubicBezTo>
                    <a:pt x="96" y="39"/>
                    <a:pt x="0" y="50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644900" y="4186238"/>
              <a:ext cx="584200" cy="520700"/>
            </a:xfrm>
            <a:custGeom>
              <a:avLst/>
              <a:gdLst>
                <a:gd name="T0" fmla="*/ 584200 w 368"/>
                <a:gd name="T1" fmla="*/ 520700 h 328"/>
                <a:gd name="T2" fmla="*/ 0 w 368"/>
                <a:gd name="T3" fmla="*/ 0 h 3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8" h="328">
                  <a:moveTo>
                    <a:pt x="368" y="328"/>
                  </a:moveTo>
                  <a:cubicBezTo>
                    <a:pt x="198" y="300"/>
                    <a:pt x="0" y="194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4572000" y="3517900"/>
              <a:ext cx="546100" cy="528638"/>
            </a:xfrm>
            <a:custGeom>
              <a:avLst/>
              <a:gdLst>
                <a:gd name="T0" fmla="*/ 0 w 344"/>
                <a:gd name="T1" fmla="*/ 20638 h 333"/>
                <a:gd name="T2" fmla="*/ 165100 w 344"/>
                <a:gd name="T3" fmla="*/ 46038 h 333"/>
                <a:gd name="T4" fmla="*/ 469900 w 344"/>
                <a:gd name="T5" fmla="*/ 300038 h 333"/>
                <a:gd name="T6" fmla="*/ 533400 w 344"/>
                <a:gd name="T7" fmla="*/ 452438 h 333"/>
                <a:gd name="T8" fmla="*/ 546100 w 344"/>
                <a:gd name="T9" fmla="*/ 528638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" h="333">
                  <a:moveTo>
                    <a:pt x="0" y="13"/>
                  </a:moveTo>
                  <a:cubicBezTo>
                    <a:pt x="39" y="0"/>
                    <a:pt x="65" y="16"/>
                    <a:pt x="104" y="29"/>
                  </a:cubicBezTo>
                  <a:cubicBezTo>
                    <a:pt x="184" y="56"/>
                    <a:pt x="238" y="131"/>
                    <a:pt x="296" y="189"/>
                  </a:cubicBezTo>
                  <a:cubicBezTo>
                    <a:pt x="321" y="214"/>
                    <a:pt x="325" y="253"/>
                    <a:pt x="336" y="285"/>
                  </a:cubicBezTo>
                  <a:cubicBezTo>
                    <a:pt x="341" y="300"/>
                    <a:pt x="344" y="333"/>
                    <a:pt x="344" y="33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4749800" y="3424238"/>
              <a:ext cx="568325" cy="635000"/>
            </a:xfrm>
            <a:custGeom>
              <a:avLst/>
              <a:gdLst>
                <a:gd name="T0" fmla="*/ 0 w 358"/>
                <a:gd name="T1" fmla="*/ 0 h 400"/>
                <a:gd name="T2" fmla="*/ 266700 w 358"/>
                <a:gd name="T3" fmla="*/ 139700 h 400"/>
                <a:gd name="T4" fmla="*/ 342900 w 358"/>
                <a:gd name="T5" fmla="*/ 177800 h 400"/>
                <a:gd name="T6" fmla="*/ 419100 w 358"/>
                <a:gd name="T7" fmla="*/ 241300 h 400"/>
                <a:gd name="T8" fmla="*/ 533400 w 358"/>
                <a:gd name="T9" fmla="*/ 431800 h 400"/>
                <a:gd name="T10" fmla="*/ 431800 w 358"/>
                <a:gd name="T11" fmla="*/ 635000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8" h="400">
                  <a:moveTo>
                    <a:pt x="0" y="0"/>
                  </a:moveTo>
                  <a:cubicBezTo>
                    <a:pt x="54" y="40"/>
                    <a:pt x="109" y="58"/>
                    <a:pt x="168" y="88"/>
                  </a:cubicBezTo>
                  <a:cubicBezTo>
                    <a:pt x="230" y="119"/>
                    <a:pt x="156" y="92"/>
                    <a:pt x="216" y="112"/>
                  </a:cubicBezTo>
                  <a:cubicBezTo>
                    <a:pt x="231" y="127"/>
                    <a:pt x="250" y="136"/>
                    <a:pt x="264" y="152"/>
                  </a:cubicBezTo>
                  <a:cubicBezTo>
                    <a:pt x="297" y="190"/>
                    <a:pt x="309" y="232"/>
                    <a:pt x="336" y="272"/>
                  </a:cubicBezTo>
                  <a:cubicBezTo>
                    <a:pt x="358" y="358"/>
                    <a:pt x="337" y="367"/>
                    <a:pt x="272" y="4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5130800" y="3500438"/>
              <a:ext cx="495300" cy="584200"/>
            </a:xfrm>
            <a:custGeom>
              <a:avLst/>
              <a:gdLst>
                <a:gd name="T0" fmla="*/ 495300 w 312"/>
                <a:gd name="T1" fmla="*/ 0 h 368"/>
                <a:gd name="T2" fmla="*/ 342900 w 312"/>
                <a:gd name="T3" fmla="*/ 330200 h 368"/>
                <a:gd name="T4" fmla="*/ 266700 w 312"/>
                <a:gd name="T5" fmla="*/ 482600 h 368"/>
                <a:gd name="T6" fmla="*/ 0 w 312"/>
                <a:gd name="T7" fmla="*/ 584200 h 3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68">
                  <a:moveTo>
                    <a:pt x="312" y="0"/>
                  </a:moveTo>
                  <a:cubicBezTo>
                    <a:pt x="298" y="82"/>
                    <a:pt x="269" y="145"/>
                    <a:pt x="216" y="208"/>
                  </a:cubicBezTo>
                  <a:cubicBezTo>
                    <a:pt x="192" y="236"/>
                    <a:pt x="196" y="279"/>
                    <a:pt x="168" y="304"/>
                  </a:cubicBezTo>
                  <a:cubicBezTo>
                    <a:pt x="130" y="337"/>
                    <a:pt x="49" y="368"/>
                    <a:pt x="0" y="36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5118100" y="4114800"/>
              <a:ext cx="812800" cy="287338"/>
            </a:xfrm>
            <a:custGeom>
              <a:avLst/>
              <a:gdLst>
                <a:gd name="T0" fmla="*/ 812800 w 512"/>
                <a:gd name="T1" fmla="*/ 287338 h 181"/>
                <a:gd name="T2" fmla="*/ 647700 w 512"/>
                <a:gd name="T3" fmla="*/ 109538 h 181"/>
                <a:gd name="T4" fmla="*/ 495300 w 512"/>
                <a:gd name="T5" fmla="*/ 46038 h 181"/>
                <a:gd name="T6" fmla="*/ 0 w 512"/>
                <a:gd name="T7" fmla="*/ 7938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2" h="181">
                  <a:moveTo>
                    <a:pt x="512" y="181"/>
                  </a:moveTo>
                  <a:cubicBezTo>
                    <a:pt x="475" y="156"/>
                    <a:pt x="452" y="84"/>
                    <a:pt x="408" y="69"/>
                  </a:cubicBezTo>
                  <a:cubicBezTo>
                    <a:pt x="374" y="58"/>
                    <a:pt x="347" y="41"/>
                    <a:pt x="312" y="29"/>
                  </a:cubicBezTo>
                  <a:cubicBezTo>
                    <a:pt x="224" y="0"/>
                    <a:pt x="92" y="5"/>
                    <a:pt x="0" y="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5054600" y="4146550"/>
              <a:ext cx="762000" cy="712788"/>
            </a:xfrm>
            <a:custGeom>
              <a:avLst/>
              <a:gdLst>
                <a:gd name="T0" fmla="*/ 736600 w 480"/>
                <a:gd name="T1" fmla="*/ 712788 h 449"/>
                <a:gd name="T2" fmla="*/ 635000 w 480"/>
                <a:gd name="T3" fmla="*/ 560388 h 449"/>
                <a:gd name="T4" fmla="*/ 254000 w 480"/>
                <a:gd name="T5" fmla="*/ 268288 h 449"/>
                <a:gd name="T6" fmla="*/ 228600 w 480"/>
                <a:gd name="T7" fmla="*/ 166688 h 449"/>
                <a:gd name="T8" fmla="*/ 0 w 480"/>
                <a:gd name="T9" fmla="*/ 26988 h 449"/>
                <a:gd name="T10" fmla="*/ 50800 w 480"/>
                <a:gd name="T11" fmla="*/ 1588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0" h="449">
                  <a:moveTo>
                    <a:pt x="464" y="449"/>
                  </a:moveTo>
                  <a:cubicBezTo>
                    <a:pt x="480" y="402"/>
                    <a:pt x="436" y="378"/>
                    <a:pt x="400" y="353"/>
                  </a:cubicBezTo>
                  <a:cubicBezTo>
                    <a:pt x="316" y="294"/>
                    <a:pt x="220" y="259"/>
                    <a:pt x="160" y="169"/>
                  </a:cubicBezTo>
                  <a:cubicBezTo>
                    <a:pt x="159" y="163"/>
                    <a:pt x="151" y="116"/>
                    <a:pt x="144" y="105"/>
                  </a:cubicBezTo>
                  <a:cubicBezTo>
                    <a:pt x="113" y="58"/>
                    <a:pt x="44" y="47"/>
                    <a:pt x="0" y="17"/>
                  </a:cubicBezTo>
                  <a:cubicBezTo>
                    <a:pt x="26" y="0"/>
                    <a:pt x="14" y="1"/>
                    <a:pt x="32" y="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4597400" y="4122738"/>
              <a:ext cx="444500" cy="774700"/>
            </a:xfrm>
            <a:custGeom>
              <a:avLst/>
              <a:gdLst>
                <a:gd name="T0" fmla="*/ 0 w 280"/>
                <a:gd name="T1" fmla="*/ 774700 h 488"/>
                <a:gd name="T2" fmla="*/ 177800 w 280"/>
                <a:gd name="T3" fmla="*/ 406400 h 488"/>
                <a:gd name="T4" fmla="*/ 177800 w 280"/>
                <a:gd name="T5" fmla="*/ 266700 h 488"/>
                <a:gd name="T6" fmla="*/ 406400 w 280"/>
                <a:gd name="T7" fmla="*/ 63500 h 488"/>
                <a:gd name="T8" fmla="*/ 444500 w 280"/>
                <a:gd name="T9" fmla="*/ 0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488">
                  <a:moveTo>
                    <a:pt x="0" y="488"/>
                  </a:moveTo>
                  <a:cubicBezTo>
                    <a:pt x="74" y="414"/>
                    <a:pt x="99" y="362"/>
                    <a:pt x="112" y="256"/>
                  </a:cubicBezTo>
                  <a:cubicBezTo>
                    <a:pt x="105" y="216"/>
                    <a:pt x="98" y="206"/>
                    <a:pt x="112" y="168"/>
                  </a:cubicBezTo>
                  <a:cubicBezTo>
                    <a:pt x="127" y="127"/>
                    <a:pt x="219" y="65"/>
                    <a:pt x="256" y="40"/>
                  </a:cubicBezTo>
                  <a:cubicBezTo>
                    <a:pt x="275" y="11"/>
                    <a:pt x="268" y="25"/>
                    <a:pt x="28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4500563" y="4097338"/>
              <a:ext cx="541337" cy="30162"/>
            </a:xfrm>
            <a:custGeom>
              <a:avLst/>
              <a:gdLst>
                <a:gd name="T0" fmla="*/ 58737 w 341"/>
                <a:gd name="T1" fmla="*/ 0 h 19"/>
                <a:gd name="T2" fmla="*/ 300037 w 341"/>
                <a:gd name="T3" fmla="*/ 0 h 19"/>
                <a:gd name="T4" fmla="*/ 541337 w 341"/>
                <a:gd name="T5" fmla="*/ 1270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1" h="19">
                  <a:moveTo>
                    <a:pt x="37" y="0"/>
                  </a:moveTo>
                  <a:cubicBezTo>
                    <a:pt x="188" y="19"/>
                    <a:pt x="0" y="0"/>
                    <a:pt x="189" y="0"/>
                  </a:cubicBezTo>
                  <a:cubicBezTo>
                    <a:pt x="240" y="0"/>
                    <a:pt x="290" y="8"/>
                    <a:pt x="341" y="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4" y="3834199"/>
            <a:ext cx="3290455" cy="21673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05200" y="1954206"/>
            <a:ext cx="3001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Grupisanje</a:t>
            </a:r>
            <a:r>
              <a:rPr lang="en-US" sz="2000" dirty="0" smtClean="0"/>
              <a:t> (clustering)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1129229" y="3409890"/>
            <a:ext cx="237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Pra</a:t>
            </a:r>
            <a:r>
              <a:rPr lang="sr-Latn-RS" sz="2000" dirty="0" smtClean="0"/>
              <a:t>ćenje objekata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3105090"/>
            <a:ext cx="2481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/>
              <a:t>Segmentacija slike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14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Prednosti</a:t>
            </a:r>
            <a:r>
              <a:rPr lang="en-US" dirty="0" smtClean="0"/>
              <a:t> i </a:t>
            </a:r>
            <a:r>
              <a:rPr lang="en-US" dirty="0" err="1" smtClean="0"/>
              <a:t>nedostaci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Prednosti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Nedostaci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Nezavisan</a:t>
            </a:r>
            <a:r>
              <a:rPr lang="en-US" sz="2000" dirty="0" smtClean="0"/>
              <a:t> od </a:t>
            </a:r>
            <a:r>
              <a:rPr lang="en-US" sz="2000" dirty="0" err="1" smtClean="0"/>
              <a:t>aplikacije</a:t>
            </a:r>
            <a:endParaRPr lang="en-US" sz="2000" dirty="0" smtClean="0"/>
          </a:p>
          <a:p>
            <a:r>
              <a:rPr lang="en-US" sz="2000" dirty="0" err="1" smtClean="0"/>
              <a:t>Pogodan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obradu</a:t>
            </a:r>
            <a:r>
              <a:rPr lang="en-US" sz="2000" dirty="0" smtClean="0"/>
              <a:t> </a:t>
            </a:r>
            <a:r>
              <a:rPr lang="en-US" sz="2000" dirty="0" err="1" smtClean="0"/>
              <a:t>realnih</a:t>
            </a:r>
            <a:r>
              <a:rPr lang="en-US" sz="2000" dirty="0" smtClean="0"/>
              <a:t> </a:t>
            </a:r>
            <a:r>
              <a:rPr lang="en-US" sz="2000" dirty="0" err="1" smtClean="0"/>
              <a:t>podataka</a:t>
            </a:r>
            <a:endParaRPr lang="en-US" sz="2000" dirty="0" smtClean="0"/>
          </a:p>
          <a:p>
            <a:r>
              <a:rPr lang="en-US" sz="2000" dirty="0" smtClean="0"/>
              <a:t>Ne </a:t>
            </a:r>
            <a:r>
              <a:rPr lang="en-US" sz="2000" dirty="0" err="1" smtClean="0"/>
              <a:t>pretpostavlja</a:t>
            </a:r>
            <a:r>
              <a:rPr lang="en-US" sz="2000" dirty="0" smtClean="0"/>
              <a:t> </a:t>
            </a:r>
            <a:r>
              <a:rPr lang="en-US" sz="2000" dirty="0" err="1" smtClean="0"/>
              <a:t>unapred</a:t>
            </a:r>
            <a:r>
              <a:rPr lang="en-US" sz="2000" dirty="0" smtClean="0"/>
              <a:t> </a:t>
            </a:r>
            <a:r>
              <a:rPr lang="en-US" sz="2000" dirty="0" err="1" smtClean="0"/>
              <a:t>definisan</a:t>
            </a:r>
            <a:r>
              <a:rPr lang="en-US" sz="2000" dirty="0" smtClean="0"/>
              <a:t> </a:t>
            </a:r>
            <a:r>
              <a:rPr lang="en-US" sz="2000" dirty="0" err="1" smtClean="0"/>
              <a:t>oblik</a:t>
            </a:r>
            <a:r>
              <a:rPr lang="en-US" sz="2000" dirty="0" smtClean="0"/>
              <a:t> </a:t>
            </a:r>
            <a:r>
              <a:rPr lang="en-US" sz="2000" dirty="0" err="1" smtClean="0"/>
              <a:t>klastera</a:t>
            </a:r>
            <a:endParaRPr lang="sr-Latn-RS" sz="2000" dirty="0"/>
          </a:p>
          <a:p>
            <a:r>
              <a:rPr lang="en-US" sz="2000" dirty="0" err="1" smtClean="0"/>
              <a:t>Obrada</a:t>
            </a:r>
            <a:r>
              <a:rPr lang="en-US" sz="2000" dirty="0" smtClean="0"/>
              <a:t> </a:t>
            </a:r>
            <a:r>
              <a:rPr lang="en-US" sz="2000" dirty="0" err="1" smtClean="0"/>
              <a:t>podataka</a:t>
            </a:r>
            <a:r>
              <a:rPr lang="en-US" sz="2000" dirty="0" smtClean="0"/>
              <a:t> </a:t>
            </a:r>
            <a:r>
              <a:rPr lang="en-US" sz="2000" dirty="0" err="1" smtClean="0"/>
              <a:t>proizvoljnog</a:t>
            </a:r>
            <a:r>
              <a:rPr lang="en-US" sz="2000" dirty="0" smtClean="0"/>
              <a:t> </a:t>
            </a:r>
            <a:r>
              <a:rPr lang="en-US" sz="2000" dirty="0" err="1" smtClean="0"/>
              <a:t>broja</a:t>
            </a:r>
            <a:r>
              <a:rPr lang="en-US" sz="2000" dirty="0" smtClean="0"/>
              <a:t> </a:t>
            </a:r>
            <a:r>
              <a:rPr lang="en-US" sz="2000" dirty="0" err="1" smtClean="0"/>
              <a:t>atributa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Odabi</a:t>
            </a:r>
            <a:r>
              <a:rPr lang="sr-Latn-RS" sz="2000" dirty="0" smtClean="0"/>
              <a:t>r</a:t>
            </a:r>
            <a:r>
              <a:rPr lang="en-US" sz="2000" dirty="0" smtClean="0"/>
              <a:t> </a:t>
            </a:r>
            <a:r>
              <a:rPr lang="en-US" sz="2000" dirty="0" err="1" smtClean="0"/>
              <a:t>veli</a:t>
            </a:r>
            <a:r>
              <a:rPr lang="sr-Latn-RS" sz="2000" dirty="0" smtClean="0"/>
              <a:t>čine prozora nije jednostav</a:t>
            </a:r>
            <a:r>
              <a:rPr lang="en-US" sz="2000" dirty="0" smtClean="0"/>
              <a:t>an</a:t>
            </a:r>
            <a:endParaRPr lang="sr-Latn-RS" sz="2000" dirty="0" smtClean="0"/>
          </a:p>
          <a:p>
            <a:r>
              <a:rPr lang="sr-Latn-RS" sz="2000" dirty="0" smtClean="0"/>
              <a:t>Neodgovarajuća veličina prozora </a:t>
            </a:r>
            <a:r>
              <a:rPr lang="en-US" sz="2000" dirty="0" smtClean="0"/>
              <a:t>-&gt; </a:t>
            </a:r>
            <a:r>
              <a:rPr lang="sr-Latn-RS" sz="2000" dirty="0" smtClean="0"/>
              <a:t>mnogo klastera ili spajanje klastera</a:t>
            </a:r>
          </a:p>
          <a:p>
            <a:r>
              <a:rPr lang="sr-Latn-RS" sz="2000" dirty="0" smtClean="0"/>
              <a:t>Računski intenzivan – </a:t>
            </a:r>
            <a:r>
              <a:rPr lang="sr-Latn-RS" sz="2000" dirty="0"/>
              <a:t>O(n</a:t>
            </a:r>
            <a:r>
              <a:rPr lang="sr-Latn-RS" sz="2000" baseline="30000" dirty="0"/>
              <a:t>2</a:t>
            </a:r>
            <a:r>
              <a:rPr lang="sr-Latn-R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2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shift </a:t>
            </a:r>
            <a:r>
              <a:rPr lang="sr-Latn-RS" dirty="0" smtClean="0"/>
              <a:t>na grafičko</a:t>
            </a:r>
            <a:r>
              <a:rPr lang="en-US" dirty="0" smtClean="0"/>
              <a:t>m</a:t>
            </a:r>
            <a:r>
              <a:rPr lang="sr-Latn-RS" dirty="0" smtClean="0"/>
              <a:t> </a:t>
            </a:r>
            <a:r>
              <a:rPr lang="en-US" dirty="0" err="1" smtClean="0"/>
              <a:t>procesoru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2400" dirty="0" smtClean="0"/>
              <a:t>Nvidia</a:t>
            </a:r>
            <a:r>
              <a:rPr lang="sr-Latn-RS" dirty="0" smtClean="0"/>
              <a:t> CUDA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05200"/>
            <a:ext cx="6035386" cy="26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Slo</a:t>
            </a:r>
            <a:r>
              <a:rPr lang="sr-Latn-RS" dirty="0" smtClean="0"/>
              <a:t>ženost algoritma - </a:t>
            </a:r>
            <a:r>
              <a:rPr lang="sr-Latn-RS" sz="2800" dirty="0"/>
              <a:t>O(n</a:t>
            </a:r>
            <a:r>
              <a:rPr lang="sr-Latn-RS" sz="2800" baseline="30000" dirty="0"/>
              <a:t>2</a:t>
            </a:r>
            <a:r>
              <a:rPr lang="sr-Latn-RS" sz="2800" dirty="0" smtClean="0"/>
              <a:t>)</a:t>
            </a:r>
          </a:p>
          <a:p>
            <a:r>
              <a:rPr lang="sr-Latn-RS" sz="2800" dirty="0" smtClean="0"/>
              <a:t>Iteracije petlje međusobno nezavisne</a:t>
            </a:r>
          </a:p>
          <a:p>
            <a:r>
              <a:rPr lang="sr-Latn-RS" dirty="0" smtClean="0"/>
              <a:t>Puno računanja</a:t>
            </a:r>
          </a:p>
          <a:p>
            <a:pPr lvl="1"/>
            <a:r>
              <a:rPr lang="sr-Latn-RS" dirty="0" smtClean="0"/>
              <a:t>Euklidska razdaljina</a:t>
            </a:r>
          </a:p>
          <a:p>
            <a:pPr lvl="1"/>
            <a:r>
              <a:rPr lang="sr-Latn-RS" dirty="0" smtClean="0"/>
              <a:t>Gausova funkcija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Motivacija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3" y="3352800"/>
            <a:ext cx="41529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8833" y="4667934"/>
            <a:ext cx="1786066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r-Latn-RS" dirty="0" smtClean="0"/>
              <a:t>Jedan podatak</a:t>
            </a:r>
            <a:endParaRPr lang="en-US" dirty="0" smtClean="0"/>
          </a:p>
          <a:p>
            <a:r>
              <a:rPr lang="sr-Latn-RS" dirty="0" smtClean="0"/>
              <a:t>–</a:t>
            </a:r>
            <a:r>
              <a:rPr lang="en-US" dirty="0"/>
              <a:t>&gt;</a:t>
            </a:r>
            <a:r>
              <a:rPr lang="sr-Latn-RS" dirty="0" smtClean="0"/>
              <a:t> jedna nit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352800" y="3602182"/>
            <a:ext cx="2313709" cy="1094509"/>
          </a:xfrm>
          <a:custGeom>
            <a:avLst/>
            <a:gdLst>
              <a:gd name="connsiteX0" fmla="*/ 0 w 2313709"/>
              <a:gd name="connsiteY0" fmla="*/ 1094509 h 1094509"/>
              <a:gd name="connsiteX1" fmla="*/ 41564 w 2313709"/>
              <a:gd name="connsiteY1" fmla="*/ 983673 h 1094509"/>
              <a:gd name="connsiteX2" fmla="*/ 55418 w 2313709"/>
              <a:gd name="connsiteY2" fmla="*/ 942109 h 1094509"/>
              <a:gd name="connsiteX3" fmla="*/ 138545 w 2313709"/>
              <a:gd name="connsiteY3" fmla="*/ 858982 h 1094509"/>
              <a:gd name="connsiteX4" fmla="*/ 166255 w 2313709"/>
              <a:gd name="connsiteY4" fmla="*/ 831273 h 1094509"/>
              <a:gd name="connsiteX5" fmla="*/ 249382 w 2313709"/>
              <a:gd name="connsiteY5" fmla="*/ 789709 h 1094509"/>
              <a:gd name="connsiteX6" fmla="*/ 277091 w 2313709"/>
              <a:gd name="connsiteY6" fmla="*/ 748145 h 1094509"/>
              <a:gd name="connsiteX7" fmla="*/ 332509 w 2313709"/>
              <a:gd name="connsiteY7" fmla="*/ 720436 h 1094509"/>
              <a:gd name="connsiteX8" fmla="*/ 457200 w 2313709"/>
              <a:gd name="connsiteY8" fmla="*/ 692727 h 1094509"/>
              <a:gd name="connsiteX9" fmla="*/ 817418 w 2313709"/>
              <a:gd name="connsiteY9" fmla="*/ 651163 h 1094509"/>
              <a:gd name="connsiteX10" fmla="*/ 858982 w 2313709"/>
              <a:gd name="connsiteY10" fmla="*/ 637309 h 1094509"/>
              <a:gd name="connsiteX11" fmla="*/ 942109 w 2313709"/>
              <a:gd name="connsiteY11" fmla="*/ 581891 h 1094509"/>
              <a:gd name="connsiteX12" fmla="*/ 983673 w 2313709"/>
              <a:gd name="connsiteY12" fmla="*/ 554182 h 1094509"/>
              <a:gd name="connsiteX13" fmla="*/ 1025236 w 2313709"/>
              <a:gd name="connsiteY13" fmla="*/ 526473 h 1094509"/>
              <a:gd name="connsiteX14" fmla="*/ 1080655 w 2313709"/>
              <a:gd name="connsiteY14" fmla="*/ 471054 h 1094509"/>
              <a:gd name="connsiteX15" fmla="*/ 1108364 w 2313709"/>
              <a:gd name="connsiteY15" fmla="*/ 415636 h 1094509"/>
              <a:gd name="connsiteX16" fmla="*/ 1136073 w 2313709"/>
              <a:gd name="connsiteY16" fmla="*/ 374073 h 1094509"/>
              <a:gd name="connsiteX17" fmla="*/ 1163782 w 2313709"/>
              <a:gd name="connsiteY17" fmla="*/ 290945 h 1094509"/>
              <a:gd name="connsiteX18" fmla="*/ 1288473 w 2313709"/>
              <a:gd name="connsiteY18" fmla="*/ 221673 h 1094509"/>
              <a:gd name="connsiteX19" fmla="*/ 1316182 w 2313709"/>
              <a:gd name="connsiteY19" fmla="*/ 193963 h 1094509"/>
              <a:gd name="connsiteX20" fmla="*/ 1357745 w 2313709"/>
              <a:gd name="connsiteY20" fmla="*/ 166254 h 1094509"/>
              <a:gd name="connsiteX21" fmla="*/ 1385455 w 2313709"/>
              <a:gd name="connsiteY21" fmla="*/ 124691 h 1094509"/>
              <a:gd name="connsiteX22" fmla="*/ 1482436 w 2313709"/>
              <a:gd name="connsiteY22" fmla="*/ 138545 h 1094509"/>
              <a:gd name="connsiteX23" fmla="*/ 1524000 w 2313709"/>
              <a:gd name="connsiteY23" fmla="*/ 152400 h 1094509"/>
              <a:gd name="connsiteX24" fmla="*/ 1759527 w 2313709"/>
              <a:gd name="connsiteY24" fmla="*/ 138545 h 1094509"/>
              <a:gd name="connsiteX25" fmla="*/ 1842655 w 2313709"/>
              <a:gd name="connsiteY25" fmla="*/ 96982 h 1094509"/>
              <a:gd name="connsiteX26" fmla="*/ 1925782 w 2313709"/>
              <a:gd name="connsiteY26" fmla="*/ 27709 h 1094509"/>
              <a:gd name="connsiteX27" fmla="*/ 2022764 w 2313709"/>
              <a:gd name="connsiteY27" fmla="*/ 0 h 1094509"/>
              <a:gd name="connsiteX28" fmla="*/ 2147455 w 2313709"/>
              <a:gd name="connsiteY28" fmla="*/ 27709 h 1094509"/>
              <a:gd name="connsiteX29" fmla="*/ 2189018 w 2313709"/>
              <a:gd name="connsiteY29" fmla="*/ 69273 h 1094509"/>
              <a:gd name="connsiteX30" fmla="*/ 2272145 w 2313709"/>
              <a:gd name="connsiteY30" fmla="*/ 124691 h 1094509"/>
              <a:gd name="connsiteX31" fmla="*/ 2313709 w 2313709"/>
              <a:gd name="connsiteY31" fmla="*/ 152400 h 109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13709" h="1094509">
                <a:moveTo>
                  <a:pt x="0" y="1094509"/>
                </a:moveTo>
                <a:cubicBezTo>
                  <a:pt x="26732" y="960853"/>
                  <a:pt x="-6004" y="1078809"/>
                  <a:pt x="41564" y="983673"/>
                </a:cubicBezTo>
                <a:cubicBezTo>
                  <a:pt x="48095" y="970611"/>
                  <a:pt x="46452" y="953637"/>
                  <a:pt x="55418" y="942109"/>
                </a:cubicBezTo>
                <a:cubicBezTo>
                  <a:pt x="79476" y="911177"/>
                  <a:pt x="110836" y="886691"/>
                  <a:pt x="138545" y="858982"/>
                </a:cubicBezTo>
                <a:cubicBezTo>
                  <a:pt x="147782" y="849746"/>
                  <a:pt x="153863" y="835404"/>
                  <a:pt x="166255" y="831273"/>
                </a:cubicBezTo>
                <a:cubicBezTo>
                  <a:pt x="223615" y="812152"/>
                  <a:pt x="195667" y="825519"/>
                  <a:pt x="249382" y="789709"/>
                </a:cubicBezTo>
                <a:cubicBezTo>
                  <a:pt x="258618" y="775854"/>
                  <a:pt x="264299" y="758805"/>
                  <a:pt x="277091" y="748145"/>
                </a:cubicBezTo>
                <a:cubicBezTo>
                  <a:pt x="292957" y="734923"/>
                  <a:pt x="313171" y="727688"/>
                  <a:pt x="332509" y="720436"/>
                </a:cubicBezTo>
                <a:cubicBezTo>
                  <a:pt x="358108" y="710837"/>
                  <a:pt x="434386" y="697992"/>
                  <a:pt x="457200" y="692727"/>
                </a:cubicBezTo>
                <a:cubicBezTo>
                  <a:pt x="669833" y="643657"/>
                  <a:pt x="484042" y="669684"/>
                  <a:pt x="817418" y="651163"/>
                </a:cubicBezTo>
                <a:cubicBezTo>
                  <a:pt x="831273" y="646545"/>
                  <a:pt x="846216" y="644401"/>
                  <a:pt x="858982" y="637309"/>
                </a:cubicBezTo>
                <a:cubicBezTo>
                  <a:pt x="888093" y="621136"/>
                  <a:pt x="914400" y="600364"/>
                  <a:pt x="942109" y="581891"/>
                </a:cubicBezTo>
                <a:lnTo>
                  <a:pt x="983673" y="554182"/>
                </a:lnTo>
                <a:cubicBezTo>
                  <a:pt x="997527" y="544946"/>
                  <a:pt x="1013462" y="538247"/>
                  <a:pt x="1025236" y="526473"/>
                </a:cubicBezTo>
                <a:lnTo>
                  <a:pt x="1080655" y="471054"/>
                </a:lnTo>
                <a:cubicBezTo>
                  <a:pt x="1089891" y="452581"/>
                  <a:pt x="1098117" y="433568"/>
                  <a:pt x="1108364" y="415636"/>
                </a:cubicBezTo>
                <a:cubicBezTo>
                  <a:pt x="1116625" y="401179"/>
                  <a:pt x="1129310" y="389289"/>
                  <a:pt x="1136073" y="374073"/>
                </a:cubicBezTo>
                <a:cubicBezTo>
                  <a:pt x="1147936" y="347382"/>
                  <a:pt x="1139479" y="307147"/>
                  <a:pt x="1163782" y="290945"/>
                </a:cubicBezTo>
                <a:cubicBezTo>
                  <a:pt x="1259060" y="227426"/>
                  <a:pt x="1215316" y="246058"/>
                  <a:pt x="1288473" y="221673"/>
                </a:cubicBezTo>
                <a:cubicBezTo>
                  <a:pt x="1297709" y="212436"/>
                  <a:pt x="1305982" y="202123"/>
                  <a:pt x="1316182" y="193963"/>
                </a:cubicBezTo>
                <a:cubicBezTo>
                  <a:pt x="1329184" y="183561"/>
                  <a:pt x="1345971" y="178028"/>
                  <a:pt x="1357745" y="166254"/>
                </a:cubicBezTo>
                <a:cubicBezTo>
                  <a:pt x="1369519" y="154480"/>
                  <a:pt x="1376218" y="138545"/>
                  <a:pt x="1385455" y="124691"/>
                </a:cubicBezTo>
                <a:cubicBezTo>
                  <a:pt x="1417782" y="129309"/>
                  <a:pt x="1450415" y="132141"/>
                  <a:pt x="1482436" y="138545"/>
                </a:cubicBezTo>
                <a:cubicBezTo>
                  <a:pt x="1496757" y="141409"/>
                  <a:pt x="1509396" y="152400"/>
                  <a:pt x="1524000" y="152400"/>
                </a:cubicBezTo>
                <a:cubicBezTo>
                  <a:pt x="1602645" y="152400"/>
                  <a:pt x="1681018" y="143163"/>
                  <a:pt x="1759527" y="138545"/>
                </a:cubicBezTo>
                <a:cubicBezTo>
                  <a:pt x="1801183" y="124660"/>
                  <a:pt x="1806845" y="126823"/>
                  <a:pt x="1842655" y="96982"/>
                </a:cubicBezTo>
                <a:cubicBezTo>
                  <a:pt x="1888621" y="58677"/>
                  <a:pt x="1874180" y="53510"/>
                  <a:pt x="1925782" y="27709"/>
                </a:cubicBezTo>
                <a:cubicBezTo>
                  <a:pt x="1945663" y="17768"/>
                  <a:pt x="2005001" y="4441"/>
                  <a:pt x="2022764" y="0"/>
                </a:cubicBezTo>
                <a:cubicBezTo>
                  <a:pt x="2032826" y="1677"/>
                  <a:pt x="2124716" y="12549"/>
                  <a:pt x="2147455" y="27709"/>
                </a:cubicBezTo>
                <a:cubicBezTo>
                  <a:pt x="2163757" y="38577"/>
                  <a:pt x="2173552" y="57244"/>
                  <a:pt x="2189018" y="69273"/>
                </a:cubicBezTo>
                <a:cubicBezTo>
                  <a:pt x="2215305" y="89719"/>
                  <a:pt x="2248596" y="101143"/>
                  <a:pt x="2272145" y="124691"/>
                </a:cubicBezTo>
                <a:cubicBezTo>
                  <a:pt x="2303120" y="155665"/>
                  <a:pt x="2286793" y="152400"/>
                  <a:pt x="2313709" y="152400"/>
                </a:cubicBezTo>
              </a:path>
            </a:pathLst>
          </a:custGeom>
          <a:noFill/>
          <a:ln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1344</TotalTime>
  <Words>394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Paralelizacija algoritma Mean shift</vt:lpstr>
      <vt:lpstr>Mean shift </vt:lpstr>
      <vt:lpstr>Kako radi?</vt:lpstr>
      <vt:lpstr>Kako radi?</vt:lpstr>
      <vt:lpstr>Kernel funkcija</vt:lpstr>
      <vt:lpstr>Gde se primenjuje</vt:lpstr>
      <vt:lpstr>Prednosti i nedostaci</vt:lpstr>
      <vt:lpstr>Mean shift na grafičkom procesoru</vt:lpstr>
      <vt:lpstr>Motivacija</vt:lpstr>
      <vt:lpstr>Implementacija</vt:lpstr>
      <vt:lpstr>Funkcija za pomeranje tačke</vt:lpstr>
      <vt:lpstr>Poređenje performansi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NikiLik</dc:creator>
  <cp:lastModifiedBy>NikiLik</cp:lastModifiedBy>
  <cp:revision>56</cp:revision>
  <dcterms:created xsi:type="dcterms:W3CDTF">2015-12-23T22:31:36Z</dcterms:created>
  <dcterms:modified xsi:type="dcterms:W3CDTF">2015-12-25T15:55:49Z</dcterms:modified>
</cp:coreProperties>
</file>