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2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8B21F-27AB-4A0E-AED2-2B681572528C}" type="datetimeFigureOut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49E95-9A70-40E3-A0F0-A7D95E7E3D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44BF5-E472-4D7C-BD80-E607DB8DFDC0}" type="datetimeFigureOut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6D31-D684-4723-A604-D8B54235C1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D4274-1118-4A7B-9834-1882656273FE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3CF0-1271-4F23-938C-4A510D0F6FBB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F5E2-2FD8-480E-9C69-03BDD3408C57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45B1-9FAC-4A11-B6F5-673386DF113E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5FC4-84AF-423F-B8BF-D3E6E8097333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3E75-5646-4F2B-913D-ADD8D4FF5BFC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B42-A45C-4F3F-88D3-9A58A475F167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F1E0-175B-4801-B97C-63E6A85F0039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94E8-0B39-4695-B2E6-AB323BA80C9C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0AAB-9909-4BDC-A6D6-01999B0C4943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2BCD-CF22-424B-839A-8E6944EB7846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4CB1D1-DF4D-4707-BDCD-E55FD319A43E}" type="datetime1">
              <a:rPr lang="en-US" smtClean="0"/>
              <a:pPr/>
              <a:t>26-Dec-14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D989E0-B25E-485E-A096-DB081F7C29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Apriori Algorithm in Social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854696" cy="1752600"/>
          </a:xfrm>
          <a:ln>
            <a:noFill/>
          </a:ln>
        </p:spPr>
        <p:txBody>
          <a:bodyPr vert="horz" wrap="square" bIns="45720" anchor="b" anchorCtr="0"/>
          <a:lstStyle/>
          <a:p>
            <a:pPr algn="l"/>
            <a:r>
              <a:rPr lang="en-US" dirty="0" smtClean="0"/>
              <a:t>Author: 	Jovan Zoric 3212/2014</a:t>
            </a:r>
          </a:p>
          <a:p>
            <a:pPr algn="l"/>
            <a:r>
              <a:rPr lang="en-US" dirty="0" smtClean="0"/>
              <a:t>E-mail: 	jovan229@gmail.com</a:t>
            </a:r>
          </a:p>
          <a:p>
            <a:pPr algn="l"/>
            <a:r>
              <a:rPr lang="en-US" dirty="0" smtClean="0"/>
              <a:t>		zj143212m@student.etf.rs</a:t>
            </a:r>
          </a:p>
          <a:p>
            <a:pPr algn="l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>
            <a:normAutofit fontScale="90000"/>
          </a:bodyPr>
          <a:lstStyle/>
          <a:p>
            <a:pPr algn="ctr"/>
            <a:r>
              <a:rPr lang="en-US" dirty="0" smtClean="0"/>
              <a:t>Market Basket Example </a:t>
            </a:r>
            <a:br>
              <a:rPr lang="en-US" dirty="0" smtClean="0"/>
            </a:br>
            <a:r>
              <a:rPr lang="en-US" dirty="0" smtClean="0"/>
              <a:t>– </a:t>
            </a:r>
            <a:r>
              <a:rPr lang="en-US" dirty="0" err="1" smtClean="0"/>
              <a:t>AprioriTid</a:t>
            </a:r>
            <a:r>
              <a:rPr lang="en-US" dirty="0" smtClean="0"/>
              <a:t> –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1524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minsup</a:t>
            </a:r>
            <a:r>
              <a:rPr lang="en-US" b="1" dirty="0" smtClean="0">
                <a:solidFill>
                  <a:srgbClr val="C00000"/>
                </a:solidFill>
              </a:rPr>
              <a:t> = 2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876800" y="4876800"/>
          <a:ext cx="2209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1104900"/>
              </a:tblGrid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Itemset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{Milk}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{Salt}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{Bread}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4523014"/>
            <a:ext cx="228600" cy="27758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2400" y="1981200"/>
          <a:ext cx="4191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6558"/>
                <a:gridCol w="3304442"/>
              </a:tblGrid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r>
                        <a:rPr lang="en-US" baseline="0" dirty="0" smtClean="0"/>
                        <a:t> – of - </a:t>
                      </a:r>
                      <a:r>
                        <a:rPr lang="en-US" baseline="0" dirty="0" err="1" smtClean="0"/>
                        <a:t>Itemsets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{{Milk}, {Bread}, {Apple}}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{{Salt}, {Bread}, {Beer}}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{{Milk}, {Salt}, {Bread}, {Beer}}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{{Salt}, {Beer}}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1600200"/>
            <a:ext cx="251883" cy="32385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228600" y="4074798"/>
          <a:ext cx="3048000" cy="27070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2954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Itemset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207">
                <a:tc>
                  <a:txBody>
                    <a:bodyPr/>
                    <a:lstStyle/>
                    <a:p>
                      <a:r>
                        <a:rPr lang="en-US" dirty="0" smtClean="0"/>
                        <a:t>{Milk Salt}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0207">
                <a:tc>
                  <a:txBody>
                    <a:bodyPr/>
                    <a:lstStyle/>
                    <a:p>
                      <a:r>
                        <a:rPr lang="en-US" dirty="0" smtClean="0"/>
                        <a:t>{Milk Bread}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207">
                <a:tc>
                  <a:txBody>
                    <a:bodyPr/>
                    <a:lstStyle/>
                    <a:p>
                      <a:r>
                        <a:rPr lang="en-US" dirty="0" smtClean="0"/>
                        <a:t>{Milk 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207">
                <a:tc>
                  <a:txBody>
                    <a:bodyPr/>
                    <a:lstStyle/>
                    <a:p>
                      <a:r>
                        <a:rPr lang="en-US" dirty="0" smtClean="0"/>
                        <a:t>{Salt Bread}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207">
                <a:tc>
                  <a:txBody>
                    <a:bodyPr/>
                    <a:lstStyle/>
                    <a:p>
                      <a:r>
                        <a:rPr lang="en-US" dirty="0" smtClean="0"/>
                        <a:t>{Salt 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207">
                <a:tc>
                  <a:txBody>
                    <a:bodyPr/>
                    <a:lstStyle/>
                    <a:p>
                      <a:r>
                        <a:rPr lang="en-US" dirty="0" smtClean="0"/>
                        <a:t>{Bread 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778886"/>
            <a:ext cx="229159" cy="259714"/>
          </a:xfrm>
          <a:prstGeom prst="rect">
            <a:avLst/>
          </a:prstGeom>
          <a:noFill/>
        </p:spPr>
      </p:pic>
      <p:sp>
        <p:nvSpPr>
          <p:cNvPr id="19" name="Oval 18"/>
          <p:cNvSpPr/>
          <p:nvPr/>
        </p:nvSpPr>
        <p:spPr>
          <a:xfrm>
            <a:off x="533400" y="4455798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43000" y="23622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90600" y="4455798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886200" y="2362200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23" name="Oval 22"/>
          <p:cNvSpPr/>
          <p:nvPr/>
        </p:nvSpPr>
        <p:spPr>
          <a:xfrm>
            <a:off x="3810000" y="22860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57200" y="4836798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990600" y="4836798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981200" y="23622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648200" y="2209800"/>
          <a:ext cx="4267200" cy="2270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/>
                <a:gridCol w="3556000"/>
              </a:tblGrid>
              <a:tr h="3619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TID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Set-of-</a:t>
                      </a:r>
                      <a:r>
                        <a:rPr lang="en-US" sz="1600" dirty="0" err="1" smtClean="0"/>
                        <a:t>Itemsets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{{Milk Bread}}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{{Salt Bread}, {Salt Beer}, {Bread Beer}}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191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{{Milk Salt}, {Milk Bread},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{Milk Beer}, {Salt Bread}, {Salt Beer},</a:t>
                      </a:r>
                    </a:p>
                    <a:p>
                      <a:r>
                        <a:rPr lang="en-US" sz="1600" dirty="0" smtClean="0"/>
                        <a:t>Bread, Beer}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19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400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{{Salt, Beer}}</a:t>
                      </a:r>
                      <a:endParaRPr 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" name="Oval 34"/>
          <p:cNvSpPr/>
          <p:nvPr/>
        </p:nvSpPr>
        <p:spPr>
          <a:xfrm>
            <a:off x="5486400" y="2590800"/>
            <a:ext cx="12954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1752600"/>
            <a:ext cx="269875" cy="323850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82000" y="648866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0" grpId="3" animBg="1"/>
      <p:bldP spid="20" grpId="4" animBg="1"/>
      <p:bldP spid="21" grpId="0" animBg="1"/>
      <p:bldP spid="21" grpId="1" animBg="1"/>
      <p:bldP spid="22" grpId="0"/>
      <p:bldP spid="22" grpId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29" grpId="0" animBg="1"/>
      <p:bldP spid="29" grpId="1" animBg="1"/>
      <p:bldP spid="35" grpId="0" animBg="1"/>
      <p:bldP spid="3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>
            <a:normAutofit fontScale="90000"/>
          </a:bodyPr>
          <a:lstStyle/>
          <a:p>
            <a:pPr algn="ctr"/>
            <a:r>
              <a:rPr lang="en-US" dirty="0" smtClean="0"/>
              <a:t>Market Basket Example </a:t>
            </a:r>
            <a:br>
              <a:rPr lang="en-US" dirty="0" smtClean="0"/>
            </a:br>
            <a:r>
              <a:rPr lang="en-US" dirty="0" smtClean="0"/>
              <a:t>– </a:t>
            </a:r>
            <a:r>
              <a:rPr lang="en-US" dirty="0" err="1" smtClean="0"/>
              <a:t>AprioriTid</a:t>
            </a:r>
            <a:r>
              <a:rPr lang="en-US" dirty="0" smtClean="0"/>
              <a:t> –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1524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minsup</a:t>
            </a:r>
            <a:r>
              <a:rPr lang="en-US" b="1" dirty="0" smtClean="0">
                <a:solidFill>
                  <a:srgbClr val="C00000"/>
                </a:solidFill>
              </a:rPr>
              <a:t> = 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Content Placeholder 31"/>
          <p:cNvGraphicFramePr>
            <a:graphicFrameLocks noGrp="1"/>
          </p:cNvGraphicFramePr>
          <p:nvPr>
            <p:ph idx="1"/>
          </p:nvPr>
        </p:nvGraphicFramePr>
        <p:xfrm>
          <a:off x="76200" y="2087565"/>
          <a:ext cx="2743200" cy="2027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1143000"/>
              </a:tblGrid>
              <a:tr h="40544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Itemset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447">
                <a:tc>
                  <a:txBody>
                    <a:bodyPr/>
                    <a:lstStyle/>
                    <a:p>
                      <a:r>
                        <a:rPr lang="en-US" dirty="0" smtClean="0"/>
                        <a:t>{Milk Bread}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5447">
                <a:tc>
                  <a:txBody>
                    <a:bodyPr/>
                    <a:lstStyle/>
                    <a:p>
                      <a:r>
                        <a:rPr lang="en-US" dirty="0" smtClean="0"/>
                        <a:t>{Salt Bread}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5447">
                <a:tc>
                  <a:txBody>
                    <a:bodyPr/>
                    <a:lstStyle/>
                    <a:p>
                      <a:r>
                        <a:rPr lang="en-US" dirty="0" smtClean="0"/>
                        <a:t>{Salt 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5447">
                <a:tc>
                  <a:txBody>
                    <a:bodyPr/>
                    <a:lstStyle/>
                    <a:p>
                      <a:r>
                        <a:rPr lang="en-US" dirty="0" smtClean="0"/>
                        <a:t>{Bread 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1752285"/>
            <a:ext cx="228600" cy="259080"/>
          </a:xfrm>
          <a:prstGeom prst="rect">
            <a:avLst/>
          </a:prstGeom>
          <a:noFill/>
        </p:spPr>
      </p:pic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3124200" y="2240280"/>
          <a:ext cx="32004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7643"/>
                <a:gridCol w="1182757"/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Itemset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{Salt</a:t>
                      </a:r>
                      <a:r>
                        <a:rPr lang="en-US" baseline="0" dirty="0" smtClean="0"/>
                        <a:t> Bread Beer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1935480"/>
            <a:ext cx="228600" cy="259080"/>
          </a:xfrm>
          <a:prstGeom prst="rect">
            <a:avLst/>
          </a:prstGeom>
          <a:noFill/>
        </p:spPr>
      </p:pic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2286000" y="4200525"/>
          <a:ext cx="32004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7643"/>
                <a:gridCol w="1182757"/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Itemset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dirty="0" smtClean="0"/>
                        <a:t>{Salt</a:t>
                      </a:r>
                      <a:r>
                        <a:rPr lang="en-US" baseline="0" dirty="0" smtClean="0"/>
                        <a:t> Bread Beer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3886200"/>
            <a:ext cx="210111" cy="238125"/>
          </a:xfrm>
          <a:prstGeom prst="rect">
            <a:avLst/>
          </a:prstGeom>
          <a:noFill/>
        </p:spPr>
      </p:pic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5638800" y="3169920"/>
          <a:ext cx="35052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/>
                <a:gridCol w="2590800"/>
              </a:tblGrid>
              <a:tr h="347133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Set-of-</a:t>
                      </a:r>
                      <a:r>
                        <a:rPr lang="en-US" dirty="0" err="1" smtClean="0"/>
                        <a:t>Itemsets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33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{{Salt Bread Beer}}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7133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{{Salt Bread Beer}}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2819400"/>
            <a:ext cx="228600" cy="274320"/>
          </a:xfrm>
          <a:prstGeom prst="rect">
            <a:avLst/>
          </a:prstGeom>
          <a:noFill/>
        </p:spPr>
      </p:pic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4572000"/>
            <a:ext cx="1219200" cy="168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7315200" y="1981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minconf</a:t>
            </a:r>
            <a:r>
              <a:rPr lang="en-US" b="1" dirty="0" smtClean="0">
                <a:solidFill>
                  <a:srgbClr val="C00000"/>
                </a:solidFill>
              </a:rPr>
              <a:t> = 0.8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05000" y="4876800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+</a:t>
            </a:r>
            <a:endParaRPr lang="en-US" sz="6000" b="1" dirty="0"/>
          </a:p>
        </p:txBody>
      </p:sp>
      <p:sp>
        <p:nvSpPr>
          <p:cNvPr id="47" name="Rectangle 46"/>
          <p:cNvSpPr/>
          <p:nvPr/>
        </p:nvSpPr>
        <p:spPr>
          <a:xfrm>
            <a:off x="4648200" y="4953000"/>
            <a:ext cx="6094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/>
              <a:t>=</a:t>
            </a:r>
            <a:endParaRPr lang="en-US" sz="6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6932625" y="5486400"/>
            <a:ext cx="2211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confidence = 1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5000" y="4800600"/>
            <a:ext cx="1066800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" y="4648200"/>
            <a:ext cx="1066800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57800" y="4724400"/>
            <a:ext cx="1219200" cy="168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TextBox 53"/>
          <p:cNvSpPr txBox="1"/>
          <p:nvPr/>
        </p:nvSpPr>
        <p:spPr>
          <a:xfrm>
            <a:off x="8382000" y="648866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11/16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90800" y="5181600"/>
            <a:ext cx="191015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45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Return to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our </a:t>
            </a:r>
            <a:r>
              <a:rPr lang="en-US" dirty="0" smtClean="0"/>
              <a:t>example, </a:t>
            </a:r>
            <a:r>
              <a:rPr lang="en-US" dirty="0" smtClean="0"/>
              <a:t>we will </a:t>
            </a:r>
            <a:r>
              <a:rPr lang="en-US" dirty="0" smtClean="0"/>
              <a:t>use </a:t>
            </a:r>
            <a:r>
              <a:rPr lang="en-US" dirty="0" smtClean="0"/>
              <a:t>one </a:t>
            </a:r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dirty="0" smtClean="0"/>
              <a:t>page,</a:t>
            </a:r>
            <a:br>
              <a:rPr lang="en-US" dirty="0" smtClean="0"/>
            </a:br>
            <a:r>
              <a:rPr lang="en-US" dirty="0" smtClean="0"/>
              <a:t> with name “World records in Athletics</a:t>
            </a:r>
            <a:r>
              <a:rPr lang="en-US" dirty="0" smtClean="0"/>
              <a:t>”,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we will </a:t>
            </a:r>
            <a:r>
              <a:rPr lang="en-US" dirty="0" smtClean="0"/>
              <a:t>try to increase a number of members.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Step one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collecting </a:t>
            </a:r>
            <a:r>
              <a:rPr lang="en-US" dirty="0" smtClean="0"/>
              <a:t>a information about members of this page.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Step two: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applying the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 smtClean="0"/>
              <a:t>on</a:t>
            </a:r>
            <a:r>
              <a:rPr lang="en-US" dirty="0" smtClean="0"/>
              <a:t> information which were collected </a:t>
            </a:r>
            <a:r>
              <a:rPr lang="en-US" dirty="0" smtClean="0"/>
              <a:t>in step </a:t>
            </a:r>
            <a:r>
              <a:rPr lang="en-US" dirty="0" smtClean="0"/>
              <a:t>one </a:t>
            </a:r>
            <a:r>
              <a:rPr lang="en-US" dirty="0" smtClean="0"/>
              <a:t>and making </a:t>
            </a:r>
            <a:r>
              <a:rPr lang="en-US" dirty="0" smtClean="0"/>
              <a:t>association rules.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Step three</a:t>
            </a:r>
            <a:r>
              <a:rPr lang="en-US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finding </a:t>
            </a:r>
            <a:r>
              <a:rPr lang="en-US" dirty="0" smtClean="0"/>
              <a:t>all pages who arising of rules </a:t>
            </a:r>
            <a:r>
              <a:rPr lang="en-US" dirty="0" smtClean="0"/>
              <a:t>generated in step two.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S</a:t>
            </a:r>
            <a:r>
              <a:rPr lang="en-US" dirty="0" smtClean="0"/>
              <a:t>tep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will try </a:t>
            </a:r>
            <a:r>
              <a:rPr lang="en-US" dirty="0" smtClean="0"/>
              <a:t>to </a:t>
            </a:r>
            <a:r>
              <a:rPr lang="en-US" dirty="0" smtClean="0"/>
              <a:t>find </a:t>
            </a:r>
            <a:r>
              <a:rPr lang="en-US" dirty="0" smtClean="0"/>
              <a:t>people </a:t>
            </a:r>
            <a:r>
              <a:rPr lang="en-US" dirty="0" smtClean="0"/>
              <a:t>who liked </a:t>
            </a:r>
            <a:r>
              <a:rPr lang="en-US" dirty="0" smtClean="0"/>
              <a:t>this </a:t>
            </a:r>
            <a:r>
              <a:rPr lang="en-US" dirty="0" smtClean="0"/>
              <a:t>page and really interesting for page.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 smtClean="0"/>
              <a:t>collected next information about 100 members:</a:t>
            </a:r>
            <a:br>
              <a:rPr lang="en-US" dirty="0" smtClean="0"/>
            </a:br>
            <a:r>
              <a:rPr lang="en-US" dirty="0" smtClean="0"/>
              <a:t>gender, </a:t>
            </a:r>
            <a:br>
              <a:rPr lang="en-US" dirty="0" smtClean="0"/>
            </a:br>
            <a:r>
              <a:rPr lang="en-US" dirty="0" smtClean="0"/>
              <a:t>education, </a:t>
            </a:r>
            <a:br>
              <a:rPr lang="en-US" dirty="0" smtClean="0"/>
            </a:br>
            <a:r>
              <a:rPr lang="en-US" dirty="0" smtClean="0"/>
              <a:t>job, </a:t>
            </a:r>
            <a:br>
              <a:rPr lang="en-US" dirty="0" smtClean="0"/>
            </a:br>
            <a:r>
              <a:rPr lang="en-US" dirty="0" smtClean="0"/>
              <a:t>city of residence, </a:t>
            </a:r>
            <a:br>
              <a:rPr lang="en-US" dirty="0" smtClean="0"/>
            </a:br>
            <a:r>
              <a:rPr lang="en-US" dirty="0" smtClean="0"/>
              <a:t>favorite sport,</a:t>
            </a:r>
            <a:br>
              <a:rPr lang="en-US" dirty="0" smtClean="0"/>
            </a:br>
            <a:r>
              <a:rPr lang="en-US" dirty="0" smtClean="0"/>
              <a:t>favorite team,</a:t>
            </a:r>
            <a:br>
              <a:rPr lang="en-US" dirty="0" smtClean="0"/>
            </a:br>
            <a:r>
              <a:rPr lang="en-US" dirty="0" smtClean="0"/>
              <a:t>does the member like athlete.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65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S</a:t>
            </a:r>
            <a:r>
              <a:rPr lang="en-US" dirty="0" smtClean="0"/>
              <a:t>tep two(1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defined:</a:t>
            </a:r>
          </a:p>
          <a:p>
            <a:pPr>
              <a:buNone/>
            </a:pPr>
            <a:r>
              <a:rPr lang="en-US" dirty="0" smtClean="0"/>
              <a:t>	the support of frequent </a:t>
            </a:r>
            <a:r>
              <a:rPr lang="en-US" dirty="0" err="1" smtClean="0"/>
              <a:t>itemsets</a:t>
            </a:r>
            <a:r>
              <a:rPr lang="en-US" dirty="0" smtClean="0"/>
              <a:t> on 10%</a:t>
            </a:r>
          </a:p>
          <a:p>
            <a:pPr>
              <a:buNone/>
            </a:pPr>
            <a:r>
              <a:rPr lang="en-US" dirty="0" smtClean="0"/>
              <a:t>	and the confidence on 90%.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 smtClean="0"/>
              <a:t>we got</a:t>
            </a:r>
            <a:r>
              <a:rPr lang="en-US" dirty="0" smtClean="0"/>
              <a:t> </a:t>
            </a:r>
            <a:r>
              <a:rPr lang="en-US" dirty="0" smtClean="0"/>
              <a:t>next not-so-interesting rules: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People who </a:t>
            </a:r>
            <a:r>
              <a:rPr lang="en-US" dirty="0" smtClean="0">
                <a:solidFill>
                  <a:srgbClr val="C00000"/>
                </a:solidFill>
              </a:rPr>
              <a:t>like athletes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C00000"/>
                </a:solidFill>
              </a:rPr>
              <a:t>males</a:t>
            </a:r>
            <a:r>
              <a:rPr lang="en-US" dirty="0" smtClean="0"/>
              <a:t> who have </a:t>
            </a:r>
            <a:r>
              <a:rPr lang="en-US" dirty="0" smtClean="0">
                <a:solidFill>
                  <a:srgbClr val="C00000"/>
                </a:solidFill>
              </a:rPr>
              <a:t>faculty education </a:t>
            </a:r>
            <a:r>
              <a:rPr lang="en-US" dirty="0" smtClean="0"/>
              <a:t>and their favorite sport is </a:t>
            </a:r>
            <a:r>
              <a:rPr lang="en-US" dirty="0" smtClean="0">
                <a:solidFill>
                  <a:srgbClr val="C00000"/>
                </a:solidFill>
              </a:rPr>
              <a:t>athletics</a:t>
            </a:r>
            <a:r>
              <a:rPr lang="en-US" dirty="0" smtClean="0"/>
              <a:t>;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	People who </a:t>
            </a:r>
            <a:r>
              <a:rPr lang="en-US" dirty="0" smtClean="0">
                <a:solidFill>
                  <a:srgbClr val="C00000"/>
                </a:solidFill>
              </a:rPr>
              <a:t>like athletes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C00000"/>
                </a:solidFill>
              </a:rPr>
              <a:t>athletic workers (males) </a:t>
            </a:r>
            <a:r>
              <a:rPr lang="en-US" dirty="0" smtClean="0"/>
              <a:t>and their favorite sport is also </a:t>
            </a:r>
            <a:r>
              <a:rPr lang="en-US" dirty="0" smtClean="0">
                <a:solidFill>
                  <a:srgbClr val="C00000"/>
                </a:solidFill>
              </a:rPr>
              <a:t>athletics</a:t>
            </a:r>
            <a:r>
              <a:rPr lang="en-US" dirty="0" smtClean="0"/>
              <a:t>.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Step two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we reduced the confidence on 80% we got the one new rule: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People who </a:t>
            </a:r>
            <a:r>
              <a:rPr lang="en-US" dirty="0" smtClean="0">
                <a:solidFill>
                  <a:srgbClr val="C00000"/>
                </a:solidFill>
              </a:rPr>
              <a:t>like athletes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C00000"/>
                </a:solidFill>
              </a:rPr>
              <a:t>males</a:t>
            </a:r>
            <a:r>
              <a:rPr lang="en-US" dirty="0" smtClean="0"/>
              <a:t>, their favorite sport is </a:t>
            </a:r>
            <a:r>
              <a:rPr lang="en-US" dirty="0" smtClean="0">
                <a:solidFill>
                  <a:srgbClr val="C00000"/>
                </a:solidFill>
              </a:rPr>
              <a:t>athletics</a:t>
            </a:r>
            <a:r>
              <a:rPr lang="en-US" dirty="0" smtClean="0"/>
              <a:t> and their </a:t>
            </a:r>
            <a:r>
              <a:rPr lang="en-US" dirty="0" smtClean="0">
                <a:solidFill>
                  <a:srgbClr val="C00000"/>
                </a:solidFill>
              </a:rPr>
              <a:t>favorite team is unknown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Because we don’t have </a:t>
            </a:r>
            <a:r>
              <a:rPr lang="en-US" dirty="0" smtClean="0">
                <a:solidFill>
                  <a:srgbClr val="C00000"/>
                </a:solidFill>
              </a:rPr>
              <a:t>permission</a:t>
            </a:r>
            <a:r>
              <a:rPr lang="en-US" dirty="0" smtClean="0"/>
              <a:t> for many information about our members we </a:t>
            </a:r>
            <a:r>
              <a:rPr lang="en-US" dirty="0" smtClean="0"/>
              <a:t>couldn’t</a:t>
            </a:r>
            <a:r>
              <a:rPr lang="en-US" dirty="0" smtClean="0"/>
              <a:t> </a:t>
            </a:r>
            <a:r>
              <a:rPr lang="en-US" dirty="0" smtClean="0"/>
              <a:t>have complete base.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Very </a:t>
            </a:r>
            <a:r>
              <a:rPr lang="en-US" dirty="0" smtClean="0"/>
              <a:t>interesting information </a:t>
            </a:r>
            <a:r>
              <a:rPr lang="en-US" dirty="0" smtClean="0"/>
              <a:t>about favorite team was </a:t>
            </a:r>
            <a:r>
              <a:rPr lang="en-US" dirty="0" smtClean="0"/>
              <a:t>missed.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Questionnaire – </a:t>
            </a:r>
            <a:r>
              <a:rPr lang="en-US" dirty="0" smtClean="0"/>
              <a:t>one of possible solutions!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652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[1] R. </a:t>
            </a:r>
            <a:r>
              <a:rPr lang="en-US" dirty="0" err="1" smtClean="0"/>
              <a:t>Agrawal</a:t>
            </a:r>
            <a:r>
              <a:rPr lang="en-US" dirty="0" smtClean="0"/>
              <a:t>, R. </a:t>
            </a:r>
            <a:r>
              <a:rPr lang="en-US" dirty="0" err="1" smtClean="0"/>
              <a:t>Srikant</a:t>
            </a:r>
            <a:r>
              <a:rPr lang="en-US" dirty="0" smtClean="0"/>
              <a:t> “</a:t>
            </a:r>
            <a:r>
              <a:rPr lang="en-US" b="1" dirty="0" smtClean="0"/>
              <a:t>Fast Algorithms for Mining Association Rules</a:t>
            </a:r>
            <a:r>
              <a:rPr lang="en-US" dirty="0" smtClean="0"/>
              <a:t>”, IBM </a:t>
            </a:r>
            <a:r>
              <a:rPr lang="en-US" dirty="0" err="1" smtClean="0"/>
              <a:t>Almaden</a:t>
            </a:r>
            <a:r>
              <a:rPr lang="en-US" dirty="0" smtClean="0"/>
              <a:t> Research Center, 1994, pp. 1 – 13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[2] </a:t>
            </a:r>
            <a:r>
              <a:rPr lang="sr-Latn-CS" dirty="0" smtClean="0"/>
              <a:t>X. Wu, V. Kumar, J. R. Quinlan, J. Ghosh, Q. Yang, H. Motoda, G. J. McLachlan, A. Ng, B. Liu, P. S. Yu, Z.-H. Zhou, M. Steinbach, D. J. Hand, D. Steinberg „</a:t>
            </a:r>
            <a:r>
              <a:rPr lang="sr-Latn-CS" b="1" dirty="0" smtClean="0"/>
              <a:t>Top 10 algorithms in data mining</a:t>
            </a:r>
            <a:r>
              <a:rPr lang="sr-Latn-CS" dirty="0" smtClean="0"/>
              <a:t>“, Knowledge Information Systems 14, 2008, pp. 12 – 15.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[3] N. </a:t>
            </a:r>
            <a:r>
              <a:rPr lang="en-US" dirty="0" err="1" smtClean="0"/>
              <a:t>Yilmaz</a:t>
            </a:r>
            <a:r>
              <a:rPr lang="en-US" dirty="0" smtClean="0"/>
              <a:t>, G. I. </a:t>
            </a:r>
            <a:r>
              <a:rPr lang="en-US" dirty="0" err="1" smtClean="0"/>
              <a:t>Alptekin</a:t>
            </a:r>
            <a:r>
              <a:rPr lang="en-US" dirty="0" smtClean="0"/>
              <a:t> “</a:t>
            </a:r>
            <a:r>
              <a:rPr lang="en-US" b="1" dirty="0" smtClean="0"/>
              <a:t>The Effect of Clustering in the </a:t>
            </a:r>
            <a:r>
              <a:rPr lang="en-US" b="1" dirty="0" err="1" smtClean="0"/>
              <a:t>Apriori</a:t>
            </a:r>
            <a:r>
              <a:rPr lang="en-US" b="1" dirty="0" smtClean="0"/>
              <a:t> Data Mining Algorithm: A Case Study</a:t>
            </a:r>
            <a:r>
              <a:rPr lang="en-US" dirty="0" smtClean="0"/>
              <a:t>”, Proceedings of the World Congress on Engineering, 2013, pp. 1 – 6.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[4] S.S. </a:t>
            </a:r>
            <a:r>
              <a:rPr lang="en-US" dirty="0" err="1" smtClean="0"/>
              <a:t>Phulari</a:t>
            </a:r>
            <a:r>
              <a:rPr lang="en-US" dirty="0" smtClean="0"/>
              <a:t>, P.U. </a:t>
            </a:r>
            <a:r>
              <a:rPr lang="en-US" dirty="0" err="1" smtClean="0"/>
              <a:t>Bhalchandra</a:t>
            </a:r>
            <a:r>
              <a:rPr lang="en-US" dirty="0" smtClean="0"/>
              <a:t>, </a:t>
            </a:r>
            <a:r>
              <a:rPr lang="en-US" dirty="0" err="1" smtClean="0"/>
              <a:t>Dr.S.D.Khamitkar</a:t>
            </a:r>
            <a:r>
              <a:rPr lang="en-US" dirty="0" smtClean="0"/>
              <a:t> &amp; S.N. </a:t>
            </a:r>
            <a:r>
              <a:rPr lang="en-US" dirty="0" err="1" smtClean="0"/>
              <a:t>Lokhande</a:t>
            </a:r>
            <a:r>
              <a:rPr lang="en-US" dirty="0" smtClean="0"/>
              <a:t> “</a:t>
            </a:r>
            <a:r>
              <a:rPr lang="en-US" b="1" dirty="0" smtClean="0"/>
              <a:t>Understanding Rule Behavior through </a:t>
            </a:r>
            <a:r>
              <a:rPr lang="en-US" b="1" dirty="0" err="1" smtClean="0"/>
              <a:t>Apriori</a:t>
            </a:r>
            <a:r>
              <a:rPr lang="en-US" b="1" dirty="0" smtClean="0"/>
              <a:t> Algorithm over Social Network Data</a:t>
            </a:r>
            <a:r>
              <a:rPr lang="en-US" dirty="0" smtClean="0"/>
              <a:t>”, 2012, pp. 1 – 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/>
          <a:lstStyle/>
          <a:p>
            <a:r>
              <a:rPr lang="en-US" dirty="0" smtClean="0"/>
              <a:t>This presentation gives some interesting ideas about how we use data mining in social networks.</a:t>
            </a:r>
          </a:p>
          <a:p>
            <a:r>
              <a:rPr lang="en-US" dirty="0" smtClean="0"/>
              <a:t>In this case we will try to resolve some very often </a:t>
            </a:r>
            <a:r>
              <a:rPr lang="en-US" dirty="0" smtClean="0"/>
              <a:t>problems </a:t>
            </a:r>
            <a:r>
              <a:rPr lang="en-US" dirty="0" smtClean="0"/>
              <a:t>in life of one administrator of social page used the </a:t>
            </a:r>
            <a:r>
              <a:rPr lang="en-US" dirty="0" err="1" smtClean="0"/>
              <a:t>Apriori</a:t>
            </a:r>
            <a:r>
              <a:rPr lang="en-US" dirty="0" smtClean="0"/>
              <a:t> algorithm.</a:t>
            </a:r>
          </a:p>
          <a:p>
            <a:r>
              <a:rPr lang="en-US" dirty="0" smtClean="0"/>
              <a:t>The vision of this research is </a:t>
            </a:r>
            <a:r>
              <a:rPr lang="en-US" dirty="0" smtClean="0"/>
              <a:t>to upgrade </a:t>
            </a:r>
            <a:r>
              <a:rPr lang="en-US" dirty="0" smtClean="0"/>
              <a:t>our page to </a:t>
            </a:r>
            <a:r>
              <a:rPr lang="en-US" dirty="0" smtClean="0"/>
              <a:t>higher </a:t>
            </a:r>
            <a:r>
              <a:rPr lang="en-US" dirty="0" smtClean="0"/>
              <a:t>level </a:t>
            </a:r>
            <a:br>
              <a:rPr lang="en-US" dirty="0" smtClean="0"/>
            </a:br>
            <a:r>
              <a:rPr lang="en-US" dirty="0" smtClean="0"/>
              <a:t>(increase number of members).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0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The g</a:t>
            </a:r>
            <a:r>
              <a:rPr lang="en-US" sz="2000" dirty="0" smtClean="0"/>
              <a:t>eneral </a:t>
            </a:r>
            <a:r>
              <a:rPr lang="en-US" sz="2000" dirty="0" smtClean="0"/>
              <a:t>problem is: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“</a:t>
            </a:r>
            <a:r>
              <a:rPr lang="en-US" sz="2000" dirty="0" smtClean="0"/>
              <a:t>How to find more members for our page?”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The second problem </a:t>
            </a:r>
            <a:r>
              <a:rPr lang="en-US" sz="2000" dirty="0" smtClean="0"/>
              <a:t>that results from the previous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“Where we advertise our page?”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Over the </a:t>
            </a:r>
            <a:r>
              <a:rPr lang="en-US" sz="2000" dirty="0" smtClean="0"/>
              <a:t>time </a:t>
            </a:r>
            <a:r>
              <a:rPr lang="en-US" sz="2000" dirty="0" smtClean="0"/>
              <a:t>we will </a:t>
            </a:r>
            <a:r>
              <a:rPr lang="en-US" sz="2000" dirty="0" smtClean="0"/>
              <a:t>have more members </a:t>
            </a:r>
            <a:r>
              <a:rPr lang="en-US" sz="2000" dirty="0" smtClean="0"/>
              <a:t>who liked </a:t>
            </a:r>
            <a:r>
              <a:rPr lang="en-US" sz="2000" dirty="0" smtClean="0"/>
              <a:t>our page,</a:t>
            </a:r>
            <a:br>
              <a:rPr lang="en-US" sz="2000" dirty="0" smtClean="0"/>
            </a:br>
            <a:r>
              <a:rPr lang="en-US" sz="2000" dirty="0" smtClean="0"/>
              <a:t>so the importance of this problem </a:t>
            </a:r>
            <a:r>
              <a:rPr lang="en-US" sz="2000" dirty="0" smtClean="0"/>
              <a:t>grows, </a:t>
            </a:r>
            <a:r>
              <a:rPr lang="en-US" sz="2000" dirty="0" smtClean="0"/>
              <a:t>because is getting </a:t>
            </a:r>
            <a:r>
              <a:rPr lang="en-US" sz="2000" dirty="0" smtClean="0"/>
              <a:t>much harder to find </a:t>
            </a:r>
            <a:r>
              <a:rPr lang="en-US" sz="2000" dirty="0" smtClean="0"/>
              <a:t>a new member.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About algorithm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Apriori</a:t>
            </a:r>
            <a:r>
              <a:rPr lang="en-US" sz="2000" dirty="0" smtClean="0"/>
              <a:t> was proposed by R. </a:t>
            </a:r>
            <a:r>
              <a:rPr lang="en-US" sz="2000" dirty="0" err="1" smtClean="0"/>
              <a:t>Agrawal</a:t>
            </a:r>
            <a:r>
              <a:rPr lang="en-US" sz="2000" dirty="0" smtClean="0"/>
              <a:t> and R. </a:t>
            </a:r>
            <a:r>
              <a:rPr lang="en-US" sz="2000" dirty="0" err="1" smtClean="0"/>
              <a:t>Srikant</a:t>
            </a:r>
            <a:r>
              <a:rPr lang="en-US" sz="2000" dirty="0" smtClean="0"/>
              <a:t> in 1994.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/>
              <a:t>Argawel</a:t>
            </a:r>
            <a:r>
              <a:rPr lang="en-US" sz="2000" dirty="0" smtClean="0"/>
              <a:t> and </a:t>
            </a:r>
            <a:r>
              <a:rPr lang="en-US" sz="2000" dirty="0" err="1" smtClean="0"/>
              <a:t>Srikant</a:t>
            </a:r>
            <a:r>
              <a:rPr lang="en-US" sz="2000" dirty="0" smtClean="0"/>
              <a:t> presented two algorithms in they work: </a:t>
            </a:r>
            <a:br>
              <a:rPr lang="en-US" sz="2000" dirty="0" smtClean="0"/>
            </a:br>
            <a:r>
              <a:rPr lang="en-US" sz="2000" dirty="0" smtClean="0"/>
              <a:t>“Fast Algorithms for Mining Association Rules”. [1]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They presented:</a:t>
            </a:r>
            <a:br>
              <a:rPr lang="en-US" sz="2000" dirty="0" smtClean="0"/>
            </a:br>
            <a:r>
              <a:rPr lang="en-US" sz="2000" dirty="0" smtClean="0"/>
              <a:t>	1. </a:t>
            </a:r>
            <a:r>
              <a:rPr lang="en-US" sz="2000" dirty="0" err="1" smtClean="0"/>
              <a:t>Apriori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2. </a:t>
            </a:r>
            <a:r>
              <a:rPr lang="en-US" sz="2000" dirty="0" err="1" smtClean="0"/>
              <a:t>AprioriTid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	3. and their combination </a:t>
            </a:r>
            <a:r>
              <a:rPr lang="en-US" sz="2000" dirty="0" err="1" smtClean="0"/>
              <a:t>AprioriHybrid</a:t>
            </a:r>
            <a:r>
              <a:rPr lang="en-US" sz="20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About algorithm(2)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These algorithms are algorithms of association rule mining.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Association Rule: </a:t>
            </a:r>
            <a:br>
              <a:rPr lang="en-US" sz="2000" dirty="0" smtClean="0"/>
            </a:br>
            <a:r>
              <a:rPr lang="en-US" sz="2000" dirty="0" smtClean="0"/>
              <a:t>An implication expression of the form A </a:t>
            </a:r>
            <a:r>
              <a:rPr lang="en-US" sz="2000" dirty="0" smtClean="0">
                <a:sym typeface="Symbol"/>
              </a:rPr>
              <a:t> (L - A),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where L is </a:t>
            </a:r>
            <a:r>
              <a:rPr lang="en-US" sz="2000" dirty="0" err="1" smtClean="0">
                <a:sym typeface="Symbol"/>
              </a:rPr>
              <a:t>itemsets</a:t>
            </a:r>
            <a:r>
              <a:rPr lang="en-US" sz="2000" dirty="0" smtClean="0">
                <a:sym typeface="Symbol"/>
              </a:rPr>
              <a:t> and A is subsets of L.</a:t>
            </a:r>
            <a:br>
              <a:rPr lang="en-US" sz="2000" dirty="0" smtClean="0">
                <a:sym typeface="Symbol"/>
              </a:rPr>
            </a:br>
            <a:endParaRPr lang="en-US" sz="2000" dirty="0" smtClean="0">
              <a:sym typeface="Symbol"/>
            </a:endParaRPr>
          </a:p>
          <a:p>
            <a:r>
              <a:rPr lang="en-US" sz="2000" dirty="0" smtClean="0">
                <a:sym typeface="Symbol"/>
              </a:rPr>
              <a:t>Two </a:t>
            </a:r>
            <a:r>
              <a:rPr lang="en-US" sz="2000" dirty="0" err="1" smtClean="0">
                <a:sym typeface="Symbol"/>
              </a:rPr>
              <a:t>subproblems</a:t>
            </a:r>
            <a:r>
              <a:rPr lang="en-US" sz="2000" dirty="0" smtClean="0">
                <a:sym typeface="Symbol"/>
              </a:rPr>
              <a:t> of discovering all association rules:</a:t>
            </a:r>
          </a:p>
          <a:p>
            <a:pPr>
              <a:buNone/>
            </a:pPr>
            <a:r>
              <a:rPr lang="en-US" sz="2000" dirty="0" smtClean="0">
                <a:sym typeface="Symbol"/>
              </a:rPr>
              <a:t>		1. Find all sets of items (</a:t>
            </a:r>
            <a:r>
              <a:rPr lang="en-US" sz="2000" dirty="0" err="1" smtClean="0">
                <a:sym typeface="Symbol"/>
              </a:rPr>
              <a:t>itemsets</a:t>
            </a:r>
            <a:r>
              <a:rPr lang="en-US" sz="2000" dirty="0" smtClean="0">
                <a:sym typeface="Symbol"/>
              </a:rPr>
              <a:t>) that have transaction support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	above minimum support.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The support for an </a:t>
            </a:r>
            <a:r>
              <a:rPr lang="en-US" sz="2000" dirty="0" err="1" smtClean="0">
                <a:solidFill>
                  <a:srgbClr val="C00000"/>
                </a:solidFill>
                <a:sym typeface="Symbol"/>
              </a:rPr>
              <a:t>itemset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 is the number of transactions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which is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contain in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the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data base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.</a:t>
            </a:r>
            <a:endParaRPr lang="en-US" sz="2000" dirty="0" smtClean="0">
              <a:solidFill>
                <a:srgbClr val="C00000"/>
              </a:solidFill>
              <a:sym typeface="Symbol"/>
            </a:endParaRPr>
          </a:p>
          <a:p>
            <a:pPr>
              <a:buNone/>
            </a:pPr>
            <a:r>
              <a:rPr lang="en-US" sz="2000" dirty="0" smtClean="0">
                <a:sym typeface="Symbol"/>
              </a:rPr>
              <a:t/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	2. Use the large </a:t>
            </a:r>
            <a:r>
              <a:rPr lang="en-US" sz="2000" dirty="0" err="1" smtClean="0">
                <a:sym typeface="Symbol"/>
              </a:rPr>
              <a:t>itemsets</a:t>
            </a:r>
            <a:r>
              <a:rPr lang="en-US" sz="2000" dirty="0" smtClean="0">
                <a:sym typeface="Symbol"/>
              </a:rPr>
              <a:t> ( l ) to generate the desired rules.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	For every </a:t>
            </a:r>
            <a:r>
              <a:rPr lang="en-US" sz="2000" dirty="0" err="1" smtClean="0">
                <a:sym typeface="Symbol"/>
              </a:rPr>
              <a:t>itemsets</a:t>
            </a:r>
            <a:r>
              <a:rPr lang="en-US" sz="2000" dirty="0" smtClean="0">
                <a:sym typeface="Symbol"/>
              </a:rPr>
              <a:t> generate above,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	find all non-empty subsets of l.</a:t>
            </a: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sym typeface="Symbol"/>
              </a:rPr>
              <a:t>		For every subset </a:t>
            </a:r>
            <a:r>
              <a:rPr lang="en-US" sz="2000" i="1" dirty="0" smtClean="0">
                <a:solidFill>
                  <a:srgbClr val="C00000"/>
                </a:solidFill>
                <a:sym typeface="Symbol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, output a rule </a:t>
            </a:r>
            <a:br>
              <a:rPr lang="en-US" sz="2000" dirty="0" smtClean="0">
                <a:solidFill>
                  <a:srgbClr val="C00000"/>
                </a:solidFill>
                <a:sym typeface="Symbol"/>
              </a:rPr>
            </a:br>
            <a:r>
              <a:rPr lang="en-US" sz="2000" dirty="0" smtClean="0">
                <a:solidFill>
                  <a:srgbClr val="C00000"/>
                </a:solidFill>
                <a:sym typeface="Symbol"/>
              </a:rPr>
              <a:t>	if the ratio of support(l) to</a:t>
            </a:r>
            <a:br>
              <a:rPr lang="en-US" sz="2000" dirty="0" smtClean="0">
                <a:solidFill>
                  <a:srgbClr val="C00000"/>
                </a:solidFill>
                <a:sym typeface="Symbol"/>
              </a:rPr>
            </a:br>
            <a:r>
              <a:rPr lang="en-US" sz="2000" dirty="0" smtClean="0">
                <a:solidFill>
                  <a:srgbClr val="C00000"/>
                </a:solidFill>
                <a:sym typeface="Symbol"/>
              </a:rPr>
              <a:t> 	support(a) is at least </a:t>
            </a:r>
            <a:r>
              <a:rPr lang="en-US" sz="2000" i="1" dirty="0" err="1" smtClean="0">
                <a:solidFill>
                  <a:srgbClr val="C00000"/>
                </a:solidFill>
                <a:sym typeface="Symbol"/>
              </a:rPr>
              <a:t>minconf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.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0" y="64886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1"/>
          <a:lstStyle/>
          <a:p>
            <a:r>
              <a:rPr lang="en-US" dirty="0" err="1" smtClean="0"/>
              <a:t>Apriori</a:t>
            </a:r>
            <a:endParaRPr lang="en-US" dirty="0"/>
          </a:p>
        </p:txBody>
      </p:sp>
      <p:pic>
        <p:nvPicPr>
          <p:cNvPr id="18" name="Content Placeholder 17" descr="Apriori Algorithm pp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2971800"/>
            <a:ext cx="5714999" cy="3886201"/>
          </a:xfrm>
        </p:spPr>
      </p:pic>
      <p:sp>
        <p:nvSpPr>
          <p:cNvPr id="20" name="TextBox 19"/>
          <p:cNvSpPr txBox="1"/>
          <p:nvPr/>
        </p:nvSpPr>
        <p:spPr>
          <a:xfrm>
            <a:off x="0" y="17305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The first pass of the algorithm simply counts item occurrences to determine the </a:t>
            </a:r>
            <a:br>
              <a:rPr lang="en-US" sz="2000" dirty="0" smtClean="0">
                <a:solidFill>
                  <a:srgbClr val="C00000"/>
                </a:solidFill>
              </a:rPr>
            </a:br>
            <a:r>
              <a:rPr lang="en-US" sz="2000" dirty="0" smtClean="0">
                <a:solidFill>
                  <a:srgbClr val="C00000"/>
                </a:solidFill>
              </a:rPr>
              <a:t>large 1 – </a:t>
            </a:r>
            <a:r>
              <a:rPr lang="en-US" sz="2000" dirty="0" err="1" smtClean="0">
                <a:solidFill>
                  <a:srgbClr val="C00000"/>
                </a:solidFill>
              </a:rPr>
              <a:t>itemsets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3048000"/>
            <a:ext cx="57150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629400" y="4419600"/>
            <a:ext cx="24220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subsequent pass,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say pass k,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consists of two phases.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53200" y="4267200"/>
            <a:ext cx="24384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0" y="3429000"/>
            <a:ext cx="5715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3" idx="1"/>
            <a:endCxn id="24" idx="3"/>
          </p:cNvCxnSpPr>
          <p:nvPr/>
        </p:nvCxnSpPr>
        <p:spPr>
          <a:xfrm rot="10800000">
            <a:off x="5715000" y="3771900"/>
            <a:ext cx="838200" cy="1104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503" y="1688068"/>
            <a:ext cx="2606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First, the large </a:t>
            </a:r>
            <a:r>
              <a:rPr lang="en-US" dirty="0" err="1" smtClean="0"/>
              <a:t>itemsets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55903" y="1676400"/>
            <a:ext cx="381000" cy="299545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2836903" y="1676400"/>
            <a:ext cx="479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 in the (k - 1)</a:t>
            </a:r>
            <a:r>
              <a:rPr lang="en-US" dirty="0" err="1" smtClean="0"/>
              <a:t>th</a:t>
            </a:r>
            <a:r>
              <a:rPr lang="en-US" dirty="0" smtClean="0"/>
              <a:t> pass are used to generate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2057400"/>
            <a:ext cx="253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candidate </a:t>
            </a:r>
            <a:r>
              <a:rPr lang="en-US" dirty="0" err="1" smtClean="0"/>
              <a:t>itemsets</a:t>
            </a:r>
            <a:r>
              <a:rPr lang="en-US" dirty="0" smtClean="0"/>
              <a:t>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79703" y="2103120"/>
            <a:ext cx="228600" cy="259080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2532103" y="2069068"/>
            <a:ext cx="3333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,using the </a:t>
            </a:r>
            <a:r>
              <a:rPr lang="en-US" i="1" dirty="0" err="1" smtClean="0"/>
              <a:t>apriori</a:t>
            </a:r>
            <a:r>
              <a:rPr lang="en-US" i="1" dirty="0" smtClean="0"/>
              <a:t>-gen</a:t>
            </a:r>
            <a:r>
              <a:rPr lang="en-US" dirty="0" smtClean="0"/>
              <a:t> function. 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4114800"/>
            <a:ext cx="5715000" cy="1905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0" y="2362200"/>
            <a:ext cx="636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Next, the database is scanned and the support of candidates in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75294" y="2438400"/>
            <a:ext cx="201706" cy="228600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6433097" y="2373868"/>
            <a:ext cx="126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is counted.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5" name="Straight Arrow Connector 44"/>
          <p:cNvCxnSpPr>
            <a:stCxn id="23" idx="1"/>
            <a:endCxn id="36" idx="3"/>
          </p:cNvCxnSpPr>
          <p:nvPr/>
        </p:nvCxnSpPr>
        <p:spPr>
          <a:xfrm rot="10800000" flipV="1">
            <a:off x="5715000" y="4876800"/>
            <a:ext cx="838200" cy="1905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712720"/>
            <a:ext cx="228600" cy="259080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0" y="26670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support is higher than </a:t>
            </a:r>
            <a:r>
              <a:rPr lang="en-US" i="1" dirty="0" err="1" smtClean="0">
                <a:solidFill>
                  <a:srgbClr val="C00000"/>
                </a:solidFill>
              </a:rPr>
              <a:t>minsup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candidate will be put in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2000" y="648866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 animBg="1"/>
      <p:bldP spid="21" grpId="1" animBg="1"/>
      <p:bldP spid="22" grpId="0"/>
      <p:bldP spid="23" grpId="0" animBg="1"/>
      <p:bldP spid="24" grpId="0" animBg="1"/>
      <p:bldP spid="28" grpId="0"/>
      <p:bldP spid="31" grpId="0"/>
      <p:bldP spid="32" grpId="0"/>
      <p:bldP spid="35" grpId="0"/>
      <p:bldP spid="36" grpId="0" animBg="1"/>
      <p:bldP spid="37" grpId="0"/>
      <p:bldP spid="41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The </a:t>
            </a:r>
            <a:r>
              <a:rPr lang="en-US" sz="2000" i="1" dirty="0" err="1" smtClean="0"/>
              <a:t>apriori</a:t>
            </a:r>
            <a:r>
              <a:rPr lang="en-US" sz="2000" i="1" dirty="0" smtClean="0"/>
              <a:t>-gen </a:t>
            </a:r>
            <a:r>
              <a:rPr lang="en-US" sz="2000" dirty="0" smtClean="0"/>
              <a:t>function takes as argument the set of all large (k - 1) </a:t>
            </a:r>
            <a:r>
              <a:rPr lang="en-US" sz="2000" dirty="0" err="1" smtClean="0"/>
              <a:t>itemsets</a:t>
            </a:r>
            <a:r>
              <a:rPr lang="en-US" sz="2000" dirty="0" smtClean="0"/>
              <a:t>. 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It returns a superset of the set of all large k-</a:t>
            </a:r>
            <a:r>
              <a:rPr lang="en-US" sz="2000" dirty="0" err="1" smtClean="0"/>
              <a:t>itemsets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The function has two steps:</a:t>
            </a:r>
            <a:br>
              <a:rPr lang="en-US" sz="2000" dirty="0" smtClean="0"/>
            </a:br>
            <a:r>
              <a:rPr lang="en-US" sz="2000" dirty="0" smtClean="0"/>
              <a:t>	1. Join step: </a:t>
            </a:r>
            <a:br>
              <a:rPr lang="en-US" sz="2000" dirty="0" smtClean="0"/>
            </a:br>
            <a:r>
              <a:rPr lang="en-US" sz="2000" dirty="0" smtClean="0"/>
              <a:t>	Generate          , </a:t>
            </a:r>
            <a:br>
              <a:rPr lang="en-US" sz="2000" dirty="0" smtClean="0"/>
            </a:br>
            <a:r>
              <a:rPr lang="en-US" sz="2000" dirty="0" smtClean="0"/>
              <a:t>	the initial candidates of frequent </a:t>
            </a:r>
            <a:r>
              <a:rPr lang="en-US" sz="2000" dirty="0" err="1" smtClean="0"/>
              <a:t>itemsets</a:t>
            </a:r>
            <a:r>
              <a:rPr lang="en-US" sz="2000" dirty="0" smtClean="0"/>
              <a:t> of size k + 1 </a:t>
            </a:r>
            <a:br>
              <a:rPr lang="en-US" sz="2000" dirty="0" smtClean="0"/>
            </a:br>
            <a:r>
              <a:rPr lang="en-US" sz="2000" dirty="0" smtClean="0"/>
              <a:t>	by taking the union of the two frequent </a:t>
            </a:r>
            <a:r>
              <a:rPr lang="en-US" sz="2000" dirty="0" err="1" smtClean="0"/>
              <a:t>itemsets</a:t>
            </a:r>
            <a:r>
              <a:rPr lang="en-US" sz="2000" dirty="0" smtClean="0"/>
              <a:t> of size k,</a:t>
            </a:r>
            <a:br>
              <a:rPr lang="en-US" sz="2000" dirty="0" smtClean="0"/>
            </a:br>
            <a:r>
              <a:rPr lang="en-US" sz="2000" dirty="0" smtClean="0"/>
              <a:t>	     and      that have the first k – 1 elements in common.</a:t>
            </a:r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2. Prune step:</a:t>
            </a:r>
            <a:br>
              <a:rPr lang="en-US" sz="2000" dirty="0" smtClean="0"/>
            </a:br>
            <a:r>
              <a:rPr lang="en-US" sz="2000" dirty="0" smtClean="0"/>
              <a:t>	Check if all the </a:t>
            </a:r>
            <a:r>
              <a:rPr lang="en-US" sz="2000" dirty="0" err="1" smtClean="0"/>
              <a:t>itemsets</a:t>
            </a:r>
            <a:r>
              <a:rPr lang="en-US" sz="2000" dirty="0" smtClean="0"/>
              <a:t> of size </a:t>
            </a:r>
            <a:r>
              <a:rPr lang="en-US" sz="2000" i="1" dirty="0" smtClean="0"/>
              <a:t>k </a:t>
            </a:r>
            <a:r>
              <a:rPr lang="en-US" sz="2000" dirty="0" smtClean="0"/>
              <a:t>in          are frequent and</a:t>
            </a:r>
            <a:br>
              <a:rPr lang="en-US" sz="2000" dirty="0" smtClean="0"/>
            </a:br>
            <a:r>
              <a:rPr lang="en-US" sz="2000" dirty="0" smtClean="0"/>
              <a:t>	generate          by removing those that do not pass this </a:t>
            </a:r>
            <a:br>
              <a:rPr lang="en-US" sz="2000" dirty="0" smtClean="0"/>
            </a:br>
            <a:r>
              <a:rPr lang="en-US" sz="2000" dirty="0" smtClean="0"/>
              <a:t>	requirement from </a:t>
            </a:r>
            <a:endParaRPr lang="en-US" sz="2000" i="1" dirty="0" smtClean="0"/>
          </a:p>
        </p:txBody>
      </p:sp>
      <p:pic>
        <p:nvPicPr>
          <p:cNvPr id="4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5532120"/>
            <a:ext cx="457200" cy="259080"/>
          </a:xfrm>
          <a:prstGeom prst="rect">
            <a:avLst/>
          </a:prstGeom>
          <a:noFill/>
        </p:spPr>
      </p:pic>
      <p:pic>
        <p:nvPicPr>
          <p:cNvPr id="5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6065520"/>
            <a:ext cx="457200" cy="25908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err="1" smtClean="0"/>
              <a:t>Apriori</a:t>
            </a:r>
            <a:r>
              <a:rPr lang="en-US" dirty="0" smtClean="0"/>
              <a:t> Candidate Generation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886200"/>
            <a:ext cx="457200" cy="25908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617720"/>
            <a:ext cx="228600" cy="259080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648200"/>
            <a:ext cx="228600" cy="228600"/>
          </a:xfrm>
          <a:prstGeom prst="rect">
            <a:avLst/>
          </a:prstGeom>
          <a:noFill/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1637990"/>
            <a:ext cx="5410200" cy="245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59" name="Picture 3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75100" y="1905000"/>
            <a:ext cx="4406900" cy="228600"/>
          </a:xfrm>
          <a:prstGeom prst="rect">
            <a:avLst/>
          </a:prstGeom>
          <a:noFill/>
        </p:spPr>
      </p:pic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62" name="Picture 3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2373213"/>
            <a:ext cx="3276600" cy="217587"/>
          </a:xfrm>
          <a:prstGeom prst="rect">
            <a:avLst/>
          </a:prstGeom>
          <a:noFill/>
        </p:spPr>
      </p:pic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65" name="Picture 3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2819400"/>
            <a:ext cx="3314700" cy="228600"/>
          </a:xfrm>
          <a:prstGeom prst="rect">
            <a:avLst/>
          </a:prstGeom>
          <a:noFill/>
        </p:spPr>
      </p:pic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68" name="Picture 4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3429000"/>
            <a:ext cx="4210050" cy="247650"/>
          </a:xfrm>
          <a:prstGeom prst="rect">
            <a:avLst/>
          </a:prstGeom>
          <a:noFill/>
        </p:spPr>
      </p:pic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71" name="Picture 4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5791200"/>
            <a:ext cx="406213" cy="238125"/>
          </a:xfrm>
          <a:prstGeom prst="rect">
            <a:avLst/>
          </a:prstGeom>
          <a:noFill/>
        </p:spPr>
      </p:pic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962400" y="1828800"/>
            <a:ext cx="49633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ANY SUBSET OF SIZE K OF         THAT IS NOT </a:t>
            </a:r>
          </a:p>
          <a:p>
            <a:r>
              <a:rPr lang="en-US" i="1" dirty="0" smtClean="0"/>
              <a:t>FREQUENT CANNOT BE A SEBSET OF </a:t>
            </a:r>
            <a:br>
              <a:rPr lang="en-US" i="1" dirty="0" smtClean="0"/>
            </a:br>
            <a:r>
              <a:rPr lang="en-US" i="1" dirty="0" smtClean="0"/>
              <a:t>A FREQUENT ITEMSET OF SIZE k + 1!</a:t>
            </a:r>
            <a:endParaRPr lang="en-US" i="1" dirty="0"/>
          </a:p>
        </p:txBody>
      </p:sp>
      <p:pic>
        <p:nvPicPr>
          <p:cNvPr id="54" name="Picture 4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1905000"/>
            <a:ext cx="406213" cy="238125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8382000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AprioriTid</a:t>
            </a:r>
            <a:endParaRPr lang="en-US" dirty="0"/>
          </a:p>
        </p:txBody>
      </p:sp>
      <p:pic>
        <p:nvPicPr>
          <p:cNvPr id="5" name="Content Placeholder 4" descr="Apriori Algorithm pp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2209800"/>
            <a:ext cx="4419599" cy="2695575"/>
          </a:xfrm>
          <a:ln>
            <a:solidFill>
              <a:schemeClr val="tx1"/>
            </a:solidFill>
          </a:ln>
        </p:spPr>
      </p:pic>
      <p:pic>
        <p:nvPicPr>
          <p:cNvPr id="6" name="Picture 5" descr="AprioriTid Algorithm pp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2209800"/>
            <a:ext cx="4572000" cy="42576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Straight Arrow Connector 7"/>
          <p:cNvCxnSpPr>
            <a:endCxn id="5" idx="0"/>
          </p:cNvCxnSpPr>
          <p:nvPr/>
        </p:nvCxnSpPr>
        <p:spPr>
          <a:xfrm rot="5400000">
            <a:off x="2209801" y="1600201"/>
            <a:ext cx="609600" cy="609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6" idx="0"/>
          </p:cNvCxnSpPr>
          <p:nvPr/>
        </p:nvCxnSpPr>
        <p:spPr>
          <a:xfrm>
            <a:off x="5943600" y="1600200"/>
            <a:ext cx="8382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ard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4939061"/>
            <a:ext cx="4419599" cy="191893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4800600" y="2743200"/>
            <a:ext cx="1524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" y="5105400"/>
            <a:ext cx="4058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database D is not used for </a:t>
            </a:r>
            <a:br>
              <a:rPr lang="en-US" dirty="0" smtClean="0"/>
            </a:br>
            <a:r>
              <a:rPr lang="en-US" dirty="0" smtClean="0"/>
              <a:t>counting support after the first pass.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Rather than      is used for this purpose.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99623" y="5973128"/>
            <a:ext cx="219075" cy="26289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953000" y="3503612"/>
            <a:ext cx="914400" cy="1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486400" y="3733800"/>
            <a:ext cx="1371600" cy="158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181600" y="3810000"/>
            <a:ext cx="3810000" cy="914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81600" y="5181600"/>
            <a:ext cx="3200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90600" y="2971800"/>
            <a:ext cx="1371600" cy="2286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685800" y="3429000"/>
            <a:ext cx="1371600" cy="158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5486400"/>
            <a:ext cx="1078566" cy="238125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47800" y="5105400"/>
            <a:ext cx="167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Member of      </a:t>
            </a:r>
            <a:endParaRPr lang="en-US" u="sng" dirty="0"/>
          </a:p>
        </p:txBody>
      </p:sp>
      <p:pic>
        <p:nvPicPr>
          <p:cNvPr id="41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5181600"/>
            <a:ext cx="219075" cy="262890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304800" y="6019800"/>
            <a:ext cx="141250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</a:t>
            </a:r>
            <a:br>
              <a:rPr lang="en-US" dirty="0" smtClean="0"/>
            </a:br>
            <a:r>
              <a:rPr lang="en-US" dirty="0" smtClean="0"/>
              <a:t>identifier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62200" y="6019800"/>
            <a:ext cx="17894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Potentially large</a:t>
            </a:r>
            <a:br>
              <a:rPr lang="en-US" dirty="0" smtClean="0"/>
            </a:br>
            <a:r>
              <a:rPr lang="en-US" dirty="0" smtClean="0"/>
              <a:t>k-</a:t>
            </a:r>
            <a:r>
              <a:rPr lang="en-US" dirty="0" err="1" smtClean="0"/>
              <a:t>itemset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42" idx="0"/>
          </p:cNvCxnSpPr>
          <p:nvPr/>
        </p:nvCxnSpPr>
        <p:spPr>
          <a:xfrm rot="10800000" flipV="1">
            <a:off x="1011052" y="5715000"/>
            <a:ext cx="817748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3" idx="0"/>
          </p:cNvCxnSpPr>
          <p:nvPr/>
        </p:nvCxnSpPr>
        <p:spPr>
          <a:xfrm>
            <a:off x="2514600" y="5715000"/>
            <a:ext cx="742332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77014" y="5105400"/>
            <a:ext cx="320087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For </a:t>
            </a:r>
            <a:r>
              <a:rPr lang="en-US" sz="1600" i="1" dirty="0" smtClean="0"/>
              <a:t>k = 1</a:t>
            </a:r>
            <a:r>
              <a:rPr lang="en-US" sz="1600" dirty="0" smtClean="0"/>
              <a:t>,       corresponds to the </a:t>
            </a:r>
            <a:br>
              <a:rPr lang="en-US" sz="1600" dirty="0" smtClean="0"/>
            </a:br>
            <a:r>
              <a:rPr lang="en-US" sz="1600" dirty="0" smtClean="0"/>
              <a:t>database D,</a:t>
            </a:r>
          </a:p>
          <a:p>
            <a:r>
              <a:rPr lang="en-US" sz="1600" dirty="0" smtClean="0"/>
              <a:t>although conceptually each item </a:t>
            </a:r>
            <a:r>
              <a:rPr lang="en-US" sz="1600" i="1" dirty="0" err="1" smtClean="0"/>
              <a:t>i</a:t>
            </a:r>
            <a:r>
              <a:rPr lang="en-US" sz="1600" i="1" dirty="0" smtClean="0"/>
              <a:t> </a:t>
            </a:r>
            <a:br>
              <a:rPr lang="en-US" sz="1600" i="1" dirty="0" smtClean="0"/>
            </a:br>
            <a:r>
              <a:rPr lang="en-US" sz="1600" dirty="0" smtClean="0"/>
              <a:t>is replaced by the </a:t>
            </a:r>
            <a:r>
              <a:rPr lang="en-US" sz="1600" dirty="0" err="1" smtClean="0"/>
              <a:t>itemset</a:t>
            </a:r>
            <a:r>
              <a:rPr lang="en-US" sz="1600" dirty="0" smtClean="0"/>
              <a:t> {</a:t>
            </a:r>
            <a:r>
              <a:rPr lang="en-US" sz="1600" dirty="0" err="1" smtClean="0"/>
              <a:t>i</a:t>
            </a:r>
            <a:r>
              <a:rPr lang="en-US" sz="1600" dirty="0" smtClean="0"/>
              <a:t>}.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i="1" dirty="0" smtClean="0"/>
              <a:t>k &gt; 1,      </a:t>
            </a:r>
            <a:r>
              <a:rPr lang="en-US" dirty="0" smtClean="0"/>
              <a:t>is </a:t>
            </a:r>
            <a:r>
              <a:rPr lang="en-US" dirty="0" err="1" smtClean="0"/>
              <a:t>genereted</a:t>
            </a:r>
            <a:r>
              <a:rPr lang="en-US" dirty="0" smtClean="0"/>
              <a:t> by </a:t>
            </a:r>
            <a:br>
              <a:rPr lang="en-US" dirty="0" smtClean="0"/>
            </a:br>
            <a:r>
              <a:rPr lang="en-US" dirty="0" smtClean="0"/>
              <a:t>the algorithm (step 10).</a:t>
            </a:r>
            <a:endParaRPr lang="en-US" i="1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116285"/>
            <a:ext cx="228600" cy="293915"/>
          </a:xfrm>
          <a:prstGeom prst="rect">
            <a:avLst/>
          </a:prstGeom>
          <a:noFill/>
        </p:spPr>
      </p:pic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6137910"/>
            <a:ext cx="219075" cy="262890"/>
          </a:xfrm>
          <a:prstGeom prst="rect">
            <a:avLst/>
          </a:prstGeom>
          <a:noFill/>
        </p:spPr>
      </p:pic>
      <p:pic>
        <p:nvPicPr>
          <p:cNvPr id="60" name="Picture 59" descr="AprioriTid Algorithm Step 10 pp1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91000" y="5105400"/>
            <a:ext cx="5105400" cy="381000"/>
          </a:xfrm>
          <a:prstGeom prst="rect">
            <a:avLst/>
          </a:prstGeom>
          <a:ln w="25400">
            <a:noFill/>
          </a:ln>
        </p:spPr>
      </p:pic>
      <p:sp>
        <p:nvSpPr>
          <p:cNvPr id="61" name="Rectangle 60"/>
          <p:cNvSpPr/>
          <p:nvPr/>
        </p:nvSpPr>
        <p:spPr>
          <a:xfrm>
            <a:off x="4953000" y="5105400"/>
            <a:ext cx="43434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endCxn id="60" idx="1"/>
          </p:cNvCxnSpPr>
          <p:nvPr/>
        </p:nvCxnSpPr>
        <p:spPr>
          <a:xfrm flipV="1">
            <a:off x="2819400" y="5295900"/>
            <a:ext cx="1371600" cy="12573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382000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/>
      <p:bldP spid="20" grpId="2"/>
      <p:bldP spid="37" grpId="0"/>
      <p:bldP spid="37" grpId="1"/>
      <p:bldP spid="42" grpId="0" animBg="1"/>
      <p:bldP spid="42" grpId="1" animBg="1"/>
      <p:bldP spid="43" grpId="0" animBg="1"/>
      <p:bldP spid="43" grpId="1" animBg="1"/>
      <p:bldP spid="53" grpId="0"/>
      <p:bldP spid="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1">
            <a:normAutofit fontScale="90000"/>
          </a:bodyPr>
          <a:lstStyle/>
          <a:p>
            <a:pPr algn="ctr"/>
            <a:r>
              <a:rPr lang="en-US" dirty="0" smtClean="0"/>
              <a:t>Market Basket Example </a:t>
            </a:r>
            <a:br>
              <a:rPr lang="en-US" dirty="0" smtClean="0"/>
            </a:br>
            <a:r>
              <a:rPr lang="en-US" dirty="0" smtClean="0"/>
              <a:t>– </a:t>
            </a:r>
            <a:r>
              <a:rPr lang="en-US" dirty="0" err="1" smtClean="0"/>
              <a:t>AprioriTid</a:t>
            </a:r>
            <a:r>
              <a:rPr lang="en-US" dirty="0" smtClean="0"/>
              <a:t> –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2209800"/>
          <a:ext cx="3352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066"/>
                <a:gridCol w="2607734"/>
              </a:tblGrid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Milk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Bread, Apple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Salt, Bread, Beer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Milk</a:t>
                      </a:r>
                      <a:r>
                        <a:rPr lang="en-US" dirty="0" smtClean="0"/>
                        <a:t>, Salt,</a:t>
                      </a:r>
                      <a:r>
                        <a:rPr lang="en-US" baseline="0" dirty="0" smtClean="0"/>
                        <a:t> Bread, Beer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Salt, Beer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828800"/>
            <a:ext cx="1100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1524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minsup</a:t>
            </a:r>
            <a:r>
              <a:rPr lang="en-US" b="1" dirty="0" smtClean="0">
                <a:solidFill>
                  <a:srgbClr val="C00000"/>
                </a:solidFill>
              </a:rPr>
              <a:t> = 2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4648200"/>
          <a:ext cx="2209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1104900"/>
              </a:tblGrid>
              <a:tr h="3352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Itemset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{Milk}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{Salt}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{Bread}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{Beer}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4267200"/>
            <a:ext cx="228600" cy="277586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114800" y="4724400"/>
          <a:ext cx="4191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6558"/>
                <a:gridCol w="3304442"/>
              </a:tblGrid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r>
                        <a:rPr lang="en-US" baseline="0" dirty="0" smtClean="0"/>
                        <a:t> – of - </a:t>
                      </a:r>
                      <a:r>
                        <a:rPr lang="en-US" baseline="0" dirty="0" err="1" smtClean="0"/>
                        <a:t>Itemsets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{{Milk}, {Bread}, {Apple}}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{{Salt}, {Bread}, {Beer}}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{{Milk}, {Salt}, {Bread}, {Beer}}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{{Salt}, {Beer}}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4267200"/>
            <a:ext cx="251883" cy="32385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400" y="2895600"/>
            <a:ext cx="1979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 = </a:t>
            </a:r>
            <a:r>
              <a:rPr lang="en-US" dirty="0" err="1" smtClean="0"/>
              <a:t>minsup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90600" y="2590800"/>
            <a:ext cx="4572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90600" y="3352800"/>
            <a:ext cx="4572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4800" y="5029200"/>
            <a:ext cx="1828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24000" y="2590800"/>
            <a:ext cx="685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447800" y="2971800"/>
            <a:ext cx="685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81200" y="3352800"/>
            <a:ext cx="685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43400" y="2895600"/>
            <a:ext cx="1979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 &gt; </a:t>
            </a:r>
            <a:r>
              <a:rPr lang="en-US" dirty="0" err="1" smtClean="0"/>
              <a:t>minsup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04800" y="5791200"/>
            <a:ext cx="1828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209800" y="2590800"/>
            <a:ext cx="6858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343400" y="2895600"/>
            <a:ext cx="1979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 &lt; </a:t>
            </a:r>
            <a:r>
              <a:rPr lang="en-US" dirty="0" err="1" smtClean="0"/>
              <a:t>minsup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382000" y="6488668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/>
      <p:bldP spid="26" grpId="1"/>
      <p:bldP spid="27" grpId="0" animBg="1"/>
      <p:bldP spid="27" grpId="1" animBg="1"/>
      <p:bldP spid="29" grpId="0" animBg="1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2959</TotalTime>
  <Words>643</Words>
  <Application>Microsoft Office PowerPoint</Application>
  <PresentationFormat>On-screen Show (4:3)</PresentationFormat>
  <Paragraphs>207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Apriori Algorithm in Social Networks</vt:lpstr>
      <vt:lpstr>Introduction</vt:lpstr>
      <vt:lpstr>Problem</vt:lpstr>
      <vt:lpstr>About algorithm (1)</vt:lpstr>
      <vt:lpstr>About algorithm(2)</vt:lpstr>
      <vt:lpstr>Apriori</vt:lpstr>
      <vt:lpstr>Apriori Candidate Generation</vt:lpstr>
      <vt:lpstr>Apriori vs AprioriTid</vt:lpstr>
      <vt:lpstr>Market Basket Example  – AprioriTid –</vt:lpstr>
      <vt:lpstr>Market Basket Example  – AprioriTid –</vt:lpstr>
      <vt:lpstr>Market Basket Example  – AprioriTid –</vt:lpstr>
      <vt:lpstr>Return to problem</vt:lpstr>
      <vt:lpstr>Step one</vt:lpstr>
      <vt:lpstr>Step two(1)</vt:lpstr>
      <vt:lpstr>Step two (2)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Apriori Algorithm in Social Networks</dc:title>
  <dc:creator>Joxa</dc:creator>
  <cp:lastModifiedBy>Joxa</cp:lastModifiedBy>
  <cp:revision>206</cp:revision>
  <dcterms:created xsi:type="dcterms:W3CDTF">2014-12-05T16:04:50Z</dcterms:created>
  <dcterms:modified xsi:type="dcterms:W3CDTF">2014-12-26T18:00:47Z</dcterms:modified>
</cp:coreProperties>
</file>